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1"/>
  </p:notesMasterIdLst>
  <p:sldIdLst>
    <p:sldId id="257" r:id="rId2"/>
    <p:sldId id="319" r:id="rId3"/>
    <p:sldId id="320" r:id="rId4"/>
    <p:sldId id="321" r:id="rId5"/>
    <p:sldId id="322"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364" r:id="rId21"/>
    <p:sldId id="367" r:id="rId22"/>
    <p:sldId id="277" r:id="rId23"/>
    <p:sldId id="270" r:id="rId24"/>
    <p:sldId id="348" r:id="rId25"/>
    <p:sldId id="349" r:id="rId26"/>
    <p:sldId id="350" r:id="rId27"/>
    <p:sldId id="351" r:id="rId28"/>
    <p:sldId id="352" r:id="rId29"/>
    <p:sldId id="353" r:id="rId30"/>
    <p:sldId id="354" r:id="rId31"/>
    <p:sldId id="278" r:id="rId32"/>
    <p:sldId id="282" r:id="rId33"/>
    <p:sldId id="283" r:id="rId34"/>
    <p:sldId id="284" r:id="rId35"/>
    <p:sldId id="285" r:id="rId36"/>
    <p:sldId id="286" r:id="rId37"/>
    <p:sldId id="287" r:id="rId38"/>
    <p:sldId id="288" r:id="rId39"/>
    <p:sldId id="289" r:id="rId40"/>
    <p:sldId id="290" r:id="rId41"/>
    <p:sldId id="291" r:id="rId42"/>
    <p:sldId id="355" r:id="rId43"/>
    <p:sldId id="356" r:id="rId44"/>
    <p:sldId id="357" r:id="rId45"/>
    <p:sldId id="292" r:id="rId46"/>
    <p:sldId id="293" r:id="rId47"/>
    <p:sldId id="294" r:id="rId48"/>
    <p:sldId id="295" r:id="rId49"/>
    <p:sldId id="296" r:id="rId50"/>
    <p:sldId id="297" r:id="rId51"/>
    <p:sldId id="298" r:id="rId52"/>
    <p:sldId id="299" r:id="rId53"/>
    <p:sldId id="300" r:id="rId54"/>
    <p:sldId id="323" r:id="rId55"/>
    <p:sldId id="324" r:id="rId56"/>
    <p:sldId id="325" r:id="rId57"/>
    <p:sldId id="301" r:id="rId58"/>
    <p:sldId id="304" r:id="rId59"/>
    <p:sldId id="306" r:id="rId6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30" y="-6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5" Type="http://schemas.openxmlformats.org/officeDocument/2006/relationships/image" Target="../media/image75.wmf"/><Relationship Id="rId4" Type="http://schemas.openxmlformats.org/officeDocument/2006/relationships/image" Target="../media/image7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 Id="rId5" Type="http://schemas.openxmlformats.org/officeDocument/2006/relationships/image" Target="../media/image87.wmf"/><Relationship Id="rId4" Type="http://schemas.openxmlformats.org/officeDocument/2006/relationships/image" Target="../media/image86.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5" Type="http://schemas.openxmlformats.org/officeDocument/2006/relationships/image" Target="../media/image93.wmf"/><Relationship Id="rId4" Type="http://schemas.openxmlformats.org/officeDocument/2006/relationships/image" Target="../media/image92.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image" Target="../media/image9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6" Type="http://schemas.openxmlformats.org/officeDocument/2006/relationships/image" Target="../media/image104.wmf"/><Relationship Id="rId5" Type="http://schemas.openxmlformats.org/officeDocument/2006/relationships/image" Target="../media/image103.wmf"/><Relationship Id="rId4" Type="http://schemas.openxmlformats.org/officeDocument/2006/relationships/image" Target="../media/image10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17.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A79D38-4792-4209-8282-EB92C6D3DB48}" type="datetimeFigureOut">
              <a:rPr lang="it-IT" smtClean="0"/>
              <a:pPr/>
              <a:t>14/10/2020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590974-9B90-4189-98E6-5783B0763A27}" type="slidenum">
              <a:rPr lang="it-IT" smtClean="0"/>
              <a:pPr/>
              <a:t>‹N›</a:t>
            </a:fld>
            <a:endParaRPr lang="it-IT"/>
          </a:p>
        </p:txBody>
      </p:sp>
    </p:spTree>
    <p:extLst>
      <p:ext uri="{BB962C8B-B14F-4D97-AF65-F5344CB8AC3E}">
        <p14:creationId xmlns:p14="http://schemas.microsoft.com/office/powerpoint/2010/main" val="177805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2</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11</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12</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13</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14</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15</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16</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17</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18</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19</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8256DCA-5FF2-4D9B-B2B7-F5D4378ED79A}" type="slidenum">
              <a:rPr lang="it-IT"/>
              <a:pPr/>
              <a:t>20</a:t>
            </a:fld>
            <a:endParaRPr lang="it-IT"/>
          </a:p>
        </p:txBody>
      </p:sp>
      <p:sp>
        <p:nvSpPr>
          <p:cNvPr id="113666" name="Rectangle 2"/>
          <p:cNvSpPr>
            <a:spLocks noGrp="1" noRot="1" noChangeAspect="1" noChangeArrowheads="1" noTextEdit="1"/>
          </p:cNvSpPr>
          <p:nvPr>
            <p:ph type="sldImg"/>
          </p:nvPr>
        </p:nvSpPr>
        <p:spPr bwMode="auto">
          <a:xfrm>
            <a:off x="1095375" y="650875"/>
            <a:ext cx="4637088" cy="3476625"/>
          </a:xfrm>
          <a:prstGeom prst="rect">
            <a:avLst/>
          </a:prstGeom>
          <a:solidFill>
            <a:srgbClr val="FFFFFF"/>
          </a:solidFill>
          <a:ln>
            <a:solidFill>
              <a:srgbClr val="000000"/>
            </a:solidFill>
            <a:miter lim="800000"/>
            <a:headEnd/>
            <a:tailEnd/>
          </a:ln>
        </p:spPr>
      </p:sp>
      <p:sp>
        <p:nvSpPr>
          <p:cNvPr id="113667" name="Rectangle 3"/>
          <p:cNvSpPr>
            <a:spLocks noGrp="1" noChangeArrowheads="1"/>
          </p:cNvSpPr>
          <p:nvPr>
            <p:ph type="body" idx="1"/>
          </p:nvPr>
        </p:nvSpPr>
        <p:spPr bwMode="auto">
          <a:xfrm>
            <a:off x="910396" y="4344230"/>
            <a:ext cx="5007177" cy="4127018"/>
          </a:xfrm>
          <a:prstGeom prst="rect">
            <a:avLst/>
          </a:prstGeom>
          <a:solidFill>
            <a:srgbClr val="FFFFFF"/>
          </a:solidFill>
          <a:ln>
            <a:solidFill>
              <a:srgbClr val="000000"/>
            </a:solidFill>
            <a:miter lim="800000"/>
            <a:headEnd/>
            <a:tailEnd/>
          </a:ln>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3</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9669D93-3260-46BE-9BDF-728C3F3075BF}" type="slidenum">
              <a:rPr lang="it-IT"/>
              <a:pPr/>
              <a:t>21</a:t>
            </a:fld>
            <a:endParaRPr lang="it-IT"/>
          </a:p>
        </p:txBody>
      </p:sp>
      <p:sp>
        <p:nvSpPr>
          <p:cNvPr id="119810" name="Rectangle 2"/>
          <p:cNvSpPr>
            <a:spLocks noGrp="1" noRot="1" noChangeAspect="1" noChangeArrowheads="1" noTextEdit="1"/>
          </p:cNvSpPr>
          <p:nvPr>
            <p:ph type="sldImg"/>
          </p:nvPr>
        </p:nvSpPr>
        <p:spPr bwMode="auto">
          <a:xfrm>
            <a:off x="1095375" y="650875"/>
            <a:ext cx="4637088" cy="3476625"/>
          </a:xfrm>
          <a:prstGeom prst="rect">
            <a:avLst/>
          </a:prstGeom>
          <a:solidFill>
            <a:srgbClr val="FFFFFF"/>
          </a:solidFill>
          <a:ln>
            <a:solidFill>
              <a:srgbClr val="000000"/>
            </a:solidFill>
            <a:miter lim="800000"/>
            <a:headEnd/>
            <a:tailEnd/>
          </a:ln>
        </p:spPr>
      </p:sp>
      <p:sp>
        <p:nvSpPr>
          <p:cNvPr id="119811" name="Rectangle 3"/>
          <p:cNvSpPr>
            <a:spLocks noGrp="1" noChangeArrowheads="1"/>
          </p:cNvSpPr>
          <p:nvPr>
            <p:ph type="body" idx="1"/>
          </p:nvPr>
        </p:nvSpPr>
        <p:spPr bwMode="auto">
          <a:xfrm>
            <a:off x="910396" y="4344230"/>
            <a:ext cx="5007177" cy="4127018"/>
          </a:xfrm>
          <a:prstGeom prst="rect">
            <a:avLst/>
          </a:prstGeom>
          <a:solidFill>
            <a:srgbClr val="FFFFFF"/>
          </a:solidFill>
          <a:ln>
            <a:solidFill>
              <a:srgbClr val="000000"/>
            </a:solidFill>
            <a:miter lim="800000"/>
            <a:headEnd/>
            <a:tailEnd/>
          </a:ln>
        </p:spPr>
        <p:txBody>
          <a:bodyP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22</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23</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24</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25</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26</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27</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28</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29</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30</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4</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31</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32</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34</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35</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58</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59</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5</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6</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7</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8</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9</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8"/>
          <p:cNvSpPr>
            <a:spLocks noGrp="1" noChangeArrowheads="1"/>
          </p:cNvSpPr>
          <p:nvPr>
            <p:ph type="sldNum" sz="quarter"/>
          </p:nvPr>
        </p:nvSpPr>
        <p:spPr>
          <a:noFill/>
        </p:spPr>
        <p:txBody>
          <a:bodyPr/>
          <a:lstStyle/>
          <a:p>
            <a:fld id="{25095D46-66EC-4AB1-B1D8-37B3FA87870D}" type="slidenum">
              <a:rPr lang="it-IT">
                <a:ea typeface="MS Gothic" charset="-128"/>
              </a:rPr>
              <a:pPr/>
              <a:t>10</a:t>
            </a:fld>
            <a:endParaRPr lang="it-IT">
              <a:ea typeface="MS Gothic" charset="-128"/>
            </a:endParaRPr>
          </a:p>
        </p:txBody>
      </p:sp>
      <p:sp>
        <p:nvSpPr>
          <p:cNvPr id="93187" name="Text Box 1"/>
          <p:cNvSpPr txBox="1">
            <a:spLocks noChangeArrowheads="1"/>
          </p:cNvSpPr>
          <p:nvPr/>
        </p:nvSpPr>
        <p:spPr bwMode="auto">
          <a:xfrm>
            <a:off x="1142040" y="685631"/>
            <a:ext cx="4572480" cy="3429509"/>
          </a:xfrm>
          <a:prstGeom prst="rect">
            <a:avLst/>
          </a:prstGeom>
          <a:solidFill>
            <a:srgbClr val="FFFFFF"/>
          </a:solidFill>
          <a:ln w="9360">
            <a:solidFill>
              <a:srgbClr val="000000"/>
            </a:solidFill>
            <a:miter lim="800000"/>
            <a:headEnd/>
            <a:tailEnd/>
          </a:ln>
        </p:spPr>
        <p:txBody>
          <a:bodyPr wrap="none" lIns="80165" tIns="40083" rIns="80165" bIns="40083" anchor="ctr"/>
          <a:lstStyle/>
          <a:p>
            <a:endParaRPr lang="it-IT"/>
          </a:p>
        </p:txBody>
      </p:sp>
      <p:sp>
        <p:nvSpPr>
          <p:cNvPr id="93188" name="Rectangle 2"/>
          <p:cNvSpPr txBox="1">
            <a:spLocks noGrp="1" noChangeArrowheads="1"/>
          </p:cNvSpPr>
          <p:nvPr>
            <p:ph type="body"/>
          </p:nvPr>
        </p:nvSpPr>
        <p:spPr>
          <a:xfrm>
            <a:off x="685513" y="4343230"/>
            <a:ext cx="5383285" cy="4017386"/>
          </a:xfrm>
          <a:noFill/>
          <a:ln/>
        </p:spPr>
        <p:txBody>
          <a:bodyPr wrap="none" anchor="ctr"/>
          <a:lstStyle/>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E6D9793-5903-4927-9987-80B7A1C353F3}" type="datetimeFigureOut">
              <a:rPr lang="it-IT" smtClean="0"/>
              <a:pPr/>
              <a:t>14/10/2020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9244333-736D-4188-AC0E-DE2AA5AA2C7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E6D9793-5903-4927-9987-80B7A1C353F3}" type="datetimeFigureOut">
              <a:rPr lang="it-IT" smtClean="0"/>
              <a:pPr/>
              <a:t>14/10/2020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9244333-736D-4188-AC0E-DE2AA5AA2C7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E6D9793-5903-4927-9987-80B7A1C353F3}" type="datetimeFigureOut">
              <a:rPr lang="it-IT" smtClean="0"/>
              <a:pPr/>
              <a:t>14/10/2020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9244333-736D-4188-AC0E-DE2AA5AA2C7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E6D9793-5903-4927-9987-80B7A1C353F3}" type="datetimeFigureOut">
              <a:rPr lang="it-IT" smtClean="0"/>
              <a:pPr/>
              <a:t>14/10/2020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9244333-736D-4188-AC0E-DE2AA5AA2C7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E6D9793-5903-4927-9987-80B7A1C353F3}" type="datetimeFigureOut">
              <a:rPr lang="it-IT" smtClean="0"/>
              <a:pPr/>
              <a:t>14/10/2020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9244333-736D-4188-AC0E-DE2AA5AA2C7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E6D9793-5903-4927-9987-80B7A1C353F3}" type="datetimeFigureOut">
              <a:rPr lang="it-IT" smtClean="0"/>
              <a:pPr/>
              <a:t>14/10/2020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9244333-736D-4188-AC0E-DE2AA5AA2C7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E6D9793-5903-4927-9987-80B7A1C353F3}" type="datetimeFigureOut">
              <a:rPr lang="it-IT" smtClean="0"/>
              <a:pPr/>
              <a:t>14/10/2020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9244333-736D-4188-AC0E-DE2AA5AA2C7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E6D9793-5903-4927-9987-80B7A1C353F3}" type="datetimeFigureOut">
              <a:rPr lang="it-IT" smtClean="0"/>
              <a:pPr/>
              <a:t>14/10/2020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9244333-736D-4188-AC0E-DE2AA5AA2C7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E6D9793-5903-4927-9987-80B7A1C353F3}" type="datetimeFigureOut">
              <a:rPr lang="it-IT" smtClean="0"/>
              <a:pPr/>
              <a:t>14/10/2020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9244333-736D-4188-AC0E-DE2AA5AA2C7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E6D9793-5903-4927-9987-80B7A1C353F3}" type="datetimeFigureOut">
              <a:rPr lang="it-IT" smtClean="0"/>
              <a:pPr/>
              <a:t>14/10/2020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9244333-736D-4188-AC0E-DE2AA5AA2C7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E6D9793-5903-4927-9987-80B7A1C353F3}" type="datetimeFigureOut">
              <a:rPr lang="it-IT" smtClean="0"/>
              <a:pPr/>
              <a:t>14/10/2020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9244333-736D-4188-AC0E-DE2AA5AA2C7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D9793-5903-4927-9987-80B7A1C353F3}" type="datetimeFigureOut">
              <a:rPr lang="it-IT" smtClean="0"/>
              <a:pPr/>
              <a:t>14/10/2020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244333-736D-4188-AC0E-DE2AA5AA2C7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9.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11.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png"/><Relationship Id="rId11" Type="http://schemas.openxmlformats.org/officeDocument/2006/relationships/image" Target="../media/image20.gif"/><Relationship Id="rId5" Type="http://schemas.openxmlformats.org/officeDocument/2006/relationships/image" Target="../media/image16.wmf"/><Relationship Id="rId10" Type="http://schemas.openxmlformats.org/officeDocument/2006/relationships/image" Target="../media/image18.wmf"/><Relationship Id="rId4" Type="http://schemas.openxmlformats.org/officeDocument/2006/relationships/oleObject" Target="../embeddings/oleObject5.bin"/><Relationship Id="rId9"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12.xml"/><Relationship Id="rId7" Type="http://schemas.openxmlformats.org/officeDocument/2006/relationships/oleObject" Target="../embeddings/oleObject9.bin"/><Relationship Id="rId12"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22.wmf"/><Relationship Id="rId4" Type="http://schemas.openxmlformats.org/officeDocument/2006/relationships/image" Target="../media/image24.png"/><Relationship Id="rId9"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3.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7.gif"/><Relationship Id="rId5" Type="http://schemas.openxmlformats.org/officeDocument/2006/relationships/image" Target="../media/image25.wmf"/><Relationship Id="rId4" Type="http://schemas.openxmlformats.org/officeDocument/2006/relationships/oleObject" Target="../embeddings/oleObject12.bin"/><Relationship Id="rId9"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0.png"/><Relationship Id="rId5" Type="http://schemas.openxmlformats.org/officeDocument/2006/relationships/image" Target="../media/image29.wmf"/><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5.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image" Target="../media/image25.wmf"/><Relationship Id="rId10" Type="http://schemas.openxmlformats.org/officeDocument/2006/relationships/image" Target="../media/image31.wmf"/><Relationship Id="rId4" Type="http://schemas.openxmlformats.org/officeDocument/2006/relationships/oleObject" Target="../embeddings/oleObject15.bin"/><Relationship Id="rId9"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6.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5.png"/><Relationship Id="rId5" Type="http://schemas.openxmlformats.org/officeDocument/2006/relationships/image" Target="../media/image33.wmf"/><Relationship Id="rId4" Type="http://schemas.openxmlformats.org/officeDocument/2006/relationships/oleObject" Target="../embeddings/oleObject18.bin"/><Relationship Id="rId9" Type="http://schemas.openxmlformats.org/officeDocument/2006/relationships/image" Target="../media/image34.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8.png"/><Relationship Id="rId5" Type="http://schemas.openxmlformats.org/officeDocument/2006/relationships/image" Target="../media/image37.wmf"/><Relationship Id="rId4"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18.xml"/><Relationship Id="rId7" Type="http://schemas.openxmlformats.org/officeDocument/2006/relationships/image" Target="../media/image40.wmf"/><Relationship Id="rId12"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2.bin"/><Relationship Id="rId11" Type="http://schemas.openxmlformats.org/officeDocument/2006/relationships/oleObject" Target="../embeddings/oleObject24.bin"/><Relationship Id="rId5" Type="http://schemas.openxmlformats.org/officeDocument/2006/relationships/image" Target="../media/image39.wmf"/><Relationship Id="rId10" Type="http://schemas.openxmlformats.org/officeDocument/2006/relationships/image" Target="../media/image43.png"/><Relationship Id="rId4" Type="http://schemas.openxmlformats.org/officeDocument/2006/relationships/oleObject" Target="../embeddings/oleObject21.bin"/><Relationship Id="rId9" Type="http://schemas.openxmlformats.org/officeDocument/2006/relationships/image" Target="../media/image41.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notesSlide" Target="../notesSlides/notesSlide20.xml"/><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6.wmf"/><Relationship Id="rId5" Type="http://schemas.openxmlformats.org/officeDocument/2006/relationships/oleObject" Target="../embeddings/oleObject25.bin"/><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9.wmf"/><Relationship Id="rId5" Type="http://schemas.openxmlformats.org/officeDocument/2006/relationships/oleObject" Target="../embeddings/oleObject27.bin"/><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notesSlide" Target="../notesSlides/notesSlide22.xml"/><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2.png"/><Relationship Id="rId5" Type="http://schemas.openxmlformats.org/officeDocument/2006/relationships/image" Target="../media/image17.wmf"/><Relationship Id="rId4" Type="http://schemas.openxmlformats.org/officeDocument/2006/relationships/oleObject" Target="../embeddings/oleObject28.bin"/></Relationships>
</file>

<file path=ppt/slides/_rels/slide24.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notesSlide" Target="../notesSlides/notesSlide23.xml"/><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5.png"/><Relationship Id="rId5" Type="http://schemas.openxmlformats.org/officeDocument/2006/relationships/image" Target="../media/image53.wmf"/><Relationship Id="rId4" Type="http://schemas.openxmlformats.org/officeDocument/2006/relationships/oleObject" Target="../embeddings/oleObject30.bin"/></Relationships>
</file>

<file path=ppt/slides/_rels/slide2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24.xml"/><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3.bin"/><Relationship Id="rId5" Type="http://schemas.openxmlformats.org/officeDocument/2006/relationships/image" Target="../media/image56.wmf"/><Relationship Id="rId4" Type="http://schemas.openxmlformats.org/officeDocument/2006/relationships/oleObject" Target="../embeddings/oleObject32.bin"/></Relationships>
</file>

<file path=ppt/slides/_rels/slide26.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notesSlide" Target="../notesSlides/notesSlide25.xml"/><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1.png"/><Relationship Id="rId5" Type="http://schemas.openxmlformats.org/officeDocument/2006/relationships/image" Target="../media/image59.wmf"/><Relationship Id="rId4" Type="http://schemas.openxmlformats.org/officeDocument/2006/relationships/oleObject" Target="../embeddings/oleObject34.bin"/></Relationships>
</file>

<file path=ppt/slides/_rels/slide2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26.xml"/><Relationship Id="rId7" Type="http://schemas.openxmlformats.org/officeDocument/2006/relationships/image" Target="../media/image63.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7.bin"/><Relationship Id="rId5" Type="http://schemas.openxmlformats.org/officeDocument/2006/relationships/image" Target="../media/image62.wmf"/><Relationship Id="rId4" Type="http://schemas.openxmlformats.org/officeDocument/2006/relationships/oleObject" Target="../embeddings/oleObject36.bin"/></Relationships>
</file>

<file path=ppt/slides/_rels/slide28.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notesSlide" Target="../notesSlides/notesSlide27.xml"/><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7.png"/><Relationship Id="rId5" Type="http://schemas.openxmlformats.org/officeDocument/2006/relationships/image" Target="../media/image65.wmf"/><Relationship Id="rId4" Type="http://schemas.openxmlformats.org/officeDocument/2006/relationships/oleObject" Target="../embeddings/oleObject38.bin"/></Relationships>
</file>

<file path=ppt/slides/_rels/slide2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notesSlide" Target="../notesSlides/notesSlide28.xml"/><Relationship Id="rId7"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41.bin"/><Relationship Id="rId5" Type="http://schemas.openxmlformats.org/officeDocument/2006/relationships/image" Target="../media/image68.wmf"/><Relationship Id="rId4" Type="http://schemas.openxmlformats.org/officeDocument/2006/relationships/oleObject" Target="../embeddings/oleObject40.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oleObject" Target="../embeddings/oleObject46.bin"/><Relationship Id="rId3" Type="http://schemas.openxmlformats.org/officeDocument/2006/relationships/notesSlide" Target="../notesSlides/notesSlide29.xml"/><Relationship Id="rId7" Type="http://schemas.openxmlformats.org/officeDocument/2006/relationships/image" Target="../media/image72.wmf"/><Relationship Id="rId12"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43.bin"/><Relationship Id="rId11" Type="http://schemas.openxmlformats.org/officeDocument/2006/relationships/oleObject" Target="../embeddings/oleObject45.bin"/><Relationship Id="rId5" Type="http://schemas.openxmlformats.org/officeDocument/2006/relationships/image" Target="../media/image71.wmf"/><Relationship Id="rId10" Type="http://schemas.openxmlformats.org/officeDocument/2006/relationships/image" Target="../media/image73.wmf"/><Relationship Id="rId4" Type="http://schemas.openxmlformats.org/officeDocument/2006/relationships/oleObject" Target="../embeddings/oleObject42.bin"/><Relationship Id="rId9" Type="http://schemas.openxmlformats.org/officeDocument/2006/relationships/oleObject" Target="../embeddings/oleObject44.bin"/><Relationship Id="rId14" Type="http://schemas.openxmlformats.org/officeDocument/2006/relationships/image" Target="../media/image75.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48.bin"/><Relationship Id="rId5" Type="http://schemas.openxmlformats.org/officeDocument/2006/relationships/image" Target="../media/image77.wmf"/><Relationship Id="rId4" Type="http://schemas.openxmlformats.org/officeDocument/2006/relationships/oleObject" Target="../embeddings/oleObject47.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notesSlide" Target="../notesSlides/notesSlide32.xml"/><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79.wmf"/><Relationship Id="rId5" Type="http://schemas.openxmlformats.org/officeDocument/2006/relationships/oleObject" Target="../embeddings/oleObject49.bin"/><Relationship Id="rId4" Type="http://schemas.openxmlformats.org/officeDocument/2006/relationships/image" Target="../media/image8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83.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83.wmf"/></Relationships>
</file>

<file path=ppt/slides/_rels/slide39.xml.rels><?xml version="1.0" encoding="UTF-8" standalone="yes"?>
<Relationships xmlns="http://schemas.openxmlformats.org/package/2006/relationships"><Relationship Id="rId8" Type="http://schemas.openxmlformats.org/officeDocument/2006/relationships/image" Target="../media/image85.wmf"/><Relationship Id="rId13" Type="http://schemas.openxmlformats.org/officeDocument/2006/relationships/image" Target="../media/image87.wmf"/><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84.wmf"/><Relationship Id="rId11" Type="http://schemas.openxmlformats.org/officeDocument/2006/relationships/image" Target="../media/image86.wmf"/><Relationship Id="rId5" Type="http://schemas.openxmlformats.org/officeDocument/2006/relationships/oleObject" Target="../embeddings/oleObject54.bin"/><Relationship Id="rId10" Type="http://schemas.openxmlformats.org/officeDocument/2006/relationships/oleObject" Target="../embeddings/oleObject56.bin"/><Relationship Id="rId4" Type="http://schemas.openxmlformats.org/officeDocument/2006/relationships/image" Target="../media/image83.wmf"/><Relationship Id="rId9" Type="http://schemas.openxmlformats.org/officeDocument/2006/relationships/image" Target="../media/image8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93.wmf"/><Relationship Id="rId3" Type="http://schemas.openxmlformats.org/officeDocument/2006/relationships/image" Target="../media/image94.png"/><Relationship Id="rId7" Type="http://schemas.openxmlformats.org/officeDocument/2006/relationships/image" Target="../media/image90.wmf"/><Relationship Id="rId12"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59.bin"/><Relationship Id="rId11" Type="http://schemas.openxmlformats.org/officeDocument/2006/relationships/image" Target="../media/image92.wmf"/><Relationship Id="rId5" Type="http://schemas.openxmlformats.org/officeDocument/2006/relationships/image" Target="../media/image89.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91.wmf"/></Relationships>
</file>

<file path=ppt/slides/_rels/slide42.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96.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64.bin"/><Relationship Id="rId5" Type="http://schemas.openxmlformats.org/officeDocument/2006/relationships/image" Target="../media/image95.wmf"/><Relationship Id="rId4" Type="http://schemas.openxmlformats.org/officeDocument/2006/relationships/oleObject" Target="../embeddings/oleObject63.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98.wmf"/></Relationships>
</file>

<file path=ppt/slides/_rels/slide44.xml.rels><?xml version="1.0" encoding="UTF-8" standalone="yes"?>
<Relationships xmlns="http://schemas.openxmlformats.org/package/2006/relationships"><Relationship Id="rId8" Type="http://schemas.openxmlformats.org/officeDocument/2006/relationships/image" Target="../media/image101.wmf"/><Relationship Id="rId13" Type="http://schemas.openxmlformats.org/officeDocument/2006/relationships/oleObject" Target="../embeddings/oleObject71.bin"/><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103.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00.wmf"/><Relationship Id="rId11" Type="http://schemas.openxmlformats.org/officeDocument/2006/relationships/oleObject" Target="../embeddings/oleObject70.bin"/><Relationship Id="rId5" Type="http://schemas.openxmlformats.org/officeDocument/2006/relationships/oleObject" Target="../embeddings/oleObject67.bin"/><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oleObject" Target="../embeddings/oleObject69.bin"/><Relationship Id="rId14" Type="http://schemas.openxmlformats.org/officeDocument/2006/relationships/image" Target="../media/image104.wmf"/></Relationships>
</file>

<file path=ppt/slides/_rels/slide4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110.wmf"/><Relationship Id="rId4" Type="http://schemas.openxmlformats.org/officeDocument/2006/relationships/oleObject" Target="../embeddings/oleObject72.bin"/></Relationships>
</file>

<file path=ppt/slides/_rels/slide5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5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116.wmf"/><Relationship Id="rId4" Type="http://schemas.openxmlformats.org/officeDocument/2006/relationships/oleObject" Target="../embeddings/oleObject73.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119.png"/><Relationship Id="rId4" Type="http://schemas.openxmlformats.org/officeDocument/2006/relationships/image" Target="../media/image118.wmf"/></Relationships>
</file>

<file path=ppt/slides/_rels/slide5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22.png"/></Relationships>
</file>

<file path=ppt/slides/_rels/slide5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6.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5.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10" Type="http://schemas.openxmlformats.org/officeDocument/2006/relationships/image" Target="../media/image5.wmf"/><Relationship Id="rId4" Type="http://schemas.openxmlformats.org/officeDocument/2006/relationships/image" Target="../media/image6.png"/><Relationship Id="rId9"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85720" y="428604"/>
            <a:ext cx="8572560" cy="5214974"/>
          </a:xfrm>
        </p:spPr>
        <p:style>
          <a:lnRef idx="1">
            <a:schemeClr val="accent4"/>
          </a:lnRef>
          <a:fillRef idx="2">
            <a:schemeClr val="accent4"/>
          </a:fillRef>
          <a:effectRef idx="1">
            <a:schemeClr val="accent4"/>
          </a:effectRef>
          <a:fontRef idx="minor">
            <a:schemeClr val="dk1"/>
          </a:fontRef>
        </p:style>
        <p:txBody>
          <a:bodyPr>
            <a:normAutofit fontScale="90000"/>
          </a:bodyPr>
          <a:lstStyle/>
          <a:p>
            <a:pPr marL="176213" algn="l" eaLnBrk="1" fontAlgn="auto" hangingPunct="1">
              <a:spcAft>
                <a:spcPts val="0"/>
              </a:spcAft>
              <a:defRPr/>
            </a:pPr>
            <a:r>
              <a:rPr lang="it-IT" sz="5000" dirty="0" smtClean="0">
                <a:effectLst>
                  <a:outerShdw blurRad="38100" dist="38100" dir="2700000" algn="tl">
                    <a:srgbClr val="000000">
                      <a:alpha val="43137"/>
                    </a:srgbClr>
                  </a:outerShdw>
                  <a:reflection blurRad="12700" stA="34000" endA="740" endPos="53000" dir="5400000" sy="-100000" algn="bl" rotWithShape="0"/>
                </a:effectLst>
                <a:latin typeface="+mj-lt"/>
              </a:rPr>
              <a:t>Fisica Medica</a:t>
            </a:r>
            <a:br>
              <a:rPr lang="it-IT" sz="5000" dirty="0" smtClean="0">
                <a:effectLst>
                  <a:outerShdw blurRad="38100" dist="38100" dir="2700000" algn="tl">
                    <a:srgbClr val="000000">
                      <a:alpha val="43137"/>
                    </a:srgbClr>
                  </a:outerShdw>
                  <a:reflection blurRad="12700" stA="34000" endA="740" endPos="53000" dir="5400000" sy="-100000" algn="bl" rotWithShape="0"/>
                </a:effectLst>
                <a:latin typeface="+mj-lt"/>
              </a:rPr>
            </a:br>
            <a:r>
              <a:rPr lang="it-IT" sz="4000" cap="none" dirty="0" smtClean="0">
                <a:effectLst>
                  <a:outerShdw blurRad="38100" dist="38100" dir="2700000" algn="tl">
                    <a:srgbClr val="000000">
                      <a:alpha val="43137"/>
                    </a:srgbClr>
                  </a:outerShdw>
                  <a:reflection blurRad="12700" stA="34000" endA="740" endPos="53000" dir="5400000" sy="-100000" algn="bl" rotWithShape="0"/>
                </a:effectLst>
                <a:latin typeface="+mj-lt"/>
              </a:rPr>
              <a:t>terza parte: </a:t>
            </a:r>
            <a:r>
              <a:rPr lang="it-IT" sz="4000" u="sng" cap="none" dirty="0" smtClean="0">
                <a:effectLst>
                  <a:outerShdw blurRad="38100" dist="38100" dir="2700000" algn="tl">
                    <a:srgbClr val="000000">
                      <a:alpha val="43137"/>
                    </a:srgbClr>
                  </a:outerShdw>
                  <a:reflection blurRad="12700" stA="34000" endA="740" endPos="53000" dir="5400000" sy="-100000" algn="bl" rotWithShape="0"/>
                </a:effectLst>
                <a:latin typeface="+mj-lt"/>
              </a:rPr>
              <a:t>termologia e termodinamica</a:t>
            </a:r>
            <a:r>
              <a:rPr lang="it-IT" sz="5000" cap="none" dirty="0" smtClean="0">
                <a:effectLst>
                  <a:outerShdw blurRad="38100" dist="38100" dir="2700000" algn="tl">
                    <a:srgbClr val="000000">
                      <a:alpha val="43137"/>
                    </a:srgbClr>
                  </a:outerShdw>
                  <a:reflection blurRad="12700" stA="34000" endA="740" endPos="53000" dir="5400000" sy="-100000" algn="bl" rotWithShape="0"/>
                </a:effectLst>
                <a:latin typeface="+mj-lt"/>
              </a:rPr>
              <a:t/>
            </a:r>
            <a:br>
              <a:rPr lang="it-IT" sz="5000" cap="none" dirty="0" smtClean="0">
                <a:effectLst>
                  <a:outerShdw blurRad="38100" dist="38100" dir="2700000" algn="tl">
                    <a:srgbClr val="000000">
                      <a:alpha val="43137"/>
                    </a:srgbClr>
                  </a:outerShdw>
                  <a:reflection blurRad="12700" stA="34000" endA="740" endPos="53000" dir="5400000" sy="-100000" algn="bl" rotWithShape="0"/>
                </a:effectLst>
                <a:latin typeface="+mj-lt"/>
              </a:rPr>
            </a:br>
            <a:r>
              <a:rPr lang="it-IT" sz="5000" dirty="0" smtClean="0">
                <a:effectLst>
                  <a:outerShdw blurRad="38100" dist="38100" dir="2700000" algn="tl">
                    <a:srgbClr val="000000">
                      <a:alpha val="43137"/>
                    </a:srgbClr>
                  </a:outerShdw>
                  <a:reflection blurRad="12700" stA="34000" endA="740" endPos="53000" dir="5400000" sy="-100000" algn="bl" rotWithShape="0"/>
                </a:effectLst>
                <a:latin typeface="+mj-lt"/>
              </a:rPr>
              <a:t/>
            </a:r>
            <a:br>
              <a:rPr lang="it-IT" sz="5000" dirty="0" smtClean="0">
                <a:effectLst>
                  <a:outerShdw blurRad="38100" dist="38100" dir="2700000" algn="tl">
                    <a:srgbClr val="000000">
                      <a:alpha val="43137"/>
                    </a:srgbClr>
                  </a:outerShdw>
                  <a:reflection blurRad="12700" stA="34000" endA="740" endPos="53000" dir="5400000" sy="-100000" algn="bl" rotWithShape="0"/>
                </a:effectLst>
                <a:latin typeface="+mj-lt"/>
              </a:rPr>
            </a:br>
            <a: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t>C.I. scienze propedeutiche e basi della metodologia della ricerca </a:t>
            </a:r>
            <a:r>
              <a:rPr lang="it-IT" sz="2700" dirty="0" smtClean="0">
                <a:latin typeface="+mj-lt"/>
              </a:rPr>
              <a:t/>
            </a:r>
            <a:br>
              <a:rPr lang="it-IT" sz="2700" dirty="0" smtClean="0">
                <a:latin typeface="+mj-lt"/>
              </a:rPr>
            </a:br>
            <a:r>
              <a:rPr lang="it-IT" sz="2700" dirty="0" smtClean="0">
                <a:latin typeface="+mj-lt"/>
              </a:rPr>
              <a:t/>
            </a:r>
            <a:br>
              <a:rPr lang="it-IT" sz="2700" dirty="0" smtClean="0">
                <a:latin typeface="+mj-lt"/>
              </a:rPr>
            </a:br>
            <a:r>
              <a:rPr lang="it-IT" sz="2700" dirty="0" smtClean="0">
                <a:effectLst>
                  <a:outerShdw blurRad="38100" dist="38100" dir="2700000" algn="tl">
                    <a:srgbClr val="000000">
                      <a:alpha val="43137"/>
                    </a:srgbClr>
                  </a:outerShdw>
                  <a:reflection blurRad="12700" stA="34000" endA="740" endPos="53000" dir="5400000" sy="-100000" algn="bl" rotWithShape="0"/>
                </a:effectLst>
                <a:latin typeface="+mj-lt"/>
              </a:rPr>
              <a:t>L</a:t>
            </a:r>
            <a: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t>aurea di Fisioterapia</a:t>
            </a:r>
            <a:b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br>
            <a: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t/>
            </a:r>
            <a:b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br>
            <a: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t/>
            </a:r>
            <a:br>
              <a:rPr lang="it-IT" sz="2700" cap="none" dirty="0" smtClean="0">
                <a:effectLst>
                  <a:outerShdw blurRad="38100" dist="38100" dir="2700000" algn="tl">
                    <a:srgbClr val="000000">
                      <a:alpha val="43137"/>
                    </a:srgbClr>
                  </a:outerShdw>
                  <a:reflection blurRad="12700" stA="34000" endA="740" endPos="53000" dir="5400000" sy="-100000" algn="bl" rotWithShape="0"/>
                </a:effectLst>
                <a:latin typeface="+mj-lt"/>
              </a:rPr>
            </a:br>
            <a:endParaRPr lang="it-IT" sz="2700" dirty="0">
              <a:effectLst>
                <a:outerShdw blurRad="38100" dist="38100" dir="2700000" algn="tl">
                  <a:srgbClr val="000000">
                    <a:alpha val="43137"/>
                  </a:srgbClr>
                </a:outerShdw>
                <a:reflection blurRad="12700" stA="34000" endA="740" endPos="53000" dir="5400000" sy="-100000" algn="bl" rotWithShape="0"/>
              </a:effectLst>
              <a:latin typeface="+mj-lt"/>
            </a:endParaRPr>
          </a:p>
        </p:txBody>
      </p:sp>
      <p:sp>
        <p:nvSpPr>
          <p:cNvPr id="3" name="Sottotitolo 2"/>
          <p:cNvSpPr>
            <a:spLocks noGrp="1"/>
          </p:cNvSpPr>
          <p:nvPr>
            <p:ph type="subTitle" idx="1"/>
          </p:nvPr>
        </p:nvSpPr>
        <p:spPr>
          <a:xfrm>
            <a:off x="285720" y="5857892"/>
            <a:ext cx="8572560" cy="900122"/>
          </a:xfrm>
        </p:spPr>
        <p:style>
          <a:lnRef idx="1">
            <a:schemeClr val="accent4"/>
          </a:lnRef>
          <a:fillRef idx="2">
            <a:schemeClr val="accent4"/>
          </a:fillRef>
          <a:effectRef idx="1">
            <a:schemeClr val="accent4"/>
          </a:effectRef>
          <a:fontRef idx="minor">
            <a:schemeClr val="dk1"/>
          </a:fontRef>
        </p:style>
        <p:txBody>
          <a:bodyPr>
            <a:normAutofit fontScale="55000" lnSpcReduction="20000"/>
          </a:bodyPr>
          <a:lstStyle/>
          <a:p>
            <a:pPr marL="176213" algn="l" eaLnBrk="1" fontAlgn="auto" hangingPunct="1">
              <a:spcAft>
                <a:spcPts val="0"/>
              </a:spcAft>
              <a:buFont typeface="Wingdings"/>
              <a:buNone/>
              <a:defRPr/>
            </a:pPr>
            <a:r>
              <a:rPr lang="it-IT" dirty="0" smtClean="0">
                <a:solidFill>
                  <a:schemeClr val="tx1"/>
                </a:solidFill>
                <a:effectLst>
                  <a:outerShdw blurRad="38100" dist="38100" dir="2700000" algn="tl">
                    <a:srgbClr val="000000">
                      <a:alpha val="43137"/>
                    </a:srgbClr>
                  </a:outerShdw>
                </a:effectLst>
                <a:latin typeface="+mj-lt"/>
              </a:rPr>
              <a:t>Dott. Rossella </a:t>
            </a:r>
            <a:r>
              <a:rPr lang="it-IT" dirty="0" err="1" smtClean="0">
                <a:solidFill>
                  <a:schemeClr val="tx1"/>
                </a:solidFill>
                <a:effectLst>
                  <a:outerShdw blurRad="38100" dist="38100" dir="2700000" algn="tl">
                    <a:srgbClr val="000000">
                      <a:alpha val="43137"/>
                    </a:srgbClr>
                  </a:outerShdw>
                </a:effectLst>
                <a:latin typeface="+mj-lt"/>
              </a:rPr>
              <a:t>Vidimari</a:t>
            </a:r>
            <a:endParaRPr lang="it-IT" dirty="0" smtClean="0">
              <a:solidFill>
                <a:schemeClr val="tx1"/>
              </a:solidFill>
              <a:effectLst>
                <a:outerShdw blurRad="38100" dist="38100" dir="2700000" algn="tl">
                  <a:srgbClr val="000000">
                    <a:alpha val="43137"/>
                  </a:srgbClr>
                </a:outerShdw>
              </a:effectLst>
              <a:latin typeface="+mj-lt"/>
            </a:endParaRPr>
          </a:p>
          <a:p>
            <a:pPr marL="176213" algn="l" eaLnBrk="1" fontAlgn="auto" hangingPunct="1">
              <a:spcAft>
                <a:spcPts val="0"/>
              </a:spcAft>
              <a:buFont typeface="Wingdings"/>
              <a:buNone/>
              <a:defRPr/>
            </a:pPr>
            <a:r>
              <a:rPr lang="it-IT" dirty="0" smtClean="0">
                <a:solidFill>
                  <a:schemeClr val="tx1"/>
                </a:solidFill>
                <a:effectLst>
                  <a:outerShdw blurRad="38100" dist="38100" dir="2700000" algn="tl">
                    <a:srgbClr val="000000">
                      <a:alpha val="43137"/>
                    </a:srgbClr>
                  </a:outerShdw>
                </a:effectLst>
                <a:latin typeface="+mj-lt"/>
              </a:rPr>
              <a:t>s.c. di Fisica Sanitaria</a:t>
            </a:r>
          </a:p>
          <a:p>
            <a:pPr marL="176213" algn="l" eaLnBrk="1" fontAlgn="auto" hangingPunct="1">
              <a:spcAft>
                <a:spcPts val="0"/>
              </a:spcAft>
              <a:buFont typeface="Wingdings"/>
              <a:buNone/>
              <a:defRPr/>
            </a:pPr>
            <a:r>
              <a:rPr lang="it-IT" dirty="0" smtClean="0">
                <a:solidFill>
                  <a:schemeClr val="tx1"/>
                </a:solidFill>
                <a:effectLst>
                  <a:outerShdw blurRad="38100" dist="38100" dir="2700000" algn="tl">
                    <a:srgbClr val="000000">
                      <a:alpha val="43137"/>
                    </a:srgbClr>
                  </a:outerShdw>
                </a:effectLst>
                <a:latin typeface="+mj-lt"/>
              </a:rPr>
              <a:t>ASUITS</a:t>
            </a:r>
            <a:endParaRPr lang="it-IT" dirty="0">
              <a:solidFill>
                <a:schemeClr val="tx1"/>
              </a:solidFill>
              <a:effectLst>
                <a:outerShdw blurRad="38100" dist="38100" dir="2700000" algn="tl">
                  <a:srgbClr val="000000">
                    <a:alpha val="43137"/>
                  </a:srgbClr>
                </a:outerShdw>
              </a:effectLst>
              <a:latin typeface="+mj-lt"/>
            </a:endParaRPr>
          </a:p>
        </p:txBody>
      </p:sp>
      <p:sp>
        <p:nvSpPr>
          <p:cNvPr id="10244" name="Segnaposto numero diapositiva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82EF8AA-9C0B-46B4-B25D-D62B95FE9851}" type="slidenum">
              <a:rPr lang="it-IT" smtClean="0"/>
              <a:pPr fontAlgn="base">
                <a:spcBef>
                  <a:spcPct val="0"/>
                </a:spcBef>
                <a:spcAft>
                  <a:spcPct val="0"/>
                </a:spcAft>
                <a:defRPr/>
              </a:pPr>
              <a:t>1</a:t>
            </a:fld>
            <a:endParaRPr lang="it-IT"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a:r>
              <a:rPr lang="it-IT" sz="3600" b="1" dirty="0" smtClean="0">
                <a:effectLst>
                  <a:outerShdw blurRad="38100" dist="38100" dir="2700000" algn="tl">
                    <a:srgbClr val="000000">
                      <a:alpha val="43137"/>
                    </a:srgbClr>
                  </a:outerShdw>
                </a:effectLst>
                <a:latin typeface="+mj-lt"/>
              </a:rPr>
              <a:t>Variabili di stato: Temperatura</a:t>
            </a:r>
            <a:endParaRPr lang="en-US" sz="3600" b="1" dirty="0">
              <a:effectLst>
                <a:outerShdw blurRad="38100" dist="38100" dir="2700000" algn="tl">
                  <a:srgbClr val="000000">
                    <a:alpha val="43137"/>
                  </a:srgbClr>
                </a:outerShdw>
              </a:effectLst>
              <a:latin typeface="+mj-lt"/>
            </a:endParaRPr>
          </a:p>
        </p:txBody>
      </p:sp>
      <p:sp>
        <p:nvSpPr>
          <p:cNvPr id="3" name="Rettangolo 2"/>
          <p:cNvSpPr/>
          <p:nvPr/>
        </p:nvSpPr>
        <p:spPr>
          <a:xfrm>
            <a:off x="500034" y="3643314"/>
            <a:ext cx="8143932" cy="646331"/>
          </a:xfrm>
          <a:prstGeom prst="rect">
            <a:avLst/>
          </a:prstGeom>
        </p:spPr>
        <p:txBody>
          <a:bodyPr wrap="square">
            <a:spAutoFit/>
          </a:bodyPr>
          <a:lstStyle/>
          <a:p>
            <a:r>
              <a:rPr lang="it-IT" b="1" i="1" dirty="0" smtClean="0"/>
              <a:t>L’energia cinetica media di una molecola è direttamente proporzionale alla temperatura assoluta del gas. </a:t>
            </a:r>
            <a:endParaRPr lang="it-IT" dirty="0"/>
          </a:p>
        </p:txBody>
      </p:sp>
      <p:sp>
        <p:nvSpPr>
          <p:cNvPr id="4" name="CasellaDiTesto 3"/>
          <p:cNvSpPr txBox="1"/>
          <p:nvPr/>
        </p:nvSpPr>
        <p:spPr>
          <a:xfrm>
            <a:off x="4143372" y="4929198"/>
            <a:ext cx="4286280"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2000" b="1" i="1" dirty="0" smtClean="0"/>
              <a:t>La temperatura è la manifestazione macroscopica dell’energia cinetica delle particelle del gas</a:t>
            </a:r>
            <a:endParaRPr lang="it-IT" sz="2000" b="1" i="1" dirty="0"/>
          </a:p>
        </p:txBody>
      </p:sp>
      <p:pic>
        <p:nvPicPr>
          <p:cNvPr id="122882" name="Picture 2"/>
          <p:cNvPicPr>
            <a:picLocks noChangeAspect="1" noChangeArrowheads="1"/>
          </p:cNvPicPr>
          <p:nvPr/>
        </p:nvPicPr>
        <p:blipFill>
          <a:blip r:embed="rId4"/>
          <a:srcRect/>
          <a:stretch>
            <a:fillRect/>
          </a:stretch>
        </p:blipFill>
        <p:spPr bwMode="auto">
          <a:xfrm>
            <a:off x="785786" y="4473710"/>
            <a:ext cx="3000396" cy="2170000"/>
          </a:xfrm>
          <a:prstGeom prst="rect">
            <a:avLst/>
          </a:prstGeom>
          <a:noFill/>
          <a:ln w="9525">
            <a:noFill/>
            <a:miter lim="800000"/>
            <a:headEnd/>
            <a:tailEnd/>
          </a:ln>
          <a:effectLst/>
        </p:spPr>
      </p:pic>
      <p:pic>
        <p:nvPicPr>
          <p:cNvPr id="122884" name="Picture 4"/>
          <p:cNvPicPr>
            <a:picLocks noChangeAspect="1" noChangeArrowheads="1"/>
          </p:cNvPicPr>
          <p:nvPr/>
        </p:nvPicPr>
        <p:blipFill>
          <a:blip r:embed="rId5"/>
          <a:srcRect/>
          <a:stretch>
            <a:fillRect/>
          </a:stretch>
        </p:blipFill>
        <p:spPr bwMode="auto">
          <a:xfrm>
            <a:off x="500034" y="2861258"/>
            <a:ext cx="4394209" cy="710618"/>
          </a:xfrm>
          <a:prstGeom prst="rect">
            <a:avLst/>
          </a:prstGeom>
          <a:noFill/>
          <a:ln w="9525">
            <a:noFill/>
            <a:miter lim="800000"/>
            <a:headEnd/>
            <a:tailEnd/>
          </a:ln>
          <a:effectLst/>
        </p:spPr>
      </p:pic>
      <p:pic>
        <p:nvPicPr>
          <p:cNvPr id="122885" name="Picture 5"/>
          <p:cNvPicPr>
            <a:picLocks noChangeAspect="1" noChangeArrowheads="1"/>
          </p:cNvPicPr>
          <p:nvPr/>
        </p:nvPicPr>
        <p:blipFill>
          <a:blip r:embed="rId6"/>
          <a:srcRect/>
          <a:stretch>
            <a:fillRect/>
          </a:stretch>
        </p:blipFill>
        <p:spPr bwMode="auto">
          <a:xfrm>
            <a:off x="5500694" y="1571612"/>
            <a:ext cx="3187700" cy="1562100"/>
          </a:xfrm>
          <a:prstGeom prst="rect">
            <a:avLst/>
          </a:prstGeom>
          <a:noFill/>
          <a:ln w="9525">
            <a:noFill/>
            <a:miter lim="800000"/>
            <a:headEnd/>
            <a:tailEnd/>
          </a:ln>
          <a:effectLst/>
        </p:spPr>
      </p:pic>
      <p:sp>
        <p:nvSpPr>
          <p:cNvPr id="9" name="Rettangolo 8"/>
          <p:cNvSpPr/>
          <p:nvPr/>
        </p:nvSpPr>
        <p:spPr>
          <a:xfrm>
            <a:off x="357158" y="857232"/>
            <a:ext cx="8358246" cy="2031325"/>
          </a:xfrm>
          <a:prstGeom prst="rect">
            <a:avLst/>
          </a:prstGeom>
        </p:spPr>
        <p:txBody>
          <a:bodyPr wrap="square">
            <a:spAutoFit/>
          </a:bodyPr>
          <a:lstStyle/>
          <a:p>
            <a:pPr algn="just"/>
            <a:r>
              <a:rPr lang="it-IT" dirty="0" smtClean="0"/>
              <a:t>Per la teoria cinetica dei gas, ciascuna molecola ha una certa </a:t>
            </a:r>
            <a:r>
              <a:rPr lang="it-IT" b="1" dirty="0" smtClean="0"/>
              <a:t>energia cinetica </a:t>
            </a:r>
            <a:r>
              <a:rPr lang="it-IT" b="1" dirty="0" err="1" smtClean="0"/>
              <a:t>E</a:t>
            </a:r>
            <a:r>
              <a:rPr lang="it-IT" b="1" baseline="-25000" dirty="0" err="1" smtClean="0"/>
              <a:t>c</a:t>
            </a:r>
            <a:r>
              <a:rPr lang="it-IT" b="1" baseline="-25000" dirty="0" smtClean="0"/>
              <a:t>.</a:t>
            </a:r>
            <a:r>
              <a:rPr lang="it-IT" b="1" dirty="0" smtClean="0"/>
              <a:t> </a:t>
            </a:r>
            <a:r>
              <a:rPr lang="it-IT" dirty="0" smtClean="0"/>
              <a:t>In presenza di una fonte di calore (energia) l’energia cinetica aumenta secondo la relazione:</a:t>
            </a:r>
          </a:p>
          <a:p>
            <a:pPr algn="just"/>
            <a:endParaRPr lang="it-IT" dirty="0" smtClean="0"/>
          </a:p>
          <a:p>
            <a:pPr algn="just"/>
            <a:endParaRPr lang="it-IT" dirty="0" smtClean="0"/>
          </a:p>
          <a:p>
            <a:pPr algn="just"/>
            <a:endParaRPr lang="it-IT" dirty="0" smtClean="0"/>
          </a:p>
          <a:p>
            <a:pPr algn="just"/>
            <a:r>
              <a:rPr lang="it-IT" dirty="0" smtClean="0"/>
              <a:t>Essendo k la costante di </a:t>
            </a:r>
            <a:r>
              <a:rPr lang="it-IT" dirty="0" err="1" smtClean="0"/>
              <a:t>Boltzman</a:t>
            </a:r>
            <a:endParaRPr lang="it-IT" dirty="0"/>
          </a:p>
        </p:txBody>
      </p:sp>
      <p:graphicFrame>
        <p:nvGraphicFramePr>
          <p:cNvPr id="122886" name="Object 6"/>
          <p:cNvGraphicFramePr>
            <a:graphicFrameLocks noChangeAspect="1"/>
          </p:cNvGraphicFramePr>
          <p:nvPr/>
        </p:nvGraphicFramePr>
        <p:xfrm>
          <a:off x="1785918" y="1571612"/>
          <a:ext cx="1357322" cy="817555"/>
        </p:xfrm>
        <a:graphic>
          <a:graphicData uri="http://schemas.openxmlformats.org/presentationml/2006/ole">
            <mc:AlternateContent xmlns:mc="http://schemas.openxmlformats.org/markup-compatibility/2006">
              <mc:Choice xmlns:v="urn:schemas-microsoft-com:vml" Requires="v">
                <p:oleObj spid="_x0000_s2058" name="Equazione" r:id="rId7" imgW="647640" imgH="393480" progId="Equation.3">
                  <p:embed/>
                </p:oleObj>
              </mc:Choice>
              <mc:Fallback>
                <p:oleObj name="Equazione" r:id="rId7" imgW="647640" imgH="393480" progId="Equation.3">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5918" y="1571612"/>
                        <a:ext cx="1357322" cy="817555"/>
                      </a:xfrm>
                      <a:prstGeom prst="rect">
                        <a:avLst/>
                      </a:prstGeom>
                      <a:solidFill>
                        <a:schemeClr val="bg1"/>
                      </a:solidFill>
                      <a:ln w="25400">
                        <a:solidFill>
                          <a:schemeClr val="folHlink"/>
                        </a:solidFill>
                        <a:miter lim="800000"/>
                        <a:headEnd/>
                        <a:tailEnd/>
                      </a:ln>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a:r>
              <a:rPr lang="it-IT" sz="3600" b="1" i="1" dirty="0" smtClean="0">
                <a:effectLst>
                  <a:outerShdw blurRad="38100" dist="38100" dir="2700000" algn="tl">
                    <a:srgbClr val="000000">
                      <a:alpha val="43137"/>
                    </a:srgbClr>
                  </a:outerShdw>
                </a:effectLst>
                <a:latin typeface="+mj-lt"/>
              </a:rPr>
              <a:t>Trasformazioni termodinamiche</a:t>
            </a:r>
            <a:endParaRPr lang="en-US" sz="3600" b="1" i="1" dirty="0">
              <a:effectLst>
                <a:outerShdw blurRad="38100" dist="38100" dir="2700000" algn="tl">
                  <a:srgbClr val="000000">
                    <a:alpha val="43137"/>
                  </a:srgbClr>
                </a:outerShdw>
              </a:effectLst>
              <a:latin typeface="+mj-lt"/>
            </a:endParaRPr>
          </a:p>
        </p:txBody>
      </p:sp>
      <p:sp>
        <p:nvSpPr>
          <p:cNvPr id="6" name="Rettangolo 5"/>
          <p:cNvSpPr/>
          <p:nvPr/>
        </p:nvSpPr>
        <p:spPr>
          <a:xfrm>
            <a:off x="285720" y="857232"/>
            <a:ext cx="8640960" cy="246221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it-IT" sz="1600" dirty="0" smtClean="0">
                <a:latin typeface="+mj-lt"/>
              </a:rPr>
              <a:t>Una trasformazione termodinamica è un processo </a:t>
            </a:r>
            <a:r>
              <a:rPr lang="it-IT" sz="1600" dirty="0">
                <a:latin typeface="+mj-lt"/>
              </a:rPr>
              <a:t>tramite il quale un sistema termodinamico passa da uno stato di equilibrio termodinamico ad un </a:t>
            </a:r>
            <a:r>
              <a:rPr lang="it-IT" sz="1600" dirty="0" smtClean="0">
                <a:latin typeface="+mj-lt"/>
              </a:rPr>
              <a:t>altro attraverso vari stati distinti tra loro.</a:t>
            </a:r>
          </a:p>
          <a:p>
            <a:pPr algn="just"/>
            <a:r>
              <a:rPr lang="it-IT" sz="1600" dirty="0" smtClean="0">
                <a:latin typeface="+mj-lt"/>
              </a:rPr>
              <a:t>Poiché lo stato termodinamico del sistema è definito dalle sue variabili fondamentali p, T e V, questo vuol dire che nella trasformazione termodinamica:</a:t>
            </a:r>
            <a:endParaRPr lang="it-IT" dirty="0" smtClean="0">
              <a:latin typeface="+mj-lt"/>
            </a:endParaRPr>
          </a:p>
          <a:p>
            <a:pPr algn="ctr"/>
            <a:endParaRPr lang="it-IT" b="1" dirty="0" smtClean="0">
              <a:latin typeface="+mj-lt"/>
            </a:endParaRPr>
          </a:p>
          <a:p>
            <a:pPr algn="ctr"/>
            <a:r>
              <a:rPr lang="it-IT" b="1" dirty="0" smtClean="0">
                <a:latin typeface="+mj-lt"/>
              </a:rPr>
              <a:t>Stato A (</a:t>
            </a:r>
            <a:r>
              <a:rPr lang="it-IT" b="1" dirty="0" err="1" smtClean="0">
                <a:latin typeface="+mj-lt"/>
              </a:rPr>
              <a:t>p</a:t>
            </a:r>
            <a:r>
              <a:rPr lang="it-IT" b="1" baseline="-25000" dirty="0" err="1" smtClean="0">
                <a:latin typeface="+mj-lt"/>
              </a:rPr>
              <a:t>A</a:t>
            </a:r>
            <a:r>
              <a:rPr lang="it-IT" b="1" dirty="0" smtClean="0">
                <a:latin typeface="+mj-lt"/>
              </a:rPr>
              <a:t>, T</a:t>
            </a:r>
            <a:r>
              <a:rPr lang="it-IT" b="1" baseline="-25000" dirty="0" smtClean="0">
                <a:latin typeface="+mj-lt"/>
              </a:rPr>
              <a:t>A</a:t>
            </a:r>
            <a:r>
              <a:rPr lang="it-IT" b="1" dirty="0" smtClean="0">
                <a:latin typeface="+mj-lt"/>
              </a:rPr>
              <a:t>, V</a:t>
            </a:r>
            <a:r>
              <a:rPr lang="it-IT" b="1" baseline="-25000" dirty="0" smtClean="0">
                <a:latin typeface="+mj-lt"/>
              </a:rPr>
              <a:t>A</a:t>
            </a:r>
            <a:r>
              <a:rPr lang="it-IT" b="1" dirty="0" smtClean="0">
                <a:latin typeface="+mj-lt"/>
              </a:rPr>
              <a:t>)             Stato B (</a:t>
            </a:r>
            <a:r>
              <a:rPr lang="it-IT" b="1" dirty="0" err="1" smtClean="0">
                <a:latin typeface="+mj-lt"/>
              </a:rPr>
              <a:t>p</a:t>
            </a:r>
            <a:r>
              <a:rPr lang="it-IT" b="1" baseline="-25000" dirty="0" err="1" smtClean="0">
                <a:latin typeface="+mj-lt"/>
              </a:rPr>
              <a:t>B</a:t>
            </a:r>
            <a:r>
              <a:rPr lang="it-IT" b="1" dirty="0" smtClean="0">
                <a:latin typeface="+mj-lt"/>
              </a:rPr>
              <a:t>, T</a:t>
            </a:r>
            <a:r>
              <a:rPr lang="it-IT" b="1" baseline="-25000" dirty="0" smtClean="0">
                <a:latin typeface="+mj-lt"/>
              </a:rPr>
              <a:t>B</a:t>
            </a:r>
            <a:r>
              <a:rPr lang="it-IT" b="1" dirty="0" smtClean="0">
                <a:latin typeface="+mj-lt"/>
              </a:rPr>
              <a:t>, V</a:t>
            </a:r>
            <a:r>
              <a:rPr lang="it-IT" b="1" baseline="-25000" dirty="0" smtClean="0">
                <a:latin typeface="+mj-lt"/>
              </a:rPr>
              <a:t>B</a:t>
            </a:r>
            <a:r>
              <a:rPr lang="it-IT" b="1" dirty="0" smtClean="0">
                <a:latin typeface="+mj-lt"/>
              </a:rPr>
              <a:t>) </a:t>
            </a:r>
          </a:p>
          <a:p>
            <a:pPr algn="ctr"/>
            <a:endParaRPr lang="it-IT" dirty="0">
              <a:latin typeface="+mj-lt"/>
            </a:endParaRPr>
          </a:p>
          <a:p>
            <a:pPr marL="534988" indent="-534988" defTabSz="985838"/>
            <a:r>
              <a:rPr lang="it-IT" sz="2000" b="1" i="1" u="sng" dirty="0" smtClean="0">
                <a:solidFill>
                  <a:schemeClr val="accent3">
                    <a:lumMod val="75000"/>
                  </a:schemeClr>
                </a:solidFill>
                <a:latin typeface="+mj-lt"/>
              </a:rPr>
              <a:t>N.B.</a:t>
            </a:r>
            <a:r>
              <a:rPr lang="it-IT" sz="1600" b="1" i="1" u="sng" dirty="0" smtClean="0">
                <a:solidFill>
                  <a:schemeClr val="accent3">
                    <a:lumMod val="75000"/>
                  </a:schemeClr>
                </a:solidFill>
                <a:latin typeface="+mj-lt"/>
              </a:rPr>
              <a:t>	Non </a:t>
            </a:r>
            <a:r>
              <a:rPr lang="it-IT" sz="1600" b="1" i="1" u="sng" dirty="0">
                <a:solidFill>
                  <a:schemeClr val="accent3">
                    <a:lumMod val="75000"/>
                  </a:schemeClr>
                </a:solidFill>
                <a:latin typeface="+mj-lt"/>
              </a:rPr>
              <a:t>è possibile che vari una sola di esse, perché sono tutte correlate tra di loro da un rapporto di proporzione inversa o </a:t>
            </a:r>
            <a:r>
              <a:rPr lang="it-IT" sz="1600" b="1" i="1" u="sng" dirty="0" smtClean="0">
                <a:solidFill>
                  <a:schemeClr val="accent3">
                    <a:lumMod val="75000"/>
                  </a:schemeClr>
                </a:solidFill>
                <a:latin typeface="+mj-lt"/>
              </a:rPr>
              <a:t>diretta (come si evince dall’equazione di stato dei gas).</a:t>
            </a:r>
            <a:endParaRPr lang="it-IT" sz="1600" b="1" i="1" u="sng" dirty="0">
              <a:solidFill>
                <a:schemeClr val="accent3">
                  <a:lumMod val="75000"/>
                </a:schemeClr>
              </a:solidFill>
              <a:latin typeface="+mj-lt"/>
            </a:endParaRPr>
          </a:p>
        </p:txBody>
      </p:sp>
      <p:pic>
        <p:nvPicPr>
          <p:cNvPr id="141313" name="Picture 1"/>
          <p:cNvPicPr>
            <a:picLocks noChangeAspect="1" noChangeArrowheads="1"/>
          </p:cNvPicPr>
          <p:nvPr/>
        </p:nvPicPr>
        <p:blipFill>
          <a:blip r:embed="rId3"/>
          <a:srcRect/>
          <a:stretch>
            <a:fillRect/>
          </a:stretch>
        </p:blipFill>
        <p:spPr bwMode="auto">
          <a:xfrm>
            <a:off x="673101" y="3887336"/>
            <a:ext cx="3432191" cy="2756374"/>
          </a:xfrm>
          <a:prstGeom prst="rect">
            <a:avLst/>
          </a:prstGeom>
          <a:noFill/>
          <a:ln w="9525">
            <a:noFill/>
            <a:miter lim="800000"/>
            <a:headEnd/>
            <a:tailEnd/>
          </a:ln>
          <a:effectLst/>
        </p:spPr>
      </p:pic>
      <p:sp>
        <p:nvSpPr>
          <p:cNvPr id="5" name="Freccia a destra 4"/>
          <p:cNvSpPr/>
          <p:nvPr/>
        </p:nvSpPr>
        <p:spPr>
          <a:xfrm>
            <a:off x="4357686" y="2500306"/>
            <a:ext cx="50006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0" name="Connettore 2 9"/>
          <p:cNvCxnSpPr/>
          <p:nvPr/>
        </p:nvCxnSpPr>
        <p:spPr>
          <a:xfrm rot="5400000" flipH="1" flipV="1">
            <a:off x="4071934" y="5286388"/>
            <a:ext cx="257176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V="1">
            <a:off x="5357818" y="6572272"/>
            <a:ext cx="2705914" cy="10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onnettore 12"/>
          <p:cNvSpPr/>
          <p:nvPr/>
        </p:nvSpPr>
        <p:spPr>
          <a:xfrm>
            <a:off x="6000760" y="4572008"/>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5" name="Connettore 1 14"/>
          <p:cNvCxnSpPr>
            <a:endCxn id="13" idx="1"/>
          </p:cNvCxnSpPr>
          <p:nvPr/>
        </p:nvCxnSpPr>
        <p:spPr>
          <a:xfrm>
            <a:off x="5357818" y="4572008"/>
            <a:ext cx="649637" cy="6695"/>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ttangolo 16"/>
          <p:cNvSpPr/>
          <p:nvPr/>
        </p:nvSpPr>
        <p:spPr>
          <a:xfrm>
            <a:off x="4857752" y="4286256"/>
            <a:ext cx="445956" cy="369332"/>
          </a:xfrm>
          <a:prstGeom prst="rect">
            <a:avLst/>
          </a:prstGeom>
        </p:spPr>
        <p:txBody>
          <a:bodyPr wrap="none">
            <a:spAutoFit/>
          </a:bodyPr>
          <a:lstStyle/>
          <a:p>
            <a:r>
              <a:rPr lang="it-IT" b="1" dirty="0" err="1" smtClean="0">
                <a:latin typeface="Book Antiqua" pitchFamily="18" charset="0"/>
              </a:rPr>
              <a:t>p</a:t>
            </a:r>
            <a:r>
              <a:rPr lang="it-IT" b="1" baseline="-25000" dirty="0" err="1" smtClean="0">
                <a:latin typeface="Book Antiqua" pitchFamily="18" charset="0"/>
              </a:rPr>
              <a:t>A</a:t>
            </a:r>
            <a:endParaRPr lang="it-IT" dirty="0"/>
          </a:p>
        </p:txBody>
      </p:sp>
      <p:sp>
        <p:nvSpPr>
          <p:cNvPr id="18" name="Rettangolo 17"/>
          <p:cNvSpPr/>
          <p:nvPr/>
        </p:nvSpPr>
        <p:spPr>
          <a:xfrm>
            <a:off x="5857884" y="4143380"/>
            <a:ext cx="1641796" cy="369332"/>
          </a:xfrm>
          <a:prstGeom prst="rect">
            <a:avLst/>
          </a:prstGeom>
        </p:spPr>
        <p:txBody>
          <a:bodyPr wrap="none">
            <a:spAutoFit/>
          </a:bodyPr>
          <a:lstStyle/>
          <a:p>
            <a:r>
              <a:rPr lang="it-IT" b="1" dirty="0" smtClean="0">
                <a:latin typeface="Book Antiqua" pitchFamily="18" charset="0"/>
              </a:rPr>
              <a:t>A (</a:t>
            </a:r>
            <a:r>
              <a:rPr lang="it-IT" b="1" dirty="0" err="1" smtClean="0">
                <a:latin typeface="Book Antiqua" pitchFamily="18" charset="0"/>
              </a:rPr>
              <a:t>p</a:t>
            </a:r>
            <a:r>
              <a:rPr lang="it-IT" b="1" baseline="-25000" dirty="0" err="1" smtClean="0">
                <a:latin typeface="Book Antiqua" pitchFamily="18" charset="0"/>
              </a:rPr>
              <a:t>A</a:t>
            </a:r>
            <a:r>
              <a:rPr lang="it-IT" b="1" dirty="0" smtClean="0">
                <a:latin typeface="Book Antiqua" pitchFamily="18" charset="0"/>
              </a:rPr>
              <a:t>, T</a:t>
            </a:r>
            <a:r>
              <a:rPr lang="it-IT" b="1" baseline="-25000" dirty="0" smtClean="0">
                <a:latin typeface="Book Antiqua" pitchFamily="18" charset="0"/>
              </a:rPr>
              <a:t>A</a:t>
            </a:r>
            <a:r>
              <a:rPr lang="it-IT" b="1" dirty="0" smtClean="0">
                <a:latin typeface="Book Antiqua" pitchFamily="18" charset="0"/>
              </a:rPr>
              <a:t>, V</a:t>
            </a:r>
            <a:r>
              <a:rPr lang="it-IT" b="1" baseline="-25000" dirty="0" smtClean="0">
                <a:latin typeface="Book Antiqua" pitchFamily="18" charset="0"/>
              </a:rPr>
              <a:t>A</a:t>
            </a:r>
            <a:r>
              <a:rPr lang="it-IT" b="1" dirty="0" smtClean="0">
                <a:latin typeface="Book Antiqua" pitchFamily="18" charset="0"/>
              </a:rPr>
              <a:t>)</a:t>
            </a:r>
            <a:endParaRPr lang="it-IT" dirty="0"/>
          </a:p>
        </p:txBody>
      </p:sp>
      <p:sp>
        <p:nvSpPr>
          <p:cNvPr id="19" name="Connettore 18"/>
          <p:cNvSpPr/>
          <p:nvPr/>
        </p:nvSpPr>
        <p:spPr>
          <a:xfrm>
            <a:off x="7500958" y="5715016"/>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7358082" y="5286388"/>
            <a:ext cx="1620957" cy="369332"/>
          </a:xfrm>
          <a:prstGeom prst="rect">
            <a:avLst/>
          </a:prstGeom>
        </p:spPr>
        <p:txBody>
          <a:bodyPr wrap="none">
            <a:spAutoFit/>
          </a:bodyPr>
          <a:lstStyle/>
          <a:p>
            <a:r>
              <a:rPr lang="it-IT" b="1" dirty="0" smtClean="0">
                <a:latin typeface="Book Antiqua" pitchFamily="18" charset="0"/>
              </a:rPr>
              <a:t>B (</a:t>
            </a:r>
            <a:r>
              <a:rPr lang="it-IT" b="1" dirty="0" err="1" smtClean="0">
                <a:latin typeface="Book Antiqua" pitchFamily="18" charset="0"/>
              </a:rPr>
              <a:t>p</a:t>
            </a:r>
            <a:r>
              <a:rPr lang="it-IT" b="1" baseline="-25000" dirty="0" err="1" smtClean="0">
                <a:latin typeface="Book Antiqua" pitchFamily="18" charset="0"/>
              </a:rPr>
              <a:t>B</a:t>
            </a:r>
            <a:r>
              <a:rPr lang="it-IT" b="1" dirty="0" smtClean="0">
                <a:latin typeface="Book Antiqua" pitchFamily="18" charset="0"/>
              </a:rPr>
              <a:t>, T</a:t>
            </a:r>
            <a:r>
              <a:rPr lang="it-IT" b="1" baseline="-25000" dirty="0" smtClean="0">
                <a:latin typeface="Book Antiqua" pitchFamily="18" charset="0"/>
              </a:rPr>
              <a:t>B</a:t>
            </a:r>
            <a:r>
              <a:rPr lang="it-IT" b="1" dirty="0" smtClean="0">
                <a:latin typeface="Book Antiqua" pitchFamily="18" charset="0"/>
              </a:rPr>
              <a:t>, V</a:t>
            </a:r>
            <a:r>
              <a:rPr lang="it-IT" b="1" baseline="-25000" dirty="0" smtClean="0">
                <a:latin typeface="Book Antiqua" pitchFamily="18" charset="0"/>
              </a:rPr>
              <a:t>B</a:t>
            </a:r>
            <a:r>
              <a:rPr lang="it-IT" b="1" dirty="0" smtClean="0">
                <a:latin typeface="Book Antiqua" pitchFamily="18" charset="0"/>
              </a:rPr>
              <a:t>) </a:t>
            </a:r>
            <a:endParaRPr lang="it-IT" dirty="0"/>
          </a:p>
        </p:txBody>
      </p:sp>
      <p:cxnSp>
        <p:nvCxnSpPr>
          <p:cNvPr id="21" name="Connettore 1 20"/>
          <p:cNvCxnSpPr>
            <a:endCxn id="19" idx="2"/>
          </p:cNvCxnSpPr>
          <p:nvPr/>
        </p:nvCxnSpPr>
        <p:spPr>
          <a:xfrm>
            <a:off x="5357818" y="5715016"/>
            <a:ext cx="2143140" cy="2286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ttangolo 22"/>
          <p:cNvSpPr/>
          <p:nvPr/>
        </p:nvSpPr>
        <p:spPr>
          <a:xfrm>
            <a:off x="4929190" y="5429264"/>
            <a:ext cx="428322" cy="369332"/>
          </a:xfrm>
          <a:prstGeom prst="rect">
            <a:avLst/>
          </a:prstGeom>
        </p:spPr>
        <p:txBody>
          <a:bodyPr wrap="none">
            <a:spAutoFit/>
          </a:bodyPr>
          <a:lstStyle/>
          <a:p>
            <a:r>
              <a:rPr lang="it-IT" b="1" dirty="0" err="1" smtClean="0">
                <a:latin typeface="Book Antiqua" pitchFamily="18" charset="0"/>
              </a:rPr>
              <a:t>p</a:t>
            </a:r>
            <a:r>
              <a:rPr lang="it-IT" b="1" baseline="-25000" dirty="0" err="1" smtClean="0">
                <a:latin typeface="Book Antiqua" pitchFamily="18" charset="0"/>
              </a:rPr>
              <a:t>B</a:t>
            </a:r>
            <a:endParaRPr lang="it-IT" dirty="0"/>
          </a:p>
        </p:txBody>
      </p:sp>
      <p:sp>
        <p:nvSpPr>
          <p:cNvPr id="25" name="Figura a mano libera 24"/>
          <p:cNvSpPr/>
          <p:nvPr/>
        </p:nvSpPr>
        <p:spPr>
          <a:xfrm>
            <a:off x="6020790" y="4607626"/>
            <a:ext cx="1522021" cy="1130135"/>
          </a:xfrm>
          <a:custGeom>
            <a:avLst/>
            <a:gdLst>
              <a:gd name="connsiteX0" fmla="*/ 0 w 1522021"/>
              <a:gd name="connsiteY0" fmla="*/ 0 h 1130135"/>
              <a:gd name="connsiteX1" fmla="*/ 344384 w 1522021"/>
              <a:gd name="connsiteY1" fmla="*/ 593766 h 1130135"/>
              <a:gd name="connsiteX2" fmla="*/ 356259 w 1522021"/>
              <a:gd name="connsiteY2" fmla="*/ 783771 h 1130135"/>
              <a:gd name="connsiteX3" fmla="*/ 570015 w 1522021"/>
              <a:gd name="connsiteY3" fmla="*/ 926275 h 1130135"/>
              <a:gd name="connsiteX4" fmla="*/ 843148 w 1522021"/>
              <a:gd name="connsiteY4" fmla="*/ 902525 h 1130135"/>
              <a:gd name="connsiteX5" fmla="*/ 1092529 w 1522021"/>
              <a:gd name="connsiteY5" fmla="*/ 843148 h 1130135"/>
              <a:gd name="connsiteX6" fmla="*/ 1330036 w 1522021"/>
              <a:gd name="connsiteY6" fmla="*/ 1021278 h 1130135"/>
              <a:gd name="connsiteX7" fmla="*/ 1496291 w 1522021"/>
              <a:gd name="connsiteY7" fmla="*/ 1116280 h 1130135"/>
              <a:gd name="connsiteX8" fmla="*/ 1484415 w 1522021"/>
              <a:gd name="connsiteY8" fmla="*/ 1104405 h 113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2021" h="1130135">
                <a:moveTo>
                  <a:pt x="0" y="0"/>
                </a:moveTo>
                <a:cubicBezTo>
                  <a:pt x="142504" y="231569"/>
                  <a:pt x="285008" y="463138"/>
                  <a:pt x="344384" y="593766"/>
                </a:cubicBezTo>
                <a:cubicBezTo>
                  <a:pt x="403760" y="724394"/>
                  <a:pt x="318654" y="728353"/>
                  <a:pt x="356259" y="783771"/>
                </a:cubicBezTo>
                <a:cubicBezTo>
                  <a:pt x="393864" y="839189"/>
                  <a:pt x="488867" y="906483"/>
                  <a:pt x="570015" y="926275"/>
                </a:cubicBezTo>
                <a:cubicBezTo>
                  <a:pt x="651163" y="946067"/>
                  <a:pt x="756062" y="916379"/>
                  <a:pt x="843148" y="902525"/>
                </a:cubicBezTo>
                <a:cubicBezTo>
                  <a:pt x="930234" y="888671"/>
                  <a:pt x="1011381" y="823356"/>
                  <a:pt x="1092529" y="843148"/>
                </a:cubicBezTo>
                <a:cubicBezTo>
                  <a:pt x="1173677" y="862940"/>
                  <a:pt x="1262742" y="975756"/>
                  <a:pt x="1330036" y="1021278"/>
                </a:cubicBezTo>
                <a:cubicBezTo>
                  <a:pt x="1397330" y="1066800"/>
                  <a:pt x="1470561" y="1102426"/>
                  <a:pt x="1496291" y="1116280"/>
                </a:cubicBezTo>
                <a:cubicBezTo>
                  <a:pt x="1522021" y="1130135"/>
                  <a:pt x="1503218" y="1117270"/>
                  <a:pt x="1484415" y="1104405"/>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7" name="Connettore 1 26"/>
          <p:cNvCxnSpPr>
            <a:stCxn id="13" idx="3"/>
          </p:cNvCxnSpPr>
          <p:nvPr/>
        </p:nvCxnSpPr>
        <p:spPr>
          <a:xfrm rot="5400000">
            <a:off x="5023488" y="5588305"/>
            <a:ext cx="1961240" cy="6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ttore 1 27"/>
          <p:cNvCxnSpPr>
            <a:stCxn id="25" idx="7"/>
          </p:cNvCxnSpPr>
          <p:nvPr/>
        </p:nvCxnSpPr>
        <p:spPr>
          <a:xfrm flipH="1">
            <a:off x="7500958" y="5723906"/>
            <a:ext cx="16123" cy="848366"/>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ttangolo 31"/>
          <p:cNvSpPr/>
          <p:nvPr/>
        </p:nvSpPr>
        <p:spPr>
          <a:xfrm>
            <a:off x="5715008" y="6488668"/>
            <a:ext cx="484428" cy="369332"/>
          </a:xfrm>
          <a:prstGeom prst="rect">
            <a:avLst/>
          </a:prstGeom>
        </p:spPr>
        <p:txBody>
          <a:bodyPr wrap="none">
            <a:spAutoFit/>
          </a:bodyPr>
          <a:lstStyle/>
          <a:p>
            <a:r>
              <a:rPr lang="it-IT" b="1" dirty="0" smtClean="0">
                <a:latin typeface="Book Antiqua" pitchFamily="18" charset="0"/>
              </a:rPr>
              <a:t>V</a:t>
            </a:r>
            <a:r>
              <a:rPr lang="it-IT" b="1" baseline="-25000" dirty="0" smtClean="0">
                <a:latin typeface="Book Antiqua" pitchFamily="18" charset="0"/>
              </a:rPr>
              <a:t>A</a:t>
            </a:r>
            <a:endParaRPr lang="it-IT" dirty="0"/>
          </a:p>
        </p:txBody>
      </p:sp>
      <p:sp>
        <p:nvSpPr>
          <p:cNvPr id="33" name="Rettangolo 32"/>
          <p:cNvSpPr/>
          <p:nvPr/>
        </p:nvSpPr>
        <p:spPr>
          <a:xfrm>
            <a:off x="7143768" y="6488668"/>
            <a:ext cx="466794" cy="369332"/>
          </a:xfrm>
          <a:prstGeom prst="rect">
            <a:avLst/>
          </a:prstGeom>
        </p:spPr>
        <p:txBody>
          <a:bodyPr wrap="none">
            <a:spAutoFit/>
          </a:bodyPr>
          <a:lstStyle/>
          <a:p>
            <a:r>
              <a:rPr lang="it-IT" b="1" dirty="0" smtClean="0">
                <a:latin typeface="Book Antiqua" pitchFamily="18" charset="0"/>
              </a:rPr>
              <a:t>V</a:t>
            </a:r>
            <a:r>
              <a:rPr lang="it-IT" b="1" baseline="-25000" dirty="0" smtClean="0">
                <a:latin typeface="Book Antiqua" pitchFamily="18" charset="0"/>
              </a:rPr>
              <a:t>B</a:t>
            </a:r>
            <a:endParaRPr lang="it-IT"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a:r>
              <a:rPr lang="it-IT" sz="3600" b="1" dirty="0" smtClean="0">
                <a:effectLst>
                  <a:outerShdw blurRad="38100" dist="38100" dir="2700000" algn="tl">
                    <a:srgbClr val="000000">
                      <a:alpha val="43137"/>
                    </a:srgbClr>
                  </a:outerShdw>
                </a:effectLst>
                <a:latin typeface="+mj-lt"/>
              </a:rPr>
              <a:t>Legge di Boyle</a:t>
            </a:r>
            <a:r>
              <a:rPr lang="it-IT" sz="3600" dirty="0" smtClean="0">
                <a:effectLst>
                  <a:outerShdw blurRad="38100" dist="38100" dir="2700000" algn="tl">
                    <a:srgbClr val="000000">
                      <a:alpha val="43137"/>
                    </a:srgbClr>
                  </a:outerShdw>
                </a:effectLst>
                <a:latin typeface="+mj-lt"/>
              </a:rPr>
              <a:t>: trasformazione isoterma</a:t>
            </a:r>
            <a:endParaRPr lang="en-US" sz="3600" dirty="0">
              <a:effectLst>
                <a:outerShdw blurRad="38100" dist="38100" dir="2700000" algn="tl">
                  <a:srgbClr val="000000">
                    <a:alpha val="43137"/>
                  </a:srgbClr>
                </a:outerShdw>
              </a:effectLst>
              <a:latin typeface="+mj-lt"/>
            </a:endParaRPr>
          </a:p>
        </p:txBody>
      </p:sp>
      <p:sp>
        <p:nvSpPr>
          <p:cNvPr id="5" name="CasellaDiTesto 4"/>
          <p:cNvSpPr txBox="1"/>
          <p:nvPr/>
        </p:nvSpPr>
        <p:spPr>
          <a:xfrm>
            <a:off x="500034" y="1071546"/>
            <a:ext cx="8286808" cy="646331"/>
          </a:xfrm>
          <a:prstGeom prst="rect">
            <a:avLst/>
          </a:prstGeom>
          <a:noFill/>
        </p:spPr>
        <p:txBody>
          <a:bodyPr wrap="square" rtlCol="0">
            <a:spAutoFit/>
          </a:bodyPr>
          <a:lstStyle/>
          <a:p>
            <a:pPr algn="just"/>
            <a:r>
              <a:rPr lang="it-IT" dirty="0" smtClean="0"/>
              <a:t>Se la </a:t>
            </a:r>
            <a:r>
              <a:rPr lang="it-IT" b="1" i="1" dirty="0" smtClean="0">
                <a:effectLst>
                  <a:outerShdw blurRad="38100" dist="38100" dir="2700000" algn="tl">
                    <a:srgbClr val="000000">
                      <a:alpha val="43137"/>
                    </a:srgbClr>
                  </a:outerShdw>
                </a:effectLst>
              </a:rPr>
              <a:t>temperatura T</a:t>
            </a:r>
            <a:r>
              <a:rPr lang="it-IT" dirty="0" smtClean="0"/>
              <a:t> di una data massa di gas viene mantenuta costante, il volume V varia in modo inversamente proporzionale alla pressione p, secondo la relazione:</a:t>
            </a:r>
          </a:p>
        </p:txBody>
      </p:sp>
      <p:graphicFrame>
        <p:nvGraphicFramePr>
          <p:cNvPr id="125955" name="Object 3"/>
          <p:cNvGraphicFramePr>
            <a:graphicFrameLocks noChangeAspect="1"/>
          </p:cNvGraphicFramePr>
          <p:nvPr/>
        </p:nvGraphicFramePr>
        <p:xfrm>
          <a:off x="6072198" y="1928802"/>
          <a:ext cx="1047759" cy="454029"/>
        </p:xfrm>
        <a:graphic>
          <a:graphicData uri="http://schemas.openxmlformats.org/presentationml/2006/ole">
            <mc:AlternateContent xmlns:mc="http://schemas.openxmlformats.org/markup-compatibility/2006">
              <mc:Choice xmlns:v="urn:schemas-microsoft-com:vml" Requires="v">
                <p:oleObj spid="_x0000_s3098" name="Equazione" r:id="rId4" imgW="495000" imgH="215640" progId="Equation.3">
                  <p:embed/>
                </p:oleObj>
              </mc:Choice>
              <mc:Fallback>
                <p:oleObj name="Equazione" r:id="rId4" imgW="495000" imgH="215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198" y="1928802"/>
                        <a:ext cx="1047759" cy="454029"/>
                      </a:xfrm>
                      <a:prstGeom prst="rect">
                        <a:avLst/>
                      </a:prstGeom>
                      <a:solidFill>
                        <a:schemeClr val="bg1"/>
                      </a:solidFill>
                      <a:ln w="25400">
                        <a:solidFill>
                          <a:schemeClr val="folHlink"/>
                        </a:solidFill>
                        <a:miter lim="800000"/>
                        <a:headEnd/>
                        <a:tailEnd/>
                      </a:ln>
                    </p:spPr>
                  </p:pic>
                </p:oleObj>
              </mc:Fallback>
            </mc:AlternateContent>
          </a:graphicData>
        </a:graphic>
      </p:graphicFrame>
      <p:pic>
        <p:nvPicPr>
          <p:cNvPr id="125956" name="Picture 4"/>
          <p:cNvPicPr>
            <a:picLocks noChangeAspect="1" noChangeArrowheads="1"/>
          </p:cNvPicPr>
          <p:nvPr/>
        </p:nvPicPr>
        <p:blipFill>
          <a:blip r:embed="rId6">
            <a:lum bright="10000" contrast="10000"/>
          </a:blip>
          <a:srcRect/>
          <a:stretch>
            <a:fillRect/>
          </a:stretch>
        </p:blipFill>
        <p:spPr bwMode="auto">
          <a:xfrm>
            <a:off x="5357818" y="2500306"/>
            <a:ext cx="2928958" cy="2959628"/>
          </a:xfrm>
          <a:prstGeom prst="rect">
            <a:avLst/>
          </a:prstGeom>
          <a:noFill/>
          <a:ln w="9525">
            <a:noFill/>
            <a:miter lim="800000"/>
            <a:headEnd/>
            <a:tailEnd/>
          </a:ln>
          <a:effectLst/>
        </p:spPr>
      </p:pic>
      <p:graphicFrame>
        <p:nvGraphicFramePr>
          <p:cNvPr id="125957" name="Object 5"/>
          <p:cNvGraphicFramePr>
            <a:graphicFrameLocks noChangeAspect="1"/>
          </p:cNvGraphicFramePr>
          <p:nvPr/>
        </p:nvGraphicFramePr>
        <p:xfrm>
          <a:off x="3714744" y="6215082"/>
          <a:ext cx="1798637" cy="481013"/>
        </p:xfrm>
        <a:graphic>
          <a:graphicData uri="http://schemas.openxmlformats.org/presentationml/2006/ole">
            <mc:AlternateContent xmlns:mc="http://schemas.openxmlformats.org/markup-compatibility/2006">
              <mc:Choice xmlns:v="urn:schemas-microsoft-com:vml" Requires="v">
                <p:oleObj spid="_x0000_s3099" name="Equazione" r:id="rId7" imgW="850680" imgH="228600" progId="Equation.3">
                  <p:embed/>
                </p:oleObj>
              </mc:Choice>
              <mc:Fallback>
                <p:oleObj name="Equazione" r:id="rId7" imgW="850680" imgH="2286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4744" y="6215082"/>
                        <a:ext cx="1798637" cy="481013"/>
                      </a:xfrm>
                      <a:prstGeom prst="rect">
                        <a:avLst/>
                      </a:prstGeom>
                      <a:solidFill>
                        <a:schemeClr val="bg1"/>
                      </a:solidFill>
                      <a:ln w="25400">
                        <a:solidFill>
                          <a:schemeClr val="folHlink"/>
                        </a:solidFill>
                        <a:miter lim="800000"/>
                        <a:headEnd/>
                        <a:tailEnd/>
                      </a:ln>
                    </p:spPr>
                  </p:pic>
                </p:oleObj>
              </mc:Fallback>
            </mc:AlternateContent>
          </a:graphicData>
        </a:graphic>
      </p:graphicFrame>
      <p:sp>
        <p:nvSpPr>
          <p:cNvPr id="9" name="CasellaDiTesto 8"/>
          <p:cNvSpPr txBox="1"/>
          <p:nvPr/>
        </p:nvSpPr>
        <p:spPr>
          <a:xfrm>
            <a:off x="357158" y="5500703"/>
            <a:ext cx="8429684" cy="923330"/>
          </a:xfrm>
          <a:prstGeom prst="rect">
            <a:avLst/>
          </a:prstGeom>
          <a:noFill/>
        </p:spPr>
        <p:txBody>
          <a:bodyPr wrap="square" rtlCol="0">
            <a:spAutoFit/>
          </a:bodyPr>
          <a:lstStyle/>
          <a:p>
            <a:pPr algn="just"/>
            <a:r>
              <a:rPr lang="it-IT" dirty="0" smtClean="0">
                <a:latin typeface="+mj-lt"/>
              </a:rPr>
              <a:t>Se il gas inizialmente si trova nello stato</a:t>
            </a:r>
            <a:r>
              <a:rPr lang="it-IT" b="1" dirty="0" smtClean="0">
                <a:latin typeface="+mj-lt"/>
              </a:rPr>
              <a:t> A (</a:t>
            </a:r>
            <a:r>
              <a:rPr lang="it-IT" b="1" dirty="0" err="1" smtClean="0">
                <a:latin typeface="+mj-lt"/>
              </a:rPr>
              <a:t>p</a:t>
            </a:r>
            <a:r>
              <a:rPr lang="it-IT" b="1" baseline="-25000" dirty="0" err="1" smtClean="0">
                <a:latin typeface="+mj-lt"/>
              </a:rPr>
              <a:t>A</a:t>
            </a:r>
            <a:r>
              <a:rPr lang="it-IT" b="1" dirty="0" smtClean="0">
                <a:latin typeface="+mj-lt"/>
              </a:rPr>
              <a:t>, T, V</a:t>
            </a:r>
            <a:r>
              <a:rPr lang="it-IT" b="1" baseline="-25000" dirty="0" smtClean="0">
                <a:latin typeface="+mj-lt"/>
              </a:rPr>
              <a:t>A</a:t>
            </a:r>
            <a:r>
              <a:rPr lang="it-IT" dirty="0" smtClean="0">
                <a:latin typeface="+mj-lt"/>
              </a:rPr>
              <a:t>) e per riscaldamento a temperatura costante passa allo </a:t>
            </a:r>
            <a:r>
              <a:rPr lang="it-IT" b="1" dirty="0" smtClean="0">
                <a:latin typeface="+mj-lt"/>
              </a:rPr>
              <a:t>stato B (</a:t>
            </a:r>
            <a:r>
              <a:rPr lang="it-IT" b="1" dirty="0" err="1" smtClean="0">
                <a:latin typeface="+mj-lt"/>
              </a:rPr>
              <a:t>p</a:t>
            </a:r>
            <a:r>
              <a:rPr lang="it-IT" b="1" baseline="-25000" dirty="0" err="1" smtClean="0">
                <a:latin typeface="+mj-lt"/>
              </a:rPr>
              <a:t>B</a:t>
            </a:r>
            <a:r>
              <a:rPr lang="it-IT" b="1" dirty="0" smtClean="0">
                <a:latin typeface="+mj-lt"/>
              </a:rPr>
              <a:t>, T, V</a:t>
            </a:r>
            <a:r>
              <a:rPr lang="it-IT" b="1" baseline="-25000" dirty="0" smtClean="0">
                <a:latin typeface="+mj-lt"/>
              </a:rPr>
              <a:t>B</a:t>
            </a:r>
            <a:r>
              <a:rPr lang="it-IT" b="1" dirty="0" smtClean="0">
                <a:latin typeface="+mj-lt"/>
              </a:rPr>
              <a:t>), </a:t>
            </a:r>
            <a:r>
              <a:rPr lang="it-IT" dirty="0" smtClean="0">
                <a:latin typeface="+mj-lt"/>
              </a:rPr>
              <a:t>tra pressione e volume nei due stati vale la relazione:</a:t>
            </a:r>
          </a:p>
        </p:txBody>
      </p:sp>
      <p:graphicFrame>
        <p:nvGraphicFramePr>
          <p:cNvPr id="125958" name="Object 6"/>
          <p:cNvGraphicFramePr>
            <a:graphicFrameLocks noChangeAspect="1"/>
          </p:cNvGraphicFramePr>
          <p:nvPr/>
        </p:nvGraphicFramePr>
        <p:xfrm>
          <a:off x="6357950" y="2571744"/>
          <a:ext cx="928694" cy="246378"/>
        </p:xfrm>
        <a:graphic>
          <a:graphicData uri="http://schemas.openxmlformats.org/presentationml/2006/ole">
            <mc:AlternateContent xmlns:mc="http://schemas.openxmlformats.org/markup-compatibility/2006">
              <mc:Choice xmlns:v="urn:schemas-microsoft-com:vml" Requires="v">
                <p:oleObj spid="_x0000_s3100" name="Equazione" r:id="rId9" imgW="558720" imgH="177480" progId="Equation.3">
                  <p:embed/>
                </p:oleObj>
              </mc:Choice>
              <mc:Fallback>
                <p:oleObj name="Equazione" r:id="rId9" imgW="558720" imgH="17748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7950" y="2571744"/>
                        <a:ext cx="928694" cy="246378"/>
                      </a:xfrm>
                      <a:prstGeom prst="rect">
                        <a:avLst/>
                      </a:prstGeom>
                      <a:solidFill>
                        <a:schemeClr val="bg1"/>
                      </a:solidFill>
                      <a:ln>
                        <a:noFill/>
                      </a:ln>
                      <a:extLst>
                        <a:ext uri="{91240B29-F687-4F45-9708-019B960494DF}">
                          <a14:hiddenLine xmlns:a14="http://schemas.microsoft.com/office/drawing/2010/main" w="25400">
                            <a:solidFill>
                              <a:schemeClr val="folHlink"/>
                            </a:solidFill>
                            <a:miter lim="800000"/>
                            <a:headEnd/>
                            <a:tailEnd/>
                          </a14:hiddenLine>
                        </a:ext>
                      </a:extLst>
                    </p:spPr>
                  </p:pic>
                </p:oleObj>
              </mc:Fallback>
            </mc:AlternateContent>
          </a:graphicData>
        </a:graphic>
      </p:graphicFrame>
      <p:pic>
        <p:nvPicPr>
          <p:cNvPr id="11" name="Immagine 10" descr="Boyles_Law_animated.gif"/>
          <p:cNvPicPr>
            <a:picLocks noChangeAspect="1"/>
          </p:cNvPicPr>
          <p:nvPr/>
        </p:nvPicPr>
        <p:blipFill>
          <a:blip r:embed="rId11"/>
          <a:stretch>
            <a:fillRect/>
          </a:stretch>
        </p:blipFill>
        <p:spPr>
          <a:xfrm>
            <a:off x="428596" y="2214554"/>
            <a:ext cx="4176724" cy="3163947"/>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a:r>
              <a:rPr lang="it-IT" sz="3600" b="1" dirty="0" smtClean="0">
                <a:effectLst>
                  <a:outerShdw blurRad="38100" dist="38100" dir="2700000" algn="tl">
                    <a:srgbClr val="000000">
                      <a:alpha val="43137"/>
                    </a:srgbClr>
                  </a:outerShdw>
                </a:effectLst>
                <a:latin typeface="+mj-lt"/>
              </a:rPr>
              <a:t>Legge di Boyle</a:t>
            </a:r>
            <a:r>
              <a:rPr lang="it-IT" sz="3600" dirty="0" smtClean="0">
                <a:effectLst>
                  <a:outerShdw blurRad="38100" dist="38100" dir="2700000" algn="tl">
                    <a:srgbClr val="000000">
                      <a:alpha val="43137"/>
                    </a:srgbClr>
                  </a:outerShdw>
                </a:effectLst>
                <a:latin typeface="+mj-lt"/>
              </a:rPr>
              <a:t>: trasformazione isoterma</a:t>
            </a:r>
            <a:endParaRPr lang="en-US" sz="3600" dirty="0">
              <a:latin typeface="+mj-lt"/>
            </a:endParaRPr>
          </a:p>
        </p:txBody>
      </p:sp>
      <p:pic>
        <p:nvPicPr>
          <p:cNvPr id="126978" name="Picture 2"/>
          <p:cNvPicPr>
            <a:picLocks noChangeAspect="1" noChangeArrowheads="1"/>
          </p:cNvPicPr>
          <p:nvPr/>
        </p:nvPicPr>
        <p:blipFill>
          <a:blip r:embed="rId4"/>
          <a:srcRect/>
          <a:stretch>
            <a:fillRect/>
          </a:stretch>
        </p:blipFill>
        <p:spPr bwMode="auto">
          <a:xfrm>
            <a:off x="500034" y="1285860"/>
            <a:ext cx="3929090" cy="3161982"/>
          </a:xfrm>
          <a:prstGeom prst="rect">
            <a:avLst/>
          </a:prstGeom>
          <a:noFill/>
          <a:ln w="9525">
            <a:noFill/>
            <a:miter lim="800000"/>
            <a:headEnd/>
            <a:tailEnd/>
          </a:ln>
          <a:effectLst/>
        </p:spPr>
      </p:pic>
      <p:graphicFrame>
        <p:nvGraphicFramePr>
          <p:cNvPr id="126979" name="Object 3"/>
          <p:cNvGraphicFramePr>
            <a:graphicFrameLocks noChangeAspect="1"/>
          </p:cNvGraphicFramePr>
          <p:nvPr/>
        </p:nvGraphicFramePr>
        <p:xfrm>
          <a:off x="5488006" y="1643050"/>
          <a:ext cx="1798638" cy="481012"/>
        </p:xfrm>
        <a:graphic>
          <a:graphicData uri="http://schemas.openxmlformats.org/presentationml/2006/ole">
            <mc:AlternateContent xmlns:mc="http://schemas.openxmlformats.org/markup-compatibility/2006">
              <mc:Choice xmlns:v="urn:schemas-microsoft-com:vml" Requires="v">
                <p:oleObj spid="_x0000_s4130" name="Equazione" r:id="rId5" imgW="850680" imgH="228600" progId="Equation.3">
                  <p:embed/>
                </p:oleObj>
              </mc:Choice>
              <mc:Fallback>
                <p:oleObj name="Equazione" r:id="rId5" imgW="850680" imgH="228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8006" y="1643050"/>
                        <a:ext cx="1798638" cy="481012"/>
                      </a:xfrm>
                      <a:prstGeom prst="rect">
                        <a:avLst/>
                      </a:prstGeom>
                      <a:solidFill>
                        <a:schemeClr val="bg1"/>
                      </a:solidFill>
                      <a:ln w="25400">
                        <a:solidFill>
                          <a:schemeClr val="folHlink"/>
                        </a:solidFill>
                        <a:miter lim="800000"/>
                        <a:headEnd/>
                        <a:tailEnd/>
                      </a:ln>
                    </p:spPr>
                  </p:pic>
                </p:oleObj>
              </mc:Fallback>
            </mc:AlternateContent>
          </a:graphicData>
        </a:graphic>
      </p:graphicFrame>
      <p:graphicFrame>
        <p:nvGraphicFramePr>
          <p:cNvPr id="126980" name="Object 4"/>
          <p:cNvGraphicFramePr>
            <a:graphicFrameLocks noChangeAspect="1"/>
          </p:cNvGraphicFramePr>
          <p:nvPr/>
        </p:nvGraphicFramePr>
        <p:xfrm>
          <a:off x="5715008" y="2500306"/>
          <a:ext cx="1397000" cy="481012"/>
        </p:xfrm>
        <a:graphic>
          <a:graphicData uri="http://schemas.openxmlformats.org/presentationml/2006/ole">
            <mc:AlternateContent xmlns:mc="http://schemas.openxmlformats.org/markup-compatibility/2006">
              <mc:Choice xmlns:v="urn:schemas-microsoft-com:vml" Requires="v">
                <p:oleObj spid="_x0000_s4131" name="Equazione" r:id="rId7" imgW="660240" imgH="228600" progId="Equation.3">
                  <p:embed/>
                </p:oleObj>
              </mc:Choice>
              <mc:Fallback>
                <p:oleObj name="Equazione" r:id="rId7" imgW="660240" imgH="2286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8" y="2500306"/>
                        <a:ext cx="1397000" cy="481012"/>
                      </a:xfrm>
                      <a:prstGeom prst="rect">
                        <a:avLst/>
                      </a:prstGeom>
                      <a:solidFill>
                        <a:srgbClr val="00FFFF"/>
                      </a:solidFill>
                      <a:ln w="25400">
                        <a:solidFill>
                          <a:schemeClr val="folHlink"/>
                        </a:solidFill>
                        <a:miter lim="800000"/>
                        <a:headEnd/>
                        <a:tailEnd/>
                      </a:ln>
                    </p:spPr>
                  </p:pic>
                </p:oleObj>
              </mc:Fallback>
            </mc:AlternateContent>
          </a:graphicData>
        </a:graphic>
      </p:graphicFrame>
      <p:sp>
        <p:nvSpPr>
          <p:cNvPr id="7" name="CasellaDiTesto 6"/>
          <p:cNvSpPr txBox="1"/>
          <p:nvPr/>
        </p:nvSpPr>
        <p:spPr>
          <a:xfrm>
            <a:off x="571472" y="4714884"/>
            <a:ext cx="8215370" cy="14773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it-IT" dirty="0" smtClean="0"/>
              <a:t>La trasformazione isoterma in un sistema di assi cartesiani in cui l’asse delle x corrisponde all’asse dei Volumi (V) e l’asse delle y corrisponde all’asse delle pressioni (p) è rappresentata da una iperbole equilatera.</a:t>
            </a:r>
          </a:p>
          <a:p>
            <a:pPr algn="just"/>
            <a:r>
              <a:rPr lang="it-IT" dirty="0" smtClean="0"/>
              <a:t>Al crescere della temperatura a cui la trasformazione avviene, l’iperbole si allontana dagli assi.</a:t>
            </a:r>
            <a:endParaRPr lang="it-IT" dirty="0"/>
          </a:p>
        </p:txBody>
      </p:sp>
      <p:graphicFrame>
        <p:nvGraphicFramePr>
          <p:cNvPr id="126981" name="Object 5"/>
          <p:cNvGraphicFramePr>
            <a:graphicFrameLocks noChangeAspect="1"/>
          </p:cNvGraphicFramePr>
          <p:nvPr/>
        </p:nvGraphicFramePr>
        <p:xfrm>
          <a:off x="5715008" y="3162302"/>
          <a:ext cx="1423988" cy="481012"/>
        </p:xfrm>
        <a:graphic>
          <a:graphicData uri="http://schemas.openxmlformats.org/presentationml/2006/ole">
            <mc:AlternateContent xmlns:mc="http://schemas.openxmlformats.org/markup-compatibility/2006">
              <mc:Choice xmlns:v="urn:schemas-microsoft-com:vml" Requires="v">
                <p:oleObj spid="_x0000_s4132" name="Equazione" r:id="rId9" imgW="672840" imgH="228600" progId="Equation.3">
                  <p:embed/>
                </p:oleObj>
              </mc:Choice>
              <mc:Fallback>
                <p:oleObj name="Equazione" r:id="rId9" imgW="672840" imgH="22860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08" y="3162302"/>
                        <a:ext cx="1423988" cy="481012"/>
                      </a:xfrm>
                      <a:prstGeom prst="rect">
                        <a:avLst/>
                      </a:prstGeom>
                      <a:solidFill>
                        <a:srgbClr val="C0C0C0"/>
                      </a:solidFill>
                      <a:ln w="25400">
                        <a:solidFill>
                          <a:schemeClr val="folHlink"/>
                        </a:solidFill>
                        <a:miter lim="800000"/>
                        <a:headEnd/>
                        <a:tailEnd/>
                      </a:ln>
                    </p:spPr>
                  </p:pic>
                </p:oleObj>
              </mc:Fallback>
            </mc:AlternateContent>
          </a:graphicData>
        </a:graphic>
      </p:graphicFrame>
      <p:graphicFrame>
        <p:nvGraphicFramePr>
          <p:cNvPr id="126982" name="Object 6"/>
          <p:cNvGraphicFramePr>
            <a:graphicFrameLocks noChangeAspect="1"/>
          </p:cNvGraphicFramePr>
          <p:nvPr/>
        </p:nvGraphicFramePr>
        <p:xfrm>
          <a:off x="5702300" y="3857625"/>
          <a:ext cx="1423988" cy="500069"/>
        </p:xfrm>
        <a:graphic>
          <a:graphicData uri="http://schemas.openxmlformats.org/presentationml/2006/ole">
            <mc:AlternateContent xmlns:mc="http://schemas.openxmlformats.org/markup-compatibility/2006">
              <mc:Choice xmlns:v="urn:schemas-microsoft-com:vml" Requires="v">
                <p:oleObj spid="_x0000_s4133" name="Equazione" r:id="rId11" imgW="672840" imgH="228600" progId="Equation.3">
                  <p:embed/>
                </p:oleObj>
              </mc:Choice>
              <mc:Fallback>
                <p:oleObj name="Equazione" r:id="rId11" imgW="672840" imgH="22860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02300" y="3857625"/>
                        <a:ext cx="1423988" cy="500069"/>
                      </a:xfrm>
                      <a:prstGeom prst="rect">
                        <a:avLst/>
                      </a:prstGeom>
                      <a:solidFill>
                        <a:srgbClr val="00FF00"/>
                      </a:solidFill>
                      <a:ln w="25400">
                        <a:solidFill>
                          <a:schemeClr val="folHlink"/>
                        </a:solidFill>
                        <a:miter lim="800000"/>
                        <a:headEnd/>
                        <a:tailEnd/>
                      </a:ln>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285720" y="214290"/>
            <a:ext cx="8372476" cy="500066"/>
          </a:xfrm>
        </p:spPr>
        <p:style>
          <a:lnRef idx="1">
            <a:schemeClr val="accent4"/>
          </a:lnRef>
          <a:fillRef idx="3">
            <a:schemeClr val="accent4"/>
          </a:fillRef>
          <a:effectRef idx="2">
            <a:schemeClr val="accent4"/>
          </a:effectRef>
          <a:fontRef idx="minor">
            <a:schemeClr val="lt1"/>
          </a:fontRef>
        </p:style>
        <p:txBody>
          <a:bodyPr>
            <a:noAutofit/>
          </a:bodyPr>
          <a:lstStyle/>
          <a:p>
            <a:pPr marL="177800" algn="l"/>
            <a:r>
              <a:rPr lang="it-IT" sz="3200" b="1" dirty="0" smtClean="0">
                <a:effectLst>
                  <a:outerShdw blurRad="38100" dist="38100" dir="2700000" algn="tl">
                    <a:srgbClr val="000000">
                      <a:alpha val="43137"/>
                    </a:srgbClr>
                  </a:outerShdw>
                </a:effectLst>
                <a:latin typeface="+mj-lt"/>
              </a:rPr>
              <a:t>I Legge di Charles: </a:t>
            </a:r>
            <a:r>
              <a:rPr lang="it-IT" sz="3200" dirty="0" smtClean="0">
                <a:effectLst>
                  <a:outerShdw blurRad="38100" dist="38100" dir="2700000" algn="tl">
                    <a:srgbClr val="000000">
                      <a:alpha val="43137"/>
                    </a:srgbClr>
                  </a:outerShdw>
                </a:effectLst>
                <a:latin typeface="+mj-lt"/>
              </a:rPr>
              <a:t>trasformazione isobara</a:t>
            </a:r>
            <a:endParaRPr lang="en-US" sz="3200" dirty="0">
              <a:effectLst>
                <a:outerShdw blurRad="38100" dist="38100" dir="2700000" algn="tl">
                  <a:srgbClr val="000000">
                    <a:alpha val="43137"/>
                  </a:srgbClr>
                </a:outerShdw>
              </a:effectLst>
              <a:latin typeface="+mj-lt"/>
            </a:endParaRPr>
          </a:p>
        </p:txBody>
      </p:sp>
      <p:sp>
        <p:nvSpPr>
          <p:cNvPr id="3" name="CasellaDiTesto 2"/>
          <p:cNvSpPr txBox="1"/>
          <p:nvPr/>
        </p:nvSpPr>
        <p:spPr>
          <a:xfrm>
            <a:off x="500034" y="1299977"/>
            <a:ext cx="8286808" cy="1200329"/>
          </a:xfrm>
          <a:prstGeom prst="rect">
            <a:avLst/>
          </a:prstGeom>
          <a:noFill/>
        </p:spPr>
        <p:txBody>
          <a:bodyPr wrap="square" rtlCol="0">
            <a:spAutoFit/>
          </a:bodyPr>
          <a:lstStyle/>
          <a:p>
            <a:pPr algn="just"/>
            <a:r>
              <a:rPr lang="it-IT" dirty="0" smtClean="0"/>
              <a:t>Se la </a:t>
            </a:r>
            <a:r>
              <a:rPr lang="it-IT" b="1" i="1" dirty="0" smtClean="0">
                <a:effectLst>
                  <a:outerShdw blurRad="38100" dist="38100" dir="2700000" algn="tl">
                    <a:srgbClr val="000000">
                      <a:alpha val="43137"/>
                    </a:srgbClr>
                  </a:outerShdw>
                </a:effectLst>
              </a:rPr>
              <a:t>pressione p</a:t>
            </a:r>
            <a:r>
              <a:rPr lang="it-IT" dirty="0" smtClean="0"/>
              <a:t> di una data massa di gas viene mantenuta costante, il volume V varia in funzione della temperatura T secondo la relazione:</a:t>
            </a:r>
          </a:p>
          <a:p>
            <a:pPr algn="just"/>
            <a:endParaRPr lang="it-IT" dirty="0" smtClean="0"/>
          </a:p>
          <a:p>
            <a:pPr algn="just"/>
            <a:endParaRPr lang="it-IT" dirty="0" smtClean="0"/>
          </a:p>
        </p:txBody>
      </p:sp>
      <p:graphicFrame>
        <p:nvGraphicFramePr>
          <p:cNvPr id="129026" name="Object 2"/>
          <p:cNvGraphicFramePr>
            <a:graphicFrameLocks noChangeAspect="1"/>
          </p:cNvGraphicFramePr>
          <p:nvPr/>
        </p:nvGraphicFramePr>
        <p:xfrm>
          <a:off x="6929454" y="1766979"/>
          <a:ext cx="861917" cy="804765"/>
        </p:xfrm>
        <a:graphic>
          <a:graphicData uri="http://schemas.openxmlformats.org/presentationml/2006/ole">
            <mc:AlternateContent xmlns:mc="http://schemas.openxmlformats.org/markup-compatibility/2006">
              <mc:Choice xmlns:v="urn:schemas-microsoft-com:vml" Requires="v">
                <p:oleObj spid="_x0000_s6162" name="Equazione" r:id="rId4" imgW="419040" imgH="393480" progId="Equation.3">
                  <p:embed/>
                </p:oleObj>
              </mc:Choice>
              <mc:Fallback>
                <p:oleObj name="Equazione" r:id="rId4" imgW="41904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9454" y="1766979"/>
                        <a:ext cx="861917" cy="804765"/>
                      </a:xfrm>
                      <a:prstGeom prst="rect">
                        <a:avLst/>
                      </a:prstGeom>
                      <a:solidFill>
                        <a:schemeClr val="bg1"/>
                      </a:solidFill>
                      <a:ln w="25400">
                        <a:solidFill>
                          <a:schemeClr val="folHlink"/>
                        </a:solidFill>
                        <a:miter lim="800000"/>
                        <a:headEnd/>
                        <a:tailEnd/>
                      </a:ln>
                    </p:spPr>
                  </p:pic>
                </p:oleObj>
              </mc:Fallback>
            </mc:AlternateContent>
          </a:graphicData>
        </a:graphic>
      </p:graphicFrame>
      <p:sp>
        <p:nvSpPr>
          <p:cNvPr id="5" name="Rettangolo 9"/>
          <p:cNvSpPr>
            <a:spLocks noChangeArrowheads="1"/>
          </p:cNvSpPr>
          <p:nvPr/>
        </p:nvSpPr>
        <p:spPr bwMode="auto">
          <a:xfrm>
            <a:off x="5143503" y="2714620"/>
            <a:ext cx="3571901" cy="1015663"/>
          </a:xfrm>
          <a:prstGeom prst="rect">
            <a:avLst/>
          </a:prstGeom>
          <a:noFill/>
          <a:ln w="9525">
            <a:noFill/>
            <a:miter lim="800000"/>
            <a:headEnd/>
            <a:tailEnd/>
          </a:ln>
        </p:spPr>
        <p:txBody>
          <a:bodyPr wrap="square">
            <a:spAutoFit/>
          </a:bodyPr>
          <a:lstStyle/>
          <a:p>
            <a:pPr algn="just"/>
            <a:r>
              <a:rPr lang="it-IT" sz="1500" dirty="0">
                <a:latin typeface="+mj-lt"/>
                <a:cs typeface="Arial" charset="0"/>
              </a:rPr>
              <a:t>Innalzando la temperatura di un gas da T</a:t>
            </a:r>
            <a:r>
              <a:rPr lang="it-IT" sz="1500" baseline="-25000" dirty="0">
                <a:latin typeface="+mj-lt"/>
                <a:cs typeface="Arial" charset="0"/>
              </a:rPr>
              <a:t>1</a:t>
            </a:r>
            <a:r>
              <a:rPr lang="it-IT" sz="1500" dirty="0">
                <a:latin typeface="+mj-lt"/>
                <a:cs typeface="Arial" charset="0"/>
              </a:rPr>
              <a:t> a T</a:t>
            </a:r>
            <a:r>
              <a:rPr lang="it-IT" sz="1500" baseline="-25000" dirty="0">
                <a:latin typeface="+mj-lt"/>
                <a:cs typeface="Arial" charset="0"/>
              </a:rPr>
              <a:t>2</a:t>
            </a:r>
            <a:r>
              <a:rPr lang="it-IT" sz="1500" dirty="0" smtClean="0">
                <a:latin typeface="+mj-lt"/>
                <a:cs typeface="Arial" charset="0"/>
              </a:rPr>
              <a:t>, il </a:t>
            </a:r>
            <a:r>
              <a:rPr lang="it-IT" sz="1500" dirty="0">
                <a:latin typeface="+mj-lt"/>
                <a:cs typeface="Arial" charset="0"/>
              </a:rPr>
              <a:t>suo volume </a:t>
            </a:r>
            <a:r>
              <a:rPr lang="it-IT" sz="1500" dirty="0" smtClean="0">
                <a:latin typeface="+mj-lt"/>
                <a:cs typeface="Arial" charset="0"/>
              </a:rPr>
              <a:t>aumenterà  da V</a:t>
            </a:r>
            <a:r>
              <a:rPr lang="it-IT" sz="1500" baseline="-25000" dirty="0" smtClean="0">
                <a:latin typeface="+mj-lt"/>
                <a:cs typeface="Arial" charset="0"/>
              </a:rPr>
              <a:t>a</a:t>
            </a:r>
            <a:r>
              <a:rPr lang="it-IT" sz="1500" dirty="0" smtClean="0">
                <a:latin typeface="+mj-lt"/>
                <a:cs typeface="Arial" charset="0"/>
              </a:rPr>
              <a:t> </a:t>
            </a:r>
            <a:r>
              <a:rPr lang="it-IT" sz="1500" dirty="0">
                <a:latin typeface="+mj-lt"/>
                <a:cs typeface="Arial" charset="0"/>
              </a:rPr>
              <a:t>a </a:t>
            </a:r>
            <a:r>
              <a:rPr lang="it-IT" sz="1500" dirty="0" err="1" smtClean="0">
                <a:latin typeface="+mj-lt"/>
                <a:cs typeface="Arial" charset="0"/>
              </a:rPr>
              <a:t>V</a:t>
            </a:r>
            <a:r>
              <a:rPr lang="it-IT" sz="1500" baseline="-25000" dirty="0" err="1" smtClean="0">
                <a:latin typeface="+mj-lt"/>
                <a:cs typeface="Arial" charset="0"/>
              </a:rPr>
              <a:t>b</a:t>
            </a:r>
            <a:r>
              <a:rPr lang="it-IT" sz="1500" dirty="0" smtClean="0">
                <a:latin typeface="+mj-lt"/>
                <a:cs typeface="Arial" charset="0"/>
              </a:rPr>
              <a:t> </a:t>
            </a:r>
            <a:r>
              <a:rPr lang="it-IT" sz="1500" dirty="0">
                <a:latin typeface="+mj-lt"/>
                <a:cs typeface="Arial" charset="0"/>
              </a:rPr>
              <a:t>in modo che il rapporto tra </a:t>
            </a:r>
            <a:r>
              <a:rPr lang="it-IT" sz="1500" i="1" dirty="0">
                <a:latin typeface="+mj-lt"/>
                <a:cs typeface="Arial" charset="0"/>
              </a:rPr>
              <a:t>V</a:t>
            </a:r>
            <a:r>
              <a:rPr lang="it-IT" sz="1500" dirty="0">
                <a:latin typeface="+mj-lt"/>
                <a:cs typeface="Arial" charset="0"/>
              </a:rPr>
              <a:t> e </a:t>
            </a:r>
            <a:r>
              <a:rPr lang="it-IT" sz="1500" i="1" dirty="0" smtClean="0">
                <a:latin typeface="+mj-lt"/>
                <a:cs typeface="Arial" charset="0"/>
              </a:rPr>
              <a:t>T </a:t>
            </a:r>
            <a:r>
              <a:rPr lang="it-IT" sz="1500" dirty="0" smtClean="0">
                <a:latin typeface="+mj-lt"/>
                <a:cs typeface="Arial" charset="0"/>
              </a:rPr>
              <a:t>assoluta </a:t>
            </a:r>
            <a:r>
              <a:rPr lang="it-IT" sz="1500" dirty="0">
                <a:latin typeface="+mj-lt"/>
                <a:cs typeface="Arial" charset="0"/>
              </a:rPr>
              <a:t>resti </a:t>
            </a:r>
            <a:r>
              <a:rPr lang="it-IT" sz="1500" dirty="0" smtClean="0">
                <a:latin typeface="+mj-lt"/>
                <a:cs typeface="Arial" charset="0"/>
              </a:rPr>
              <a:t>costante:</a:t>
            </a:r>
            <a:endParaRPr lang="it-IT" sz="1600" dirty="0">
              <a:latin typeface="+mj-lt"/>
              <a:cs typeface="Arial" charset="0"/>
            </a:endParaRPr>
          </a:p>
        </p:txBody>
      </p:sp>
      <p:pic>
        <p:nvPicPr>
          <p:cNvPr id="7" name="Immagine 6" descr="Charles_and_Gay-Lussac's_Law_animated1.gif"/>
          <p:cNvPicPr>
            <a:picLocks noChangeAspect="1"/>
          </p:cNvPicPr>
          <p:nvPr/>
        </p:nvPicPr>
        <p:blipFill>
          <a:blip r:embed="rId6"/>
          <a:stretch>
            <a:fillRect/>
          </a:stretch>
        </p:blipFill>
        <p:spPr>
          <a:xfrm>
            <a:off x="642910" y="2152655"/>
            <a:ext cx="4144615" cy="3133733"/>
          </a:xfrm>
          <a:prstGeom prst="rect">
            <a:avLst/>
          </a:prstGeom>
        </p:spPr>
      </p:pic>
      <p:pic>
        <p:nvPicPr>
          <p:cNvPr id="11" name="Immagine 7" descr="Schermata 2014-09-22 alle 10.06.48.png"/>
          <p:cNvPicPr>
            <a:picLocks noChangeAspect="1"/>
          </p:cNvPicPr>
          <p:nvPr/>
        </p:nvPicPr>
        <p:blipFill>
          <a:blip r:embed="rId7"/>
          <a:srcRect/>
          <a:stretch>
            <a:fillRect/>
          </a:stretch>
        </p:blipFill>
        <p:spPr bwMode="auto">
          <a:xfrm>
            <a:off x="5143505" y="3786190"/>
            <a:ext cx="3714776" cy="1987307"/>
          </a:xfrm>
          <a:prstGeom prst="rect">
            <a:avLst/>
          </a:prstGeom>
          <a:noFill/>
          <a:ln w="9525">
            <a:noFill/>
            <a:miter lim="800000"/>
            <a:headEnd/>
            <a:tailEnd/>
          </a:ln>
        </p:spPr>
      </p:pic>
      <p:graphicFrame>
        <p:nvGraphicFramePr>
          <p:cNvPr id="129029" name="Object 5"/>
          <p:cNvGraphicFramePr>
            <a:graphicFrameLocks noChangeAspect="1"/>
          </p:cNvGraphicFramePr>
          <p:nvPr/>
        </p:nvGraphicFramePr>
        <p:xfrm>
          <a:off x="6286512" y="3785908"/>
          <a:ext cx="857256" cy="643224"/>
        </p:xfrm>
        <a:graphic>
          <a:graphicData uri="http://schemas.openxmlformats.org/presentationml/2006/ole">
            <mc:AlternateContent xmlns:mc="http://schemas.openxmlformats.org/markup-compatibility/2006">
              <mc:Choice xmlns:v="urn:schemas-microsoft-com:vml" Requires="v">
                <p:oleObj spid="_x0000_s6163" name="Equazione" r:id="rId8" imgW="571320" imgH="431640" progId="Equation.3">
                  <p:embed/>
                </p:oleObj>
              </mc:Choice>
              <mc:Fallback>
                <p:oleObj name="Equazione" r:id="rId8" imgW="571320" imgH="43164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6512" y="3785908"/>
                        <a:ext cx="857256" cy="643224"/>
                      </a:xfrm>
                      <a:prstGeom prst="rect">
                        <a:avLst/>
                      </a:prstGeom>
                      <a:solidFill>
                        <a:schemeClr val="bg1"/>
                      </a:solidFill>
                      <a:ln w="25400">
                        <a:solidFill>
                          <a:schemeClr val="folHlink"/>
                        </a:solidFill>
                        <a:miter lim="800000"/>
                        <a:headEnd/>
                        <a:tailEnd/>
                      </a:ln>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285720" y="214290"/>
            <a:ext cx="8372476" cy="500066"/>
          </a:xfrm>
        </p:spPr>
        <p:style>
          <a:lnRef idx="1">
            <a:schemeClr val="accent4"/>
          </a:lnRef>
          <a:fillRef idx="3">
            <a:schemeClr val="accent4"/>
          </a:fillRef>
          <a:effectRef idx="2">
            <a:schemeClr val="accent4"/>
          </a:effectRef>
          <a:fontRef idx="minor">
            <a:schemeClr val="lt1"/>
          </a:fontRef>
        </p:style>
        <p:txBody>
          <a:bodyPr>
            <a:noAutofit/>
          </a:bodyPr>
          <a:lstStyle/>
          <a:p>
            <a:pPr marL="177800" algn="l"/>
            <a:r>
              <a:rPr lang="it-IT" sz="3200" b="1" dirty="0" smtClean="0">
                <a:effectLst>
                  <a:outerShdw blurRad="38100" dist="38100" dir="2700000" algn="tl">
                    <a:srgbClr val="000000">
                      <a:alpha val="43137"/>
                    </a:srgbClr>
                  </a:outerShdw>
                </a:effectLst>
              </a:rPr>
              <a:t>I Legge di Charles: </a:t>
            </a:r>
            <a:r>
              <a:rPr lang="it-IT" sz="3200" dirty="0" smtClean="0">
                <a:effectLst>
                  <a:outerShdw blurRad="38100" dist="38100" dir="2700000" algn="tl">
                    <a:srgbClr val="000000">
                      <a:alpha val="43137"/>
                    </a:srgbClr>
                  </a:outerShdw>
                </a:effectLst>
              </a:rPr>
              <a:t>trasformazione isobara</a:t>
            </a:r>
            <a:endParaRPr lang="en-US" sz="3200" dirty="0">
              <a:effectLst>
                <a:outerShdw blurRad="38100" dist="38100" dir="2700000" algn="tl">
                  <a:srgbClr val="000000">
                    <a:alpha val="43137"/>
                  </a:srgbClr>
                </a:outerShdw>
              </a:effectLst>
            </a:endParaRPr>
          </a:p>
        </p:txBody>
      </p:sp>
      <p:sp>
        <p:nvSpPr>
          <p:cNvPr id="3" name="CasellaDiTesto 2"/>
          <p:cNvSpPr txBox="1"/>
          <p:nvPr/>
        </p:nvSpPr>
        <p:spPr>
          <a:xfrm>
            <a:off x="500034" y="1071546"/>
            <a:ext cx="8286808" cy="5078313"/>
          </a:xfrm>
          <a:prstGeom prst="rect">
            <a:avLst/>
          </a:prstGeom>
          <a:noFill/>
        </p:spPr>
        <p:txBody>
          <a:bodyPr wrap="square" rtlCol="0">
            <a:spAutoFit/>
          </a:bodyPr>
          <a:lstStyle/>
          <a:p>
            <a:pPr algn="just"/>
            <a:r>
              <a:rPr lang="it-IT" dirty="0" smtClean="0"/>
              <a:t>Se la </a:t>
            </a:r>
            <a:r>
              <a:rPr lang="it-IT" b="1" i="1" dirty="0" smtClean="0">
                <a:effectLst>
                  <a:outerShdw blurRad="38100" dist="38100" dir="2700000" algn="tl">
                    <a:srgbClr val="000000">
                      <a:alpha val="43137"/>
                    </a:srgbClr>
                  </a:outerShdw>
                </a:effectLst>
              </a:rPr>
              <a:t>pressione p</a:t>
            </a:r>
            <a:r>
              <a:rPr lang="it-IT" dirty="0" smtClean="0"/>
              <a:t> di una data massa di gas viene mantenuta costante, il volume V varia in funzione della temperatura T secondo la relazione:</a:t>
            </a:r>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r>
              <a:rPr lang="it-IT" dirty="0" smtClean="0"/>
              <a:t>Essendo V</a:t>
            </a:r>
            <a:r>
              <a:rPr lang="it-IT" baseline="-25000" dirty="0" smtClean="0"/>
              <a:t>0</a:t>
            </a:r>
            <a:r>
              <a:rPr lang="it-IT" dirty="0" smtClean="0"/>
              <a:t> il volume a temperatura 0° .</a:t>
            </a:r>
          </a:p>
          <a:p>
            <a:pPr algn="just"/>
            <a:endParaRPr lang="it-IT" dirty="0" smtClean="0"/>
          </a:p>
          <a:p>
            <a:pPr algn="just"/>
            <a:endParaRPr lang="it-IT" dirty="0" smtClean="0"/>
          </a:p>
          <a:p>
            <a:pPr algn="just"/>
            <a:endParaRPr lang="it-IT" dirty="0" smtClean="0"/>
          </a:p>
          <a:p>
            <a:pPr algn="just"/>
            <a:r>
              <a:rPr lang="it-IT" dirty="0" smtClean="0"/>
              <a:t>Il </a:t>
            </a:r>
            <a:r>
              <a:rPr lang="it-IT" b="1" i="1" dirty="0" smtClean="0"/>
              <a:t>coefficiente di espansione a  </a:t>
            </a:r>
            <a:r>
              <a:rPr lang="it-IT" dirty="0" smtClean="0"/>
              <a:t>è identico per tutti i gas e vale ~1/273.15°C</a:t>
            </a:r>
            <a:r>
              <a:rPr lang="it-IT" baseline="30000" dirty="0" smtClean="0"/>
              <a:t>-1</a:t>
            </a:r>
          </a:p>
          <a:p>
            <a:pPr algn="just"/>
            <a:endParaRPr lang="it-IT" dirty="0" smtClean="0"/>
          </a:p>
          <a:p>
            <a:pPr algn="just"/>
            <a:endParaRPr lang="it-IT" dirty="0" smtClean="0"/>
          </a:p>
        </p:txBody>
      </p:sp>
      <p:graphicFrame>
        <p:nvGraphicFramePr>
          <p:cNvPr id="129026" name="Object 2"/>
          <p:cNvGraphicFramePr>
            <a:graphicFrameLocks noChangeAspect="1"/>
          </p:cNvGraphicFramePr>
          <p:nvPr/>
        </p:nvGraphicFramePr>
        <p:xfrm>
          <a:off x="1357290" y="2357430"/>
          <a:ext cx="2193925" cy="935038"/>
        </p:xfrm>
        <a:graphic>
          <a:graphicData uri="http://schemas.openxmlformats.org/presentationml/2006/ole">
            <mc:AlternateContent xmlns:mc="http://schemas.openxmlformats.org/markup-compatibility/2006">
              <mc:Choice xmlns:v="urn:schemas-microsoft-com:vml" Requires="v">
                <p:oleObj spid="_x0000_s7178" name="Equazione" r:id="rId4" imgW="1066680" imgH="457200" progId="Equation.3">
                  <p:embed/>
                </p:oleObj>
              </mc:Choice>
              <mc:Fallback>
                <p:oleObj name="Equazione" r:id="rId4" imgW="1066680" imgH="457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7290" y="2357430"/>
                        <a:ext cx="2193925" cy="935038"/>
                      </a:xfrm>
                      <a:prstGeom prst="rect">
                        <a:avLst/>
                      </a:prstGeom>
                      <a:solidFill>
                        <a:schemeClr val="bg1"/>
                      </a:solidFill>
                      <a:ln w="25400">
                        <a:solidFill>
                          <a:schemeClr val="folHlink"/>
                        </a:solidFill>
                        <a:miter lim="800000"/>
                        <a:headEnd/>
                        <a:tailEnd/>
                      </a:ln>
                    </p:spPr>
                  </p:pic>
                </p:oleObj>
              </mc:Fallback>
            </mc:AlternateContent>
          </a:graphicData>
        </a:graphic>
      </p:graphicFrame>
      <p:sp>
        <p:nvSpPr>
          <p:cNvPr id="6" name="Rettangolo 8"/>
          <p:cNvSpPr>
            <a:spLocks noChangeArrowheads="1"/>
          </p:cNvSpPr>
          <p:nvPr/>
        </p:nvSpPr>
        <p:spPr bwMode="auto">
          <a:xfrm>
            <a:off x="428596" y="5857892"/>
            <a:ext cx="8286808" cy="70173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0000"/>
              </a:lnSpc>
              <a:spcBef>
                <a:spcPct val="20000"/>
              </a:spcBef>
              <a:tabLst>
                <a:tab pos="381000" algn="l"/>
              </a:tabLst>
            </a:pPr>
            <a:r>
              <a:rPr lang="it-IT" dirty="0" smtClean="0">
                <a:latin typeface="+mj-lt"/>
                <a:cs typeface="Arial" charset="0"/>
              </a:rPr>
              <a:t>Lo </a:t>
            </a:r>
            <a:r>
              <a:rPr lang="it-IT" b="1" dirty="0" smtClean="0">
                <a:latin typeface="+mj-lt"/>
                <a:cs typeface="Arial" charset="0"/>
              </a:rPr>
              <a:t>zero </a:t>
            </a:r>
            <a:r>
              <a:rPr lang="it-IT" b="1" dirty="0">
                <a:latin typeface="+mj-lt"/>
                <a:cs typeface="Arial" charset="0"/>
              </a:rPr>
              <a:t>assoluto</a:t>
            </a:r>
            <a:r>
              <a:rPr lang="it-IT" dirty="0">
                <a:latin typeface="+mj-lt"/>
                <a:cs typeface="Arial" charset="0"/>
              </a:rPr>
              <a:t> (</a:t>
            </a:r>
            <a:r>
              <a:rPr lang="it-IT" dirty="0" smtClean="0">
                <a:latin typeface="+mj-lt"/>
                <a:cs typeface="Arial" charset="0"/>
              </a:rPr>
              <a:t>0° </a:t>
            </a:r>
            <a:r>
              <a:rPr lang="it-IT" dirty="0">
                <a:latin typeface="+mj-lt"/>
                <a:cs typeface="Arial" charset="0"/>
              </a:rPr>
              <a:t>K), </a:t>
            </a:r>
            <a:r>
              <a:rPr lang="it-IT" dirty="0" smtClean="0">
                <a:latin typeface="+mj-lt"/>
                <a:cs typeface="Arial" charset="0"/>
              </a:rPr>
              <a:t>pari a –273,15 °C, è la </a:t>
            </a:r>
            <a:r>
              <a:rPr lang="it-IT" dirty="0">
                <a:latin typeface="+mj-lt"/>
                <a:cs typeface="Arial" charset="0"/>
              </a:rPr>
              <a:t>temperatura alla quale si annulla il volume dei gas.</a:t>
            </a:r>
          </a:p>
        </p:txBody>
      </p:sp>
      <p:pic>
        <p:nvPicPr>
          <p:cNvPr id="167941" name="Picture 5"/>
          <p:cNvPicPr>
            <a:picLocks noChangeAspect="1" noChangeArrowheads="1"/>
          </p:cNvPicPr>
          <p:nvPr/>
        </p:nvPicPr>
        <p:blipFill>
          <a:blip r:embed="rId6">
            <a:lum bright="21000" contrast="-32000"/>
          </a:blip>
          <a:srcRect/>
          <a:stretch>
            <a:fillRect/>
          </a:stretch>
        </p:blipFill>
        <p:spPr bwMode="auto">
          <a:xfrm>
            <a:off x="4891135" y="1862142"/>
            <a:ext cx="3752831" cy="3281370"/>
          </a:xfrm>
          <a:prstGeom prst="rect">
            <a:avLst/>
          </a:prstGeom>
          <a:noFill/>
          <a:ln w="9525">
            <a:solidFill>
              <a:schemeClr val="accent4">
                <a:lumMod val="75000"/>
              </a:schemeClr>
            </a:solid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285720" y="214290"/>
            <a:ext cx="8372476" cy="500066"/>
          </a:xfrm>
        </p:spPr>
        <p:style>
          <a:lnRef idx="1">
            <a:schemeClr val="accent4"/>
          </a:lnRef>
          <a:fillRef idx="3">
            <a:schemeClr val="accent4"/>
          </a:fillRef>
          <a:effectRef idx="2">
            <a:schemeClr val="accent4"/>
          </a:effectRef>
          <a:fontRef idx="minor">
            <a:schemeClr val="lt1"/>
          </a:fontRef>
        </p:style>
        <p:txBody>
          <a:bodyPr>
            <a:noAutofit/>
          </a:bodyPr>
          <a:lstStyle/>
          <a:p>
            <a:pPr marL="177800" algn="l"/>
            <a:r>
              <a:rPr lang="it-IT" sz="3200" b="1" dirty="0" smtClean="0">
                <a:effectLst>
                  <a:outerShdw blurRad="38100" dist="38100" dir="2700000" algn="tl">
                    <a:srgbClr val="000000">
                      <a:alpha val="43137"/>
                    </a:srgbClr>
                  </a:outerShdw>
                </a:effectLst>
                <a:latin typeface="+mj-lt"/>
              </a:rPr>
              <a:t>I Legge di Charles: </a:t>
            </a:r>
            <a:r>
              <a:rPr lang="it-IT" sz="3200" dirty="0" smtClean="0">
                <a:effectLst>
                  <a:outerShdw blurRad="38100" dist="38100" dir="2700000" algn="tl">
                    <a:srgbClr val="000000">
                      <a:alpha val="43137"/>
                    </a:srgbClr>
                  </a:outerShdw>
                </a:effectLst>
                <a:latin typeface="+mj-lt"/>
              </a:rPr>
              <a:t>trasformazione isobara</a:t>
            </a:r>
            <a:endParaRPr lang="en-US" sz="3200" dirty="0">
              <a:effectLst>
                <a:outerShdw blurRad="38100" dist="38100" dir="2700000" algn="tl">
                  <a:srgbClr val="000000">
                    <a:alpha val="43137"/>
                  </a:srgbClr>
                </a:outerShdw>
              </a:effectLst>
              <a:latin typeface="+mj-lt"/>
            </a:endParaRPr>
          </a:p>
        </p:txBody>
      </p:sp>
      <p:graphicFrame>
        <p:nvGraphicFramePr>
          <p:cNvPr id="129026" name="Object 2"/>
          <p:cNvGraphicFramePr>
            <a:graphicFrameLocks noChangeAspect="1"/>
          </p:cNvGraphicFramePr>
          <p:nvPr/>
        </p:nvGraphicFramePr>
        <p:xfrm>
          <a:off x="1214414" y="2428868"/>
          <a:ext cx="885825" cy="827088"/>
        </p:xfrm>
        <a:graphic>
          <a:graphicData uri="http://schemas.openxmlformats.org/presentationml/2006/ole">
            <mc:AlternateContent xmlns:mc="http://schemas.openxmlformats.org/markup-compatibility/2006">
              <mc:Choice xmlns:v="urn:schemas-microsoft-com:vml" Requires="v">
                <p:oleObj spid="_x0000_s8218" name="Equazione" r:id="rId4" imgW="419040" imgH="393480" progId="Equation.3">
                  <p:embed/>
                </p:oleObj>
              </mc:Choice>
              <mc:Fallback>
                <p:oleObj name="Equazione" r:id="rId4" imgW="419040" imgH="3934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14" y="2428868"/>
                        <a:ext cx="885825" cy="827088"/>
                      </a:xfrm>
                      <a:prstGeom prst="rect">
                        <a:avLst/>
                      </a:prstGeom>
                      <a:solidFill>
                        <a:schemeClr val="bg1"/>
                      </a:solidFill>
                      <a:ln w="25400">
                        <a:solidFill>
                          <a:schemeClr val="folHlink"/>
                        </a:solidFill>
                        <a:miter lim="800000"/>
                        <a:headEnd/>
                        <a:tailEnd/>
                      </a:ln>
                    </p:spPr>
                  </p:pic>
                </p:oleObj>
              </mc:Fallback>
            </mc:AlternateContent>
          </a:graphicData>
        </a:graphic>
      </p:graphicFrame>
      <p:sp>
        <p:nvSpPr>
          <p:cNvPr id="5" name="Rettangolo 9"/>
          <p:cNvSpPr>
            <a:spLocks noChangeArrowheads="1"/>
          </p:cNvSpPr>
          <p:nvPr/>
        </p:nvSpPr>
        <p:spPr bwMode="auto">
          <a:xfrm>
            <a:off x="285721" y="857232"/>
            <a:ext cx="8358246" cy="88036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pPr>
            <a:r>
              <a:rPr lang="it-IT" dirty="0">
                <a:latin typeface="+mj-lt"/>
                <a:cs typeface="Arial" charset="0"/>
              </a:rPr>
              <a:t>Innalzando la temperatura di un gas da T</a:t>
            </a:r>
            <a:r>
              <a:rPr lang="it-IT" baseline="-25000" dirty="0">
                <a:latin typeface="+mj-lt"/>
                <a:cs typeface="Arial" charset="0"/>
              </a:rPr>
              <a:t>1</a:t>
            </a:r>
            <a:r>
              <a:rPr lang="it-IT" dirty="0">
                <a:latin typeface="+mj-lt"/>
                <a:cs typeface="Arial" charset="0"/>
              </a:rPr>
              <a:t> a T</a:t>
            </a:r>
            <a:r>
              <a:rPr lang="it-IT" baseline="-25000" dirty="0">
                <a:latin typeface="+mj-lt"/>
                <a:cs typeface="Arial" charset="0"/>
              </a:rPr>
              <a:t>2</a:t>
            </a:r>
            <a:r>
              <a:rPr lang="it-IT" dirty="0" smtClean="0">
                <a:latin typeface="+mj-lt"/>
                <a:cs typeface="Arial" charset="0"/>
              </a:rPr>
              <a:t>, il </a:t>
            </a:r>
            <a:r>
              <a:rPr lang="it-IT" dirty="0">
                <a:latin typeface="+mj-lt"/>
                <a:cs typeface="Arial" charset="0"/>
              </a:rPr>
              <a:t>suo volume </a:t>
            </a:r>
            <a:r>
              <a:rPr lang="it-IT" dirty="0" smtClean="0">
                <a:latin typeface="+mj-lt"/>
                <a:cs typeface="Arial" charset="0"/>
              </a:rPr>
              <a:t>aumenterà  da V</a:t>
            </a:r>
            <a:r>
              <a:rPr lang="it-IT" baseline="-25000" dirty="0" smtClean="0">
                <a:latin typeface="+mj-lt"/>
                <a:cs typeface="Arial" charset="0"/>
              </a:rPr>
              <a:t>a</a:t>
            </a:r>
            <a:r>
              <a:rPr lang="it-IT" dirty="0" smtClean="0">
                <a:latin typeface="+mj-lt"/>
                <a:cs typeface="Arial" charset="0"/>
              </a:rPr>
              <a:t> </a:t>
            </a:r>
            <a:r>
              <a:rPr lang="it-IT" dirty="0">
                <a:latin typeface="+mj-lt"/>
                <a:cs typeface="Arial" charset="0"/>
              </a:rPr>
              <a:t>a </a:t>
            </a:r>
            <a:r>
              <a:rPr lang="it-IT" dirty="0" err="1" smtClean="0">
                <a:latin typeface="+mj-lt"/>
                <a:cs typeface="Arial" charset="0"/>
              </a:rPr>
              <a:t>V</a:t>
            </a:r>
            <a:r>
              <a:rPr lang="it-IT" baseline="-25000" dirty="0" err="1" smtClean="0">
                <a:latin typeface="+mj-lt"/>
                <a:cs typeface="Arial" charset="0"/>
              </a:rPr>
              <a:t>b</a:t>
            </a:r>
            <a:r>
              <a:rPr lang="it-IT" dirty="0" smtClean="0">
                <a:latin typeface="+mj-lt"/>
                <a:cs typeface="Arial" charset="0"/>
              </a:rPr>
              <a:t> </a:t>
            </a:r>
            <a:r>
              <a:rPr lang="it-IT" dirty="0">
                <a:latin typeface="+mj-lt"/>
                <a:cs typeface="Arial" charset="0"/>
              </a:rPr>
              <a:t>in modo che il rapporto tra </a:t>
            </a:r>
            <a:r>
              <a:rPr lang="it-IT" i="1" dirty="0">
                <a:latin typeface="+mj-lt"/>
                <a:cs typeface="Arial" charset="0"/>
              </a:rPr>
              <a:t>V</a:t>
            </a:r>
            <a:r>
              <a:rPr lang="it-IT" dirty="0">
                <a:latin typeface="+mj-lt"/>
                <a:cs typeface="Arial" charset="0"/>
              </a:rPr>
              <a:t> e </a:t>
            </a:r>
            <a:r>
              <a:rPr lang="it-IT" i="1" dirty="0" smtClean="0">
                <a:latin typeface="+mj-lt"/>
                <a:cs typeface="Arial" charset="0"/>
              </a:rPr>
              <a:t>T </a:t>
            </a:r>
            <a:r>
              <a:rPr lang="it-IT" dirty="0" smtClean="0">
                <a:latin typeface="+mj-lt"/>
                <a:cs typeface="Arial" charset="0"/>
              </a:rPr>
              <a:t>assoluta </a:t>
            </a:r>
            <a:r>
              <a:rPr lang="it-IT" dirty="0">
                <a:latin typeface="+mj-lt"/>
                <a:cs typeface="Arial" charset="0"/>
              </a:rPr>
              <a:t>resti </a:t>
            </a:r>
            <a:r>
              <a:rPr lang="it-IT" dirty="0" smtClean="0">
                <a:latin typeface="+mj-lt"/>
                <a:cs typeface="Arial" charset="0"/>
              </a:rPr>
              <a:t>costante.</a:t>
            </a:r>
            <a:endParaRPr lang="it-IT" sz="1600" dirty="0">
              <a:latin typeface="+mj-lt"/>
              <a:cs typeface="Arial" charset="0"/>
            </a:endParaRPr>
          </a:p>
        </p:txBody>
      </p:sp>
      <p:graphicFrame>
        <p:nvGraphicFramePr>
          <p:cNvPr id="129029" name="Object 5"/>
          <p:cNvGraphicFramePr>
            <a:graphicFrameLocks noChangeAspect="1"/>
          </p:cNvGraphicFramePr>
          <p:nvPr/>
        </p:nvGraphicFramePr>
        <p:xfrm>
          <a:off x="6292870" y="2357430"/>
          <a:ext cx="1208088" cy="906463"/>
        </p:xfrm>
        <a:graphic>
          <a:graphicData uri="http://schemas.openxmlformats.org/presentationml/2006/ole">
            <mc:AlternateContent xmlns:mc="http://schemas.openxmlformats.org/markup-compatibility/2006">
              <mc:Choice xmlns:v="urn:schemas-microsoft-com:vml" Requires="v">
                <p:oleObj spid="_x0000_s8219" name="Equazione" r:id="rId6" imgW="571320" imgH="431640" progId="Equation.3">
                  <p:embed/>
                </p:oleObj>
              </mc:Choice>
              <mc:Fallback>
                <p:oleObj name="Equazione" r:id="rId6" imgW="571320" imgH="4316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2870" y="2357430"/>
                        <a:ext cx="1208088" cy="906463"/>
                      </a:xfrm>
                      <a:prstGeom prst="rect">
                        <a:avLst/>
                      </a:prstGeom>
                      <a:solidFill>
                        <a:schemeClr val="bg1"/>
                      </a:solidFill>
                      <a:ln w="25400">
                        <a:solidFill>
                          <a:schemeClr val="folHlink"/>
                        </a:solidFill>
                        <a:miter lim="800000"/>
                        <a:headEnd/>
                        <a:tailEnd/>
                      </a:ln>
                    </p:spPr>
                  </p:pic>
                </p:oleObj>
              </mc:Fallback>
            </mc:AlternateContent>
          </a:graphicData>
        </a:graphic>
      </p:graphicFrame>
      <p:pic>
        <p:nvPicPr>
          <p:cNvPr id="11" name="Picture 4"/>
          <p:cNvPicPr>
            <a:picLocks noChangeAspect="1" noChangeArrowheads="1"/>
          </p:cNvPicPr>
          <p:nvPr/>
        </p:nvPicPr>
        <p:blipFill>
          <a:blip r:embed="rId8">
            <a:lum bright="-14000" contrast="38000"/>
          </a:blip>
          <a:srcRect/>
          <a:stretch>
            <a:fillRect/>
          </a:stretch>
        </p:blipFill>
        <p:spPr bwMode="auto">
          <a:xfrm>
            <a:off x="2666437" y="2071678"/>
            <a:ext cx="2977133" cy="2357454"/>
          </a:xfrm>
          <a:prstGeom prst="rect">
            <a:avLst/>
          </a:prstGeom>
          <a:noFill/>
          <a:ln w="9525">
            <a:noFill/>
            <a:miter lim="800000"/>
            <a:headEnd/>
            <a:tailEnd/>
          </a:ln>
          <a:effectLst/>
        </p:spPr>
      </p:pic>
      <p:sp>
        <p:nvSpPr>
          <p:cNvPr id="12" name="CasellaDiTesto 11"/>
          <p:cNvSpPr txBox="1"/>
          <p:nvPr/>
        </p:nvSpPr>
        <p:spPr>
          <a:xfrm>
            <a:off x="357158" y="4737754"/>
            <a:ext cx="8215370" cy="14773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it-IT" dirty="0" smtClean="0"/>
              <a:t>La trasformazione isobara in un sistema di assi cartesiani in cui l’asse delle x corrisponde all’asse dei Volumi (V) e l’asse delle y corrisponde all’asse delle pressioni (p) è rappresentata da una retta parallela all’asse dei volumi.</a:t>
            </a:r>
          </a:p>
          <a:p>
            <a:pPr algn="just"/>
            <a:r>
              <a:rPr lang="it-IT" dirty="0" smtClean="0"/>
              <a:t>Al crescere della pressione a cui la trasformazione avviene, la retta si allontana dall’asse V.</a:t>
            </a:r>
            <a:endParaRPr lang="it-IT" dirty="0"/>
          </a:p>
        </p:txBody>
      </p:sp>
      <p:cxnSp>
        <p:nvCxnSpPr>
          <p:cNvPr id="14" name="Connettore 1 13"/>
          <p:cNvCxnSpPr/>
          <p:nvPr/>
        </p:nvCxnSpPr>
        <p:spPr>
          <a:xfrm>
            <a:off x="4143372" y="2214554"/>
            <a:ext cx="1143008" cy="158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4143372" y="2214554"/>
            <a:ext cx="571504"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rot="10800000" flipH="1" flipV="1">
            <a:off x="3929058" y="1857364"/>
            <a:ext cx="357190" cy="285752"/>
          </a:xfrm>
          <a:prstGeom prst="rect">
            <a:avLst/>
          </a:prstGeom>
          <a:noFill/>
        </p:spPr>
        <p:txBody>
          <a:bodyPr wrap="square" rtlCol="0">
            <a:spAutoFit/>
          </a:bodyPr>
          <a:lstStyle/>
          <a:p>
            <a:r>
              <a:rPr lang="it-IT" sz="1200" dirty="0" smtClean="0"/>
              <a:t>A’</a:t>
            </a:r>
            <a:endParaRPr lang="it-IT" sz="1200" dirty="0"/>
          </a:p>
        </p:txBody>
      </p:sp>
      <p:sp>
        <p:nvSpPr>
          <p:cNvPr id="20" name="CasellaDiTesto 19"/>
          <p:cNvSpPr txBox="1"/>
          <p:nvPr/>
        </p:nvSpPr>
        <p:spPr>
          <a:xfrm>
            <a:off x="5143504" y="1857364"/>
            <a:ext cx="428628" cy="276999"/>
          </a:xfrm>
          <a:prstGeom prst="rect">
            <a:avLst/>
          </a:prstGeom>
          <a:noFill/>
        </p:spPr>
        <p:txBody>
          <a:bodyPr wrap="square" rtlCol="0">
            <a:spAutoFit/>
          </a:bodyPr>
          <a:lstStyle/>
          <a:p>
            <a:r>
              <a:rPr lang="it-IT" sz="1200" dirty="0" smtClean="0"/>
              <a:t>B’</a:t>
            </a:r>
            <a:endParaRPr lang="it-IT" sz="1200" dirty="0"/>
          </a:p>
        </p:txBody>
      </p:sp>
      <p:cxnSp>
        <p:nvCxnSpPr>
          <p:cNvPr id="22" name="Connettore 1 21"/>
          <p:cNvCxnSpPr/>
          <p:nvPr/>
        </p:nvCxnSpPr>
        <p:spPr>
          <a:xfrm rot="5400000">
            <a:off x="4000496" y="2357430"/>
            <a:ext cx="285752"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rot="5400000">
            <a:off x="5144298" y="2428074"/>
            <a:ext cx="285752"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a:off x="2928926" y="2214554"/>
            <a:ext cx="1214446"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rot="10800000" flipH="1" flipV="1">
            <a:off x="2428860" y="2000240"/>
            <a:ext cx="571504" cy="307777"/>
          </a:xfrm>
          <a:prstGeom prst="rect">
            <a:avLst/>
          </a:prstGeom>
          <a:noFill/>
        </p:spPr>
        <p:txBody>
          <a:bodyPr wrap="square" rtlCol="0">
            <a:spAutoFit/>
          </a:bodyPr>
          <a:lstStyle/>
          <a:p>
            <a:r>
              <a:rPr lang="it-IT" sz="1400" dirty="0" err="1" smtClean="0">
                <a:latin typeface="Arial" pitchFamily="34" charset="0"/>
                <a:cs typeface="Arial" pitchFamily="34" charset="0"/>
              </a:rPr>
              <a:t>p</a:t>
            </a:r>
            <a:r>
              <a:rPr lang="it-IT" sz="1400" baseline="-25000" dirty="0" err="1" smtClean="0">
                <a:latin typeface="Arial" pitchFamily="34" charset="0"/>
                <a:cs typeface="Arial" pitchFamily="34" charset="0"/>
              </a:rPr>
              <a:t>a</a:t>
            </a:r>
            <a:r>
              <a:rPr lang="it-IT" sz="1400" dirty="0" smtClean="0">
                <a:latin typeface="Arial" pitchFamily="34" charset="0"/>
                <a:cs typeface="Arial" pitchFamily="34" charset="0"/>
              </a:rPr>
              <a:t>’</a:t>
            </a:r>
            <a:endParaRPr lang="it-IT" sz="1400" dirty="0">
              <a:latin typeface="Arial" pitchFamily="34" charset="0"/>
              <a:cs typeface="Arial" pitchFamily="34" charset="0"/>
            </a:endParaRPr>
          </a:p>
        </p:txBody>
      </p:sp>
      <p:graphicFrame>
        <p:nvGraphicFramePr>
          <p:cNvPr id="130054" name="Object 5"/>
          <p:cNvGraphicFramePr>
            <a:graphicFrameLocks noChangeAspect="1"/>
          </p:cNvGraphicFramePr>
          <p:nvPr/>
        </p:nvGraphicFramePr>
        <p:xfrm>
          <a:off x="6286512" y="3500438"/>
          <a:ext cx="1289050" cy="906462"/>
        </p:xfrm>
        <a:graphic>
          <a:graphicData uri="http://schemas.openxmlformats.org/presentationml/2006/ole">
            <mc:AlternateContent xmlns:mc="http://schemas.openxmlformats.org/markup-compatibility/2006">
              <mc:Choice xmlns:v="urn:schemas-microsoft-com:vml" Requires="v">
                <p:oleObj spid="_x0000_s8220" name="Equazione" r:id="rId9" imgW="609480" imgH="431640" progId="Equation.3">
                  <p:embed/>
                </p:oleObj>
              </mc:Choice>
              <mc:Fallback>
                <p:oleObj name="Equazione" r:id="rId9" imgW="609480" imgH="43164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86512" y="3500438"/>
                        <a:ext cx="1289050" cy="906462"/>
                      </a:xfrm>
                      <a:prstGeom prst="rect">
                        <a:avLst/>
                      </a:prstGeom>
                      <a:solidFill>
                        <a:schemeClr val="bg1"/>
                      </a:solidFill>
                      <a:ln w="25400">
                        <a:solidFill>
                          <a:schemeClr val="folHlink"/>
                        </a:solidFill>
                        <a:miter lim="800000"/>
                        <a:headEnd/>
                        <a:tailEnd/>
                      </a:ln>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285720" y="214290"/>
            <a:ext cx="8372476" cy="500066"/>
          </a:xfrm>
        </p:spPr>
        <p:style>
          <a:lnRef idx="1">
            <a:schemeClr val="accent4"/>
          </a:lnRef>
          <a:fillRef idx="3">
            <a:schemeClr val="accent4"/>
          </a:fillRef>
          <a:effectRef idx="2">
            <a:schemeClr val="accent4"/>
          </a:effectRef>
          <a:fontRef idx="minor">
            <a:schemeClr val="lt1"/>
          </a:fontRef>
        </p:style>
        <p:txBody>
          <a:bodyPr>
            <a:noAutofit/>
          </a:bodyPr>
          <a:lstStyle/>
          <a:p>
            <a:pPr marL="177800" algn="l"/>
            <a:r>
              <a:rPr lang="it-IT" sz="3200" b="1" dirty="0" smtClean="0">
                <a:effectLst>
                  <a:outerShdw blurRad="38100" dist="38100" dir="2700000" algn="tl">
                    <a:srgbClr val="000000">
                      <a:alpha val="43137"/>
                    </a:srgbClr>
                  </a:outerShdw>
                </a:effectLst>
                <a:latin typeface="+mj-lt"/>
              </a:rPr>
              <a:t>II Legge di Charles: </a:t>
            </a:r>
            <a:r>
              <a:rPr lang="it-IT" sz="3200" dirty="0" smtClean="0">
                <a:effectLst>
                  <a:outerShdw blurRad="38100" dist="38100" dir="2700000" algn="tl">
                    <a:srgbClr val="000000">
                      <a:alpha val="43137"/>
                    </a:srgbClr>
                  </a:outerShdw>
                </a:effectLst>
                <a:latin typeface="+mj-lt"/>
              </a:rPr>
              <a:t>trasformazione isocora</a:t>
            </a:r>
            <a:endParaRPr lang="en-US" sz="3200" dirty="0">
              <a:effectLst>
                <a:outerShdw blurRad="38100" dist="38100" dir="2700000" algn="tl">
                  <a:srgbClr val="000000">
                    <a:alpha val="43137"/>
                  </a:srgbClr>
                </a:outerShdw>
              </a:effectLst>
              <a:latin typeface="+mj-lt"/>
            </a:endParaRPr>
          </a:p>
        </p:txBody>
      </p:sp>
      <p:graphicFrame>
        <p:nvGraphicFramePr>
          <p:cNvPr id="129026" name="Object 2"/>
          <p:cNvGraphicFramePr>
            <a:graphicFrameLocks noChangeAspect="1"/>
          </p:cNvGraphicFramePr>
          <p:nvPr/>
        </p:nvGraphicFramePr>
        <p:xfrm>
          <a:off x="6715140" y="1869450"/>
          <a:ext cx="857256" cy="845170"/>
        </p:xfrm>
        <a:graphic>
          <a:graphicData uri="http://schemas.openxmlformats.org/presentationml/2006/ole">
            <mc:AlternateContent xmlns:mc="http://schemas.openxmlformats.org/markup-compatibility/2006">
              <mc:Choice xmlns:v="urn:schemas-microsoft-com:vml" Requires="v">
                <p:oleObj spid="_x0000_s9234" name="Equazione" r:id="rId4" imgW="406080" imgH="393480" progId="Equation.3">
                  <p:embed/>
                </p:oleObj>
              </mc:Choice>
              <mc:Fallback>
                <p:oleObj name="Equazione" r:id="rId4" imgW="406080" imgH="3934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5140" y="1869450"/>
                        <a:ext cx="857256" cy="845170"/>
                      </a:xfrm>
                      <a:prstGeom prst="rect">
                        <a:avLst/>
                      </a:prstGeom>
                      <a:solidFill>
                        <a:schemeClr val="bg1"/>
                      </a:solidFill>
                      <a:ln w="25400">
                        <a:solidFill>
                          <a:schemeClr val="folHlink"/>
                        </a:solidFill>
                        <a:miter lim="800000"/>
                        <a:headEnd/>
                        <a:tailEnd/>
                      </a:ln>
                    </p:spPr>
                  </p:pic>
                </p:oleObj>
              </mc:Fallback>
            </mc:AlternateContent>
          </a:graphicData>
        </a:graphic>
      </p:graphicFrame>
      <p:sp>
        <p:nvSpPr>
          <p:cNvPr id="5" name="Rettangolo 9"/>
          <p:cNvSpPr>
            <a:spLocks noChangeArrowheads="1"/>
          </p:cNvSpPr>
          <p:nvPr/>
        </p:nvSpPr>
        <p:spPr bwMode="auto">
          <a:xfrm>
            <a:off x="312737" y="1139595"/>
            <a:ext cx="8545543" cy="646331"/>
          </a:xfrm>
          <a:prstGeom prst="rect">
            <a:avLst/>
          </a:prstGeom>
          <a:noFill/>
          <a:ln w="9525">
            <a:noFill/>
            <a:miter lim="800000"/>
            <a:headEnd/>
            <a:tailEnd/>
          </a:ln>
        </p:spPr>
        <p:txBody>
          <a:bodyPr wrap="square">
            <a:spAutoFit/>
          </a:bodyPr>
          <a:lstStyle/>
          <a:p>
            <a:pPr algn="just">
              <a:spcBef>
                <a:spcPct val="50000"/>
              </a:spcBef>
              <a:tabLst>
                <a:tab pos="381000" algn="l"/>
              </a:tabLst>
            </a:pPr>
            <a:r>
              <a:rPr lang="it-IT" dirty="0" smtClean="0">
                <a:latin typeface="+mj-lt"/>
                <a:cs typeface="Arial" charset="0"/>
              </a:rPr>
              <a:t>La </a:t>
            </a:r>
            <a:r>
              <a:rPr lang="it-IT" b="1" i="1" dirty="0" smtClean="0">
                <a:effectLst>
                  <a:outerShdw blurRad="38100" dist="38100" dir="2700000" algn="tl">
                    <a:srgbClr val="000000">
                      <a:alpha val="43137"/>
                    </a:srgbClr>
                  </a:outerShdw>
                </a:effectLst>
                <a:latin typeface="+mj-lt"/>
                <a:cs typeface="Arial" charset="0"/>
              </a:rPr>
              <a:t>pressione p </a:t>
            </a:r>
            <a:r>
              <a:rPr lang="it-IT" dirty="0" smtClean="0">
                <a:latin typeface="+mj-lt"/>
                <a:cs typeface="Arial" charset="0"/>
              </a:rPr>
              <a:t>di una determinata quantità di gas, a volume </a:t>
            </a:r>
            <a:r>
              <a:rPr lang="it-IT" b="1" i="1" dirty="0" smtClean="0">
                <a:latin typeface="+mj-lt"/>
                <a:cs typeface="Arial" charset="0"/>
              </a:rPr>
              <a:t>V</a:t>
            </a:r>
            <a:r>
              <a:rPr lang="it-IT" dirty="0" smtClean="0">
                <a:latin typeface="+mj-lt"/>
                <a:cs typeface="Arial" charset="0"/>
              </a:rPr>
              <a:t> costante, è direttamente proporzionale alla temperatura assoluta </a:t>
            </a:r>
            <a:r>
              <a:rPr lang="it-IT" b="1" dirty="0" smtClean="0">
                <a:latin typeface="+mj-lt"/>
                <a:cs typeface="Arial" charset="0"/>
              </a:rPr>
              <a:t>T</a:t>
            </a:r>
            <a:r>
              <a:rPr lang="it-IT" dirty="0" smtClean="0">
                <a:latin typeface="+mj-lt"/>
                <a:cs typeface="Arial" charset="0"/>
              </a:rPr>
              <a:t>: secondo la relazione:</a:t>
            </a:r>
            <a:endParaRPr lang="it-IT" dirty="0">
              <a:latin typeface="+mj-lt"/>
              <a:cs typeface="Arial" charset="0"/>
            </a:endParaRPr>
          </a:p>
        </p:txBody>
      </p:sp>
      <p:pic>
        <p:nvPicPr>
          <p:cNvPr id="9" name="Immagine 8" descr="Schermata 2014-09-22 alle 10.22.04.png"/>
          <p:cNvPicPr>
            <a:picLocks noChangeAspect="1"/>
          </p:cNvPicPr>
          <p:nvPr/>
        </p:nvPicPr>
        <p:blipFill>
          <a:blip r:embed="rId6"/>
          <a:srcRect/>
          <a:stretch>
            <a:fillRect/>
          </a:stretch>
        </p:blipFill>
        <p:spPr bwMode="auto">
          <a:xfrm>
            <a:off x="162096" y="1928802"/>
            <a:ext cx="5338598" cy="3571900"/>
          </a:xfrm>
          <a:prstGeom prst="rect">
            <a:avLst/>
          </a:prstGeom>
          <a:noFill/>
          <a:ln w="9525">
            <a:noFill/>
            <a:miter lim="800000"/>
            <a:headEnd/>
            <a:tailEnd/>
          </a:ln>
        </p:spPr>
      </p:pic>
      <p:pic>
        <p:nvPicPr>
          <p:cNvPr id="10" name="Immagine 9" descr="Schermata 2014-09-22 alle 10.24.43.png"/>
          <p:cNvPicPr>
            <a:picLocks noChangeAspect="1"/>
          </p:cNvPicPr>
          <p:nvPr/>
        </p:nvPicPr>
        <p:blipFill>
          <a:blip r:embed="rId7"/>
          <a:srcRect/>
          <a:stretch>
            <a:fillRect/>
          </a:stretch>
        </p:blipFill>
        <p:spPr bwMode="auto">
          <a:xfrm>
            <a:off x="5643570" y="4003313"/>
            <a:ext cx="3000396" cy="1926017"/>
          </a:xfrm>
          <a:prstGeom prst="rect">
            <a:avLst/>
          </a:prstGeom>
          <a:noFill/>
          <a:ln w="9525">
            <a:noFill/>
            <a:miter lim="800000"/>
            <a:headEnd/>
            <a:tailEnd/>
          </a:ln>
        </p:spPr>
      </p:pic>
      <p:graphicFrame>
        <p:nvGraphicFramePr>
          <p:cNvPr id="129029" name="Object 5"/>
          <p:cNvGraphicFramePr>
            <a:graphicFrameLocks noChangeAspect="1"/>
          </p:cNvGraphicFramePr>
          <p:nvPr/>
        </p:nvGraphicFramePr>
        <p:xfrm>
          <a:off x="7215206" y="3857628"/>
          <a:ext cx="881152" cy="661154"/>
        </p:xfrm>
        <a:graphic>
          <a:graphicData uri="http://schemas.openxmlformats.org/presentationml/2006/ole">
            <mc:AlternateContent xmlns:mc="http://schemas.openxmlformats.org/markup-compatibility/2006">
              <mc:Choice xmlns:v="urn:schemas-microsoft-com:vml" Requires="v">
                <p:oleObj spid="_x0000_s9235" name="Equazione" r:id="rId8" imgW="571320" imgH="431640" progId="Equation.3">
                  <p:embed/>
                </p:oleObj>
              </mc:Choice>
              <mc:Fallback>
                <p:oleObj name="Equazione" r:id="rId8" imgW="571320" imgH="43164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15206" y="3857628"/>
                        <a:ext cx="881152" cy="661154"/>
                      </a:xfrm>
                      <a:prstGeom prst="rect">
                        <a:avLst/>
                      </a:prstGeom>
                      <a:solidFill>
                        <a:schemeClr val="bg1"/>
                      </a:solidFill>
                      <a:ln w="25400">
                        <a:solidFill>
                          <a:schemeClr val="folHlink"/>
                        </a:solidFill>
                        <a:miter lim="800000"/>
                        <a:headEnd/>
                        <a:tailEnd/>
                      </a:ln>
                    </p:spPr>
                  </p:pic>
                </p:oleObj>
              </mc:Fallback>
            </mc:AlternateContent>
          </a:graphicData>
        </a:graphic>
      </p:graphicFrame>
      <p:sp>
        <p:nvSpPr>
          <p:cNvPr id="12" name="Rettangolo 8"/>
          <p:cNvSpPr>
            <a:spLocks noChangeArrowheads="1"/>
          </p:cNvSpPr>
          <p:nvPr/>
        </p:nvSpPr>
        <p:spPr bwMode="auto">
          <a:xfrm>
            <a:off x="428596" y="6013417"/>
            <a:ext cx="8429684" cy="70173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0000"/>
              </a:lnSpc>
              <a:spcBef>
                <a:spcPct val="20000"/>
              </a:spcBef>
              <a:tabLst>
                <a:tab pos="381000" algn="l"/>
              </a:tabLst>
            </a:pPr>
            <a:r>
              <a:rPr lang="it-IT" dirty="0" smtClean="0">
                <a:latin typeface="+mj-lt"/>
                <a:cs typeface="Arial" charset="0"/>
              </a:rPr>
              <a:t>Lo </a:t>
            </a:r>
            <a:r>
              <a:rPr lang="it-IT" b="1" dirty="0" smtClean="0">
                <a:latin typeface="+mj-lt"/>
                <a:cs typeface="Arial" charset="0"/>
              </a:rPr>
              <a:t>zero </a:t>
            </a:r>
            <a:r>
              <a:rPr lang="it-IT" b="1" dirty="0">
                <a:latin typeface="+mj-lt"/>
                <a:cs typeface="Arial" charset="0"/>
              </a:rPr>
              <a:t>assoluto</a:t>
            </a:r>
            <a:r>
              <a:rPr lang="it-IT" dirty="0">
                <a:latin typeface="+mj-lt"/>
                <a:cs typeface="Arial" charset="0"/>
              </a:rPr>
              <a:t> (</a:t>
            </a:r>
            <a:r>
              <a:rPr lang="it-IT" dirty="0" smtClean="0">
                <a:latin typeface="+mj-lt"/>
                <a:cs typeface="Arial" charset="0"/>
              </a:rPr>
              <a:t>0° </a:t>
            </a:r>
            <a:r>
              <a:rPr lang="it-IT" dirty="0">
                <a:latin typeface="+mj-lt"/>
                <a:cs typeface="Arial" charset="0"/>
              </a:rPr>
              <a:t>K), </a:t>
            </a:r>
            <a:r>
              <a:rPr lang="it-IT" dirty="0" smtClean="0">
                <a:latin typeface="+mj-lt"/>
                <a:cs typeface="Arial" charset="0"/>
              </a:rPr>
              <a:t>pari a –273,15 °C, è la </a:t>
            </a:r>
            <a:r>
              <a:rPr lang="it-IT" dirty="0">
                <a:latin typeface="+mj-lt"/>
                <a:cs typeface="Arial" charset="0"/>
              </a:rPr>
              <a:t>temperatura alla quale si annulla </a:t>
            </a:r>
            <a:r>
              <a:rPr lang="it-IT" dirty="0" smtClean="0">
                <a:latin typeface="+mj-lt"/>
                <a:cs typeface="Arial" charset="0"/>
              </a:rPr>
              <a:t>la pressione del </a:t>
            </a:r>
            <a:r>
              <a:rPr lang="it-IT" dirty="0">
                <a:latin typeface="+mj-lt"/>
                <a:cs typeface="Arial" charset="0"/>
              </a:rPr>
              <a:t>gas.</a:t>
            </a:r>
          </a:p>
        </p:txBody>
      </p:sp>
      <p:sp>
        <p:nvSpPr>
          <p:cNvPr id="13" name="Rettangolo 7"/>
          <p:cNvSpPr>
            <a:spLocks noChangeArrowheads="1"/>
          </p:cNvSpPr>
          <p:nvPr/>
        </p:nvSpPr>
        <p:spPr bwMode="auto">
          <a:xfrm>
            <a:off x="5572132" y="2857496"/>
            <a:ext cx="3214710" cy="954107"/>
          </a:xfrm>
          <a:prstGeom prst="rect">
            <a:avLst/>
          </a:prstGeom>
          <a:noFill/>
          <a:ln w="9525">
            <a:noFill/>
            <a:miter lim="800000"/>
            <a:headEnd/>
            <a:tailEnd/>
          </a:ln>
        </p:spPr>
        <p:txBody>
          <a:bodyPr wrap="square">
            <a:spAutoFit/>
          </a:bodyPr>
          <a:lstStyle/>
          <a:p>
            <a:pPr algn="just">
              <a:spcBef>
                <a:spcPct val="20000"/>
              </a:spcBef>
              <a:tabLst>
                <a:tab pos="381000" algn="l"/>
              </a:tabLst>
            </a:pPr>
            <a:r>
              <a:rPr lang="it-IT" sz="1400" dirty="0">
                <a:latin typeface="+mj-lt"/>
                <a:cs typeface="Arial" charset="0"/>
              </a:rPr>
              <a:t>A volume costante, riscaldando un gas la sua temperatura passa da T</a:t>
            </a:r>
            <a:r>
              <a:rPr lang="it-IT" sz="1400" baseline="-25000" dirty="0">
                <a:latin typeface="+mj-lt"/>
                <a:cs typeface="Arial" charset="0"/>
              </a:rPr>
              <a:t>1</a:t>
            </a:r>
            <a:r>
              <a:rPr lang="it-IT" sz="1400" dirty="0">
                <a:latin typeface="+mj-lt"/>
                <a:cs typeface="Arial" charset="0"/>
              </a:rPr>
              <a:t> a T</a:t>
            </a:r>
            <a:r>
              <a:rPr lang="it-IT" sz="1400" baseline="-25000" dirty="0">
                <a:latin typeface="+mj-lt"/>
                <a:cs typeface="Arial" charset="0"/>
              </a:rPr>
              <a:t>2</a:t>
            </a:r>
            <a:r>
              <a:rPr lang="it-IT" sz="1400" dirty="0">
                <a:latin typeface="+mj-lt"/>
                <a:cs typeface="Arial" charset="0"/>
              </a:rPr>
              <a:t> e la pressione aumenta da p</a:t>
            </a:r>
            <a:r>
              <a:rPr lang="it-IT" sz="1400" baseline="-25000" dirty="0">
                <a:latin typeface="+mj-lt"/>
                <a:cs typeface="Arial" charset="0"/>
              </a:rPr>
              <a:t>1</a:t>
            </a:r>
            <a:r>
              <a:rPr lang="it-IT" sz="1400" dirty="0">
                <a:latin typeface="+mj-lt"/>
                <a:cs typeface="Arial" charset="0"/>
              </a:rPr>
              <a:t> a p</a:t>
            </a:r>
            <a:r>
              <a:rPr lang="it-IT" sz="1400" baseline="-25000" dirty="0">
                <a:latin typeface="+mj-lt"/>
                <a:cs typeface="Arial" charset="0"/>
              </a:rPr>
              <a:t>2</a:t>
            </a:r>
            <a:r>
              <a:rPr lang="it-IT" sz="1400" dirty="0">
                <a:latin typeface="+mj-lt"/>
                <a:cs typeface="Arial" charset="0"/>
              </a:rPr>
              <a:t> in modo tale che </a:t>
            </a:r>
            <a:r>
              <a:rPr lang="it-IT" sz="1400" dirty="0" smtClean="0">
                <a:latin typeface="+mj-lt"/>
                <a:cs typeface="Arial" charset="0"/>
              </a:rPr>
              <a:t>resti inalterato il rapporto: </a:t>
            </a:r>
            <a:endParaRPr lang="it-IT" sz="1400" dirty="0">
              <a:latin typeface="+mj-lt"/>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285720" y="214290"/>
            <a:ext cx="8372476" cy="500066"/>
          </a:xfrm>
        </p:spPr>
        <p:style>
          <a:lnRef idx="1">
            <a:schemeClr val="accent4"/>
          </a:lnRef>
          <a:fillRef idx="3">
            <a:schemeClr val="accent4"/>
          </a:fillRef>
          <a:effectRef idx="2">
            <a:schemeClr val="accent4"/>
          </a:effectRef>
          <a:fontRef idx="minor">
            <a:schemeClr val="lt1"/>
          </a:fontRef>
        </p:style>
        <p:txBody>
          <a:bodyPr>
            <a:noAutofit/>
          </a:bodyPr>
          <a:lstStyle/>
          <a:p>
            <a:pPr marL="177800" algn="l"/>
            <a:r>
              <a:rPr lang="it-IT" sz="3200" b="1" dirty="0" smtClean="0">
                <a:effectLst>
                  <a:outerShdw blurRad="38100" dist="38100" dir="2700000" algn="tl">
                    <a:srgbClr val="000000">
                      <a:alpha val="43137"/>
                    </a:srgbClr>
                  </a:outerShdw>
                </a:effectLst>
                <a:latin typeface="+mj-lt"/>
              </a:rPr>
              <a:t>II Legge di Charles: </a:t>
            </a:r>
            <a:r>
              <a:rPr lang="it-IT" sz="3200" dirty="0" smtClean="0">
                <a:effectLst>
                  <a:outerShdw blurRad="38100" dist="38100" dir="2700000" algn="tl">
                    <a:srgbClr val="000000">
                      <a:alpha val="43137"/>
                    </a:srgbClr>
                  </a:outerShdw>
                </a:effectLst>
                <a:latin typeface="+mj-lt"/>
              </a:rPr>
              <a:t>trasformazione isocora</a:t>
            </a:r>
            <a:endParaRPr lang="en-US" sz="3200" dirty="0">
              <a:effectLst>
                <a:outerShdw blurRad="38100" dist="38100" dir="2700000" algn="tl">
                  <a:srgbClr val="000000">
                    <a:alpha val="43137"/>
                  </a:srgbClr>
                </a:outerShdw>
              </a:effectLst>
              <a:latin typeface="+mj-lt"/>
            </a:endParaRPr>
          </a:p>
        </p:txBody>
      </p:sp>
      <p:sp>
        <p:nvSpPr>
          <p:cNvPr id="3" name="CasellaDiTesto 2"/>
          <p:cNvSpPr txBox="1"/>
          <p:nvPr/>
        </p:nvSpPr>
        <p:spPr>
          <a:xfrm>
            <a:off x="500034" y="1071546"/>
            <a:ext cx="8286808" cy="5078313"/>
          </a:xfrm>
          <a:prstGeom prst="rect">
            <a:avLst/>
          </a:prstGeom>
          <a:noFill/>
        </p:spPr>
        <p:txBody>
          <a:bodyPr wrap="square" rtlCol="0">
            <a:spAutoFit/>
          </a:bodyPr>
          <a:lstStyle/>
          <a:p>
            <a:pPr algn="just"/>
            <a:r>
              <a:rPr lang="it-IT" dirty="0" smtClean="0">
                <a:latin typeface="+mj-lt"/>
              </a:rPr>
              <a:t>Se il </a:t>
            </a:r>
            <a:r>
              <a:rPr lang="it-IT" b="1" i="1" dirty="0" smtClean="0">
                <a:effectLst>
                  <a:outerShdw blurRad="38100" dist="38100" dir="2700000" algn="tl">
                    <a:srgbClr val="000000">
                      <a:alpha val="43137"/>
                    </a:srgbClr>
                  </a:outerShdw>
                </a:effectLst>
                <a:latin typeface="+mj-lt"/>
              </a:rPr>
              <a:t>volume V</a:t>
            </a:r>
            <a:r>
              <a:rPr lang="it-IT" dirty="0" smtClean="0">
                <a:latin typeface="+mj-lt"/>
              </a:rPr>
              <a:t> di una data massa di gas viene mantenuta costante, la pressione p varia in funzione della temperatura T secondo la relazione:</a:t>
            </a:r>
          </a:p>
          <a:p>
            <a:pPr algn="just"/>
            <a:endParaRPr lang="it-IT" dirty="0" smtClean="0">
              <a:latin typeface="+mj-lt"/>
            </a:endParaRPr>
          </a:p>
          <a:p>
            <a:pPr algn="just"/>
            <a:endParaRPr lang="it-IT" dirty="0" smtClean="0">
              <a:latin typeface="+mj-lt"/>
            </a:endParaRPr>
          </a:p>
          <a:p>
            <a:pPr algn="just"/>
            <a:endParaRPr lang="it-IT" dirty="0" smtClean="0">
              <a:latin typeface="+mj-lt"/>
            </a:endParaRPr>
          </a:p>
          <a:p>
            <a:pPr algn="just"/>
            <a:endParaRPr lang="it-IT" dirty="0" smtClean="0">
              <a:latin typeface="+mj-lt"/>
            </a:endParaRPr>
          </a:p>
          <a:p>
            <a:pPr algn="just"/>
            <a:endParaRPr lang="it-IT" dirty="0" smtClean="0">
              <a:latin typeface="+mj-lt"/>
            </a:endParaRPr>
          </a:p>
          <a:p>
            <a:pPr algn="just"/>
            <a:endParaRPr lang="it-IT" dirty="0" smtClean="0">
              <a:latin typeface="+mj-lt"/>
            </a:endParaRPr>
          </a:p>
          <a:p>
            <a:pPr algn="just"/>
            <a:endParaRPr lang="it-IT" dirty="0" smtClean="0">
              <a:latin typeface="+mj-lt"/>
            </a:endParaRPr>
          </a:p>
          <a:p>
            <a:pPr algn="just"/>
            <a:endParaRPr lang="it-IT" dirty="0" smtClean="0">
              <a:latin typeface="+mj-lt"/>
            </a:endParaRPr>
          </a:p>
          <a:p>
            <a:pPr algn="just"/>
            <a:endParaRPr lang="it-IT" dirty="0" smtClean="0">
              <a:latin typeface="+mj-lt"/>
            </a:endParaRPr>
          </a:p>
          <a:p>
            <a:pPr algn="just"/>
            <a:r>
              <a:rPr lang="it-IT" dirty="0" smtClean="0">
                <a:latin typeface="+mj-lt"/>
              </a:rPr>
              <a:t>Essendo  p</a:t>
            </a:r>
            <a:r>
              <a:rPr lang="it-IT" baseline="-25000" dirty="0" smtClean="0">
                <a:latin typeface="+mj-lt"/>
              </a:rPr>
              <a:t>0</a:t>
            </a:r>
            <a:r>
              <a:rPr lang="it-IT" dirty="0" smtClean="0">
                <a:latin typeface="+mj-lt"/>
              </a:rPr>
              <a:t> la pressione a temperatura 0° </a:t>
            </a:r>
          </a:p>
          <a:p>
            <a:pPr algn="just"/>
            <a:endParaRPr lang="it-IT" dirty="0" smtClean="0">
              <a:latin typeface="+mj-lt"/>
            </a:endParaRPr>
          </a:p>
          <a:p>
            <a:pPr algn="just"/>
            <a:endParaRPr lang="it-IT" dirty="0" smtClean="0">
              <a:latin typeface="+mj-lt"/>
            </a:endParaRPr>
          </a:p>
          <a:p>
            <a:pPr algn="just"/>
            <a:endParaRPr lang="it-IT" dirty="0" smtClean="0">
              <a:latin typeface="+mj-lt"/>
            </a:endParaRPr>
          </a:p>
          <a:p>
            <a:pPr algn="just"/>
            <a:r>
              <a:rPr lang="it-IT" dirty="0" smtClean="0">
                <a:latin typeface="+mj-lt"/>
              </a:rPr>
              <a:t>Il </a:t>
            </a:r>
            <a:r>
              <a:rPr lang="it-IT" b="1" i="1" dirty="0" smtClean="0">
                <a:latin typeface="+mj-lt"/>
              </a:rPr>
              <a:t>coefficiente di espansione a  </a:t>
            </a:r>
            <a:r>
              <a:rPr lang="it-IT" dirty="0" smtClean="0">
                <a:latin typeface="+mj-lt"/>
              </a:rPr>
              <a:t>è identico per tutti i gas e vale ~1/273.15°C</a:t>
            </a:r>
            <a:r>
              <a:rPr lang="it-IT" baseline="30000" dirty="0" smtClean="0">
                <a:latin typeface="+mj-lt"/>
              </a:rPr>
              <a:t>-1</a:t>
            </a:r>
          </a:p>
          <a:p>
            <a:pPr algn="just"/>
            <a:endParaRPr lang="it-IT" dirty="0" smtClean="0">
              <a:latin typeface="+mj-lt"/>
            </a:endParaRPr>
          </a:p>
          <a:p>
            <a:pPr algn="just"/>
            <a:endParaRPr lang="it-IT" dirty="0" smtClean="0">
              <a:latin typeface="+mj-lt"/>
            </a:endParaRPr>
          </a:p>
        </p:txBody>
      </p:sp>
      <p:graphicFrame>
        <p:nvGraphicFramePr>
          <p:cNvPr id="129026" name="Object 2"/>
          <p:cNvGraphicFramePr>
            <a:graphicFrameLocks noChangeAspect="1"/>
          </p:cNvGraphicFramePr>
          <p:nvPr/>
        </p:nvGraphicFramePr>
        <p:xfrm>
          <a:off x="1331913" y="2357438"/>
          <a:ext cx="2246312" cy="935037"/>
        </p:xfrm>
        <a:graphic>
          <a:graphicData uri="http://schemas.openxmlformats.org/presentationml/2006/ole">
            <mc:AlternateContent xmlns:mc="http://schemas.openxmlformats.org/markup-compatibility/2006">
              <mc:Choice xmlns:v="urn:schemas-microsoft-com:vml" Requires="v">
                <p:oleObj spid="_x0000_s10250" name="Equazione" r:id="rId4" imgW="1091880" imgH="457200" progId="Equation.3">
                  <p:embed/>
                </p:oleObj>
              </mc:Choice>
              <mc:Fallback>
                <p:oleObj name="Equazione" r:id="rId4" imgW="1091880" imgH="457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2357438"/>
                        <a:ext cx="2246312" cy="935037"/>
                      </a:xfrm>
                      <a:prstGeom prst="rect">
                        <a:avLst/>
                      </a:prstGeom>
                      <a:solidFill>
                        <a:schemeClr val="bg1"/>
                      </a:solidFill>
                      <a:ln w="25400">
                        <a:solidFill>
                          <a:schemeClr val="folHlink"/>
                        </a:solidFill>
                        <a:miter lim="800000"/>
                        <a:headEnd/>
                        <a:tailEnd/>
                      </a:ln>
                    </p:spPr>
                  </p:pic>
                </p:oleObj>
              </mc:Fallback>
            </mc:AlternateContent>
          </a:graphicData>
        </a:graphic>
      </p:graphicFrame>
      <p:sp>
        <p:nvSpPr>
          <p:cNvPr id="6" name="Rettangolo 8"/>
          <p:cNvSpPr>
            <a:spLocks noChangeArrowheads="1"/>
          </p:cNvSpPr>
          <p:nvPr/>
        </p:nvSpPr>
        <p:spPr bwMode="auto">
          <a:xfrm>
            <a:off x="428596" y="5857892"/>
            <a:ext cx="8286808" cy="70173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0000"/>
              </a:lnSpc>
              <a:spcBef>
                <a:spcPct val="20000"/>
              </a:spcBef>
              <a:tabLst>
                <a:tab pos="381000" algn="l"/>
              </a:tabLst>
            </a:pPr>
            <a:r>
              <a:rPr lang="it-IT" dirty="0" smtClean="0">
                <a:latin typeface="+mj-lt"/>
                <a:cs typeface="Arial" charset="0"/>
              </a:rPr>
              <a:t>Lo </a:t>
            </a:r>
            <a:r>
              <a:rPr lang="it-IT" b="1" dirty="0" smtClean="0">
                <a:latin typeface="+mj-lt"/>
                <a:cs typeface="Arial" charset="0"/>
              </a:rPr>
              <a:t>zero </a:t>
            </a:r>
            <a:r>
              <a:rPr lang="it-IT" b="1" dirty="0">
                <a:latin typeface="+mj-lt"/>
                <a:cs typeface="Arial" charset="0"/>
              </a:rPr>
              <a:t>assoluto</a:t>
            </a:r>
            <a:r>
              <a:rPr lang="it-IT" dirty="0">
                <a:latin typeface="+mj-lt"/>
                <a:cs typeface="Arial" charset="0"/>
              </a:rPr>
              <a:t> (</a:t>
            </a:r>
            <a:r>
              <a:rPr lang="it-IT" dirty="0" smtClean="0">
                <a:latin typeface="+mj-lt"/>
                <a:cs typeface="Arial" charset="0"/>
              </a:rPr>
              <a:t>0° </a:t>
            </a:r>
            <a:r>
              <a:rPr lang="it-IT" dirty="0">
                <a:latin typeface="+mj-lt"/>
                <a:cs typeface="Arial" charset="0"/>
              </a:rPr>
              <a:t>K), </a:t>
            </a:r>
            <a:r>
              <a:rPr lang="it-IT" dirty="0" smtClean="0">
                <a:latin typeface="+mj-lt"/>
                <a:cs typeface="Arial" charset="0"/>
              </a:rPr>
              <a:t>pari a –273,15 °C, è la </a:t>
            </a:r>
            <a:r>
              <a:rPr lang="it-IT" dirty="0">
                <a:latin typeface="+mj-lt"/>
                <a:cs typeface="Arial" charset="0"/>
              </a:rPr>
              <a:t>temperatura alla quale si annulla il volume dei gas.</a:t>
            </a:r>
          </a:p>
        </p:txBody>
      </p:sp>
      <p:pic>
        <p:nvPicPr>
          <p:cNvPr id="168963" name="Picture 3"/>
          <p:cNvPicPr>
            <a:picLocks noChangeAspect="1" noChangeArrowheads="1"/>
          </p:cNvPicPr>
          <p:nvPr/>
        </p:nvPicPr>
        <p:blipFill>
          <a:blip r:embed="rId6">
            <a:lum bright="21000" contrast="4000"/>
          </a:blip>
          <a:srcRect/>
          <a:stretch>
            <a:fillRect/>
          </a:stretch>
        </p:blipFill>
        <p:spPr bwMode="auto">
          <a:xfrm>
            <a:off x="5143504" y="1714488"/>
            <a:ext cx="3452165" cy="3357586"/>
          </a:xfrm>
          <a:prstGeom prst="rect">
            <a:avLst/>
          </a:prstGeom>
          <a:noFill/>
          <a:ln w="9525">
            <a:solidFill>
              <a:schemeClr val="accent4">
                <a:lumMod val="50000"/>
              </a:schemeClr>
            </a:solid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285720" y="214290"/>
            <a:ext cx="8372476" cy="500066"/>
          </a:xfrm>
        </p:spPr>
        <p:style>
          <a:lnRef idx="1">
            <a:schemeClr val="accent4"/>
          </a:lnRef>
          <a:fillRef idx="3">
            <a:schemeClr val="accent4"/>
          </a:fillRef>
          <a:effectRef idx="2">
            <a:schemeClr val="accent4"/>
          </a:effectRef>
          <a:fontRef idx="minor">
            <a:schemeClr val="lt1"/>
          </a:fontRef>
        </p:style>
        <p:txBody>
          <a:bodyPr>
            <a:noAutofit/>
          </a:bodyPr>
          <a:lstStyle/>
          <a:p>
            <a:pPr marL="177800" algn="l"/>
            <a:r>
              <a:rPr lang="it-IT" sz="3200" b="1" dirty="0" smtClean="0">
                <a:effectLst>
                  <a:outerShdw blurRad="38100" dist="38100" dir="2700000" algn="tl">
                    <a:srgbClr val="000000">
                      <a:alpha val="43137"/>
                    </a:srgbClr>
                  </a:outerShdw>
                </a:effectLst>
                <a:latin typeface="+mj-lt"/>
              </a:rPr>
              <a:t>II Legge di Charles: </a:t>
            </a:r>
            <a:r>
              <a:rPr lang="it-IT" sz="3200" dirty="0" smtClean="0">
                <a:effectLst>
                  <a:outerShdw blurRad="38100" dist="38100" dir="2700000" algn="tl">
                    <a:srgbClr val="000000">
                      <a:alpha val="43137"/>
                    </a:srgbClr>
                  </a:outerShdw>
                </a:effectLst>
                <a:latin typeface="+mj-lt"/>
              </a:rPr>
              <a:t>trasformazione isocora</a:t>
            </a:r>
            <a:endParaRPr lang="en-US" sz="3200" dirty="0">
              <a:effectLst>
                <a:outerShdw blurRad="38100" dist="38100" dir="2700000" algn="tl">
                  <a:srgbClr val="000000">
                    <a:alpha val="43137"/>
                  </a:srgbClr>
                </a:outerShdw>
              </a:effectLst>
              <a:latin typeface="+mj-lt"/>
            </a:endParaRPr>
          </a:p>
        </p:txBody>
      </p:sp>
      <p:graphicFrame>
        <p:nvGraphicFramePr>
          <p:cNvPr id="129029" name="Object 5"/>
          <p:cNvGraphicFramePr>
            <a:graphicFrameLocks noChangeAspect="1"/>
          </p:cNvGraphicFramePr>
          <p:nvPr/>
        </p:nvGraphicFramePr>
        <p:xfrm>
          <a:off x="6858016" y="2165344"/>
          <a:ext cx="1208088" cy="906463"/>
        </p:xfrm>
        <a:graphic>
          <a:graphicData uri="http://schemas.openxmlformats.org/presentationml/2006/ole">
            <mc:AlternateContent xmlns:mc="http://schemas.openxmlformats.org/markup-compatibility/2006">
              <mc:Choice xmlns:v="urn:schemas-microsoft-com:vml" Requires="v">
                <p:oleObj spid="_x0000_s11298" name="Equazione" r:id="rId4" imgW="571320" imgH="431640" progId="Equation.3">
                  <p:embed/>
                </p:oleObj>
              </mc:Choice>
              <mc:Fallback>
                <p:oleObj name="Equazione" r:id="rId4" imgW="571320" imgH="4316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16" y="2165344"/>
                        <a:ext cx="1208088" cy="906463"/>
                      </a:xfrm>
                      <a:prstGeom prst="rect">
                        <a:avLst/>
                      </a:prstGeom>
                      <a:solidFill>
                        <a:schemeClr val="bg1"/>
                      </a:solidFill>
                      <a:ln w="25400">
                        <a:solidFill>
                          <a:schemeClr val="folHlink"/>
                        </a:solidFill>
                        <a:miter lim="800000"/>
                        <a:headEnd/>
                        <a:tailEnd/>
                      </a:ln>
                    </p:spPr>
                  </p:pic>
                </p:oleObj>
              </mc:Fallback>
            </mc:AlternateContent>
          </a:graphicData>
        </a:graphic>
      </p:graphicFrame>
      <p:sp>
        <p:nvSpPr>
          <p:cNvPr id="9" name="Rettangolo 7"/>
          <p:cNvSpPr>
            <a:spLocks noChangeArrowheads="1"/>
          </p:cNvSpPr>
          <p:nvPr/>
        </p:nvSpPr>
        <p:spPr bwMode="auto">
          <a:xfrm>
            <a:off x="357158" y="785794"/>
            <a:ext cx="8286808" cy="79457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50000"/>
              </a:lnSpc>
              <a:spcBef>
                <a:spcPct val="20000"/>
              </a:spcBef>
              <a:tabLst>
                <a:tab pos="381000" algn="l"/>
              </a:tabLst>
            </a:pPr>
            <a:r>
              <a:rPr lang="it-IT" sz="1600" dirty="0">
                <a:latin typeface="+mj-lt"/>
                <a:cs typeface="Arial" charset="0"/>
              </a:rPr>
              <a:t>A volume costante, riscaldando un gas la sua temperatura passa da T</a:t>
            </a:r>
            <a:r>
              <a:rPr lang="it-IT" sz="1600" baseline="-25000" dirty="0">
                <a:latin typeface="+mj-lt"/>
                <a:cs typeface="Arial" charset="0"/>
              </a:rPr>
              <a:t>1</a:t>
            </a:r>
            <a:r>
              <a:rPr lang="it-IT" sz="1600" dirty="0">
                <a:latin typeface="+mj-lt"/>
                <a:cs typeface="Arial" charset="0"/>
              </a:rPr>
              <a:t> a T</a:t>
            </a:r>
            <a:r>
              <a:rPr lang="it-IT" sz="1600" baseline="-25000" dirty="0">
                <a:latin typeface="+mj-lt"/>
                <a:cs typeface="Arial" charset="0"/>
              </a:rPr>
              <a:t>2</a:t>
            </a:r>
            <a:r>
              <a:rPr lang="it-IT" sz="1600" dirty="0">
                <a:latin typeface="+mj-lt"/>
                <a:cs typeface="Arial" charset="0"/>
              </a:rPr>
              <a:t> e la pressione aumenta da p</a:t>
            </a:r>
            <a:r>
              <a:rPr lang="it-IT" sz="1600" baseline="-25000" dirty="0">
                <a:latin typeface="+mj-lt"/>
                <a:cs typeface="Arial" charset="0"/>
              </a:rPr>
              <a:t>1</a:t>
            </a:r>
            <a:r>
              <a:rPr lang="it-IT" sz="1600" dirty="0">
                <a:latin typeface="+mj-lt"/>
                <a:cs typeface="Arial" charset="0"/>
              </a:rPr>
              <a:t> a p</a:t>
            </a:r>
            <a:r>
              <a:rPr lang="it-IT" sz="1600" baseline="-25000" dirty="0">
                <a:latin typeface="+mj-lt"/>
                <a:cs typeface="Arial" charset="0"/>
              </a:rPr>
              <a:t>2</a:t>
            </a:r>
            <a:r>
              <a:rPr lang="it-IT" sz="1600" dirty="0">
                <a:latin typeface="+mj-lt"/>
                <a:cs typeface="Arial" charset="0"/>
              </a:rPr>
              <a:t> in modo tale che </a:t>
            </a:r>
            <a:r>
              <a:rPr lang="it-IT" sz="1600" dirty="0" smtClean="0">
                <a:latin typeface="+mj-lt"/>
                <a:cs typeface="Arial" charset="0"/>
              </a:rPr>
              <a:t>resti inalterato il rapporto: </a:t>
            </a:r>
            <a:endParaRPr lang="it-IT" sz="1600" dirty="0">
              <a:latin typeface="+mj-lt"/>
              <a:cs typeface="Arial" charset="0"/>
            </a:endParaRPr>
          </a:p>
        </p:txBody>
      </p:sp>
      <p:graphicFrame>
        <p:nvGraphicFramePr>
          <p:cNvPr id="132101" name="Object 2"/>
          <p:cNvGraphicFramePr>
            <a:graphicFrameLocks noChangeAspect="1"/>
          </p:cNvGraphicFramePr>
          <p:nvPr/>
        </p:nvGraphicFramePr>
        <p:xfrm>
          <a:off x="500034" y="2571744"/>
          <a:ext cx="858837" cy="827087"/>
        </p:xfrm>
        <a:graphic>
          <a:graphicData uri="http://schemas.openxmlformats.org/presentationml/2006/ole">
            <mc:AlternateContent xmlns:mc="http://schemas.openxmlformats.org/markup-compatibility/2006">
              <mc:Choice xmlns:v="urn:schemas-microsoft-com:vml" Requires="v">
                <p:oleObj spid="_x0000_s11299" name="Equazione" r:id="rId6" imgW="406080" imgH="393480" progId="Equation.3">
                  <p:embed/>
                </p:oleObj>
              </mc:Choice>
              <mc:Fallback>
                <p:oleObj name="Equazione" r:id="rId6" imgW="406080" imgH="39348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034" y="2571744"/>
                        <a:ext cx="858837" cy="827087"/>
                      </a:xfrm>
                      <a:prstGeom prst="rect">
                        <a:avLst/>
                      </a:prstGeom>
                      <a:solidFill>
                        <a:schemeClr val="bg1"/>
                      </a:solidFill>
                      <a:ln w="25400">
                        <a:solidFill>
                          <a:schemeClr val="folHlink"/>
                        </a:solidFill>
                        <a:miter lim="800000"/>
                        <a:headEnd/>
                        <a:tailEnd/>
                      </a:ln>
                    </p:spPr>
                  </p:pic>
                </p:oleObj>
              </mc:Fallback>
            </mc:AlternateContent>
          </a:graphicData>
        </a:graphic>
      </p:graphicFrame>
      <p:graphicFrame>
        <p:nvGraphicFramePr>
          <p:cNvPr id="132100" name="Object 2"/>
          <p:cNvGraphicFramePr>
            <a:graphicFrameLocks noChangeAspect="1"/>
          </p:cNvGraphicFramePr>
          <p:nvPr/>
        </p:nvGraphicFramePr>
        <p:xfrm>
          <a:off x="6286512" y="1071546"/>
          <a:ext cx="328613" cy="500062"/>
        </p:xfrm>
        <a:graphic>
          <a:graphicData uri="http://schemas.openxmlformats.org/presentationml/2006/ole">
            <mc:AlternateContent xmlns:mc="http://schemas.openxmlformats.org/markup-compatibility/2006">
              <mc:Choice xmlns:v="urn:schemas-microsoft-com:vml" Requires="v">
                <p:oleObj spid="_x0000_s11300" name="Equazione" r:id="rId8" imgW="177480" imgH="393480" progId="Equation.3">
                  <p:embed/>
                </p:oleObj>
              </mc:Choice>
              <mc:Fallback>
                <p:oleObj name="Equazione" r:id="rId8" imgW="177480" imgH="39348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6512" y="1071546"/>
                        <a:ext cx="328613" cy="50006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folHlink"/>
                            </a:solidFill>
                            <a:miter lim="800000"/>
                            <a:headEnd/>
                            <a:tailEnd/>
                          </a14:hiddenLine>
                        </a:ext>
                      </a:extLst>
                    </p:spPr>
                  </p:pic>
                </p:oleObj>
              </mc:Fallback>
            </mc:AlternateContent>
          </a:graphicData>
        </a:graphic>
      </p:graphicFrame>
      <p:sp>
        <p:nvSpPr>
          <p:cNvPr id="10" name="CasellaDiTesto 9"/>
          <p:cNvSpPr txBox="1"/>
          <p:nvPr/>
        </p:nvSpPr>
        <p:spPr>
          <a:xfrm>
            <a:off x="357158" y="4737754"/>
            <a:ext cx="8215370" cy="14773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it-IT" dirty="0" smtClean="0"/>
              <a:t>La trasformazione isocora in un sistema di assi cartesiani in cui l’asse delle x corrisponde all’asse dei Volumi (V) e l’asse delle y corrisponde all’asse delle pressioni (p) è rappresentata da una retta parallela all’asse delle pressioni.</a:t>
            </a:r>
          </a:p>
          <a:p>
            <a:pPr algn="just"/>
            <a:r>
              <a:rPr lang="it-IT" dirty="0" smtClean="0"/>
              <a:t>Al crescere del volume a cui la trasformazione avviene, la retta si allontana dall’asse p.</a:t>
            </a:r>
            <a:endParaRPr lang="it-IT" dirty="0"/>
          </a:p>
        </p:txBody>
      </p:sp>
      <p:pic>
        <p:nvPicPr>
          <p:cNvPr id="132102" name="Picture 6"/>
          <p:cNvPicPr>
            <a:picLocks noChangeAspect="1" noChangeArrowheads="1"/>
          </p:cNvPicPr>
          <p:nvPr/>
        </p:nvPicPr>
        <p:blipFill>
          <a:blip r:embed="rId10"/>
          <a:srcRect/>
          <a:stretch>
            <a:fillRect/>
          </a:stretch>
        </p:blipFill>
        <p:spPr bwMode="auto">
          <a:xfrm>
            <a:off x="1857356" y="1685451"/>
            <a:ext cx="4214842" cy="2886557"/>
          </a:xfrm>
          <a:prstGeom prst="rect">
            <a:avLst/>
          </a:prstGeom>
          <a:noFill/>
          <a:ln w="9525">
            <a:noFill/>
            <a:miter lim="800000"/>
            <a:headEnd/>
            <a:tailEnd/>
          </a:ln>
          <a:effectLst/>
        </p:spPr>
      </p:pic>
      <p:graphicFrame>
        <p:nvGraphicFramePr>
          <p:cNvPr id="132103" name="Object 5"/>
          <p:cNvGraphicFramePr>
            <a:graphicFrameLocks noChangeAspect="1"/>
          </p:cNvGraphicFramePr>
          <p:nvPr/>
        </p:nvGraphicFramePr>
        <p:xfrm>
          <a:off x="6818313" y="3236918"/>
          <a:ext cx="1289050" cy="906462"/>
        </p:xfrm>
        <a:graphic>
          <a:graphicData uri="http://schemas.openxmlformats.org/presentationml/2006/ole">
            <mc:AlternateContent xmlns:mc="http://schemas.openxmlformats.org/markup-compatibility/2006">
              <mc:Choice xmlns:v="urn:schemas-microsoft-com:vml" Requires="v">
                <p:oleObj spid="_x0000_s11301" name="Equazione" r:id="rId11" imgW="609480" imgH="431640" progId="Equation.3">
                  <p:embed/>
                </p:oleObj>
              </mc:Choice>
              <mc:Fallback>
                <p:oleObj name="Equazione" r:id="rId11" imgW="609480" imgH="431640" progId="Equation.3">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18313" y="3236918"/>
                        <a:ext cx="1289050" cy="906462"/>
                      </a:xfrm>
                      <a:prstGeom prst="rect">
                        <a:avLst/>
                      </a:prstGeom>
                      <a:solidFill>
                        <a:schemeClr val="bg1"/>
                      </a:solidFill>
                      <a:ln w="25400">
                        <a:solidFill>
                          <a:schemeClr val="folHlink"/>
                        </a:solidFill>
                        <a:miter lim="800000"/>
                        <a:headEnd/>
                        <a:tailEnd/>
                      </a:ln>
                    </p:spPr>
                  </p:pic>
                </p:oleObj>
              </mc:Fallback>
            </mc:AlternateContent>
          </a:graphicData>
        </a:graphic>
      </p:graphicFrame>
      <p:cxnSp>
        <p:nvCxnSpPr>
          <p:cNvPr id="14" name="Connettore 1 13"/>
          <p:cNvCxnSpPr/>
          <p:nvPr/>
        </p:nvCxnSpPr>
        <p:spPr>
          <a:xfrm rot="5400000">
            <a:off x="4144166" y="3000372"/>
            <a:ext cx="1285884"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rot="10800000" flipH="1" flipV="1">
            <a:off x="4857753" y="3571875"/>
            <a:ext cx="357190" cy="285752"/>
          </a:xfrm>
          <a:prstGeom prst="rect">
            <a:avLst/>
          </a:prstGeom>
          <a:noFill/>
        </p:spPr>
        <p:txBody>
          <a:bodyPr wrap="square" rtlCol="0">
            <a:spAutoFit/>
          </a:bodyPr>
          <a:lstStyle/>
          <a:p>
            <a:r>
              <a:rPr lang="it-IT" sz="1200" b="1" dirty="0" smtClean="0">
                <a:latin typeface="Arial" pitchFamily="34" charset="0"/>
                <a:cs typeface="Arial" pitchFamily="34" charset="0"/>
              </a:rPr>
              <a:t>A’</a:t>
            </a:r>
            <a:endParaRPr lang="it-IT" sz="1200" b="1" dirty="0">
              <a:latin typeface="Arial" pitchFamily="34" charset="0"/>
              <a:cs typeface="Arial" pitchFamily="34" charset="0"/>
            </a:endParaRPr>
          </a:p>
        </p:txBody>
      </p:sp>
      <p:sp>
        <p:nvSpPr>
          <p:cNvPr id="16" name="CasellaDiTesto 15"/>
          <p:cNvSpPr txBox="1"/>
          <p:nvPr/>
        </p:nvSpPr>
        <p:spPr>
          <a:xfrm>
            <a:off x="4786314" y="2223307"/>
            <a:ext cx="428628" cy="276999"/>
          </a:xfrm>
          <a:prstGeom prst="rect">
            <a:avLst/>
          </a:prstGeom>
          <a:noFill/>
        </p:spPr>
        <p:txBody>
          <a:bodyPr wrap="square" rtlCol="0">
            <a:spAutoFit/>
          </a:bodyPr>
          <a:lstStyle/>
          <a:p>
            <a:r>
              <a:rPr lang="it-IT" sz="1200" b="1" dirty="0" smtClean="0">
                <a:latin typeface="Arial" pitchFamily="34" charset="0"/>
                <a:cs typeface="Arial" pitchFamily="34" charset="0"/>
              </a:rPr>
              <a:t>B’</a:t>
            </a:r>
            <a:endParaRPr lang="it-IT" sz="1200" b="1" dirty="0">
              <a:latin typeface="Arial" pitchFamily="34" charset="0"/>
              <a:cs typeface="Arial" pitchFamily="34" charset="0"/>
            </a:endParaRPr>
          </a:p>
        </p:txBody>
      </p:sp>
      <p:cxnSp>
        <p:nvCxnSpPr>
          <p:cNvPr id="18" name="Connettore 1 17"/>
          <p:cNvCxnSpPr/>
          <p:nvPr/>
        </p:nvCxnSpPr>
        <p:spPr>
          <a:xfrm>
            <a:off x="2143108" y="3643314"/>
            <a:ext cx="2643206"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a:off x="2143108" y="2357430"/>
            <a:ext cx="2643206"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4429124" y="2071678"/>
            <a:ext cx="428628" cy="276999"/>
          </a:xfrm>
          <a:prstGeom prst="rect">
            <a:avLst/>
          </a:prstGeom>
          <a:noFill/>
        </p:spPr>
        <p:txBody>
          <a:bodyPr wrap="square" rtlCol="0">
            <a:spAutoFit/>
          </a:bodyPr>
          <a:lstStyle/>
          <a:p>
            <a:r>
              <a:rPr lang="it-IT" sz="1200" b="1" dirty="0" smtClean="0">
                <a:latin typeface="Arial" pitchFamily="34" charset="0"/>
                <a:cs typeface="Arial" pitchFamily="34" charset="0"/>
              </a:rPr>
              <a:t>T</a:t>
            </a:r>
            <a:r>
              <a:rPr lang="it-IT" sz="1200" b="1" baseline="-25000" dirty="0" smtClean="0">
                <a:latin typeface="Arial" pitchFamily="34" charset="0"/>
                <a:cs typeface="Arial" pitchFamily="34" charset="0"/>
              </a:rPr>
              <a:t>B</a:t>
            </a:r>
            <a:r>
              <a:rPr lang="it-IT" sz="1200" b="1" dirty="0" smtClean="0">
                <a:latin typeface="Arial" pitchFamily="34" charset="0"/>
                <a:cs typeface="Arial" pitchFamily="34" charset="0"/>
              </a:rPr>
              <a:t>’</a:t>
            </a:r>
            <a:endParaRPr lang="it-IT" sz="1200" b="1" dirty="0">
              <a:latin typeface="Arial" pitchFamily="34" charset="0"/>
              <a:cs typeface="Arial" pitchFamily="34" charset="0"/>
            </a:endParaRPr>
          </a:p>
        </p:txBody>
      </p:sp>
      <p:sp>
        <p:nvSpPr>
          <p:cNvPr id="21" name="CasellaDiTesto 20"/>
          <p:cNvSpPr txBox="1"/>
          <p:nvPr/>
        </p:nvSpPr>
        <p:spPr>
          <a:xfrm>
            <a:off x="4429124" y="3429000"/>
            <a:ext cx="428628" cy="276999"/>
          </a:xfrm>
          <a:prstGeom prst="rect">
            <a:avLst/>
          </a:prstGeom>
          <a:noFill/>
        </p:spPr>
        <p:txBody>
          <a:bodyPr wrap="square" rtlCol="0">
            <a:spAutoFit/>
          </a:bodyPr>
          <a:lstStyle/>
          <a:p>
            <a:r>
              <a:rPr lang="it-IT" sz="1200" b="1" dirty="0" smtClean="0">
                <a:latin typeface="Arial" pitchFamily="34" charset="0"/>
                <a:cs typeface="Arial" pitchFamily="34" charset="0"/>
              </a:rPr>
              <a:t>T</a:t>
            </a:r>
            <a:r>
              <a:rPr lang="it-IT" sz="1200" b="1" baseline="-25000" dirty="0" smtClean="0">
                <a:latin typeface="Arial" pitchFamily="34" charset="0"/>
                <a:cs typeface="Arial" pitchFamily="34" charset="0"/>
              </a:rPr>
              <a:t>A</a:t>
            </a:r>
            <a:r>
              <a:rPr lang="it-IT" sz="1200" b="1" dirty="0" smtClean="0">
                <a:latin typeface="Arial" pitchFamily="34" charset="0"/>
                <a:cs typeface="Arial" pitchFamily="34" charset="0"/>
              </a:rPr>
              <a:t>’</a:t>
            </a:r>
            <a:endParaRPr lang="it-IT" sz="1200" b="1" dirty="0">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indent="177800"/>
            <a:r>
              <a:rPr lang="en-US" sz="3600" dirty="0" err="1" smtClean="0">
                <a:latin typeface="+mj-lt"/>
              </a:rPr>
              <a:t>Sistema</a:t>
            </a:r>
            <a:r>
              <a:rPr lang="en-US" sz="3600" dirty="0" smtClean="0">
                <a:latin typeface="+mj-lt"/>
              </a:rPr>
              <a:t> </a:t>
            </a:r>
            <a:r>
              <a:rPr lang="en-US" sz="3600" dirty="0" err="1" smtClean="0">
                <a:latin typeface="+mj-lt"/>
              </a:rPr>
              <a:t>termodinamico</a:t>
            </a:r>
            <a:r>
              <a:rPr lang="en-US" sz="3600" dirty="0" smtClean="0">
                <a:latin typeface="+mj-lt"/>
              </a:rPr>
              <a:t>- gas </a:t>
            </a:r>
            <a:r>
              <a:rPr lang="en-US" sz="3600" dirty="0" err="1" smtClean="0">
                <a:latin typeface="+mj-lt"/>
              </a:rPr>
              <a:t>ideali</a:t>
            </a:r>
            <a:endParaRPr lang="en-US" sz="3600" dirty="0">
              <a:latin typeface="+mj-lt"/>
            </a:endParaRPr>
          </a:p>
        </p:txBody>
      </p:sp>
      <p:sp>
        <p:nvSpPr>
          <p:cNvPr id="3" name="CasellaDiTesto 2"/>
          <p:cNvSpPr txBox="1"/>
          <p:nvPr/>
        </p:nvSpPr>
        <p:spPr>
          <a:xfrm>
            <a:off x="500034" y="857232"/>
            <a:ext cx="8286808" cy="378565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it-IT" sz="1600" dirty="0" smtClean="0">
                <a:latin typeface="+mj-lt"/>
              </a:rPr>
              <a:t>Un sistema termodinamico è una porzione di spazio, separata dal resto dell’’ambiente esterno), mediante una superficie di controllo in cui avvengono processi che permettono trasformazioni interne e scambi di materia o energia con l’ambiente esterno.</a:t>
            </a:r>
          </a:p>
          <a:p>
            <a:pPr algn="just"/>
            <a:r>
              <a:rPr lang="it-IT" sz="1600" dirty="0" smtClean="0">
                <a:latin typeface="+mj-lt"/>
              </a:rPr>
              <a:t>Si possono distinguere vari tipi di sistemi:</a:t>
            </a:r>
          </a:p>
          <a:p>
            <a:pPr algn="just"/>
            <a:endParaRPr lang="it-IT" sz="1600" dirty="0" smtClean="0">
              <a:latin typeface="+mj-lt"/>
            </a:endParaRPr>
          </a:p>
          <a:p>
            <a:pPr algn="just"/>
            <a:r>
              <a:rPr lang="it-IT" sz="1600" dirty="0" smtClean="0">
                <a:latin typeface="+mj-lt"/>
              </a:rPr>
              <a:t>· sistemi </a:t>
            </a:r>
            <a:r>
              <a:rPr lang="it-IT" sz="1600" i="1" dirty="0" smtClean="0">
                <a:latin typeface="+mj-lt"/>
              </a:rPr>
              <a:t>aperti: consente un flusso con l'ambiente esterno, sia di materia sia di energia </a:t>
            </a:r>
            <a:r>
              <a:rPr lang="it-IT" sz="1600" dirty="0" smtClean="0">
                <a:latin typeface="+mj-lt"/>
              </a:rPr>
              <a:t>; </a:t>
            </a:r>
            <a:endParaRPr lang="it-IT" sz="1600" i="1" dirty="0" smtClean="0">
              <a:latin typeface="+mj-lt"/>
            </a:endParaRPr>
          </a:p>
          <a:p>
            <a:pPr algn="just"/>
            <a:r>
              <a:rPr lang="it-IT" sz="1600" dirty="0" smtClean="0">
                <a:latin typeface="+mj-lt"/>
              </a:rPr>
              <a:t>· sistemi </a:t>
            </a:r>
            <a:r>
              <a:rPr lang="it-IT" sz="1600" i="1" dirty="0" smtClean="0">
                <a:latin typeface="+mj-lt"/>
              </a:rPr>
              <a:t>isolati: non scambiano calore, materia, lavoro con l'esterno;</a:t>
            </a:r>
          </a:p>
          <a:p>
            <a:r>
              <a:rPr lang="it-IT" sz="1600" dirty="0" smtClean="0">
                <a:latin typeface="+mj-lt"/>
              </a:rPr>
              <a:t>· sistemi </a:t>
            </a:r>
            <a:r>
              <a:rPr lang="it-IT" sz="1600" i="1" dirty="0" smtClean="0">
                <a:latin typeface="+mj-lt"/>
              </a:rPr>
              <a:t>chiusi: scambiano energia (calore, lavoro), ma non materia con l'esterno. </a:t>
            </a:r>
          </a:p>
          <a:p>
            <a:endParaRPr lang="it-IT" sz="1600" i="1" dirty="0" smtClean="0">
              <a:latin typeface="+mj-lt"/>
            </a:endParaRPr>
          </a:p>
          <a:p>
            <a:endParaRPr lang="it-IT" sz="1600" i="1" dirty="0" smtClean="0">
              <a:latin typeface="+mj-lt"/>
            </a:endParaRPr>
          </a:p>
          <a:p>
            <a:endParaRPr lang="it-IT" sz="1600" i="1" dirty="0" smtClean="0">
              <a:latin typeface="+mj-lt"/>
            </a:endParaRPr>
          </a:p>
          <a:p>
            <a:endParaRPr lang="it-IT" sz="1600" i="1" dirty="0" smtClean="0">
              <a:latin typeface="+mj-lt"/>
            </a:endParaRPr>
          </a:p>
          <a:p>
            <a:endParaRPr lang="it-IT" sz="1600" i="1" dirty="0" smtClean="0">
              <a:latin typeface="+mj-lt"/>
            </a:endParaRPr>
          </a:p>
          <a:p>
            <a:endParaRPr lang="it-IT" sz="1600" i="1" dirty="0" smtClean="0">
              <a:latin typeface="+mj-lt"/>
            </a:endParaRPr>
          </a:p>
          <a:p>
            <a:endParaRPr lang="it-IT" sz="1600" i="1" dirty="0" smtClean="0">
              <a:latin typeface="+mj-lt"/>
            </a:endParaRPr>
          </a:p>
        </p:txBody>
      </p:sp>
      <p:pic>
        <p:nvPicPr>
          <p:cNvPr id="120834" name="Picture 2"/>
          <p:cNvPicPr>
            <a:picLocks noChangeAspect="1" noChangeArrowheads="1"/>
          </p:cNvPicPr>
          <p:nvPr/>
        </p:nvPicPr>
        <p:blipFill>
          <a:blip r:embed="rId3"/>
          <a:srcRect/>
          <a:stretch>
            <a:fillRect/>
          </a:stretch>
        </p:blipFill>
        <p:spPr bwMode="auto">
          <a:xfrm>
            <a:off x="1404862" y="2860547"/>
            <a:ext cx="6024658" cy="1711462"/>
          </a:xfrm>
          <a:prstGeom prst="rect">
            <a:avLst/>
          </a:prstGeom>
          <a:noFill/>
          <a:ln w="9525">
            <a:noFill/>
            <a:miter lim="800000"/>
            <a:headEnd/>
            <a:tailEnd/>
          </a:ln>
          <a:effectLst/>
        </p:spPr>
      </p:pic>
      <p:pic>
        <p:nvPicPr>
          <p:cNvPr id="120835" name="Picture 3"/>
          <p:cNvPicPr>
            <a:picLocks noChangeAspect="1" noChangeArrowheads="1"/>
          </p:cNvPicPr>
          <p:nvPr/>
        </p:nvPicPr>
        <p:blipFill>
          <a:blip r:embed="rId4"/>
          <a:srcRect/>
          <a:stretch>
            <a:fillRect/>
          </a:stretch>
        </p:blipFill>
        <p:spPr bwMode="auto">
          <a:xfrm>
            <a:off x="4786314" y="4714884"/>
            <a:ext cx="3929090" cy="2035553"/>
          </a:xfrm>
          <a:prstGeom prst="rect">
            <a:avLst/>
          </a:prstGeom>
          <a:noFill/>
          <a:ln w="9525">
            <a:noFill/>
            <a:miter lim="800000"/>
            <a:headEnd/>
            <a:tailEnd/>
          </a:ln>
          <a:effectLst/>
        </p:spPr>
      </p:pic>
      <p:sp>
        <p:nvSpPr>
          <p:cNvPr id="6" name="CasellaDiTesto 5"/>
          <p:cNvSpPr txBox="1"/>
          <p:nvPr/>
        </p:nvSpPr>
        <p:spPr>
          <a:xfrm>
            <a:off x="500034" y="4714884"/>
            <a:ext cx="4143404" cy="1815882"/>
          </a:xfrm>
          <a:prstGeom prst="rect">
            <a:avLst/>
          </a:prstGeom>
          <a:noFill/>
        </p:spPr>
        <p:txBody>
          <a:bodyPr wrap="square" rtlCol="0">
            <a:spAutoFit/>
          </a:bodyPr>
          <a:lstStyle/>
          <a:p>
            <a:pPr algn="just"/>
            <a:r>
              <a:rPr lang="it-IT" sz="1600" dirty="0" smtClean="0">
                <a:latin typeface="+mj-lt"/>
              </a:rPr>
              <a:t>Un sistema termodinamico può essere rappresentato da un </a:t>
            </a:r>
            <a:r>
              <a:rPr lang="it-IT" sz="1600" b="1" i="1" dirty="0" smtClean="0">
                <a:latin typeface="+mj-lt"/>
              </a:rPr>
              <a:t>gas ideale </a:t>
            </a:r>
            <a:r>
              <a:rPr lang="it-IT" sz="1600" dirty="0" smtClean="0">
                <a:latin typeface="+mj-lt"/>
              </a:rPr>
              <a:t>racchiuso in un </a:t>
            </a:r>
            <a:r>
              <a:rPr lang="it-IT" sz="1600" i="1" dirty="0" smtClean="0">
                <a:latin typeface="+mj-lt"/>
              </a:rPr>
              <a:t>cilindro perfettamente isolante</a:t>
            </a:r>
            <a:r>
              <a:rPr lang="it-IT" sz="1600" dirty="0" smtClean="0">
                <a:latin typeface="+mj-lt"/>
              </a:rPr>
              <a:t>, chiuso da un pistone che può essere bloccato o libero di espandersi, con un fondo attraverso il quale può scambiare calore con l’esterno e che può essere anch’esso isolato perfettamente.</a:t>
            </a:r>
            <a:endParaRPr lang="it-IT" sz="1600" dirty="0">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285720" y="928670"/>
            <a:ext cx="5572164" cy="761992"/>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0" indent="0">
              <a:lnSpc>
                <a:spcPct val="120000"/>
              </a:lnSpc>
              <a:buNone/>
            </a:pPr>
            <a:r>
              <a:rPr lang="it-IT" sz="2000" b="1" dirty="0">
                <a:solidFill>
                  <a:srgbClr val="333399"/>
                </a:solidFill>
                <a:cs typeface="Times New Roman" pitchFamily="18" charset="0"/>
              </a:rPr>
              <a:t>E’ una trasformazione termodinamica che avviene senza che vi sia scambio di calore con l’esterno</a:t>
            </a:r>
            <a:endParaRPr lang="it-IT" sz="2000" b="1" dirty="0">
              <a:solidFill>
                <a:srgbClr val="000000"/>
              </a:solidFill>
              <a:cs typeface="Times New Roman" pitchFamily="18" charset="0"/>
            </a:endParaRPr>
          </a:p>
        </p:txBody>
      </p:sp>
      <p:sp>
        <p:nvSpPr>
          <p:cNvPr id="112644" name="Text Box 4"/>
          <p:cNvSpPr txBox="1">
            <a:spLocks noChangeArrowheads="1"/>
          </p:cNvSpPr>
          <p:nvPr/>
        </p:nvSpPr>
        <p:spPr bwMode="auto">
          <a:xfrm>
            <a:off x="285720" y="1785926"/>
            <a:ext cx="4476750" cy="4912114"/>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lgn="just">
              <a:lnSpc>
                <a:spcPct val="110000"/>
              </a:lnSpc>
            </a:pPr>
            <a:r>
              <a:rPr lang="it-IT" baseline="0" dirty="0">
                <a:solidFill>
                  <a:schemeClr val="tx1"/>
                </a:solidFill>
              </a:rPr>
              <a:t>Ciò si ottiene isolando termicamente il gas dall’esterno</a:t>
            </a:r>
            <a:r>
              <a:rPr lang="it-IT" baseline="0" dirty="0" smtClean="0">
                <a:solidFill>
                  <a:schemeClr val="tx1"/>
                </a:solidFill>
              </a:rPr>
              <a:t>: </a:t>
            </a:r>
            <a:r>
              <a:rPr lang="it-IT" i="1" baseline="0" dirty="0" smtClean="0">
                <a:solidFill>
                  <a:schemeClr val="tx1"/>
                </a:solidFill>
              </a:rPr>
              <a:t>termos</a:t>
            </a:r>
            <a:r>
              <a:rPr lang="it-IT" i="1" baseline="0" dirty="0">
                <a:solidFill>
                  <a:schemeClr val="tx1"/>
                </a:solidFill>
              </a:rPr>
              <a:t>,  contenitore polistirolo vaschetta gelato</a:t>
            </a:r>
            <a:r>
              <a:rPr lang="it-IT" i="1" baseline="0" dirty="0" smtClean="0">
                <a:solidFill>
                  <a:schemeClr val="tx1"/>
                </a:solidFill>
              </a:rPr>
              <a:t>.</a:t>
            </a:r>
          </a:p>
          <a:p>
            <a:pPr algn="just">
              <a:lnSpc>
                <a:spcPct val="110000"/>
              </a:lnSpc>
            </a:pPr>
            <a:endParaRPr lang="it-IT" i="1" baseline="0" dirty="0" smtClean="0">
              <a:solidFill>
                <a:schemeClr val="tx1"/>
              </a:solidFill>
            </a:endParaRPr>
          </a:p>
          <a:p>
            <a:pPr algn="just">
              <a:lnSpc>
                <a:spcPct val="110000"/>
              </a:lnSpc>
            </a:pPr>
            <a:r>
              <a:rPr lang="it-IT" dirty="0" smtClean="0">
                <a:solidFill>
                  <a:schemeClr val="tx1">
                    <a:lumMod val="95000"/>
                    <a:lumOff val="5000"/>
                  </a:schemeClr>
                </a:solidFill>
                <a:cs typeface="Times New Roman" pitchFamily="18" charset="0"/>
              </a:rPr>
              <a:t>Applicando il 1° principio della termodinamica  ponendo Q pari a 0:</a:t>
            </a:r>
          </a:p>
          <a:p>
            <a:pPr algn="ctr">
              <a:lnSpc>
                <a:spcPct val="120000"/>
              </a:lnSpc>
            </a:pPr>
            <a:r>
              <a:rPr lang="it-IT" b="1" i="1" dirty="0" smtClean="0">
                <a:solidFill>
                  <a:srgbClr val="CC0066"/>
                </a:solidFill>
                <a:effectLst>
                  <a:outerShdw blurRad="38100" dist="38100" dir="2700000" algn="tl">
                    <a:srgbClr val="000000">
                      <a:alpha val="43137"/>
                    </a:srgbClr>
                  </a:outerShdw>
                </a:effectLst>
                <a:sym typeface="Symbol" pitchFamily="18" charset="2"/>
              </a:rPr>
              <a:t>U</a:t>
            </a:r>
            <a:r>
              <a:rPr lang="it-IT" b="1" i="1" dirty="0" smtClean="0">
                <a:solidFill>
                  <a:srgbClr val="CC0066"/>
                </a:solidFill>
                <a:effectLst>
                  <a:outerShdw blurRad="38100" dist="38100" dir="2700000" algn="tl">
                    <a:srgbClr val="000000">
                      <a:alpha val="43137"/>
                    </a:srgbClr>
                  </a:outerShdw>
                </a:effectLst>
              </a:rPr>
              <a:t> = </a:t>
            </a:r>
            <a:r>
              <a:rPr lang="it-IT" b="1" i="1" dirty="0" smtClean="0">
                <a:solidFill>
                  <a:srgbClr val="CC0066"/>
                </a:solidFill>
                <a:effectLst>
                  <a:outerShdw blurRad="38100" dist="38100" dir="2700000" algn="tl">
                    <a:srgbClr val="000000">
                      <a:alpha val="43137"/>
                    </a:srgbClr>
                  </a:outerShdw>
                </a:effectLst>
                <a:sym typeface="Symbol" pitchFamily="18" charset="2"/>
              </a:rPr>
              <a:t></a:t>
            </a:r>
            <a:r>
              <a:rPr lang="it-IT" b="1" i="1" dirty="0" smtClean="0">
                <a:solidFill>
                  <a:srgbClr val="CC0066"/>
                </a:solidFill>
                <a:effectLst>
                  <a:outerShdw blurRad="38100" dist="38100" dir="2700000" algn="tl">
                    <a:srgbClr val="000000">
                      <a:alpha val="43137"/>
                    </a:srgbClr>
                  </a:outerShdw>
                </a:effectLst>
              </a:rPr>
              <a:t> </a:t>
            </a:r>
            <a:r>
              <a:rPr lang="it-IT" b="1" i="1" dirty="0" smtClean="0">
                <a:solidFill>
                  <a:srgbClr val="CC0066"/>
                </a:solidFill>
                <a:effectLst>
                  <a:outerShdw blurRad="38100" dist="38100" dir="2700000" algn="tl">
                    <a:srgbClr val="000000">
                      <a:alpha val="43137"/>
                    </a:srgbClr>
                  </a:outerShdw>
                </a:effectLst>
                <a:sym typeface="Symbol" pitchFamily="18" charset="2"/>
              </a:rPr>
              <a:t>W &lt; 0</a:t>
            </a:r>
            <a:r>
              <a:rPr lang="it-IT" b="1" i="1" dirty="0" smtClean="0">
                <a:effectLst>
                  <a:outerShdw blurRad="38100" dist="38100" dir="2700000" algn="tl">
                    <a:srgbClr val="000000">
                      <a:alpha val="43137"/>
                    </a:srgbClr>
                  </a:outerShdw>
                </a:effectLst>
                <a:sym typeface="Symbol" pitchFamily="18" charset="2"/>
              </a:rPr>
              <a:t> </a:t>
            </a:r>
          </a:p>
          <a:p>
            <a:pPr algn="ctr">
              <a:lnSpc>
                <a:spcPct val="120000"/>
              </a:lnSpc>
            </a:pPr>
            <a:endParaRPr lang="it-IT" b="1" i="1" dirty="0" smtClean="0">
              <a:effectLst>
                <a:outerShdw blurRad="38100" dist="38100" dir="2700000" algn="tl">
                  <a:srgbClr val="000000">
                    <a:alpha val="43137"/>
                  </a:srgbClr>
                </a:outerShdw>
              </a:effectLst>
              <a:sym typeface="Symbol" pitchFamily="18" charset="2"/>
            </a:endParaRPr>
          </a:p>
          <a:p>
            <a:pPr algn="just">
              <a:lnSpc>
                <a:spcPct val="120000"/>
              </a:lnSpc>
            </a:pPr>
            <a:r>
              <a:rPr lang="it-IT" dirty="0" smtClean="0">
                <a:sym typeface="Symbol" pitchFamily="18" charset="2"/>
              </a:rPr>
              <a:t>Se il sistema compie lavoro W&gt;0 a spese dell’energia interna, il gas si espande e si raffredda </a:t>
            </a:r>
            <a:r>
              <a:rPr lang="it-IT" b="1" i="1" dirty="0" smtClean="0">
                <a:effectLst>
                  <a:outerShdw blurRad="38100" dist="38100" dir="2700000" algn="tl">
                    <a:srgbClr val="000000">
                      <a:alpha val="43137"/>
                    </a:srgbClr>
                  </a:outerShdw>
                </a:effectLst>
                <a:sym typeface="Symbol" pitchFamily="18" charset="2"/>
              </a:rPr>
              <a:t>(espansione adiabatica).</a:t>
            </a:r>
          </a:p>
          <a:p>
            <a:pPr algn="just">
              <a:lnSpc>
                <a:spcPct val="120000"/>
              </a:lnSpc>
            </a:pPr>
            <a:r>
              <a:rPr lang="it-IT" dirty="0" smtClean="0">
                <a:sym typeface="Symbol" pitchFamily="18" charset="2"/>
              </a:rPr>
              <a:t>Se l’energia meccanica  che il sistema riceve dall’ambiente determina un aumento della temperatura, il sistema viene compresso e si riscalda </a:t>
            </a:r>
            <a:r>
              <a:rPr lang="it-IT" b="1" i="1" dirty="0" smtClean="0">
                <a:effectLst>
                  <a:outerShdw blurRad="38100" dist="38100" dir="2700000" algn="tl">
                    <a:srgbClr val="000000">
                      <a:alpha val="43137"/>
                    </a:srgbClr>
                  </a:outerShdw>
                </a:effectLst>
                <a:sym typeface="Symbol" pitchFamily="18" charset="2"/>
              </a:rPr>
              <a:t>(compressione adiabatica)</a:t>
            </a:r>
            <a:r>
              <a:rPr lang="it-IT" dirty="0" smtClean="0">
                <a:sym typeface="Symbol" pitchFamily="18" charset="2"/>
              </a:rPr>
              <a:t>.</a:t>
            </a:r>
            <a:endParaRPr lang="it-IT" i="1" baseline="0" dirty="0" smtClean="0">
              <a:solidFill>
                <a:schemeClr val="tx1"/>
              </a:solidFill>
            </a:endParaRPr>
          </a:p>
        </p:txBody>
      </p:sp>
      <p:grpSp>
        <p:nvGrpSpPr>
          <p:cNvPr id="2" name="Group 14"/>
          <p:cNvGrpSpPr>
            <a:grpSpLocks/>
          </p:cNvGrpSpPr>
          <p:nvPr/>
        </p:nvGrpSpPr>
        <p:grpSpPr bwMode="auto">
          <a:xfrm>
            <a:off x="5072066" y="2857496"/>
            <a:ext cx="3676650" cy="3429000"/>
            <a:chOff x="240" y="1680"/>
            <a:chExt cx="2316" cy="2160"/>
          </a:xfrm>
        </p:grpSpPr>
        <p:pic>
          <p:nvPicPr>
            <p:cNvPr id="112648" name="Picture 8"/>
            <p:cNvPicPr>
              <a:picLocks noChangeAspect="1" noChangeArrowheads="1"/>
            </p:cNvPicPr>
            <p:nvPr/>
          </p:nvPicPr>
          <p:blipFill>
            <a:blip r:embed="rId3"/>
            <a:srcRect/>
            <a:stretch>
              <a:fillRect/>
            </a:stretch>
          </p:blipFill>
          <p:spPr bwMode="auto">
            <a:xfrm>
              <a:off x="240" y="1680"/>
              <a:ext cx="2316" cy="2160"/>
            </a:xfrm>
            <a:prstGeom prst="rect">
              <a:avLst/>
            </a:prstGeom>
            <a:noFill/>
            <a:ln w="9525">
              <a:noFill/>
              <a:miter lim="800000"/>
              <a:headEnd/>
              <a:tailEnd/>
            </a:ln>
            <a:effectLst/>
          </p:spPr>
        </p:pic>
        <p:sp>
          <p:nvSpPr>
            <p:cNvPr id="112649" name="Text Box 9"/>
            <p:cNvSpPr txBox="1">
              <a:spLocks noChangeArrowheads="1"/>
            </p:cNvSpPr>
            <p:nvPr/>
          </p:nvSpPr>
          <p:spPr bwMode="auto">
            <a:xfrm>
              <a:off x="768" y="2304"/>
              <a:ext cx="192" cy="250"/>
            </a:xfrm>
            <a:prstGeom prst="rect">
              <a:avLst/>
            </a:prstGeom>
            <a:noFill/>
            <a:ln w="9525">
              <a:noFill/>
              <a:miter lim="800000"/>
              <a:headEnd/>
              <a:tailEnd/>
            </a:ln>
            <a:effectLst/>
          </p:spPr>
          <p:txBody>
            <a:bodyPr>
              <a:spAutoFit/>
            </a:bodyPr>
            <a:lstStyle/>
            <a:p>
              <a:r>
                <a:rPr lang="it-IT" baseline="0" dirty="0"/>
                <a:t>A</a:t>
              </a:r>
            </a:p>
          </p:txBody>
        </p:sp>
        <p:sp>
          <p:nvSpPr>
            <p:cNvPr id="112650" name="Text Box 10"/>
            <p:cNvSpPr txBox="1">
              <a:spLocks noChangeArrowheads="1"/>
            </p:cNvSpPr>
            <p:nvPr/>
          </p:nvSpPr>
          <p:spPr bwMode="auto">
            <a:xfrm>
              <a:off x="1536" y="2822"/>
              <a:ext cx="240" cy="250"/>
            </a:xfrm>
            <a:prstGeom prst="rect">
              <a:avLst/>
            </a:prstGeom>
            <a:noFill/>
            <a:ln w="9525">
              <a:noFill/>
              <a:miter lim="800000"/>
              <a:headEnd/>
              <a:tailEnd/>
            </a:ln>
            <a:effectLst/>
          </p:spPr>
          <p:txBody>
            <a:bodyPr>
              <a:spAutoFit/>
            </a:bodyPr>
            <a:lstStyle/>
            <a:p>
              <a:r>
                <a:rPr lang="it-IT" baseline="0"/>
                <a:t>B</a:t>
              </a:r>
            </a:p>
          </p:txBody>
        </p:sp>
        <p:sp>
          <p:nvSpPr>
            <p:cNvPr id="112651" name="Oval 11"/>
            <p:cNvSpPr>
              <a:spLocks noChangeArrowheads="1"/>
            </p:cNvSpPr>
            <p:nvPr/>
          </p:nvSpPr>
          <p:spPr bwMode="auto">
            <a:xfrm>
              <a:off x="742" y="2496"/>
              <a:ext cx="96" cy="96"/>
            </a:xfrm>
            <a:prstGeom prst="ellipse">
              <a:avLst/>
            </a:prstGeom>
            <a:solidFill>
              <a:srgbClr val="FF3300"/>
            </a:solidFill>
            <a:ln w="9525">
              <a:solidFill>
                <a:srgbClr val="FF3300"/>
              </a:solidFill>
              <a:round/>
              <a:headEnd/>
              <a:tailEnd/>
            </a:ln>
            <a:effectLst/>
          </p:spPr>
          <p:txBody>
            <a:bodyPr wrap="none" anchor="ctr">
              <a:spAutoFit/>
            </a:bodyPr>
            <a:lstStyle/>
            <a:p>
              <a:endParaRPr lang="it-IT"/>
            </a:p>
          </p:txBody>
        </p:sp>
        <p:sp>
          <p:nvSpPr>
            <p:cNvPr id="112652" name="Oval 12"/>
            <p:cNvSpPr>
              <a:spLocks noChangeArrowheads="1"/>
            </p:cNvSpPr>
            <p:nvPr/>
          </p:nvSpPr>
          <p:spPr bwMode="auto">
            <a:xfrm>
              <a:off x="1595" y="3098"/>
              <a:ext cx="96" cy="96"/>
            </a:xfrm>
            <a:prstGeom prst="ellipse">
              <a:avLst/>
            </a:prstGeom>
            <a:solidFill>
              <a:srgbClr val="FF3300"/>
            </a:solidFill>
            <a:ln w="9525">
              <a:solidFill>
                <a:srgbClr val="FF3300"/>
              </a:solidFill>
              <a:round/>
              <a:headEnd/>
              <a:tailEnd/>
            </a:ln>
            <a:effectLst/>
          </p:spPr>
          <p:txBody>
            <a:bodyPr wrap="none" anchor="ctr">
              <a:spAutoFit/>
            </a:bodyPr>
            <a:lstStyle/>
            <a:p>
              <a:endParaRPr lang="it-IT"/>
            </a:p>
          </p:txBody>
        </p:sp>
        <p:sp>
          <p:nvSpPr>
            <p:cNvPr id="112653" name="Line 13"/>
            <p:cNvSpPr>
              <a:spLocks noChangeShapeType="1"/>
            </p:cNvSpPr>
            <p:nvPr/>
          </p:nvSpPr>
          <p:spPr bwMode="auto">
            <a:xfrm>
              <a:off x="936" y="2880"/>
              <a:ext cx="96" cy="96"/>
            </a:xfrm>
            <a:prstGeom prst="line">
              <a:avLst/>
            </a:prstGeom>
            <a:noFill/>
            <a:ln w="9525">
              <a:solidFill>
                <a:srgbClr val="0000FF"/>
              </a:solidFill>
              <a:round/>
              <a:headEnd/>
              <a:tailEnd type="triangle" w="med" len="med"/>
            </a:ln>
            <a:effectLst/>
          </p:spPr>
          <p:txBody>
            <a:bodyPr>
              <a:spAutoFit/>
            </a:bodyPr>
            <a:lstStyle/>
            <a:p>
              <a:endParaRPr lang="it-IT"/>
            </a:p>
          </p:txBody>
        </p:sp>
      </p:grpSp>
      <p:sp>
        <p:nvSpPr>
          <p:cNvPr id="13" name="Title 4"/>
          <p:cNvSpPr txBox="1">
            <a:spLocks/>
          </p:cNvSpPr>
          <p:nvPr/>
        </p:nvSpPr>
        <p:spPr>
          <a:xfrm>
            <a:off x="285720" y="214290"/>
            <a:ext cx="8372476" cy="500066"/>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Autofit/>
          </a:bodyPr>
          <a:lstStyle/>
          <a:p>
            <a:pPr marL="177800" marR="0" lvl="0" indent="0" algn="l" defTabSz="914400" rtl="0" eaLnBrk="1" fontAlgn="auto" latinLnBrk="0" hangingPunct="1">
              <a:lnSpc>
                <a:spcPct val="100000"/>
              </a:lnSpc>
              <a:spcBef>
                <a:spcPct val="0"/>
              </a:spcBef>
              <a:spcAft>
                <a:spcPts val="0"/>
              </a:spcAft>
              <a:buClrTx/>
              <a:buSzTx/>
              <a:buFontTx/>
              <a:buNone/>
              <a:tabLst/>
              <a:defRPr/>
            </a:pPr>
            <a:r>
              <a:rPr kumimoji="0" lang="it-IT" sz="3200" b="0"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Trasformazione adiabatica</a:t>
            </a:r>
            <a:endParaRPr kumimoji="0" lang="en-US" sz="3200" b="0"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pic>
        <p:nvPicPr>
          <p:cNvPr id="202754" name="Picture 2"/>
          <p:cNvPicPr>
            <a:picLocks noChangeAspect="1" noChangeArrowheads="1"/>
          </p:cNvPicPr>
          <p:nvPr/>
        </p:nvPicPr>
        <p:blipFill>
          <a:blip r:embed="rId4"/>
          <a:srcRect/>
          <a:stretch>
            <a:fillRect/>
          </a:stretch>
        </p:blipFill>
        <p:spPr bwMode="auto">
          <a:xfrm>
            <a:off x="6357950" y="785794"/>
            <a:ext cx="1993900" cy="2070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4038600" y="1143000"/>
            <a:ext cx="4648200" cy="507831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just">
              <a:lnSpc>
                <a:spcPct val="120000"/>
              </a:lnSpc>
            </a:pPr>
            <a:r>
              <a:rPr lang="it-IT" baseline="0" dirty="0"/>
              <a:t>Il diagramma di un’adiabatica </a:t>
            </a:r>
            <a:r>
              <a:rPr lang="it-IT" baseline="0" dirty="0">
                <a:sym typeface="Symbol" pitchFamily="18" charset="2"/>
              </a:rPr>
              <a:t> è una curva decrescente con pendenza </a:t>
            </a:r>
            <a:r>
              <a:rPr lang="it-IT" baseline="0" dirty="0" smtClean="0">
                <a:sym typeface="Symbol" pitchFamily="18" charset="2"/>
              </a:rPr>
              <a:t>dell’isoterma </a:t>
            </a:r>
            <a:r>
              <a:rPr lang="it-IT" baseline="0" dirty="0">
                <a:sym typeface="Symbol" pitchFamily="18" charset="2"/>
              </a:rPr>
              <a:t>passante per uno stesso stato  A.</a:t>
            </a:r>
          </a:p>
          <a:p>
            <a:pPr>
              <a:lnSpc>
                <a:spcPct val="120000"/>
              </a:lnSpc>
            </a:pPr>
            <a:r>
              <a:rPr lang="it-IT" baseline="0" dirty="0">
                <a:solidFill>
                  <a:schemeClr val="tx1"/>
                </a:solidFill>
                <a:sym typeface="Symbol" pitchFamily="18" charset="2"/>
              </a:rPr>
              <a:t>L’equazione dell’adiabatica è </a:t>
            </a:r>
            <a:r>
              <a:rPr lang="it-IT" baseline="0" dirty="0" smtClean="0">
                <a:solidFill>
                  <a:schemeClr val="tx1"/>
                </a:solidFill>
                <a:sym typeface="Symbol" pitchFamily="18" charset="2"/>
              </a:rPr>
              <a:t>:</a:t>
            </a:r>
          </a:p>
          <a:p>
            <a:pPr>
              <a:lnSpc>
                <a:spcPct val="120000"/>
              </a:lnSpc>
            </a:pPr>
            <a:endParaRPr lang="it-IT" dirty="0" smtClean="0">
              <a:solidFill>
                <a:schemeClr val="tx1"/>
              </a:solidFill>
              <a:sym typeface="Symbol" pitchFamily="18" charset="2"/>
            </a:endParaRPr>
          </a:p>
          <a:p>
            <a:pPr>
              <a:lnSpc>
                <a:spcPct val="120000"/>
              </a:lnSpc>
            </a:pPr>
            <a:endParaRPr lang="it-IT" baseline="0" dirty="0" smtClean="0">
              <a:solidFill>
                <a:schemeClr val="tx1"/>
              </a:solidFill>
              <a:sym typeface="Symbol" pitchFamily="18" charset="2"/>
            </a:endParaRPr>
          </a:p>
          <a:p>
            <a:pPr>
              <a:lnSpc>
                <a:spcPct val="120000"/>
              </a:lnSpc>
            </a:pPr>
            <a:endParaRPr lang="it-IT" dirty="0" smtClean="0">
              <a:solidFill>
                <a:schemeClr val="tx1"/>
              </a:solidFill>
              <a:sym typeface="Symbol" pitchFamily="18" charset="2"/>
            </a:endParaRPr>
          </a:p>
          <a:p>
            <a:pPr>
              <a:lnSpc>
                <a:spcPct val="120000"/>
              </a:lnSpc>
            </a:pPr>
            <a:endParaRPr lang="it-IT" baseline="0" dirty="0" smtClean="0">
              <a:solidFill>
                <a:schemeClr val="tx1"/>
              </a:solidFill>
              <a:sym typeface="Symbol" pitchFamily="18" charset="2"/>
            </a:endParaRPr>
          </a:p>
          <a:p>
            <a:pPr>
              <a:lnSpc>
                <a:spcPct val="120000"/>
              </a:lnSpc>
            </a:pPr>
            <a:r>
              <a:rPr lang="it-IT" dirty="0" smtClean="0"/>
              <a:t>Dove</a:t>
            </a:r>
          </a:p>
          <a:p>
            <a:pPr>
              <a:lnSpc>
                <a:spcPct val="120000"/>
              </a:lnSpc>
            </a:pPr>
            <a:endParaRPr lang="it-IT" dirty="0" smtClean="0">
              <a:sym typeface="Symbol" pitchFamily="18" charset="2"/>
            </a:endParaRPr>
          </a:p>
          <a:p>
            <a:pPr algn="just">
              <a:lnSpc>
                <a:spcPct val="120000"/>
              </a:lnSpc>
            </a:pPr>
            <a:r>
              <a:rPr lang="it-IT" dirty="0" smtClean="0">
                <a:sym typeface="Symbol" pitchFamily="18" charset="2"/>
              </a:rPr>
              <a:t>rapporto tra i calori specifici a pressione e a volume costante</a:t>
            </a:r>
          </a:p>
          <a:p>
            <a:pPr>
              <a:lnSpc>
                <a:spcPct val="120000"/>
              </a:lnSpc>
            </a:pPr>
            <a:r>
              <a:rPr lang="it-IT" dirty="0" smtClean="0">
                <a:sym typeface="Symbol" pitchFamily="18" charset="2"/>
              </a:rPr>
              <a:t>Gas monoatomici     = 5/3</a:t>
            </a:r>
          </a:p>
          <a:p>
            <a:pPr>
              <a:lnSpc>
                <a:spcPct val="120000"/>
              </a:lnSpc>
            </a:pPr>
            <a:r>
              <a:rPr lang="it-IT" dirty="0" smtClean="0">
                <a:sym typeface="Symbol" pitchFamily="18" charset="2"/>
              </a:rPr>
              <a:t>Gas biatomici 	  = 7/5</a:t>
            </a:r>
          </a:p>
          <a:p>
            <a:pPr>
              <a:lnSpc>
                <a:spcPct val="120000"/>
              </a:lnSpc>
            </a:pPr>
            <a:endParaRPr lang="it-IT" baseline="0" dirty="0">
              <a:sym typeface="Symbol" pitchFamily="18" charset="2"/>
            </a:endParaRPr>
          </a:p>
        </p:txBody>
      </p:sp>
      <p:pic>
        <p:nvPicPr>
          <p:cNvPr id="118788" name="Picture 4"/>
          <p:cNvPicPr>
            <a:picLocks noChangeAspect="1" noChangeArrowheads="1"/>
          </p:cNvPicPr>
          <p:nvPr/>
        </p:nvPicPr>
        <p:blipFill>
          <a:blip r:embed="rId4"/>
          <a:srcRect/>
          <a:stretch>
            <a:fillRect/>
          </a:stretch>
        </p:blipFill>
        <p:spPr bwMode="auto">
          <a:xfrm>
            <a:off x="209550" y="1752600"/>
            <a:ext cx="3676650" cy="3429000"/>
          </a:xfrm>
          <a:prstGeom prst="rect">
            <a:avLst/>
          </a:prstGeom>
          <a:noFill/>
          <a:ln w="9525">
            <a:noFill/>
            <a:miter lim="800000"/>
            <a:headEnd/>
            <a:tailEnd/>
          </a:ln>
          <a:effectLst/>
        </p:spPr>
      </p:pic>
      <p:graphicFrame>
        <p:nvGraphicFramePr>
          <p:cNvPr id="118791" name="Object 7"/>
          <p:cNvGraphicFramePr>
            <a:graphicFrameLocks noChangeAspect="1"/>
          </p:cNvGraphicFramePr>
          <p:nvPr/>
        </p:nvGraphicFramePr>
        <p:xfrm>
          <a:off x="5072066" y="2643182"/>
          <a:ext cx="2743197" cy="555584"/>
        </p:xfrm>
        <a:graphic>
          <a:graphicData uri="http://schemas.openxmlformats.org/presentationml/2006/ole">
            <mc:AlternateContent xmlns:mc="http://schemas.openxmlformats.org/markup-compatibility/2006">
              <mc:Choice xmlns:v="urn:schemas-microsoft-com:vml" Requires="v">
                <p:oleObj spid="_x0000_s200722" name="Equazione" r:id="rId5" imgW="1002960" imgH="203040" progId="Equation.3">
                  <p:embed/>
                </p:oleObj>
              </mc:Choice>
              <mc:Fallback>
                <p:oleObj name="Equazione" r:id="rId5" imgW="1002960" imgH="20304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2066" y="2643182"/>
                        <a:ext cx="2743197" cy="555584"/>
                      </a:xfrm>
                      <a:prstGeom prst="rect">
                        <a:avLst/>
                      </a:prstGeom>
                      <a:solidFill>
                        <a:srgbClr val="E3E1DD">
                          <a:alpha val="67999"/>
                        </a:srgbClr>
                      </a:solidFill>
                      <a:ln w="9525">
                        <a:solidFill>
                          <a:srgbClr val="800000"/>
                        </a:solidFill>
                        <a:miter lim="800000"/>
                        <a:headEnd/>
                        <a:tailEnd/>
                      </a:ln>
                    </p:spPr>
                  </p:pic>
                </p:oleObj>
              </mc:Fallback>
            </mc:AlternateContent>
          </a:graphicData>
        </a:graphic>
      </p:graphicFrame>
      <p:sp>
        <p:nvSpPr>
          <p:cNvPr id="118794" name="Text Box 10"/>
          <p:cNvSpPr txBox="1">
            <a:spLocks noChangeArrowheads="1"/>
          </p:cNvSpPr>
          <p:nvPr/>
        </p:nvSpPr>
        <p:spPr bwMode="auto">
          <a:xfrm>
            <a:off x="1143000" y="2498725"/>
            <a:ext cx="304800" cy="396875"/>
          </a:xfrm>
          <a:prstGeom prst="rect">
            <a:avLst/>
          </a:prstGeom>
          <a:noFill/>
          <a:ln w="9525">
            <a:noFill/>
            <a:miter lim="800000"/>
            <a:headEnd/>
            <a:tailEnd/>
          </a:ln>
          <a:effectLst/>
        </p:spPr>
        <p:txBody>
          <a:bodyPr>
            <a:spAutoFit/>
          </a:bodyPr>
          <a:lstStyle/>
          <a:p>
            <a:r>
              <a:rPr lang="it-IT" baseline="0"/>
              <a:t>A</a:t>
            </a:r>
          </a:p>
        </p:txBody>
      </p:sp>
      <p:sp>
        <p:nvSpPr>
          <p:cNvPr id="118795" name="Line 11"/>
          <p:cNvSpPr>
            <a:spLocks noChangeShapeType="1"/>
          </p:cNvSpPr>
          <p:nvPr/>
        </p:nvSpPr>
        <p:spPr bwMode="auto">
          <a:xfrm>
            <a:off x="1476375" y="4178300"/>
            <a:ext cx="142875" cy="144463"/>
          </a:xfrm>
          <a:prstGeom prst="line">
            <a:avLst/>
          </a:prstGeom>
          <a:noFill/>
          <a:ln w="38100">
            <a:solidFill>
              <a:schemeClr val="accent2"/>
            </a:solidFill>
            <a:round/>
            <a:headEnd/>
            <a:tailEnd type="triangle" w="med" len="med"/>
          </a:ln>
          <a:effectLst/>
        </p:spPr>
        <p:txBody>
          <a:bodyPr>
            <a:spAutoFit/>
          </a:bodyPr>
          <a:lstStyle/>
          <a:p>
            <a:endParaRPr lang="it-IT"/>
          </a:p>
        </p:txBody>
      </p:sp>
      <p:sp>
        <p:nvSpPr>
          <p:cNvPr id="118796" name="Line 12"/>
          <p:cNvSpPr>
            <a:spLocks noChangeShapeType="1"/>
          </p:cNvSpPr>
          <p:nvPr/>
        </p:nvSpPr>
        <p:spPr bwMode="auto">
          <a:xfrm>
            <a:off x="1692275" y="3990975"/>
            <a:ext cx="142875" cy="144463"/>
          </a:xfrm>
          <a:prstGeom prst="line">
            <a:avLst/>
          </a:prstGeom>
          <a:noFill/>
          <a:ln w="38100">
            <a:solidFill>
              <a:srgbClr val="FF3300"/>
            </a:solidFill>
            <a:round/>
            <a:headEnd/>
            <a:tailEnd type="triangle" w="med" len="med"/>
          </a:ln>
          <a:effectLst/>
        </p:spPr>
        <p:txBody>
          <a:bodyPr>
            <a:spAutoFit/>
          </a:bodyPr>
          <a:lstStyle/>
          <a:p>
            <a:endParaRPr lang="it-IT"/>
          </a:p>
        </p:txBody>
      </p:sp>
      <p:sp>
        <p:nvSpPr>
          <p:cNvPr id="13" name="Title 4"/>
          <p:cNvSpPr txBox="1">
            <a:spLocks/>
          </p:cNvSpPr>
          <p:nvPr/>
        </p:nvSpPr>
        <p:spPr>
          <a:xfrm>
            <a:off x="285720" y="214290"/>
            <a:ext cx="8372476" cy="500066"/>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Autofit/>
          </a:bodyPr>
          <a:lstStyle/>
          <a:p>
            <a:pPr marL="177800" marR="0" lvl="0" indent="0" algn="l" defTabSz="914400" rtl="0" eaLnBrk="1" fontAlgn="auto" latinLnBrk="0" hangingPunct="1">
              <a:lnSpc>
                <a:spcPct val="100000"/>
              </a:lnSpc>
              <a:spcBef>
                <a:spcPct val="0"/>
              </a:spcBef>
              <a:spcAft>
                <a:spcPts val="0"/>
              </a:spcAft>
              <a:buClrTx/>
              <a:buSzTx/>
              <a:buFontTx/>
              <a:buNone/>
              <a:tabLst/>
              <a:defRPr/>
            </a:pPr>
            <a:r>
              <a:rPr kumimoji="0" lang="it-IT" sz="3200" b="0"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Trasformazione adiabatica</a:t>
            </a:r>
            <a:endParaRPr kumimoji="0" lang="en-US" sz="3200" b="0"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graphicFrame>
        <p:nvGraphicFramePr>
          <p:cNvPr id="200707" name="Object 3"/>
          <p:cNvGraphicFramePr>
            <a:graphicFrameLocks noChangeAspect="1"/>
          </p:cNvGraphicFramePr>
          <p:nvPr/>
        </p:nvGraphicFramePr>
        <p:xfrm>
          <a:off x="5000628" y="3592524"/>
          <a:ext cx="714380" cy="714380"/>
        </p:xfrm>
        <a:graphic>
          <a:graphicData uri="http://schemas.openxmlformats.org/presentationml/2006/ole">
            <mc:AlternateContent xmlns:mc="http://schemas.openxmlformats.org/markup-compatibility/2006">
              <mc:Choice xmlns:v="urn:schemas-microsoft-com:vml" Requires="v">
                <p:oleObj spid="_x0000_s200723" name="Equazione" r:id="rId7" imgW="444240" imgH="444240" progId="Equation.3">
                  <p:embed/>
                </p:oleObj>
              </mc:Choice>
              <mc:Fallback>
                <p:oleObj name="Equazione" r:id="rId7" imgW="444240" imgH="44424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0628" y="3592524"/>
                        <a:ext cx="714380" cy="714380"/>
                      </a:xfrm>
                      <a:prstGeom prst="rect">
                        <a:avLst/>
                      </a:prstGeom>
                      <a:solidFill>
                        <a:srgbClr val="E3E1DD">
                          <a:alpha val="67999"/>
                        </a:srgbClr>
                      </a:solidFill>
                      <a:ln w="9525">
                        <a:solidFill>
                          <a:srgbClr val="80000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marL="273050" algn="l"/>
            <a:r>
              <a:rPr lang="it-IT" sz="3600" b="1" i="1" dirty="0" smtClean="0">
                <a:solidFill>
                  <a:schemeClr val="accent4">
                    <a:lumMod val="20000"/>
                    <a:lumOff val="80000"/>
                  </a:schemeClr>
                </a:solidFill>
                <a:effectLst>
                  <a:outerShdw blurRad="38100" dist="38100" dir="2700000" algn="tl">
                    <a:srgbClr val="000000">
                      <a:alpha val="43137"/>
                    </a:srgbClr>
                  </a:outerShdw>
                </a:effectLst>
                <a:latin typeface="+mj-lt"/>
                <a:ea typeface="SimSun" pitchFamily="2" charset="-122"/>
              </a:rPr>
              <a:t>L’equazione di stato dei gas ideali</a:t>
            </a:r>
            <a:endParaRPr lang="en-US" sz="3600" b="1" i="1" dirty="0">
              <a:solidFill>
                <a:schemeClr val="accent4">
                  <a:lumMod val="20000"/>
                  <a:lumOff val="80000"/>
                </a:schemeClr>
              </a:solidFill>
              <a:effectLst>
                <a:outerShdw blurRad="38100" dist="38100" dir="2700000" algn="tl">
                  <a:srgbClr val="000000">
                    <a:alpha val="43137"/>
                  </a:srgbClr>
                </a:outerShdw>
              </a:effectLst>
              <a:latin typeface="+mj-lt"/>
            </a:endParaRPr>
          </a:p>
        </p:txBody>
      </p:sp>
      <p:sp>
        <p:nvSpPr>
          <p:cNvPr id="3" name="Rettangolo 7"/>
          <p:cNvSpPr>
            <a:spLocks noChangeArrowheads="1"/>
          </p:cNvSpPr>
          <p:nvPr/>
        </p:nvSpPr>
        <p:spPr bwMode="auto">
          <a:xfrm>
            <a:off x="142844" y="1071546"/>
            <a:ext cx="8820150" cy="4124206"/>
          </a:xfrm>
          <a:prstGeom prst="rect">
            <a:avLst/>
          </a:prstGeom>
          <a:noFill/>
          <a:ln w="9525">
            <a:noFill/>
            <a:miter lim="800000"/>
            <a:headEnd/>
            <a:tailEnd/>
          </a:ln>
        </p:spPr>
        <p:txBody>
          <a:bodyPr>
            <a:spAutoFit/>
          </a:bodyPr>
          <a:lstStyle/>
          <a:p>
            <a:pPr>
              <a:spcBef>
                <a:spcPct val="20000"/>
              </a:spcBef>
              <a:tabLst>
                <a:tab pos="381000" algn="l"/>
              </a:tabLst>
            </a:pPr>
            <a:r>
              <a:rPr lang="it-IT" dirty="0" smtClean="0">
                <a:latin typeface="+mj-lt"/>
                <a:cs typeface="Arial" charset="0"/>
              </a:rPr>
              <a:t>Combinando </a:t>
            </a:r>
            <a:r>
              <a:rPr lang="it-IT" dirty="0">
                <a:latin typeface="+mj-lt"/>
                <a:cs typeface="Arial" charset="0"/>
              </a:rPr>
              <a:t>le leggi di Boyle, </a:t>
            </a:r>
            <a:r>
              <a:rPr lang="it-IT" dirty="0" smtClean="0">
                <a:latin typeface="+mj-lt"/>
                <a:cs typeface="Arial" charset="0"/>
              </a:rPr>
              <a:t>Charles </a:t>
            </a:r>
            <a:r>
              <a:rPr lang="it-IT" dirty="0">
                <a:latin typeface="+mj-lt"/>
                <a:cs typeface="Arial" charset="0"/>
              </a:rPr>
              <a:t>e </a:t>
            </a:r>
            <a:r>
              <a:rPr lang="it-IT" dirty="0" err="1" smtClean="0">
                <a:latin typeface="+mj-lt"/>
                <a:cs typeface="Arial" charset="0"/>
              </a:rPr>
              <a:t>e</a:t>
            </a:r>
            <a:r>
              <a:rPr lang="it-IT" dirty="0" smtClean="0">
                <a:latin typeface="+mj-lt"/>
                <a:cs typeface="Arial" charset="0"/>
              </a:rPr>
              <a:t> la legge di </a:t>
            </a:r>
            <a:r>
              <a:rPr lang="it-IT" dirty="0" err="1" smtClean="0">
                <a:latin typeface="+mj-lt"/>
                <a:cs typeface="Arial" charset="0"/>
              </a:rPr>
              <a:t>Avogrado</a:t>
            </a:r>
            <a:r>
              <a:rPr lang="it-IT" dirty="0" smtClean="0">
                <a:latin typeface="+mj-lt"/>
                <a:cs typeface="Arial" charset="0"/>
              </a:rPr>
              <a:t>:</a:t>
            </a:r>
          </a:p>
          <a:p>
            <a:pPr>
              <a:spcBef>
                <a:spcPct val="20000"/>
              </a:spcBef>
              <a:tabLst>
                <a:tab pos="381000" algn="l"/>
              </a:tabLst>
            </a:pPr>
            <a:endParaRPr lang="it-IT" dirty="0" smtClean="0">
              <a:latin typeface="+mj-lt"/>
              <a:cs typeface="Arial" charset="0"/>
            </a:endParaRPr>
          </a:p>
          <a:p>
            <a:pPr>
              <a:spcBef>
                <a:spcPct val="20000"/>
              </a:spcBef>
              <a:tabLst>
                <a:tab pos="381000" algn="l"/>
              </a:tabLst>
            </a:pPr>
            <a:endParaRPr lang="it-IT" dirty="0" smtClean="0">
              <a:latin typeface="+mj-lt"/>
              <a:cs typeface="Arial" charset="0"/>
            </a:endParaRPr>
          </a:p>
          <a:p>
            <a:pPr>
              <a:spcBef>
                <a:spcPct val="20000"/>
              </a:spcBef>
              <a:tabLst>
                <a:tab pos="381000" algn="l"/>
              </a:tabLst>
            </a:pPr>
            <a:endParaRPr lang="it-IT" dirty="0" smtClean="0">
              <a:latin typeface="+mj-lt"/>
              <a:cs typeface="Arial" charset="0"/>
            </a:endParaRPr>
          </a:p>
          <a:p>
            <a:pPr>
              <a:spcBef>
                <a:spcPct val="20000"/>
              </a:spcBef>
              <a:tabLst>
                <a:tab pos="381000" algn="l"/>
              </a:tabLst>
            </a:pPr>
            <a:endParaRPr lang="it-IT" dirty="0" smtClean="0">
              <a:latin typeface="+mj-lt"/>
              <a:cs typeface="Arial" charset="0"/>
            </a:endParaRPr>
          </a:p>
          <a:p>
            <a:pPr>
              <a:spcBef>
                <a:spcPct val="20000"/>
              </a:spcBef>
              <a:tabLst>
                <a:tab pos="381000" algn="l"/>
              </a:tabLst>
            </a:pPr>
            <a:r>
              <a:rPr lang="it-IT" dirty="0" smtClean="0">
                <a:latin typeface="+mj-lt"/>
                <a:cs typeface="Arial" charset="0"/>
              </a:rPr>
              <a:t>si </a:t>
            </a:r>
            <a:r>
              <a:rPr lang="it-IT" dirty="0">
                <a:latin typeface="+mj-lt"/>
                <a:cs typeface="Arial" charset="0"/>
              </a:rPr>
              <a:t>ottiene la formulazione dell’</a:t>
            </a:r>
            <a:r>
              <a:rPr lang="it-IT" b="1" dirty="0">
                <a:latin typeface="+mj-lt"/>
                <a:cs typeface="Arial" charset="0"/>
              </a:rPr>
              <a:t>equazione di stato dei gas ideali</a:t>
            </a:r>
            <a:r>
              <a:rPr lang="it-IT" dirty="0">
                <a:latin typeface="+mj-lt"/>
                <a:cs typeface="Arial" charset="0"/>
              </a:rPr>
              <a:t>:</a:t>
            </a:r>
          </a:p>
          <a:p>
            <a:pPr algn="ctr">
              <a:spcBef>
                <a:spcPct val="50000"/>
              </a:spcBef>
              <a:spcAft>
                <a:spcPts val="1200"/>
              </a:spcAft>
              <a:tabLst>
                <a:tab pos="381000" algn="l"/>
              </a:tabLst>
            </a:pPr>
            <a:r>
              <a:rPr lang="it-IT" sz="2400" b="1" i="1" dirty="0">
                <a:effectLst>
                  <a:outerShdw blurRad="38100" dist="38100" dir="2700000" algn="tl">
                    <a:srgbClr val="000000">
                      <a:alpha val="43137"/>
                    </a:srgbClr>
                  </a:outerShdw>
                </a:effectLst>
                <a:latin typeface="+mj-lt"/>
                <a:cs typeface="Arial" charset="0"/>
              </a:rPr>
              <a:t>p </a:t>
            </a:r>
            <a:r>
              <a:rPr lang="it-IT" sz="2400" b="1" i="1" dirty="0">
                <a:effectLst>
                  <a:outerShdw blurRad="38100" dist="38100" dir="2700000" algn="tl">
                    <a:srgbClr val="000000">
                      <a:alpha val="43137"/>
                    </a:srgbClr>
                  </a:outerShdw>
                </a:effectLst>
                <a:latin typeface="+mj-lt"/>
                <a:cs typeface="Arial" charset="0"/>
                <a:sym typeface="Wingdings" pitchFamily="-65" charset="2"/>
              </a:rPr>
              <a:t> </a:t>
            </a:r>
            <a:r>
              <a:rPr lang="it-IT" sz="2400" b="1" i="1" dirty="0">
                <a:effectLst>
                  <a:outerShdw blurRad="38100" dist="38100" dir="2700000" algn="tl">
                    <a:srgbClr val="000000">
                      <a:alpha val="43137"/>
                    </a:srgbClr>
                  </a:outerShdw>
                </a:effectLst>
                <a:latin typeface="+mj-lt"/>
                <a:cs typeface="Arial" charset="0"/>
              </a:rPr>
              <a:t>V = n </a:t>
            </a:r>
            <a:r>
              <a:rPr lang="it-IT" sz="2400" b="1" i="1" dirty="0">
                <a:effectLst>
                  <a:outerShdw blurRad="38100" dist="38100" dir="2700000" algn="tl">
                    <a:srgbClr val="000000">
                      <a:alpha val="43137"/>
                    </a:srgbClr>
                  </a:outerShdw>
                </a:effectLst>
                <a:latin typeface="+mj-lt"/>
                <a:cs typeface="Arial" charset="0"/>
                <a:sym typeface="Wingdings" pitchFamily="-65" charset="2"/>
              </a:rPr>
              <a:t></a:t>
            </a:r>
            <a:r>
              <a:rPr lang="it-IT" sz="2400" b="1" i="1" dirty="0">
                <a:effectLst>
                  <a:outerShdw blurRad="38100" dist="38100" dir="2700000" algn="tl">
                    <a:srgbClr val="000000">
                      <a:alpha val="43137"/>
                    </a:srgbClr>
                  </a:outerShdw>
                </a:effectLst>
                <a:latin typeface="+mj-lt"/>
                <a:cs typeface="Arial" charset="0"/>
              </a:rPr>
              <a:t> R </a:t>
            </a:r>
            <a:r>
              <a:rPr lang="it-IT" sz="2400" b="1" i="1" dirty="0">
                <a:effectLst>
                  <a:outerShdw blurRad="38100" dist="38100" dir="2700000" algn="tl">
                    <a:srgbClr val="000000">
                      <a:alpha val="43137"/>
                    </a:srgbClr>
                  </a:outerShdw>
                </a:effectLst>
                <a:latin typeface="+mj-lt"/>
                <a:cs typeface="Arial" charset="0"/>
                <a:sym typeface="Wingdings" pitchFamily="-65" charset="2"/>
              </a:rPr>
              <a:t></a:t>
            </a:r>
            <a:r>
              <a:rPr lang="it-IT" sz="2400" b="1" i="1" dirty="0">
                <a:effectLst>
                  <a:outerShdw blurRad="38100" dist="38100" dir="2700000" algn="tl">
                    <a:srgbClr val="000000">
                      <a:alpha val="43137"/>
                    </a:srgbClr>
                  </a:outerShdw>
                </a:effectLst>
                <a:latin typeface="+mj-lt"/>
                <a:cs typeface="Arial" charset="0"/>
              </a:rPr>
              <a:t> T</a:t>
            </a:r>
          </a:p>
          <a:p>
            <a:pPr>
              <a:tabLst>
                <a:tab pos="381000" algn="l"/>
              </a:tabLst>
            </a:pPr>
            <a:r>
              <a:rPr lang="it-IT" i="1" dirty="0">
                <a:latin typeface="+mj-lt"/>
                <a:cs typeface="Arial" charset="0"/>
              </a:rPr>
              <a:t>p = </a:t>
            </a:r>
            <a:r>
              <a:rPr lang="it-IT" dirty="0" smtClean="0">
                <a:latin typeface="+mj-lt"/>
                <a:cs typeface="Arial" charset="0"/>
              </a:rPr>
              <a:t>pressione</a:t>
            </a:r>
          </a:p>
          <a:p>
            <a:pPr>
              <a:tabLst>
                <a:tab pos="381000" algn="l"/>
              </a:tabLst>
            </a:pPr>
            <a:r>
              <a:rPr lang="it-IT" i="1" dirty="0" smtClean="0">
                <a:latin typeface="+mj-lt"/>
                <a:cs typeface="Arial" charset="0"/>
              </a:rPr>
              <a:t>V </a:t>
            </a:r>
            <a:r>
              <a:rPr lang="it-IT" i="1" dirty="0">
                <a:latin typeface="+mj-lt"/>
                <a:cs typeface="Arial" charset="0"/>
              </a:rPr>
              <a:t>= </a:t>
            </a:r>
            <a:r>
              <a:rPr lang="it-IT" dirty="0" smtClean="0">
                <a:latin typeface="+mj-lt"/>
                <a:cs typeface="Arial" charset="0"/>
              </a:rPr>
              <a:t>volume</a:t>
            </a:r>
            <a:endParaRPr lang="it-IT" dirty="0">
              <a:latin typeface="+mj-lt"/>
              <a:cs typeface="Arial" charset="0"/>
            </a:endParaRPr>
          </a:p>
          <a:p>
            <a:pPr>
              <a:tabLst>
                <a:tab pos="381000" algn="l"/>
              </a:tabLst>
            </a:pPr>
            <a:r>
              <a:rPr lang="it-IT" i="1" dirty="0">
                <a:latin typeface="+mj-lt"/>
                <a:cs typeface="Arial" charset="0"/>
              </a:rPr>
              <a:t>T = </a:t>
            </a:r>
            <a:r>
              <a:rPr lang="it-IT" dirty="0">
                <a:latin typeface="+mj-lt"/>
                <a:cs typeface="Arial" charset="0"/>
              </a:rPr>
              <a:t>temperatura assoluta (in K) </a:t>
            </a:r>
          </a:p>
          <a:p>
            <a:pPr>
              <a:tabLst>
                <a:tab pos="381000" algn="l"/>
              </a:tabLst>
            </a:pPr>
            <a:r>
              <a:rPr lang="it-IT" i="1" dirty="0">
                <a:latin typeface="+mj-lt"/>
                <a:cs typeface="Arial" charset="0"/>
              </a:rPr>
              <a:t>n = </a:t>
            </a:r>
            <a:r>
              <a:rPr lang="it-IT" dirty="0">
                <a:latin typeface="+mj-lt"/>
                <a:cs typeface="Arial" charset="0"/>
              </a:rPr>
              <a:t>numero di moli </a:t>
            </a:r>
            <a:endParaRPr lang="it-IT" dirty="0" smtClean="0">
              <a:latin typeface="+mj-lt"/>
              <a:cs typeface="Arial" charset="0"/>
            </a:endParaRPr>
          </a:p>
          <a:p>
            <a:pPr>
              <a:tabLst>
                <a:tab pos="381000" algn="l"/>
              </a:tabLst>
            </a:pPr>
            <a:r>
              <a:rPr lang="it-IT" b="1" i="1" dirty="0" smtClean="0">
                <a:latin typeface="+mj-lt"/>
                <a:cs typeface="Arial" charset="0"/>
              </a:rPr>
              <a:t>R </a:t>
            </a:r>
            <a:r>
              <a:rPr lang="it-IT" b="1" i="1" dirty="0">
                <a:latin typeface="+mj-lt"/>
                <a:cs typeface="Arial" charset="0"/>
              </a:rPr>
              <a:t>= costante universale dei </a:t>
            </a:r>
            <a:r>
              <a:rPr lang="it-IT" b="1" i="1" dirty="0" smtClean="0">
                <a:latin typeface="+mj-lt"/>
                <a:cs typeface="Arial" charset="0"/>
              </a:rPr>
              <a:t>gas</a:t>
            </a:r>
            <a:r>
              <a:rPr lang="it-IT" b="1" dirty="0" smtClean="0">
                <a:latin typeface="+mj-lt"/>
                <a:cs typeface="Arial" charset="0"/>
              </a:rPr>
              <a:t>  </a:t>
            </a:r>
            <a:r>
              <a:rPr lang="it-IT" dirty="0" smtClean="0">
                <a:latin typeface="+mj-lt"/>
                <a:cs typeface="Arial" charset="0"/>
              </a:rPr>
              <a:t>=</a:t>
            </a:r>
            <a:r>
              <a:rPr lang="pt-BR" dirty="0" smtClean="0">
                <a:latin typeface="+mj-lt"/>
              </a:rPr>
              <a:t> 8.314 J </a:t>
            </a:r>
            <a:r>
              <a:rPr lang="it-IT" i="1" dirty="0" smtClean="0">
                <a:latin typeface="+mj-lt"/>
                <a:cs typeface="Arial" charset="0"/>
                <a:sym typeface="Wingdings" pitchFamily="-65" charset="2"/>
              </a:rPr>
              <a:t></a:t>
            </a:r>
            <a:r>
              <a:rPr lang="pt-BR" dirty="0" smtClean="0">
                <a:latin typeface="+mj-lt"/>
              </a:rPr>
              <a:t> mol</a:t>
            </a:r>
            <a:r>
              <a:rPr lang="it-IT" baseline="30000" dirty="0" smtClean="0">
                <a:latin typeface="+mj-lt"/>
                <a:cs typeface="Arial" charset="0"/>
              </a:rPr>
              <a:t>-1</a:t>
            </a:r>
            <a:r>
              <a:rPr lang="pt-BR" dirty="0" smtClean="0">
                <a:latin typeface="+mj-lt"/>
              </a:rPr>
              <a:t> </a:t>
            </a:r>
            <a:r>
              <a:rPr lang="it-IT" i="1" dirty="0" smtClean="0">
                <a:latin typeface="+mj-lt"/>
                <a:cs typeface="Arial" charset="0"/>
                <a:sym typeface="Wingdings" pitchFamily="-65" charset="2"/>
              </a:rPr>
              <a:t></a:t>
            </a:r>
            <a:r>
              <a:rPr lang="pt-BR" dirty="0" smtClean="0">
                <a:latin typeface="+mj-lt"/>
              </a:rPr>
              <a:t> K</a:t>
            </a:r>
            <a:r>
              <a:rPr lang="it-IT" baseline="30000" dirty="0" smtClean="0">
                <a:latin typeface="+mj-lt"/>
                <a:cs typeface="Arial" charset="0"/>
              </a:rPr>
              <a:t>-1</a:t>
            </a:r>
            <a:r>
              <a:rPr lang="pt-BR" dirty="0" smtClean="0">
                <a:latin typeface="+mj-lt"/>
              </a:rPr>
              <a:t> </a:t>
            </a:r>
            <a:r>
              <a:rPr lang="it-IT" dirty="0" smtClean="0">
                <a:latin typeface="+mj-lt"/>
              </a:rPr>
              <a:t>= </a:t>
            </a:r>
            <a:r>
              <a:rPr lang="it-IT" dirty="0" smtClean="0">
                <a:latin typeface="+mj-lt"/>
                <a:cs typeface="Arial" charset="0"/>
              </a:rPr>
              <a:t>0,082 </a:t>
            </a:r>
            <a:r>
              <a:rPr lang="it-IT" dirty="0">
                <a:latin typeface="+mj-lt"/>
                <a:cs typeface="Arial" charset="0"/>
              </a:rPr>
              <a:t>L</a:t>
            </a:r>
            <a:r>
              <a:rPr lang="it-IT" i="1" dirty="0">
                <a:latin typeface="+mj-lt"/>
                <a:cs typeface="Arial" charset="0"/>
                <a:sym typeface="Wingdings" pitchFamily="-65" charset="2"/>
              </a:rPr>
              <a:t> </a:t>
            </a:r>
            <a:r>
              <a:rPr lang="it-IT" dirty="0" err="1">
                <a:latin typeface="+mj-lt"/>
                <a:cs typeface="Arial" charset="0"/>
              </a:rPr>
              <a:t>atm</a:t>
            </a:r>
            <a:r>
              <a:rPr lang="it-IT" i="1" dirty="0">
                <a:latin typeface="+mj-lt"/>
                <a:cs typeface="Arial" charset="0"/>
                <a:sym typeface="Wingdings" pitchFamily="-65" charset="2"/>
              </a:rPr>
              <a:t> </a:t>
            </a:r>
            <a:r>
              <a:rPr lang="it-IT" dirty="0">
                <a:latin typeface="+mj-lt"/>
                <a:cs typeface="Arial" charset="0"/>
              </a:rPr>
              <a:t>mol</a:t>
            </a:r>
            <a:r>
              <a:rPr lang="it-IT" baseline="30000" dirty="0">
                <a:latin typeface="+mj-lt"/>
                <a:cs typeface="Arial" charset="0"/>
              </a:rPr>
              <a:t>-1</a:t>
            </a:r>
            <a:r>
              <a:rPr lang="it-IT" i="1" dirty="0">
                <a:latin typeface="+mj-lt"/>
                <a:cs typeface="Arial" charset="0"/>
                <a:sym typeface="Wingdings" pitchFamily="-65" charset="2"/>
              </a:rPr>
              <a:t> </a:t>
            </a:r>
            <a:r>
              <a:rPr lang="it-IT" dirty="0">
                <a:latin typeface="+mj-lt"/>
                <a:cs typeface="Arial" charset="0"/>
              </a:rPr>
              <a:t>K</a:t>
            </a:r>
            <a:r>
              <a:rPr lang="it-IT" baseline="30000" dirty="0">
                <a:latin typeface="+mj-lt"/>
                <a:cs typeface="Arial" charset="0"/>
              </a:rPr>
              <a:t>-1</a:t>
            </a:r>
            <a:endParaRPr lang="it-IT" dirty="0">
              <a:latin typeface="+mj-lt"/>
              <a:cs typeface="Arial" charset="0"/>
            </a:endParaRPr>
          </a:p>
        </p:txBody>
      </p:sp>
      <p:pic>
        <p:nvPicPr>
          <p:cNvPr id="133123" name="Picture 3"/>
          <p:cNvPicPr>
            <a:picLocks noChangeAspect="1" noChangeArrowheads="1"/>
          </p:cNvPicPr>
          <p:nvPr/>
        </p:nvPicPr>
        <p:blipFill>
          <a:blip r:embed="rId4"/>
          <a:srcRect/>
          <a:stretch>
            <a:fillRect/>
          </a:stretch>
        </p:blipFill>
        <p:spPr bwMode="auto">
          <a:xfrm>
            <a:off x="214282" y="1571612"/>
            <a:ext cx="3840168" cy="1013932"/>
          </a:xfrm>
          <a:prstGeom prst="rect">
            <a:avLst/>
          </a:prstGeom>
          <a:noFill/>
          <a:ln w="9525">
            <a:noFill/>
            <a:miter lim="800000"/>
            <a:headEnd/>
            <a:tailEnd/>
          </a:ln>
          <a:effectLst/>
        </p:spPr>
      </p:pic>
      <p:sp>
        <p:nvSpPr>
          <p:cNvPr id="6" name="CasellaDiTesto 5"/>
          <p:cNvSpPr txBox="1"/>
          <p:nvPr/>
        </p:nvSpPr>
        <p:spPr>
          <a:xfrm>
            <a:off x="214282" y="5357826"/>
            <a:ext cx="8715436"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it-IT" b="1" i="1" dirty="0" smtClean="0"/>
              <a:t>Legge di Avogadro: </a:t>
            </a:r>
            <a:r>
              <a:rPr lang="it-IT" dirty="0" smtClean="0"/>
              <a:t>il volume di un gas, a T e P costanti, è direttamente proporzionale al numero di moli del gas.</a:t>
            </a:r>
          </a:p>
          <a:p>
            <a:pPr algn="just"/>
            <a:endParaRPr lang="it-IT" dirty="0" smtClean="0"/>
          </a:p>
          <a:p>
            <a:pPr algn="just"/>
            <a:r>
              <a:rPr lang="it-IT" dirty="0" smtClean="0"/>
              <a:t>Uguali volumi di gas a stessi T e P, contengono un egual numero di molecole. </a:t>
            </a:r>
          </a:p>
          <a:p>
            <a:pPr algn="just"/>
            <a:r>
              <a:rPr lang="it-IT" dirty="0" smtClean="0"/>
              <a:t>Il volume molare e’ lo stesso.</a:t>
            </a:r>
            <a:endParaRPr lang="it-IT" dirty="0"/>
          </a:p>
        </p:txBody>
      </p:sp>
      <p:graphicFrame>
        <p:nvGraphicFramePr>
          <p:cNvPr id="133124" name="Object 5"/>
          <p:cNvGraphicFramePr>
            <a:graphicFrameLocks noChangeAspect="1"/>
          </p:cNvGraphicFramePr>
          <p:nvPr/>
        </p:nvGraphicFramePr>
        <p:xfrm>
          <a:off x="4857752" y="5786454"/>
          <a:ext cx="1143008" cy="428628"/>
        </p:xfrm>
        <a:graphic>
          <a:graphicData uri="http://schemas.openxmlformats.org/presentationml/2006/ole">
            <mc:AlternateContent xmlns:mc="http://schemas.openxmlformats.org/markup-compatibility/2006">
              <mc:Choice xmlns:v="urn:schemas-microsoft-com:vml" Requires="v">
                <p:oleObj spid="_x0000_s12298" name="Equazione" r:id="rId5" imgW="393480" imgH="177480" progId="Equation.3">
                  <p:embed/>
                </p:oleObj>
              </mc:Choice>
              <mc:Fallback>
                <p:oleObj name="Equazione" r:id="rId5" imgW="393480" imgH="17748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752" y="5786454"/>
                        <a:ext cx="1143008" cy="428628"/>
                      </a:xfrm>
                      <a:prstGeom prst="rect">
                        <a:avLst/>
                      </a:prstGeom>
                      <a:solidFill>
                        <a:schemeClr val="bg1"/>
                      </a:solidFill>
                      <a:ln w="25400">
                        <a:solidFill>
                          <a:schemeClr val="folHlink"/>
                        </a:solidFill>
                        <a:miter lim="800000"/>
                        <a:headEnd/>
                        <a:tailEnd/>
                      </a:ln>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a:r>
              <a:rPr lang="it-IT" sz="3600" b="1" dirty="0" smtClean="0">
                <a:effectLst>
                  <a:outerShdw blurRad="38100" dist="38100" dir="2700000" algn="tl">
                    <a:srgbClr val="000000">
                      <a:alpha val="43137"/>
                    </a:srgbClr>
                  </a:outerShdw>
                </a:effectLst>
                <a:latin typeface="+mj-lt"/>
              </a:rPr>
              <a:t>Trasformazioni</a:t>
            </a:r>
            <a:r>
              <a:rPr lang="it-IT" sz="3600" b="1" dirty="0" smtClean="0">
                <a:effectLst>
                  <a:outerShdw blurRad="38100" dist="38100" dir="2700000" algn="tl">
                    <a:srgbClr val="000000">
                      <a:alpha val="43137"/>
                    </a:srgbClr>
                  </a:outerShdw>
                </a:effectLst>
                <a:latin typeface="Book Antiqua" pitchFamily="18" charset="0"/>
              </a:rPr>
              <a:t> </a:t>
            </a:r>
            <a:r>
              <a:rPr lang="it-IT" sz="3600" dirty="0" smtClean="0">
                <a:effectLst>
                  <a:outerShdw blurRad="38100" dist="38100" dir="2700000" algn="tl">
                    <a:srgbClr val="000000">
                      <a:alpha val="43137"/>
                    </a:srgbClr>
                  </a:outerShdw>
                </a:effectLst>
                <a:latin typeface="Book Antiqua" pitchFamily="18" charset="0"/>
              </a:rPr>
              <a:t>: esercizi</a:t>
            </a:r>
            <a:endParaRPr lang="en-US" sz="3600" dirty="0">
              <a:latin typeface="Book Antiqua" pitchFamily="18" charset="0"/>
            </a:endParaRPr>
          </a:p>
        </p:txBody>
      </p:sp>
      <p:graphicFrame>
        <p:nvGraphicFramePr>
          <p:cNvPr id="126979" name="Object 3"/>
          <p:cNvGraphicFramePr>
            <a:graphicFrameLocks noChangeAspect="1"/>
          </p:cNvGraphicFramePr>
          <p:nvPr/>
        </p:nvGraphicFramePr>
        <p:xfrm>
          <a:off x="3214678" y="3643314"/>
          <a:ext cx="1071570" cy="286572"/>
        </p:xfrm>
        <a:graphic>
          <a:graphicData uri="http://schemas.openxmlformats.org/presentationml/2006/ole">
            <mc:AlternateContent xmlns:mc="http://schemas.openxmlformats.org/markup-compatibility/2006">
              <mc:Choice xmlns:v="urn:schemas-microsoft-com:vml" Requires="v">
                <p:oleObj spid="_x0000_s5139" name="Equazione" r:id="rId4" imgW="850680" imgH="228600" progId="Equation.3">
                  <p:embed/>
                </p:oleObj>
              </mc:Choice>
              <mc:Fallback>
                <p:oleObj name="Equazione" r:id="rId4" imgW="850680" imgH="228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678" y="3643314"/>
                        <a:ext cx="1071570" cy="286572"/>
                      </a:xfrm>
                      <a:prstGeom prst="rect">
                        <a:avLst/>
                      </a:prstGeom>
                      <a:solidFill>
                        <a:schemeClr val="bg1"/>
                      </a:solidFill>
                      <a:ln>
                        <a:noFill/>
                      </a:ln>
                      <a:extLst>
                        <a:ext uri="{91240B29-F687-4F45-9708-019B960494DF}">
                          <a14:hiddenLine xmlns:a14="http://schemas.microsoft.com/office/drawing/2010/main" w="25400">
                            <a:solidFill>
                              <a:schemeClr val="folHlink"/>
                            </a:solidFill>
                            <a:miter lim="800000"/>
                            <a:headEnd/>
                            <a:tailEnd/>
                          </a14:hiddenLine>
                        </a:ext>
                      </a:extLst>
                    </p:spPr>
                  </p:pic>
                </p:oleObj>
              </mc:Fallback>
            </mc:AlternateContent>
          </a:graphicData>
        </a:graphic>
      </p:graphicFrame>
      <p:pic>
        <p:nvPicPr>
          <p:cNvPr id="5123" name="Picture 3"/>
          <p:cNvPicPr>
            <a:picLocks noChangeAspect="1" noChangeArrowheads="1"/>
          </p:cNvPicPr>
          <p:nvPr/>
        </p:nvPicPr>
        <p:blipFill>
          <a:blip r:embed="rId6"/>
          <a:srcRect/>
          <a:stretch>
            <a:fillRect/>
          </a:stretch>
        </p:blipFill>
        <p:spPr bwMode="auto">
          <a:xfrm>
            <a:off x="285720" y="1000108"/>
            <a:ext cx="8277225" cy="495300"/>
          </a:xfrm>
          <a:prstGeom prst="rect">
            <a:avLst/>
          </a:prstGeom>
          <a:noFill/>
          <a:ln w="9525">
            <a:noFill/>
            <a:miter lim="800000"/>
            <a:headEnd/>
            <a:tailEnd/>
          </a:ln>
          <a:effectLst/>
        </p:spPr>
      </p:pic>
      <p:sp>
        <p:nvSpPr>
          <p:cNvPr id="5" name="CasellaDiTesto 4"/>
          <p:cNvSpPr txBox="1"/>
          <p:nvPr/>
        </p:nvSpPr>
        <p:spPr>
          <a:xfrm>
            <a:off x="357158" y="1714488"/>
            <a:ext cx="8429684" cy="2862322"/>
          </a:xfrm>
          <a:prstGeom prst="rect">
            <a:avLst/>
          </a:prstGeom>
          <a:noFill/>
        </p:spPr>
        <p:txBody>
          <a:bodyPr wrap="square" rtlCol="0">
            <a:spAutoFit/>
          </a:bodyPr>
          <a:lstStyle/>
          <a:p>
            <a:r>
              <a:rPr lang="it-IT" b="1" u="sng" dirty="0" smtClean="0"/>
              <a:t>Dati</a:t>
            </a:r>
          </a:p>
          <a:p>
            <a:r>
              <a:rPr lang="it-IT" dirty="0" smtClean="0"/>
              <a:t>T = costante 	Trasformazione isotermica</a:t>
            </a:r>
          </a:p>
          <a:p>
            <a:r>
              <a:rPr lang="it-IT" dirty="0" smtClean="0"/>
              <a:t>P</a:t>
            </a:r>
            <a:r>
              <a:rPr lang="it-IT" baseline="-25000" dirty="0" smtClean="0"/>
              <a:t>0</a:t>
            </a:r>
            <a:r>
              <a:rPr lang="it-IT" dirty="0" smtClean="0"/>
              <a:t>= 2.3 10</a:t>
            </a:r>
            <a:r>
              <a:rPr lang="it-IT" baseline="30000" dirty="0" smtClean="0"/>
              <a:t>5</a:t>
            </a:r>
            <a:r>
              <a:rPr lang="it-IT" dirty="0" smtClean="0"/>
              <a:t> Pa</a:t>
            </a:r>
          </a:p>
          <a:p>
            <a:r>
              <a:rPr lang="it-IT" dirty="0" smtClean="0"/>
              <a:t>V</a:t>
            </a:r>
            <a:r>
              <a:rPr lang="it-IT" baseline="-25000" dirty="0" smtClean="0"/>
              <a:t>i</a:t>
            </a:r>
            <a:r>
              <a:rPr lang="it-IT" dirty="0" smtClean="0"/>
              <a:t> =5litri</a:t>
            </a:r>
          </a:p>
          <a:p>
            <a:endParaRPr lang="it-IT" dirty="0" smtClean="0"/>
          </a:p>
          <a:p>
            <a:r>
              <a:rPr lang="it-IT" b="1" u="sng" dirty="0" smtClean="0"/>
              <a:t>Soluzione</a:t>
            </a:r>
          </a:p>
          <a:p>
            <a:r>
              <a:rPr lang="it-IT" dirty="0" smtClean="0"/>
              <a:t>In una trasformazione isoterma , se la pressione diminuisce, il gas subisce un incremento di volume secondo la legge </a:t>
            </a:r>
          </a:p>
          <a:p>
            <a:endParaRPr lang="it-IT" dirty="0" smtClean="0"/>
          </a:p>
          <a:p>
            <a:r>
              <a:rPr lang="it-IT" dirty="0" smtClean="0"/>
              <a:t>Quindi sostituendo i dati si ottiene</a:t>
            </a:r>
            <a:endParaRPr lang="it-IT" dirty="0"/>
          </a:p>
        </p:txBody>
      </p:sp>
      <p:graphicFrame>
        <p:nvGraphicFramePr>
          <p:cNvPr id="5124" name="Object 3"/>
          <p:cNvGraphicFramePr>
            <a:graphicFrameLocks noChangeAspect="1"/>
          </p:cNvGraphicFramePr>
          <p:nvPr/>
        </p:nvGraphicFramePr>
        <p:xfrm>
          <a:off x="1714480" y="4643446"/>
          <a:ext cx="5214974" cy="759450"/>
        </p:xfrm>
        <a:graphic>
          <a:graphicData uri="http://schemas.openxmlformats.org/presentationml/2006/ole">
            <mc:AlternateContent xmlns:mc="http://schemas.openxmlformats.org/markup-compatibility/2006">
              <mc:Choice xmlns:v="urn:schemas-microsoft-com:vml" Requires="v">
                <p:oleObj spid="_x0000_s5140" name="Equazione" r:id="rId7" imgW="3213000" imgH="469800" progId="Equation.3">
                  <p:embed/>
                </p:oleObj>
              </mc:Choice>
              <mc:Fallback>
                <p:oleObj name="Equazione" r:id="rId7" imgW="3213000" imgH="469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4480" y="4643446"/>
                        <a:ext cx="5214974" cy="759450"/>
                      </a:xfrm>
                      <a:prstGeom prst="rect">
                        <a:avLst/>
                      </a:prstGeom>
                      <a:solidFill>
                        <a:schemeClr val="bg1"/>
                      </a:solidFill>
                      <a:ln w="25400">
                        <a:solidFill>
                          <a:schemeClr val="folHlink"/>
                        </a:solidFill>
                        <a:miter lim="800000"/>
                        <a:headEnd/>
                        <a:tailEnd/>
                      </a:ln>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a:r>
              <a:rPr lang="it-IT" sz="3600" b="1" dirty="0" smtClean="0">
                <a:effectLst>
                  <a:outerShdw blurRad="38100" dist="38100" dir="2700000" algn="tl">
                    <a:srgbClr val="000000">
                      <a:alpha val="43137"/>
                    </a:srgbClr>
                  </a:outerShdw>
                </a:effectLst>
                <a:latin typeface="+mj-lt"/>
              </a:rPr>
              <a:t>Trasformazioni</a:t>
            </a:r>
            <a:r>
              <a:rPr lang="it-IT" sz="3600" b="1" dirty="0" smtClean="0">
                <a:effectLst>
                  <a:outerShdw blurRad="38100" dist="38100" dir="2700000" algn="tl">
                    <a:srgbClr val="000000">
                      <a:alpha val="43137"/>
                    </a:srgbClr>
                  </a:outerShdw>
                </a:effectLst>
                <a:latin typeface="Book Antiqua" pitchFamily="18" charset="0"/>
              </a:rPr>
              <a:t> </a:t>
            </a:r>
            <a:r>
              <a:rPr lang="it-IT" sz="3600" dirty="0" smtClean="0">
                <a:effectLst>
                  <a:outerShdw blurRad="38100" dist="38100" dir="2700000" algn="tl">
                    <a:srgbClr val="000000">
                      <a:alpha val="43137"/>
                    </a:srgbClr>
                  </a:outerShdw>
                </a:effectLst>
                <a:latin typeface="Book Antiqua" pitchFamily="18" charset="0"/>
              </a:rPr>
              <a:t>: esercizi</a:t>
            </a:r>
            <a:endParaRPr lang="en-US" sz="3600" dirty="0">
              <a:latin typeface="Book Antiqua" pitchFamily="18" charset="0"/>
            </a:endParaRPr>
          </a:p>
        </p:txBody>
      </p:sp>
      <p:graphicFrame>
        <p:nvGraphicFramePr>
          <p:cNvPr id="126979" name="Object 3"/>
          <p:cNvGraphicFramePr>
            <a:graphicFrameLocks noChangeAspect="1"/>
          </p:cNvGraphicFramePr>
          <p:nvPr/>
        </p:nvGraphicFramePr>
        <p:xfrm>
          <a:off x="1542849" y="5000636"/>
          <a:ext cx="5458043" cy="876302"/>
        </p:xfrm>
        <a:graphic>
          <a:graphicData uri="http://schemas.openxmlformats.org/presentationml/2006/ole">
            <mc:AlternateContent xmlns:mc="http://schemas.openxmlformats.org/markup-compatibility/2006">
              <mc:Choice xmlns:v="urn:schemas-microsoft-com:vml" Requires="v">
                <p:oleObj spid="_x0000_s113684" name="Equazione" r:id="rId4" imgW="2920680" imgH="469800" progId="Equation.3">
                  <p:embed/>
                </p:oleObj>
              </mc:Choice>
              <mc:Fallback>
                <p:oleObj name="Equazione" r:id="rId4" imgW="2920680" imgH="469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2849" y="5000636"/>
                        <a:ext cx="5458043" cy="876302"/>
                      </a:xfrm>
                      <a:prstGeom prst="rect">
                        <a:avLst/>
                      </a:prstGeom>
                      <a:solidFill>
                        <a:schemeClr val="bg1"/>
                      </a:solidFill>
                      <a:ln>
                        <a:noFill/>
                      </a:ln>
                      <a:extLst>
                        <a:ext uri="{91240B29-F687-4F45-9708-019B960494DF}">
                          <a14:hiddenLine xmlns:a14="http://schemas.microsoft.com/office/drawing/2010/main" w="25400">
                            <a:solidFill>
                              <a:schemeClr val="folHlink"/>
                            </a:solidFill>
                            <a:miter lim="800000"/>
                            <a:headEnd/>
                            <a:tailEnd/>
                          </a14:hiddenLine>
                        </a:ext>
                      </a:extLst>
                    </p:spPr>
                  </p:pic>
                </p:oleObj>
              </mc:Fallback>
            </mc:AlternateContent>
          </a:graphicData>
        </a:graphic>
      </p:graphicFrame>
      <p:sp>
        <p:nvSpPr>
          <p:cNvPr id="5" name="CasellaDiTesto 4"/>
          <p:cNvSpPr txBox="1"/>
          <p:nvPr/>
        </p:nvSpPr>
        <p:spPr>
          <a:xfrm>
            <a:off x="428596" y="1647001"/>
            <a:ext cx="8429684" cy="3416320"/>
          </a:xfrm>
          <a:prstGeom prst="rect">
            <a:avLst/>
          </a:prstGeom>
          <a:noFill/>
        </p:spPr>
        <p:txBody>
          <a:bodyPr wrap="square" rtlCol="0">
            <a:spAutoFit/>
          </a:bodyPr>
          <a:lstStyle/>
          <a:p>
            <a:r>
              <a:rPr lang="it-IT" b="1" u="sng" dirty="0" smtClean="0"/>
              <a:t>Dati</a:t>
            </a:r>
          </a:p>
          <a:p>
            <a:r>
              <a:rPr lang="it-IT" dirty="0" smtClean="0"/>
              <a:t>P = costante 	Trasformazione isobara</a:t>
            </a:r>
          </a:p>
          <a:p>
            <a:r>
              <a:rPr lang="it-IT" dirty="0" smtClean="0"/>
              <a:t>T</a:t>
            </a:r>
            <a:r>
              <a:rPr lang="it-IT" baseline="-25000" dirty="0" smtClean="0"/>
              <a:t>0</a:t>
            </a:r>
            <a:r>
              <a:rPr lang="it-IT" dirty="0" smtClean="0"/>
              <a:t> =273°K</a:t>
            </a:r>
            <a:endParaRPr lang="it-IT" dirty="0" smtClean="0">
              <a:latin typeface="Symbol" pitchFamily="18" charset="2"/>
            </a:endParaRPr>
          </a:p>
          <a:p>
            <a:r>
              <a:rPr lang="it-IT" dirty="0" err="1" smtClean="0"/>
              <a:t>T</a:t>
            </a:r>
            <a:r>
              <a:rPr lang="it-IT" baseline="-25000" dirty="0" err="1" smtClean="0"/>
              <a:t>f</a:t>
            </a:r>
            <a:r>
              <a:rPr lang="it-IT" dirty="0" err="1" smtClean="0"/>
              <a:t>=</a:t>
            </a:r>
            <a:r>
              <a:rPr lang="it-IT" dirty="0" smtClean="0"/>
              <a:t> 300°K	</a:t>
            </a:r>
          </a:p>
          <a:p>
            <a:r>
              <a:rPr lang="it-IT" dirty="0" smtClean="0"/>
              <a:t>V</a:t>
            </a:r>
            <a:r>
              <a:rPr lang="it-IT" baseline="-25000" dirty="0" smtClean="0"/>
              <a:t>0</a:t>
            </a:r>
            <a:r>
              <a:rPr lang="it-IT" dirty="0" smtClean="0"/>
              <a:t> =2m</a:t>
            </a:r>
            <a:r>
              <a:rPr lang="it-IT" baseline="30000" dirty="0" smtClean="0"/>
              <a:t>3</a:t>
            </a:r>
          </a:p>
          <a:p>
            <a:endParaRPr lang="it-IT" dirty="0" smtClean="0"/>
          </a:p>
          <a:p>
            <a:r>
              <a:rPr lang="it-IT" b="1" u="sng" dirty="0" smtClean="0"/>
              <a:t>Soluzione</a:t>
            </a:r>
          </a:p>
          <a:p>
            <a:r>
              <a:rPr lang="it-IT" dirty="0" smtClean="0"/>
              <a:t>In una trasformazione isobara a pressione costante, se si ha un riscaldamento, il gas subisce un incremento di volume secondo la legge </a:t>
            </a:r>
          </a:p>
          <a:p>
            <a:endParaRPr lang="it-IT" dirty="0" smtClean="0"/>
          </a:p>
          <a:p>
            <a:endParaRPr lang="it-IT" dirty="0" smtClean="0"/>
          </a:p>
          <a:p>
            <a:r>
              <a:rPr lang="it-IT" dirty="0" smtClean="0"/>
              <a:t>Quindi sostituendo i dati si ottiene</a:t>
            </a:r>
            <a:endParaRPr lang="it-IT" dirty="0"/>
          </a:p>
        </p:txBody>
      </p:sp>
      <p:pic>
        <p:nvPicPr>
          <p:cNvPr id="113668" name="Picture 4"/>
          <p:cNvPicPr>
            <a:picLocks noChangeAspect="1" noChangeArrowheads="1"/>
          </p:cNvPicPr>
          <p:nvPr/>
        </p:nvPicPr>
        <p:blipFill>
          <a:blip r:embed="rId6"/>
          <a:srcRect/>
          <a:stretch>
            <a:fillRect/>
          </a:stretch>
        </p:blipFill>
        <p:spPr bwMode="auto">
          <a:xfrm>
            <a:off x="357158" y="1071546"/>
            <a:ext cx="8372475" cy="504825"/>
          </a:xfrm>
          <a:prstGeom prst="rect">
            <a:avLst/>
          </a:prstGeom>
          <a:noFill/>
          <a:ln w="9525">
            <a:noFill/>
            <a:miter lim="800000"/>
            <a:headEnd/>
            <a:tailEnd/>
          </a:ln>
          <a:effectLst/>
        </p:spPr>
      </p:pic>
      <p:graphicFrame>
        <p:nvGraphicFramePr>
          <p:cNvPr id="113669" name="Object 3"/>
          <p:cNvGraphicFramePr>
            <a:graphicFrameLocks noChangeAspect="1"/>
          </p:cNvGraphicFramePr>
          <p:nvPr/>
        </p:nvGraphicFramePr>
        <p:xfrm>
          <a:off x="5643570" y="4000504"/>
          <a:ext cx="807456" cy="520686"/>
        </p:xfrm>
        <a:graphic>
          <a:graphicData uri="http://schemas.openxmlformats.org/presentationml/2006/ole">
            <mc:AlternateContent xmlns:mc="http://schemas.openxmlformats.org/markup-compatibility/2006">
              <mc:Choice xmlns:v="urn:schemas-microsoft-com:vml" Requires="v">
                <p:oleObj spid="_x0000_s113685" name="Equazione" r:id="rId7" imgW="609480" imgH="393480" progId="Equation.3">
                  <p:embed/>
                </p:oleObj>
              </mc:Choice>
              <mc:Fallback>
                <p:oleObj name="Equazione" r:id="rId7" imgW="609480" imgH="39348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3570" y="4000504"/>
                        <a:ext cx="807456" cy="520686"/>
                      </a:xfrm>
                      <a:prstGeom prst="rect">
                        <a:avLst/>
                      </a:prstGeom>
                      <a:solidFill>
                        <a:schemeClr val="bg1"/>
                      </a:solidFill>
                      <a:ln>
                        <a:noFill/>
                      </a:ln>
                      <a:extLst>
                        <a:ext uri="{91240B29-F687-4F45-9708-019B960494DF}">
                          <a14:hiddenLine xmlns:a14="http://schemas.microsoft.com/office/drawing/2010/main" w="25400">
                            <a:solidFill>
                              <a:schemeClr val="folHlink"/>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a:r>
              <a:rPr lang="it-IT" sz="3600" b="1" dirty="0" smtClean="0">
                <a:effectLst>
                  <a:outerShdw blurRad="38100" dist="38100" dir="2700000" algn="tl">
                    <a:srgbClr val="000000">
                      <a:alpha val="43137"/>
                    </a:srgbClr>
                  </a:outerShdw>
                </a:effectLst>
                <a:latin typeface="+mj-lt"/>
              </a:rPr>
              <a:t>Trasformazioni</a:t>
            </a:r>
            <a:r>
              <a:rPr lang="it-IT" sz="3600" b="1" dirty="0" smtClean="0">
                <a:effectLst>
                  <a:outerShdw blurRad="38100" dist="38100" dir="2700000" algn="tl">
                    <a:srgbClr val="000000">
                      <a:alpha val="43137"/>
                    </a:srgbClr>
                  </a:outerShdw>
                </a:effectLst>
                <a:latin typeface="Book Antiqua" pitchFamily="18" charset="0"/>
              </a:rPr>
              <a:t> </a:t>
            </a:r>
            <a:r>
              <a:rPr lang="it-IT" sz="3600" dirty="0" smtClean="0">
                <a:effectLst>
                  <a:outerShdw blurRad="38100" dist="38100" dir="2700000" algn="tl">
                    <a:srgbClr val="000000">
                      <a:alpha val="43137"/>
                    </a:srgbClr>
                  </a:outerShdw>
                </a:effectLst>
                <a:latin typeface="Book Antiqua" pitchFamily="18" charset="0"/>
              </a:rPr>
              <a:t>: esercizi</a:t>
            </a:r>
            <a:endParaRPr lang="en-US" sz="3600" dirty="0">
              <a:latin typeface="Book Antiqua" pitchFamily="18" charset="0"/>
            </a:endParaRPr>
          </a:p>
        </p:txBody>
      </p:sp>
      <p:graphicFrame>
        <p:nvGraphicFramePr>
          <p:cNvPr id="126979" name="Object 3"/>
          <p:cNvGraphicFramePr>
            <a:graphicFrameLocks noChangeAspect="1"/>
          </p:cNvGraphicFramePr>
          <p:nvPr/>
        </p:nvGraphicFramePr>
        <p:xfrm>
          <a:off x="1214414" y="4929198"/>
          <a:ext cx="6691312" cy="876300"/>
        </p:xfrm>
        <a:graphic>
          <a:graphicData uri="http://schemas.openxmlformats.org/presentationml/2006/ole">
            <mc:AlternateContent xmlns:mc="http://schemas.openxmlformats.org/markup-compatibility/2006">
              <mc:Choice xmlns:v="urn:schemas-microsoft-com:vml" Requires="v">
                <p:oleObj spid="_x0000_s114706" name="Equazione" r:id="rId4" imgW="3581280" imgH="469800" progId="Equation.3">
                  <p:embed/>
                </p:oleObj>
              </mc:Choice>
              <mc:Fallback>
                <p:oleObj name="Equazione" r:id="rId4" imgW="3581280" imgH="469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14" y="4929198"/>
                        <a:ext cx="6691312" cy="876300"/>
                      </a:xfrm>
                      <a:prstGeom prst="rect">
                        <a:avLst/>
                      </a:prstGeom>
                      <a:solidFill>
                        <a:schemeClr val="bg1"/>
                      </a:solidFill>
                      <a:ln>
                        <a:noFill/>
                      </a:ln>
                      <a:extLst>
                        <a:ext uri="{91240B29-F687-4F45-9708-019B960494DF}">
                          <a14:hiddenLine xmlns:a14="http://schemas.microsoft.com/office/drawing/2010/main" w="25400">
                            <a:solidFill>
                              <a:schemeClr val="folHlink"/>
                            </a:solidFill>
                            <a:miter lim="800000"/>
                            <a:headEnd/>
                            <a:tailEnd/>
                          </a14:hiddenLine>
                        </a:ext>
                      </a:extLst>
                    </p:spPr>
                  </p:pic>
                </p:oleObj>
              </mc:Fallback>
            </mc:AlternateContent>
          </a:graphicData>
        </a:graphic>
      </p:graphicFrame>
      <p:sp>
        <p:nvSpPr>
          <p:cNvPr id="5" name="CasellaDiTesto 4"/>
          <p:cNvSpPr txBox="1"/>
          <p:nvPr/>
        </p:nvSpPr>
        <p:spPr>
          <a:xfrm>
            <a:off x="428596" y="1647001"/>
            <a:ext cx="8429684" cy="3139321"/>
          </a:xfrm>
          <a:prstGeom prst="rect">
            <a:avLst/>
          </a:prstGeom>
          <a:noFill/>
        </p:spPr>
        <p:txBody>
          <a:bodyPr wrap="square" rtlCol="0">
            <a:spAutoFit/>
          </a:bodyPr>
          <a:lstStyle/>
          <a:p>
            <a:r>
              <a:rPr lang="it-IT" b="1" u="sng" dirty="0" smtClean="0"/>
              <a:t>Dati</a:t>
            </a:r>
          </a:p>
          <a:p>
            <a:r>
              <a:rPr lang="it-IT" dirty="0" smtClean="0"/>
              <a:t>V = costante 	Trasformazione isocora</a:t>
            </a:r>
          </a:p>
          <a:p>
            <a:r>
              <a:rPr lang="it-IT" dirty="0" smtClean="0"/>
              <a:t>P</a:t>
            </a:r>
            <a:r>
              <a:rPr lang="it-IT" baseline="-25000" dirty="0" smtClean="0"/>
              <a:t>0</a:t>
            </a:r>
            <a:r>
              <a:rPr lang="it-IT" dirty="0" smtClean="0"/>
              <a:t> =1Atm</a:t>
            </a:r>
            <a:endParaRPr lang="it-IT" dirty="0" smtClean="0">
              <a:latin typeface="Symbol" pitchFamily="18" charset="2"/>
            </a:endParaRPr>
          </a:p>
          <a:p>
            <a:r>
              <a:rPr lang="it-IT" dirty="0" smtClean="0"/>
              <a:t>T</a:t>
            </a:r>
            <a:r>
              <a:rPr lang="it-IT" baseline="-25000" dirty="0" smtClean="0"/>
              <a:t>0</a:t>
            </a:r>
            <a:r>
              <a:rPr lang="it-IT" dirty="0" smtClean="0"/>
              <a:t>= 273°K	=0°C</a:t>
            </a:r>
          </a:p>
          <a:p>
            <a:endParaRPr lang="it-IT" dirty="0" smtClean="0"/>
          </a:p>
          <a:p>
            <a:r>
              <a:rPr lang="it-IT" b="1" u="sng" dirty="0" smtClean="0"/>
              <a:t>Soluzione</a:t>
            </a:r>
          </a:p>
          <a:p>
            <a:r>
              <a:rPr lang="it-IT" dirty="0" smtClean="0"/>
              <a:t>In una trasformazione isocora a volume costante, se si ha un riscaldamento, il gas non potendo espandersi subisce un incremento di pressione secondo la legge </a:t>
            </a:r>
          </a:p>
          <a:p>
            <a:endParaRPr lang="it-IT" dirty="0" smtClean="0"/>
          </a:p>
          <a:p>
            <a:endParaRPr lang="it-IT" dirty="0" smtClean="0"/>
          </a:p>
          <a:p>
            <a:r>
              <a:rPr lang="it-IT" dirty="0" smtClean="0"/>
              <a:t>Quindi sostituendo i dati si ottiene</a:t>
            </a:r>
            <a:endParaRPr lang="it-IT" dirty="0"/>
          </a:p>
        </p:txBody>
      </p:sp>
      <p:graphicFrame>
        <p:nvGraphicFramePr>
          <p:cNvPr id="113669" name="Object 3"/>
          <p:cNvGraphicFramePr>
            <a:graphicFrameLocks noChangeAspect="1"/>
          </p:cNvGraphicFramePr>
          <p:nvPr/>
        </p:nvGraphicFramePr>
        <p:xfrm>
          <a:off x="5643570" y="4000504"/>
          <a:ext cx="807456" cy="520686"/>
        </p:xfrm>
        <a:graphic>
          <a:graphicData uri="http://schemas.openxmlformats.org/presentationml/2006/ole">
            <mc:AlternateContent xmlns:mc="http://schemas.openxmlformats.org/markup-compatibility/2006">
              <mc:Choice xmlns:v="urn:schemas-microsoft-com:vml" Requires="v">
                <p:oleObj spid="_x0000_s114707" name="Equazione" r:id="rId6" imgW="609480" imgH="393480" progId="Equation.3">
                  <p:embed/>
                </p:oleObj>
              </mc:Choice>
              <mc:Fallback>
                <p:oleObj name="Equazione" r:id="rId6" imgW="609480" imgH="3934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3570" y="4000504"/>
                        <a:ext cx="807456" cy="520686"/>
                      </a:xfrm>
                      <a:prstGeom prst="rect">
                        <a:avLst/>
                      </a:prstGeom>
                      <a:solidFill>
                        <a:schemeClr val="bg1"/>
                      </a:solidFill>
                      <a:ln>
                        <a:noFill/>
                      </a:ln>
                      <a:extLst>
                        <a:ext uri="{91240B29-F687-4F45-9708-019B960494DF}">
                          <a14:hiddenLine xmlns:a14="http://schemas.microsoft.com/office/drawing/2010/main" w="25400">
                            <a:solidFill>
                              <a:schemeClr val="folHlink"/>
                            </a:solidFill>
                            <a:miter lim="800000"/>
                            <a:headEnd/>
                            <a:tailEnd/>
                          </a14:hiddenLine>
                        </a:ext>
                      </a:extLst>
                    </p:spPr>
                  </p:pic>
                </p:oleObj>
              </mc:Fallback>
            </mc:AlternateContent>
          </a:graphicData>
        </a:graphic>
      </p:graphicFrame>
      <p:pic>
        <p:nvPicPr>
          <p:cNvPr id="114692" name="Picture 4"/>
          <p:cNvPicPr>
            <a:picLocks noChangeAspect="1" noChangeArrowheads="1"/>
          </p:cNvPicPr>
          <p:nvPr/>
        </p:nvPicPr>
        <p:blipFill>
          <a:blip r:embed="rId8"/>
          <a:srcRect/>
          <a:stretch>
            <a:fillRect/>
          </a:stretch>
        </p:blipFill>
        <p:spPr bwMode="auto">
          <a:xfrm>
            <a:off x="423892" y="928670"/>
            <a:ext cx="8362950" cy="742950"/>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a:r>
              <a:rPr lang="it-IT" sz="3600" b="1" dirty="0" smtClean="0">
                <a:effectLst>
                  <a:outerShdw blurRad="38100" dist="38100" dir="2700000" algn="tl">
                    <a:srgbClr val="000000">
                      <a:alpha val="43137"/>
                    </a:srgbClr>
                  </a:outerShdw>
                </a:effectLst>
                <a:latin typeface="+mj-lt"/>
              </a:rPr>
              <a:t>Trasformazioni</a:t>
            </a:r>
            <a:r>
              <a:rPr lang="it-IT" sz="3600" b="1" dirty="0" smtClean="0">
                <a:effectLst>
                  <a:outerShdw blurRad="38100" dist="38100" dir="2700000" algn="tl">
                    <a:srgbClr val="000000">
                      <a:alpha val="43137"/>
                    </a:srgbClr>
                  </a:outerShdw>
                </a:effectLst>
                <a:latin typeface="Book Antiqua" pitchFamily="18" charset="0"/>
              </a:rPr>
              <a:t> </a:t>
            </a:r>
            <a:r>
              <a:rPr lang="it-IT" sz="3600" dirty="0" smtClean="0">
                <a:effectLst>
                  <a:outerShdw blurRad="38100" dist="38100" dir="2700000" algn="tl">
                    <a:srgbClr val="000000">
                      <a:alpha val="43137"/>
                    </a:srgbClr>
                  </a:outerShdw>
                </a:effectLst>
                <a:latin typeface="Book Antiqua" pitchFamily="18" charset="0"/>
              </a:rPr>
              <a:t>: esercizi</a:t>
            </a:r>
            <a:endParaRPr lang="en-US" sz="3600" dirty="0">
              <a:latin typeface="Book Antiqua" pitchFamily="18" charset="0"/>
            </a:endParaRPr>
          </a:p>
        </p:txBody>
      </p:sp>
      <p:graphicFrame>
        <p:nvGraphicFramePr>
          <p:cNvPr id="126979" name="Object 3"/>
          <p:cNvGraphicFramePr>
            <a:graphicFrameLocks noChangeAspect="1"/>
          </p:cNvGraphicFramePr>
          <p:nvPr/>
        </p:nvGraphicFramePr>
        <p:xfrm>
          <a:off x="4071934" y="5357826"/>
          <a:ext cx="4424372" cy="581732"/>
        </p:xfrm>
        <a:graphic>
          <a:graphicData uri="http://schemas.openxmlformats.org/presentationml/2006/ole">
            <mc:AlternateContent xmlns:mc="http://schemas.openxmlformats.org/markup-compatibility/2006">
              <mc:Choice xmlns:v="urn:schemas-microsoft-com:vml" Requires="v">
                <p:oleObj spid="_x0000_s115732" name="Equazione" r:id="rId4" imgW="3276360" imgH="431640" progId="Equation.3">
                  <p:embed/>
                </p:oleObj>
              </mc:Choice>
              <mc:Fallback>
                <p:oleObj name="Equazione" r:id="rId4" imgW="3276360" imgH="43164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1934" y="5357826"/>
                        <a:ext cx="4424372" cy="581732"/>
                      </a:xfrm>
                      <a:prstGeom prst="rect">
                        <a:avLst/>
                      </a:prstGeom>
                      <a:solidFill>
                        <a:schemeClr val="bg1"/>
                      </a:solidFill>
                      <a:ln>
                        <a:noFill/>
                      </a:ln>
                      <a:extLst>
                        <a:ext uri="{91240B29-F687-4F45-9708-019B960494DF}">
                          <a14:hiddenLine xmlns:a14="http://schemas.microsoft.com/office/drawing/2010/main" w="25400">
                            <a:solidFill>
                              <a:schemeClr val="folHlink"/>
                            </a:solidFill>
                            <a:miter lim="800000"/>
                            <a:headEnd/>
                            <a:tailEnd/>
                          </a14:hiddenLine>
                        </a:ext>
                      </a:extLst>
                    </p:spPr>
                  </p:pic>
                </p:oleObj>
              </mc:Fallback>
            </mc:AlternateContent>
          </a:graphicData>
        </a:graphic>
      </p:graphicFrame>
      <p:sp>
        <p:nvSpPr>
          <p:cNvPr id="5" name="CasellaDiTesto 4"/>
          <p:cNvSpPr txBox="1"/>
          <p:nvPr/>
        </p:nvSpPr>
        <p:spPr>
          <a:xfrm>
            <a:off x="428596" y="1647001"/>
            <a:ext cx="8429684" cy="3693319"/>
          </a:xfrm>
          <a:prstGeom prst="rect">
            <a:avLst/>
          </a:prstGeom>
          <a:noFill/>
        </p:spPr>
        <p:txBody>
          <a:bodyPr wrap="square" rtlCol="0">
            <a:spAutoFit/>
          </a:bodyPr>
          <a:lstStyle/>
          <a:p>
            <a:r>
              <a:rPr lang="it-IT" b="1" u="sng" dirty="0" smtClean="0"/>
              <a:t>Dati</a:t>
            </a:r>
          </a:p>
          <a:p>
            <a:r>
              <a:rPr lang="it-IT" dirty="0" smtClean="0"/>
              <a:t>V = </a:t>
            </a:r>
            <a:r>
              <a:rPr lang="it-IT" dirty="0" err="1" smtClean="0"/>
              <a:t>cost</a:t>
            </a:r>
            <a:r>
              <a:rPr lang="it-IT" dirty="0" smtClean="0"/>
              <a:t> (</a:t>
            </a:r>
            <a:r>
              <a:rPr lang="it-IT" dirty="0" err="1" smtClean="0"/>
              <a:t>Trasf.isocora</a:t>
            </a:r>
            <a:r>
              <a:rPr lang="it-IT" dirty="0" smtClean="0"/>
              <a:t>) + </a:t>
            </a:r>
            <a:r>
              <a:rPr lang="it-IT" dirty="0" err="1" smtClean="0"/>
              <a:t>T=cost</a:t>
            </a:r>
            <a:r>
              <a:rPr lang="it-IT" dirty="0" smtClean="0"/>
              <a:t> (</a:t>
            </a:r>
            <a:r>
              <a:rPr lang="it-IT" dirty="0" err="1" smtClean="0"/>
              <a:t>trasf.isoterma</a:t>
            </a:r>
            <a:r>
              <a:rPr lang="it-IT" dirty="0" smtClean="0"/>
              <a:t>)	A	B	C</a:t>
            </a:r>
          </a:p>
          <a:p>
            <a:r>
              <a:rPr lang="it-IT" dirty="0" smtClean="0"/>
              <a:t>Stato A (P</a:t>
            </a:r>
            <a:r>
              <a:rPr lang="it-IT" baseline="-25000" dirty="0" smtClean="0"/>
              <a:t>A</a:t>
            </a:r>
            <a:r>
              <a:rPr lang="it-IT" dirty="0" smtClean="0"/>
              <a:t> =1Atm,T</a:t>
            </a:r>
            <a:r>
              <a:rPr lang="it-IT" baseline="-25000" dirty="0" smtClean="0"/>
              <a:t>A</a:t>
            </a:r>
            <a:r>
              <a:rPr lang="it-IT" dirty="0" smtClean="0"/>
              <a:t>=200°K)</a:t>
            </a:r>
          </a:p>
          <a:p>
            <a:r>
              <a:rPr lang="it-IT" dirty="0" smtClean="0"/>
              <a:t>Stato B (V</a:t>
            </a:r>
            <a:r>
              <a:rPr lang="it-IT" baseline="-25000" dirty="0" smtClean="0"/>
              <a:t>B</a:t>
            </a:r>
            <a:r>
              <a:rPr lang="it-IT" dirty="0" smtClean="0"/>
              <a:t> =5l,T</a:t>
            </a:r>
            <a:r>
              <a:rPr lang="it-IT" baseline="-25000" dirty="0" smtClean="0"/>
              <a:t>B</a:t>
            </a:r>
            <a:r>
              <a:rPr lang="it-IT" dirty="0" smtClean="0"/>
              <a:t>=400°K)</a:t>
            </a:r>
          </a:p>
          <a:p>
            <a:r>
              <a:rPr lang="it-IT" dirty="0" smtClean="0"/>
              <a:t>Stato C (V</a:t>
            </a:r>
            <a:r>
              <a:rPr lang="it-IT" baseline="-25000" dirty="0" smtClean="0"/>
              <a:t>C</a:t>
            </a:r>
            <a:r>
              <a:rPr lang="it-IT" dirty="0" smtClean="0"/>
              <a:t>=8l)</a:t>
            </a:r>
          </a:p>
          <a:p>
            <a:endParaRPr lang="it-IT" dirty="0" smtClean="0"/>
          </a:p>
          <a:p>
            <a:r>
              <a:rPr lang="it-IT" b="1" u="sng" dirty="0" smtClean="0"/>
              <a:t>Soluzione</a:t>
            </a:r>
          </a:p>
          <a:p>
            <a:r>
              <a:rPr lang="it-IT" dirty="0" smtClean="0"/>
              <a:t>La trasformazione è una successione di due trasformazioni in sequenza. </a:t>
            </a:r>
          </a:p>
          <a:p>
            <a:r>
              <a:rPr lang="it-IT" dirty="0" smtClean="0"/>
              <a:t>Nella prima trasformazione a volume costante, il gas viene riscaldato quindi la pressione aumenta al valore P</a:t>
            </a:r>
            <a:r>
              <a:rPr lang="it-IT" baseline="-25000" dirty="0" smtClean="0"/>
              <a:t>B</a:t>
            </a:r>
            <a:r>
              <a:rPr lang="it-IT" dirty="0" smtClean="0"/>
              <a:t> secondo la legge </a:t>
            </a:r>
          </a:p>
          <a:p>
            <a:endParaRPr lang="it-IT" dirty="0" smtClean="0"/>
          </a:p>
          <a:p>
            <a:endParaRPr lang="it-IT" dirty="0" smtClean="0"/>
          </a:p>
          <a:p>
            <a:r>
              <a:rPr lang="it-IT" dirty="0" smtClean="0"/>
              <a:t>Poiché V</a:t>
            </a:r>
            <a:r>
              <a:rPr lang="it-IT" baseline="-25000" dirty="0" smtClean="0"/>
              <a:t>B</a:t>
            </a:r>
            <a:r>
              <a:rPr lang="it-IT" dirty="0" smtClean="0"/>
              <a:t> coincide con V</a:t>
            </a:r>
            <a:r>
              <a:rPr lang="it-IT" baseline="-25000" dirty="0" smtClean="0"/>
              <a:t>A</a:t>
            </a:r>
            <a:r>
              <a:rPr lang="it-IT" dirty="0" smtClean="0"/>
              <a:t> , V</a:t>
            </a:r>
            <a:r>
              <a:rPr lang="it-IT" baseline="-25000" dirty="0" smtClean="0"/>
              <a:t>B</a:t>
            </a:r>
            <a:r>
              <a:rPr lang="it-IT" dirty="0" smtClean="0"/>
              <a:t> è pari a 5l;  sostituendo i dati si ottiene</a:t>
            </a:r>
            <a:endParaRPr lang="it-IT" dirty="0"/>
          </a:p>
        </p:txBody>
      </p:sp>
      <p:pic>
        <p:nvPicPr>
          <p:cNvPr id="115716" name="Picture 4"/>
          <p:cNvPicPr>
            <a:picLocks noChangeAspect="1" noChangeArrowheads="1"/>
          </p:cNvPicPr>
          <p:nvPr/>
        </p:nvPicPr>
        <p:blipFill>
          <a:blip r:embed="rId6"/>
          <a:srcRect/>
          <a:stretch>
            <a:fillRect/>
          </a:stretch>
        </p:blipFill>
        <p:spPr bwMode="auto">
          <a:xfrm>
            <a:off x="285719" y="928670"/>
            <a:ext cx="8653945" cy="785818"/>
          </a:xfrm>
          <a:prstGeom prst="rect">
            <a:avLst/>
          </a:prstGeom>
          <a:noFill/>
          <a:ln w="9525">
            <a:noFill/>
            <a:miter lim="800000"/>
            <a:headEnd/>
            <a:tailEnd/>
          </a:ln>
          <a:effectLst/>
        </p:spPr>
      </p:pic>
      <p:cxnSp>
        <p:nvCxnSpPr>
          <p:cNvPr id="10" name="Connettore 2 9"/>
          <p:cNvCxnSpPr/>
          <p:nvPr/>
        </p:nvCxnSpPr>
        <p:spPr>
          <a:xfrm>
            <a:off x="5357818" y="207167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6357950" y="207167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15717" name="Object 3"/>
          <p:cNvGraphicFramePr>
            <a:graphicFrameLocks noChangeAspect="1"/>
          </p:cNvGraphicFramePr>
          <p:nvPr/>
        </p:nvGraphicFramePr>
        <p:xfrm>
          <a:off x="4357687" y="4406810"/>
          <a:ext cx="3643337" cy="522387"/>
        </p:xfrm>
        <a:graphic>
          <a:graphicData uri="http://schemas.openxmlformats.org/presentationml/2006/ole">
            <mc:AlternateContent xmlns:mc="http://schemas.openxmlformats.org/markup-compatibility/2006">
              <mc:Choice xmlns:v="urn:schemas-microsoft-com:vml" Requires="v">
                <p:oleObj spid="_x0000_s115733" name="Equazione" r:id="rId7" imgW="3009600" imgH="431640" progId="Equation.3">
                  <p:embed/>
                </p:oleObj>
              </mc:Choice>
              <mc:Fallback>
                <p:oleObj name="Equazione" r:id="rId7" imgW="3009600" imgH="4316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7687" y="4406810"/>
                        <a:ext cx="3643337" cy="522387"/>
                      </a:xfrm>
                      <a:prstGeom prst="rect">
                        <a:avLst/>
                      </a:prstGeom>
                      <a:solidFill>
                        <a:schemeClr val="bg1"/>
                      </a:solidFill>
                      <a:ln>
                        <a:noFill/>
                      </a:ln>
                      <a:extLst>
                        <a:ext uri="{91240B29-F687-4F45-9708-019B960494DF}">
                          <a14:hiddenLine xmlns:a14="http://schemas.microsoft.com/office/drawing/2010/main" w="25400">
                            <a:solidFill>
                              <a:schemeClr val="folHlink"/>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a:r>
              <a:rPr lang="it-IT" sz="3600" b="1" dirty="0" smtClean="0">
                <a:effectLst>
                  <a:outerShdw blurRad="38100" dist="38100" dir="2700000" algn="tl">
                    <a:srgbClr val="000000">
                      <a:alpha val="43137"/>
                    </a:srgbClr>
                  </a:outerShdw>
                </a:effectLst>
                <a:latin typeface="+mj-lt"/>
              </a:rPr>
              <a:t>Trasformazioni</a:t>
            </a:r>
            <a:r>
              <a:rPr lang="it-IT" sz="3600" b="1" dirty="0" smtClean="0">
                <a:effectLst>
                  <a:outerShdw blurRad="38100" dist="38100" dir="2700000" algn="tl">
                    <a:srgbClr val="000000">
                      <a:alpha val="43137"/>
                    </a:srgbClr>
                  </a:outerShdw>
                </a:effectLst>
                <a:latin typeface="Book Antiqua" pitchFamily="18" charset="0"/>
              </a:rPr>
              <a:t> </a:t>
            </a:r>
            <a:r>
              <a:rPr lang="it-IT" sz="3600" dirty="0" smtClean="0">
                <a:effectLst>
                  <a:outerShdw blurRad="38100" dist="38100" dir="2700000" algn="tl">
                    <a:srgbClr val="000000">
                      <a:alpha val="43137"/>
                    </a:srgbClr>
                  </a:outerShdw>
                </a:effectLst>
                <a:latin typeface="Book Antiqua" pitchFamily="18" charset="0"/>
              </a:rPr>
              <a:t>: esercizi</a:t>
            </a:r>
            <a:endParaRPr lang="en-US" sz="3600" dirty="0">
              <a:latin typeface="Book Antiqua" pitchFamily="18" charset="0"/>
            </a:endParaRPr>
          </a:p>
        </p:txBody>
      </p:sp>
      <p:graphicFrame>
        <p:nvGraphicFramePr>
          <p:cNvPr id="126979" name="Object 3"/>
          <p:cNvGraphicFramePr>
            <a:graphicFrameLocks noChangeAspect="1"/>
          </p:cNvGraphicFramePr>
          <p:nvPr/>
        </p:nvGraphicFramePr>
        <p:xfrm>
          <a:off x="4572000" y="5776933"/>
          <a:ext cx="2916238" cy="581025"/>
        </p:xfrm>
        <a:graphic>
          <a:graphicData uri="http://schemas.openxmlformats.org/presentationml/2006/ole">
            <mc:AlternateContent xmlns:mc="http://schemas.openxmlformats.org/markup-compatibility/2006">
              <mc:Choice xmlns:v="urn:schemas-microsoft-com:vml" Requires="v">
                <p:oleObj spid="_x0000_s116755" name="Equazione" r:id="rId4" imgW="2158920" imgH="431640" progId="Equation.3">
                  <p:embed/>
                </p:oleObj>
              </mc:Choice>
              <mc:Fallback>
                <p:oleObj name="Equazione" r:id="rId4" imgW="2158920" imgH="43164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5776933"/>
                        <a:ext cx="2916238" cy="581025"/>
                      </a:xfrm>
                      <a:prstGeom prst="rect">
                        <a:avLst/>
                      </a:prstGeom>
                      <a:solidFill>
                        <a:schemeClr val="bg1"/>
                      </a:solidFill>
                      <a:ln>
                        <a:noFill/>
                      </a:ln>
                      <a:extLst>
                        <a:ext uri="{91240B29-F687-4F45-9708-019B960494DF}">
                          <a14:hiddenLine xmlns:a14="http://schemas.microsoft.com/office/drawing/2010/main" w="25400">
                            <a:solidFill>
                              <a:schemeClr val="folHlink"/>
                            </a:solidFill>
                            <a:miter lim="800000"/>
                            <a:headEnd/>
                            <a:tailEnd/>
                          </a14:hiddenLine>
                        </a:ext>
                      </a:extLst>
                    </p:spPr>
                  </p:pic>
                </p:oleObj>
              </mc:Fallback>
            </mc:AlternateContent>
          </a:graphicData>
        </a:graphic>
      </p:graphicFrame>
      <p:sp>
        <p:nvSpPr>
          <p:cNvPr id="5" name="CasellaDiTesto 4"/>
          <p:cNvSpPr txBox="1"/>
          <p:nvPr/>
        </p:nvSpPr>
        <p:spPr>
          <a:xfrm>
            <a:off x="428596" y="1647001"/>
            <a:ext cx="8429684" cy="3970318"/>
          </a:xfrm>
          <a:prstGeom prst="rect">
            <a:avLst/>
          </a:prstGeom>
          <a:noFill/>
        </p:spPr>
        <p:txBody>
          <a:bodyPr wrap="square" rtlCol="0">
            <a:spAutoFit/>
          </a:bodyPr>
          <a:lstStyle/>
          <a:p>
            <a:r>
              <a:rPr lang="it-IT" b="1" u="sng" dirty="0" smtClean="0"/>
              <a:t>Dati</a:t>
            </a:r>
          </a:p>
          <a:p>
            <a:r>
              <a:rPr lang="it-IT" dirty="0" smtClean="0"/>
              <a:t>T = </a:t>
            </a:r>
            <a:r>
              <a:rPr lang="it-IT" dirty="0" err="1" smtClean="0"/>
              <a:t>cost</a:t>
            </a:r>
            <a:r>
              <a:rPr lang="it-IT" dirty="0" smtClean="0"/>
              <a:t> (</a:t>
            </a:r>
            <a:r>
              <a:rPr lang="it-IT" dirty="0" err="1" smtClean="0"/>
              <a:t>Trasf.isoterma</a:t>
            </a:r>
            <a:r>
              <a:rPr lang="it-IT" dirty="0" smtClean="0"/>
              <a:t>)+ </a:t>
            </a:r>
            <a:r>
              <a:rPr lang="it-IT" dirty="0" err="1" smtClean="0"/>
              <a:t>P=cost</a:t>
            </a:r>
            <a:r>
              <a:rPr lang="it-IT" dirty="0" smtClean="0"/>
              <a:t> (</a:t>
            </a:r>
            <a:r>
              <a:rPr lang="it-IT" dirty="0" err="1" smtClean="0"/>
              <a:t>trasf.isobara</a:t>
            </a:r>
            <a:r>
              <a:rPr lang="it-IT" dirty="0" smtClean="0"/>
              <a:t>)	A	B	C</a:t>
            </a:r>
          </a:p>
          <a:p>
            <a:r>
              <a:rPr lang="it-IT" dirty="0" smtClean="0"/>
              <a:t>Stato A (P</a:t>
            </a:r>
            <a:r>
              <a:rPr lang="it-IT" baseline="-25000" dirty="0" smtClean="0"/>
              <a:t>A</a:t>
            </a:r>
            <a:r>
              <a:rPr lang="it-IT" dirty="0" smtClean="0"/>
              <a:t> =4 10</a:t>
            </a:r>
            <a:r>
              <a:rPr lang="it-IT" baseline="30000" dirty="0" smtClean="0"/>
              <a:t>5</a:t>
            </a:r>
            <a:r>
              <a:rPr lang="it-IT" dirty="0" smtClean="0"/>
              <a:t> Pa,T</a:t>
            </a:r>
            <a:r>
              <a:rPr lang="it-IT" baseline="-25000" dirty="0" smtClean="0"/>
              <a:t>A</a:t>
            </a:r>
            <a:r>
              <a:rPr lang="it-IT" dirty="0" smtClean="0"/>
              <a:t>=60°C, V</a:t>
            </a:r>
            <a:r>
              <a:rPr lang="it-IT" baseline="-25000" dirty="0" smtClean="0"/>
              <a:t>A</a:t>
            </a:r>
            <a:r>
              <a:rPr lang="it-IT" dirty="0" smtClean="0"/>
              <a:t>=7dm</a:t>
            </a:r>
            <a:r>
              <a:rPr lang="it-IT" baseline="30000" dirty="0" smtClean="0"/>
              <a:t>3</a:t>
            </a:r>
            <a:r>
              <a:rPr lang="it-IT" dirty="0" smtClean="0"/>
              <a:t>)</a:t>
            </a:r>
          </a:p>
          <a:p>
            <a:r>
              <a:rPr lang="it-IT" dirty="0" smtClean="0"/>
              <a:t>Stato B (P</a:t>
            </a:r>
            <a:r>
              <a:rPr lang="it-IT" baseline="-25000" dirty="0" smtClean="0"/>
              <a:t>B</a:t>
            </a:r>
            <a:r>
              <a:rPr lang="it-IT" dirty="0" smtClean="0"/>
              <a:t> =1.5 10</a:t>
            </a:r>
            <a:r>
              <a:rPr lang="it-IT" baseline="30000" dirty="0" smtClean="0"/>
              <a:t>5</a:t>
            </a:r>
            <a:r>
              <a:rPr lang="it-IT" dirty="0" smtClean="0"/>
              <a:t> Pa,T</a:t>
            </a:r>
            <a:r>
              <a:rPr lang="it-IT" baseline="-25000" dirty="0" smtClean="0"/>
              <a:t>B</a:t>
            </a:r>
            <a:r>
              <a:rPr lang="it-IT" dirty="0" smtClean="0"/>
              <a:t>=T</a:t>
            </a:r>
            <a:r>
              <a:rPr lang="it-IT" baseline="-25000" dirty="0" smtClean="0"/>
              <a:t>A</a:t>
            </a:r>
            <a:r>
              <a:rPr lang="it-IT" dirty="0" smtClean="0"/>
              <a:t>=60°C)</a:t>
            </a:r>
          </a:p>
          <a:p>
            <a:r>
              <a:rPr lang="it-IT" dirty="0" smtClean="0"/>
              <a:t>Stato C (V</a:t>
            </a:r>
            <a:r>
              <a:rPr lang="it-IT" baseline="-25000" dirty="0" smtClean="0"/>
              <a:t>C</a:t>
            </a:r>
            <a:r>
              <a:rPr lang="it-IT" dirty="0" smtClean="0"/>
              <a:t>=10dm</a:t>
            </a:r>
            <a:r>
              <a:rPr lang="it-IT" baseline="30000" dirty="0" smtClean="0"/>
              <a:t>3</a:t>
            </a:r>
            <a:r>
              <a:rPr lang="it-IT" dirty="0" smtClean="0"/>
              <a:t>)</a:t>
            </a:r>
          </a:p>
          <a:p>
            <a:endParaRPr lang="it-IT" dirty="0" smtClean="0"/>
          </a:p>
          <a:p>
            <a:r>
              <a:rPr lang="it-IT" b="1" u="sng" dirty="0" smtClean="0"/>
              <a:t>Soluzione</a:t>
            </a:r>
          </a:p>
          <a:p>
            <a:r>
              <a:rPr lang="it-IT" dirty="0" smtClean="0"/>
              <a:t>La trasformazione è una successione di due trasformazioni in sequenza. </a:t>
            </a:r>
          </a:p>
          <a:p>
            <a:r>
              <a:rPr lang="it-IT" dirty="0" smtClean="0"/>
              <a:t>Nella prima trasformazione a temperatura costante, la pressione del gas diminuisce quindi il volume aumenta al valore V</a:t>
            </a:r>
            <a:r>
              <a:rPr lang="it-IT" baseline="-25000" dirty="0" smtClean="0"/>
              <a:t>B</a:t>
            </a:r>
            <a:r>
              <a:rPr lang="it-IT" dirty="0" smtClean="0"/>
              <a:t> secondo la legge </a:t>
            </a:r>
          </a:p>
          <a:p>
            <a:endParaRPr lang="it-IT" dirty="0" smtClean="0"/>
          </a:p>
          <a:p>
            <a:endParaRPr lang="it-IT" dirty="0" smtClean="0"/>
          </a:p>
          <a:p>
            <a:r>
              <a:rPr lang="it-IT" dirty="0" smtClean="0"/>
              <a:t>Nella seconda trasformazione , esprimendo le temperature in gradi kelvin, si applica la legge  di Charles e sostituendo i dati si ottiene</a:t>
            </a:r>
            <a:endParaRPr lang="it-IT" dirty="0"/>
          </a:p>
        </p:txBody>
      </p:sp>
      <p:cxnSp>
        <p:nvCxnSpPr>
          <p:cNvPr id="10" name="Connettore 2 9"/>
          <p:cNvCxnSpPr/>
          <p:nvPr/>
        </p:nvCxnSpPr>
        <p:spPr>
          <a:xfrm>
            <a:off x="5357818" y="207167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6357950" y="207167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15717" name="Object 3"/>
          <p:cNvGraphicFramePr>
            <a:graphicFrameLocks noChangeAspect="1"/>
          </p:cNvGraphicFramePr>
          <p:nvPr/>
        </p:nvGraphicFramePr>
        <p:xfrm>
          <a:off x="4549775" y="4406900"/>
          <a:ext cx="3259138" cy="522288"/>
        </p:xfrm>
        <a:graphic>
          <a:graphicData uri="http://schemas.openxmlformats.org/presentationml/2006/ole">
            <mc:AlternateContent xmlns:mc="http://schemas.openxmlformats.org/markup-compatibility/2006">
              <mc:Choice xmlns:v="urn:schemas-microsoft-com:vml" Requires="v">
                <p:oleObj spid="_x0000_s116756" name="Equazione" r:id="rId6" imgW="2692080" imgH="431640" progId="Equation.3">
                  <p:embed/>
                </p:oleObj>
              </mc:Choice>
              <mc:Fallback>
                <p:oleObj name="Equazione" r:id="rId6" imgW="2692080" imgH="4316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9775" y="4406900"/>
                        <a:ext cx="3259138" cy="522288"/>
                      </a:xfrm>
                      <a:prstGeom prst="rect">
                        <a:avLst/>
                      </a:prstGeom>
                      <a:solidFill>
                        <a:schemeClr val="bg1"/>
                      </a:solidFill>
                      <a:ln>
                        <a:noFill/>
                      </a:ln>
                      <a:extLst>
                        <a:ext uri="{91240B29-F687-4F45-9708-019B960494DF}">
                          <a14:hiddenLine xmlns:a14="http://schemas.microsoft.com/office/drawing/2010/main" w="25400">
                            <a:solidFill>
                              <a:schemeClr val="folHlink"/>
                            </a:solidFill>
                            <a:miter lim="800000"/>
                            <a:headEnd/>
                            <a:tailEnd/>
                          </a14:hiddenLine>
                        </a:ext>
                      </a:extLst>
                    </p:spPr>
                  </p:pic>
                </p:oleObj>
              </mc:Fallback>
            </mc:AlternateContent>
          </a:graphicData>
        </a:graphic>
      </p:graphicFrame>
      <p:pic>
        <p:nvPicPr>
          <p:cNvPr id="116741" name="Picture 5"/>
          <p:cNvPicPr>
            <a:picLocks noChangeAspect="1" noChangeArrowheads="1"/>
          </p:cNvPicPr>
          <p:nvPr/>
        </p:nvPicPr>
        <p:blipFill>
          <a:blip r:embed="rId8"/>
          <a:srcRect/>
          <a:stretch>
            <a:fillRect/>
          </a:stretch>
        </p:blipFill>
        <p:spPr bwMode="auto">
          <a:xfrm>
            <a:off x="404813" y="857232"/>
            <a:ext cx="8334375" cy="742950"/>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a:r>
              <a:rPr lang="it-IT" sz="3600" b="1" dirty="0" smtClean="0">
                <a:effectLst>
                  <a:outerShdw blurRad="38100" dist="38100" dir="2700000" algn="tl">
                    <a:srgbClr val="000000">
                      <a:alpha val="43137"/>
                    </a:srgbClr>
                  </a:outerShdw>
                </a:effectLst>
                <a:latin typeface="+mj-lt"/>
              </a:rPr>
              <a:t>Trasformazioni</a:t>
            </a:r>
            <a:r>
              <a:rPr lang="it-IT" sz="3600" b="1" dirty="0" smtClean="0">
                <a:effectLst>
                  <a:outerShdw blurRad="38100" dist="38100" dir="2700000" algn="tl">
                    <a:srgbClr val="000000">
                      <a:alpha val="43137"/>
                    </a:srgbClr>
                  </a:outerShdw>
                </a:effectLst>
                <a:latin typeface="Book Antiqua" pitchFamily="18" charset="0"/>
              </a:rPr>
              <a:t> </a:t>
            </a:r>
            <a:r>
              <a:rPr lang="it-IT" sz="3600" dirty="0" smtClean="0">
                <a:effectLst>
                  <a:outerShdw blurRad="38100" dist="38100" dir="2700000" algn="tl">
                    <a:srgbClr val="000000">
                      <a:alpha val="43137"/>
                    </a:srgbClr>
                  </a:outerShdw>
                </a:effectLst>
                <a:latin typeface="Book Antiqua" pitchFamily="18" charset="0"/>
              </a:rPr>
              <a:t>: esercizi gas perfetti</a:t>
            </a:r>
            <a:endParaRPr lang="en-US" sz="3600" dirty="0">
              <a:latin typeface="Book Antiqua" pitchFamily="18" charset="0"/>
            </a:endParaRPr>
          </a:p>
        </p:txBody>
      </p:sp>
      <p:sp>
        <p:nvSpPr>
          <p:cNvPr id="5" name="CasellaDiTesto 4"/>
          <p:cNvSpPr txBox="1"/>
          <p:nvPr/>
        </p:nvSpPr>
        <p:spPr>
          <a:xfrm>
            <a:off x="428596" y="1647001"/>
            <a:ext cx="8429684" cy="3693319"/>
          </a:xfrm>
          <a:prstGeom prst="rect">
            <a:avLst/>
          </a:prstGeom>
          <a:noFill/>
        </p:spPr>
        <p:txBody>
          <a:bodyPr wrap="square" rtlCol="0">
            <a:spAutoFit/>
          </a:bodyPr>
          <a:lstStyle/>
          <a:p>
            <a:r>
              <a:rPr lang="it-IT" b="1" u="sng" dirty="0" smtClean="0"/>
              <a:t>Dati</a:t>
            </a:r>
          </a:p>
          <a:p>
            <a:r>
              <a:rPr lang="it-IT" dirty="0" smtClean="0"/>
              <a:t>Stato A (P</a:t>
            </a:r>
            <a:r>
              <a:rPr lang="it-IT" baseline="-25000" dirty="0" smtClean="0"/>
              <a:t>A</a:t>
            </a:r>
            <a:r>
              <a:rPr lang="it-IT" dirty="0" smtClean="0"/>
              <a:t> =2Atm,T</a:t>
            </a:r>
            <a:r>
              <a:rPr lang="it-IT" baseline="-25000" dirty="0" smtClean="0"/>
              <a:t>A</a:t>
            </a:r>
            <a:r>
              <a:rPr lang="it-IT" dirty="0" smtClean="0"/>
              <a:t>=300°K, </a:t>
            </a:r>
            <a:r>
              <a:rPr lang="it-IT" dirty="0" err="1" smtClean="0"/>
              <a:t>V</a:t>
            </a:r>
            <a:r>
              <a:rPr lang="it-IT" baseline="-25000" dirty="0" err="1" smtClean="0"/>
              <a:t>A</a:t>
            </a:r>
            <a:r>
              <a:rPr lang="it-IT" dirty="0" err="1" smtClean="0"/>
              <a:t>=</a:t>
            </a:r>
            <a:r>
              <a:rPr lang="it-IT" dirty="0" smtClean="0"/>
              <a:t>?)</a:t>
            </a:r>
          </a:p>
          <a:p>
            <a:r>
              <a:rPr lang="it-IT" dirty="0" smtClean="0"/>
              <a:t>Stato B (P</a:t>
            </a:r>
            <a:r>
              <a:rPr lang="it-IT" baseline="-25000" dirty="0" smtClean="0"/>
              <a:t>B</a:t>
            </a:r>
            <a:r>
              <a:rPr lang="it-IT" dirty="0" smtClean="0"/>
              <a:t> =2.5Atm,T</a:t>
            </a:r>
            <a:r>
              <a:rPr lang="it-IT" baseline="-25000" dirty="0" smtClean="0"/>
              <a:t>B</a:t>
            </a:r>
            <a:r>
              <a:rPr lang="it-IT" dirty="0" smtClean="0"/>
              <a:t>=280°K, V</a:t>
            </a:r>
            <a:r>
              <a:rPr lang="it-IT" baseline="-25000" dirty="0" smtClean="0"/>
              <a:t>B</a:t>
            </a:r>
            <a:r>
              <a:rPr lang="it-IT" dirty="0" smtClean="0"/>
              <a:t>=10l=0.01m</a:t>
            </a:r>
            <a:r>
              <a:rPr lang="it-IT" baseline="30000" dirty="0" smtClean="0"/>
              <a:t>3</a:t>
            </a:r>
            <a:r>
              <a:rPr lang="it-IT" dirty="0" smtClean="0"/>
              <a:t>)</a:t>
            </a:r>
          </a:p>
          <a:p>
            <a:endParaRPr lang="it-IT" dirty="0" smtClean="0"/>
          </a:p>
          <a:p>
            <a:r>
              <a:rPr lang="it-IT" b="1" u="sng" dirty="0" smtClean="0"/>
              <a:t>Soluzione</a:t>
            </a:r>
          </a:p>
          <a:p>
            <a:r>
              <a:rPr lang="it-IT" dirty="0" smtClean="0"/>
              <a:t>La legge  di stato dei gas perfetti afferma che per un dato stato  pressione, temperatura e volume soddisfano l’equazione, da cui si calcola il numero di moli costituenti il gas:</a:t>
            </a:r>
          </a:p>
          <a:p>
            <a:endParaRPr lang="it-IT" dirty="0" smtClean="0"/>
          </a:p>
          <a:p>
            <a:endParaRPr lang="it-IT" dirty="0" smtClean="0"/>
          </a:p>
          <a:p>
            <a:r>
              <a:rPr lang="it-IT" dirty="0" smtClean="0"/>
              <a:t>Il volume allo stato iniziale  per la legge dei gas vale allora:</a:t>
            </a:r>
          </a:p>
          <a:p>
            <a:endParaRPr lang="it-IT" dirty="0" smtClean="0"/>
          </a:p>
          <a:p>
            <a:endParaRPr lang="it-IT" dirty="0" smtClean="0"/>
          </a:p>
          <a:p>
            <a:r>
              <a:rPr lang="it-IT" dirty="0" smtClean="0"/>
              <a:t>Nella trasformazione dallo stato iniziale a quello finale il volume è diminuito!</a:t>
            </a:r>
            <a:endParaRPr lang="it-IT" dirty="0"/>
          </a:p>
        </p:txBody>
      </p:sp>
      <p:graphicFrame>
        <p:nvGraphicFramePr>
          <p:cNvPr id="115717" name="Object 3"/>
          <p:cNvGraphicFramePr>
            <a:graphicFrameLocks noChangeAspect="1"/>
          </p:cNvGraphicFramePr>
          <p:nvPr/>
        </p:nvGraphicFramePr>
        <p:xfrm>
          <a:off x="4202113" y="4406900"/>
          <a:ext cx="3952875" cy="522288"/>
        </p:xfrm>
        <a:graphic>
          <a:graphicData uri="http://schemas.openxmlformats.org/presentationml/2006/ole">
            <mc:AlternateContent xmlns:mc="http://schemas.openxmlformats.org/markup-compatibility/2006">
              <mc:Choice xmlns:v="urn:schemas-microsoft-com:vml" Requires="v">
                <p:oleObj spid="_x0000_s117780" name="Equazione" r:id="rId4" imgW="3263760" imgH="431640" progId="Equation.3">
                  <p:embed/>
                </p:oleObj>
              </mc:Choice>
              <mc:Fallback>
                <p:oleObj name="Equazione" r:id="rId4" imgW="3263760" imgH="4316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2113" y="4406900"/>
                        <a:ext cx="3952875" cy="522288"/>
                      </a:xfrm>
                      <a:prstGeom prst="rect">
                        <a:avLst/>
                      </a:prstGeom>
                      <a:solidFill>
                        <a:schemeClr val="bg1"/>
                      </a:solidFill>
                      <a:ln>
                        <a:noFill/>
                      </a:ln>
                      <a:extLst>
                        <a:ext uri="{91240B29-F687-4F45-9708-019B960494DF}">
                          <a14:hiddenLine xmlns:a14="http://schemas.microsoft.com/office/drawing/2010/main" w="25400">
                            <a:solidFill>
                              <a:schemeClr val="folHlink"/>
                            </a:solidFill>
                            <a:miter lim="800000"/>
                            <a:headEnd/>
                            <a:tailEnd/>
                          </a14:hiddenLine>
                        </a:ext>
                      </a:extLst>
                    </p:spPr>
                  </p:pic>
                </p:oleObj>
              </mc:Fallback>
            </mc:AlternateContent>
          </a:graphicData>
        </a:graphic>
      </p:graphicFrame>
      <p:pic>
        <p:nvPicPr>
          <p:cNvPr id="117764" name="Picture 4"/>
          <p:cNvPicPr>
            <a:picLocks noChangeAspect="1" noChangeArrowheads="1"/>
          </p:cNvPicPr>
          <p:nvPr/>
        </p:nvPicPr>
        <p:blipFill>
          <a:blip r:embed="rId6"/>
          <a:srcRect/>
          <a:stretch>
            <a:fillRect/>
          </a:stretch>
        </p:blipFill>
        <p:spPr bwMode="auto">
          <a:xfrm>
            <a:off x="571472" y="928670"/>
            <a:ext cx="8305800" cy="704850"/>
          </a:xfrm>
          <a:prstGeom prst="rect">
            <a:avLst/>
          </a:prstGeom>
          <a:noFill/>
          <a:ln w="9525">
            <a:noFill/>
            <a:miter lim="800000"/>
            <a:headEnd/>
            <a:tailEnd/>
          </a:ln>
          <a:effectLst/>
        </p:spPr>
      </p:pic>
      <p:graphicFrame>
        <p:nvGraphicFramePr>
          <p:cNvPr id="117765" name="Object 5"/>
          <p:cNvGraphicFramePr>
            <a:graphicFrameLocks noChangeAspect="1"/>
          </p:cNvGraphicFramePr>
          <p:nvPr/>
        </p:nvGraphicFramePr>
        <p:xfrm>
          <a:off x="4000496" y="3643314"/>
          <a:ext cx="4303713" cy="582613"/>
        </p:xfrm>
        <a:graphic>
          <a:graphicData uri="http://schemas.openxmlformats.org/presentationml/2006/ole">
            <mc:AlternateContent xmlns:mc="http://schemas.openxmlformats.org/markup-compatibility/2006">
              <mc:Choice xmlns:v="urn:schemas-microsoft-com:vml" Requires="v">
                <p:oleObj spid="_x0000_s117781" name="Equazione" r:id="rId7" imgW="3555720" imgH="482400" progId="Equation.3">
                  <p:embed/>
                </p:oleObj>
              </mc:Choice>
              <mc:Fallback>
                <p:oleObj name="Equazione" r:id="rId7" imgW="3555720" imgH="4824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496" y="3643314"/>
                        <a:ext cx="4303713" cy="582613"/>
                      </a:xfrm>
                      <a:prstGeom prst="rect">
                        <a:avLst/>
                      </a:prstGeom>
                      <a:solidFill>
                        <a:schemeClr val="bg1"/>
                      </a:solidFill>
                      <a:ln>
                        <a:noFill/>
                      </a:ln>
                      <a:extLst>
                        <a:ext uri="{91240B29-F687-4F45-9708-019B960494DF}">
                          <a14:hiddenLine xmlns:a14="http://schemas.microsoft.com/office/drawing/2010/main" w="25400">
                            <a:solidFill>
                              <a:schemeClr val="folHlink"/>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a:r>
              <a:rPr lang="it-IT" sz="3600" b="1" dirty="0" smtClean="0">
                <a:effectLst>
                  <a:outerShdw blurRad="38100" dist="38100" dir="2700000" algn="tl">
                    <a:srgbClr val="000000">
                      <a:alpha val="43137"/>
                    </a:srgbClr>
                  </a:outerShdw>
                </a:effectLst>
                <a:latin typeface="+mj-lt"/>
              </a:rPr>
              <a:t>Trasformazioni</a:t>
            </a:r>
            <a:r>
              <a:rPr lang="it-IT" sz="3600" b="1" dirty="0" smtClean="0">
                <a:effectLst>
                  <a:outerShdw blurRad="38100" dist="38100" dir="2700000" algn="tl">
                    <a:srgbClr val="000000">
                      <a:alpha val="43137"/>
                    </a:srgbClr>
                  </a:outerShdw>
                </a:effectLst>
                <a:latin typeface="Book Antiqua" pitchFamily="18" charset="0"/>
              </a:rPr>
              <a:t> </a:t>
            </a:r>
            <a:r>
              <a:rPr lang="it-IT" sz="3600" dirty="0" smtClean="0">
                <a:effectLst>
                  <a:outerShdw blurRad="38100" dist="38100" dir="2700000" algn="tl">
                    <a:srgbClr val="000000">
                      <a:alpha val="43137"/>
                    </a:srgbClr>
                  </a:outerShdw>
                </a:effectLst>
                <a:latin typeface="Book Antiqua" pitchFamily="18" charset="0"/>
              </a:rPr>
              <a:t>: esercizi gas perfetti</a:t>
            </a:r>
            <a:endParaRPr lang="en-US" sz="3600" dirty="0">
              <a:latin typeface="Book Antiqua" pitchFamily="18" charset="0"/>
            </a:endParaRPr>
          </a:p>
        </p:txBody>
      </p:sp>
      <p:sp>
        <p:nvSpPr>
          <p:cNvPr id="5" name="CasellaDiTesto 4"/>
          <p:cNvSpPr txBox="1"/>
          <p:nvPr/>
        </p:nvSpPr>
        <p:spPr>
          <a:xfrm>
            <a:off x="428596" y="1647001"/>
            <a:ext cx="8429684" cy="3970318"/>
          </a:xfrm>
          <a:prstGeom prst="rect">
            <a:avLst/>
          </a:prstGeom>
          <a:noFill/>
        </p:spPr>
        <p:txBody>
          <a:bodyPr wrap="square" rtlCol="0">
            <a:spAutoFit/>
          </a:bodyPr>
          <a:lstStyle/>
          <a:p>
            <a:r>
              <a:rPr lang="it-IT" b="1" u="sng" dirty="0" smtClean="0"/>
              <a:t>Dati</a:t>
            </a:r>
          </a:p>
          <a:p>
            <a:r>
              <a:rPr lang="it-IT" dirty="0" smtClean="0"/>
              <a:t>Stato A (V</a:t>
            </a:r>
            <a:r>
              <a:rPr lang="it-IT" baseline="-25000" dirty="0" smtClean="0"/>
              <a:t>A</a:t>
            </a:r>
            <a:r>
              <a:rPr lang="it-IT" dirty="0" smtClean="0"/>
              <a:t> =3.2l,T</a:t>
            </a:r>
            <a:r>
              <a:rPr lang="it-IT" baseline="-25000" dirty="0" smtClean="0"/>
              <a:t>A</a:t>
            </a:r>
            <a:r>
              <a:rPr lang="it-IT" dirty="0" smtClean="0"/>
              <a:t>=25°C, </a:t>
            </a:r>
            <a:r>
              <a:rPr lang="it-IT" dirty="0" err="1" smtClean="0"/>
              <a:t>P</a:t>
            </a:r>
            <a:r>
              <a:rPr lang="it-IT" baseline="-25000" dirty="0" err="1" smtClean="0"/>
              <a:t>A</a:t>
            </a:r>
            <a:r>
              <a:rPr lang="it-IT" dirty="0" err="1" smtClean="0"/>
              <a:t>=</a:t>
            </a:r>
            <a:r>
              <a:rPr lang="it-IT" dirty="0" smtClean="0"/>
              <a:t>?)</a:t>
            </a:r>
          </a:p>
          <a:p>
            <a:endParaRPr lang="it-IT" dirty="0" smtClean="0"/>
          </a:p>
          <a:p>
            <a:r>
              <a:rPr lang="it-IT" b="1" u="sng" dirty="0" smtClean="0"/>
              <a:t>Soluzione</a:t>
            </a:r>
          </a:p>
          <a:p>
            <a:r>
              <a:rPr lang="it-IT" dirty="0" smtClean="0"/>
              <a:t>Per applicare l’equazione dei gas perfetti bisogna trasformare nelle unità corrette i valori di temperatura e pressione</a:t>
            </a:r>
          </a:p>
          <a:p>
            <a:endParaRPr lang="it-IT" dirty="0" smtClean="0"/>
          </a:p>
          <a:p>
            <a:endParaRPr lang="it-IT" dirty="0" smtClean="0"/>
          </a:p>
          <a:p>
            <a:endParaRPr lang="it-IT" dirty="0" smtClean="0"/>
          </a:p>
          <a:p>
            <a:r>
              <a:rPr lang="it-IT" dirty="0" smtClean="0"/>
              <a:t>Applicando la equazione di stato:</a:t>
            </a:r>
          </a:p>
          <a:p>
            <a:endParaRPr lang="it-IT" dirty="0" smtClean="0"/>
          </a:p>
          <a:p>
            <a:endParaRPr lang="it-IT" dirty="0" smtClean="0"/>
          </a:p>
          <a:p>
            <a:endParaRPr lang="it-IT" dirty="0" smtClean="0"/>
          </a:p>
          <a:p>
            <a:endParaRPr lang="it-IT" dirty="0" smtClean="0"/>
          </a:p>
        </p:txBody>
      </p:sp>
      <p:graphicFrame>
        <p:nvGraphicFramePr>
          <p:cNvPr id="115717" name="Object 3"/>
          <p:cNvGraphicFramePr>
            <a:graphicFrameLocks noChangeAspect="1"/>
          </p:cNvGraphicFramePr>
          <p:nvPr/>
        </p:nvGraphicFramePr>
        <p:xfrm>
          <a:off x="3721123" y="4714884"/>
          <a:ext cx="4964465" cy="571504"/>
        </p:xfrm>
        <a:graphic>
          <a:graphicData uri="http://schemas.openxmlformats.org/presentationml/2006/ole">
            <mc:AlternateContent xmlns:mc="http://schemas.openxmlformats.org/markup-compatibility/2006">
              <mc:Choice xmlns:v="urn:schemas-microsoft-com:vml" Requires="v">
                <p:oleObj spid="_x0000_s118802" name="Equazione" r:id="rId4" imgW="3416040" imgH="393480" progId="Equation.3">
                  <p:embed/>
                </p:oleObj>
              </mc:Choice>
              <mc:Fallback>
                <p:oleObj name="Equazione" r:id="rId4" imgW="3416040" imgH="39348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123" y="4714884"/>
                        <a:ext cx="4964465" cy="571504"/>
                      </a:xfrm>
                      <a:prstGeom prst="rect">
                        <a:avLst/>
                      </a:prstGeom>
                      <a:solidFill>
                        <a:schemeClr val="bg1"/>
                      </a:solidFill>
                      <a:ln>
                        <a:noFill/>
                      </a:ln>
                      <a:extLst>
                        <a:ext uri="{91240B29-F687-4F45-9708-019B960494DF}">
                          <a14:hiddenLine xmlns:a14="http://schemas.microsoft.com/office/drawing/2010/main" w="25400">
                            <a:solidFill>
                              <a:schemeClr val="folHlink"/>
                            </a:solidFill>
                            <a:miter lim="800000"/>
                            <a:headEnd/>
                            <a:tailEnd/>
                          </a14:hiddenLine>
                        </a:ext>
                      </a:extLst>
                    </p:spPr>
                  </p:pic>
                </p:oleObj>
              </mc:Fallback>
            </mc:AlternateContent>
          </a:graphicData>
        </a:graphic>
      </p:graphicFrame>
      <p:graphicFrame>
        <p:nvGraphicFramePr>
          <p:cNvPr id="117765" name="Object 5"/>
          <p:cNvGraphicFramePr>
            <a:graphicFrameLocks noChangeAspect="1"/>
          </p:cNvGraphicFramePr>
          <p:nvPr/>
        </p:nvGraphicFramePr>
        <p:xfrm>
          <a:off x="3714744" y="3214685"/>
          <a:ext cx="2571768" cy="667281"/>
        </p:xfrm>
        <a:graphic>
          <a:graphicData uri="http://schemas.openxmlformats.org/presentationml/2006/ole">
            <mc:AlternateContent xmlns:mc="http://schemas.openxmlformats.org/markup-compatibility/2006">
              <mc:Choice xmlns:v="urn:schemas-microsoft-com:vml" Requires="v">
                <p:oleObj spid="_x0000_s118803" name="Equazione" r:id="rId6" imgW="1663560" imgH="431640" progId="Equation.3">
                  <p:embed/>
                </p:oleObj>
              </mc:Choice>
              <mc:Fallback>
                <p:oleObj name="Equazione" r:id="rId6" imgW="1663560" imgH="431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4744" y="3214685"/>
                        <a:ext cx="2571768" cy="667281"/>
                      </a:xfrm>
                      <a:prstGeom prst="rect">
                        <a:avLst/>
                      </a:prstGeom>
                      <a:solidFill>
                        <a:schemeClr val="bg1"/>
                      </a:solidFill>
                      <a:ln>
                        <a:noFill/>
                      </a:ln>
                      <a:extLst>
                        <a:ext uri="{91240B29-F687-4F45-9708-019B960494DF}">
                          <a14:hiddenLine xmlns:a14="http://schemas.microsoft.com/office/drawing/2010/main" w="25400">
                            <a:solidFill>
                              <a:schemeClr val="folHlink"/>
                            </a:solidFill>
                            <a:miter lim="800000"/>
                            <a:headEnd/>
                            <a:tailEnd/>
                          </a14:hiddenLine>
                        </a:ext>
                      </a:extLst>
                    </p:spPr>
                  </p:pic>
                </p:oleObj>
              </mc:Fallback>
            </mc:AlternateContent>
          </a:graphicData>
        </a:graphic>
      </p:graphicFrame>
      <p:pic>
        <p:nvPicPr>
          <p:cNvPr id="118788" name="Picture 4"/>
          <p:cNvPicPr>
            <a:picLocks noChangeAspect="1" noChangeArrowheads="1"/>
          </p:cNvPicPr>
          <p:nvPr/>
        </p:nvPicPr>
        <p:blipFill>
          <a:blip r:embed="rId8"/>
          <a:srcRect/>
          <a:stretch>
            <a:fillRect/>
          </a:stretch>
        </p:blipFill>
        <p:spPr bwMode="auto">
          <a:xfrm>
            <a:off x="461963" y="1071546"/>
            <a:ext cx="8220075" cy="400050"/>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500034" y="214290"/>
            <a:ext cx="8229600"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r>
              <a:rPr lang="en-US" sz="3600" dirty="0" err="1" smtClean="0">
                <a:latin typeface="+mj-lt"/>
              </a:rPr>
              <a:t>Sistema</a:t>
            </a:r>
            <a:r>
              <a:rPr lang="en-US" sz="3600" dirty="0" smtClean="0">
                <a:latin typeface="+mj-lt"/>
              </a:rPr>
              <a:t> in </a:t>
            </a:r>
            <a:r>
              <a:rPr lang="en-US" sz="3600" dirty="0" err="1" smtClean="0">
                <a:latin typeface="+mj-lt"/>
              </a:rPr>
              <a:t>equilibrio</a:t>
            </a:r>
            <a:r>
              <a:rPr lang="en-US" sz="3600" dirty="0" smtClean="0">
                <a:latin typeface="+mj-lt"/>
              </a:rPr>
              <a:t> </a:t>
            </a:r>
            <a:r>
              <a:rPr lang="en-US" sz="3600" dirty="0" err="1" smtClean="0">
                <a:latin typeface="+mj-lt"/>
              </a:rPr>
              <a:t>termodinamico</a:t>
            </a:r>
            <a:endParaRPr lang="en-US" sz="3600" dirty="0">
              <a:latin typeface="+mj-lt"/>
            </a:endParaRPr>
          </a:p>
        </p:txBody>
      </p:sp>
      <p:sp>
        <p:nvSpPr>
          <p:cNvPr id="3" name="CasellaDiTesto 2"/>
          <p:cNvSpPr txBox="1"/>
          <p:nvPr/>
        </p:nvSpPr>
        <p:spPr>
          <a:xfrm>
            <a:off x="500034" y="1571612"/>
            <a:ext cx="8215370" cy="369331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it-IT" i="1" dirty="0" smtClean="0">
              <a:latin typeface="+mj-lt"/>
            </a:endParaRPr>
          </a:p>
          <a:p>
            <a:r>
              <a:rPr lang="it-IT" dirty="0" smtClean="0">
                <a:latin typeface="+mj-lt"/>
              </a:rPr>
              <a:t>Un sistema termodinamico si dice in </a:t>
            </a:r>
            <a:r>
              <a:rPr lang="it-IT" b="1" dirty="0" smtClean="0">
                <a:latin typeface="+mj-lt"/>
              </a:rPr>
              <a:t>equilibrio termodinamico </a:t>
            </a:r>
            <a:r>
              <a:rPr lang="it-IT" dirty="0" smtClean="0">
                <a:latin typeface="+mj-lt"/>
              </a:rPr>
              <a:t>quando si trova nelle seguenti condizioni:</a:t>
            </a:r>
          </a:p>
          <a:p>
            <a:endParaRPr lang="it-IT" dirty="0" smtClean="0">
              <a:latin typeface="+mj-lt"/>
            </a:endParaRPr>
          </a:p>
          <a:p>
            <a:pPr marL="342900" indent="-342900" algn="just">
              <a:buAutoNum type="arabicPeriod"/>
            </a:pPr>
            <a:r>
              <a:rPr lang="it-IT" b="1" i="1" dirty="0" smtClean="0">
                <a:latin typeface="+mj-lt"/>
              </a:rPr>
              <a:t>Equilibrio meccanico: non devono essere presenti forze non equilibrate né </a:t>
            </a:r>
            <a:r>
              <a:rPr lang="it-IT" dirty="0" smtClean="0">
                <a:latin typeface="+mj-lt"/>
              </a:rPr>
              <a:t>all’interno del sistema, né tra il sistema e l’ambiente esterno; in particolare, perché il volume </a:t>
            </a:r>
            <a:r>
              <a:rPr lang="it-IT" i="1" dirty="0" smtClean="0">
                <a:latin typeface="+mj-lt"/>
              </a:rPr>
              <a:t>V non vari nel tempo la risultante delle forze che agiscono </a:t>
            </a:r>
            <a:r>
              <a:rPr lang="it-IT" dirty="0" smtClean="0">
                <a:latin typeface="+mj-lt"/>
              </a:rPr>
              <a:t>sul pistone deve essere nulla.</a:t>
            </a:r>
          </a:p>
          <a:p>
            <a:pPr marL="342900" indent="-342900" algn="just">
              <a:buAutoNum type="arabicPeriod"/>
            </a:pPr>
            <a:endParaRPr lang="it-IT" dirty="0" smtClean="0">
              <a:latin typeface="+mj-lt"/>
            </a:endParaRPr>
          </a:p>
          <a:p>
            <a:pPr marL="355600" indent="-355600" algn="just"/>
            <a:r>
              <a:rPr lang="it-IT" b="1" dirty="0" smtClean="0">
                <a:latin typeface="+mj-lt"/>
              </a:rPr>
              <a:t>2.    </a:t>
            </a:r>
            <a:r>
              <a:rPr lang="it-IT" b="1" i="1" dirty="0" smtClean="0">
                <a:latin typeface="+mj-lt"/>
              </a:rPr>
              <a:t>Equilibrio termico: la temperatura deve essere uniforme in tutto il fluido.</a:t>
            </a:r>
          </a:p>
          <a:p>
            <a:pPr algn="just"/>
            <a:endParaRPr lang="it-IT" b="1" i="1" dirty="0" smtClean="0">
              <a:latin typeface="+mj-lt"/>
            </a:endParaRPr>
          </a:p>
          <a:p>
            <a:pPr marL="355600" indent="-355600" algn="just"/>
            <a:r>
              <a:rPr lang="it-IT" b="1" dirty="0" smtClean="0">
                <a:latin typeface="+mj-lt"/>
              </a:rPr>
              <a:t>3.  </a:t>
            </a:r>
            <a:r>
              <a:rPr lang="it-IT" b="1" i="1" dirty="0" smtClean="0">
                <a:latin typeface="+mj-lt"/>
              </a:rPr>
              <a:t>Equilibrio chimico: la struttura interna e la composizione chimica del sistema </a:t>
            </a:r>
            <a:r>
              <a:rPr lang="it-IT" dirty="0" smtClean="0">
                <a:latin typeface="+mj-lt"/>
              </a:rPr>
              <a:t>devono rimanere inalterate.</a:t>
            </a:r>
            <a:endParaRPr lang="it-IT" dirty="0">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a:r>
              <a:rPr lang="it-IT" sz="3600" b="1" dirty="0" smtClean="0">
                <a:effectLst>
                  <a:outerShdw blurRad="38100" dist="38100" dir="2700000" algn="tl">
                    <a:srgbClr val="000000">
                      <a:alpha val="43137"/>
                    </a:srgbClr>
                  </a:outerShdw>
                </a:effectLst>
                <a:latin typeface="+mj-lt"/>
              </a:rPr>
              <a:t>Trasformazioni</a:t>
            </a:r>
            <a:r>
              <a:rPr lang="it-IT" sz="3600" b="1" dirty="0" smtClean="0">
                <a:effectLst>
                  <a:outerShdw blurRad="38100" dist="38100" dir="2700000" algn="tl">
                    <a:srgbClr val="000000">
                      <a:alpha val="43137"/>
                    </a:srgbClr>
                  </a:outerShdw>
                </a:effectLst>
                <a:latin typeface="Book Antiqua" pitchFamily="18" charset="0"/>
              </a:rPr>
              <a:t> </a:t>
            </a:r>
            <a:r>
              <a:rPr lang="it-IT" sz="3600" dirty="0" smtClean="0">
                <a:effectLst>
                  <a:outerShdw blurRad="38100" dist="38100" dir="2700000" algn="tl">
                    <a:srgbClr val="000000">
                      <a:alpha val="43137"/>
                    </a:srgbClr>
                  </a:outerShdw>
                </a:effectLst>
                <a:latin typeface="Book Antiqua" pitchFamily="18" charset="0"/>
              </a:rPr>
              <a:t>: esercizi gas perfetti</a:t>
            </a:r>
            <a:endParaRPr lang="en-US" sz="3600" dirty="0">
              <a:latin typeface="Book Antiqua" pitchFamily="18" charset="0"/>
            </a:endParaRPr>
          </a:p>
        </p:txBody>
      </p:sp>
      <p:sp>
        <p:nvSpPr>
          <p:cNvPr id="5" name="CasellaDiTesto 4"/>
          <p:cNvSpPr txBox="1"/>
          <p:nvPr/>
        </p:nvSpPr>
        <p:spPr>
          <a:xfrm>
            <a:off x="428596" y="1647001"/>
            <a:ext cx="8429684" cy="5909310"/>
          </a:xfrm>
          <a:prstGeom prst="rect">
            <a:avLst/>
          </a:prstGeom>
          <a:noFill/>
        </p:spPr>
        <p:txBody>
          <a:bodyPr wrap="square" rtlCol="0">
            <a:spAutoFit/>
          </a:bodyPr>
          <a:lstStyle/>
          <a:p>
            <a:r>
              <a:rPr lang="it-IT" b="1" u="sng" dirty="0" smtClean="0"/>
              <a:t>Dati</a:t>
            </a:r>
          </a:p>
          <a:p>
            <a:r>
              <a:rPr lang="it-IT" dirty="0" smtClean="0"/>
              <a:t>N</a:t>
            </a:r>
            <a:r>
              <a:rPr lang="it-IT" baseline="-25000" dirty="0" smtClean="0"/>
              <a:t>moli</a:t>
            </a:r>
            <a:r>
              <a:rPr lang="it-IT" dirty="0" smtClean="0"/>
              <a:t>=3</a:t>
            </a:r>
          </a:p>
          <a:p>
            <a:r>
              <a:rPr lang="it-IT" dirty="0" smtClean="0"/>
              <a:t>Stato A (T</a:t>
            </a:r>
            <a:r>
              <a:rPr lang="it-IT" baseline="-25000" dirty="0" smtClean="0"/>
              <a:t>A</a:t>
            </a:r>
            <a:r>
              <a:rPr lang="it-IT" dirty="0" smtClean="0"/>
              <a:t>=400°K, P</a:t>
            </a:r>
            <a:r>
              <a:rPr lang="it-IT" baseline="-25000" dirty="0" smtClean="0"/>
              <a:t>A</a:t>
            </a:r>
            <a:r>
              <a:rPr lang="it-IT" dirty="0" smtClean="0"/>
              <a:t>=2.5Atm)</a:t>
            </a:r>
          </a:p>
          <a:p>
            <a:r>
              <a:rPr lang="it-IT" dirty="0" smtClean="0"/>
              <a:t>Stato B (T</a:t>
            </a:r>
            <a:r>
              <a:rPr lang="it-IT" baseline="-25000" dirty="0" smtClean="0"/>
              <a:t>A</a:t>
            </a:r>
            <a:r>
              <a:rPr lang="it-IT" dirty="0" smtClean="0"/>
              <a:t>=T</a:t>
            </a:r>
            <a:r>
              <a:rPr lang="it-IT" baseline="-25000" dirty="0" smtClean="0"/>
              <a:t>B</a:t>
            </a:r>
            <a:r>
              <a:rPr lang="it-IT" dirty="0" smtClean="0"/>
              <a:t>=400°K, V</a:t>
            </a:r>
            <a:r>
              <a:rPr lang="it-IT" baseline="-25000" dirty="0" smtClean="0"/>
              <a:t>B</a:t>
            </a:r>
            <a:r>
              <a:rPr lang="it-IT" dirty="0" smtClean="0"/>
              <a:t>=2V</a:t>
            </a:r>
            <a:r>
              <a:rPr lang="it-IT" baseline="-25000" dirty="0" smtClean="0"/>
              <a:t>A</a:t>
            </a:r>
            <a:r>
              <a:rPr lang="it-IT" dirty="0" smtClean="0"/>
              <a:t>)</a:t>
            </a:r>
          </a:p>
          <a:p>
            <a:r>
              <a:rPr lang="it-IT" dirty="0" smtClean="0"/>
              <a:t>Stato C (</a:t>
            </a:r>
            <a:r>
              <a:rPr lang="it-IT" dirty="0" err="1" smtClean="0"/>
              <a:t>V</a:t>
            </a:r>
            <a:r>
              <a:rPr lang="it-IT" baseline="-25000" dirty="0" err="1" smtClean="0"/>
              <a:t>B</a:t>
            </a:r>
            <a:r>
              <a:rPr lang="it-IT" dirty="0" err="1" smtClean="0"/>
              <a:t>=V</a:t>
            </a:r>
            <a:r>
              <a:rPr lang="it-IT" baseline="-25000" dirty="0" err="1" smtClean="0"/>
              <a:t>C</a:t>
            </a:r>
            <a:r>
              <a:rPr lang="it-IT" dirty="0" smtClean="0"/>
              <a:t> )</a:t>
            </a:r>
          </a:p>
          <a:p>
            <a:endParaRPr lang="it-IT" dirty="0" smtClean="0"/>
          </a:p>
          <a:p>
            <a:r>
              <a:rPr lang="it-IT" b="1" u="sng" dirty="0" smtClean="0"/>
              <a:t>Soluzione</a:t>
            </a:r>
          </a:p>
          <a:p>
            <a:r>
              <a:rPr lang="it-IT" dirty="0" smtClean="0"/>
              <a:t>Nella prima trasformazione isoterma, si ha</a:t>
            </a:r>
          </a:p>
          <a:p>
            <a:endParaRPr lang="it-IT" dirty="0" smtClean="0"/>
          </a:p>
          <a:p>
            <a:endParaRPr lang="it-IT" dirty="0" smtClean="0"/>
          </a:p>
          <a:p>
            <a:endParaRPr lang="it-IT" dirty="0" smtClean="0"/>
          </a:p>
          <a:p>
            <a:r>
              <a:rPr lang="it-IT" dirty="0" smtClean="0"/>
              <a:t>Nella compressione :				e</a:t>
            </a:r>
          </a:p>
          <a:p>
            <a:endParaRPr lang="it-IT" dirty="0" smtClean="0"/>
          </a:p>
          <a:p>
            <a:r>
              <a:rPr lang="it-IT" dirty="0" smtClean="0"/>
              <a:t>E per la legge di Charles: </a:t>
            </a:r>
          </a:p>
          <a:p>
            <a:endParaRPr lang="it-IT" dirty="0" smtClean="0"/>
          </a:p>
          <a:p>
            <a:endParaRPr lang="it-IT" dirty="0" smtClean="0"/>
          </a:p>
          <a:p>
            <a:r>
              <a:rPr lang="it-IT" dirty="0" smtClean="0"/>
              <a:t>E per l’equazione di stato: </a:t>
            </a:r>
          </a:p>
          <a:p>
            <a:endParaRPr lang="it-IT" dirty="0" smtClean="0"/>
          </a:p>
          <a:p>
            <a:endParaRPr lang="it-IT" dirty="0" smtClean="0"/>
          </a:p>
          <a:p>
            <a:endParaRPr lang="it-IT" dirty="0" smtClean="0"/>
          </a:p>
          <a:p>
            <a:endParaRPr lang="it-IT" dirty="0" smtClean="0"/>
          </a:p>
        </p:txBody>
      </p:sp>
      <p:graphicFrame>
        <p:nvGraphicFramePr>
          <p:cNvPr id="115717" name="Object 3"/>
          <p:cNvGraphicFramePr>
            <a:graphicFrameLocks noChangeAspect="1"/>
          </p:cNvGraphicFramePr>
          <p:nvPr/>
        </p:nvGraphicFramePr>
        <p:xfrm>
          <a:off x="3000364" y="4572008"/>
          <a:ext cx="2178050" cy="571500"/>
        </p:xfrm>
        <a:graphic>
          <a:graphicData uri="http://schemas.openxmlformats.org/presentationml/2006/ole">
            <mc:AlternateContent xmlns:mc="http://schemas.openxmlformats.org/markup-compatibility/2006">
              <mc:Choice xmlns:v="urn:schemas-microsoft-com:vml" Requires="v">
                <p:oleObj spid="_x0000_s119851" name="Equazione" r:id="rId4" imgW="1498320" imgH="393480" progId="Equation.3">
                  <p:embed/>
                </p:oleObj>
              </mc:Choice>
              <mc:Fallback>
                <p:oleObj name="Equazione" r:id="rId4" imgW="1498320" imgH="39348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64" y="4572008"/>
                        <a:ext cx="2178050" cy="571500"/>
                      </a:xfrm>
                      <a:prstGeom prst="rect">
                        <a:avLst/>
                      </a:prstGeom>
                      <a:solidFill>
                        <a:schemeClr val="bg1"/>
                      </a:solidFill>
                      <a:ln>
                        <a:noFill/>
                      </a:ln>
                      <a:extLst>
                        <a:ext uri="{91240B29-F687-4F45-9708-019B960494DF}">
                          <a14:hiddenLine xmlns:a14="http://schemas.microsoft.com/office/drawing/2010/main" w="25400">
                            <a:solidFill>
                              <a:schemeClr val="folHlink"/>
                            </a:solidFill>
                            <a:miter lim="800000"/>
                            <a:headEnd/>
                            <a:tailEnd/>
                          </a14:hiddenLine>
                        </a:ext>
                      </a:extLst>
                    </p:spPr>
                  </p:pic>
                </p:oleObj>
              </mc:Fallback>
            </mc:AlternateContent>
          </a:graphicData>
        </a:graphic>
      </p:graphicFrame>
      <p:graphicFrame>
        <p:nvGraphicFramePr>
          <p:cNvPr id="117765" name="Object 5"/>
          <p:cNvGraphicFramePr>
            <a:graphicFrameLocks noChangeAspect="1"/>
          </p:cNvGraphicFramePr>
          <p:nvPr/>
        </p:nvGraphicFramePr>
        <p:xfrm>
          <a:off x="642910" y="4000504"/>
          <a:ext cx="4064000" cy="608013"/>
        </p:xfrm>
        <a:graphic>
          <a:graphicData uri="http://schemas.openxmlformats.org/presentationml/2006/ole">
            <mc:AlternateContent xmlns:mc="http://schemas.openxmlformats.org/markup-compatibility/2006">
              <mc:Choice xmlns:v="urn:schemas-microsoft-com:vml" Requires="v">
                <p:oleObj spid="_x0000_s119852" name="Equazione" r:id="rId6" imgW="2628720" imgH="393480" progId="Equation.3">
                  <p:embed/>
                </p:oleObj>
              </mc:Choice>
              <mc:Fallback>
                <p:oleObj name="Equazione" r:id="rId6" imgW="2628720" imgH="39348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910" y="4000504"/>
                        <a:ext cx="4064000" cy="608013"/>
                      </a:xfrm>
                      <a:prstGeom prst="rect">
                        <a:avLst/>
                      </a:prstGeom>
                      <a:solidFill>
                        <a:schemeClr val="bg1"/>
                      </a:solidFill>
                      <a:ln>
                        <a:noFill/>
                      </a:ln>
                      <a:extLst>
                        <a:ext uri="{91240B29-F687-4F45-9708-019B960494DF}">
                          <a14:hiddenLine xmlns:a14="http://schemas.microsoft.com/office/drawing/2010/main" w="25400">
                            <a:solidFill>
                              <a:schemeClr val="folHlink"/>
                            </a:solidFill>
                            <a:miter lim="800000"/>
                            <a:headEnd/>
                            <a:tailEnd/>
                          </a14:hiddenLine>
                        </a:ext>
                      </a:extLst>
                    </p:spPr>
                  </p:pic>
                </p:oleObj>
              </mc:Fallback>
            </mc:AlternateContent>
          </a:graphicData>
        </a:graphic>
      </p:graphicFrame>
      <p:pic>
        <p:nvPicPr>
          <p:cNvPr id="119812" name="Picture 4"/>
          <p:cNvPicPr>
            <a:picLocks noChangeAspect="1" noChangeArrowheads="1"/>
          </p:cNvPicPr>
          <p:nvPr/>
        </p:nvPicPr>
        <p:blipFill>
          <a:blip r:embed="rId8"/>
          <a:srcRect/>
          <a:stretch>
            <a:fillRect/>
          </a:stretch>
        </p:blipFill>
        <p:spPr bwMode="auto">
          <a:xfrm>
            <a:off x="428625" y="928670"/>
            <a:ext cx="8286750" cy="695325"/>
          </a:xfrm>
          <a:prstGeom prst="rect">
            <a:avLst/>
          </a:prstGeom>
          <a:noFill/>
          <a:ln w="9525">
            <a:noFill/>
            <a:miter lim="800000"/>
            <a:headEnd/>
            <a:tailEnd/>
          </a:ln>
          <a:effectLst/>
        </p:spPr>
      </p:pic>
      <p:graphicFrame>
        <p:nvGraphicFramePr>
          <p:cNvPr id="119813" name="Object 5"/>
          <p:cNvGraphicFramePr>
            <a:graphicFrameLocks noChangeAspect="1"/>
          </p:cNvGraphicFramePr>
          <p:nvPr/>
        </p:nvGraphicFramePr>
        <p:xfrm>
          <a:off x="6858016" y="4643446"/>
          <a:ext cx="719137" cy="331787"/>
        </p:xfrm>
        <a:graphic>
          <a:graphicData uri="http://schemas.openxmlformats.org/presentationml/2006/ole">
            <mc:AlternateContent xmlns:mc="http://schemas.openxmlformats.org/markup-compatibility/2006">
              <mc:Choice xmlns:v="urn:schemas-microsoft-com:vml" Requires="v">
                <p:oleObj spid="_x0000_s119853" name="Equazione" r:id="rId9" imgW="495000" imgH="228600" progId="Equation.3">
                  <p:embed/>
                </p:oleObj>
              </mc:Choice>
              <mc:Fallback>
                <p:oleObj name="Equazione" r:id="rId9" imgW="495000" imgH="2286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16" y="4643446"/>
                        <a:ext cx="719137" cy="331787"/>
                      </a:xfrm>
                      <a:prstGeom prst="rect">
                        <a:avLst/>
                      </a:prstGeom>
                      <a:solidFill>
                        <a:schemeClr val="bg1"/>
                      </a:solidFill>
                      <a:ln>
                        <a:noFill/>
                      </a:ln>
                      <a:extLst>
                        <a:ext uri="{91240B29-F687-4F45-9708-019B960494DF}">
                          <a14:hiddenLine xmlns:a14="http://schemas.microsoft.com/office/drawing/2010/main" w="25400">
                            <a:solidFill>
                              <a:schemeClr val="folHlink"/>
                            </a:solidFill>
                            <a:miter lim="800000"/>
                            <a:headEnd/>
                            <a:tailEnd/>
                          </a14:hiddenLine>
                        </a:ext>
                      </a:extLst>
                    </p:spPr>
                  </p:pic>
                </p:oleObj>
              </mc:Fallback>
            </mc:AlternateContent>
          </a:graphicData>
        </a:graphic>
      </p:graphicFrame>
      <p:graphicFrame>
        <p:nvGraphicFramePr>
          <p:cNvPr id="119814" name="Object 5"/>
          <p:cNvGraphicFramePr>
            <a:graphicFrameLocks noChangeAspect="1"/>
          </p:cNvGraphicFramePr>
          <p:nvPr/>
        </p:nvGraphicFramePr>
        <p:xfrm>
          <a:off x="3214678" y="5286388"/>
          <a:ext cx="3432175" cy="627062"/>
        </p:xfrm>
        <a:graphic>
          <a:graphicData uri="http://schemas.openxmlformats.org/presentationml/2006/ole">
            <mc:AlternateContent xmlns:mc="http://schemas.openxmlformats.org/markup-compatibility/2006">
              <mc:Choice xmlns:v="urn:schemas-microsoft-com:vml" Requires="v">
                <p:oleObj spid="_x0000_s119854" name="Equazione" r:id="rId11" imgW="2361960" imgH="431640" progId="Equation.3">
                  <p:embed/>
                </p:oleObj>
              </mc:Choice>
              <mc:Fallback>
                <p:oleObj name="Equazione" r:id="rId11" imgW="2361960" imgH="4316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14678" y="5286388"/>
                        <a:ext cx="3432175" cy="627062"/>
                      </a:xfrm>
                      <a:prstGeom prst="rect">
                        <a:avLst/>
                      </a:prstGeom>
                      <a:solidFill>
                        <a:schemeClr val="bg1"/>
                      </a:solidFill>
                      <a:ln>
                        <a:noFill/>
                      </a:ln>
                      <a:extLst>
                        <a:ext uri="{91240B29-F687-4F45-9708-019B960494DF}">
                          <a14:hiddenLine xmlns:a14="http://schemas.microsoft.com/office/drawing/2010/main" w="25400">
                            <a:solidFill>
                              <a:schemeClr val="folHlink"/>
                            </a:solidFill>
                            <a:miter lim="800000"/>
                            <a:headEnd/>
                            <a:tailEnd/>
                          </a14:hiddenLine>
                        </a:ext>
                      </a:extLst>
                    </p:spPr>
                  </p:pic>
                </p:oleObj>
              </mc:Fallback>
            </mc:AlternateContent>
          </a:graphicData>
        </a:graphic>
      </p:graphicFrame>
      <p:graphicFrame>
        <p:nvGraphicFramePr>
          <p:cNvPr id="119815" name="Object 7"/>
          <p:cNvGraphicFramePr>
            <a:graphicFrameLocks noChangeAspect="1"/>
          </p:cNvGraphicFramePr>
          <p:nvPr/>
        </p:nvGraphicFramePr>
        <p:xfrm>
          <a:off x="3214677" y="6000768"/>
          <a:ext cx="4784245" cy="642942"/>
        </p:xfrm>
        <a:graphic>
          <a:graphicData uri="http://schemas.openxmlformats.org/presentationml/2006/ole">
            <mc:AlternateContent xmlns:mc="http://schemas.openxmlformats.org/markup-compatibility/2006">
              <mc:Choice xmlns:v="urn:schemas-microsoft-com:vml" Requires="v">
                <p:oleObj spid="_x0000_s119855" name="Equazione" r:id="rId13" imgW="3213000" imgH="431640" progId="Equation.3">
                  <p:embed/>
                </p:oleObj>
              </mc:Choice>
              <mc:Fallback>
                <p:oleObj name="Equazione" r:id="rId13" imgW="3213000" imgH="43164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14677" y="6000768"/>
                        <a:ext cx="4784245" cy="64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marL="355600" algn="just"/>
            <a:r>
              <a:rPr lang="it-IT" sz="3600" b="1" i="1" dirty="0" smtClean="0">
                <a:effectLst>
                  <a:outerShdw blurRad="38100" dist="38100" dir="2700000" algn="tl">
                    <a:srgbClr val="000000">
                      <a:alpha val="43137"/>
                    </a:srgbClr>
                  </a:outerShdw>
                </a:effectLst>
                <a:latin typeface="+mj-lt"/>
              </a:rPr>
              <a:t>Gas reali</a:t>
            </a:r>
            <a:endParaRPr lang="en-US" sz="3600" b="1" i="1" dirty="0">
              <a:effectLst>
                <a:outerShdw blurRad="38100" dist="38100" dir="2700000" algn="tl">
                  <a:srgbClr val="000000">
                    <a:alpha val="43137"/>
                  </a:srgbClr>
                </a:outerShdw>
              </a:effectLst>
              <a:latin typeface="+mj-lt"/>
            </a:endParaRPr>
          </a:p>
        </p:txBody>
      </p:sp>
      <p:sp>
        <p:nvSpPr>
          <p:cNvPr id="3" name="CasellaDiTesto 2"/>
          <p:cNvSpPr txBox="1"/>
          <p:nvPr/>
        </p:nvSpPr>
        <p:spPr>
          <a:xfrm>
            <a:off x="357158" y="908720"/>
            <a:ext cx="8501090" cy="286232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it-IT" dirty="0" smtClean="0"/>
              <a:t>L'equazione di stato dei gas perfetti descrive bene il comportamento dei gas reali per pressioni non troppo elevate e per temperature non troppo vicine alla temperatura di liquefazione del gas. </a:t>
            </a:r>
            <a:endParaRPr lang="it-IT" dirty="0"/>
          </a:p>
          <a:p>
            <a:pPr algn="just"/>
            <a:r>
              <a:rPr lang="it-IT" dirty="0"/>
              <a:t>Negli altri casi l’aumento della pressione e la diminuzione della temperatura favoriscono le interazioni tra le molecole, che si avvicinano progressivamente; inoltre, all’aumentare della pressione si riduce il volume disponibile, per cui il volume occupato dalle particelle non è più trascurabile.</a:t>
            </a:r>
          </a:p>
          <a:p>
            <a:pPr algn="just"/>
            <a:r>
              <a:rPr lang="it-IT" dirty="0"/>
              <a:t>Quindi, per i gas reali l’equazione di stato deve essere modificata riguardo a due aspetti: il volume materialmente occupato dalle molecole non è trascurabile rispetto al volume del recipiente che contiene il gas; vi sono interazioni tra le molecole del gas.</a:t>
            </a:r>
          </a:p>
        </p:txBody>
      </p:sp>
      <p:sp>
        <p:nvSpPr>
          <p:cNvPr id="5" name="CasellaDiTesto 4"/>
          <p:cNvSpPr txBox="1"/>
          <p:nvPr/>
        </p:nvSpPr>
        <p:spPr>
          <a:xfrm>
            <a:off x="321423" y="4077072"/>
            <a:ext cx="8572560" cy="258532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it-IT" dirty="0" smtClean="0">
                <a:latin typeface="+mj-lt"/>
              </a:rPr>
              <a:t>I gas reali possono essere liquefatti e, a seconda del gas, è necessaria una compressione e/o un raffreddamento. </a:t>
            </a:r>
          </a:p>
          <a:p>
            <a:pPr algn="just"/>
            <a:endParaRPr lang="it-IT" dirty="0" smtClean="0">
              <a:latin typeface="+mj-lt"/>
            </a:endParaRPr>
          </a:p>
          <a:p>
            <a:pPr algn="just"/>
            <a:r>
              <a:rPr lang="it-IT" b="1" dirty="0" smtClean="0">
                <a:latin typeface="+mj-lt"/>
              </a:rPr>
              <a:t>Per ogni gas esiste una temperatura, detta temperatura critica, indicata con T</a:t>
            </a:r>
            <a:r>
              <a:rPr lang="it-IT" b="1" baseline="-25000" dirty="0" smtClean="0">
                <a:latin typeface="+mj-lt"/>
              </a:rPr>
              <a:t>C</a:t>
            </a:r>
            <a:r>
              <a:rPr lang="it-IT" b="1" dirty="0" smtClean="0">
                <a:latin typeface="+mj-lt"/>
              </a:rPr>
              <a:t> al di sopra della quale il gas non può essere liquefatto.</a:t>
            </a:r>
            <a:r>
              <a:rPr lang="it-IT" dirty="0" smtClean="0">
                <a:latin typeface="+mj-lt"/>
              </a:rPr>
              <a:t> </a:t>
            </a:r>
          </a:p>
          <a:p>
            <a:pPr algn="just"/>
            <a:endParaRPr lang="it-IT" dirty="0" smtClean="0">
              <a:latin typeface="+mj-lt"/>
            </a:endParaRPr>
          </a:p>
          <a:p>
            <a:pPr algn="just"/>
            <a:r>
              <a:rPr lang="it-IT" dirty="0" smtClean="0">
                <a:latin typeface="+mj-lt"/>
              </a:rPr>
              <a:t>Per liquefare un gas reale quindi si deve operare al massimo alla temperatura critica o al di sotto di essa, o abbassandone la temperatura a pressione costante o oppure comprimendolo a temperatura costante.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Autofit/>
          </a:bodyPr>
          <a:lstStyle/>
          <a:p>
            <a:pPr algn="l"/>
            <a:r>
              <a:rPr lang="it-IT" sz="3400" b="1" i="1" dirty="0" smtClean="0">
                <a:effectLst>
                  <a:outerShdw blurRad="38100" dist="38100" dir="2700000" algn="tl">
                    <a:srgbClr val="000000">
                      <a:alpha val="43137"/>
                    </a:srgbClr>
                  </a:outerShdw>
                </a:effectLst>
                <a:latin typeface="+mj-lt"/>
              </a:rPr>
              <a:t>Lavoro di un sistema termodinamico</a:t>
            </a:r>
            <a:endParaRPr lang="en-US" sz="3400" b="1" i="1" dirty="0">
              <a:effectLst>
                <a:outerShdw blurRad="38100" dist="38100" dir="2700000" algn="tl">
                  <a:srgbClr val="000000">
                    <a:alpha val="43137"/>
                  </a:srgbClr>
                </a:outerShdw>
              </a:effectLst>
              <a:latin typeface="+mj-lt"/>
            </a:endParaRPr>
          </a:p>
        </p:txBody>
      </p:sp>
      <p:sp>
        <p:nvSpPr>
          <p:cNvPr id="3" name="Rettangolo 2"/>
          <p:cNvSpPr/>
          <p:nvPr/>
        </p:nvSpPr>
        <p:spPr>
          <a:xfrm>
            <a:off x="395536" y="857232"/>
            <a:ext cx="8676456" cy="5798510"/>
          </a:xfrm>
          <a:prstGeom prst="rect">
            <a:avLst/>
          </a:prstGeom>
        </p:spPr>
        <p:txBody>
          <a:bodyPr wrap="square">
            <a:spAutoFit/>
          </a:bodyPr>
          <a:lstStyle/>
          <a:p>
            <a:pPr algn="just"/>
            <a:r>
              <a:rPr lang="it-IT" dirty="0" smtClean="0">
                <a:latin typeface="+mj-lt"/>
              </a:rPr>
              <a:t>Lo </a:t>
            </a:r>
            <a:r>
              <a:rPr lang="it-IT" dirty="0">
                <a:latin typeface="+mj-lt"/>
              </a:rPr>
              <a:t>scambio di energia fra sistema e ambiente può avvenire mediante </a:t>
            </a:r>
            <a:r>
              <a:rPr lang="it-IT" dirty="0" smtClean="0">
                <a:latin typeface="+mj-lt"/>
              </a:rPr>
              <a:t>scambio </a:t>
            </a:r>
            <a:r>
              <a:rPr lang="it-IT" dirty="0">
                <a:latin typeface="+mj-lt"/>
              </a:rPr>
              <a:t>di calore, ma anche mediante l’esecuzione di </a:t>
            </a:r>
            <a:r>
              <a:rPr lang="it-IT" b="1" i="1" dirty="0" smtClean="0">
                <a:latin typeface="+mj-lt"/>
              </a:rPr>
              <a:t>LAVORO</a:t>
            </a:r>
            <a:r>
              <a:rPr lang="it-IT" dirty="0" smtClean="0">
                <a:latin typeface="+mj-lt"/>
              </a:rPr>
              <a:t> sia dal </a:t>
            </a:r>
            <a:r>
              <a:rPr lang="it-IT" dirty="0">
                <a:latin typeface="+mj-lt"/>
              </a:rPr>
              <a:t>sistema sull’ambiente </a:t>
            </a:r>
            <a:r>
              <a:rPr lang="it-IT" dirty="0" smtClean="0">
                <a:latin typeface="+mj-lt"/>
              </a:rPr>
              <a:t>sia </a:t>
            </a:r>
            <a:r>
              <a:rPr lang="it-IT" dirty="0">
                <a:latin typeface="+mj-lt"/>
              </a:rPr>
              <a:t>dall’ambiente </a:t>
            </a:r>
            <a:r>
              <a:rPr lang="it-IT" dirty="0" smtClean="0">
                <a:latin typeface="+mj-lt"/>
              </a:rPr>
              <a:t>sul sistema.</a:t>
            </a:r>
          </a:p>
          <a:p>
            <a:pPr algn="just"/>
            <a:endParaRPr lang="it-IT" dirty="0" smtClean="0">
              <a:latin typeface="+mj-lt"/>
            </a:endParaRPr>
          </a:p>
          <a:p>
            <a:pPr algn="just"/>
            <a:endParaRPr lang="it-IT" dirty="0" smtClean="0">
              <a:latin typeface="+mj-lt"/>
            </a:endParaRPr>
          </a:p>
          <a:p>
            <a:pPr algn="just"/>
            <a:endParaRPr lang="it-IT" dirty="0" smtClean="0">
              <a:latin typeface="+mj-lt"/>
            </a:endParaRPr>
          </a:p>
          <a:p>
            <a:pPr algn="just"/>
            <a:endParaRPr lang="it-IT" dirty="0" smtClean="0">
              <a:latin typeface="+mj-lt"/>
            </a:endParaRPr>
          </a:p>
          <a:p>
            <a:pPr algn="just"/>
            <a:endParaRPr lang="it-IT" dirty="0" smtClean="0">
              <a:latin typeface="+mj-lt"/>
            </a:endParaRPr>
          </a:p>
          <a:p>
            <a:pPr algn="just"/>
            <a:endParaRPr lang="it-IT" dirty="0" smtClean="0">
              <a:latin typeface="+mj-lt"/>
            </a:endParaRPr>
          </a:p>
          <a:p>
            <a:pPr algn="just"/>
            <a:endParaRPr lang="it-IT" dirty="0" smtClean="0">
              <a:latin typeface="+mj-lt"/>
            </a:endParaRPr>
          </a:p>
          <a:p>
            <a:pPr algn="just"/>
            <a:endParaRPr lang="it-IT" dirty="0" smtClean="0">
              <a:latin typeface="+mj-lt"/>
            </a:endParaRPr>
          </a:p>
          <a:p>
            <a:pPr algn="just"/>
            <a:endParaRPr lang="it-IT" dirty="0" smtClean="0">
              <a:latin typeface="+mj-lt"/>
            </a:endParaRPr>
          </a:p>
          <a:p>
            <a:pPr algn="just"/>
            <a:endParaRPr lang="it-IT" dirty="0" smtClean="0">
              <a:latin typeface="+mj-lt"/>
            </a:endParaRPr>
          </a:p>
          <a:p>
            <a:pPr algn="just"/>
            <a:r>
              <a:rPr lang="it-IT" dirty="0" smtClean="0">
                <a:latin typeface="+mj-lt"/>
              </a:rPr>
              <a:t>Si consideri un gas racchiuso in un volume chiuso da un pistone libero di muoversi.</a:t>
            </a:r>
          </a:p>
          <a:p>
            <a:pPr algn="just">
              <a:lnSpc>
                <a:spcPct val="120000"/>
              </a:lnSpc>
              <a:spcBef>
                <a:spcPct val="20000"/>
              </a:spcBef>
            </a:pPr>
            <a:r>
              <a:rPr lang="it-IT" altLang="it-IT" dirty="0" smtClean="0">
                <a:solidFill>
                  <a:srgbClr val="000000"/>
                </a:solidFill>
                <a:latin typeface="+mj-lt"/>
              </a:rPr>
              <a:t>Il gas esercita una pressione  P  su tutte le pareti del recipiente determinando sul pistone una </a:t>
            </a:r>
            <a:r>
              <a:rPr lang="it-IT" altLang="it-IT" b="1" i="1" dirty="0" smtClean="0">
                <a:solidFill>
                  <a:srgbClr val="000000"/>
                </a:solidFill>
                <a:latin typeface="+mj-lt"/>
              </a:rPr>
              <a:t>forza   F = P </a:t>
            </a:r>
            <a:r>
              <a:rPr lang="it-IT" altLang="it-IT" b="1" i="1" dirty="0" smtClean="0">
                <a:solidFill>
                  <a:srgbClr val="000000"/>
                </a:solidFill>
                <a:latin typeface="+mj-lt"/>
                <a:sym typeface="Symbol" pitchFamily="18" charset="2"/>
              </a:rPr>
              <a:t> </a:t>
            </a:r>
            <a:r>
              <a:rPr lang="it-IT" altLang="it-IT" b="1" i="1" dirty="0" smtClean="0">
                <a:solidFill>
                  <a:srgbClr val="000000"/>
                </a:solidFill>
                <a:latin typeface="+mj-lt"/>
              </a:rPr>
              <a:t>A</a:t>
            </a:r>
          </a:p>
          <a:p>
            <a:pPr algn="just">
              <a:lnSpc>
                <a:spcPct val="120000"/>
              </a:lnSpc>
              <a:spcBef>
                <a:spcPct val="20000"/>
              </a:spcBef>
            </a:pPr>
            <a:r>
              <a:rPr lang="it-IT" altLang="it-IT" dirty="0" smtClean="0">
                <a:solidFill>
                  <a:srgbClr val="000000"/>
                </a:solidFill>
                <a:latin typeface="+mj-lt"/>
              </a:rPr>
              <a:t>Considerando un’espansione elementare  </a:t>
            </a:r>
            <a:r>
              <a:rPr lang="it-IT" altLang="it-IT" dirty="0" smtClean="0">
                <a:solidFill>
                  <a:srgbClr val="000000"/>
                </a:solidFill>
                <a:latin typeface="+mj-lt"/>
                <a:sym typeface="Symbol" pitchFamily="18" charset="2"/>
              </a:rPr>
              <a:t>x  del pistone, il gas compie il lavoro elementare L</a:t>
            </a:r>
          </a:p>
          <a:p>
            <a:pPr algn="ctr">
              <a:lnSpc>
                <a:spcPct val="120000"/>
              </a:lnSpc>
              <a:spcBef>
                <a:spcPct val="20000"/>
              </a:spcBef>
            </a:pPr>
            <a:r>
              <a:rPr lang="it-IT" altLang="it-IT" dirty="0" smtClean="0">
                <a:solidFill>
                  <a:srgbClr val="000000"/>
                </a:solidFill>
                <a:latin typeface="+mj-lt"/>
                <a:sym typeface="Symbol" pitchFamily="18" charset="2"/>
              </a:rPr>
              <a:t>	</a:t>
            </a:r>
            <a:endParaRPr lang="it-IT" dirty="0">
              <a:latin typeface="+mj-lt"/>
            </a:endParaRPr>
          </a:p>
        </p:txBody>
      </p:sp>
      <p:graphicFrame>
        <p:nvGraphicFramePr>
          <p:cNvPr id="6" name="Object 9"/>
          <p:cNvGraphicFramePr>
            <a:graphicFrameLocks noChangeAspect="1"/>
          </p:cNvGraphicFramePr>
          <p:nvPr/>
        </p:nvGraphicFramePr>
        <p:xfrm>
          <a:off x="2714612" y="1785926"/>
          <a:ext cx="3582988" cy="2566988"/>
        </p:xfrm>
        <a:graphic>
          <a:graphicData uri="http://schemas.openxmlformats.org/presentationml/2006/ole">
            <mc:AlternateContent xmlns:mc="http://schemas.openxmlformats.org/markup-compatibility/2006">
              <mc:Choice xmlns:v="urn:schemas-microsoft-com:vml" Requires="v">
                <p:oleObj spid="_x0000_s13330" name="Document Flash" r:id="rId4" imgW="3582720" imgH="2567160" progId="">
                  <p:embed/>
                </p:oleObj>
              </mc:Choice>
              <mc:Fallback>
                <p:oleObj name="Document Flash" r:id="rId4" imgW="3582720" imgH="256716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12" y="1785926"/>
                        <a:ext cx="3582988" cy="25669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47" name="Object 5"/>
          <p:cNvGraphicFramePr>
            <a:graphicFrameLocks noChangeAspect="1"/>
          </p:cNvGraphicFramePr>
          <p:nvPr/>
        </p:nvGraphicFramePr>
        <p:xfrm>
          <a:off x="2071670" y="6072209"/>
          <a:ext cx="5383212" cy="428625"/>
        </p:xfrm>
        <a:graphic>
          <a:graphicData uri="http://schemas.openxmlformats.org/presentationml/2006/ole">
            <mc:AlternateContent xmlns:mc="http://schemas.openxmlformats.org/markup-compatibility/2006">
              <mc:Choice xmlns:v="urn:schemas-microsoft-com:vml" Requires="v">
                <p:oleObj spid="_x0000_s13331" name="Equazione" r:id="rId6" imgW="1854000" imgH="177480" progId="Equation.3">
                  <p:embed/>
                </p:oleObj>
              </mc:Choice>
              <mc:Fallback>
                <p:oleObj name="Equazione" r:id="rId6" imgW="1854000" imgH="17748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1670" y="6072209"/>
                        <a:ext cx="5383212" cy="428625"/>
                      </a:xfrm>
                      <a:prstGeom prst="rect">
                        <a:avLst/>
                      </a:prstGeom>
                      <a:solidFill>
                        <a:schemeClr val="bg1"/>
                      </a:solidFill>
                      <a:ln w="25400">
                        <a:solidFill>
                          <a:schemeClr val="folHlink"/>
                        </a:solidFill>
                        <a:miter lim="800000"/>
                        <a:headEnd/>
                        <a:tailEnd/>
                      </a:ln>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6" name="Rectangle 10"/>
          <p:cNvSpPr>
            <a:spLocks noChangeArrowheads="1"/>
          </p:cNvSpPr>
          <p:nvPr/>
        </p:nvSpPr>
        <p:spPr bwMode="auto">
          <a:xfrm>
            <a:off x="533400" y="4648200"/>
            <a:ext cx="1143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sp>
        <p:nvSpPr>
          <p:cNvPr id="45070" name="Rectangle 14"/>
          <p:cNvSpPr>
            <a:spLocks noChangeArrowheads="1"/>
          </p:cNvSpPr>
          <p:nvPr/>
        </p:nvSpPr>
        <p:spPr bwMode="auto">
          <a:xfrm>
            <a:off x="457200" y="3352800"/>
            <a:ext cx="8382000" cy="329091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1">
            <a:schemeClr val="lt1"/>
          </a:fillRef>
          <a:effectRef idx="0">
            <a:schemeClr val="accent4"/>
          </a:effectRef>
          <a:fontRef idx="minor">
            <a:schemeClr val="dk1"/>
          </a:fontRef>
        </p:style>
        <p:txBody>
          <a:bodyPr/>
          <a:lstStyle>
            <a:lvl1pPr marL="342900" indent="-342900">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120000"/>
              </a:lnSpc>
              <a:spcBef>
                <a:spcPct val="20000"/>
              </a:spcBef>
              <a:buFontTx/>
              <a:buChar char="•"/>
            </a:pPr>
            <a:r>
              <a:rPr lang="it-IT" altLang="it-IT" sz="2000" baseline="0" dirty="0">
                <a:latin typeface="+mj-lt"/>
              </a:rPr>
              <a:t>Se il gas si espande</a:t>
            </a:r>
            <a:r>
              <a:rPr lang="it-IT" altLang="it-IT" sz="2000" baseline="0" dirty="0">
                <a:solidFill>
                  <a:srgbClr val="333399"/>
                </a:solidFill>
                <a:latin typeface="+mj-lt"/>
              </a:rPr>
              <a:t> </a:t>
            </a:r>
            <a:br>
              <a:rPr lang="it-IT" altLang="it-IT" sz="2000" baseline="0" dirty="0">
                <a:solidFill>
                  <a:srgbClr val="333399"/>
                </a:solidFill>
                <a:latin typeface="+mj-lt"/>
              </a:rPr>
            </a:br>
            <a:r>
              <a:rPr lang="it-IT" altLang="it-IT" sz="2000" baseline="0" dirty="0">
                <a:solidFill>
                  <a:srgbClr val="333399"/>
                </a:solidFill>
                <a:latin typeface="+mj-lt"/>
              </a:rPr>
              <a:t>		</a:t>
            </a:r>
            <a:r>
              <a:rPr lang="it-IT" altLang="it-IT" b="1" i="1" baseline="0" dirty="0">
                <a:solidFill>
                  <a:schemeClr val="accent4">
                    <a:lumMod val="50000"/>
                  </a:schemeClr>
                </a:solidFill>
                <a:latin typeface="+mj-lt"/>
                <a:sym typeface="Symbol" pitchFamily="18" charset="2"/>
              </a:rPr>
              <a:t>V = </a:t>
            </a:r>
            <a:r>
              <a:rPr lang="it-IT" altLang="it-IT" b="1" i="1" baseline="0" dirty="0" err="1">
                <a:solidFill>
                  <a:schemeClr val="accent4">
                    <a:lumMod val="50000"/>
                  </a:schemeClr>
                </a:solidFill>
                <a:latin typeface="+mj-lt"/>
                <a:sym typeface="Symbol" pitchFamily="18" charset="2"/>
              </a:rPr>
              <a:t>V</a:t>
            </a:r>
            <a:r>
              <a:rPr lang="it-IT" altLang="it-IT" b="1" i="1" baseline="-25000" dirty="0" err="1">
                <a:solidFill>
                  <a:schemeClr val="accent4">
                    <a:lumMod val="50000"/>
                  </a:schemeClr>
                </a:solidFill>
                <a:latin typeface="+mj-lt"/>
                <a:sym typeface="Symbol" pitchFamily="18" charset="2"/>
              </a:rPr>
              <a:t>f</a:t>
            </a:r>
            <a:r>
              <a:rPr lang="it-IT" altLang="it-IT" b="1" i="1" baseline="0" dirty="0">
                <a:solidFill>
                  <a:schemeClr val="accent4">
                    <a:lumMod val="50000"/>
                  </a:schemeClr>
                </a:solidFill>
                <a:latin typeface="+mj-lt"/>
                <a:sym typeface="Symbol" pitchFamily="18" charset="2"/>
              </a:rPr>
              <a:t>  V</a:t>
            </a:r>
            <a:r>
              <a:rPr lang="it-IT" altLang="it-IT" b="1" i="1" baseline="-25000" dirty="0">
                <a:solidFill>
                  <a:schemeClr val="accent4">
                    <a:lumMod val="50000"/>
                  </a:schemeClr>
                </a:solidFill>
                <a:latin typeface="+mj-lt"/>
                <a:sym typeface="Symbol" pitchFamily="18" charset="2"/>
              </a:rPr>
              <a:t>i</a:t>
            </a:r>
            <a:r>
              <a:rPr lang="it-IT" altLang="it-IT" b="1" i="1" baseline="0" dirty="0">
                <a:solidFill>
                  <a:schemeClr val="accent4">
                    <a:lumMod val="50000"/>
                  </a:schemeClr>
                </a:solidFill>
                <a:latin typeface="+mj-lt"/>
                <a:sym typeface="Symbol" pitchFamily="18" charset="2"/>
              </a:rPr>
              <a:t> &gt; 0  </a:t>
            </a:r>
            <a:r>
              <a:rPr lang="it-IT" altLang="it-IT" b="1" i="1" baseline="0" dirty="0" smtClean="0">
                <a:solidFill>
                  <a:schemeClr val="accent4">
                    <a:lumMod val="50000"/>
                  </a:schemeClr>
                </a:solidFill>
                <a:latin typeface="+mj-lt"/>
                <a:sym typeface="Symbol" pitchFamily="18" charset="2"/>
              </a:rPr>
              <a:t> 	   </a:t>
            </a:r>
            <a:r>
              <a:rPr lang="it-IT" altLang="it-IT" b="1" i="1" dirty="0">
                <a:solidFill>
                  <a:schemeClr val="accent4">
                    <a:lumMod val="50000"/>
                  </a:schemeClr>
                </a:solidFill>
                <a:latin typeface="+mj-lt"/>
                <a:sym typeface="Symbol" pitchFamily="18" charset="2"/>
              </a:rPr>
              <a:t>L</a:t>
            </a:r>
            <a:r>
              <a:rPr lang="it-IT" altLang="it-IT" b="1" i="1" baseline="0" dirty="0" smtClean="0">
                <a:solidFill>
                  <a:schemeClr val="accent4">
                    <a:lumMod val="50000"/>
                  </a:schemeClr>
                </a:solidFill>
                <a:latin typeface="+mj-lt"/>
                <a:sym typeface="Symbol" pitchFamily="18" charset="2"/>
              </a:rPr>
              <a:t>= </a:t>
            </a:r>
            <a:r>
              <a:rPr lang="it-IT" altLang="it-IT" b="1" i="1" baseline="0" dirty="0">
                <a:solidFill>
                  <a:schemeClr val="accent4">
                    <a:lumMod val="50000"/>
                  </a:schemeClr>
                </a:solidFill>
                <a:latin typeface="+mj-lt"/>
                <a:sym typeface="Symbol" pitchFamily="18" charset="2"/>
              </a:rPr>
              <a:t>P V  &gt; 0  </a:t>
            </a:r>
            <a:r>
              <a:rPr lang="it-IT" altLang="it-IT" sz="2000" baseline="0" dirty="0">
                <a:solidFill>
                  <a:srgbClr val="000000"/>
                </a:solidFill>
                <a:latin typeface="+mj-lt"/>
                <a:sym typeface="Symbol" pitchFamily="18" charset="2"/>
              </a:rPr>
              <a:t>	</a:t>
            </a:r>
            <a:endParaRPr lang="it-IT" altLang="it-IT" sz="2000" dirty="0">
              <a:solidFill>
                <a:srgbClr val="000000"/>
              </a:solidFill>
              <a:latin typeface="+mj-lt"/>
              <a:sym typeface="Symbol" pitchFamily="18" charset="2"/>
            </a:endParaRPr>
          </a:p>
          <a:p>
            <a:pPr>
              <a:lnSpc>
                <a:spcPct val="120000"/>
              </a:lnSpc>
              <a:spcBef>
                <a:spcPct val="20000"/>
              </a:spcBef>
            </a:pPr>
            <a:r>
              <a:rPr lang="it-IT" altLang="it-IT" sz="2000" baseline="0" dirty="0" smtClean="0">
                <a:solidFill>
                  <a:srgbClr val="000000"/>
                </a:solidFill>
                <a:latin typeface="+mj-lt"/>
                <a:sym typeface="Symbol" pitchFamily="18" charset="2"/>
              </a:rPr>
              <a:t>	</a:t>
            </a:r>
            <a:r>
              <a:rPr lang="it-IT" altLang="it-IT" i="1" u="sng" baseline="0" dirty="0" smtClean="0">
                <a:solidFill>
                  <a:schemeClr val="accent4">
                    <a:lumMod val="50000"/>
                  </a:schemeClr>
                </a:solidFill>
                <a:latin typeface="+mj-lt"/>
                <a:sym typeface="Symbol" pitchFamily="18" charset="2"/>
              </a:rPr>
              <a:t>il </a:t>
            </a:r>
            <a:r>
              <a:rPr lang="it-IT" altLang="it-IT" i="1" u="sng" baseline="0" dirty="0">
                <a:solidFill>
                  <a:schemeClr val="accent4">
                    <a:lumMod val="50000"/>
                  </a:schemeClr>
                </a:solidFill>
                <a:latin typeface="+mj-lt"/>
                <a:sym typeface="Symbol" pitchFamily="18" charset="2"/>
              </a:rPr>
              <a:t>gas compie lavoro </a:t>
            </a:r>
            <a:r>
              <a:rPr lang="it-IT" altLang="it-IT" i="1" u="sng" baseline="0" dirty="0" smtClean="0">
                <a:solidFill>
                  <a:schemeClr val="accent4">
                    <a:lumMod val="50000"/>
                  </a:schemeClr>
                </a:solidFill>
                <a:latin typeface="+mj-lt"/>
                <a:sym typeface="Symbol" pitchFamily="18" charset="2"/>
              </a:rPr>
              <a:t>sull’ambiente</a:t>
            </a:r>
          </a:p>
          <a:p>
            <a:pPr>
              <a:lnSpc>
                <a:spcPct val="120000"/>
              </a:lnSpc>
              <a:spcBef>
                <a:spcPct val="20000"/>
              </a:spcBef>
            </a:pPr>
            <a:endParaRPr lang="it-IT" altLang="it-IT" sz="2000" baseline="0" dirty="0">
              <a:solidFill>
                <a:schemeClr val="accent4">
                  <a:lumMod val="50000"/>
                </a:schemeClr>
              </a:solidFill>
              <a:latin typeface="+mj-lt"/>
            </a:endParaRPr>
          </a:p>
          <a:p>
            <a:pPr>
              <a:lnSpc>
                <a:spcPct val="120000"/>
              </a:lnSpc>
              <a:spcBef>
                <a:spcPct val="20000"/>
              </a:spcBef>
              <a:buFontTx/>
              <a:buChar char="•"/>
            </a:pPr>
            <a:r>
              <a:rPr lang="it-IT" altLang="it-IT" sz="2000" baseline="0" dirty="0">
                <a:solidFill>
                  <a:srgbClr val="000000"/>
                </a:solidFill>
                <a:latin typeface="+mj-lt"/>
              </a:rPr>
              <a:t>Se il gas viene compresso </a:t>
            </a:r>
          </a:p>
          <a:p>
            <a:pPr>
              <a:lnSpc>
                <a:spcPct val="120000"/>
              </a:lnSpc>
              <a:spcBef>
                <a:spcPct val="20000"/>
              </a:spcBef>
            </a:pPr>
            <a:r>
              <a:rPr lang="it-IT" altLang="it-IT" sz="2000" baseline="0" dirty="0">
                <a:solidFill>
                  <a:srgbClr val="CC0066"/>
                </a:solidFill>
                <a:latin typeface="+mj-lt"/>
                <a:sym typeface="Symbol" pitchFamily="18" charset="2"/>
              </a:rPr>
              <a:t>			</a:t>
            </a:r>
            <a:r>
              <a:rPr lang="it-IT" altLang="it-IT" b="1" baseline="0" dirty="0">
                <a:solidFill>
                  <a:schemeClr val="accent4">
                    <a:lumMod val="50000"/>
                  </a:schemeClr>
                </a:solidFill>
                <a:latin typeface="+mj-lt"/>
                <a:sym typeface="Symbol" pitchFamily="18" charset="2"/>
              </a:rPr>
              <a:t>V = </a:t>
            </a:r>
            <a:r>
              <a:rPr lang="it-IT" altLang="it-IT" b="1" baseline="0" dirty="0" err="1">
                <a:solidFill>
                  <a:schemeClr val="accent4">
                    <a:lumMod val="50000"/>
                  </a:schemeClr>
                </a:solidFill>
                <a:latin typeface="+mj-lt"/>
                <a:sym typeface="Symbol" pitchFamily="18" charset="2"/>
              </a:rPr>
              <a:t>V</a:t>
            </a:r>
            <a:r>
              <a:rPr lang="it-IT" altLang="it-IT" b="1" baseline="-25000" dirty="0" err="1">
                <a:solidFill>
                  <a:schemeClr val="accent4">
                    <a:lumMod val="50000"/>
                  </a:schemeClr>
                </a:solidFill>
                <a:latin typeface="+mj-lt"/>
                <a:sym typeface="Symbol" pitchFamily="18" charset="2"/>
              </a:rPr>
              <a:t>f</a:t>
            </a:r>
            <a:r>
              <a:rPr lang="it-IT" altLang="it-IT" b="1" baseline="0" dirty="0">
                <a:solidFill>
                  <a:schemeClr val="accent4">
                    <a:lumMod val="50000"/>
                  </a:schemeClr>
                </a:solidFill>
                <a:latin typeface="+mj-lt"/>
                <a:sym typeface="Symbol" pitchFamily="18" charset="2"/>
              </a:rPr>
              <a:t>  V</a:t>
            </a:r>
            <a:r>
              <a:rPr lang="it-IT" altLang="it-IT" b="1" baseline="-25000" dirty="0">
                <a:solidFill>
                  <a:schemeClr val="accent4">
                    <a:lumMod val="50000"/>
                  </a:schemeClr>
                </a:solidFill>
                <a:latin typeface="+mj-lt"/>
                <a:sym typeface="Symbol" pitchFamily="18" charset="2"/>
              </a:rPr>
              <a:t>i</a:t>
            </a:r>
            <a:r>
              <a:rPr lang="it-IT" altLang="it-IT" b="1" baseline="0" dirty="0">
                <a:solidFill>
                  <a:schemeClr val="accent4">
                    <a:lumMod val="50000"/>
                  </a:schemeClr>
                </a:solidFill>
                <a:latin typeface="+mj-lt"/>
                <a:sym typeface="Symbol" pitchFamily="18" charset="2"/>
              </a:rPr>
              <a:t> &lt; </a:t>
            </a:r>
            <a:r>
              <a:rPr lang="it-IT" altLang="it-IT" b="1" baseline="0" dirty="0" smtClean="0">
                <a:solidFill>
                  <a:schemeClr val="accent4">
                    <a:lumMod val="50000"/>
                  </a:schemeClr>
                </a:solidFill>
                <a:latin typeface="+mj-lt"/>
                <a:sym typeface="Symbol" pitchFamily="18" charset="2"/>
              </a:rPr>
              <a:t>0          </a:t>
            </a:r>
            <a:r>
              <a:rPr lang="it-IT" altLang="it-IT" b="1" baseline="0" dirty="0" err="1" smtClean="0">
                <a:solidFill>
                  <a:schemeClr val="accent4">
                    <a:lumMod val="50000"/>
                  </a:schemeClr>
                </a:solidFill>
                <a:latin typeface="+mj-lt"/>
                <a:sym typeface="Symbol" pitchFamily="18" charset="2"/>
              </a:rPr>
              <a:t>L=</a:t>
            </a:r>
            <a:r>
              <a:rPr lang="it-IT" altLang="it-IT" b="1" baseline="0" dirty="0" smtClean="0">
                <a:solidFill>
                  <a:schemeClr val="accent4">
                    <a:lumMod val="50000"/>
                  </a:schemeClr>
                </a:solidFill>
                <a:latin typeface="+mj-lt"/>
                <a:sym typeface="Symbol" pitchFamily="18" charset="2"/>
              </a:rPr>
              <a:t> </a:t>
            </a:r>
            <a:r>
              <a:rPr lang="it-IT" altLang="it-IT" b="1" baseline="0" dirty="0">
                <a:solidFill>
                  <a:schemeClr val="accent4">
                    <a:lumMod val="50000"/>
                  </a:schemeClr>
                </a:solidFill>
                <a:latin typeface="+mj-lt"/>
                <a:sym typeface="Symbol" pitchFamily="18" charset="2"/>
              </a:rPr>
              <a:t>P V  &lt; 0 </a:t>
            </a:r>
            <a:endParaRPr lang="it-IT" altLang="it-IT" b="1" dirty="0">
              <a:solidFill>
                <a:schemeClr val="accent4">
                  <a:lumMod val="50000"/>
                </a:schemeClr>
              </a:solidFill>
              <a:latin typeface="+mj-lt"/>
              <a:sym typeface="Symbol" pitchFamily="18" charset="2"/>
            </a:endParaRPr>
          </a:p>
          <a:p>
            <a:pPr>
              <a:lnSpc>
                <a:spcPct val="120000"/>
              </a:lnSpc>
              <a:spcBef>
                <a:spcPct val="20000"/>
              </a:spcBef>
            </a:pPr>
            <a:r>
              <a:rPr lang="it-IT" altLang="it-IT" sz="2000" b="1" i="1" u="sng" baseline="0" dirty="0" smtClean="0">
                <a:solidFill>
                  <a:schemeClr val="accent4">
                    <a:lumMod val="50000"/>
                  </a:schemeClr>
                </a:solidFill>
                <a:latin typeface="+mj-lt"/>
                <a:sym typeface="Symbol" pitchFamily="18" charset="2"/>
              </a:rPr>
              <a:t>	</a:t>
            </a:r>
            <a:r>
              <a:rPr lang="it-IT" altLang="it-IT" i="1" u="sng" baseline="0" dirty="0" smtClean="0">
                <a:solidFill>
                  <a:schemeClr val="accent4">
                    <a:lumMod val="50000"/>
                  </a:schemeClr>
                </a:solidFill>
                <a:latin typeface="+mj-lt"/>
                <a:sym typeface="Symbol" pitchFamily="18" charset="2"/>
              </a:rPr>
              <a:t>l’ambiente </a:t>
            </a:r>
            <a:r>
              <a:rPr lang="it-IT" altLang="it-IT" i="1" u="sng" baseline="0" dirty="0">
                <a:solidFill>
                  <a:schemeClr val="accent4">
                    <a:lumMod val="50000"/>
                  </a:schemeClr>
                </a:solidFill>
                <a:latin typeface="+mj-lt"/>
                <a:sym typeface="Symbol" pitchFamily="18" charset="2"/>
              </a:rPr>
              <a:t>compie lavoro sul </a:t>
            </a:r>
            <a:r>
              <a:rPr lang="it-IT" altLang="it-IT" i="1" u="sng" baseline="0" dirty="0" smtClean="0">
                <a:solidFill>
                  <a:schemeClr val="accent4">
                    <a:lumMod val="50000"/>
                  </a:schemeClr>
                </a:solidFill>
                <a:latin typeface="+mj-lt"/>
                <a:sym typeface="Symbol" pitchFamily="18" charset="2"/>
              </a:rPr>
              <a:t>gas</a:t>
            </a:r>
          </a:p>
          <a:p>
            <a:pPr>
              <a:lnSpc>
                <a:spcPct val="120000"/>
              </a:lnSpc>
              <a:spcBef>
                <a:spcPct val="20000"/>
              </a:spcBef>
            </a:pPr>
            <a:endParaRPr lang="it-IT" altLang="it-IT" i="1" u="sng" baseline="0" dirty="0">
              <a:solidFill>
                <a:schemeClr val="accent4">
                  <a:lumMod val="50000"/>
                </a:schemeClr>
              </a:solidFill>
              <a:latin typeface="+mj-lt"/>
              <a:sym typeface="Symbol" pitchFamily="18" charset="2"/>
            </a:endParaRPr>
          </a:p>
        </p:txBody>
      </p:sp>
      <p:sp>
        <p:nvSpPr>
          <p:cNvPr id="45071" name="Rectangle 15"/>
          <p:cNvSpPr>
            <a:spLocks noChangeArrowheads="1"/>
          </p:cNvSpPr>
          <p:nvPr/>
        </p:nvSpPr>
        <p:spPr bwMode="auto">
          <a:xfrm>
            <a:off x="381000" y="1000108"/>
            <a:ext cx="8334404" cy="1752600"/>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2">
            <a:schemeClr val="accent4"/>
          </a:fillRef>
          <a:effectRef idx="1">
            <a:schemeClr val="accent4"/>
          </a:effectRef>
          <a:fontRef idx="minor">
            <a:schemeClr val="dk1"/>
          </a:fontRef>
        </p:style>
        <p:txBody>
          <a:bodyPr/>
          <a:lstStyle>
            <a:lvl1pPr marL="342900" indent="-342900">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marL="176213" indent="12700" algn="just">
              <a:lnSpc>
                <a:spcPct val="120000"/>
              </a:lnSpc>
              <a:spcBef>
                <a:spcPct val="20000"/>
              </a:spcBef>
            </a:pPr>
            <a:r>
              <a:rPr lang="it-IT" altLang="it-IT" sz="2000" baseline="0" dirty="0">
                <a:solidFill>
                  <a:srgbClr val="000000"/>
                </a:solidFill>
                <a:latin typeface="+mj-lt"/>
              </a:rPr>
              <a:t>Il lavoro elementare compiuto dal gas è </a:t>
            </a:r>
            <a:r>
              <a:rPr lang="it-IT" altLang="it-IT" sz="2000" baseline="0" dirty="0" smtClean="0">
                <a:solidFill>
                  <a:srgbClr val="000000"/>
                </a:solidFill>
                <a:latin typeface="+mj-lt"/>
              </a:rPr>
              <a:t>uguale </a:t>
            </a:r>
            <a:r>
              <a:rPr lang="it-IT" altLang="it-IT" sz="2000" baseline="0" dirty="0">
                <a:solidFill>
                  <a:srgbClr val="000000"/>
                </a:solidFill>
                <a:latin typeface="+mj-lt"/>
              </a:rPr>
              <a:t>al prodotto della pressione (costante) per la variazione di </a:t>
            </a:r>
            <a:r>
              <a:rPr lang="it-IT" altLang="it-IT" sz="2000" baseline="0" dirty="0" smtClean="0">
                <a:solidFill>
                  <a:srgbClr val="000000"/>
                </a:solidFill>
                <a:latin typeface="+mj-lt"/>
              </a:rPr>
              <a:t>volume</a:t>
            </a:r>
          </a:p>
          <a:p>
            <a:pPr marL="176213" indent="12700" algn="ctr">
              <a:lnSpc>
                <a:spcPct val="120000"/>
              </a:lnSpc>
              <a:spcBef>
                <a:spcPct val="20000"/>
              </a:spcBef>
            </a:pPr>
            <a:r>
              <a:rPr lang="it-IT" altLang="it-IT" sz="3200" b="1" baseline="0" dirty="0" smtClean="0">
                <a:solidFill>
                  <a:schemeClr val="accent4">
                    <a:lumMod val="50000"/>
                  </a:schemeClr>
                </a:solidFill>
                <a:latin typeface="+mj-lt"/>
                <a:sym typeface="Symbol" pitchFamily="18" charset="2"/>
              </a:rPr>
              <a:t>L</a:t>
            </a:r>
            <a:r>
              <a:rPr lang="it-IT" altLang="it-IT" sz="2000" b="1" baseline="0" dirty="0" smtClean="0">
                <a:solidFill>
                  <a:schemeClr val="accent4">
                    <a:lumMod val="50000"/>
                  </a:schemeClr>
                </a:solidFill>
                <a:latin typeface="+mj-lt"/>
                <a:sym typeface="Symbol" pitchFamily="18" charset="2"/>
              </a:rPr>
              <a:t> </a:t>
            </a:r>
            <a:r>
              <a:rPr lang="it-IT" altLang="it-IT" sz="2000" b="1" baseline="0" dirty="0">
                <a:solidFill>
                  <a:schemeClr val="accent4">
                    <a:lumMod val="50000"/>
                  </a:schemeClr>
                </a:solidFill>
                <a:latin typeface="+mj-lt"/>
                <a:sym typeface="Symbol" pitchFamily="18" charset="2"/>
              </a:rPr>
              <a:t>= </a:t>
            </a:r>
            <a:r>
              <a:rPr lang="it-IT" altLang="it-IT" sz="3200" b="1" baseline="0" dirty="0">
                <a:solidFill>
                  <a:schemeClr val="accent4">
                    <a:lumMod val="50000"/>
                  </a:schemeClr>
                </a:solidFill>
                <a:latin typeface="+mj-lt"/>
                <a:sym typeface="Symbol" pitchFamily="18" charset="2"/>
              </a:rPr>
              <a:t>P</a:t>
            </a:r>
            <a:r>
              <a:rPr lang="it-IT" altLang="it-IT" sz="2000" b="1" baseline="0" dirty="0">
                <a:solidFill>
                  <a:schemeClr val="accent4">
                    <a:lumMod val="50000"/>
                  </a:schemeClr>
                </a:solidFill>
                <a:latin typeface="+mj-lt"/>
                <a:sym typeface="Symbol" pitchFamily="18" charset="2"/>
              </a:rPr>
              <a:t>  </a:t>
            </a:r>
            <a:r>
              <a:rPr lang="it-IT" altLang="it-IT" sz="3600" b="1" baseline="0" dirty="0">
                <a:solidFill>
                  <a:schemeClr val="accent4">
                    <a:lumMod val="50000"/>
                  </a:schemeClr>
                </a:solidFill>
                <a:latin typeface="+mj-lt"/>
                <a:sym typeface="Symbol" pitchFamily="18" charset="2"/>
              </a:rPr>
              <a:t></a:t>
            </a:r>
            <a:r>
              <a:rPr lang="it-IT" altLang="it-IT" sz="3200" b="1" baseline="0" dirty="0">
                <a:solidFill>
                  <a:schemeClr val="accent4">
                    <a:lumMod val="50000"/>
                  </a:schemeClr>
                </a:solidFill>
                <a:latin typeface="+mj-lt"/>
                <a:sym typeface="Symbol" pitchFamily="18" charset="2"/>
              </a:rPr>
              <a:t> </a:t>
            </a:r>
            <a:r>
              <a:rPr lang="it-IT" altLang="it-IT" sz="3200" b="1" baseline="0" dirty="0" smtClean="0">
                <a:solidFill>
                  <a:schemeClr val="accent4">
                    <a:lumMod val="50000"/>
                  </a:schemeClr>
                </a:solidFill>
                <a:latin typeface="+mj-lt"/>
                <a:sym typeface="Symbol" pitchFamily="18" charset="2"/>
              </a:rPr>
              <a:t>V</a:t>
            </a:r>
            <a:endParaRPr lang="it-IT" altLang="it-IT" sz="2000" b="1" i="1" baseline="0" dirty="0">
              <a:solidFill>
                <a:schemeClr val="accent4">
                  <a:lumMod val="50000"/>
                </a:schemeClr>
              </a:solidFill>
              <a:latin typeface="+mj-lt"/>
              <a:sym typeface="Symbol" pitchFamily="18" charset="2"/>
            </a:endParaRPr>
          </a:p>
        </p:txBody>
      </p:sp>
      <p:sp>
        <p:nvSpPr>
          <p:cNvPr id="6" name="Title 4"/>
          <p:cNvSpPr txBox="1">
            <a:spLocks/>
          </p:cNvSpPr>
          <p:nvPr/>
        </p:nvSpPr>
        <p:spPr>
          <a:xfrm>
            <a:off x="357158" y="214290"/>
            <a:ext cx="8372476" cy="500066"/>
          </a:xfrm>
          <a:prstGeom prst="rect">
            <a:avLst/>
          </a:prstGeom>
        </p:spPr>
        <p:style>
          <a:lnRef idx="1">
            <a:schemeClr val="accent4"/>
          </a:lnRef>
          <a:fillRef idx="3">
            <a:schemeClr val="accent4"/>
          </a:fillRef>
          <a:effectRef idx="2">
            <a:schemeClr val="accent4"/>
          </a:effectRef>
          <a:fontRef idx="minor">
            <a:schemeClr val="lt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400" b="1" i="1" u="none" strike="noStrike" kern="1200" cap="none" spc="0" normalizeH="0" baseline="0" noProof="0" dirty="0" smtClean="0">
                <a:ln>
                  <a:noFill/>
                </a:ln>
                <a:solidFill>
                  <a:schemeClr val="lt1"/>
                </a:solidFill>
                <a:effectLst/>
                <a:uLnTx/>
                <a:uFillTx/>
                <a:latin typeface="+mj-lt"/>
                <a:ea typeface="+mn-ea"/>
                <a:cs typeface="+mn-cs"/>
              </a:rPr>
              <a:t>Lavoro di un sistema termodinamico</a:t>
            </a:r>
            <a:endParaRPr kumimoji="0" lang="en-US" sz="3400" b="1" i="1" u="none" strike="noStrike" kern="1200" cap="none" spc="0" normalizeH="0" baseline="0" noProof="0" dirty="0">
              <a:ln>
                <a:noFill/>
              </a:ln>
              <a:solidFill>
                <a:schemeClr val="lt1"/>
              </a:solidFill>
              <a:effectLst/>
              <a:uLnTx/>
              <a:uFillTx/>
              <a:latin typeface="+mj-lt"/>
              <a:ea typeface="+mn-ea"/>
              <a:cs typeface="+mn-cs"/>
            </a:endParaRPr>
          </a:p>
        </p:txBody>
      </p:sp>
      <p:sp>
        <p:nvSpPr>
          <p:cNvPr id="7" name="Freccia a destra 6"/>
          <p:cNvSpPr/>
          <p:nvPr/>
        </p:nvSpPr>
        <p:spPr>
          <a:xfrm>
            <a:off x="4643438" y="3929066"/>
            <a:ext cx="500066" cy="142876"/>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 </a:t>
            </a:r>
            <a:endParaRPr lang="it-IT" dirty="0"/>
          </a:p>
        </p:txBody>
      </p:sp>
      <p:sp>
        <p:nvSpPr>
          <p:cNvPr id="8" name="Freccia a destra 7"/>
          <p:cNvSpPr/>
          <p:nvPr/>
        </p:nvSpPr>
        <p:spPr>
          <a:xfrm>
            <a:off x="4359966" y="5789646"/>
            <a:ext cx="500066" cy="142876"/>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88603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70">
                                            <p:txEl>
                                              <p:pRg st="0" end="0"/>
                                            </p:txEl>
                                          </p:spTgt>
                                        </p:tgtEl>
                                        <p:attrNameLst>
                                          <p:attrName>style.visibility</p:attrName>
                                        </p:attrNameLst>
                                      </p:cBhvr>
                                      <p:to>
                                        <p:strVal val="visible"/>
                                      </p:to>
                                    </p:set>
                                    <p:animEffect transition="in" filter="wipe(left)">
                                      <p:cBhvr>
                                        <p:cTn id="7" dur="500"/>
                                        <p:tgtEl>
                                          <p:spTgt spid="450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70">
                                            <p:txEl>
                                              <p:pRg st="1" end="1"/>
                                            </p:txEl>
                                          </p:spTgt>
                                        </p:tgtEl>
                                        <p:attrNameLst>
                                          <p:attrName>style.visibility</p:attrName>
                                        </p:attrNameLst>
                                      </p:cBhvr>
                                      <p:to>
                                        <p:strVal val="visible"/>
                                      </p:to>
                                    </p:set>
                                    <p:animEffect transition="in" filter="wipe(left)">
                                      <p:cBhvr>
                                        <p:cTn id="12" dur="500"/>
                                        <p:tgtEl>
                                          <p:spTgt spid="4507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070">
                                            <p:txEl>
                                              <p:pRg st="3" end="3"/>
                                            </p:txEl>
                                          </p:spTgt>
                                        </p:tgtEl>
                                        <p:attrNameLst>
                                          <p:attrName>style.visibility</p:attrName>
                                        </p:attrNameLst>
                                      </p:cBhvr>
                                      <p:to>
                                        <p:strVal val="visible"/>
                                      </p:to>
                                    </p:set>
                                    <p:animEffect transition="in" filter="wipe(left)">
                                      <p:cBhvr>
                                        <p:cTn id="17" dur="500"/>
                                        <p:tgtEl>
                                          <p:spTgt spid="4507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070">
                                            <p:txEl>
                                              <p:pRg st="4" end="4"/>
                                            </p:txEl>
                                          </p:spTgt>
                                        </p:tgtEl>
                                        <p:attrNameLst>
                                          <p:attrName>style.visibility</p:attrName>
                                        </p:attrNameLst>
                                      </p:cBhvr>
                                      <p:to>
                                        <p:strVal val="visible"/>
                                      </p:to>
                                    </p:set>
                                    <p:animEffect transition="in" filter="wipe(left)">
                                      <p:cBhvr>
                                        <p:cTn id="22" dur="500"/>
                                        <p:tgtEl>
                                          <p:spTgt spid="4507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070">
                                            <p:txEl>
                                              <p:pRg st="5" end="5"/>
                                            </p:txEl>
                                          </p:spTgt>
                                        </p:tgtEl>
                                        <p:attrNameLst>
                                          <p:attrName>style.visibility</p:attrName>
                                        </p:attrNameLst>
                                      </p:cBhvr>
                                      <p:to>
                                        <p:strVal val="visible"/>
                                      </p:to>
                                    </p:set>
                                    <p:animEffect transition="in" filter="wipe(left)">
                                      <p:cBhvr>
                                        <p:cTn id="27" dur="500"/>
                                        <p:tgtEl>
                                          <p:spTgt spid="450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0"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71414"/>
            <a:ext cx="8372476" cy="500066"/>
          </a:xfrm>
        </p:spPr>
        <p:style>
          <a:lnRef idx="1">
            <a:schemeClr val="accent4"/>
          </a:lnRef>
          <a:fillRef idx="3">
            <a:schemeClr val="accent4"/>
          </a:fillRef>
          <a:effectRef idx="2">
            <a:schemeClr val="accent4"/>
          </a:effectRef>
          <a:fontRef idx="minor">
            <a:schemeClr val="lt1"/>
          </a:fontRef>
        </p:style>
        <p:txBody>
          <a:bodyPr>
            <a:noAutofit/>
          </a:bodyPr>
          <a:lstStyle/>
          <a:p>
            <a:pPr algn="l"/>
            <a:r>
              <a:rPr lang="it-IT" altLang="it-IT" sz="34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Energia interna U</a:t>
            </a:r>
            <a:endParaRPr lang="en-US" sz="3400" b="1" dirty="0">
              <a:solidFill>
                <a:schemeClr val="bg1"/>
              </a:solidFill>
              <a:effectLst>
                <a:outerShdw blurRad="38100" dist="38100" dir="2700000" algn="tl">
                  <a:srgbClr val="000000">
                    <a:alpha val="43137"/>
                  </a:srgbClr>
                </a:outerShdw>
              </a:effectLst>
              <a:latin typeface="+mj-lt"/>
            </a:endParaRPr>
          </a:p>
        </p:txBody>
      </p:sp>
      <p:sp>
        <p:nvSpPr>
          <p:cNvPr id="3" name="Rectangle 3"/>
          <p:cNvSpPr txBox="1">
            <a:spLocks noChangeArrowheads="1"/>
          </p:cNvSpPr>
          <p:nvPr/>
        </p:nvSpPr>
        <p:spPr>
          <a:xfrm>
            <a:off x="285720" y="642918"/>
            <a:ext cx="8643998" cy="3000396"/>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p>
            <a:pPr algn="just"/>
            <a:r>
              <a:rPr lang="it-IT" sz="1600" dirty="0" smtClean="0"/>
              <a:t>L’energia interna </a:t>
            </a:r>
            <a:r>
              <a:rPr lang="it-IT" sz="1600" i="1" dirty="0" smtClean="0"/>
              <a:t>U di un sistema è la somma delle energie, cinetiche e potenziali, di tutte le particelle che lo compongono. </a:t>
            </a:r>
          </a:p>
          <a:p>
            <a:pPr algn="just"/>
            <a:r>
              <a:rPr lang="it-IT" sz="1600" dirty="0" smtClean="0"/>
              <a:t>Nel gas perfetto le molecole non interagiscono, quindi l’energia potenziale è nulla, quindi l’energia interna vale:</a:t>
            </a:r>
          </a:p>
          <a:p>
            <a:endParaRPr lang="it-IT" sz="1600" dirty="0" smtClean="0"/>
          </a:p>
          <a:p>
            <a:endParaRPr lang="it-IT" sz="1600" dirty="0" smtClean="0"/>
          </a:p>
          <a:p>
            <a:r>
              <a:rPr lang="it-IT" sz="1600" b="1" dirty="0" smtClean="0"/>
              <a:t>L’energia cinetica media di un gas perfetto dipende solo dalla temperatura assoluta ed è direttamente proporzionale ad essa. </a:t>
            </a:r>
          </a:p>
          <a:p>
            <a:r>
              <a:rPr lang="it-IT" sz="1600" dirty="0" smtClean="0"/>
              <a:t>A ogni variazione di energia interna corrisponde una variazione di temperatura: </a:t>
            </a:r>
          </a:p>
          <a:p>
            <a:endParaRPr lang="it-IT" sz="1600" dirty="0" smtClean="0"/>
          </a:p>
          <a:p>
            <a:endParaRPr lang="it-IT" sz="1600" dirty="0" smtClean="0"/>
          </a:p>
          <a:p>
            <a:endParaRPr lang="it-IT" sz="1600" dirty="0" smtClean="0"/>
          </a:p>
          <a:p>
            <a:endParaRPr lang="it-IT" sz="1600" dirty="0" smtClean="0"/>
          </a:p>
          <a:p>
            <a:endParaRPr lang="it-IT" sz="1600" dirty="0" smtClean="0"/>
          </a:p>
          <a:p>
            <a:endParaRPr lang="it-IT" sz="1600" dirty="0" smtClean="0"/>
          </a:p>
          <a:p>
            <a:endParaRPr lang="it-IT" sz="1600" dirty="0" smtClean="0"/>
          </a:p>
          <a:p>
            <a:endParaRPr lang="it-IT" sz="1600" dirty="0" smtClean="0"/>
          </a:p>
          <a:p>
            <a:endParaRPr lang="it-IT" sz="1600" dirty="0" smtClean="0"/>
          </a:p>
        </p:txBody>
      </p:sp>
      <p:pic>
        <p:nvPicPr>
          <p:cNvPr id="124930" name="Picture 2"/>
          <p:cNvPicPr>
            <a:picLocks noChangeAspect="1" noChangeArrowheads="1"/>
          </p:cNvPicPr>
          <p:nvPr/>
        </p:nvPicPr>
        <p:blipFill>
          <a:blip r:embed="rId4"/>
          <a:srcRect/>
          <a:stretch>
            <a:fillRect/>
          </a:stretch>
        </p:blipFill>
        <p:spPr bwMode="auto">
          <a:xfrm>
            <a:off x="1857356" y="4143380"/>
            <a:ext cx="5815024" cy="2531831"/>
          </a:xfrm>
          <a:prstGeom prst="rect">
            <a:avLst/>
          </a:prstGeom>
          <a:noFill/>
          <a:ln w="9525">
            <a:noFill/>
            <a:miter lim="800000"/>
            <a:headEnd/>
            <a:tailEnd/>
          </a:ln>
          <a:effectLst/>
        </p:spPr>
      </p:pic>
      <p:graphicFrame>
        <p:nvGraphicFramePr>
          <p:cNvPr id="124931" name="Object 3"/>
          <p:cNvGraphicFramePr>
            <a:graphicFrameLocks noChangeAspect="1"/>
          </p:cNvGraphicFramePr>
          <p:nvPr/>
        </p:nvGraphicFramePr>
        <p:xfrm>
          <a:off x="3214679" y="1500174"/>
          <a:ext cx="1643073" cy="520408"/>
        </p:xfrm>
        <a:graphic>
          <a:graphicData uri="http://schemas.openxmlformats.org/presentationml/2006/ole">
            <mc:AlternateContent xmlns:mc="http://schemas.openxmlformats.org/markup-compatibility/2006">
              <mc:Choice xmlns:v="urn:schemas-microsoft-com:vml" Requires="v">
                <p:oleObj spid="_x0000_s14354" name="Equazione" r:id="rId5" imgW="1231560" imgH="393480" progId="Equation.3">
                  <p:embed/>
                </p:oleObj>
              </mc:Choice>
              <mc:Fallback>
                <p:oleObj name="Equazione" r:id="rId5" imgW="1231560" imgH="39348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679" y="1500174"/>
                        <a:ext cx="1643073" cy="520408"/>
                      </a:xfrm>
                      <a:prstGeom prst="rect">
                        <a:avLst/>
                      </a:prstGeom>
                      <a:solidFill>
                        <a:schemeClr val="bg1"/>
                      </a:solidFill>
                      <a:ln w="25400">
                        <a:solidFill>
                          <a:schemeClr val="folHlink"/>
                        </a:solidFill>
                        <a:miter lim="800000"/>
                        <a:headEnd/>
                        <a:tailEnd/>
                      </a:ln>
                    </p:spPr>
                  </p:pic>
                </p:oleObj>
              </mc:Fallback>
            </mc:AlternateContent>
          </a:graphicData>
        </a:graphic>
      </p:graphicFrame>
      <p:graphicFrame>
        <p:nvGraphicFramePr>
          <p:cNvPr id="124932" name="Object 4"/>
          <p:cNvGraphicFramePr>
            <a:graphicFrameLocks noChangeAspect="1"/>
          </p:cNvGraphicFramePr>
          <p:nvPr/>
        </p:nvGraphicFramePr>
        <p:xfrm>
          <a:off x="3428992" y="2975386"/>
          <a:ext cx="1231902" cy="525052"/>
        </p:xfrm>
        <a:graphic>
          <a:graphicData uri="http://schemas.openxmlformats.org/presentationml/2006/ole">
            <mc:AlternateContent xmlns:mc="http://schemas.openxmlformats.org/markup-compatibility/2006">
              <mc:Choice xmlns:v="urn:schemas-microsoft-com:vml" Requires="v">
                <p:oleObj spid="_x0000_s14355" name="Equazione" r:id="rId7" imgW="914400" imgH="393480" progId="Equation.3">
                  <p:embed/>
                </p:oleObj>
              </mc:Choice>
              <mc:Fallback>
                <p:oleObj name="Equazione" r:id="rId7" imgW="914400" imgH="39348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8992" y="2975386"/>
                        <a:ext cx="1231902" cy="525052"/>
                      </a:xfrm>
                      <a:prstGeom prst="rect">
                        <a:avLst/>
                      </a:prstGeom>
                      <a:solidFill>
                        <a:schemeClr val="bg1"/>
                      </a:solidFill>
                      <a:ln w="25400">
                        <a:solidFill>
                          <a:schemeClr val="folHlink"/>
                        </a:solidFill>
                        <a:miter lim="800000"/>
                        <a:headEnd/>
                        <a:tailEnd/>
                      </a:ln>
                    </p:spPr>
                  </p:pic>
                </p:oleObj>
              </mc:Fallback>
            </mc:AlternateContent>
          </a:graphicData>
        </a:graphic>
      </p:graphicFrame>
      <p:sp>
        <p:nvSpPr>
          <p:cNvPr id="7" name="Rettangolo 6"/>
          <p:cNvSpPr/>
          <p:nvPr/>
        </p:nvSpPr>
        <p:spPr>
          <a:xfrm>
            <a:off x="285720" y="3643314"/>
            <a:ext cx="8643998"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it-IT" dirty="0" smtClean="0"/>
              <a:t>L’</a:t>
            </a:r>
            <a:r>
              <a:rPr lang="it-IT" b="1" dirty="0" smtClean="0"/>
              <a:t>energia interna </a:t>
            </a:r>
            <a:r>
              <a:rPr lang="it-IT" b="1" i="1" dirty="0" smtClean="0"/>
              <a:t>U di un sistema di particelle cambia quando il sistema acquista o perde calore, quando il sistema compie o subisce un lavoro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Autofit/>
          </a:bodyPr>
          <a:lstStyle/>
          <a:p>
            <a:pPr algn="l"/>
            <a:r>
              <a:rPr lang="it-IT" altLang="it-IT" sz="34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Energia interna U: funzione di stato</a:t>
            </a:r>
            <a:endParaRPr lang="en-US" sz="3400" b="1" dirty="0">
              <a:solidFill>
                <a:schemeClr val="bg1"/>
              </a:solidFill>
              <a:effectLst>
                <a:outerShdw blurRad="38100" dist="38100" dir="2700000" algn="tl">
                  <a:srgbClr val="000000">
                    <a:alpha val="43137"/>
                  </a:srgbClr>
                </a:outerShdw>
              </a:effectLst>
              <a:latin typeface="+mj-lt"/>
            </a:endParaRPr>
          </a:p>
        </p:txBody>
      </p:sp>
      <p:sp>
        <p:nvSpPr>
          <p:cNvPr id="4" name="Rectangle 3"/>
          <p:cNvSpPr txBox="1">
            <a:spLocks noChangeArrowheads="1"/>
          </p:cNvSpPr>
          <p:nvPr/>
        </p:nvSpPr>
        <p:spPr>
          <a:xfrm>
            <a:off x="285720" y="4214818"/>
            <a:ext cx="8572560" cy="2357454"/>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2">
            <a:schemeClr val="accent4"/>
          </a:fillRef>
          <a:effectRef idx="1">
            <a:schemeClr val="accent4"/>
          </a:effectRef>
          <a:fontRef idx="minor">
            <a:schemeClr val="dk1"/>
          </a:fontRef>
        </p:style>
        <p:txBody>
          <a:bodyPr vert="horz">
            <a:noAutofit/>
          </a:bodyPr>
          <a:lstStyle/>
          <a:p>
            <a:pPr marL="274320" marR="0" lvl="0" indent="-274320" algn="l" defTabSz="914400" rtl="0" eaLnBrk="1" fontAlgn="auto" latinLnBrk="0" hangingPunct="1">
              <a:lnSpc>
                <a:spcPct val="120000"/>
              </a:lnSpc>
              <a:spcBef>
                <a:spcPct val="20000"/>
              </a:spcBef>
              <a:spcAft>
                <a:spcPts val="0"/>
              </a:spcAft>
              <a:buClr>
                <a:schemeClr val="accent4">
                  <a:lumMod val="50000"/>
                </a:schemeClr>
              </a:buClr>
              <a:buSzPct val="95000"/>
              <a:buFont typeface="Wingdings" pitchFamily="2" charset="2"/>
              <a:buChar char="Ø"/>
              <a:tabLst/>
              <a:defRPr/>
            </a:pPr>
            <a:r>
              <a:rPr kumimoji="0" lang="it-IT" altLang="it-IT" b="1" i="1" u="sng" strike="noStrike" kern="1200" cap="none" spc="0" normalizeH="0" baseline="0" noProof="0" dirty="0" smtClean="0">
                <a:ln>
                  <a:noFill/>
                </a:ln>
                <a:solidFill>
                  <a:schemeClr val="tx2">
                    <a:lumMod val="75000"/>
                  </a:schemeClr>
                </a:solidFill>
                <a:effectLst/>
                <a:uLnTx/>
                <a:uFillTx/>
                <a:latin typeface="+mj-lt"/>
                <a:cs typeface="Angsana New" panose="02020603050405020304" pitchFamily="18" charset="-34"/>
              </a:rPr>
              <a:t>Che cosa significa che l’energia interna è una funzione di stato?</a:t>
            </a:r>
          </a:p>
          <a:p>
            <a:pPr marL="640080" marR="0" lvl="1" indent="-246888" algn="l" defTabSz="914400" rtl="0" eaLnBrk="1" fontAlgn="auto" latinLnBrk="0" hangingPunct="1">
              <a:lnSpc>
                <a:spcPct val="120000"/>
              </a:lnSpc>
              <a:spcBef>
                <a:spcPct val="20000"/>
              </a:spcBef>
              <a:spcAft>
                <a:spcPts val="0"/>
              </a:spcAft>
              <a:buClr>
                <a:schemeClr val="accent4">
                  <a:lumMod val="75000"/>
                </a:schemeClr>
              </a:buClr>
              <a:buSzPct val="85000"/>
              <a:buFont typeface="Arial" pitchFamily="34" charset="0"/>
              <a:buChar char="•"/>
              <a:tabLst/>
              <a:defRPr/>
            </a:pPr>
            <a:r>
              <a:rPr kumimoji="0" lang="it-IT" altLang="it-IT" b="0" i="1" u="sng" strike="noStrike" kern="1200" cap="none" spc="0" normalizeH="0" baseline="0" noProof="0" dirty="0" smtClean="0">
                <a:ln>
                  <a:noFill/>
                </a:ln>
                <a:solidFill>
                  <a:schemeClr val="accent4">
                    <a:lumMod val="50000"/>
                  </a:schemeClr>
                </a:solidFill>
                <a:effectLst/>
                <a:uLnTx/>
                <a:uFillTx/>
                <a:latin typeface="+mj-lt"/>
              </a:rPr>
              <a:t>La variazione di energia dipende solo dallo stato iniziale A e finale B e non dalla particolare trasformazione seguita nel passare dall’uno all’altro</a:t>
            </a:r>
          </a:p>
          <a:p>
            <a:pPr marL="274320" marR="0" lvl="0" indent="-274320" algn="l" defTabSz="914400" rtl="0" eaLnBrk="1" fontAlgn="auto" latinLnBrk="0" hangingPunct="1">
              <a:lnSpc>
                <a:spcPct val="120000"/>
              </a:lnSpc>
              <a:spcBef>
                <a:spcPct val="20000"/>
              </a:spcBef>
              <a:spcAft>
                <a:spcPts val="0"/>
              </a:spcAft>
              <a:buClr>
                <a:schemeClr val="accent4">
                  <a:lumMod val="50000"/>
                </a:schemeClr>
              </a:buClr>
              <a:buSzPct val="95000"/>
              <a:buFont typeface="Wingdings" pitchFamily="2" charset="2"/>
              <a:buChar char="Ø"/>
              <a:tabLst/>
              <a:defRPr/>
            </a:pPr>
            <a:r>
              <a:rPr kumimoji="0" lang="it-IT" altLang="it-IT" b="1" i="1" u="sng" strike="noStrike" kern="1200" cap="none" spc="0" normalizeH="0" baseline="0" noProof="0" dirty="0" smtClean="0">
                <a:ln>
                  <a:noFill/>
                </a:ln>
                <a:solidFill>
                  <a:schemeClr val="tx2">
                    <a:lumMod val="75000"/>
                  </a:schemeClr>
                </a:solidFill>
                <a:effectLst/>
                <a:uLnTx/>
                <a:uFillTx/>
                <a:latin typeface="+mj-lt"/>
                <a:cs typeface="Angsana New" panose="02020603050405020304" pitchFamily="18" charset="-34"/>
              </a:rPr>
              <a:t>Non sono funzioni di stato né il calore ne il lavoro </a:t>
            </a:r>
          </a:p>
          <a:p>
            <a:pPr marL="640080" marR="0" lvl="1" indent="-246888" algn="l" defTabSz="914400" rtl="0" eaLnBrk="1" fontAlgn="auto" latinLnBrk="0" hangingPunct="1">
              <a:lnSpc>
                <a:spcPct val="120000"/>
              </a:lnSpc>
              <a:spcBef>
                <a:spcPct val="20000"/>
              </a:spcBef>
              <a:spcAft>
                <a:spcPts val="0"/>
              </a:spcAft>
              <a:buClr>
                <a:schemeClr val="accent4">
                  <a:lumMod val="75000"/>
                </a:schemeClr>
              </a:buClr>
              <a:buSzPct val="85000"/>
              <a:buFont typeface="Arial" pitchFamily="34" charset="0"/>
              <a:buChar char="•"/>
              <a:tabLst/>
              <a:defRPr/>
            </a:pPr>
            <a:r>
              <a:rPr kumimoji="0" lang="it-IT" altLang="it-IT" b="0" i="1" u="sng" strike="noStrike" kern="1200" cap="none" spc="0" normalizeH="0" baseline="0" noProof="0" dirty="0" smtClean="0">
                <a:ln>
                  <a:noFill/>
                </a:ln>
                <a:solidFill>
                  <a:schemeClr val="accent4">
                    <a:lumMod val="50000"/>
                  </a:schemeClr>
                </a:solidFill>
                <a:effectLst/>
                <a:uLnTx/>
                <a:uFillTx/>
                <a:latin typeface="+mj-lt"/>
              </a:rPr>
              <a:t>Il calore e il lavoro scambiati per passare dallo stato A allo stato B in generale dipendono invece dalla particolare trasformazione seguita</a:t>
            </a:r>
            <a:endParaRPr kumimoji="0" lang="it-IT" altLang="it-IT" b="0" i="1" u="sng" strike="noStrike" kern="1200" cap="none" spc="0" normalizeH="0" baseline="0" noProof="0" dirty="0">
              <a:ln>
                <a:noFill/>
              </a:ln>
              <a:solidFill>
                <a:schemeClr val="accent4">
                  <a:lumMod val="50000"/>
                </a:schemeClr>
              </a:solidFill>
              <a:effectLst/>
              <a:uLnTx/>
              <a:uFillTx/>
              <a:latin typeface="+mj-lt"/>
            </a:endParaRPr>
          </a:p>
        </p:txBody>
      </p:sp>
      <p:sp>
        <p:nvSpPr>
          <p:cNvPr id="5" name="Rectangle 3"/>
          <p:cNvSpPr txBox="1">
            <a:spLocks noChangeArrowheads="1"/>
          </p:cNvSpPr>
          <p:nvPr/>
        </p:nvSpPr>
        <p:spPr>
          <a:xfrm>
            <a:off x="285720" y="1000108"/>
            <a:ext cx="8568952" cy="2714644"/>
          </a:xfrm>
          <a:prstGeom prst="rect">
            <a:avLst/>
          </a:prstGeom>
          <a:ln>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4"/>
          </a:lnRef>
          <a:fillRef idx="2">
            <a:schemeClr val="accent4"/>
          </a:fillRef>
          <a:effectRef idx="1">
            <a:schemeClr val="accent4"/>
          </a:effectRef>
          <a:fontRef idx="minor">
            <a:schemeClr val="dk1"/>
          </a:fontRef>
        </p:style>
        <p:txBody>
          <a:bodyPr vert="horz" lIns="91440" tIns="45720" rIns="91440" bIns="45720" rtlCol="0">
            <a:noAutofit/>
          </a:bodyPr>
          <a:lstStyle/>
          <a:p>
            <a:pPr marL="274320" marR="0" lvl="0" indent="-274320" algn="l" defTabSz="914400" rtl="0" eaLnBrk="1" fontAlgn="auto" latinLnBrk="0" hangingPunct="1">
              <a:lnSpc>
                <a:spcPct val="120000"/>
              </a:lnSpc>
              <a:spcBef>
                <a:spcPct val="20000"/>
              </a:spcBef>
              <a:spcAft>
                <a:spcPts val="0"/>
              </a:spcAft>
              <a:buClr>
                <a:schemeClr val="accent3"/>
              </a:buClr>
              <a:buSzPct val="95000"/>
              <a:tabLst/>
              <a:defRPr/>
            </a:pPr>
            <a:r>
              <a:rPr kumimoji="0" lang="it-IT" altLang="it-IT" b="1" i="1" u="sng" strike="noStrike" kern="1200" cap="none" spc="0" normalizeH="0" baseline="0" noProof="0" dirty="0" smtClean="0">
                <a:ln>
                  <a:noFill/>
                </a:ln>
                <a:solidFill>
                  <a:schemeClr val="tx2">
                    <a:lumMod val="75000"/>
                  </a:schemeClr>
                </a:solidFill>
                <a:effectLst/>
                <a:uLnTx/>
                <a:uFillTx/>
                <a:latin typeface="+mj-lt"/>
                <a:cs typeface="Angsana New" panose="02020603050405020304" pitchFamily="18" charset="-34"/>
              </a:rPr>
              <a:t>Supponiamo di avere un sistema termodinamico in un determinato stato A</a:t>
            </a:r>
          </a:p>
          <a:p>
            <a:pPr marL="274320" marR="0" lvl="0" indent="-274320" algn="l" defTabSz="914400" rtl="0" eaLnBrk="1" fontAlgn="auto" latinLnBrk="0" hangingPunct="1">
              <a:lnSpc>
                <a:spcPct val="120000"/>
              </a:lnSpc>
              <a:spcBef>
                <a:spcPct val="20000"/>
              </a:spcBef>
              <a:spcAft>
                <a:spcPts val="0"/>
              </a:spcAft>
              <a:buClr>
                <a:schemeClr val="accent3"/>
              </a:buClr>
              <a:buSzPct val="95000"/>
              <a:buFont typeface="Wingdings 2"/>
              <a:buChar char=""/>
              <a:tabLst/>
              <a:defRPr/>
            </a:pPr>
            <a:endParaRPr kumimoji="0" lang="it-IT" altLang="it-IT" b="1" i="1" u="sng" strike="noStrike" kern="1200" cap="none" spc="0" normalizeH="0" baseline="0" noProof="0" dirty="0" smtClean="0">
              <a:ln>
                <a:noFill/>
              </a:ln>
              <a:solidFill>
                <a:schemeClr val="tx2">
                  <a:lumMod val="75000"/>
                </a:schemeClr>
              </a:solidFill>
              <a:effectLst/>
              <a:uLnTx/>
              <a:uFillTx/>
              <a:latin typeface="+mj-lt"/>
              <a:cs typeface="Angsana New" panose="02020603050405020304" pitchFamily="18" charset="-34"/>
            </a:endParaRPr>
          </a:p>
          <a:p>
            <a:pPr marL="274320" marR="0" lvl="0" indent="-274320" algn="l" defTabSz="914400" rtl="0" eaLnBrk="1" fontAlgn="auto" latinLnBrk="0" hangingPunct="1">
              <a:lnSpc>
                <a:spcPct val="120000"/>
              </a:lnSpc>
              <a:spcBef>
                <a:spcPct val="20000"/>
              </a:spcBef>
              <a:spcAft>
                <a:spcPts val="0"/>
              </a:spcAft>
              <a:buClr>
                <a:schemeClr val="accent3"/>
              </a:buClr>
              <a:buSzPct val="95000"/>
              <a:buFont typeface="Wingdings 2"/>
              <a:buChar char=""/>
              <a:tabLst/>
              <a:defRPr/>
            </a:pPr>
            <a:r>
              <a:rPr kumimoji="0" lang="it-IT" altLang="it-IT" b="0" i="1" u="sng" strike="noStrike" kern="1200" cap="none" spc="0" normalizeH="0" baseline="0" noProof="0" dirty="0" smtClean="0">
                <a:ln>
                  <a:noFill/>
                </a:ln>
                <a:solidFill>
                  <a:schemeClr val="accent6">
                    <a:lumMod val="75000"/>
                  </a:schemeClr>
                </a:solidFill>
                <a:effectLst/>
                <a:uLnTx/>
                <a:uFillTx/>
                <a:latin typeface="+mj-lt"/>
              </a:rPr>
              <a:t>Quale che sia tale stato il sistema possiede una ben determinata energia E intesa come somma dell’energia cinetica e potenziale di tutte le molecole del corpo. Nel caso di un gas ideale tale energia è la somma dell’energia cinetica di tutte le sue molecole</a:t>
            </a:r>
          </a:p>
          <a:p>
            <a:pPr marL="274320" marR="0" lvl="0" indent="-274320" algn="l" defTabSz="914400" rtl="0" eaLnBrk="1" fontAlgn="auto" latinLnBrk="0" hangingPunct="1">
              <a:lnSpc>
                <a:spcPct val="120000"/>
              </a:lnSpc>
              <a:spcBef>
                <a:spcPct val="20000"/>
              </a:spcBef>
              <a:spcAft>
                <a:spcPts val="0"/>
              </a:spcAft>
              <a:buClr>
                <a:schemeClr val="accent3"/>
              </a:buClr>
              <a:buSzPct val="95000"/>
              <a:buFont typeface="Wingdings 2"/>
              <a:buChar char=""/>
              <a:tabLst/>
              <a:defRPr/>
            </a:pPr>
            <a:endParaRPr kumimoji="0" lang="it-IT" altLang="it-IT" b="1" i="1" u="sng" strike="noStrike" kern="1200" cap="none" spc="0" normalizeH="0" baseline="0" noProof="0" dirty="0" smtClean="0">
              <a:ln>
                <a:noFill/>
              </a:ln>
              <a:solidFill>
                <a:schemeClr val="tx2">
                  <a:lumMod val="75000"/>
                </a:schemeClr>
              </a:solidFill>
              <a:effectLst/>
              <a:uLnTx/>
              <a:uFillTx/>
              <a:latin typeface="+mj-lt"/>
              <a:cs typeface="Angsana New" panose="02020603050405020304" pitchFamily="18" charset="-34"/>
            </a:endParaRPr>
          </a:p>
          <a:p>
            <a:pPr marL="274320" marR="0" lvl="0" indent="-274320" algn="l" defTabSz="914400" rtl="0" eaLnBrk="1" fontAlgn="auto" latinLnBrk="0" hangingPunct="1">
              <a:lnSpc>
                <a:spcPct val="120000"/>
              </a:lnSpc>
              <a:spcBef>
                <a:spcPct val="20000"/>
              </a:spcBef>
              <a:spcAft>
                <a:spcPts val="0"/>
              </a:spcAft>
              <a:buClr>
                <a:schemeClr val="accent3"/>
              </a:buClr>
              <a:buSzPct val="95000"/>
              <a:buFont typeface="Wingdings 2"/>
              <a:buChar char=""/>
              <a:tabLst/>
              <a:defRPr/>
            </a:pPr>
            <a:r>
              <a:rPr kumimoji="0" lang="it-IT" altLang="it-IT" b="1" i="1" u="sng" strike="noStrike" kern="1200" cap="none" spc="0" normalizeH="0" baseline="0" noProof="0" dirty="0" smtClean="0">
                <a:ln>
                  <a:noFill/>
                </a:ln>
                <a:solidFill>
                  <a:srgbClr val="7030A0"/>
                </a:solidFill>
                <a:effectLst/>
                <a:uLnTx/>
                <a:uFillTx/>
                <a:latin typeface="+mj-lt"/>
                <a:cs typeface="Angsana New" panose="02020603050405020304" pitchFamily="18" charset="-34"/>
              </a:rPr>
              <a:t>L’energia interna di un sistema termodinamico è una funzione di stato</a:t>
            </a:r>
            <a:endParaRPr kumimoji="0" lang="it-IT" altLang="it-IT" b="1" i="1" u="sng" strike="noStrike" kern="1200" cap="none" spc="0" normalizeH="0" baseline="0" noProof="0" dirty="0">
              <a:ln>
                <a:noFill/>
              </a:ln>
              <a:solidFill>
                <a:srgbClr val="7030A0"/>
              </a:solidFill>
              <a:effectLst/>
              <a:uLnTx/>
              <a:uFillTx/>
              <a:latin typeface="+mj-lt"/>
              <a:cs typeface="Angsana New" panose="02020603050405020304" pitchFamily="18" charset="-34"/>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357158" y="214290"/>
            <a:ext cx="8372476" cy="500066"/>
          </a:xfrm>
          <a:prstGeom prst="rect">
            <a:avLst/>
          </a:prstGeom>
        </p:spPr>
        <p:style>
          <a:lnRef idx="1">
            <a:schemeClr val="accent4"/>
          </a:lnRef>
          <a:fillRef idx="3">
            <a:schemeClr val="accent4"/>
          </a:fillRef>
          <a:effectRef idx="2">
            <a:schemeClr val="accent4"/>
          </a:effectRef>
          <a:fontRef idx="minor">
            <a:schemeClr val="lt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400" b="1" i="1"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CALORE</a:t>
            </a:r>
            <a:endParaRPr kumimoji="0" lang="en-US" sz="3400" b="1" i="1"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sp>
        <p:nvSpPr>
          <p:cNvPr id="6" name="CasellaDiTesto 5"/>
          <p:cNvSpPr txBox="1"/>
          <p:nvPr/>
        </p:nvSpPr>
        <p:spPr>
          <a:xfrm>
            <a:off x="357158" y="785794"/>
            <a:ext cx="8501122" cy="443198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it-IT" sz="1600" dirty="0" smtClean="0">
                <a:latin typeface="+mj-lt"/>
              </a:rPr>
              <a:t>Ponendo a contatto due corpi a temperature diverse dopo un certo tempo la temperatura del corpo più caldo diminuisce mentre quella del corpo più freddo aumenta </a:t>
            </a:r>
            <a:r>
              <a:rPr lang="it-IT" sz="1600" dirty="0" err="1" smtClean="0">
                <a:latin typeface="+mj-lt"/>
              </a:rPr>
              <a:t>finchè</a:t>
            </a:r>
            <a:r>
              <a:rPr lang="it-IT" sz="1600" dirty="0" smtClean="0">
                <a:latin typeface="+mj-lt"/>
              </a:rPr>
              <a:t> entrambi non raggiungono una stessa temperatura intermedia detta </a:t>
            </a:r>
            <a:r>
              <a:rPr lang="it-IT" sz="1600" b="1" i="1" dirty="0" smtClean="0">
                <a:latin typeface="+mj-lt"/>
              </a:rPr>
              <a:t>Temperatura di equilibrio</a:t>
            </a:r>
            <a:r>
              <a:rPr lang="it-IT" sz="1600" dirty="0" smtClean="0">
                <a:latin typeface="+mj-lt"/>
              </a:rPr>
              <a:t>.</a:t>
            </a:r>
          </a:p>
          <a:p>
            <a:pPr algn="just"/>
            <a:r>
              <a:rPr lang="it-IT" sz="1600" dirty="0" smtClean="0">
                <a:latin typeface="+mj-lt"/>
              </a:rPr>
              <a:t>Da un punto di vista microscopico temperature diverse significa energia cinetica media delle molecole diverse. Quando i due corpi sono a contatto le molecole più lente si scontrano con quelle più veloci e per effetto degli urti le prime acquistano velocità mentre le seconde rallentano </a:t>
            </a:r>
            <a:r>
              <a:rPr lang="it-IT" sz="1600" dirty="0" err="1" smtClean="0">
                <a:latin typeface="+mj-lt"/>
              </a:rPr>
              <a:t>finchè</a:t>
            </a:r>
            <a:r>
              <a:rPr lang="it-IT" sz="1600" dirty="0" smtClean="0">
                <a:latin typeface="+mj-lt"/>
              </a:rPr>
              <a:t> raggiungono la stessa energia cinetica media.</a:t>
            </a:r>
          </a:p>
          <a:p>
            <a:pPr algn="just"/>
            <a:endParaRPr lang="it-IT" sz="1600" dirty="0" smtClean="0">
              <a:latin typeface="+mj-lt"/>
            </a:endParaRPr>
          </a:p>
          <a:p>
            <a:pPr algn="just"/>
            <a:endParaRPr lang="it-IT" sz="1600" dirty="0" smtClean="0">
              <a:latin typeface="+mj-lt"/>
            </a:endParaRPr>
          </a:p>
          <a:p>
            <a:pPr algn="just"/>
            <a:endParaRPr lang="it-IT" sz="1600" dirty="0" smtClean="0">
              <a:latin typeface="+mj-lt"/>
            </a:endParaRPr>
          </a:p>
          <a:p>
            <a:pPr algn="just"/>
            <a:endParaRPr lang="it-IT" sz="1600" dirty="0" smtClean="0">
              <a:latin typeface="+mj-lt"/>
            </a:endParaRPr>
          </a:p>
          <a:p>
            <a:pPr algn="just"/>
            <a:endParaRPr lang="it-IT" sz="1600" dirty="0" smtClean="0">
              <a:latin typeface="+mj-lt"/>
            </a:endParaRPr>
          </a:p>
          <a:p>
            <a:pPr algn="just"/>
            <a:endParaRPr lang="it-IT" dirty="0" smtClean="0">
              <a:latin typeface="+mj-lt"/>
            </a:endParaRPr>
          </a:p>
          <a:p>
            <a:pPr algn="ctr"/>
            <a:r>
              <a:rPr lang="it-IT" b="1" i="1" dirty="0" smtClean="0">
                <a:latin typeface="+mj-lt"/>
              </a:rPr>
              <a:t>Il calore è una forma di energia che viene scambiata fra corpi in contatto per effetto della differenza di temperatura o durante una transizione di fase.</a:t>
            </a:r>
          </a:p>
          <a:p>
            <a:pPr algn="ctr"/>
            <a:r>
              <a:rPr lang="it-IT" b="1" i="1" dirty="0" smtClean="0">
                <a:latin typeface="+mj-lt"/>
              </a:rPr>
              <a:t>Il calore trasferito ad un sistema, attraversata la superficie di contorno che separa il sistema dall’ambiente, si trasforma in energia accumulata.</a:t>
            </a:r>
          </a:p>
        </p:txBody>
      </p:sp>
      <p:sp>
        <p:nvSpPr>
          <p:cNvPr id="8" name="CasellaDiTesto 7"/>
          <p:cNvSpPr txBox="1"/>
          <p:nvPr/>
        </p:nvSpPr>
        <p:spPr>
          <a:xfrm>
            <a:off x="357158" y="5357826"/>
            <a:ext cx="8501122" cy="1015663"/>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it-IT" sz="2000" b="1" i="1" dirty="0" smtClean="0"/>
              <a:t>Quantità di calore = Energia trasferita da un corpo più caldo ad uno più freddo a seguito della differenza di temperatura senza che, necessariamente sia fatto del lavoro.</a:t>
            </a:r>
            <a:endParaRPr lang="it-IT" sz="2000" b="1" i="1" dirty="0"/>
          </a:p>
        </p:txBody>
      </p:sp>
      <p:pic>
        <p:nvPicPr>
          <p:cNvPr id="169986" name="Picture 2"/>
          <p:cNvPicPr>
            <a:picLocks noChangeAspect="1" noChangeArrowheads="1"/>
          </p:cNvPicPr>
          <p:nvPr/>
        </p:nvPicPr>
        <p:blipFill>
          <a:blip r:embed="rId2"/>
          <a:srcRect/>
          <a:stretch>
            <a:fillRect/>
          </a:stretch>
        </p:blipFill>
        <p:spPr bwMode="auto">
          <a:xfrm>
            <a:off x="1357290" y="2643182"/>
            <a:ext cx="6171136" cy="1285884"/>
          </a:xfrm>
          <a:prstGeom prst="rect">
            <a:avLst/>
          </a:prstGeom>
          <a:noFill/>
          <a:ln w="9525">
            <a:noFill/>
            <a:miter lim="800000"/>
            <a:headEnd/>
            <a:tailEnd/>
          </a:ln>
          <a:effectLst/>
        </p:spPr>
      </p:pic>
    </p:spTree>
    <p:extLst>
      <p:ext uri="{BB962C8B-B14F-4D97-AF65-F5344CB8AC3E}">
        <p14:creationId xmlns:p14="http://schemas.microsoft.com/office/powerpoint/2010/main" val="22735624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357158" y="214290"/>
            <a:ext cx="8372476" cy="500066"/>
          </a:xfrm>
          <a:prstGeom prst="rect">
            <a:avLst/>
          </a:prstGeom>
        </p:spPr>
        <p:style>
          <a:lnRef idx="1">
            <a:schemeClr val="accent4"/>
          </a:lnRef>
          <a:fillRef idx="3">
            <a:schemeClr val="accent4"/>
          </a:fillRef>
          <a:effectRef idx="2">
            <a:schemeClr val="accent4"/>
          </a:effectRef>
          <a:fontRef idx="minor">
            <a:schemeClr val="lt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400" b="1" i="1"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Legge fondamentale della calorimetria</a:t>
            </a:r>
            <a:endParaRPr kumimoji="0" lang="en-US" sz="3400" b="1" i="1"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sp>
        <p:nvSpPr>
          <p:cNvPr id="8" name="CasellaDiTesto 7"/>
          <p:cNvSpPr txBox="1"/>
          <p:nvPr/>
        </p:nvSpPr>
        <p:spPr>
          <a:xfrm>
            <a:off x="285720" y="1142984"/>
            <a:ext cx="8501122" cy="538609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it-IT" dirty="0" smtClean="0">
                <a:latin typeface="+mj-lt"/>
              </a:rPr>
              <a:t>L’ipotesi che il “calore” sia una forma di energia in transito tra due corpi a temperatura diversa, porta a ipotizzare che tra temperatura e calore ci sia una proporzionalità diretta. </a:t>
            </a:r>
          </a:p>
          <a:p>
            <a:pPr algn="just"/>
            <a:endParaRPr lang="it-IT" dirty="0" smtClean="0">
              <a:latin typeface="+mj-lt"/>
            </a:endParaRPr>
          </a:p>
          <a:p>
            <a:pPr algn="just"/>
            <a:r>
              <a:rPr lang="it-IT" dirty="0" smtClean="0">
                <a:latin typeface="+mj-lt"/>
              </a:rPr>
              <a:t>Sperimentalmente utilizzando uno strumento opportuno, il calorimetro è possibile non solo verificare la proporzionalità, ma si evince come il calore dipende anche dal tipo di sostanza che compone il corpo (conduttori ed isolanti) e dalla quantità di massa del materiale.</a:t>
            </a:r>
          </a:p>
          <a:p>
            <a:pPr algn="just"/>
            <a:endParaRPr lang="it-IT" dirty="0" smtClean="0">
              <a:latin typeface="+mj-lt"/>
            </a:endParaRPr>
          </a:p>
          <a:p>
            <a:pPr algn="just"/>
            <a:r>
              <a:rPr lang="it-IT" sz="2000" dirty="0" smtClean="0">
                <a:latin typeface="+mj-lt"/>
              </a:rPr>
              <a:t>Tutte queste considerazioni sono matematicamente espresse dalla </a:t>
            </a:r>
            <a:r>
              <a:rPr lang="it-IT" sz="2000" b="1" i="1" dirty="0" smtClean="0">
                <a:effectLst>
                  <a:outerShdw blurRad="38100" dist="38100" dir="2700000" algn="tl">
                    <a:srgbClr val="000000">
                      <a:alpha val="43137"/>
                    </a:srgbClr>
                  </a:outerShdw>
                </a:effectLst>
                <a:latin typeface="+mj-lt"/>
              </a:rPr>
              <a:t>equazione fondamentale della calorimetria</a:t>
            </a:r>
            <a:r>
              <a:rPr lang="it-IT" sz="2000" dirty="0" smtClean="0">
                <a:latin typeface="+mj-lt"/>
              </a:rPr>
              <a:t>:</a:t>
            </a:r>
          </a:p>
          <a:p>
            <a:pPr algn="just"/>
            <a:endParaRPr lang="it-IT" sz="2000" dirty="0" smtClean="0">
              <a:latin typeface="+mj-lt"/>
            </a:endParaRPr>
          </a:p>
          <a:p>
            <a:pPr algn="just"/>
            <a:endParaRPr lang="it-IT" sz="2000" dirty="0" smtClean="0">
              <a:latin typeface="+mj-lt"/>
            </a:endParaRPr>
          </a:p>
          <a:p>
            <a:pPr algn="just"/>
            <a:endParaRPr lang="it-IT" sz="2000" dirty="0" smtClean="0">
              <a:latin typeface="+mj-lt"/>
            </a:endParaRPr>
          </a:p>
          <a:p>
            <a:pPr algn="just"/>
            <a:r>
              <a:rPr lang="it-IT" sz="2000" dirty="0" smtClean="0">
                <a:latin typeface="+mj-lt"/>
              </a:rPr>
              <a:t>Essendo </a:t>
            </a:r>
          </a:p>
          <a:p>
            <a:pPr algn="just"/>
            <a:r>
              <a:rPr lang="it-IT" sz="2000" b="1" i="1" dirty="0" smtClean="0">
                <a:latin typeface="+mj-lt"/>
              </a:rPr>
              <a:t>m </a:t>
            </a:r>
            <a:r>
              <a:rPr lang="it-IT" sz="2000" i="1" dirty="0" smtClean="0">
                <a:latin typeface="+mj-lt"/>
              </a:rPr>
              <a:t>la massa del corpo </a:t>
            </a:r>
          </a:p>
          <a:p>
            <a:pPr algn="just"/>
            <a:r>
              <a:rPr lang="it-IT" sz="2000" b="1" i="1" dirty="0" smtClean="0">
                <a:latin typeface="+mj-lt"/>
              </a:rPr>
              <a:t>c </a:t>
            </a:r>
            <a:r>
              <a:rPr lang="it-IT" sz="2000" i="1" dirty="0" smtClean="0">
                <a:latin typeface="+mj-lt"/>
              </a:rPr>
              <a:t>il calore specifico </a:t>
            </a:r>
          </a:p>
          <a:p>
            <a:pPr algn="just"/>
            <a:r>
              <a:rPr lang="it-IT" sz="2000" b="1" i="1" dirty="0" smtClean="0">
                <a:latin typeface="+mj-lt"/>
              </a:rPr>
              <a:t>DT</a:t>
            </a:r>
            <a:r>
              <a:rPr lang="it-IT" sz="2000" i="1" dirty="0" smtClean="0">
                <a:latin typeface="+mj-lt"/>
              </a:rPr>
              <a:t> la variazione di temperatura</a:t>
            </a:r>
          </a:p>
          <a:p>
            <a:pPr algn="just"/>
            <a:endParaRPr lang="it-IT" sz="2000" dirty="0" smtClean="0">
              <a:latin typeface="+mj-lt"/>
            </a:endParaRPr>
          </a:p>
        </p:txBody>
      </p:sp>
      <p:graphicFrame>
        <p:nvGraphicFramePr>
          <p:cNvPr id="172034" name="Object 2"/>
          <p:cNvGraphicFramePr>
            <a:graphicFrameLocks noChangeAspect="1"/>
          </p:cNvGraphicFramePr>
          <p:nvPr/>
        </p:nvGraphicFramePr>
        <p:xfrm>
          <a:off x="3071802" y="4500570"/>
          <a:ext cx="3214710" cy="690164"/>
        </p:xfrm>
        <a:graphic>
          <a:graphicData uri="http://schemas.openxmlformats.org/presentationml/2006/ole">
            <mc:AlternateContent xmlns:mc="http://schemas.openxmlformats.org/markup-compatibility/2006">
              <mc:Choice xmlns:v="urn:schemas-microsoft-com:vml" Requires="v">
                <p:oleObj spid="_x0000_s15370" name="Equazione" r:id="rId3" imgW="838080" imgH="203040" progId="Equation.3">
                  <p:embed/>
                </p:oleObj>
              </mc:Choice>
              <mc:Fallback>
                <p:oleObj name="Equazione" r:id="rId3" imgW="83808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02" y="4500570"/>
                        <a:ext cx="3214710" cy="690164"/>
                      </a:xfrm>
                      <a:prstGeom prst="rect">
                        <a:avLst/>
                      </a:prstGeom>
                      <a:solidFill>
                        <a:schemeClr val="bg1"/>
                      </a:solidFill>
                      <a:ln w="25400">
                        <a:solidFill>
                          <a:schemeClr val="folHlink"/>
                        </a:solidFill>
                        <a:miter lim="800000"/>
                        <a:headEnd/>
                        <a:tailEnd/>
                      </a:ln>
                    </p:spPr>
                  </p:pic>
                </p:oleObj>
              </mc:Fallback>
            </mc:AlternateContent>
          </a:graphicData>
        </a:graphic>
      </p:graphicFrame>
    </p:spTree>
    <p:extLst>
      <p:ext uri="{BB962C8B-B14F-4D97-AF65-F5344CB8AC3E}">
        <p14:creationId xmlns:p14="http://schemas.microsoft.com/office/powerpoint/2010/main" val="22735624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357158" y="214290"/>
            <a:ext cx="8372476" cy="500066"/>
          </a:xfrm>
          <a:prstGeom prst="rect">
            <a:avLst/>
          </a:prstGeom>
        </p:spPr>
        <p:style>
          <a:lnRef idx="1">
            <a:schemeClr val="accent4"/>
          </a:lnRef>
          <a:fillRef idx="3">
            <a:schemeClr val="accent4"/>
          </a:fillRef>
          <a:effectRef idx="2">
            <a:schemeClr val="accent4"/>
          </a:effectRef>
          <a:fontRef idx="minor">
            <a:schemeClr val="lt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400" b="1" i="1" u="none" strike="noStrike" kern="1200" cap="none" spc="0" normalizeH="0" baseline="0" noProof="0" dirty="0" smtClean="0">
                <a:ln>
                  <a:noFill/>
                </a:ln>
                <a:solidFill>
                  <a:schemeClr val="lt1"/>
                </a:solidFill>
                <a:effectLst/>
                <a:uLnTx/>
                <a:uFillTx/>
                <a:latin typeface="+mj-lt"/>
                <a:ea typeface="+mn-ea"/>
                <a:cs typeface="+mn-cs"/>
              </a:rPr>
              <a:t>Legge fondamentale della calorimetria</a:t>
            </a:r>
            <a:endParaRPr kumimoji="0" lang="en-US" sz="3400" b="1" i="1" u="none" strike="noStrike" kern="1200" cap="none" spc="0" normalizeH="0" baseline="0" noProof="0" dirty="0">
              <a:ln>
                <a:noFill/>
              </a:ln>
              <a:solidFill>
                <a:schemeClr val="lt1"/>
              </a:solidFill>
              <a:effectLst/>
              <a:uLnTx/>
              <a:uFillTx/>
              <a:latin typeface="+mj-lt"/>
              <a:ea typeface="+mn-ea"/>
              <a:cs typeface="+mn-cs"/>
            </a:endParaRPr>
          </a:p>
        </p:txBody>
      </p:sp>
      <p:graphicFrame>
        <p:nvGraphicFramePr>
          <p:cNvPr id="172034" name="Object 2"/>
          <p:cNvGraphicFramePr>
            <a:graphicFrameLocks noChangeAspect="1"/>
          </p:cNvGraphicFramePr>
          <p:nvPr/>
        </p:nvGraphicFramePr>
        <p:xfrm>
          <a:off x="3071802" y="1000108"/>
          <a:ext cx="2662004" cy="571504"/>
        </p:xfrm>
        <a:graphic>
          <a:graphicData uri="http://schemas.openxmlformats.org/presentationml/2006/ole">
            <mc:AlternateContent xmlns:mc="http://schemas.openxmlformats.org/markup-compatibility/2006">
              <mc:Choice xmlns:v="urn:schemas-microsoft-com:vml" Requires="v">
                <p:oleObj spid="_x0000_s16394" name="Equazione" r:id="rId3" imgW="838080" imgH="203040" progId="Equation.3">
                  <p:embed/>
                </p:oleObj>
              </mc:Choice>
              <mc:Fallback>
                <p:oleObj name="Equazione" r:id="rId3" imgW="838080" imgH="203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02" y="1000108"/>
                        <a:ext cx="2662004" cy="571504"/>
                      </a:xfrm>
                      <a:prstGeom prst="rect">
                        <a:avLst/>
                      </a:prstGeom>
                      <a:solidFill>
                        <a:schemeClr val="bg1"/>
                      </a:solidFill>
                      <a:ln w="25400">
                        <a:solidFill>
                          <a:schemeClr val="folHlink"/>
                        </a:solidFill>
                        <a:miter lim="800000"/>
                        <a:headEnd/>
                        <a:tailEnd/>
                      </a:ln>
                    </p:spPr>
                  </p:pic>
                </p:oleObj>
              </mc:Fallback>
            </mc:AlternateContent>
          </a:graphicData>
        </a:graphic>
      </p:graphicFrame>
      <p:sp>
        <p:nvSpPr>
          <p:cNvPr id="5" name="Rectangle 3"/>
          <p:cNvSpPr txBox="1">
            <a:spLocks noChangeArrowheads="1"/>
          </p:cNvSpPr>
          <p:nvPr/>
        </p:nvSpPr>
        <p:spPr>
          <a:xfrm>
            <a:off x="500034" y="1714488"/>
            <a:ext cx="5243522" cy="457203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it-IT" b="0" i="0" u="none" strike="noStrike" kern="1200" cap="none" spc="0" normalizeH="0" baseline="0" noProof="0" dirty="0" smtClean="0">
                <a:ln>
                  <a:noFill/>
                </a:ln>
                <a:solidFill>
                  <a:schemeClr val="tx1"/>
                </a:solidFill>
                <a:effectLst/>
                <a:uLnTx/>
                <a:uFillTx/>
                <a:latin typeface="+mj-lt"/>
              </a:rPr>
              <a:t>Per convenzione si dice che:</a:t>
            </a:r>
          </a:p>
          <a:p>
            <a:pPr marL="274320" marR="0" lvl="0" indent="-274320" algn="just" defTabSz="914400" rtl="0" eaLnBrk="1" fontAlgn="auto" latinLnBrk="0" hangingPunct="1">
              <a:lnSpc>
                <a:spcPct val="100000"/>
              </a:lnSpc>
              <a:spcBef>
                <a:spcPct val="20000"/>
              </a:spcBef>
              <a:spcAft>
                <a:spcPts val="0"/>
              </a:spcAft>
              <a:buClr>
                <a:schemeClr val="accent3"/>
              </a:buClr>
              <a:buSzPct val="95000"/>
              <a:buFont typeface="Wingdings" pitchFamily="2" charset="2"/>
              <a:buChar char="§"/>
              <a:tabLst/>
              <a:defRPr/>
            </a:pPr>
            <a:r>
              <a:rPr kumimoji="0" lang="it-IT" b="0" i="0" u="none" strike="noStrike" kern="1200" cap="none" spc="0" normalizeH="0" baseline="0" noProof="0" dirty="0" smtClean="0">
                <a:ln>
                  <a:noFill/>
                </a:ln>
                <a:solidFill>
                  <a:schemeClr val="tx1"/>
                </a:solidFill>
                <a:effectLst/>
                <a:uLnTx/>
                <a:uFillTx/>
                <a:latin typeface="+mj-lt"/>
              </a:rPr>
              <a:t>il calore è </a:t>
            </a:r>
            <a:r>
              <a:rPr kumimoji="0" lang="it-IT" b="0" i="1" u="none" strike="noStrike" kern="1200" cap="none" spc="0" normalizeH="0" baseline="0" noProof="0" dirty="0" smtClean="0">
                <a:ln>
                  <a:noFill/>
                </a:ln>
                <a:solidFill>
                  <a:schemeClr val="tx1"/>
                </a:solidFill>
                <a:effectLst/>
                <a:uLnTx/>
                <a:uFillTx/>
                <a:latin typeface="+mj-lt"/>
              </a:rPr>
              <a:t>assorbito</a:t>
            </a:r>
            <a:r>
              <a:rPr kumimoji="0" lang="it-IT" b="0" i="0" u="none" strike="noStrike" kern="1200" cap="none" spc="0" normalizeH="0" baseline="0" noProof="0" dirty="0" smtClean="0">
                <a:ln>
                  <a:noFill/>
                </a:ln>
                <a:solidFill>
                  <a:schemeClr val="tx1"/>
                </a:solidFill>
                <a:effectLst/>
                <a:uLnTx/>
                <a:uFillTx/>
                <a:latin typeface="+mj-lt"/>
              </a:rPr>
              <a:t> da un corpo se la sua </a:t>
            </a:r>
            <a:r>
              <a:rPr kumimoji="0" lang="it-IT" b="0" i="1" u="none" strike="noStrike" kern="1200" cap="none" spc="0" normalizeH="0" baseline="0" noProof="0" dirty="0" smtClean="0">
                <a:ln>
                  <a:noFill/>
                </a:ln>
                <a:solidFill>
                  <a:schemeClr val="tx1"/>
                </a:solidFill>
                <a:effectLst/>
                <a:uLnTx/>
                <a:uFillTx/>
                <a:latin typeface="+mj-lt"/>
              </a:rPr>
              <a:t>temperatura aumenta</a:t>
            </a:r>
            <a:r>
              <a:rPr kumimoji="0" lang="it-IT" b="0" i="0" u="none" strike="noStrike" kern="1200" cap="none" spc="0" normalizeH="0" baseline="0" noProof="0" dirty="0" smtClean="0">
                <a:ln>
                  <a:noFill/>
                </a:ln>
                <a:solidFill>
                  <a:schemeClr val="tx1"/>
                </a:solidFill>
                <a:effectLst/>
                <a:uLnTx/>
                <a:uFillTx/>
                <a:latin typeface="+mj-lt"/>
              </a:rPr>
              <a:t> o se, in un sistema a due fasi, si ha un aumento della fase liquida (</a:t>
            </a:r>
            <a:r>
              <a:rPr lang="it-IT" dirty="0" smtClean="0">
                <a:latin typeface="+mj-lt"/>
              </a:rPr>
              <a:t>per esempio) </a:t>
            </a:r>
            <a:r>
              <a:rPr kumimoji="0" lang="it-IT" b="0" i="0" u="none" strike="noStrike" kern="1200" cap="none" spc="0" normalizeH="0" baseline="0" noProof="0" dirty="0" smtClean="0">
                <a:ln>
                  <a:noFill/>
                </a:ln>
                <a:solidFill>
                  <a:schemeClr val="tx1"/>
                </a:solidFill>
                <a:effectLst/>
                <a:uLnTx/>
                <a:uFillTx/>
                <a:latin typeface="+mj-lt"/>
              </a:rPr>
              <a:t>a spese di quella solida</a:t>
            </a:r>
          </a:p>
          <a:p>
            <a:pPr marL="274320" lvl="0" indent="-274320" algn="just">
              <a:spcBef>
                <a:spcPct val="20000"/>
              </a:spcBef>
              <a:buClr>
                <a:schemeClr val="accent3"/>
              </a:buClr>
              <a:buSzPct val="95000"/>
              <a:buFont typeface="Wingdings" pitchFamily="2" charset="2"/>
              <a:buChar char="§"/>
            </a:pPr>
            <a:r>
              <a:rPr lang="it-IT" dirty="0" smtClean="0">
                <a:latin typeface="+mj-lt"/>
              </a:rPr>
              <a:t>il calore è </a:t>
            </a:r>
            <a:r>
              <a:rPr kumimoji="0" lang="it-IT" b="0" i="1" u="none" strike="noStrike" kern="1200" cap="none" spc="0" normalizeH="0" baseline="0" noProof="0" dirty="0" smtClean="0">
                <a:ln>
                  <a:noFill/>
                </a:ln>
                <a:solidFill>
                  <a:schemeClr val="tx1"/>
                </a:solidFill>
                <a:effectLst/>
                <a:uLnTx/>
                <a:uFillTx/>
                <a:latin typeface="+mj-lt"/>
              </a:rPr>
              <a:t>ceduto</a:t>
            </a:r>
            <a:r>
              <a:rPr kumimoji="0" lang="it-IT" b="0" i="0" u="none" strike="noStrike" kern="1200" cap="none" spc="0" normalizeH="0" baseline="0" noProof="0" dirty="0" smtClean="0">
                <a:ln>
                  <a:noFill/>
                </a:ln>
                <a:solidFill>
                  <a:schemeClr val="tx1"/>
                </a:solidFill>
                <a:effectLst/>
                <a:uLnTx/>
                <a:uFillTx/>
                <a:latin typeface="+mj-lt"/>
              </a:rPr>
              <a:t> se la temperatura del corpo </a:t>
            </a:r>
            <a:r>
              <a:rPr kumimoji="0" lang="it-IT" b="0" i="1" u="none" strike="noStrike" kern="1200" cap="none" spc="0" normalizeH="0" baseline="0" noProof="0" dirty="0" smtClean="0">
                <a:ln>
                  <a:noFill/>
                </a:ln>
                <a:solidFill>
                  <a:schemeClr val="tx1"/>
                </a:solidFill>
                <a:effectLst/>
                <a:uLnTx/>
                <a:uFillTx/>
                <a:latin typeface="+mj-lt"/>
              </a:rPr>
              <a:t>diminuisce</a:t>
            </a:r>
            <a:r>
              <a:rPr kumimoji="0" lang="it-IT" b="0" i="0" u="none" strike="noStrike" kern="1200" cap="none" spc="0" normalizeH="0" baseline="0" noProof="0" dirty="0" smtClean="0">
                <a:ln>
                  <a:noFill/>
                </a:ln>
                <a:solidFill>
                  <a:schemeClr val="tx1"/>
                </a:solidFill>
                <a:effectLst/>
                <a:uLnTx/>
                <a:uFillTx/>
                <a:latin typeface="+mj-lt"/>
              </a:rPr>
              <a:t> o si ha un aumento della fase solida a spese di quella liquida </a:t>
            </a:r>
          </a:p>
          <a:p>
            <a:pPr marL="274320" lvl="0" indent="-274320" algn="just">
              <a:spcBef>
                <a:spcPct val="20000"/>
              </a:spcBef>
              <a:buClr>
                <a:schemeClr val="accent3"/>
              </a:buClr>
              <a:buSzPct val="95000"/>
              <a:buFont typeface="Wingdings" pitchFamily="2" charset="2"/>
              <a:buChar char="§"/>
            </a:pPr>
            <a:endParaRPr lang="it-IT" dirty="0" smtClean="0">
              <a:latin typeface="+mj-lt"/>
            </a:endParaRPr>
          </a:p>
          <a:p>
            <a:pPr marL="274320" lvl="0" indent="-274320" algn="just">
              <a:spcBef>
                <a:spcPct val="20000"/>
              </a:spcBef>
              <a:buClr>
                <a:schemeClr val="accent3"/>
              </a:buClr>
              <a:buSzPct val="95000"/>
              <a:buFont typeface="Wingdings 2"/>
              <a:buChar char=""/>
              <a:defRPr/>
            </a:pPr>
            <a:r>
              <a:rPr lang="it-IT" dirty="0" smtClean="0">
                <a:latin typeface="+mj-lt"/>
              </a:rPr>
              <a:t>Sperimentalmente si osserva che il calore fluisce spontaneamente sempre </a:t>
            </a:r>
            <a:r>
              <a:rPr lang="it-IT" i="1" dirty="0" smtClean="0">
                <a:latin typeface="+mj-lt"/>
              </a:rPr>
              <a:t>dal corpo a temperatura maggiore a quello a temperatura minore</a:t>
            </a:r>
            <a:endParaRPr kumimoji="0" lang="it-IT" b="0" i="0" u="none" strike="noStrike" kern="1200" cap="none" spc="0" normalizeH="0" baseline="0" noProof="0" dirty="0">
              <a:ln>
                <a:noFill/>
              </a:ln>
              <a:solidFill>
                <a:schemeClr val="tx1"/>
              </a:solidFill>
              <a:effectLst/>
              <a:uLnTx/>
              <a:uFillTx/>
              <a:latin typeface="+mj-lt"/>
            </a:endParaRPr>
          </a:p>
        </p:txBody>
      </p:sp>
      <p:grpSp>
        <p:nvGrpSpPr>
          <p:cNvPr id="2" name="Group 9"/>
          <p:cNvGrpSpPr>
            <a:grpSpLocks/>
          </p:cNvGrpSpPr>
          <p:nvPr/>
        </p:nvGrpSpPr>
        <p:grpSpPr bwMode="auto">
          <a:xfrm>
            <a:off x="6072198" y="1785926"/>
            <a:ext cx="2643206" cy="2928958"/>
            <a:chOff x="4080" y="1632"/>
            <a:chExt cx="1437" cy="1392"/>
          </a:xfrm>
        </p:grpSpPr>
        <p:sp>
          <p:nvSpPr>
            <p:cNvPr id="7" name="Oval 4"/>
            <p:cNvSpPr>
              <a:spLocks noChangeArrowheads="1"/>
            </p:cNvSpPr>
            <p:nvPr/>
          </p:nvSpPr>
          <p:spPr bwMode="auto">
            <a:xfrm>
              <a:off x="4080" y="2064"/>
              <a:ext cx="1200" cy="576"/>
            </a:xfrm>
            <a:prstGeom prst="ellipse">
              <a:avLst/>
            </a:prstGeom>
            <a:solidFill>
              <a:srgbClr val="FFCC00"/>
            </a:solidFill>
            <a:ln w="9525">
              <a:solidFill>
                <a:schemeClr val="tx1"/>
              </a:solidFill>
              <a:round/>
              <a:headEnd/>
              <a:tailEnd/>
            </a:ln>
          </p:spPr>
          <p:txBody>
            <a:bodyPr wrap="none" anchor="ctr"/>
            <a:lstStyle/>
            <a:p>
              <a:endParaRPr lang="it-IT"/>
            </a:p>
          </p:txBody>
        </p:sp>
        <p:sp>
          <p:nvSpPr>
            <p:cNvPr id="9" name="Line 5"/>
            <p:cNvSpPr>
              <a:spLocks noChangeShapeType="1"/>
            </p:cNvSpPr>
            <p:nvPr/>
          </p:nvSpPr>
          <p:spPr bwMode="auto">
            <a:xfrm flipV="1">
              <a:off x="4896" y="1920"/>
              <a:ext cx="144" cy="240"/>
            </a:xfrm>
            <a:prstGeom prst="line">
              <a:avLst/>
            </a:prstGeom>
            <a:noFill/>
            <a:ln w="25400">
              <a:solidFill>
                <a:schemeClr val="tx1"/>
              </a:solidFill>
              <a:round/>
              <a:headEnd/>
              <a:tailEnd type="triangle" w="med" len="med"/>
            </a:ln>
          </p:spPr>
          <p:txBody>
            <a:bodyPr wrap="none" anchor="ctr"/>
            <a:lstStyle/>
            <a:p>
              <a:endParaRPr lang="it-IT"/>
            </a:p>
          </p:txBody>
        </p:sp>
        <p:sp>
          <p:nvSpPr>
            <p:cNvPr id="10" name="Line 6"/>
            <p:cNvSpPr>
              <a:spLocks noChangeShapeType="1"/>
            </p:cNvSpPr>
            <p:nvPr/>
          </p:nvSpPr>
          <p:spPr bwMode="auto">
            <a:xfrm flipV="1">
              <a:off x="4416" y="2496"/>
              <a:ext cx="144" cy="240"/>
            </a:xfrm>
            <a:prstGeom prst="line">
              <a:avLst/>
            </a:prstGeom>
            <a:noFill/>
            <a:ln w="25400">
              <a:solidFill>
                <a:schemeClr val="tx1"/>
              </a:solidFill>
              <a:round/>
              <a:headEnd/>
              <a:tailEnd type="triangle" w="med" len="med"/>
            </a:ln>
          </p:spPr>
          <p:txBody>
            <a:bodyPr wrap="none" anchor="ctr"/>
            <a:lstStyle/>
            <a:p>
              <a:endParaRPr lang="it-IT"/>
            </a:p>
          </p:txBody>
        </p:sp>
        <p:sp>
          <p:nvSpPr>
            <p:cNvPr id="11" name="Text Box 7"/>
            <p:cNvSpPr txBox="1">
              <a:spLocks noChangeArrowheads="1"/>
            </p:cNvSpPr>
            <p:nvPr/>
          </p:nvSpPr>
          <p:spPr bwMode="auto">
            <a:xfrm>
              <a:off x="4128" y="2736"/>
              <a:ext cx="958" cy="288"/>
            </a:xfrm>
            <a:prstGeom prst="rect">
              <a:avLst/>
            </a:prstGeom>
            <a:noFill/>
            <a:ln w="9525">
              <a:noFill/>
              <a:miter lim="800000"/>
              <a:headEnd/>
              <a:tailEnd/>
            </a:ln>
          </p:spPr>
          <p:txBody>
            <a:bodyPr wrap="none">
              <a:spAutoFit/>
            </a:bodyPr>
            <a:lstStyle/>
            <a:p>
              <a:r>
                <a:rPr lang="it-IT" i="0"/>
                <a:t>Q=+|Q|&gt;0</a:t>
              </a:r>
            </a:p>
          </p:txBody>
        </p:sp>
        <p:sp>
          <p:nvSpPr>
            <p:cNvPr id="12" name="Text Box 8"/>
            <p:cNvSpPr txBox="1">
              <a:spLocks noChangeArrowheads="1"/>
            </p:cNvSpPr>
            <p:nvPr/>
          </p:nvSpPr>
          <p:spPr bwMode="auto">
            <a:xfrm>
              <a:off x="4608" y="1632"/>
              <a:ext cx="909" cy="288"/>
            </a:xfrm>
            <a:prstGeom prst="rect">
              <a:avLst/>
            </a:prstGeom>
            <a:noFill/>
            <a:ln w="9525">
              <a:noFill/>
              <a:miter lim="800000"/>
              <a:headEnd/>
              <a:tailEnd/>
            </a:ln>
          </p:spPr>
          <p:txBody>
            <a:bodyPr wrap="none">
              <a:spAutoFit/>
            </a:bodyPr>
            <a:lstStyle/>
            <a:p>
              <a:r>
                <a:rPr lang="it-IT" i="0"/>
                <a:t>Q=-|Q|&lt;0</a:t>
              </a:r>
            </a:p>
          </p:txBody>
        </p:sp>
      </p:grpSp>
      <p:sp>
        <p:nvSpPr>
          <p:cNvPr id="14" name="Oval 4"/>
          <p:cNvSpPr>
            <a:spLocks noChangeArrowheads="1"/>
          </p:cNvSpPr>
          <p:nvPr/>
        </p:nvSpPr>
        <p:spPr bwMode="auto">
          <a:xfrm>
            <a:off x="1285852" y="5676937"/>
            <a:ext cx="1143008" cy="823897"/>
          </a:xfrm>
          <a:prstGeom prst="ellipse">
            <a:avLst/>
          </a:prstGeom>
          <a:solidFill>
            <a:srgbClr val="FF0000"/>
          </a:solidFill>
          <a:ln w="9525">
            <a:solidFill>
              <a:schemeClr val="tx1"/>
            </a:solidFill>
            <a:round/>
            <a:headEnd/>
            <a:tailEnd/>
          </a:ln>
        </p:spPr>
        <p:txBody>
          <a:bodyPr wrap="none" anchor="ctr"/>
          <a:lstStyle/>
          <a:p>
            <a:endParaRPr lang="it-IT">
              <a:latin typeface="Book Antiqua" pitchFamily="18" charset="0"/>
            </a:endParaRPr>
          </a:p>
        </p:txBody>
      </p:sp>
      <p:sp>
        <p:nvSpPr>
          <p:cNvPr id="15" name="Oval 5"/>
          <p:cNvSpPr>
            <a:spLocks noChangeArrowheads="1"/>
          </p:cNvSpPr>
          <p:nvPr/>
        </p:nvSpPr>
        <p:spPr bwMode="auto">
          <a:xfrm>
            <a:off x="3929058" y="5715016"/>
            <a:ext cx="1071570" cy="761983"/>
          </a:xfrm>
          <a:prstGeom prst="ellipse">
            <a:avLst/>
          </a:prstGeom>
          <a:solidFill>
            <a:srgbClr val="0000FF"/>
          </a:solidFill>
          <a:ln w="9525">
            <a:solidFill>
              <a:schemeClr val="tx1"/>
            </a:solidFill>
            <a:round/>
            <a:headEnd/>
            <a:tailEnd/>
          </a:ln>
        </p:spPr>
        <p:txBody>
          <a:bodyPr wrap="none" anchor="ctr"/>
          <a:lstStyle/>
          <a:p>
            <a:endParaRPr lang="it-IT">
              <a:latin typeface="Book Antiqua" pitchFamily="18" charset="0"/>
            </a:endParaRPr>
          </a:p>
        </p:txBody>
      </p:sp>
      <p:sp>
        <p:nvSpPr>
          <p:cNvPr id="17" name="Text Box 7"/>
          <p:cNvSpPr txBox="1">
            <a:spLocks noChangeArrowheads="1"/>
          </p:cNvSpPr>
          <p:nvPr/>
        </p:nvSpPr>
        <p:spPr bwMode="auto">
          <a:xfrm>
            <a:off x="2643174" y="5559998"/>
            <a:ext cx="928694" cy="369332"/>
          </a:xfrm>
          <a:prstGeom prst="rect">
            <a:avLst/>
          </a:prstGeom>
          <a:solidFill>
            <a:srgbClr val="FFFF00"/>
          </a:solidFill>
          <a:ln w="9525">
            <a:noFill/>
            <a:miter lim="800000"/>
            <a:headEnd/>
            <a:tailEnd/>
          </a:ln>
        </p:spPr>
        <p:txBody>
          <a:bodyPr wrap="square">
            <a:spAutoFit/>
          </a:bodyPr>
          <a:lstStyle/>
          <a:p>
            <a:r>
              <a:rPr lang="it-IT" b="1" dirty="0" err="1" smtClean="0">
                <a:latin typeface="Book Antiqua" pitchFamily="18" charset="0"/>
              </a:rPr>
              <a:t>Q</a:t>
            </a:r>
            <a:r>
              <a:rPr lang="it-IT" b="1" baseline="-25000" dirty="0" err="1" smtClean="0">
                <a:latin typeface="Book Antiqua" pitchFamily="18" charset="0"/>
              </a:rPr>
              <a:t>ceduto</a:t>
            </a:r>
            <a:endParaRPr lang="it-IT" b="1" baseline="-25000" dirty="0">
              <a:latin typeface="Book Antiqua" pitchFamily="18" charset="0"/>
            </a:endParaRPr>
          </a:p>
        </p:txBody>
      </p:sp>
      <p:sp>
        <p:nvSpPr>
          <p:cNvPr id="18" name="Freccia a destra 17"/>
          <p:cNvSpPr/>
          <p:nvPr/>
        </p:nvSpPr>
        <p:spPr>
          <a:xfrm>
            <a:off x="2643174" y="6000768"/>
            <a:ext cx="1000132" cy="1428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735624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357158" y="214290"/>
            <a:ext cx="8372476" cy="500066"/>
          </a:xfrm>
          <a:prstGeom prst="rect">
            <a:avLst/>
          </a:prstGeom>
        </p:spPr>
        <p:style>
          <a:lnRef idx="1">
            <a:schemeClr val="accent4"/>
          </a:lnRef>
          <a:fillRef idx="3">
            <a:schemeClr val="accent4"/>
          </a:fillRef>
          <a:effectRef idx="2">
            <a:schemeClr val="accent4"/>
          </a:effectRef>
          <a:fontRef idx="minor">
            <a:schemeClr val="lt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400" b="1" i="1"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Calore specifico e capacità termica</a:t>
            </a:r>
            <a:endParaRPr kumimoji="0" lang="en-US" sz="3400" b="1" i="1"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graphicFrame>
        <p:nvGraphicFramePr>
          <p:cNvPr id="172034" name="Object 2"/>
          <p:cNvGraphicFramePr>
            <a:graphicFrameLocks noChangeAspect="1"/>
          </p:cNvGraphicFramePr>
          <p:nvPr/>
        </p:nvGraphicFramePr>
        <p:xfrm>
          <a:off x="1336611" y="1214422"/>
          <a:ext cx="1663753" cy="357190"/>
        </p:xfrm>
        <a:graphic>
          <a:graphicData uri="http://schemas.openxmlformats.org/presentationml/2006/ole">
            <mc:AlternateContent xmlns:mc="http://schemas.openxmlformats.org/markup-compatibility/2006">
              <mc:Choice xmlns:v="urn:schemas-microsoft-com:vml" Requires="v">
                <p:oleObj spid="_x0000_s17450" name="Equazione" r:id="rId3" imgW="838080" imgH="203040" progId="Equation.3">
                  <p:embed/>
                </p:oleObj>
              </mc:Choice>
              <mc:Fallback>
                <p:oleObj name="Equazione" r:id="rId3" imgW="838080" imgH="203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611" y="1214422"/>
                        <a:ext cx="1663753" cy="357190"/>
                      </a:xfrm>
                      <a:prstGeom prst="rect">
                        <a:avLst/>
                      </a:prstGeom>
                      <a:solidFill>
                        <a:schemeClr val="bg1"/>
                      </a:solidFill>
                      <a:ln w="25400">
                        <a:solidFill>
                          <a:schemeClr val="folHlink"/>
                        </a:solidFill>
                        <a:miter lim="800000"/>
                        <a:headEnd/>
                        <a:tailEnd/>
                      </a:ln>
                    </p:spPr>
                  </p:pic>
                </p:oleObj>
              </mc:Fallback>
            </mc:AlternateContent>
          </a:graphicData>
        </a:graphic>
      </p:graphicFrame>
      <p:sp>
        <p:nvSpPr>
          <p:cNvPr id="5" name="Rectangle 3"/>
          <p:cNvSpPr txBox="1">
            <a:spLocks noChangeArrowheads="1"/>
          </p:cNvSpPr>
          <p:nvPr/>
        </p:nvSpPr>
        <p:spPr>
          <a:xfrm>
            <a:off x="428596" y="928670"/>
            <a:ext cx="8001056" cy="5500726"/>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it-IT" dirty="0" smtClean="0">
                <a:latin typeface="Book Antiqua" pitchFamily="18" charset="0"/>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lang="it-IT" dirty="0" smtClean="0">
                <a:latin typeface="Book Antiqua" pitchFamily="18" charset="0"/>
              </a:rPr>
              <a:t>				da cui</a:t>
            </a:r>
          </a:p>
          <a:p>
            <a:pPr marL="4763" lvl="0" indent="-4763" algn="just">
              <a:spcBef>
                <a:spcPct val="20000"/>
              </a:spcBef>
              <a:buClr>
                <a:schemeClr val="accent3"/>
              </a:buClr>
              <a:buSzPct val="95000"/>
            </a:pPr>
            <a:endParaRPr lang="it-IT" dirty="0" smtClean="0">
              <a:latin typeface="Book Antiqua" pitchFamily="18" charset="0"/>
            </a:endParaRPr>
          </a:p>
          <a:p>
            <a:pPr marL="4763" lvl="0" indent="-4763" algn="just">
              <a:spcBef>
                <a:spcPct val="20000"/>
              </a:spcBef>
              <a:buClr>
                <a:schemeClr val="accent3"/>
              </a:buClr>
              <a:buSzPct val="95000"/>
            </a:pPr>
            <a:r>
              <a:rPr lang="it-IT" dirty="0" smtClean="0">
                <a:latin typeface="Book Antiqua" pitchFamily="18" charset="0"/>
              </a:rPr>
              <a:t>Si definisce la </a:t>
            </a:r>
            <a:r>
              <a:rPr lang="it-IT" dirty="0" smtClean="0"/>
              <a:t>costante  </a:t>
            </a:r>
            <a:r>
              <a:rPr lang="it-IT" b="1" i="1" dirty="0" smtClean="0">
                <a:effectLst>
                  <a:outerShdw blurRad="38100" dist="38100" dir="2700000" algn="tl">
                    <a:srgbClr val="000000">
                      <a:alpha val="43137"/>
                    </a:srgbClr>
                  </a:outerShdw>
                </a:effectLst>
              </a:rPr>
              <a:t>c </a:t>
            </a:r>
            <a:r>
              <a:rPr lang="it-IT" dirty="0" smtClean="0"/>
              <a:t>come  </a:t>
            </a:r>
            <a:r>
              <a:rPr lang="it-IT" b="1" i="1" dirty="0" smtClean="0"/>
              <a:t>calore specifico </a:t>
            </a:r>
          </a:p>
          <a:p>
            <a:pPr marL="4763" lvl="0" indent="-4763" algn="just">
              <a:spcBef>
                <a:spcPct val="20000"/>
              </a:spcBef>
              <a:buClr>
                <a:schemeClr val="accent3"/>
              </a:buClr>
              <a:buSzPct val="95000"/>
              <a:buFont typeface="Arial" pitchFamily="34" charset="0"/>
              <a:buChar char="•"/>
            </a:pPr>
            <a:r>
              <a:rPr lang="it-IT" sz="2000" b="1" i="1" dirty="0" smtClean="0">
                <a:effectLst>
                  <a:outerShdw blurRad="38100" dist="38100" dir="2700000" algn="tl">
                    <a:srgbClr val="000000">
                      <a:alpha val="43137"/>
                    </a:srgbClr>
                  </a:outerShdw>
                </a:effectLst>
              </a:rPr>
              <a:t> c</a:t>
            </a:r>
            <a:r>
              <a:rPr lang="it-IT" dirty="0" smtClean="0"/>
              <a:t>  esprime l’attitudine del corpo ad assorbire  il calore più o meno facilmente a ∆T fissato. </a:t>
            </a:r>
          </a:p>
          <a:p>
            <a:pPr marL="4763" indent="-4763" algn="just">
              <a:spcBef>
                <a:spcPct val="20000"/>
              </a:spcBef>
              <a:buClr>
                <a:schemeClr val="accent3"/>
              </a:buClr>
              <a:buSzPct val="95000"/>
              <a:buFont typeface="Arial" pitchFamily="34" charset="0"/>
              <a:buChar char="•"/>
            </a:pPr>
            <a:r>
              <a:rPr lang="it-IT" sz="2000" b="1" i="1" dirty="0" smtClean="0">
                <a:effectLst>
                  <a:outerShdw blurRad="38100" dist="38100" dir="2700000" algn="tl">
                    <a:srgbClr val="000000">
                      <a:alpha val="43137"/>
                    </a:srgbClr>
                  </a:outerShdw>
                </a:effectLst>
              </a:rPr>
              <a:t> c</a:t>
            </a:r>
            <a:r>
              <a:rPr lang="it-IT" b="1" i="1" dirty="0" smtClean="0">
                <a:effectLst>
                  <a:outerShdw blurRad="38100" dist="38100" dir="2700000" algn="tl">
                    <a:srgbClr val="000000">
                      <a:alpha val="43137"/>
                    </a:srgbClr>
                  </a:outerShdw>
                </a:effectLst>
              </a:rPr>
              <a:t>  </a:t>
            </a:r>
            <a:r>
              <a:rPr lang="it-IT" dirty="0" smtClean="0"/>
              <a:t>dipende dalla sostanza in esame </a:t>
            </a:r>
          </a:p>
          <a:p>
            <a:pPr marL="4763" lvl="0" indent="-4763" algn="just">
              <a:spcBef>
                <a:spcPct val="20000"/>
              </a:spcBef>
              <a:buClr>
                <a:schemeClr val="accent3"/>
              </a:buClr>
              <a:buSzPct val="95000"/>
            </a:pPr>
            <a:endParaRPr lang="it-IT" dirty="0" smtClean="0"/>
          </a:p>
          <a:p>
            <a:pPr marL="4763" lvl="0" indent="-4763" algn="just">
              <a:spcBef>
                <a:spcPct val="20000"/>
              </a:spcBef>
              <a:buClr>
                <a:schemeClr val="accent3"/>
              </a:buClr>
              <a:buSzPct val="95000"/>
            </a:pPr>
            <a:endParaRPr lang="it-IT" dirty="0" smtClean="0"/>
          </a:p>
          <a:p>
            <a:pPr marL="4763" lvl="0" indent="-4763" algn="just">
              <a:spcBef>
                <a:spcPct val="20000"/>
              </a:spcBef>
              <a:buClr>
                <a:schemeClr val="accent3"/>
              </a:buClr>
              <a:buSzPct val="95000"/>
            </a:pPr>
            <a:endParaRPr lang="it-IT" dirty="0" smtClean="0"/>
          </a:p>
          <a:p>
            <a:pPr marL="4763" lvl="0" indent="-4763" algn="just">
              <a:spcBef>
                <a:spcPct val="20000"/>
              </a:spcBef>
              <a:buClr>
                <a:schemeClr val="accent3"/>
              </a:buClr>
              <a:buSzPct val="95000"/>
            </a:pPr>
            <a:endParaRPr lang="it-IT" dirty="0" smtClean="0"/>
          </a:p>
          <a:p>
            <a:pPr marL="4763" lvl="0" indent="-4763" algn="just">
              <a:spcBef>
                <a:spcPct val="20000"/>
              </a:spcBef>
              <a:buClr>
                <a:schemeClr val="accent3"/>
              </a:buClr>
              <a:buSzPct val="95000"/>
            </a:pPr>
            <a:endParaRPr lang="it-IT" dirty="0" smtClean="0"/>
          </a:p>
          <a:p>
            <a:pPr marL="4763" lvl="0" indent="-4763" algn="just">
              <a:spcBef>
                <a:spcPct val="20000"/>
              </a:spcBef>
              <a:buClr>
                <a:schemeClr val="accent3"/>
              </a:buClr>
              <a:buSzPct val="95000"/>
            </a:pPr>
            <a:r>
              <a:rPr lang="it-IT" dirty="0" smtClean="0"/>
              <a:t>La unità di misura del calore specifico nel SI è</a:t>
            </a:r>
          </a:p>
          <a:p>
            <a:pPr marL="4763" lvl="0" indent="-4763" algn="just">
              <a:spcBef>
                <a:spcPct val="20000"/>
              </a:spcBef>
              <a:buClr>
                <a:schemeClr val="accent3"/>
              </a:buClr>
              <a:buSzPct val="95000"/>
            </a:pPr>
            <a:endParaRPr lang="it-IT" dirty="0" smtClean="0"/>
          </a:p>
          <a:p>
            <a:pPr marL="4763" indent="-4763" algn="just">
              <a:spcBef>
                <a:spcPct val="20000"/>
              </a:spcBef>
              <a:buClr>
                <a:schemeClr val="accent3"/>
              </a:buClr>
              <a:buSzPct val="95000"/>
            </a:pPr>
            <a:r>
              <a:rPr lang="it-IT" dirty="0" smtClean="0">
                <a:latin typeface="Book Antiqua" pitchFamily="18" charset="0"/>
              </a:rPr>
              <a:t>Si definisce la </a:t>
            </a:r>
            <a:r>
              <a:rPr lang="it-IT" dirty="0" smtClean="0"/>
              <a:t>costante  </a:t>
            </a:r>
            <a:r>
              <a:rPr lang="it-IT" b="1" i="1" dirty="0" smtClean="0">
                <a:effectLst>
                  <a:outerShdw blurRad="38100" dist="38100" dir="2700000" algn="tl">
                    <a:srgbClr val="000000">
                      <a:alpha val="43137"/>
                    </a:srgbClr>
                  </a:outerShdw>
                </a:effectLst>
              </a:rPr>
              <a:t>C </a:t>
            </a:r>
            <a:r>
              <a:rPr lang="it-IT" dirty="0" smtClean="0"/>
              <a:t>come  </a:t>
            </a:r>
            <a:r>
              <a:rPr lang="it-IT" b="1" i="1" dirty="0" smtClean="0"/>
              <a:t>Capacità termica </a:t>
            </a:r>
            <a:r>
              <a:rPr lang="it-IT" dirty="0" smtClean="0"/>
              <a:t>ed è pari al prodotto tra il calore specifico e la massa:</a:t>
            </a:r>
          </a:p>
          <a:p>
            <a:pPr marL="4763" indent="-4763" algn="just">
              <a:spcBef>
                <a:spcPct val="20000"/>
              </a:spcBef>
              <a:buClr>
                <a:schemeClr val="accent3"/>
              </a:buClr>
              <a:buSzPct val="95000"/>
            </a:pPr>
            <a:endParaRPr lang="it-IT" dirty="0" smtClean="0"/>
          </a:p>
          <a:p>
            <a:pPr marL="4763" indent="-4763" algn="just">
              <a:spcBef>
                <a:spcPct val="20000"/>
              </a:spcBef>
              <a:buClr>
                <a:schemeClr val="accent3"/>
              </a:buClr>
              <a:buSzPct val="95000"/>
            </a:pPr>
            <a:endParaRPr lang="it-IT" dirty="0" smtClean="0"/>
          </a:p>
          <a:p>
            <a:pPr marL="4763" lvl="0" indent="-4763" algn="just">
              <a:spcBef>
                <a:spcPct val="20000"/>
              </a:spcBef>
              <a:buClr>
                <a:schemeClr val="accent3"/>
              </a:buClr>
              <a:buSzPct val="95000"/>
            </a:pPr>
            <a:r>
              <a:rPr lang="it-IT" dirty="0" smtClean="0"/>
              <a:t>La unità di misura della </a:t>
            </a:r>
            <a:r>
              <a:rPr lang="it-IT" b="1" i="1" dirty="0" smtClean="0"/>
              <a:t>capacità termica </a:t>
            </a:r>
            <a:r>
              <a:rPr lang="it-IT" dirty="0" smtClean="0"/>
              <a:t>nel SI è </a:t>
            </a:r>
            <a:endParaRPr kumimoji="0" lang="it-IT" b="0" i="0" u="none" strike="noStrike" kern="1200" cap="none" spc="0" normalizeH="0" baseline="0" noProof="0" dirty="0" smtClean="0">
              <a:ln>
                <a:noFill/>
              </a:ln>
              <a:solidFill>
                <a:schemeClr val="tx1"/>
              </a:solidFill>
              <a:effectLst/>
              <a:uLnTx/>
              <a:uFillTx/>
              <a:latin typeface="Book Antiqua" pitchFamily="18" charset="0"/>
            </a:endParaRPr>
          </a:p>
        </p:txBody>
      </p:sp>
      <p:graphicFrame>
        <p:nvGraphicFramePr>
          <p:cNvPr id="174083" name="Object 2"/>
          <p:cNvGraphicFramePr>
            <a:graphicFrameLocks noChangeAspect="1"/>
          </p:cNvGraphicFramePr>
          <p:nvPr/>
        </p:nvGraphicFramePr>
        <p:xfrm>
          <a:off x="4214810" y="1065367"/>
          <a:ext cx="1250947" cy="649121"/>
        </p:xfrm>
        <a:graphic>
          <a:graphicData uri="http://schemas.openxmlformats.org/presentationml/2006/ole">
            <mc:AlternateContent xmlns:mc="http://schemas.openxmlformats.org/markup-compatibility/2006">
              <mc:Choice xmlns:v="urn:schemas-microsoft-com:vml" Requires="v">
                <p:oleObj spid="_x0000_s17451" name="Equazione" r:id="rId5" imgW="672840" imgH="393480" progId="Equation.3">
                  <p:embed/>
                </p:oleObj>
              </mc:Choice>
              <mc:Fallback>
                <p:oleObj name="Equazione" r:id="rId5" imgW="67284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810" y="1065367"/>
                        <a:ext cx="1250947" cy="649121"/>
                      </a:xfrm>
                      <a:prstGeom prst="rect">
                        <a:avLst/>
                      </a:prstGeom>
                      <a:solidFill>
                        <a:schemeClr val="bg1"/>
                      </a:solidFill>
                      <a:ln w="25400">
                        <a:solidFill>
                          <a:schemeClr val="folHlink"/>
                        </a:solidFill>
                        <a:miter lim="800000"/>
                        <a:headEnd/>
                        <a:tailEnd/>
                      </a:ln>
                    </p:spPr>
                  </p:pic>
                </p:oleObj>
              </mc:Fallback>
            </mc:AlternateContent>
          </a:graphicData>
        </a:graphic>
      </p:graphicFrame>
      <p:graphicFrame>
        <p:nvGraphicFramePr>
          <p:cNvPr id="174084" name="Object 4"/>
          <p:cNvGraphicFramePr>
            <a:graphicFrameLocks noChangeAspect="1"/>
          </p:cNvGraphicFramePr>
          <p:nvPr/>
        </p:nvGraphicFramePr>
        <p:xfrm>
          <a:off x="5040026" y="4214819"/>
          <a:ext cx="2103742" cy="571504"/>
        </p:xfrm>
        <a:graphic>
          <a:graphicData uri="http://schemas.openxmlformats.org/presentationml/2006/ole">
            <mc:AlternateContent xmlns:mc="http://schemas.openxmlformats.org/markup-compatibility/2006">
              <mc:Choice xmlns:v="urn:schemas-microsoft-com:vml" Requires="v">
                <p:oleObj spid="_x0000_s17452" name="Equazione" r:id="rId7" imgW="1409400" imgH="431640" progId="Equation.3">
                  <p:embed/>
                </p:oleObj>
              </mc:Choice>
              <mc:Fallback>
                <p:oleObj name="Equazione" r:id="rId7" imgW="1409400" imgH="431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0026" y="4214819"/>
                        <a:ext cx="2103742" cy="571504"/>
                      </a:xfrm>
                      <a:prstGeom prst="rect">
                        <a:avLst/>
                      </a:prstGeom>
                      <a:solidFill>
                        <a:schemeClr val="bg1"/>
                      </a:solidFill>
                      <a:ln w="25400">
                        <a:solidFill>
                          <a:schemeClr val="folHlink"/>
                        </a:solidFill>
                        <a:miter lim="800000"/>
                        <a:headEnd/>
                        <a:tailEnd/>
                      </a:ln>
                    </p:spPr>
                  </p:pic>
                </p:oleObj>
              </mc:Fallback>
            </mc:AlternateContent>
          </a:graphicData>
        </a:graphic>
      </p:graphicFrame>
      <p:pic>
        <p:nvPicPr>
          <p:cNvPr id="174085" name="Picture 5"/>
          <p:cNvPicPr>
            <a:picLocks noChangeAspect="1" noChangeArrowheads="1"/>
          </p:cNvPicPr>
          <p:nvPr/>
        </p:nvPicPr>
        <p:blipFill>
          <a:blip r:embed="rId9"/>
          <a:srcRect/>
          <a:stretch>
            <a:fillRect/>
          </a:stretch>
        </p:blipFill>
        <p:spPr bwMode="auto">
          <a:xfrm>
            <a:off x="4214810" y="2379371"/>
            <a:ext cx="3000464" cy="1764009"/>
          </a:xfrm>
          <a:prstGeom prst="rect">
            <a:avLst/>
          </a:prstGeom>
          <a:noFill/>
          <a:ln w="9525">
            <a:noFill/>
            <a:miter lim="800000"/>
            <a:headEnd/>
            <a:tailEnd/>
          </a:ln>
          <a:effectLst/>
        </p:spPr>
      </p:pic>
      <p:graphicFrame>
        <p:nvGraphicFramePr>
          <p:cNvPr id="174087" name="Object 7"/>
          <p:cNvGraphicFramePr>
            <a:graphicFrameLocks noChangeAspect="1"/>
          </p:cNvGraphicFramePr>
          <p:nvPr/>
        </p:nvGraphicFramePr>
        <p:xfrm>
          <a:off x="2928926" y="5328039"/>
          <a:ext cx="1617679" cy="601291"/>
        </p:xfrm>
        <a:graphic>
          <a:graphicData uri="http://schemas.openxmlformats.org/presentationml/2006/ole">
            <mc:AlternateContent xmlns:mc="http://schemas.openxmlformats.org/markup-compatibility/2006">
              <mc:Choice xmlns:v="urn:schemas-microsoft-com:vml" Requires="v">
                <p:oleObj spid="_x0000_s17453" name="Equazione" r:id="rId10" imgW="939600" imgH="393480" progId="Equation.3">
                  <p:embed/>
                </p:oleObj>
              </mc:Choice>
              <mc:Fallback>
                <p:oleObj name="Equazione" r:id="rId10" imgW="939600" imgH="39348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8926" y="5328039"/>
                        <a:ext cx="1617679" cy="601291"/>
                      </a:xfrm>
                      <a:prstGeom prst="rect">
                        <a:avLst/>
                      </a:prstGeom>
                      <a:solidFill>
                        <a:schemeClr val="bg1"/>
                      </a:solidFill>
                      <a:ln w="25400">
                        <a:solidFill>
                          <a:schemeClr val="folHlink"/>
                        </a:solidFill>
                        <a:miter lim="800000"/>
                        <a:headEnd/>
                        <a:tailEnd/>
                      </a:ln>
                    </p:spPr>
                  </p:pic>
                </p:oleObj>
              </mc:Fallback>
            </mc:AlternateContent>
          </a:graphicData>
        </a:graphic>
      </p:graphicFrame>
      <p:graphicFrame>
        <p:nvGraphicFramePr>
          <p:cNvPr id="174088" name="Object 8"/>
          <p:cNvGraphicFramePr>
            <a:graphicFrameLocks noChangeAspect="1"/>
          </p:cNvGraphicFramePr>
          <p:nvPr/>
        </p:nvGraphicFramePr>
        <p:xfrm>
          <a:off x="5286380" y="5929330"/>
          <a:ext cx="1643074" cy="505379"/>
        </p:xfrm>
        <a:graphic>
          <a:graphicData uri="http://schemas.openxmlformats.org/presentationml/2006/ole">
            <mc:AlternateContent xmlns:mc="http://schemas.openxmlformats.org/markup-compatibility/2006">
              <mc:Choice xmlns:v="urn:schemas-microsoft-com:vml" Requires="v">
                <p:oleObj spid="_x0000_s17454" name="Equazione" r:id="rId12" imgW="1244520" imgH="431640" progId="Equation.3">
                  <p:embed/>
                </p:oleObj>
              </mc:Choice>
              <mc:Fallback>
                <p:oleObj name="Equazione" r:id="rId12" imgW="1244520" imgH="43164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6380" y="5929330"/>
                        <a:ext cx="1643074" cy="505379"/>
                      </a:xfrm>
                      <a:prstGeom prst="rect">
                        <a:avLst/>
                      </a:prstGeom>
                      <a:solidFill>
                        <a:schemeClr val="bg1"/>
                      </a:solidFill>
                      <a:ln w="25400">
                        <a:solidFill>
                          <a:schemeClr val="folHlink"/>
                        </a:solidFill>
                        <a:miter lim="800000"/>
                        <a:headEnd/>
                        <a:tailEnd/>
                      </a:ln>
                    </p:spPr>
                  </p:pic>
                </p:oleObj>
              </mc:Fallback>
            </mc:AlternateContent>
          </a:graphicData>
        </a:graphic>
      </p:graphicFrame>
    </p:spTree>
    <p:extLst>
      <p:ext uri="{BB962C8B-B14F-4D97-AF65-F5344CB8AC3E}">
        <p14:creationId xmlns:p14="http://schemas.microsoft.com/office/powerpoint/2010/main" val="2273562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r>
              <a:rPr lang="it-IT" sz="3600" dirty="0" smtClean="0">
                <a:latin typeface="+mj-lt"/>
              </a:rPr>
              <a:t>Principio zero della termodinamica</a:t>
            </a:r>
            <a:endParaRPr lang="en-US" sz="3600" dirty="0">
              <a:latin typeface="+mj-lt"/>
            </a:endParaRPr>
          </a:p>
        </p:txBody>
      </p:sp>
      <p:sp>
        <p:nvSpPr>
          <p:cNvPr id="3" name="CasellaDiTesto 2"/>
          <p:cNvSpPr txBox="1"/>
          <p:nvPr/>
        </p:nvSpPr>
        <p:spPr>
          <a:xfrm>
            <a:off x="214282" y="3643314"/>
            <a:ext cx="8572560" cy="286232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it-IT" dirty="0" smtClean="0"/>
              <a:t>Da queste affermazioni ne deriva che:</a:t>
            </a:r>
          </a:p>
          <a:p>
            <a:pPr algn="just"/>
            <a:endParaRPr lang="it-IT" dirty="0" smtClean="0"/>
          </a:p>
          <a:p>
            <a:pPr marL="355600" algn="just">
              <a:buFont typeface="Wingdings" pitchFamily="2" charset="2"/>
              <a:buChar char="Ø"/>
            </a:pPr>
            <a:r>
              <a:rPr lang="it-IT" dirty="0" smtClean="0"/>
              <a:t> La temperatura è una grandezza fisica di tipo intensivo che misura lo stato termico di un corpo e di conseguenza fornisce la capacità del corpo di scambiare calore con altri corpi o con l’ambiente;</a:t>
            </a:r>
          </a:p>
          <a:p>
            <a:pPr marL="355600" algn="just">
              <a:buFont typeface="Wingdings" pitchFamily="2" charset="2"/>
              <a:buChar char="Ø"/>
            </a:pPr>
            <a:r>
              <a:rPr lang="it-IT" dirty="0" smtClean="0"/>
              <a:t> La temperatura di un corpo si misura con uno strumento chiamato </a:t>
            </a:r>
            <a:r>
              <a:rPr lang="it-IT" b="1" dirty="0" smtClean="0"/>
              <a:t>termometro</a:t>
            </a:r>
            <a:r>
              <a:rPr lang="it-IT" dirty="0" smtClean="0"/>
              <a:t>;</a:t>
            </a:r>
          </a:p>
          <a:p>
            <a:pPr marL="355600" algn="just">
              <a:buFont typeface="Wingdings" pitchFamily="2" charset="2"/>
              <a:buChar char="Ø"/>
            </a:pPr>
            <a:endParaRPr lang="it-IT" dirty="0" smtClean="0"/>
          </a:p>
          <a:p>
            <a:pPr algn="just"/>
            <a:r>
              <a:rPr lang="it-IT" dirty="0" smtClean="0"/>
              <a:t>Il funzionamento del termometro si basa sulla capacità dei liquidi (come il mercurio, l’alcool) i solidi o i gas di dilatarsi all’aumentare della temperatura.</a:t>
            </a:r>
            <a:endParaRPr lang="it-IT" dirty="0" smtClean="0">
              <a:latin typeface="Book Antiqua" pitchFamily="18" charset="0"/>
            </a:endParaRPr>
          </a:p>
          <a:p>
            <a:endParaRPr lang="it-IT" dirty="0"/>
          </a:p>
        </p:txBody>
      </p:sp>
      <p:sp>
        <p:nvSpPr>
          <p:cNvPr id="4" name="CasellaDiTesto 3"/>
          <p:cNvSpPr txBox="1"/>
          <p:nvPr/>
        </p:nvSpPr>
        <p:spPr>
          <a:xfrm>
            <a:off x="214282" y="928670"/>
            <a:ext cx="8572560" cy="255454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2000" b="1" i="1" dirty="0" smtClean="0"/>
              <a:t>“ Se un corpo A è in equilibrio termico con un corpo B, e il corpo B è a sua volta in equilibrio termico con un altro corpo  , allora A è senz'altro in equilibrio termico con il corpo C ”</a:t>
            </a:r>
          </a:p>
          <a:p>
            <a:pPr algn="ctr"/>
            <a:endParaRPr lang="it-IT" sz="2000" b="1" i="1" dirty="0" smtClean="0"/>
          </a:p>
          <a:p>
            <a:pPr algn="ctr"/>
            <a:r>
              <a:rPr lang="it-IT" sz="2000" b="1" i="1" dirty="0" smtClean="0"/>
              <a:t>“Due corpi in equilibrio termico fra loro sono alla stessa temperatura”</a:t>
            </a:r>
          </a:p>
          <a:p>
            <a:pPr algn="ctr"/>
            <a:endParaRPr lang="it-IT" sz="2000" b="1" i="1" dirty="0" smtClean="0"/>
          </a:p>
          <a:p>
            <a:pPr algn="ctr"/>
            <a:r>
              <a:rPr lang="it-IT" sz="2000" b="1" i="1" dirty="0" smtClean="0"/>
              <a:t>“L'equilibrio termico e la condizione per cui due o </a:t>
            </a:r>
            <a:r>
              <a:rPr lang="it-IT" sz="2000" b="1" i="1" dirty="0" err="1" smtClean="0"/>
              <a:t>piu</a:t>
            </a:r>
            <a:r>
              <a:rPr lang="it-IT" sz="2000" b="1" i="1" dirty="0" smtClean="0"/>
              <a:t> corpi, in contatto termico tra di loro, cessano di scambiarsi calore”</a:t>
            </a:r>
            <a:endParaRPr lang="it-IT" sz="2000" b="1" i="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357158" y="214290"/>
            <a:ext cx="8372476" cy="500066"/>
          </a:xfrm>
          <a:prstGeom prst="rect">
            <a:avLst/>
          </a:prstGeom>
        </p:spPr>
        <p:style>
          <a:lnRef idx="1">
            <a:schemeClr val="accent4"/>
          </a:lnRef>
          <a:fillRef idx="3">
            <a:schemeClr val="accent4"/>
          </a:fillRef>
          <a:effectRef idx="2">
            <a:schemeClr val="accent4"/>
          </a:effectRef>
          <a:fontRef idx="minor">
            <a:schemeClr val="lt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400" b="1" i="1" u="none" strike="noStrike" kern="1200" cap="none" spc="0" normalizeH="0" baseline="0" noProof="0" dirty="0" smtClean="0">
                <a:ln>
                  <a:noFill/>
                </a:ln>
                <a:solidFill>
                  <a:schemeClr val="lt1"/>
                </a:solidFill>
                <a:effectLst/>
                <a:uLnTx/>
                <a:uFillTx/>
                <a:latin typeface="+mj-lt"/>
                <a:ea typeface="+mn-ea"/>
                <a:cs typeface="+mn-cs"/>
              </a:rPr>
              <a:t>Unità di misura del calore e la Caloria</a:t>
            </a:r>
            <a:endParaRPr kumimoji="0" lang="en-US" sz="3400" b="1" i="1" u="none" strike="noStrike" kern="1200" cap="none" spc="0" normalizeH="0" baseline="0" noProof="0" dirty="0">
              <a:ln>
                <a:noFill/>
              </a:ln>
              <a:solidFill>
                <a:schemeClr val="lt1"/>
              </a:solidFill>
              <a:effectLst/>
              <a:uLnTx/>
              <a:uFillTx/>
              <a:latin typeface="+mj-lt"/>
              <a:ea typeface="+mn-ea"/>
              <a:cs typeface="+mn-cs"/>
            </a:endParaRPr>
          </a:p>
        </p:txBody>
      </p:sp>
      <p:sp>
        <p:nvSpPr>
          <p:cNvPr id="10" name="CasellaDiTesto 9"/>
          <p:cNvSpPr txBox="1"/>
          <p:nvPr/>
        </p:nvSpPr>
        <p:spPr>
          <a:xfrm>
            <a:off x="428596" y="928670"/>
            <a:ext cx="8286808" cy="5386090"/>
          </a:xfrm>
          <a:prstGeom prst="rect">
            <a:avLst/>
          </a:prstGeom>
          <a:noFill/>
        </p:spPr>
        <p:txBody>
          <a:bodyPr wrap="square" rtlCol="0">
            <a:spAutoFit/>
          </a:bodyPr>
          <a:lstStyle/>
          <a:p>
            <a:r>
              <a:rPr lang="it-IT" dirty="0" smtClean="0"/>
              <a:t>Il calore è una forma di energia quindi nel sistema internazionale si misura in Joule.</a:t>
            </a:r>
          </a:p>
          <a:p>
            <a:r>
              <a:rPr lang="it-IT" dirty="0" smtClean="0"/>
              <a:t>Tuttavia storicamente viene definita come unità di misura del calore la </a:t>
            </a:r>
            <a:r>
              <a:rPr lang="it-IT" b="1" i="1" dirty="0" smtClean="0">
                <a:effectLst>
                  <a:outerShdw blurRad="38100" dist="38100" dir="2700000" algn="tl">
                    <a:srgbClr val="000000">
                      <a:alpha val="43137"/>
                    </a:srgbClr>
                  </a:outerShdw>
                </a:effectLst>
              </a:rPr>
              <a:t>caloria (</a:t>
            </a:r>
            <a:r>
              <a:rPr lang="it-IT" b="1" i="1" dirty="0" err="1" smtClean="0">
                <a:effectLst>
                  <a:outerShdw blurRad="38100" dist="38100" dir="2700000" algn="tl">
                    <a:srgbClr val="000000">
                      <a:alpha val="43137"/>
                    </a:srgbClr>
                  </a:outerShdw>
                </a:effectLst>
              </a:rPr>
              <a:t>cal</a:t>
            </a:r>
            <a:r>
              <a:rPr lang="it-IT" b="1" i="1" dirty="0" smtClean="0">
                <a:effectLst>
                  <a:outerShdw blurRad="38100" dist="38100" dir="2700000" algn="tl">
                    <a:srgbClr val="000000">
                      <a:alpha val="43137"/>
                    </a:srgbClr>
                  </a:outerShdw>
                </a:effectLst>
              </a:rPr>
              <a:t>) </a:t>
            </a:r>
            <a:r>
              <a:rPr lang="it-IT" dirty="0" smtClean="0"/>
              <a:t>e la </a:t>
            </a:r>
            <a:r>
              <a:rPr lang="it-IT" b="1" i="1" dirty="0" smtClean="0">
                <a:effectLst>
                  <a:outerShdw blurRad="38100" dist="38100" dir="2700000" algn="tl">
                    <a:srgbClr val="000000">
                      <a:alpha val="43137"/>
                    </a:srgbClr>
                  </a:outerShdw>
                </a:effectLst>
              </a:rPr>
              <a:t>chilocaloria (kcal)</a:t>
            </a:r>
            <a:r>
              <a:rPr lang="it-IT" dirty="0" smtClean="0"/>
              <a:t>:</a:t>
            </a:r>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r>
              <a:rPr lang="it-IT" dirty="0" smtClean="0"/>
              <a:t>La relazione tra Joule e caloria è: 	</a:t>
            </a:r>
            <a:r>
              <a:rPr lang="it-IT" sz="2000" b="1" dirty="0" smtClean="0"/>
              <a:t>1cal = 4,186J</a:t>
            </a:r>
          </a:p>
          <a:p>
            <a:endParaRPr lang="it-IT" dirty="0" smtClean="0"/>
          </a:p>
          <a:p>
            <a:endParaRPr lang="it-IT" dirty="0"/>
          </a:p>
        </p:txBody>
      </p:sp>
      <p:sp>
        <p:nvSpPr>
          <p:cNvPr id="11" name="CasellaDiTesto 10"/>
          <p:cNvSpPr txBox="1"/>
          <p:nvPr/>
        </p:nvSpPr>
        <p:spPr>
          <a:xfrm>
            <a:off x="571472" y="2143116"/>
            <a:ext cx="7929618"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2000" dirty="0" smtClean="0"/>
              <a:t>La caloria (</a:t>
            </a:r>
            <a:r>
              <a:rPr lang="it-IT" sz="2000" dirty="0" err="1" smtClean="0"/>
              <a:t>cal</a:t>
            </a:r>
            <a:r>
              <a:rPr lang="it-IT" sz="2000" dirty="0" smtClean="0"/>
              <a:t>) è la quantità di calore che bisogna fornire ad 1g di acqua alla pressione di 1 Atm per innalzare la temperatura da 14.5°C a 15.5°C</a:t>
            </a:r>
            <a:endParaRPr lang="it-IT" sz="2000" dirty="0"/>
          </a:p>
        </p:txBody>
      </p:sp>
      <p:sp>
        <p:nvSpPr>
          <p:cNvPr id="12" name="CasellaDiTesto 11"/>
          <p:cNvSpPr txBox="1"/>
          <p:nvPr/>
        </p:nvSpPr>
        <p:spPr>
          <a:xfrm>
            <a:off x="571472" y="3462883"/>
            <a:ext cx="7929618"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2000" dirty="0" smtClean="0"/>
              <a:t>La kilocaloria (kcal) è la quantità di calore che bisogna fornire ad 1kg di acqua distillata alla pressione di 1 Atm per innalzare la temperatura da 14.5°C a 15.5°C</a:t>
            </a:r>
          </a:p>
          <a:p>
            <a:pPr algn="ctr"/>
            <a:r>
              <a:rPr lang="it-IT" sz="2000" b="1" i="1" dirty="0" smtClean="0">
                <a:effectLst>
                  <a:outerShdw blurRad="38100" dist="38100" dir="2700000" algn="tl">
                    <a:srgbClr val="000000">
                      <a:alpha val="43137"/>
                    </a:srgbClr>
                  </a:outerShdw>
                </a:effectLst>
              </a:rPr>
              <a:t>1kcal = 1000cal</a:t>
            </a:r>
            <a:endParaRPr lang="it-IT" sz="2000" b="1" i="1" dirty="0">
              <a:effectLst>
                <a:outerShdw blurRad="38100" dist="38100" dir="2700000" algn="tl">
                  <a:srgbClr val="000000">
                    <a:alpha val="43137"/>
                  </a:srgbClr>
                </a:outerShdw>
              </a:effectLst>
            </a:endParaRPr>
          </a:p>
        </p:txBody>
      </p:sp>
      <p:sp>
        <p:nvSpPr>
          <p:cNvPr id="2" name="Rettangolo 1"/>
          <p:cNvSpPr/>
          <p:nvPr/>
        </p:nvSpPr>
        <p:spPr>
          <a:xfrm>
            <a:off x="4067944" y="5265204"/>
            <a:ext cx="1512168"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735624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357158" y="214290"/>
            <a:ext cx="8372476" cy="500066"/>
          </a:xfrm>
          <a:prstGeom prst="rect">
            <a:avLst/>
          </a:prstGeom>
        </p:spPr>
        <p:style>
          <a:lnRef idx="1">
            <a:schemeClr val="accent4"/>
          </a:lnRef>
          <a:fillRef idx="3">
            <a:schemeClr val="accent4"/>
          </a:fillRef>
          <a:effectRef idx="2">
            <a:schemeClr val="accent4"/>
          </a:effectRef>
          <a:fontRef idx="minor">
            <a:schemeClr val="lt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400" b="1" i="1"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Calorimetro delle mescolanze</a:t>
            </a:r>
            <a:endParaRPr kumimoji="0" lang="en-US" sz="3400" b="1" i="1"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pic>
        <p:nvPicPr>
          <p:cNvPr id="176131" name="Picture 3"/>
          <p:cNvPicPr>
            <a:picLocks noChangeAspect="1" noChangeArrowheads="1"/>
          </p:cNvPicPr>
          <p:nvPr/>
        </p:nvPicPr>
        <p:blipFill>
          <a:blip r:embed="rId3"/>
          <a:srcRect/>
          <a:stretch>
            <a:fillRect/>
          </a:stretch>
        </p:blipFill>
        <p:spPr bwMode="auto">
          <a:xfrm>
            <a:off x="857224" y="1000108"/>
            <a:ext cx="2659056" cy="2648605"/>
          </a:xfrm>
          <a:prstGeom prst="rect">
            <a:avLst/>
          </a:prstGeom>
          <a:noFill/>
          <a:ln w="9525">
            <a:noFill/>
            <a:miter lim="800000"/>
            <a:headEnd/>
            <a:tailEnd/>
          </a:ln>
          <a:effectLst/>
        </p:spPr>
      </p:pic>
      <p:sp>
        <p:nvSpPr>
          <p:cNvPr id="6" name="CasellaDiTesto 5"/>
          <p:cNvSpPr txBox="1"/>
          <p:nvPr/>
        </p:nvSpPr>
        <p:spPr>
          <a:xfrm>
            <a:off x="4000496" y="928670"/>
            <a:ext cx="4714908" cy="2831544"/>
          </a:xfrm>
          <a:prstGeom prst="rect">
            <a:avLst/>
          </a:prstGeom>
          <a:noFill/>
        </p:spPr>
        <p:txBody>
          <a:bodyPr wrap="square" rtlCol="0">
            <a:spAutoFit/>
          </a:bodyPr>
          <a:lstStyle/>
          <a:p>
            <a:pPr algn="just"/>
            <a:r>
              <a:rPr lang="it-IT" sz="1600" dirty="0" smtClean="0">
                <a:latin typeface="+mj-lt"/>
              </a:rPr>
              <a:t>I calorimetri sono apparecchi utilizzati per la misura della quantità di calore scambiata da un corpo ad un altro ed in particolare per la misura del calore specifico di un corpo.</a:t>
            </a:r>
          </a:p>
          <a:p>
            <a:pPr algn="just"/>
            <a:r>
              <a:rPr lang="it-IT" sz="1600" dirty="0" smtClean="0">
                <a:latin typeface="+mj-lt"/>
              </a:rPr>
              <a:t>Per calcolare il calore specifico di una sostanza si introduce il corpo a temperatura </a:t>
            </a:r>
            <a:r>
              <a:rPr lang="it-IT" sz="1600" b="1" dirty="0" smtClean="0">
                <a:latin typeface="+mj-lt"/>
              </a:rPr>
              <a:t>T</a:t>
            </a:r>
            <a:r>
              <a:rPr lang="it-IT" sz="1600" b="1" baseline="-25000" dirty="0" smtClean="0">
                <a:latin typeface="+mj-lt"/>
              </a:rPr>
              <a:t>1</a:t>
            </a:r>
            <a:r>
              <a:rPr lang="it-IT" sz="1600" b="1" baseline="30000" dirty="0" smtClean="0">
                <a:latin typeface="+mj-lt"/>
              </a:rPr>
              <a:t>c</a:t>
            </a:r>
            <a:r>
              <a:rPr lang="it-IT" sz="1600" dirty="0" smtClean="0">
                <a:latin typeface="+mj-lt"/>
              </a:rPr>
              <a:t> in una certa quantità di liquido (ad es. acqua) di cui è noto il calore specifico, a temperatura </a:t>
            </a:r>
            <a:r>
              <a:rPr lang="it-IT" sz="1600" b="1" dirty="0" smtClean="0">
                <a:latin typeface="+mj-lt"/>
              </a:rPr>
              <a:t>T</a:t>
            </a:r>
            <a:r>
              <a:rPr lang="it-IT" sz="1600" b="1" baseline="-25000" dirty="0" smtClean="0">
                <a:latin typeface="+mj-lt"/>
              </a:rPr>
              <a:t>1</a:t>
            </a:r>
            <a:r>
              <a:rPr lang="it-IT" sz="1600" b="1" baseline="30000" dirty="0" smtClean="0">
                <a:latin typeface="+mj-lt"/>
              </a:rPr>
              <a:t>H2O</a:t>
            </a:r>
            <a:r>
              <a:rPr lang="it-IT" sz="1600" dirty="0" smtClean="0">
                <a:latin typeface="+mj-lt"/>
              </a:rPr>
              <a:t>. Dopo un certo tempo il corpo e il liquido raggiungono l’equilibrio termico alla temperatura </a:t>
            </a:r>
            <a:r>
              <a:rPr lang="it-IT" sz="1600" b="1" dirty="0" smtClean="0">
                <a:latin typeface="+mj-lt"/>
              </a:rPr>
              <a:t>T</a:t>
            </a:r>
            <a:r>
              <a:rPr lang="it-IT" sz="1600" b="1" baseline="-25000" dirty="0" smtClean="0">
                <a:latin typeface="+mj-lt"/>
              </a:rPr>
              <a:t>e</a:t>
            </a:r>
            <a:r>
              <a:rPr lang="it-IT" sz="1600" dirty="0" smtClean="0">
                <a:latin typeface="+mj-lt"/>
              </a:rPr>
              <a:t>.</a:t>
            </a:r>
          </a:p>
          <a:p>
            <a:pPr algn="just"/>
            <a:r>
              <a:rPr lang="it-IT" dirty="0" smtClean="0">
                <a:latin typeface="+mj-lt"/>
              </a:rPr>
              <a:t>Se	</a:t>
            </a:r>
            <a:r>
              <a:rPr lang="it-IT" b="1" dirty="0" smtClean="0">
                <a:latin typeface="+mj-lt"/>
              </a:rPr>
              <a:t> </a:t>
            </a:r>
            <a:r>
              <a:rPr lang="it-IT" b="1" dirty="0" err="1" smtClean="0">
                <a:latin typeface="+mj-lt"/>
              </a:rPr>
              <a:t>T</a:t>
            </a:r>
            <a:r>
              <a:rPr lang="it-IT" b="1" baseline="-25000" dirty="0" err="1" smtClean="0">
                <a:latin typeface="+mj-lt"/>
              </a:rPr>
              <a:t>c</a:t>
            </a:r>
            <a:r>
              <a:rPr lang="it-IT" b="1" baseline="30000" dirty="0" smtClean="0">
                <a:latin typeface="+mj-lt"/>
              </a:rPr>
              <a:t>   </a:t>
            </a:r>
            <a:r>
              <a:rPr lang="it-IT" dirty="0" smtClean="0">
                <a:latin typeface="+mj-lt"/>
              </a:rPr>
              <a:t>&gt; </a:t>
            </a:r>
            <a:r>
              <a:rPr lang="it-IT" b="1" dirty="0" smtClean="0">
                <a:latin typeface="+mj-lt"/>
              </a:rPr>
              <a:t>T</a:t>
            </a:r>
            <a:r>
              <a:rPr lang="it-IT" b="1" baseline="-25000" dirty="0" smtClean="0">
                <a:latin typeface="+mj-lt"/>
              </a:rPr>
              <a:t>H</a:t>
            </a:r>
            <a:r>
              <a:rPr lang="it-IT" b="1" baseline="-35000" dirty="0" smtClean="0">
                <a:latin typeface="+mj-lt"/>
              </a:rPr>
              <a:t>2</a:t>
            </a:r>
            <a:r>
              <a:rPr lang="it-IT" b="1" baseline="-25000" dirty="0" smtClean="0">
                <a:latin typeface="+mj-lt"/>
              </a:rPr>
              <a:t>O</a:t>
            </a:r>
            <a:endParaRPr lang="it-IT" baseline="-25000" dirty="0" smtClean="0">
              <a:latin typeface="+mj-lt"/>
            </a:endParaRPr>
          </a:p>
        </p:txBody>
      </p:sp>
      <p:sp>
        <p:nvSpPr>
          <p:cNvPr id="7" name="CasellaDiTesto 6"/>
          <p:cNvSpPr txBox="1"/>
          <p:nvPr/>
        </p:nvSpPr>
        <p:spPr>
          <a:xfrm>
            <a:off x="428596" y="3786190"/>
            <a:ext cx="8501122" cy="3139321"/>
          </a:xfrm>
          <a:prstGeom prst="rect">
            <a:avLst/>
          </a:prstGeom>
          <a:noFill/>
        </p:spPr>
        <p:txBody>
          <a:bodyPr wrap="square" rtlCol="0">
            <a:spAutoFit/>
          </a:bodyPr>
          <a:lstStyle/>
          <a:p>
            <a:pPr algn="just"/>
            <a:r>
              <a:rPr lang="it-IT" sz="1600" dirty="0" smtClean="0">
                <a:latin typeface="Book Antiqua" pitchFamily="18" charset="0"/>
              </a:rPr>
              <a:t>conoscendo la massa del corpo e dell’acqua si ha che:</a:t>
            </a:r>
          </a:p>
          <a:p>
            <a:pPr algn="just"/>
            <a:endParaRPr lang="it-IT" dirty="0" smtClean="0">
              <a:latin typeface="Book Antiqua" pitchFamily="18" charset="0"/>
            </a:endParaRPr>
          </a:p>
          <a:p>
            <a:pPr algn="just"/>
            <a:r>
              <a:rPr lang="it-IT" b="1" i="1" dirty="0" smtClean="0">
                <a:latin typeface="+mj-lt"/>
              </a:rPr>
              <a:t>Calore assorbito dall’acqua</a:t>
            </a:r>
            <a:r>
              <a:rPr lang="it-IT" dirty="0" smtClean="0">
                <a:latin typeface="+mj-lt"/>
              </a:rPr>
              <a:t>:	</a:t>
            </a:r>
          </a:p>
          <a:p>
            <a:pPr algn="just"/>
            <a:endParaRPr lang="it-IT" dirty="0" smtClean="0">
              <a:latin typeface="+mj-lt"/>
            </a:endParaRPr>
          </a:p>
          <a:p>
            <a:pPr algn="just"/>
            <a:r>
              <a:rPr lang="it-IT" b="1" i="1" dirty="0" smtClean="0">
                <a:latin typeface="+mj-lt"/>
              </a:rPr>
              <a:t>Calore ceduto dal corpo</a:t>
            </a:r>
            <a:r>
              <a:rPr lang="it-IT" dirty="0" smtClean="0">
                <a:latin typeface="+mj-lt"/>
              </a:rPr>
              <a:t>:</a:t>
            </a:r>
          </a:p>
          <a:p>
            <a:pPr algn="just"/>
            <a:endParaRPr lang="it-IT" dirty="0" smtClean="0">
              <a:latin typeface="+mj-lt"/>
            </a:endParaRPr>
          </a:p>
          <a:p>
            <a:pPr algn="just"/>
            <a:r>
              <a:rPr lang="it-IT" b="1" i="1" dirty="0" smtClean="0">
                <a:latin typeface="+mj-lt"/>
              </a:rPr>
              <a:t>Calore specifico del corpo:</a:t>
            </a:r>
          </a:p>
          <a:p>
            <a:pPr algn="just"/>
            <a:endParaRPr lang="it-IT" b="1" i="1" dirty="0" smtClean="0">
              <a:latin typeface="+mj-lt"/>
            </a:endParaRPr>
          </a:p>
          <a:p>
            <a:pPr algn="just"/>
            <a:endParaRPr lang="it-IT" b="1" i="1" dirty="0" smtClean="0">
              <a:latin typeface="+mj-lt"/>
            </a:endParaRPr>
          </a:p>
          <a:p>
            <a:pPr algn="just"/>
            <a:r>
              <a:rPr lang="it-IT" b="1" i="1" dirty="0" smtClean="0">
                <a:latin typeface="+mj-lt"/>
              </a:rPr>
              <a:t>Temperatura di equilibrio T</a:t>
            </a:r>
            <a:r>
              <a:rPr lang="it-IT" b="1" i="1" baseline="-25000" dirty="0" smtClean="0">
                <a:latin typeface="+mj-lt"/>
              </a:rPr>
              <a:t>e</a:t>
            </a:r>
            <a:r>
              <a:rPr lang="it-IT" b="1" i="1" dirty="0" smtClean="0">
                <a:latin typeface="+mj-lt"/>
              </a:rPr>
              <a:t> :</a:t>
            </a:r>
            <a:r>
              <a:rPr lang="it-IT" dirty="0" smtClean="0">
                <a:latin typeface="+mj-lt"/>
              </a:rPr>
              <a:t> </a:t>
            </a:r>
          </a:p>
          <a:p>
            <a:endParaRPr lang="it-IT" dirty="0"/>
          </a:p>
        </p:txBody>
      </p:sp>
      <p:graphicFrame>
        <p:nvGraphicFramePr>
          <p:cNvPr id="176133" name="Object 4"/>
          <p:cNvGraphicFramePr>
            <a:graphicFrameLocks noChangeAspect="1"/>
          </p:cNvGraphicFramePr>
          <p:nvPr/>
        </p:nvGraphicFramePr>
        <p:xfrm>
          <a:off x="3643307" y="4286257"/>
          <a:ext cx="2500329" cy="357190"/>
        </p:xfrm>
        <a:graphic>
          <a:graphicData uri="http://schemas.openxmlformats.org/presentationml/2006/ole">
            <mc:AlternateContent xmlns:mc="http://schemas.openxmlformats.org/markup-compatibility/2006">
              <mc:Choice xmlns:v="urn:schemas-microsoft-com:vml" Requires="v">
                <p:oleObj spid="_x0000_s18474" name="Equazione" r:id="rId4" imgW="1676160" imgH="241200" progId="Equation.3">
                  <p:embed/>
                </p:oleObj>
              </mc:Choice>
              <mc:Fallback>
                <p:oleObj name="Equazione" r:id="rId4" imgW="1676160" imgH="241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3307" y="4286257"/>
                        <a:ext cx="2500329" cy="357190"/>
                      </a:xfrm>
                      <a:prstGeom prst="rect">
                        <a:avLst/>
                      </a:prstGeom>
                      <a:solidFill>
                        <a:schemeClr val="bg1"/>
                      </a:solidFill>
                      <a:ln>
                        <a:noFill/>
                      </a:ln>
                      <a:extLst>
                        <a:ext uri="{91240B29-F687-4F45-9708-019B960494DF}">
                          <a14:hiddenLine xmlns:a14="http://schemas.microsoft.com/office/drawing/2010/main" w="25400">
                            <a:solidFill>
                              <a:schemeClr val="folHlink"/>
                            </a:solidFill>
                            <a:miter lim="800000"/>
                            <a:headEnd/>
                            <a:tailEnd/>
                          </a14:hiddenLine>
                        </a:ext>
                      </a:extLst>
                    </p:spPr>
                  </p:pic>
                </p:oleObj>
              </mc:Fallback>
            </mc:AlternateContent>
          </a:graphicData>
        </a:graphic>
      </p:graphicFrame>
      <p:graphicFrame>
        <p:nvGraphicFramePr>
          <p:cNvPr id="176134" name="Object 4"/>
          <p:cNvGraphicFramePr>
            <a:graphicFrameLocks noChangeAspect="1"/>
          </p:cNvGraphicFramePr>
          <p:nvPr/>
        </p:nvGraphicFramePr>
        <p:xfrm>
          <a:off x="3643307" y="4857762"/>
          <a:ext cx="1643074" cy="357188"/>
        </p:xfrm>
        <a:graphic>
          <a:graphicData uri="http://schemas.openxmlformats.org/presentationml/2006/ole">
            <mc:AlternateContent xmlns:mc="http://schemas.openxmlformats.org/markup-compatibility/2006">
              <mc:Choice xmlns:v="urn:schemas-microsoft-com:vml" Requires="v">
                <p:oleObj spid="_x0000_s18475" name="Equazione" r:id="rId6" imgW="1130040" imgH="228600" progId="Equation.3">
                  <p:embed/>
                </p:oleObj>
              </mc:Choice>
              <mc:Fallback>
                <p:oleObj name="Equazione" r:id="rId6" imgW="1130040" imgH="228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3307" y="4857762"/>
                        <a:ext cx="1643074" cy="357188"/>
                      </a:xfrm>
                      <a:prstGeom prst="rect">
                        <a:avLst/>
                      </a:prstGeom>
                      <a:solidFill>
                        <a:schemeClr val="bg1"/>
                      </a:solidFill>
                      <a:ln>
                        <a:noFill/>
                      </a:ln>
                      <a:extLst>
                        <a:ext uri="{91240B29-F687-4F45-9708-019B960494DF}">
                          <a14:hiddenLine xmlns:a14="http://schemas.microsoft.com/office/drawing/2010/main" w="25400">
                            <a:solidFill>
                              <a:schemeClr val="folHlink"/>
                            </a:solidFill>
                            <a:miter lim="800000"/>
                            <a:headEnd/>
                            <a:tailEnd/>
                          </a14:hiddenLine>
                        </a:ext>
                      </a:extLst>
                    </p:spPr>
                  </p:pic>
                </p:oleObj>
              </mc:Fallback>
            </mc:AlternateContent>
          </a:graphicData>
        </a:graphic>
      </p:graphicFrame>
      <p:graphicFrame>
        <p:nvGraphicFramePr>
          <p:cNvPr id="176135" name="Object 4"/>
          <p:cNvGraphicFramePr>
            <a:graphicFrameLocks noChangeAspect="1"/>
          </p:cNvGraphicFramePr>
          <p:nvPr/>
        </p:nvGraphicFramePr>
        <p:xfrm>
          <a:off x="6375443" y="4357694"/>
          <a:ext cx="2768589" cy="754063"/>
        </p:xfrm>
        <a:graphic>
          <a:graphicData uri="http://schemas.openxmlformats.org/presentationml/2006/ole">
            <mc:AlternateContent xmlns:mc="http://schemas.openxmlformats.org/markup-compatibility/2006">
              <mc:Choice xmlns:v="urn:schemas-microsoft-com:vml" Requires="v">
                <p:oleObj spid="_x0000_s18476" name="Equazione" r:id="rId8" imgW="2133360" imgH="482400" progId="Equation.3">
                  <p:embed/>
                </p:oleObj>
              </mc:Choice>
              <mc:Fallback>
                <p:oleObj name="Equazione" r:id="rId8" imgW="2133360" imgH="4824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5443" y="4357694"/>
                        <a:ext cx="2768589" cy="754063"/>
                      </a:xfrm>
                      <a:prstGeom prst="rect">
                        <a:avLst/>
                      </a:prstGeom>
                      <a:solidFill>
                        <a:schemeClr val="bg1"/>
                      </a:solidFill>
                      <a:ln w="25400">
                        <a:solidFill>
                          <a:schemeClr val="folHlink"/>
                        </a:solidFill>
                        <a:miter lim="800000"/>
                        <a:headEnd/>
                        <a:tailEnd/>
                      </a:ln>
                    </p:spPr>
                  </p:pic>
                </p:oleObj>
              </mc:Fallback>
            </mc:AlternateContent>
          </a:graphicData>
        </a:graphic>
      </p:graphicFrame>
      <p:graphicFrame>
        <p:nvGraphicFramePr>
          <p:cNvPr id="176136" name="Object 8"/>
          <p:cNvGraphicFramePr>
            <a:graphicFrameLocks noChangeAspect="1"/>
          </p:cNvGraphicFramePr>
          <p:nvPr/>
        </p:nvGraphicFramePr>
        <p:xfrm>
          <a:off x="3656768" y="5263455"/>
          <a:ext cx="2986934" cy="737313"/>
        </p:xfrm>
        <a:graphic>
          <a:graphicData uri="http://schemas.openxmlformats.org/presentationml/2006/ole">
            <mc:AlternateContent xmlns:mc="http://schemas.openxmlformats.org/markup-compatibility/2006">
              <mc:Choice xmlns:v="urn:schemas-microsoft-com:vml" Requires="v">
                <p:oleObj spid="_x0000_s18477" name="Equazione" r:id="rId10" imgW="1638000" imgH="457200" progId="Equation.3">
                  <p:embed/>
                </p:oleObj>
              </mc:Choice>
              <mc:Fallback>
                <p:oleObj name="Equazione" r:id="rId10" imgW="1638000" imgH="45720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6768" y="5263455"/>
                        <a:ext cx="2986934" cy="737313"/>
                      </a:xfrm>
                      <a:prstGeom prst="rect">
                        <a:avLst/>
                      </a:prstGeom>
                      <a:solidFill>
                        <a:schemeClr val="bg1"/>
                      </a:solidFill>
                      <a:ln w="25400">
                        <a:solidFill>
                          <a:schemeClr val="folHlink"/>
                        </a:solidFill>
                        <a:miter lim="800000"/>
                        <a:headEnd/>
                        <a:tailEnd/>
                      </a:ln>
                    </p:spPr>
                  </p:pic>
                </p:oleObj>
              </mc:Fallback>
            </mc:AlternateContent>
          </a:graphicData>
        </a:graphic>
      </p:graphicFrame>
      <p:graphicFrame>
        <p:nvGraphicFramePr>
          <p:cNvPr id="176138" name="Object 10"/>
          <p:cNvGraphicFramePr>
            <a:graphicFrameLocks noChangeAspect="1"/>
          </p:cNvGraphicFramePr>
          <p:nvPr/>
        </p:nvGraphicFramePr>
        <p:xfrm>
          <a:off x="3665540" y="6096114"/>
          <a:ext cx="2978162" cy="690472"/>
        </p:xfrm>
        <a:graphic>
          <a:graphicData uri="http://schemas.openxmlformats.org/presentationml/2006/ole">
            <mc:AlternateContent xmlns:mc="http://schemas.openxmlformats.org/markup-compatibility/2006">
              <mc:Choice xmlns:v="urn:schemas-microsoft-com:vml" Requires="v">
                <p:oleObj spid="_x0000_s18478" name="Equazione" r:id="rId12" imgW="1841400" imgH="482400" progId="Equation.3">
                  <p:embed/>
                </p:oleObj>
              </mc:Choice>
              <mc:Fallback>
                <p:oleObj name="Equazione" r:id="rId12" imgW="1841400" imgH="48240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5540" y="6096114"/>
                        <a:ext cx="2978162" cy="690472"/>
                      </a:xfrm>
                      <a:prstGeom prst="rect">
                        <a:avLst/>
                      </a:prstGeom>
                      <a:solidFill>
                        <a:schemeClr val="bg1"/>
                      </a:solidFill>
                      <a:ln w="25400">
                        <a:solidFill>
                          <a:schemeClr val="folHlink"/>
                        </a:solidFill>
                        <a:miter lim="800000"/>
                        <a:headEnd/>
                        <a:tailEnd/>
                      </a:ln>
                    </p:spPr>
                  </p:pic>
                </p:oleObj>
              </mc:Fallback>
            </mc:AlternateContent>
          </a:graphicData>
        </a:graphic>
      </p:graphicFrame>
    </p:spTree>
    <p:extLst>
      <p:ext uri="{BB962C8B-B14F-4D97-AF65-F5344CB8AC3E}">
        <p14:creationId xmlns:p14="http://schemas.microsoft.com/office/powerpoint/2010/main" val="22735624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54032"/>
          </a:xfrm>
        </p:spPr>
        <p:style>
          <a:lnRef idx="1">
            <a:schemeClr val="accent4"/>
          </a:lnRef>
          <a:fillRef idx="2">
            <a:schemeClr val="accent4"/>
          </a:fillRef>
          <a:effectRef idx="1">
            <a:schemeClr val="accent4"/>
          </a:effectRef>
          <a:fontRef idx="minor">
            <a:schemeClr val="dk1"/>
          </a:fontRef>
        </p:style>
        <p:txBody>
          <a:bodyPr>
            <a:normAutofit/>
          </a:bodyPr>
          <a:lstStyle/>
          <a:p>
            <a:pPr algn="l"/>
            <a:r>
              <a:rPr lang="it-IT" sz="3400" b="1" dirty="0" smtClean="0">
                <a:effectLst>
                  <a:outerShdw blurRad="38100" dist="38100" dir="2700000" algn="tl">
                    <a:srgbClr val="000000">
                      <a:alpha val="43137"/>
                    </a:srgbClr>
                  </a:outerShdw>
                </a:effectLst>
              </a:rPr>
              <a:t>Calorimetria: esercizi</a:t>
            </a:r>
            <a:endParaRPr lang="it-IT" sz="3400" b="1" dirty="0">
              <a:effectLst>
                <a:outerShdw blurRad="38100" dist="38100" dir="2700000" algn="tl">
                  <a:srgbClr val="000000">
                    <a:alpha val="43137"/>
                  </a:srgbClr>
                </a:outerShdw>
              </a:effectLst>
            </a:endParaRPr>
          </a:p>
        </p:txBody>
      </p:sp>
      <p:pic>
        <p:nvPicPr>
          <p:cNvPr id="120834" name="Picture 2"/>
          <p:cNvPicPr>
            <a:picLocks noChangeAspect="1" noChangeArrowheads="1"/>
          </p:cNvPicPr>
          <p:nvPr/>
        </p:nvPicPr>
        <p:blipFill>
          <a:blip r:embed="rId3"/>
          <a:srcRect/>
          <a:stretch>
            <a:fillRect/>
          </a:stretch>
        </p:blipFill>
        <p:spPr bwMode="auto">
          <a:xfrm>
            <a:off x="357158" y="1285860"/>
            <a:ext cx="8558213" cy="800100"/>
          </a:xfrm>
          <a:prstGeom prst="rect">
            <a:avLst/>
          </a:prstGeom>
          <a:noFill/>
          <a:ln w="9525">
            <a:noFill/>
            <a:miter lim="800000"/>
            <a:headEnd/>
            <a:tailEnd/>
          </a:ln>
          <a:effectLst/>
        </p:spPr>
      </p:pic>
      <p:sp>
        <p:nvSpPr>
          <p:cNvPr id="5" name="CasellaDiTesto 4"/>
          <p:cNvSpPr txBox="1"/>
          <p:nvPr/>
        </p:nvSpPr>
        <p:spPr>
          <a:xfrm>
            <a:off x="428596" y="2308862"/>
            <a:ext cx="8358246" cy="3139321"/>
          </a:xfrm>
          <a:prstGeom prst="rect">
            <a:avLst/>
          </a:prstGeom>
          <a:noFill/>
        </p:spPr>
        <p:txBody>
          <a:bodyPr wrap="square" rtlCol="0">
            <a:spAutoFit/>
          </a:bodyPr>
          <a:lstStyle/>
          <a:p>
            <a:r>
              <a:rPr lang="it-IT" b="1" u="sng" dirty="0" smtClean="0"/>
              <a:t>Soluzione</a:t>
            </a:r>
          </a:p>
          <a:p>
            <a:endParaRPr lang="it-IT" dirty="0" smtClean="0"/>
          </a:p>
          <a:p>
            <a:r>
              <a:rPr lang="it-IT" dirty="0" smtClean="0"/>
              <a:t>Dati:	</a:t>
            </a:r>
            <a:r>
              <a:rPr lang="it-IT" dirty="0" err="1" smtClean="0"/>
              <a:t>V=</a:t>
            </a:r>
            <a:r>
              <a:rPr lang="it-IT" dirty="0" smtClean="0"/>
              <a:t> 1.5l= 1.5 dm</a:t>
            </a:r>
            <a:r>
              <a:rPr lang="it-IT" baseline="30000" dirty="0" smtClean="0"/>
              <a:t>3</a:t>
            </a:r>
            <a:r>
              <a:rPr lang="it-IT" dirty="0" smtClean="0"/>
              <a:t>=0.0015m</a:t>
            </a:r>
            <a:r>
              <a:rPr lang="it-IT" baseline="30000" dirty="0" smtClean="0"/>
              <a:t>3</a:t>
            </a:r>
          </a:p>
          <a:p>
            <a:r>
              <a:rPr lang="it-IT" dirty="0" smtClean="0"/>
              <a:t>	T</a:t>
            </a:r>
            <a:r>
              <a:rPr lang="it-IT" baseline="-25000" dirty="0" smtClean="0"/>
              <a:t>i</a:t>
            </a:r>
            <a:r>
              <a:rPr lang="it-IT" dirty="0" smtClean="0"/>
              <a:t>=20°C	T</a:t>
            </a:r>
            <a:r>
              <a:rPr lang="it-IT" baseline="-25000" dirty="0" smtClean="0"/>
              <a:t>f</a:t>
            </a:r>
            <a:r>
              <a:rPr lang="it-IT" dirty="0" smtClean="0"/>
              <a:t>=80°C 		</a:t>
            </a:r>
            <a:r>
              <a:rPr lang="it-IT" dirty="0" smtClean="0">
                <a:latin typeface="Symbol" pitchFamily="18" charset="2"/>
              </a:rPr>
              <a:t>D</a:t>
            </a:r>
            <a:r>
              <a:rPr lang="it-IT" dirty="0" smtClean="0"/>
              <a:t>T=60°C</a:t>
            </a:r>
          </a:p>
          <a:p>
            <a:endParaRPr lang="it-IT" dirty="0" smtClean="0"/>
          </a:p>
          <a:p>
            <a:r>
              <a:rPr lang="it-IT" dirty="0" smtClean="0"/>
              <a:t>Secondo l’equazione fondamentale della calorimetria</a:t>
            </a:r>
          </a:p>
          <a:p>
            <a:endParaRPr lang="it-IT" dirty="0" smtClean="0"/>
          </a:p>
          <a:p>
            <a:r>
              <a:rPr lang="it-IT" dirty="0" smtClean="0"/>
              <a:t>Essendo il calore specifico dell’acqua a temperatura ambiente pari a 4186 J/(</a:t>
            </a:r>
            <a:r>
              <a:rPr lang="it-IT" dirty="0" err="1" smtClean="0"/>
              <a:t>kg°C</a:t>
            </a:r>
            <a:r>
              <a:rPr lang="it-IT" dirty="0" smtClean="0"/>
              <a:t>) e la densità dell’acqua pari a 1000Kg/m3, quindi 1l=1kg si ottiene</a:t>
            </a:r>
          </a:p>
          <a:p>
            <a:endParaRPr lang="it-IT" dirty="0" smtClean="0"/>
          </a:p>
          <a:p>
            <a:r>
              <a:rPr lang="it-IT" dirty="0" smtClean="0"/>
              <a:t> </a:t>
            </a:r>
            <a:endParaRPr lang="it-IT" dirty="0"/>
          </a:p>
        </p:txBody>
      </p:sp>
      <p:graphicFrame>
        <p:nvGraphicFramePr>
          <p:cNvPr id="120835" name="Object 2"/>
          <p:cNvGraphicFramePr>
            <a:graphicFrameLocks noChangeAspect="1"/>
          </p:cNvGraphicFramePr>
          <p:nvPr/>
        </p:nvGraphicFramePr>
        <p:xfrm>
          <a:off x="5857884" y="3714752"/>
          <a:ext cx="1663910" cy="357190"/>
        </p:xfrm>
        <a:graphic>
          <a:graphicData uri="http://schemas.openxmlformats.org/presentationml/2006/ole">
            <mc:AlternateContent xmlns:mc="http://schemas.openxmlformats.org/markup-compatibility/2006">
              <mc:Choice xmlns:v="urn:schemas-microsoft-com:vml" Requires="v">
                <p:oleObj spid="_x0000_s120851" name="Equazione" r:id="rId4" imgW="838080" imgH="203040" progId="Equation.3">
                  <p:embed/>
                </p:oleObj>
              </mc:Choice>
              <mc:Fallback>
                <p:oleObj name="Equazione" r:id="rId4" imgW="838080" imgH="2030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7884" y="3714752"/>
                        <a:ext cx="1663910" cy="357190"/>
                      </a:xfrm>
                      <a:prstGeom prst="rect">
                        <a:avLst/>
                      </a:prstGeom>
                      <a:solidFill>
                        <a:schemeClr val="bg1"/>
                      </a:solidFill>
                      <a:ln w="25400">
                        <a:solidFill>
                          <a:schemeClr val="folHlink"/>
                        </a:solidFill>
                        <a:miter lim="800000"/>
                        <a:headEnd/>
                        <a:tailEnd/>
                      </a:ln>
                    </p:spPr>
                  </p:pic>
                </p:oleObj>
              </mc:Fallback>
            </mc:AlternateContent>
          </a:graphicData>
        </a:graphic>
      </p:graphicFrame>
      <p:graphicFrame>
        <p:nvGraphicFramePr>
          <p:cNvPr id="120836" name="Object 2"/>
          <p:cNvGraphicFramePr>
            <a:graphicFrameLocks noChangeAspect="1"/>
          </p:cNvGraphicFramePr>
          <p:nvPr/>
        </p:nvGraphicFramePr>
        <p:xfrm>
          <a:off x="1214414" y="5049854"/>
          <a:ext cx="6731000" cy="736600"/>
        </p:xfrm>
        <a:graphic>
          <a:graphicData uri="http://schemas.openxmlformats.org/presentationml/2006/ole">
            <mc:AlternateContent xmlns:mc="http://schemas.openxmlformats.org/markup-compatibility/2006">
              <mc:Choice xmlns:v="urn:schemas-microsoft-com:vml" Requires="v">
                <p:oleObj spid="_x0000_s120852" name="Equazione" r:id="rId6" imgW="3390840" imgH="419040" progId="Equation.3">
                  <p:embed/>
                </p:oleObj>
              </mc:Choice>
              <mc:Fallback>
                <p:oleObj name="Equazione" r:id="rId6" imgW="3390840" imgH="41904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4414" y="5049854"/>
                        <a:ext cx="6731000" cy="736600"/>
                      </a:xfrm>
                      <a:prstGeom prst="rect">
                        <a:avLst/>
                      </a:prstGeom>
                      <a:solidFill>
                        <a:schemeClr val="bg1"/>
                      </a:solidFill>
                      <a:ln w="25400">
                        <a:solidFill>
                          <a:schemeClr val="folHlink"/>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54032"/>
          </a:xfrm>
        </p:spPr>
        <p:style>
          <a:lnRef idx="1">
            <a:schemeClr val="accent4"/>
          </a:lnRef>
          <a:fillRef idx="2">
            <a:schemeClr val="accent4"/>
          </a:fillRef>
          <a:effectRef idx="1">
            <a:schemeClr val="accent4"/>
          </a:effectRef>
          <a:fontRef idx="minor">
            <a:schemeClr val="dk1"/>
          </a:fontRef>
        </p:style>
        <p:txBody>
          <a:bodyPr>
            <a:normAutofit/>
          </a:bodyPr>
          <a:lstStyle/>
          <a:p>
            <a:pPr algn="l"/>
            <a:r>
              <a:rPr lang="it-IT" sz="3400" b="1" dirty="0" smtClean="0">
                <a:effectLst>
                  <a:outerShdw blurRad="38100" dist="38100" dir="2700000" algn="tl">
                    <a:srgbClr val="000000">
                      <a:alpha val="43137"/>
                    </a:srgbClr>
                  </a:outerShdw>
                </a:effectLst>
              </a:rPr>
              <a:t>Calorimetria: esercizi</a:t>
            </a:r>
            <a:endParaRPr lang="it-IT" sz="3400" b="1" dirty="0">
              <a:effectLst>
                <a:outerShdw blurRad="38100" dist="38100" dir="2700000" algn="tl">
                  <a:srgbClr val="000000">
                    <a:alpha val="43137"/>
                  </a:srgbClr>
                </a:outerShdw>
              </a:effectLst>
            </a:endParaRPr>
          </a:p>
        </p:txBody>
      </p:sp>
      <p:sp>
        <p:nvSpPr>
          <p:cNvPr id="5" name="CasellaDiTesto 4"/>
          <p:cNvSpPr txBox="1"/>
          <p:nvPr/>
        </p:nvSpPr>
        <p:spPr>
          <a:xfrm>
            <a:off x="357158" y="1285860"/>
            <a:ext cx="8286808" cy="1200329"/>
          </a:xfrm>
          <a:prstGeom prst="rect">
            <a:avLst/>
          </a:prstGeom>
          <a:noFill/>
        </p:spPr>
        <p:txBody>
          <a:bodyPr wrap="square" rtlCol="0">
            <a:spAutoFit/>
          </a:bodyPr>
          <a:lstStyle/>
          <a:p>
            <a:pPr algn="just"/>
            <a:r>
              <a:rPr lang="it-IT" i="1" dirty="0" smtClean="0"/>
              <a:t>Quanto è il calore necessario per fondere un cubo di ghiaccio di 10Kg che si trova ad una temperatura di -10°C e portarlo alla temperatura di 60°C, sapendo che il calore specifico del ghiaccio è 2260J/Kg e il calore latente di fusione </a:t>
            </a:r>
            <a:r>
              <a:rPr lang="it-IT" i="1" dirty="0" err="1" smtClean="0"/>
              <a:t>c</a:t>
            </a:r>
            <a:r>
              <a:rPr lang="it-IT" i="1" baseline="-25000" dirty="0" err="1" smtClean="0"/>
              <a:t>fusione</a:t>
            </a:r>
            <a:r>
              <a:rPr lang="it-IT" i="1" dirty="0" smtClean="0"/>
              <a:t> dell’acqua è 335.2 KJ/Kg</a:t>
            </a:r>
            <a:endParaRPr lang="it-IT" i="1" dirty="0"/>
          </a:p>
        </p:txBody>
      </p:sp>
      <p:sp>
        <p:nvSpPr>
          <p:cNvPr id="6" name="CasellaDiTesto 5"/>
          <p:cNvSpPr txBox="1"/>
          <p:nvPr/>
        </p:nvSpPr>
        <p:spPr>
          <a:xfrm>
            <a:off x="357158" y="2500306"/>
            <a:ext cx="8215370" cy="3323987"/>
          </a:xfrm>
          <a:prstGeom prst="rect">
            <a:avLst/>
          </a:prstGeom>
          <a:noFill/>
        </p:spPr>
        <p:txBody>
          <a:bodyPr wrap="square" rtlCol="0">
            <a:spAutoFit/>
          </a:bodyPr>
          <a:lstStyle/>
          <a:p>
            <a:r>
              <a:rPr lang="it-IT" dirty="0" smtClean="0"/>
              <a:t>Soluzione</a:t>
            </a:r>
          </a:p>
          <a:p>
            <a:endParaRPr lang="it-IT" dirty="0" smtClean="0"/>
          </a:p>
          <a:p>
            <a:r>
              <a:rPr lang="it-IT" dirty="0" smtClean="0"/>
              <a:t>Bisogna suddividere l’intero processo in 3 fasi:</a:t>
            </a:r>
          </a:p>
          <a:p>
            <a:r>
              <a:rPr lang="it-IT" dirty="0" smtClean="0"/>
              <a:t>1°	riscaldamento del ghiaccio da -10°C a 0°C	Q1=mc</a:t>
            </a:r>
            <a:r>
              <a:rPr lang="it-IT" dirty="0" smtClean="0">
                <a:latin typeface="Symbol" pitchFamily="18" charset="2"/>
              </a:rPr>
              <a:t>D</a:t>
            </a:r>
            <a:r>
              <a:rPr lang="it-IT" dirty="0" smtClean="0"/>
              <a:t>T</a:t>
            </a:r>
            <a:r>
              <a:rPr lang="it-IT" baseline="-25000" dirty="0" smtClean="0"/>
              <a:t>1</a:t>
            </a:r>
          </a:p>
          <a:p>
            <a:r>
              <a:rPr lang="it-IT" dirty="0" smtClean="0"/>
              <a:t>2°	fusione completa del ghiaccio a 0°C		Q2=m</a:t>
            </a:r>
            <a:r>
              <a:rPr lang="it-IT" i="1" dirty="0" smtClean="0"/>
              <a:t> </a:t>
            </a:r>
            <a:r>
              <a:rPr lang="it-IT" i="1" dirty="0" err="1" smtClean="0"/>
              <a:t>c</a:t>
            </a:r>
            <a:r>
              <a:rPr lang="it-IT" i="1" baseline="-25000" dirty="0" err="1" smtClean="0"/>
              <a:t>fusione</a:t>
            </a:r>
            <a:endParaRPr lang="it-IT" dirty="0" smtClean="0"/>
          </a:p>
          <a:p>
            <a:r>
              <a:rPr lang="it-IT" dirty="0" smtClean="0"/>
              <a:t>3°	riscaldamento dell’acqua da 0°C a +60°C	 Q3=mc</a:t>
            </a:r>
            <a:r>
              <a:rPr lang="it-IT" dirty="0" smtClean="0">
                <a:latin typeface="Symbol" pitchFamily="18" charset="2"/>
              </a:rPr>
              <a:t>D</a:t>
            </a:r>
            <a:r>
              <a:rPr lang="it-IT" dirty="0" smtClean="0"/>
              <a:t>T</a:t>
            </a:r>
            <a:r>
              <a:rPr lang="it-IT" baseline="-25000" dirty="0" smtClean="0"/>
              <a:t>3</a:t>
            </a:r>
          </a:p>
          <a:p>
            <a:endParaRPr lang="it-IT" dirty="0" smtClean="0"/>
          </a:p>
          <a:p>
            <a:r>
              <a:rPr lang="it-IT" dirty="0" smtClean="0"/>
              <a:t>La quantità di calore totale da fornire sarà perciò:</a:t>
            </a:r>
          </a:p>
          <a:p>
            <a:endParaRPr lang="it-IT" dirty="0" smtClean="0"/>
          </a:p>
          <a:p>
            <a:pPr algn="ctr"/>
            <a:r>
              <a:rPr lang="it-IT" b="1" dirty="0" err="1" smtClean="0"/>
              <a:t>Q</a:t>
            </a:r>
            <a:r>
              <a:rPr lang="it-IT" b="1" baseline="-25000" dirty="0" err="1" smtClean="0"/>
              <a:t>tot</a:t>
            </a:r>
            <a:r>
              <a:rPr lang="it-IT" b="1" dirty="0" smtClean="0"/>
              <a:t> = Q</a:t>
            </a:r>
            <a:r>
              <a:rPr lang="it-IT" b="1" baseline="-25000" dirty="0" smtClean="0"/>
              <a:t>1</a:t>
            </a:r>
            <a:r>
              <a:rPr lang="it-IT" b="1" dirty="0" smtClean="0"/>
              <a:t> + Q</a:t>
            </a:r>
            <a:r>
              <a:rPr lang="it-IT" b="1" baseline="-25000" dirty="0" smtClean="0"/>
              <a:t>2</a:t>
            </a:r>
            <a:r>
              <a:rPr lang="it-IT" b="1" dirty="0" smtClean="0"/>
              <a:t> + Q</a:t>
            </a:r>
            <a:r>
              <a:rPr lang="it-IT" b="1" baseline="-25000" dirty="0" smtClean="0"/>
              <a:t>3</a:t>
            </a:r>
          </a:p>
          <a:p>
            <a:pPr algn="ctr"/>
            <a:endParaRPr lang="it-IT" baseline="-25000" dirty="0" smtClean="0"/>
          </a:p>
          <a:p>
            <a:endParaRPr lang="it-IT" dirty="0"/>
          </a:p>
        </p:txBody>
      </p:sp>
      <p:graphicFrame>
        <p:nvGraphicFramePr>
          <p:cNvPr id="121859" name="Object 2"/>
          <p:cNvGraphicFramePr>
            <a:graphicFrameLocks noChangeAspect="1"/>
          </p:cNvGraphicFramePr>
          <p:nvPr>
            <p:extLst>
              <p:ext uri="{D42A27DB-BD31-4B8C-83A1-F6EECF244321}">
                <p14:modId xmlns:p14="http://schemas.microsoft.com/office/powerpoint/2010/main" val="746571752"/>
              </p:ext>
            </p:extLst>
          </p:nvPr>
        </p:nvGraphicFramePr>
        <p:xfrm flipV="1">
          <a:off x="1044178" y="5517232"/>
          <a:ext cx="6912768" cy="864096"/>
        </p:xfrm>
        <a:graphic>
          <a:graphicData uri="http://schemas.openxmlformats.org/presentationml/2006/ole">
            <mc:AlternateContent xmlns:mc="http://schemas.openxmlformats.org/markup-compatibility/2006">
              <mc:Choice xmlns:v="urn:schemas-microsoft-com:vml" Requires="v">
                <p:oleObj spid="_x0000_s121867" name="Equazione" r:id="rId3" imgW="5854680" imgH="685800" progId="Equation.3">
                  <p:embed/>
                </p:oleObj>
              </mc:Choice>
              <mc:Fallback>
                <p:oleObj name="Equazione" r:id="rId3" imgW="5854680" imgH="685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44178" y="5517232"/>
                        <a:ext cx="6912768" cy="864096"/>
                      </a:xfrm>
                      <a:prstGeom prst="rect">
                        <a:avLst/>
                      </a:prstGeom>
                      <a:solidFill>
                        <a:schemeClr val="bg1"/>
                      </a:solidFill>
                      <a:ln w="25400">
                        <a:solidFill>
                          <a:schemeClr val="folHlink"/>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54032"/>
          </a:xfrm>
        </p:spPr>
        <p:style>
          <a:lnRef idx="1">
            <a:schemeClr val="accent4"/>
          </a:lnRef>
          <a:fillRef idx="2">
            <a:schemeClr val="accent4"/>
          </a:fillRef>
          <a:effectRef idx="1">
            <a:schemeClr val="accent4"/>
          </a:effectRef>
          <a:fontRef idx="minor">
            <a:schemeClr val="dk1"/>
          </a:fontRef>
        </p:style>
        <p:txBody>
          <a:bodyPr>
            <a:normAutofit/>
          </a:bodyPr>
          <a:lstStyle/>
          <a:p>
            <a:pPr algn="l"/>
            <a:r>
              <a:rPr lang="it-IT" sz="3400" b="1" dirty="0" smtClean="0">
                <a:effectLst>
                  <a:outerShdw blurRad="38100" dist="38100" dir="2700000" algn="tl">
                    <a:srgbClr val="000000">
                      <a:alpha val="43137"/>
                    </a:srgbClr>
                  </a:outerShdw>
                </a:effectLst>
              </a:rPr>
              <a:t>Calorimetria: esercizi</a:t>
            </a:r>
            <a:endParaRPr lang="it-IT" sz="3400" b="1" dirty="0">
              <a:effectLst>
                <a:outerShdw blurRad="38100" dist="38100" dir="2700000" algn="tl">
                  <a:srgbClr val="000000">
                    <a:alpha val="43137"/>
                  </a:srgbClr>
                </a:outerShdw>
              </a:effectLst>
            </a:endParaRPr>
          </a:p>
        </p:txBody>
      </p:sp>
      <p:sp>
        <p:nvSpPr>
          <p:cNvPr id="4" name="CasellaDiTesto 3"/>
          <p:cNvSpPr txBox="1"/>
          <p:nvPr/>
        </p:nvSpPr>
        <p:spPr>
          <a:xfrm>
            <a:off x="500034" y="1000108"/>
            <a:ext cx="8215370" cy="1200329"/>
          </a:xfrm>
          <a:prstGeom prst="rect">
            <a:avLst/>
          </a:prstGeom>
          <a:noFill/>
        </p:spPr>
        <p:txBody>
          <a:bodyPr wrap="square" rtlCol="0">
            <a:spAutoFit/>
          </a:bodyPr>
          <a:lstStyle/>
          <a:p>
            <a:pPr algn="just"/>
            <a:r>
              <a:rPr lang="it-IT" i="1" dirty="0" smtClean="0"/>
              <a:t>Un blocco di ghiaccio di massa 500g ed alla temperatura di 0°C viene immerso in un recipiente da mezzo litro pieno di acqua bollente a 100°C.</a:t>
            </a:r>
          </a:p>
          <a:p>
            <a:r>
              <a:rPr lang="it-IT" i="1" dirty="0" smtClean="0"/>
              <a:t>Determinare lo stato finale del sistema e la temperatura raggiunta.</a:t>
            </a:r>
          </a:p>
          <a:p>
            <a:r>
              <a:rPr lang="it-IT" i="1" dirty="0" smtClean="0"/>
              <a:t>E’ noto che il calore latente di fusione del ghiaccio vale 335.2 KJ/Kg</a:t>
            </a:r>
            <a:endParaRPr lang="it-IT" i="1" dirty="0"/>
          </a:p>
        </p:txBody>
      </p:sp>
      <p:sp>
        <p:nvSpPr>
          <p:cNvPr id="5" name="CasellaDiTesto 4"/>
          <p:cNvSpPr txBox="1"/>
          <p:nvPr/>
        </p:nvSpPr>
        <p:spPr>
          <a:xfrm>
            <a:off x="500034" y="2214554"/>
            <a:ext cx="8358246" cy="4442242"/>
          </a:xfrm>
          <a:prstGeom prst="rect">
            <a:avLst/>
          </a:prstGeom>
          <a:noFill/>
        </p:spPr>
        <p:txBody>
          <a:bodyPr wrap="square" rtlCol="0">
            <a:spAutoFit/>
          </a:bodyPr>
          <a:lstStyle/>
          <a:p>
            <a:r>
              <a:rPr lang="it-IT" sz="1600" b="1" u="sng" dirty="0" smtClean="0"/>
              <a:t>Soluzione</a:t>
            </a:r>
          </a:p>
          <a:p>
            <a:pPr algn="just"/>
            <a:r>
              <a:rPr lang="it-IT" sz="1600" dirty="0" smtClean="0"/>
              <a:t>Nella prima fase quando si introduce il blocco di ghiaccio nell’acqua bollente spontaneamente c’è un passaggio di calore dall’acqua al ghiaccio:</a:t>
            </a:r>
          </a:p>
          <a:p>
            <a:pPr algn="just"/>
            <a:endParaRPr lang="it-IT" sz="1600" dirty="0" smtClean="0"/>
          </a:p>
          <a:p>
            <a:pPr algn="just"/>
            <a:endParaRPr lang="it-IT" sz="1600" dirty="0" smtClean="0"/>
          </a:p>
          <a:p>
            <a:pPr algn="just"/>
            <a:r>
              <a:rPr lang="it-IT" sz="1600" dirty="0" smtClean="0"/>
              <a:t>Per fondere il cubo di ghiaccio ha bisogno di una quantità di calore pari a :</a:t>
            </a:r>
          </a:p>
          <a:p>
            <a:pPr algn="just"/>
            <a:r>
              <a:rPr lang="it-IT" sz="1600" b="1" dirty="0" smtClean="0"/>
              <a:t>							</a:t>
            </a:r>
            <a:r>
              <a:rPr lang="it-IT" sz="1600" b="1" dirty="0" err="1" smtClean="0"/>
              <a:t>Q</a:t>
            </a:r>
            <a:r>
              <a:rPr lang="it-IT" sz="1600" b="1" baseline="-25000" dirty="0" err="1" smtClean="0"/>
              <a:t>cedibile</a:t>
            </a:r>
            <a:r>
              <a:rPr lang="it-IT" sz="1600" b="1" dirty="0" smtClean="0"/>
              <a:t> &gt; Q </a:t>
            </a:r>
            <a:r>
              <a:rPr lang="it-IT" sz="1600" b="1" baseline="-25000" dirty="0" smtClean="0"/>
              <a:t>fusione</a:t>
            </a:r>
          </a:p>
          <a:p>
            <a:pPr algn="just"/>
            <a:endParaRPr lang="it-IT" sz="1600" b="1" baseline="-25000" dirty="0" smtClean="0"/>
          </a:p>
          <a:p>
            <a:pPr algn="just"/>
            <a:r>
              <a:rPr lang="it-IT" sz="1600" dirty="0" smtClean="0"/>
              <a:t>L’acqua bollente cederà la quantità di calore </a:t>
            </a:r>
            <a:r>
              <a:rPr lang="it-IT" sz="1600" b="1" dirty="0" smtClean="0"/>
              <a:t>Q </a:t>
            </a:r>
            <a:r>
              <a:rPr lang="it-IT" sz="1600" b="1" baseline="-25000" dirty="0" smtClean="0"/>
              <a:t>fusione </a:t>
            </a:r>
            <a:r>
              <a:rPr lang="it-IT" sz="1600" dirty="0" smtClean="0"/>
              <a:t>raffreddandosi:</a:t>
            </a:r>
          </a:p>
          <a:p>
            <a:pPr algn="just"/>
            <a:endParaRPr lang="it-IT" sz="1600" dirty="0" smtClean="0"/>
          </a:p>
          <a:p>
            <a:pPr algn="just"/>
            <a:endParaRPr lang="it-IT" sz="2400" dirty="0" smtClean="0"/>
          </a:p>
          <a:p>
            <a:pPr algn="just"/>
            <a:r>
              <a:rPr lang="it-IT" sz="1600" dirty="0" smtClean="0"/>
              <a:t>Ora tutto è allo stato liquido ma a temperature diverse quindi l’acqua più calda tenderà ancora a cedere calore </a:t>
            </a:r>
            <a:r>
              <a:rPr lang="it-IT" sz="1600" dirty="0" err="1" smtClean="0"/>
              <a:t>finchè</a:t>
            </a:r>
            <a:r>
              <a:rPr lang="it-IT" sz="1600" dirty="0" smtClean="0"/>
              <a:t> i due corpi raggiungono la temperatura di equilibrio </a:t>
            </a:r>
            <a:r>
              <a:rPr lang="it-IT" sz="1600" b="1" dirty="0" smtClean="0"/>
              <a:t>T</a:t>
            </a:r>
            <a:r>
              <a:rPr lang="it-IT" sz="1600" b="1" baseline="-25000" dirty="0" smtClean="0"/>
              <a:t>e</a:t>
            </a:r>
            <a:r>
              <a:rPr lang="it-IT" sz="1600" dirty="0" smtClean="0"/>
              <a:t>:</a:t>
            </a:r>
          </a:p>
          <a:p>
            <a:pPr algn="just"/>
            <a:endParaRPr lang="it-IT" dirty="0" smtClean="0"/>
          </a:p>
          <a:p>
            <a:pPr algn="just"/>
            <a:endParaRPr lang="it-IT" dirty="0" smtClean="0"/>
          </a:p>
          <a:p>
            <a:pPr algn="just"/>
            <a:endParaRPr lang="it-IT" dirty="0" smtClean="0"/>
          </a:p>
          <a:p>
            <a:pPr algn="just"/>
            <a:endParaRPr lang="it-IT" dirty="0"/>
          </a:p>
        </p:txBody>
      </p:sp>
      <p:graphicFrame>
        <p:nvGraphicFramePr>
          <p:cNvPr id="122882" name="Object 2"/>
          <p:cNvGraphicFramePr>
            <a:graphicFrameLocks noChangeAspect="1"/>
          </p:cNvGraphicFramePr>
          <p:nvPr/>
        </p:nvGraphicFramePr>
        <p:xfrm>
          <a:off x="642911" y="3071811"/>
          <a:ext cx="6572295" cy="308370"/>
        </p:xfrm>
        <a:graphic>
          <a:graphicData uri="http://schemas.openxmlformats.org/presentationml/2006/ole">
            <mc:AlternateContent xmlns:mc="http://schemas.openxmlformats.org/markup-compatibility/2006">
              <mc:Choice xmlns:v="urn:schemas-microsoft-com:vml" Requires="v">
                <p:oleObj spid="_x0000_s122930" name="Equazione" r:id="rId3" imgW="4546440" imgH="241200" progId="Equation.3">
                  <p:embed/>
                </p:oleObj>
              </mc:Choice>
              <mc:Fallback>
                <p:oleObj name="Equazione" r:id="rId3" imgW="4546440" imgH="241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11" y="3071811"/>
                        <a:ext cx="6572295" cy="308370"/>
                      </a:xfrm>
                      <a:prstGeom prst="rect">
                        <a:avLst/>
                      </a:prstGeom>
                      <a:solidFill>
                        <a:schemeClr val="bg1"/>
                      </a:solidFill>
                      <a:ln w="25400">
                        <a:solidFill>
                          <a:schemeClr val="folHlink"/>
                        </a:solidFill>
                        <a:miter lim="800000"/>
                        <a:headEnd/>
                        <a:tailEnd/>
                      </a:ln>
                    </p:spPr>
                  </p:pic>
                </p:oleObj>
              </mc:Fallback>
            </mc:AlternateContent>
          </a:graphicData>
        </a:graphic>
      </p:graphicFrame>
      <p:graphicFrame>
        <p:nvGraphicFramePr>
          <p:cNvPr id="122883" name="Object 2"/>
          <p:cNvGraphicFramePr>
            <a:graphicFrameLocks noChangeAspect="1"/>
          </p:cNvGraphicFramePr>
          <p:nvPr/>
        </p:nvGraphicFramePr>
        <p:xfrm>
          <a:off x="620723" y="3786190"/>
          <a:ext cx="4737095" cy="280954"/>
        </p:xfrm>
        <a:graphic>
          <a:graphicData uri="http://schemas.openxmlformats.org/presentationml/2006/ole">
            <mc:AlternateContent xmlns:mc="http://schemas.openxmlformats.org/markup-compatibility/2006">
              <mc:Choice xmlns:v="urn:schemas-microsoft-com:vml" Requires="v">
                <p:oleObj spid="_x0000_s122931" name="Equazione" r:id="rId5" imgW="3593880" imgH="241200" progId="Equation.3">
                  <p:embed/>
                </p:oleObj>
              </mc:Choice>
              <mc:Fallback>
                <p:oleObj name="Equazione" r:id="rId5" imgW="359388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723" y="3786190"/>
                        <a:ext cx="4737095" cy="280954"/>
                      </a:xfrm>
                      <a:prstGeom prst="rect">
                        <a:avLst/>
                      </a:prstGeom>
                      <a:solidFill>
                        <a:schemeClr val="bg1"/>
                      </a:solidFill>
                      <a:ln w="25400">
                        <a:solidFill>
                          <a:schemeClr val="folHlink"/>
                        </a:solidFill>
                        <a:miter lim="800000"/>
                        <a:headEnd/>
                        <a:tailEnd/>
                      </a:ln>
                    </p:spPr>
                  </p:pic>
                </p:oleObj>
              </mc:Fallback>
            </mc:AlternateContent>
          </a:graphicData>
        </a:graphic>
      </p:graphicFrame>
      <p:graphicFrame>
        <p:nvGraphicFramePr>
          <p:cNvPr id="122884" name="Object 2"/>
          <p:cNvGraphicFramePr>
            <a:graphicFrameLocks noChangeAspect="1"/>
          </p:cNvGraphicFramePr>
          <p:nvPr/>
        </p:nvGraphicFramePr>
        <p:xfrm>
          <a:off x="642910" y="4480914"/>
          <a:ext cx="3714775" cy="511067"/>
        </p:xfrm>
        <a:graphic>
          <a:graphicData uri="http://schemas.openxmlformats.org/presentationml/2006/ole">
            <mc:AlternateContent xmlns:mc="http://schemas.openxmlformats.org/markup-compatibility/2006">
              <mc:Choice xmlns:v="urn:schemas-microsoft-com:vml" Requires="v">
                <p:oleObj spid="_x0000_s122932" name="Equazione" r:id="rId7" imgW="3098520" imgH="482400" progId="Equation.3">
                  <p:embed/>
                </p:oleObj>
              </mc:Choice>
              <mc:Fallback>
                <p:oleObj name="Equazione" r:id="rId7" imgW="3098520" imgH="482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910" y="4480914"/>
                        <a:ext cx="3714775" cy="511067"/>
                      </a:xfrm>
                      <a:prstGeom prst="rect">
                        <a:avLst/>
                      </a:prstGeom>
                      <a:solidFill>
                        <a:schemeClr val="bg1"/>
                      </a:solidFill>
                      <a:ln w="25400">
                        <a:solidFill>
                          <a:schemeClr val="folHlink"/>
                        </a:solidFill>
                        <a:miter lim="800000"/>
                        <a:headEnd/>
                        <a:tailEnd/>
                      </a:ln>
                    </p:spPr>
                  </p:pic>
                </p:oleObj>
              </mc:Fallback>
            </mc:AlternateContent>
          </a:graphicData>
        </a:graphic>
      </p:graphicFrame>
      <p:sp>
        <p:nvSpPr>
          <p:cNvPr id="9" name="Freccia a destra 8"/>
          <p:cNvSpPr/>
          <p:nvPr/>
        </p:nvSpPr>
        <p:spPr>
          <a:xfrm>
            <a:off x="4643438" y="4643446"/>
            <a:ext cx="714380" cy="214314"/>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22885" name="Object 5"/>
          <p:cNvGraphicFramePr>
            <a:graphicFrameLocks noChangeAspect="1"/>
          </p:cNvGraphicFramePr>
          <p:nvPr/>
        </p:nvGraphicFramePr>
        <p:xfrm>
          <a:off x="5715008" y="4572008"/>
          <a:ext cx="2547937" cy="334963"/>
        </p:xfrm>
        <a:graphic>
          <a:graphicData uri="http://schemas.openxmlformats.org/presentationml/2006/ole">
            <mc:AlternateContent xmlns:mc="http://schemas.openxmlformats.org/markup-compatibility/2006">
              <mc:Choice xmlns:v="urn:schemas-microsoft-com:vml" Requires="v">
                <p:oleObj spid="_x0000_s122933" name="Equazione" r:id="rId9" imgW="1701720" imgH="253800" progId="Equation.3">
                  <p:embed/>
                </p:oleObj>
              </mc:Choice>
              <mc:Fallback>
                <p:oleObj name="Equazione" r:id="rId9" imgW="1701720" imgH="253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08" y="4572008"/>
                        <a:ext cx="2547937" cy="334963"/>
                      </a:xfrm>
                      <a:prstGeom prst="rect">
                        <a:avLst/>
                      </a:prstGeom>
                      <a:solidFill>
                        <a:schemeClr val="bg1"/>
                      </a:solidFill>
                      <a:ln w="25400">
                        <a:solidFill>
                          <a:schemeClr val="folHlink"/>
                        </a:solidFill>
                        <a:miter lim="800000"/>
                        <a:headEnd/>
                        <a:tailEnd/>
                      </a:ln>
                    </p:spPr>
                  </p:pic>
                </p:oleObj>
              </mc:Fallback>
            </mc:AlternateContent>
          </a:graphicData>
        </a:graphic>
      </p:graphicFrame>
      <p:graphicFrame>
        <p:nvGraphicFramePr>
          <p:cNvPr id="122886" name="Object 2"/>
          <p:cNvGraphicFramePr>
            <a:graphicFrameLocks noChangeAspect="1"/>
          </p:cNvGraphicFramePr>
          <p:nvPr/>
        </p:nvGraphicFramePr>
        <p:xfrm>
          <a:off x="642910" y="5643578"/>
          <a:ext cx="4130675" cy="615950"/>
        </p:xfrm>
        <a:graphic>
          <a:graphicData uri="http://schemas.openxmlformats.org/presentationml/2006/ole">
            <mc:AlternateContent xmlns:mc="http://schemas.openxmlformats.org/markup-compatibility/2006">
              <mc:Choice xmlns:v="urn:schemas-microsoft-com:vml" Requires="v">
                <p:oleObj spid="_x0000_s122934" name="Equazione" r:id="rId11" imgW="2857320" imgH="482400" progId="Equation.3">
                  <p:embed/>
                </p:oleObj>
              </mc:Choice>
              <mc:Fallback>
                <p:oleObj name="Equazione" r:id="rId11" imgW="2857320" imgH="4824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910" y="5643578"/>
                        <a:ext cx="4130675" cy="615950"/>
                      </a:xfrm>
                      <a:prstGeom prst="rect">
                        <a:avLst/>
                      </a:prstGeom>
                      <a:solidFill>
                        <a:schemeClr val="bg1"/>
                      </a:solidFill>
                      <a:ln w="25400">
                        <a:solidFill>
                          <a:schemeClr val="folHlink"/>
                        </a:solidFill>
                        <a:miter lim="800000"/>
                        <a:headEnd/>
                        <a:tailEnd/>
                      </a:ln>
                    </p:spPr>
                  </p:pic>
                </p:oleObj>
              </mc:Fallback>
            </mc:AlternateContent>
          </a:graphicData>
        </a:graphic>
      </p:graphicFrame>
      <p:sp>
        <p:nvSpPr>
          <p:cNvPr id="12" name="Freccia a destra 11"/>
          <p:cNvSpPr/>
          <p:nvPr/>
        </p:nvSpPr>
        <p:spPr>
          <a:xfrm>
            <a:off x="5000628" y="5857892"/>
            <a:ext cx="714380" cy="214314"/>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22887" name="Object 7"/>
          <p:cNvGraphicFramePr>
            <a:graphicFrameLocks noChangeAspect="1"/>
          </p:cNvGraphicFramePr>
          <p:nvPr/>
        </p:nvGraphicFramePr>
        <p:xfrm>
          <a:off x="6799263" y="5730875"/>
          <a:ext cx="950912" cy="301625"/>
        </p:xfrm>
        <a:graphic>
          <a:graphicData uri="http://schemas.openxmlformats.org/presentationml/2006/ole">
            <mc:AlternateContent xmlns:mc="http://schemas.openxmlformats.org/markup-compatibility/2006">
              <mc:Choice xmlns:v="urn:schemas-microsoft-com:vml" Requires="v">
                <p:oleObj spid="_x0000_s122935" name="Equazione" r:id="rId13" imgW="634680" imgH="228600" progId="Equation.3">
                  <p:embed/>
                </p:oleObj>
              </mc:Choice>
              <mc:Fallback>
                <p:oleObj name="Equazione" r:id="rId13" imgW="634680" imgH="2286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99263" y="5730875"/>
                        <a:ext cx="950912" cy="301625"/>
                      </a:xfrm>
                      <a:prstGeom prst="rect">
                        <a:avLst/>
                      </a:prstGeom>
                      <a:solidFill>
                        <a:schemeClr val="bg1"/>
                      </a:solidFill>
                      <a:ln w="25400">
                        <a:solidFill>
                          <a:schemeClr val="folHlink"/>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marL="185738" algn="l"/>
            <a:r>
              <a:rPr lang="it-IT" sz="3600" b="1" dirty="0" smtClean="0">
                <a:effectLst>
                  <a:outerShdw blurRad="38100" dist="38100" dir="2700000" algn="tl">
                    <a:srgbClr val="000000">
                      <a:alpha val="43137"/>
                    </a:srgbClr>
                  </a:outerShdw>
                </a:effectLst>
                <a:latin typeface="+mj-lt"/>
              </a:rPr>
              <a:t>Cambiamenti di stato</a:t>
            </a:r>
            <a:endParaRPr lang="en-US" sz="3600" b="1" dirty="0">
              <a:effectLst>
                <a:outerShdw blurRad="38100" dist="38100" dir="2700000" algn="tl">
                  <a:srgbClr val="000000">
                    <a:alpha val="43137"/>
                  </a:srgbClr>
                </a:outerShdw>
              </a:effectLst>
              <a:latin typeface="+mj-lt"/>
            </a:endParaRPr>
          </a:p>
        </p:txBody>
      </p:sp>
      <p:sp>
        <p:nvSpPr>
          <p:cNvPr id="6" name="CasellaDiTesto 5"/>
          <p:cNvSpPr txBox="1"/>
          <p:nvPr/>
        </p:nvSpPr>
        <p:spPr>
          <a:xfrm>
            <a:off x="357158" y="1071546"/>
            <a:ext cx="8358246"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it-IT" dirty="0" smtClean="0">
                <a:latin typeface="+mj-lt"/>
              </a:rPr>
              <a:t>Si definisce cambiamento di stato di una sostanza il suo passaggio da uno all’altro degli stati di aggregazione.</a:t>
            </a:r>
            <a:endParaRPr lang="it-IT" dirty="0">
              <a:latin typeface="+mj-lt"/>
            </a:endParaRPr>
          </a:p>
        </p:txBody>
      </p:sp>
      <p:pic>
        <p:nvPicPr>
          <p:cNvPr id="204802" name="Picture 2"/>
          <p:cNvPicPr>
            <a:picLocks noChangeAspect="1" noChangeArrowheads="1"/>
          </p:cNvPicPr>
          <p:nvPr/>
        </p:nvPicPr>
        <p:blipFill>
          <a:blip r:embed="rId2"/>
          <a:srcRect/>
          <a:stretch>
            <a:fillRect/>
          </a:stretch>
        </p:blipFill>
        <p:spPr bwMode="auto">
          <a:xfrm>
            <a:off x="510515" y="1785926"/>
            <a:ext cx="8062013" cy="2162184"/>
          </a:xfrm>
          <a:prstGeom prst="rect">
            <a:avLst/>
          </a:prstGeom>
          <a:noFill/>
          <a:ln w="9525">
            <a:noFill/>
            <a:miter lim="800000"/>
            <a:headEnd/>
            <a:tailEnd/>
          </a:ln>
          <a:effectLst/>
        </p:spPr>
      </p:pic>
      <p:pic>
        <p:nvPicPr>
          <p:cNvPr id="204803" name="Picture 3"/>
          <p:cNvPicPr>
            <a:picLocks noChangeAspect="1" noChangeArrowheads="1"/>
          </p:cNvPicPr>
          <p:nvPr/>
        </p:nvPicPr>
        <p:blipFill>
          <a:blip r:embed="rId3">
            <a:lum bright="1000" contrast="3000"/>
          </a:blip>
          <a:srcRect/>
          <a:stretch>
            <a:fillRect/>
          </a:stretch>
        </p:blipFill>
        <p:spPr bwMode="auto">
          <a:xfrm>
            <a:off x="1285852" y="4000504"/>
            <a:ext cx="6488113" cy="2082800"/>
          </a:xfrm>
          <a:prstGeom prst="rect">
            <a:avLst/>
          </a:prstGeom>
          <a:noFill/>
          <a:ln w="9525">
            <a:noFill/>
            <a:miter lim="800000"/>
            <a:headEnd/>
            <a:tailEnd/>
          </a:ln>
          <a:effectLst/>
        </p:spPr>
      </p:pic>
      <p:sp>
        <p:nvSpPr>
          <p:cNvPr id="9" name="CasellaDiTesto 8"/>
          <p:cNvSpPr txBox="1"/>
          <p:nvPr/>
        </p:nvSpPr>
        <p:spPr>
          <a:xfrm>
            <a:off x="500034" y="5929330"/>
            <a:ext cx="8358246"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it-IT" dirty="0" smtClean="0"/>
              <a:t>Per ogni sostanza i passaggi di stato avvengono a pressioni e temperature specifiche, caratteristiche  intrinseche alla sostanza stessa.</a:t>
            </a:r>
            <a:endParaRPr lang="it-IT" dirty="0">
              <a:latin typeface="Book Antiqua"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p:cNvPicPr>
            <a:picLocks noChangeAspect="1" noChangeArrowheads="1"/>
          </p:cNvPicPr>
          <p:nvPr/>
        </p:nvPicPr>
        <p:blipFill>
          <a:blip r:embed="rId2"/>
          <a:srcRect/>
          <a:stretch>
            <a:fillRect/>
          </a:stretch>
        </p:blipFill>
        <p:spPr bwMode="auto">
          <a:xfrm>
            <a:off x="316319" y="500042"/>
            <a:ext cx="8399085" cy="59293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marL="185738" algn="l"/>
            <a:r>
              <a:rPr lang="it-IT" sz="3600" b="1" dirty="0" smtClean="0">
                <a:effectLst>
                  <a:outerShdw blurRad="38100" dist="38100" dir="2700000" algn="tl">
                    <a:srgbClr val="000000">
                      <a:alpha val="43137"/>
                    </a:srgbClr>
                  </a:outerShdw>
                </a:effectLst>
                <a:latin typeface="+mj-lt"/>
              </a:rPr>
              <a:t>Cambiamenti di stato per riscaldamento</a:t>
            </a:r>
            <a:endParaRPr lang="en-US" sz="3600" b="1" dirty="0">
              <a:effectLst>
                <a:outerShdw blurRad="38100" dist="38100" dir="2700000" algn="tl">
                  <a:srgbClr val="000000">
                    <a:alpha val="43137"/>
                  </a:srgbClr>
                </a:outerShdw>
              </a:effectLst>
              <a:latin typeface="+mj-lt"/>
            </a:endParaRPr>
          </a:p>
        </p:txBody>
      </p:sp>
      <p:sp>
        <p:nvSpPr>
          <p:cNvPr id="6" name="CasellaDiTesto 5"/>
          <p:cNvSpPr txBox="1"/>
          <p:nvPr/>
        </p:nvSpPr>
        <p:spPr>
          <a:xfrm>
            <a:off x="357158" y="1071546"/>
            <a:ext cx="835824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it-IT" b="1" dirty="0" smtClean="0">
                <a:effectLst>
                  <a:outerShdw blurRad="38100" dist="38100" dir="2700000" algn="tl">
                    <a:srgbClr val="000000">
                      <a:alpha val="43137"/>
                    </a:srgbClr>
                  </a:outerShdw>
                </a:effectLst>
              </a:rPr>
              <a:t>FUSIONE</a:t>
            </a:r>
          </a:p>
          <a:p>
            <a:pPr algn="just"/>
            <a:r>
              <a:rPr lang="it-IT" i="1" dirty="0" smtClean="0"/>
              <a:t>La fusione è il passaggio da solido a liquido. La temperatura alla quale avviene, specifica per ogni tipo di sostanza a una data pressione, prende il nome di </a:t>
            </a:r>
            <a:r>
              <a:rPr lang="it-IT" b="1" i="1" dirty="0" smtClean="0"/>
              <a:t>temperatura di fusione </a:t>
            </a:r>
            <a:r>
              <a:rPr lang="it-IT" i="1" dirty="0" smtClean="0"/>
              <a:t>o </a:t>
            </a:r>
            <a:r>
              <a:rPr lang="it-IT" b="1" i="1" dirty="0" smtClean="0"/>
              <a:t>punto di fusione</a:t>
            </a:r>
          </a:p>
          <a:p>
            <a:pPr algn="just"/>
            <a:r>
              <a:rPr lang="it-IT" i="1" dirty="0" smtClean="0"/>
              <a:t>Si chiama </a:t>
            </a:r>
            <a:r>
              <a:rPr lang="it-IT" b="1" i="1" dirty="0" smtClean="0"/>
              <a:t>calore latente di fusione </a:t>
            </a:r>
            <a:r>
              <a:rPr lang="it-IT" i="1" dirty="0" smtClean="0"/>
              <a:t>la quantità di calore necessaria per fondere 1 grammo di una sostanza. </a:t>
            </a:r>
          </a:p>
        </p:txBody>
      </p:sp>
      <p:sp>
        <p:nvSpPr>
          <p:cNvPr id="9" name="CasellaDiTesto 8"/>
          <p:cNvSpPr txBox="1"/>
          <p:nvPr/>
        </p:nvSpPr>
        <p:spPr>
          <a:xfrm>
            <a:off x="357158" y="3071810"/>
            <a:ext cx="8358246" cy="34163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it-IT" b="1" dirty="0" smtClean="0">
                <a:effectLst>
                  <a:outerShdw blurRad="38100" dist="38100" dir="2700000" algn="tl">
                    <a:srgbClr val="000000">
                      <a:alpha val="43137"/>
                    </a:srgbClr>
                  </a:outerShdw>
                </a:effectLst>
                <a:latin typeface="+mj-lt"/>
              </a:rPr>
              <a:t>VAPORIZZAZIONE</a:t>
            </a:r>
          </a:p>
          <a:p>
            <a:pPr algn="just"/>
            <a:r>
              <a:rPr lang="it-IT" i="1" dirty="0" smtClean="0">
                <a:latin typeface="+mj-lt"/>
              </a:rPr>
              <a:t>La vaporizzazione è il passaggio dallo stato liquido a quello di vapore. </a:t>
            </a:r>
          </a:p>
          <a:p>
            <a:pPr algn="just"/>
            <a:r>
              <a:rPr lang="it-IT" i="1" dirty="0" smtClean="0">
                <a:latin typeface="+mj-lt"/>
              </a:rPr>
              <a:t>La vaporizzazione comprende due casi diversi: l’</a:t>
            </a:r>
            <a:r>
              <a:rPr lang="it-IT" b="1" i="1" dirty="0" smtClean="0">
                <a:latin typeface="+mj-lt"/>
              </a:rPr>
              <a:t>evaporazione</a:t>
            </a:r>
            <a:r>
              <a:rPr lang="it-IT" i="1" dirty="0" smtClean="0">
                <a:latin typeface="+mj-lt"/>
              </a:rPr>
              <a:t> e l’</a:t>
            </a:r>
            <a:r>
              <a:rPr lang="it-IT" b="1" i="1" dirty="0" smtClean="0">
                <a:latin typeface="+mj-lt"/>
              </a:rPr>
              <a:t>ebollizione</a:t>
            </a:r>
            <a:r>
              <a:rPr lang="it-IT" i="1" dirty="0" smtClean="0">
                <a:latin typeface="+mj-lt"/>
              </a:rPr>
              <a:t>.</a:t>
            </a:r>
          </a:p>
          <a:p>
            <a:pPr algn="just"/>
            <a:r>
              <a:rPr lang="it-IT" i="1" dirty="0" smtClean="0">
                <a:latin typeface="+mj-lt"/>
              </a:rPr>
              <a:t>Si parla di evaporazione quando il processo ha luogo solo alla superficie libera del liquido.</a:t>
            </a:r>
          </a:p>
          <a:p>
            <a:pPr algn="just"/>
            <a:r>
              <a:rPr lang="it-IT" i="1" dirty="0" smtClean="0">
                <a:latin typeface="+mj-lt"/>
              </a:rPr>
              <a:t>Si parla di ebollizione quando la formazione di vapore ha luogo in tutta la massa del liquido.</a:t>
            </a:r>
          </a:p>
          <a:p>
            <a:pPr algn="just"/>
            <a:r>
              <a:rPr lang="it-IT" i="1" dirty="0" smtClean="0">
                <a:latin typeface="+mj-lt"/>
              </a:rPr>
              <a:t>Si chiama </a:t>
            </a:r>
            <a:r>
              <a:rPr lang="it-IT" b="1" i="1" dirty="0" smtClean="0">
                <a:latin typeface="+mj-lt"/>
              </a:rPr>
              <a:t>calore latente di evaporazione </a:t>
            </a:r>
            <a:r>
              <a:rPr lang="it-IT" i="1" dirty="0" smtClean="0">
                <a:latin typeface="+mj-lt"/>
              </a:rPr>
              <a:t>la quantità di calore necessaria, a ogni data temperatura e pressione, per fare evaporare 1 grammo di una sostanza. </a:t>
            </a:r>
          </a:p>
          <a:p>
            <a:pPr algn="just"/>
            <a:r>
              <a:rPr lang="it-IT" i="1" dirty="0" smtClean="0">
                <a:latin typeface="+mj-lt"/>
              </a:rPr>
              <a:t>Un vapore in presenza del corrispondente liquido si chiama </a:t>
            </a:r>
            <a:r>
              <a:rPr lang="it-IT" b="1" i="1" dirty="0" smtClean="0">
                <a:latin typeface="+mj-lt"/>
              </a:rPr>
              <a:t>vapore saturo </a:t>
            </a:r>
            <a:r>
              <a:rPr lang="it-IT" i="1" dirty="0" smtClean="0">
                <a:latin typeface="+mj-lt"/>
              </a:rPr>
              <a:t>ed esercita una pressione, detta pressione del vapor saturo, che aumenta rapidamente con l’aumentare della temperatura</a:t>
            </a:r>
            <a:endParaRPr lang="it-IT" i="1" dirty="0">
              <a:latin typeface="+mj-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marL="185738" algn="l"/>
            <a:r>
              <a:rPr lang="it-IT" sz="3600" b="1" dirty="0" smtClean="0">
                <a:effectLst>
                  <a:outerShdw blurRad="38100" dist="38100" dir="2700000" algn="tl">
                    <a:srgbClr val="000000">
                      <a:alpha val="43137"/>
                    </a:srgbClr>
                  </a:outerShdw>
                </a:effectLst>
                <a:latin typeface="+mj-lt"/>
              </a:rPr>
              <a:t>Cambiamenti di stato per raffreddamento</a:t>
            </a:r>
            <a:endParaRPr lang="en-US" sz="3600" b="1" dirty="0">
              <a:effectLst>
                <a:outerShdw blurRad="38100" dist="38100" dir="2700000" algn="tl">
                  <a:srgbClr val="000000">
                    <a:alpha val="43137"/>
                  </a:srgbClr>
                </a:outerShdw>
              </a:effectLst>
              <a:latin typeface="+mj-lt"/>
            </a:endParaRPr>
          </a:p>
        </p:txBody>
      </p:sp>
      <p:sp>
        <p:nvSpPr>
          <p:cNvPr id="6" name="CasellaDiTesto 5"/>
          <p:cNvSpPr txBox="1"/>
          <p:nvPr/>
        </p:nvSpPr>
        <p:spPr>
          <a:xfrm>
            <a:off x="357158" y="1071546"/>
            <a:ext cx="835824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it-IT" b="1" dirty="0" smtClean="0">
                <a:effectLst>
                  <a:outerShdw blurRad="38100" dist="38100" dir="2700000" algn="tl">
                    <a:srgbClr val="000000">
                      <a:alpha val="43137"/>
                    </a:srgbClr>
                  </a:outerShdw>
                </a:effectLst>
                <a:latin typeface="+mj-lt"/>
              </a:rPr>
              <a:t>CONDENSAZIONE</a:t>
            </a:r>
          </a:p>
          <a:p>
            <a:pPr algn="just"/>
            <a:r>
              <a:rPr lang="it-IT" i="1" dirty="0" smtClean="0">
                <a:latin typeface="+mj-lt"/>
              </a:rPr>
              <a:t>La condensazione è il passaggio da vapore a liquido (l’inverso dell’evaporazione). </a:t>
            </a:r>
          </a:p>
          <a:p>
            <a:pPr algn="just"/>
            <a:r>
              <a:rPr lang="it-IT" i="1" dirty="0" smtClean="0">
                <a:latin typeface="+mj-lt"/>
              </a:rPr>
              <a:t>La temperatura di condensazione di un vapore coincide con quella  di ebollizione del liquido.</a:t>
            </a:r>
          </a:p>
          <a:p>
            <a:pPr algn="just"/>
            <a:r>
              <a:rPr lang="it-IT" i="1" dirty="0" smtClean="0">
                <a:latin typeface="+mj-lt"/>
              </a:rPr>
              <a:t>Per condensare un vapore si può aumentare la pressione (compressione) mantenendo costante la temperatura o raffreddare il vapore a pressione costante.</a:t>
            </a:r>
          </a:p>
        </p:txBody>
      </p:sp>
      <p:sp>
        <p:nvSpPr>
          <p:cNvPr id="9" name="CasellaDiTesto 8"/>
          <p:cNvSpPr txBox="1"/>
          <p:nvPr/>
        </p:nvSpPr>
        <p:spPr>
          <a:xfrm>
            <a:off x="357158" y="3071810"/>
            <a:ext cx="835824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it-IT" b="1" dirty="0" smtClean="0">
                <a:effectLst>
                  <a:outerShdw blurRad="38100" dist="38100" dir="2700000" algn="tl">
                    <a:srgbClr val="000000">
                      <a:alpha val="43137"/>
                    </a:srgbClr>
                  </a:outerShdw>
                </a:effectLst>
                <a:latin typeface="+mj-lt"/>
              </a:rPr>
              <a:t>SOLIDIFICAZIONE</a:t>
            </a:r>
            <a:endParaRPr lang="it-IT" b="1" i="1" dirty="0" smtClean="0">
              <a:effectLst>
                <a:outerShdw blurRad="38100" dist="38100" dir="2700000" algn="tl">
                  <a:srgbClr val="000000">
                    <a:alpha val="43137"/>
                  </a:srgbClr>
                </a:outerShdw>
              </a:effectLst>
              <a:latin typeface="+mj-lt"/>
            </a:endParaRPr>
          </a:p>
          <a:p>
            <a:pPr algn="just"/>
            <a:r>
              <a:rPr lang="it-IT" i="1" dirty="0" smtClean="0">
                <a:latin typeface="+mj-lt"/>
              </a:rPr>
              <a:t>La solidificazione è il passaggio da liquido a solido (è l’inverso della fusione). </a:t>
            </a:r>
          </a:p>
          <a:p>
            <a:pPr algn="just"/>
            <a:r>
              <a:rPr lang="it-IT" i="1" dirty="0" smtClean="0">
                <a:latin typeface="+mj-lt"/>
              </a:rPr>
              <a:t>Un liquido che cede calore all’ambiente (calore latente di solidificazione) si raffredda e quando raggiunge una certa temperatura, detta </a:t>
            </a:r>
            <a:r>
              <a:rPr lang="it-IT" b="1" i="1" dirty="0" smtClean="0">
                <a:latin typeface="+mj-lt"/>
              </a:rPr>
              <a:t>temperatura di solidificazione </a:t>
            </a:r>
            <a:r>
              <a:rPr lang="it-IT" i="1" dirty="0" smtClean="0">
                <a:latin typeface="+mj-lt"/>
              </a:rPr>
              <a:t>o </a:t>
            </a:r>
            <a:r>
              <a:rPr lang="it-IT" b="1" i="1" dirty="0" smtClean="0">
                <a:latin typeface="+mj-lt"/>
              </a:rPr>
              <a:t>punto di solidificazione </a:t>
            </a:r>
            <a:r>
              <a:rPr lang="it-IT" i="1" dirty="0" smtClean="0">
                <a:latin typeface="+mj-lt"/>
              </a:rPr>
              <a:t>(coincidente con il punto di fusione), si trasforma in solido: le forze di coesione tra le particelle prevalgono sul moto di agitazione termica. </a:t>
            </a:r>
            <a:endParaRPr lang="it-IT" i="1" dirty="0">
              <a:latin typeface="+mj-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marL="185738" algn="l"/>
            <a:r>
              <a:rPr lang="it-IT" sz="3600" b="1" dirty="0" smtClean="0">
                <a:effectLst>
                  <a:outerShdw blurRad="38100" dist="38100" dir="2700000" algn="tl">
                    <a:srgbClr val="000000">
                      <a:alpha val="43137"/>
                    </a:srgbClr>
                  </a:outerShdw>
                </a:effectLst>
                <a:latin typeface="+mj-lt"/>
              </a:rPr>
              <a:t>Cambiamenti di stato diretti</a:t>
            </a:r>
            <a:endParaRPr lang="en-US" sz="3600" b="1" dirty="0">
              <a:effectLst>
                <a:outerShdw blurRad="38100" dist="38100" dir="2700000" algn="tl">
                  <a:srgbClr val="000000">
                    <a:alpha val="43137"/>
                  </a:srgbClr>
                </a:outerShdw>
              </a:effectLst>
              <a:latin typeface="+mj-lt"/>
            </a:endParaRPr>
          </a:p>
        </p:txBody>
      </p:sp>
      <p:sp>
        <p:nvSpPr>
          <p:cNvPr id="6" name="CasellaDiTesto 5"/>
          <p:cNvSpPr txBox="1"/>
          <p:nvPr/>
        </p:nvSpPr>
        <p:spPr>
          <a:xfrm>
            <a:off x="357158" y="1071546"/>
            <a:ext cx="8358246"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it-IT" b="1" i="1" dirty="0" smtClean="0">
                <a:effectLst>
                  <a:outerShdw blurRad="38100" dist="38100" dir="2700000" algn="tl">
                    <a:srgbClr val="000000">
                      <a:alpha val="43137"/>
                    </a:srgbClr>
                  </a:outerShdw>
                </a:effectLst>
                <a:latin typeface="+mj-lt"/>
              </a:rPr>
              <a:t>SUBLIMAZIONE</a:t>
            </a:r>
          </a:p>
          <a:p>
            <a:pPr algn="just"/>
            <a:r>
              <a:rPr lang="it-IT" i="1" dirty="0" smtClean="0">
                <a:latin typeface="+mj-lt"/>
              </a:rPr>
              <a:t>La sublimazione è il passaggio diretto da solido a vapore. Questo processo si verifica tipicamente in certe sostanze solide le cui particelle sono legate debolmente tra loro ed è sufficiente il calore assorbito dall’ambiente perché si separino e si disperdano come vapore</a:t>
            </a:r>
          </a:p>
        </p:txBody>
      </p:sp>
      <p:sp>
        <p:nvSpPr>
          <p:cNvPr id="9" name="CasellaDiTesto 8"/>
          <p:cNvSpPr txBox="1"/>
          <p:nvPr/>
        </p:nvSpPr>
        <p:spPr>
          <a:xfrm>
            <a:off x="357158" y="3071810"/>
            <a:ext cx="835824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it-IT" b="1" i="1" dirty="0" smtClean="0">
                <a:effectLst>
                  <a:outerShdw blurRad="38100" dist="38100" dir="2700000" algn="tl">
                    <a:srgbClr val="000000">
                      <a:alpha val="43137"/>
                    </a:srgbClr>
                  </a:outerShdw>
                </a:effectLst>
                <a:latin typeface="+mj-lt"/>
              </a:rPr>
              <a:t>BRINAMENTO</a:t>
            </a:r>
          </a:p>
          <a:p>
            <a:pPr algn="just"/>
            <a:r>
              <a:rPr lang="it-IT" i="1" dirty="0" smtClean="0">
                <a:latin typeface="+mj-lt"/>
              </a:rPr>
              <a:t>Il </a:t>
            </a:r>
            <a:r>
              <a:rPr lang="it-IT" i="1" dirty="0" err="1" smtClean="0">
                <a:latin typeface="+mj-lt"/>
              </a:rPr>
              <a:t>brinamento</a:t>
            </a:r>
            <a:r>
              <a:rPr lang="it-IT" i="1" dirty="0" smtClean="0">
                <a:latin typeface="+mj-lt"/>
              </a:rPr>
              <a:t> è il passaggio diretto da vapore a solido (è l’inverso della sublimazione). </a:t>
            </a:r>
          </a:p>
          <a:p>
            <a:pPr algn="just"/>
            <a:r>
              <a:rPr lang="it-IT" i="1" dirty="0" smtClean="0">
                <a:latin typeface="+mj-lt"/>
              </a:rPr>
              <a:t>Il termine </a:t>
            </a:r>
            <a:r>
              <a:rPr lang="it-IT" i="1" dirty="0" err="1" smtClean="0">
                <a:latin typeface="+mj-lt"/>
              </a:rPr>
              <a:t>brinamento</a:t>
            </a:r>
            <a:r>
              <a:rPr lang="it-IT" i="1" dirty="0" smtClean="0">
                <a:latin typeface="+mj-lt"/>
              </a:rPr>
              <a:t> deriva da “brina”, il velo di ghiaccio che si deposita al suolo e sulla vegetazione specialmente di notte, quando la temperatura si abbassa sotto 0 °C: in queste condizioni, il vapore acqueo dell’aria, a contatto con il terreno che è più freddo, passa direttamente allo stato solido.</a:t>
            </a:r>
            <a:endParaRPr lang="it-IT" i="1"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r>
              <a:rPr lang="it-IT" sz="3600" dirty="0" smtClean="0">
                <a:latin typeface="+mj-lt"/>
              </a:rPr>
              <a:t>Temperatura e termometro</a:t>
            </a:r>
            <a:endParaRPr lang="en-US" sz="3600" dirty="0">
              <a:latin typeface="+mj-lt"/>
            </a:endParaRPr>
          </a:p>
        </p:txBody>
      </p:sp>
      <p:sp>
        <p:nvSpPr>
          <p:cNvPr id="3" name="CasellaDiTesto 2"/>
          <p:cNvSpPr txBox="1"/>
          <p:nvPr/>
        </p:nvSpPr>
        <p:spPr>
          <a:xfrm>
            <a:off x="428596" y="1000108"/>
            <a:ext cx="8215370" cy="535531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endParaRPr lang="it-IT" i="1" dirty="0" smtClean="0"/>
          </a:p>
          <a:p>
            <a:pPr algn="just"/>
            <a:r>
              <a:rPr lang="it-IT" i="1" dirty="0" smtClean="0"/>
              <a:t>La temperatura di un corpo si misura con uno strumento chiamato </a:t>
            </a:r>
            <a:r>
              <a:rPr lang="it-IT" b="1" i="1" dirty="0" smtClean="0">
                <a:effectLst>
                  <a:outerShdw blurRad="38100" dist="38100" dir="2700000" algn="tl">
                    <a:srgbClr val="000000">
                      <a:alpha val="43137"/>
                    </a:srgbClr>
                  </a:outerShdw>
                </a:effectLst>
              </a:rPr>
              <a:t>termometro</a:t>
            </a:r>
            <a:r>
              <a:rPr lang="it-IT" i="1" dirty="0" smtClean="0"/>
              <a:t>.</a:t>
            </a:r>
          </a:p>
          <a:p>
            <a:pPr algn="just"/>
            <a:endParaRPr lang="it-IT" i="1" dirty="0" smtClean="0"/>
          </a:p>
          <a:p>
            <a:pPr algn="just"/>
            <a:r>
              <a:rPr lang="it-IT" i="1" dirty="0" smtClean="0"/>
              <a:t>Il funzionamento del termometro si basa sulla capacità dei liquidi (come il mercurio, l’alcool) i solidi o i gas di dilatarsi all’aumentare della temperatura. </a:t>
            </a:r>
          </a:p>
          <a:p>
            <a:pPr algn="just"/>
            <a:endParaRPr lang="it-IT" i="1" dirty="0" smtClean="0"/>
          </a:p>
          <a:p>
            <a:pPr algn="just"/>
            <a:r>
              <a:rPr lang="it-IT" dirty="0" smtClean="0"/>
              <a:t>Qualitativamente questo fenomeno si può giustificare nel seguente modo: qualsiasi aumento di temperatura di un corpo materiale è accompagnato da un aumento della velocità di vibrazione delle sue molecole e conseguentemente da un numero maggiore di urti che queste subiscono. </a:t>
            </a:r>
          </a:p>
          <a:p>
            <a:pPr algn="just"/>
            <a:r>
              <a:rPr lang="it-IT" dirty="0" smtClean="0"/>
              <a:t>Questi fenomeni determinano un incremento della distanza media tra le molecole, per cui il risultato finale si traduce in un aumento del volume.</a:t>
            </a:r>
          </a:p>
          <a:p>
            <a:pPr algn="just"/>
            <a:endParaRPr lang="it-IT" dirty="0" smtClean="0"/>
          </a:p>
          <a:p>
            <a:pPr algn="just"/>
            <a:r>
              <a:rPr lang="it-IT" dirty="0" smtClean="0"/>
              <a:t>Nel caso di una diminuzione della temperatura la situazione risulta perfettamente simmetrica a quella appena descritta ed il risultato finale consiste in una diminuzione del volume del corpo. L’entità della deformazione subita viene calcolata confrontando le dimensioni spaziali del corpo prima e dopo la variazione della temperatura. </a:t>
            </a:r>
          </a:p>
          <a:p>
            <a:pPr algn="just"/>
            <a:endParaRPr lang="it-IT" dirty="0" smtClean="0">
              <a:latin typeface="Book Antiqua" pitchFamily="18" charset="0"/>
            </a:endParaRPr>
          </a:p>
          <a:p>
            <a:endParaRPr lang="it-IT"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marL="185738" algn="l"/>
            <a:r>
              <a:rPr lang="it-IT" sz="3600" b="1" dirty="0" smtClean="0">
                <a:effectLst>
                  <a:outerShdw blurRad="38100" dist="38100" dir="2700000" algn="tl">
                    <a:srgbClr val="000000">
                      <a:alpha val="43137"/>
                    </a:srgbClr>
                  </a:outerShdw>
                </a:effectLst>
                <a:latin typeface="+mj-lt"/>
              </a:rPr>
              <a:t>Curva di raffreddamento del vapor acqueo</a:t>
            </a:r>
            <a:endParaRPr lang="en-US" sz="3600" b="1" dirty="0">
              <a:effectLst>
                <a:outerShdw blurRad="38100" dist="38100" dir="2700000" algn="tl">
                  <a:srgbClr val="000000">
                    <a:alpha val="43137"/>
                  </a:srgbClr>
                </a:outerShdw>
              </a:effectLst>
              <a:latin typeface="+mj-lt"/>
            </a:endParaRPr>
          </a:p>
        </p:txBody>
      </p:sp>
      <p:pic>
        <p:nvPicPr>
          <p:cNvPr id="205826" name="Picture 2"/>
          <p:cNvPicPr>
            <a:picLocks noChangeAspect="1" noChangeArrowheads="1"/>
          </p:cNvPicPr>
          <p:nvPr/>
        </p:nvPicPr>
        <p:blipFill>
          <a:blip r:embed="rId2"/>
          <a:srcRect/>
          <a:stretch>
            <a:fillRect/>
          </a:stretch>
        </p:blipFill>
        <p:spPr bwMode="auto">
          <a:xfrm>
            <a:off x="785786" y="1142984"/>
            <a:ext cx="7510485" cy="50125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marL="185738" algn="l"/>
            <a:r>
              <a:rPr lang="it-IT" sz="3600" b="1" dirty="0" smtClean="0">
                <a:effectLst>
                  <a:outerShdw blurRad="38100" dist="38100" dir="2700000" algn="tl">
                    <a:srgbClr val="000000">
                      <a:alpha val="43137"/>
                    </a:srgbClr>
                  </a:outerShdw>
                </a:effectLst>
                <a:latin typeface="+mj-lt"/>
              </a:rPr>
              <a:t>Curva di raffreddamento dell’acqua</a:t>
            </a:r>
            <a:endParaRPr lang="en-US" sz="3600" b="1" dirty="0">
              <a:effectLst>
                <a:outerShdw blurRad="38100" dist="38100" dir="2700000" algn="tl">
                  <a:srgbClr val="000000">
                    <a:alpha val="43137"/>
                  </a:srgbClr>
                </a:outerShdw>
              </a:effectLst>
              <a:latin typeface="+mj-lt"/>
            </a:endParaRPr>
          </a:p>
        </p:txBody>
      </p:sp>
      <p:pic>
        <p:nvPicPr>
          <p:cNvPr id="206850" name="Picture 2"/>
          <p:cNvPicPr>
            <a:picLocks noChangeAspect="1" noChangeArrowheads="1"/>
          </p:cNvPicPr>
          <p:nvPr/>
        </p:nvPicPr>
        <p:blipFill>
          <a:blip r:embed="rId2"/>
          <a:srcRect/>
          <a:stretch>
            <a:fillRect/>
          </a:stretch>
        </p:blipFill>
        <p:spPr bwMode="auto">
          <a:xfrm>
            <a:off x="657229" y="1234073"/>
            <a:ext cx="7772423" cy="5081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p:cNvPicPr>
            <a:picLocks noChangeAspect="1" noChangeArrowheads="1"/>
          </p:cNvPicPr>
          <p:nvPr/>
        </p:nvPicPr>
        <p:blipFill>
          <a:blip r:embed="rId3"/>
          <a:srcRect/>
          <a:stretch>
            <a:fillRect/>
          </a:stretch>
        </p:blipFill>
        <p:spPr bwMode="auto">
          <a:xfrm>
            <a:off x="1928794" y="857233"/>
            <a:ext cx="5429288" cy="3509174"/>
          </a:xfrm>
          <a:prstGeom prst="rect">
            <a:avLst/>
          </a:prstGeom>
          <a:noFill/>
          <a:ln w="9525">
            <a:noFill/>
            <a:miter lim="800000"/>
            <a:headEnd/>
            <a:tailEnd/>
          </a:ln>
          <a:effectLst/>
        </p:spPr>
      </p:pic>
      <p:sp>
        <p:nvSpPr>
          <p:cNvPr id="5" name="Title 4"/>
          <p:cNvSpPr txBox="1">
            <a:spLocks/>
          </p:cNvSpPr>
          <p:nvPr/>
        </p:nvSpPr>
        <p:spPr>
          <a:xfrm>
            <a:off x="357158" y="214290"/>
            <a:ext cx="8372476" cy="500066"/>
          </a:xfrm>
          <a:prstGeom prst="rect">
            <a:avLst/>
          </a:prstGeom>
        </p:spPr>
        <p:style>
          <a:lnRef idx="1">
            <a:schemeClr val="accent4"/>
          </a:lnRef>
          <a:fillRef idx="3">
            <a:schemeClr val="accent4"/>
          </a:fillRef>
          <a:effectRef idx="2">
            <a:schemeClr val="accent4"/>
          </a:effectRef>
          <a:fontRef idx="minor">
            <a:schemeClr val="lt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400" b="1" i="1"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Cambiamenti di stato e calore latente</a:t>
            </a:r>
            <a:endParaRPr kumimoji="0" lang="en-US" sz="3400" b="1" i="1"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sp>
        <p:nvSpPr>
          <p:cNvPr id="6" name="CasellaDiTesto 5"/>
          <p:cNvSpPr txBox="1"/>
          <p:nvPr/>
        </p:nvSpPr>
        <p:spPr>
          <a:xfrm>
            <a:off x="500034" y="4572008"/>
            <a:ext cx="8143932" cy="2185214"/>
          </a:xfrm>
          <a:prstGeom prst="rect">
            <a:avLst/>
          </a:prstGeom>
          <a:noFill/>
        </p:spPr>
        <p:txBody>
          <a:bodyPr wrap="square" rtlCol="0">
            <a:spAutoFit/>
          </a:bodyPr>
          <a:lstStyle/>
          <a:p>
            <a:pPr algn="just"/>
            <a:r>
              <a:rPr lang="it-IT" sz="1700" dirty="0" smtClean="0">
                <a:latin typeface="Book Antiqua" pitchFamily="18" charset="0"/>
              </a:rPr>
              <a:t>La quantità di calore variata (assorbita e perduta) in una trasformazione di stato </a:t>
            </a:r>
            <a:r>
              <a:rPr lang="it-IT" sz="1700" u="sng" dirty="0" smtClean="0">
                <a:latin typeface="Book Antiqua" pitchFamily="18" charset="0"/>
              </a:rPr>
              <a:t>non dipende</a:t>
            </a:r>
            <a:r>
              <a:rPr lang="it-IT" sz="1700" dirty="0" smtClean="0">
                <a:latin typeface="Book Antiqua" pitchFamily="18" charset="0"/>
              </a:rPr>
              <a:t> dalla temperatura, dipende da:</a:t>
            </a:r>
          </a:p>
          <a:p>
            <a:pPr algn="just"/>
            <a:r>
              <a:rPr lang="it-IT" sz="1700" dirty="0" smtClean="0">
                <a:latin typeface="Book Antiqua" pitchFamily="18" charset="0"/>
              </a:rPr>
              <a:t>a) Pressione (soprattutto la vaporizzazione e condensazione)</a:t>
            </a:r>
          </a:p>
          <a:p>
            <a:pPr algn="just"/>
            <a:r>
              <a:rPr lang="it-IT" sz="1700" dirty="0" smtClean="0">
                <a:latin typeface="Book Antiqua" pitchFamily="18" charset="0"/>
              </a:rPr>
              <a:t>b) Massa della sostanza;</a:t>
            </a:r>
          </a:p>
          <a:p>
            <a:pPr algn="just"/>
            <a:r>
              <a:rPr lang="it-IT" sz="1700" dirty="0" smtClean="0">
                <a:latin typeface="Book Antiqua" pitchFamily="18" charset="0"/>
              </a:rPr>
              <a:t>c) Il tipo di sostanza, caratterizzata dal calore latente</a:t>
            </a:r>
          </a:p>
          <a:p>
            <a:pPr algn="just"/>
            <a:r>
              <a:rPr lang="it-IT" sz="1700" dirty="0" smtClean="0">
                <a:latin typeface="Book Antiqua" pitchFamily="18" charset="0"/>
              </a:rPr>
              <a:t>La quantità di calore fornita o assorbita durante la trasformazione di stato è data dalla formula:</a:t>
            </a:r>
          </a:p>
          <a:p>
            <a:pPr algn="just"/>
            <a:endParaRPr lang="it-IT" sz="1700" dirty="0">
              <a:latin typeface="Book Antiqua" pitchFamily="18" charset="0"/>
            </a:endParaRPr>
          </a:p>
        </p:txBody>
      </p:sp>
      <p:graphicFrame>
        <p:nvGraphicFramePr>
          <p:cNvPr id="208899" name="Object 3"/>
          <p:cNvGraphicFramePr>
            <a:graphicFrameLocks noChangeAspect="1"/>
          </p:cNvGraphicFramePr>
          <p:nvPr/>
        </p:nvGraphicFramePr>
        <p:xfrm>
          <a:off x="2973388" y="6215063"/>
          <a:ext cx="4056062" cy="500062"/>
        </p:xfrm>
        <a:graphic>
          <a:graphicData uri="http://schemas.openxmlformats.org/presentationml/2006/ole">
            <mc:AlternateContent xmlns:mc="http://schemas.openxmlformats.org/markup-compatibility/2006">
              <mc:Choice xmlns:v="urn:schemas-microsoft-com:vml" Requires="v">
                <p:oleObj spid="_x0000_s19466" name="Equazione" r:id="rId4" imgW="1815840" imgH="241200" progId="Equation.3">
                  <p:embed/>
                </p:oleObj>
              </mc:Choice>
              <mc:Fallback>
                <p:oleObj name="Equazione" r:id="rId4" imgW="1815840" imgH="241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3388" y="6215063"/>
                        <a:ext cx="4056062" cy="500062"/>
                      </a:xfrm>
                      <a:prstGeom prst="rect">
                        <a:avLst/>
                      </a:prstGeom>
                      <a:solidFill>
                        <a:schemeClr val="bg1"/>
                      </a:solidFill>
                      <a:ln w="25400">
                        <a:solidFill>
                          <a:srgbClr val="0000FF"/>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357158" y="214290"/>
            <a:ext cx="8372476" cy="500066"/>
          </a:xfrm>
          <a:prstGeom prst="rect">
            <a:avLst/>
          </a:prstGeom>
        </p:spPr>
        <p:style>
          <a:lnRef idx="1">
            <a:schemeClr val="accent4"/>
          </a:lnRef>
          <a:fillRef idx="3">
            <a:schemeClr val="accent4"/>
          </a:fillRef>
          <a:effectRef idx="2">
            <a:schemeClr val="accent4"/>
          </a:effectRef>
          <a:fontRef idx="minor">
            <a:schemeClr val="lt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400" b="1" i="1"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mj-lt"/>
                <a:ea typeface="+mn-ea"/>
                <a:cs typeface="+mn-cs"/>
              </a:rPr>
              <a:t>Propagazione del calore</a:t>
            </a:r>
            <a:endParaRPr kumimoji="0" lang="en-US" sz="3400" b="1" i="1"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j-lt"/>
              <a:ea typeface="+mn-ea"/>
              <a:cs typeface="+mn-cs"/>
            </a:endParaRPr>
          </a:p>
        </p:txBody>
      </p:sp>
      <p:sp>
        <p:nvSpPr>
          <p:cNvPr id="6" name="CasellaDiTesto 5"/>
          <p:cNvSpPr txBox="1"/>
          <p:nvPr/>
        </p:nvSpPr>
        <p:spPr>
          <a:xfrm>
            <a:off x="357158" y="928670"/>
            <a:ext cx="8358246" cy="563231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it-IT" i="1" dirty="0" smtClean="0"/>
              <a:t>In fisica, il processo attraverso il quale due corpi, a temperature differenti, si scambiano energia sotto forma di calore, raggiungendo l'equilibrio termico si definisce propagazione del calore.</a:t>
            </a:r>
          </a:p>
          <a:p>
            <a:pPr algn="just"/>
            <a:r>
              <a:rPr lang="it-IT" i="1" dirty="0" smtClean="0"/>
              <a:t>Il calore si propaga per </a:t>
            </a:r>
            <a:r>
              <a:rPr lang="it-IT" b="1" i="1" dirty="0" smtClean="0"/>
              <a:t>convezione, conduzione o irraggiamento.</a:t>
            </a:r>
          </a:p>
          <a:p>
            <a:pPr algn="just"/>
            <a:endParaRPr lang="it-IT" b="1" i="1" dirty="0" smtClean="0"/>
          </a:p>
          <a:p>
            <a:pPr marL="4129088" algn="just"/>
            <a:r>
              <a:rPr lang="it-IT" b="1" i="1" dirty="0" smtClean="0">
                <a:effectLst>
                  <a:outerShdw blurRad="38100" dist="38100" dir="2700000" algn="tl">
                    <a:srgbClr val="000000">
                      <a:alpha val="43137"/>
                    </a:srgbClr>
                  </a:outerShdw>
                </a:effectLst>
              </a:rPr>
              <a:t>Conduzione</a:t>
            </a:r>
            <a:r>
              <a:rPr lang="it-IT" b="1" i="1" dirty="0" smtClean="0"/>
              <a:t>: </a:t>
            </a:r>
            <a:r>
              <a:rPr lang="it-IT" i="1" dirty="0" smtClean="0"/>
              <a:t>è il tipico passaggio di calore tra solidi, è dovuto alla trasmissione di vibrazioni tra atomi vicini all’interno del solido; sia ha trasmissione di energia ma non di materia</a:t>
            </a:r>
            <a:endParaRPr lang="it-IT" b="1" i="1" dirty="0" smtClean="0"/>
          </a:p>
          <a:p>
            <a:pPr marL="4129088" algn="just"/>
            <a:r>
              <a:rPr lang="it-IT" b="1" i="1" dirty="0" smtClean="0">
                <a:effectLst>
                  <a:outerShdw blurRad="38100" dist="38100" dir="2700000" algn="tl">
                    <a:srgbClr val="000000">
                      <a:alpha val="43137"/>
                    </a:srgbClr>
                  </a:outerShdw>
                </a:effectLst>
              </a:rPr>
              <a:t>Convezione:</a:t>
            </a:r>
            <a:r>
              <a:rPr lang="it-IT" b="1" i="1" dirty="0" smtClean="0"/>
              <a:t> </a:t>
            </a:r>
            <a:r>
              <a:rPr lang="it-IT" i="1" dirty="0" smtClean="0"/>
              <a:t>è il tipico passaggio di calore tra liquidi (ad esempio in atmosfera); il fluido scaldandosi varia la sua densità, il fluido più caldo tende a salire e quello più freddo a scendere innescando dei moti convettivi; in questo caso c’è trasporto di energia e di materia.</a:t>
            </a:r>
          </a:p>
          <a:p>
            <a:pPr algn="just"/>
            <a:r>
              <a:rPr lang="it-IT" b="1" i="1" dirty="0" smtClean="0">
                <a:effectLst>
                  <a:outerShdw blurRad="38100" dist="38100" dir="2700000" algn="tl">
                    <a:srgbClr val="000000">
                      <a:alpha val="43137"/>
                    </a:srgbClr>
                  </a:outerShdw>
                </a:effectLst>
              </a:rPr>
              <a:t>Irraggiamento</a:t>
            </a:r>
            <a:r>
              <a:rPr lang="it-IT" i="1" dirty="0" smtClean="0">
                <a:effectLst>
                  <a:outerShdw blurRad="38100" dist="38100" dir="2700000" algn="tl">
                    <a:srgbClr val="000000">
                      <a:alpha val="43137"/>
                    </a:srgbClr>
                  </a:outerShdw>
                </a:effectLst>
              </a:rPr>
              <a:t>:</a:t>
            </a:r>
            <a:r>
              <a:rPr lang="it-IT" i="1" dirty="0" smtClean="0"/>
              <a:t> la trasmissione del calore avviene quando i corpi emettono energia raggiante o ne ricevono da quelli circostanti; l’energia si propaga anche in assenza di materia.</a:t>
            </a:r>
            <a:endParaRPr lang="it-IT" i="1" dirty="0"/>
          </a:p>
        </p:txBody>
      </p:sp>
      <p:pic>
        <p:nvPicPr>
          <p:cNvPr id="87044" name="Picture 4"/>
          <p:cNvPicPr>
            <a:picLocks noChangeAspect="1" noChangeArrowheads="1"/>
          </p:cNvPicPr>
          <p:nvPr/>
        </p:nvPicPr>
        <p:blipFill>
          <a:blip r:embed="rId2"/>
          <a:srcRect/>
          <a:stretch>
            <a:fillRect/>
          </a:stretch>
        </p:blipFill>
        <p:spPr bwMode="auto">
          <a:xfrm>
            <a:off x="428596" y="2143116"/>
            <a:ext cx="4006444" cy="3429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357158" y="214290"/>
            <a:ext cx="8372476" cy="500066"/>
          </a:xfrm>
          <a:prstGeom prst="rect">
            <a:avLst/>
          </a:prstGeom>
        </p:spPr>
        <p:style>
          <a:lnRef idx="1">
            <a:schemeClr val="accent4"/>
          </a:lnRef>
          <a:fillRef idx="3">
            <a:schemeClr val="accent4"/>
          </a:fillRef>
          <a:effectRef idx="2">
            <a:schemeClr val="accent4"/>
          </a:effectRef>
          <a:fontRef idx="minor">
            <a:schemeClr val="lt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400" b="1" i="1" u="none" strike="noStrike" kern="1200" cap="none" spc="0" normalizeH="0" baseline="0" noProof="0" dirty="0" smtClean="0">
                <a:ln>
                  <a:noFill/>
                </a:ln>
                <a:solidFill>
                  <a:schemeClr val="lt1"/>
                </a:solidFill>
                <a:effectLst/>
                <a:uLnTx/>
                <a:uFillTx/>
                <a:ea typeface="+mn-ea"/>
                <a:cs typeface="+mn-cs"/>
              </a:rPr>
              <a:t>Conduzione</a:t>
            </a:r>
            <a:endParaRPr kumimoji="0" lang="en-US" sz="3400" b="1" i="1" u="none" strike="noStrike" kern="1200" cap="none" spc="0" normalizeH="0" baseline="0" noProof="0" dirty="0">
              <a:ln>
                <a:noFill/>
              </a:ln>
              <a:solidFill>
                <a:schemeClr val="lt1"/>
              </a:solidFill>
              <a:effectLst/>
              <a:uLnTx/>
              <a:uFillTx/>
              <a:ea typeface="+mn-ea"/>
              <a:cs typeface="+mn-cs"/>
            </a:endParaRPr>
          </a:p>
        </p:txBody>
      </p:sp>
      <p:sp>
        <p:nvSpPr>
          <p:cNvPr id="7" name="CasellaDiTesto 6"/>
          <p:cNvSpPr txBox="1"/>
          <p:nvPr/>
        </p:nvSpPr>
        <p:spPr>
          <a:xfrm>
            <a:off x="357158" y="785794"/>
            <a:ext cx="8358246" cy="3570208"/>
          </a:xfrm>
          <a:prstGeom prst="rect">
            <a:avLst/>
          </a:prstGeom>
          <a:noFill/>
        </p:spPr>
        <p:txBody>
          <a:bodyPr wrap="square" rtlCol="0">
            <a:spAutoFit/>
          </a:bodyPr>
          <a:lstStyle/>
          <a:p>
            <a:pPr algn="just"/>
            <a:r>
              <a:rPr lang="it-IT" dirty="0" smtClean="0"/>
              <a:t>Nella conduzione, tra due solidi a contatto sulla superficie A, </a:t>
            </a:r>
            <a:r>
              <a:rPr lang="it-IT" dirty="0" err="1" smtClean="0"/>
              <a:t>a</a:t>
            </a:r>
            <a:r>
              <a:rPr lang="it-IT" dirty="0" smtClean="0"/>
              <a:t> temperature diverse passa calore dalla parete più calda a quella più fredda. La rapidità di passaggio dipende dalla differenza di temperatura, dallo spessore della parete e dal tipo di materiale. </a:t>
            </a:r>
          </a:p>
          <a:p>
            <a:pPr algn="just"/>
            <a:r>
              <a:rPr lang="it-IT" dirty="0" smtClean="0"/>
              <a:t>La quantità di calore è descritta dalla legge di Fourier della conduzione:</a:t>
            </a:r>
          </a:p>
          <a:p>
            <a:pPr algn="just"/>
            <a:endParaRPr lang="it-IT" sz="2000" dirty="0" smtClean="0"/>
          </a:p>
          <a:p>
            <a:pPr algn="just"/>
            <a:endParaRPr lang="it-IT" sz="2000" dirty="0" smtClean="0"/>
          </a:p>
          <a:p>
            <a:pPr algn="just"/>
            <a:endParaRPr lang="it-IT" sz="2000" dirty="0" smtClean="0"/>
          </a:p>
          <a:p>
            <a:pPr algn="just"/>
            <a:r>
              <a:rPr lang="it-IT" sz="2000" dirty="0" smtClean="0"/>
              <a:t>			</a:t>
            </a:r>
            <a:r>
              <a:rPr lang="it-IT" dirty="0" smtClean="0"/>
              <a:t>Essendo k il </a:t>
            </a:r>
            <a:r>
              <a:rPr lang="it-IT" b="1" dirty="0" smtClean="0"/>
              <a:t>coefficiente di </a:t>
            </a:r>
            <a:r>
              <a:rPr lang="it-IT" b="1" dirty="0" err="1" smtClean="0"/>
              <a:t>conducibilià</a:t>
            </a:r>
            <a:r>
              <a:rPr lang="it-IT" b="1" dirty="0" smtClean="0"/>
              <a:t> termica</a:t>
            </a:r>
            <a:r>
              <a:rPr lang="it-IT" dirty="0" smtClean="0"/>
              <a:t> </a:t>
            </a:r>
          </a:p>
          <a:p>
            <a:pPr marL="2786063" indent="-2786063"/>
            <a:r>
              <a:rPr lang="it-IT" dirty="0" smtClean="0"/>
              <a:t>	caratteristico del materiale, misurato in W/</a:t>
            </a:r>
            <a:r>
              <a:rPr lang="it-IT" dirty="0" err="1" smtClean="0"/>
              <a:t>mK</a:t>
            </a:r>
            <a:r>
              <a:rPr lang="it-IT" dirty="0" smtClean="0"/>
              <a:t>.</a:t>
            </a:r>
          </a:p>
          <a:p>
            <a:pPr marL="2786063" indent="-2786063" algn="just"/>
            <a:r>
              <a:rPr lang="it-IT" dirty="0" smtClean="0"/>
              <a:t>	Quanto più alto è il valore di k, tanto più rapidamente fluisce il calore.</a:t>
            </a:r>
          </a:p>
          <a:p>
            <a:pPr algn="just"/>
            <a:endParaRPr lang="it-IT" sz="2000" dirty="0"/>
          </a:p>
        </p:txBody>
      </p:sp>
      <p:pic>
        <p:nvPicPr>
          <p:cNvPr id="86019" name="Picture 3"/>
          <p:cNvPicPr>
            <a:picLocks noChangeAspect="1" noChangeArrowheads="1"/>
          </p:cNvPicPr>
          <p:nvPr/>
        </p:nvPicPr>
        <p:blipFill>
          <a:blip r:embed="rId2"/>
          <a:srcRect/>
          <a:stretch>
            <a:fillRect/>
          </a:stretch>
        </p:blipFill>
        <p:spPr bwMode="auto">
          <a:xfrm>
            <a:off x="714348" y="2071678"/>
            <a:ext cx="2071702" cy="2303116"/>
          </a:xfrm>
          <a:prstGeom prst="rect">
            <a:avLst/>
          </a:prstGeom>
          <a:noFill/>
          <a:ln w="9525">
            <a:noFill/>
            <a:miter lim="800000"/>
            <a:headEnd/>
            <a:tailEnd/>
          </a:ln>
          <a:effectLst/>
        </p:spPr>
      </p:pic>
      <p:pic>
        <p:nvPicPr>
          <p:cNvPr id="86020" name="Picture 4"/>
          <p:cNvPicPr>
            <a:picLocks noChangeAspect="1" noChangeArrowheads="1"/>
          </p:cNvPicPr>
          <p:nvPr/>
        </p:nvPicPr>
        <p:blipFill>
          <a:blip r:embed="rId3"/>
          <a:srcRect/>
          <a:stretch>
            <a:fillRect/>
          </a:stretch>
        </p:blipFill>
        <p:spPr bwMode="auto">
          <a:xfrm>
            <a:off x="4500562" y="1928802"/>
            <a:ext cx="1879600" cy="762000"/>
          </a:xfrm>
          <a:prstGeom prst="rect">
            <a:avLst/>
          </a:prstGeom>
          <a:noFill/>
          <a:ln w="9525">
            <a:solidFill>
              <a:schemeClr val="tx2">
                <a:lumMod val="75000"/>
              </a:schemeClr>
            </a:solidFill>
            <a:miter lim="800000"/>
            <a:headEnd/>
            <a:tailEnd/>
          </a:ln>
          <a:effectLst/>
        </p:spPr>
      </p:pic>
      <p:pic>
        <p:nvPicPr>
          <p:cNvPr id="86021" name="Picture 5"/>
          <p:cNvPicPr>
            <a:picLocks noChangeAspect="1" noChangeArrowheads="1"/>
          </p:cNvPicPr>
          <p:nvPr/>
        </p:nvPicPr>
        <p:blipFill>
          <a:blip r:embed="rId4"/>
          <a:srcRect/>
          <a:stretch>
            <a:fillRect/>
          </a:stretch>
        </p:blipFill>
        <p:spPr bwMode="auto">
          <a:xfrm>
            <a:off x="4572000" y="4071942"/>
            <a:ext cx="4291924" cy="2214554"/>
          </a:xfrm>
          <a:prstGeom prst="rect">
            <a:avLst/>
          </a:prstGeom>
          <a:noFill/>
          <a:ln w="9525">
            <a:noFill/>
            <a:miter lim="800000"/>
            <a:headEnd/>
            <a:tailEnd/>
          </a:ln>
          <a:effectLst/>
        </p:spPr>
      </p:pic>
      <p:sp>
        <p:nvSpPr>
          <p:cNvPr id="10" name="CasellaDiTesto 9"/>
          <p:cNvSpPr txBox="1"/>
          <p:nvPr/>
        </p:nvSpPr>
        <p:spPr>
          <a:xfrm>
            <a:off x="357158" y="4540947"/>
            <a:ext cx="4214842" cy="2031325"/>
          </a:xfrm>
          <a:prstGeom prst="rect">
            <a:avLst/>
          </a:prstGeom>
          <a:noFill/>
        </p:spPr>
        <p:txBody>
          <a:bodyPr wrap="square" rtlCol="0">
            <a:spAutoFit/>
          </a:bodyPr>
          <a:lstStyle/>
          <a:p>
            <a:pPr marL="85725" algn="just"/>
            <a:r>
              <a:rPr lang="it-IT" dirty="0" smtClean="0"/>
              <a:t>Le sostanze con un coefficiente di conducibilità termica elevato sono buoni conduttori di calore (ad esempio i metalli.</a:t>
            </a:r>
          </a:p>
          <a:p>
            <a:pPr marL="85725" algn="just"/>
            <a:r>
              <a:rPr lang="it-IT" dirty="0" smtClean="0"/>
              <a:t>Gli isolanti termici, a bassa conducibilità termica,  sono i gas o materiali che inglobano aria </a:t>
            </a:r>
            <a:r>
              <a:rPr lang="it-IT" dirty="0" err="1" smtClean="0"/>
              <a:t>aria</a:t>
            </a:r>
            <a:r>
              <a:rPr lang="it-IT" dirty="0" smtClean="0"/>
              <a:t> nella loro struttura.</a:t>
            </a:r>
          </a:p>
          <a:p>
            <a:endParaRPr lang="it-IT"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357158" y="214290"/>
            <a:ext cx="8372476" cy="500066"/>
          </a:xfrm>
          <a:prstGeom prst="rect">
            <a:avLst/>
          </a:prstGeom>
        </p:spPr>
        <p:style>
          <a:lnRef idx="1">
            <a:schemeClr val="accent4"/>
          </a:lnRef>
          <a:fillRef idx="3">
            <a:schemeClr val="accent4"/>
          </a:fillRef>
          <a:effectRef idx="2">
            <a:schemeClr val="accent4"/>
          </a:effectRef>
          <a:fontRef idx="minor">
            <a:schemeClr val="lt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400" b="1" i="1" u="none" strike="noStrike" kern="1200" cap="none" spc="0" normalizeH="0" baseline="0" noProof="0" dirty="0" smtClean="0">
                <a:ln>
                  <a:noFill/>
                </a:ln>
                <a:solidFill>
                  <a:schemeClr val="lt1"/>
                </a:solidFill>
                <a:effectLst/>
                <a:uLnTx/>
                <a:uFillTx/>
                <a:ea typeface="+mn-ea"/>
                <a:cs typeface="+mn-cs"/>
              </a:rPr>
              <a:t>Convezione</a:t>
            </a:r>
            <a:endParaRPr kumimoji="0" lang="en-US" sz="3400" b="1" i="1" u="none" strike="noStrike" kern="1200" cap="none" spc="0" normalizeH="0" baseline="0" noProof="0" dirty="0">
              <a:ln>
                <a:noFill/>
              </a:ln>
              <a:solidFill>
                <a:schemeClr val="lt1"/>
              </a:solidFill>
              <a:effectLst/>
              <a:uLnTx/>
              <a:uFillTx/>
              <a:ea typeface="+mn-ea"/>
              <a:cs typeface="+mn-cs"/>
            </a:endParaRPr>
          </a:p>
        </p:txBody>
      </p:sp>
      <p:sp>
        <p:nvSpPr>
          <p:cNvPr id="3" name="CasellaDiTesto 2"/>
          <p:cNvSpPr txBox="1"/>
          <p:nvPr/>
        </p:nvSpPr>
        <p:spPr>
          <a:xfrm>
            <a:off x="357158" y="928670"/>
            <a:ext cx="8358246" cy="255454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it-IT" sz="1600" dirty="0" smtClean="0"/>
              <a:t>La propagazione del calore nei liquidi e nei gas avviene prevalentemente per convezione, e comporta un effettivo moto delle particelle di fluido tra punti a temperature differenti; in effetti, se si produce una differenza di temperatura all'interno di un liquido o di un gas, si stabilisce una corrente materiale di fluido. Il movimento può essere naturale o forzato. Se un liquido o un gas viene riscaldato, la sua </a:t>
            </a:r>
            <a:r>
              <a:rPr lang="it-IT" sz="1600" i="1" dirty="0" smtClean="0"/>
              <a:t>densità </a:t>
            </a:r>
            <a:r>
              <a:rPr lang="it-IT" sz="1600" b="1" i="1" dirty="0" smtClean="0">
                <a:latin typeface="Symbol" pitchFamily="18" charset="2"/>
              </a:rPr>
              <a:t>r</a:t>
            </a:r>
            <a:r>
              <a:rPr lang="it-IT" sz="1600" b="1" i="1" dirty="0" smtClean="0"/>
              <a:t>  </a:t>
            </a:r>
            <a:r>
              <a:rPr lang="it-IT" sz="1600" dirty="0" smtClean="0"/>
              <a:t>diminuisce</a:t>
            </a:r>
            <a:r>
              <a:rPr lang="it-IT" sz="1600" b="1" dirty="0" smtClean="0"/>
              <a:t>.</a:t>
            </a:r>
          </a:p>
          <a:p>
            <a:pPr algn="just"/>
            <a:r>
              <a:rPr lang="it-IT" sz="1600" dirty="0" smtClean="0"/>
              <a:t>Trovandosi in un campo gravitazionale, la parte di fluido più calda, e quindi meno densa, sale, mentre la parte più fredda scende. Questo movimento, dovuto solo alla non uniformità della temperatura nel fluido, viene detta convezione naturale. La convezione forzata invece si ottiene se il fluido è sottoposto artificialmente a un gradiente di pressione, che lo mette in movimento, secondo le leggi della meccanica dei fluidi.</a:t>
            </a:r>
            <a:endParaRPr lang="it-IT" sz="1600" dirty="0"/>
          </a:p>
        </p:txBody>
      </p:sp>
      <p:pic>
        <p:nvPicPr>
          <p:cNvPr id="88066" name="Picture 2"/>
          <p:cNvPicPr>
            <a:picLocks noChangeAspect="1" noChangeArrowheads="1"/>
          </p:cNvPicPr>
          <p:nvPr/>
        </p:nvPicPr>
        <p:blipFill>
          <a:blip r:embed="rId3"/>
          <a:srcRect/>
          <a:stretch>
            <a:fillRect/>
          </a:stretch>
        </p:blipFill>
        <p:spPr bwMode="auto">
          <a:xfrm>
            <a:off x="500034" y="3786190"/>
            <a:ext cx="3003469" cy="2770190"/>
          </a:xfrm>
          <a:prstGeom prst="rect">
            <a:avLst/>
          </a:prstGeom>
          <a:noFill/>
          <a:ln w="9525">
            <a:noFill/>
            <a:miter lim="800000"/>
            <a:headEnd/>
            <a:tailEnd/>
          </a:ln>
          <a:effectLst/>
        </p:spPr>
      </p:pic>
      <p:graphicFrame>
        <p:nvGraphicFramePr>
          <p:cNvPr id="88067" name="Object 3"/>
          <p:cNvGraphicFramePr>
            <a:graphicFrameLocks noChangeAspect="1"/>
          </p:cNvGraphicFramePr>
          <p:nvPr/>
        </p:nvGraphicFramePr>
        <p:xfrm>
          <a:off x="5357818" y="4643446"/>
          <a:ext cx="3236907" cy="498475"/>
        </p:xfrm>
        <a:graphic>
          <a:graphicData uri="http://schemas.openxmlformats.org/presentationml/2006/ole">
            <mc:AlternateContent xmlns:mc="http://schemas.openxmlformats.org/markup-compatibility/2006">
              <mc:Choice xmlns:v="urn:schemas-microsoft-com:vml" Requires="v">
                <p:oleObj spid="_x0000_s88075" name="Equazione" r:id="rId4" imgW="2108160" imgH="241200" progId="Equation.3">
                  <p:embed/>
                </p:oleObj>
              </mc:Choice>
              <mc:Fallback>
                <p:oleObj name="Equazione" r:id="rId4" imgW="2108160" imgH="2412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7818" y="4643446"/>
                        <a:ext cx="3236907" cy="498475"/>
                      </a:xfrm>
                      <a:prstGeom prst="rect">
                        <a:avLst/>
                      </a:prstGeom>
                      <a:solidFill>
                        <a:schemeClr val="bg1"/>
                      </a:solidFill>
                      <a:ln w="25400">
                        <a:solidFill>
                          <a:srgbClr val="0000FF"/>
                        </a:solidFill>
                        <a:miter lim="800000"/>
                        <a:headEnd/>
                        <a:tailEnd/>
                      </a:ln>
                    </p:spPr>
                  </p:pic>
                </p:oleObj>
              </mc:Fallback>
            </mc:AlternateContent>
          </a:graphicData>
        </a:graphic>
      </p:graphicFrame>
      <p:sp>
        <p:nvSpPr>
          <p:cNvPr id="6" name="CasellaDiTesto 5"/>
          <p:cNvSpPr txBox="1"/>
          <p:nvPr/>
        </p:nvSpPr>
        <p:spPr>
          <a:xfrm>
            <a:off x="3714744" y="3571876"/>
            <a:ext cx="5000660" cy="3139321"/>
          </a:xfrm>
          <a:prstGeom prst="rect">
            <a:avLst/>
          </a:prstGeom>
          <a:noFill/>
        </p:spPr>
        <p:txBody>
          <a:bodyPr wrap="square" rtlCol="0">
            <a:spAutoFit/>
          </a:bodyPr>
          <a:lstStyle/>
          <a:p>
            <a:pPr algn="just"/>
            <a:r>
              <a:rPr lang="it-IT" dirty="0" smtClean="0"/>
              <a:t>La convezione può essere descritta </a:t>
            </a:r>
            <a:r>
              <a:rPr lang="it-IT" b="1" dirty="0" smtClean="0"/>
              <a:t>dalla legge di Newton</a:t>
            </a:r>
            <a:r>
              <a:rPr lang="it-IT" dirty="0" smtClean="0"/>
              <a:t> del flusso termico trasmesso tra una superficie a temperatura T e un fluido a temperatura:</a:t>
            </a:r>
          </a:p>
          <a:p>
            <a:pPr algn="just"/>
            <a:endParaRPr lang="it-IT" dirty="0" smtClean="0"/>
          </a:p>
          <a:p>
            <a:pPr algn="just"/>
            <a:endParaRPr lang="it-IT" dirty="0" smtClean="0"/>
          </a:p>
          <a:p>
            <a:pPr algn="just"/>
            <a:r>
              <a:rPr lang="it-IT" dirty="0" smtClean="0"/>
              <a:t>Essendo h il coefficiente di scambio termico per convezione, dipende dalla geometria della parete, dalla natura del moto del fluido,(laminare, turbolento,..) dalla velocità, dalla pressione e da altri parametri</a:t>
            </a:r>
            <a:endParaRPr lang="it-IT"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357158" y="214290"/>
            <a:ext cx="8372476" cy="500066"/>
          </a:xfrm>
          <a:prstGeom prst="rect">
            <a:avLst/>
          </a:prstGeom>
        </p:spPr>
        <p:style>
          <a:lnRef idx="1">
            <a:schemeClr val="accent4"/>
          </a:lnRef>
          <a:fillRef idx="3">
            <a:schemeClr val="accent4"/>
          </a:fillRef>
          <a:effectRef idx="2">
            <a:schemeClr val="accent4"/>
          </a:effectRef>
          <a:fontRef idx="minor">
            <a:schemeClr val="lt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400" b="1" i="1" u="none" strike="noStrike" kern="1200" cap="none" spc="0" normalizeH="0" baseline="0" noProof="0" dirty="0" smtClean="0">
                <a:ln>
                  <a:noFill/>
                </a:ln>
                <a:solidFill>
                  <a:schemeClr val="lt1"/>
                </a:solidFill>
                <a:effectLst/>
                <a:uLnTx/>
                <a:uFillTx/>
                <a:ea typeface="+mn-ea"/>
                <a:cs typeface="+mn-cs"/>
              </a:rPr>
              <a:t>Irraggiamento</a:t>
            </a:r>
            <a:endParaRPr kumimoji="0" lang="en-US" sz="3400" b="1" i="1" u="none" strike="noStrike" kern="1200" cap="none" spc="0" normalizeH="0" baseline="0" noProof="0" dirty="0">
              <a:ln>
                <a:noFill/>
              </a:ln>
              <a:solidFill>
                <a:schemeClr val="lt1"/>
              </a:solidFill>
              <a:effectLst/>
              <a:uLnTx/>
              <a:uFillTx/>
              <a:ea typeface="+mn-ea"/>
              <a:cs typeface="+mn-cs"/>
            </a:endParaRPr>
          </a:p>
        </p:txBody>
      </p:sp>
      <p:sp>
        <p:nvSpPr>
          <p:cNvPr id="3" name="CasellaDiTesto 2"/>
          <p:cNvSpPr txBox="1"/>
          <p:nvPr/>
        </p:nvSpPr>
        <p:spPr>
          <a:xfrm>
            <a:off x="285720" y="1000108"/>
            <a:ext cx="8572560" cy="5632311"/>
          </a:xfrm>
          <a:prstGeom prst="rect">
            <a:avLst/>
          </a:prstGeom>
          <a:noFill/>
        </p:spPr>
        <p:txBody>
          <a:bodyPr wrap="square" rtlCol="0">
            <a:spAutoFit/>
          </a:bodyPr>
          <a:lstStyle/>
          <a:p>
            <a:pPr algn="just"/>
            <a:r>
              <a:rPr lang="it-IT" dirty="0" smtClean="0"/>
              <a:t>Il trasferimento di calore, da un corpo a temperatura più alta ad un corpo a temperatura più bassa per irraggiamento ha caratteristiche notevolmente diverse rispetto alle due modalità precedenti: si tratta infatti di un fenomeno essenzialmente elettromagnetico, senza l’intervento di mezzi materiali, che lo conducano lo trasportino con moto convettivo, non richiede il contatto diretto tra i corpi e può avvenire anche nel vuoto. In tal caso la trasmissione del calore sotto forma di onde elettromagnetiche, ciò mediante radiazioni emesse dalla sorgente termica.</a:t>
            </a:r>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endParaRPr lang="it-IT" dirty="0" smtClean="0"/>
          </a:p>
          <a:p>
            <a:pPr algn="just"/>
            <a:r>
              <a:rPr lang="it-IT" dirty="0" smtClean="0"/>
              <a:t>Tutti i corpi emettono radiazione elettromagnetica: visibile per i corpi più caldi e infrarossa per quelli più freddi</a:t>
            </a:r>
            <a:endParaRPr lang="it-IT" dirty="0"/>
          </a:p>
        </p:txBody>
      </p:sp>
      <p:graphicFrame>
        <p:nvGraphicFramePr>
          <p:cNvPr id="89090" name="Object 2"/>
          <p:cNvGraphicFramePr>
            <a:graphicFrameLocks noChangeAspect="1"/>
          </p:cNvGraphicFramePr>
          <p:nvPr/>
        </p:nvGraphicFramePr>
        <p:xfrm>
          <a:off x="2285984" y="5143512"/>
          <a:ext cx="1844675" cy="714380"/>
        </p:xfrm>
        <a:graphic>
          <a:graphicData uri="http://schemas.openxmlformats.org/presentationml/2006/ole">
            <mc:AlternateContent xmlns:mc="http://schemas.openxmlformats.org/markup-compatibility/2006">
              <mc:Choice xmlns:v="urn:schemas-microsoft-com:vml" Requires="v">
                <p:oleObj spid="_x0000_s89098" name="Equazione" r:id="rId3" imgW="825480" imgH="393480" progId="Equation.3">
                  <p:embed/>
                </p:oleObj>
              </mc:Choice>
              <mc:Fallback>
                <p:oleObj name="Equazione" r:id="rId3" imgW="82548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84" y="5143512"/>
                        <a:ext cx="1844675" cy="714380"/>
                      </a:xfrm>
                      <a:prstGeom prst="rect">
                        <a:avLst/>
                      </a:prstGeom>
                      <a:solidFill>
                        <a:schemeClr val="bg1"/>
                      </a:solidFill>
                      <a:ln w="25400">
                        <a:solidFill>
                          <a:schemeClr val="tx2"/>
                        </a:solidFill>
                        <a:miter lim="800000"/>
                        <a:headEnd/>
                        <a:tailEnd/>
                      </a:ln>
                    </p:spPr>
                  </p:pic>
                </p:oleObj>
              </mc:Fallback>
            </mc:AlternateContent>
          </a:graphicData>
        </a:graphic>
      </p:graphicFrame>
      <p:pic>
        <p:nvPicPr>
          <p:cNvPr id="89091" name="Picture 3"/>
          <p:cNvPicPr>
            <a:picLocks noChangeAspect="1" noChangeArrowheads="1"/>
          </p:cNvPicPr>
          <p:nvPr/>
        </p:nvPicPr>
        <p:blipFill>
          <a:blip r:embed="rId5"/>
          <a:srcRect/>
          <a:stretch>
            <a:fillRect/>
          </a:stretch>
        </p:blipFill>
        <p:spPr bwMode="auto">
          <a:xfrm>
            <a:off x="6000760" y="2928934"/>
            <a:ext cx="2497140" cy="2786127"/>
          </a:xfrm>
          <a:prstGeom prst="rect">
            <a:avLst/>
          </a:prstGeom>
          <a:noFill/>
          <a:ln w="9525">
            <a:noFill/>
            <a:miter lim="800000"/>
            <a:headEnd/>
            <a:tailEnd/>
          </a:ln>
          <a:effectLst/>
        </p:spPr>
      </p:pic>
      <p:sp>
        <p:nvSpPr>
          <p:cNvPr id="6" name="CasellaDiTesto 5"/>
          <p:cNvSpPr txBox="1"/>
          <p:nvPr/>
        </p:nvSpPr>
        <p:spPr>
          <a:xfrm>
            <a:off x="285720" y="3000372"/>
            <a:ext cx="5357850" cy="2308324"/>
          </a:xfrm>
          <a:prstGeom prst="rect">
            <a:avLst/>
          </a:prstGeom>
          <a:noFill/>
        </p:spPr>
        <p:txBody>
          <a:bodyPr wrap="square" rtlCol="0">
            <a:spAutoFit/>
          </a:bodyPr>
          <a:lstStyle/>
          <a:p>
            <a:pPr algn="just"/>
            <a:r>
              <a:rPr lang="it-IT" b="1" dirty="0" smtClean="0"/>
              <a:t>La legge di </a:t>
            </a:r>
            <a:r>
              <a:rPr lang="it-IT" b="1" dirty="0" err="1" smtClean="0"/>
              <a:t>Stefan-Boltzman</a:t>
            </a:r>
            <a:r>
              <a:rPr lang="it-IT" b="1" dirty="0" smtClean="0"/>
              <a:t>: </a:t>
            </a:r>
            <a:r>
              <a:rPr lang="it-IT" dirty="0" smtClean="0"/>
              <a:t>afferma che l'energia totale irradiata da un corpo nero, (in fisica, nome con cui si indica un corpo ideale che assorbe completamente la radiazione incidente sulla sua superficie, non esiste un corpo reale con tale proprietà), è direttamente proporzionale alla superficie S del corpo e alla quarta potenza della sua temperatura assoluta T:</a:t>
            </a:r>
            <a:endParaRPr lang="it-IT"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357158" y="214290"/>
            <a:ext cx="8372476" cy="500066"/>
          </a:xfrm>
          <a:prstGeom prst="rect">
            <a:avLst/>
          </a:prstGeom>
        </p:spPr>
        <p:style>
          <a:lnRef idx="1">
            <a:schemeClr val="accent4"/>
          </a:lnRef>
          <a:fillRef idx="3">
            <a:schemeClr val="accent4"/>
          </a:fillRef>
          <a:effectRef idx="2">
            <a:schemeClr val="accent4"/>
          </a:effectRef>
          <a:fontRef idx="minor">
            <a:schemeClr val="lt1"/>
          </a:fontRef>
        </p:style>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400" b="1" i="1" u="none" strike="noStrike" kern="1200" cap="none" spc="0" normalizeH="0" baseline="0" noProof="0" dirty="0" smtClean="0">
                <a:ln>
                  <a:noFill/>
                </a:ln>
                <a:solidFill>
                  <a:schemeClr val="lt1"/>
                </a:solidFill>
                <a:effectLst/>
                <a:uLnTx/>
                <a:uFillTx/>
                <a:latin typeface="Book Antiqua" pitchFamily="18" charset="0"/>
                <a:ea typeface="+mn-ea"/>
                <a:cs typeface="+mn-cs"/>
              </a:rPr>
              <a:t>CALORE e LAVORO</a:t>
            </a:r>
            <a:endParaRPr kumimoji="0" lang="en-US" sz="3400" b="1" i="1" u="none" strike="noStrike" kern="1200" cap="none" spc="0" normalizeH="0" baseline="0" noProof="0" dirty="0">
              <a:ln>
                <a:noFill/>
              </a:ln>
              <a:solidFill>
                <a:schemeClr val="lt1"/>
              </a:solidFill>
              <a:effectLst/>
              <a:uLnTx/>
              <a:uFillTx/>
              <a:latin typeface="Book Antiqua" pitchFamily="18" charset="0"/>
              <a:ea typeface="+mn-ea"/>
              <a:cs typeface="+mn-cs"/>
            </a:endParaRPr>
          </a:p>
        </p:txBody>
      </p:sp>
      <p:sp>
        <p:nvSpPr>
          <p:cNvPr id="4" name="CasellaDiTesto 3"/>
          <p:cNvSpPr txBox="1"/>
          <p:nvPr/>
        </p:nvSpPr>
        <p:spPr>
          <a:xfrm>
            <a:off x="428596" y="857232"/>
            <a:ext cx="8286808" cy="2308324"/>
          </a:xfrm>
          <a:prstGeom prst="rect">
            <a:avLst/>
          </a:prstGeom>
          <a:noFill/>
        </p:spPr>
        <p:txBody>
          <a:bodyPr wrap="square" rtlCol="0">
            <a:spAutoFit/>
          </a:bodyPr>
          <a:lstStyle/>
          <a:p>
            <a:pPr algn="just"/>
            <a:r>
              <a:rPr lang="it-IT" sz="1600" dirty="0" smtClean="0"/>
              <a:t>Un altro modo di riscaldare un corpo senza metterlo a contato con un altro corpo caldo è quello di compiere un determinato lavoro su di esso.</a:t>
            </a:r>
          </a:p>
          <a:p>
            <a:r>
              <a:rPr lang="it-IT" sz="1600" dirty="0" smtClean="0"/>
              <a:t>Un esempio è il </a:t>
            </a:r>
            <a:r>
              <a:rPr lang="it-IT" sz="1600" b="1" i="1" dirty="0" smtClean="0"/>
              <a:t>lavoro di attrito</a:t>
            </a:r>
            <a:r>
              <a:rPr lang="it-IT" sz="1600" dirty="0" smtClean="0"/>
              <a:t>!!</a:t>
            </a:r>
          </a:p>
          <a:p>
            <a:pPr algn="just"/>
            <a:r>
              <a:rPr lang="it-IT" sz="1600" dirty="0" smtClean="0"/>
              <a:t>Nell’ottocento Joule riuscì a riscaldare l’acqua compiendo un lavoro meccanico  attraverso l’esperimento  (1843) in cui utilizzava un apparecchio composto da un asse verticale munito di palette, immerso nell’acqua di un calorimetro, a cui erano collegati due pesi che ne provocavano la rotazione: le palette ruotando agitavano l’acqua  e per attrito ne producevano il riscaldamento. Joule dimostrò che il lavoro meccanico necessario per innalzare di 1°C la temperatura di 1 grammo di acqua (1 caloria, appunto) equivale a circa 4.18 J.</a:t>
            </a:r>
          </a:p>
        </p:txBody>
      </p:sp>
      <p:pic>
        <p:nvPicPr>
          <p:cNvPr id="171011" name="Picture 3"/>
          <p:cNvPicPr>
            <a:picLocks noChangeAspect="1" noChangeArrowheads="1"/>
          </p:cNvPicPr>
          <p:nvPr/>
        </p:nvPicPr>
        <p:blipFill>
          <a:blip r:embed="rId2"/>
          <a:srcRect/>
          <a:stretch>
            <a:fillRect/>
          </a:stretch>
        </p:blipFill>
        <p:spPr bwMode="auto">
          <a:xfrm>
            <a:off x="500034" y="3357562"/>
            <a:ext cx="3087224" cy="2500330"/>
          </a:xfrm>
          <a:prstGeom prst="rect">
            <a:avLst/>
          </a:prstGeom>
          <a:noFill/>
          <a:ln w="9525">
            <a:noFill/>
            <a:miter lim="800000"/>
            <a:headEnd/>
            <a:tailEnd/>
          </a:ln>
          <a:effectLst/>
        </p:spPr>
      </p:pic>
      <p:sp>
        <p:nvSpPr>
          <p:cNvPr id="6" name="CasellaDiTesto 5"/>
          <p:cNvSpPr txBox="1"/>
          <p:nvPr/>
        </p:nvSpPr>
        <p:spPr>
          <a:xfrm>
            <a:off x="3643306" y="3286124"/>
            <a:ext cx="4929222" cy="2862322"/>
          </a:xfrm>
          <a:prstGeom prst="rect">
            <a:avLst/>
          </a:prstGeom>
          <a:noFill/>
        </p:spPr>
        <p:txBody>
          <a:bodyPr wrap="square" rtlCol="0">
            <a:spAutoFit/>
          </a:bodyPr>
          <a:lstStyle/>
          <a:p>
            <a:pPr algn="just"/>
            <a:r>
              <a:rPr lang="it-IT" sz="1600" dirty="0" smtClean="0">
                <a:effectLst>
                  <a:outerShdw blurRad="38100" dist="38100" dir="2700000" algn="tl">
                    <a:srgbClr val="000000">
                      <a:alpha val="43137"/>
                    </a:srgbClr>
                  </a:outerShdw>
                </a:effectLst>
                <a:latin typeface="Book Antiqua" pitchFamily="18" charset="0"/>
              </a:rPr>
              <a:t>In condizioni adiabatiche quindi senza scambio di calore, Joule misurò l'aumento di temperatura in seguito all'agitazione dalle pale nella rotazione azionata dalla caduta di un grave:</a:t>
            </a:r>
          </a:p>
          <a:p>
            <a:pPr algn="just"/>
            <a:endParaRPr lang="it-IT" sz="1600" dirty="0" smtClean="0">
              <a:effectLst>
                <a:outerShdw blurRad="38100" dist="38100" dir="2700000" algn="tl">
                  <a:srgbClr val="000000">
                    <a:alpha val="43137"/>
                  </a:srgbClr>
                </a:outerShdw>
              </a:effectLst>
              <a:latin typeface="Book Antiqua" pitchFamily="18" charset="0"/>
            </a:endParaRPr>
          </a:p>
          <a:p>
            <a:pPr algn="ctr"/>
            <a:r>
              <a:rPr lang="it-IT" sz="2000" b="1" dirty="0" err="1" smtClean="0">
                <a:effectLst>
                  <a:outerShdw blurRad="38100" dist="38100" dir="2700000" algn="tl">
                    <a:srgbClr val="000000">
                      <a:alpha val="43137"/>
                    </a:srgbClr>
                  </a:outerShdw>
                </a:effectLst>
                <a:latin typeface="Book Antiqua" pitchFamily="18" charset="0"/>
              </a:rPr>
              <a:t>L</a:t>
            </a:r>
            <a:r>
              <a:rPr lang="it-IT" sz="2000" b="1" baseline="-25000" dirty="0" err="1" smtClean="0">
                <a:effectLst>
                  <a:outerShdw blurRad="38100" dist="38100" dir="2700000" algn="tl">
                    <a:srgbClr val="000000">
                      <a:alpha val="43137"/>
                    </a:srgbClr>
                  </a:outerShdw>
                </a:effectLst>
                <a:latin typeface="Book Antiqua" pitchFamily="18" charset="0"/>
              </a:rPr>
              <a:t>meccanico</a:t>
            </a:r>
            <a:r>
              <a:rPr lang="it-IT" sz="2000" b="1" dirty="0" smtClean="0">
                <a:effectLst>
                  <a:outerShdw blurRad="38100" dist="38100" dir="2700000" algn="tl">
                    <a:srgbClr val="000000">
                      <a:alpha val="43137"/>
                    </a:srgbClr>
                  </a:outerShdw>
                </a:effectLst>
                <a:latin typeface="Book Antiqua" pitchFamily="18" charset="0"/>
              </a:rPr>
              <a:t> = </a:t>
            </a:r>
            <a:r>
              <a:rPr lang="it-IT" sz="2000" b="1" dirty="0" err="1" smtClean="0">
                <a:effectLst>
                  <a:outerShdw blurRad="38100" dist="38100" dir="2700000" algn="tl">
                    <a:srgbClr val="000000">
                      <a:alpha val="43137"/>
                    </a:srgbClr>
                  </a:outerShdw>
                </a:effectLst>
                <a:latin typeface="Book Antiqua" pitchFamily="18" charset="0"/>
              </a:rPr>
              <a:t>E</a:t>
            </a:r>
            <a:r>
              <a:rPr lang="it-IT" sz="2000" b="1" baseline="-25000" dirty="0" err="1" smtClean="0">
                <a:effectLst>
                  <a:outerShdw blurRad="38100" dist="38100" dir="2700000" algn="tl">
                    <a:srgbClr val="000000">
                      <a:alpha val="43137"/>
                    </a:srgbClr>
                  </a:outerShdw>
                </a:effectLst>
                <a:latin typeface="Book Antiqua" pitchFamily="18" charset="0"/>
              </a:rPr>
              <a:t>meccanica</a:t>
            </a:r>
            <a:r>
              <a:rPr lang="it-IT" sz="2000" b="1" dirty="0" smtClean="0">
                <a:effectLst>
                  <a:outerShdw blurRad="38100" dist="38100" dir="2700000" algn="tl">
                    <a:srgbClr val="000000">
                      <a:alpha val="43137"/>
                    </a:srgbClr>
                  </a:outerShdw>
                </a:effectLst>
                <a:latin typeface="Book Antiqua" pitchFamily="18" charset="0"/>
              </a:rPr>
              <a:t> =  </a:t>
            </a:r>
            <a:r>
              <a:rPr lang="it-IT" sz="2000" b="1" i="1" dirty="0" err="1" smtClean="0">
                <a:effectLst>
                  <a:outerShdw blurRad="38100" dist="38100" dir="2700000" algn="tl">
                    <a:srgbClr val="000000">
                      <a:alpha val="43137"/>
                    </a:srgbClr>
                  </a:outerShdw>
                </a:effectLst>
                <a:latin typeface="Book Antiqua" pitchFamily="18" charset="0"/>
              </a:rPr>
              <a:t>m⋅g⋅h</a:t>
            </a:r>
            <a:r>
              <a:rPr lang="it-IT" sz="2000" b="1" dirty="0" smtClean="0">
                <a:effectLst>
                  <a:outerShdw blurRad="38100" dist="38100" dir="2700000" algn="tl">
                    <a:srgbClr val="000000">
                      <a:alpha val="43137"/>
                    </a:srgbClr>
                  </a:outerShdw>
                </a:effectLst>
                <a:latin typeface="Book Antiqua" pitchFamily="18" charset="0"/>
              </a:rPr>
              <a:t>  </a:t>
            </a:r>
            <a:r>
              <a:rPr lang="it-IT" sz="2000" b="1" dirty="0" smtClean="0">
                <a:effectLst>
                  <a:outerShdw blurRad="38100" dist="38100" dir="2700000" algn="tl">
                    <a:srgbClr val="000000">
                      <a:alpha val="43137"/>
                    </a:srgbClr>
                  </a:outerShdw>
                </a:effectLst>
                <a:latin typeface="Book Antiqua" pitchFamily="18" charset="0"/>
                <a:sym typeface="Symbol"/>
              </a:rPr>
              <a:t> </a:t>
            </a:r>
            <a:r>
              <a:rPr lang="it-IT" sz="2000" b="1" dirty="0" err="1" smtClean="0">
                <a:effectLst>
                  <a:outerShdw blurRad="38100" dist="38100" dir="2700000" algn="tl">
                    <a:srgbClr val="000000">
                      <a:alpha val="43137"/>
                    </a:srgbClr>
                  </a:outerShdw>
                </a:effectLst>
                <a:latin typeface="Book Antiqua" pitchFamily="18" charset="0"/>
                <a:sym typeface="Symbol"/>
              </a:rPr>
              <a:t>E</a:t>
            </a:r>
            <a:r>
              <a:rPr lang="it-IT" sz="2000" b="1" baseline="-25000" dirty="0" err="1" smtClean="0">
                <a:effectLst>
                  <a:outerShdw blurRad="38100" dist="38100" dir="2700000" algn="tl">
                    <a:srgbClr val="000000">
                      <a:alpha val="43137"/>
                    </a:srgbClr>
                  </a:outerShdw>
                </a:effectLst>
                <a:latin typeface="Book Antiqua" pitchFamily="18" charset="0"/>
                <a:sym typeface="Symbol"/>
              </a:rPr>
              <a:t>termica</a:t>
            </a:r>
            <a:r>
              <a:rPr lang="it-IT" sz="1600" dirty="0" smtClean="0">
                <a:effectLst>
                  <a:outerShdw blurRad="38100" dist="38100" dir="2700000" algn="tl">
                    <a:srgbClr val="000000">
                      <a:alpha val="43137"/>
                    </a:srgbClr>
                  </a:outerShdw>
                </a:effectLst>
                <a:latin typeface="Book Antiqua" pitchFamily="18" charset="0"/>
              </a:rPr>
              <a:t/>
            </a:r>
            <a:br>
              <a:rPr lang="it-IT" sz="1600" dirty="0" smtClean="0">
                <a:effectLst>
                  <a:outerShdw blurRad="38100" dist="38100" dir="2700000" algn="tl">
                    <a:srgbClr val="000000">
                      <a:alpha val="43137"/>
                    </a:srgbClr>
                  </a:outerShdw>
                </a:effectLst>
                <a:latin typeface="Book Antiqua" pitchFamily="18" charset="0"/>
              </a:rPr>
            </a:br>
            <a:endParaRPr lang="it-IT" sz="1600" dirty="0" smtClean="0">
              <a:effectLst>
                <a:outerShdw blurRad="38100" dist="38100" dir="2700000" algn="tl">
                  <a:srgbClr val="000000">
                    <a:alpha val="43137"/>
                  </a:srgbClr>
                </a:outerShdw>
              </a:effectLst>
              <a:latin typeface="Book Antiqua" pitchFamily="18" charset="0"/>
            </a:endParaRPr>
          </a:p>
          <a:p>
            <a:pPr algn="just"/>
            <a:r>
              <a:rPr lang="it-IT" sz="1600" dirty="0" smtClean="0">
                <a:effectLst>
                  <a:outerShdw blurRad="38100" dist="38100" dir="2700000" algn="tl">
                    <a:srgbClr val="000000">
                      <a:alpha val="43137"/>
                    </a:srgbClr>
                  </a:outerShdw>
                </a:effectLst>
                <a:latin typeface="Book Antiqua" pitchFamily="18" charset="0"/>
              </a:rPr>
              <a:t>Nei diversi esperimenti Joule verificò che il valore dell'equivalente meccanico </a:t>
            </a:r>
            <a:r>
              <a:rPr lang="it-IT" sz="1600" b="1" dirty="0" smtClean="0">
                <a:effectLst>
                  <a:outerShdw blurRad="38100" dist="38100" dir="2700000" algn="tl">
                    <a:srgbClr val="000000">
                      <a:alpha val="43137"/>
                    </a:srgbClr>
                  </a:outerShdw>
                </a:effectLst>
                <a:latin typeface="Book Antiqua" pitchFamily="18" charset="0"/>
              </a:rPr>
              <a:t>era sempre lo stesso</a:t>
            </a:r>
            <a:r>
              <a:rPr lang="it-IT" sz="1600" dirty="0" smtClean="0">
                <a:effectLst>
                  <a:outerShdw blurRad="38100" dist="38100" dir="2700000" algn="tl">
                    <a:srgbClr val="000000">
                      <a:alpha val="43137"/>
                    </a:srgbClr>
                  </a:outerShdw>
                </a:effectLst>
                <a:latin typeface="Book Antiqua" pitchFamily="18" charset="0"/>
              </a:rPr>
              <a:t>, </a:t>
            </a:r>
            <a:r>
              <a:rPr lang="it-IT" sz="1600" i="1" dirty="0" smtClean="0">
                <a:effectLst>
                  <a:outerShdw blurRad="38100" dist="38100" dir="2700000" algn="tl">
                    <a:srgbClr val="000000">
                      <a:alpha val="43137"/>
                    </a:srgbClr>
                  </a:outerShdw>
                </a:effectLst>
                <a:latin typeface="Book Antiqua" pitchFamily="18" charset="0"/>
              </a:rPr>
              <a:t>indipendentemente</a:t>
            </a:r>
            <a:r>
              <a:rPr lang="it-IT" sz="1600" dirty="0" smtClean="0">
                <a:effectLst>
                  <a:outerShdw blurRad="38100" dist="38100" dir="2700000" algn="tl">
                    <a:srgbClr val="000000">
                      <a:alpha val="43137"/>
                    </a:srgbClr>
                  </a:outerShdw>
                </a:effectLst>
                <a:latin typeface="Book Antiqua" pitchFamily="18" charset="0"/>
              </a:rPr>
              <a:t> dal metodo usato per compiere lavoro sul sistema.</a:t>
            </a:r>
            <a:endParaRPr lang="it-IT"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35624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Autofit/>
          </a:bodyPr>
          <a:lstStyle/>
          <a:p>
            <a:pPr algn="l"/>
            <a:r>
              <a:rPr lang="it-IT" sz="3400" b="1" i="1" dirty="0" smtClean="0">
                <a:solidFill>
                  <a:schemeClr val="bg1"/>
                </a:solidFill>
                <a:effectLst>
                  <a:outerShdw blurRad="38100" dist="38100" dir="2700000" algn="tl">
                    <a:srgbClr val="000000">
                      <a:alpha val="43137"/>
                    </a:srgbClr>
                  </a:outerShdw>
                </a:effectLst>
              </a:rPr>
              <a:t>Trasformazione isocora</a:t>
            </a:r>
            <a:endParaRPr lang="en-US" sz="3400" b="1" i="1" dirty="0">
              <a:solidFill>
                <a:schemeClr val="bg1"/>
              </a:solidFill>
              <a:effectLst>
                <a:outerShdw blurRad="38100" dist="38100" dir="2700000" algn="tl">
                  <a:srgbClr val="000000">
                    <a:alpha val="43137"/>
                  </a:srgbClr>
                </a:outerShdw>
              </a:effectLst>
            </a:endParaRPr>
          </a:p>
        </p:txBody>
      </p:sp>
      <p:pic>
        <p:nvPicPr>
          <p:cNvPr id="135171" name="Picture 3"/>
          <p:cNvPicPr>
            <a:picLocks noChangeAspect="1" noChangeArrowheads="1"/>
          </p:cNvPicPr>
          <p:nvPr/>
        </p:nvPicPr>
        <p:blipFill>
          <a:blip r:embed="rId3"/>
          <a:srcRect/>
          <a:stretch>
            <a:fillRect/>
          </a:stretch>
        </p:blipFill>
        <p:spPr bwMode="auto">
          <a:xfrm>
            <a:off x="428596" y="1000108"/>
            <a:ext cx="8272720" cy="2109796"/>
          </a:xfrm>
          <a:prstGeom prst="rect">
            <a:avLst/>
          </a:prstGeom>
          <a:noFill/>
          <a:ln w="9525">
            <a:noFill/>
            <a:miter lim="800000"/>
            <a:headEnd/>
            <a:tailEnd/>
          </a:ln>
          <a:effectLst/>
        </p:spPr>
      </p:pic>
      <p:sp>
        <p:nvSpPr>
          <p:cNvPr id="4" name="Title 4"/>
          <p:cNvSpPr txBox="1">
            <a:spLocks/>
          </p:cNvSpPr>
          <p:nvPr/>
        </p:nvSpPr>
        <p:spPr>
          <a:xfrm>
            <a:off x="357158" y="3429000"/>
            <a:ext cx="8372476" cy="500066"/>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400" b="1" i="1" u="none" strike="noStrike" kern="1200" cap="none" spc="0" normalizeH="0" baseline="0" noProof="0" smtClean="0">
                <a:ln>
                  <a:noFill/>
                </a:ln>
                <a:solidFill>
                  <a:schemeClr val="lt1"/>
                </a:solidFill>
                <a:effectLst>
                  <a:outerShdw blurRad="38100" dist="38100" dir="2700000" algn="tl">
                    <a:srgbClr val="000000">
                      <a:alpha val="43137"/>
                    </a:srgbClr>
                  </a:outerShdw>
                </a:effectLst>
                <a:uLnTx/>
                <a:uFillTx/>
                <a:latin typeface="+mn-lt"/>
                <a:ea typeface="+mn-ea"/>
                <a:cs typeface="+mn-cs"/>
              </a:rPr>
              <a:t>Trasformazione isobara</a:t>
            </a:r>
            <a:endParaRPr kumimoji="0" lang="en-US" sz="3400" b="1" i="1"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pic>
        <p:nvPicPr>
          <p:cNvPr id="5" name="Picture 3"/>
          <p:cNvPicPr>
            <a:picLocks noChangeAspect="1" noChangeArrowheads="1"/>
          </p:cNvPicPr>
          <p:nvPr/>
        </p:nvPicPr>
        <p:blipFill>
          <a:blip r:embed="rId4"/>
          <a:srcRect/>
          <a:stretch>
            <a:fillRect/>
          </a:stretch>
        </p:blipFill>
        <p:spPr bwMode="auto">
          <a:xfrm>
            <a:off x="357158" y="4500570"/>
            <a:ext cx="8335682" cy="2084396"/>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a:r>
              <a:rPr lang="it-IT" sz="3600" b="1" i="1" dirty="0" smtClean="0">
                <a:effectLst>
                  <a:outerShdw blurRad="38100" dist="38100" dir="2700000" algn="tl">
                    <a:srgbClr val="000000">
                      <a:alpha val="43137"/>
                    </a:srgbClr>
                  </a:outerShdw>
                </a:effectLst>
              </a:rPr>
              <a:t>Trasformazione isoterma</a:t>
            </a:r>
            <a:endParaRPr lang="en-US" sz="3600" b="1" i="1" dirty="0">
              <a:effectLst>
                <a:outerShdw blurRad="38100" dist="38100" dir="2700000" algn="tl">
                  <a:srgbClr val="000000">
                    <a:alpha val="43137"/>
                  </a:srgbClr>
                </a:outerShdw>
              </a:effectLst>
            </a:endParaRPr>
          </a:p>
        </p:txBody>
      </p:sp>
      <p:pic>
        <p:nvPicPr>
          <p:cNvPr id="137218" name="Picture 2"/>
          <p:cNvPicPr>
            <a:picLocks noChangeAspect="1" noChangeArrowheads="1"/>
          </p:cNvPicPr>
          <p:nvPr/>
        </p:nvPicPr>
        <p:blipFill>
          <a:blip r:embed="rId3"/>
          <a:srcRect/>
          <a:stretch>
            <a:fillRect/>
          </a:stretch>
        </p:blipFill>
        <p:spPr bwMode="auto">
          <a:xfrm>
            <a:off x="219123" y="1357298"/>
            <a:ext cx="8567719" cy="2065346"/>
          </a:xfrm>
          <a:prstGeom prst="rect">
            <a:avLst/>
          </a:prstGeom>
          <a:noFill/>
          <a:ln w="9525">
            <a:noFill/>
            <a:miter lim="800000"/>
            <a:headEnd/>
            <a:tailEnd/>
          </a:ln>
          <a:effectLst/>
        </p:spPr>
      </p:pic>
      <p:sp>
        <p:nvSpPr>
          <p:cNvPr id="4" name="Title 4"/>
          <p:cNvSpPr txBox="1">
            <a:spLocks/>
          </p:cNvSpPr>
          <p:nvPr/>
        </p:nvSpPr>
        <p:spPr>
          <a:xfrm>
            <a:off x="428596" y="3500438"/>
            <a:ext cx="8372476" cy="500066"/>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400" b="1" i="1" u="none" strike="noStrike" kern="1200" cap="none" spc="0" normalizeH="0" baseline="0" noProof="0" smtClean="0">
                <a:ln>
                  <a:noFill/>
                </a:ln>
                <a:solidFill>
                  <a:schemeClr val="lt1"/>
                </a:solidFill>
                <a:effectLst/>
                <a:uLnTx/>
                <a:uFillTx/>
                <a:latin typeface="+mn-lt"/>
                <a:ea typeface="+mn-ea"/>
                <a:cs typeface="+mn-cs"/>
              </a:rPr>
              <a:t>Trasformazione adiabatica</a:t>
            </a:r>
            <a:endParaRPr kumimoji="0" lang="en-US" sz="3400" b="1" i="1" u="none" strike="noStrike" kern="1200" cap="none" spc="0" normalizeH="0" baseline="0" noProof="0" dirty="0">
              <a:ln>
                <a:noFill/>
              </a:ln>
              <a:solidFill>
                <a:schemeClr val="lt1"/>
              </a:solidFill>
              <a:effectLst/>
              <a:uLnTx/>
              <a:uFillTx/>
              <a:latin typeface="+mn-lt"/>
              <a:ea typeface="+mn-ea"/>
              <a:cs typeface="+mn-cs"/>
            </a:endParaRPr>
          </a:p>
        </p:txBody>
      </p:sp>
      <p:pic>
        <p:nvPicPr>
          <p:cNvPr id="5" name="Picture 2"/>
          <p:cNvPicPr>
            <a:picLocks noChangeAspect="1" noChangeArrowheads="1"/>
          </p:cNvPicPr>
          <p:nvPr/>
        </p:nvPicPr>
        <p:blipFill>
          <a:blip r:embed="rId4"/>
          <a:srcRect/>
          <a:stretch>
            <a:fillRect/>
          </a:stretch>
        </p:blipFill>
        <p:spPr bwMode="auto">
          <a:xfrm>
            <a:off x="428596" y="4357694"/>
            <a:ext cx="8216873" cy="2335222"/>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a:r>
              <a:rPr lang="it-IT" sz="3600" b="1" dirty="0" smtClean="0">
                <a:effectLst>
                  <a:outerShdw blurRad="38100" dist="38100" dir="2700000" algn="tl">
                    <a:srgbClr val="000000">
                      <a:alpha val="43137"/>
                    </a:srgbClr>
                  </a:outerShdw>
                </a:effectLst>
                <a:latin typeface="+mj-lt"/>
              </a:rPr>
              <a:t>Dilatazione lineare</a:t>
            </a:r>
            <a:endParaRPr lang="en-US" sz="3600" b="1" dirty="0">
              <a:effectLst>
                <a:outerShdw blurRad="38100" dist="38100" dir="2700000" algn="tl">
                  <a:srgbClr val="000000">
                    <a:alpha val="43137"/>
                  </a:srgbClr>
                </a:outerShdw>
              </a:effectLst>
              <a:latin typeface="+mj-lt"/>
            </a:endParaRPr>
          </a:p>
        </p:txBody>
      </p:sp>
      <p:sp>
        <p:nvSpPr>
          <p:cNvPr id="3" name="CasellaDiTesto 2"/>
          <p:cNvSpPr txBox="1"/>
          <p:nvPr/>
        </p:nvSpPr>
        <p:spPr>
          <a:xfrm>
            <a:off x="428596" y="857232"/>
            <a:ext cx="8286808" cy="5432256"/>
          </a:xfrm>
          <a:prstGeom prst="rect">
            <a:avLst/>
          </a:prstGeom>
          <a:noFill/>
        </p:spPr>
        <p:txBody>
          <a:bodyPr wrap="square" rtlCol="0">
            <a:spAutoFit/>
          </a:bodyPr>
          <a:lstStyle/>
          <a:p>
            <a:pPr algn="just"/>
            <a:r>
              <a:rPr lang="it-IT" sz="1500" dirty="0" smtClean="0">
                <a:latin typeface="+mj-lt"/>
              </a:rPr>
              <a:t>Si consideri un filo o una sottile sbarra metallica di lunghezza iniziale </a:t>
            </a:r>
            <a:r>
              <a:rPr lang="it-IT" sz="1500" b="1" dirty="0" smtClean="0">
                <a:latin typeface="+mj-lt"/>
              </a:rPr>
              <a:t> </a:t>
            </a:r>
            <a:r>
              <a:rPr lang="it-IT" sz="1500" i="1" dirty="0" smtClean="0">
                <a:latin typeface="+mj-lt"/>
              </a:rPr>
              <a:t>l</a:t>
            </a:r>
            <a:r>
              <a:rPr lang="it-IT" sz="1500" i="1" baseline="-25000" dirty="0" smtClean="0">
                <a:latin typeface="+mj-lt"/>
              </a:rPr>
              <a:t>o</a:t>
            </a:r>
            <a:r>
              <a:rPr lang="it-IT" sz="1500" dirty="0" smtClean="0">
                <a:latin typeface="+mj-lt"/>
              </a:rPr>
              <a:t> </a:t>
            </a:r>
            <a:r>
              <a:rPr lang="it-IT" sz="1500" b="1" dirty="0" smtClean="0">
                <a:latin typeface="+mj-lt"/>
              </a:rPr>
              <a:t> </a:t>
            </a:r>
            <a:r>
              <a:rPr lang="it-IT" sz="1500" dirty="0" smtClean="0">
                <a:latin typeface="+mj-lt"/>
              </a:rPr>
              <a:t>alla temperatura di riferimento di 0 </a:t>
            </a:r>
            <a:r>
              <a:rPr lang="it-IT" sz="1500" baseline="30000" dirty="0" err="1" smtClean="0">
                <a:latin typeface="+mj-lt"/>
              </a:rPr>
              <a:t>o</a:t>
            </a:r>
            <a:r>
              <a:rPr lang="it-IT" sz="1500" dirty="0" err="1" smtClean="0">
                <a:latin typeface="+mj-lt"/>
              </a:rPr>
              <a:t>C</a:t>
            </a:r>
            <a:r>
              <a:rPr lang="it-IT" sz="1500" dirty="0" smtClean="0">
                <a:latin typeface="+mj-lt"/>
              </a:rPr>
              <a:t>. </a:t>
            </a:r>
          </a:p>
          <a:p>
            <a:pPr algn="just"/>
            <a:r>
              <a:rPr lang="it-IT" sz="1500" dirty="0" smtClean="0">
                <a:latin typeface="+mj-lt"/>
              </a:rPr>
              <a:t>Se la temperatura viene portata al valore  </a:t>
            </a:r>
            <a:r>
              <a:rPr lang="it-IT" sz="1500" i="1" dirty="0" smtClean="0">
                <a:latin typeface="+mj-lt"/>
              </a:rPr>
              <a:t>t</a:t>
            </a:r>
            <a:r>
              <a:rPr lang="it-IT" sz="1500" dirty="0" smtClean="0">
                <a:latin typeface="+mj-lt"/>
              </a:rPr>
              <a:t> , l’esperienza mostra che il filo o la sbarra subisce un allungamento Δ</a:t>
            </a:r>
            <a:r>
              <a:rPr lang="it-IT" sz="1500" i="1" dirty="0" smtClean="0">
                <a:latin typeface="+mj-lt"/>
              </a:rPr>
              <a:t>l</a:t>
            </a:r>
            <a:r>
              <a:rPr lang="it-IT" sz="1500" dirty="0" smtClean="0">
                <a:latin typeface="+mj-lt"/>
              </a:rPr>
              <a:t> il cui valore è direttamente proporzionale alla lunghezza </a:t>
            </a:r>
            <a:r>
              <a:rPr lang="it-IT" sz="1500" i="1" dirty="0" smtClean="0">
                <a:latin typeface="+mj-lt"/>
              </a:rPr>
              <a:t>l</a:t>
            </a:r>
            <a:r>
              <a:rPr lang="it-IT" sz="1500" i="1" baseline="-25000" dirty="0" smtClean="0">
                <a:latin typeface="+mj-lt"/>
              </a:rPr>
              <a:t>o</a:t>
            </a:r>
            <a:r>
              <a:rPr lang="it-IT" sz="1500" i="1" dirty="0" smtClean="0">
                <a:latin typeface="+mj-lt"/>
              </a:rPr>
              <a:t> </a:t>
            </a:r>
            <a:r>
              <a:rPr lang="it-IT" sz="1500" dirty="0" smtClean="0">
                <a:latin typeface="+mj-lt"/>
              </a:rPr>
              <a:t>e all’aumento della temperatura, ossia:</a:t>
            </a:r>
          </a:p>
          <a:p>
            <a:pPr algn="just"/>
            <a:endParaRPr lang="it-IT" sz="1600" dirty="0" smtClean="0">
              <a:latin typeface="+mj-lt"/>
            </a:endParaRPr>
          </a:p>
          <a:p>
            <a:pPr algn="just"/>
            <a:endParaRPr lang="it-IT" sz="1600" dirty="0" smtClean="0">
              <a:latin typeface="+mj-lt"/>
            </a:endParaRPr>
          </a:p>
          <a:p>
            <a:pPr algn="just"/>
            <a:endParaRPr lang="it-IT" sz="1600" dirty="0" smtClean="0">
              <a:latin typeface="+mj-lt"/>
            </a:endParaRPr>
          </a:p>
          <a:p>
            <a:pPr algn="just"/>
            <a:endParaRPr lang="it-IT" sz="1600" dirty="0" smtClean="0">
              <a:latin typeface="+mj-lt"/>
            </a:endParaRPr>
          </a:p>
          <a:p>
            <a:pPr algn="just"/>
            <a:endParaRPr lang="it-IT" sz="1600" dirty="0" smtClean="0">
              <a:latin typeface="+mj-lt"/>
            </a:endParaRPr>
          </a:p>
          <a:p>
            <a:pPr algn="just"/>
            <a:r>
              <a:rPr lang="it-IT" sz="1500" dirty="0" smtClean="0">
                <a:latin typeface="+mj-lt"/>
              </a:rPr>
              <a:t>dove λ</a:t>
            </a:r>
            <a:r>
              <a:rPr lang="it-IT" sz="1500" i="1" dirty="0" smtClean="0">
                <a:latin typeface="+mj-lt"/>
              </a:rPr>
              <a:t> </a:t>
            </a:r>
            <a:r>
              <a:rPr lang="it-IT" sz="1500" dirty="0" smtClean="0">
                <a:latin typeface="+mj-lt"/>
              </a:rPr>
              <a:t>rappresenta la costante di proporzionalità detta </a:t>
            </a:r>
            <a:r>
              <a:rPr lang="it-IT" sz="1500" b="1" i="1" dirty="0" smtClean="0">
                <a:latin typeface="+mj-lt"/>
              </a:rPr>
              <a:t>coefficiente di dilatazione lineare</a:t>
            </a:r>
            <a:r>
              <a:rPr lang="it-IT" sz="1500" b="1" dirty="0" smtClean="0">
                <a:latin typeface="+mj-lt"/>
              </a:rPr>
              <a:t>, </a:t>
            </a:r>
            <a:r>
              <a:rPr lang="it-IT" sz="1500" dirty="0" smtClean="0">
                <a:latin typeface="+mj-lt"/>
              </a:rPr>
              <a:t>che</a:t>
            </a:r>
            <a:r>
              <a:rPr lang="it-IT" sz="1500" b="1" i="1" dirty="0" smtClean="0">
                <a:latin typeface="+mj-lt"/>
              </a:rPr>
              <a:t> </a:t>
            </a:r>
            <a:r>
              <a:rPr lang="it-IT" sz="1500" dirty="0" smtClean="0">
                <a:latin typeface="+mj-lt"/>
              </a:rPr>
              <a:t>dipende unicamente dalle proprietà fisiche della sostanza. </a:t>
            </a:r>
          </a:p>
          <a:p>
            <a:pPr algn="just"/>
            <a:r>
              <a:rPr lang="it-IT" sz="1600" dirty="0" smtClean="0">
                <a:latin typeface="+mj-lt"/>
              </a:rPr>
              <a:t>La lunghezza finale </a:t>
            </a:r>
            <a:r>
              <a:rPr lang="it-IT" sz="1600" i="1" dirty="0" smtClean="0">
                <a:latin typeface="+mj-lt"/>
              </a:rPr>
              <a:t>l</a:t>
            </a:r>
            <a:r>
              <a:rPr lang="it-IT" sz="1600" dirty="0" smtClean="0">
                <a:latin typeface="+mj-lt"/>
              </a:rPr>
              <a:t> del  solido sarà quindi:</a:t>
            </a:r>
          </a:p>
          <a:p>
            <a:r>
              <a:rPr lang="it-IT" sz="1600" dirty="0" smtClean="0">
                <a:latin typeface="+mj-lt"/>
              </a:rPr>
              <a:t> </a:t>
            </a:r>
          </a:p>
          <a:p>
            <a:pPr algn="ctr"/>
            <a:r>
              <a:rPr lang="it-IT" b="1" dirty="0" smtClean="0">
                <a:effectLst>
                  <a:outerShdw blurRad="38100" dist="38100" dir="2700000" algn="tl">
                    <a:srgbClr val="000000">
                      <a:alpha val="43137"/>
                    </a:srgbClr>
                  </a:outerShdw>
                </a:effectLst>
                <a:latin typeface="+mj-lt"/>
              </a:rPr>
              <a:t>                  </a:t>
            </a:r>
            <a:r>
              <a:rPr lang="it-IT" sz="1600" b="1" dirty="0" smtClean="0">
                <a:effectLst>
                  <a:outerShdw blurRad="38100" dist="38100" dir="2700000" algn="tl">
                    <a:srgbClr val="000000">
                      <a:alpha val="43137"/>
                    </a:srgbClr>
                  </a:outerShdw>
                </a:effectLst>
                <a:latin typeface="+mj-lt"/>
              </a:rPr>
              <a:t>       cioè    </a:t>
            </a:r>
            <a:r>
              <a:rPr lang="it-IT" b="1" dirty="0" smtClean="0">
                <a:effectLst>
                  <a:outerShdw blurRad="38100" dist="38100" dir="2700000" algn="tl">
                    <a:srgbClr val="000000">
                      <a:alpha val="43137"/>
                    </a:srgbClr>
                  </a:outerShdw>
                </a:effectLst>
                <a:latin typeface="+mj-lt"/>
              </a:rPr>
              <a:t>                    </a:t>
            </a:r>
          </a:p>
          <a:p>
            <a:r>
              <a:rPr lang="it-IT" sz="1600" dirty="0" smtClean="0">
                <a:latin typeface="+mj-lt"/>
              </a:rPr>
              <a:t> </a:t>
            </a:r>
          </a:p>
          <a:p>
            <a:pPr algn="just"/>
            <a:r>
              <a:rPr lang="it-IT" sz="1600" dirty="0" smtClean="0">
                <a:latin typeface="+mj-lt"/>
              </a:rPr>
              <a:t>Questa relazione esprime </a:t>
            </a:r>
            <a:r>
              <a:rPr lang="it-IT" sz="1600" b="1" dirty="0" smtClean="0">
                <a:latin typeface="+mj-lt"/>
              </a:rPr>
              <a:t>la legge della dilatazione lineare</a:t>
            </a:r>
            <a:r>
              <a:rPr lang="it-IT" sz="1600" dirty="0" smtClean="0">
                <a:latin typeface="+mj-lt"/>
              </a:rPr>
              <a:t> e dimostra che la lunghezza aumenta linearmente con la variazione di temperatura. </a:t>
            </a:r>
          </a:p>
          <a:p>
            <a:pPr algn="just"/>
            <a:r>
              <a:rPr lang="it-IT" sz="1600" dirty="0" smtClean="0">
                <a:latin typeface="+mj-lt"/>
              </a:rPr>
              <a:t>Questa variazione di lunghezza può essere usata per misurare una temperatura incognita, facendo riferimento ad una temperatura nota.</a:t>
            </a:r>
            <a:r>
              <a:rPr lang="it-IT" sz="1600" b="1" dirty="0" smtClean="0">
                <a:latin typeface="+mj-lt"/>
              </a:rPr>
              <a:t> </a:t>
            </a:r>
          </a:p>
          <a:p>
            <a:pPr algn="just"/>
            <a:endParaRPr lang="it-IT" sz="1600" b="1" dirty="0" smtClean="0">
              <a:latin typeface="+mj-lt"/>
            </a:endParaRPr>
          </a:p>
          <a:p>
            <a:pPr algn="just"/>
            <a:r>
              <a:rPr lang="it-IT" sz="1600" b="1" dirty="0" smtClean="0">
                <a:latin typeface="+mj-lt"/>
              </a:rPr>
              <a:t>L’unità di misura del </a:t>
            </a:r>
            <a:r>
              <a:rPr lang="it-IT" sz="1600" b="1" i="1" dirty="0" smtClean="0">
                <a:latin typeface="+mj-lt"/>
              </a:rPr>
              <a:t>coefficiente di dilatazione lineare è : </a:t>
            </a:r>
            <a:endParaRPr lang="it-IT" sz="1600" dirty="0">
              <a:latin typeface="+mj-lt"/>
            </a:endParaRPr>
          </a:p>
        </p:txBody>
      </p:sp>
      <p:pic>
        <p:nvPicPr>
          <p:cNvPr id="119810" name="Picture 2"/>
          <p:cNvPicPr>
            <a:picLocks noChangeAspect="1" noChangeArrowheads="1"/>
          </p:cNvPicPr>
          <p:nvPr/>
        </p:nvPicPr>
        <p:blipFill>
          <a:blip r:embed="rId4"/>
          <a:srcRect/>
          <a:stretch>
            <a:fillRect/>
          </a:stretch>
        </p:blipFill>
        <p:spPr bwMode="auto">
          <a:xfrm>
            <a:off x="2571736" y="1857364"/>
            <a:ext cx="3714776" cy="1285884"/>
          </a:xfrm>
          <a:prstGeom prst="rect">
            <a:avLst/>
          </a:prstGeom>
          <a:ln>
            <a:headEnd/>
            <a:tailEnd/>
          </a:ln>
        </p:spPr>
        <p:style>
          <a:lnRef idx="2">
            <a:schemeClr val="accent4"/>
          </a:lnRef>
          <a:fillRef idx="1">
            <a:schemeClr val="lt1"/>
          </a:fillRef>
          <a:effectRef idx="0">
            <a:schemeClr val="accent4"/>
          </a:effectRef>
          <a:fontRef idx="minor">
            <a:schemeClr val="dk1"/>
          </a:fontRef>
        </p:style>
      </p:pic>
      <p:graphicFrame>
        <p:nvGraphicFramePr>
          <p:cNvPr id="119811" name="Object 3"/>
          <p:cNvGraphicFramePr>
            <a:graphicFrameLocks noChangeAspect="1"/>
          </p:cNvGraphicFramePr>
          <p:nvPr/>
        </p:nvGraphicFramePr>
        <p:xfrm>
          <a:off x="1785918" y="4143380"/>
          <a:ext cx="1981200" cy="333375"/>
        </p:xfrm>
        <a:graphic>
          <a:graphicData uri="http://schemas.openxmlformats.org/presentationml/2006/ole">
            <mc:AlternateContent xmlns:mc="http://schemas.openxmlformats.org/markup-compatibility/2006">
              <mc:Choice xmlns:v="urn:schemas-microsoft-com:vml" Requires="v">
                <p:oleObj spid="_x0000_s1050" name="Equazione" r:id="rId5" imgW="1346040" imgH="228600" progId="Equation.3">
                  <p:embed/>
                </p:oleObj>
              </mc:Choice>
              <mc:Fallback>
                <p:oleObj name="Equazione" r:id="rId5" imgW="1346040" imgH="228600" progId="Equation.3">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918" y="4143380"/>
                        <a:ext cx="1981200" cy="333375"/>
                      </a:xfrm>
                      <a:prstGeom prst="rect">
                        <a:avLst/>
                      </a:prstGeom>
                      <a:solidFill>
                        <a:schemeClr val="bg1"/>
                      </a:solidFill>
                      <a:ln w="25400">
                        <a:solidFill>
                          <a:schemeClr val="folHlink"/>
                        </a:solidFill>
                        <a:miter lim="800000"/>
                        <a:headEnd/>
                        <a:tailEnd/>
                      </a:ln>
                    </p:spPr>
                  </p:pic>
                </p:oleObj>
              </mc:Fallback>
            </mc:AlternateContent>
          </a:graphicData>
        </a:graphic>
      </p:graphicFrame>
      <p:graphicFrame>
        <p:nvGraphicFramePr>
          <p:cNvPr id="119812" name="Object 4"/>
          <p:cNvGraphicFramePr>
            <a:graphicFrameLocks noChangeAspect="1"/>
          </p:cNvGraphicFramePr>
          <p:nvPr/>
        </p:nvGraphicFramePr>
        <p:xfrm>
          <a:off x="5572132" y="4143380"/>
          <a:ext cx="1233488" cy="333375"/>
        </p:xfrm>
        <a:graphic>
          <a:graphicData uri="http://schemas.openxmlformats.org/presentationml/2006/ole">
            <mc:AlternateContent xmlns:mc="http://schemas.openxmlformats.org/markup-compatibility/2006">
              <mc:Choice xmlns:v="urn:schemas-microsoft-com:vml" Requires="v">
                <p:oleObj spid="_x0000_s1051" name="Equazione" r:id="rId7" imgW="838080" imgH="228600" progId="Equation.3">
                  <p:embed/>
                </p:oleObj>
              </mc:Choice>
              <mc:Fallback>
                <p:oleObj name="Equazione" r:id="rId7" imgW="838080" imgH="228600" progId="Equation.3">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2132" y="4143380"/>
                        <a:ext cx="1233488" cy="333375"/>
                      </a:xfrm>
                      <a:prstGeom prst="rect">
                        <a:avLst/>
                      </a:prstGeom>
                      <a:solidFill>
                        <a:schemeClr val="bg1"/>
                      </a:solidFill>
                      <a:ln w="25400">
                        <a:solidFill>
                          <a:schemeClr val="folHlink"/>
                        </a:solidFill>
                        <a:miter lim="800000"/>
                        <a:headEnd/>
                        <a:tailEnd/>
                      </a:ln>
                    </p:spPr>
                  </p:pic>
                </p:oleObj>
              </mc:Fallback>
            </mc:AlternateContent>
          </a:graphicData>
        </a:graphic>
      </p:graphicFrame>
      <p:graphicFrame>
        <p:nvGraphicFramePr>
          <p:cNvPr id="119813" name="Object 5"/>
          <p:cNvGraphicFramePr>
            <a:graphicFrameLocks noChangeAspect="1"/>
          </p:cNvGraphicFramePr>
          <p:nvPr/>
        </p:nvGraphicFramePr>
        <p:xfrm>
          <a:off x="6143636" y="5715016"/>
          <a:ext cx="2143140" cy="644980"/>
        </p:xfrm>
        <a:graphic>
          <a:graphicData uri="http://schemas.openxmlformats.org/presentationml/2006/ole">
            <mc:AlternateContent xmlns:mc="http://schemas.openxmlformats.org/markup-compatibility/2006">
              <mc:Choice xmlns:v="urn:schemas-microsoft-com:vml" Requires="v">
                <p:oleObj spid="_x0000_s1052" name="Equazione" r:id="rId9" imgW="1587240" imgH="482400" progId="Equation.3">
                  <p:embed/>
                </p:oleObj>
              </mc:Choice>
              <mc:Fallback>
                <p:oleObj name="Equazione" r:id="rId9" imgW="1587240" imgH="482400" progId="Equation.3">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43636" y="5715016"/>
                        <a:ext cx="2143140" cy="644980"/>
                      </a:xfrm>
                      <a:prstGeom prst="rect">
                        <a:avLst/>
                      </a:prstGeom>
                      <a:solidFill>
                        <a:schemeClr val="bg1"/>
                      </a:solidFill>
                      <a:ln w="25400">
                        <a:solidFill>
                          <a:schemeClr val="folHlink"/>
                        </a:solidFill>
                        <a:miter lim="800000"/>
                        <a:headEnd/>
                        <a:tailEnd/>
                      </a:ln>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a:r>
              <a:rPr lang="it-IT" sz="3600" b="1" dirty="0" smtClean="0">
                <a:effectLst>
                  <a:outerShdw blurRad="38100" dist="38100" dir="2700000" algn="tl">
                    <a:srgbClr val="000000">
                      <a:alpha val="43137"/>
                    </a:srgbClr>
                  </a:outerShdw>
                </a:effectLst>
                <a:latin typeface="+mj-lt"/>
              </a:rPr>
              <a:t>Termometro e le scale termometriche</a:t>
            </a:r>
            <a:endParaRPr lang="en-US" sz="3600" b="1" dirty="0">
              <a:effectLst>
                <a:outerShdw blurRad="38100" dist="38100" dir="2700000" algn="tl">
                  <a:srgbClr val="000000">
                    <a:alpha val="43137"/>
                  </a:srgbClr>
                </a:outerShdw>
              </a:effectLst>
              <a:latin typeface="+mj-lt"/>
            </a:endParaRPr>
          </a:p>
        </p:txBody>
      </p:sp>
      <p:pic>
        <p:nvPicPr>
          <p:cNvPr id="117762" name="Picture 2"/>
          <p:cNvPicPr>
            <a:picLocks noChangeAspect="1" noChangeArrowheads="1"/>
          </p:cNvPicPr>
          <p:nvPr/>
        </p:nvPicPr>
        <p:blipFill>
          <a:blip r:embed="rId3"/>
          <a:srcRect/>
          <a:stretch>
            <a:fillRect/>
          </a:stretch>
        </p:blipFill>
        <p:spPr bwMode="auto">
          <a:xfrm>
            <a:off x="467544" y="2862284"/>
            <a:ext cx="8208912" cy="3735068"/>
          </a:xfrm>
          <a:prstGeom prst="rect">
            <a:avLst/>
          </a:prstGeom>
          <a:noFill/>
          <a:ln w="9525">
            <a:noFill/>
            <a:miter lim="800000"/>
            <a:headEnd/>
            <a:tailEnd/>
          </a:ln>
          <a:effectLst/>
        </p:spPr>
      </p:pic>
      <p:pic>
        <p:nvPicPr>
          <p:cNvPr id="117763" name="Picture 3"/>
          <p:cNvPicPr>
            <a:picLocks noChangeAspect="1" noChangeArrowheads="1"/>
          </p:cNvPicPr>
          <p:nvPr/>
        </p:nvPicPr>
        <p:blipFill>
          <a:blip r:embed="rId4"/>
          <a:srcRect/>
          <a:stretch>
            <a:fillRect/>
          </a:stretch>
        </p:blipFill>
        <p:spPr bwMode="auto">
          <a:xfrm>
            <a:off x="1928794" y="962231"/>
            <a:ext cx="4786346" cy="1895265"/>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a:r>
              <a:rPr lang="it-IT" sz="3600" b="1" dirty="0" smtClean="0">
                <a:latin typeface="+mj-lt"/>
              </a:rPr>
              <a:t>Variabili di stato</a:t>
            </a:r>
            <a:endParaRPr lang="en-US" sz="3600" b="1" dirty="0">
              <a:latin typeface="+mj-lt"/>
            </a:endParaRPr>
          </a:p>
        </p:txBody>
      </p:sp>
      <p:sp>
        <p:nvSpPr>
          <p:cNvPr id="6" name="Rettangolo 8"/>
          <p:cNvSpPr>
            <a:spLocks noChangeArrowheads="1"/>
          </p:cNvSpPr>
          <p:nvPr/>
        </p:nvSpPr>
        <p:spPr bwMode="auto">
          <a:xfrm>
            <a:off x="357158" y="2285992"/>
            <a:ext cx="8212138" cy="3354765"/>
          </a:xfrm>
          <a:prstGeom prst="rect">
            <a:avLst/>
          </a:prstGeom>
          <a:noFill/>
          <a:ln w="9525">
            <a:noFill/>
            <a:miter lim="800000"/>
            <a:headEnd/>
            <a:tailEnd/>
          </a:ln>
        </p:spPr>
        <p:txBody>
          <a:bodyPr wrap="square">
            <a:spAutoFit/>
          </a:bodyPr>
          <a:lstStyle/>
          <a:p>
            <a:endParaRPr lang="it-IT" sz="1600" dirty="0" smtClean="0"/>
          </a:p>
          <a:p>
            <a:endParaRPr lang="it-IT" sz="1600" dirty="0" smtClean="0"/>
          </a:p>
          <a:p>
            <a:r>
              <a:rPr lang="it-IT" sz="1600" dirty="0" smtClean="0"/>
              <a:t>Un gas è costituito da un elevato numero di molecole. </a:t>
            </a:r>
          </a:p>
          <a:p>
            <a:endParaRPr lang="it-IT" sz="1600" dirty="0" smtClean="0"/>
          </a:p>
          <a:p>
            <a:pPr marL="177800" indent="-177800"/>
            <a:r>
              <a:rPr lang="it-IT" sz="1600" dirty="0" smtClean="0"/>
              <a:t>-  Le molecole si muovono in modo disordinato in tutte le direzioni. </a:t>
            </a:r>
          </a:p>
          <a:p>
            <a:pPr marL="177800" indent="-177800" algn="just"/>
            <a:r>
              <a:rPr lang="it-IT" sz="1600" dirty="0" smtClean="0"/>
              <a:t>-  Le molecole si urtano fra di loro e urtano sulle pareti del recipiente senza perdere energia cinetica (urti elastici). </a:t>
            </a:r>
          </a:p>
          <a:p>
            <a:pPr marL="177800" indent="-177800" algn="just"/>
            <a:r>
              <a:rPr lang="it-IT" sz="1600" dirty="0" smtClean="0"/>
              <a:t>-   Il moto delle molecole segue le leggi della dinamica newtoniana. </a:t>
            </a:r>
          </a:p>
          <a:p>
            <a:pPr marL="177800" indent="-177800" algn="just"/>
            <a:r>
              <a:rPr lang="it-IT" sz="1600" dirty="0" smtClean="0"/>
              <a:t>-  Il diametro delle molecole è molto piccolo rispetto alla distanza media tra le molecole (volume trascurabile)</a:t>
            </a:r>
          </a:p>
          <a:p>
            <a:endParaRPr lang="it-IT" sz="1600" dirty="0" smtClean="0"/>
          </a:p>
          <a:p>
            <a:pPr algn="ctr"/>
            <a:r>
              <a:rPr lang="it-IT" b="1" i="1" dirty="0" smtClean="0"/>
              <a:t>La teoria cinetica fornisce un’interpretazione microscopica del comportamento macroscopico dei gas. </a:t>
            </a:r>
          </a:p>
        </p:txBody>
      </p:sp>
      <p:pic>
        <p:nvPicPr>
          <p:cNvPr id="9" name="Picture 3"/>
          <p:cNvPicPr>
            <a:picLocks noChangeAspect="1" noChangeArrowheads="1"/>
          </p:cNvPicPr>
          <p:nvPr/>
        </p:nvPicPr>
        <p:blipFill>
          <a:blip r:embed="rId3"/>
          <a:srcRect/>
          <a:stretch>
            <a:fillRect/>
          </a:stretch>
        </p:blipFill>
        <p:spPr bwMode="auto">
          <a:xfrm>
            <a:off x="4786314" y="821943"/>
            <a:ext cx="3929090" cy="2035553"/>
          </a:xfrm>
          <a:prstGeom prst="rect">
            <a:avLst/>
          </a:prstGeom>
          <a:noFill/>
          <a:ln w="9525">
            <a:noFill/>
            <a:miter lim="800000"/>
            <a:headEnd/>
            <a:tailEnd/>
          </a:ln>
          <a:effectLst/>
        </p:spPr>
      </p:pic>
      <p:sp>
        <p:nvSpPr>
          <p:cNvPr id="10" name="CasellaDiTesto 9"/>
          <p:cNvSpPr txBox="1"/>
          <p:nvPr/>
        </p:nvSpPr>
        <p:spPr>
          <a:xfrm>
            <a:off x="357158" y="883214"/>
            <a:ext cx="4214842" cy="1815882"/>
          </a:xfrm>
          <a:prstGeom prst="rect">
            <a:avLst/>
          </a:prstGeom>
          <a:noFill/>
        </p:spPr>
        <p:txBody>
          <a:bodyPr wrap="square" rtlCol="0">
            <a:spAutoFit/>
          </a:bodyPr>
          <a:lstStyle/>
          <a:p>
            <a:pPr algn="just"/>
            <a:r>
              <a:rPr lang="it-IT" sz="1600" dirty="0" smtClean="0"/>
              <a:t>Un sistema termodinamico può essere rappresentato da un gas ideale racchiuso in un </a:t>
            </a:r>
            <a:r>
              <a:rPr lang="it-IT" sz="1600" i="1" dirty="0" smtClean="0"/>
              <a:t>cilindro perfettamente isolante</a:t>
            </a:r>
            <a:r>
              <a:rPr lang="it-IT" sz="1600" dirty="0" smtClean="0"/>
              <a:t>, chiuso da un pistone che può essere bloccato o libero di espandersi, con un fondo attraverso il quale può scambiare calore con l’esterno e che può essere anch’esso isolato perfettamente.</a:t>
            </a:r>
            <a:endParaRPr lang="it-IT" sz="1600" dirty="0"/>
          </a:p>
        </p:txBody>
      </p:sp>
      <p:sp>
        <p:nvSpPr>
          <p:cNvPr id="11" name="Rettangolo 10"/>
          <p:cNvSpPr/>
          <p:nvPr/>
        </p:nvSpPr>
        <p:spPr>
          <a:xfrm>
            <a:off x="500034" y="5643578"/>
            <a:ext cx="8215370" cy="1154162"/>
          </a:xfrm>
          <a:prstGeom prst="rect">
            <a:avLst/>
          </a:prstGeom>
        </p:spPr>
        <p:txBody>
          <a:bodyPr wrap="square">
            <a:spAutoFit/>
          </a:bodyPr>
          <a:lstStyle/>
          <a:p>
            <a:r>
              <a:rPr lang="it-IT" altLang="it-IT" sz="1500" dirty="0" smtClean="0">
                <a:latin typeface="+mj-lt"/>
              </a:rPr>
              <a:t>Lo </a:t>
            </a:r>
            <a:r>
              <a:rPr lang="it-IT" altLang="it-IT" sz="1500" b="1" dirty="0" smtClean="0">
                <a:latin typeface="+mj-lt"/>
              </a:rPr>
              <a:t>stato</a:t>
            </a:r>
            <a:r>
              <a:rPr lang="it-IT" altLang="it-IT" sz="1500" dirty="0" smtClean="0">
                <a:latin typeface="+mj-lt"/>
              </a:rPr>
              <a:t> di un sistema termodinamico è definito dal valore delle </a:t>
            </a:r>
            <a:r>
              <a:rPr lang="it-IT" altLang="it-IT" sz="1500" b="1" dirty="0" smtClean="0">
                <a:latin typeface="+mj-lt"/>
              </a:rPr>
              <a:t>variabili di stato</a:t>
            </a:r>
          </a:p>
          <a:p>
            <a:pPr marL="285750" indent="-285750">
              <a:buFont typeface="Arial" panose="020B0604020202020204" pitchFamily="34" charset="0"/>
              <a:buChar char="•"/>
            </a:pPr>
            <a:r>
              <a:rPr lang="it-IT" altLang="it-IT" b="1" dirty="0" smtClean="0">
                <a:latin typeface="+mj-lt"/>
              </a:rPr>
              <a:t>pressione (p)</a:t>
            </a:r>
          </a:p>
          <a:p>
            <a:pPr marL="285750" indent="-285750">
              <a:buFont typeface="Arial" panose="020B0604020202020204" pitchFamily="34" charset="0"/>
              <a:buChar char="•"/>
            </a:pPr>
            <a:r>
              <a:rPr lang="it-IT" altLang="it-IT" b="1" dirty="0" smtClean="0">
                <a:latin typeface="+mj-lt"/>
              </a:rPr>
              <a:t>volume (</a:t>
            </a:r>
            <a:r>
              <a:rPr lang="it-IT" altLang="it-IT" b="1" i="1" dirty="0" smtClean="0">
                <a:latin typeface="+mj-lt"/>
              </a:rPr>
              <a:t>V</a:t>
            </a:r>
            <a:r>
              <a:rPr lang="it-IT" altLang="it-IT" b="1" dirty="0" smtClean="0">
                <a:latin typeface="+mj-lt"/>
              </a:rPr>
              <a:t>)</a:t>
            </a:r>
            <a:r>
              <a:rPr lang="it-IT" altLang="it-IT" b="1" i="1" dirty="0" smtClean="0">
                <a:latin typeface="+mj-lt"/>
              </a:rPr>
              <a:t> </a:t>
            </a:r>
            <a:endParaRPr lang="it-IT" altLang="it-IT" b="1" dirty="0" smtClean="0">
              <a:latin typeface="+mj-lt"/>
            </a:endParaRPr>
          </a:p>
          <a:p>
            <a:pPr marL="285750" indent="-285750">
              <a:buFont typeface="Arial" panose="020B0604020202020204" pitchFamily="34" charset="0"/>
              <a:buChar char="•"/>
            </a:pPr>
            <a:r>
              <a:rPr lang="it-IT" altLang="it-IT" b="1" dirty="0" smtClean="0">
                <a:latin typeface="+mj-lt"/>
              </a:rPr>
              <a:t>temperatura (</a:t>
            </a:r>
            <a:r>
              <a:rPr lang="it-IT" altLang="it-IT" b="1" i="1" dirty="0" smtClean="0">
                <a:latin typeface="+mj-lt"/>
              </a:rPr>
              <a:t>T</a:t>
            </a:r>
            <a:r>
              <a:rPr lang="it-IT" altLang="it-IT" b="1" dirty="0" smtClean="0">
                <a:latin typeface="+mj-lt"/>
              </a:rPr>
              <a:t>)</a:t>
            </a:r>
            <a:endParaRPr lang="it-IT" dirty="0">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57158" y="214290"/>
            <a:ext cx="8372476" cy="500066"/>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a:r>
              <a:rPr lang="it-IT" sz="3600" b="1" dirty="0" smtClean="0">
                <a:effectLst>
                  <a:outerShdw blurRad="38100" dist="38100" dir="2700000" algn="tl">
                    <a:srgbClr val="000000">
                      <a:alpha val="43137"/>
                    </a:srgbClr>
                  </a:outerShdw>
                </a:effectLst>
                <a:latin typeface="+mj-lt"/>
              </a:rPr>
              <a:t>Variabili di stato: pressione</a:t>
            </a:r>
            <a:endParaRPr lang="en-US" sz="3600" b="1" dirty="0">
              <a:effectLst>
                <a:outerShdw blurRad="38100" dist="38100" dir="2700000" algn="tl">
                  <a:srgbClr val="000000">
                    <a:alpha val="43137"/>
                  </a:srgbClr>
                </a:outerShdw>
              </a:effectLst>
              <a:latin typeface="+mj-lt"/>
            </a:endParaRPr>
          </a:p>
        </p:txBody>
      </p:sp>
      <p:sp>
        <p:nvSpPr>
          <p:cNvPr id="9" name="Rettangolo 8"/>
          <p:cNvSpPr/>
          <p:nvPr/>
        </p:nvSpPr>
        <p:spPr>
          <a:xfrm>
            <a:off x="285720" y="1305342"/>
            <a:ext cx="8643998" cy="3139321"/>
          </a:xfrm>
          <a:prstGeom prst="rect">
            <a:avLst/>
          </a:prstGeom>
        </p:spPr>
        <p:txBody>
          <a:bodyPr wrap="square">
            <a:spAutoFit/>
          </a:bodyPr>
          <a:lstStyle/>
          <a:p>
            <a:pPr algn="just"/>
            <a:r>
              <a:rPr lang="it-IT" dirty="0" smtClean="0"/>
              <a:t>Le molecole di un gas sono in continuo movimento: ciascuna </a:t>
            </a:r>
            <a:r>
              <a:rPr lang="it-IT" b="1" dirty="0" smtClean="0"/>
              <a:t>molecola ha una certa energia cinetica. </a:t>
            </a:r>
          </a:p>
          <a:p>
            <a:pPr algn="just"/>
            <a:r>
              <a:rPr lang="it-IT" dirty="0" smtClean="0"/>
              <a:t>Quando una molecola urta contro la parete del contenitore, si ha una scambio di quantità di moto. </a:t>
            </a:r>
          </a:p>
          <a:p>
            <a:pPr algn="just"/>
            <a:r>
              <a:rPr lang="it-IT" dirty="0" smtClean="0"/>
              <a:t>L’insieme di questi scambi produce la </a:t>
            </a:r>
            <a:r>
              <a:rPr lang="it-IT" b="1" dirty="0" smtClean="0"/>
              <a:t>pressione sulle pareti. </a:t>
            </a:r>
          </a:p>
          <a:p>
            <a:pPr algn="just"/>
            <a:endParaRPr lang="it-IT" b="1" dirty="0" smtClean="0"/>
          </a:p>
          <a:p>
            <a:pPr algn="just"/>
            <a:endParaRPr lang="it-IT" b="1" dirty="0" smtClean="0"/>
          </a:p>
          <a:p>
            <a:pPr algn="just"/>
            <a:endParaRPr lang="it-IT" b="1" dirty="0" smtClean="0"/>
          </a:p>
          <a:p>
            <a:pPr algn="just"/>
            <a:endParaRPr lang="it-IT" b="1" dirty="0" smtClean="0"/>
          </a:p>
          <a:p>
            <a:pPr algn="just"/>
            <a:r>
              <a:rPr lang="it-IT" b="1" dirty="0" smtClean="0"/>
              <a:t>Per un gas monoatomico: </a:t>
            </a:r>
            <a:r>
              <a:rPr lang="it-IT" b="1" i="1" dirty="0" err="1" smtClean="0"/>
              <a:t>E</a:t>
            </a:r>
            <a:r>
              <a:rPr lang="it-IT" b="1" i="1" baseline="-25000" dirty="0" err="1" smtClean="0"/>
              <a:t>c</a:t>
            </a:r>
            <a:r>
              <a:rPr lang="it-IT" b="1" i="1" baseline="-25000" dirty="0" smtClean="0"/>
              <a:t> media </a:t>
            </a:r>
            <a:r>
              <a:rPr lang="it-IT" b="1" i="1" dirty="0" smtClean="0"/>
              <a:t>è l’energia cinetica media delle molecole, V il volume e N il numero di molecole. </a:t>
            </a:r>
            <a:endParaRPr lang="it-IT" dirty="0"/>
          </a:p>
        </p:txBody>
      </p:sp>
      <p:pic>
        <p:nvPicPr>
          <p:cNvPr id="121858" name="Picture 2"/>
          <p:cNvPicPr>
            <a:picLocks noChangeAspect="1" noChangeArrowheads="1"/>
          </p:cNvPicPr>
          <p:nvPr/>
        </p:nvPicPr>
        <p:blipFill>
          <a:blip r:embed="rId3"/>
          <a:srcRect/>
          <a:stretch>
            <a:fillRect/>
          </a:stretch>
        </p:blipFill>
        <p:spPr bwMode="auto">
          <a:xfrm>
            <a:off x="3333749" y="2857496"/>
            <a:ext cx="1990841" cy="878012"/>
          </a:xfrm>
          <a:prstGeom prst="rect">
            <a:avLst/>
          </a:prstGeom>
          <a:noFill/>
          <a:ln w="9525">
            <a:noFill/>
            <a:miter lim="800000"/>
            <a:headEnd/>
            <a:tailEnd/>
          </a:ln>
          <a:effectLst/>
        </p:spPr>
      </p:pic>
      <p:pic>
        <p:nvPicPr>
          <p:cNvPr id="121859" name="Picture 3"/>
          <p:cNvPicPr>
            <a:picLocks noChangeAspect="1" noChangeArrowheads="1"/>
          </p:cNvPicPr>
          <p:nvPr/>
        </p:nvPicPr>
        <p:blipFill>
          <a:blip r:embed="rId4"/>
          <a:srcRect/>
          <a:stretch>
            <a:fillRect/>
          </a:stretch>
        </p:blipFill>
        <p:spPr bwMode="auto">
          <a:xfrm>
            <a:off x="1071538" y="4643446"/>
            <a:ext cx="1943100" cy="1905000"/>
          </a:xfrm>
          <a:prstGeom prst="rect">
            <a:avLst/>
          </a:prstGeom>
          <a:noFill/>
          <a:ln w="9525">
            <a:noFill/>
            <a:miter lim="800000"/>
            <a:headEnd/>
            <a:tailEnd/>
          </a:ln>
          <a:effectLst/>
        </p:spPr>
      </p:pic>
      <p:sp>
        <p:nvSpPr>
          <p:cNvPr id="10" name="CasellaDiTesto 9"/>
          <p:cNvSpPr txBox="1"/>
          <p:nvPr/>
        </p:nvSpPr>
        <p:spPr>
          <a:xfrm>
            <a:off x="4143372" y="4857760"/>
            <a:ext cx="4286280"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it-IT" sz="2000" b="1" i="1" dirty="0" smtClean="0"/>
              <a:t>La pressione è la manifestazione macroscopica degli urti tra le particelle del gas e le pareti </a:t>
            </a:r>
            <a:endParaRPr lang="it-IT" sz="2000" b="1" i="1"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Galassia">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2144</TotalTime>
  <Words>4734</Words>
  <Application>Microsoft Office PowerPoint</Application>
  <PresentationFormat>Presentazione su schermo (4:3)</PresentationFormat>
  <Paragraphs>630</Paragraphs>
  <Slides>59</Slides>
  <Notes>35</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59</vt:i4>
      </vt:variant>
    </vt:vector>
  </HeadingPairs>
  <TitlesOfParts>
    <vt:vector size="62" baseType="lpstr">
      <vt:lpstr>Tema di Office</vt:lpstr>
      <vt:lpstr>Equazione</vt:lpstr>
      <vt:lpstr>Document Flash</vt:lpstr>
      <vt:lpstr>Fisica Medica terza parte: termologia e termodinamica  C.I. scienze propedeutiche e basi della metodologia della ricerca   Laurea di Fisioterapia   </vt:lpstr>
      <vt:lpstr>Sistema termodinamico- gas ideali</vt:lpstr>
      <vt:lpstr>Sistema in equilibrio termodinamico</vt:lpstr>
      <vt:lpstr>Principio zero della termodinamica</vt:lpstr>
      <vt:lpstr>Temperatura e termometro</vt:lpstr>
      <vt:lpstr>Dilatazione lineare</vt:lpstr>
      <vt:lpstr>Termometro e le scale termometriche</vt:lpstr>
      <vt:lpstr>Variabili di stato</vt:lpstr>
      <vt:lpstr>Variabili di stato: pressione</vt:lpstr>
      <vt:lpstr>Variabili di stato: Temperatura</vt:lpstr>
      <vt:lpstr>Trasformazioni termodinamiche</vt:lpstr>
      <vt:lpstr>Legge di Boyle: trasformazione isoterma</vt:lpstr>
      <vt:lpstr>Legge di Boyle: trasformazione isoterma</vt:lpstr>
      <vt:lpstr>I Legge di Charles: trasformazione isobara</vt:lpstr>
      <vt:lpstr>I Legge di Charles: trasformazione isobara</vt:lpstr>
      <vt:lpstr>I Legge di Charles: trasformazione isobara</vt:lpstr>
      <vt:lpstr>II Legge di Charles: trasformazione isocora</vt:lpstr>
      <vt:lpstr>II Legge di Charles: trasformazione isocora</vt:lpstr>
      <vt:lpstr>II Legge di Charles: trasformazione isocora</vt:lpstr>
      <vt:lpstr>Presentazione standard di PowerPoint</vt:lpstr>
      <vt:lpstr>Presentazione standard di PowerPoint</vt:lpstr>
      <vt:lpstr>L’equazione di stato dei gas ideali</vt:lpstr>
      <vt:lpstr>Trasformazioni : esercizi</vt:lpstr>
      <vt:lpstr>Trasformazioni : esercizi</vt:lpstr>
      <vt:lpstr>Trasformazioni : esercizi</vt:lpstr>
      <vt:lpstr>Trasformazioni : esercizi</vt:lpstr>
      <vt:lpstr>Trasformazioni : esercizi</vt:lpstr>
      <vt:lpstr>Trasformazioni : esercizi gas perfetti</vt:lpstr>
      <vt:lpstr>Trasformazioni : esercizi gas perfetti</vt:lpstr>
      <vt:lpstr>Trasformazioni : esercizi gas perfetti</vt:lpstr>
      <vt:lpstr>Gas reali</vt:lpstr>
      <vt:lpstr>Lavoro di un sistema termodinamico</vt:lpstr>
      <vt:lpstr>Presentazione standard di PowerPoint</vt:lpstr>
      <vt:lpstr>Energia interna U</vt:lpstr>
      <vt:lpstr>Energia interna U: funzione di stato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Calorimetria: esercizi</vt:lpstr>
      <vt:lpstr>Calorimetria: esercizi</vt:lpstr>
      <vt:lpstr>Calorimetria: esercizi</vt:lpstr>
      <vt:lpstr>Cambiamenti di stato</vt:lpstr>
      <vt:lpstr>Presentazione standard di PowerPoint</vt:lpstr>
      <vt:lpstr>Cambiamenti di stato per riscaldamento</vt:lpstr>
      <vt:lpstr>Cambiamenti di stato per raffreddamento</vt:lpstr>
      <vt:lpstr>Cambiamenti di stato diretti</vt:lpstr>
      <vt:lpstr>Curva di raffreddamento del vapor acqueo</vt:lpstr>
      <vt:lpstr>Curva di raffreddamento dell’acqua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Trasformazione isocora</vt:lpstr>
      <vt:lpstr>Trasformazione isoterma</vt:lpstr>
    </vt:vector>
  </TitlesOfParts>
  <Company>AOUTS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Fisica Medica prima parte: fluidi e gas  C.I. scienze propedeutiche e basi della metodologia della ricerca   Laurea di Fisioterapia   Anno  2017 - 2018</dc:title>
  <dc:creator>Luca</dc:creator>
  <cp:lastModifiedBy>Rossella Vidimari</cp:lastModifiedBy>
  <cp:revision>161</cp:revision>
  <dcterms:created xsi:type="dcterms:W3CDTF">2017-10-11T08:57:40Z</dcterms:created>
  <dcterms:modified xsi:type="dcterms:W3CDTF">2020-10-14T17:09:33Z</dcterms:modified>
</cp:coreProperties>
</file>