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257" r:id="rId2"/>
    <p:sldId id="319" r:id="rId3"/>
    <p:sldId id="320" r:id="rId4"/>
    <p:sldId id="325" r:id="rId5"/>
    <p:sldId id="321" r:id="rId6"/>
    <p:sldId id="324" r:id="rId7"/>
    <p:sldId id="323" r:id="rId8"/>
    <p:sldId id="322" r:id="rId9"/>
    <p:sldId id="326" r:id="rId10"/>
    <p:sldId id="327" r:id="rId11"/>
    <p:sldId id="328" r:id="rId12"/>
    <p:sldId id="329" r:id="rId13"/>
    <p:sldId id="330" r:id="rId14"/>
    <p:sldId id="331" r:id="rId15"/>
    <p:sldId id="332" r:id="rId16"/>
    <p:sldId id="333" r:id="rId17"/>
    <p:sldId id="336" r:id="rId18"/>
    <p:sldId id="334" r:id="rId19"/>
    <p:sldId id="337" r:id="rId20"/>
    <p:sldId id="335" r:id="rId21"/>
    <p:sldId id="338" r:id="rId22"/>
    <p:sldId id="339" r:id="rId23"/>
    <p:sldId id="344" r:id="rId24"/>
    <p:sldId id="345" r:id="rId25"/>
    <p:sldId id="340" r:id="rId26"/>
    <p:sldId id="346" r:id="rId27"/>
    <p:sldId id="364" r:id="rId28"/>
    <p:sldId id="347" r:id="rId29"/>
    <p:sldId id="349" r:id="rId30"/>
    <p:sldId id="350" r:id="rId31"/>
    <p:sldId id="351" r:id="rId32"/>
    <p:sldId id="352" r:id="rId33"/>
    <p:sldId id="342" r:id="rId34"/>
    <p:sldId id="353" r:id="rId35"/>
    <p:sldId id="354" r:id="rId36"/>
    <p:sldId id="356" r:id="rId37"/>
    <p:sldId id="357" r:id="rId38"/>
    <p:sldId id="358" r:id="rId39"/>
    <p:sldId id="359" r:id="rId40"/>
    <p:sldId id="360" r:id="rId41"/>
    <p:sldId id="365" r:id="rId42"/>
    <p:sldId id="343" r:id="rId43"/>
    <p:sldId id="366" r:id="rId44"/>
    <p:sldId id="367" r:id="rId45"/>
    <p:sldId id="355" r:id="rId46"/>
    <p:sldId id="368" r:id="rId47"/>
    <p:sldId id="369"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50" y="-9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 Id="rId9" Type="http://schemas.openxmlformats.org/officeDocument/2006/relationships/image" Target="../media/image1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79D38-4792-4209-8282-EB92C6D3DB48}" type="datetimeFigureOut">
              <a:rPr lang="it-IT" smtClean="0"/>
              <a:pPr/>
              <a:t>11/11/2019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90974-9B90-4189-98E6-5783B0763A27}" type="slidenum">
              <a:rPr lang="it-IT" smtClean="0"/>
              <a:pPr/>
              <a:t>‹N›</a:t>
            </a:fld>
            <a:endParaRPr lang="it-IT"/>
          </a:p>
        </p:txBody>
      </p:sp>
    </p:spTree>
    <p:extLst>
      <p:ext uri="{BB962C8B-B14F-4D97-AF65-F5344CB8AC3E}">
        <p14:creationId xmlns:p14="http://schemas.microsoft.com/office/powerpoint/2010/main" val="230876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11</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12</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13</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14</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15</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16</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17</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18</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19</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20</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21</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a:ln/>
        </p:spPr>
      </p:sp>
      <p:sp>
        <p:nvSpPr>
          <p:cNvPr id="44035" name="Segnaposto note 2"/>
          <p:cNvSpPr>
            <a:spLocks noGrp="1"/>
          </p:cNvSpPr>
          <p:nvPr>
            <p:ph type="body" idx="1"/>
          </p:nvPr>
        </p:nvSpPr>
        <p:spPr>
          <a:noFill/>
          <a:ln/>
        </p:spPr>
        <p:txBody>
          <a:bodyPr/>
          <a:lstStyle/>
          <a:p>
            <a:endParaRPr lang="it-IT" smtClean="0">
              <a:latin typeface="Arial" pitchFamily="34" charset="0"/>
            </a:endParaRPr>
          </a:p>
        </p:txBody>
      </p:sp>
      <p:sp>
        <p:nvSpPr>
          <p:cNvPr id="44036" name="Segnaposto numero diapositiva 3"/>
          <p:cNvSpPr>
            <a:spLocks noGrp="1"/>
          </p:cNvSpPr>
          <p:nvPr>
            <p:ph type="sldNum" sz="quarter" idx="5"/>
          </p:nvPr>
        </p:nvSpPr>
        <p:spPr>
          <a:noFill/>
        </p:spPr>
        <p:txBody>
          <a:bodyPr/>
          <a:lstStyle/>
          <a:p>
            <a:fld id="{819E4808-45B8-45C3-83A6-C37BB4329A7D}" type="slidenum">
              <a:rPr lang="it-IT" smtClean="0">
                <a:latin typeface="Arial" pitchFamily="34" charset="0"/>
              </a:rPr>
              <a:pPr/>
              <a:t>30</a:t>
            </a:fld>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4</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5</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6</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7</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8</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9</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10</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17" name="Segnaposto piè di pagina 16"/>
          <p:cNvSpPr>
            <a:spLocks noGrp="1"/>
          </p:cNvSpPr>
          <p:nvPr>
            <p:ph type="ftr" sz="quarter" idx="11"/>
          </p:nvPr>
        </p:nvSpPr>
        <p:spPr/>
        <p:txBody>
          <a:bodyPr/>
          <a:lstStyle>
            <a:extLst/>
          </a:lstStyle>
          <a:p>
            <a:endParaRPr lang="it-IT"/>
          </a:p>
        </p:txBody>
      </p:sp>
      <p:sp>
        <p:nvSpPr>
          <p:cNvPr id="29" name="Segnaposto numero diapositiva 28"/>
          <p:cNvSpPr>
            <a:spLocks noGrp="1"/>
          </p:cNvSpPr>
          <p:nvPr>
            <p:ph type="sldNum" sz="quarter" idx="12"/>
          </p:nvPr>
        </p:nvSpPr>
        <p:spPr/>
        <p:txBody>
          <a:bodyPr/>
          <a:lstStyle>
            <a:extLst/>
          </a:lstStyle>
          <a:p>
            <a:fld id="{F9244333-736D-4188-AC0E-DE2AA5AA2C7F}" type="slidenum">
              <a:rPr lang="it-IT" smtClean="0"/>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F9244333-736D-4188-AC0E-DE2AA5AA2C7F}" type="slidenum">
              <a:rPr lang="it-IT" smtClean="0"/>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smtClean="0"/>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F9244333-736D-4188-AC0E-DE2AA5AA2C7F}" type="slidenum">
              <a:rPr lang="it-IT" smtClean="0"/>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1E6D9793-5903-4927-9987-80B7A1C353F3}" type="datetimeFigureOut">
              <a:rPr lang="it-IT" smtClean="0"/>
              <a:pPr/>
              <a:t>11/11/2019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F9244333-736D-4188-AC0E-DE2AA5AA2C7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smtClean="0"/>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extLst/>
          </a:lstStyle>
          <a:p>
            <a:fld id="{1E6D9793-5903-4927-9987-80B7A1C353F3}" type="datetimeFigureOut">
              <a:rPr lang="it-IT" smtClean="0"/>
              <a:pPr/>
              <a:t>11/11/2019</a:t>
            </a:fld>
            <a:endParaRPr lang="it-IT"/>
          </a:p>
        </p:txBody>
      </p:sp>
      <p:sp>
        <p:nvSpPr>
          <p:cNvPr id="6" name="Segnaposto piè di pagina 5"/>
          <p:cNvSpPr>
            <a:spLocks noGrp="1"/>
          </p:cNvSpPr>
          <p:nvPr>
            <p:ph type="ftr" sz="quarter" idx="11"/>
          </p:nvPr>
        </p:nvSpPr>
        <p:spPr>
          <a:xfrm>
            <a:off x="914400" y="55499"/>
            <a:ext cx="5562600" cy="365125"/>
          </a:xfrm>
        </p:spPr>
        <p:txBody>
          <a:bodyPr/>
          <a:lstStyle>
            <a:extLst/>
          </a:lstStyle>
          <a:p>
            <a:endParaRPr lang="it-IT"/>
          </a:p>
        </p:txBody>
      </p:sp>
      <p:sp>
        <p:nvSpPr>
          <p:cNvPr id="7" name="Segnaposto numero diapositiva 6"/>
          <p:cNvSpPr>
            <a:spLocks noGrp="1"/>
          </p:cNvSpPr>
          <p:nvPr>
            <p:ph type="sldNum" sz="quarter" idx="12"/>
          </p:nvPr>
        </p:nvSpPr>
        <p:spPr>
          <a:xfrm>
            <a:off x="8610600" y="55499"/>
            <a:ext cx="457200" cy="365125"/>
          </a:xfrm>
        </p:spPr>
        <p:txBody>
          <a:bodyPr/>
          <a:lstStyle>
            <a:extLst/>
          </a:lstStyle>
          <a:p>
            <a:fld id="{F9244333-736D-4188-AC0E-DE2AA5AA2C7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E6D9793-5903-4927-9987-80B7A1C353F3}" type="datetimeFigureOut">
              <a:rPr lang="it-IT" smtClean="0"/>
              <a:pPr/>
              <a:t>11/11/2019</a:t>
            </a:fld>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9244333-736D-4188-AC0E-DE2AA5AA2C7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1.wmf"/><Relationship Id="rId4" Type="http://schemas.openxmlformats.org/officeDocument/2006/relationships/oleObject" Target="../embeddings/oleObject3.bin"/><Relationship Id="rId9"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7.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image" Target="../media/image33.wmf"/><Relationship Id="rId10" Type="http://schemas.openxmlformats.org/officeDocument/2006/relationships/image" Target="../media/image34.wmf"/><Relationship Id="rId4" Type="http://schemas.openxmlformats.org/officeDocument/2006/relationships/oleObject" Target="../embeddings/oleObject5.bin"/><Relationship Id="rId9"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38.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45.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11.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8.wmf"/><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9.wmf"/><Relationship Id="rId5" Type="http://schemas.openxmlformats.org/officeDocument/2006/relationships/oleObject" Target="../embeddings/oleObject14.bin"/><Relationship Id="rId4" Type="http://schemas.openxmlformats.org/officeDocument/2006/relationships/image" Target="../media/image5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62.png"/><Relationship Id="rId4" Type="http://schemas.openxmlformats.org/officeDocument/2006/relationships/image" Target="../media/image60.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notesSlide" Target="../notesSlides/notesSlide21.xml"/><Relationship Id="rId7" Type="http://schemas.openxmlformats.org/officeDocument/2006/relationships/image" Target="../media/image64.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63.wmf"/><Relationship Id="rId10" Type="http://schemas.openxmlformats.org/officeDocument/2006/relationships/image" Target="../media/image67.jpeg"/><Relationship Id="rId4" Type="http://schemas.openxmlformats.org/officeDocument/2006/relationships/oleObject" Target="../embeddings/oleObject17.bin"/><Relationship Id="rId9" Type="http://schemas.openxmlformats.org/officeDocument/2006/relationships/image" Target="../media/image66.jpeg"/></Relationships>
</file>

<file path=ppt/slides/_rels/slide3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71.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70.wmf"/><Relationship Id="rId5" Type="http://schemas.openxmlformats.org/officeDocument/2006/relationships/oleObject" Target="../embeddings/oleObject20.bin"/><Relationship Id="rId4" Type="http://schemas.openxmlformats.org/officeDocument/2006/relationships/image" Target="../media/image69.wmf"/></Relationships>
</file>

<file path=ppt/slides/_rels/slide3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oleObject" Target="../embeddings/oleObject21.bin"/><Relationship Id="rId7"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4.wmf"/><Relationship Id="rId5" Type="http://schemas.openxmlformats.org/officeDocument/2006/relationships/oleObject" Target="../embeddings/oleObject22.bin"/><Relationship Id="rId4" Type="http://schemas.openxmlformats.org/officeDocument/2006/relationships/image" Target="../media/image73.wmf"/></Relationships>
</file>

<file path=ppt/slides/_rels/slide3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oleObject" Target="../embeddings/oleObject23.bin"/><Relationship Id="rId7" Type="http://schemas.openxmlformats.org/officeDocument/2006/relationships/image" Target="../media/image79.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78.wmf"/><Relationship Id="rId5" Type="http://schemas.openxmlformats.org/officeDocument/2006/relationships/oleObject" Target="../embeddings/oleObject24.bin"/><Relationship Id="rId4" Type="http://schemas.openxmlformats.org/officeDocument/2006/relationships/image" Target="../media/image77.wmf"/><Relationship Id="rId9" Type="http://schemas.openxmlformats.org/officeDocument/2006/relationships/image" Target="../media/image8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wmf"/></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92.wmf"/><Relationship Id="rId18" Type="http://schemas.openxmlformats.org/officeDocument/2006/relationships/oleObject" Target="../embeddings/oleObject33.bin"/><Relationship Id="rId3" Type="http://schemas.openxmlformats.org/officeDocument/2006/relationships/oleObject" Target="../embeddings/oleObject26.bin"/><Relationship Id="rId7" Type="http://schemas.openxmlformats.org/officeDocument/2006/relationships/image" Target="../media/image89.wmf"/><Relationship Id="rId12" Type="http://schemas.openxmlformats.org/officeDocument/2006/relationships/oleObject" Target="../embeddings/oleObject30.bin"/><Relationship Id="rId17" Type="http://schemas.openxmlformats.org/officeDocument/2006/relationships/image" Target="../media/image94.wmf"/><Relationship Id="rId2" Type="http://schemas.openxmlformats.org/officeDocument/2006/relationships/slideLayout" Target="../slideLayouts/slideLayout7.xml"/><Relationship Id="rId16" Type="http://schemas.openxmlformats.org/officeDocument/2006/relationships/oleObject" Target="../embeddings/oleObject32.bin"/><Relationship Id="rId1" Type="http://schemas.openxmlformats.org/officeDocument/2006/relationships/vmlDrawing" Target="../drawings/vmlDrawing14.vml"/><Relationship Id="rId6" Type="http://schemas.openxmlformats.org/officeDocument/2006/relationships/oleObject" Target="../embeddings/oleObject27.bin"/><Relationship Id="rId11" Type="http://schemas.openxmlformats.org/officeDocument/2006/relationships/image" Target="../media/image91.wmf"/><Relationship Id="rId5" Type="http://schemas.openxmlformats.org/officeDocument/2006/relationships/image" Target="../media/image96.png"/><Relationship Id="rId15" Type="http://schemas.openxmlformats.org/officeDocument/2006/relationships/image" Target="../media/image93.wmf"/><Relationship Id="rId10" Type="http://schemas.openxmlformats.org/officeDocument/2006/relationships/oleObject" Target="../embeddings/oleObject29.bin"/><Relationship Id="rId19" Type="http://schemas.openxmlformats.org/officeDocument/2006/relationships/image" Target="../media/image95.wmf"/><Relationship Id="rId4" Type="http://schemas.openxmlformats.org/officeDocument/2006/relationships/image" Target="../media/image88.wmf"/><Relationship Id="rId9" Type="http://schemas.openxmlformats.org/officeDocument/2006/relationships/image" Target="../media/image90.wmf"/><Relationship Id="rId1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101.wmf"/><Relationship Id="rId3" Type="http://schemas.openxmlformats.org/officeDocument/2006/relationships/image" Target="../media/image85.png"/><Relationship Id="rId7" Type="http://schemas.openxmlformats.org/officeDocument/2006/relationships/image" Target="../media/image98.wmf"/><Relationship Id="rId12"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5.bin"/><Relationship Id="rId11" Type="http://schemas.openxmlformats.org/officeDocument/2006/relationships/image" Target="../media/image100.wmf"/><Relationship Id="rId5" Type="http://schemas.openxmlformats.org/officeDocument/2006/relationships/image" Target="../media/image97.wmf"/><Relationship Id="rId15" Type="http://schemas.openxmlformats.org/officeDocument/2006/relationships/image" Target="../media/image102.w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99.wmf"/><Relationship Id="rId1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107.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104.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43.bin"/></Relationships>
</file>

<file path=ppt/slides/_rels/slide41.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109.wmf"/><Relationship Id="rId5" Type="http://schemas.openxmlformats.org/officeDocument/2006/relationships/oleObject" Target="../embeddings/oleObject46.bin"/><Relationship Id="rId10" Type="http://schemas.openxmlformats.org/officeDocument/2006/relationships/image" Target="../media/image111.wmf"/><Relationship Id="rId4" Type="http://schemas.openxmlformats.org/officeDocument/2006/relationships/image" Target="../media/image108.wmf"/><Relationship Id="rId9" Type="http://schemas.openxmlformats.org/officeDocument/2006/relationships/oleObject" Target="../embeddings/oleObject48.bin"/></Relationships>
</file>

<file path=ppt/slides/_rels/slide4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117.wmf"/><Relationship Id="rId18" Type="http://schemas.openxmlformats.org/officeDocument/2006/relationships/image" Target="../media/image122.png"/><Relationship Id="rId3" Type="http://schemas.openxmlformats.org/officeDocument/2006/relationships/image" Target="../media/image112.png"/><Relationship Id="rId21" Type="http://schemas.openxmlformats.org/officeDocument/2006/relationships/oleObject" Target="../embeddings/oleObject57.bin"/><Relationship Id="rId7" Type="http://schemas.openxmlformats.org/officeDocument/2006/relationships/image" Target="../media/image114.wmf"/><Relationship Id="rId12" Type="http://schemas.openxmlformats.org/officeDocument/2006/relationships/oleObject" Target="../embeddings/oleObject53.bin"/><Relationship Id="rId17" Type="http://schemas.openxmlformats.org/officeDocument/2006/relationships/image" Target="../media/image119.wmf"/><Relationship Id="rId2" Type="http://schemas.openxmlformats.org/officeDocument/2006/relationships/slideLayout" Target="../slideLayouts/slideLayout2.xml"/><Relationship Id="rId16" Type="http://schemas.openxmlformats.org/officeDocument/2006/relationships/oleObject" Target="../embeddings/oleObject55.bin"/><Relationship Id="rId20" Type="http://schemas.openxmlformats.org/officeDocument/2006/relationships/image" Target="../media/image120.wmf"/><Relationship Id="rId1" Type="http://schemas.openxmlformats.org/officeDocument/2006/relationships/vmlDrawing" Target="../drawings/vmlDrawing18.vml"/><Relationship Id="rId6" Type="http://schemas.openxmlformats.org/officeDocument/2006/relationships/oleObject" Target="../embeddings/oleObject50.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52.bin"/><Relationship Id="rId19" Type="http://schemas.openxmlformats.org/officeDocument/2006/relationships/oleObject" Target="../embeddings/oleObject56.bin"/><Relationship Id="rId4" Type="http://schemas.openxmlformats.org/officeDocument/2006/relationships/oleObject" Target="../embeddings/oleObject49.bin"/><Relationship Id="rId9" Type="http://schemas.openxmlformats.org/officeDocument/2006/relationships/image" Target="../media/image115.wmf"/><Relationship Id="rId14" Type="http://schemas.openxmlformats.org/officeDocument/2006/relationships/oleObject" Target="../embeddings/oleObject54.bin"/><Relationship Id="rId22" Type="http://schemas.openxmlformats.org/officeDocument/2006/relationships/image" Target="../media/image121.wmf"/></Relationships>
</file>

<file path=ppt/slides/_rels/slide44.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egnaposto numero diapositiva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82EF8AA-9C0B-46B4-B25D-D62B95FE9851}" type="slidenum">
              <a:rPr lang="it-IT" smtClean="0"/>
              <a:pPr fontAlgn="base">
                <a:spcBef>
                  <a:spcPct val="0"/>
                </a:spcBef>
                <a:spcAft>
                  <a:spcPct val="0"/>
                </a:spcAft>
                <a:defRPr/>
              </a:pPr>
              <a:t>1</a:t>
            </a:fld>
            <a:endParaRPr lang="it-IT" smtClean="0"/>
          </a:p>
        </p:txBody>
      </p:sp>
      <p:sp>
        <p:nvSpPr>
          <p:cNvPr id="2" name="Titolo 1"/>
          <p:cNvSpPr>
            <a:spLocks noGrp="1"/>
          </p:cNvSpPr>
          <p:nvPr>
            <p:ph type="ctrTitle"/>
          </p:nvPr>
        </p:nvSpPr>
        <p:spPr>
          <a:xfrm>
            <a:off x="285720" y="428604"/>
            <a:ext cx="8572560" cy="5214974"/>
          </a:xfrm>
        </p:spPr>
        <p:style>
          <a:lnRef idx="1">
            <a:schemeClr val="accent4"/>
          </a:lnRef>
          <a:fillRef idx="2">
            <a:schemeClr val="accent4"/>
          </a:fillRef>
          <a:effectRef idx="1">
            <a:schemeClr val="accent4"/>
          </a:effectRef>
          <a:fontRef idx="minor">
            <a:schemeClr val="dk1"/>
          </a:fontRef>
        </p:style>
        <p:txBody>
          <a:bodyPr>
            <a:normAutofit/>
          </a:bodyPr>
          <a:lstStyle/>
          <a:p>
            <a:pPr marL="176213" algn="l" eaLnBrk="1" fontAlgn="auto" hangingPunct="1">
              <a:spcAft>
                <a:spcPts val="0"/>
              </a:spcAft>
              <a:defRPr/>
            </a:pPr>
            <a: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t>Fisica Medica</a:t>
            </a:r>
            <a:b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4000" cap="none" dirty="0" smtClean="0">
                <a:effectLst>
                  <a:outerShdw blurRad="38100" dist="38100" dir="2700000" algn="tl">
                    <a:srgbClr val="000000">
                      <a:alpha val="43137"/>
                    </a:srgbClr>
                  </a:outerShdw>
                  <a:reflection blurRad="12700" stA="34000" endA="740" endPos="53000" dir="5400000" sy="-100000" algn="bl" rotWithShape="0"/>
                </a:effectLst>
                <a:latin typeface="+mj-lt"/>
              </a:rPr>
              <a:t>quarta parte: </a:t>
            </a:r>
            <a:r>
              <a:rPr lang="it-IT" sz="4000" u="sng" cap="none" dirty="0" smtClean="0">
                <a:effectLst>
                  <a:outerShdw blurRad="38100" dist="38100" dir="2700000" algn="tl">
                    <a:srgbClr val="000000">
                      <a:alpha val="43137"/>
                    </a:srgbClr>
                  </a:outerShdw>
                  <a:reflection blurRad="12700" stA="34000" endA="740" endPos="53000" dir="5400000" sy="-100000" algn="bl" rotWithShape="0"/>
                </a:effectLst>
                <a:latin typeface="+mj-lt"/>
              </a:rPr>
              <a:t>elettricità</a:t>
            </a:r>
            <a:r>
              <a:rPr lang="it-IT" sz="50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50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C.I. scienze propedeutiche e basi della metodologia della ricerca </a:t>
            </a:r>
            <a:r>
              <a:rPr lang="it-IT" sz="2700" dirty="0" smtClean="0">
                <a:latin typeface="+mj-lt"/>
              </a:rPr>
              <a:t/>
            </a:r>
            <a:br>
              <a:rPr lang="it-IT" sz="2700" dirty="0" smtClean="0">
                <a:latin typeface="+mj-lt"/>
              </a:rPr>
            </a:br>
            <a:r>
              <a:rPr lang="it-IT" sz="2700" dirty="0" smtClean="0">
                <a:latin typeface="+mj-lt"/>
              </a:rPr>
              <a:t/>
            </a:r>
            <a:br>
              <a:rPr lang="it-IT" sz="2700" dirty="0" smtClean="0">
                <a:latin typeface="+mj-lt"/>
              </a:rPr>
            </a:br>
            <a:r>
              <a:rPr lang="it-IT" sz="2700" dirty="0" smtClean="0">
                <a:effectLst>
                  <a:outerShdw blurRad="38100" dist="38100" dir="2700000" algn="tl">
                    <a:srgbClr val="000000">
                      <a:alpha val="43137"/>
                    </a:srgbClr>
                  </a:outerShdw>
                  <a:reflection blurRad="12700" stA="34000" endA="740" endPos="53000" dir="5400000" sy="-100000" algn="bl" rotWithShape="0"/>
                </a:effectLst>
                <a:latin typeface="+mj-lt"/>
              </a:rPr>
              <a:t>L</a:t>
            </a: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aurea di Fisioterapia</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Anno  2017 - 2018</a:t>
            </a:r>
            <a:endParaRPr lang="it-IT" sz="2700" dirty="0">
              <a:effectLst>
                <a:outerShdw blurRad="38100" dist="38100" dir="2700000" algn="tl">
                  <a:srgbClr val="000000">
                    <a:alpha val="43137"/>
                  </a:srgbClr>
                </a:outerShdw>
                <a:reflection blurRad="12700" stA="34000" endA="740" endPos="53000" dir="5400000" sy="-100000" algn="bl" rotWithShape="0"/>
              </a:effectLst>
              <a:latin typeface="+mj-lt"/>
            </a:endParaRPr>
          </a:p>
        </p:txBody>
      </p:sp>
      <p:sp>
        <p:nvSpPr>
          <p:cNvPr id="3" name="Sottotitolo 2"/>
          <p:cNvSpPr>
            <a:spLocks noGrp="1"/>
          </p:cNvSpPr>
          <p:nvPr>
            <p:ph type="subTitle" idx="1"/>
          </p:nvPr>
        </p:nvSpPr>
        <p:spPr>
          <a:xfrm>
            <a:off x="285720" y="5857892"/>
            <a:ext cx="8572560" cy="90012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Dott. Rossella </a:t>
            </a:r>
            <a:r>
              <a:rPr lang="it-IT" dirty="0" err="1" smtClean="0">
                <a:solidFill>
                  <a:schemeClr val="tx1"/>
                </a:solidFill>
                <a:effectLst>
                  <a:outerShdw blurRad="38100" dist="38100" dir="2700000" algn="tl">
                    <a:srgbClr val="000000">
                      <a:alpha val="43137"/>
                    </a:srgbClr>
                  </a:outerShdw>
                </a:effectLst>
                <a:latin typeface="+mj-lt"/>
              </a:rPr>
              <a:t>Vidimari</a:t>
            </a:r>
            <a:endParaRPr lang="it-IT" dirty="0" smtClean="0">
              <a:solidFill>
                <a:schemeClr val="tx1"/>
              </a:solidFill>
              <a:effectLst>
                <a:outerShdw blurRad="38100" dist="38100" dir="2700000" algn="tl">
                  <a:srgbClr val="000000">
                    <a:alpha val="43137"/>
                  </a:srgbClr>
                </a:outerShdw>
              </a:effectLst>
              <a:latin typeface="+mj-lt"/>
            </a:endParaRPr>
          </a:p>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s.c. di Fisica Sanitaria</a:t>
            </a:r>
          </a:p>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ASUITS</a:t>
            </a:r>
            <a:endParaRPr lang="it-IT" dirty="0">
              <a:solidFill>
                <a:schemeClr val="tx1"/>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Forza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Coulomb</a:t>
            </a:r>
            <a:endParaRPr lang="en-US" sz="3600" b="1" dirty="0">
              <a:effectLst>
                <a:outerShdw blurRad="38100" dist="38100" dir="2700000" algn="tl">
                  <a:srgbClr val="000000">
                    <a:alpha val="43137"/>
                  </a:srgbClr>
                </a:outerShdw>
              </a:effectLst>
              <a:latin typeface="+mj-lt"/>
            </a:endParaRPr>
          </a:p>
        </p:txBody>
      </p:sp>
      <p:sp>
        <p:nvSpPr>
          <p:cNvPr id="9" name="Rettangolo 6"/>
          <p:cNvSpPr>
            <a:spLocks noChangeArrowheads="1"/>
          </p:cNvSpPr>
          <p:nvPr/>
        </p:nvSpPr>
        <p:spPr bwMode="auto">
          <a:xfrm>
            <a:off x="500034" y="857232"/>
            <a:ext cx="8229600" cy="1938982"/>
          </a:xfrm>
          <a:prstGeom prst="rect">
            <a:avLst/>
          </a:prstGeom>
          <a:noFill/>
          <a:ln w="9525">
            <a:noFill/>
            <a:miter lim="800000"/>
            <a:headEnd/>
            <a:tailEnd/>
          </a:ln>
        </p:spPr>
        <p:txBody>
          <a:bodyPr lIns="91430" tIns="45715" rIns="91430" bIns="45715">
            <a:spAutoFit/>
          </a:bodyPr>
          <a:lstStyle/>
          <a:p>
            <a:pPr algn="just" eaLnBrk="0" hangingPunct="0"/>
            <a:r>
              <a:rPr lang="it-IT" sz="2000" dirty="0" smtClean="0"/>
              <a:t>La forza elettrica è massima nel vuoto e quindi qualunque altro materiale, chiamato mezzo dielettrico, ha la proprietà di attenuare la forza che si esercita tra le cariche elettriche. </a:t>
            </a:r>
          </a:p>
          <a:p>
            <a:pPr algn="just" eaLnBrk="0" hangingPunct="0"/>
            <a:r>
              <a:rPr lang="it-IT" sz="2000" dirty="0" smtClean="0">
                <a:solidFill>
                  <a:srgbClr val="181512"/>
                </a:solidFill>
              </a:rPr>
              <a:t>Se </a:t>
            </a:r>
            <a:r>
              <a:rPr lang="it-IT" sz="2000" dirty="0">
                <a:solidFill>
                  <a:srgbClr val="181512"/>
                </a:solidFill>
              </a:rPr>
              <a:t>le cariche si trovano</a:t>
            </a:r>
            <a:r>
              <a:rPr lang="it-IT" sz="2000" b="1" dirty="0">
                <a:solidFill>
                  <a:srgbClr val="181512"/>
                </a:solidFill>
              </a:rPr>
              <a:t> in un mezzo</a:t>
            </a:r>
            <a:r>
              <a:rPr lang="it-IT" sz="2000" dirty="0">
                <a:solidFill>
                  <a:srgbClr val="181512"/>
                </a:solidFill>
              </a:rPr>
              <a:t>, direzione e verso della forza elettrostatica non cambiano, mentre </a:t>
            </a:r>
            <a:r>
              <a:rPr lang="it-IT" sz="2000" b="1" dirty="0">
                <a:solidFill>
                  <a:srgbClr val="181512"/>
                </a:solidFill>
              </a:rPr>
              <a:t>l’intensità diminuisce</a:t>
            </a:r>
            <a:r>
              <a:rPr lang="it-IT" sz="2000" b="1" dirty="0" smtClean="0">
                <a:solidFill>
                  <a:srgbClr val="181512"/>
                </a:solidFill>
              </a:rPr>
              <a:t>:</a:t>
            </a:r>
          </a:p>
          <a:p>
            <a:pPr algn="just" eaLnBrk="0" hangingPunct="0"/>
            <a:endParaRPr lang="it-IT" sz="2000" dirty="0">
              <a:solidFill>
                <a:srgbClr val="181512"/>
              </a:solidFill>
            </a:endParaRPr>
          </a:p>
        </p:txBody>
      </p:sp>
      <p:sp>
        <p:nvSpPr>
          <p:cNvPr id="10" name="Rettangolo 6"/>
          <p:cNvSpPr>
            <a:spLocks noChangeArrowheads="1"/>
          </p:cNvSpPr>
          <p:nvPr/>
        </p:nvSpPr>
        <p:spPr bwMode="auto">
          <a:xfrm>
            <a:off x="500034" y="3222320"/>
            <a:ext cx="8358246" cy="492432"/>
          </a:xfrm>
          <a:prstGeom prst="rect">
            <a:avLst/>
          </a:prstGeom>
          <a:noFill/>
          <a:ln w="9525">
            <a:noFill/>
            <a:miter lim="800000"/>
            <a:headEnd/>
            <a:tailEnd/>
          </a:ln>
        </p:spPr>
        <p:txBody>
          <a:bodyPr wrap="square" lIns="91430" tIns="45715" rIns="91430" bIns="45715">
            <a:spAutoFit/>
          </a:bodyPr>
          <a:lstStyle/>
          <a:p>
            <a:pPr eaLnBrk="0" hangingPunct="0">
              <a:lnSpc>
                <a:spcPct val="130000"/>
              </a:lnSpc>
            </a:pPr>
            <a:r>
              <a:rPr lang="it-IT" sz="2000" b="1" dirty="0" err="1">
                <a:solidFill>
                  <a:srgbClr val="181512"/>
                </a:solidFill>
              </a:rPr>
              <a:t>ε</a:t>
            </a:r>
            <a:r>
              <a:rPr lang="it-IT" sz="2000" b="1" i="1" baseline="-25000" dirty="0" err="1">
                <a:solidFill>
                  <a:srgbClr val="181512"/>
                </a:solidFill>
              </a:rPr>
              <a:t>r</a:t>
            </a:r>
            <a:r>
              <a:rPr lang="it-IT" sz="2000" b="1" i="1" baseline="-25000" dirty="0">
                <a:solidFill>
                  <a:srgbClr val="181512"/>
                </a:solidFill>
              </a:rPr>
              <a:t> </a:t>
            </a:r>
            <a:r>
              <a:rPr lang="it-IT" sz="2000" b="1" dirty="0" smtClean="0">
                <a:solidFill>
                  <a:srgbClr val="181512"/>
                </a:solidFill>
              </a:rPr>
              <a:t> è la</a:t>
            </a:r>
            <a:r>
              <a:rPr lang="it-IT" sz="2000" b="1" i="1" dirty="0" smtClean="0">
                <a:solidFill>
                  <a:srgbClr val="181512"/>
                </a:solidFill>
              </a:rPr>
              <a:t> </a:t>
            </a:r>
            <a:r>
              <a:rPr lang="it-IT" sz="2000" b="1" dirty="0">
                <a:solidFill>
                  <a:srgbClr val="181512"/>
                </a:solidFill>
              </a:rPr>
              <a:t>costante dielettrica relativa</a:t>
            </a:r>
            <a:r>
              <a:rPr lang="it-IT" sz="2000" dirty="0">
                <a:solidFill>
                  <a:srgbClr val="181512"/>
                </a:solidFill>
              </a:rPr>
              <a:t> del </a:t>
            </a:r>
            <a:r>
              <a:rPr lang="it-IT" sz="2000" dirty="0" smtClean="0">
                <a:solidFill>
                  <a:srgbClr val="181512"/>
                </a:solidFill>
              </a:rPr>
              <a:t>mezzo:  </a:t>
            </a:r>
            <a:r>
              <a:rPr lang="it-IT" sz="2000" b="1" dirty="0" err="1">
                <a:solidFill>
                  <a:srgbClr val="181512"/>
                </a:solidFill>
              </a:rPr>
              <a:t>ε</a:t>
            </a:r>
            <a:r>
              <a:rPr lang="it-IT" sz="2000" b="1" i="1" baseline="-25000" dirty="0" err="1">
                <a:solidFill>
                  <a:srgbClr val="181512"/>
                </a:solidFill>
              </a:rPr>
              <a:t>r</a:t>
            </a:r>
            <a:r>
              <a:rPr lang="it-IT" sz="2000" b="1" i="1" baseline="-25000" dirty="0">
                <a:solidFill>
                  <a:srgbClr val="181512"/>
                </a:solidFill>
              </a:rPr>
              <a:t>  </a:t>
            </a:r>
            <a:r>
              <a:rPr lang="it-IT" sz="2000" b="1" i="1" dirty="0">
                <a:solidFill>
                  <a:srgbClr val="181512"/>
                </a:solidFill>
              </a:rPr>
              <a:t>&gt; </a:t>
            </a:r>
            <a:r>
              <a:rPr lang="it-IT" sz="2000" b="1" dirty="0">
                <a:solidFill>
                  <a:srgbClr val="181512"/>
                </a:solidFill>
              </a:rPr>
              <a:t>1</a:t>
            </a:r>
            <a:endParaRPr lang="it-IT" sz="2000" dirty="0">
              <a:solidFill>
                <a:srgbClr val="181512"/>
              </a:solidFill>
            </a:endParaRPr>
          </a:p>
        </p:txBody>
      </p:sp>
      <p:pic>
        <p:nvPicPr>
          <p:cNvPr id="11" name="Immagine 10"/>
          <p:cNvPicPr>
            <a:picLocks noChangeAspect="1"/>
          </p:cNvPicPr>
          <p:nvPr/>
        </p:nvPicPr>
        <p:blipFill>
          <a:blip r:embed="rId3"/>
          <a:stretch>
            <a:fillRect/>
          </a:stretch>
        </p:blipFill>
        <p:spPr>
          <a:xfrm>
            <a:off x="928662" y="3857628"/>
            <a:ext cx="7455813" cy="2500330"/>
          </a:xfrm>
          <a:prstGeom prst="rect">
            <a:avLst/>
          </a:prstGeom>
          <a:ln>
            <a:solidFill>
              <a:schemeClr val="bg2"/>
            </a:solidFill>
          </a:ln>
          <a:effectLst>
            <a:outerShdw blurRad="63500" dist="38100" dir="2700000" algn="tl" rotWithShape="0">
              <a:schemeClr val="bg2">
                <a:alpha val="75000"/>
              </a:schemeClr>
            </a:outerShdw>
          </a:effectLst>
        </p:spPr>
      </p:pic>
      <p:pic>
        <p:nvPicPr>
          <p:cNvPr id="12" name="Immagine 7"/>
          <p:cNvPicPr>
            <a:picLocks noChangeAspect="1"/>
          </p:cNvPicPr>
          <p:nvPr/>
        </p:nvPicPr>
        <p:blipFill>
          <a:blip r:embed="rId4"/>
          <a:srcRect/>
          <a:stretch>
            <a:fillRect/>
          </a:stretch>
        </p:blipFill>
        <p:spPr bwMode="auto">
          <a:xfrm>
            <a:off x="5072066" y="2465386"/>
            <a:ext cx="1316038" cy="749300"/>
          </a:xfrm>
          <a:prstGeom prst="rect">
            <a:avLst/>
          </a:prstGeom>
          <a:noFill/>
          <a:ln w="9525">
            <a:noFill/>
            <a:miter lim="800000"/>
            <a:headEnd/>
            <a:tailEnd/>
          </a:ln>
        </p:spPr>
      </p:pic>
      <p:pic>
        <p:nvPicPr>
          <p:cNvPr id="13" name="Immagine 9"/>
          <p:cNvPicPr>
            <a:picLocks noChangeAspect="1"/>
          </p:cNvPicPr>
          <p:nvPr/>
        </p:nvPicPr>
        <p:blipFill>
          <a:blip r:embed="rId5"/>
          <a:srcRect/>
          <a:stretch>
            <a:fillRect/>
          </a:stretch>
        </p:blipFill>
        <p:spPr bwMode="auto">
          <a:xfrm>
            <a:off x="2357422" y="2500306"/>
            <a:ext cx="1712913" cy="749300"/>
          </a:xfrm>
          <a:prstGeom prst="rect">
            <a:avLst/>
          </a:prstGeom>
          <a:solidFill>
            <a:schemeClr val="accent2">
              <a:lumMod val="20000"/>
              <a:lumOff val="80000"/>
            </a:schemeClr>
          </a:solid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Forza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Coulomb</a:t>
            </a:r>
            <a:endParaRPr lang="en-US" sz="3600" b="1" dirty="0">
              <a:effectLst>
                <a:outerShdw blurRad="38100" dist="38100" dir="2700000" algn="tl">
                  <a:srgbClr val="000000">
                    <a:alpha val="43137"/>
                  </a:srgbClr>
                </a:outerShdw>
              </a:effectLst>
              <a:latin typeface="+mj-lt"/>
            </a:endParaRPr>
          </a:p>
        </p:txBody>
      </p:sp>
      <p:sp>
        <p:nvSpPr>
          <p:cNvPr id="10" name="Rettangolo 6"/>
          <p:cNvSpPr>
            <a:spLocks noChangeArrowheads="1"/>
          </p:cNvSpPr>
          <p:nvPr/>
        </p:nvSpPr>
        <p:spPr bwMode="auto">
          <a:xfrm>
            <a:off x="457200" y="1285860"/>
            <a:ext cx="8229600" cy="1292651"/>
          </a:xfrm>
          <a:prstGeom prst="rect">
            <a:avLst/>
          </a:prstGeom>
          <a:noFill/>
          <a:ln w="9525">
            <a:noFill/>
            <a:miter lim="800000"/>
            <a:headEnd/>
            <a:tailEnd/>
          </a:ln>
        </p:spPr>
        <p:txBody>
          <a:bodyPr lIns="91430" tIns="45715" rIns="91430" bIns="45715">
            <a:spAutoFit/>
          </a:bodyPr>
          <a:lstStyle/>
          <a:p>
            <a:pPr algn="just" eaLnBrk="0" hangingPunct="0">
              <a:lnSpc>
                <a:spcPct val="130000"/>
              </a:lnSpc>
            </a:pPr>
            <a:r>
              <a:rPr lang="it-IT" sz="2000" b="1" dirty="0" smtClean="0">
                <a:solidFill>
                  <a:srgbClr val="181512"/>
                </a:solidFill>
              </a:rPr>
              <a:t>Principio </a:t>
            </a:r>
            <a:r>
              <a:rPr lang="it-IT" sz="2000" b="1" dirty="0">
                <a:solidFill>
                  <a:srgbClr val="181512"/>
                </a:solidFill>
              </a:rPr>
              <a:t>di sovrapposizione</a:t>
            </a:r>
            <a:r>
              <a:rPr lang="it-IT" sz="2000" dirty="0">
                <a:solidFill>
                  <a:srgbClr val="181512"/>
                </a:solidFill>
              </a:rPr>
              <a:t>: in un sistema di cariche, la </a:t>
            </a:r>
            <a:r>
              <a:rPr lang="it-IT" sz="2000" b="1" dirty="0">
                <a:solidFill>
                  <a:srgbClr val="181512"/>
                </a:solidFill>
              </a:rPr>
              <a:t>forza su una carica </a:t>
            </a:r>
            <a:r>
              <a:rPr lang="it-IT" sz="2000" b="1" i="1" dirty="0">
                <a:solidFill>
                  <a:srgbClr val="181512"/>
                </a:solidFill>
              </a:rPr>
              <a:t>q</a:t>
            </a:r>
            <a:r>
              <a:rPr lang="it-IT" sz="2000" b="1" dirty="0">
                <a:solidFill>
                  <a:srgbClr val="181512"/>
                </a:solidFill>
              </a:rPr>
              <a:t> </a:t>
            </a:r>
            <a:r>
              <a:rPr lang="it-IT" sz="2000" dirty="0">
                <a:solidFill>
                  <a:srgbClr val="181512"/>
                </a:solidFill>
              </a:rPr>
              <a:t>è la </a:t>
            </a:r>
            <a:r>
              <a:rPr lang="it-IT" sz="2000" b="1" dirty="0">
                <a:solidFill>
                  <a:srgbClr val="181512"/>
                </a:solidFill>
              </a:rPr>
              <a:t>somma vettoriale delle forze </a:t>
            </a:r>
            <a:r>
              <a:rPr lang="it-IT" sz="2000" dirty="0">
                <a:solidFill>
                  <a:srgbClr val="181512"/>
                </a:solidFill>
              </a:rPr>
              <a:t>esercitate su </a:t>
            </a:r>
            <a:r>
              <a:rPr lang="it-IT" sz="2000" i="1" dirty="0">
                <a:solidFill>
                  <a:srgbClr val="181512"/>
                </a:solidFill>
              </a:rPr>
              <a:t>q</a:t>
            </a:r>
            <a:r>
              <a:rPr lang="it-IT" sz="2000" dirty="0">
                <a:solidFill>
                  <a:srgbClr val="181512"/>
                </a:solidFill>
              </a:rPr>
              <a:t> da ciascuna delle altre cariche del sistema</a:t>
            </a:r>
          </a:p>
        </p:txBody>
      </p:sp>
      <p:pic>
        <p:nvPicPr>
          <p:cNvPr id="11" name="Immagine 10"/>
          <p:cNvPicPr>
            <a:picLocks noChangeAspect="1"/>
          </p:cNvPicPr>
          <p:nvPr/>
        </p:nvPicPr>
        <p:blipFill>
          <a:blip r:embed="rId3"/>
          <a:stretch>
            <a:fillRect/>
          </a:stretch>
        </p:blipFill>
        <p:spPr>
          <a:xfrm>
            <a:off x="714348" y="2838450"/>
            <a:ext cx="7686315" cy="3162317"/>
          </a:xfrm>
          <a:prstGeom prst="rect">
            <a:avLst/>
          </a:prstGeom>
          <a:ln>
            <a:solidFill>
              <a:schemeClr val="bg2"/>
            </a:solidFill>
          </a:ln>
          <a:effectLst>
            <a:outerShdw blurRad="63500" dist="38100" dir="2700000" algn="tl" rotWithShape="0">
              <a:schemeClr val="bg2">
                <a:alpha val="75000"/>
              </a:scheme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Induzione</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elettrostatica</a:t>
            </a:r>
            <a:r>
              <a:rPr lang="en-US" sz="3600" b="1" dirty="0" smtClean="0">
                <a:effectLst>
                  <a:outerShdw blurRad="38100" dist="38100" dir="2700000" algn="tl">
                    <a:srgbClr val="000000">
                      <a:alpha val="43137"/>
                    </a:srgbClr>
                  </a:outerShdw>
                </a:effectLst>
                <a:latin typeface="+mj-lt"/>
              </a:rPr>
              <a:t> e </a:t>
            </a:r>
            <a:r>
              <a:rPr lang="en-US" sz="3600" b="1" dirty="0" err="1" smtClean="0">
                <a:effectLst>
                  <a:outerShdw blurRad="38100" dist="38100" dir="2700000" algn="tl">
                    <a:srgbClr val="000000">
                      <a:alpha val="43137"/>
                    </a:srgbClr>
                  </a:outerShdw>
                </a:effectLst>
                <a:latin typeface="+mj-lt"/>
              </a:rPr>
              <a:t>polarizzazione</a:t>
            </a:r>
            <a:endParaRPr lang="en-US" sz="3600" b="1" dirty="0">
              <a:effectLst>
                <a:outerShdw blurRad="38100" dist="38100" dir="2700000" algn="tl">
                  <a:srgbClr val="000000">
                    <a:alpha val="43137"/>
                  </a:srgbClr>
                </a:outerShdw>
              </a:effectLst>
              <a:latin typeface="+mj-lt"/>
            </a:endParaRPr>
          </a:p>
        </p:txBody>
      </p:sp>
      <p:sp>
        <p:nvSpPr>
          <p:cNvPr id="13" name="Rectangle 3"/>
          <p:cNvSpPr txBox="1">
            <a:spLocks noChangeArrowheads="1"/>
          </p:cNvSpPr>
          <p:nvPr/>
        </p:nvSpPr>
        <p:spPr>
          <a:xfrm>
            <a:off x="500034" y="857232"/>
            <a:ext cx="8229600" cy="6000768"/>
          </a:xfrm>
          <a:prstGeom prst="rect">
            <a:avLst/>
          </a:prstGeom>
        </p:spPr>
        <p:txBody>
          <a:bodyPr vert="horz">
            <a:normAutofit/>
          </a:bodyPr>
          <a:lstStyle/>
          <a:p>
            <a:pPr marL="4763" marR="0" lvl="0" indent="-4763" algn="just" defTabSz="914400" rtl="0" eaLnBrk="1" fontAlgn="auto" latinLnBrk="0" hangingPunct="1">
              <a:lnSpc>
                <a:spcPct val="90000"/>
              </a:lnSpc>
              <a:spcBef>
                <a:spcPts val="700"/>
              </a:spcBef>
              <a:spcAft>
                <a:spcPts val="0"/>
              </a:spcAft>
              <a:buClr>
                <a:schemeClr val="tx2"/>
              </a:buClr>
              <a:buSzPct val="95000"/>
              <a:tabLst/>
              <a:defRPr/>
            </a:pPr>
            <a:r>
              <a:rPr kumimoji="0" lang="it-IT" sz="2000" b="0" i="0" u="none" strike="noStrike" kern="1200" cap="none" spc="0" normalizeH="0" baseline="0" noProof="0" dirty="0" smtClean="0">
                <a:ln>
                  <a:noFill/>
                </a:ln>
                <a:solidFill>
                  <a:schemeClr val="tx1"/>
                </a:solidFill>
                <a:effectLst/>
                <a:uLnTx/>
                <a:uFillTx/>
                <a:latin typeface="+mn-lt"/>
                <a:ea typeface="+mn-ea"/>
                <a:cs typeface="+mn-cs"/>
              </a:rPr>
              <a:t>L’</a:t>
            </a:r>
            <a:r>
              <a:rPr kumimoji="0" lang="it-IT"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induzione elettrostatica</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si presenta con i </a:t>
            </a:r>
            <a:r>
              <a:rPr kumimoji="0" lang="it-IT" sz="2000" b="0" i="1" u="none" strike="noStrike" kern="1200" cap="none" spc="0" normalizeH="0" baseline="0" noProof="0" dirty="0" smtClean="0">
                <a:ln>
                  <a:noFill/>
                </a:ln>
                <a:solidFill>
                  <a:schemeClr val="tx1"/>
                </a:solidFill>
                <a:effectLst/>
                <a:uLnTx/>
                <a:uFillTx/>
                <a:latin typeface="+mn-lt"/>
                <a:ea typeface="+mn-ea"/>
                <a:cs typeface="+mn-cs"/>
              </a:rPr>
              <a:t>conduttori</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l’attrazione di cariche di segno opposto e la repulsione di cariche dello stesso segno si traduce in uno </a:t>
            </a:r>
            <a:r>
              <a:rPr kumimoji="0" lang="it-IT" sz="2000" b="0" i="1" u="none" strike="noStrike" kern="1200" cap="none" spc="0" normalizeH="0" baseline="0" noProof="0" dirty="0" smtClean="0">
                <a:ln>
                  <a:noFill/>
                </a:ln>
                <a:solidFill>
                  <a:schemeClr val="tx1"/>
                </a:solidFill>
                <a:effectLst/>
                <a:uLnTx/>
                <a:uFillTx/>
                <a:latin typeface="+mn-lt"/>
                <a:ea typeface="+mn-ea"/>
                <a:cs typeface="+mn-cs"/>
              </a:rPr>
              <a:t>spostamento macroscopico</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degli elettroni nel corpo e quindi una separazione macroscopica di carica</a:t>
            </a:r>
          </a:p>
          <a:p>
            <a:pPr marL="4763" marR="0" lvl="0" indent="-4763" algn="just" defTabSz="914400" rtl="0" eaLnBrk="1" fontAlgn="auto" latinLnBrk="0" hangingPunct="1">
              <a:lnSpc>
                <a:spcPct val="90000"/>
              </a:lnSpc>
              <a:spcBef>
                <a:spcPts val="700"/>
              </a:spcBef>
              <a:spcAft>
                <a:spcPts val="0"/>
              </a:spcAft>
              <a:buClr>
                <a:schemeClr val="tx2"/>
              </a:buClr>
              <a:buSzPct val="95000"/>
              <a:tabLst/>
              <a:defRPr/>
            </a:pPr>
            <a:endParaRPr lang="it-IT" sz="2400" dirty="0" smtClean="0"/>
          </a:p>
          <a:p>
            <a:pPr marL="4763" marR="0" lvl="0" indent="-4763" algn="just" defTabSz="914400" rtl="0" eaLnBrk="1" fontAlgn="auto" latinLnBrk="0" hangingPunct="1">
              <a:lnSpc>
                <a:spcPct val="90000"/>
              </a:lnSpc>
              <a:spcBef>
                <a:spcPts val="700"/>
              </a:spcBef>
              <a:spcAft>
                <a:spcPts val="0"/>
              </a:spcAft>
              <a:buClr>
                <a:schemeClr val="tx2"/>
              </a:buClr>
              <a:buSzPct val="95000"/>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4763" marR="0" lvl="0" indent="-4763" algn="just" defTabSz="914400" rtl="0" eaLnBrk="1" fontAlgn="auto" latinLnBrk="0" hangingPunct="1">
              <a:lnSpc>
                <a:spcPct val="90000"/>
              </a:lnSpc>
              <a:spcBef>
                <a:spcPts val="700"/>
              </a:spcBef>
              <a:spcAft>
                <a:spcPts val="0"/>
              </a:spcAft>
              <a:buClr>
                <a:schemeClr val="tx2"/>
              </a:buClr>
              <a:buSzPct val="95000"/>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4763" marR="0" lvl="0" indent="-4763" algn="just" defTabSz="914400" rtl="0" eaLnBrk="1" fontAlgn="auto" latinLnBrk="0" hangingPunct="1">
              <a:lnSpc>
                <a:spcPct val="90000"/>
              </a:lnSpc>
              <a:spcBef>
                <a:spcPts val="700"/>
              </a:spcBef>
              <a:spcAft>
                <a:spcPts val="0"/>
              </a:spcAft>
              <a:buClr>
                <a:schemeClr val="tx2"/>
              </a:buClr>
              <a:buSzPct val="95000"/>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4763" marR="0" lvl="0" indent="-4763" algn="just" defTabSz="914400" rtl="0" eaLnBrk="1" fontAlgn="auto" latinLnBrk="0" hangingPunct="1">
              <a:lnSpc>
                <a:spcPct val="90000"/>
              </a:lnSpc>
              <a:spcBef>
                <a:spcPts val="700"/>
              </a:spcBef>
              <a:spcAft>
                <a:spcPts val="0"/>
              </a:spcAft>
              <a:buClr>
                <a:schemeClr val="tx2"/>
              </a:buClr>
              <a:buSzPct val="95000"/>
              <a:tabLst/>
              <a:defRPr/>
            </a:pPr>
            <a:endParaRPr kumimoji="0" lang="it-IT" sz="2400" b="0" i="0" u="none" strike="noStrike" kern="1200" cap="none" spc="0" normalizeH="0" baseline="0" noProof="0" dirty="0" smtClean="0">
              <a:ln>
                <a:noFill/>
              </a:ln>
              <a:solidFill>
                <a:schemeClr val="tx1"/>
              </a:solidFill>
              <a:effectLst/>
              <a:uLnTx/>
              <a:uFillTx/>
              <a:latin typeface="+mn-lt"/>
              <a:ea typeface="+mn-ea"/>
              <a:cs typeface="+mn-cs"/>
            </a:endParaRPr>
          </a:p>
          <a:p>
            <a:pPr marL="4763" marR="0" lvl="0" indent="-4763" algn="just" defTabSz="914400" rtl="0" eaLnBrk="1" fontAlgn="auto" latinLnBrk="0" hangingPunct="1">
              <a:lnSpc>
                <a:spcPct val="90000"/>
              </a:lnSpc>
              <a:spcBef>
                <a:spcPts val="700"/>
              </a:spcBef>
              <a:spcAft>
                <a:spcPts val="0"/>
              </a:spcAft>
              <a:buClr>
                <a:schemeClr val="tx2"/>
              </a:buClr>
              <a:buSzPct val="95000"/>
              <a:tabLst/>
              <a:defRPr/>
            </a:pPr>
            <a:r>
              <a:rPr kumimoji="0" lang="it-IT" sz="2000" b="0" i="0" u="none" strike="noStrike" kern="1200" cap="none" spc="0" normalizeH="0" baseline="0" noProof="0" dirty="0" smtClean="0">
                <a:ln>
                  <a:noFill/>
                </a:ln>
                <a:solidFill>
                  <a:schemeClr val="tx1"/>
                </a:solidFill>
                <a:effectLst/>
                <a:uLnTx/>
                <a:uFillTx/>
                <a:latin typeface="+mn-lt"/>
                <a:ea typeface="+mn-ea"/>
                <a:cs typeface="+mn-cs"/>
              </a:rPr>
              <a:t>La </a:t>
            </a:r>
            <a:r>
              <a:rPr kumimoji="0" lang="it-IT" sz="2000" b="1"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polarizzazione</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si presenta con gli </a:t>
            </a:r>
            <a:r>
              <a:rPr kumimoji="0" lang="it-IT" sz="2000" b="0" i="1" u="none" strike="noStrike" kern="1200" cap="none" spc="0" normalizeH="0" baseline="0" noProof="0" dirty="0" smtClean="0">
                <a:ln>
                  <a:noFill/>
                </a:ln>
                <a:solidFill>
                  <a:schemeClr val="tx1"/>
                </a:solidFill>
                <a:effectLst/>
                <a:uLnTx/>
                <a:uFillTx/>
                <a:latin typeface="+mn-lt"/>
                <a:ea typeface="+mn-ea"/>
                <a:cs typeface="+mn-cs"/>
              </a:rPr>
              <a:t>isolanti</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l’attrazione e la repulsione si traducono in uno </a:t>
            </a:r>
            <a:r>
              <a:rPr kumimoji="0" lang="it-IT" sz="2000" b="0" i="1" u="none" strike="noStrike" kern="1200" cap="none" spc="0" normalizeH="0" baseline="0" noProof="0" dirty="0" smtClean="0">
                <a:ln>
                  <a:noFill/>
                </a:ln>
                <a:solidFill>
                  <a:schemeClr val="tx1"/>
                </a:solidFill>
                <a:effectLst/>
                <a:uLnTx/>
                <a:uFillTx/>
                <a:latin typeface="+mn-lt"/>
                <a:ea typeface="+mn-ea"/>
                <a:cs typeface="+mn-cs"/>
              </a:rPr>
              <a:t>spostamento microscopico</a:t>
            </a:r>
            <a:r>
              <a:rPr kumimoji="0" lang="it-IT" sz="2000" b="0" i="0" u="none" strike="noStrike" kern="1200" cap="none" spc="0" normalizeH="0" baseline="0" noProof="0" dirty="0" smtClean="0">
                <a:ln>
                  <a:noFill/>
                </a:ln>
                <a:solidFill>
                  <a:schemeClr val="tx1"/>
                </a:solidFill>
                <a:effectLst/>
                <a:uLnTx/>
                <a:uFillTx/>
                <a:latin typeface="+mn-lt"/>
                <a:ea typeface="+mn-ea"/>
                <a:cs typeface="+mn-cs"/>
              </a:rPr>
              <a:t> delle cariche all’interno di ogni atomo. Si ottiene anche in questo caso una separazione macroscopica di carica</a:t>
            </a:r>
            <a:endParaRPr kumimoji="0" lang="it-IT"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3"/>
          <a:srcRect/>
          <a:stretch>
            <a:fillRect/>
          </a:stretch>
        </p:blipFill>
        <p:spPr bwMode="auto">
          <a:xfrm>
            <a:off x="2357422" y="2000240"/>
            <a:ext cx="4817860" cy="2149478"/>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2389206" y="5097486"/>
            <a:ext cx="4826000" cy="16891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smtClean="0">
                <a:effectLst>
                  <a:outerShdw blurRad="38100" dist="38100" dir="2700000" algn="tl">
                    <a:srgbClr val="000000">
                      <a:alpha val="43137"/>
                    </a:srgbClr>
                  </a:outerShdw>
                </a:effectLst>
                <a:latin typeface="+mj-lt"/>
              </a:rPr>
              <a:t>Campo </a:t>
            </a:r>
            <a:r>
              <a:rPr lang="en-US" sz="3600" b="1" dirty="0" err="1" smtClean="0">
                <a:effectLst>
                  <a:outerShdw blurRad="38100" dist="38100" dir="2700000" algn="tl">
                    <a:srgbClr val="000000">
                      <a:alpha val="43137"/>
                    </a:srgbClr>
                  </a:outerShdw>
                </a:effectLst>
                <a:latin typeface="+mj-lt"/>
              </a:rPr>
              <a:t>elettrico</a:t>
            </a:r>
            <a:endParaRPr lang="en-US" sz="3600" b="1" dirty="0">
              <a:effectLst>
                <a:outerShdw blurRad="38100" dist="38100" dir="2700000" algn="tl">
                  <a:srgbClr val="000000">
                    <a:alpha val="43137"/>
                  </a:srgbClr>
                </a:outerShdw>
              </a:effectLst>
              <a:latin typeface="+mj-lt"/>
            </a:endParaRPr>
          </a:p>
        </p:txBody>
      </p:sp>
      <p:sp>
        <p:nvSpPr>
          <p:cNvPr id="6" name="Rectangle 3"/>
          <p:cNvSpPr>
            <a:spLocks noGrp="1" noChangeArrowheads="1"/>
          </p:cNvSpPr>
          <p:nvPr>
            <p:ph idx="1"/>
          </p:nvPr>
        </p:nvSpPr>
        <p:spPr>
          <a:xfrm>
            <a:off x="571472" y="857232"/>
            <a:ext cx="8166100" cy="2214578"/>
          </a:xfrm>
        </p:spPr>
        <p:txBody>
          <a:bodyPr>
            <a:noAutofit/>
          </a:bodyPr>
          <a:lstStyle/>
          <a:p>
            <a:pPr marL="0" indent="0" algn="just">
              <a:buNone/>
            </a:pPr>
            <a:r>
              <a:rPr lang="it-IT" sz="2000" dirty="0" smtClean="0">
                <a:solidFill>
                  <a:srgbClr val="181512"/>
                </a:solidFill>
              </a:rPr>
              <a:t>La carica puntiforme </a:t>
            </a:r>
            <a:r>
              <a:rPr lang="it-IT" sz="2000" b="1" i="1" dirty="0" smtClean="0">
                <a:solidFill>
                  <a:srgbClr val="181512"/>
                </a:solidFill>
              </a:rPr>
              <a:t>Q</a:t>
            </a:r>
            <a:r>
              <a:rPr lang="it-IT" sz="2000" dirty="0" smtClean="0">
                <a:solidFill>
                  <a:srgbClr val="181512"/>
                </a:solidFill>
              </a:rPr>
              <a:t> modifica lo spazio attorno a sé generando un </a:t>
            </a:r>
            <a:r>
              <a:rPr lang="it-IT" sz="2000" b="1" dirty="0" smtClean="0">
                <a:solidFill>
                  <a:srgbClr val="181512"/>
                </a:solidFill>
              </a:rPr>
              <a:t>campo vettoriale, detto campo elettrico </a:t>
            </a:r>
            <a:r>
              <a:rPr lang="it-IT" sz="2000" b="1" i="1" dirty="0" smtClean="0">
                <a:solidFill>
                  <a:srgbClr val="181512"/>
                </a:solidFill>
              </a:rPr>
              <a:t>.</a:t>
            </a:r>
            <a:r>
              <a:rPr lang="it-IT" sz="2000" dirty="0" smtClean="0">
                <a:solidFill>
                  <a:srgbClr val="181512"/>
                </a:solidFill>
              </a:rPr>
              <a:t> </a:t>
            </a:r>
          </a:p>
          <a:p>
            <a:pPr marL="0" indent="0" algn="just">
              <a:buNone/>
            </a:pPr>
            <a:r>
              <a:rPr lang="it-IT" sz="2000" dirty="0" smtClean="0">
                <a:solidFill>
                  <a:srgbClr val="181512"/>
                </a:solidFill>
              </a:rPr>
              <a:t>Ponendo in un punto </a:t>
            </a:r>
            <a:r>
              <a:rPr lang="it-IT" sz="2000" i="1" dirty="0" smtClean="0">
                <a:solidFill>
                  <a:srgbClr val="181512"/>
                </a:solidFill>
              </a:rPr>
              <a:t>P</a:t>
            </a:r>
            <a:r>
              <a:rPr lang="it-IT" sz="2000" dirty="0" smtClean="0">
                <a:solidFill>
                  <a:srgbClr val="181512"/>
                </a:solidFill>
              </a:rPr>
              <a:t> una seconda carica </a:t>
            </a:r>
            <a:r>
              <a:rPr lang="it-IT" sz="2000" b="1" i="1" dirty="0" smtClean="0">
                <a:solidFill>
                  <a:srgbClr val="181512"/>
                </a:solidFill>
              </a:rPr>
              <a:t>q positiva </a:t>
            </a:r>
            <a:r>
              <a:rPr lang="it-IT" sz="2000" i="1" dirty="0" smtClean="0">
                <a:solidFill>
                  <a:srgbClr val="181512"/>
                </a:solidFill>
              </a:rPr>
              <a:t>(trascurabile detta anche </a:t>
            </a:r>
            <a:r>
              <a:rPr lang="it-IT" sz="2000" b="1" i="1" dirty="0" smtClean="0">
                <a:solidFill>
                  <a:srgbClr val="181512"/>
                </a:solidFill>
              </a:rPr>
              <a:t>carica</a:t>
            </a:r>
            <a:r>
              <a:rPr lang="it-IT" sz="2000" i="1" dirty="0" smtClean="0">
                <a:solidFill>
                  <a:srgbClr val="181512"/>
                </a:solidFill>
              </a:rPr>
              <a:t> </a:t>
            </a:r>
            <a:r>
              <a:rPr lang="it-IT" sz="2000" b="1" i="1" dirty="0" smtClean="0">
                <a:solidFill>
                  <a:srgbClr val="181512"/>
                </a:solidFill>
              </a:rPr>
              <a:t>di prova o esploratrice)</a:t>
            </a:r>
            <a:r>
              <a:rPr lang="it-IT" sz="2000" dirty="0" smtClean="0">
                <a:solidFill>
                  <a:srgbClr val="181512"/>
                </a:solidFill>
              </a:rPr>
              <a:t>, il campo elettrico in </a:t>
            </a:r>
            <a:r>
              <a:rPr lang="it-IT" sz="2000" i="1" dirty="0" smtClean="0">
                <a:solidFill>
                  <a:srgbClr val="181512"/>
                </a:solidFill>
              </a:rPr>
              <a:t>P è </a:t>
            </a:r>
            <a:r>
              <a:rPr lang="it-IT" sz="2000" dirty="0" smtClean="0">
                <a:solidFill>
                  <a:srgbClr val="181512"/>
                </a:solidFill>
              </a:rPr>
              <a:t>dato da:</a:t>
            </a:r>
            <a:endParaRPr lang="it-IT" sz="2000" i="1" dirty="0" smtClean="0">
              <a:solidFill>
                <a:srgbClr val="181512"/>
              </a:solidFill>
            </a:endParaRPr>
          </a:p>
          <a:p>
            <a:pPr marL="0" indent="0" algn="just">
              <a:buNone/>
            </a:pPr>
            <a:endParaRPr lang="it-IT" sz="2000" i="1" dirty="0" smtClean="0">
              <a:solidFill>
                <a:srgbClr val="181512"/>
              </a:solidFill>
            </a:endParaRPr>
          </a:p>
          <a:p>
            <a:pPr marL="0" indent="0" algn="just"/>
            <a:endParaRPr lang="it-IT" sz="2000" i="1" dirty="0" smtClean="0">
              <a:solidFill>
                <a:srgbClr val="181512"/>
              </a:solidFill>
            </a:endParaRPr>
          </a:p>
        </p:txBody>
      </p:sp>
      <p:sp>
        <p:nvSpPr>
          <p:cNvPr id="12" name="Rectangle 3"/>
          <p:cNvSpPr txBox="1">
            <a:spLocks noChangeArrowheads="1"/>
          </p:cNvSpPr>
          <p:nvPr/>
        </p:nvSpPr>
        <p:spPr bwMode="auto">
          <a:xfrm>
            <a:off x="2781300" y="2303464"/>
            <a:ext cx="5956300" cy="960437"/>
          </a:xfrm>
          <a:prstGeom prst="rect">
            <a:avLst/>
          </a:prstGeom>
          <a:noFill/>
          <a:ln w="9525">
            <a:noFill/>
            <a:miter lim="800000"/>
            <a:headEnd/>
            <a:tailEnd/>
          </a:ln>
        </p:spPr>
        <p:txBody>
          <a:bodyPr lIns="91430" tIns="45715" rIns="91430" bIns="45715"/>
          <a:lstStyle/>
          <a:p>
            <a:pPr eaLnBrk="0" hangingPunct="0">
              <a:lnSpc>
                <a:spcPct val="130000"/>
              </a:lnSpc>
              <a:buClr>
                <a:srgbClr val="FF0000"/>
              </a:buClr>
            </a:pPr>
            <a:endParaRPr lang="it-IT" sz="2000" i="1" dirty="0">
              <a:solidFill>
                <a:srgbClr val="181512"/>
              </a:solidFill>
            </a:endParaRPr>
          </a:p>
        </p:txBody>
      </p:sp>
      <p:graphicFrame>
        <p:nvGraphicFramePr>
          <p:cNvPr id="8194" name="Object 2"/>
          <p:cNvGraphicFramePr>
            <a:graphicFrameLocks noChangeAspect="1"/>
          </p:cNvGraphicFramePr>
          <p:nvPr/>
        </p:nvGraphicFramePr>
        <p:xfrm>
          <a:off x="1000100" y="3001226"/>
          <a:ext cx="1143008" cy="1276987"/>
        </p:xfrm>
        <a:graphic>
          <a:graphicData uri="http://schemas.openxmlformats.org/presentationml/2006/ole">
            <mc:AlternateContent xmlns:mc="http://schemas.openxmlformats.org/markup-compatibility/2006">
              <mc:Choice xmlns:v="urn:schemas-microsoft-com:vml" Requires="v">
                <p:oleObj spid="_x0000_s8200" name="Equazione" r:id="rId4" imgW="393480" imgH="444240" progId="Equation.3">
                  <p:embed/>
                </p:oleObj>
              </mc:Choice>
              <mc:Fallback>
                <p:oleObj name="Equazione" r:id="rId4" imgW="393480" imgH="4442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00" y="3001226"/>
                        <a:ext cx="1143008" cy="1276987"/>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13" name="Rectangle 3"/>
          <p:cNvSpPr txBox="1">
            <a:spLocks noChangeArrowheads="1"/>
          </p:cNvSpPr>
          <p:nvPr/>
        </p:nvSpPr>
        <p:spPr>
          <a:xfrm>
            <a:off x="500034" y="5278454"/>
            <a:ext cx="8166100" cy="508000"/>
          </a:xfrm>
          <a:prstGeom prst="rect">
            <a:avLst/>
          </a:prstGeom>
        </p:spPr>
        <p:txBody>
          <a:bodyPr vert="horz">
            <a:noAutofit/>
          </a:bodyPr>
          <a:lstStyle/>
          <a:p>
            <a:pPr marL="0" marR="0" lvl="0" indent="0" algn="l" defTabSz="914400" rtl="0" eaLnBrk="1" fontAlgn="auto" latinLnBrk="0" hangingPunct="1">
              <a:lnSpc>
                <a:spcPct val="130000"/>
              </a:lnSpc>
              <a:spcBef>
                <a:spcPts val="700"/>
              </a:spcBef>
              <a:spcAft>
                <a:spcPts val="0"/>
              </a:spcAft>
              <a:buClr>
                <a:schemeClr val="tx2"/>
              </a:buClr>
              <a:buSzPct val="95000"/>
              <a:tabLst/>
              <a:defRPr/>
            </a:pPr>
            <a:r>
              <a:rPr kumimoji="0" lang="it-IT" sz="2000" b="0" i="0" u="none" strike="noStrike" kern="1200" cap="none" spc="0" normalizeH="0" baseline="0" noProof="0" dirty="0" smtClean="0">
                <a:ln>
                  <a:noFill/>
                </a:ln>
                <a:solidFill>
                  <a:srgbClr val="181512"/>
                </a:solidFill>
                <a:effectLst/>
                <a:uLnTx/>
                <a:uFillTx/>
                <a:latin typeface="+mn-lt"/>
                <a:ea typeface="+mn-ea"/>
                <a:cs typeface="+mn-cs"/>
              </a:rPr>
              <a:t>La carica </a:t>
            </a:r>
            <a:r>
              <a:rPr kumimoji="0" lang="it-IT" sz="2000" b="0" i="1" u="none" strike="noStrike" kern="1200" cap="none" spc="0" normalizeH="0" baseline="0" noProof="0" dirty="0" smtClean="0">
                <a:ln>
                  <a:noFill/>
                </a:ln>
                <a:solidFill>
                  <a:srgbClr val="181512"/>
                </a:solidFill>
                <a:effectLst/>
                <a:uLnTx/>
                <a:uFillTx/>
                <a:latin typeface="+mn-lt"/>
                <a:ea typeface="+mn-ea"/>
                <a:cs typeface="+mn-cs"/>
              </a:rPr>
              <a:t>Q</a:t>
            </a:r>
            <a:r>
              <a:rPr kumimoji="0" lang="it-IT" sz="2000" b="0" i="0" u="none" strike="noStrike" kern="1200" cap="none" spc="0" normalizeH="0" baseline="0" noProof="0" dirty="0" smtClean="0">
                <a:ln>
                  <a:noFill/>
                </a:ln>
                <a:solidFill>
                  <a:srgbClr val="181512"/>
                </a:solidFill>
                <a:effectLst/>
                <a:uLnTx/>
                <a:uFillTx/>
                <a:latin typeface="+mn-lt"/>
                <a:ea typeface="+mn-ea"/>
                <a:cs typeface="+mn-cs"/>
              </a:rPr>
              <a:t> che genera il campo elettrico è la </a:t>
            </a:r>
            <a:r>
              <a:rPr kumimoji="0" lang="it-IT" sz="2000" b="1" i="0" u="none" strike="noStrike" kern="1200" cap="none" spc="0" normalizeH="0" baseline="0" noProof="0" dirty="0" smtClean="0">
                <a:ln>
                  <a:noFill/>
                </a:ln>
                <a:solidFill>
                  <a:srgbClr val="181512"/>
                </a:solidFill>
                <a:effectLst/>
                <a:uLnTx/>
                <a:uFillTx/>
                <a:latin typeface="+mn-lt"/>
                <a:ea typeface="+mn-ea"/>
                <a:cs typeface="+mn-cs"/>
              </a:rPr>
              <a:t>sorgente</a:t>
            </a:r>
            <a:r>
              <a:rPr kumimoji="0" lang="it-IT" sz="2000" b="0" i="0" u="none" strike="noStrike" kern="1200" cap="none" spc="0" normalizeH="0" baseline="0" noProof="0" dirty="0" smtClean="0">
                <a:ln>
                  <a:noFill/>
                </a:ln>
                <a:solidFill>
                  <a:srgbClr val="181512"/>
                </a:solidFill>
                <a:effectLst/>
                <a:uLnTx/>
                <a:uFillTx/>
                <a:latin typeface="+mn-lt"/>
                <a:ea typeface="+mn-ea"/>
                <a:cs typeface="+mn-cs"/>
              </a:rPr>
              <a:t> del campo.</a:t>
            </a:r>
          </a:p>
          <a:p>
            <a:pPr marL="0" marR="0" lvl="0" indent="0" algn="l" defTabSz="914400" rtl="0" eaLnBrk="1" fontAlgn="auto" latinLnBrk="0" hangingPunct="1">
              <a:lnSpc>
                <a:spcPct val="130000"/>
              </a:lnSpc>
              <a:spcBef>
                <a:spcPts val="1200"/>
              </a:spcBef>
              <a:spcAft>
                <a:spcPts val="0"/>
              </a:spcAft>
              <a:buClr>
                <a:schemeClr val="tx2"/>
              </a:buClr>
              <a:buSzPct val="95000"/>
              <a:tabLst/>
              <a:defRPr/>
            </a:pPr>
            <a:r>
              <a:rPr kumimoji="0" lang="it-IT" sz="2000" b="0" i="0" u="none" strike="noStrike" kern="1200" cap="none" spc="0" normalizeH="0" baseline="0" noProof="0" dirty="0" smtClean="0">
                <a:ln>
                  <a:noFill/>
                </a:ln>
                <a:solidFill>
                  <a:srgbClr val="181512"/>
                </a:solidFill>
                <a:effectLst/>
                <a:uLnTx/>
                <a:uFillTx/>
                <a:latin typeface="+mn-lt"/>
                <a:ea typeface="+mn-ea"/>
                <a:cs typeface="+mn-cs"/>
              </a:rPr>
              <a:t>Nel </a:t>
            </a:r>
            <a:r>
              <a:rPr kumimoji="0" lang="it-IT" sz="2000" b="1" i="0" u="none" strike="noStrike" kern="1200" cap="none" spc="0" normalizeH="0" baseline="0" noProof="0" dirty="0" smtClean="0">
                <a:ln>
                  <a:noFill/>
                </a:ln>
                <a:solidFill>
                  <a:srgbClr val="181512"/>
                </a:solidFill>
                <a:effectLst/>
                <a:uLnTx/>
                <a:uFillTx/>
                <a:latin typeface="+mn-lt"/>
                <a:ea typeface="+mn-ea"/>
                <a:cs typeface="+mn-cs"/>
              </a:rPr>
              <a:t>SI</a:t>
            </a:r>
            <a:r>
              <a:rPr kumimoji="0" lang="it-IT" sz="2000" b="0" i="0" u="none" strike="noStrike" kern="1200" cap="none" spc="0" normalizeH="0" baseline="0" noProof="0" dirty="0" smtClean="0">
                <a:ln>
                  <a:noFill/>
                </a:ln>
                <a:solidFill>
                  <a:srgbClr val="181512"/>
                </a:solidFill>
                <a:effectLst/>
                <a:uLnTx/>
                <a:uFillTx/>
                <a:latin typeface="+mn-lt"/>
                <a:ea typeface="+mn-ea"/>
                <a:cs typeface="+mn-cs"/>
              </a:rPr>
              <a:t>, il </a:t>
            </a:r>
            <a:r>
              <a:rPr kumimoji="0" lang="it-IT" sz="2000" b="1" i="0" u="none" strike="noStrike" kern="1200" cap="none" spc="0" normalizeH="0" baseline="0" noProof="0" dirty="0" smtClean="0">
                <a:ln>
                  <a:noFill/>
                </a:ln>
                <a:solidFill>
                  <a:srgbClr val="181512"/>
                </a:solidFill>
                <a:effectLst/>
                <a:uLnTx/>
                <a:uFillTx/>
                <a:latin typeface="+mn-lt"/>
                <a:ea typeface="+mn-ea"/>
                <a:cs typeface="+mn-cs"/>
              </a:rPr>
              <a:t>campo elettrico</a:t>
            </a:r>
            <a:r>
              <a:rPr kumimoji="0" lang="it-IT" sz="2000" b="0" i="0" u="none" strike="noStrike" kern="1200" cap="none" spc="0" normalizeH="0" baseline="0" noProof="0" dirty="0" smtClean="0">
                <a:ln>
                  <a:noFill/>
                </a:ln>
                <a:solidFill>
                  <a:srgbClr val="181512"/>
                </a:solidFill>
                <a:effectLst/>
                <a:uLnTx/>
                <a:uFillTx/>
                <a:latin typeface="+mn-lt"/>
                <a:ea typeface="+mn-ea"/>
                <a:cs typeface="+mn-cs"/>
              </a:rPr>
              <a:t> si misura in </a:t>
            </a:r>
            <a:r>
              <a:rPr kumimoji="0" lang="it-IT" sz="2000" b="1" i="0" u="none" strike="noStrike" kern="1200" cap="none" spc="0" normalizeH="0" baseline="0" noProof="0" dirty="0" smtClean="0">
                <a:ln>
                  <a:noFill/>
                </a:ln>
                <a:solidFill>
                  <a:srgbClr val="181512"/>
                </a:solidFill>
                <a:effectLst/>
                <a:uLnTx/>
                <a:uFillTx/>
                <a:latin typeface="+mn-lt"/>
                <a:ea typeface="+mn-ea"/>
                <a:cs typeface="+mn-cs"/>
              </a:rPr>
              <a:t>newton/coulomb (N/C).</a:t>
            </a:r>
            <a:endParaRPr kumimoji="0" lang="it-IT" sz="2000" b="0" i="1" u="none" strike="noStrike" kern="1200" cap="none" spc="0" normalizeH="0" baseline="0" noProof="0" dirty="0" smtClean="0">
              <a:ln>
                <a:noFill/>
              </a:ln>
              <a:solidFill>
                <a:srgbClr val="181512"/>
              </a:solidFill>
              <a:effectLst/>
              <a:uLnTx/>
              <a:uFillTx/>
              <a:latin typeface="+mn-lt"/>
              <a:ea typeface="+mn-ea"/>
              <a:cs typeface="+mn-cs"/>
            </a:endParaRPr>
          </a:p>
          <a:p>
            <a:pPr marL="0" marR="0" lvl="0" indent="0" algn="l" defTabSz="914400" rtl="0" eaLnBrk="1" fontAlgn="auto" latinLnBrk="0" hangingPunct="1">
              <a:lnSpc>
                <a:spcPct val="130000"/>
              </a:lnSpc>
              <a:spcBef>
                <a:spcPts val="700"/>
              </a:spcBef>
              <a:spcAft>
                <a:spcPts val="0"/>
              </a:spcAft>
              <a:buClr>
                <a:schemeClr val="tx2"/>
              </a:buClr>
              <a:buSzPct val="95000"/>
              <a:buFont typeface="Wingdings"/>
              <a:buChar char=""/>
              <a:tabLst/>
              <a:defRPr/>
            </a:pPr>
            <a:endParaRPr kumimoji="0" lang="it-IT" sz="2000" b="0" i="1" u="none" strike="noStrike" kern="1200" cap="none" spc="0" normalizeH="0" baseline="0" noProof="0" dirty="0" smtClean="0">
              <a:ln>
                <a:noFill/>
              </a:ln>
              <a:solidFill>
                <a:srgbClr val="181512"/>
              </a:solidFill>
              <a:effectLst/>
              <a:uLnTx/>
              <a:uFillTx/>
              <a:latin typeface="+mn-lt"/>
              <a:ea typeface="+mn-ea"/>
              <a:cs typeface="+mn-cs"/>
            </a:endParaRPr>
          </a:p>
        </p:txBody>
      </p:sp>
      <p:graphicFrame>
        <p:nvGraphicFramePr>
          <p:cNvPr id="8197" name="Object 5"/>
          <p:cNvGraphicFramePr>
            <a:graphicFrameLocks noChangeAspect="1"/>
          </p:cNvGraphicFramePr>
          <p:nvPr/>
        </p:nvGraphicFramePr>
        <p:xfrm>
          <a:off x="2428860" y="3286978"/>
          <a:ext cx="958850" cy="619125"/>
        </p:xfrm>
        <a:graphic>
          <a:graphicData uri="http://schemas.openxmlformats.org/presentationml/2006/ole">
            <mc:AlternateContent xmlns:mc="http://schemas.openxmlformats.org/markup-compatibility/2006">
              <mc:Choice xmlns:v="urn:schemas-microsoft-com:vml" Requires="v">
                <p:oleObj spid="_x0000_s8201" name="Equazione" r:id="rId6" imgW="330120" imgH="215640" progId="Equation.3">
                  <p:embed/>
                </p:oleObj>
              </mc:Choice>
              <mc:Fallback>
                <p:oleObj name="Equazione" r:id="rId6" imgW="330120" imgH="2156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60" y="3286978"/>
                        <a:ext cx="958850" cy="619125"/>
                      </a:xfrm>
                      <a:prstGeom prst="rect">
                        <a:avLst/>
                      </a:prstGeom>
                      <a:solidFill>
                        <a:schemeClr val="bg1"/>
                      </a:solidFill>
                      <a:ln w="25400">
                        <a:solidFill>
                          <a:schemeClr val="folHlink"/>
                        </a:solidFill>
                        <a:miter lim="800000"/>
                        <a:headEnd/>
                        <a:tailEnd/>
                      </a:ln>
                    </p:spPr>
                  </p:pic>
                </p:oleObj>
              </mc:Fallback>
            </mc:AlternateContent>
          </a:graphicData>
        </a:graphic>
      </p:graphicFrame>
      <p:pic>
        <p:nvPicPr>
          <p:cNvPr id="14" name="Picture 3" descr="23_02a-1"/>
          <p:cNvPicPr>
            <a:picLocks noChangeAspect="1" noChangeArrowheads="1"/>
          </p:cNvPicPr>
          <p:nvPr/>
        </p:nvPicPr>
        <p:blipFill>
          <a:blip r:embed="rId8">
            <a:lum bright="-18000" contrast="18000"/>
          </a:blip>
          <a:srcRect/>
          <a:stretch>
            <a:fillRect/>
          </a:stretch>
        </p:blipFill>
        <p:spPr bwMode="auto">
          <a:xfrm>
            <a:off x="3747644" y="3286978"/>
            <a:ext cx="1895926" cy="1778894"/>
          </a:xfrm>
          <a:prstGeom prst="rect">
            <a:avLst/>
          </a:prstGeom>
          <a:noFill/>
          <a:ln w="9525">
            <a:noFill/>
            <a:miter lim="800000"/>
            <a:headEnd/>
            <a:tailEnd/>
          </a:ln>
        </p:spPr>
      </p:pic>
      <p:pic>
        <p:nvPicPr>
          <p:cNvPr id="15" name="Picture 4" descr="23_02a-2"/>
          <p:cNvPicPr>
            <a:picLocks noChangeAspect="1" noChangeArrowheads="1"/>
          </p:cNvPicPr>
          <p:nvPr/>
        </p:nvPicPr>
        <p:blipFill>
          <a:blip r:embed="rId9">
            <a:lum bright="-30000" contrast="36000"/>
          </a:blip>
          <a:srcRect/>
          <a:stretch>
            <a:fillRect/>
          </a:stretch>
        </p:blipFill>
        <p:spPr bwMode="auto">
          <a:xfrm>
            <a:off x="5500694" y="2296875"/>
            <a:ext cx="2928958" cy="291751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smtClean="0">
                <a:effectLst>
                  <a:outerShdw blurRad="38100" dist="38100" dir="2700000" algn="tl">
                    <a:srgbClr val="000000">
                      <a:alpha val="43137"/>
                    </a:srgbClr>
                  </a:outerShdw>
                </a:effectLst>
                <a:latin typeface="+mj-lt"/>
              </a:rPr>
              <a:t>Campo </a:t>
            </a:r>
            <a:r>
              <a:rPr lang="en-US" sz="3600" b="1" dirty="0" err="1" smtClean="0">
                <a:effectLst>
                  <a:outerShdw blurRad="38100" dist="38100" dir="2700000" algn="tl">
                    <a:srgbClr val="000000">
                      <a:alpha val="43137"/>
                    </a:srgbClr>
                  </a:outerShdw>
                </a:effectLst>
                <a:latin typeface="+mj-lt"/>
              </a:rPr>
              <a:t>elettrico</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una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carica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puntiforme</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500034" y="785794"/>
            <a:ext cx="8166100" cy="2873380"/>
          </a:xfrm>
        </p:spPr>
        <p:txBody>
          <a:bodyPr>
            <a:noAutofit/>
          </a:bodyPr>
          <a:lstStyle/>
          <a:p>
            <a:pPr marL="0" indent="0" algn="just">
              <a:lnSpc>
                <a:spcPct val="130000"/>
              </a:lnSpc>
              <a:buNone/>
            </a:pPr>
            <a:r>
              <a:rPr lang="it-IT" sz="2000" dirty="0" smtClean="0">
                <a:solidFill>
                  <a:srgbClr val="181512"/>
                </a:solidFill>
              </a:rPr>
              <a:t>In base alla definizione, il campo elettrico generato da una carica puntiforme </a:t>
            </a:r>
            <a:r>
              <a:rPr lang="it-IT" sz="2000" i="1" dirty="0" smtClean="0">
                <a:solidFill>
                  <a:srgbClr val="181512"/>
                </a:solidFill>
              </a:rPr>
              <a:t>Q </a:t>
            </a:r>
            <a:r>
              <a:rPr lang="it-IT" sz="2000" dirty="0" smtClean="0">
                <a:solidFill>
                  <a:srgbClr val="181512"/>
                </a:solidFill>
              </a:rPr>
              <a:t> è un vettore che in un punto </a:t>
            </a:r>
            <a:r>
              <a:rPr lang="it-IT" sz="2000" i="1" dirty="0" smtClean="0">
                <a:solidFill>
                  <a:srgbClr val="181512"/>
                </a:solidFill>
              </a:rPr>
              <a:t>P</a:t>
            </a:r>
            <a:r>
              <a:rPr lang="it-IT" sz="2000" dirty="0" smtClean="0">
                <a:solidFill>
                  <a:srgbClr val="181512"/>
                </a:solidFill>
              </a:rPr>
              <a:t> a distanza </a:t>
            </a:r>
            <a:r>
              <a:rPr lang="it-IT" sz="2000" i="1" dirty="0" smtClean="0">
                <a:solidFill>
                  <a:srgbClr val="181512"/>
                </a:solidFill>
              </a:rPr>
              <a:t>r</a:t>
            </a:r>
            <a:r>
              <a:rPr lang="it-IT" sz="2000" dirty="0" smtClean="0">
                <a:solidFill>
                  <a:srgbClr val="181512"/>
                </a:solidFill>
              </a:rPr>
              <a:t> da </a:t>
            </a:r>
            <a:r>
              <a:rPr lang="it-IT" sz="2000" i="1" dirty="0" smtClean="0">
                <a:solidFill>
                  <a:srgbClr val="181512"/>
                </a:solidFill>
              </a:rPr>
              <a:t>Q</a:t>
            </a:r>
            <a:r>
              <a:rPr lang="it-IT" sz="2000" dirty="0" smtClean="0">
                <a:solidFill>
                  <a:srgbClr val="181512"/>
                </a:solidFill>
              </a:rPr>
              <a:t> ha:</a:t>
            </a:r>
            <a:endParaRPr lang="it-IT" sz="2000" b="1" dirty="0" smtClean="0">
              <a:solidFill>
                <a:srgbClr val="181512"/>
              </a:solidFill>
            </a:endParaRPr>
          </a:p>
          <a:p>
            <a:pPr marL="0" indent="0">
              <a:lnSpc>
                <a:spcPct val="130000"/>
              </a:lnSpc>
              <a:spcBef>
                <a:spcPts val="600"/>
              </a:spcBef>
              <a:buNone/>
            </a:pPr>
            <a:r>
              <a:rPr lang="it-IT" sz="2000" b="1" dirty="0" smtClean="0">
                <a:solidFill>
                  <a:srgbClr val="181512"/>
                </a:solidFill>
              </a:rPr>
              <a:t>Modulo:</a:t>
            </a:r>
          </a:p>
          <a:p>
            <a:pPr marL="0" indent="0">
              <a:lnSpc>
                <a:spcPct val="130000"/>
              </a:lnSpc>
              <a:spcBef>
                <a:spcPts val="600"/>
              </a:spcBef>
              <a:buNone/>
            </a:pPr>
            <a:endParaRPr lang="it-IT" sz="2000" b="1" dirty="0" smtClean="0">
              <a:solidFill>
                <a:srgbClr val="181512"/>
              </a:solidFill>
            </a:endParaRPr>
          </a:p>
          <a:p>
            <a:pPr marL="0" indent="0">
              <a:lnSpc>
                <a:spcPct val="130000"/>
              </a:lnSpc>
            </a:pPr>
            <a:endParaRPr lang="it-IT" sz="2000" i="1" dirty="0" smtClean="0">
              <a:solidFill>
                <a:srgbClr val="181512"/>
              </a:solidFill>
            </a:endParaRPr>
          </a:p>
        </p:txBody>
      </p:sp>
      <p:pic>
        <p:nvPicPr>
          <p:cNvPr id="4" name="Immagine 7"/>
          <p:cNvPicPr>
            <a:picLocks noChangeAspect="1"/>
          </p:cNvPicPr>
          <p:nvPr/>
        </p:nvPicPr>
        <p:blipFill>
          <a:blip r:embed="rId3"/>
          <a:srcRect/>
          <a:stretch>
            <a:fillRect/>
          </a:stretch>
        </p:blipFill>
        <p:spPr bwMode="auto">
          <a:xfrm>
            <a:off x="2000232" y="1643050"/>
            <a:ext cx="2033951" cy="928694"/>
          </a:xfrm>
          <a:prstGeom prst="rect">
            <a:avLst/>
          </a:prstGeom>
          <a:noFill/>
          <a:ln w="9525">
            <a:solidFill>
              <a:schemeClr val="accent1">
                <a:lumMod val="25000"/>
              </a:schemeClr>
            </a:solidFill>
            <a:miter lim="800000"/>
            <a:headEnd/>
            <a:tailEnd/>
          </a:ln>
        </p:spPr>
      </p:pic>
      <p:pic>
        <p:nvPicPr>
          <p:cNvPr id="5" name="Immagine 4"/>
          <p:cNvPicPr>
            <a:picLocks noChangeAspect="1"/>
          </p:cNvPicPr>
          <p:nvPr/>
        </p:nvPicPr>
        <p:blipFill>
          <a:blip r:embed="rId4"/>
          <a:stretch>
            <a:fillRect/>
          </a:stretch>
        </p:blipFill>
        <p:spPr>
          <a:xfrm>
            <a:off x="5715008" y="1621232"/>
            <a:ext cx="3214710" cy="3236528"/>
          </a:xfrm>
          <a:prstGeom prst="rect">
            <a:avLst/>
          </a:prstGeom>
          <a:ln>
            <a:solidFill>
              <a:schemeClr val="accent2">
                <a:lumMod val="75000"/>
              </a:schemeClr>
            </a:solidFill>
          </a:ln>
          <a:effectLst>
            <a:outerShdw blurRad="63500" dist="38100" dir="2700000" algn="tl" rotWithShape="0">
              <a:schemeClr val="bg2">
                <a:alpha val="75000"/>
              </a:schemeClr>
            </a:outerShdw>
          </a:effectLst>
        </p:spPr>
      </p:pic>
      <p:sp>
        <p:nvSpPr>
          <p:cNvPr id="6" name="CasellaDiTesto 5"/>
          <p:cNvSpPr txBox="1"/>
          <p:nvPr/>
        </p:nvSpPr>
        <p:spPr>
          <a:xfrm>
            <a:off x="500034" y="2643182"/>
            <a:ext cx="5143536" cy="2077492"/>
          </a:xfrm>
          <a:prstGeom prst="rect">
            <a:avLst/>
          </a:prstGeom>
          <a:noFill/>
        </p:spPr>
        <p:txBody>
          <a:bodyPr wrap="square" rtlCol="0">
            <a:spAutoFit/>
          </a:bodyPr>
          <a:lstStyle/>
          <a:p>
            <a:pPr algn="just">
              <a:lnSpc>
                <a:spcPct val="130000"/>
              </a:lnSpc>
              <a:spcBef>
                <a:spcPts val="600"/>
              </a:spcBef>
            </a:pPr>
            <a:r>
              <a:rPr lang="it-IT" sz="2000" b="1" dirty="0" smtClean="0">
                <a:solidFill>
                  <a:srgbClr val="181512"/>
                </a:solidFill>
              </a:rPr>
              <a:t>Direzione:</a:t>
            </a:r>
            <a:r>
              <a:rPr lang="it-IT" sz="2000" dirty="0" smtClean="0">
                <a:solidFill>
                  <a:srgbClr val="181512"/>
                </a:solidFill>
              </a:rPr>
              <a:t> la retta congiungente i centri delle cariche elettriche</a:t>
            </a:r>
          </a:p>
          <a:p>
            <a:pPr algn="just">
              <a:lnSpc>
                <a:spcPct val="130000"/>
              </a:lnSpc>
              <a:spcBef>
                <a:spcPts val="600"/>
              </a:spcBef>
            </a:pPr>
            <a:r>
              <a:rPr lang="it-IT" sz="2000" b="1" dirty="0" smtClean="0">
                <a:solidFill>
                  <a:srgbClr val="181512"/>
                </a:solidFill>
              </a:rPr>
              <a:t>Verso: uscente</a:t>
            </a:r>
            <a:r>
              <a:rPr lang="it-IT" sz="2000" dirty="0" smtClean="0">
                <a:solidFill>
                  <a:srgbClr val="181512"/>
                </a:solidFill>
              </a:rPr>
              <a:t> se la carica sorgente del campo </a:t>
            </a:r>
            <a:r>
              <a:rPr lang="it-IT" sz="2000" i="1" dirty="0" smtClean="0">
                <a:solidFill>
                  <a:srgbClr val="181512"/>
                </a:solidFill>
              </a:rPr>
              <a:t>Q</a:t>
            </a:r>
            <a:r>
              <a:rPr lang="it-IT" sz="2000" dirty="0" smtClean="0">
                <a:solidFill>
                  <a:srgbClr val="181512"/>
                </a:solidFill>
              </a:rPr>
              <a:t> è </a:t>
            </a:r>
            <a:r>
              <a:rPr lang="it-IT" sz="2000" b="1" dirty="0" smtClean="0">
                <a:solidFill>
                  <a:srgbClr val="181512"/>
                </a:solidFill>
              </a:rPr>
              <a:t>positiva</a:t>
            </a:r>
            <a:r>
              <a:rPr lang="it-IT" sz="2000" dirty="0" smtClean="0">
                <a:solidFill>
                  <a:srgbClr val="181512"/>
                </a:solidFill>
              </a:rPr>
              <a:t>, entrante se </a:t>
            </a:r>
            <a:r>
              <a:rPr lang="it-IT" sz="2000" i="1" dirty="0" smtClean="0">
                <a:solidFill>
                  <a:srgbClr val="181512"/>
                </a:solidFill>
              </a:rPr>
              <a:t>Q</a:t>
            </a:r>
            <a:r>
              <a:rPr lang="it-IT" sz="2000" dirty="0" smtClean="0">
                <a:solidFill>
                  <a:srgbClr val="181512"/>
                </a:solidFill>
              </a:rPr>
              <a:t> è </a:t>
            </a:r>
            <a:r>
              <a:rPr lang="it-IT" sz="2000" b="1" dirty="0" smtClean="0">
                <a:solidFill>
                  <a:srgbClr val="181512"/>
                </a:solidFill>
              </a:rPr>
              <a:t>negativa</a:t>
            </a:r>
          </a:p>
          <a:p>
            <a:pPr algn="just"/>
            <a:endParaRPr lang="it-IT" sz="2000" dirty="0"/>
          </a:p>
        </p:txBody>
      </p:sp>
      <p:pic>
        <p:nvPicPr>
          <p:cNvPr id="10242" name="Picture 2"/>
          <p:cNvPicPr>
            <a:picLocks noChangeAspect="1" noChangeArrowheads="1"/>
          </p:cNvPicPr>
          <p:nvPr/>
        </p:nvPicPr>
        <p:blipFill>
          <a:blip r:embed="rId5"/>
          <a:srcRect/>
          <a:stretch>
            <a:fillRect/>
          </a:stretch>
        </p:blipFill>
        <p:spPr bwMode="auto">
          <a:xfrm>
            <a:off x="642910" y="4500570"/>
            <a:ext cx="4886332" cy="2251545"/>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smtClean="0">
                <a:effectLst>
                  <a:outerShdw blurRad="38100" dist="38100" dir="2700000" algn="tl">
                    <a:srgbClr val="000000">
                      <a:alpha val="43137"/>
                    </a:srgbClr>
                  </a:outerShdw>
                </a:effectLst>
                <a:latin typeface="+mj-lt"/>
              </a:rPr>
              <a:t>Campo </a:t>
            </a:r>
            <a:r>
              <a:rPr lang="en-US" sz="3600" b="1" dirty="0" err="1" smtClean="0">
                <a:effectLst>
                  <a:outerShdw blurRad="38100" dist="38100" dir="2700000" algn="tl">
                    <a:srgbClr val="000000">
                      <a:alpha val="43137"/>
                    </a:srgbClr>
                  </a:outerShdw>
                </a:effectLst>
                <a:latin typeface="+mj-lt"/>
              </a:rPr>
              <a:t>elettrico</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più</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cariche</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520700" y="1524000"/>
            <a:ext cx="8166100" cy="904868"/>
          </a:xfrm>
        </p:spPr>
        <p:txBody>
          <a:bodyPr>
            <a:noAutofit/>
          </a:bodyPr>
          <a:lstStyle/>
          <a:p>
            <a:pPr marL="0" indent="0" algn="just">
              <a:lnSpc>
                <a:spcPct val="130000"/>
              </a:lnSpc>
              <a:buNone/>
            </a:pPr>
            <a:r>
              <a:rPr lang="it-IT" sz="2000" dirty="0" err="1" smtClean="0">
                <a:solidFill>
                  <a:srgbClr val="181512"/>
                </a:solidFill>
              </a:rPr>
              <a:t>ll</a:t>
            </a:r>
            <a:r>
              <a:rPr lang="it-IT" sz="2000" dirty="0" smtClean="0">
                <a:solidFill>
                  <a:srgbClr val="181512"/>
                </a:solidFill>
              </a:rPr>
              <a:t> campo elettrico generato da un </a:t>
            </a:r>
            <a:r>
              <a:rPr lang="it-IT" sz="2000" b="1" dirty="0" smtClean="0">
                <a:solidFill>
                  <a:srgbClr val="181512"/>
                </a:solidFill>
              </a:rPr>
              <a:t>sistema di cariche puntiformi </a:t>
            </a:r>
            <a:r>
              <a:rPr lang="it-IT" sz="2000" dirty="0" smtClean="0">
                <a:solidFill>
                  <a:srgbClr val="181512"/>
                </a:solidFill>
              </a:rPr>
              <a:t>è la </a:t>
            </a:r>
            <a:r>
              <a:rPr lang="it-IT" sz="2000" b="1" dirty="0" smtClean="0">
                <a:solidFill>
                  <a:srgbClr val="181512"/>
                </a:solidFill>
              </a:rPr>
              <a:t>somma vettoriale</a:t>
            </a:r>
            <a:r>
              <a:rPr lang="it-IT" sz="2000" dirty="0" smtClean="0">
                <a:solidFill>
                  <a:srgbClr val="181512"/>
                </a:solidFill>
              </a:rPr>
              <a:t> dei campi generati dalle singole cariche</a:t>
            </a:r>
            <a:endParaRPr lang="it-IT" sz="2000" i="1" dirty="0" smtClean="0">
              <a:solidFill>
                <a:srgbClr val="181512"/>
              </a:solidFill>
            </a:endParaRPr>
          </a:p>
        </p:txBody>
      </p:sp>
      <p:pic>
        <p:nvPicPr>
          <p:cNvPr id="4" name="Immagine 3"/>
          <p:cNvPicPr>
            <a:picLocks noChangeAspect="1"/>
          </p:cNvPicPr>
          <p:nvPr/>
        </p:nvPicPr>
        <p:blipFill>
          <a:blip r:embed="rId3"/>
          <a:stretch>
            <a:fillRect/>
          </a:stretch>
        </p:blipFill>
        <p:spPr>
          <a:xfrm>
            <a:off x="2990857" y="2505072"/>
            <a:ext cx="3410915" cy="709614"/>
          </a:xfrm>
          <a:prstGeom prst="rect">
            <a:avLst/>
          </a:prstGeom>
          <a:ln>
            <a:solidFill>
              <a:schemeClr val="accent1">
                <a:lumMod val="25000"/>
              </a:schemeClr>
            </a:solidFill>
          </a:ln>
          <a:effectLst>
            <a:outerShdw blurRad="63500" dist="38100" dir="2700000" algn="tl" rotWithShape="0">
              <a:schemeClr val="bg2">
                <a:alpha val="75000"/>
              </a:schemeClr>
            </a:outerShdw>
          </a:effectLst>
        </p:spPr>
      </p:pic>
      <p:pic>
        <p:nvPicPr>
          <p:cNvPr id="5" name="Immagine 4"/>
          <p:cNvPicPr>
            <a:picLocks noChangeAspect="1"/>
          </p:cNvPicPr>
          <p:nvPr/>
        </p:nvPicPr>
        <p:blipFill>
          <a:blip r:embed="rId4"/>
          <a:stretch>
            <a:fillRect/>
          </a:stretch>
        </p:blipFill>
        <p:spPr>
          <a:xfrm>
            <a:off x="567029" y="3430591"/>
            <a:ext cx="8148375" cy="2713053"/>
          </a:xfrm>
          <a:prstGeom prst="rect">
            <a:avLst/>
          </a:prstGeom>
          <a:ln>
            <a:solidFill>
              <a:schemeClr val="accent1">
                <a:lumMod val="25000"/>
              </a:schemeClr>
            </a:solidFill>
          </a:ln>
          <a:effectLst>
            <a:outerShdw blurRad="63500" dist="38100" dir="2700000" algn="tl" rotWithShape="0">
              <a:schemeClr val="bg2">
                <a:alpha val="75000"/>
              </a:scheme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smtClean="0">
                <a:effectLst>
                  <a:outerShdw blurRad="38100" dist="38100" dir="2700000" algn="tl">
                    <a:srgbClr val="000000">
                      <a:alpha val="43137"/>
                    </a:srgbClr>
                  </a:outerShdw>
                </a:effectLst>
                <a:latin typeface="+mj-lt"/>
              </a:rPr>
              <a:t>Campo </a:t>
            </a:r>
            <a:r>
              <a:rPr lang="en-US" sz="3600" b="1" dirty="0" err="1" smtClean="0">
                <a:effectLst>
                  <a:outerShdw blurRad="38100" dist="38100" dir="2700000" algn="tl">
                    <a:srgbClr val="000000">
                      <a:alpha val="43137"/>
                    </a:srgbClr>
                  </a:outerShdw>
                </a:effectLst>
                <a:latin typeface="+mj-lt"/>
              </a:rPr>
              <a:t>elettrico</a:t>
            </a:r>
            <a:r>
              <a:rPr lang="en-US" sz="3600" b="1" dirty="0" smtClean="0">
                <a:effectLst>
                  <a:outerShdw blurRad="38100" dist="38100" dir="2700000" algn="tl">
                    <a:srgbClr val="000000">
                      <a:alpha val="43137"/>
                    </a:srgbClr>
                  </a:outerShdw>
                </a:effectLst>
                <a:latin typeface="+mj-lt"/>
              </a:rPr>
              <a:t> e le </a:t>
            </a:r>
            <a:r>
              <a:rPr lang="en-US" sz="3600" b="1" dirty="0" err="1" smtClean="0">
                <a:effectLst>
                  <a:outerShdw blurRad="38100" dist="38100" dir="2700000" algn="tl">
                    <a:srgbClr val="000000">
                      <a:alpha val="43137"/>
                    </a:srgbClr>
                  </a:outerShdw>
                </a:effectLst>
                <a:latin typeface="+mj-lt"/>
              </a:rPr>
              <a:t>linee</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campo</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520700" y="928670"/>
            <a:ext cx="8194704" cy="654039"/>
          </a:xfrm>
        </p:spPr>
        <p:txBody>
          <a:bodyPr>
            <a:noAutofit/>
          </a:bodyPr>
          <a:lstStyle/>
          <a:p>
            <a:pPr marL="0" indent="0" algn="just">
              <a:lnSpc>
                <a:spcPct val="130000"/>
              </a:lnSpc>
              <a:buNone/>
            </a:pPr>
            <a:r>
              <a:rPr lang="it-IT" sz="1800" dirty="0" smtClean="0">
                <a:solidFill>
                  <a:srgbClr val="181512"/>
                </a:solidFill>
              </a:rPr>
              <a:t>Le </a:t>
            </a:r>
            <a:r>
              <a:rPr lang="it-IT" sz="1800" b="1" dirty="0" smtClean="0">
                <a:solidFill>
                  <a:srgbClr val="181512"/>
                </a:solidFill>
              </a:rPr>
              <a:t>linee di campo </a:t>
            </a:r>
            <a:r>
              <a:rPr lang="it-IT" sz="1800" dirty="0" smtClean="0">
                <a:solidFill>
                  <a:srgbClr val="181512"/>
                </a:solidFill>
              </a:rPr>
              <a:t>rappresentano graficamente il campo elettrico.</a:t>
            </a:r>
          </a:p>
          <a:p>
            <a:pPr marL="0" indent="0" algn="just">
              <a:buNone/>
            </a:pPr>
            <a:r>
              <a:rPr lang="it-IT" sz="1800" dirty="0" smtClean="0">
                <a:solidFill>
                  <a:srgbClr val="181512"/>
                </a:solidFill>
              </a:rPr>
              <a:t>Le linee di campo hanno, in ogni loro punto, il vettore </a:t>
            </a:r>
            <a:r>
              <a:rPr lang="it-IT" sz="1800" b="1" i="1" dirty="0" smtClean="0">
                <a:solidFill>
                  <a:srgbClr val="181512"/>
                </a:solidFill>
              </a:rPr>
              <a:t>E</a:t>
            </a:r>
            <a:r>
              <a:rPr lang="it-IT" sz="1800" dirty="0" smtClean="0">
                <a:solidFill>
                  <a:srgbClr val="181512"/>
                </a:solidFill>
              </a:rPr>
              <a:t> come tangente; partono dalle cariche positive e si arrestano su quelle negative</a:t>
            </a:r>
            <a:endParaRPr lang="it-IT" sz="1800" i="1" dirty="0" smtClean="0">
              <a:solidFill>
                <a:srgbClr val="181512"/>
              </a:solidFill>
            </a:endParaRPr>
          </a:p>
        </p:txBody>
      </p:sp>
      <p:sp>
        <p:nvSpPr>
          <p:cNvPr id="5" name="Segnaposto contenuto 2"/>
          <p:cNvSpPr txBox="1">
            <a:spLocks/>
          </p:cNvSpPr>
          <p:nvPr/>
        </p:nvSpPr>
        <p:spPr>
          <a:xfrm>
            <a:off x="500034" y="4357694"/>
            <a:ext cx="8229600" cy="1143008"/>
          </a:xfrm>
          <a:prstGeom prst="rect">
            <a:avLst/>
          </a:prstGeom>
        </p:spPr>
        <p:txBody>
          <a:bodyPr vert="horz">
            <a:normAutofit/>
          </a:bodyPr>
          <a:lstStyle/>
          <a:p>
            <a:pPr marL="4763" marR="0" lvl="0" indent="33338" algn="just" defTabSz="914400" rtl="0" eaLnBrk="1" fontAlgn="auto" latinLnBrk="0" hangingPunct="1">
              <a:lnSpc>
                <a:spcPct val="100000"/>
              </a:lnSpc>
              <a:spcBef>
                <a:spcPts val="700"/>
              </a:spcBef>
              <a:spcAft>
                <a:spcPts val="0"/>
              </a:spcAft>
              <a:buClr>
                <a:schemeClr val="tx2"/>
              </a:buClr>
              <a:buSzPct val="95000"/>
              <a:tabLst/>
              <a:defRPr/>
            </a:pPr>
            <a:r>
              <a:rPr kumimoji="0" lang="it-IT" sz="1800" b="0" i="0" u="none" strike="noStrike" kern="1200" cap="none" spc="0" normalizeH="0" baseline="0" noProof="0" dirty="0" smtClean="0">
                <a:ln>
                  <a:noFill/>
                </a:ln>
                <a:solidFill>
                  <a:schemeClr val="tx1"/>
                </a:solidFill>
                <a:effectLst/>
                <a:uLnTx/>
                <a:uFillTx/>
                <a:latin typeface="+mn-lt"/>
                <a:ea typeface="+mn-ea"/>
                <a:cs typeface="+mn-cs"/>
              </a:rPr>
              <a:t>Il numero di linee che attraversano una superficie unitaria normale ad esse è proporzionale all’intensità di E;</a:t>
            </a:r>
          </a:p>
          <a:p>
            <a:pPr marL="4763" marR="0" lvl="0" indent="33338" algn="just" defTabSz="914400" rtl="0" eaLnBrk="1" fontAlgn="auto" latinLnBrk="0" hangingPunct="1">
              <a:lnSpc>
                <a:spcPct val="100000"/>
              </a:lnSpc>
              <a:spcBef>
                <a:spcPts val="700"/>
              </a:spcBef>
              <a:spcAft>
                <a:spcPts val="0"/>
              </a:spcAft>
              <a:buClr>
                <a:schemeClr val="tx2"/>
              </a:buClr>
              <a:buSzPct val="95000"/>
              <a:tabLst/>
              <a:defRPr/>
            </a:pPr>
            <a:r>
              <a:rPr kumimoji="0" lang="it-IT" sz="1800" b="0" i="0" u="none" strike="noStrike" kern="1200" cap="none" spc="0" normalizeH="0" baseline="0" noProof="0" dirty="0" smtClean="0">
                <a:ln>
                  <a:noFill/>
                </a:ln>
                <a:solidFill>
                  <a:schemeClr val="tx1"/>
                </a:solidFill>
                <a:effectLst/>
                <a:uLnTx/>
                <a:uFillTx/>
                <a:latin typeface="+mn-lt"/>
                <a:ea typeface="+mn-ea"/>
                <a:cs typeface="+mn-cs"/>
              </a:rPr>
              <a:t>Le linee di forza escono dalle cariche positive ed entrano in quelle negative.</a:t>
            </a:r>
            <a:endParaRPr kumimoji="0" lang="it-IT"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a:srcRect/>
          <a:stretch>
            <a:fillRect/>
          </a:stretch>
        </p:blipFill>
        <p:spPr bwMode="auto">
          <a:xfrm>
            <a:off x="2357422" y="2143116"/>
            <a:ext cx="6215106" cy="2185668"/>
          </a:xfrm>
          <a:prstGeom prst="rect">
            <a:avLst/>
          </a:prstGeom>
          <a:noFill/>
          <a:ln w="9525">
            <a:noFill/>
            <a:miter lim="800000"/>
            <a:headEnd/>
            <a:tailEnd/>
          </a:ln>
        </p:spPr>
      </p:pic>
      <p:sp>
        <p:nvSpPr>
          <p:cNvPr id="7" name="CasellaDiTesto 6"/>
          <p:cNvSpPr txBox="1"/>
          <p:nvPr/>
        </p:nvSpPr>
        <p:spPr>
          <a:xfrm>
            <a:off x="571472" y="5500702"/>
            <a:ext cx="3714776" cy="1200329"/>
          </a:xfrm>
          <a:prstGeom prst="rect">
            <a:avLst/>
          </a:prstGeom>
          <a:noFill/>
        </p:spPr>
        <p:txBody>
          <a:bodyPr wrap="square" rtlCol="0">
            <a:spAutoFit/>
          </a:bodyPr>
          <a:lstStyle/>
          <a:p>
            <a:pPr algn="just"/>
            <a:r>
              <a:rPr lang="it-IT" dirty="0" smtClean="0"/>
              <a:t>Nelle regioni di spazio in cui il campo elettrico è </a:t>
            </a:r>
            <a:r>
              <a:rPr lang="it-IT" b="1" dirty="0" smtClean="0"/>
              <a:t>uniforme, ossia uguale in tutti i </a:t>
            </a:r>
            <a:r>
              <a:rPr lang="it-IT" dirty="0" smtClean="0"/>
              <a:t>punti, le linee di forza sono parallele fra loro.</a:t>
            </a:r>
            <a:endParaRPr lang="it-IT" dirty="0"/>
          </a:p>
        </p:txBody>
      </p:sp>
      <p:pic>
        <p:nvPicPr>
          <p:cNvPr id="11266" name="Picture 2"/>
          <p:cNvPicPr>
            <a:picLocks noChangeAspect="1" noChangeArrowheads="1"/>
          </p:cNvPicPr>
          <p:nvPr/>
        </p:nvPicPr>
        <p:blipFill>
          <a:blip r:embed="rId4"/>
          <a:srcRect/>
          <a:stretch>
            <a:fillRect/>
          </a:stretch>
        </p:blipFill>
        <p:spPr bwMode="auto">
          <a:xfrm>
            <a:off x="4207069" y="5429264"/>
            <a:ext cx="3108133" cy="1357298"/>
          </a:xfrm>
          <a:prstGeom prst="rect">
            <a:avLst/>
          </a:prstGeom>
          <a:noFill/>
          <a:ln w="9525">
            <a:noFill/>
            <a:miter lim="800000"/>
            <a:headEnd/>
            <a:tailEnd/>
          </a:ln>
          <a:effectLst/>
        </p:spPr>
      </p:pic>
      <p:sp>
        <p:nvSpPr>
          <p:cNvPr id="9" name="CasellaDiTesto 8"/>
          <p:cNvSpPr txBox="1"/>
          <p:nvPr/>
        </p:nvSpPr>
        <p:spPr>
          <a:xfrm>
            <a:off x="642910" y="2571744"/>
            <a:ext cx="1643074" cy="1200329"/>
          </a:xfrm>
          <a:prstGeom prst="rect">
            <a:avLst/>
          </a:prstGeom>
          <a:noFill/>
        </p:spPr>
        <p:txBody>
          <a:bodyPr wrap="square" rtlCol="0">
            <a:spAutoFit/>
          </a:bodyPr>
          <a:lstStyle/>
          <a:p>
            <a:pPr algn="just"/>
            <a:r>
              <a:rPr lang="it-IT" b="1" i="1" dirty="0" smtClean="0"/>
              <a:t>Linee di forza del Campo elettrico di un dipolo</a:t>
            </a:r>
            <a:endParaRPr lang="it-IT" b="1" i="1" dirty="0"/>
          </a:p>
        </p:txBody>
      </p:sp>
      <p:sp>
        <p:nvSpPr>
          <p:cNvPr id="10" name="CasellaDiTesto 9"/>
          <p:cNvSpPr txBox="1"/>
          <p:nvPr/>
        </p:nvSpPr>
        <p:spPr>
          <a:xfrm>
            <a:off x="7215206" y="5648942"/>
            <a:ext cx="1857356" cy="923330"/>
          </a:xfrm>
          <a:prstGeom prst="rect">
            <a:avLst/>
          </a:prstGeom>
          <a:noFill/>
        </p:spPr>
        <p:txBody>
          <a:bodyPr wrap="square" rtlCol="0">
            <a:spAutoFit/>
          </a:bodyPr>
          <a:lstStyle/>
          <a:p>
            <a:pPr algn="just"/>
            <a:r>
              <a:rPr lang="it-IT" b="1" i="1" dirty="0" smtClean="0"/>
              <a:t>Linee di forza del Campo elettrico uniforme</a:t>
            </a:r>
            <a:endParaRPr lang="it-IT" b="1"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Energia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potenziale</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elettrica</a:t>
            </a:r>
            <a:endParaRPr lang="en-US" sz="3600" b="1" dirty="0">
              <a:effectLst>
                <a:outerShdw blurRad="38100" dist="38100" dir="2700000" algn="tl">
                  <a:srgbClr val="000000">
                    <a:alpha val="43137"/>
                  </a:srgbClr>
                </a:outerShdw>
              </a:effectLst>
              <a:latin typeface="+mj-lt"/>
            </a:endParaRPr>
          </a:p>
        </p:txBody>
      </p:sp>
      <p:sp>
        <p:nvSpPr>
          <p:cNvPr id="3" name="Rectangle 3"/>
          <p:cNvSpPr txBox="1">
            <a:spLocks noChangeArrowheads="1"/>
          </p:cNvSpPr>
          <p:nvPr/>
        </p:nvSpPr>
        <p:spPr bwMode="auto">
          <a:xfrm>
            <a:off x="3929058" y="1000108"/>
            <a:ext cx="4791072" cy="4049727"/>
          </a:xfrm>
          <a:prstGeom prst="rect">
            <a:avLst/>
          </a:prstGeom>
          <a:noFill/>
          <a:ln w="9525">
            <a:noFill/>
            <a:miter lim="800000"/>
            <a:headEnd/>
            <a:tailEnd/>
          </a:ln>
        </p:spPr>
        <p:txBody>
          <a:bodyPr lIns="91430" tIns="45715" rIns="91430" bIns="45715"/>
          <a:lstStyle/>
          <a:p>
            <a:pPr algn="just" eaLnBrk="0" hangingPunct="0">
              <a:lnSpc>
                <a:spcPct val="130000"/>
              </a:lnSpc>
              <a:buClr>
                <a:srgbClr val="FF0000"/>
              </a:buClr>
            </a:pPr>
            <a:r>
              <a:rPr lang="it-IT" sz="1800" dirty="0" smtClean="0">
                <a:solidFill>
                  <a:srgbClr val="181512"/>
                </a:solidFill>
              </a:rPr>
              <a:t>La </a:t>
            </a:r>
            <a:r>
              <a:rPr lang="it-IT" sz="1800" b="1" dirty="0">
                <a:solidFill>
                  <a:srgbClr val="181512"/>
                </a:solidFill>
              </a:rPr>
              <a:t>forza elettrostatica </a:t>
            </a:r>
            <a:r>
              <a:rPr lang="it-IT" sz="1800" dirty="0">
                <a:solidFill>
                  <a:srgbClr val="181512"/>
                </a:solidFill>
              </a:rPr>
              <a:t>è </a:t>
            </a:r>
            <a:r>
              <a:rPr lang="it-IT" sz="1800" dirty="0" smtClean="0">
                <a:solidFill>
                  <a:srgbClr val="181512"/>
                </a:solidFill>
              </a:rPr>
              <a:t>una forza </a:t>
            </a:r>
            <a:r>
              <a:rPr lang="it-IT" sz="1800" b="1" dirty="0" smtClean="0">
                <a:solidFill>
                  <a:srgbClr val="181512"/>
                </a:solidFill>
              </a:rPr>
              <a:t>conservativa</a:t>
            </a:r>
            <a:r>
              <a:rPr lang="it-IT" sz="1800" dirty="0" smtClean="0">
                <a:solidFill>
                  <a:srgbClr val="181512"/>
                </a:solidFill>
              </a:rPr>
              <a:t> quindi  </a:t>
            </a:r>
            <a:r>
              <a:rPr lang="it-IT" sz="1800" dirty="0">
                <a:solidFill>
                  <a:srgbClr val="181512"/>
                </a:solidFill>
              </a:rPr>
              <a:t>il </a:t>
            </a:r>
            <a:r>
              <a:rPr lang="it-IT" sz="1800" b="1" dirty="0">
                <a:solidFill>
                  <a:srgbClr val="181512"/>
                </a:solidFill>
              </a:rPr>
              <a:t>campo elettrico </a:t>
            </a:r>
            <a:r>
              <a:rPr lang="it-IT" sz="1800" dirty="0">
                <a:solidFill>
                  <a:srgbClr val="181512"/>
                </a:solidFill>
              </a:rPr>
              <a:t>è un </a:t>
            </a:r>
            <a:r>
              <a:rPr lang="it-IT" sz="1800" b="1" dirty="0">
                <a:solidFill>
                  <a:srgbClr val="181512"/>
                </a:solidFill>
              </a:rPr>
              <a:t>campo </a:t>
            </a:r>
            <a:r>
              <a:rPr lang="it-IT" sz="1800" b="1" dirty="0" smtClean="0">
                <a:solidFill>
                  <a:srgbClr val="181512"/>
                </a:solidFill>
              </a:rPr>
              <a:t>conservativo.</a:t>
            </a:r>
            <a:endParaRPr lang="it-IT" sz="1800" dirty="0">
              <a:solidFill>
                <a:srgbClr val="181512"/>
              </a:solidFill>
            </a:endParaRPr>
          </a:p>
          <a:p>
            <a:pPr algn="just" eaLnBrk="0" hangingPunct="0">
              <a:lnSpc>
                <a:spcPct val="130000"/>
              </a:lnSpc>
              <a:spcBef>
                <a:spcPts val="600"/>
              </a:spcBef>
              <a:buClr>
                <a:srgbClr val="FF0000"/>
              </a:buClr>
            </a:pPr>
            <a:r>
              <a:rPr lang="it-IT" sz="1800" dirty="0">
                <a:solidFill>
                  <a:srgbClr val="181512"/>
                </a:solidFill>
              </a:rPr>
              <a:t>Quando una </a:t>
            </a:r>
            <a:r>
              <a:rPr lang="it-IT" sz="1800" b="1" dirty="0">
                <a:solidFill>
                  <a:srgbClr val="181512"/>
                </a:solidFill>
              </a:rPr>
              <a:t>forza esterna </a:t>
            </a:r>
            <a:r>
              <a:rPr lang="it-IT" sz="1800" dirty="0">
                <a:solidFill>
                  <a:srgbClr val="181512"/>
                </a:solidFill>
              </a:rPr>
              <a:t>compie </a:t>
            </a:r>
            <a:r>
              <a:rPr lang="it-IT" sz="1800" b="1" dirty="0">
                <a:solidFill>
                  <a:srgbClr val="181512"/>
                </a:solidFill>
              </a:rPr>
              <a:t>lavoro positivo su una carica</a:t>
            </a:r>
            <a:r>
              <a:rPr lang="it-IT" sz="1800" dirty="0">
                <a:solidFill>
                  <a:srgbClr val="181512"/>
                </a:solidFill>
              </a:rPr>
              <a:t> in un campo elettrico, fa aumentare l’</a:t>
            </a:r>
            <a:r>
              <a:rPr lang="it-IT" sz="1800" b="1" dirty="0">
                <a:solidFill>
                  <a:srgbClr val="181512"/>
                </a:solidFill>
              </a:rPr>
              <a:t>energia potenziale elettrica </a:t>
            </a:r>
            <a:r>
              <a:rPr lang="it-IT" sz="1800" dirty="0">
                <a:solidFill>
                  <a:srgbClr val="181512"/>
                </a:solidFill>
              </a:rPr>
              <a:t>della carica</a:t>
            </a:r>
          </a:p>
          <a:p>
            <a:pPr algn="just" eaLnBrk="0" hangingPunct="0">
              <a:lnSpc>
                <a:spcPct val="130000"/>
              </a:lnSpc>
              <a:spcBef>
                <a:spcPts val="600"/>
              </a:spcBef>
              <a:buClr>
                <a:srgbClr val="FF0000"/>
              </a:buClr>
            </a:pPr>
            <a:r>
              <a:rPr lang="it-IT" sz="1800" dirty="0">
                <a:solidFill>
                  <a:srgbClr val="181512"/>
                </a:solidFill>
              </a:rPr>
              <a:t>L’energia potenziale guadagnata </a:t>
            </a:r>
            <a:r>
              <a:rPr lang="it-IT" sz="1800" b="1" dirty="0">
                <a:solidFill>
                  <a:srgbClr val="181512"/>
                </a:solidFill>
              </a:rPr>
              <a:t>viene restituita </a:t>
            </a:r>
            <a:r>
              <a:rPr lang="it-IT" sz="1800" dirty="0">
                <a:solidFill>
                  <a:srgbClr val="181512"/>
                </a:solidFill>
              </a:rPr>
              <a:t>come </a:t>
            </a:r>
            <a:r>
              <a:rPr lang="it-IT" sz="1800" b="1" dirty="0">
                <a:solidFill>
                  <a:srgbClr val="181512"/>
                </a:solidFill>
              </a:rPr>
              <a:t>energia cinetica</a:t>
            </a:r>
            <a:r>
              <a:rPr lang="it-IT" sz="1800" dirty="0">
                <a:solidFill>
                  <a:srgbClr val="181512"/>
                </a:solidFill>
              </a:rPr>
              <a:t>, quando la carica si muove sotto l’azione delle forze del campo</a:t>
            </a:r>
          </a:p>
        </p:txBody>
      </p:sp>
      <p:pic>
        <p:nvPicPr>
          <p:cNvPr id="4" name="Immagine 3"/>
          <p:cNvPicPr>
            <a:picLocks noChangeAspect="1"/>
          </p:cNvPicPr>
          <p:nvPr/>
        </p:nvPicPr>
        <p:blipFill>
          <a:blip r:embed="rId3"/>
          <a:stretch>
            <a:fillRect/>
          </a:stretch>
        </p:blipFill>
        <p:spPr>
          <a:xfrm>
            <a:off x="571472" y="1000108"/>
            <a:ext cx="3286148" cy="3892547"/>
          </a:xfrm>
          <a:prstGeom prst="rect">
            <a:avLst/>
          </a:prstGeom>
          <a:ln>
            <a:solidFill>
              <a:schemeClr val="bg2"/>
            </a:solidFill>
          </a:ln>
          <a:effectLst>
            <a:outerShdw blurRad="63500" dist="38100" dir="2700000" algn="tl" rotWithShape="0">
              <a:schemeClr val="bg2">
                <a:alpha val="75000"/>
              </a:schemeClr>
            </a:outerShdw>
          </a:effectLst>
        </p:spPr>
      </p:pic>
      <p:sp>
        <p:nvSpPr>
          <p:cNvPr id="5" name="Rettangolo 4"/>
          <p:cNvSpPr/>
          <p:nvPr/>
        </p:nvSpPr>
        <p:spPr>
          <a:xfrm>
            <a:off x="642910" y="4857760"/>
            <a:ext cx="8072494" cy="193899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it-IT" sz="2000" i="1" dirty="0" smtClean="0">
                <a:solidFill>
                  <a:srgbClr val="FFFF00"/>
                </a:solidFill>
              </a:rPr>
              <a:t>l’energia potenziale elettrica di un sistema di cariche è uguale al lavoro compiuto da una </a:t>
            </a:r>
            <a:r>
              <a:rPr lang="it-IT" sz="2000" b="1" i="1" dirty="0" smtClean="0">
                <a:solidFill>
                  <a:srgbClr val="FFFF00"/>
                </a:solidFill>
              </a:rPr>
              <a:t>forza esterna </a:t>
            </a:r>
            <a:r>
              <a:rPr lang="it-IT" sz="2000" i="1" dirty="0" smtClean="0">
                <a:solidFill>
                  <a:srgbClr val="FFFF00"/>
                </a:solidFill>
              </a:rPr>
              <a:t>per assemblare il sistema contro la forza elettrica.</a:t>
            </a:r>
          </a:p>
          <a:p>
            <a:pPr algn="ctr"/>
            <a:r>
              <a:rPr lang="it-IT" sz="2000" i="1" dirty="0" smtClean="0">
                <a:solidFill>
                  <a:srgbClr val="FFFF00"/>
                </a:solidFill>
              </a:rPr>
              <a:t>l’energia potenziale elettrica di un sistema di cariche è uguale al lavoro che </a:t>
            </a:r>
            <a:r>
              <a:rPr lang="it-IT" sz="2000" b="1" i="1" dirty="0" smtClean="0">
                <a:solidFill>
                  <a:srgbClr val="FFFF00"/>
                </a:solidFill>
              </a:rPr>
              <a:t>la forza elettrica </a:t>
            </a:r>
            <a:r>
              <a:rPr lang="it-IT" sz="2000" i="1" dirty="0" smtClean="0">
                <a:solidFill>
                  <a:srgbClr val="FFFF00"/>
                </a:solidFill>
              </a:rPr>
              <a:t>compirebbe se le cariche fossero portate a distanza infinita le une dalle altre.</a:t>
            </a:r>
            <a:endParaRPr lang="it-IT" sz="2000" i="1" dirty="0">
              <a:solidFill>
                <a:srgbClr val="FFFF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17"/>
          <p:cNvSpPr/>
          <p:nvPr/>
        </p:nvSpPr>
        <p:spPr>
          <a:xfrm>
            <a:off x="4214810" y="3000372"/>
            <a:ext cx="4429156" cy="2071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Potenziale</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elettrico</a:t>
            </a:r>
            <a:endParaRPr lang="en-US" sz="3600" b="1" dirty="0">
              <a:effectLst>
                <a:outerShdw blurRad="38100" dist="38100" dir="2700000" algn="tl">
                  <a:srgbClr val="000000">
                    <a:alpha val="43137"/>
                  </a:srgbClr>
                </a:outerShdw>
              </a:effectLst>
              <a:latin typeface="+mj-lt"/>
            </a:endParaRPr>
          </a:p>
        </p:txBody>
      </p:sp>
      <p:sp>
        <p:nvSpPr>
          <p:cNvPr id="7" name="CasellaDiTesto 2"/>
          <p:cNvSpPr txBox="1">
            <a:spLocks noChangeArrowheads="1"/>
          </p:cNvSpPr>
          <p:nvPr/>
        </p:nvSpPr>
        <p:spPr bwMode="auto">
          <a:xfrm>
            <a:off x="500034" y="785794"/>
            <a:ext cx="8215370" cy="2246769"/>
          </a:xfrm>
          <a:prstGeom prst="rect">
            <a:avLst/>
          </a:prstGeom>
          <a:noFill/>
          <a:ln w="9525">
            <a:noFill/>
            <a:miter lim="800000"/>
            <a:headEnd/>
            <a:tailEnd/>
          </a:ln>
        </p:spPr>
        <p:txBody>
          <a:bodyPr wrap="square">
            <a:spAutoFit/>
          </a:bodyPr>
          <a:lstStyle/>
          <a:p>
            <a:pPr algn="just"/>
            <a:r>
              <a:rPr lang="it-IT" altLang="it-IT" sz="2000" dirty="0"/>
              <a:t>Una carica </a:t>
            </a:r>
            <a:r>
              <a:rPr lang="it-IT" altLang="it-IT" sz="2000" i="1" dirty="0"/>
              <a:t>q </a:t>
            </a:r>
            <a:r>
              <a:rPr lang="it-IT" altLang="it-IT" sz="2000" dirty="0"/>
              <a:t>che</a:t>
            </a:r>
            <a:r>
              <a:rPr lang="it-IT" altLang="it-IT" sz="2000" i="1" dirty="0"/>
              <a:t> </a:t>
            </a:r>
            <a:r>
              <a:rPr lang="it-IT" altLang="it-IT" sz="2000" dirty="0"/>
              <a:t>si trova in una zona dove è presente un campo elettrico </a:t>
            </a:r>
            <a:r>
              <a:rPr lang="it-IT" altLang="it-IT" sz="2000" dirty="0" smtClean="0"/>
              <a:t>si </a:t>
            </a:r>
            <a:r>
              <a:rPr lang="it-IT" altLang="it-IT" sz="2000" dirty="0"/>
              <a:t>sposta sotto l’azione della forza </a:t>
            </a:r>
            <a:r>
              <a:rPr lang="it-IT" altLang="it-IT" sz="2000" dirty="0" smtClean="0"/>
              <a:t>elettrica dal </a:t>
            </a:r>
            <a:r>
              <a:rPr lang="it-IT" altLang="it-IT" sz="2000" dirty="0"/>
              <a:t>punto iniziale </a:t>
            </a:r>
            <a:r>
              <a:rPr lang="it-IT" altLang="it-IT" sz="2000" i="1" dirty="0"/>
              <a:t>A</a:t>
            </a:r>
            <a:r>
              <a:rPr lang="it-IT" altLang="it-IT" sz="2000" dirty="0"/>
              <a:t> fino ad un punto </a:t>
            </a:r>
            <a:r>
              <a:rPr lang="it-IT" altLang="it-IT" sz="2000" i="1" dirty="0"/>
              <a:t>B</a:t>
            </a:r>
            <a:r>
              <a:rPr lang="it-IT" altLang="it-IT" sz="2000" dirty="0"/>
              <a:t>, ad una distanza </a:t>
            </a:r>
            <a:r>
              <a:rPr lang="it-IT" altLang="it-IT" sz="2000" i="1" dirty="0"/>
              <a:t>d</a:t>
            </a:r>
            <a:r>
              <a:rPr lang="it-IT" altLang="it-IT" sz="2000" dirty="0"/>
              <a:t> da </a:t>
            </a:r>
            <a:r>
              <a:rPr lang="it-IT" altLang="it-IT" sz="2000" i="1" dirty="0"/>
              <a:t>A</a:t>
            </a:r>
            <a:r>
              <a:rPr lang="it-IT" altLang="it-IT" sz="2000" dirty="0"/>
              <a:t>. </a:t>
            </a:r>
            <a:endParaRPr lang="it-IT" altLang="it-IT" sz="2000" dirty="0" smtClean="0"/>
          </a:p>
          <a:p>
            <a:pPr algn="just"/>
            <a:endParaRPr lang="it-IT" altLang="it-IT" sz="2000" dirty="0" smtClean="0"/>
          </a:p>
          <a:p>
            <a:pPr algn="just"/>
            <a:r>
              <a:rPr lang="it-IT" sz="2000" b="1" i="1" dirty="0" smtClean="0">
                <a:solidFill>
                  <a:srgbClr val="181512"/>
                </a:solidFill>
              </a:rPr>
              <a:t>La differenza di potenziale (d.d.p.) fra due punti A e B del campo è il rapporto tra il lavoro compiuto dalle forze del campo per spostare la carica q da A e B e la carica stessa.</a:t>
            </a:r>
          </a:p>
        </p:txBody>
      </p:sp>
      <p:sp>
        <p:nvSpPr>
          <p:cNvPr id="10" name="Rettangolo 6"/>
          <p:cNvSpPr>
            <a:spLocks noChangeArrowheads="1"/>
          </p:cNvSpPr>
          <p:nvPr/>
        </p:nvSpPr>
        <p:spPr bwMode="auto">
          <a:xfrm>
            <a:off x="500034" y="5715016"/>
            <a:ext cx="8229600" cy="93255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1430" tIns="45715" rIns="91430" bIns="45715">
            <a:spAutoFit/>
          </a:bodyPr>
          <a:lstStyle/>
          <a:p>
            <a:pPr eaLnBrk="0" hangingPunct="0">
              <a:lnSpc>
                <a:spcPct val="130000"/>
              </a:lnSpc>
              <a:spcBef>
                <a:spcPts val="1800"/>
              </a:spcBef>
            </a:pPr>
            <a:endParaRPr lang="it-IT" sz="1000" b="1" i="1" dirty="0" smtClean="0">
              <a:solidFill>
                <a:srgbClr val="181512"/>
              </a:solidFill>
            </a:endParaRPr>
          </a:p>
          <a:p>
            <a:pPr eaLnBrk="0" hangingPunct="0">
              <a:lnSpc>
                <a:spcPct val="130000"/>
              </a:lnSpc>
            </a:pPr>
            <a:r>
              <a:rPr lang="it-IT" sz="2200" b="1" i="1" dirty="0" smtClean="0">
                <a:solidFill>
                  <a:srgbClr val="181512"/>
                </a:solidFill>
              </a:rPr>
              <a:t>Nel </a:t>
            </a:r>
            <a:r>
              <a:rPr lang="it-IT" sz="2200" b="1" i="1" dirty="0">
                <a:solidFill>
                  <a:srgbClr val="181512"/>
                </a:solidFill>
              </a:rPr>
              <a:t>SI, la differenza di potenziale </a:t>
            </a:r>
            <a:r>
              <a:rPr lang="it-IT" sz="2200" b="1" i="1" dirty="0" err="1" smtClean="0">
                <a:solidFill>
                  <a:srgbClr val="181512"/>
                </a:solidFill>
                <a:latin typeface="Symbol" pitchFamily="18" charset="2"/>
              </a:rPr>
              <a:t>D</a:t>
            </a:r>
            <a:r>
              <a:rPr lang="it-IT" sz="2200" b="1" i="1" dirty="0" err="1" smtClean="0">
                <a:solidFill>
                  <a:srgbClr val="181512"/>
                </a:solidFill>
              </a:rPr>
              <a:t>V</a:t>
            </a:r>
            <a:r>
              <a:rPr lang="it-IT" sz="2200" b="1" i="1" dirty="0" smtClean="0">
                <a:solidFill>
                  <a:srgbClr val="181512"/>
                </a:solidFill>
              </a:rPr>
              <a:t> si </a:t>
            </a:r>
            <a:r>
              <a:rPr lang="it-IT" sz="2200" b="1" i="1" dirty="0">
                <a:solidFill>
                  <a:srgbClr val="181512"/>
                </a:solidFill>
              </a:rPr>
              <a:t>misura in volt (V</a:t>
            </a:r>
            <a:r>
              <a:rPr lang="it-IT" sz="2200" b="1" i="1" dirty="0" smtClean="0">
                <a:solidFill>
                  <a:srgbClr val="181512"/>
                </a:solidFill>
              </a:rPr>
              <a:t>):</a:t>
            </a:r>
          </a:p>
          <a:p>
            <a:pPr eaLnBrk="0" hangingPunct="0">
              <a:lnSpc>
                <a:spcPct val="130000"/>
              </a:lnSpc>
            </a:pPr>
            <a:endParaRPr lang="it-IT" sz="1000" b="1" i="1" dirty="0">
              <a:solidFill>
                <a:srgbClr val="181512"/>
              </a:solidFill>
            </a:endParaRPr>
          </a:p>
        </p:txBody>
      </p:sp>
      <p:graphicFrame>
        <p:nvGraphicFramePr>
          <p:cNvPr id="9219" name="Object 3"/>
          <p:cNvGraphicFramePr>
            <a:graphicFrameLocks noChangeAspect="1"/>
          </p:cNvGraphicFramePr>
          <p:nvPr/>
        </p:nvGraphicFramePr>
        <p:xfrm>
          <a:off x="7286644" y="5786454"/>
          <a:ext cx="1257282" cy="856636"/>
        </p:xfrm>
        <a:graphic>
          <a:graphicData uri="http://schemas.openxmlformats.org/presentationml/2006/ole">
            <mc:AlternateContent xmlns:mc="http://schemas.openxmlformats.org/markup-compatibility/2006">
              <mc:Choice xmlns:v="urn:schemas-microsoft-com:vml" Requires="v">
                <p:oleObj spid="_x0000_s9224" name="Equazione" r:id="rId4" imgW="571320" imgH="393480" progId="Equation.3">
                  <p:embed/>
                </p:oleObj>
              </mc:Choice>
              <mc:Fallback>
                <p:oleObj name="Equazione" r:id="rId4" imgW="57132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44" y="5786454"/>
                        <a:ext cx="1257282" cy="856636"/>
                      </a:xfrm>
                      <a:prstGeom prst="rect">
                        <a:avLst/>
                      </a:prstGeom>
                      <a:solidFill>
                        <a:schemeClr val="accent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13" name="Immagine 13"/>
          <p:cNvPicPr>
            <a:picLocks noChangeAspect="1"/>
          </p:cNvPicPr>
          <p:nvPr/>
        </p:nvPicPr>
        <p:blipFill>
          <a:blip r:embed="rId6"/>
          <a:srcRect/>
          <a:stretch>
            <a:fillRect/>
          </a:stretch>
        </p:blipFill>
        <p:spPr bwMode="auto">
          <a:xfrm>
            <a:off x="4286248" y="3345945"/>
            <a:ext cx="1285884" cy="533905"/>
          </a:xfrm>
          <a:prstGeom prst="rect">
            <a:avLst/>
          </a:prstGeom>
          <a:noFill/>
          <a:ln w="9525">
            <a:noFill/>
            <a:miter lim="800000"/>
            <a:headEnd/>
            <a:tailEnd/>
          </a:ln>
        </p:spPr>
      </p:pic>
      <p:pic>
        <p:nvPicPr>
          <p:cNvPr id="14" name="Immagine 14"/>
          <p:cNvPicPr>
            <a:picLocks noChangeAspect="1"/>
          </p:cNvPicPr>
          <p:nvPr/>
        </p:nvPicPr>
        <p:blipFill>
          <a:blip r:embed="rId7"/>
          <a:srcRect/>
          <a:stretch>
            <a:fillRect/>
          </a:stretch>
        </p:blipFill>
        <p:spPr bwMode="auto">
          <a:xfrm>
            <a:off x="4286248" y="4143380"/>
            <a:ext cx="1778866" cy="581026"/>
          </a:xfrm>
          <a:prstGeom prst="rect">
            <a:avLst/>
          </a:prstGeom>
          <a:noFill/>
          <a:ln w="9525">
            <a:noFill/>
            <a:miter lim="800000"/>
            <a:headEnd/>
            <a:tailEnd/>
          </a:ln>
        </p:spPr>
      </p:pic>
      <p:pic>
        <p:nvPicPr>
          <p:cNvPr id="9220" name="Picture 4"/>
          <p:cNvPicPr>
            <a:picLocks noChangeAspect="1" noChangeArrowheads="1"/>
          </p:cNvPicPr>
          <p:nvPr/>
        </p:nvPicPr>
        <p:blipFill>
          <a:blip r:embed="rId8"/>
          <a:srcRect/>
          <a:stretch>
            <a:fillRect/>
          </a:stretch>
        </p:blipFill>
        <p:spPr bwMode="auto">
          <a:xfrm>
            <a:off x="1214414" y="3000372"/>
            <a:ext cx="2355011" cy="2071702"/>
          </a:xfrm>
          <a:prstGeom prst="rect">
            <a:avLst/>
          </a:prstGeom>
          <a:noFill/>
          <a:ln w="9525">
            <a:noFill/>
            <a:miter lim="800000"/>
            <a:headEnd/>
            <a:tailEnd/>
          </a:ln>
          <a:effectLst/>
        </p:spPr>
      </p:pic>
      <p:graphicFrame>
        <p:nvGraphicFramePr>
          <p:cNvPr id="9221" name="Object 5"/>
          <p:cNvGraphicFramePr>
            <a:graphicFrameLocks noChangeAspect="1"/>
          </p:cNvGraphicFramePr>
          <p:nvPr/>
        </p:nvGraphicFramePr>
        <p:xfrm>
          <a:off x="6330976" y="3509960"/>
          <a:ext cx="1955800" cy="912812"/>
        </p:xfrm>
        <a:graphic>
          <a:graphicData uri="http://schemas.openxmlformats.org/presentationml/2006/ole">
            <mc:AlternateContent xmlns:mc="http://schemas.openxmlformats.org/markup-compatibility/2006">
              <mc:Choice xmlns:v="urn:schemas-microsoft-com:vml" Requires="v">
                <p:oleObj spid="_x0000_s9225" name="Equazione" r:id="rId9" imgW="888840" imgH="419040" progId="Equation.3">
                  <p:embed/>
                </p:oleObj>
              </mc:Choice>
              <mc:Fallback>
                <p:oleObj name="Equazione" r:id="rId9" imgW="888840" imgH="419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0976" y="3509960"/>
                        <a:ext cx="1955800" cy="912812"/>
                      </a:xfrm>
                      <a:prstGeom prst="rect">
                        <a:avLst/>
                      </a:prstGeom>
                      <a:solidFill>
                        <a:schemeClr val="bg1"/>
                      </a:solidFill>
                      <a:ln w="25400">
                        <a:solidFill>
                          <a:schemeClr val="tx1"/>
                        </a:solidFill>
                        <a:miter lim="800000"/>
                        <a:headEnd/>
                        <a:tailEnd/>
                      </a:ln>
                    </p:spPr>
                  </p:pic>
                </p:oleObj>
              </mc:Fallback>
            </mc:AlternateContent>
          </a:graphicData>
        </a:graphic>
      </p:graphicFrame>
      <p:sp>
        <p:nvSpPr>
          <p:cNvPr id="17" name="Rectangle 3"/>
          <p:cNvSpPr txBox="1">
            <a:spLocks noChangeArrowheads="1"/>
          </p:cNvSpPr>
          <p:nvPr/>
        </p:nvSpPr>
        <p:spPr bwMode="auto">
          <a:xfrm>
            <a:off x="500034" y="5000636"/>
            <a:ext cx="8208963" cy="833436"/>
          </a:xfrm>
          <a:prstGeom prst="rect">
            <a:avLst/>
          </a:prstGeom>
          <a:noFill/>
          <a:ln w="9525">
            <a:noFill/>
            <a:miter lim="800000"/>
            <a:headEnd/>
            <a:tailEnd/>
          </a:ln>
        </p:spPr>
        <p:txBody>
          <a:bodyPr lIns="91430" tIns="45715" rIns="91430" bIns="45715"/>
          <a:lstStyle/>
          <a:p>
            <a:pPr eaLnBrk="0" hangingPunct="0">
              <a:buClr>
                <a:srgbClr val="FF0000"/>
              </a:buClr>
            </a:pPr>
            <a:r>
              <a:rPr lang="it-IT" sz="2000" dirty="0">
                <a:solidFill>
                  <a:srgbClr val="181512"/>
                </a:solidFill>
              </a:rPr>
              <a:t>Se </a:t>
            </a:r>
            <a:r>
              <a:rPr lang="it-IT" sz="2000" b="1" i="1" dirty="0">
                <a:solidFill>
                  <a:srgbClr val="181512"/>
                </a:solidFill>
              </a:rPr>
              <a:t>q</a:t>
            </a:r>
            <a:r>
              <a:rPr lang="it-IT" sz="2000" b="1" dirty="0">
                <a:solidFill>
                  <a:srgbClr val="181512"/>
                </a:solidFill>
              </a:rPr>
              <a:t> è positiva</a:t>
            </a:r>
            <a:r>
              <a:rPr lang="it-IT" sz="2000" dirty="0">
                <a:solidFill>
                  <a:srgbClr val="181512"/>
                </a:solidFill>
              </a:rPr>
              <a:t>, il </a:t>
            </a:r>
            <a:r>
              <a:rPr lang="it-IT" sz="2000" b="1" dirty="0">
                <a:solidFill>
                  <a:srgbClr val="181512"/>
                </a:solidFill>
              </a:rPr>
              <a:t>lavoro</a:t>
            </a:r>
            <a:r>
              <a:rPr lang="it-IT" sz="2000" dirty="0">
                <a:solidFill>
                  <a:srgbClr val="181512"/>
                </a:solidFill>
              </a:rPr>
              <a:t> del campo è </a:t>
            </a:r>
            <a:r>
              <a:rPr lang="it-IT" sz="2000" b="1" dirty="0">
                <a:solidFill>
                  <a:srgbClr val="181512"/>
                </a:solidFill>
              </a:rPr>
              <a:t>positivo</a:t>
            </a:r>
            <a:r>
              <a:rPr lang="it-IT" sz="2000" dirty="0">
                <a:solidFill>
                  <a:srgbClr val="181512"/>
                </a:solidFill>
              </a:rPr>
              <a:t> se </a:t>
            </a:r>
            <a:r>
              <a:rPr lang="it-IT" sz="2000" b="1" i="1" dirty="0">
                <a:solidFill>
                  <a:srgbClr val="181512"/>
                </a:solidFill>
              </a:rPr>
              <a:t>V</a:t>
            </a:r>
            <a:r>
              <a:rPr lang="it-IT" sz="2000" b="1" i="1" baseline="-25000" dirty="0">
                <a:solidFill>
                  <a:srgbClr val="181512"/>
                </a:solidFill>
              </a:rPr>
              <a:t>A</a:t>
            </a:r>
            <a:r>
              <a:rPr lang="it-IT" sz="2000" b="1" dirty="0">
                <a:solidFill>
                  <a:srgbClr val="181512"/>
                </a:solidFill>
              </a:rPr>
              <a:t> – </a:t>
            </a:r>
            <a:r>
              <a:rPr lang="it-IT" sz="2000" b="1" i="1" dirty="0">
                <a:solidFill>
                  <a:srgbClr val="181512"/>
                </a:solidFill>
              </a:rPr>
              <a:t>V</a:t>
            </a:r>
            <a:r>
              <a:rPr lang="it-IT" sz="2000" b="1" i="1" baseline="-25000" dirty="0">
                <a:solidFill>
                  <a:srgbClr val="181512"/>
                </a:solidFill>
              </a:rPr>
              <a:t>B</a:t>
            </a:r>
            <a:r>
              <a:rPr lang="it-IT" sz="2000" b="1" dirty="0">
                <a:solidFill>
                  <a:srgbClr val="181512"/>
                </a:solidFill>
              </a:rPr>
              <a:t> &gt; 0</a:t>
            </a:r>
          </a:p>
          <a:p>
            <a:pPr eaLnBrk="0" hangingPunct="0">
              <a:buClr>
                <a:srgbClr val="FF0000"/>
              </a:buClr>
            </a:pPr>
            <a:r>
              <a:rPr lang="it-IT" sz="2000" dirty="0">
                <a:solidFill>
                  <a:srgbClr val="181512"/>
                </a:solidFill>
              </a:rPr>
              <a:t>Se </a:t>
            </a:r>
            <a:r>
              <a:rPr lang="it-IT" sz="2000" b="1" i="1" dirty="0">
                <a:solidFill>
                  <a:srgbClr val="181512"/>
                </a:solidFill>
              </a:rPr>
              <a:t>q</a:t>
            </a:r>
            <a:r>
              <a:rPr lang="it-IT" sz="2000" b="1" dirty="0">
                <a:solidFill>
                  <a:srgbClr val="181512"/>
                </a:solidFill>
              </a:rPr>
              <a:t> è negativa</a:t>
            </a:r>
            <a:r>
              <a:rPr lang="it-IT" sz="2000" dirty="0">
                <a:solidFill>
                  <a:srgbClr val="181512"/>
                </a:solidFill>
              </a:rPr>
              <a:t>, il </a:t>
            </a:r>
            <a:r>
              <a:rPr lang="it-IT" sz="2000" b="1" dirty="0">
                <a:solidFill>
                  <a:srgbClr val="181512"/>
                </a:solidFill>
              </a:rPr>
              <a:t>lavoro</a:t>
            </a:r>
            <a:r>
              <a:rPr lang="it-IT" sz="2000" dirty="0">
                <a:solidFill>
                  <a:srgbClr val="181512"/>
                </a:solidFill>
              </a:rPr>
              <a:t> del campo è </a:t>
            </a:r>
            <a:r>
              <a:rPr lang="it-IT" sz="2000" b="1" dirty="0">
                <a:solidFill>
                  <a:srgbClr val="181512"/>
                </a:solidFill>
              </a:rPr>
              <a:t>positivo</a:t>
            </a:r>
            <a:r>
              <a:rPr lang="it-IT" sz="2000" dirty="0">
                <a:solidFill>
                  <a:srgbClr val="181512"/>
                </a:solidFill>
              </a:rPr>
              <a:t> se </a:t>
            </a:r>
            <a:r>
              <a:rPr lang="it-IT" sz="2000" b="1" i="1" dirty="0">
                <a:solidFill>
                  <a:srgbClr val="181512"/>
                </a:solidFill>
              </a:rPr>
              <a:t>V</a:t>
            </a:r>
            <a:r>
              <a:rPr lang="it-IT" sz="2000" b="1" i="1" baseline="-25000" dirty="0">
                <a:solidFill>
                  <a:srgbClr val="181512"/>
                </a:solidFill>
              </a:rPr>
              <a:t>A</a:t>
            </a:r>
            <a:r>
              <a:rPr lang="it-IT" sz="2000" b="1" dirty="0">
                <a:solidFill>
                  <a:srgbClr val="181512"/>
                </a:solidFill>
              </a:rPr>
              <a:t> – </a:t>
            </a:r>
            <a:r>
              <a:rPr lang="it-IT" sz="2000" b="1" i="1" dirty="0">
                <a:solidFill>
                  <a:srgbClr val="181512"/>
                </a:solidFill>
              </a:rPr>
              <a:t>V</a:t>
            </a:r>
            <a:r>
              <a:rPr lang="it-IT" sz="2000" b="1" i="1" baseline="-25000" dirty="0">
                <a:solidFill>
                  <a:srgbClr val="181512"/>
                </a:solidFill>
              </a:rPr>
              <a:t>B</a:t>
            </a:r>
            <a:r>
              <a:rPr lang="it-IT" sz="2000" b="1" dirty="0">
                <a:solidFill>
                  <a:srgbClr val="181512"/>
                </a:solidFill>
              </a:rPr>
              <a:t> &lt; 0</a:t>
            </a:r>
          </a:p>
          <a:p>
            <a:pPr eaLnBrk="0" hangingPunct="0">
              <a:buClr>
                <a:srgbClr val="FF0000"/>
              </a:buClr>
            </a:pPr>
            <a:endParaRPr lang="it-IT" sz="2000" dirty="0">
              <a:solidFill>
                <a:srgbClr val="181512"/>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r>
              <a:rPr lang="en-US" sz="3600" b="1" dirty="0" err="1" smtClean="0">
                <a:effectLst>
                  <a:outerShdw blurRad="38100" dist="38100" dir="2700000" algn="tl">
                    <a:srgbClr val="000000">
                      <a:alpha val="43137"/>
                    </a:srgbClr>
                  </a:outerShdw>
                </a:effectLst>
              </a:rPr>
              <a:t>Potenziale</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elettrico</a:t>
            </a:r>
            <a:endParaRPr lang="en-US" sz="3600" b="1" dirty="0">
              <a:effectLst>
                <a:outerShdw blurRad="38100" dist="38100" dir="2700000" algn="tl">
                  <a:srgbClr val="000000">
                    <a:alpha val="43137"/>
                  </a:srgbClr>
                </a:outerShdw>
              </a:effectLst>
              <a:latin typeface="+mj-lt"/>
            </a:endParaRPr>
          </a:p>
        </p:txBody>
      </p:sp>
      <p:sp>
        <p:nvSpPr>
          <p:cNvPr id="3" name="Rettangolo 2"/>
          <p:cNvSpPr/>
          <p:nvPr/>
        </p:nvSpPr>
        <p:spPr>
          <a:xfrm>
            <a:off x="642910" y="1443841"/>
            <a:ext cx="8072494" cy="2862322"/>
          </a:xfrm>
          <a:prstGeom prst="rect">
            <a:avLst/>
          </a:prstGeom>
        </p:spPr>
        <p:txBody>
          <a:bodyPr wrap="square">
            <a:spAutoFit/>
          </a:bodyPr>
          <a:lstStyle/>
          <a:p>
            <a:r>
              <a:rPr lang="it-IT" dirty="0" smtClean="0"/>
              <a:t>A partire dall’energia potenziale elettrica di una distribuzione di cariche, si introduce</a:t>
            </a:r>
          </a:p>
          <a:p>
            <a:r>
              <a:rPr lang="it-IT" dirty="0" smtClean="0"/>
              <a:t>una nuova grandezza, il </a:t>
            </a:r>
            <a:r>
              <a:rPr lang="it-IT" b="1" dirty="0" smtClean="0"/>
              <a:t>potenziale elettrico V:</a:t>
            </a:r>
          </a:p>
          <a:p>
            <a:endParaRPr lang="it-IT" b="1" dirty="0" smtClean="0"/>
          </a:p>
          <a:p>
            <a:r>
              <a:rPr lang="it-IT" dirty="0" smtClean="0"/>
              <a:t>il potenziale elettrico </a:t>
            </a:r>
            <a:r>
              <a:rPr lang="it-IT" b="1" i="1" dirty="0" smtClean="0"/>
              <a:t>V</a:t>
            </a:r>
            <a:r>
              <a:rPr lang="it-IT" b="1" i="1" baseline="-25000" dirty="0" smtClean="0"/>
              <a:t>P</a:t>
            </a:r>
            <a:r>
              <a:rPr lang="it-IT" dirty="0" smtClean="0"/>
              <a:t> in un punto P dovuto a una distribuzione di cariche vale:</a:t>
            </a:r>
          </a:p>
          <a:p>
            <a:endParaRPr lang="it-IT" dirty="0" smtClean="0"/>
          </a:p>
          <a:p>
            <a:r>
              <a:rPr lang="it-IT" dirty="0" smtClean="0"/>
              <a:t> </a:t>
            </a:r>
          </a:p>
          <a:p>
            <a:endParaRPr lang="it-IT" dirty="0" smtClean="0"/>
          </a:p>
          <a:p>
            <a:endParaRPr lang="it-IT" dirty="0" smtClean="0"/>
          </a:p>
          <a:p>
            <a:pPr algn="just"/>
            <a:r>
              <a:rPr lang="it-IT" dirty="0" smtClean="0"/>
              <a:t>dove </a:t>
            </a:r>
            <a:r>
              <a:rPr lang="it-IT" b="1" i="1" dirty="0" smtClean="0"/>
              <a:t>U</a:t>
            </a:r>
            <a:r>
              <a:rPr lang="it-IT" b="1" i="1" baseline="-25000" dirty="0" smtClean="0"/>
              <a:t>P</a:t>
            </a:r>
            <a:r>
              <a:rPr lang="it-IT" b="1" i="1" dirty="0" smtClean="0"/>
              <a:t> </a:t>
            </a:r>
            <a:r>
              <a:rPr lang="it-IT" dirty="0" smtClean="0"/>
              <a:t>è l’energia potenziale della configurazione di cariche formata da una carica di prova positiva q e dalla distribuzione di cariche.</a:t>
            </a:r>
            <a:endParaRPr lang="it-IT" dirty="0"/>
          </a:p>
        </p:txBody>
      </p:sp>
      <p:graphicFrame>
        <p:nvGraphicFramePr>
          <p:cNvPr id="12290" name="Object 2"/>
          <p:cNvGraphicFramePr>
            <a:graphicFrameLocks noChangeAspect="1"/>
          </p:cNvGraphicFramePr>
          <p:nvPr/>
        </p:nvGraphicFramePr>
        <p:xfrm>
          <a:off x="3857620" y="2643182"/>
          <a:ext cx="1228725" cy="912812"/>
        </p:xfrm>
        <a:graphic>
          <a:graphicData uri="http://schemas.openxmlformats.org/presentationml/2006/ole">
            <mc:AlternateContent xmlns:mc="http://schemas.openxmlformats.org/markup-compatibility/2006">
              <mc:Choice xmlns:v="urn:schemas-microsoft-com:vml" Requires="v">
                <p:oleObj spid="_x0000_s12294" name="Equazione" r:id="rId4" imgW="558720" imgH="419040" progId="Equation.3">
                  <p:embed/>
                </p:oleObj>
              </mc:Choice>
              <mc:Fallback>
                <p:oleObj name="Equazione" r:id="rId4" imgW="558720" imgH="419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0" y="2643182"/>
                        <a:ext cx="1228725" cy="912812"/>
                      </a:xfrm>
                      <a:prstGeom prst="rect">
                        <a:avLst/>
                      </a:prstGeom>
                      <a:solidFill>
                        <a:schemeClr val="bg1"/>
                      </a:solidFill>
                      <a:ln w="25400">
                        <a:solidFill>
                          <a:schemeClr val="tx1"/>
                        </a:solidFill>
                        <a:miter lim="800000"/>
                        <a:headEnd/>
                        <a:tailEnd/>
                      </a:ln>
                    </p:spPr>
                  </p:pic>
                </p:oleObj>
              </mc:Fallback>
            </mc:AlternateContent>
          </a:graphicData>
        </a:graphic>
      </p:graphicFrame>
      <p:sp>
        <p:nvSpPr>
          <p:cNvPr id="5" name="CasellaDiTesto 4"/>
          <p:cNvSpPr txBox="1"/>
          <p:nvPr/>
        </p:nvSpPr>
        <p:spPr>
          <a:xfrm>
            <a:off x="642910" y="4500570"/>
            <a:ext cx="8001056" cy="646331"/>
          </a:xfrm>
          <a:prstGeom prst="rect">
            <a:avLst/>
          </a:prstGeom>
          <a:noFill/>
        </p:spPr>
        <p:txBody>
          <a:bodyPr wrap="square" rtlCol="0">
            <a:spAutoFit/>
          </a:bodyPr>
          <a:lstStyle/>
          <a:p>
            <a:pPr algn="just"/>
            <a:r>
              <a:rPr lang="it-IT" dirty="0" smtClean="0"/>
              <a:t>Il potenziale elettrico generato da un sistema di </a:t>
            </a:r>
            <a:r>
              <a:rPr lang="it-IT" b="1" dirty="0" smtClean="0"/>
              <a:t>n</a:t>
            </a:r>
            <a:r>
              <a:rPr lang="it-IT" dirty="0" smtClean="0"/>
              <a:t> cariche in un punto P è la somma algebrica dei potenziali che ciascuna carica singola genera in P.</a:t>
            </a:r>
            <a:endParaRPr lang="it-IT" dirty="0"/>
          </a:p>
        </p:txBody>
      </p:sp>
      <p:graphicFrame>
        <p:nvGraphicFramePr>
          <p:cNvPr id="12291" name="Object 3"/>
          <p:cNvGraphicFramePr>
            <a:graphicFrameLocks noChangeAspect="1"/>
          </p:cNvGraphicFramePr>
          <p:nvPr/>
        </p:nvGraphicFramePr>
        <p:xfrm>
          <a:off x="2714612" y="5357826"/>
          <a:ext cx="3602037" cy="498475"/>
        </p:xfrm>
        <a:graphic>
          <a:graphicData uri="http://schemas.openxmlformats.org/presentationml/2006/ole">
            <mc:AlternateContent xmlns:mc="http://schemas.openxmlformats.org/markup-compatibility/2006">
              <mc:Choice xmlns:v="urn:schemas-microsoft-com:vml" Requires="v">
                <p:oleObj spid="_x0000_s12295" name="Equazione" r:id="rId6" imgW="1638000" imgH="228600" progId="Equation.3">
                  <p:embed/>
                </p:oleObj>
              </mc:Choice>
              <mc:Fallback>
                <p:oleObj name="Equazione" r:id="rId6" imgW="163800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12" y="5357826"/>
                        <a:ext cx="3602037" cy="498475"/>
                      </a:xfrm>
                      <a:prstGeom prst="rect">
                        <a:avLst/>
                      </a:prstGeom>
                      <a:solidFill>
                        <a:schemeClr val="bg1"/>
                      </a:solidFill>
                      <a:ln w="25400">
                        <a:solidFill>
                          <a:schemeClr val="tx1"/>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Carica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elettrica</a:t>
            </a:r>
            <a:r>
              <a:rPr lang="en-US" sz="3600" b="1" dirty="0" smtClean="0">
                <a:effectLst>
                  <a:outerShdw blurRad="38100" dist="38100" dir="2700000" algn="tl">
                    <a:srgbClr val="000000">
                      <a:alpha val="43137"/>
                    </a:srgbClr>
                  </a:outerShdw>
                </a:effectLst>
                <a:latin typeface="+mj-lt"/>
              </a:rPr>
              <a:t> </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428596" y="857232"/>
            <a:ext cx="8286808" cy="4114800"/>
          </a:xfrm>
        </p:spPr>
        <p:txBody>
          <a:bodyPr/>
          <a:lstStyle/>
          <a:p>
            <a:pPr marL="177800" indent="-177800" algn="just"/>
            <a:r>
              <a:rPr lang="it-IT" sz="2000" dirty="0" smtClean="0">
                <a:solidFill>
                  <a:srgbClr val="181512"/>
                </a:solidFill>
              </a:rPr>
              <a:t>Alcune sostanze (ambra, vetro, materie plastiche, …) </a:t>
            </a:r>
            <a:r>
              <a:rPr lang="it-IT" sz="2000" b="1" dirty="0" smtClean="0">
                <a:solidFill>
                  <a:srgbClr val="181512"/>
                </a:solidFill>
              </a:rPr>
              <a:t>si elettrizzano per strofinio</a:t>
            </a:r>
            <a:r>
              <a:rPr lang="it-IT" sz="2000" dirty="0" smtClean="0">
                <a:solidFill>
                  <a:srgbClr val="181512"/>
                </a:solidFill>
              </a:rPr>
              <a:t>, cioè strofinate con un panno acquistano la capacità di attrarre corpi leggeri.</a:t>
            </a:r>
          </a:p>
          <a:p>
            <a:pPr marL="177800" indent="-177800" algn="just"/>
            <a:r>
              <a:rPr lang="it-IT" sz="2000" dirty="0" smtClean="0">
                <a:solidFill>
                  <a:srgbClr val="181512"/>
                </a:solidFill>
              </a:rPr>
              <a:t> Il termine </a:t>
            </a:r>
            <a:r>
              <a:rPr lang="it-IT" sz="2000" b="1" dirty="0" smtClean="0">
                <a:solidFill>
                  <a:srgbClr val="181512"/>
                </a:solidFill>
              </a:rPr>
              <a:t>elettricità</a:t>
            </a:r>
            <a:r>
              <a:rPr lang="it-IT" sz="2000" dirty="0" smtClean="0">
                <a:solidFill>
                  <a:srgbClr val="181512"/>
                </a:solidFill>
              </a:rPr>
              <a:t> deriva da </a:t>
            </a:r>
            <a:r>
              <a:rPr lang="it-IT" sz="2000" i="1" dirty="0" smtClean="0">
                <a:solidFill>
                  <a:srgbClr val="181512"/>
                </a:solidFill>
              </a:rPr>
              <a:t>electron</a:t>
            </a:r>
            <a:r>
              <a:rPr lang="it-IT" sz="2000" dirty="0" smtClean="0">
                <a:solidFill>
                  <a:srgbClr val="181512"/>
                </a:solidFill>
              </a:rPr>
              <a:t>, nome greco dell’ambra</a:t>
            </a:r>
          </a:p>
          <a:p>
            <a:pPr marL="177800" indent="-177800" algn="just">
              <a:spcBef>
                <a:spcPts val="1200"/>
              </a:spcBef>
            </a:pPr>
            <a:r>
              <a:rPr lang="it-IT" sz="2000" dirty="0" smtClean="0"/>
              <a:t> Due oggetti elettrizzati interagiscono con una </a:t>
            </a:r>
            <a:r>
              <a:rPr lang="it-IT" sz="2000" b="1" dirty="0" smtClean="0"/>
              <a:t>forza attrattiva </a:t>
            </a:r>
            <a:r>
              <a:rPr lang="it-IT" sz="2000" dirty="0" smtClean="0"/>
              <a:t>o </a:t>
            </a:r>
            <a:r>
              <a:rPr lang="it-IT" sz="2000" b="1" dirty="0" smtClean="0"/>
              <a:t>repulsiva</a:t>
            </a:r>
          </a:p>
          <a:p>
            <a:pPr marL="177800" indent="-177800" algn="just">
              <a:spcBef>
                <a:spcPts val="1200"/>
              </a:spcBef>
            </a:pPr>
            <a:r>
              <a:rPr lang="it-IT" sz="2000" dirty="0" smtClean="0">
                <a:solidFill>
                  <a:srgbClr val="181512"/>
                </a:solidFill>
              </a:rPr>
              <a:t> L’elettrizzazione per strofinio è dovuta al </a:t>
            </a:r>
            <a:r>
              <a:rPr lang="it-IT" sz="2000" b="1" dirty="0" smtClean="0">
                <a:solidFill>
                  <a:srgbClr val="181512"/>
                </a:solidFill>
              </a:rPr>
              <a:t>trasferimento di carica elettrica</a:t>
            </a:r>
            <a:r>
              <a:rPr lang="it-IT" sz="2000" dirty="0" smtClean="0">
                <a:solidFill>
                  <a:srgbClr val="181512"/>
                </a:solidFill>
              </a:rPr>
              <a:t> tra il panno che strofina e il corpo che si elettrizza: si dice che il corpo strofinato e il panno </a:t>
            </a:r>
            <a:r>
              <a:rPr lang="it-IT" sz="2000" b="1" dirty="0" smtClean="0">
                <a:solidFill>
                  <a:srgbClr val="181512"/>
                </a:solidFill>
              </a:rPr>
              <a:t>si caricano</a:t>
            </a:r>
          </a:p>
          <a:p>
            <a:pPr marL="0" indent="0" algn="just"/>
            <a:endParaRPr lang="it-IT" dirty="0" smtClean="0"/>
          </a:p>
          <a:p>
            <a:pPr marL="0" indent="0" algn="just"/>
            <a:endParaRPr lang="it-IT" dirty="0" smtClean="0"/>
          </a:p>
        </p:txBody>
      </p:sp>
      <p:pic>
        <p:nvPicPr>
          <p:cNvPr id="1027" name="Picture 3"/>
          <p:cNvPicPr>
            <a:picLocks noChangeAspect="1" noChangeArrowheads="1"/>
          </p:cNvPicPr>
          <p:nvPr/>
        </p:nvPicPr>
        <p:blipFill>
          <a:blip r:embed="rId3"/>
          <a:srcRect/>
          <a:stretch>
            <a:fillRect/>
          </a:stretch>
        </p:blipFill>
        <p:spPr bwMode="auto">
          <a:xfrm>
            <a:off x="642910" y="3857628"/>
            <a:ext cx="2652764" cy="250030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357554" y="3857629"/>
            <a:ext cx="2659070" cy="250033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6072198" y="3857628"/>
            <a:ext cx="2594730" cy="2500330"/>
          </a:xfrm>
          <a:prstGeom prst="rect">
            <a:avLst/>
          </a:prstGeom>
          <a:noFill/>
          <a:ln w="9525">
            <a:noFill/>
            <a:miter lim="800000"/>
            <a:headEnd/>
            <a:tailEnd/>
          </a:ln>
          <a:effectLst/>
        </p:spPr>
      </p:pic>
      <p:sp>
        <p:nvSpPr>
          <p:cNvPr id="9" name="CasellaDiTesto 8"/>
          <p:cNvSpPr txBox="1"/>
          <p:nvPr/>
        </p:nvSpPr>
        <p:spPr>
          <a:xfrm>
            <a:off x="642910" y="6429396"/>
            <a:ext cx="2571768" cy="338554"/>
          </a:xfrm>
          <a:prstGeom prst="rect">
            <a:avLst/>
          </a:prstGeom>
          <a:solidFill>
            <a:schemeClr val="accent3"/>
          </a:solidFill>
        </p:spPr>
        <p:txBody>
          <a:bodyPr wrap="square" rtlCol="0">
            <a:spAutoFit/>
          </a:bodyPr>
          <a:lstStyle/>
          <a:p>
            <a:pPr algn="ctr"/>
            <a:r>
              <a:rPr lang="it-IT" sz="1600" dirty="0" smtClean="0">
                <a:solidFill>
                  <a:srgbClr val="FFFF00"/>
                </a:solidFill>
              </a:rPr>
              <a:t>Forza repulsiva</a:t>
            </a:r>
            <a:endParaRPr lang="it-IT" sz="1600" dirty="0">
              <a:solidFill>
                <a:srgbClr val="FFFF00"/>
              </a:solidFill>
            </a:endParaRPr>
          </a:p>
        </p:txBody>
      </p:sp>
      <p:sp>
        <p:nvSpPr>
          <p:cNvPr id="10" name="CasellaDiTesto 9"/>
          <p:cNvSpPr txBox="1"/>
          <p:nvPr/>
        </p:nvSpPr>
        <p:spPr>
          <a:xfrm>
            <a:off x="3428992" y="6429396"/>
            <a:ext cx="2571768" cy="338554"/>
          </a:xfrm>
          <a:prstGeom prst="rect">
            <a:avLst/>
          </a:prstGeom>
          <a:solidFill>
            <a:schemeClr val="accent3"/>
          </a:solidFill>
        </p:spPr>
        <p:txBody>
          <a:bodyPr wrap="square" rtlCol="0">
            <a:spAutoFit/>
          </a:bodyPr>
          <a:lstStyle/>
          <a:p>
            <a:pPr algn="ctr"/>
            <a:r>
              <a:rPr lang="it-IT" sz="1600" dirty="0" smtClean="0">
                <a:solidFill>
                  <a:srgbClr val="FFFF00"/>
                </a:solidFill>
              </a:rPr>
              <a:t>Forza attrattiva</a:t>
            </a:r>
            <a:endParaRPr lang="it-IT" sz="1600" dirty="0">
              <a:solidFill>
                <a:srgbClr val="FFFF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Potenziale</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elettrico</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un campo E </a:t>
            </a:r>
            <a:r>
              <a:rPr lang="en-US" sz="3600" b="1" dirty="0" err="1" smtClean="0">
                <a:effectLst>
                  <a:outerShdw blurRad="38100" dist="38100" dir="2700000" algn="tl">
                    <a:srgbClr val="000000">
                      <a:alpha val="43137"/>
                    </a:srgbClr>
                  </a:outerShdw>
                </a:effectLst>
                <a:latin typeface="+mj-lt"/>
              </a:rPr>
              <a:t>uniforme</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500034" y="1071546"/>
            <a:ext cx="8215370" cy="976313"/>
          </a:xfrm>
        </p:spPr>
        <p:txBody>
          <a:bodyPr>
            <a:normAutofit/>
          </a:bodyPr>
          <a:lstStyle/>
          <a:p>
            <a:pPr marL="0" indent="0" algn="just">
              <a:lnSpc>
                <a:spcPct val="130000"/>
              </a:lnSpc>
              <a:buNone/>
            </a:pPr>
            <a:r>
              <a:rPr lang="it-IT" sz="2000" dirty="0" smtClean="0">
                <a:solidFill>
                  <a:srgbClr val="181512"/>
                </a:solidFill>
              </a:rPr>
              <a:t>Per un </a:t>
            </a:r>
            <a:r>
              <a:rPr lang="it-IT" sz="2000" b="1" dirty="0" smtClean="0">
                <a:solidFill>
                  <a:srgbClr val="181512"/>
                </a:solidFill>
              </a:rPr>
              <a:t>campo uniforme</a:t>
            </a:r>
            <a:r>
              <a:rPr lang="it-IT" sz="2000" dirty="0" smtClean="0">
                <a:solidFill>
                  <a:srgbClr val="181512"/>
                </a:solidFill>
              </a:rPr>
              <a:t>, si ha una </a:t>
            </a:r>
            <a:r>
              <a:rPr lang="it-IT" sz="2000" b="1" dirty="0" smtClean="0">
                <a:solidFill>
                  <a:srgbClr val="181512"/>
                </a:solidFill>
              </a:rPr>
              <a:t>relazione semplice </a:t>
            </a:r>
            <a:r>
              <a:rPr lang="it-IT" sz="2000" dirty="0" smtClean="0">
                <a:solidFill>
                  <a:srgbClr val="181512"/>
                </a:solidFill>
              </a:rPr>
              <a:t>tra </a:t>
            </a:r>
            <a:r>
              <a:rPr lang="it-IT" sz="2000" b="1" dirty="0" smtClean="0">
                <a:solidFill>
                  <a:srgbClr val="181512"/>
                </a:solidFill>
              </a:rPr>
              <a:t>campo elettrico</a:t>
            </a:r>
            <a:r>
              <a:rPr lang="it-IT" sz="2000" dirty="0" smtClean="0">
                <a:solidFill>
                  <a:srgbClr val="181512"/>
                </a:solidFill>
              </a:rPr>
              <a:t> e </a:t>
            </a:r>
            <a:r>
              <a:rPr lang="it-IT" sz="2000" b="1" dirty="0" smtClean="0">
                <a:solidFill>
                  <a:srgbClr val="181512"/>
                </a:solidFill>
              </a:rPr>
              <a:t>differenza di potenziale</a:t>
            </a:r>
          </a:p>
        </p:txBody>
      </p:sp>
      <p:sp>
        <p:nvSpPr>
          <p:cNvPr id="4" name="Rectangle 3"/>
          <p:cNvSpPr txBox="1">
            <a:spLocks noChangeArrowheads="1"/>
          </p:cNvSpPr>
          <p:nvPr/>
        </p:nvSpPr>
        <p:spPr bwMode="auto">
          <a:xfrm>
            <a:off x="571472" y="4500570"/>
            <a:ext cx="8208963" cy="976313"/>
          </a:xfrm>
          <a:prstGeom prst="rect">
            <a:avLst/>
          </a:prstGeom>
          <a:noFill/>
          <a:ln w="9525">
            <a:noFill/>
            <a:miter lim="800000"/>
            <a:headEnd/>
            <a:tailEnd/>
          </a:ln>
        </p:spPr>
        <p:txBody>
          <a:bodyPr lIns="91430" tIns="45715" rIns="91430" bIns="45715"/>
          <a:lstStyle/>
          <a:p>
            <a:pPr eaLnBrk="0" hangingPunct="0">
              <a:lnSpc>
                <a:spcPct val="130000"/>
              </a:lnSpc>
              <a:buClr>
                <a:srgbClr val="FF0000"/>
              </a:buClr>
            </a:pPr>
            <a:r>
              <a:rPr lang="it-IT" sz="2000" dirty="0">
                <a:solidFill>
                  <a:srgbClr val="181512"/>
                </a:solidFill>
              </a:rPr>
              <a:t>Nel SI il campo elettrico può essere misurato anche in </a:t>
            </a:r>
            <a:r>
              <a:rPr lang="it-IT" sz="2000" b="1" dirty="0">
                <a:solidFill>
                  <a:srgbClr val="181512"/>
                </a:solidFill>
              </a:rPr>
              <a:t>V/m</a:t>
            </a:r>
          </a:p>
          <a:p>
            <a:pPr eaLnBrk="0" hangingPunct="0">
              <a:lnSpc>
                <a:spcPct val="130000"/>
              </a:lnSpc>
              <a:buClr>
                <a:srgbClr val="FF0000"/>
              </a:buClr>
            </a:pPr>
            <a:endParaRPr lang="it-IT" sz="2000" b="1" dirty="0">
              <a:solidFill>
                <a:srgbClr val="181512"/>
              </a:solidFill>
            </a:endParaRPr>
          </a:p>
          <a:p>
            <a:pPr eaLnBrk="0" hangingPunct="0">
              <a:lnSpc>
                <a:spcPct val="130000"/>
              </a:lnSpc>
              <a:buClr>
                <a:srgbClr val="FF0000"/>
              </a:buClr>
            </a:pPr>
            <a:endParaRPr lang="it-IT" sz="2000" dirty="0">
              <a:solidFill>
                <a:srgbClr val="181512"/>
              </a:solidFill>
            </a:endParaRPr>
          </a:p>
        </p:txBody>
      </p:sp>
      <p:pic>
        <p:nvPicPr>
          <p:cNvPr id="5" name="Immagine 9"/>
          <p:cNvPicPr>
            <a:picLocks noChangeAspect="1"/>
          </p:cNvPicPr>
          <p:nvPr/>
        </p:nvPicPr>
        <p:blipFill>
          <a:blip r:embed="rId3"/>
          <a:srcRect/>
          <a:stretch>
            <a:fillRect/>
          </a:stretch>
        </p:blipFill>
        <p:spPr bwMode="auto">
          <a:xfrm>
            <a:off x="3309961" y="2852739"/>
            <a:ext cx="2455863" cy="719137"/>
          </a:xfrm>
          <a:prstGeom prst="rect">
            <a:avLst/>
          </a:prstGeom>
          <a:noFill/>
          <a:ln w="9525">
            <a:noFill/>
            <a:miter lim="800000"/>
            <a:headEnd/>
            <a:tailEnd/>
          </a:ln>
        </p:spPr>
      </p:pic>
      <p:pic>
        <p:nvPicPr>
          <p:cNvPr id="6" name="Immagine 5"/>
          <p:cNvPicPr>
            <a:picLocks noChangeAspect="1"/>
          </p:cNvPicPr>
          <p:nvPr/>
        </p:nvPicPr>
        <p:blipFill>
          <a:blip r:embed="rId4"/>
          <a:stretch>
            <a:fillRect/>
          </a:stretch>
        </p:blipFill>
        <p:spPr>
          <a:xfrm>
            <a:off x="571472" y="2143116"/>
            <a:ext cx="2571768" cy="2214578"/>
          </a:xfrm>
          <a:prstGeom prst="rect">
            <a:avLst/>
          </a:prstGeom>
          <a:ln>
            <a:solidFill>
              <a:schemeClr val="bg2"/>
            </a:solidFill>
          </a:ln>
          <a:effectLst>
            <a:outerShdw blurRad="63500" dist="38100" dir="2700000" algn="tl" rotWithShape="0">
              <a:schemeClr val="bg2">
                <a:alpha val="75000"/>
              </a:schemeClr>
            </a:outerShdw>
          </a:effectLst>
        </p:spPr>
      </p:pic>
      <p:pic>
        <p:nvPicPr>
          <p:cNvPr id="7" name="Immagine 6"/>
          <p:cNvPicPr>
            <a:picLocks noChangeAspect="1"/>
          </p:cNvPicPr>
          <p:nvPr/>
        </p:nvPicPr>
        <p:blipFill>
          <a:blip r:embed="rId5"/>
          <a:stretch>
            <a:fillRect/>
          </a:stretch>
        </p:blipFill>
        <p:spPr>
          <a:xfrm>
            <a:off x="6243662" y="2998788"/>
            <a:ext cx="1828800" cy="420687"/>
          </a:xfrm>
          <a:prstGeom prst="rect">
            <a:avLst/>
          </a:prstGeom>
          <a:ln>
            <a:solidFill>
              <a:schemeClr val="bg2"/>
            </a:solidFill>
          </a:ln>
          <a:effectLst>
            <a:outerShdw blurRad="63500" dist="38100" dir="2700000" algn="tl" rotWithShape="0">
              <a:schemeClr val="bg2">
                <a:alpha val="75000"/>
              </a:scheme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85728"/>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Superfici</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equipotenziali</a:t>
            </a:r>
            <a:endParaRPr lang="en-US" sz="3600" b="1" dirty="0">
              <a:effectLst>
                <a:outerShdw blurRad="38100" dist="38100" dir="2700000" algn="tl">
                  <a:srgbClr val="000000">
                    <a:alpha val="43137"/>
                  </a:srgbClr>
                </a:outerShdw>
              </a:effectLst>
              <a:latin typeface="+mj-lt"/>
            </a:endParaRPr>
          </a:p>
        </p:txBody>
      </p:sp>
      <p:pic>
        <p:nvPicPr>
          <p:cNvPr id="10" name="Picture 14" descr="25_03a"/>
          <p:cNvPicPr>
            <a:picLocks noChangeAspect="1" noChangeArrowheads="1"/>
          </p:cNvPicPr>
          <p:nvPr/>
        </p:nvPicPr>
        <p:blipFill>
          <a:blip r:embed="rId3"/>
          <a:srcRect/>
          <a:stretch>
            <a:fillRect/>
          </a:stretch>
        </p:blipFill>
        <p:spPr bwMode="auto">
          <a:xfrm>
            <a:off x="6156325" y="1214422"/>
            <a:ext cx="2673396" cy="1665303"/>
          </a:xfrm>
          <a:prstGeom prst="rect">
            <a:avLst/>
          </a:prstGeom>
          <a:noFill/>
          <a:ln w="9525">
            <a:noFill/>
            <a:miter lim="800000"/>
            <a:headEnd/>
            <a:tailEnd/>
          </a:ln>
        </p:spPr>
      </p:pic>
      <p:pic>
        <p:nvPicPr>
          <p:cNvPr id="11" name="Picture 15" descr="25_03b"/>
          <p:cNvPicPr>
            <a:picLocks noChangeAspect="1" noChangeArrowheads="1"/>
          </p:cNvPicPr>
          <p:nvPr/>
        </p:nvPicPr>
        <p:blipFill>
          <a:blip r:embed="rId4">
            <a:lum bright="-6000" contrast="6000"/>
          </a:blip>
          <a:srcRect/>
          <a:stretch>
            <a:fillRect/>
          </a:stretch>
        </p:blipFill>
        <p:spPr bwMode="auto">
          <a:xfrm>
            <a:off x="401667" y="3071810"/>
            <a:ext cx="8456613" cy="3359150"/>
          </a:xfrm>
          <a:prstGeom prst="rect">
            <a:avLst/>
          </a:prstGeom>
          <a:noFill/>
          <a:ln w="9525">
            <a:noFill/>
            <a:miter lim="800000"/>
            <a:headEnd/>
            <a:tailEnd/>
          </a:ln>
        </p:spPr>
      </p:pic>
      <p:sp>
        <p:nvSpPr>
          <p:cNvPr id="12" name="Text Box 20"/>
          <p:cNvSpPr txBox="1">
            <a:spLocks noChangeArrowheads="1"/>
          </p:cNvSpPr>
          <p:nvPr/>
        </p:nvSpPr>
        <p:spPr bwMode="auto">
          <a:xfrm>
            <a:off x="387350" y="1211263"/>
            <a:ext cx="5613410" cy="1631216"/>
          </a:xfrm>
          <a:prstGeom prst="rect">
            <a:avLst/>
          </a:prstGeom>
          <a:solidFill>
            <a:schemeClr val="bg1"/>
          </a:solidFill>
          <a:ln w="9525">
            <a:noFill/>
            <a:miter lim="800000"/>
            <a:headEnd/>
            <a:tailEnd/>
          </a:ln>
        </p:spPr>
        <p:txBody>
          <a:bodyPr wrap="square">
            <a:spAutoFit/>
          </a:bodyPr>
          <a:lstStyle/>
          <a:p>
            <a:pPr algn="just"/>
            <a:r>
              <a:rPr lang="it-IT" altLang="it-IT" sz="2000" dirty="0" smtClean="0"/>
              <a:t>Le superfici equipotenziali sono </a:t>
            </a:r>
            <a:r>
              <a:rPr lang="it-IT" altLang="it-IT" sz="2000" dirty="0"/>
              <a:t>costituite dai punti dello spazio che hanno lo stesso potenziale. </a:t>
            </a:r>
            <a:endParaRPr lang="it-IT" altLang="it-IT" sz="2000" dirty="0" smtClean="0"/>
          </a:p>
          <a:p>
            <a:pPr algn="just"/>
            <a:r>
              <a:rPr lang="it-IT" altLang="it-IT" sz="2000" dirty="0" smtClean="0"/>
              <a:t>Per </a:t>
            </a:r>
            <a:r>
              <a:rPr lang="it-IT" altLang="it-IT" sz="2000" dirty="0"/>
              <a:t>la definizione del campo e del potenziale, tali superfici </a:t>
            </a:r>
            <a:r>
              <a:rPr lang="it-IT" altLang="it-IT" sz="2000" dirty="0" smtClean="0"/>
              <a:t>sono sempre </a:t>
            </a:r>
            <a:r>
              <a:rPr lang="it-IT" altLang="it-IT" sz="2000" b="1" i="1" dirty="0"/>
              <a:t>perpendicolari</a:t>
            </a:r>
            <a:r>
              <a:rPr lang="it-IT" altLang="it-IT" sz="2000" dirty="0"/>
              <a:t> alle linee del campo.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Il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condensatore</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piano</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13314" name="Picture 2"/>
          <p:cNvPicPr>
            <a:picLocks noChangeAspect="1" noChangeArrowheads="1"/>
          </p:cNvPicPr>
          <p:nvPr/>
        </p:nvPicPr>
        <p:blipFill>
          <a:blip r:embed="rId3"/>
          <a:srcRect/>
          <a:stretch>
            <a:fillRect/>
          </a:stretch>
        </p:blipFill>
        <p:spPr bwMode="auto">
          <a:xfrm>
            <a:off x="500034" y="1142984"/>
            <a:ext cx="2935803" cy="2378078"/>
          </a:xfrm>
          <a:prstGeom prst="rect">
            <a:avLst/>
          </a:prstGeom>
          <a:noFill/>
          <a:ln w="9525">
            <a:noFill/>
            <a:miter lim="800000"/>
            <a:headEnd/>
            <a:tailEnd/>
          </a:ln>
          <a:effectLst/>
        </p:spPr>
      </p:pic>
      <p:sp>
        <p:nvSpPr>
          <p:cNvPr id="6" name="CasellaDiTesto 5"/>
          <p:cNvSpPr txBox="1"/>
          <p:nvPr/>
        </p:nvSpPr>
        <p:spPr>
          <a:xfrm>
            <a:off x="3929058" y="1142984"/>
            <a:ext cx="4786346" cy="2862322"/>
          </a:xfrm>
          <a:prstGeom prst="rect">
            <a:avLst/>
          </a:prstGeom>
          <a:noFill/>
        </p:spPr>
        <p:txBody>
          <a:bodyPr wrap="square" rtlCol="0">
            <a:spAutoFit/>
          </a:bodyPr>
          <a:lstStyle/>
          <a:p>
            <a:pPr algn="just"/>
            <a:r>
              <a:rPr lang="it-IT" b="1" i="1" dirty="0" smtClean="0"/>
              <a:t>Un condensatore è un dispositivo formato da due conduttori, detti armature, vicini ma isolati l’uno dall’altro. </a:t>
            </a:r>
          </a:p>
          <a:p>
            <a:pPr algn="just"/>
            <a:r>
              <a:rPr lang="it-IT" dirty="0" smtClean="0"/>
              <a:t>Quando i due conduttori sono lastre piane e parallele il </a:t>
            </a:r>
            <a:r>
              <a:rPr lang="it-IT" b="1" dirty="0" smtClean="0"/>
              <a:t>condensatore</a:t>
            </a:r>
            <a:r>
              <a:rPr lang="it-IT" dirty="0" smtClean="0"/>
              <a:t> è detto </a:t>
            </a:r>
            <a:r>
              <a:rPr lang="it-IT" b="1" dirty="0" smtClean="0"/>
              <a:t>piano</a:t>
            </a:r>
            <a:r>
              <a:rPr lang="it-IT" dirty="0" smtClean="0"/>
              <a:t>.</a:t>
            </a:r>
          </a:p>
          <a:p>
            <a:pPr algn="just"/>
            <a:r>
              <a:rPr lang="it-IT" dirty="0" smtClean="0"/>
              <a:t>Il campo elettrico di un condensatore piano ideale con una carica Q sulle armature è un </a:t>
            </a:r>
            <a:r>
              <a:rPr lang="it-IT" b="1" i="1" dirty="0" smtClean="0"/>
              <a:t>campo uniforme </a:t>
            </a:r>
            <a:r>
              <a:rPr lang="it-IT" dirty="0" smtClean="0"/>
              <a:t>localizzato fra le due armature con modulo:</a:t>
            </a:r>
          </a:p>
          <a:p>
            <a:pPr algn="just"/>
            <a:endParaRPr lang="it-IT" dirty="0"/>
          </a:p>
        </p:txBody>
      </p:sp>
      <p:sp>
        <p:nvSpPr>
          <p:cNvPr id="7" name="CasellaDiTesto 6"/>
          <p:cNvSpPr txBox="1"/>
          <p:nvPr/>
        </p:nvSpPr>
        <p:spPr>
          <a:xfrm>
            <a:off x="642910" y="4714884"/>
            <a:ext cx="8001056" cy="2062103"/>
          </a:xfrm>
          <a:prstGeom prst="rect">
            <a:avLst/>
          </a:prstGeom>
          <a:noFill/>
        </p:spPr>
        <p:txBody>
          <a:bodyPr wrap="square" rtlCol="0">
            <a:spAutoFit/>
          </a:bodyPr>
          <a:lstStyle/>
          <a:p>
            <a:pPr algn="just"/>
            <a:r>
              <a:rPr lang="it-IT" dirty="0" smtClean="0"/>
              <a:t>dove </a:t>
            </a:r>
            <a:r>
              <a:rPr lang="it-IT" b="1" dirty="0" smtClean="0"/>
              <a:t>A</a:t>
            </a:r>
            <a:r>
              <a:rPr lang="it-IT" dirty="0" smtClean="0"/>
              <a:t> è l’area di un’armatura e  </a:t>
            </a:r>
            <a:r>
              <a:rPr lang="it-IT" sz="2000" b="1" dirty="0" err="1" smtClean="0">
                <a:latin typeface="Symbol" pitchFamily="18" charset="2"/>
              </a:rPr>
              <a:t>e</a:t>
            </a:r>
            <a:r>
              <a:rPr lang="it-IT" dirty="0" smtClean="0"/>
              <a:t> è la </a:t>
            </a:r>
            <a:r>
              <a:rPr lang="it-IT" b="1" dirty="0" smtClean="0"/>
              <a:t>costante dielettrica del mezzo interposto fra le armature: </a:t>
            </a:r>
          </a:p>
          <a:p>
            <a:pPr algn="just"/>
            <a:endParaRPr lang="it-IT" b="1" dirty="0" smtClean="0"/>
          </a:p>
          <a:p>
            <a:pPr algn="just"/>
            <a:r>
              <a:rPr lang="it-IT" b="1" i="1" dirty="0" smtClean="0"/>
              <a:t>All’esterno del condensatore il campo è nullo. </a:t>
            </a:r>
          </a:p>
          <a:p>
            <a:pPr algn="just"/>
            <a:r>
              <a:rPr lang="it-IT" dirty="0" smtClean="0"/>
              <a:t>Il campo di un condensatore reale è tanto più simile al caso ideale quanto più le armature sono vicine fra loro: ciò limita gli </a:t>
            </a:r>
            <a:r>
              <a:rPr lang="it-IT" i="1" dirty="0" smtClean="0"/>
              <a:t>effetti di bordo</a:t>
            </a:r>
            <a:r>
              <a:rPr lang="it-IT" dirty="0" smtClean="0"/>
              <a:t>, cioè le deformazioni del campo uniforme ai bordi delle armature.</a:t>
            </a:r>
            <a:endParaRPr lang="it-IT" dirty="0"/>
          </a:p>
        </p:txBody>
      </p:sp>
      <p:graphicFrame>
        <p:nvGraphicFramePr>
          <p:cNvPr id="13315" name="Object 3"/>
          <p:cNvGraphicFramePr>
            <a:graphicFrameLocks noChangeAspect="1"/>
          </p:cNvGraphicFramePr>
          <p:nvPr/>
        </p:nvGraphicFramePr>
        <p:xfrm>
          <a:off x="5572132" y="3571876"/>
          <a:ext cx="1144588" cy="857250"/>
        </p:xfrm>
        <a:graphic>
          <a:graphicData uri="http://schemas.openxmlformats.org/presentationml/2006/ole">
            <mc:AlternateContent xmlns:mc="http://schemas.openxmlformats.org/markup-compatibility/2006">
              <mc:Choice xmlns:v="urn:schemas-microsoft-com:vml" Requires="v">
                <p:oleObj spid="_x0000_s13319" name="Equazione" r:id="rId4" imgW="520560" imgH="393480" progId="Equation.3">
                  <p:embed/>
                </p:oleObj>
              </mc:Choice>
              <mc:Fallback>
                <p:oleObj name="Equazione" r:id="rId4" imgW="52056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2" y="3571876"/>
                        <a:ext cx="1144588" cy="857250"/>
                      </a:xfrm>
                      <a:prstGeom prst="rect">
                        <a:avLst/>
                      </a:prstGeom>
                      <a:solidFill>
                        <a:schemeClr val="bg1"/>
                      </a:solidFill>
                      <a:ln w="25400">
                        <a:solidFill>
                          <a:schemeClr val="tx1"/>
                        </a:solidFill>
                        <a:miter lim="800000"/>
                        <a:headEnd/>
                        <a:tailEnd/>
                      </a:ln>
                    </p:spPr>
                  </p:pic>
                </p:oleObj>
              </mc:Fallback>
            </mc:AlternateContent>
          </a:graphicData>
        </a:graphic>
      </p:graphicFrame>
      <p:graphicFrame>
        <p:nvGraphicFramePr>
          <p:cNvPr id="13316" name="Object 4"/>
          <p:cNvGraphicFramePr>
            <a:graphicFrameLocks noChangeAspect="1"/>
          </p:cNvGraphicFramePr>
          <p:nvPr/>
        </p:nvGraphicFramePr>
        <p:xfrm>
          <a:off x="2214546" y="5143512"/>
          <a:ext cx="954102" cy="354542"/>
        </p:xfrm>
        <a:graphic>
          <a:graphicData uri="http://schemas.openxmlformats.org/presentationml/2006/ole">
            <mc:AlternateContent xmlns:mc="http://schemas.openxmlformats.org/markup-compatibility/2006">
              <mc:Choice xmlns:v="urn:schemas-microsoft-com:vml" Requires="v">
                <p:oleObj spid="_x0000_s13320" name="Equazione" r:id="rId6" imgW="609480" imgH="228600" progId="Equation.3">
                  <p:embed/>
                </p:oleObj>
              </mc:Choice>
              <mc:Fallback>
                <p:oleObj name="Equazione" r:id="rId6" imgW="60948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546" y="5143512"/>
                        <a:ext cx="954102" cy="354542"/>
                      </a:xfrm>
                      <a:prstGeom prst="rect">
                        <a:avLst/>
                      </a:prstGeom>
                      <a:solidFill>
                        <a:schemeClr val="bg1"/>
                      </a:solidFill>
                      <a:ln w="25400">
                        <a:solidFill>
                          <a:schemeClr val="tx1"/>
                        </a:solidFill>
                        <a:miter lim="800000"/>
                        <a:headEnd/>
                        <a:tailEnd/>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5786446" y="4346482"/>
            <a:ext cx="3143272" cy="2000264"/>
          </a:xfrm>
          <a:prstGeom prst="rect">
            <a:avLst/>
          </a:prstGeom>
          <a:solidFill>
            <a:schemeClr val="bg1"/>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Capacità</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di</a:t>
            </a:r>
            <a:r>
              <a:rPr kumimoji="0" lang="en-US" sz="3600" b="1" i="0" u="none" strike="noStrike" kern="1200" cap="none" spc="-10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 un  </a:t>
            </a:r>
            <a:r>
              <a:rPr kumimoji="0" lang="en-US" sz="3600" b="1" i="0" u="none" strike="noStrike" kern="1200" cap="none" spc="-100" normalizeH="0" baseline="0" noProof="0" dirty="0" err="1" smtClean="0">
                <a:ln>
                  <a:noFill/>
                </a:ln>
                <a:solidFill>
                  <a:schemeClr val="lt1"/>
                </a:solidFill>
                <a:effectLst>
                  <a:outerShdw blurRad="38100" dist="38100" dir="2700000" algn="tl">
                    <a:srgbClr val="000000">
                      <a:alpha val="43137"/>
                    </a:srgbClr>
                  </a:outerShdw>
                </a:effectLst>
                <a:uLnTx/>
                <a:uFillTx/>
                <a:latin typeface="+mj-lt"/>
                <a:ea typeface="+mn-ea"/>
                <a:cs typeface="+mn-cs"/>
              </a:rPr>
              <a:t>condensatore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graphicFrame>
        <p:nvGraphicFramePr>
          <p:cNvPr id="13315" name="Object 3"/>
          <p:cNvGraphicFramePr>
            <a:graphicFrameLocks noChangeAspect="1"/>
          </p:cNvGraphicFramePr>
          <p:nvPr/>
        </p:nvGraphicFramePr>
        <p:xfrm>
          <a:off x="4214810" y="1785926"/>
          <a:ext cx="1200150" cy="857250"/>
        </p:xfrm>
        <a:graphic>
          <a:graphicData uri="http://schemas.openxmlformats.org/presentationml/2006/ole">
            <mc:AlternateContent xmlns:mc="http://schemas.openxmlformats.org/markup-compatibility/2006">
              <mc:Choice xmlns:v="urn:schemas-microsoft-com:vml" Requires="v">
                <p:oleObj spid="_x0000_s14344" name="Equazione" r:id="rId3" imgW="545760" imgH="393480" progId="Equation.3">
                  <p:embed/>
                </p:oleObj>
              </mc:Choice>
              <mc:Fallback>
                <p:oleObj name="Equazione" r:id="rId3" imgW="54576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0" y="1785926"/>
                        <a:ext cx="1200150" cy="857250"/>
                      </a:xfrm>
                      <a:prstGeom prst="rect">
                        <a:avLst/>
                      </a:prstGeom>
                      <a:solidFill>
                        <a:schemeClr val="bg1"/>
                      </a:solidFill>
                      <a:ln w="25400">
                        <a:solidFill>
                          <a:schemeClr val="tx1"/>
                        </a:solidFill>
                        <a:miter lim="800000"/>
                        <a:headEnd/>
                        <a:tailEnd/>
                      </a:ln>
                    </p:spPr>
                  </p:pic>
                </p:oleObj>
              </mc:Fallback>
            </mc:AlternateContent>
          </a:graphicData>
        </a:graphic>
      </p:graphicFrame>
      <p:pic>
        <p:nvPicPr>
          <p:cNvPr id="8" name="Immagine 7"/>
          <p:cNvPicPr>
            <a:picLocks noChangeAspect="1"/>
          </p:cNvPicPr>
          <p:nvPr/>
        </p:nvPicPr>
        <p:blipFill>
          <a:blip r:embed="rId5" cstate="print"/>
          <a:stretch>
            <a:fillRect/>
          </a:stretch>
        </p:blipFill>
        <p:spPr>
          <a:xfrm>
            <a:off x="642910" y="4346482"/>
            <a:ext cx="5143535" cy="2011476"/>
          </a:xfrm>
          <a:prstGeom prst="rect">
            <a:avLst/>
          </a:prstGeom>
          <a:ln>
            <a:solidFill>
              <a:schemeClr val="accent4">
                <a:lumMod val="75000"/>
              </a:schemeClr>
            </a:solidFill>
          </a:ln>
          <a:effectLst>
            <a:outerShdw blurRad="63500" dist="38100" dir="2700000" algn="tl" rotWithShape="0">
              <a:schemeClr val="bg2">
                <a:alpha val="75000"/>
              </a:schemeClr>
            </a:outerShdw>
          </a:effectLst>
        </p:spPr>
      </p:pic>
      <p:sp>
        <p:nvSpPr>
          <p:cNvPr id="9" name="Rectangle 3"/>
          <p:cNvSpPr txBox="1">
            <a:spLocks noChangeArrowheads="1"/>
          </p:cNvSpPr>
          <p:nvPr/>
        </p:nvSpPr>
        <p:spPr bwMode="auto">
          <a:xfrm>
            <a:off x="500034" y="1000108"/>
            <a:ext cx="8229600" cy="976312"/>
          </a:xfrm>
          <a:prstGeom prst="rect">
            <a:avLst/>
          </a:prstGeom>
          <a:noFill/>
          <a:ln w="9525">
            <a:noFill/>
            <a:miter lim="800000"/>
            <a:headEnd/>
            <a:tailEnd/>
          </a:ln>
        </p:spPr>
        <p:txBody>
          <a:bodyPr lIns="91430" tIns="45715" rIns="91430" bIns="45715"/>
          <a:lstStyle/>
          <a:p>
            <a:pPr eaLnBrk="0" hangingPunct="0">
              <a:buClr>
                <a:srgbClr val="FF0000"/>
              </a:buClr>
            </a:pPr>
            <a:r>
              <a:rPr lang="it-IT" sz="2000" dirty="0" smtClean="0">
                <a:solidFill>
                  <a:srgbClr val="181512"/>
                </a:solidFill>
              </a:rPr>
              <a:t>Si definisce </a:t>
            </a:r>
            <a:r>
              <a:rPr lang="it-IT" sz="2000" b="1" dirty="0" err="1" smtClean="0">
                <a:solidFill>
                  <a:srgbClr val="181512"/>
                </a:solidFill>
              </a:rPr>
              <a:t>Capacità</a:t>
            </a:r>
            <a:r>
              <a:rPr lang="it-IT" sz="2000" dirty="0" smtClean="0">
                <a:solidFill>
                  <a:srgbClr val="181512"/>
                </a:solidFill>
              </a:rPr>
              <a:t> </a:t>
            </a:r>
            <a:r>
              <a:rPr lang="it-IT" sz="2000" b="1" dirty="0">
                <a:solidFill>
                  <a:srgbClr val="181512"/>
                </a:solidFill>
              </a:rPr>
              <a:t>di un </a:t>
            </a:r>
            <a:r>
              <a:rPr lang="it-IT" sz="2000" b="1" dirty="0" smtClean="0">
                <a:solidFill>
                  <a:srgbClr val="181512"/>
                </a:solidFill>
              </a:rPr>
              <a:t>condensatore</a:t>
            </a:r>
            <a:r>
              <a:rPr lang="it-IT" sz="2000" dirty="0" smtClean="0">
                <a:solidFill>
                  <a:srgbClr val="181512"/>
                </a:solidFill>
              </a:rPr>
              <a:t> il </a:t>
            </a:r>
            <a:r>
              <a:rPr lang="it-IT" sz="2000" b="1" dirty="0">
                <a:solidFill>
                  <a:srgbClr val="181512"/>
                </a:solidFill>
              </a:rPr>
              <a:t>rapporto</a:t>
            </a:r>
            <a:r>
              <a:rPr lang="it-IT" sz="2000" dirty="0">
                <a:solidFill>
                  <a:srgbClr val="181512"/>
                </a:solidFill>
              </a:rPr>
              <a:t> fra </a:t>
            </a:r>
            <a:r>
              <a:rPr lang="it-IT" sz="2000" b="1" dirty="0">
                <a:solidFill>
                  <a:srgbClr val="181512"/>
                </a:solidFill>
              </a:rPr>
              <a:t>carica</a:t>
            </a:r>
            <a:r>
              <a:rPr lang="it-IT" sz="2000" dirty="0">
                <a:solidFill>
                  <a:srgbClr val="181512"/>
                </a:solidFill>
              </a:rPr>
              <a:t> che si deposita su un’armatura (valore assoluto) e </a:t>
            </a:r>
            <a:r>
              <a:rPr lang="it-IT" sz="2000" dirty="0" smtClean="0">
                <a:solidFill>
                  <a:srgbClr val="181512"/>
                </a:solidFill>
              </a:rPr>
              <a:t>la </a:t>
            </a:r>
            <a:r>
              <a:rPr lang="it-IT" sz="2000" b="1" dirty="0" smtClean="0">
                <a:solidFill>
                  <a:srgbClr val="181512"/>
                </a:solidFill>
              </a:rPr>
              <a:t>differenza </a:t>
            </a:r>
            <a:r>
              <a:rPr lang="it-IT" sz="2000" b="1" dirty="0">
                <a:solidFill>
                  <a:srgbClr val="181512"/>
                </a:solidFill>
              </a:rPr>
              <a:t>di potenziale </a:t>
            </a:r>
            <a:r>
              <a:rPr lang="it-IT" sz="2000" dirty="0">
                <a:solidFill>
                  <a:srgbClr val="181512"/>
                </a:solidFill>
              </a:rPr>
              <a:t>che si stabilisce fra le stesse (valore assoluto</a:t>
            </a:r>
            <a:r>
              <a:rPr lang="it-IT" sz="2000" dirty="0" smtClean="0">
                <a:solidFill>
                  <a:srgbClr val="181512"/>
                </a:solidFill>
              </a:rPr>
              <a:t>):</a:t>
            </a:r>
            <a:endParaRPr lang="it-IT" sz="2000" dirty="0">
              <a:solidFill>
                <a:srgbClr val="181512"/>
              </a:solidFill>
            </a:endParaRPr>
          </a:p>
        </p:txBody>
      </p:sp>
      <p:sp>
        <p:nvSpPr>
          <p:cNvPr id="11" name="Rectangle 3"/>
          <p:cNvSpPr txBox="1">
            <a:spLocks noChangeArrowheads="1"/>
          </p:cNvSpPr>
          <p:nvPr/>
        </p:nvSpPr>
        <p:spPr bwMode="auto">
          <a:xfrm>
            <a:off x="642910" y="3000372"/>
            <a:ext cx="8143932" cy="1285884"/>
          </a:xfrm>
          <a:prstGeom prst="rect">
            <a:avLst/>
          </a:prstGeom>
          <a:noFill/>
          <a:ln w="9525">
            <a:noFill/>
            <a:miter lim="800000"/>
            <a:headEnd/>
            <a:tailEnd/>
          </a:ln>
        </p:spPr>
        <p:txBody>
          <a:bodyPr lIns="91430" tIns="45715" rIns="91430" bIns="45715"/>
          <a:lstStyle/>
          <a:p>
            <a:pPr eaLnBrk="0" hangingPunct="0">
              <a:lnSpc>
                <a:spcPct val="130000"/>
              </a:lnSpc>
              <a:buClr>
                <a:srgbClr val="FF0000"/>
              </a:buClr>
            </a:pPr>
            <a:r>
              <a:rPr lang="it-IT" sz="2000" dirty="0">
                <a:solidFill>
                  <a:srgbClr val="181512"/>
                </a:solidFill>
              </a:rPr>
              <a:t>Nel </a:t>
            </a:r>
            <a:r>
              <a:rPr lang="it-IT" sz="2000" b="1" dirty="0">
                <a:solidFill>
                  <a:srgbClr val="181512"/>
                </a:solidFill>
              </a:rPr>
              <a:t>SI</a:t>
            </a:r>
            <a:r>
              <a:rPr lang="it-IT" sz="2000" dirty="0">
                <a:solidFill>
                  <a:srgbClr val="181512"/>
                </a:solidFill>
              </a:rPr>
              <a:t> la capacità si misura in </a:t>
            </a:r>
            <a:r>
              <a:rPr lang="it-IT" sz="2000" b="1" dirty="0">
                <a:solidFill>
                  <a:srgbClr val="181512"/>
                </a:solidFill>
              </a:rPr>
              <a:t>farad (F</a:t>
            </a:r>
            <a:r>
              <a:rPr lang="it-IT" sz="2000" b="1" dirty="0" smtClean="0">
                <a:solidFill>
                  <a:srgbClr val="181512"/>
                </a:solidFill>
              </a:rPr>
              <a:t>) pari a C/V</a:t>
            </a:r>
            <a:endParaRPr lang="it-IT" sz="2000" b="1" dirty="0">
              <a:solidFill>
                <a:srgbClr val="181512"/>
              </a:solidFill>
            </a:endParaRPr>
          </a:p>
          <a:p>
            <a:pPr eaLnBrk="0" hangingPunct="0">
              <a:lnSpc>
                <a:spcPct val="130000"/>
              </a:lnSpc>
              <a:buClr>
                <a:srgbClr val="FF0000"/>
              </a:buClr>
            </a:pPr>
            <a:r>
              <a:rPr lang="it-IT" sz="2000" dirty="0">
                <a:solidFill>
                  <a:srgbClr val="181512"/>
                </a:solidFill>
              </a:rPr>
              <a:t>Il </a:t>
            </a:r>
            <a:r>
              <a:rPr lang="it-IT" sz="2000" b="1" dirty="0">
                <a:solidFill>
                  <a:srgbClr val="181512"/>
                </a:solidFill>
              </a:rPr>
              <a:t>farad</a:t>
            </a:r>
            <a:r>
              <a:rPr lang="it-IT" sz="2000" dirty="0">
                <a:solidFill>
                  <a:srgbClr val="181512"/>
                </a:solidFill>
              </a:rPr>
              <a:t> è un’unità di misura grande; </a:t>
            </a:r>
            <a:r>
              <a:rPr lang="it-IT" sz="2000" dirty="0" smtClean="0">
                <a:solidFill>
                  <a:srgbClr val="181512"/>
                </a:solidFill>
              </a:rPr>
              <a:t>sono </a:t>
            </a:r>
            <a:r>
              <a:rPr lang="it-IT" sz="2000" dirty="0">
                <a:solidFill>
                  <a:srgbClr val="181512"/>
                </a:solidFill>
              </a:rPr>
              <a:t>più usati </a:t>
            </a:r>
            <a:endParaRPr lang="it-IT" sz="2000" dirty="0" smtClean="0">
              <a:solidFill>
                <a:srgbClr val="181512"/>
              </a:solidFill>
            </a:endParaRPr>
          </a:p>
          <a:p>
            <a:pPr eaLnBrk="0" hangingPunct="0">
              <a:lnSpc>
                <a:spcPct val="130000"/>
              </a:lnSpc>
              <a:buClr>
                <a:srgbClr val="FF0000"/>
              </a:buClr>
            </a:pPr>
            <a:r>
              <a:rPr lang="it-IT" sz="2000" dirty="0" smtClean="0">
                <a:solidFill>
                  <a:srgbClr val="181512"/>
                </a:solidFill>
              </a:rPr>
              <a:t>i </a:t>
            </a:r>
            <a:r>
              <a:rPr lang="it-IT" sz="2000" dirty="0">
                <a:solidFill>
                  <a:srgbClr val="181512"/>
                </a:solidFill>
              </a:rPr>
              <a:t>suoi </a:t>
            </a:r>
            <a:r>
              <a:rPr lang="it-IT" sz="2000" b="1" dirty="0">
                <a:solidFill>
                  <a:srgbClr val="181512"/>
                </a:solidFill>
              </a:rPr>
              <a:t>sottomultipli</a:t>
            </a:r>
          </a:p>
        </p:txBody>
      </p:sp>
      <p:pic>
        <p:nvPicPr>
          <p:cNvPr id="14340" name="Picture 4"/>
          <p:cNvPicPr>
            <a:picLocks noChangeAspect="1" noChangeArrowheads="1"/>
          </p:cNvPicPr>
          <p:nvPr/>
        </p:nvPicPr>
        <p:blipFill>
          <a:blip r:embed="rId6"/>
          <a:srcRect/>
          <a:stretch>
            <a:fillRect/>
          </a:stretch>
        </p:blipFill>
        <p:spPr bwMode="auto">
          <a:xfrm>
            <a:off x="6500826" y="3071810"/>
            <a:ext cx="1955828" cy="1218707"/>
          </a:xfrm>
          <a:prstGeom prst="rect">
            <a:avLst/>
          </a:prstGeom>
          <a:noFill/>
          <a:ln w="9525">
            <a:solidFill>
              <a:schemeClr val="accent2">
                <a:lumMod val="50000"/>
              </a:schemeClr>
            </a:solidFill>
            <a:miter lim="800000"/>
            <a:headEnd/>
            <a:tailEnd/>
          </a:ln>
          <a:effectLst/>
        </p:spPr>
      </p:pic>
      <p:sp>
        <p:nvSpPr>
          <p:cNvPr id="14" name="CasellaDiTesto 13"/>
          <p:cNvSpPr txBox="1"/>
          <p:nvPr/>
        </p:nvSpPr>
        <p:spPr>
          <a:xfrm>
            <a:off x="5857884" y="4357694"/>
            <a:ext cx="3071834" cy="2031325"/>
          </a:xfrm>
          <a:prstGeom prst="rect">
            <a:avLst/>
          </a:prstGeom>
          <a:noFill/>
        </p:spPr>
        <p:txBody>
          <a:bodyPr wrap="square" rtlCol="0">
            <a:spAutoFit/>
          </a:bodyPr>
          <a:lstStyle/>
          <a:p>
            <a:r>
              <a:rPr lang="it-IT" dirty="0" smtClean="0"/>
              <a:t>Il </a:t>
            </a:r>
            <a:r>
              <a:rPr lang="it-IT" b="1" i="1" dirty="0" smtClean="0"/>
              <a:t>condensatore piano </a:t>
            </a:r>
            <a:r>
              <a:rPr lang="it-IT" dirty="0" smtClean="0"/>
              <a:t>ha una capacità pari a: </a:t>
            </a:r>
          </a:p>
          <a:p>
            <a:endParaRPr lang="it-IT" dirty="0" smtClean="0"/>
          </a:p>
          <a:p>
            <a:endParaRPr lang="it-IT" dirty="0" smtClean="0"/>
          </a:p>
          <a:p>
            <a:endParaRPr lang="it-IT" dirty="0" smtClean="0"/>
          </a:p>
          <a:p>
            <a:endParaRPr lang="it-IT" dirty="0" smtClean="0"/>
          </a:p>
          <a:p>
            <a:r>
              <a:rPr lang="it-IT" b="1" dirty="0" smtClean="0"/>
              <a:t>C</a:t>
            </a:r>
            <a:r>
              <a:rPr lang="it-IT" dirty="0" smtClean="0"/>
              <a:t> dipende solo dalla geometria </a:t>
            </a:r>
            <a:endParaRPr lang="it-IT" dirty="0"/>
          </a:p>
        </p:txBody>
      </p:sp>
      <p:graphicFrame>
        <p:nvGraphicFramePr>
          <p:cNvPr id="14341" name="Object 3"/>
          <p:cNvGraphicFramePr>
            <a:graphicFrameLocks noChangeAspect="1"/>
          </p:cNvGraphicFramePr>
          <p:nvPr/>
        </p:nvGraphicFramePr>
        <p:xfrm>
          <a:off x="6572264" y="5000636"/>
          <a:ext cx="1284288" cy="857250"/>
        </p:xfrm>
        <a:graphic>
          <a:graphicData uri="http://schemas.openxmlformats.org/presentationml/2006/ole">
            <mc:AlternateContent xmlns:mc="http://schemas.openxmlformats.org/markup-compatibility/2006">
              <mc:Choice xmlns:v="urn:schemas-microsoft-com:vml" Requires="v">
                <p:oleObj spid="_x0000_s14345" name="Equazione" r:id="rId7" imgW="583920" imgH="393480" progId="Equation.3">
                  <p:embed/>
                </p:oleObj>
              </mc:Choice>
              <mc:Fallback>
                <p:oleObj name="Equazione" r:id="rId7" imgW="583920" imgH="393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2264" y="5000636"/>
                        <a:ext cx="1284288" cy="857250"/>
                      </a:xfrm>
                      <a:prstGeom prst="rect">
                        <a:avLst/>
                      </a:prstGeom>
                      <a:solidFill>
                        <a:schemeClr val="bg1"/>
                      </a:solidFill>
                      <a:ln>
                        <a:noFill/>
                      </a:ln>
                      <a:extLst>
                        <a:ext uri="{91240B29-F687-4F45-9708-019B960494DF}">
                          <a14:hiddenLine xmlns:a14="http://schemas.microsoft.com/office/drawing/2010/main" w="25400">
                            <a:solidFill>
                              <a:schemeClr val="tx1"/>
                            </a:solidFill>
                            <a:miter lim="800000"/>
                            <a:headEnd/>
                            <a:tailEnd/>
                          </a14:hiddenLine>
                        </a:ext>
                      </a:extLst>
                    </p:spPr>
                  </p:pic>
                </p:oleObj>
              </mc:Fallback>
            </mc:AlternateContent>
          </a:graphicData>
        </a:graphic>
      </p:graphicFrame>
      <p:pic>
        <p:nvPicPr>
          <p:cNvPr id="14342" name="Picture 6"/>
          <p:cNvPicPr>
            <a:picLocks noChangeAspect="1" noChangeArrowheads="1"/>
          </p:cNvPicPr>
          <p:nvPr/>
        </p:nvPicPr>
        <p:blipFill>
          <a:blip r:embed="rId9"/>
          <a:srcRect/>
          <a:stretch>
            <a:fillRect/>
          </a:stretch>
        </p:blipFill>
        <p:spPr bwMode="auto">
          <a:xfrm>
            <a:off x="6643702" y="1785925"/>
            <a:ext cx="1571636" cy="885429"/>
          </a:xfrm>
          <a:prstGeom prst="rect">
            <a:avLst/>
          </a:prstGeom>
          <a:noFill/>
          <a:ln w="9525">
            <a:solidFill>
              <a:schemeClr val="accent2">
                <a:lumMod val="75000"/>
              </a:schemeClr>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lang="en-US" sz="3600" b="1" spc="-100" dirty="0" err="1" smtClean="0">
                <a:effectLst>
                  <a:outerShdw blurRad="38100" dist="38100" dir="2700000" algn="tl">
                    <a:srgbClr val="000000">
                      <a:alpha val="43137"/>
                    </a:srgbClr>
                  </a:outerShdw>
                </a:effectLst>
                <a:latin typeface="+mj-lt"/>
              </a:rPr>
              <a:t>Energia</a:t>
            </a:r>
            <a:r>
              <a:rPr lang="en-US" sz="3600" b="1" spc="-100" dirty="0" smtClean="0">
                <a:effectLst>
                  <a:outerShdw blurRad="38100" dist="38100" dir="2700000" algn="tl">
                    <a:srgbClr val="000000">
                      <a:alpha val="43137"/>
                    </a:srgbClr>
                  </a:outerShdw>
                </a:effectLst>
                <a:latin typeface="+mj-lt"/>
              </a:rPr>
              <a:t> </a:t>
            </a:r>
            <a:r>
              <a:rPr lang="en-US" sz="3600" b="1" spc="-100" dirty="0" err="1" smtClean="0">
                <a:effectLst>
                  <a:outerShdw blurRad="38100" dist="38100" dir="2700000" algn="tl">
                    <a:srgbClr val="000000">
                      <a:alpha val="43137"/>
                    </a:srgbClr>
                  </a:outerShdw>
                </a:effectLst>
                <a:latin typeface="+mj-lt"/>
              </a:rPr>
              <a:t>di</a:t>
            </a:r>
            <a:r>
              <a:rPr lang="en-US" sz="3600" b="1" spc="-100" dirty="0" smtClean="0">
                <a:effectLst>
                  <a:outerShdw blurRad="38100" dist="38100" dir="2700000" algn="tl">
                    <a:srgbClr val="000000">
                      <a:alpha val="43137"/>
                    </a:srgbClr>
                  </a:outerShdw>
                </a:effectLst>
                <a:latin typeface="+mj-lt"/>
              </a:rPr>
              <a:t> un </a:t>
            </a:r>
            <a:r>
              <a:rPr lang="en-US" sz="3600" b="1" spc="-100" dirty="0" err="1" smtClean="0">
                <a:effectLst>
                  <a:outerShdw blurRad="38100" dist="38100" dir="2700000" algn="tl">
                    <a:srgbClr val="000000">
                      <a:alpha val="43137"/>
                    </a:srgbClr>
                  </a:outerShdw>
                </a:effectLst>
                <a:latin typeface="+mj-lt"/>
              </a:rPr>
              <a:t>condensatore</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12" name="Rectangle 3"/>
          <p:cNvSpPr txBox="1">
            <a:spLocks noChangeArrowheads="1"/>
          </p:cNvSpPr>
          <p:nvPr/>
        </p:nvSpPr>
        <p:spPr bwMode="auto">
          <a:xfrm>
            <a:off x="571472" y="714356"/>
            <a:ext cx="8001056" cy="5500726"/>
          </a:xfrm>
          <a:prstGeom prst="rect">
            <a:avLst/>
          </a:prstGeom>
          <a:noFill/>
          <a:ln w="9525">
            <a:noFill/>
            <a:miter lim="800000"/>
            <a:headEnd/>
            <a:tailEnd/>
          </a:ln>
        </p:spPr>
        <p:txBody>
          <a:bodyPr lIns="91430" tIns="45715" rIns="91430" bIns="45715"/>
          <a:lstStyle/>
          <a:p>
            <a:pPr algn="just" eaLnBrk="0" hangingPunct="0">
              <a:buClr>
                <a:srgbClr val="FF0000"/>
              </a:buClr>
            </a:pPr>
            <a:r>
              <a:rPr lang="it-IT" sz="1600" i="1" dirty="0" smtClean="0"/>
              <a:t>Il processo di carica di un condensatore consiste essenzialmente nel costruire un circuito che sia in grado di portare la carica </a:t>
            </a:r>
            <a:r>
              <a:rPr lang="it-IT" sz="1600" i="1" dirty="0" err="1" smtClean="0"/>
              <a:t>+q</a:t>
            </a:r>
            <a:r>
              <a:rPr lang="it-IT" sz="1600" i="1" dirty="0" smtClean="0"/>
              <a:t> e </a:t>
            </a:r>
            <a:r>
              <a:rPr lang="it-IT" sz="1600" i="1" dirty="0" err="1" smtClean="0"/>
              <a:t>–q</a:t>
            </a:r>
            <a:r>
              <a:rPr lang="it-IT" sz="1600" i="1" dirty="0" smtClean="0"/>
              <a:t> sulle armature. Il metodo più semplice è quello di collegare ciascuna armatura ai capi di una batteria che fornisce una d.d.p. </a:t>
            </a:r>
            <a:r>
              <a:rPr lang="it-IT" sz="1600" i="1" dirty="0" err="1" smtClean="0"/>
              <a:t>ΔV</a:t>
            </a:r>
            <a:r>
              <a:rPr lang="it-IT" sz="1600" i="1" dirty="0" smtClean="0"/>
              <a:t>. </a:t>
            </a:r>
          </a:p>
          <a:p>
            <a:pPr algn="just" eaLnBrk="0" hangingPunct="0">
              <a:buClr>
                <a:srgbClr val="FF0000"/>
              </a:buClr>
            </a:pPr>
            <a:r>
              <a:rPr lang="it-IT" sz="1600" i="1" dirty="0" smtClean="0"/>
              <a:t>Quando l’interruttore S viene chiuso, gli elettroni sulla piastra fluiscono verso il polo positivo della batteria sotto l’azione del campo elettrico mantenuto dalla batteria. Analogamente c’è un flusso di elettroni dal polo negativo alla piastra. Quando la d.d.p. tra le armature del condensatore eguaglia quella tra i poli della batteria, le correnti cessano e il condensatore risulta carico.</a:t>
            </a:r>
          </a:p>
          <a:p>
            <a:pPr algn="just" eaLnBrk="0" hangingPunct="0">
              <a:buClr>
                <a:srgbClr val="FF0000"/>
              </a:buClr>
            </a:pPr>
            <a:endParaRPr lang="it-IT" sz="1600" i="1" dirty="0" smtClean="0"/>
          </a:p>
          <a:p>
            <a:pPr algn="just" eaLnBrk="0" hangingPunct="0">
              <a:buClr>
                <a:srgbClr val="FF0000"/>
              </a:buClr>
            </a:pPr>
            <a:endParaRPr lang="it-IT" sz="1600" i="1" dirty="0" smtClean="0"/>
          </a:p>
          <a:p>
            <a:pPr algn="just" eaLnBrk="0" hangingPunct="0">
              <a:buClr>
                <a:srgbClr val="FF0000"/>
              </a:buClr>
            </a:pPr>
            <a:endParaRPr lang="it-IT" sz="1600" i="1" dirty="0" smtClean="0"/>
          </a:p>
          <a:p>
            <a:pPr algn="just" eaLnBrk="0" hangingPunct="0">
              <a:buClr>
                <a:srgbClr val="FF0000"/>
              </a:buClr>
            </a:pPr>
            <a:endParaRPr lang="it-IT" sz="1600" i="1" dirty="0" smtClean="0"/>
          </a:p>
          <a:p>
            <a:pPr algn="just" eaLnBrk="0" hangingPunct="0">
              <a:buClr>
                <a:srgbClr val="FF0000"/>
              </a:buClr>
            </a:pPr>
            <a:endParaRPr lang="it-IT" sz="1600" i="1" dirty="0" smtClean="0"/>
          </a:p>
          <a:p>
            <a:pPr algn="just" eaLnBrk="0" hangingPunct="0">
              <a:buClr>
                <a:srgbClr val="FF0000"/>
              </a:buClr>
            </a:pPr>
            <a:endParaRPr lang="it-IT" sz="1600" i="1" dirty="0" smtClean="0"/>
          </a:p>
          <a:p>
            <a:pPr algn="just" eaLnBrk="0" hangingPunct="0">
              <a:buClr>
                <a:srgbClr val="FF0000"/>
              </a:buClr>
            </a:pPr>
            <a:endParaRPr lang="it-IT" sz="1600" i="1" dirty="0" smtClean="0"/>
          </a:p>
          <a:p>
            <a:pPr algn="just" eaLnBrk="0" hangingPunct="0">
              <a:buClr>
                <a:srgbClr val="FF0000"/>
              </a:buClr>
            </a:pPr>
            <a:r>
              <a:rPr lang="it-IT" dirty="0" smtClean="0">
                <a:solidFill>
                  <a:srgbClr val="181512"/>
                </a:solidFill>
              </a:rPr>
              <a:t>Quindi per </a:t>
            </a:r>
            <a:r>
              <a:rPr lang="it-IT" b="1" dirty="0">
                <a:solidFill>
                  <a:srgbClr val="181512"/>
                </a:solidFill>
              </a:rPr>
              <a:t>caricare un condensatore</a:t>
            </a:r>
            <a:r>
              <a:rPr lang="it-IT" dirty="0">
                <a:solidFill>
                  <a:srgbClr val="181512"/>
                </a:solidFill>
              </a:rPr>
              <a:t>, </a:t>
            </a:r>
            <a:r>
              <a:rPr lang="it-IT" dirty="0" smtClean="0">
                <a:solidFill>
                  <a:srgbClr val="181512"/>
                </a:solidFill>
              </a:rPr>
              <a:t>si deve fornire cariche alle armature, ma come si accumula carica cresce la forza repulsiva e quindi bisogna compiere un lavoro per vincere tale forza. </a:t>
            </a:r>
          </a:p>
          <a:p>
            <a:pPr algn="just" eaLnBrk="0" hangingPunct="0">
              <a:buClr>
                <a:srgbClr val="FF0000"/>
              </a:buClr>
            </a:pPr>
            <a:r>
              <a:rPr lang="it-IT" dirty="0" smtClean="0">
                <a:solidFill>
                  <a:srgbClr val="181512"/>
                </a:solidFill>
              </a:rPr>
              <a:t>Il lavoro compiuto da un </a:t>
            </a:r>
            <a:r>
              <a:rPr lang="it-IT" b="1" dirty="0">
                <a:solidFill>
                  <a:srgbClr val="181512"/>
                </a:solidFill>
              </a:rPr>
              <a:t>generatore </a:t>
            </a:r>
            <a:r>
              <a:rPr lang="it-IT" b="1" dirty="0" smtClean="0">
                <a:solidFill>
                  <a:srgbClr val="181512"/>
                </a:solidFill>
              </a:rPr>
              <a:t>viene immagazzinato sotto forma di energia potenziale elettrica pari a </a:t>
            </a:r>
            <a:endParaRPr lang="it-IT" dirty="0">
              <a:solidFill>
                <a:srgbClr val="181512"/>
              </a:solidFill>
            </a:endParaRPr>
          </a:p>
        </p:txBody>
      </p:sp>
      <p:sp>
        <p:nvSpPr>
          <p:cNvPr id="17" name="Rectangle 3"/>
          <p:cNvSpPr txBox="1">
            <a:spLocks noChangeArrowheads="1"/>
          </p:cNvSpPr>
          <p:nvPr/>
        </p:nvSpPr>
        <p:spPr bwMode="auto">
          <a:xfrm>
            <a:off x="642910" y="6356350"/>
            <a:ext cx="8229600" cy="501650"/>
          </a:xfrm>
          <a:prstGeom prst="rect">
            <a:avLst/>
          </a:prstGeom>
          <a:noFill/>
          <a:ln w="9525">
            <a:noFill/>
            <a:miter lim="800000"/>
            <a:headEnd/>
            <a:tailEnd/>
          </a:ln>
        </p:spPr>
        <p:txBody>
          <a:bodyPr lIns="91430" tIns="45715" rIns="91430" bIns="45715"/>
          <a:lstStyle/>
          <a:p>
            <a:pPr eaLnBrk="0" hangingPunct="0">
              <a:lnSpc>
                <a:spcPct val="130000"/>
              </a:lnSpc>
              <a:buClr>
                <a:srgbClr val="FF0000"/>
              </a:buClr>
            </a:pPr>
            <a:r>
              <a:rPr lang="it-IT" sz="2000" dirty="0"/>
              <a:t>L’energia viene restituita durante la fase di scarica del condensatore</a:t>
            </a:r>
          </a:p>
        </p:txBody>
      </p:sp>
      <p:pic>
        <p:nvPicPr>
          <p:cNvPr id="22" name="Immagine 21"/>
          <p:cNvPicPr>
            <a:picLocks noChangeAspect="1"/>
          </p:cNvPicPr>
          <p:nvPr/>
        </p:nvPicPr>
        <p:blipFill>
          <a:blip r:embed="rId2"/>
          <a:stretch>
            <a:fillRect/>
          </a:stretch>
        </p:blipFill>
        <p:spPr>
          <a:xfrm>
            <a:off x="3286117" y="5748990"/>
            <a:ext cx="2071702" cy="608968"/>
          </a:xfrm>
          <a:prstGeom prst="rect">
            <a:avLst/>
          </a:prstGeom>
          <a:ln w="28575">
            <a:solidFill>
              <a:schemeClr val="accent1">
                <a:lumMod val="25000"/>
              </a:schemeClr>
            </a:solidFill>
          </a:ln>
          <a:effectLst>
            <a:outerShdw blurRad="63500" dist="38100" dir="2700000" algn="tl" rotWithShape="0">
              <a:schemeClr val="bg2">
                <a:alpha val="75000"/>
              </a:schemeClr>
            </a:outerShdw>
          </a:effectLst>
        </p:spPr>
      </p:pic>
      <p:pic>
        <p:nvPicPr>
          <p:cNvPr id="15364" name="Picture 4"/>
          <p:cNvPicPr>
            <a:picLocks noChangeAspect="1" noChangeArrowheads="1"/>
          </p:cNvPicPr>
          <p:nvPr/>
        </p:nvPicPr>
        <p:blipFill>
          <a:blip r:embed="rId3"/>
          <a:srcRect/>
          <a:stretch>
            <a:fillRect/>
          </a:stretch>
        </p:blipFill>
        <p:spPr bwMode="auto">
          <a:xfrm>
            <a:off x="2428860" y="2643182"/>
            <a:ext cx="2124080" cy="1683955"/>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a:srcRect/>
          <a:stretch>
            <a:fillRect/>
          </a:stretch>
        </p:blipFill>
        <p:spPr bwMode="auto">
          <a:xfrm>
            <a:off x="4900280" y="2643182"/>
            <a:ext cx="2600665" cy="1714512"/>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lang="en-US" sz="3600" b="1" spc="-100" dirty="0" err="1" smtClean="0">
                <a:effectLst>
                  <a:outerShdw blurRad="38100" dist="38100" dir="2700000" algn="tl">
                    <a:srgbClr val="000000">
                      <a:alpha val="43137"/>
                    </a:srgbClr>
                  </a:outerShdw>
                </a:effectLst>
                <a:latin typeface="+mj-lt"/>
              </a:rPr>
              <a:t>Condensatori</a:t>
            </a:r>
            <a:r>
              <a:rPr lang="en-US" sz="3600" b="1" spc="-100" dirty="0" smtClean="0">
                <a:effectLst>
                  <a:outerShdw blurRad="38100" dist="38100" dir="2700000" algn="tl">
                    <a:srgbClr val="000000">
                      <a:alpha val="43137"/>
                    </a:srgbClr>
                  </a:outerShdw>
                </a:effectLst>
                <a:latin typeface="+mj-lt"/>
              </a:rPr>
              <a:t> in </a:t>
            </a:r>
            <a:r>
              <a:rPr lang="en-US" sz="3600" b="1" spc="-100" dirty="0" err="1" smtClean="0">
                <a:effectLst>
                  <a:outerShdw blurRad="38100" dist="38100" dir="2700000" algn="tl">
                    <a:srgbClr val="000000">
                      <a:alpha val="43137"/>
                    </a:srgbClr>
                  </a:outerShdw>
                </a:effectLst>
                <a:latin typeface="+mj-lt"/>
              </a:rPr>
              <a:t>serie</a:t>
            </a:r>
            <a:r>
              <a:rPr lang="en-US" sz="3600" b="1" spc="-100" dirty="0" smtClean="0">
                <a:effectLst>
                  <a:outerShdw blurRad="38100" dist="38100" dir="2700000" algn="tl">
                    <a:srgbClr val="000000">
                      <a:alpha val="43137"/>
                    </a:srgbClr>
                  </a:outerShdw>
                </a:effectLst>
                <a:latin typeface="+mj-lt"/>
              </a:rPr>
              <a:t> e in </a:t>
            </a:r>
            <a:r>
              <a:rPr lang="en-US" sz="3600" b="1" spc="-100" dirty="0" err="1" smtClean="0">
                <a:effectLst>
                  <a:outerShdw blurRad="38100" dist="38100" dir="2700000" algn="tl">
                    <a:srgbClr val="000000">
                      <a:alpha val="43137"/>
                    </a:srgbClr>
                  </a:outerShdw>
                </a:effectLst>
                <a:latin typeface="+mj-lt"/>
              </a:rPr>
              <a:t>parallelo</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16386" name="Picture 2"/>
          <p:cNvPicPr>
            <a:picLocks noChangeAspect="1" noChangeArrowheads="1"/>
          </p:cNvPicPr>
          <p:nvPr/>
        </p:nvPicPr>
        <p:blipFill>
          <a:blip r:embed="rId2"/>
          <a:srcRect/>
          <a:stretch>
            <a:fillRect/>
          </a:stretch>
        </p:blipFill>
        <p:spPr bwMode="auto">
          <a:xfrm>
            <a:off x="1714480" y="1928802"/>
            <a:ext cx="5324487" cy="1770052"/>
          </a:xfrm>
          <a:prstGeom prst="rect">
            <a:avLst/>
          </a:prstGeom>
          <a:noFill/>
          <a:ln w="9525">
            <a:solidFill>
              <a:schemeClr val="accent3">
                <a:lumMod val="50000"/>
              </a:schemeClr>
            </a:solidFill>
            <a:miter lim="800000"/>
            <a:headEnd/>
            <a:tailEnd/>
          </a:ln>
          <a:effectLst/>
        </p:spPr>
      </p:pic>
      <p:sp>
        <p:nvSpPr>
          <p:cNvPr id="6" name="CasellaDiTesto 5"/>
          <p:cNvSpPr txBox="1"/>
          <p:nvPr/>
        </p:nvSpPr>
        <p:spPr>
          <a:xfrm>
            <a:off x="571472" y="1142984"/>
            <a:ext cx="807249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dirty="0" smtClean="0"/>
              <a:t>Per collegamento in serie si intende collegare due o più elementi del circuito di modo che </a:t>
            </a:r>
            <a:r>
              <a:rPr lang="it-IT" i="1" dirty="0" smtClean="0"/>
              <a:t>la corrente uscente da uno entri nell’altro</a:t>
            </a:r>
            <a:r>
              <a:rPr lang="it-IT" dirty="0" smtClean="0"/>
              <a:t>. </a:t>
            </a:r>
            <a:endParaRPr lang="it-IT" dirty="0"/>
          </a:p>
        </p:txBody>
      </p:sp>
      <p:pic>
        <p:nvPicPr>
          <p:cNvPr id="16387" name="Picture 3"/>
          <p:cNvPicPr>
            <a:picLocks noChangeAspect="1" noChangeArrowheads="1"/>
          </p:cNvPicPr>
          <p:nvPr/>
        </p:nvPicPr>
        <p:blipFill>
          <a:blip r:embed="rId3"/>
          <a:srcRect/>
          <a:stretch>
            <a:fillRect/>
          </a:stretch>
        </p:blipFill>
        <p:spPr bwMode="auto">
          <a:xfrm>
            <a:off x="1614492" y="4929198"/>
            <a:ext cx="5386400" cy="1795467"/>
          </a:xfrm>
          <a:prstGeom prst="rect">
            <a:avLst/>
          </a:prstGeom>
          <a:noFill/>
          <a:ln w="9525">
            <a:solidFill>
              <a:schemeClr val="accent3">
                <a:lumMod val="50000"/>
              </a:schemeClr>
            </a:solidFill>
            <a:miter lim="800000"/>
            <a:headEnd/>
            <a:tailEnd/>
          </a:ln>
          <a:effectLst/>
        </p:spPr>
      </p:pic>
      <p:sp>
        <p:nvSpPr>
          <p:cNvPr id="8" name="CasellaDiTesto 7"/>
          <p:cNvSpPr txBox="1"/>
          <p:nvPr/>
        </p:nvSpPr>
        <p:spPr>
          <a:xfrm>
            <a:off x="500034" y="4000504"/>
            <a:ext cx="807249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dirty="0" smtClean="0"/>
              <a:t>Per collegamento in parallelo si intende collegare due elementi del circuito di modo che </a:t>
            </a:r>
            <a:r>
              <a:rPr lang="it-IT" i="1" dirty="0" smtClean="0"/>
              <a:t>la differenza di potenziale applicata a ciascun condensatore sia costante</a:t>
            </a:r>
            <a:r>
              <a:rPr lang="it-IT" dirty="0" smtClean="0"/>
              <a:t>. </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lang="en-US" sz="3600" b="1" spc="-100" dirty="0" err="1" smtClean="0">
                <a:effectLst>
                  <a:outerShdw blurRad="38100" dist="38100" dir="2700000" algn="tl">
                    <a:srgbClr val="000000">
                      <a:alpha val="43137"/>
                    </a:srgbClr>
                  </a:outerShdw>
                </a:effectLst>
                <a:latin typeface="+mj-lt"/>
              </a:rPr>
              <a:t>Condensatori</a:t>
            </a:r>
            <a:r>
              <a:rPr lang="en-US" sz="3600" b="1" spc="-100" dirty="0" smtClean="0">
                <a:effectLst>
                  <a:outerShdw blurRad="38100" dist="38100" dir="2700000" algn="tl">
                    <a:srgbClr val="000000">
                      <a:alpha val="43137"/>
                    </a:srgbClr>
                  </a:outerShdw>
                </a:effectLst>
                <a:latin typeface="+mj-lt"/>
              </a:rPr>
              <a:t> in </a:t>
            </a:r>
            <a:r>
              <a:rPr lang="en-US" sz="3600" b="1" spc="-100" dirty="0" err="1" smtClean="0">
                <a:effectLst>
                  <a:outerShdw blurRad="38100" dist="38100" dir="2700000" algn="tl">
                    <a:srgbClr val="000000">
                      <a:alpha val="43137"/>
                    </a:srgbClr>
                  </a:outerShdw>
                </a:effectLst>
                <a:latin typeface="+mj-lt"/>
              </a:rPr>
              <a:t>serie</a:t>
            </a:r>
            <a:r>
              <a:rPr lang="en-US" sz="3600" b="1" spc="-100" dirty="0" smtClean="0">
                <a:effectLst>
                  <a:outerShdw blurRad="38100" dist="38100" dir="2700000" algn="tl">
                    <a:srgbClr val="000000">
                      <a:alpha val="43137"/>
                    </a:srgbClr>
                  </a:outerShdw>
                </a:effectLst>
                <a:latin typeface="+mj-lt"/>
              </a:rPr>
              <a:t> e in </a:t>
            </a:r>
            <a:r>
              <a:rPr lang="en-US" sz="3600" b="1" spc="-100" dirty="0" err="1" smtClean="0">
                <a:effectLst>
                  <a:outerShdw blurRad="38100" dist="38100" dir="2700000" algn="tl">
                    <a:srgbClr val="000000">
                      <a:alpha val="43137"/>
                    </a:srgbClr>
                  </a:outerShdw>
                </a:effectLst>
                <a:latin typeface="+mj-lt"/>
              </a:rPr>
              <a:t>parallelo</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16386" name="Picture 2"/>
          <p:cNvPicPr>
            <a:picLocks noChangeAspect="1" noChangeArrowheads="1"/>
          </p:cNvPicPr>
          <p:nvPr/>
        </p:nvPicPr>
        <p:blipFill>
          <a:blip r:embed="rId2"/>
          <a:srcRect/>
          <a:stretch>
            <a:fillRect/>
          </a:stretch>
        </p:blipFill>
        <p:spPr bwMode="auto">
          <a:xfrm>
            <a:off x="1714480" y="1928802"/>
            <a:ext cx="5324487" cy="1770052"/>
          </a:xfrm>
          <a:prstGeom prst="rect">
            <a:avLst/>
          </a:prstGeom>
          <a:noFill/>
          <a:ln w="9525">
            <a:solidFill>
              <a:schemeClr val="accent3">
                <a:lumMod val="50000"/>
              </a:schemeClr>
            </a:solidFill>
            <a:miter lim="800000"/>
            <a:headEnd/>
            <a:tailEnd/>
          </a:ln>
          <a:effectLst/>
        </p:spPr>
      </p:pic>
      <p:sp>
        <p:nvSpPr>
          <p:cNvPr id="6" name="CasellaDiTesto 5"/>
          <p:cNvSpPr txBox="1"/>
          <p:nvPr/>
        </p:nvSpPr>
        <p:spPr>
          <a:xfrm>
            <a:off x="571472" y="1142984"/>
            <a:ext cx="807249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dirty="0" smtClean="0"/>
              <a:t>Per collegamento in serie si intende collegare due o più elementi del circuito di modo che </a:t>
            </a:r>
            <a:r>
              <a:rPr lang="it-IT" i="1" dirty="0" smtClean="0"/>
              <a:t>la corrente uscente da uno entri nell’altro</a:t>
            </a:r>
            <a:r>
              <a:rPr lang="it-IT" dirty="0" smtClean="0"/>
              <a:t>. </a:t>
            </a:r>
            <a:endParaRPr lang="it-IT" dirty="0"/>
          </a:p>
        </p:txBody>
      </p:sp>
      <p:pic>
        <p:nvPicPr>
          <p:cNvPr id="16387" name="Picture 3"/>
          <p:cNvPicPr>
            <a:picLocks noChangeAspect="1" noChangeArrowheads="1"/>
          </p:cNvPicPr>
          <p:nvPr/>
        </p:nvPicPr>
        <p:blipFill>
          <a:blip r:embed="rId3"/>
          <a:srcRect/>
          <a:stretch>
            <a:fillRect/>
          </a:stretch>
        </p:blipFill>
        <p:spPr bwMode="auto">
          <a:xfrm>
            <a:off x="1614492" y="4929198"/>
            <a:ext cx="5386400" cy="1795467"/>
          </a:xfrm>
          <a:prstGeom prst="rect">
            <a:avLst/>
          </a:prstGeom>
          <a:noFill/>
          <a:ln w="9525">
            <a:solidFill>
              <a:schemeClr val="accent3">
                <a:lumMod val="50000"/>
              </a:schemeClr>
            </a:solidFill>
            <a:miter lim="800000"/>
            <a:headEnd/>
            <a:tailEnd/>
          </a:ln>
          <a:effectLst/>
        </p:spPr>
      </p:pic>
      <p:sp>
        <p:nvSpPr>
          <p:cNvPr id="8" name="CasellaDiTesto 7"/>
          <p:cNvSpPr txBox="1"/>
          <p:nvPr/>
        </p:nvSpPr>
        <p:spPr>
          <a:xfrm>
            <a:off x="500034" y="4000504"/>
            <a:ext cx="807249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dirty="0" smtClean="0"/>
              <a:t>Per collegamento in parallelo si intende collegare due elementi del circuito di modo che </a:t>
            </a:r>
            <a:r>
              <a:rPr lang="it-IT" i="1" dirty="0" smtClean="0"/>
              <a:t>la differenza di potenziale applicata a ciascun condensatore sia costante</a:t>
            </a:r>
            <a:r>
              <a:rPr lang="it-IT" dirty="0" smtClean="0"/>
              <a:t>. </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00034" y="214290"/>
            <a:ext cx="8229600" cy="500066"/>
          </a:xfrm>
          <a:prstGeom prst="rect">
            <a:avLst/>
          </a:prstGeom>
        </p:spPr>
        <p:style>
          <a:lnRef idx="1">
            <a:schemeClr val="accent4"/>
          </a:lnRef>
          <a:fillRef idx="3">
            <a:schemeClr val="accent4"/>
          </a:fillRef>
          <a:effectRef idx="2">
            <a:schemeClr val="accent4"/>
          </a:effectRef>
          <a:fontRef idx="minor">
            <a:schemeClr val="lt1"/>
          </a:fontRef>
        </p:style>
        <p:txBody>
          <a:bodyPr vert="horz" anchor="t">
            <a:normAutofit fontScale="90000" lnSpcReduction="20000"/>
          </a:bodyPr>
          <a:lstStyle/>
          <a:p>
            <a:pPr marL="0" marR="0" lvl="0" indent="177800" algn="l" defTabSz="914400" rtl="0" eaLnBrk="1" fontAlgn="auto" latinLnBrk="0" hangingPunct="1">
              <a:lnSpc>
                <a:spcPct val="100000"/>
              </a:lnSpc>
              <a:spcBef>
                <a:spcPct val="0"/>
              </a:spcBef>
              <a:spcAft>
                <a:spcPts val="0"/>
              </a:spcAft>
              <a:buClrTx/>
              <a:buSzTx/>
              <a:buFontTx/>
              <a:buNone/>
              <a:tabLst/>
              <a:defRPr/>
            </a:pPr>
            <a:r>
              <a:rPr lang="en-US" sz="3600" b="1" spc="-100" dirty="0" err="1" smtClean="0">
                <a:effectLst>
                  <a:outerShdw blurRad="38100" dist="38100" dir="2700000" algn="tl">
                    <a:srgbClr val="000000">
                      <a:alpha val="43137"/>
                    </a:srgbClr>
                  </a:outerShdw>
                </a:effectLst>
                <a:latin typeface="+mj-lt"/>
              </a:rPr>
              <a:t>Condensatori</a:t>
            </a:r>
            <a:r>
              <a:rPr lang="en-US" sz="3600" b="1" spc="-100" dirty="0" smtClean="0">
                <a:effectLst>
                  <a:outerShdw blurRad="38100" dist="38100" dir="2700000" algn="tl">
                    <a:srgbClr val="000000">
                      <a:alpha val="43137"/>
                    </a:srgbClr>
                  </a:outerShdw>
                </a:effectLst>
                <a:latin typeface="+mj-lt"/>
              </a:rPr>
              <a:t> in </a:t>
            </a:r>
            <a:r>
              <a:rPr lang="en-US" sz="3600" b="1" spc="-100" dirty="0" err="1" smtClean="0">
                <a:effectLst>
                  <a:outerShdw blurRad="38100" dist="38100" dir="2700000" algn="tl">
                    <a:srgbClr val="000000">
                      <a:alpha val="43137"/>
                    </a:srgbClr>
                  </a:outerShdw>
                </a:effectLst>
                <a:latin typeface="+mj-lt"/>
              </a:rPr>
              <a:t>serie</a:t>
            </a:r>
            <a:r>
              <a:rPr lang="en-US" sz="3600" b="1" spc="-100" dirty="0" smtClean="0">
                <a:effectLst>
                  <a:outerShdw blurRad="38100" dist="38100" dir="2700000" algn="tl">
                    <a:srgbClr val="000000">
                      <a:alpha val="43137"/>
                    </a:srgbClr>
                  </a:outerShdw>
                </a:effectLst>
                <a:latin typeface="+mj-lt"/>
              </a:rPr>
              <a:t> e in </a:t>
            </a:r>
            <a:r>
              <a:rPr lang="en-US" sz="3600" b="1" spc="-100" dirty="0" err="1" smtClean="0">
                <a:effectLst>
                  <a:outerShdw blurRad="38100" dist="38100" dir="2700000" algn="tl">
                    <a:srgbClr val="000000">
                      <a:alpha val="43137"/>
                    </a:srgbClr>
                  </a:outerShdw>
                </a:effectLst>
                <a:latin typeface="+mj-lt"/>
              </a:rPr>
              <a:t>parallelo</a:t>
            </a:r>
            <a:endParaRPr kumimoji="0" lang="en-US" sz="3600" b="1" i="0" u="none" strike="noStrike" kern="1200" cap="none" spc="-10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16386" name="Picture 2"/>
          <p:cNvPicPr>
            <a:picLocks noChangeAspect="1" noChangeArrowheads="1"/>
          </p:cNvPicPr>
          <p:nvPr/>
        </p:nvPicPr>
        <p:blipFill>
          <a:blip r:embed="rId2"/>
          <a:srcRect/>
          <a:stretch>
            <a:fillRect/>
          </a:stretch>
        </p:blipFill>
        <p:spPr bwMode="auto">
          <a:xfrm>
            <a:off x="1714480" y="1928802"/>
            <a:ext cx="5324487" cy="1770052"/>
          </a:xfrm>
          <a:prstGeom prst="rect">
            <a:avLst/>
          </a:prstGeom>
          <a:noFill/>
          <a:ln w="9525">
            <a:solidFill>
              <a:schemeClr val="accent3">
                <a:lumMod val="50000"/>
              </a:schemeClr>
            </a:solidFill>
            <a:miter lim="800000"/>
            <a:headEnd/>
            <a:tailEnd/>
          </a:ln>
          <a:effectLst/>
        </p:spPr>
      </p:pic>
      <p:sp>
        <p:nvSpPr>
          <p:cNvPr id="6" name="CasellaDiTesto 5"/>
          <p:cNvSpPr txBox="1"/>
          <p:nvPr/>
        </p:nvSpPr>
        <p:spPr>
          <a:xfrm>
            <a:off x="571472" y="1142984"/>
            <a:ext cx="807249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dirty="0" smtClean="0"/>
              <a:t>Per collegamento in serie si intende collegare due o più elementi del circuito di modo che </a:t>
            </a:r>
            <a:r>
              <a:rPr lang="it-IT" i="1" dirty="0" smtClean="0"/>
              <a:t>la corrente uscente da uno entri nell’altro</a:t>
            </a:r>
            <a:r>
              <a:rPr lang="it-IT" dirty="0" smtClean="0"/>
              <a:t>. </a:t>
            </a:r>
            <a:endParaRPr lang="it-IT" dirty="0"/>
          </a:p>
        </p:txBody>
      </p:sp>
      <p:pic>
        <p:nvPicPr>
          <p:cNvPr id="16387" name="Picture 3"/>
          <p:cNvPicPr>
            <a:picLocks noChangeAspect="1" noChangeArrowheads="1"/>
          </p:cNvPicPr>
          <p:nvPr/>
        </p:nvPicPr>
        <p:blipFill>
          <a:blip r:embed="rId3"/>
          <a:srcRect/>
          <a:stretch>
            <a:fillRect/>
          </a:stretch>
        </p:blipFill>
        <p:spPr bwMode="auto">
          <a:xfrm>
            <a:off x="1614492" y="4929198"/>
            <a:ext cx="5386400" cy="1795467"/>
          </a:xfrm>
          <a:prstGeom prst="rect">
            <a:avLst/>
          </a:prstGeom>
          <a:noFill/>
          <a:ln w="9525">
            <a:solidFill>
              <a:schemeClr val="accent3">
                <a:lumMod val="50000"/>
              </a:schemeClr>
            </a:solidFill>
            <a:miter lim="800000"/>
            <a:headEnd/>
            <a:tailEnd/>
          </a:ln>
          <a:effectLst/>
        </p:spPr>
      </p:pic>
      <p:sp>
        <p:nvSpPr>
          <p:cNvPr id="8" name="CasellaDiTesto 7"/>
          <p:cNvSpPr txBox="1"/>
          <p:nvPr/>
        </p:nvSpPr>
        <p:spPr>
          <a:xfrm>
            <a:off x="500034" y="4000504"/>
            <a:ext cx="807249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it-IT" dirty="0" smtClean="0"/>
              <a:t>Per collegamento in parallelo si intende collegare due elementi del circuito di modo che </a:t>
            </a:r>
            <a:r>
              <a:rPr lang="it-IT" i="1" dirty="0" smtClean="0"/>
              <a:t>la differenza di potenziale applicata a ciascun condensatore sia costante</a:t>
            </a:r>
            <a:r>
              <a:rPr lang="it-IT" dirty="0" smtClean="0"/>
              <a:t>. </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C0F19B4-EE4C-49A7-8CD6-F36084C91378}" type="slidenum">
              <a:rPr lang="it-IT" smtClean="0">
                <a:latin typeface="Arial" pitchFamily="34" charset="0"/>
              </a:rPr>
              <a:pPr/>
              <a:t>28</a:t>
            </a:fld>
            <a:endParaRPr lang="it-IT" smtClean="0">
              <a:latin typeface="Arial" pitchFamily="34" charset="0"/>
            </a:endParaRPr>
          </a:p>
        </p:txBody>
      </p:sp>
      <p:sp>
        <p:nvSpPr>
          <p:cNvPr id="3076" name="Rectangle 4"/>
          <p:cNvSpPr>
            <a:spLocks noGrp="1" noChangeArrowheads="1"/>
          </p:cNvSpPr>
          <p:nvPr>
            <p:ph type="title" idx="4294967295"/>
          </p:nvPr>
        </p:nvSpPr>
        <p:spPr>
          <a:xfrm>
            <a:off x="500034" y="115889"/>
            <a:ext cx="8643966" cy="669906"/>
          </a:xfrm>
        </p:spPr>
        <p:style>
          <a:lnRef idx="1">
            <a:schemeClr val="accent3"/>
          </a:lnRef>
          <a:fillRef idx="3">
            <a:schemeClr val="accent3"/>
          </a:fillRef>
          <a:effectRef idx="2">
            <a:schemeClr val="accent3"/>
          </a:effectRef>
          <a:fontRef idx="minor">
            <a:schemeClr val="lt1"/>
          </a:fontRef>
        </p:style>
        <p:txBody>
          <a:bodyPr/>
          <a:lstStyle/>
          <a:p>
            <a:pPr eaLnBrk="1" fontAlgn="auto" hangingPunct="1">
              <a:spcAft>
                <a:spcPts val="0"/>
              </a:spcAft>
              <a:defRPr/>
            </a:pPr>
            <a:r>
              <a:rPr lang="it-IT" sz="3600" b="1" dirty="0" smtClean="0">
                <a:solidFill>
                  <a:schemeClr val="bg1"/>
                </a:solidFill>
                <a:effectLst>
                  <a:outerShdw blurRad="38100" dist="38100" dir="2700000" algn="tl">
                    <a:srgbClr val="000000">
                      <a:alpha val="43137"/>
                    </a:srgbClr>
                  </a:outerShdw>
                </a:effectLst>
              </a:rPr>
              <a:t>La corrente </a:t>
            </a:r>
            <a:r>
              <a:rPr lang="it-IT" sz="3600" b="1" dirty="0">
                <a:solidFill>
                  <a:schemeClr val="bg1"/>
                </a:solidFill>
                <a:effectLst>
                  <a:outerShdw blurRad="38100" dist="38100" dir="2700000" algn="tl">
                    <a:srgbClr val="000000">
                      <a:alpha val="43137"/>
                    </a:srgbClr>
                  </a:outerShdw>
                </a:effectLst>
              </a:rPr>
              <a:t>elettrica</a:t>
            </a:r>
          </a:p>
        </p:txBody>
      </p:sp>
      <p:sp>
        <p:nvSpPr>
          <p:cNvPr id="29700" name="Text Box 6"/>
          <p:cNvSpPr txBox="1">
            <a:spLocks noChangeArrowheads="1"/>
          </p:cNvSpPr>
          <p:nvPr/>
        </p:nvSpPr>
        <p:spPr bwMode="auto">
          <a:xfrm>
            <a:off x="571500" y="1071563"/>
            <a:ext cx="8143904" cy="147732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t-IT" dirty="0">
                <a:solidFill>
                  <a:schemeClr val="tx1"/>
                </a:solidFill>
              </a:rPr>
              <a:t>Si chiama CORRENTE ELETTRICA un moto ordinato di cariche </a:t>
            </a:r>
            <a:r>
              <a:rPr lang="it-IT" dirty="0" smtClean="0">
                <a:solidFill>
                  <a:schemeClr val="tx1"/>
                </a:solidFill>
              </a:rPr>
              <a:t>elettriche POSITIVE prodotto </a:t>
            </a:r>
            <a:r>
              <a:rPr lang="it-IT" dirty="0">
                <a:solidFill>
                  <a:schemeClr val="tx1"/>
                </a:solidFill>
              </a:rPr>
              <a:t>dall’azione di un CAMPO </a:t>
            </a:r>
            <a:r>
              <a:rPr lang="it-IT" dirty="0" smtClean="0">
                <a:solidFill>
                  <a:schemeClr val="tx1"/>
                </a:solidFill>
              </a:rPr>
              <a:t>ELETTRICO.</a:t>
            </a:r>
          </a:p>
          <a:p>
            <a:pPr algn="just"/>
            <a:r>
              <a:rPr lang="it-IT" dirty="0" smtClean="0"/>
              <a:t>La corrente elettrica è un passaggio di cariche elettriche in un conduttore determinato da una d.d.p. </a:t>
            </a:r>
            <a:r>
              <a:rPr lang="it-IT" dirty="0" smtClean="0">
                <a:latin typeface="Symbol" pitchFamily="18" charset="2"/>
              </a:rPr>
              <a:t>D</a:t>
            </a:r>
            <a:r>
              <a:rPr lang="it-IT" dirty="0" smtClean="0"/>
              <a:t>V che viene continuamente generato da un’apposito dispositivo chiamato GENERATORE.</a:t>
            </a:r>
            <a:endParaRPr lang="it-IT" dirty="0">
              <a:solidFill>
                <a:schemeClr val="tx1"/>
              </a:solidFill>
            </a:endParaRPr>
          </a:p>
        </p:txBody>
      </p:sp>
      <p:grpSp>
        <p:nvGrpSpPr>
          <p:cNvPr id="5" name="Group 51"/>
          <p:cNvGrpSpPr>
            <a:grpSpLocks/>
          </p:cNvGrpSpPr>
          <p:nvPr/>
        </p:nvGrpSpPr>
        <p:grpSpPr bwMode="auto">
          <a:xfrm>
            <a:off x="214282" y="3143248"/>
            <a:ext cx="3929090" cy="1500198"/>
            <a:chOff x="2426" y="2309"/>
            <a:chExt cx="3176" cy="1076"/>
          </a:xfrm>
        </p:grpSpPr>
        <p:sp>
          <p:nvSpPr>
            <p:cNvPr id="29706" name="AutoShape 24"/>
            <p:cNvSpPr>
              <a:spLocks noChangeArrowheads="1"/>
            </p:cNvSpPr>
            <p:nvPr/>
          </p:nvSpPr>
          <p:spPr bwMode="auto">
            <a:xfrm rot="5400000">
              <a:off x="3753" y="1718"/>
              <a:ext cx="590" cy="2744"/>
            </a:xfrm>
            <a:prstGeom prst="can">
              <a:avLst>
                <a:gd name="adj" fmla="val 69827"/>
              </a:avLst>
            </a:prstGeom>
            <a:solidFill>
              <a:srgbClr val="00CC66"/>
            </a:solidFill>
            <a:ln w="9525">
              <a:solidFill>
                <a:schemeClr val="tx1"/>
              </a:solidFill>
              <a:round/>
              <a:headEnd/>
              <a:tailEnd/>
            </a:ln>
          </p:spPr>
          <p:txBody>
            <a:bodyPr wrap="none" anchor="ctr"/>
            <a:lstStyle/>
            <a:p>
              <a:endParaRPr lang="it-IT"/>
            </a:p>
          </p:txBody>
        </p:sp>
        <p:grpSp>
          <p:nvGrpSpPr>
            <p:cNvPr id="6" name="Group 32"/>
            <p:cNvGrpSpPr>
              <a:grpSpLocks/>
            </p:cNvGrpSpPr>
            <p:nvPr/>
          </p:nvGrpSpPr>
          <p:grpSpPr bwMode="auto">
            <a:xfrm>
              <a:off x="3152" y="2886"/>
              <a:ext cx="543" cy="181"/>
              <a:chOff x="3652" y="3611"/>
              <a:chExt cx="543" cy="181"/>
            </a:xfrm>
          </p:grpSpPr>
          <p:sp>
            <p:nvSpPr>
              <p:cNvPr id="29723" name="Oval 30"/>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29724" name="AutoShape 31"/>
              <p:cNvSpPr>
                <a:spLocks noChangeArrowheads="1"/>
              </p:cNvSpPr>
              <p:nvPr/>
            </p:nvSpPr>
            <p:spPr bwMode="auto">
              <a:xfrm>
                <a:off x="3923"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grpSp>
          <p:nvGrpSpPr>
            <p:cNvPr id="7" name="Group 33"/>
            <p:cNvGrpSpPr>
              <a:grpSpLocks/>
            </p:cNvGrpSpPr>
            <p:nvPr/>
          </p:nvGrpSpPr>
          <p:grpSpPr bwMode="auto">
            <a:xfrm>
              <a:off x="3788" y="3113"/>
              <a:ext cx="543" cy="181"/>
              <a:chOff x="3652" y="3611"/>
              <a:chExt cx="543" cy="181"/>
            </a:xfrm>
          </p:grpSpPr>
          <p:sp>
            <p:nvSpPr>
              <p:cNvPr id="29721" name="Oval 34"/>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29722" name="AutoShape 35"/>
              <p:cNvSpPr>
                <a:spLocks noChangeArrowheads="1"/>
              </p:cNvSpPr>
              <p:nvPr/>
            </p:nvSpPr>
            <p:spPr bwMode="auto">
              <a:xfrm>
                <a:off x="3923"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grpSp>
          <p:nvGrpSpPr>
            <p:cNvPr id="8" name="Group 36"/>
            <p:cNvGrpSpPr>
              <a:grpSpLocks/>
            </p:cNvGrpSpPr>
            <p:nvPr/>
          </p:nvGrpSpPr>
          <p:grpSpPr bwMode="auto">
            <a:xfrm>
              <a:off x="4242" y="2931"/>
              <a:ext cx="543" cy="181"/>
              <a:chOff x="3652" y="3611"/>
              <a:chExt cx="543" cy="181"/>
            </a:xfrm>
          </p:grpSpPr>
          <p:sp>
            <p:nvSpPr>
              <p:cNvPr id="29719" name="Oval 37"/>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29720" name="AutoShape 38"/>
              <p:cNvSpPr>
                <a:spLocks noChangeArrowheads="1"/>
              </p:cNvSpPr>
              <p:nvPr/>
            </p:nvSpPr>
            <p:spPr bwMode="auto">
              <a:xfrm>
                <a:off x="3923"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grpSp>
          <p:nvGrpSpPr>
            <p:cNvPr id="9" name="Group 39"/>
            <p:cNvGrpSpPr>
              <a:grpSpLocks/>
            </p:cNvGrpSpPr>
            <p:nvPr/>
          </p:nvGrpSpPr>
          <p:grpSpPr bwMode="auto">
            <a:xfrm>
              <a:off x="2925" y="3113"/>
              <a:ext cx="543" cy="181"/>
              <a:chOff x="3652" y="3611"/>
              <a:chExt cx="543" cy="181"/>
            </a:xfrm>
          </p:grpSpPr>
          <p:sp>
            <p:nvSpPr>
              <p:cNvPr id="29717" name="Oval 40"/>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29718" name="AutoShape 41"/>
              <p:cNvSpPr>
                <a:spLocks noChangeArrowheads="1"/>
              </p:cNvSpPr>
              <p:nvPr/>
            </p:nvSpPr>
            <p:spPr bwMode="auto">
              <a:xfrm>
                <a:off x="3923"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sp>
          <p:nvSpPr>
            <p:cNvPr id="29711" name="Line 45"/>
            <p:cNvSpPr>
              <a:spLocks noChangeShapeType="1"/>
            </p:cNvSpPr>
            <p:nvPr/>
          </p:nvSpPr>
          <p:spPr bwMode="auto">
            <a:xfrm flipV="1">
              <a:off x="2835" y="2432"/>
              <a:ext cx="0" cy="363"/>
            </a:xfrm>
            <a:prstGeom prst="line">
              <a:avLst/>
            </a:prstGeom>
            <a:noFill/>
            <a:ln w="9525">
              <a:solidFill>
                <a:schemeClr val="tx1"/>
              </a:solidFill>
              <a:prstDash val="dash"/>
              <a:round/>
              <a:headEnd/>
              <a:tailEnd/>
            </a:ln>
          </p:spPr>
          <p:txBody>
            <a:bodyPr/>
            <a:lstStyle/>
            <a:p>
              <a:endParaRPr lang="it-IT"/>
            </a:p>
          </p:txBody>
        </p:sp>
        <p:sp>
          <p:nvSpPr>
            <p:cNvPr id="29712" name="Line 46"/>
            <p:cNvSpPr>
              <a:spLocks noChangeShapeType="1"/>
            </p:cNvSpPr>
            <p:nvPr/>
          </p:nvSpPr>
          <p:spPr bwMode="auto">
            <a:xfrm flipV="1">
              <a:off x="5193" y="2432"/>
              <a:ext cx="0" cy="363"/>
            </a:xfrm>
            <a:prstGeom prst="line">
              <a:avLst/>
            </a:prstGeom>
            <a:noFill/>
            <a:ln w="9525">
              <a:solidFill>
                <a:schemeClr val="tx1"/>
              </a:solidFill>
              <a:prstDash val="dash"/>
              <a:round/>
              <a:headEnd/>
              <a:tailEnd/>
            </a:ln>
          </p:spPr>
          <p:txBody>
            <a:bodyPr/>
            <a:lstStyle/>
            <a:p>
              <a:endParaRPr lang="it-IT"/>
            </a:p>
          </p:txBody>
        </p:sp>
        <p:sp>
          <p:nvSpPr>
            <p:cNvPr id="29713" name="Line 47"/>
            <p:cNvSpPr>
              <a:spLocks noChangeShapeType="1"/>
            </p:cNvSpPr>
            <p:nvPr/>
          </p:nvSpPr>
          <p:spPr bwMode="auto">
            <a:xfrm>
              <a:off x="2835" y="2523"/>
              <a:ext cx="2358" cy="0"/>
            </a:xfrm>
            <a:prstGeom prst="line">
              <a:avLst/>
            </a:prstGeom>
            <a:noFill/>
            <a:ln w="9525">
              <a:solidFill>
                <a:schemeClr val="tx1"/>
              </a:solidFill>
              <a:round/>
              <a:headEnd type="triangle" w="med" len="med"/>
              <a:tailEnd type="triangle" w="med" len="med"/>
            </a:ln>
          </p:spPr>
          <p:txBody>
            <a:bodyPr/>
            <a:lstStyle/>
            <a:p>
              <a:endParaRPr lang="it-IT"/>
            </a:p>
          </p:txBody>
        </p:sp>
        <p:sp>
          <p:nvSpPr>
            <p:cNvPr id="3120" name="Text Box 48"/>
            <p:cNvSpPr txBox="1">
              <a:spLocks noChangeArrowheads="1"/>
            </p:cNvSpPr>
            <p:nvPr/>
          </p:nvSpPr>
          <p:spPr bwMode="auto">
            <a:xfrm>
              <a:off x="3820" y="2309"/>
              <a:ext cx="408" cy="265"/>
            </a:xfrm>
            <a:prstGeom prst="rect">
              <a:avLst/>
            </a:prstGeom>
            <a:noFill/>
            <a:ln w="9525">
              <a:noFill/>
              <a:miter lim="800000"/>
              <a:headEnd/>
              <a:tailEnd/>
            </a:ln>
            <a:effectLst/>
          </p:spPr>
          <p:txBody>
            <a:bodyPr wrap="none">
              <a:spAutoFit/>
            </a:bodyPr>
            <a:lstStyle/>
            <a:p>
              <a:pPr>
                <a:defRPr/>
              </a:pPr>
              <a:r>
                <a:rPr lang="el-GR" b="1" dirty="0">
                  <a:effectLst>
                    <a:outerShdw blurRad="38100" dist="38100" dir="2700000" algn="tl">
                      <a:srgbClr val="000000">
                        <a:alpha val="43137"/>
                      </a:srgbClr>
                    </a:outerShdw>
                  </a:effectLst>
                  <a:latin typeface="Arial" charset="0"/>
                  <a:cs typeface="Arial" charset="0"/>
                </a:rPr>
                <a:t>Δ</a:t>
              </a:r>
              <a:r>
                <a:rPr lang="it-IT" b="1" dirty="0">
                  <a:effectLst>
                    <a:outerShdw blurRad="38100" dist="38100" dir="2700000" algn="tl">
                      <a:srgbClr val="000000">
                        <a:alpha val="43137"/>
                      </a:srgbClr>
                    </a:outerShdw>
                  </a:effectLst>
                  <a:latin typeface="Arial" charset="0"/>
                  <a:cs typeface="Arial" charset="0"/>
                </a:rPr>
                <a:t>V</a:t>
              </a:r>
              <a:endParaRPr lang="el-GR" b="1" dirty="0">
                <a:effectLst>
                  <a:outerShdw blurRad="38100" dist="38100" dir="2700000" algn="tl">
                    <a:srgbClr val="000000">
                      <a:alpha val="43137"/>
                    </a:srgbClr>
                  </a:outerShdw>
                </a:effectLst>
                <a:latin typeface="Arial" charset="0"/>
                <a:cs typeface="Arial" charset="0"/>
              </a:endParaRPr>
            </a:p>
          </p:txBody>
        </p:sp>
        <p:sp>
          <p:nvSpPr>
            <p:cNvPr id="29715" name="Text Box 49"/>
            <p:cNvSpPr txBox="1">
              <a:spLocks noChangeArrowheads="1"/>
            </p:cNvSpPr>
            <p:nvPr/>
          </p:nvSpPr>
          <p:spPr bwMode="auto">
            <a:xfrm>
              <a:off x="2426" y="2840"/>
              <a:ext cx="303" cy="442"/>
            </a:xfrm>
            <a:prstGeom prst="rect">
              <a:avLst/>
            </a:prstGeom>
            <a:noFill/>
            <a:ln w="9525">
              <a:noFill/>
              <a:miter lim="800000"/>
              <a:headEnd/>
              <a:tailEnd/>
            </a:ln>
          </p:spPr>
          <p:txBody>
            <a:bodyPr wrap="none">
              <a:spAutoFit/>
            </a:bodyPr>
            <a:lstStyle/>
            <a:p>
              <a:r>
                <a:rPr lang="it-IT" sz="4000"/>
                <a:t>+</a:t>
              </a:r>
            </a:p>
          </p:txBody>
        </p:sp>
        <p:sp>
          <p:nvSpPr>
            <p:cNvPr id="29716" name="Text Box 50"/>
            <p:cNvSpPr txBox="1">
              <a:spLocks noChangeArrowheads="1"/>
            </p:cNvSpPr>
            <p:nvPr/>
          </p:nvSpPr>
          <p:spPr bwMode="auto">
            <a:xfrm>
              <a:off x="5379" y="2840"/>
              <a:ext cx="223" cy="442"/>
            </a:xfrm>
            <a:prstGeom prst="rect">
              <a:avLst/>
            </a:prstGeom>
            <a:noFill/>
            <a:ln w="9525">
              <a:noFill/>
              <a:miter lim="800000"/>
              <a:headEnd/>
              <a:tailEnd/>
            </a:ln>
          </p:spPr>
          <p:txBody>
            <a:bodyPr wrap="none">
              <a:spAutoFit/>
            </a:bodyPr>
            <a:lstStyle/>
            <a:p>
              <a:r>
                <a:rPr lang="it-IT" sz="4000"/>
                <a:t>-</a:t>
              </a:r>
            </a:p>
          </p:txBody>
        </p:sp>
      </p:grpSp>
      <p:sp>
        <p:nvSpPr>
          <p:cNvPr id="3124" name="Text Box 52"/>
          <p:cNvSpPr txBox="1">
            <a:spLocks noChangeArrowheads="1"/>
          </p:cNvSpPr>
          <p:nvPr/>
        </p:nvSpPr>
        <p:spPr bwMode="auto">
          <a:xfrm>
            <a:off x="785786" y="2643182"/>
            <a:ext cx="7674003" cy="36933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defRPr/>
            </a:pPr>
            <a:r>
              <a:rPr lang="it-IT" dirty="0">
                <a:solidFill>
                  <a:srgbClr val="FFFF00"/>
                </a:solidFill>
                <a:effectLst>
                  <a:outerShdw blurRad="38100" dist="38100" dir="2700000" algn="tl">
                    <a:srgbClr val="000000">
                      <a:alpha val="43137"/>
                    </a:srgbClr>
                  </a:outerShdw>
                </a:effectLst>
                <a:latin typeface="Arial" charset="0"/>
              </a:rPr>
              <a:t>Le cariche si muovono dal potenziale maggiore al potenziale minore</a:t>
            </a:r>
          </a:p>
        </p:txBody>
      </p:sp>
      <p:sp>
        <p:nvSpPr>
          <p:cNvPr id="39" name="Text Box 29"/>
          <p:cNvSpPr txBox="1">
            <a:spLocks noChangeArrowheads="1"/>
          </p:cNvSpPr>
          <p:nvPr/>
        </p:nvSpPr>
        <p:spPr bwMode="auto">
          <a:xfrm>
            <a:off x="642910" y="4990950"/>
            <a:ext cx="8001056" cy="165276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30000"/>
              </a:lnSpc>
            </a:pPr>
            <a:r>
              <a:rPr lang="it-IT" sz="2000" dirty="0"/>
              <a:t>Si chiama intensità i di corrente elettrica il rapporto tra la quantità di carica </a:t>
            </a:r>
            <a:r>
              <a:rPr lang="el-GR" sz="2000" dirty="0">
                <a:cs typeface="Arial" pitchFamily="34" charset="0"/>
              </a:rPr>
              <a:t>Δ</a:t>
            </a:r>
            <a:r>
              <a:rPr lang="it-IT" sz="2000" dirty="0">
                <a:cs typeface="Arial" pitchFamily="34" charset="0"/>
              </a:rPr>
              <a:t>Q </a:t>
            </a:r>
            <a:r>
              <a:rPr lang="it-IT" sz="2000" dirty="0"/>
              <a:t>che attraversa una sezione S del conduttore e l’intervallo di tempo </a:t>
            </a:r>
            <a:r>
              <a:rPr lang="el-GR" sz="2000" dirty="0">
                <a:cs typeface="Arial" pitchFamily="34" charset="0"/>
              </a:rPr>
              <a:t>Δ</a:t>
            </a:r>
            <a:r>
              <a:rPr lang="it-IT" sz="2000" dirty="0">
                <a:cs typeface="Arial" pitchFamily="34" charset="0"/>
              </a:rPr>
              <a:t>t </a:t>
            </a:r>
            <a:r>
              <a:rPr lang="it-IT" sz="2000" dirty="0"/>
              <a:t>impiegato ad </a:t>
            </a:r>
            <a:r>
              <a:rPr lang="it-IT" sz="2000" dirty="0" smtClean="0"/>
              <a:t>attraversarlo:</a:t>
            </a:r>
          </a:p>
          <a:p>
            <a:pPr algn="just">
              <a:lnSpc>
                <a:spcPct val="130000"/>
              </a:lnSpc>
            </a:pPr>
            <a:endParaRPr lang="it-IT" dirty="0"/>
          </a:p>
        </p:txBody>
      </p:sp>
      <p:grpSp>
        <p:nvGrpSpPr>
          <p:cNvPr id="40" name="Gruppo 37"/>
          <p:cNvGrpSpPr>
            <a:grpSpLocks/>
          </p:cNvGrpSpPr>
          <p:nvPr/>
        </p:nvGrpSpPr>
        <p:grpSpPr bwMode="auto">
          <a:xfrm>
            <a:off x="4244988" y="3455989"/>
            <a:ext cx="4756168" cy="1187458"/>
            <a:chOff x="1958992" y="1736333"/>
            <a:chExt cx="5041900" cy="1352942"/>
          </a:xfrm>
        </p:grpSpPr>
        <p:grpSp>
          <p:nvGrpSpPr>
            <p:cNvPr id="41" name="Gruppo 34"/>
            <p:cNvGrpSpPr>
              <a:grpSpLocks/>
            </p:cNvGrpSpPr>
            <p:nvPr/>
          </p:nvGrpSpPr>
          <p:grpSpPr bwMode="auto">
            <a:xfrm>
              <a:off x="1958992" y="2133600"/>
              <a:ext cx="5041900" cy="955675"/>
              <a:chOff x="1978025" y="2133600"/>
              <a:chExt cx="5041900" cy="955675"/>
            </a:xfrm>
          </p:grpSpPr>
          <p:grpSp>
            <p:nvGrpSpPr>
              <p:cNvPr id="44" name="Group 28"/>
              <p:cNvGrpSpPr>
                <a:grpSpLocks/>
              </p:cNvGrpSpPr>
              <p:nvPr/>
            </p:nvGrpSpPr>
            <p:grpSpPr bwMode="auto">
              <a:xfrm>
                <a:off x="1978025" y="2133600"/>
                <a:ext cx="5041900" cy="955675"/>
                <a:chOff x="1066" y="1603"/>
                <a:chExt cx="3176" cy="602"/>
              </a:xfrm>
            </p:grpSpPr>
            <p:sp>
              <p:nvSpPr>
                <p:cNvPr id="55" name="AutoShape 6"/>
                <p:cNvSpPr>
                  <a:spLocks noChangeArrowheads="1"/>
                </p:cNvSpPr>
                <p:nvPr/>
              </p:nvSpPr>
              <p:spPr bwMode="auto">
                <a:xfrm rot="5400000">
                  <a:off x="2393" y="526"/>
                  <a:ext cx="590" cy="2744"/>
                </a:xfrm>
                <a:prstGeom prst="can">
                  <a:avLst>
                    <a:gd name="adj" fmla="val 69827"/>
                  </a:avLst>
                </a:prstGeom>
                <a:solidFill>
                  <a:srgbClr val="00CC66"/>
                </a:solidFill>
                <a:ln w="9525">
                  <a:solidFill>
                    <a:schemeClr val="tx1"/>
                  </a:solidFill>
                  <a:round/>
                  <a:headEnd/>
                  <a:tailEnd/>
                </a:ln>
              </p:spPr>
              <p:txBody>
                <a:bodyPr wrap="none" anchor="ctr"/>
                <a:lstStyle/>
                <a:p>
                  <a:endParaRPr lang="it-IT"/>
                </a:p>
              </p:txBody>
            </p:sp>
            <p:grpSp>
              <p:nvGrpSpPr>
                <p:cNvPr id="56" name="Group 7"/>
                <p:cNvGrpSpPr>
                  <a:grpSpLocks/>
                </p:cNvGrpSpPr>
                <p:nvPr/>
              </p:nvGrpSpPr>
              <p:grpSpPr bwMode="auto">
                <a:xfrm>
                  <a:off x="1792" y="1694"/>
                  <a:ext cx="472" cy="181"/>
                  <a:chOff x="3652" y="3611"/>
                  <a:chExt cx="472" cy="181"/>
                </a:xfrm>
              </p:grpSpPr>
              <p:sp>
                <p:nvSpPr>
                  <p:cNvPr id="70" name="Oval 8"/>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71" name="AutoShape 9"/>
                  <p:cNvSpPr>
                    <a:spLocks noChangeArrowheads="1"/>
                  </p:cNvSpPr>
                  <p:nvPr/>
                </p:nvSpPr>
                <p:spPr bwMode="auto">
                  <a:xfrm>
                    <a:off x="3852"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grpSp>
              <p:nvGrpSpPr>
                <p:cNvPr id="57" name="Group 10"/>
                <p:cNvGrpSpPr>
                  <a:grpSpLocks/>
                </p:cNvGrpSpPr>
                <p:nvPr/>
              </p:nvGrpSpPr>
              <p:grpSpPr bwMode="auto">
                <a:xfrm>
                  <a:off x="3063" y="1921"/>
                  <a:ext cx="461" cy="181"/>
                  <a:chOff x="3652" y="3611"/>
                  <a:chExt cx="461" cy="181"/>
                </a:xfrm>
              </p:grpSpPr>
              <p:sp>
                <p:nvSpPr>
                  <p:cNvPr id="68" name="Oval 11"/>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dirty="0"/>
                      <a:t>+</a:t>
                    </a:r>
                  </a:p>
                </p:txBody>
              </p:sp>
              <p:sp>
                <p:nvSpPr>
                  <p:cNvPr id="69" name="AutoShape 12"/>
                  <p:cNvSpPr>
                    <a:spLocks noChangeArrowheads="1"/>
                  </p:cNvSpPr>
                  <p:nvPr/>
                </p:nvSpPr>
                <p:spPr bwMode="auto">
                  <a:xfrm>
                    <a:off x="3841"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grpSp>
              <p:nvGrpSpPr>
                <p:cNvPr id="58" name="Group 13"/>
                <p:cNvGrpSpPr>
                  <a:grpSpLocks/>
                </p:cNvGrpSpPr>
                <p:nvPr/>
              </p:nvGrpSpPr>
              <p:grpSpPr bwMode="auto">
                <a:xfrm>
                  <a:off x="2882" y="1739"/>
                  <a:ext cx="460" cy="181"/>
                  <a:chOff x="3652" y="3611"/>
                  <a:chExt cx="460" cy="181"/>
                </a:xfrm>
              </p:grpSpPr>
              <p:sp>
                <p:nvSpPr>
                  <p:cNvPr id="66" name="Oval 14"/>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67" name="AutoShape 15"/>
                  <p:cNvSpPr>
                    <a:spLocks noChangeArrowheads="1"/>
                  </p:cNvSpPr>
                  <p:nvPr/>
                </p:nvSpPr>
                <p:spPr bwMode="auto">
                  <a:xfrm>
                    <a:off x="3840"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grpSp>
              <p:nvGrpSpPr>
                <p:cNvPr id="59" name="Group 16"/>
                <p:cNvGrpSpPr>
                  <a:grpSpLocks/>
                </p:cNvGrpSpPr>
                <p:nvPr/>
              </p:nvGrpSpPr>
              <p:grpSpPr bwMode="auto">
                <a:xfrm>
                  <a:off x="1565" y="1921"/>
                  <a:ext cx="474" cy="181"/>
                  <a:chOff x="3652" y="3611"/>
                  <a:chExt cx="474" cy="181"/>
                </a:xfrm>
              </p:grpSpPr>
              <p:sp>
                <p:nvSpPr>
                  <p:cNvPr id="64" name="Oval 17"/>
                  <p:cNvSpPr>
                    <a:spLocks noChangeArrowheads="1"/>
                  </p:cNvSpPr>
                  <p:nvPr/>
                </p:nvSpPr>
                <p:spPr bwMode="auto">
                  <a:xfrm>
                    <a:off x="3652" y="3611"/>
                    <a:ext cx="181" cy="181"/>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65" name="AutoShape 18"/>
                  <p:cNvSpPr>
                    <a:spLocks noChangeArrowheads="1"/>
                  </p:cNvSpPr>
                  <p:nvPr/>
                </p:nvSpPr>
                <p:spPr bwMode="auto">
                  <a:xfrm>
                    <a:off x="3854" y="3657"/>
                    <a:ext cx="272" cy="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5 w 21600"/>
                      <a:gd name="T13" fmla="*/ 5459 h 21600"/>
                      <a:gd name="T14" fmla="*/ 18900 w 21600"/>
                      <a:gd name="T15" fmla="*/ 1614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w="9525">
                    <a:solidFill>
                      <a:schemeClr val="tx1"/>
                    </a:solidFill>
                    <a:miter lim="800000"/>
                    <a:headEnd/>
                    <a:tailEnd/>
                  </a:ln>
                </p:spPr>
                <p:txBody>
                  <a:bodyPr wrap="none" anchor="ctr"/>
                  <a:lstStyle/>
                  <a:p>
                    <a:endParaRPr lang="it-IT"/>
                  </a:p>
                </p:txBody>
              </p:sp>
            </p:grpSp>
            <p:sp>
              <p:nvSpPr>
                <p:cNvPr id="60" name="Text Box 23"/>
                <p:cNvSpPr txBox="1">
                  <a:spLocks noChangeArrowheads="1"/>
                </p:cNvSpPr>
                <p:nvPr/>
              </p:nvSpPr>
              <p:spPr bwMode="auto">
                <a:xfrm>
                  <a:off x="1066" y="1648"/>
                  <a:ext cx="303" cy="442"/>
                </a:xfrm>
                <a:prstGeom prst="rect">
                  <a:avLst/>
                </a:prstGeom>
                <a:noFill/>
                <a:ln w="9525">
                  <a:noFill/>
                  <a:miter lim="800000"/>
                  <a:headEnd/>
                  <a:tailEnd/>
                </a:ln>
              </p:spPr>
              <p:txBody>
                <a:bodyPr wrap="none">
                  <a:spAutoFit/>
                </a:bodyPr>
                <a:lstStyle/>
                <a:p>
                  <a:r>
                    <a:rPr lang="it-IT" sz="4000"/>
                    <a:t>+</a:t>
                  </a:r>
                </a:p>
              </p:txBody>
            </p:sp>
            <p:sp>
              <p:nvSpPr>
                <p:cNvPr id="61" name="Text Box 24"/>
                <p:cNvSpPr txBox="1">
                  <a:spLocks noChangeArrowheads="1"/>
                </p:cNvSpPr>
                <p:nvPr/>
              </p:nvSpPr>
              <p:spPr bwMode="auto">
                <a:xfrm>
                  <a:off x="4019" y="1648"/>
                  <a:ext cx="223" cy="442"/>
                </a:xfrm>
                <a:prstGeom prst="rect">
                  <a:avLst/>
                </a:prstGeom>
                <a:noFill/>
                <a:ln w="9525">
                  <a:noFill/>
                  <a:miter lim="800000"/>
                  <a:headEnd/>
                  <a:tailEnd/>
                </a:ln>
              </p:spPr>
              <p:txBody>
                <a:bodyPr wrap="none">
                  <a:spAutoFit/>
                </a:bodyPr>
                <a:lstStyle/>
                <a:p>
                  <a:r>
                    <a:rPr lang="it-IT" sz="4000"/>
                    <a:t>-</a:t>
                  </a:r>
                </a:p>
              </p:txBody>
            </p:sp>
            <p:sp>
              <p:nvSpPr>
                <p:cNvPr id="62" name="Oval 25"/>
                <p:cNvSpPr>
                  <a:spLocks noChangeArrowheads="1"/>
                </p:cNvSpPr>
                <p:nvPr/>
              </p:nvSpPr>
              <p:spPr bwMode="auto">
                <a:xfrm>
                  <a:off x="2427" y="1616"/>
                  <a:ext cx="363" cy="589"/>
                </a:xfrm>
                <a:prstGeom prst="ellipse">
                  <a:avLst/>
                </a:prstGeom>
                <a:solidFill>
                  <a:srgbClr val="339966"/>
                </a:solidFill>
                <a:ln w="9525">
                  <a:solidFill>
                    <a:schemeClr val="tx1"/>
                  </a:solidFill>
                  <a:round/>
                  <a:headEnd/>
                  <a:tailEnd/>
                </a:ln>
              </p:spPr>
              <p:txBody>
                <a:bodyPr wrap="none" anchor="ctr"/>
                <a:lstStyle/>
                <a:p>
                  <a:endParaRPr lang="it-IT"/>
                </a:p>
              </p:txBody>
            </p:sp>
            <p:sp>
              <p:nvSpPr>
                <p:cNvPr id="63" name="Text Box 26"/>
                <p:cNvSpPr txBox="1">
                  <a:spLocks noChangeArrowheads="1"/>
                </p:cNvSpPr>
                <p:nvPr/>
              </p:nvSpPr>
              <p:spPr bwMode="auto">
                <a:xfrm>
                  <a:off x="2458" y="1704"/>
                  <a:ext cx="287" cy="365"/>
                </a:xfrm>
                <a:prstGeom prst="rect">
                  <a:avLst/>
                </a:prstGeom>
                <a:noFill/>
                <a:ln w="9525">
                  <a:noFill/>
                  <a:miter lim="800000"/>
                  <a:headEnd/>
                  <a:tailEnd/>
                </a:ln>
              </p:spPr>
              <p:txBody>
                <a:bodyPr wrap="none">
                  <a:spAutoFit/>
                </a:bodyPr>
                <a:lstStyle/>
                <a:p>
                  <a:r>
                    <a:rPr lang="it-IT" sz="3200" b="1"/>
                    <a:t>S</a:t>
                  </a:r>
                </a:p>
              </p:txBody>
            </p:sp>
          </p:grpSp>
          <p:sp>
            <p:nvSpPr>
              <p:cNvPr id="45" name="Oval 8"/>
              <p:cNvSpPr>
                <a:spLocks noChangeArrowheads="1"/>
              </p:cNvSpPr>
              <p:nvPr/>
            </p:nvSpPr>
            <p:spPr bwMode="auto">
              <a:xfrm>
                <a:off x="2786050" y="2143116"/>
                <a:ext cx="214314" cy="214314"/>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46" name="Oval 8"/>
              <p:cNvSpPr>
                <a:spLocks noChangeArrowheads="1"/>
              </p:cNvSpPr>
              <p:nvPr/>
            </p:nvSpPr>
            <p:spPr bwMode="auto">
              <a:xfrm>
                <a:off x="5713422" y="2214554"/>
                <a:ext cx="215900" cy="214314"/>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47" name="Oval 8"/>
              <p:cNvSpPr>
                <a:spLocks noChangeArrowheads="1"/>
              </p:cNvSpPr>
              <p:nvPr/>
            </p:nvSpPr>
            <p:spPr bwMode="auto">
              <a:xfrm>
                <a:off x="3857620" y="2786058"/>
                <a:ext cx="214314" cy="214314"/>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48" name="Oval 8"/>
              <p:cNvSpPr>
                <a:spLocks noChangeArrowheads="1"/>
              </p:cNvSpPr>
              <p:nvPr/>
            </p:nvSpPr>
            <p:spPr bwMode="auto">
              <a:xfrm>
                <a:off x="4786314" y="2714620"/>
                <a:ext cx="214314" cy="214314"/>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49" name="Oval 8"/>
              <p:cNvSpPr>
                <a:spLocks noChangeArrowheads="1"/>
              </p:cNvSpPr>
              <p:nvPr/>
            </p:nvSpPr>
            <p:spPr bwMode="auto">
              <a:xfrm>
                <a:off x="4786314" y="2143116"/>
                <a:ext cx="214314" cy="214314"/>
              </a:xfrm>
              <a:prstGeom prst="ellipse">
                <a:avLst/>
              </a:prstGeom>
              <a:solidFill>
                <a:srgbClr val="6699FF"/>
              </a:solidFill>
              <a:ln w="9525">
                <a:solidFill>
                  <a:schemeClr val="tx1"/>
                </a:solidFill>
                <a:round/>
                <a:headEnd/>
                <a:tailEnd/>
              </a:ln>
            </p:spPr>
            <p:txBody>
              <a:bodyPr wrap="none" anchor="ctr"/>
              <a:lstStyle/>
              <a:p>
                <a:pPr algn="ctr"/>
                <a:r>
                  <a:rPr lang="it-IT" sz="2400"/>
                  <a:t>-</a:t>
                </a:r>
              </a:p>
            </p:txBody>
          </p:sp>
          <p:sp>
            <p:nvSpPr>
              <p:cNvPr id="50" name="Freccia a destra con strisce 49"/>
              <p:cNvSpPr/>
              <p:nvPr/>
            </p:nvSpPr>
            <p:spPr>
              <a:xfrm rot="10800000">
                <a:off x="5429250" y="2286032"/>
                <a:ext cx="285750" cy="71453"/>
              </a:xfrm>
              <a:prstGeom prst="strip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1" name="Freccia a destra con strisce 50"/>
              <p:cNvSpPr/>
              <p:nvPr/>
            </p:nvSpPr>
            <p:spPr>
              <a:xfrm rot="10800000">
                <a:off x="4500562" y="2214580"/>
                <a:ext cx="285750" cy="71452"/>
              </a:xfrm>
              <a:prstGeom prst="strip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2" name="Freccia a destra con strisce 51"/>
              <p:cNvSpPr/>
              <p:nvPr/>
            </p:nvSpPr>
            <p:spPr>
              <a:xfrm rot="10800000">
                <a:off x="4500562" y="2786201"/>
                <a:ext cx="285750" cy="71452"/>
              </a:xfrm>
              <a:prstGeom prst="strip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3" name="Freccia a destra con strisce 52"/>
              <p:cNvSpPr/>
              <p:nvPr/>
            </p:nvSpPr>
            <p:spPr>
              <a:xfrm rot="10800000">
                <a:off x="3571875" y="2857653"/>
                <a:ext cx="285750" cy="71453"/>
              </a:xfrm>
              <a:prstGeom prst="strip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4" name="Freccia a destra con strisce 53"/>
              <p:cNvSpPr/>
              <p:nvPr/>
            </p:nvSpPr>
            <p:spPr>
              <a:xfrm rot="10800000">
                <a:off x="2500312" y="2214580"/>
                <a:ext cx="285750" cy="71452"/>
              </a:xfrm>
              <a:prstGeom prst="strip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sp>
          <p:nvSpPr>
            <p:cNvPr id="42" name="Freccia a destra 41"/>
            <p:cNvSpPr/>
            <p:nvPr/>
          </p:nvSpPr>
          <p:spPr>
            <a:xfrm>
              <a:off x="3700775" y="1808026"/>
              <a:ext cx="1214438" cy="214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aphicFrame>
          <p:nvGraphicFramePr>
            <p:cNvPr id="43" name="Object 25"/>
            <p:cNvGraphicFramePr>
              <a:graphicFrameLocks noChangeAspect="1"/>
            </p:cNvGraphicFramePr>
            <p:nvPr/>
          </p:nvGraphicFramePr>
          <p:xfrm>
            <a:off x="3322104" y="1736333"/>
            <a:ext cx="213725" cy="283971"/>
          </p:xfrm>
          <a:graphic>
            <a:graphicData uri="http://schemas.openxmlformats.org/presentationml/2006/ole">
              <mc:AlternateContent xmlns:mc="http://schemas.openxmlformats.org/markup-compatibility/2006">
                <mc:Choice xmlns:v="urn:schemas-microsoft-com:vml" Requires="v">
                  <p:oleObj spid="_x0000_s65542" name="Equazione" r:id="rId3" imgW="152280" imgH="203040" progId="Equation.3">
                    <p:embed/>
                  </p:oleObj>
                </mc:Choice>
                <mc:Fallback>
                  <p:oleObj name="Equazione" r:id="rId3" imgW="152280" imgH="203040" progId="Equation.3">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104" y="1736333"/>
                          <a:ext cx="213725" cy="283971"/>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graphicFrame>
        <p:nvGraphicFramePr>
          <p:cNvPr id="65539" name="Object 30"/>
          <p:cNvGraphicFramePr>
            <a:graphicFrameLocks noChangeAspect="1"/>
          </p:cNvGraphicFramePr>
          <p:nvPr/>
        </p:nvGraphicFramePr>
        <p:xfrm>
          <a:off x="4143372" y="5776768"/>
          <a:ext cx="913060" cy="765159"/>
        </p:xfrm>
        <a:graphic>
          <a:graphicData uri="http://schemas.openxmlformats.org/presentationml/2006/ole">
            <mc:AlternateContent xmlns:mc="http://schemas.openxmlformats.org/markup-compatibility/2006">
              <mc:Choice xmlns:v="urn:schemas-microsoft-com:vml" Requires="v">
                <p:oleObj spid="_x0000_s65543" name="Equazione" r:id="rId5" imgW="469696" imgH="393529" progId="Equation.3">
                  <p:embed/>
                </p:oleObj>
              </mc:Choice>
              <mc:Fallback>
                <p:oleObj name="Equazione" r:id="rId5" imgW="469696" imgH="393529" progId="Equation.3">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2" y="5776768"/>
                        <a:ext cx="913060" cy="765159"/>
                      </a:xfrm>
                      <a:prstGeom prst="rect">
                        <a:avLst/>
                      </a:prstGeom>
                      <a:noFill/>
                      <a:extLst>
                        <a:ext uri="{909E8E84-426E-40DD-AFC4-6F175D3DCCD1}">
                          <a14:hiddenFill xmlns:a14="http://schemas.microsoft.com/office/drawing/2010/main">
                            <a:solidFill>
                              <a:srgbClr val="FFCC00"/>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egnaposto numero diapositiva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30DEA25-D457-447E-A0F2-40F4D1789B90}" type="slidenum">
              <a:rPr lang="it-IT" smtClean="0">
                <a:latin typeface="Arial" pitchFamily="34" charset="0"/>
              </a:rPr>
              <a:pPr/>
              <a:t>29</a:t>
            </a:fld>
            <a:endParaRPr lang="it-IT" smtClean="0">
              <a:latin typeface="Arial" pitchFamily="34" charset="0"/>
            </a:endParaRPr>
          </a:p>
        </p:txBody>
      </p:sp>
      <p:graphicFrame>
        <p:nvGraphicFramePr>
          <p:cNvPr id="2050" name="Object 5"/>
          <p:cNvGraphicFramePr>
            <a:graphicFrameLocks noChangeAspect="1"/>
          </p:cNvGraphicFramePr>
          <p:nvPr/>
        </p:nvGraphicFramePr>
        <p:xfrm>
          <a:off x="6400464" y="1492245"/>
          <a:ext cx="1171932" cy="865185"/>
        </p:xfrm>
        <a:graphic>
          <a:graphicData uri="http://schemas.openxmlformats.org/presentationml/2006/ole">
            <mc:AlternateContent xmlns:mc="http://schemas.openxmlformats.org/markup-compatibility/2006">
              <mc:Choice xmlns:v="urn:schemas-microsoft-com:vml" Requires="v">
                <p:oleObj spid="_x0000_s64518" name="Equation" r:id="rId3" imgW="533169" imgH="393529" progId="Equation.3">
                  <p:embed/>
                </p:oleObj>
              </mc:Choice>
              <mc:Fallback>
                <p:oleObj name="Equation" r:id="rId3" imgW="533169"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464" y="1492245"/>
                        <a:ext cx="1171932" cy="86518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2054" name="Text Box 6"/>
          <p:cNvSpPr txBox="1">
            <a:spLocks noChangeArrowheads="1"/>
          </p:cNvSpPr>
          <p:nvPr/>
        </p:nvSpPr>
        <p:spPr bwMode="auto">
          <a:xfrm>
            <a:off x="500034" y="1000108"/>
            <a:ext cx="5286412" cy="1323439"/>
          </a:xfrm>
          <a:prstGeom prst="rect">
            <a:avLst/>
          </a:prstGeom>
          <a:noFill/>
          <a:ln w="9525">
            <a:noFill/>
            <a:miter lim="800000"/>
            <a:headEnd/>
            <a:tailEnd/>
          </a:ln>
        </p:spPr>
        <p:txBody>
          <a:bodyPr wrap="square">
            <a:spAutoFit/>
          </a:bodyPr>
          <a:lstStyle/>
          <a:p>
            <a:r>
              <a:rPr lang="it-IT" sz="2000" dirty="0" smtClean="0"/>
              <a:t>L’unità di misura è l’</a:t>
            </a:r>
            <a:r>
              <a:rPr lang="it-IT" sz="2000" b="1" dirty="0" smtClean="0"/>
              <a:t>Ampere (A)</a:t>
            </a:r>
          </a:p>
          <a:p>
            <a:endParaRPr lang="it-IT" sz="2000" b="1" dirty="0" smtClean="0"/>
          </a:p>
          <a:p>
            <a:r>
              <a:rPr lang="it-IT" sz="2000" dirty="0" smtClean="0"/>
              <a:t>1 </a:t>
            </a:r>
            <a:r>
              <a:rPr lang="it-IT" sz="2000" dirty="0"/>
              <a:t>Ampere è l’intensità di corrente che trasporta la carica di 1 Coulomb in 1 secondo</a:t>
            </a:r>
          </a:p>
        </p:txBody>
      </p:sp>
      <p:sp>
        <p:nvSpPr>
          <p:cNvPr id="9227" name="Text Box 11"/>
          <p:cNvSpPr txBox="1">
            <a:spLocks noChangeArrowheads="1"/>
          </p:cNvSpPr>
          <p:nvPr/>
        </p:nvSpPr>
        <p:spPr bwMode="auto">
          <a:xfrm>
            <a:off x="357158" y="3202544"/>
            <a:ext cx="8482042" cy="36933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it-IT" dirty="0" smtClean="0">
                <a:solidFill>
                  <a:schemeClr val="tx1"/>
                </a:solidFill>
                <a:effectLst>
                  <a:outerShdw blurRad="38100" dist="38100" dir="2700000" algn="tl">
                    <a:srgbClr val="000000">
                      <a:alpha val="43137"/>
                    </a:srgbClr>
                  </a:outerShdw>
                </a:effectLst>
                <a:latin typeface="Arial" charset="0"/>
              </a:rPr>
              <a:t>Il verso </a:t>
            </a:r>
            <a:r>
              <a:rPr lang="it-IT" dirty="0">
                <a:solidFill>
                  <a:schemeClr val="tx1"/>
                </a:solidFill>
                <a:effectLst>
                  <a:outerShdw blurRad="38100" dist="38100" dir="2700000" algn="tl">
                    <a:srgbClr val="000000">
                      <a:alpha val="43137"/>
                    </a:srgbClr>
                  </a:outerShdw>
                </a:effectLst>
                <a:latin typeface="Arial" charset="0"/>
              </a:rPr>
              <a:t>positivo della corrente </a:t>
            </a:r>
            <a:r>
              <a:rPr lang="it-IT" dirty="0" smtClean="0">
                <a:solidFill>
                  <a:schemeClr val="tx1"/>
                </a:solidFill>
                <a:effectLst>
                  <a:outerShdw blurRad="38100" dist="38100" dir="2700000" algn="tl">
                    <a:srgbClr val="000000">
                      <a:alpha val="43137"/>
                    </a:srgbClr>
                  </a:outerShdw>
                </a:effectLst>
                <a:latin typeface="Arial" charset="0"/>
              </a:rPr>
              <a:t>è quello </a:t>
            </a:r>
            <a:r>
              <a:rPr lang="it-IT" dirty="0">
                <a:solidFill>
                  <a:schemeClr val="tx1"/>
                </a:solidFill>
                <a:effectLst>
                  <a:outerShdw blurRad="38100" dist="38100" dir="2700000" algn="tl">
                    <a:srgbClr val="000000">
                      <a:alpha val="43137"/>
                    </a:srgbClr>
                  </a:outerShdw>
                </a:effectLst>
                <a:latin typeface="Arial" charset="0"/>
              </a:rPr>
              <a:t>in cui si muovono le cariche positive</a:t>
            </a:r>
          </a:p>
        </p:txBody>
      </p:sp>
      <p:grpSp>
        <p:nvGrpSpPr>
          <p:cNvPr id="2" name="Gruppo 11"/>
          <p:cNvGrpSpPr>
            <a:grpSpLocks/>
          </p:cNvGrpSpPr>
          <p:nvPr/>
        </p:nvGrpSpPr>
        <p:grpSpPr bwMode="auto">
          <a:xfrm>
            <a:off x="1565295" y="3868756"/>
            <a:ext cx="6051548" cy="2203450"/>
            <a:chOff x="0" y="3357563"/>
            <a:chExt cx="6051548" cy="2203450"/>
          </a:xfrm>
        </p:grpSpPr>
        <p:pic>
          <p:nvPicPr>
            <p:cNvPr id="2059" name="Picture 14" descr="700px-direzione_convenzionale_della_corrente_elettrica-svg"/>
            <p:cNvPicPr>
              <a:picLocks noChangeAspect="1" noChangeArrowheads="1"/>
            </p:cNvPicPr>
            <p:nvPr/>
          </p:nvPicPr>
          <p:blipFill>
            <a:blip r:embed="rId5"/>
            <a:srcRect/>
            <a:stretch>
              <a:fillRect/>
            </a:stretch>
          </p:blipFill>
          <p:spPr bwMode="auto">
            <a:xfrm>
              <a:off x="0" y="3357563"/>
              <a:ext cx="5935663" cy="2203450"/>
            </a:xfrm>
            <a:prstGeom prst="rect">
              <a:avLst/>
            </a:prstGeom>
            <a:noFill/>
            <a:ln w="9525">
              <a:noFill/>
              <a:miter lim="800000"/>
              <a:headEnd/>
              <a:tailEnd/>
            </a:ln>
          </p:spPr>
        </p:pic>
        <p:graphicFrame>
          <p:nvGraphicFramePr>
            <p:cNvPr id="2051" name="Object 10"/>
            <p:cNvGraphicFramePr>
              <a:graphicFrameLocks noChangeAspect="1"/>
            </p:cNvGraphicFramePr>
            <p:nvPr/>
          </p:nvGraphicFramePr>
          <p:xfrm>
            <a:off x="5578473" y="4143380"/>
            <a:ext cx="473075" cy="669925"/>
          </p:xfrm>
          <a:graphic>
            <a:graphicData uri="http://schemas.openxmlformats.org/presentationml/2006/ole">
              <mc:AlternateContent xmlns:mc="http://schemas.openxmlformats.org/markup-compatibility/2006">
                <mc:Choice xmlns:v="urn:schemas-microsoft-com:vml" Requires="v">
                  <p:oleObj spid="_x0000_s64519" name="Equazione" r:id="rId6" imgW="152280" imgH="215640" progId="Equation.3">
                    <p:embed/>
                  </p:oleObj>
                </mc:Choice>
                <mc:Fallback>
                  <p:oleObj name="Equazione" r:id="rId6" imgW="152280" imgH="2156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8473" y="4143380"/>
                          <a:ext cx="473075" cy="66992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sp>
        <p:nvSpPr>
          <p:cNvPr id="12" name="Rectangle 4"/>
          <p:cNvSpPr txBox="1">
            <a:spLocks noChangeArrowheads="1"/>
          </p:cNvSpPr>
          <p:nvPr/>
        </p:nvSpPr>
        <p:spPr>
          <a:xfrm>
            <a:off x="357158" y="115889"/>
            <a:ext cx="8572560" cy="669906"/>
          </a:xfrm>
          <a:prstGeom prst="rect">
            <a:avLst/>
          </a:prstGeom>
        </p:spPr>
        <p:style>
          <a:lnRef idx="1">
            <a:schemeClr val="accent3"/>
          </a:lnRef>
          <a:fillRef idx="3">
            <a:schemeClr val="accent3"/>
          </a:fillRef>
          <a:effectRef idx="2">
            <a:schemeClr val="accent3"/>
          </a:effectRef>
          <a:fontRef idx="minor">
            <a:schemeClr val="lt1"/>
          </a:fontRef>
        </p:style>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100" normalizeH="0" baseline="0" noProof="0" smtClean="0">
                <a:ln>
                  <a:noFill/>
                </a:ln>
                <a:solidFill>
                  <a:schemeClr val="bg1"/>
                </a:solidFill>
                <a:effectLst>
                  <a:outerShdw blurRad="38100" dist="38100" dir="2700000" algn="tl">
                    <a:srgbClr val="000000">
                      <a:alpha val="43137"/>
                    </a:srgbClr>
                  </a:outerShdw>
                </a:effectLst>
                <a:uLnTx/>
                <a:uFillTx/>
                <a:latin typeface="+mn-lt"/>
                <a:ea typeface="+mn-ea"/>
                <a:cs typeface="+mn-cs"/>
              </a:rPr>
              <a:t>La corrente elettrica</a:t>
            </a:r>
            <a:endParaRPr kumimoji="0" lang="it-IT" sz="3600" b="1"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3" name="Text Box 11"/>
          <p:cNvSpPr txBox="1">
            <a:spLocks noChangeArrowheads="1"/>
          </p:cNvSpPr>
          <p:nvPr/>
        </p:nvSpPr>
        <p:spPr bwMode="auto">
          <a:xfrm>
            <a:off x="1928794" y="2571744"/>
            <a:ext cx="5715040" cy="4001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it-IT" sz="2000" b="1" i="1" dirty="0" smtClean="0">
                <a:solidFill>
                  <a:srgbClr val="FFFF00"/>
                </a:solidFill>
                <a:effectLst>
                  <a:outerShdw blurRad="38100" dist="38100" dir="2700000" algn="tl">
                    <a:srgbClr val="000000">
                      <a:alpha val="43137"/>
                    </a:srgbClr>
                  </a:outerShdw>
                </a:effectLst>
              </a:rPr>
              <a:t>In 1 C è stato calcolato esserci circa 10</a:t>
            </a:r>
            <a:r>
              <a:rPr lang="it-IT" sz="2000" b="1" i="1" baseline="30000" dirty="0" smtClean="0">
                <a:solidFill>
                  <a:srgbClr val="FFFF00"/>
                </a:solidFill>
                <a:effectLst>
                  <a:outerShdw blurRad="38100" dist="38100" dir="2700000" algn="tl">
                    <a:srgbClr val="000000">
                      <a:alpha val="43137"/>
                    </a:srgbClr>
                  </a:outerShdw>
                </a:effectLst>
              </a:rPr>
              <a:t>18</a:t>
            </a:r>
            <a:r>
              <a:rPr lang="it-IT" sz="2000" b="1" i="1" dirty="0" smtClean="0">
                <a:solidFill>
                  <a:srgbClr val="FFFF00"/>
                </a:solidFill>
                <a:effectLst>
                  <a:outerShdw blurRad="38100" dist="38100" dir="2700000" algn="tl">
                    <a:srgbClr val="000000">
                      <a:alpha val="43137"/>
                    </a:srgbClr>
                  </a:outerShdw>
                </a:effectLst>
              </a:rPr>
              <a:t> elettroni!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Carica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elettrica</a:t>
            </a:r>
            <a:r>
              <a:rPr lang="en-US" sz="3600" b="1" dirty="0" smtClean="0">
                <a:effectLst>
                  <a:outerShdw blurRad="38100" dist="38100" dir="2700000" algn="tl">
                    <a:srgbClr val="000000">
                      <a:alpha val="43137"/>
                    </a:srgbClr>
                  </a:outerShdw>
                </a:effectLst>
                <a:latin typeface="+mj-lt"/>
              </a:rPr>
              <a:t> </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428596" y="857232"/>
            <a:ext cx="8286808" cy="5786478"/>
          </a:xfrm>
        </p:spPr>
        <p:txBody>
          <a:bodyPr>
            <a:normAutofit/>
          </a:bodyPr>
          <a:lstStyle/>
          <a:p>
            <a:pPr marL="0" indent="0">
              <a:lnSpc>
                <a:spcPct val="130000"/>
              </a:lnSpc>
              <a:buNone/>
            </a:pPr>
            <a:r>
              <a:rPr lang="it-IT" sz="2000" i="1" dirty="0" smtClean="0">
                <a:solidFill>
                  <a:srgbClr val="181512"/>
                </a:solidFill>
              </a:rPr>
              <a:t>La carica elettrica è una proprietà intrinseca delle particelle fondamentali che costituiscono la materia.</a:t>
            </a:r>
          </a:p>
          <a:p>
            <a:pPr marL="0" indent="0">
              <a:lnSpc>
                <a:spcPct val="130000"/>
              </a:lnSpc>
              <a:buNone/>
            </a:pPr>
            <a:r>
              <a:rPr lang="it-IT" sz="2000" dirty="0" smtClean="0">
                <a:solidFill>
                  <a:srgbClr val="181512"/>
                </a:solidFill>
              </a:rPr>
              <a:t>Si distinguono due tipi di cariche elettriche:</a:t>
            </a:r>
          </a:p>
          <a:p>
            <a:pPr marL="0" indent="0">
              <a:lnSpc>
                <a:spcPct val="130000"/>
              </a:lnSpc>
            </a:pPr>
            <a:r>
              <a:rPr lang="it-IT" sz="2000" b="1" dirty="0" smtClean="0">
                <a:solidFill>
                  <a:srgbClr val="181512"/>
                </a:solidFill>
              </a:rPr>
              <a:t> carica positiva            </a:t>
            </a:r>
            <a:r>
              <a:rPr lang="it-IT" sz="2000" dirty="0" smtClean="0">
                <a:solidFill>
                  <a:srgbClr val="181512"/>
                </a:solidFill>
              </a:rPr>
              <a:t>e </a:t>
            </a:r>
            <a:r>
              <a:rPr lang="it-IT" sz="2000" b="1" dirty="0" smtClean="0">
                <a:solidFill>
                  <a:srgbClr val="181512"/>
                </a:solidFill>
              </a:rPr>
              <a:t>carica negativa</a:t>
            </a:r>
          </a:p>
          <a:p>
            <a:pPr marL="0" indent="0" algn="just">
              <a:lnSpc>
                <a:spcPct val="130000"/>
              </a:lnSpc>
              <a:buNone/>
            </a:pPr>
            <a:r>
              <a:rPr lang="it-IT" sz="2000" b="1" dirty="0" smtClean="0">
                <a:solidFill>
                  <a:srgbClr val="181512"/>
                </a:solidFill>
              </a:rPr>
              <a:t>Cariche dello stesso segno si attraggono</a:t>
            </a:r>
            <a:r>
              <a:rPr lang="it-IT" sz="2000" dirty="0" smtClean="0">
                <a:solidFill>
                  <a:srgbClr val="181512"/>
                </a:solidFill>
              </a:rPr>
              <a:t>, </a:t>
            </a:r>
            <a:r>
              <a:rPr lang="it-IT" sz="2000" b="1" dirty="0" smtClean="0">
                <a:solidFill>
                  <a:srgbClr val="181512"/>
                </a:solidFill>
              </a:rPr>
              <a:t>cariche di segno opposto si respingono.</a:t>
            </a:r>
          </a:p>
          <a:p>
            <a:pPr marL="0" indent="0" algn="just">
              <a:lnSpc>
                <a:spcPct val="130000"/>
              </a:lnSpc>
              <a:buNone/>
            </a:pPr>
            <a:endParaRPr lang="it-IT" sz="2000" b="1" dirty="0" smtClean="0">
              <a:solidFill>
                <a:srgbClr val="181512"/>
              </a:solidFill>
            </a:endParaRPr>
          </a:p>
          <a:p>
            <a:pPr marL="0" indent="0" algn="just">
              <a:lnSpc>
                <a:spcPct val="130000"/>
              </a:lnSpc>
              <a:buNone/>
            </a:pPr>
            <a:endParaRPr lang="it-IT" sz="2000" b="1" dirty="0" smtClean="0">
              <a:solidFill>
                <a:srgbClr val="181512"/>
              </a:solidFill>
            </a:endParaRPr>
          </a:p>
          <a:p>
            <a:pPr marL="0" indent="0" algn="just"/>
            <a:endParaRPr lang="it-IT" dirty="0" smtClean="0"/>
          </a:p>
          <a:p>
            <a:pPr marL="0" indent="0" algn="just"/>
            <a:endParaRPr lang="it-IT" dirty="0" smtClean="0"/>
          </a:p>
        </p:txBody>
      </p:sp>
      <p:pic>
        <p:nvPicPr>
          <p:cNvPr id="4099" name="Picture 3"/>
          <p:cNvPicPr>
            <a:picLocks noChangeAspect="1" noChangeArrowheads="1"/>
          </p:cNvPicPr>
          <p:nvPr/>
        </p:nvPicPr>
        <p:blipFill>
          <a:blip r:embed="rId3"/>
          <a:srcRect/>
          <a:stretch>
            <a:fillRect/>
          </a:stretch>
        </p:blipFill>
        <p:spPr bwMode="auto">
          <a:xfrm>
            <a:off x="2264540" y="2209895"/>
            <a:ext cx="521510" cy="555521"/>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786314" y="2252655"/>
            <a:ext cx="500066" cy="533403"/>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1357290" y="3643314"/>
            <a:ext cx="6704013" cy="279400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egnaposto numero diapositiva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31FD14A-36A9-4D22-9828-19AD813E1CBB}" type="slidenum">
              <a:rPr lang="it-IT" smtClean="0">
                <a:latin typeface="Arial" pitchFamily="34" charset="0"/>
              </a:rPr>
              <a:pPr/>
              <a:t>30</a:t>
            </a:fld>
            <a:endParaRPr lang="it-IT" smtClean="0">
              <a:latin typeface="Arial" pitchFamily="34" charset="0"/>
            </a:endParaRPr>
          </a:p>
        </p:txBody>
      </p:sp>
      <p:graphicFrame>
        <p:nvGraphicFramePr>
          <p:cNvPr id="3074" name="Object 4"/>
          <p:cNvGraphicFramePr>
            <a:graphicFrameLocks noChangeAspect="1"/>
          </p:cNvGraphicFramePr>
          <p:nvPr/>
        </p:nvGraphicFramePr>
        <p:xfrm>
          <a:off x="1533523" y="1071546"/>
          <a:ext cx="1389043" cy="1164041"/>
        </p:xfrm>
        <a:graphic>
          <a:graphicData uri="http://schemas.openxmlformats.org/presentationml/2006/ole">
            <mc:AlternateContent xmlns:mc="http://schemas.openxmlformats.org/markup-compatibility/2006">
              <mc:Choice xmlns:v="urn:schemas-microsoft-com:vml" Requires="v">
                <p:oleObj spid="_x0000_s66566" name="Equation" r:id="rId4" imgW="469696" imgH="393529" progId="Equation.3">
                  <p:embed/>
                </p:oleObj>
              </mc:Choice>
              <mc:Fallback>
                <p:oleObj name="Equation" r:id="rId4" imgW="469696" imgH="39352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3523" y="1071546"/>
                        <a:ext cx="1389043" cy="1164041"/>
                      </a:xfrm>
                      <a:prstGeom prst="rect">
                        <a:avLst/>
                      </a:prstGeom>
                      <a:solidFill>
                        <a:schemeClr val="accent1"/>
                      </a:solidFill>
                    </p:spPr>
                  </p:pic>
                </p:oleObj>
              </mc:Fallback>
            </mc:AlternateContent>
          </a:graphicData>
        </a:graphic>
      </p:graphicFrame>
      <p:sp>
        <p:nvSpPr>
          <p:cNvPr id="3077" name="AutoShape 5"/>
          <p:cNvSpPr>
            <a:spLocks noChangeArrowheads="1"/>
          </p:cNvSpPr>
          <p:nvPr/>
        </p:nvSpPr>
        <p:spPr bwMode="auto">
          <a:xfrm>
            <a:off x="3668732" y="1500174"/>
            <a:ext cx="865187" cy="360362"/>
          </a:xfrm>
          <a:prstGeom prst="rightArrow">
            <a:avLst>
              <a:gd name="adj1" fmla="val 50000"/>
              <a:gd name="adj2" fmla="val 60022"/>
            </a:avLst>
          </a:prstGeom>
          <a:solidFill>
            <a:schemeClr val="accent1"/>
          </a:solidFill>
          <a:ln w="9525">
            <a:solidFill>
              <a:schemeClr val="tx1"/>
            </a:solidFill>
            <a:miter lim="800000"/>
            <a:headEnd/>
            <a:tailEnd/>
          </a:ln>
        </p:spPr>
        <p:txBody>
          <a:bodyPr wrap="none" anchor="ctr"/>
          <a:lstStyle/>
          <a:p>
            <a:endParaRPr lang="it-IT"/>
          </a:p>
        </p:txBody>
      </p:sp>
      <p:graphicFrame>
        <p:nvGraphicFramePr>
          <p:cNvPr id="3075" name="Object 6"/>
          <p:cNvGraphicFramePr>
            <a:graphicFrameLocks noChangeAspect="1"/>
          </p:cNvGraphicFramePr>
          <p:nvPr/>
        </p:nvGraphicFramePr>
        <p:xfrm>
          <a:off x="5203879" y="1285860"/>
          <a:ext cx="2368517" cy="714380"/>
        </p:xfrm>
        <a:graphic>
          <a:graphicData uri="http://schemas.openxmlformats.org/presentationml/2006/ole">
            <mc:AlternateContent xmlns:mc="http://schemas.openxmlformats.org/markup-compatibility/2006">
              <mc:Choice xmlns:v="urn:schemas-microsoft-com:vml" Requires="v">
                <p:oleObj spid="_x0000_s66567" name="Equation" r:id="rId6" imgW="672808" imgH="203112" progId="Equation.3">
                  <p:embed/>
                </p:oleObj>
              </mc:Choice>
              <mc:Fallback>
                <p:oleObj name="Equation" r:id="rId6" imgW="672808" imgH="203112"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3879" y="1285860"/>
                        <a:ext cx="2368517" cy="714380"/>
                      </a:xfrm>
                      <a:prstGeom prst="rect">
                        <a:avLst/>
                      </a:prstGeom>
                      <a:solidFill>
                        <a:schemeClr val="accent1"/>
                      </a:solidFill>
                    </p:spPr>
                  </p:pic>
                </p:oleObj>
              </mc:Fallback>
            </mc:AlternateContent>
          </a:graphicData>
        </a:graphic>
      </p:graphicFrame>
      <p:sp>
        <p:nvSpPr>
          <p:cNvPr id="3078" name="Text Box 7"/>
          <p:cNvSpPr txBox="1">
            <a:spLocks noChangeArrowheads="1"/>
          </p:cNvSpPr>
          <p:nvPr/>
        </p:nvSpPr>
        <p:spPr bwMode="auto">
          <a:xfrm>
            <a:off x="285750" y="2627651"/>
            <a:ext cx="8572530" cy="10156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2000" i="1" dirty="0"/>
              <a:t>In una corrente </a:t>
            </a:r>
            <a:r>
              <a:rPr lang="it-IT" sz="2000" i="1" dirty="0" smtClean="0"/>
              <a:t>continua,  quindi con i costante nel tempo, la carica </a:t>
            </a:r>
            <a:r>
              <a:rPr lang="el-GR" sz="2000" i="1" dirty="0" smtClean="0">
                <a:cs typeface="Arial" pitchFamily="34" charset="0"/>
              </a:rPr>
              <a:t>Δ</a:t>
            </a:r>
            <a:r>
              <a:rPr lang="it-IT" sz="2000" i="1" dirty="0" smtClean="0">
                <a:cs typeface="Arial" pitchFamily="34" charset="0"/>
              </a:rPr>
              <a:t>Q</a:t>
            </a:r>
            <a:r>
              <a:rPr lang="it-IT" sz="2000" i="1" dirty="0" smtClean="0"/>
              <a:t> </a:t>
            </a:r>
            <a:r>
              <a:rPr lang="it-IT" sz="2000" i="1" dirty="0"/>
              <a:t>che attraversa una sezione del filo e il tempo trascorso sono direttamente proporzionali.</a:t>
            </a:r>
          </a:p>
        </p:txBody>
      </p:sp>
      <p:sp>
        <p:nvSpPr>
          <p:cNvPr id="3079" name="CasellaDiTesto 7"/>
          <p:cNvSpPr txBox="1">
            <a:spLocks noChangeArrowheads="1"/>
          </p:cNvSpPr>
          <p:nvPr/>
        </p:nvSpPr>
        <p:spPr bwMode="auto">
          <a:xfrm>
            <a:off x="285720" y="4000504"/>
            <a:ext cx="8429655" cy="923330"/>
          </a:xfrm>
          <a:prstGeom prst="rect">
            <a:avLst/>
          </a:prstGeom>
          <a:noFill/>
          <a:ln w="9525">
            <a:noFill/>
            <a:miter lim="800000"/>
            <a:headEnd/>
            <a:tailEnd/>
          </a:ln>
        </p:spPr>
        <p:txBody>
          <a:bodyPr wrap="square">
            <a:spAutoFit/>
          </a:bodyPr>
          <a:lstStyle/>
          <a:p>
            <a:pPr algn="just"/>
            <a:r>
              <a:rPr lang="it-IT" dirty="0"/>
              <a:t>Si chiama </a:t>
            </a:r>
            <a:r>
              <a:rPr lang="it-IT" b="1" u="sng" dirty="0"/>
              <a:t>GENERATORE </a:t>
            </a:r>
            <a:r>
              <a:rPr lang="it-IT" b="1" u="sng" dirty="0" err="1"/>
              <a:t>DI</a:t>
            </a:r>
            <a:r>
              <a:rPr lang="it-IT" b="1" u="sng" dirty="0"/>
              <a:t> CORRENTE CONTINUA </a:t>
            </a:r>
            <a:r>
              <a:rPr lang="it-IT" dirty="0"/>
              <a:t>un dispositivo elettrico capace di mantenere ai suoi capi una d.d.p. costante, per un intervallo di tempo indeterminato e qualunque sia la corrente da cui è attraversato</a:t>
            </a:r>
          </a:p>
        </p:txBody>
      </p:sp>
      <p:pic>
        <p:nvPicPr>
          <p:cNvPr id="3081" name="Picture 10" descr="http://www.batista70phone.com/wp-content/uploads/2011/10/pila.jpg"/>
          <p:cNvPicPr>
            <a:picLocks noChangeAspect="1" noChangeArrowheads="1"/>
          </p:cNvPicPr>
          <p:nvPr/>
        </p:nvPicPr>
        <p:blipFill>
          <a:blip r:embed="rId8" cstate="print"/>
          <a:srcRect/>
          <a:stretch>
            <a:fillRect/>
          </a:stretch>
        </p:blipFill>
        <p:spPr bwMode="auto">
          <a:xfrm>
            <a:off x="3143240" y="5143512"/>
            <a:ext cx="1785950" cy="1264638"/>
          </a:xfrm>
          <a:prstGeom prst="rect">
            <a:avLst/>
          </a:prstGeom>
          <a:noFill/>
          <a:ln w="9525">
            <a:noFill/>
            <a:miter lim="800000"/>
            <a:headEnd/>
            <a:tailEnd/>
          </a:ln>
        </p:spPr>
      </p:pic>
      <p:grpSp>
        <p:nvGrpSpPr>
          <p:cNvPr id="8" name="Group 34"/>
          <p:cNvGrpSpPr>
            <a:grpSpLocks/>
          </p:cNvGrpSpPr>
          <p:nvPr/>
        </p:nvGrpSpPr>
        <p:grpSpPr bwMode="auto">
          <a:xfrm>
            <a:off x="2071670" y="5214950"/>
            <a:ext cx="1143008" cy="982664"/>
            <a:chOff x="3889" y="3672"/>
            <a:chExt cx="397" cy="484"/>
          </a:xfrm>
        </p:grpSpPr>
        <p:sp>
          <p:nvSpPr>
            <p:cNvPr id="3083" name="Line 35"/>
            <p:cNvSpPr>
              <a:spLocks noChangeShapeType="1"/>
            </p:cNvSpPr>
            <p:nvPr/>
          </p:nvSpPr>
          <p:spPr bwMode="auto">
            <a:xfrm>
              <a:off x="4097" y="3838"/>
              <a:ext cx="0" cy="318"/>
            </a:xfrm>
            <a:prstGeom prst="line">
              <a:avLst/>
            </a:prstGeom>
            <a:noFill/>
            <a:ln w="38100">
              <a:solidFill>
                <a:schemeClr val="tx1"/>
              </a:solidFill>
              <a:round/>
              <a:headEnd/>
              <a:tailEnd/>
            </a:ln>
          </p:spPr>
          <p:txBody>
            <a:bodyPr/>
            <a:lstStyle/>
            <a:p>
              <a:endParaRPr lang="it-IT"/>
            </a:p>
          </p:txBody>
        </p:sp>
        <p:grpSp>
          <p:nvGrpSpPr>
            <p:cNvPr id="9" name="Group 36"/>
            <p:cNvGrpSpPr>
              <a:grpSpLocks/>
            </p:cNvGrpSpPr>
            <p:nvPr/>
          </p:nvGrpSpPr>
          <p:grpSpPr bwMode="auto">
            <a:xfrm>
              <a:off x="3889" y="3672"/>
              <a:ext cx="397" cy="438"/>
              <a:chOff x="3871" y="3672"/>
              <a:chExt cx="397" cy="438"/>
            </a:xfrm>
          </p:grpSpPr>
          <p:sp>
            <p:nvSpPr>
              <p:cNvPr id="3085" name="Line 37"/>
              <p:cNvSpPr>
                <a:spLocks noChangeShapeType="1"/>
              </p:cNvSpPr>
              <p:nvPr/>
            </p:nvSpPr>
            <p:spPr bwMode="auto">
              <a:xfrm>
                <a:off x="4007" y="3884"/>
                <a:ext cx="0" cy="226"/>
              </a:xfrm>
              <a:prstGeom prst="line">
                <a:avLst/>
              </a:prstGeom>
              <a:noFill/>
              <a:ln w="76200">
                <a:solidFill>
                  <a:schemeClr val="tx1"/>
                </a:solidFill>
                <a:round/>
                <a:headEnd/>
                <a:tailEnd/>
              </a:ln>
            </p:spPr>
            <p:txBody>
              <a:bodyPr/>
              <a:lstStyle/>
              <a:p>
                <a:endParaRPr lang="it-IT"/>
              </a:p>
            </p:txBody>
          </p:sp>
          <p:sp>
            <p:nvSpPr>
              <p:cNvPr id="3086" name="Text Box 38"/>
              <p:cNvSpPr txBox="1">
                <a:spLocks noChangeArrowheads="1"/>
              </p:cNvSpPr>
              <p:nvPr/>
            </p:nvSpPr>
            <p:spPr bwMode="auto">
              <a:xfrm>
                <a:off x="4059" y="3717"/>
                <a:ext cx="209" cy="250"/>
              </a:xfrm>
              <a:prstGeom prst="rect">
                <a:avLst/>
              </a:prstGeom>
              <a:noFill/>
              <a:ln w="9525">
                <a:noFill/>
                <a:miter lim="800000"/>
                <a:headEnd/>
                <a:tailEnd/>
              </a:ln>
            </p:spPr>
            <p:txBody>
              <a:bodyPr wrap="none">
                <a:spAutoFit/>
              </a:bodyPr>
              <a:lstStyle/>
              <a:p>
                <a:r>
                  <a:rPr lang="it-IT" sz="2000"/>
                  <a:t>+</a:t>
                </a:r>
              </a:p>
            </p:txBody>
          </p:sp>
          <p:sp>
            <p:nvSpPr>
              <p:cNvPr id="3087" name="Text Box 39"/>
              <p:cNvSpPr txBox="1">
                <a:spLocks noChangeArrowheads="1"/>
              </p:cNvSpPr>
              <p:nvPr/>
            </p:nvSpPr>
            <p:spPr bwMode="auto">
              <a:xfrm>
                <a:off x="3878" y="3725"/>
                <a:ext cx="172" cy="197"/>
              </a:xfrm>
              <a:prstGeom prst="rect">
                <a:avLst/>
              </a:prstGeom>
              <a:noFill/>
              <a:ln w="9525">
                <a:noFill/>
                <a:miter lim="800000"/>
                <a:headEnd/>
                <a:tailEnd/>
              </a:ln>
            </p:spPr>
            <p:txBody>
              <a:bodyPr wrap="none">
                <a:spAutoFit/>
              </a:bodyPr>
              <a:lstStyle/>
              <a:p>
                <a:r>
                  <a:rPr lang="it-IT" sz="2000" dirty="0" smtClean="0"/>
                  <a:t>    -</a:t>
                </a:r>
                <a:endParaRPr lang="it-IT" sz="2000" dirty="0"/>
              </a:p>
            </p:txBody>
          </p:sp>
          <p:sp>
            <p:nvSpPr>
              <p:cNvPr id="3088" name="Text Box 40"/>
              <p:cNvSpPr txBox="1">
                <a:spLocks noChangeArrowheads="1"/>
              </p:cNvSpPr>
              <p:nvPr/>
            </p:nvSpPr>
            <p:spPr bwMode="auto">
              <a:xfrm>
                <a:off x="3871" y="3672"/>
                <a:ext cx="279" cy="212"/>
              </a:xfrm>
              <a:prstGeom prst="rect">
                <a:avLst/>
              </a:prstGeom>
              <a:noFill/>
              <a:ln w="9525">
                <a:noFill/>
                <a:miter lim="800000"/>
                <a:headEnd/>
                <a:tailEnd/>
              </a:ln>
            </p:spPr>
            <p:txBody>
              <a:bodyPr wrap="none">
                <a:spAutoFit/>
              </a:bodyPr>
              <a:lstStyle/>
              <a:p>
                <a:r>
                  <a:rPr lang="it-IT" sz="1600" b="1">
                    <a:sym typeface="Symbol" pitchFamily="18" charset="2"/>
                  </a:rPr>
                  <a:t>V</a:t>
                </a:r>
              </a:p>
            </p:txBody>
          </p:sp>
        </p:grpSp>
      </p:grpSp>
      <p:sp>
        <p:nvSpPr>
          <p:cNvPr id="39" name="Rectangle 4"/>
          <p:cNvSpPr txBox="1">
            <a:spLocks noChangeArrowheads="1"/>
          </p:cNvSpPr>
          <p:nvPr/>
        </p:nvSpPr>
        <p:spPr>
          <a:xfrm>
            <a:off x="285720" y="115889"/>
            <a:ext cx="8643966" cy="669906"/>
          </a:xfrm>
          <a:prstGeom prst="rect">
            <a:avLst/>
          </a:prstGeom>
        </p:spPr>
        <p:style>
          <a:lnRef idx="1">
            <a:schemeClr val="accent3"/>
          </a:lnRef>
          <a:fillRef idx="3">
            <a:schemeClr val="accent3"/>
          </a:fillRef>
          <a:effectRef idx="2">
            <a:schemeClr val="accent3"/>
          </a:effectRef>
          <a:fontRef idx="minor">
            <a:schemeClr val="lt1"/>
          </a:fontRef>
        </p:style>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100" normalizeH="0" baseline="0" noProof="0" smtClean="0">
                <a:ln>
                  <a:noFill/>
                </a:ln>
                <a:solidFill>
                  <a:schemeClr val="bg1"/>
                </a:solidFill>
                <a:effectLst>
                  <a:outerShdw blurRad="38100" dist="38100" dir="2700000" algn="tl">
                    <a:srgbClr val="000000">
                      <a:alpha val="43137"/>
                    </a:srgbClr>
                  </a:outerShdw>
                </a:effectLst>
                <a:uLnTx/>
                <a:uFillTx/>
                <a:latin typeface="+mn-lt"/>
                <a:ea typeface="+mn-ea"/>
                <a:cs typeface="+mn-cs"/>
              </a:rPr>
              <a:t>La corrente elettrica</a:t>
            </a:r>
            <a:endParaRPr kumimoji="0" lang="it-IT" sz="3600" b="1"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41" name="Picture 8" descr="http://www.samsungmobilestore.it/Images/productsimg/Accessories/ATADU600_400.jpg"/>
          <p:cNvPicPr>
            <a:picLocks noChangeAspect="1" noChangeArrowheads="1"/>
          </p:cNvPicPr>
          <p:nvPr/>
        </p:nvPicPr>
        <p:blipFill>
          <a:blip r:embed="rId9" cstate="print"/>
          <a:srcRect/>
          <a:stretch>
            <a:fillRect/>
          </a:stretch>
        </p:blipFill>
        <p:spPr bwMode="auto">
          <a:xfrm>
            <a:off x="6858016" y="5214950"/>
            <a:ext cx="1785956" cy="1190638"/>
          </a:xfrm>
          <a:prstGeom prst="rect">
            <a:avLst/>
          </a:prstGeom>
          <a:noFill/>
          <a:ln w="9525">
            <a:noFill/>
            <a:miter lim="800000"/>
            <a:headEnd/>
            <a:tailEnd/>
          </a:ln>
        </p:spPr>
      </p:pic>
      <p:pic>
        <p:nvPicPr>
          <p:cNvPr id="42" name="Picture 16" descr="https://encrypted-tbn3.gstatic.com/images?q=tbn:ANd9GcQxhJky2eUIsJHlABVa2ejOiJjM2KJEFZHw_i6f8CxiixuMwzrT"/>
          <p:cNvPicPr>
            <a:picLocks noChangeAspect="1" noChangeArrowheads="1"/>
          </p:cNvPicPr>
          <p:nvPr/>
        </p:nvPicPr>
        <p:blipFill>
          <a:blip r:embed="rId10"/>
          <a:srcRect/>
          <a:stretch>
            <a:fillRect/>
          </a:stretch>
        </p:blipFill>
        <p:spPr bwMode="auto">
          <a:xfrm>
            <a:off x="5143504" y="5000636"/>
            <a:ext cx="1500198" cy="14231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FB63543-2BA7-491D-8C85-A02DE5A17299}" type="slidenum">
              <a:rPr lang="it-IT" smtClean="0">
                <a:latin typeface="Arial" pitchFamily="34" charset="0"/>
              </a:rPr>
              <a:pPr/>
              <a:t>31</a:t>
            </a:fld>
            <a:endParaRPr lang="it-IT" smtClean="0">
              <a:latin typeface="Arial" pitchFamily="34" charset="0"/>
            </a:endParaRPr>
          </a:p>
        </p:txBody>
      </p:sp>
      <p:grpSp>
        <p:nvGrpSpPr>
          <p:cNvPr id="2" name="Gruppo 8"/>
          <p:cNvGrpSpPr>
            <a:grpSpLocks/>
          </p:cNvGrpSpPr>
          <p:nvPr/>
        </p:nvGrpSpPr>
        <p:grpSpPr bwMode="auto">
          <a:xfrm>
            <a:off x="1187624" y="1643063"/>
            <a:ext cx="6840760" cy="4594249"/>
            <a:chOff x="2143108" y="428604"/>
            <a:chExt cx="3956168" cy="3000396"/>
          </a:xfrm>
        </p:grpSpPr>
        <p:pic>
          <p:nvPicPr>
            <p:cNvPr id="33796" name="Picture 4" descr="http://space.cinet.it/cinetclub/emmegi/Ripetizioni/corrente/corrente-2.jpg"/>
            <p:cNvPicPr>
              <a:picLocks noChangeAspect="1" noChangeArrowheads="1"/>
            </p:cNvPicPr>
            <p:nvPr/>
          </p:nvPicPr>
          <p:blipFill>
            <a:blip r:embed="rId2"/>
            <a:srcRect/>
            <a:stretch>
              <a:fillRect/>
            </a:stretch>
          </p:blipFill>
          <p:spPr bwMode="auto">
            <a:xfrm>
              <a:off x="2143108" y="428604"/>
              <a:ext cx="3956168" cy="3000396"/>
            </a:xfrm>
            <a:prstGeom prst="rect">
              <a:avLst/>
            </a:prstGeom>
            <a:noFill/>
            <a:ln w="9525">
              <a:noFill/>
              <a:miter lim="800000"/>
              <a:headEnd/>
              <a:tailEnd/>
            </a:ln>
          </p:spPr>
        </p:pic>
        <p:cxnSp>
          <p:nvCxnSpPr>
            <p:cNvPr id="5" name="Connettore 2 4"/>
            <p:cNvCxnSpPr/>
            <p:nvPr/>
          </p:nvCxnSpPr>
          <p:spPr>
            <a:xfrm rot="10800000">
              <a:off x="3929171" y="1000108"/>
              <a:ext cx="1643179" cy="428628"/>
            </a:xfrm>
            <a:prstGeom prst="straightConnector1">
              <a:avLst/>
            </a:prstGeom>
            <a:ln w="666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798" name="CasellaDiTesto 7"/>
            <p:cNvSpPr txBox="1">
              <a:spLocks noChangeArrowheads="1"/>
            </p:cNvSpPr>
            <p:nvPr/>
          </p:nvSpPr>
          <p:spPr bwMode="auto">
            <a:xfrm>
              <a:off x="4534212" y="879507"/>
              <a:ext cx="1406174" cy="241202"/>
            </a:xfrm>
            <a:prstGeom prst="rect">
              <a:avLst/>
            </a:prstGeom>
            <a:noFill/>
            <a:ln w="9525">
              <a:noFill/>
              <a:miter lim="800000"/>
              <a:headEnd/>
              <a:tailEnd/>
            </a:ln>
          </p:spPr>
          <p:txBody>
            <a:bodyPr wrap="none">
              <a:spAutoFit/>
            </a:bodyPr>
            <a:lstStyle/>
            <a:p>
              <a:r>
                <a:rPr lang="it-IT" dirty="0"/>
                <a:t>Campo elettrico</a:t>
              </a:r>
            </a:p>
          </p:txBody>
        </p:sp>
      </p:grpSp>
      <p:sp>
        <p:nvSpPr>
          <p:cNvPr id="7" name="Rectangle 4"/>
          <p:cNvSpPr txBox="1">
            <a:spLocks noChangeArrowheads="1"/>
          </p:cNvSpPr>
          <p:nvPr/>
        </p:nvSpPr>
        <p:spPr>
          <a:xfrm>
            <a:off x="285720" y="115888"/>
            <a:ext cx="8643966" cy="1152871"/>
          </a:xfrm>
          <a:prstGeom prst="rect">
            <a:avLst/>
          </a:prstGeom>
        </p:spPr>
        <p:style>
          <a:lnRef idx="1">
            <a:schemeClr val="accent3"/>
          </a:lnRef>
          <a:fillRef idx="3">
            <a:schemeClr val="accent3"/>
          </a:fillRef>
          <a:effectRef idx="2">
            <a:schemeClr val="accent3"/>
          </a:effectRef>
          <a:fontRef idx="minor">
            <a:schemeClr val="lt1"/>
          </a:fontRef>
        </p:style>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10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Campo</a:t>
            </a:r>
            <a:r>
              <a:rPr kumimoji="0" lang="it-IT" sz="3600" b="1" i="0" u="none" strike="noStrike" kern="1200" cap="none" spc="-10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r>
              <a:rPr kumimoji="0" lang="it-IT" sz="3600" b="1" i="0" u="none" strike="noStrike" kern="1200" cap="none" spc="-10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elettrico</a:t>
            </a:r>
            <a:r>
              <a:rPr kumimoji="0" lang="it-IT" sz="3600" b="1" i="0" u="none" strike="noStrike" kern="1200" cap="none" spc="-100" normalizeH="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in un conduttore percorso da corrente</a:t>
            </a:r>
            <a:endParaRPr kumimoji="0" lang="it-IT" sz="3600" b="1"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157163"/>
            <a:ext cx="8058178" cy="700069"/>
          </a:xfrm>
        </p:spPr>
        <p:style>
          <a:lnRef idx="1">
            <a:schemeClr val="accent3"/>
          </a:lnRef>
          <a:fillRef idx="3">
            <a:schemeClr val="accent3"/>
          </a:fillRef>
          <a:effectRef idx="2">
            <a:schemeClr val="accent3"/>
          </a:effectRef>
          <a:fontRef idx="minor">
            <a:schemeClr val="lt1"/>
          </a:fontRef>
        </p:style>
        <p:txBody>
          <a:bodyPr/>
          <a:lstStyle/>
          <a:p>
            <a:pPr eaLnBrk="1" hangingPunct="1">
              <a:defRPr/>
            </a:pPr>
            <a:r>
              <a:rPr lang="it-IT" b="1" dirty="0" smtClean="0">
                <a:solidFill>
                  <a:schemeClr val="bg1"/>
                </a:solidFill>
                <a:effectLst>
                  <a:outerShdw blurRad="38100" dist="38100" dir="2700000" algn="tl">
                    <a:srgbClr val="000000">
                      <a:alpha val="43137"/>
                    </a:srgbClr>
                  </a:outerShdw>
                </a:effectLst>
              </a:rPr>
              <a:t>La forza elettromotrice</a:t>
            </a:r>
            <a:endParaRPr lang="it-IT" b="1" dirty="0">
              <a:solidFill>
                <a:schemeClr val="bg1"/>
              </a:solidFill>
              <a:effectLst>
                <a:outerShdw blurRad="38100" dist="38100" dir="2700000" algn="tl">
                  <a:srgbClr val="000000">
                    <a:alpha val="43137"/>
                  </a:srgbClr>
                </a:outerShdw>
              </a:effectLst>
            </a:endParaRPr>
          </a:p>
        </p:txBody>
      </p:sp>
      <p:sp>
        <p:nvSpPr>
          <p:cNvPr id="4101"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71BCC26-268B-461E-A044-A01BE780868F}" type="slidenum">
              <a:rPr lang="it-IT" smtClean="0">
                <a:latin typeface="Arial" pitchFamily="34" charset="0"/>
              </a:rPr>
              <a:pPr/>
              <a:t>32</a:t>
            </a:fld>
            <a:endParaRPr lang="it-IT" smtClean="0">
              <a:latin typeface="Arial" pitchFamily="34" charset="0"/>
            </a:endParaRPr>
          </a:p>
        </p:txBody>
      </p:sp>
      <p:sp>
        <p:nvSpPr>
          <p:cNvPr id="4102" name="CasellaDiTesto 3"/>
          <p:cNvSpPr txBox="1">
            <a:spLocks noChangeArrowheads="1"/>
          </p:cNvSpPr>
          <p:nvPr/>
        </p:nvSpPr>
        <p:spPr bwMode="auto">
          <a:xfrm>
            <a:off x="714348" y="1871660"/>
            <a:ext cx="7929618" cy="120015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it-IT" sz="2400" b="1" i="1" dirty="0">
                <a:solidFill>
                  <a:schemeClr val="bg1"/>
                </a:solidFill>
                <a:effectLst>
                  <a:outerShdw blurRad="38100" dist="38100" dir="2700000" algn="tl">
                    <a:srgbClr val="000000">
                      <a:alpha val="43137"/>
                    </a:srgbClr>
                  </a:outerShdw>
                </a:effectLst>
              </a:rPr>
              <a:t>La forza elettromotrice (</a:t>
            </a:r>
            <a:r>
              <a:rPr lang="it-IT" sz="2400" b="1" i="1" dirty="0" err="1">
                <a:solidFill>
                  <a:schemeClr val="bg1"/>
                </a:solidFill>
                <a:effectLst>
                  <a:outerShdw blurRad="38100" dist="38100" dir="2700000" algn="tl">
                    <a:srgbClr val="000000">
                      <a:alpha val="43137"/>
                    </a:srgbClr>
                  </a:outerShdw>
                </a:effectLst>
              </a:rPr>
              <a:t>fem</a:t>
            </a:r>
            <a:r>
              <a:rPr lang="it-IT" sz="2400" b="1" i="1" dirty="0">
                <a:solidFill>
                  <a:schemeClr val="bg1"/>
                </a:solidFill>
                <a:effectLst>
                  <a:outerShdw blurRad="38100" dist="38100" dir="2700000" algn="tl">
                    <a:srgbClr val="000000">
                      <a:alpha val="43137"/>
                    </a:srgbClr>
                  </a:outerShdw>
                </a:effectLst>
              </a:rPr>
              <a:t>) di un generatore è il LAVORO per unità di carica che esso compie per spostare le cariche al suo interno </a:t>
            </a:r>
          </a:p>
        </p:txBody>
      </p:sp>
      <p:graphicFrame>
        <p:nvGraphicFramePr>
          <p:cNvPr id="4098" name="Object 4"/>
          <p:cNvGraphicFramePr>
            <a:graphicFrameLocks noChangeAspect="1"/>
          </p:cNvGraphicFramePr>
          <p:nvPr/>
        </p:nvGraphicFramePr>
        <p:xfrm>
          <a:off x="2317411" y="3286124"/>
          <a:ext cx="1637540" cy="1000132"/>
        </p:xfrm>
        <a:graphic>
          <a:graphicData uri="http://schemas.openxmlformats.org/presentationml/2006/ole">
            <mc:AlternateContent xmlns:mc="http://schemas.openxmlformats.org/markup-compatibility/2006">
              <mc:Choice xmlns:v="urn:schemas-microsoft-com:vml" Requires="v">
                <p:oleObj spid="_x0000_s67590" name="Equazione" r:id="rId3" imgW="685800" imgH="419100" progId="Equation.3">
                  <p:embed/>
                </p:oleObj>
              </mc:Choice>
              <mc:Fallback>
                <p:oleObj name="Equazione" r:id="rId3" imgW="6858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411" y="3286124"/>
                        <a:ext cx="1637540" cy="1000132"/>
                      </a:xfrm>
                      <a:prstGeom prst="rect">
                        <a:avLst/>
                      </a:prstGeom>
                      <a:solidFill>
                        <a:schemeClr val="accent1"/>
                      </a:solidFill>
                    </p:spPr>
                  </p:pic>
                </p:oleObj>
              </mc:Fallback>
            </mc:AlternateContent>
          </a:graphicData>
        </a:graphic>
      </p:graphicFrame>
      <p:graphicFrame>
        <p:nvGraphicFramePr>
          <p:cNvPr id="4099" name="Object 5"/>
          <p:cNvGraphicFramePr>
            <a:graphicFrameLocks noChangeAspect="1"/>
          </p:cNvGraphicFramePr>
          <p:nvPr/>
        </p:nvGraphicFramePr>
        <p:xfrm>
          <a:off x="5072066" y="3286124"/>
          <a:ext cx="2461244" cy="857256"/>
        </p:xfrm>
        <a:graphic>
          <a:graphicData uri="http://schemas.openxmlformats.org/presentationml/2006/ole">
            <mc:AlternateContent xmlns:mc="http://schemas.openxmlformats.org/markup-compatibility/2006">
              <mc:Choice xmlns:v="urn:schemas-microsoft-com:vml" Requires="v">
                <p:oleObj spid="_x0000_s67591" name="Equazione" r:id="rId5" imgW="1130040" imgH="393480" progId="Equation.3">
                  <p:embed/>
                </p:oleObj>
              </mc:Choice>
              <mc:Fallback>
                <p:oleObj name="Equazione" r:id="rId5" imgW="113004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066" y="3286124"/>
                        <a:ext cx="2461244" cy="857256"/>
                      </a:xfrm>
                      <a:prstGeom prst="rect">
                        <a:avLst/>
                      </a:prstGeom>
                      <a:solidFill>
                        <a:schemeClr val="accent1"/>
                      </a:solidFill>
                    </p:spPr>
                  </p:pic>
                </p:oleObj>
              </mc:Fallback>
            </mc:AlternateContent>
          </a:graphicData>
        </a:graphic>
      </p:graphicFrame>
      <p:sp>
        <p:nvSpPr>
          <p:cNvPr id="4103" name="CasellaDiTesto 6"/>
          <p:cNvSpPr txBox="1">
            <a:spLocks noChangeArrowheads="1"/>
          </p:cNvSpPr>
          <p:nvPr/>
        </p:nvSpPr>
        <p:spPr bwMode="auto">
          <a:xfrm>
            <a:off x="642910" y="928670"/>
            <a:ext cx="8072494" cy="923330"/>
          </a:xfrm>
          <a:prstGeom prst="rect">
            <a:avLst/>
          </a:prstGeom>
          <a:noFill/>
          <a:ln w="9525">
            <a:noFill/>
            <a:miter lim="800000"/>
            <a:headEnd/>
            <a:tailEnd/>
          </a:ln>
        </p:spPr>
        <p:txBody>
          <a:bodyPr wrap="square">
            <a:spAutoFit/>
          </a:bodyPr>
          <a:lstStyle/>
          <a:p>
            <a:pPr algn="just"/>
            <a:r>
              <a:rPr lang="it-IT" dirty="0"/>
              <a:t>Un generatore di tensione ha la funzione di mantenere ai suoi capi una d.d.p. costante. Per fare ciò deve compiere al suo interno un lavoro per spostare le cariche elettriche in verso opposto a quello in cui si sposterebbero spontaneamente. </a:t>
            </a:r>
          </a:p>
        </p:txBody>
      </p:sp>
      <p:grpSp>
        <p:nvGrpSpPr>
          <p:cNvPr id="13" name="Gruppo 10"/>
          <p:cNvGrpSpPr>
            <a:grpSpLocks/>
          </p:cNvGrpSpPr>
          <p:nvPr/>
        </p:nvGrpSpPr>
        <p:grpSpPr bwMode="auto">
          <a:xfrm>
            <a:off x="2524208" y="4357694"/>
            <a:ext cx="4762436" cy="2357454"/>
            <a:chOff x="928662" y="642918"/>
            <a:chExt cx="7204858" cy="3571900"/>
          </a:xfrm>
        </p:grpSpPr>
        <p:pic>
          <p:nvPicPr>
            <p:cNvPr id="14" name="Picture 4" descr="http://www.ilmondodelletelecomunicazioni.it/public/imagese/image/elettrotecnica/CIRCUITO/circuito1.gif"/>
            <p:cNvPicPr>
              <a:picLocks noChangeAspect="1" noChangeArrowheads="1"/>
            </p:cNvPicPr>
            <p:nvPr/>
          </p:nvPicPr>
          <p:blipFill>
            <a:blip r:embed="rId7"/>
            <a:srcRect/>
            <a:stretch>
              <a:fillRect/>
            </a:stretch>
          </p:blipFill>
          <p:spPr bwMode="auto">
            <a:xfrm>
              <a:off x="928662" y="642918"/>
              <a:ext cx="7204858" cy="3571900"/>
            </a:xfrm>
            <a:prstGeom prst="rect">
              <a:avLst/>
            </a:prstGeom>
            <a:noFill/>
            <a:ln w="9525">
              <a:noFill/>
              <a:miter lim="800000"/>
              <a:headEnd/>
              <a:tailEnd/>
            </a:ln>
          </p:spPr>
        </p:pic>
        <p:cxnSp>
          <p:nvCxnSpPr>
            <p:cNvPr id="15" name="Connettore 2 14"/>
            <p:cNvCxnSpPr/>
            <p:nvPr/>
          </p:nvCxnSpPr>
          <p:spPr>
            <a:xfrm rot="10800000">
              <a:off x="3572137" y="3500438"/>
              <a:ext cx="2071912" cy="214315"/>
            </a:xfrm>
            <a:prstGeom prst="straightConnector1">
              <a:avLst/>
            </a:prstGeom>
            <a:ln w="698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642910" y="157163"/>
            <a:ext cx="8058178" cy="700069"/>
          </a:xfrm>
        </p:spPr>
        <p:style>
          <a:lnRef idx="1">
            <a:schemeClr val="accent3"/>
          </a:lnRef>
          <a:fillRef idx="3">
            <a:schemeClr val="accent3"/>
          </a:fillRef>
          <a:effectRef idx="2">
            <a:schemeClr val="accent3"/>
          </a:effectRef>
          <a:fontRef idx="minor">
            <a:schemeClr val="lt1"/>
          </a:fontRef>
        </p:style>
        <p:txBody>
          <a:bodyPr/>
          <a:lstStyle/>
          <a:p>
            <a:pPr eaLnBrk="1" hangingPunct="1">
              <a:defRPr/>
            </a:pPr>
            <a:r>
              <a:rPr lang="it-IT" b="1" dirty="0" smtClean="0">
                <a:solidFill>
                  <a:schemeClr val="bg1"/>
                </a:solidFill>
                <a:effectLst>
                  <a:outerShdw blurRad="38100" dist="38100" dir="2700000" algn="tl">
                    <a:srgbClr val="000000">
                      <a:alpha val="43137"/>
                    </a:srgbClr>
                  </a:outerShdw>
                </a:effectLst>
              </a:rPr>
              <a:t>Resistenza e leggi di Ohm</a:t>
            </a:r>
            <a:endParaRPr lang="it-IT" b="1" dirty="0">
              <a:solidFill>
                <a:schemeClr val="bg1"/>
              </a:solidFill>
              <a:effectLst>
                <a:outerShdw blurRad="38100" dist="38100" dir="2700000" algn="tl">
                  <a:srgbClr val="000000">
                    <a:alpha val="43137"/>
                  </a:srgbClr>
                </a:outerShdw>
              </a:effectLst>
            </a:endParaRPr>
          </a:p>
        </p:txBody>
      </p:sp>
      <p:sp>
        <p:nvSpPr>
          <p:cNvPr id="5" name="Rectangle 3"/>
          <p:cNvSpPr txBox="1">
            <a:spLocks noRot="1" noChangeArrowheads="1"/>
          </p:cNvSpPr>
          <p:nvPr/>
        </p:nvSpPr>
        <p:spPr>
          <a:xfrm>
            <a:off x="642911" y="1142984"/>
            <a:ext cx="8001056" cy="4857784"/>
          </a:xfrm>
          <a:prstGeom prst="rect">
            <a:avLst/>
          </a:prstGeom>
          <a:ln w="28575"/>
        </p:spPr>
        <p:style>
          <a:lnRef idx="2">
            <a:schemeClr val="accent3"/>
          </a:lnRef>
          <a:fillRef idx="1">
            <a:schemeClr val="lt1"/>
          </a:fillRef>
          <a:effectRef idx="0">
            <a:schemeClr val="accent3"/>
          </a:effectRef>
          <a:fontRef idx="minor">
            <a:schemeClr val="dk1"/>
          </a:fontRef>
        </p:style>
        <p:txBody>
          <a:bodyPr vert="horz">
            <a:normAutofit/>
          </a:bodyPr>
          <a:lstStyle/>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r>
              <a:rPr kumimoji="0" lang="it-IT" sz="2000" b="0" i="0" u="none" strike="noStrike" kern="1200" cap="none" spc="0" normalizeH="0" baseline="0" noProof="0" dirty="0" smtClean="0">
                <a:ln>
                  <a:noFill/>
                </a:ln>
                <a:solidFill>
                  <a:srgbClr val="000000"/>
                </a:solidFill>
                <a:effectLst/>
                <a:uLnTx/>
                <a:uFillTx/>
                <a:latin typeface="+mn-lt"/>
                <a:ea typeface="+mn-ea"/>
                <a:cs typeface="+mn-cs"/>
              </a:rPr>
              <a:t>La resistenza che un corpo oppone al passaggio della corrente elettrica prende il nome di  </a:t>
            </a:r>
            <a:r>
              <a:rPr kumimoji="0" lang="it-IT" sz="2000" b="1" i="1"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mn-cs"/>
              </a:rPr>
              <a:t>resistenza elettrica R</a:t>
            </a:r>
            <a:r>
              <a:rPr kumimoji="0" lang="it-IT" sz="2000" b="0" i="0" u="none" strike="noStrike" kern="1200" cap="none" spc="0" normalizeH="0" baseline="0" noProof="0" dirty="0" smtClean="0">
                <a:ln>
                  <a:noFill/>
                </a:ln>
                <a:solidFill>
                  <a:srgbClr val="000000"/>
                </a:solidFill>
                <a:effectLst/>
                <a:uLnTx/>
                <a:uFillTx/>
                <a:latin typeface="+mn-lt"/>
                <a:ea typeface="+mn-ea"/>
                <a:cs typeface="+mn-cs"/>
              </a:rPr>
              <a:t>.        </a:t>
            </a:r>
          </a:p>
          <a:p>
            <a:pPr marL="95250" indent="-4763" algn="just">
              <a:lnSpc>
                <a:spcPct val="90000"/>
              </a:lnSpc>
              <a:spcBef>
                <a:spcPts val="700"/>
              </a:spcBef>
              <a:buClr>
                <a:schemeClr val="tx2"/>
              </a:buClr>
              <a:buSzPct val="95000"/>
            </a:pPr>
            <a:r>
              <a:rPr lang="it-IT" sz="2000" dirty="0" smtClean="0">
                <a:solidFill>
                  <a:srgbClr val="000000"/>
                </a:solidFill>
              </a:rPr>
              <a:t>La resistenza è una grandezza fisica e la sua unità di misura è l’</a:t>
            </a:r>
            <a:r>
              <a:rPr lang="it-IT" sz="2000" b="1" dirty="0" smtClean="0">
                <a:solidFill>
                  <a:srgbClr val="000000"/>
                </a:solidFill>
              </a:rPr>
              <a:t>Ohm (Ω), </a:t>
            </a:r>
            <a:r>
              <a:rPr lang="it-IT" sz="2000" dirty="0" smtClean="0">
                <a:solidFill>
                  <a:srgbClr val="000000"/>
                </a:solidFill>
              </a:rPr>
              <a:t>dal nome dello scienziato tedesco Georg Simon Ohm.</a:t>
            </a: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lang="it-IT" sz="2000" dirty="0" smtClean="0">
              <a:solidFill>
                <a:srgbClr val="000000"/>
              </a:solidFill>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lang="it-IT" sz="2000" dirty="0" smtClean="0">
              <a:solidFill>
                <a:srgbClr val="000000"/>
              </a:solidFill>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r>
              <a:rPr kumimoji="0" lang="it-IT" sz="2000" b="0" i="0" u="none" strike="noStrike" kern="1200" cap="none" spc="0" normalizeH="0" baseline="0" noProof="0" dirty="0" smtClean="0">
                <a:ln>
                  <a:noFill/>
                </a:ln>
                <a:solidFill>
                  <a:srgbClr val="000000"/>
                </a:solidFill>
                <a:effectLst/>
                <a:uLnTx/>
                <a:uFillTx/>
                <a:latin typeface="+mn-lt"/>
                <a:ea typeface="+mn-ea"/>
                <a:cs typeface="+mn-cs"/>
              </a:rPr>
              <a:t>                   .</a:t>
            </a: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r>
              <a:rPr kumimoji="0" lang="it-IT" sz="2000" b="0" i="0" u="none" strike="noStrike" kern="1200" cap="none" spc="0" normalizeH="0" baseline="0" noProof="0" dirty="0" smtClean="0">
                <a:ln>
                  <a:noFill/>
                </a:ln>
                <a:solidFill>
                  <a:srgbClr val="000000"/>
                </a:solidFill>
                <a:effectLst/>
                <a:uLnTx/>
                <a:uFillTx/>
                <a:latin typeface="+mn-lt"/>
                <a:ea typeface="+mn-ea"/>
                <a:cs typeface="+mn-cs"/>
              </a:rPr>
              <a:t>Ohm riuscì a dimostrare sperimentalmente l’esistenza di una relazione tra l’intensità, la differenza di potenziale e la resistenza di un conduttore. </a:t>
            </a: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r>
              <a:rPr kumimoji="0" lang="it-IT" sz="2000" b="0" i="0" u="none" strike="noStrike" kern="1200" cap="none" spc="0" normalizeH="0" baseline="0" noProof="0" dirty="0" smtClean="0">
                <a:ln>
                  <a:noFill/>
                </a:ln>
                <a:solidFill>
                  <a:srgbClr val="000000"/>
                </a:solidFill>
                <a:effectLst/>
                <a:uLnTx/>
                <a:uFillTx/>
                <a:latin typeface="+mn-lt"/>
                <a:ea typeface="+mn-ea"/>
                <a:cs typeface="+mn-cs"/>
              </a:rPr>
              <a:t>Formulò due leggi che prendono il suo nome : la prima e la seconda legge di Ohm.</a:t>
            </a:r>
          </a:p>
        </p:txBody>
      </p:sp>
      <p:sp>
        <p:nvSpPr>
          <p:cNvPr id="6" name="Rectangle 3"/>
          <p:cNvSpPr txBox="1">
            <a:spLocks noRot="1" noChangeArrowheads="1"/>
          </p:cNvSpPr>
          <p:nvPr/>
        </p:nvSpPr>
        <p:spPr>
          <a:xfrm>
            <a:off x="301625" y="1676400"/>
            <a:ext cx="8540750" cy="4422775"/>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pitchFamily="2" charset="2"/>
              <a:buNone/>
              <a:tabLst/>
              <a:defRPr/>
            </a:pPr>
            <a:endParaRPr kumimoji="0" lang="it-IT" sz="3000" b="0" i="0" u="none" strike="noStrike" kern="1200" cap="none" spc="0" normalizeH="0" baseline="0" noProof="0" dirty="0" smtClean="0">
              <a:ln>
                <a:noFill/>
              </a:ln>
              <a:solidFill>
                <a:srgbClr val="000000"/>
              </a:solidFill>
              <a:effectLst/>
              <a:uLnTx/>
              <a:uFillTx/>
              <a:latin typeface="+mn-lt"/>
              <a:ea typeface="+mn-ea"/>
              <a:cs typeface="+mn-cs"/>
            </a:endParaRPr>
          </a:p>
        </p:txBody>
      </p:sp>
      <p:pic>
        <p:nvPicPr>
          <p:cNvPr id="8" name="Picture 9" descr="Immagine11"/>
          <p:cNvPicPr>
            <a:picLocks noChangeAspect="1" noChangeArrowheads="1"/>
          </p:cNvPicPr>
          <p:nvPr/>
        </p:nvPicPr>
        <p:blipFill>
          <a:blip r:embed="rId2"/>
          <a:srcRect/>
          <a:stretch>
            <a:fillRect/>
          </a:stretch>
        </p:blipFill>
        <p:spPr bwMode="auto">
          <a:xfrm>
            <a:off x="2000232" y="2420418"/>
            <a:ext cx="5214974" cy="1794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642910" y="157163"/>
            <a:ext cx="8058178" cy="700069"/>
          </a:xfrm>
        </p:spPr>
        <p:style>
          <a:lnRef idx="1">
            <a:schemeClr val="accent3"/>
          </a:lnRef>
          <a:fillRef idx="3">
            <a:schemeClr val="accent3"/>
          </a:fillRef>
          <a:effectRef idx="2">
            <a:schemeClr val="accent3"/>
          </a:effectRef>
          <a:fontRef idx="minor">
            <a:schemeClr val="lt1"/>
          </a:fontRef>
        </p:style>
        <p:txBody>
          <a:bodyPr/>
          <a:lstStyle/>
          <a:p>
            <a:pPr eaLnBrk="1" hangingPunct="1">
              <a:defRPr/>
            </a:pPr>
            <a:r>
              <a:rPr lang="it-IT" b="1" dirty="0" smtClean="0">
                <a:solidFill>
                  <a:schemeClr val="bg1"/>
                </a:solidFill>
                <a:effectLst>
                  <a:outerShdw blurRad="38100" dist="38100" dir="2700000" algn="tl">
                    <a:srgbClr val="000000">
                      <a:alpha val="43137"/>
                    </a:srgbClr>
                  </a:outerShdw>
                </a:effectLst>
              </a:rPr>
              <a:t>La prima legge di Ohm</a:t>
            </a:r>
            <a:endParaRPr lang="it-IT" b="1" dirty="0">
              <a:solidFill>
                <a:schemeClr val="bg1"/>
              </a:solidFill>
              <a:effectLst>
                <a:outerShdw blurRad="38100" dist="38100" dir="2700000" algn="tl">
                  <a:srgbClr val="000000">
                    <a:alpha val="43137"/>
                  </a:srgbClr>
                </a:outerShdw>
              </a:effectLst>
            </a:endParaRPr>
          </a:p>
        </p:txBody>
      </p:sp>
      <p:sp>
        <p:nvSpPr>
          <p:cNvPr id="5" name="Rectangle 3"/>
          <p:cNvSpPr txBox="1">
            <a:spLocks noRot="1" noChangeArrowheads="1"/>
          </p:cNvSpPr>
          <p:nvPr/>
        </p:nvSpPr>
        <p:spPr>
          <a:xfrm>
            <a:off x="642911" y="1142984"/>
            <a:ext cx="8001056" cy="5357850"/>
          </a:xfrm>
          <a:prstGeom prst="rect">
            <a:avLst/>
          </a:prstGeom>
          <a:ln w="28575"/>
        </p:spPr>
        <p:style>
          <a:lnRef idx="2">
            <a:schemeClr val="accent3"/>
          </a:lnRef>
          <a:fillRef idx="1">
            <a:schemeClr val="lt1"/>
          </a:fillRef>
          <a:effectRef idx="0">
            <a:schemeClr val="accent3"/>
          </a:effectRef>
          <a:fontRef idx="minor">
            <a:schemeClr val="dk1"/>
          </a:fontRef>
        </p:style>
        <p:txBody>
          <a:bodyPr vert="horz">
            <a:normAutofit/>
          </a:bodyPr>
          <a:lstStyle/>
          <a:p>
            <a:pPr marL="95250" lvl="0" indent="-4763" algn="just">
              <a:lnSpc>
                <a:spcPct val="90000"/>
              </a:lnSpc>
              <a:spcBef>
                <a:spcPts val="700"/>
              </a:spcBef>
              <a:buClr>
                <a:schemeClr val="tx2"/>
              </a:buClr>
              <a:buSzPct val="95000"/>
            </a:pPr>
            <a:r>
              <a:rPr lang="it-IT" sz="2000" dirty="0" smtClean="0">
                <a:solidFill>
                  <a:srgbClr val="000000"/>
                </a:solidFill>
              </a:rPr>
              <a:t>In un filo conduttore, l’intensità di corrente (I) che lo attraversa è direttamente proporzionale alla differenza di potenziale (V) e inversamente proporzionale alla resistenza del conduttore (R).</a:t>
            </a:r>
          </a:p>
          <a:p>
            <a:pPr marL="95250" lvl="0" indent="-4763" algn="just">
              <a:lnSpc>
                <a:spcPct val="90000"/>
              </a:lnSpc>
              <a:spcBef>
                <a:spcPts val="700"/>
              </a:spcBef>
              <a:buClr>
                <a:schemeClr val="tx2"/>
              </a:buClr>
              <a:buSzPct val="95000"/>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lvl="0" indent="-4763" algn="just">
              <a:lnSpc>
                <a:spcPct val="90000"/>
              </a:lnSpc>
              <a:spcBef>
                <a:spcPts val="700"/>
              </a:spcBef>
              <a:buClr>
                <a:schemeClr val="tx2"/>
              </a:buClr>
              <a:buSzPct val="95000"/>
            </a:pPr>
            <a:endParaRPr lang="it-IT" sz="2000" dirty="0" smtClean="0">
              <a:solidFill>
                <a:srgbClr val="000000"/>
              </a:solidFill>
            </a:endParaRPr>
          </a:p>
          <a:p>
            <a:pPr marL="95250" lvl="0" indent="-4763" algn="just">
              <a:lnSpc>
                <a:spcPct val="90000"/>
              </a:lnSpc>
              <a:spcBef>
                <a:spcPts val="700"/>
              </a:spcBef>
              <a:buClr>
                <a:schemeClr val="tx2"/>
              </a:buClr>
              <a:buSzPct val="95000"/>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lvl="0" indent="-4763" algn="just">
              <a:lnSpc>
                <a:spcPct val="90000"/>
              </a:lnSpc>
              <a:spcBef>
                <a:spcPts val="700"/>
              </a:spcBef>
              <a:buClr>
                <a:schemeClr val="tx2"/>
              </a:buClr>
              <a:buSzPct val="95000"/>
            </a:pPr>
            <a:endParaRPr lang="it-IT" sz="2000" dirty="0" smtClean="0">
              <a:solidFill>
                <a:srgbClr val="000000"/>
              </a:solidFill>
            </a:endParaRPr>
          </a:p>
          <a:p>
            <a:pPr marL="95250" lvl="0" indent="-4763" algn="just">
              <a:lnSpc>
                <a:spcPct val="90000"/>
              </a:lnSpc>
              <a:spcBef>
                <a:spcPts val="700"/>
              </a:spcBef>
              <a:buClr>
                <a:schemeClr val="tx2"/>
              </a:buClr>
              <a:buSzPct val="95000"/>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lvl="0" indent="-4763" algn="just">
              <a:lnSpc>
                <a:spcPct val="90000"/>
              </a:lnSpc>
              <a:spcBef>
                <a:spcPts val="700"/>
              </a:spcBef>
              <a:buClr>
                <a:schemeClr val="tx2"/>
              </a:buClr>
              <a:buSzPct val="95000"/>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lang="it-IT" sz="2000" dirty="0" smtClean="0">
              <a:solidFill>
                <a:srgbClr val="000000"/>
              </a:solidFill>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lang="it-IT" sz="2000" dirty="0" smtClean="0">
              <a:solidFill>
                <a:srgbClr val="000000"/>
              </a:solidFill>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endParaRPr kumimoji="0" lang="it-IT" sz="2000" b="0" i="0" u="none" strike="noStrike" kern="1200" cap="none" spc="0" normalizeH="0" baseline="0" noProof="0" dirty="0" smtClean="0">
              <a:ln>
                <a:noFill/>
              </a:ln>
              <a:solidFill>
                <a:srgbClr val="000000"/>
              </a:solidFill>
              <a:effectLst/>
              <a:uLnTx/>
              <a:uFillTx/>
              <a:latin typeface="+mn-lt"/>
              <a:ea typeface="+mn-ea"/>
              <a:cs typeface="+mn-cs"/>
            </a:endParaRPr>
          </a:p>
          <a:p>
            <a:pPr marL="95250" marR="0" lvl="0" indent="-4763" algn="just" defTabSz="914400" rtl="0" eaLnBrk="1" fontAlgn="auto" latinLnBrk="0" hangingPunct="1">
              <a:lnSpc>
                <a:spcPct val="90000"/>
              </a:lnSpc>
              <a:spcBef>
                <a:spcPts val="700"/>
              </a:spcBef>
              <a:spcAft>
                <a:spcPts val="0"/>
              </a:spcAft>
              <a:buClr>
                <a:schemeClr val="tx2"/>
              </a:buClr>
              <a:buSzPct val="95000"/>
              <a:buFont typeface="Wingdings" pitchFamily="2" charset="2"/>
              <a:buNone/>
              <a:tabLst/>
              <a:defRPr/>
            </a:pPr>
            <a:r>
              <a:rPr kumimoji="0" lang="it-IT" sz="2000" b="0" i="0" u="none" strike="noStrike" kern="1200" cap="none" spc="0" normalizeH="0" baseline="0" noProof="0" dirty="0" smtClean="0">
                <a:ln>
                  <a:noFill/>
                </a:ln>
                <a:solidFill>
                  <a:srgbClr val="000000"/>
                </a:solidFill>
                <a:effectLst/>
                <a:uLnTx/>
                <a:uFillTx/>
                <a:latin typeface="+mn-lt"/>
                <a:ea typeface="+mn-ea"/>
                <a:cs typeface="+mn-cs"/>
              </a:rPr>
              <a:t>                   </a:t>
            </a:r>
          </a:p>
        </p:txBody>
      </p:sp>
      <p:sp>
        <p:nvSpPr>
          <p:cNvPr id="6" name="Rectangle 3"/>
          <p:cNvSpPr txBox="1">
            <a:spLocks noRot="1" noChangeArrowheads="1"/>
          </p:cNvSpPr>
          <p:nvPr/>
        </p:nvSpPr>
        <p:spPr>
          <a:xfrm>
            <a:off x="301625" y="1676400"/>
            <a:ext cx="8540750" cy="4422775"/>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pitchFamily="2" charset="2"/>
              <a:buNone/>
              <a:tabLst/>
              <a:defRPr/>
            </a:pPr>
            <a:endParaRPr kumimoji="0" lang="it-IT" sz="3000" b="0" i="0" u="none" strike="noStrike" kern="1200" cap="none" spc="0" normalizeH="0" baseline="0" noProof="0" dirty="0" smtClean="0">
              <a:ln>
                <a:noFill/>
              </a:ln>
              <a:solidFill>
                <a:srgbClr val="000000"/>
              </a:solidFill>
              <a:effectLst/>
              <a:uLnTx/>
              <a:uFillTx/>
              <a:latin typeface="+mn-lt"/>
              <a:ea typeface="+mn-ea"/>
              <a:cs typeface="+mn-cs"/>
            </a:endParaRPr>
          </a:p>
        </p:txBody>
      </p:sp>
      <p:graphicFrame>
        <p:nvGraphicFramePr>
          <p:cNvPr id="68610" name="Object 4"/>
          <p:cNvGraphicFramePr>
            <a:graphicFrameLocks noChangeAspect="1"/>
          </p:cNvGraphicFramePr>
          <p:nvPr/>
        </p:nvGraphicFramePr>
        <p:xfrm>
          <a:off x="6954248" y="4500570"/>
          <a:ext cx="1546842" cy="1143008"/>
        </p:xfrm>
        <a:graphic>
          <a:graphicData uri="http://schemas.openxmlformats.org/presentationml/2006/ole">
            <mc:AlternateContent xmlns:mc="http://schemas.openxmlformats.org/markup-compatibility/2006">
              <mc:Choice xmlns:v="urn:schemas-microsoft-com:vml" Requires="v">
                <p:oleObj spid="_x0000_s68614" name="Equazione" r:id="rId3" imgW="533160" imgH="393480" progId="Equation.3">
                  <p:embed/>
                </p:oleObj>
              </mc:Choice>
              <mc:Fallback>
                <p:oleObj name="Equazione" r:id="rId3" imgW="5331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248" y="4500570"/>
                        <a:ext cx="1546842" cy="1143008"/>
                      </a:xfrm>
                      <a:prstGeom prst="rect">
                        <a:avLst/>
                      </a:prstGeom>
                      <a:solidFill>
                        <a:schemeClr val="accent1"/>
                      </a:solidFill>
                    </p:spPr>
                  </p:pic>
                </p:oleObj>
              </mc:Fallback>
            </mc:AlternateContent>
          </a:graphicData>
        </a:graphic>
      </p:graphicFrame>
      <p:graphicFrame>
        <p:nvGraphicFramePr>
          <p:cNvPr id="68611" name="Object 4"/>
          <p:cNvGraphicFramePr>
            <a:graphicFrameLocks noChangeAspect="1"/>
          </p:cNvGraphicFramePr>
          <p:nvPr/>
        </p:nvGraphicFramePr>
        <p:xfrm>
          <a:off x="4198945" y="4848241"/>
          <a:ext cx="1516063" cy="574675"/>
        </p:xfrm>
        <a:graphic>
          <a:graphicData uri="http://schemas.openxmlformats.org/presentationml/2006/ole">
            <mc:AlternateContent xmlns:mc="http://schemas.openxmlformats.org/markup-compatibility/2006">
              <mc:Choice xmlns:v="urn:schemas-microsoft-com:vml" Requires="v">
                <p:oleObj spid="_x0000_s68615" name="Equazione" r:id="rId5" imgW="469800" imgH="177480" progId="Equation.3">
                  <p:embed/>
                </p:oleObj>
              </mc:Choice>
              <mc:Fallback>
                <p:oleObj name="Equazione" r:id="rId5" imgW="46980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8945" y="4848241"/>
                        <a:ext cx="1516063" cy="574675"/>
                      </a:xfrm>
                      <a:prstGeom prst="rect">
                        <a:avLst/>
                      </a:prstGeom>
                      <a:solidFill>
                        <a:schemeClr val="accent1"/>
                      </a:solidFill>
                    </p:spPr>
                  </p:pic>
                </p:oleObj>
              </mc:Fallback>
            </mc:AlternateContent>
          </a:graphicData>
        </a:graphic>
      </p:graphicFrame>
      <p:sp>
        <p:nvSpPr>
          <p:cNvPr id="9" name="AutoShape 5"/>
          <p:cNvSpPr>
            <a:spLocks noChangeArrowheads="1"/>
          </p:cNvSpPr>
          <p:nvPr/>
        </p:nvSpPr>
        <p:spPr bwMode="auto">
          <a:xfrm>
            <a:off x="5921391" y="4929198"/>
            <a:ext cx="865187" cy="360362"/>
          </a:xfrm>
          <a:prstGeom prst="rightArrow">
            <a:avLst>
              <a:gd name="adj1" fmla="val 50000"/>
              <a:gd name="adj2" fmla="val 60022"/>
            </a:avLst>
          </a:prstGeom>
          <a:solidFill>
            <a:schemeClr val="accent1"/>
          </a:solidFill>
          <a:ln w="9525">
            <a:solidFill>
              <a:schemeClr val="tx1"/>
            </a:solidFill>
            <a:miter lim="800000"/>
            <a:headEnd/>
            <a:tailEnd/>
          </a:ln>
        </p:spPr>
        <p:txBody>
          <a:bodyPr wrap="none" anchor="ctr"/>
          <a:lstStyle/>
          <a:p>
            <a:endParaRPr lang="it-IT"/>
          </a:p>
        </p:txBody>
      </p:sp>
      <p:pic>
        <p:nvPicPr>
          <p:cNvPr id="10" name="Picture 5" descr="http://www.garkonda.altervista.org/joomla/images/immagini/elettronica/elettrotecnica/fig18.jpg"/>
          <p:cNvPicPr>
            <a:picLocks noChangeAspect="1" noChangeArrowheads="1"/>
          </p:cNvPicPr>
          <p:nvPr/>
        </p:nvPicPr>
        <p:blipFill>
          <a:blip r:embed="rId7"/>
          <a:srcRect/>
          <a:stretch>
            <a:fillRect/>
          </a:stretch>
        </p:blipFill>
        <p:spPr bwMode="auto">
          <a:xfrm>
            <a:off x="857224" y="4214818"/>
            <a:ext cx="3137777" cy="1928826"/>
          </a:xfrm>
          <a:prstGeom prst="rect">
            <a:avLst/>
          </a:prstGeom>
          <a:noFill/>
          <a:ln w="9525">
            <a:noFill/>
            <a:miter lim="800000"/>
            <a:headEnd/>
            <a:tailEnd/>
          </a:ln>
        </p:spPr>
      </p:pic>
      <p:pic>
        <p:nvPicPr>
          <p:cNvPr id="68612" name="Picture 4"/>
          <p:cNvPicPr>
            <a:picLocks noChangeAspect="1" noChangeArrowheads="1"/>
          </p:cNvPicPr>
          <p:nvPr/>
        </p:nvPicPr>
        <p:blipFill>
          <a:blip r:embed="rId8"/>
          <a:srcRect/>
          <a:stretch>
            <a:fillRect/>
          </a:stretch>
        </p:blipFill>
        <p:spPr bwMode="auto">
          <a:xfrm>
            <a:off x="1071538" y="2143116"/>
            <a:ext cx="7153197" cy="1928826"/>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egnaposto numero diapositiva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1473D07-CDCD-4BC5-9E99-41425771AEAC}" type="slidenum">
              <a:rPr lang="it-IT" smtClean="0">
                <a:latin typeface="Arial" pitchFamily="34" charset="0"/>
              </a:rPr>
              <a:pPr/>
              <a:t>35</a:t>
            </a:fld>
            <a:endParaRPr lang="it-IT" smtClean="0">
              <a:latin typeface="Arial" pitchFamily="34" charset="0"/>
            </a:endParaRPr>
          </a:p>
        </p:txBody>
      </p:sp>
      <p:graphicFrame>
        <p:nvGraphicFramePr>
          <p:cNvPr id="6146" name="Object 2"/>
          <p:cNvGraphicFramePr>
            <a:graphicFrameLocks noChangeAspect="1"/>
          </p:cNvGraphicFramePr>
          <p:nvPr/>
        </p:nvGraphicFramePr>
        <p:xfrm>
          <a:off x="1928794" y="1038991"/>
          <a:ext cx="4071957" cy="961249"/>
        </p:xfrm>
        <a:graphic>
          <a:graphicData uri="http://schemas.openxmlformats.org/presentationml/2006/ole">
            <mc:AlternateContent xmlns:mc="http://schemas.openxmlformats.org/markup-compatibility/2006">
              <mc:Choice xmlns:v="urn:schemas-microsoft-com:vml" Requires="v">
                <p:oleObj spid="_x0000_s69638" name="Equazione" r:id="rId3" imgW="1777680" imgH="419040" progId="Equation.3">
                  <p:embed/>
                </p:oleObj>
              </mc:Choice>
              <mc:Fallback>
                <p:oleObj name="Equazione" r:id="rId3" imgW="177768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1038991"/>
                        <a:ext cx="4071957" cy="961249"/>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500034" y="1071546"/>
          <a:ext cx="1015116" cy="928694"/>
        </p:xfrm>
        <a:graphic>
          <a:graphicData uri="http://schemas.openxmlformats.org/presentationml/2006/ole">
            <mc:AlternateContent xmlns:mc="http://schemas.openxmlformats.org/markup-compatibility/2006">
              <mc:Choice xmlns:v="urn:schemas-microsoft-com:vml" Requires="v">
                <p:oleObj spid="_x0000_s69639" name="Equazione" r:id="rId5" imgW="431640" imgH="393480" progId="Equation.3">
                  <p:embed/>
                </p:oleObj>
              </mc:Choice>
              <mc:Fallback>
                <p:oleObj name="Equazione" r:id="rId5" imgW="43164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1071546"/>
                        <a:ext cx="1015116" cy="928694"/>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5" name="CasellaDiTesto 4"/>
          <p:cNvSpPr txBox="1"/>
          <p:nvPr/>
        </p:nvSpPr>
        <p:spPr>
          <a:xfrm>
            <a:off x="357188" y="2357438"/>
            <a:ext cx="8358187" cy="646112"/>
          </a:xfrm>
          <a:prstGeom prst="rect">
            <a:avLst/>
          </a:prstGeom>
          <a:noFill/>
        </p:spPr>
        <p:txBody>
          <a:bodyPr>
            <a:spAutoFit/>
          </a:bodyPr>
          <a:lstStyle/>
          <a:p>
            <a:pPr algn="just">
              <a:defRPr/>
            </a:pPr>
            <a:r>
              <a:rPr lang="it-IT" dirty="0"/>
              <a:t>Un conduttore che in un circuito  ha la funzione di fornire una data resistenza si chiama </a:t>
            </a:r>
            <a:r>
              <a:rPr lang="it-IT" b="1" dirty="0">
                <a:effectLst>
                  <a:outerShdw blurRad="38100" dist="38100" dir="2700000" algn="tl">
                    <a:srgbClr val="000000">
                      <a:alpha val="43137"/>
                    </a:srgbClr>
                  </a:outerShdw>
                </a:effectLst>
              </a:rPr>
              <a:t>RESISTORE </a:t>
            </a:r>
          </a:p>
        </p:txBody>
      </p:sp>
      <p:pic>
        <p:nvPicPr>
          <p:cNvPr id="6150" name="Picture 5" descr="http://img59.imageshack.us/img59/2793/simboloresistore.png"/>
          <p:cNvPicPr>
            <a:picLocks noChangeAspect="1" noChangeArrowheads="1"/>
          </p:cNvPicPr>
          <p:nvPr/>
        </p:nvPicPr>
        <p:blipFill>
          <a:blip r:embed="rId7"/>
          <a:srcRect/>
          <a:stretch>
            <a:fillRect/>
          </a:stretch>
        </p:blipFill>
        <p:spPr bwMode="auto">
          <a:xfrm>
            <a:off x="6500826" y="1214422"/>
            <a:ext cx="2005013" cy="500063"/>
          </a:xfrm>
          <a:prstGeom prst="rect">
            <a:avLst/>
          </a:prstGeom>
          <a:noFill/>
          <a:ln w="9525">
            <a:noFill/>
            <a:miter lim="800000"/>
            <a:headEnd/>
            <a:tailEnd/>
          </a:ln>
        </p:spPr>
      </p:pic>
      <p:pic>
        <p:nvPicPr>
          <p:cNvPr id="6151" name="Picture 7" descr="http://www.spaceclick.com/it/nav/content/tech/electronic/components/resistor/logo.png"/>
          <p:cNvPicPr>
            <a:picLocks noChangeAspect="1" noChangeArrowheads="1"/>
          </p:cNvPicPr>
          <p:nvPr/>
        </p:nvPicPr>
        <p:blipFill>
          <a:blip r:embed="rId8"/>
          <a:srcRect/>
          <a:stretch>
            <a:fillRect/>
          </a:stretch>
        </p:blipFill>
        <p:spPr bwMode="auto">
          <a:xfrm>
            <a:off x="285720" y="3143248"/>
            <a:ext cx="3697383" cy="2286016"/>
          </a:xfrm>
          <a:prstGeom prst="rect">
            <a:avLst/>
          </a:prstGeom>
          <a:noFill/>
          <a:ln w="9525">
            <a:noFill/>
            <a:miter lim="800000"/>
            <a:headEnd/>
            <a:tailEnd/>
          </a:ln>
        </p:spPr>
      </p:pic>
      <p:sp>
        <p:nvSpPr>
          <p:cNvPr id="8" name="Titolo 1"/>
          <p:cNvSpPr txBox="1">
            <a:spLocks/>
          </p:cNvSpPr>
          <p:nvPr/>
        </p:nvSpPr>
        <p:spPr>
          <a:xfrm>
            <a:off x="357158" y="157163"/>
            <a:ext cx="8343930" cy="700069"/>
          </a:xfrm>
          <a:prstGeom prst="rect">
            <a:avLst/>
          </a:prstGeom>
        </p:spPr>
        <p:style>
          <a:lnRef idx="1">
            <a:schemeClr val="accent3"/>
          </a:lnRef>
          <a:fillRef idx="3">
            <a:schemeClr val="accent3"/>
          </a:fillRef>
          <a:effectRef idx="2">
            <a:schemeClr val="accent3"/>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600" b="1" i="0" u="none" strike="noStrike" kern="1200" cap="none" spc="-10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Resistenza e resistore</a:t>
            </a:r>
            <a:endParaRPr kumimoji="0" lang="it-IT" sz="3600" b="1"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9" name="Picture 2" descr="http://ishtar.df.unibo.it/em/elet/resistivita_file/image002.gif"/>
          <p:cNvPicPr>
            <a:picLocks noChangeAspect="1" noChangeArrowheads="1"/>
          </p:cNvPicPr>
          <p:nvPr/>
        </p:nvPicPr>
        <p:blipFill>
          <a:blip r:embed="rId9"/>
          <a:srcRect/>
          <a:stretch>
            <a:fillRect/>
          </a:stretch>
        </p:blipFill>
        <p:spPr bwMode="auto">
          <a:xfrm>
            <a:off x="3929058" y="2857496"/>
            <a:ext cx="5000639" cy="282094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642910" y="157163"/>
            <a:ext cx="8058178" cy="700069"/>
          </a:xfrm>
        </p:spPr>
        <p:style>
          <a:lnRef idx="1">
            <a:schemeClr val="accent3"/>
          </a:lnRef>
          <a:fillRef idx="3">
            <a:schemeClr val="accent3"/>
          </a:fillRef>
          <a:effectRef idx="2">
            <a:schemeClr val="accent3"/>
          </a:effectRef>
          <a:fontRef idx="minor">
            <a:schemeClr val="lt1"/>
          </a:fontRef>
        </p:style>
        <p:txBody>
          <a:bodyPr/>
          <a:lstStyle/>
          <a:p>
            <a:pPr eaLnBrk="1" hangingPunct="1">
              <a:defRPr/>
            </a:pPr>
            <a:r>
              <a:rPr lang="it-IT" b="1" dirty="0" smtClean="0">
                <a:solidFill>
                  <a:schemeClr val="bg1"/>
                </a:solidFill>
                <a:effectLst>
                  <a:outerShdw blurRad="38100" dist="38100" dir="2700000" algn="tl">
                    <a:srgbClr val="000000">
                      <a:alpha val="43137"/>
                    </a:srgbClr>
                  </a:outerShdw>
                </a:effectLst>
              </a:rPr>
              <a:t>La seconda legge di Ohm</a:t>
            </a:r>
            <a:endParaRPr lang="it-IT" b="1" dirty="0">
              <a:solidFill>
                <a:schemeClr val="bg1"/>
              </a:solidFill>
              <a:effectLst>
                <a:outerShdw blurRad="38100" dist="38100" dir="2700000" algn="tl">
                  <a:srgbClr val="000000">
                    <a:alpha val="43137"/>
                  </a:srgbClr>
                </a:outerShdw>
              </a:effectLst>
            </a:endParaRPr>
          </a:p>
        </p:txBody>
      </p:sp>
      <p:sp>
        <p:nvSpPr>
          <p:cNvPr id="5" name="Rectangle 3"/>
          <p:cNvSpPr txBox="1">
            <a:spLocks noRot="1" noChangeArrowheads="1"/>
          </p:cNvSpPr>
          <p:nvPr/>
        </p:nvSpPr>
        <p:spPr>
          <a:xfrm>
            <a:off x="642910" y="1142984"/>
            <a:ext cx="8001056" cy="5500726"/>
          </a:xfrm>
          <a:prstGeom prst="rect">
            <a:avLst/>
          </a:prstGeom>
          <a:ln w="28575"/>
        </p:spPr>
        <p:style>
          <a:lnRef idx="2">
            <a:schemeClr val="accent3"/>
          </a:lnRef>
          <a:fillRef idx="1">
            <a:schemeClr val="lt1"/>
          </a:fillRef>
          <a:effectRef idx="0">
            <a:schemeClr val="accent3"/>
          </a:effectRef>
          <a:fontRef idx="minor">
            <a:schemeClr val="dk1"/>
          </a:fontRef>
        </p:style>
        <p:txBody>
          <a:bodyPr vert="horz">
            <a:normAutofit/>
          </a:bodyPr>
          <a:lstStyle/>
          <a:p>
            <a:pPr algn="just"/>
            <a:r>
              <a:rPr lang="it-IT" sz="2000" dirty="0" smtClean="0">
                <a:solidFill>
                  <a:srgbClr val="000000"/>
                </a:solidFill>
              </a:rPr>
              <a:t>La  resistenza di un conduttore dipende dal  materiale con cui esso è costituito, ed è direttamente proporzionale alla sua lunghezza </a:t>
            </a:r>
            <a:r>
              <a:rPr lang="it-IT" sz="2000" i="1" dirty="0" smtClean="0">
                <a:solidFill>
                  <a:srgbClr val="000000"/>
                </a:solidFill>
              </a:rPr>
              <a:t>l</a:t>
            </a:r>
            <a:r>
              <a:rPr lang="it-IT" sz="2000" dirty="0" smtClean="0">
                <a:solidFill>
                  <a:srgbClr val="000000"/>
                </a:solidFill>
              </a:rPr>
              <a:t> e inversamente proporzionale alla sua sezione </a:t>
            </a:r>
            <a:r>
              <a:rPr lang="it-IT" sz="2000" i="1" dirty="0" smtClean="0">
                <a:solidFill>
                  <a:srgbClr val="000000"/>
                </a:solidFill>
              </a:rPr>
              <a:t>A</a:t>
            </a:r>
            <a:r>
              <a:rPr lang="it-IT" sz="2000" dirty="0" smtClean="0">
                <a:solidFill>
                  <a:srgbClr val="000000"/>
                </a:solidFill>
              </a:rPr>
              <a:t>.</a:t>
            </a:r>
          </a:p>
          <a:p>
            <a:pPr algn="just"/>
            <a:endParaRPr lang="it-IT" sz="2000" dirty="0" smtClean="0">
              <a:solidFill>
                <a:srgbClr val="000000"/>
              </a:solidFill>
            </a:endParaRPr>
          </a:p>
          <a:p>
            <a:pPr algn="just"/>
            <a:endParaRPr lang="it-IT" sz="2000" dirty="0" smtClean="0">
              <a:solidFill>
                <a:srgbClr val="000000"/>
              </a:solidFill>
            </a:endParaRPr>
          </a:p>
          <a:p>
            <a:pPr algn="just"/>
            <a:endParaRPr lang="it-IT" sz="2000" dirty="0" smtClean="0">
              <a:solidFill>
                <a:srgbClr val="000000"/>
              </a:solidFill>
            </a:endParaRPr>
          </a:p>
          <a:p>
            <a:pPr algn="just"/>
            <a:endParaRPr lang="it-IT" sz="2000" dirty="0" smtClean="0">
              <a:solidFill>
                <a:srgbClr val="000000"/>
              </a:solidFill>
            </a:endParaRPr>
          </a:p>
          <a:p>
            <a:pPr algn="just"/>
            <a:endParaRPr lang="it-IT" sz="2000" dirty="0" smtClean="0">
              <a:solidFill>
                <a:srgbClr val="000000"/>
              </a:solidFill>
            </a:endParaRPr>
          </a:p>
          <a:p>
            <a:pPr algn="just"/>
            <a:endParaRPr lang="it-IT" sz="2000" dirty="0" smtClean="0">
              <a:solidFill>
                <a:srgbClr val="000000"/>
              </a:solidFill>
            </a:endParaRPr>
          </a:p>
          <a:p>
            <a:pPr algn="just"/>
            <a:r>
              <a:rPr lang="it-IT" sz="2000" dirty="0" smtClean="0">
                <a:solidFill>
                  <a:srgbClr val="000000"/>
                </a:solidFill>
              </a:rPr>
              <a:t>Essendo </a:t>
            </a:r>
            <a:r>
              <a:rPr lang="it-IT" sz="2000" b="1" i="1" dirty="0" smtClean="0">
                <a:solidFill>
                  <a:srgbClr val="000000"/>
                </a:solidFill>
                <a:latin typeface="Symbol" pitchFamily="18" charset="2"/>
              </a:rPr>
              <a:t>r</a:t>
            </a:r>
            <a:r>
              <a:rPr lang="it-IT" sz="2000" dirty="0" smtClean="0">
                <a:solidFill>
                  <a:srgbClr val="000000"/>
                </a:solidFill>
              </a:rPr>
              <a:t> una costante di proporzionalità detta </a:t>
            </a:r>
            <a:r>
              <a:rPr lang="it-IT" sz="2000" b="1" dirty="0" smtClean="0">
                <a:solidFill>
                  <a:srgbClr val="000000"/>
                </a:solidFill>
              </a:rPr>
              <a:t>resistività</a:t>
            </a:r>
            <a:r>
              <a:rPr lang="it-IT" sz="2000" dirty="0" smtClean="0">
                <a:solidFill>
                  <a:srgbClr val="000000"/>
                </a:solidFill>
              </a:rPr>
              <a:t>, dipendente dalla natura fisica del conduttore. </a:t>
            </a:r>
          </a:p>
          <a:p>
            <a:pPr algn="just"/>
            <a:endParaRPr lang="it-IT" sz="2000" dirty="0" smtClean="0">
              <a:solidFill>
                <a:srgbClr val="000000"/>
              </a:solidFill>
            </a:endParaRPr>
          </a:p>
          <a:p>
            <a:pPr algn="just"/>
            <a:r>
              <a:rPr lang="it-IT" sz="2000" dirty="0" smtClean="0">
                <a:solidFill>
                  <a:srgbClr val="000000"/>
                </a:solidFill>
              </a:rPr>
              <a:t>La resistività </a:t>
            </a:r>
            <a:r>
              <a:rPr lang="it-IT" sz="2000" b="1" i="1" dirty="0" smtClean="0">
                <a:solidFill>
                  <a:srgbClr val="000000"/>
                </a:solidFill>
                <a:latin typeface="Symbol" pitchFamily="18" charset="2"/>
              </a:rPr>
              <a:t>r</a:t>
            </a:r>
            <a:r>
              <a:rPr lang="it-IT" sz="2000" dirty="0" smtClean="0">
                <a:solidFill>
                  <a:srgbClr val="000000"/>
                </a:solidFill>
              </a:rPr>
              <a:t>  si misura in </a:t>
            </a:r>
            <a:r>
              <a:rPr lang="it-IT" sz="2000" b="1" dirty="0" smtClean="0">
                <a:solidFill>
                  <a:srgbClr val="000000"/>
                </a:solidFill>
                <a:latin typeface="Symbol" pitchFamily="18" charset="2"/>
                <a:sym typeface="Symbol"/>
              </a:rPr>
              <a:t> </a:t>
            </a:r>
            <a:r>
              <a:rPr lang="it-IT" sz="2000" b="1" dirty="0" smtClean="0">
                <a:solidFill>
                  <a:srgbClr val="000000"/>
                </a:solidFill>
                <a:latin typeface="Book Antiqua"/>
                <a:sym typeface="Symbol"/>
              </a:rPr>
              <a:t>· </a:t>
            </a:r>
            <a:r>
              <a:rPr lang="it-IT" sz="2000" b="1" dirty="0" smtClean="0">
                <a:solidFill>
                  <a:srgbClr val="000000"/>
                </a:solidFill>
              </a:rPr>
              <a:t> m</a:t>
            </a:r>
            <a:r>
              <a:rPr lang="it-IT" sz="2000" dirty="0" smtClean="0">
                <a:solidFill>
                  <a:srgbClr val="000000"/>
                </a:solidFill>
              </a:rPr>
              <a:t>.</a:t>
            </a:r>
          </a:p>
          <a:p>
            <a:pPr algn="just"/>
            <a:endParaRPr lang="it-IT" sz="2000" dirty="0" smtClean="0">
              <a:solidFill>
                <a:srgbClr val="000000"/>
              </a:solidFill>
            </a:endParaRPr>
          </a:p>
          <a:p>
            <a:pPr algn="just"/>
            <a:r>
              <a:rPr lang="it-IT" sz="2000" dirty="0" smtClean="0">
                <a:solidFill>
                  <a:srgbClr val="000000"/>
                </a:solidFill>
              </a:rPr>
              <a:t>Per i metalli il valore della resistività </a:t>
            </a:r>
          </a:p>
          <a:p>
            <a:pPr algn="just"/>
            <a:r>
              <a:rPr lang="it-IT" sz="2000" dirty="0" smtClean="0">
                <a:solidFill>
                  <a:srgbClr val="000000"/>
                </a:solidFill>
              </a:rPr>
              <a:t>dipende anche dalla temperatura in </a:t>
            </a:r>
          </a:p>
          <a:p>
            <a:pPr algn="just"/>
            <a:r>
              <a:rPr lang="it-IT" sz="2000" dirty="0" smtClean="0">
                <a:solidFill>
                  <a:srgbClr val="000000"/>
                </a:solidFill>
              </a:rPr>
              <a:t>modo lineare.</a:t>
            </a:r>
            <a:r>
              <a:rPr kumimoji="0" lang="it-IT" sz="2000" b="0" i="0" u="none" strike="noStrike" kern="1200" cap="none" spc="0" normalizeH="0" baseline="0" noProof="0" dirty="0" smtClean="0">
                <a:ln>
                  <a:noFill/>
                </a:ln>
                <a:solidFill>
                  <a:srgbClr val="000000"/>
                </a:solidFill>
                <a:effectLst/>
                <a:uLnTx/>
                <a:uFillTx/>
                <a:latin typeface="+mn-lt"/>
                <a:ea typeface="+mn-ea"/>
                <a:cs typeface="+mn-cs"/>
              </a:rPr>
              <a:t>                  </a:t>
            </a:r>
          </a:p>
        </p:txBody>
      </p:sp>
      <p:sp>
        <p:nvSpPr>
          <p:cNvPr id="6" name="Rectangle 3"/>
          <p:cNvSpPr txBox="1">
            <a:spLocks noRot="1" noChangeArrowheads="1"/>
          </p:cNvSpPr>
          <p:nvPr/>
        </p:nvSpPr>
        <p:spPr>
          <a:xfrm>
            <a:off x="301625" y="1676400"/>
            <a:ext cx="8540750" cy="4422775"/>
          </a:xfrm>
          <a:prstGeom prst="rect">
            <a:avLst/>
          </a:prstGeom>
        </p:spPr>
        <p:txBody>
          <a:bodyPr vert="horz">
            <a:normAutofit/>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pitchFamily="2" charset="2"/>
              <a:buNone/>
              <a:tabLst/>
              <a:defRPr/>
            </a:pPr>
            <a:endParaRPr kumimoji="0" lang="it-IT" sz="3000" b="0" i="0" u="none" strike="noStrike" kern="1200" cap="none" spc="0" normalizeH="0" baseline="0" noProof="0" dirty="0" smtClean="0">
              <a:ln>
                <a:noFill/>
              </a:ln>
              <a:solidFill>
                <a:srgbClr val="000000"/>
              </a:solidFill>
              <a:effectLst/>
              <a:uLnTx/>
              <a:uFillTx/>
              <a:latin typeface="+mn-lt"/>
              <a:ea typeface="+mn-ea"/>
              <a:cs typeface="+mn-cs"/>
            </a:endParaRPr>
          </a:p>
        </p:txBody>
      </p:sp>
      <p:graphicFrame>
        <p:nvGraphicFramePr>
          <p:cNvPr id="68610" name="Object 4"/>
          <p:cNvGraphicFramePr>
            <a:graphicFrameLocks noChangeAspect="1"/>
          </p:cNvGraphicFramePr>
          <p:nvPr/>
        </p:nvGraphicFramePr>
        <p:xfrm>
          <a:off x="5459413" y="2571750"/>
          <a:ext cx="1225550" cy="928688"/>
        </p:xfrm>
        <a:graphic>
          <a:graphicData uri="http://schemas.openxmlformats.org/presentationml/2006/ole">
            <mc:AlternateContent xmlns:mc="http://schemas.openxmlformats.org/markup-compatibility/2006">
              <mc:Choice xmlns:v="urn:schemas-microsoft-com:vml" Requires="v">
                <p:oleObj spid="_x0000_s70660" name="Equazione" r:id="rId3" imgW="520560" imgH="393480" progId="Equation.3">
                  <p:embed/>
                </p:oleObj>
              </mc:Choice>
              <mc:Fallback>
                <p:oleObj name="Equazione" r:id="rId3" imgW="5205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9413" y="2571750"/>
                        <a:ext cx="1225550" cy="928688"/>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pic>
        <p:nvPicPr>
          <p:cNvPr id="70660" name="Picture 4"/>
          <p:cNvPicPr>
            <a:picLocks noChangeAspect="1" noChangeArrowheads="1"/>
          </p:cNvPicPr>
          <p:nvPr/>
        </p:nvPicPr>
        <p:blipFill>
          <a:blip r:embed="rId5"/>
          <a:srcRect/>
          <a:stretch>
            <a:fillRect/>
          </a:stretch>
        </p:blipFill>
        <p:spPr bwMode="auto">
          <a:xfrm>
            <a:off x="5143504" y="4335929"/>
            <a:ext cx="2714644" cy="2307781"/>
          </a:xfrm>
          <a:prstGeom prst="rect">
            <a:avLst/>
          </a:prstGeom>
          <a:noFill/>
          <a:ln w="9525">
            <a:noFill/>
            <a:miter lim="800000"/>
            <a:headEnd/>
            <a:tailEnd/>
          </a:ln>
          <a:effectLst/>
        </p:spPr>
      </p:pic>
      <p:pic>
        <p:nvPicPr>
          <p:cNvPr id="70661" name="Picture 5"/>
          <p:cNvPicPr>
            <a:picLocks noChangeAspect="1" noChangeArrowheads="1"/>
          </p:cNvPicPr>
          <p:nvPr/>
        </p:nvPicPr>
        <p:blipFill>
          <a:blip r:embed="rId6"/>
          <a:srcRect/>
          <a:stretch>
            <a:fillRect/>
          </a:stretch>
        </p:blipFill>
        <p:spPr bwMode="auto">
          <a:xfrm>
            <a:off x="1571604" y="2143116"/>
            <a:ext cx="2708278" cy="159177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numero diapositiva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8053FEC-DF90-47A6-BA0A-B8C846813C61}" type="slidenum">
              <a:rPr lang="it-IT" smtClean="0">
                <a:latin typeface="Arial" pitchFamily="34" charset="0"/>
              </a:rPr>
              <a:pPr/>
              <a:t>37</a:t>
            </a:fld>
            <a:endParaRPr lang="it-IT" smtClean="0">
              <a:latin typeface="Arial" pitchFamily="34" charset="0"/>
            </a:endParaRPr>
          </a:p>
        </p:txBody>
      </p:sp>
      <p:sp>
        <p:nvSpPr>
          <p:cNvPr id="4" name="CasellaDiTesto 3"/>
          <p:cNvSpPr txBox="1"/>
          <p:nvPr/>
        </p:nvSpPr>
        <p:spPr>
          <a:xfrm>
            <a:off x="357158" y="1000108"/>
            <a:ext cx="8358246" cy="5170646"/>
          </a:xfrm>
          <a:prstGeom prst="rect">
            <a:avLst/>
          </a:prstGeom>
          <a:noFill/>
        </p:spPr>
        <p:txBody>
          <a:bodyPr wrap="square">
            <a:spAutoFit/>
          </a:bodyPr>
          <a:lstStyle/>
          <a:p>
            <a:pPr algn="just">
              <a:defRPr/>
            </a:pPr>
            <a:r>
              <a:rPr lang="it-IT" dirty="0" smtClean="0"/>
              <a:t>In un circuito elettrico si possono inserire vari elementi ciascuno </a:t>
            </a:r>
            <a:r>
              <a:rPr lang="it-IT" dirty="0"/>
              <a:t>con la sua resistenza, collegati in</a:t>
            </a:r>
            <a:r>
              <a:rPr lang="it-IT" dirty="0" smtClean="0"/>
              <a:t>:</a:t>
            </a:r>
          </a:p>
          <a:p>
            <a:pPr algn="just">
              <a:defRPr/>
            </a:pPr>
            <a:endParaRPr lang="it-IT" dirty="0">
              <a:latin typeface="Arial" charset="0"/>
            </a:endParaRPr>
          </a:p>
          <a:p>
            <a:pPr marL="342900" indent="-342900" algn="just">
              <a:buFont typeface="Arial" pitchFamily="34" charset="0"/>
              <a:buChar char="•"/>
              <a:defRPr/>
            </a:pPr>
            <a:r>
              <a:rPr lang="it-IT" sz="2400" b="1" i="1" dirty="0" smtClean="0"/>
              <a:t>serie</a:t>
            </a: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a:latin typeface="Arial" charset="0"/>
            </a:endParaRPr>
          </a:p>
          <a:p>
            <a:pPr marL="1077913" indent="-342900" algn="just">
              <a:buFont typeface="Arial" pitchFamily="34" charset="0"/>
              <a:buChar char="•"/>
              <a:defRPr/>
            </a:pPr>
            <a:r>
              <a:rPr lang="it-IT" sz="2400" b="1" i="1" dirty="0" smtClean="0"/>
              <a:t>parallelo</a:t>
            </a: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dirty="0" smtClean="0">
              <a:latin typeface="Arial" charset="0"/>
            </a:endParaRPr>
          </a:p>
          <a:p>
            <a:pPr marL="342900" indent="-342900" algn="just">
              <a:buFont typeface="+mj-lt"/>
              <a:buAutoNum type="arabicPeriod"/>
              <a:defRPr/>
            </a:pPr>
            <a:endParaRPr lang="it-IT" sz="2400" dirty="0"/>
          </a:p>
          <a:p>
            <a:pPr marL="1438275" indent="-342900" algn="just">
              <a:buFont typeface="Arial" pitchFamily="34" charset="0"/>
              <a:buChar char="•"/>
              <a:defRPr/>
            </a:pPr>
            <a:r>
              <a:rPr lang="it-IT" sz="2400" b="1" i="1" dirty="0" smtClean="0"/>
              <a:t>parte in serie </a:t>
            </a:r>
            <a:r>
              <a:rPr lang="it-IT" sz="2400" b="1" i="1" dirty="0"/>
              <a:t>e parte in </a:t>
            </a:r>
            <a:r>
              <a:rPr lang="it-IT" sz="2400" b="1" i="1" dirty="0" smtClean="0"/>
              <a:t>parallelo</a:t>
            </a:r>
            <a:endParaRPr lang="it-IT" sz="2400" b="1" i="1" dirty="0"/>
          </a:p>
        </p:txBody>
      </p:sp>
      <p:sp>
        <p:nvSpPr>
          <p:cNvPr id="40964" name="AutoShape 2" descr="data:image/jpeg;base64,/9j/4AAQSkZJRgABAQAAAQABAAD/2wCEAAkGBhAGEBITBxAUEhEUFRAQGRgXFRcQFRcQHxgVGB8YFRYjHCYeGBkmHhgYIDAhIygqLS0yGyo3NTgqNSktLCkBCQoKBQUFDQUFDSkYEhgpKSkpKSkpKSkpKSkpKSkpKSkpKSkpKSkpKSkpKSkpKSkpKSkpKSkpKSkpKSkpKSkpKf/AABEIALYBFQMBIgACEQEDEQH/xAAbAAEBAAIDAQAAAAAAAAAAAAAABQQGAQIDB//EAEcQAAEDAgMDCAcFBQUJAQAAAAEAAgMEEQUSIQYTQRQxMlFUcXSUIjRhgbK01BVScoKRByNCk9IWM1NikkNEVWNkc6HC0ST/xAAUAQEAAAAAAAAAAAAAAAAAAAAA/8QAFBEBAAAAAAAAAAAAAAAAAAAAAP/aAAwDAQACEQMRAD8A+4oiICIiAiIgIou2s76PDqyWle6OSKnqJmOabEPbG5w9hFxzFYWDYi+prnx4fJJNTRxFsxkGkdXeMsYxxAcXFjnOcNQPQ5iSCGzoiICIiAiKBtpO+kp43wSPjPKaGMlhsTHJUQxvFrG/oud7RwQX0WubLYk/EZaowPfLRNMbYpHgAmYGRszWHRz42kMAc4dLMASALbGgIiICIiAiIgIiICi4pjktFVU9PBCx+/ZO8OdKY8u7DCQQI3c+cW161aWqbUYW/Fa2kDWztjEVdG+WJxjMbpGxNaQ8EG/ouOlwLC6C1geMtxuNzmNLHMkmp3tJDss0bixwDho4XGh6jqAbgUVq2A1ztnKeOnxGmcx7JBTNMUbRFO45iJWAO9HPbM4OtZxPONTsOH1zMTijlpr5JGMkbcZTlcA4XHA2KDIREQEREBERAREQEREBERARF51FQylY59Q4MYwOe5ziGta0C5JJ0AAF7oMLaHCnY5Sz07HiPfRyQlxbvLMc0tNhmbrY6a/qsVuz74allTTzNZIWCKcCM5J2g+icue7Ht1Add2jiDcWtZErS3MCMts176Zee9+pdaeoZVsa+nc17Hta9rmkOa5hFwWkaEEEG6CVstKZYpQ57n5amsYC5zpCGiZ+UXJJtltb2WtorK6QTNqWtfA4OY4BzXA5gWkXBB4ghd0BERAUvaDCH41GxkMjY8s1PPcsMl3RSslaOm2wLmAH2dXOqE1Qymtv3tbmc1gzENu8mwaL85J5gk9QymGadzWNu1t3ENGZxDQLniSQB1koIf2GMIkqJmT7qnlaZJmBpAEwac00Ts143OFs2hvlvodV7bKysmhcaSZ8sZkeW53umLG2acm8ddzuvUmxcRfRV5p207S6dwa0c5cQ0DvJXdAREQEREBERAREQERcOeGdIgXNurXqQY9bh7K/d7+/7t7ZW2cW+mL2vbnGp0K5w+hZhkTIqa4ZG1sbQSXEMAsBc6mw01Xu5wZ0jbmHVrzI54YLvIA9uiDlERAREQEREBERARFC2rgbVimZUND431ULXNcA5rm5ZDZzToRcA2PUguXS6kf2Ow7sFL5eL+lP7HYd2Cl8vF/SgqvlbH0yB3myhbVvbiMcVKwg8qmjhdYi24F5ZQ72Ojjez869X7EYZL/eYdSHvpoT/6rIw7Ziiwh+fDKOnheQW5o4Y4nZTbTM1oNtBp7EEA1UkmDMizETPDMMLjckTbzkjn9ehD3e5d6erdhWEysozaWA1FDENSRIJXQQA94MR7jovGjbnxI0o0bDUVOI2/yvhjA4WsZamc98f6p25sSNKOaSogxMgXH7lkOTqt6xDEfzIMvZ2qZs5h8zZCS2gdVxEcd1GXSMBPWYnR/r1rjYgHBaaeHEX+lTSOc9xN9ZI46l7j7M8smvsWJjLctXNSt/3yXDpbXtdoziYWvq3dUYB/GOvXnaq8VRNCDbl8FLTjXiJzFKQL84inB0H8CD12BqH0zJY8QdZ8hixCziBZtQ0vc0ewStmHdZbZyln32/qFhYls7R4yWnFKWCctFmmWJkpaOoFwNgsP+wmFf8NovKw/0II23L/tF1oCHCihfihtr/8AoY4bkXvxyVH+kLI28idjMUVPRG7pGz1QsbaRRF0ZvzG076c8/BXqHAKTC2PZh1NDC2TpCKNkIdoR6WUC+hK1vYQurnl0xzckghw3nBtUMLjMePPaDj/Cg9tqnDaijp4KZ1hXFjgQbERiN1RmHvYxv5l641W/buGwtZdprxTQac4ZLlMlvaIt6fyrC2OBnqN2ejh8U9GPxOncGg89iIaeE90o613wVm+qoac9GjfiEpH3S55ZAP5M0n6foHs6vfPgzMxO+kjioieYipe5tM48OZ5J9yobJVTY6RkUzxnpzJSHM70junGMOdxu5rWv/Mo1GN5WtpNMsFZWVvewxslA/m1tx/2/ctgrtk6DE5DJX0NNLI613vgikebAAXcWkmwAHuQVGSCToEHuN12U6j2do8ObloqSCJuYSWZFHGN4BbNYNAzW0vzr2+yKe1txFbUf3beYtDTw4ta0dwA4IMtFi/ZcH+DH/ob97P1fe9Lv150GFQAWEMdtNMjbaNLBw+6S3u05kGUixnYbC7pRRnnPQbzlzXnh95rXd4B4Lr9kU/8AgRcP9m3gHNHDgHOHc49aDLWmbdSmaSPd3y0TRir7aaskaGg6i4LBVadbR1BXJtk6KdznPp2ZnG5Iu25sBcgEC9gF3j2bpqeOaOmhawTNMbyOk5tnNsXc5ADnWF9LnrQRP2hPknijioic4E1dpYXFOzeMH88067bdZsapI4MPd6VUczS065WRvqAeOhdHG0/jXTYyodjT99U6mGlpaM8bVJG8nHH/AJIP4V02RBqJo2P15BTOo+u8hmdEST97JSMd3S30BQZu0VccXw5goXFjq4U8DCOk1k2XM4cbtjL3flXWrxR+IYRG9pLJqmKnguNCyeYsiJHUWueTzfwrB2fG/lpKbhRGvcRbmySPpYL83PE6Q/l6wmHDeVMVJa3J6vEKo8Bu7B8Ytb/roz+T3INg2Vq3VdJFykkyMDqeQk3Jmic6J5J43cwn3qspVTstR1b3PmgaXOOYm7m3PWQDa6xdmKNlDLXMphlY2eIAXLgByandYXJsLucfegvoiICIiAo20fSo/Fw/DIrKjbR9Kj8XD8MiCyiIgIiIMdmHxRzPmYwCV7I4nO1uWNLy0HhoXu/XuXH2bEZ9/kG+3Zhz8d1mDsvdmF1kogwZ8HiqaiKokB3sTJY29WV+W9x1+jYH/MetcVuCxV81PNODvKcyuYQbD02ZHXHEW/8AICz0QEREBY1Fh0WG5+RsDN5JJM638Urjdzj7SslEGPS4fHROldTsDXTPErzr6UmVjLn8rGjTqXhR4LDQzzzwAiWo3O8NyQcjS1thw0JWeiDCiweKGpkqWD99JHFC430yML3Cw67vN+4LNREBERAREQEREBERBg4Vg8WDCQUYIEss1Q65veV7szj3f/Fzh+ERYY6d1K2xnlM7/bJlYzTqFmA95J4rNRBMw7AY8NqKqoiJL6l0TnXtYZGBgDfZznvJXNLgMdJVz1UZO8nZDG4HojJm1b1EgtB/AFSRAUbBPWMQ8RF8rTKyo2CesYh4iL5WmQWUREBERAUbaPpUfi4fhkVlRto+lR+Lh+GRBZREQEREBERAREQEREBERAREQEREBERAREQEREBERAREQEREBRsE9YxDxEXytMrKjYJ6xiHiIvlaZBZREQEREBRto+lR+Lh+GRWVG2j6VH4uH4ZEFlERAREQEREBERAREQEREBERAREQEREBERAREQEREBERAREQFGwT1jEPERfK0ysqNgnrGIeIi+VpkFlERAREQFG2j6VH4uH4ZFZUbaPpUfi4fhkQWUREBERAREQEREBERAREQEREBERAREQEREBERAREQEREBERAUbBPWMQ8RF8rTKyo2CesYh4iL5WmQWUREBERAUbaPpUfi4fhkVlRto+lR+Lh+GRBZREQEREBERAREQEREBERAREQEREBERAREQEREBERAREQEREBRsE9YxDxEXytMrKjYJ6xiHiIvlaZBZREQEREBRto+lR+Lh+GRWVG2j6VH4uH4ZEFlERAREQEREBERAREQEREBERAREQEREBERAREQEREBERAREQFGwT1jEPERfK0ysqNgnrGIeIi+VpkFlERAREQFG2j6VH4uH4ZFZXyv9rP7TTsjV0kDabehpjrHEvyXF5GBrNDroSSfYg+qIukMm+a1wBFwDY6HUX1HArugIiICIiAiIgIiICIiAiLznc9rXGnaHPsbBzixpPUXBpIHtsUHoi1mDa6Spw9lVFTt3r3th3JlItOZtxu3SbvRwfofRsLHW2q2VhJAzaHjbUX70HKIiAiIgIiICIiAiIgIiICjYJ6xiHiIvlaZWVr+z1dFPVYiyGRjnieMloc1zgOTU7bkA3HpAjvB6kGwIiICIiApmN4HFjDQZIaeSaO7onTwioax+mtrg8BzOHMqa0SfaaQVse4qLxuxB9E5rsrLRtp5C6MR6kgSMDt6criTYDLYkNax7B9rJKqAuqY304miceT/u2Bmdussd2SPZ1tDjoPet+5LjHaqDyk/wBUtiRBrvJcY7VQeUn+qTkuMdqoPKT/AFS2JEGu8lxjtVB5Sf6pOS4x2qg8pP8AVLYkQa7yXGO1UHlJ/qk5LjHaqDyk/wBUtiRBrvJcY7VQeUn+qTkuMdqoPKT/AFS2JEGu8lxjtVB5Sf6pOS4x2qg8pP8AVLYkQQqWmxVr2mrqaJ0dxmDKWZji3iGuNSQD7SD3K6iINTptmpafEnuaByIu5eNQCMQLDA5tucsLLyfiK2WubK+NwoHMbLb0S9rpGA3/AImhzSdL8xC90Qa7yXGO1UHlJ/qk5LjHaqDyk/1S2JEGu8lxjtVB5Sf6pOS4x2qg8pP9UtiRBrvJcY7VQeUn+qTkuMdqoPKT/VLYkQa7yXGO1UHlJ/qk5LjHaqDyk/1S2JEGu8lxjtVB5Sf6pOS4x2qg8pP9UtiRBrvJcY7VQeUn+qUPbWgx6ailGG1FO6a8OUU8MtPNfeMvlkdUua0Wve4sRccVvyINE2Ko8foWA7WVVM6MDMRkMk4aBzF7C1t/bZ6hfsx/ZgMErXYhTV3KKd7ZhFYOa97XOteUm17W9510svrBXznYqWajhws0s73tmfVRSRHK5jYmid+8bYAtLHtYwkk33ljrawfRkREBERAWOcOhc4vdFGXuLHF2RuYub0STa5I4HhwREGQiIgIiICIiAiIgIiICIiAiIgIiICIiAiIgIiICIiAiIgIiIC8oqSOBznQsa1ztXENALj1uPH3oiD1REQERE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sp>
        <p:nvSpPr>
          <p:cNvPr id="40965" name="AutoShape 4" descr="data:image/jpeg;base64,/9j/4AAQSkZJRgABAQAAAQABAAD/2wCEAAkGBhAGEBITBxAUEhEUFRAQGRgXFRcQFRcQHxgVGB8YFRYjHCYeGBkmHhgYIDAhIygqLS0yGyo3NTgqNSktLCkBCQoKBQUFDQUFDSkYEhgpKSkpKSkpKSkpKSkpKSkpKSkpKSkpKSkpKSkpKSkpKSkpKSkpKSkpKSkpKSkpKSkpKf/AABEIALYBFQMBIgACEQEDEQH/xAAbAAEBAAIDAQAAAAAAAAAAAAAABQQGAQIDB//EAEcQAAEDAgMDCAcFBQUJAQAAAAEAAgMEEQUSIQYTQRQxMlFUcXSUIjRhgbK01BVScoKRByNCk9IWM1NikkNEVWNkc6HC0ST/xAAUAQEAAAAAAAAAAAAAAAAAAAAA/8QAFBEBAAAAAAAAAAAAAAAAAAAAAP/aAAwDAQACEQMRAD8A+4oiICIiAiIgIou2s76PDqyWle6OSKnqJmOabEPbG5w9hFxzFYWDYi+prnx4fJJNTRxFsxkGkdXeMsYxxAcXFjnOcNQPQ5iSCGzoiICIiAiKBtpO+kp43wSPjPKaGMlhsTHJUQxvFrG/oud7RwQX0WubLYk/EZaowPfLRNMbYpHgAmYGRszWHRz42kMAc4dLMASALbGgIiICIiAiIgIiICi4pjktFVU9PBCx+/ZO8OdKY8u7DCQQI3c+cW161aWqbUYW/Fa2kDWztjEVdG+WJxjMbpGxNaQ8EG/ouOlwLC6C1geMtxuNzmNLHMkmp3tJDss0bixwDho4XGh6jqAbgUVq2A1ztnKeOnxGmcx7JBTNMUbRFO45iJWAO9HPbM4OtZxPONTsOH1zMTijlpr5JGMkbcZTlcA4XHA2KDIREQEREBERAREQEREBERARF51FQylY59Q4MYwOe5ziGta0C5JJ0AAF7oMLaHCnY5Sz07HiPfRyQlxbvLMc0tNhmbrY6a/qsVuz74allTTzNZIWCKcCM5J2g+icue7Ht1Add2jiDcWtZErS3MCMts176Zee9+pdaeoZVsa+nc17Hta9rmkOa5hFwWkaEEEG6CVstKZYpQ57n5amsYC5zpCGiZ+UXJJtltb2WtorK6QTNqWtfA4OY4BzXA5gWkXBB4ghd0BERAUvaDCH41GxkMjY8s1PPcsMl3RSslaOm2wLmAH2dXOqE1Qymtv3tbmc1gzENu8mwaL85J5gk9QymGadzWNu1t3ENGZxDQLniSQB1koIf2GMIkqJmT7qnlaZJmBpAEwac00Ts143OFs2hvlvodV7bKysmhcaSZ8sZkeW53umLG2acm8ddzuvUmxcRfRV5p207S6dwa0c5cQ0DvJXdAREQEREBERAREQERcOeGdIgXNurXqQY9bh7K/d7+/7t7ZW2cW+mL2vbnGp0K5w+hZhkTIqa4ZG1sbQSXEMAsBc6mw01Xu5wZ0jbmHVrzI54YLvIA9uiDlERAREQEREBERARFC2rgbVimZUND431ULXNcA5rm5ZDZzToRcA2PUguXS6kf2Ow7sFL5eL+lP7HYd2Cl8vF/SgqvlbH0yB3myhbVvbiMcVKwg8qmjhdYi24F5ZQ72Ojjez869X7EYZL/eYdSHvpoT/6rIw7Ziiwh+fDKOnheQW5o4Y4nZTbTM1oNtBp7EEA1UkmDMizETPDMMLjckTbzkjn9ehD3e5d6erdhWEysozaWA1FDENSRIJXQQA94MR7jovGjbnxI0o0bDUVOI2/yvhjA4WsZamc98f6p25sSNKOaSogxMgXH7lkOTqt6xDEfzIMvZ2qZs5h8zZCS2gdVxEcd1GXSMBPWYnR/r1rjYgHBaaeHEX+lTSOc9xN9ZI46l7j7M8smvsWJjLctXNSt/3yXDpbXtdoziYWvq3dUYB/GOvXnaq8VRNCDbl8FLTjXiJzFKQL84inB0H8CD12BqH0zJY8QdZ8hixCziBZtQ0vc0ewStmHdZbZyln32/qFhYls7R4yWnFKWCctFmmWJkpaOoFwNgsP+wmFf8NovKw/0II23L/tF1oCHCihfihtr/8AoY4bkXvxyVH+kLI28idjMUVPRG7pGz1QsbaRRF0ZvzG076c8/BXqHAKTC2PZh1NDC2TpCKNkIdoR6WUC+hK1vYQurnl0xzckghw3nBtUMLjMePPaDj/Cg9tqnDaijp4KZ1hXFjgQbERiN1RmHvYxv5l641W/buGwtZdprxTQac4ZLlMlvaIt6fyrC2OBnqN2ejh8U9GPxOncGg89iIaeE90o613wVm+qoac9GjfiEpH3S55ZAP5M0n6foHs6vfPgzMxO+kjioieYipe5tM48OZ5J9yobJVTY6RkUzxnpzJSHM70junGMOdxu5rWv/Mo1GN5WtpNMsFZWVvewxslA/m1tx/2/ctgrtk6DE5DJX0NNLI613vgikebAAXcWkmwAHuQVGSCToEHuN12U6j2do8ObloqSCJuYSWZFHGN4BbNYNAzW0vzr2+yKe1txFbUf3beYtDTw4ta0dwA4IMtFi/ZcH+DH/ob97P1fe9Lv150GFQAWEMdtNMjbaNLBw+6S3u05kGUixnYbC7pRRnnPQbzlzXnh95rXd4B4Lr9kU/8AgRcP9m3gHNHDgHOHc49aDLWmbdSmaSPd3y0TRir7aaskaGg6i4LBVadbR1BXJtk6KdznPp2ZnG5Iu25sBcgEC9gF3j2bpqeOaOmhawTNMbyOk5tnNsXc5ADnWF9LnrQRP2hPknijioic4E1dpYXFOzeMH88067bdZsapI4MPd6VUczS065WRvqAeOhdHG0/jXTYyodjT99U6mGlpaM8bVJG8nHH/AJIP4V02RBqJo2P15BTOo+u8hmdEST97JSMd3S30BQZu0VccXw5goXFjq4U8DCOk1k2XM4cbtjL3flXWrxR+IYRG9pLJqmKnguNCyeYsiJHUWueTzfwrB2fG/lpKbhRGvcRbmySPpYL83PE6Q/l6wmHDeVMVJa3J6vEKo8Bu7B8Ytb/roz+T3INg2Vq3VdJFykkyMDqeQk3Jmic6J5J43cwn3qspVTstR1b3PmgaXOOYm7m3PWQDa6xdmKNlDLXMphlY2eIAXLgByandYXJsLucfegvoiICIiAo20fSo/Fw/DIrKjbR9Kj8XD8MiCyiIgIiIMdmHxRzPmYwCV7I4nO1uWNLy0HhoXu/XuXH2bEZ9/kG+3Zhz8d1mDsvdmF1kogwZ8HiqaiKokB3sTJY29WV+W9x1+jYH/MetcVuCxV81PNODvKcyuYQbD02ZHXHEW/8AICz0QEREBY1Fh0WG5+RsDN5JJM638Urjdzj7SslEGPS4fHROldTsDXTPErzr6UmVjLn8rGjTqXhR4LDQzzzwAiWo3O8NyQcjS1thw0JWeiDCiweKGpkqWD99JHFC430yML3Cw67vN+4LNREBERAREQEREBERBg4Vg8WDCQUYIEss1Q65veV7szj3f/Fzh+ERYY6d1K2xnlM7/bJlYzTqFmA95J4rNRBMw7AY8NqKqoiJL6l0TnXtYZGBgDfZznvJXNLgMdJVz1UZO8nZDG4HojJm1b1EgtB/AFSRAUbBPWMQ8RF8rTKyo2CesYh4iL5WmQWUREBERAUbaPpUfi4fhkVlRto+lR+Lh+GRBZREQEREBERAREQEREBERAREQEREBERAREQEREBERAREQEREBRsE9YxDxEXytMrKjYJ6xiHiIvlaZBZREQEREBRto+lR+Lh+GRWVG2j6VH4uH4ZEFlERAREQEREBERAREQEREBERAREQEREBERAREQEREBERAREQFGwT1jEPERfK0ysqNgnrGIeIi+VpkFlERAREQFG2j6VH4uH4ZFZUbaPpUfi4fhkQWUREBERAREQEREBERAREQEREBERAREQEREBERAREQEREBERAUbBPWMQ8RF8rTKyo2CesYh4iL5WmQWUREBERAUbaPpUfi4fhkVlRto+lR+Lh+GRBZREQEREBERAREQEREBERAREQEREBERAREQEREBERAREQEREBRsE9YxDxEXytMrKjYJ6xiHiIvlaZBZREQEREBRto+lR+Lh+GRWVG2j6VH4uH4ZEFlERAREQEREBERAREQEREBERAREQEREBERAREQEREBERAREQFGwT1jEPERfK0ysqNgnrGIeIi+VpkFlERAREQFG2j6VH4uH4ZFZXyv9rP7TTsjV0kDabehpjrHEvyXF5GBrNDroSSfYg+qIukMm+a1wBFwDY6HUX1HArugIiICIiAiIgIiICIiAiLznc9rXGnaHPsbBzixpPUXBpIHtsUHoi1mDa6Spw9lVFTt3r3th3JlItOZtxu3SbvRwfofRsLHW2q2VhJAzaHjbUX70HKIiAiIgIiICIiAiIgIiICjYJ6xiHiIvlaZWVr+z1dFPVYiyGRjnieMloc1zgOTU7bkA3HpAjvB6kGwIiICIiApmN4HFjDQZIaeSaO7onTwioax+mtrg8BzOHMqa0SfaaQVse4qLxuxB9E5rsrLRtp5C6MR6kgSMDt6criTYDLYkNax7B9rJKqAuqY304miceT/u2Bmdussd2SPZ1tDjoPet+5LjHaqDyk/wBUtiRBrvJcY7VQeUn+qTkuMdqoPKT/AFS2JEGu8lxjtVB5Sf6pOS4x2qg8pP8AVLYkQa7yXGO1UHlJ/qk5LjHaqDyk/wBUtiRBrvJcY7VQeUn+qTkuMdqoPKT/AFS2JEGu8lxjtVB5Sf6pOS4x2qg8pP8AVLYkQQqWmxVr2mrqaJ0dxmDKWZji3iGuNSQD7SD3K6iINTptmpafEnuaByIu5eNQCMQLDA5tucsLLyfiK2WubK+NwoHMbLb0S9rpGA3/AImhzSdL8xC90Qa7yXGO1UHlJ/qk5LjHaqDyk/1S2JEGu8lxjtVB5Sf6pOS4x2qg8pP9UtiRBrvJcY7VQeUn+qTkuMdqoPKT/VLYkQa7yXGO1UHlJ/qk5LjHaqDyk/1S2JEGu8lxjtVB5Sf6pOS4x2qg8pP9UtiRBrvJcY7VQeUn+qUPbWgx6ailGG1FO6a8OUU8MtPNfeMvlkdUua0Wve4sRccVvyINE2Ko8foWA7WVVM6MDMRkMk4aBzF7C1t/bZ6hfsx/ZgMErXYhTV3KKd7ZhFYOa97XOteUm17W9510svrBXznYqWajhws0s73tmfVRSRHK5jYmid+8bYAtLHtYwkk33ljrawfRkREBERAWOcOhc4vdFGXuLHF2RuYub0STa5I4HhwREGQiIgIiICIiAiIgIiICIiAiIgIiICIiAiIgIiICIiAiIgIiIC8oqSOBznQsa1ztXENALj1uPH3oiD1REQERE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it-IT"/>
          </a:p>
        </p:txBody>
      </p:sp>
      <p:pic>
        <p:nvPicPr>
          <p:cNvPr id="40967" name="Picture 10" descr="http://argomentidifisica.files.wordpress.com/2010/02/resistenze3.gif"/>
          <p:cNvPicPr>
            <a:picLocks noChangeAspect="1" noChangeArrowheads="1"/>
          </p:cNvPicPr>
          <p:nvPr/>
        </p:nvPicPr>
        <p:blipFill>
          <a:blip r:embed="rId2"/>
          <a:srcRect/>
          <a:stretch>
            <a:fillRect/>
          </a:stretch>
        </p:blipFill>
        <p:spPr bwMode="auto">
          <a:xfrm>
            <a:off x="2857489" y="3374819"/>
            <a:ext cx="2714643" cy="1768693"/>
          </a:xfrm>
          <a:prstGeom prst="rect">
            <a:avLst/>
          </a:prstGeom>
          <a:noFill/>
          <a:ln w="9525">
            <a:noFill/>
            <a:miter lim="800000"/>
            <a:headEnd/>
            <a:tailEnd/>
          </a:ln>
        </p:spPr>
      </p:pic>
      <p:sp>
        <p:nvSpPr>
          <p:cNvPr id="9" name="Titolo 1"/>
          <p:cNvSpPr txBox="1">
            <a:spLocks/>
          </p:cNvSpPr>
          <p:nvPr/>
        </p:nvSpPr>
        <p:spPr>
          <a:xfrm>
            <a:off x="357158" y="157163"/>
            <a:ext cx="8343930" cy="700069"/>
          </a:xfrm>
          <a:prstGeom prst="rect">
            <a:avLst/>
          </a:prstGeom>
        </p:spPr>
        <p:style>
          <a:lnRef idx="1">
            <a:schemeClr val="accent3"/>
          </a:lnRef>
          <a:fillRef idx="3">
            <a:schemeClr val="accent3"/>
          </a:fillRef>
          <a:effectRef idx="2">
            <a:schemeClr val="accent3"/>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10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Resistenze in serie e in parallelo</a:t>
            </a:r>
            <a:endParaRPr kumimoji="0" lang="it-IT" sz="4000" b="1"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77826" name="Picture 2"/>
          <p:cNvPicPr>
            <a:picLocks noChangeAspect="1" noChangeArrowheads="1"/>
          </p:cNvPicPr>
          <p:nvPr/>
        </p:nvPicPr>
        <p:blipFill>
          <a:blip r:embed="rId3"/>
          <a:srcRect/>
          <a:stretch>
            <a:fillRect/>
          </a:stretch>
        </p:blipFill>
        <p:spPr bwMode="auto">
          <a:xfrm>
            <a:off x="1714480" y="1662790"/>
            <a:ext cx="2571768" cy="1480458"/>
          </a:xfrm>
          <a:prstGeom prst="rect">
            <a:avLst/>
          </a:prstGeom>
          <a:noFill/>
          <a:ln w="9525">
            <a:noFill/>
            <a:miter lim="800000"/>
            <a:headEnd/>
            <a:tailEnd/>
          </a:ln>
          <a:effectLst/>
        </p:spPr>
      </p:pic>
      <p:pic>
        <p:nvPicPr>
          <p:cNvPr id="77827" name="Picture 3"/>
          <p:cNvPicPr>
            <a:picLocks noChangeAspect="1" noChangeArrowheads="1"/>
          </p:cNvPicPr>
          <p:nvPr/>
        </p:nvPicPr>
        <p:blipFill>
          <a:blip r:embed="rId4"/>
          <a:srcRect/>
          <a:stretch>
            <a:fillRect/>
          </a:stretch>
        </p:blipFill>
        <p:spPr bwMode="auto">
          <a:xfrm>
            <a:off x="6143636" y="4786322"/>
            <a:ext cx="2571768" cy="202973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Segnaposto numero diapositiva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2070256-ED63-456B-99D9-2616D1A40818}" type="slidenum">
              <a:rPr lang="it-IT" smtClean="0">
                <a:latin typeface="Arial" pitchFamily="34" charset="0"/>
              </a:rPr>
              <a:pPr/>
              <a:t>38</a:t>
            </a:fld>
            <a:endParaRPr lang="it-IT" smtClean="0">
              <a:latin typeface="Arial" pitchFamily="34" charset="0"/>
            </a:endParaRPr>
          </a:p>
        </p:txBody>
      </p:sp>
      <p:sp>
        <p:nvSpPr>
          <p:cNvPr id="12299" name="CasellaDiTesto 3"/>
          <p:cNvSpPr txBox="1">
            <a:spLocks noChangeArrowheads="1"/>
          </p:cNvSpPr>
          <p:nvPr/>
        </p:nvSpPr>
        <p:spPr bwMode="auto">
          <a:xfrm>
            <a:off x="3428992" y="1000108"/>
            <a:ext cx="5286412" cy="1323439"/>
          </a:xfrm>
          <a:prstGeom prst="rect">
            <a:avLst/>
          </a:prstGeom>
          <a:noFill/>
          <a:ln w="9525">
            <a:noFill/>
            <a:miter lim="800000"/>
            <a:headEnd/>
            <a:tailEnd/>
          </a:ln>
        </p:spPr>
        <p:txBody>
          <a:bodyPr wrap="square">
            <a:spAutoFit/>
          </a:bodyPr>
          <a:lstStyle/>
          <a:p>
            <a:pPr algn="just"/>
            <a:r>
              <a:rPr lang="it-IT" sz="1600" dirty="0"/>
              <a:t>Più utilizzatori si dicono collegati in SERIE, quando la corrente elettrica uscente da ciascuno di essi, ha la stessa intensità di quella entrante nel successivo</a:t>
            </a:r>
            <a:r>
              <a:rPr lang="it-IT" sz="1600" dirty="0" smtClean="0"/>
              <a:t>. </a:t>
            </a:r>
          </a:p>
          <a:p>
            <a:pPr algn="just"/>
            <a:r>
              <a:rPr lang="it-IT" sz="1600" dirty="0" smtClean="0"/>
              <a:t>La d.d.p. ai capi del generatore deve essere uguale alla somma delle d.d.p. ai capi di ciascun utilizzatore</a:t>
            </a:r>
            <a:endParaRPr lang="it-IT" sz="1600" dirty="0"/>
          </a:p>
        </p:txBody>
      </p:sp>
      <p:graphicFrame>
        <p:nvGraphicFramePr>
          <p:cNvPr id="12290" name="Object 2"/>
          <p:cNvGraphicFramePr>
            <a:graphicFrameLocks noChangeAspect="1"/>
          </p:cNvGraphicFramePr>
          <p:nvPr/>
        </p:nvGraphicFramePr>
        <p:xfrm>
          <a:off x="3643306" y="3071810"/>
          <a:ext cx="2143144" cy="455445"/>
        </p:xfrm>
        <a:graphic>
          <a:graphicData uri="http://schemas.openxmlformats.org/presentationml/2006/ole">
            <mc:AlternateContent xmlns:mc="http://schemas.openxmlformats.org/markup-compatibility/2006">
              <mc:Choice xmlns:v="urn:schemas-microsoft-com:vml" Requires="v">
                <p:oleObj spid="_x0000_s71698" name="Equazione" r:id="rId3" imgW="1015920" imgH="215640" progId="Equation.3">
                  <p:embed/>
                </p:oleObj>
              </mc:Choice>
              <mc:Fallback>
                <p:oleObj name="Equazione" r:id="rId3" imgW="10159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3071810"/>
                        <a:ext cx="2143144" cy="45544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pic>
        <p:nvPicPr>
          <p:cNvPr id="12301" name="Picture 4" descr="http://digilander.libero.it/danilo.mauro/images/resistenze4.gif"/>
          <p:cNvPicPr>
            <a:picLocks noChangeAspect="1" noChangeArrowheads="1"/>
          </p:cNvPicPr>
          <p:nvPr/>
        </p:nvPicPr>
        <p:blipFill>
          <a:blip r:embed="rId5"/>
          <a:srcRect/>
          <a:stretch>
            <a:fillRect/>
          </a:stretch>
        </p:blipFill>
        <p:spPr bwMode="auto">
          <a:xfrm>
            <a:off x="142875" y="1071546"/>
            <a:ext cx="3143250" cy="1500198"/>
          </a:xfrm>
          <a:prstGeom prst="rect">
            <a:avLst/>
          </a:prstGeom>
          <a:noFill/>
          <a:ln w="9525">
            <a:noFill/>
            <a:miter lim="800000"/>
            <a:headEnd/>
            <a:tailEnd/>
          </a:ln>
        </p:spPr>
      </p:pic>
      <p:graphicFrame>
        <p:nvGraphicFramePr>
          <p:cNvPr id="12291" name="Object 5"/>
          <p:cNvGraphicFramePr>
            <a:graphicFrameLocks noChangeAspect="1"/>
          </p:cNvGraphicFramePr>
          <p:nvPr/>
        </p:nvGraphicFramePr>
        <p:xfrm>
          <a:off x="242857" y="3173788"/>
          <a:ext cx="1214415" cy="448851"/>
        </p:xfrm>
        <a:graphic>
          <a:graphicData uri="http://schemas.openxmlformats.org/presentationml/2006/ole">
            <mc:AlternateContent xmlns:mc="http://schemas.openxmlformats.org/markup-compatibility/2006">
              <mc:Choice xmlns:v="urn:schemas-microsoft-com:vml" Requires="v">
                <p:oleObj spid="_x0000_s71699" name="Equazione" r:id="rId6" imgW="583920" imgH="215640" progId="Equation.3">
                  <p:embed/>
                </p:oleObj>
              </mc:Choice>
              <mc:Fallback>
                <p:oleObj name="Equazione" r:id="rId6" imgW="583920" imgH="215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57" y="3173788"/>
                        <a:ext cx="1214415" cy="448851"/>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2292" name="Object 6"/>
          <p:cNvGraphicFramePr>
            <a:graphicFrameLocks noChangeAspect="1"/>
          </p:cNvGraphicFramePr>
          <p:nvPr/>
        </p:nvGraphicFramePr>
        <p:xfrm>
          <a:off x="214282" y="3662317"/>
          <a:ext cx="1385866" cy="481063"/>
        </p:xfrm>
        <a:graphic>
          <a:graphicData uri="http://schemas.openxmlformats.org/presentationml/2006/ole">
            <mc:AlternateContent xmlns:mc="http://schemas.openxmlformats.org/markup-compatibility/2006">
              <mc:Choice xmlns:v="urn:schemas-microsoft-com:vml" Requires="v">
                <p:oleObj spid="_x0000_s71700" name="Equazione" r:id="rId8" imgW="622080" imgH="215640" progId="Equation.3">
                  <p:embed/>
                </p:oleObj>
              </mc:Choice>
              <mc:Fallback>
                <p:oleObj name="Equazione" r:id="rId8" imgW="622080" imgH="215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282" y="3662317"/>
                        <a:ext cx="1385866" cy="48106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2302" name="CasellaDiTesto 9"/>
          <p:cNvSpPr txBox="1">
            <a:spLocks noChangeArrowheads="1"/>
          </p:cNvSpPr>
          <p:nvPr/>
        </p:nvSpPr>
        <p:spPr bwMode="auto">
          <a:xfrm>
            <a:off x="142844" y="2805061"/>
            <a:ext cx="2281907" cy="369332"/>
          </a:xfrm>
          <a:prstGeom prst="rect">
            <a:avLst/>
          </a:prstGeom>
          <a:noFill/>
          <a:ln w="9525">
            <a:noFill/>
            <a:miter lim="800000"/>
            <a:headEnd/>
            <a:tailEnd/>
          </a:ln>
        </p:spPr>
        <p:txBody>
          <a:bodyPr wrap="none">
            <a:spAutoFit/>
          </a:bodyPr>
          <a:lstStyle/>
          <a:p>
            <a:r>
              <a:rPr lang="it-IT" b="1" dirty="0"/>
              <a:t>Per la 1° legge di Ohm</a:t>
            </a:r>
          </a:p>
        </p:txBody>
      </p:sp>
      <p:graphicFrame>
        <p:nvGraphicFramePr>
          <p:cNvPr id="12293" name="Object 7"/>
          <p:cNvGraphicFramePr>
            <a:graphicFrameLocks noChangeAspect="1"/>
          </p:cNvGraphicFramePr>
          <p:nvPr/>
        </p:nvGraphicFramePr>
        <p:xfrm>
          <a:off x="3643306" y="3500438"/>
          <a:ext cx="1857371" cy="491465"/>
        </p:xfrm>
        <a:graphic>
          <a:graphicData uri="http://schemas.openxmlformats.org/presentationml/2006/ole">
            <mc:AlternateContent xmlns:mc="http://schemas.openxmlformats.org/markup-compatibility/2006">
              <mc:Choice xmlns:v="urn:schemas-microsoft-com:vml" Requires="v">
                <p:oleObj spid="_x0000_s71701" name="Equazione" r:id="rId10" imgW="863280" imgH="228600" progId="Equation.3">
                  <p:embed/>
                </p:oleObj>
              </mc:Choice>
              <mc:Fallback>
                <p:oleObj name="Equazione" r:id="rId10" imgW="863280" imgH="2286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3306" y="3500438"/>
                        <a:ext cx="1857371" cy="491465"/>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2294" name="Object 8"/>
          <p:cNvGraphicFramePr>
            <a:graphicFrameLocks noChangeAspect="1"/>
          </p:cNvGraphicFramePr>
          <p:nvPr/>
        </p:nvGraphicFramePr>
        <p:xfrm>
          <a:off x="3657341" y="4000504"/>
          <a:ext cx="2057667" cy="500066"/>
        </p:xfrm>
        <a:graphic>
          <a:graphicData uri="http://schemas.openxmlformats.org/presentationml/2006/ole">
            <mc:AlternateContent xmlns:mc="http://schemas.openxmlformats.org/markup-compatibility/2006">
              <mc:Choice xmlns:v="urn:schemas-microsoft-com:vml" Requires="v">
                <p:oleObj spid="_x0000_s71702" name="Equazione" r:id="rId12" imgW="939600" imgH="228600" progId="Equation.3">
                  <p:embed/>
                </p:oleObj>
              </mc:Choice>
              <mc:Fallback>
                <p:oleObj name="Equazione" r:id="rId12" imgW="939600" imgH="22860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7341" y="4000504"/>
                        <a:ext cx="2057667" cy="500066"/>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2295" name="Object 9"/>
          <p:cNvGraphicFramePr>
            <a:graphicFrameLocks noChangeAspect="1"/>
          </p:cNvGraphicFramePr>
          <p:nvPr/>
        </p:nvGraphicFramePr>
        <p:xfrm>
          <a:off x="6715140" y="3357562"/>
          <a:ext cx="2000233" cy="589913"/>
        </p:xfrm>
        <a:graphic>
          <a:graphicData uri="http://schemas.openxmlformats.org/presentationml/2006/ole">
            <mc:AlternateContent xmlns:mc="http://schemas.openxmlformats.org/markup-compatibility/2006">
              <mc:Choice xmlns:v="urn:schemas-microsoft-com:vml" Requires="v">
                <p:oleObj spid="_x0000_s71703" name="Equazione" r:id="rId14" imgW="774360" imgH="228600" progId="Equation.3">
                  <p:embed/>
                </p:oleObj>
              </mc:Choice>
              <mc:Fallback>
                <p:oleObj name="Equazione" r:id="rId14" imgW="774360" imgH="22860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15140" y="3357562"/>
                        <a:ext cx="2000233" cy="589913"/>
                      </a:xfrm>
                      <a:prstGeom prst="rect">
                        <a:avLst/>
                      </a:prstGeom>
                      <a:noFill/>
                      <a:ln w="25400">
                        <a:solidFill>
                          <a:schemeClr val="hlink"/>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2303" name="CasellaDiTesto 13"/>
          <p:cNvSpPr txBox="1">
            <a:spLocks noChangeArrowheads="1"/>
          </p:cNvSpPr>
          <p:nvPr/>
        </p:nvSpPr>
        <p:spPr bwMode="auto">
          <a:xfrm>
            <a:off x="0" y="4968900"/>
            <a:ext cx="8858280" cy="923330"/>
          </a:xfrm>
          <a:prstGeom prst="rect">
            <a:avLst/>
          </a:prstGeom>
          <a:noFill/>
          <a:ln w="9525">
            <a:noFill/>
            <a:miter lim="800000"/>
            <a:headEnd/>
            <a:tailEnd/>
          </a:ln>
        </p:spPr>
        <p:txBody>
          <a:bodyPr wrap="square">
            <a:spAutoFit/>
          </a:bodyPr>
          <a:lstStyle/>
          <a:p>
            <a:pPr algn="just"/>
            <a:r>
              <a:rPr lang="it-IT" b="1" u="sng" dirty="0" smtClean="0"/>
              <a:t>Re è la Resistenza equivalente:</a:t>
            </a:r>
            <a:r>
              <a:rPr lang="it-IT" b="1" dirty="0" smtClean="0"/>
              <a:t> </a:t>
            </a:r>
            <a:r>
              <a:rPr lang="it-IT" dirty="0" smtClean="0"/>
              <a:t>più utilizzatori sono “visti” dal generatore come un unico utilizzatore avente come resistenza la somma delle resistenze dei singoli utilizzatori</a:t>
            </a:r>
          </a:p>
          <a:p>
            <a:pPr algn="just"/>
            <a:endParaRPr lang="it-IT" b="1" u="sng" dirty="0"/>
          </a:p>
        </p:txBody>
      </p:sp>
      <p:graphicFrame>
        <p:nvGraphicFramePr>
          <p:cNvPr id="12296" name="Object 10"/>
          <p:cNvGraphicFramePr>
            <a:graphicFrameLocks noChangeAspect="1"/>
          </p:cNvGraphicFramePr>
          <p:nvPr/>
        </p:nvGraphicFramePr>
        <p:xfrm>
          <a:off x="2325724" y="5786454"/>
          <a:ext cx="1278314" cy="500066"/>
        </p:xfrm>
        <a:graphic>
          <a:graphicData uri="http://schemas.openxmlformats.org/presentationml/2006/ole">
            <mc:AlternateContent xmlns:mc="http://schemas.openxmlformats.org/markup-compatibility/2006">
              <mc:Choice xmlns:v="urn:schemas-microsoft-com:vml" Requires="v">
                <p:oleObj spid="_x0000_s71704" name="Equazione" r:id="rId16" imgW="583920" imgH="228600" progId="Equation.3">
                  <p:embed/>
                </p:oleObj>
              </mc:Choice>
              <mc:Fallback>
                <p:oleObj name="Equazione" r:id="rId16" imgW="583920" imgH="228600"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5724" y="5786454"/>
                        <a:ext cx="1278314" cy="500066"/>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12297" name="Object 11"/>
          <p:cNvGraphicFramePr>
            <a:graphicFrameLocks noChangeAspect="1"/>
          </p:cNvGraphicFramePr>
          <p:nvPr/>
        </p:nvGraphicFramePr>
        <p:xfrm>
          <a:off x="5168791" y="5683280"/>
          <a:ext cx="993884" cy="888992"/>
        </p:xfrm>
        <a:graphic>
          <a:graphicData uri="http://schemas.openxmlformats.org/presentationml/2006/ole">
            <mc:AlternateContent xmlns:mc="http://schemas.openxmlformats.org/markup-compatibility/2006">
              <mc:Choice xmlns:v="urn:schemas-microsoft-com:vml" Requires="v">
                <p:oleObj spid="_x0000_s71705" name="Equazione" r:id="rId18" imgW="482400" imgH="431640" progId="Equation.3">
                  <p:embed/>
                </p:oleObj>
              </mc:Choice>
              <mc:Fallback>
                <p:oleObj name="Equazione" r:id="rId18" imgW="482400" imgH="431640" progId="Equation.3">
                  <p:embed/>
                  <p:pic>
                    <p:nvPicPr>
                      <p:cNvPr id="0"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68791" y="5683280"/>
                        <a:ext cx="993884" cy="888992"/>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7" name="Titolo 1"/>
          <p:cNvSpPr txBox="1">
            <a:spLocks/>
          </p:cNvSpPr>
          <p:nvPr/>
        </p:nvSpPr>
        <p:spPr>
          <a:xfrm>
            <a:off x="357158" y="157163"/>
            <a:ext cx="8343930" cy="700069"/>
          </a:xfrm>
          <a:prstGeom prst="rect">
            <a:avLst/>
          </a:prstGeom>
        </p:spPr>
        <p:style>
          <a:lnRef idx="1">
            <a:schemeClr val="accent3"/>
          </a:lnRef>
          <a:fillRef idx="3">
            <a:schemeClr val="accent3"/>
          </a:fillRef>
          <a:effectRef idx="2">
            <a:schemeClr val="accent3"/>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10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Resistenze in serie</a:t>
            </a:r>
            <a:endParaRPr kumimoji="0" lang="it-IT" sz="4000" b="1"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8" name="CasellaDiTesto 9"/>
          <p:cNvSpPr txBox="1">
            <a:spLocks noChangeArrowheads="1"/>
          </p:cNvSpPr>
          <p:nvPr/>
        </p:nvSpPr>
        <p:spPr bwMode="auto">
          <a:xfrm>
            <a:off x="3571868" y="2643182"/>
            <a:ext cx="2096343" cy="369332"/>
          </a:xfrm>
          <a:prstGeom prst="rect">
            <a:avLst/>
          </a:prstGeom>
          <a:noFill/>
          <a:ln w="9525">
            <a:noFill/>
            <a:miter lim="800000"/>
            <a:headEnd/>
            <a:tailEnd/>
          </a:ln>
        </p:spPr>
        <p:txBody>
          <a:bodyPr wrap="none">
            <a:spAutoFit/>
          </a:bodyPr>
          <a:lstStyle/>
          <a:p>
            <a:r>
              <a:rPr lang="it-IT" b="1" u="sng" dirty="0" smtClean="0"/>
              <a:t>In un circuito chiuso</a:t>
            </a:r>
            <a:endParaRPr lang="it-IT" b="1" u="sng" dirty="0"/>
          </a:p>
        </p:txBody>
      </p:sp>
      <p:sp>
        <p:nvSpPr>
          <p:cNvPr id="19" name="CasellaDiTesto 9"/>
          <p:cNvSpPr txBox="1">
            <a:spLocks noChangeArrowheads="1"/>
          </p:cNvSpPr>
          <p:nvPr/>
        </p:nvSpPr>
        <p:spPr bwMode="auto">
          <a:xfrm>
            <a:off x="2000232" y="3429000"/>
            <a:ext cx="1313821" cy="369332"/>
          </a:xfrm>
          <a:prstGeom prst="rect">
            <a:avLst/>
          </a:prstGeom>
          <a:noFill/>
          <a:ln w="9525">
            <a:noFill/>
            <a:miter lim="800000"/>
            <a:headEnd/>
            <a:tailEnd/>
          </a:ln>
        </p:spPr>
        <p:txBody>
          <a:bodyPr wrap="none">
            <a:spAutoFit/>
          </a:bodyPr>
          <a:lstStyle/>
          <a:p>
            <a:r>
              <a:rPr lang="it-IT" b="1" dirty="0" smtClean="0"/>
              <a:t>sostituendo</a:t>
            </a:r>
            <a:endParaRPr lang="it-IT"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Segnaposto numero diapositiva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47202AC-5474-4EDF-AB94-989A8328D890}" type="slidenum">
              <a:rPr lang="it-IT" smtClean="0">
                <a:latin typeface="Arial" pitchFamily="34" charset="0"/>
              </a:rPr>
              <a:pPr/>
              <a:t>39</a:t>
            </a:fld>
            <a:endParaRPr lang="it-IT" smtClean="0">
              <a:latin typeface="Arial" pitchFamily="34" charset="0"/>
            </a:endParaRPr>
          </a:p>
        </p:txBody>
      </p:sp>
      <p:pic>
        <p:nvPicPr>
          <p:cNvPr id="13321" name="Picture 10" descr="http://argomentidifisica.files.wordpress.com/2010/02/resistenze3.gif"/>
          <p:cNvPicPr>
            <a:picLocks noChangeAspect="1" noChangeArrowheads="1"/>
          </p:cNvPicPr>
          <p:nvPr/>
        </p:nvPicPr>
        <p:blipFill>
          <a:blip r:embed="rId3"/>
          <a:srcRect/>
          <a:stretch>
            <a:fillRect/>
          </a:stretch>
        </p:blipFill>
        <p:spPr bwMode="auto">
          <a:xfrm>
            <a:off x="500063" y="877884"/>
            <a:ext cx="3148012" cy="2051050"/>
          </a:xfrm>
          <a:prstGeom prst="rect">
            <a:avLst/>
          </a:prstGeom>
          <a:noFill/>
          <a:ln w="9525">
            <a:noFill/>
            <a:miter lim="800000"/>
            <a:headEnd/>
            <a:tailEnd/>
          </a:ln>
        </p:spPr>
      </p:pic>
      <p:sp>
        <p:nvSpPr>
          <p:cNvPr id="13322" name="CasellaDiTesto 3"/>
          <p:cNvSpPr txBox="1">
            <a:spLocks noChangeArrowheads="1"/>
          </p:cNvSpPr>
          <p:nvPr/>
        </p:nvSpPr>
        <p:spPr bwMode="auto">
          <a:xfrm>
            <a:off x="3857620" y="1033991"/>
            <a:ext cx="5072064" cy="1754326"/>
          </a:xfrm>
          <a:prstGeom prst="rect">
            <a:avLst/>
          </a:prstGeom>
          <a:noFill/>
          <a:ln w="9525">
            <a:noFill/>
            <a:miter lim="800000"/>
            <a:headEnd/>
            <a:tailEnd/>
          </a:ln>
        </p:spPr>
        <p:txBody>
          <a:bodyPr wrap="square">
            <a:spAutoFit/>
          </a:bodyPr>
          <a:lstStyle/>
          <a:p>
            <a:pPr algn="just"/>
            <a:r>
              <a:rPr lang="it-IT" dirty="0"/>
              <a:t>Più utilizzatori sono disposti in parallelo quando ai loro capi esiste la stessa d.d.p</a:t>
            </a:r>
            <a:r>
              <a:rPr lang="it-IT" dirty="0" smtClean="0"/>
              <a:t>.</a:t>
            </a:r>
          </a:p>
          <a:p>
            <a:pPr algn="just"/>
            <a:r>
              <a:rPr lang="it-IT" dirty="0" smtClean="0"/>
              <a:t>L’intensità di corrente erogata dal generatore è la somma delle intensità di corrente assorbite da ciascun utilizzatore.</a:t>
            </a:r>
          </a:p>
          <a:p>
            <a:pPr algn="just"/>
            <a:endParaRPr lang="it-IT" dirty="0"/>
          </a:p>
        </p:txBody>
      </p:sp>
      <p:graphicFrame>
        <p:nvGraphicFramePr>
          <p:cNvPr id="13314" name="Object 2"/>
          <p:cNvGraphicFramePr>
            <a:graphicFrameLocks noChangeAspect="1"/>
          </p:cNvGraphicFramePr>
          <p:nvPr/>
        </p:nvGraphicFramePr>
        <p:xfrm>
          <a:off x="5429256" y="2590798"/>
          <a:ext cx="1428750" cy="552450"/>
        </p:xfrm>
        <a:graphic>
          <a:graphicData uri="http://schemas.openxmlformats.org/presentationml/2006/ole">
            <mc:AlternateContent xmlns:mc="http://schemas.openxmlformats.org/markup-compatibility/2006">
              <mc:Choice xmlns:v="urn:schemas-microsoft-com:vml" Requires="v">
                <p:oleObj spid="_x0000_s72718" name="Equazione" r:id="rId4" imgW="558720" imgH="215640" progId="Equation.3">
                  <p:embed/>
                </p:oleObj>
              </mc:Choice>
              <mc:Fallback>
                <p:oleObj name="Equazione" r:id="rId4" imgW="558720" imgH="215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6" y="2590798"/>
                        <a:ext cx="1428750" cy="55245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3315" name="Object 3"/>
          <p:cNvGraphicFramePr>
            <a:graphicFrameLocks noChangeAspect="1"/>
          </p:cNvGraphicFramePr>
          <p:nvPr/>
        </p:nvGraphicFramePr>
        <p:xfrm>
          <a:off x="642938" y="3419761"/>
          <a:ext cx="861792" cy="714380"/>
        </p:xfrm>
        <a:graphic>
          <a:graphicData uri="http://schemas.openxmlformats.org/presentationml/2006/ole">
            <mc:AlternateContent xmlns:mc="http://schemas.openxmlformats.org/markup-compatibility/2006">
              <mc:Choice xmlns:v="urn:schemas-microsoft-com:vml" Requires="v">
                <p:oleObj spid="_x0000_s72719" name="Equazione" r:id="rId6" imgW="520560" imgH="431640" progId="Equation.3">
                  <p:embed/>
                </p:oleObj>
              </mc:Choice>
              <mc:Fallback>
                <p:oleObj name="Equazione" r:id="rId6" imgW="520560" imgH="4316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8" y="3419761"/>
                        <a:ext cx="861792" cy="71438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3316" name="Object 4"/>
          <p:cNvGraphicFramePr>
            <a:graphicFrameLocks noChangeAspect="1"/>
          </p:cNvGraphicFramePr>
          <p:nvPr/>
        </p:nvGraphicFramePr>
        <p:xfrm>
          <a:off x="1857356" y="3419768"/>
          <a:ext cx="866433" cy="700709"/>
        </p:xfrm>
        <a:graphic>
          <a:graphicData uri="http://schemas.openxmlformats.org/presentationml/2006/ole">
            <mc:AlternateContent xmlns:mc="http://schemas.openxmlformats.org/markup-compatibility/2006">
              <mc:Choice xmlns:v="urn:schemas-microsoft-com:vml" Requires="v">
                <p:oleObj spid="_x0000_s72720" name="Equazione" r:id="rId8" imgW="533160" imgH="431640" progId="Equation.3">
                  <p:embed/>
                </p:oleObj>
              </mc:Choice>
              <mc:Fallback>
                <p:oleObj name="Equazione" r:id="rId8" imgW="533160" imgH="431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7356" y="3419768"/>
                        <a:ext cx="866433" cy="700709"/>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4143373" y="3325930"/>
          <a:ext cx="3571900" cy="817450"/>
        </p:xfrm>
        <a:graphic>
          <a:graphicData uri="http://schemas.openxmlformats.org/presentationml/2006/ole">
            <mc:AlternateContent xmlns:mc="http://schemas.openxmlformats.org/markup-compatibility/2006">
              <mc:Choice xmlns:v="urn:schemas-microsoft-com:vml" Requires="v">
                <p:oleObj spid="_x0000_s72721" name="Equazione" r:id="rId10" imgW="2108160" imgH="482400" progId="Equation.3">
                  <p:embed/>
                </p:oleObj>
              </mc:Choice>
              <mc:Fallback>
                <p:oleObj name="Equazione" r:id="rId10" imgW="2108160" imgH="4824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373" y="3325930"/>
                        <a:ext cx="3571900" cy="81745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3324" name="CasellaDiTesto 9"/>
          <p:cNvSpPr txBox="1">
            <a:spLocks noChangeArrowheads="1"/>
          </p:cNvSpPr>
          <p:nvPr/>
        </p:nvSpPr>
        <p:spPr bwMode="auto">
          <a:xfrm>
            <a:off x="575581" y="2988230"/>
            <a:ext cx="2281907" cy="369332"/>
          </a:xfrm>
          <a:prstGeom prst="rect">
            <a:avLst/>
          </a:prstGeom>
          <a:noFill/>
          <a:ln w="9525">
            <a:noFill/>
            <a:miter lim="800000"/>
            <a:headEnd/>
            <a:tailEnd/>
          </a:ln>
        </p:spPr>
        <p:txBody>
          <a:bodyPr wrap="none">
            <a:spAutoFit/>
          </a:bodyPr>
          <a:lstStyle/>
          <a:p>
            <a:r>
              <a:rPr lang="it-IT" b="1" dirty="0"/>
              <a:t>Per la 1° legge di Ohm</a:t>
            </a:r>
          </a:p>
        </p:txBody>
      </p:sp>
      <p:graphicFrame>
        <p:nvGraphicFramePr>
          <p:cNvPr id="13318" name="Object 6"/>
          <p:cNvGraphicFramePr>
            <a:graphicFrameLocks noChangeAspect="1"/>
          </p:cNvGraphicFramePr>
          <p:nvPr/>
        </p:nvGraphicFramePr>
        <p:xfrm>
          <a:off x="5191137" y="4592652"/>
          <a:ext cx="1095375" cy="979488"/>
        </p:xfrm>
        <a:graphic>
          <a:graphicData uri="http://schemas.openxmlformats.org/presentationml/2006/ole">
            <mc:AlternateContent xmlns:mc="http://schemas.openxmlformats.org/markup-compatibility/2006">
              <mc:Choice xmlns:v="urn:schemas-microsoft-com:vml" Requires="v">
                <p:oleObj spid="_x0000_s72722" name="Equazione" r:id="rId12" imgW="482400" imgH="431640" progId="Equation.3">
                  <p:embed/>
                </p:oleObj>
              </mc:Choice>
              <mc:Fallback>
                <p:oleObj name="Equazione" r:id="rId12" imgW="482400" imgH="43164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1137" y="4592652"/>
                        <a:ext cx="1095375" cy="97948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13319" name="Object 7"/>
          <p:cNvGraphicFramePr>
            <a:graphicFrameLocks noChangeAspect="1"/>
          </p:cNvGraphicFramePr>
          <p:nvPr/>
        </p:nvGraphicFramePr>
        <p:xfrm>
          <a:off x="2690824" y="4592652"/>
          <a:ext cx="1958975" cy="979488"/>
        </p:xfrm>
        <a:graphic>
          <a:graphicData uri="http://schemas.openxmlformats.org/presentationml/2006/ole">
            <mc:AlternateContent xmlns:mc="http://schemas.openxmlformats.org/markup-compatibility/2006">
              <mc:Choice xmlns:v="urn:schemas-microsoft-com:vml" Requires="v">
                <p:oleObj spid="_x0000_s72723" name="Equazione" r:id="rId14" imgW="863280" imgH="431640" progId="Equation.3">
                  <p:embed/>
                </p:oleObj>
              </mc:Choice>
              <mc:Fallback>
                <p:oleObj name="Equazione" r:id="rId14" imgW="863280" imgH="43164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90824" y="4592652"/>
                        <a:ext cx="1958975" cy="979488"/>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3" name="CasellaDiTesto 12"/>
          <p:cNvSpPr txBox="1"/>
          <p:nvPr/>
        </p:nvSpPr>
        <p:spPr>
          <a:xfrm>
            <a:off x="571472" y="5857892"/>
            <a:ext cx="8358246" cy="923330"/>
          </a:xfrm>
          <a:prstGeom prst="rect">
            <a:avLst/>
          </a:prstGeom>
          <a:noFill/>
        </p:spPr>
        <p:txBody>
          <a:bodyPr wrap="square">
            <a:spAutoFit/>
          </a:bodyPr>
          <a:lstStyle/>
          <a:p>
            <a:pPr algn="just">
              <a:defRPr/>
            </a:pPr>
            <a:r>
              <a:rPr lang="it-IT" dirty="0" smtClean="0">
                <a:effectLst>
                  <a:outerShdw blurRad="38100" dist="38100" dir="2700000" algn="tl">
                    <a:srgbClr val="000000">
                      <a:alpha val="43137"/>
                    </a:srgbClr>
                  </a:outerShdw>
                </a:effectLst>
              </a:rPr>
              <a:t>Definita come conduttanza l’inverso della resistenza, più </a:t>
            </a:r>
            <a:r>
              <a:rPr lang="it-IT" dirty="0">
                <a:effectLst>
                  <a:outerShdw blurRad="38100" dist="38100" dir="2700000" algn="tl">
                    <a:srgbClr val="000000">
                      <a:alpha val="43137"/>
                    </a:srgbClr>
                  </a:outerShdw>
                </a:effectLst>
              </a:rPr>
              <a:t>utilizzatori in parallelo sono “visti” dal generatore come un unico utilizzatore avente come CONDUTTANZA la somma delle conduttanze dei singoli </a:t>
            </a:r>
            <a:r>
              <a:rPr lang="it-IT" dirty="0" smtClean="0">
                <a:effectLst>
                  <a:outerShdw blurRad="38100" dist="38100" dir="2700000" algn="tl">
                    <a:srgbClr val="000000">
                      <a:alpha val="43137"/>
                    </a:srgbClr>
                  </a:outerShdw>
                </a:effectLst>
              </a:rPr>
              <a:t>utilizzatori.</a:t>
            </a:r>
            <a:endParaRPr lang="it-IT" dirty="0">
              <a:effectLst>
                <a:outerShdw blurRad="38100" dist="38100" dir="2700000" algn="tl">
                  <a:srgbClr val="000000">
                    <a:alpha val="43137"/>
                  </a:srgbClr>
                </a:outerShdw>
              </a:effectLst>
            </a:endParaRPr>
          </a:p>
        </p:txBody>
      </p:sp>
      <p:sp>
        <p:nvSpPr>
          <p:cNvPr id="15" name="Titolo 1"/>
          <p:cNvSpPr txBox="1">
            <a:spLocks/>
          </p:cNvSpPr>
          <p:nvPr/>
        </p:nvSpPr>
        <p:spPr>
          <a:xfrm>
            <a:off x="357158" y="0"/>
            <a:ext cx="8343930" cy="700069"/>
          </a:xfrm>
          <a:prstGeom prst="rect">
            <a:avLst/>
          </a:prstGeom>
        </p:spPr>
        <p:style>
          <a:lnRef idx="1">
            <a:schemeClr val="accent3"/>
          </a:lnRef>
          <a:fillRef idx="3">
            <a:schemeClr val="accent3"/>
          </a:fillRef>
          <a:effectRef idx="2">
            <a:schemeClr val="accent3"/>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4000" b="1" i="0" u="none" strike="noStrike" kern="1200" cap="none" spc="-10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Resistenze in parallelo</a:t>
            </a:r>
            <a:endParaRPr kumimoji="0" lang="it-IT" sz="4000" b="1" i="0" u="none" strike="noStrike" kern="1200" cap="none" spc="-10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16" name="CasellaDiTesto 9"/>
          <p:cNvSpPr txBox="1">
            <a:spLocks noChangeArrowheads="1"/>
          </p:cNvSpPr>
          <p:nvPr/>
        </p:nvSpPr>
        <p:spPr bwMode="auto">
          <a:xfrm>
            <a:off x="3067019" y="3550495"/>
            <a:ext cx="790601" cy="369332"/>
          </a:xfrm>
          <a:prstGeom prst="rect">
            <a:avLst/>
          </a:prstGeom>
          <a:noFill/>
          <a:ln w="9525">
            <a:noFill/>
            <a:miter lim="800000"/>
            <a:headEnd/>
            <a:tailEnd/>
          </a:ln>
        </p:spPr>
        <p:txBody>
          <a:bodyPr wrap="none">
            <a:spAutoFit/>
          </a:bodyPr>
          <a:lstStyle/>
          <a:p>
            <a:r>
              <a:rPr lang="it-IT" b="1" dirty="0" smtClean="0"/>
              <a:t>quindi</a:t>
            </a:r>
            <a:endParaRPr lang="it-IT"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Carica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elettrica</a:t>
            </a:r>
            <a:r>
              <a:rPr lang="en-US" sz="3600" b="1" dirty="0" smtClean="0">
                <a:effectLst>
                  <a:outerShdw blurRad="38100" dist="38100" dir="2700000" algn="tl">
                    <a:srgbClr val="000000">
                      <a:alpha val="43137"/>
                    </a:srgbClr>
                  </a:outerShdw>
                </a:effectLst>
                <a:latin typeface="+mj-lt"/>
              </a:rPr>
              <a:t> </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428596" y="857232"/>
            <a:ext cx="8286808" cy="5786478"/>
          </a:xfrm>
        </p:spPr>
        <p:txBody>
          <a:bodyPr>
            <a:normAutofit/>
          </a:bodyPr>
          <a:lstStyle/>
          <a:p>
            <a:pPr marL="0" indent="0" algn="just">
              <a:lnSpc>
                <a:spcPct val="130000"/>
              </a:lnSpc>
              <a:buNone/>
            </a:pPr>
            <a:r>
              <a:rPr lang="it-IT" sz="2000" b="1" dirty="0" smtClean="0">
                <a:solidFill>
                  <a:srgbClr val="181512"/>
                </a:solidFill>
              </a:rPr>
              <a:t>In natura però la maggior parte dei corpi si presentano elettricamente neutri: la carica positiva è controbilanciata da quella negativa.</a:t>
            </a:r>
          </a:p>
          <a:p>
            <a:pPr marL="0" indent="0" algn="just">
              <a:lnSpc>
                <a:spcPct val="130000"/>
              </a:lnSpc>
              <a:buNone/>
            </a:pPr>
            <a:endParaRPr lang="it-IT" sz="2000" b="1" dirty="0" smtClean="0">
              <a:solidFill>
                <a:srgbClr val="181512"/>
              </a:solidFill>
            </a:endParaRPr>
          </a:p>
          <a:p>
            <a:pPr marL="0" indent="0" algn="just">
              <a:lnSpc>
                <a:spcPct val="130000"/>
              </a:lnSpc>
              <a:buNone/>
            </a:pPr>
            <a:endParaRPr lang="it-IT" sz="2000" b="1" dirty="0" smtClean="0">
              <a:solidFill>
                <a:srgbClr val="181512"/>
              </a:solidFill>
            </a:endParaRPr>
          </a:p>
          <a:p>
            <a:pPr marL="0" indent="0">
              <a:lnSpc>
                <a:spcPct val="130000"/>
              </a:lnSpc>
              <a:spcBef>
                <a:spcPts val="1200"/>
              </a:spcBef>
              <a:buNone/>
            </a:pPr>
            <a:r>
              <a:rPr lang="it-IT" sz="2000" dirty="0" smtClean="0">
                <a:solidFill>
                  <a:srgbClr val="181512"/>
                </a:solidFill>
              </a:rPr>
              <a:t> </a:t>
            </a:r>
          </a:p>
          <a:p>
            <a:pPr marL="0" indent="0">
              <a:lnSpc>
                <a:spcPct val="130000"/>
              </a:lnSpc>
              <a:spcBef>
                <a:spcPts val="1200"/>
              </a:spcBef>
              <a:buNone/>
            </a:pPr>
            <a:endParaRPr lang="it-IT" sz="2000" dirty="0" smtClean="0">
              <a:solidFill>
                <a:srgbClr val="181512"/>
              </a:solidFill>
            </a:endParaRPr>
          </a:p>
          <a:p>
            <a:pPr marL="0" indent="0">
              <a:lnSpc>
                <a:spcPct val="130000"/>
              </a:lnSpc>
              <a:spcBef>
                <a:spcPts val="1200"/>
              </a:spcBef>
              <a:buNone/>
            </a:pPr>
            <a:endParaRPr lang="it-IT" sz="2000" dirty="0" smtClean="0">
              <a:solidFill>
                <a:srgbClr val="181512"/>
              </a:solidFill>
            </a:endParaRPr>
          </a:p>
          <a:p>
            <a:pPr marL="0" indent="0">
              <a:lnSpc>
                <a:spcPct val="130000"/>
              </a:lnSpc>
              <a:spcBef>
                <a:spcPts val="1200"/>
              </a:spcBef>
              <a:buNone/>
            </a:pPr>
            <a:endParaRPr lang="it-IT" sz="2000" dirty="0" smtClean="0">
              <a:solidFill>
                <a:srgbClr val="181512"/>
              </a:solidFill>
            </a:endParaRPr>
          </a:p>
          <a:p>
            <a:pPr marL="0" indent="0">
              <a:lnSpc>
                <a:spcPct val="130000"/>
              </a:lnSpc>
              <a:spcBef>
                <a:spcPts val="1200"/>
              </a:spcBef>
              <a:buNone/>
            </a:pPr>
            <a:r>
              <a:rPr lang="it-IT" sz="2000" dirty="0" smtClean="0">
                <a:solidFill>
                  <a:srgbClr val="181512"/>
                </a:solidFill>
              </a:rPr>
              <a:t>Nel </a:t>
            </a:r>
            <a:r>
              <a:rPr lang="it-IT" sz="2000" b="1" dirty="0" smtClean="0">
                <a:solidFill>
                  <a:srgbClr val="181512"/>
                </a:solidFill>
              </a:rPr>
              <a:t>SI</a:t>
            </a:r>
            <a:r>
              <a:rPr lang="it-IT" sz="2000" dirty="0" smtClean="0">
                <a:solidFill>
                  <a:srgbClr val="181512"/>
                </a:solidFill>
              </a:rPr>
              <a:t> la </a:t>
            </a:r>
            <a:r>
              <a:rPr lang="it-IT" sz="2000" b="1" dirty="0" smtClean="0">
                <a:solidFill>
                  <a:srgbClr val="181512"/>
                </a:solidFill>
              </a:rPr>
              <a:t>carica elettrica </a:t>
            </a:r>
            <a:r>
              <a:rPr lang="it-IT" sz="2000" dirty="0" smtClean="0">
                <a:solidFill>
                  <a:srgbClr val="181512"/>
                </a:solidFill>
              </a:rPr>
              <a:t>è una grandezza derivata e si misura </a:t>
            </a:r>
            <a:r>
              <a:rPr lang="it-IT" sz="2000" b="1" dirty="0" smtClean="0">
                <a:solidFill>
                  <a:srgbClr val="181512"/>
                </a:solidFill>
              </a:rPr>
              <a:t>in coulomb (C):</a:t>
            </a:r>
          </a:p>
          <a:p>
            <a:pPr marL="0" indent="0" algn="ctr">
              <a:lnSpc>
                <a:spcPct val="130000"/>
              </a:lnSpc>
              <a:spcBef>
                <a:spcPts val="1200"/>
              </a:spcBef>
              <a:buNone/>
            </a:pPr>
            <a:r>
              <a:rPr lang="it-IT" sz="2000" b="1" i="1" dirty="0" smtClean="0">
                <a:solidFill>
                  <a:srgbClr val="181512"/>
                </a:solidFill>
                <a:effectLst>
                  <a:outerShdw blurRad="38100" dist="38100" dir="2700000" algn="tl">
                    <a:srgbClr val="000000">
                      <a:alpha val="43137"/>
                    </a:srgbClr>
                  </a:outerShdw>
                </a:effectLst>
              </a:rPr>
              <a:t> Due corpi hanno la carica di 1 coulomb se posti nel vuoto alla distanza di 1 metro interagiscono con una forza di intensità 9 × 10</a:t>
            </a:r>
            <a:r>
              <a:rPr lang="it-IT" sz="2000" b="1" i="1" baseline="30000" dirty="0" smtClean="0">
                <a:solidFill>
                  <a:srgbClr val="181512"/>
                </a:solidFill>
                <a:effectLst>
                  <a:outerShdw blurRad="38100" dist="38100" dir="2700000" algn="tl">
                    <a:srgbClr val="000000">
                      <a:alpha val="43137"/>
                    </a:srgbClr>
                  </a:outerShdw>
                </a:effectLst>
              </a:rPr>
              <a:t>9</a:t>
            </a:r>
            <a:r>
              <a:rPr lang="it-IT" sz="2000" b="1" i="1" dirty="0" smtClean="0">
                <a:solidFill>
                  <a:srgbClr val="181512"/>
                </a:solidFill>
                <a:effectLst>
                  <a:outerShdw blurRad="38100" dist="38100" dir="2700000" algn="tl">
                    <a:srgbClr val="000000">
                      <a:alpha val="43137"/>
                    </a:srgbClr>
                  </a:outerShdw>
                </a:effectLst>
              </a:rPr>
              <a:t> N.</a:t>
            </a:r>
          </a:p>
          <a:p>
            <a:pPr marL="0" indent="0" algn="just"/>
            <a:endParaRPr lang="it-IT" dirty="0" smtClean="0"/>
          </a:p>
          <a:p>
            <a:pPr marL="0" indent="0" algn="just"/>
            <a:endParaRPr lang="it-IT" dirty="0" smtClean="0"/>
          </a:p>
        </p:txBody>
      </p:sp>
      <p:sp>
        <p:nvSpPr>
          <p:cNvPr id="12" name="CasellaDiTesto 11"/>
          <p:cNvSpPr txBox="1"/>
          <p:nvPr/>
        </p:nvSpPr>
        <p:spPr>
          <a:xfrm>
            <a:off x="500034" y="1857364"/>
            <a:ext cx="8286808" cy="76944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it-IT" sz="2200" b="1" i="1" dirty="0" smtClean="0">
                <a:effectLst>
                  <a:outerShdw blurRad="38100" dist="38100" dir="2700000" algn="tl">
                    <a:srgbClr val="000000">
                      <a:alpha val="43137"/>
                    </a:srgbClr>
                  </a:outerShdw>
                </a:effectLst>
              </a:rPr>
              <a:t>Il principio di conservazione della carica elettrica afferma che la materia nel suo insieme è sempre elettricamente neutra.</a:t>
            </a:r>
            <a:endParaRPr lang="it-IT" sz="2200" b="1" i="1" dirty="0">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a:blip r:embed="rId3"/>
          <a:srcRect/>
          <a:stretch>
            <a:fillRect/>
          </a:stretch>
        </p:blipFill>
        <p:spPr bwMode="auto">
          <a:xfrm>
            <a:off x="2500298" y="3000372"/>
            <a:ext cx="4507942" cy="162878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14348" y="71414"/>
            <a:ext cx="8058177" cy="714358"/>
          </a:xfrm>
        </p:spPr>
        <p:style>
          <a:lnRef idx="1">
            <a:schemeClr val="accent4"/>
          </a:lnRef>
          <a:fillRef idx="3">
            <a:schemeClr val="accent4"/>
          </a:fillRef>
          <a:effectRef idx="2">
            <a:schemeClr val="accent4"/>
          </a:effectRef>
          <a:fontRef idx="minor">
            <a:schemeClr val="lt1"/>
          </a:fontRef>
        </p:style>
        <p:txBody>
          <a:bodyPr/>
          <a:lstStyle/>
          <a:p>
            <a:pPr>
              <a:defRPr/>
            </a:pPr>
            <a:r>
              <a:rPr lang="it-IT" sz="3600" b="1" dirty="0" smtClean="0">
                <a:solidFill>
                  <a:schemeClr val="bg1"/>
                </a:solidFill>
                <a:effectLst>
                  <a:outerShdw blurRad="38100" dist="38100" dir="2700000" algn="tl">
                    <a:srgbClr val="000000">
                      <a:alpha val="43137"/>
                    </a:srgbClr>
                  </a:outerShdw>
                </a:effectLst>
              </a:rPr>
              <a:t>La potenza elettrica</a:t>
            </a:r>
            <a:endParaRPr lang="it-IT" sz="3600" b="1" dirty="0">
              <a:solidFill>
                <a:schemeClr val="bg1"/>
              </a:solidFill>
              <a:effectLst>
                <a:outerShdw blurRad="38100" dist="38100" dir="2700000" algn="tl">
                  <a:srgbClr val="000000">
                    <a:alpha val="43137"/>
                  </a:srgbClr>
                </a:outerShdw>
              </a:effectLst>
            </a:endParaRPr>
          </a:p>
        </p:txBody>
      </p:sp>
      <p:sp>
        <p:nvSpPr>
          <p:cNvPr id="14342" name="Segnaposto numero diapositiva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BE7D4C8-1531-41C8-8E57-90048123FC30}" type="slidenum">
              <a:rPr lang="it-IT" smtClean="0">
                <a:latin typeface="Arial" pitchFamily="34" charset="0"/>
              </a:rPr>
              <a:pPr/>
              <a:t>40</a:t>
            </a:fld>
            <a:endParaRPr lang="it-IT" smtClean="0">
              <a:latin typeface="Arial" pitchFamily="34" charset="0"/>
            </a:endParaRPr>
          </a:p>
        </p:txBody>
      </p:sp>
      <p:graphicFrame>
        <p:nvGraphicFramePr>
          <p:cNvPr id="14338" name="Object 3"/>
          <p:cNvGraphicFramePr>
            <a:graphicFrameLocks noChangeAspect="1"/>
          </p:cNvGraphicFramePr>
          <p:nvPr/>
        </p:nvGraphicFramePr>
        <p:xfrm>
          <a:off x="3714744" y="1357298"/>
          <a:ext cx="1690688" cy="519112"/>
        </p:xfrm>
        <a:graphic>
          <a:graphicData uri="http://schemas.openxmlformats.org/presentationml/2006/ole">
            <mc:AlternateContent xmlns:mc="http://schemas.openxmlformats.org/markup-compatibility/2006">
              <mc:Choice xmlns:v="urn:schemas-microsoft-com:vml" Requires="v">
                <p:oleObj spid="_x0000_s73741" name="Equazione" r:id="rId3" imgW="660240" imgH="203040" progId="Equation.3">
                  <p:embed/>
                </p:oleObj>
              </mc:Choice>
              <mc:Fallback>
                <p:oleObj name="Equazione" r:id="rId3" imgW="660240" imgH="203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4" y="1357298"/>
                        <a:ext cx="1690688" cy="519112"/>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14343" name="CasellaDiTesto 7"/>
          <p:cNvSpPr txBox="1">
            <a:spLocks noChangeArrowheads="1"/>
          </p:cNvSpPr>
          <p:nvPr/>
        </p:nvSpPr>
        <p:spPr bwMode="auto">
          <a:xfrm>
            <a:off x="714348" y="928670"/>
            <a:ext cx="8001056" cy="646331"/>
          </a:xfrm>
          <a:prstGeom prst="rect">
            <a:avLst/>
          </a:prstGeom>
          <a:noFill/>
          <a:ln w="9525">
            <a:noFill/>
            <a:miter lim="800000"/>
            <a:headEnd/>
            <a:tailEnd/>
          </a:ln>
        </p:spPr>
        <p:txBody>
          <a:bodyPr wrap="square">
            <a:spAutoFit/>
          </a:bodyPr>
          <a:lstStyle/>
          <a:p>
            <a:pPr algn="just"/>
            <a:r>
              <a:rPr lang="it-IT" dirty="0"/>
              <a:t>Quando un generatore </a:t>
            </a:r>
            <a:r>
              <a:rPr lang="it-IT" dirty="0" smtClean="0"/>
              <a:t>trasferisce </a:t>
            </a:r>
            <a:r>
              <a:rPr lang="it-IT" dirty="0"/>
              <a:t>una carica  elettrica q attraverso una certa d.d.p. compie un lavoro </a:t>
            </a:r>
            <a:r>
              <a:rPr lang="it-IT" dirty="0" smtClean="0"/>
              <a:t>L pari a </a:t>
            </a:r>
            <a:endParaRPr lang="it-IT" dirty="0"/>
          </a:p>
        </p:txBody>
      </p:sp>
      <p:graphicFrame>
        <p:nvGraphicFramePr>
          <p:cNvPr id="14339" name="Object 4"/>
          <p:cNvGraphicFramePr>
            <a:graphicFrameLocks noChangeAspect="1"/>
          </p:cNvGraphicFramePr>
          <p:nvPr/>
        </p:nvGraphicFramePr>
        <p:xfrm>
          <a:off x="3714744" y="2643182"/>
          <a:ext cx="1951037" cy="454025"/>
        </p:xfrm>
        <a:graphic>
          <a:graphicData uri="http://schemas.openxmlformats.org/presentationml/2006/ole">
            <mc:AlternateContent xmlns:mc="http://schemas.openxmlformats.org/markup-compatibility/2006">
              <mc:Choice xmlns:v="urn:schemas-microsoft-com:vml" Requires="v">
                <p:oleObj spid="_x0000_s73742" name="Equazione" r:id="rId5" imgW="761760" imgH="177480" progId="Equation.3">
                  <p:embed/>
                </p:oleObj>
              </mc:Choice>
              <mc:Fallback>
                <p:oleObj name="Equazione" r:id="rId5" imgW="761760" imgH="17748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44" y="2643182"/>
                        <a:ext cx="1951037" cy="45402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4344" name="CasellaDiTesto 9"/>
          <p:cNvSpPr txBox="1">
            <a:spLocks noChangeArrowheads="1"/>
          </p:cNvSpPr>
          <p:nvPr/>
        </p:nvSpPr>
        <p:spPr bwMode="auto">
          <a:xfrm>
            <a:off x="714348" y="1928802"/>
            <a:ext cx="8001056" cy="646331"/>
          </a:xfrm>
          <a:prstGeom prst="rect">
            <a:avLst/>
          </a:prstGeom>
          <a:noFill/>
          <a:ln w="9525">
            <a:noFill/>
            <a:miter lim="800000"/>
            <a:headEnd/>
            <a:tailEnd/>
          </a:ln>
        </p:spPr>
        <p:txBody>
          <a:bodyPr wrap="square">
            <a:spAutoFit/>
          </a:bodyPr>
          <a:lstStyle/>
          <a:p>
            <a:pPr algn="just"/>
            <a:r>
              <a:rPr lang="it-IT" dirty="0"/>
              <a:t>Tale lavoro si identifica con l’energia potenziale U fornita dal generatore </a:t>
            </a:r>
            <a:r>
              <a:rPr lang="it-IT" dirty="0" smtClean="0"/>
              <a:t>per </a:t>
            </a:r>
            <a:r>
              <a:rPr lang="it-IT" dirty="0"/>
              <a:t>far circolare la corrente i per un tempo t</a:t>
            </a:r>
          </a:p>
        </p:txBody>
      </p:sp>
      <p:sp>
        <p:nvSpPr>
          <p:cNvPr id="14345" name="CasellaDiTesto 10"/>
          <p:cNvSpPr txBox="1">
            <a:spLocks noChangeArrowheads="1"/>
          </p:cNvSpPr>
          <p:nvPr/>
        </p:nvSpPr>
        <p:spPr bwMode="auto">
          <a:xfrm>
            <a:off x="785786" y="3143248"/>
            <a:ext cx="8215339" cy="2585323"/>
          </a:xfrm>
          <a:prstGeom prst="rect">
            <a:avLst/>
          </a:prstGeom>
          <a:noFill/>
          <a:ln w="9525">
            <a:noFill/>
            <a:miter lim="800000"/>
            <a:headEnd/>
            <a:tailEnd/>
          </a:ln>
        </p:spPr>
        <p:txBody>
          <a:bodyPr wrap="square">
            <a:spAutoFit/>
          </a:bodyPr>
          <a:lstStyle/>
          <a:p>
            <a:r>
              <a:rPr lang="it-IT" dirty="0"/>
              <a:t>Questa energia U è ottenuta a spese di altra energia (meccanica, chimica, …). </a:t>
            </a:r>
            <a:endParaRPr lang="it-IT" dirty="0" smtClean="0"/>
          </a:p>
          <a:p>
            <a:r>
              <a:rPr lang="it-IT" dirty="0" smtClean="0"/>
              <a:t>Questa energia </a:t>
            </a:r>
            <a:r>
              <a:rPr lang="it-IT" dirty="0"/>
              <a:t>viene trasformata nel circuito in altre forme (meccanica, chimica</a:t>
            </a:r>
            <a:r>
              <a:rPr lang="it-IT" dirty="0" smtClean="0"/>
              <a:t>,…)</a:t>
            </a:r>
          </a:p>
          <a:p>
            <a:r>
              <a:rPr lang="it-IT" dirty="0" smtClean="0"/>
              <a:t>Tenendo conto che la potenza P spesa dal circuito vale: </a:t>
            </a:r>
          </a:p>
          <a:p>
            <a:endParaRPr lang="it-IT" dirty="0" smtClean="0"/>
          </a:p>
          <a:p>
            <a:endParaRPr lang="it-IT" dirty="0" smtClean="0"/>
          </a:p>
          <a:p>
            <a:endParaRPr lang="it-IT" dirty="0" smtClean="0"/>
          </a:p>
          <a:p>
            <a:endParaRPr lang="it-IT" dirty="0" smtClean="0"/>
          </a:p>
          <a:p>
            <a:endParaRPr lang="it-IT" dirty="0" smtClean="0"/>
          </a:p>
          <a:p>
            <a:r>
              <a:rPr lang="it-IT" dirty="0" smtClean="0"/>
              <a:t>L’unità di misura della potenza elettrica è il Watt:</a:t>
            </a:r>
            <a:endParaRPr lang="it-IT" dirty="0"/>
          </a:p>
        </p:txBody>
      </p:sp>
      <p:graphicFrame>
        <p:nvGraphicFramePr>
          <p:cNvPr id="73733" name="Object 4"/>
          <p:cNvGraphicFramePr>
            <a:graphicFrameLocks noChangeAspect="1"/>
          </p:cNvGraphicFramePr>
          <p:nvPr/>
        </p:nvGraphicFramePr>
        <p:xfrm>
          <a:off x="857224" y="4071942"/>
          <a:ext cx="7715304" cy="993775"/>
        </p:xfrm>
        <a:graphic>
          <a:graphicData uri="http://schemas.openxmlformats.org/presentationml/2006/ole">
            <mc:AlternateContent xmlns:mc="http://schemas.openxmlformats.org/markup-compatibility/2006">
              <mc:Choice xmlns:v="urn:schemas-microsoft-com:vml" Requires="v">
                <p:oleObj spid="_x0000_s73743" name="Equazione" r:id="rId7" imgW="2755800" imgH="419040" progId="Equation.3">
                  <p:embed/>
                </p:oleObj>
              </mc:Choice>
              <mc:Fallback>
                <p:oleObj name="Equazione" r:id="rId7" imgW="2755800" imgH="4190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24" y="4071942"/>
                        <a:ext cx="7715304" cy="9937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73734" name="Object 3"/>
          <p:cNvGraphicFramePr>
            <a:graphicFrameLocks noChangeAspect="1"/>
          </p:cNvGraphicFramePr>
          <p:nvPr/>
        </p:nvGraphicFramePr>
        <p:xfrm>
          <a:off x="5572132" y="5234983"/>
          <a:ext cx="2998781" cy="622909"/>
        </p:xfrm>
        <a:graphic>
          <a:graphicData uri="http://schemas.openxmlformats.org/presentationml/2006/ole">
            <mc:AlternateContent xmlns:mc="http://schemas.openxmlformats.org/markup-compatibility/2006">
              <mc:Choice xmlns:v="urn:schemas-microsoft-com:vml" Requires="v">
                <p:oleObj spid="_x0000_s73744" name="Equazione" r:id="rId9" imgW="1892160" imgH="393480" progId="Equation.3">
                  <p:embed/>
                </p:oleObj>
              </mc:Choice>
              <mc:Fallback>
                <p:oleObj name="Equazione" r:id="rId9" imgW="1892160" imgH="39348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72132" y="5234983"/>
                        <a:ext cx="2998781" cy="622909"/>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4" name="CasellaDiTesto 5"/>
          <p:cNvSpPr txBox="1">
            <a:spLocks noChangeArrowheads="1"/>
          </p:cNvSpPr>
          <p:nvPr/>
        </p:nvSpPr>
        <p:spPr bwMode="auto">
          <a:xfrm>
            <a:off x="785786" y="5972557"/>
            <a:ext cx="7453259" cy="369332"/>
          </a:xfrm>
          <a:prstGeom prst="rect">
            <a:avLst/>
          </a:prstGeom>
          <a:noFill/>
          <a:ln w="9525">
            <a:noFill/>
            <a:miter lim="800000"/>
            <a:headEnd/>
            <a:tailEnd/>
          </a:ln>
        </p:spPr>
        <p:txBody>
          <a:bodyPr wrap="none">
            <a:spAutoFit/>
          </a:bodyPr>
          <a:lstStyle/>
          <a:p>
            <a:r>
              <a:rPr lang="it-IT" dirty="0"/>
              <a:t>Quando ci si riferisci ai consumi di energia elettrica si usa il </a:t>
            </a:r>
            <a:r>
              <a:rPr lang="it-IT" dirty="0" smtClean="0"/>
              <a:t>chilowattora (kWh)</a:t>
            </a:r>
            <a:endParaRPr lang="it-IT" dirty="0"/>
          </a:p>
        </p:txBody>
      </p:sp>
      <p:graphicFrame>
        <p:nvGraphicFramePr>
          <p:cNvPr id="15" name="Object 4"/>
          <p:cNvGraphicFramePr>
            <a:graphicFrameLocks noChangeAspect="1"/>
          </p:cNvGraphicFramePr>
          <p:nvPr/>
        </p:nvGraphicFramePr>
        <p:xfrm>
          <a:off x="2357422" y="6342444"/>
          <a:ext cx="3714776" cy="372704"/>
        </p:xfrm>
        <a:graphic>
          <a:graphicData uri="http://schemas.openxmlformats.org/presentationml/2006/ole">
            <mc:AlternateContent xmlns:mc="http://schemas.openxmlformats.org/markup-compatibility/2006">
              <mc:Choice xmlns:v="urn:schemas-microsoft-com:vml" Requires="v">
                <p:oleObj spid="_x0000_s73745" name="Equazione" r:id="rId11" imgW="2273040" imgH="228600" progId="Equation.3">
                  <p:embed/>
                </p:oleObj>
              </mc:Choice>
              <mc:Fallback>
                <p:oleObj name="Equazione" r:id="rId11" imgW="2273040" imgH="2286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7422" y="6342444"/>
                        <a:ext cx="3714776" cy="372704"/>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6" name="Rettangolo 15"/>
          <p:cNvSpPr/>
          <p:nvPr/>
        </p:nvSpPr>
        <p:spPr>
          <a:xfrm>
            <a:off x="5643570" y="4071942"/>
            <a:ext cx="2857520"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14348" y="71414"/>
            <a:ext cx="8058177" cy="714358"/>
          </a:xfrm>
        </p:spPr>
        <p:style>
          <a:lnRef idx="1">
            <a:schemeClr val="accent4"/>
          </a:lnRef>
          <a:fillRef idx="3">
            <a:schemeClr val="accent4"/>
          </a:fillRef>
          <a:effectRef idx="2">
            <a:schemeClr val="accent4"/>
          </a:effectRef>
          <a:fontRef idx="minor">
            <a:schemeClr val="lt1"/>
          </a:fontRef>
        </p:style>
        <p:txBody>
          <a:bodyPr/>
          <a:lstStyle/>
          <a:p>
            <a:pPr>
              <a:defRPr/>
            </a:pPr>
            <a:r>
              <a:rPr lang="it-IT" sz="3600" b="1" dirty="0" smtClean="0">
                <a:solidFill>
                  <a:schemeClr val="bg1"/>
                </a:solidFill>
                <a:effectLst>
                  <a:outerShdw blurRad="38100" dist="38100" dir="2700000" algn="tl">
                    <a:srgbClr val="000000">
                      <a:alpha val="43137"/>
                    </a:srgbClr>
                  </a:outerShdw>
                </a:effectLst>
              </a:rPr>
              <a:t>Effetto Joule</a:t>
            </a:r>
            <a:endParaRPr lang="it-IT" sz="3600" b="1" dirty="0">
              <a:solidFill>
                <a:schemeClr val="bg1"/>
              </a:solidFill>
              <a:effectLst>
                <a:outerShdw blurRad="38100" dist="38100" dir="2700000" algn="tl">
                  <a:srgbClr val="000000">
                    <a:alpha val="43137"/>
                  </a:srgbClr>
                </a:outerShdw>
              </a:effectLst>
            </a:endParaRPr>
          </a:p>
        </p:txBody>
      </p:sp>
      <p:sp>
        <p:nvSpPr>
          <p:cNvPr id="14342" name="Segnaposto numero diapositiva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4BE7D4C8-1531-41C8-8E57-90048123FC30}" type="slidenum">
              <a:rPr lang="it-IT" smtClean="0">
                <a:latin typeface="Arial" pitchFamily="34" charset="0"/>
              </a:rPr>
              <a:pPr/>
              <a:t>41</a:t>
            </a:fld>
            <a:endParaRPr lang="it-IT" smtClean="0">
              <a:latin typeface="Arial" pitchFamily="34" charset="0"/>
            </a:endParaRPr>
          </a:p>
        </p:txBody>
      </p:sp>
      <p:sp>
        <p:nvSpPr>
          <p:cNvPr id="14346" name="CasellaDiTesto 11"/>
          <p:cNvSpPr txBox="1">
            <a:spLocks noChangeArrowheads="1"/>
          </p:cNvSpPr>
          <p:nvPr/>
        </p:nvSpPr>
        <p:spPr bwMode="auto">
          <a:xfrm>
            <a:off x="714348" y="2143116"/>
            <a:ext cx="8072466" cy="646331"/>
          </a:xfrm>
          <a:prstGeom prst="rect">
            <a:avLst/>
          </a:prstGeom>
          <a:noFill/>
          <a:ln w="9525">
            <a:noFill/>
            <a:miter lim="800000"/>
            <a:headEnd/>
            <a:tailEnd/>
          </a:ln>
        </p:spPr>
        <p:txBody>
          <a:bodyPr wrap="square">
            <a:spAutoFit/>
          </a:bodyPr>
          <a:lstStyle/>
          <a:p>
            <a:pPr algn="just"/>
            <a:r>
              <a:rPr lang="it-IT" dirty="0"/>
              <a:t>Quando il circuito è Ohmico tutta l’energia elettrica assorbita viene integralmente trasformata in calore </a:t>
            </a:r>
          </a:p>
        </p:txBody>
      </p:sp>
      <p:sp>
        <p:nvSpPr>
          <p:cNvPr id="11" name="CasellaDiTesto 10"/>
          <p:cNvSpPr txBox="1"/>
          <p:nvPr/>
        </p:nvSpPr>
        <p:spPr>
          <a:xfrm>
            <a:off x="785786" y="2928934"/>
            <a:ext cx="7858180"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defRPr/>
            </a:pPr>
            <a:r>
              <a:rPr lang="it-IT" sz="2000" dirty="0">
                <a:effectLst>
                  <a:outerShdw blurRad="38100" dist="38100" dir="2700000" algn="tl">
                    <a:srgbClr val="000000">
                      <a:alpha val="43137"/>
                    </a:srgbClr>
                  </a:outerShdw>
                </a:effectLst>
              </a:rPr>
              <a:t>La potenza elettrica rappresenta l’energia termica per unità di tempo prodotta dal passaggio della corrente nel conduttore</a:t>
            </a:r>
          </a:p>
        </p:txBody>
      </p:sp>
      <p:graphicFrame>
        <p:nvGraphicFramePr>
          <p:cNvPr id="73733" name="Object 4"/>
          <p:cNvGraphicFramePr>
            <a:graphicFrameLocks noChangeAspect="1"/>
          </p:cNvGraphicFramePr>
          <p:nvPr/>
        </p:nvGraphicFramePr>
        <p:xfrm>
          <a:off x="1765292" y="1403339"/>
          <a:ext cx="1592262" cy="454025"/>
        </p:xfrm>
        <a:graphic>
          <a:graphicData uri="http://schemas.openxmlformats.org/presentationml/2006/ole">
            <mc:AlternateContent xmlns:mc="http://schemas.openxmlformats.org/markup-compatibility/2006">
              <mc:Choice xmlns:v="urn:schemas-microsoft-com:vml" Requires="v">
                <p:oleObj spid="_x0000_s78860" name="Equazione" r:id="rId3" imgW="622080" imgH="177480" progId="Equation.3">
                  <p:embed/>
                </p:oleObj>
              </mc:Choice>
              <mc:Fallback>
                <p:oleObj name="Equazione" r:id="rId3" imgW="622080" imgH="177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292" y="1403339"/>
                        <a:ext cx="1592262" cy="45402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78853" name="Object 5"/>
          <p:cNvGraphicFramePr>
            <a:graphicFrameLocks noChangeAspect="1"/>
          </p:cNvGraphicFramePr>
          <p:nvPr/>
        </p:nvGraphicFramePr>
        <p:xfrm>
          <a:off x="5143504" y="1071546"/>
          <a:ext cx="2667000" cy="1071563"/>
        </p:xfrm>
        <a:graphic>
          <a:graphicData uri="http://schemas.openxmlformats.org/presentationml/2006/ole">
            <mc:AlternateContent xmlns:mc="http://schemas.openxmlformats.org/markup-compatibility/2006">
              <mc:Choice xmlns:v="urn:schemas-microsoft-com:vml" Requires="v">
                <p:oleObj spid="_x0000_s78861" name="Equazione" r:id="rId5" imgW="1041120" imgH="419040" progId="Equation.3">
                  <p:embed/>
                </p:oleObj>
              </mc:Choice>
              <mc:Fallback>
                <p:oleObj name="Equazione" r:id="rId5" imgW="1041120" imgH="4190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4" y="1071546"/>
                        <a:ext cx="2667000" cy="107156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3" name="CasellaDiTesto 7"/>
          <p:cNvSpPr txBox="1">
            <a:spLocks noChangeArrowheads="1"/>
          </p:cNvSpPr>
          <p:nvPr/>
        </p:nvSpPr>
        <p:spPr bwMode="auto">
          <a:xfrm>
            <a:off x="785786" y="4000504"/>
            <a:ext cx="4237038" cy="369888"/>
          </a:xfrm>
          <a:prstGeom prst="rect">
            <a:avLst/>
          </a:prstGeom>
          <a:noFill/>
          <a:ln w="9525">
            <a:noFill/>
            <a:miter lim="800000"/>
            <a:headEnd/>
            <a:tailEnd/>
          </a:ln>
        </p:spPr>
        <p:txBody>
          <a:bodyPr wrap="none">
            <a:spAutoFit/>
          </a:bodyPr>
          <a:lstStyle/>
          <a:p>
            <a:r>
              <a:rPr lang="it-IT" dirty="0"/>
              <a:t>Se U è espresso in Joule e Q in calorie </a:t>
            </a:r>
          </a:p>
        </p:txBody>
      </p:sp>
      <p:graphicFrame>
        <p:nvGraphicFramePr>
          <p:cNvPr id="14" name="Object 3"/>
          <p:cNvGraphicFramePr>
            <a:graphicFrameLocks noChangeAspect="1"/>
          </p:cNvGraphicFramePr>
          <p:nvPr/>
        </p:nvGraphicFramePr>
        <p:xfrm>
          <a:off x="4929190" y="3714752"/>
          <a:ext cx="2522533" cy="919130"/>
        </p:xfrm>
        <a:graphic>
          <a:graphicData uri="http://schemas.openxmlformats.org/presentationml/2006/ole">
            <mc:AlternateContent xmlns:mc="http://schemas.openxmlformats.org/markup-compatibility/2006">
              <mc:Choice xmlns:v="urn:schemas-microsoft-com:vml" Requires="v">
                <p:oleObj spid="_x0000_s78862" name="Equazione" r:id="rId7" imgW="1079280" imgH="393480" progId="Equation.3">
                  <p:embed/>
                </p:oleObj>
              </mc:Choice>
              <mc:Fallback>
                <p:oleObj name="Equazione" r:id="rId7" imgW="1079280" imgH="39348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190" y="3714752"/>
                        <a:ext cx="2522533" cy="91913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15" name="Object 4"/>
          <p:cNvGraphicFramePr>
            <a:graphicFrameLocks noChangeAspect="1"/>
          </p:cNvGraphicFramePr>
          <p:nvPr/>
        </p:nvGraphicFramePr>
        <p:xfrm>
          <a:off x="857224" y="4855074"/>
          <a:ext cx="3268689" cy="937714"/>
        </p:xfrm>
        <a:graphic>
          <a:graphicData uri="http://schemas.openxmlformats.org/presentationml/2006/ole">
            <mc:AlternateContent xmlns:mc="http://schemas.openxmlformats.org/markup-compatibility/2006">
              <mc:Choice xmlns:v="urn:schemas-microsoft-com:vml" Requires="v">
                <p:oleObj spid="_x0000_s78863" name="Equazione" r:id="rId9" imgW="1371600" imgH="393480" progId="Equation.3">
                  <p:embed/>
                </p:oleObj>
              </mc:Choice>
              <mc:Fallback>
                <p:oleObj name="Equazione" r:id="rId9" imgW="1371600" imgH="39348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7224" y="4855074"/>
                        <a:ext cx="3268689" cy="937714"/>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16" name="CasellaDiTesto 11"/>
          <p:cNvSpPr txBox="1">
            <a:spLocks noChangeArrowheads="1"/>
          </p:cNvSpPr>
          <p:nvPr/>
        </p:nvSpPr>
        <p:spPr bwMode="auto">
          <a:xfrm>
            <a:off x="4500563" y="4786313"/>
            <a:ext cx="4500562" cy="1477962"/>
          </a:xfrm>
          <a:prstGeom prst="rect">
            <a:avLst/>
          </a:prstGeom>
          <a:noFill/>
          <a:ln w="9525">
            <a:noFill/>
            <a:miter lim="800000"/>
            <a:headEnd/>
            <a:tailEnd/>
          </a:ln>
        </p:spPr>
        <p:txBody>
          <a:bodyPr>
            <a:spAutoFit/>
          </a:bodyPr>
          <a:lstStyle/>
          <a:p>
            <a:r>
              <a:rPr lang="it-IT" dirty="0"/>
              <a:t>In qualunque conduttore percorso da corrente è sempre presente l’effetto Joule.</a:t>
            </a:r>
          </a:p>
          <a:p>
            <a:r>
              <a:rPr lang="it-IT" dirty="0"/>
              <a:t> </a:t>
            </a:r>
          </a:p>
          <a:p>
            <a:r>
              <a:rPr lang="it-IT" dirty="0"/>
              <a:t>Il calore prodotto è direttamente proporzionale alla resistenza R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a:spLocks noGrp="1"/>
          </p:cNvSpPr>
          <p:nvPr>
            <p:ph type="title"/>
          </p:nvPr>
        </p:nvSpPr>
        <p:spPr>
          <a:xfrm>
            <a:off x="714348" y="71414"/>
            <a:ext cx="8058177" cy="500066"/>
          </a:xfrm>
        </p:spPr>
        <p:style>
          <a:lnRef idx="1">
            <a:schemeClr val="accent4"/>
          </a:lnRef>
          <a:fillRef idx="3">
            <a:schemeClr val="accent4"/>
          </a:fillRef>
          <a:effectRef idx="2">
            <a:schemeClr val="accent4"/>
          </a:effectRef>
          <a:fontRef idx="minor">
            <a:schemeClr val="lt1"/>
          </a:fontRef>
        </p:style>
        <p:txBody>
          <a:bodyPr/>
          <a:lstStyle/>
          <a:p>
            <a:pPr>
              <a:defRPr/>
            </a:pPr>
            <a:r>
              <a:rPr lang="it-IT" sz="3000" b="1" dirty="0" smtClean="0">
                <a:solidFill>
                  <a:schemeClr val="bg1"/>
                </a:solidFill>
                <a:effectLst>
                  <a:outerShdw blurRad="38100" dist="38100" dir="2700000" algn="tl">
                    <a:srgbClr val="000000">
                      <a:alpha val="43137"/>
                    </a:srgbClr>
                  </a:outerShdw>
                </a:effectLst>
              </a:rPr>
              <a:t>Esercizio  (1): condensatori </a:t>
            </a:r>
            <a:endParaRPr lang="it-IT" sz="3000" b="1" dirty="0">
              <a:solidFill>
                <a:schemeClr val="bg1"/>
              </a:solidFill>
              <a:effectLst>
                <a:outerShdw blurRad="38100" dist="38100" dir="2700000" algn="tl">
                  <a:srgbClr val="000000">
                    <a:alpha val="43137"/>
                  </a:srgbClr>
                </a:outerShdw>
              </a:effectLst>
            </a:endParaRPr>
          </a:p>
        </p:txBody>
      </p:sp>
      <p:sp>
        <p:nvSpPr>
          <p:cNvPr id="4" name="CasellaDiTesto 3"/>
          <p:cNvSpPr txBox="1"/>
          <p:nvPr/>
        </p:nvSpPr>
        <p:spPr>
          <a:xfrm>
            <a:off x="714348" y="714356"/>
            <a:ext cx="8072494" cy="1077218"/>
          </a:xfrm>
          <a:prstGeom prst="rect">
            <a:avLst/>
          </a:prstGeom>
          <a:noFill/>
        </p:spPr>
        <p:txBody>
          <a:bodyPr wrap="square" rtlCol="0">
            <a:spAutoFit/>
          </a:bodyPr>
          <a:lstStyle/>
          <a:p>
            <a:pPr algn="just"/>
            <a:r>
              <a:rPr lang="it-IT" sz="1600" dirty="0" smtClean="0"/>
              <a:t>Un condensatore A di capacità 200pF viene caricato da un alimentatore con una </a:t>
            </a:r>
            <a:r>
              <a:rPr lang="it-IT" sz="1600" dirty="0" err="1" smtClean="0"/>
              <a:t>ddp</a:t>
            </a:r>
            <a:r>
              <a:rPr lang="it-IT" sz="1600" dirty="0" smtClean="0"/>
              <a:t> pari a 100volt. Successivamente sono aggiunti due condensatori identici B e C secondo la soluzione (1) e poi (2). Sapendo che la </a:t>
            </a:r>
            <a:r>
              <a:rPr lang="it-IT" sz="1600" dirty="0" err="1" smtClean="0"/>
              <a:t>ddp</a:t>
            </a:r>
            <a:r>
              <a:rPr lang="it-IT" sz="1600" dirty="0" smtClean="0"/>
              <a:t> risultante nel caso (1) sul condensatore A è pari a 20 volt, valutare la </a:t>
            </a:r>
            <a:r>
              <a:rPr lang="it-IT" sz="1600" dirty="0" err="1" smtClean="0"/>
              <a:t>ddp</a:t>
            </a:r>
            <a:r>
              <a:rPr lang="it-IT" sz="1600" dirty="0" smtClean="0"/>
              <a:t> nel caso (2).</a:t>
            </a:r>
            <a:endParaRPr lang="it-IT" sz="1600" dirty="0"/>
          </a:p>
        </p:txBody>
      </p:sp>
      <p:pic>
        <p:nvPicPr>
          <p:cNvPr id="84995" name="Picture 3"/>
          <p:cNvPicPr>
            <a:picLocks noChangeAspect="1" noChangeArrowheads="1"/>
          </p:cNvPicPr>
          <p:nvPr/>
        </p:nvPicPr>
        <p:blipFill>
          <a:blip r:embed="rId2"/>
          <a:srcRect/>
          <a:stretch>
            <a:fillRect/>
          </a:stretch>
        </p:blipFill>
        <p:spPr bwMode="auto">
          <a:xfrm>
            <a:off x="3286116" y="1760532"/>
            <a:ext cx="3337231" cy="1454154"/>
          </a:xfrm>
          <a:prstGeom prst="rect">
            <a:avLst/>
          </a:prstGeom>
          <a:noFill/>
          <a:ln w="9525">
            <a:noFill/>
            <a:miter lim="800000"/>
            <a:headEnd/>
            <a:tailEnd/>
          </a:ln>
          <a:effectLst/>
        </p:spPr>
      </p:pic>
      <p:sp>
        <p:nvSpPr>
          <p:cNvPr id="6" name="CasellaDiTesto 5"/>
          <p:cNvSpPr txBox="1"/>
          <p:nvPr/>
        </p:nvSpPr>
        <p:spPr>
          <a:xfrm>
            <a:off x="785786" y="3446223"/>
            <a:ext cx="7929618" cy="2554545"/>
          </a:xfrm>
          <a:prstGeom prst="rect">
            <a:avLst/>
          </a:prstGeom>
          <a:noFill/>
        </p:spPr>
        <p:txBody>
          <a:bodyPr wrap="square" rtlCol="0">
            <a:spAutoFit/>
          </a:bodyPr>
          <a:lstStyle/>
          <a:p>
            <a:r>
              <a:rPr lang="it-IT" sz="1600" dirty="0" smtClean="0"/>
              <a:t>Osservazioni:</a:t>
            </a:r>
          </a:p>
          <a:p>
            <a:pPr algn="just">
              <a:buFont typeface="Arial" pitchFamily="34" charset="0"/>
              <a:buChar char="•"/>
            </a:pPr>
            <a:r>
              <a:rPr lang="it-IT" sz="1600" dirty="0" smtClean="0"/>
              <a:t> nel caso 1 i condensatori B e C sono stati messi in parallelo quindi alla stessa </a:t>
            </a:r>
            <a:r>
              <a:rPr lang="it-IT" sz="1600" dirty="0" err="1" smtClean="0"/>
              <a:t>ddp</a:t>
            </a:r>
            <a:r>
              <a:rPr lang="it-IT" sz="1600" dirty="0" smtClean="0"/>
              <a:t> e sono in parallelo con il condensatore A</a:t>
            </a:r>
          </a:p>
          <a:p>
            <a:pPr algn="just">
              <a:buFont typeface="Arial" pitchFamily="34" charset="0"/>
              <a:buChar char="•"/>
            </a:pPr>
            <a:r>
              <a:rPr lang="it-IT" sz="1600" dirty="0" smtClean="0"/>
              <a:t> nel caso 1 la </a:t>
            </a:r>
            <a:r>
              <a:rPr lang="it-IT" sz="1600" dirty="0" err="1" smtClean="0"/>
              <a:t>ddp</a:t>
            </a:r>
            <a:r>
              <a:rPr lang="it-IT" sz="1600" dirty="0" smtClean="0"/>
              <a:t> iniziale ha permesso di caricare con una certa carica Q il condensatore A, quando sono stati collegati  B e C parte della carica di A si è distribuita tra B e C</a:t>
            </a:r>
          </a:p>
          <a:p>
            <a:pPr algn="just">
              <a:buFont typeface="Arial" pitchFamily="34" charset="0"/>
              <a:buChar char="•"/>
            </a:pPr>
            <a:r>
              <a:rPr lang="it-IT" sz="1600" dirty="0" smtClean="0"/>
              <a:t> nel caso 1 B e C sono condensatori identici quindi hanno la stessa capacità quindi se sono in parallelo anche la carica distribuita è la stessa</a:t>
            </a:r>
          </a:p>
          <a:p>
            <a:pPr algn="just">
              <a:buFont typeface="Arial" pitchFamily="34" charset="0"/>
              <a:buChar char="•"/>
            </a:pPr>
            <a:r>
              <a:rPr lang="it-IT" sz="1600" dirty="0" smtClean="0"/>
              <a:t>Nel caso 2 i condensatori A,B e C sono tra loro in serie, quindi la carica sulle loro armature è la stessa, mentre la somma algebrica delle </a:t>
            </a:r>
            <a:r>
              <a:rPr lang="it-IT" sz="1600" dirty="0" err="1" smtClean="0"/>
              <a:t>ddp</a:t>
            </a:r>
            <a:r>
              <a:rPr lang="it-IT" sz="1600" dirty="0" smtClean="0"/>
              <a:t> è zero</a:t>
            </a:r>
          </a:p>
          <a:p>
            <a:pPr algn="just">
              <a:buFont typeface="Arial" pitchFamily="34" charset="0"/>
              <a:buChar char="•"/>
            </a:pPr>
            <a:endParaRPr lang="it-IT" sz="1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a:spLocks noGrp="1"/>
          </p:cNvSpPr>
          <p:nvPr>
            <p:ph type="title"/>
          </p:nvPr>
        </p:nvSpPr>
        <p:spPr>
          <a:xfrm>
            <a:off x="500034" y="71414"/>
            <a:ext cx="8272491" cy="500066"/>
          </a:xfrm>
        </p:spPr>
        <p:style>
          <a:lnRef idx="1">
            <a:schemeClr val="accent4"/>
          </a:lnRef>
          <a:fillRef idx="3">
            <a:schemeClr val="accent4"/>
          </a:fillRef>
          <a:effectRef idx="2">
            <a:schemeClr val="accent4"/>
          </a:effectRef>
          <a:fontRef idx="minor">
            <a:schemeClr val="lt1"/>
          </a:fontRef>
        </p:style>
        <p:txBody>
          <a:bodyPr/>
          <a:lstStyle/>
          <a:p>
            <a:pPr>
              <a:defRPr/>
            </a:pPr>
            <a:r>
              <a:rPr lang="it-IT" sz="3000" b="1" dirty="0" smtClean="0">
                <a:solidFill>
                  <a:schemeClr val="bg1"/>
                </a:solidFill>
                <a:effectLst>
                  <a:outerShdw blurRad="38100" dist="38100" dir="2700000" algn="tl">
                    <a:srgbClr val="000000">
                      <a:alpha val="43137"/>
                    </a:srgbClr>
                  </a:outerShdw>
                </a:effectLst>
              </a:rPr>
              <a:t>Esercizio  (1): condensatori </a:t>
            </a:r>
            <a:endParaRPr lang="it-IT" sz="3000" b="1" dirty="0">
              <a:solidFill>
                <a:schemeClr val="bg1"/>
              </a:solidFill>
              <a:effectLst>
                <a:outerShdw blurRad="38100" dist="38100" dir="2700000" algn="tl">
                  <a:srgbClr val="000000">
                    <a:alpha val="43137"/>
                  </a:srgbClr>
                </a:outerShdw>
              </a:effectLst>
            </a:endParaRPr>
          </a:p>
        </p:txBody>
      </p:sp>
      <p:pic>
        <p:nvPicPr>
          <p:cNvPr id="84995" name="Picture 3"/>
          <p:cNvPicPr>
            <a:picLocks noChangeAspect="1" noChangeArrowheads="1"/>
          </p:cNvPicPr>
          <p:nvPr/>
        </p:nvPicPr>
        <p:blipFill>
          <a:blip r:embed="rId3"/>
          <a:srcRect/>
          <a:stretch>
            <a:fillRect/>
          </a:stretch>
        </p:blipFill>
        <p:spPr bwMode="auto">
          <a:xfrm>
            <a:off x="5072066" y="785794"/>
            <a:ext cx="3337231" cy="1454154"/>
          </a:xfrm>
          <a:prstGeom prst="rect">
            <a:avLst/>
          </a:prstGeom>
          <a:noFill/>
          <a:ln w="9525">
            <a:noFill/>
            <a:miter lim="800000"/>
            <a:headEnd/>
            <a:tailEnd/>
          </a:ln>
          <a:effectLst/>
        </p:spPr>
      </p:pic>
      <p:sp>
        <p:nvSpPr>
          <p:cNvPr id="7" name="CasellaDiTesto 6"/>
          <p:cNvSpPr txBox="1"/>
          <p:nvPr/>
        </p:nvSpPr>
        <p:spPr>
          <a:xfrm>
            <a:off x="500034" y="642918"/>
            <a:ext cx="8215370" cy="5909310"/>
          </a:xfrm>
          <a:prstGeom prst="rect">
            <a:avLst/>
          </a:prstGeom>
          <a:noFill/>
        </p:spPr>
        <p:txBody>
          <a:bodyPr wrap="square" rtlCol="0">
            <a:spAutoFit/>
          </a:bodyPr>
          <a:lstStyle/>
          <a:p>
            <a:r>
              <a:rPr lang="it-IT" b="1" u="sng" dirty="0" smtClean="0"/>
              <a:t>Dati</a:t>
            </a:r>
          </a:p>
          <a:p>
            <a:r>
              <a:rPr lang="it-IT" dirty="0" err="1" smtClean="0"/>
              <a:t>C</a:t>
            </a:r>
            <a:r>
              <a:rPr lang="it-IT" baseline="-25000" dirty="0" err="1" smtClean="0"/>
              <a:t>A</a:t>
            </a:r>
            <a:r>
              <a:rPr lang="it-IT" dirty="0" err="1" smtClean="0"/>
              <a:t>=</a:t>
            </a:r>
            <a:r>
              <a:rPr lang="it-IT" dirty="0" smtClean="0"/>
              <a:t> 200pF</a:t>
            </a:r>
          </a:p>
          <a:p>
            <a:r>
              <a:rPr lang="it-IT" dirty="0" smtClean="0"/>
              <a:t>ddp</a:t>
            </a:r>
            <a:r>
              <a:rPr lang="it-IT" baseline="-25000" dirty="0" smtClean="0"/>
              <a:t>A</a:t>
            </a:r>
            <a:r>
              <a:rPr lang="it-IT" baseline="30000" dirty="0" smtClean="0"/>
              <a:t>0</a:t>
            </a:r>
            <a:r>
              <a:rPr lang="it-IT" dirty="0" smtClean="0"/>
              <a:t>=100volt   </a:t>
            </a:r>
            <a:r>
              <a:rPr lang="it-IT" dirty="0" err="1" smtClean="0"/>
              <a:t>ddp</a:t>
            </a:r>
            <a:r>
              <a:rPr lang="it-IT" baseline="-25000" dirty="0" err="1" smtClean="0"/>
              <a:t>A</a:t>
            </a:r>
            <a:r>
              <a:rPr lang="it-IT" baseline="30000" dirty="0" err="1" smtClean="0"/>
              <a:t>f</a:t>
            </a:r>
            <a:r>
              <a:rPr lang="it-IT" dirty="0" err="1" smtClean="0"/>
              <a:t>=</a:t>
            </a:r>
            <a:r>
              <a:rPr lang="it-IT" dirty="0" smtClean="0"/>
              <a:t> 20volt</a:t>
            </a:r>
          </a:p>
          <a:p>
            <a:r>
              <a:rPr lang="it-IT" b="1" u="sng" dirty="0" smtClean="0"/>
              <a:t>Quesito</a:t>
            </a:r>
          </a:p>
          <a:p>
            <a:r>
              <a:rPr lang="it-IT" dirty="0" err="1" smtClean="0"/>
              <a:t>ddp</a:t>
            </a:r>
            <a:r>
              <a:rPr lang="it-IT" baseline="-25000" dirty="0" err="1" smtClean="0"/>
              <a:t>B</a:t>
            </a:r>
            <a:r>
              <a:rPr lang="it-IT" baseline="30000" dirty="0" err="1" smtClean="0"/>
              <a:t>f</a:t>
            </a:r>
            <a:r>
              <a:rPr lang="it-IT" dirty="0" err="1" smtClean="0"/>
              <a:t>=</a:t>
            </a:r>
            <a:r>
              <a:rPr lang="it-IT" dirty="0" smtClean="0"/>
              <a:t>?	</a:t>
            </a:r>
            <a:r>
              <a:rPr lang="it-IT" dirty="0" err="1" smtClean="0"/>
              <a:t>ddp</a:t>
            </a:r>
            <a:r>
              <a:rPr lang="it-IT" baseline="-25000" dirty="0" err="1" smtClean="0"/>
              <a:t>A</a:t>
            </a:r>
            <a:r>
              <a:rPr lang="it-IT" baseline="30000" dirty="0" err="1" smtClean="0"/>
              <a:t>f</a:t>
            </a:r>
            <a:r>
              <a:rPr lang="it-IT" dirty="0" err="1" smtClean="0"/>
              <a:t>=</a:t>
            </a:r>
            <a:r>
              <a:rPr lang="it-IT" dirty="0" smtClean="0"/>
              <a:t>?	nel caso (2)</a:t>
            </a:r>
          </a:p>
          <a:p>
            <a:r>
              <a:rPr lang="it-IT" b="1" u="sng" dirty="0" smtClean="0"/>
              <a:t>Soluzione</a:t>
            </a:r>
            <a:endParaRPr lang="it-IT" dirty="0" smtClean="0"/>
          </a:p>
          <a:p>
            <a:r>
              <a:rPr lang="it-IT" dirty="0" smtClean="0"/>
              <a:t>Nel collegamento del caso (1) la carica iniziale Q</a:t>
            </a:r>
            <a:r>
              <a:rPr lang="it-IT" baseline="-25000" dirty="0" smtClean="0"/>
              <a:t>0</a:t>
            </a:r>
            <a:r>
              <a:rPr lang="it-IT" dirty="0" smtClean="0"/>
              <a:t> è pari a</a:t>
            </a:r>
          </a:p>
          <a:p>
            <a:r>
              <a:rPr lang="it-IT" dirty="0" smtClean="0"/>
              <a:t>Essendo in generale  	   si ottiene sostituendo:</a:t>
            </a:r>
          </a:p>
          <a:p>
            <a:endParaRPr lang="it-IT" dirty="0" smtClean="0"/>
          </a:p>
          <a:p>
            <a:endParaRPr lang="it-IT" dirty="0" smtClean="0"/>
          </a:p>
          <a:p>
            <a:endParaRPr lang="it-IT" dirty="0" smtClean="0"/>
          </a:p>
          <a:p>
            <a:endParaRPr lang="it-IT" dirty="0" smtClean="0"/>
          </a:p>
          <a:p>
            <a:endParaRPr lang="it-IT" dirty="0" smtClean="0"/>
          </a:p>
          <a:p>
            <a:r>
              <a:rPr lang="it-IT" dirty="0" smtClean="0"/>
              <a:t>Nel caso (2) B e C sono condensatori in serie </a:t>
            </a:r>
          </a:p>
          <a:p>
            <a:endParaRPr lang="it-IT" dirty="0" smtClean="0"/>
          </a:p>
          <a:p>
            <a:r>
              <a:rPr lang="it-IT" dirty="0" smtClean="0"/>
              <a:t>la carica è la stessa:			e la capacità equivalente C</a:t>
            </a:r>
            <a:r>
              <a:rPr lang="it-IT" baseline="-25000" dirty="0" smtClean="0"/>
              <a:t>BC</a:t>
            </a:r>
            <a:r>
              <a:rPr lang="it-IT" dirty="0" smtClean="0"/>
              <a:t> segue la regola: 	               da cui	 C</a:t>
            </a:r>
            <a:r>
              <a:rPr lang="it-IT" baseline="-25000" dirty="0" smtClean="0"/>
              <a:t>BC</a:t>
            </a:r>
            <a:r>
              <a:rPr lang="it-IT" dirty="0" smtClean="0"/>
              <a:t>=200pF</a:t>
            </a:r>
          </a:p>
          <a:p>
            <a:endParaRPr lang="it-IT" dirty="0" smtClean="0"/>
          </a:p>
          <a:p>
            <a:pPr algn="just"/>
            <a:r>
              <a:rPr lang="it-IT" dirty="0" smtClean="0"/>
              <a:t>Ma A e BC sono a loro volta in parallelo quindi hanno la stessa </a:t>
            </a:r>
            <a:r>
              <a:rPr lang="it-IT" dirty="0" err="1" smtClean="0"/>
              <a:t>ddp</a:t>
            </a:r>
            <a:r>
              <a:rPr lang="it-IT" dirty="0" smtClean="0"/>
              <a:t> e per  le cariche vale: </a:t>
            </a:r>
          </a:p>
          <a:p>
            <a:r>
              <a:rPr lang="it-IT" dirty="0" smtClean="0"/>
              <a:t> </a:t>
            </a:r>
            <a:endParaRPr lang="it-IT" dirty="0"/>
          </a:p>
        </p:txBody>
      </p:sp>
      <p:graphicFrame>
        <p:nvGraphicFramePr>
          <p:cNvPr id="86018" name="Object 5"/>
          <p:cNvGraphicFramePr>
            <a:graphicFrameLocks noChangeAspect="1"/>
          </p:cNvGraphicFramePr>
          <p:nvPr/>
        </p:nvGraphicFramePr>
        <p:xfrm>
          <a:off x="642910" y="2928934"/>
          <a:ext cx="3178175" cy="368300"/>
        </p:xfrm>
        <a:graphic>
          <a:graphicData uri="http://schemas.openxmlformats.org/presentationml/2006/ole">
            <mc:AlternateContent xmlns:mc="http://schemas.openxmlformats.org/markup-compatibility/2006">
              <mc:Choice xmlns:v="urn:schemas-microsoft-com:vml" Requires="v">
                <p:oleObj spid="_x0000_s86037" name="Equazione" r:id="rId4" imgW="2070000" imgH="241200" progId="Equation.3">
                  <p:embed/>
                </p:oleObj>
              </mc:Choice>
              <mc:Fallback>
                <p:oleObj name="Equazione" r:id="rId4" imgW="2070000" imgH="2412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2928934"/>
                        <a:ext cx="3178175" cy="3683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86019" name="Object 5"/>
          <p:cNvGraphicFramePr>
            <a:graphicFrameLocks noChangeAspect="1"/>
          </p:cNvGraphicFramePr>
          <p:nvPr/>
        </p:nvGraphicFramePr>
        <p:xfrm>
          <a:off x="2500298" y="2617784"/>
          <a:ext cx="915987" cy="311150"/>
        </p:xfrm>
        <a:graphic>
          <a:graphicData uri="http://schemas.openxmlformats.org/presentationml/2006/ole">
            <mc:AlternateContent xmlns:mc="http://schemas.openxmlformats.org/markup-compatibility/2006">
              <mc:Choice xmlns:v="urn:schemas-microsoft-com:vml" Requires="v">
                <p:oleObj spid="_x0000_s86038" name="Equazione" r:id="rId6" imgW="596880" imgH="203040" progId="Equation.3">
                  <p:embed/>
                </p:oleObj>
              </mc:Choice>
              <mc:Fallback>
                <p:oleObj name="Equazione" r:id="rId6" imgW="59688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2617784"/>
                        <a:ext cx="915987" cy="31115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86020" name="Object 5"/>
          <p:cNvGraphicFramePr>
            <a:graphicFrameLocks noChangeAspect="1"/>
          </p:cNvGraphicFramePr>
          <p:nvPr/>
        </p:nvGraphicFramePr>
        <p:xfrm>
          <a:off x="5786446" y="2571744"/>
          <a:ext cx="1773237" cy="349250"/>
        </p:xfrm>
        <a:graphic>
          <a:graphicData uri="http://schemas.openxmlformats.org/presentationml/2006/ole">
            <mc:AlternateContent xmlns:mc="http://schemas.openxmlformats.org/markup-compatibility/2006">
              <mc:Choice xmlns:v="urn:schemas-microsoft-com:vml" Requires="v">
                <p:oleObj spid="_x0000_s86039" name="Equazione" r:id="rId8" imgW="1155600" imgH="228600" progId="Equation.3">
                  <p:embed/>
                </p:oleObj>
              </mc:Choice>
              <mc:Fallback>
                <p:oleObj name="Equazione" r:id="rId8" imgW="11556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6446" y="2571744"/>
                        <a:ext cx="1773237" cy="34925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86021" name="Object 5"/>
          <p:cNvGraphicFramePr>
            <a:graphicFrameLocks noChangeAspect="1"/>
          </p:cNvGraphicFramePr>
          <p:nvPr/>
        </p:nvGraphicFramePr>
        <p:xfrm>
          <a:off x="642910" y="3143248"/>
          <a:ext cx="6843713" cy="715963"/>
        </p:xfrm>
        <a:graphic>
          <a:graphicData uri="http://schemas.openxmlformats.org/presentationml/2006/ole">
            <mc:AlternateContent xmlns:mc="http://schemas.openxmlformats.org/markup-compatibility/2006">
              <mc:Choice xmlns:v="urn:schemas-microsoft-com:vml" Requires="v">
                <p:oleObj spid="_x0000_s86040" name="Equazione" r:id="rId10" imgW="4457520" imgH="469800" progId="Equation.3">
                  <p:embed/>
                </p:oleObj>
              </mc:Choice>
              <mc:Fallback>
                <p:oleObj name="Equazione" r:id="rId10" imgW="4457520" imgH="4698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2910" y="3143248"/>
                        <a:ext cx="6843713" cy="71596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86022" name="Object 6"/>
          <p:cNvGraphicFramePr>
            <a:graphicFrameLocks noChangeAspect="1"/>
          </p:cNvGraphicFramePr>
          <p:nvPr/>
        </p:nvGraphicFramePr>
        <p:xfrm>
          <a:off x="642910" y="3616331"/>
          <a:ext cx="4152900" cy="598487"/>
        </p:xfrm>
        <a:graphic>
          <a:graphicData uri="http://schemas.openxmlformats.org/presentationml/2006/ole">
            <mc:AlternateContent xmlns:mc="http://schemas.openxmlformats.org/markup-compatibility/2006">
              <mc:Choice xmlns:v="urn:schemas-microsoft-com:vml" Requires="v">
                <p:oleObj spid="_x0000_s86041" name="Equazione" r:id="rId12" imgW="2705040" imgH="393480" progId="Equation.3">
                  <p:embed/>
                </p:oleObj>
              </mc:Choice>
              <mc:Fallback>
                <p:oleObj name="Equazione" r:id="rId12" imgW="2705040" imgH="393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2910" y="3616331"/>
                        <a:ext cx="4152900" cy="598487"/>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86023" name="Object 7"/>
          <p:cNvGraphicFramePr>
            <a:graphicFrameLocks noChangeAspect="1"/>
          </p:cNvGraphicFramePr>
          <p:nvPr/>
        </p:nvGraphicFramePr>
        <p:xfrm>
          <a:off x="2643174" y="4794262"/>
          <a:ext cx="1344612" cy="277812"/>
        </p:xfrm>
        <a:graphic>
          <a:graphicData uri="http://schemas.openxmlformats.org/presentationml/2006/ole">
            <mc:AlternateContent xmlns:mc="http://schemas.openxmlformats.org/markup-compatibility/2006">
              <mc:Choice xmlns:v="urn:schemas-microsoft-com:vml" Requires="v">
                <p:oleObj spid="_x0000_s86042" name="Equazione" r:id="rId14" imgW="876240" imgH="228600" progId="Equation.3">
                  <p:embed/>
                </p:oleObj>
              </mc:Choice>
              <mc:Fallback>
                <p:oleObj name="Equazione" r:id="rId14" imgW="876240" imgH="2286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43174" y="4794262"/>
                        <a:ext cx="1344612" cy="277812"/>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86024" name="Object 8"/>
          <p:cNvGraphicFramePr>
            <a:graphicFrameLocks noChangeAspect="1"/>
          </p:cNvGraphicFramePr>
          <p:nvPr/>
        </p:nvGraphicFramePr>
        <p:xfrm>
          <a:off x="642911" y="5000637"/>
          <a:ext cx="1214446" cy="500066"/>
        </p:xfrm>
        <a:graphic>
          <a:graphicData uri="http://schemas.openxmlformats.org/presentationml/2006/ole">
            <mc:AlternateContent xmlns:mc="http://schemas.openxmlformats.org/markup-compatibility/2006">
              <mc:Choice xmlns:v="urn:schemas-microsoft-com:vml" Requires="v">
                <p:oleObj spid="_x0000_s86043" name="Equazione" r:id="rId16" imgW="1002960" imgH="431640" progId="Equation.3">
                  <p:embed/>
                </p:oleObj>
              </mc:Choice>
              <mc:Fallback>
                <p:oleObj name="Equazione" r:id="rId16" imgW="1002960" imgH="43164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2911" y="5000637"/>
                        <a:ext cx="1214446" cy="500066"/>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pic>
        <p:nvPicPr>
          <p:cNvPr id="86025" name="Picture 9"/>
          <p:cNvPicPr>
            <a:picLocks noChangeAspect="1" noChangeArrowheads="1"/>
          </p:cNvPicPr>
          <p:nvPr/>
        </p:nvPicPr>
        <p:blipFill>
          <a:blip r:embed="rId18"/>
          <a:srcRect/>
          <a:stretch>
            <a:fillRect/>
          </a:stretch>
        </p:blipFill>
        <p:spPr bwMode="auto">
          <a:xfrm>
            <a:off x="5143504" y="3929066"/>
            <a:ext cx="1214446" cy="857703"/>
          </a:xfrm>
          <a:prstGeom prst="rect">
            <a:avLst/>
          </a:prstGeom>
          <a:noFill/>
          <a:ln w="9525">
            <a:noFill/>
            <a:miter lim="800000"/>
            <a:headEnd/>
            <a:tailEnd/>
          </a:ln>
          <a:effectLst/>
        </p:spPr>
      </p:pic>
      <p:graphicFrame>
        <p:nvGraphicFramePr>
          <p:cNvPr id="86026" name="Object 10"/>
          <p:cNvGraphicFramePr>
            <a:graphicFrameLocks noChangeAspect="1"/>
          </p:cNvGraphicFramePr>
          <p:nvPr/>
        </p:nvGraphicFramePr>
        <p:xfrm>
          <a:off x="1214414" y="5857892"/>
          <a:ext cx="1403350" cy="388937"/>
        </p:xfrm>
        <a:graphic>
          <a:graphicData uri="http://schemas.openxmlformats.org/presentationml/2006/ole">
            <mc:AlternateContent xmlns:mc="http://schemas.openxmlformats.org/markup-compatibility/2006">
              <mc:Choice xmlns:v="urn:schemas-microsoft-com:vml" Requires="v">
                <p:oleObj spid="_x0000_s86044" name="Equazione" r:id="rId19" imgW="914400" imgH="253800" progId="Equation.3">
                  <p:embed/>
                </p:oleObj>
              </mc:Choice>
              <mc:Fallback>
                <p:oleObj name="Equazione" r:id="rId19" imgW="914400" imgH="2538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4414" y="5857892"/>
                        <a:ext cx="1403350" cy="388937"/>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86027" name="Object 11"/>
          <p:cNvGraphicFramePr>
            <a:graphicFrameLocks noChangeAspect="1"/>
          </p:cNvGraphicFramePr>
          <p:nvPr/>
        </p:nvGraphicFramePr>
        <p:xfrm>
          <a:off x="571472" y="6161088"/>
          <a:ext cx="8001056" cy="696912"/>
        </p:xfrm>
        <a:graphic>
          <a:graphicData uri="http://schemas.openxmlformats.org/presentationml/2006/ole">
            <mc:AlternateContent xmlns:mc="http://schemas.openxmlformats.org/markup-compatibility/2006">
              <mc:Choice xmlns:v="urn:schemas-microsoft-com:vml" Requires="v">
                <p:oleObj spid="_x0000_s86045" name="Equazione" r:id="rId21" imgW="4559040" imgH="457200" progId="Equation.3">
                  <p:embed/>
                </p:oleObj>
              </mc:Choice>
              <mc:Fallback>
                <p:oleObj name="Equazione" r:id="rId21" imgW="4559040" imgH="45720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472" y="6161088"/>
                        <a:ext cx="8001056" cy="696912"/>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2"/>
          <p:cNvSpPr>
            <a:spLocks noGrp="1"/>
          </p:cNvSpPr>
          <p:nvPr>
            <p:ph type="title"/>
          </p:nvPr>
        </p:nvSpPr>
        <p:spPr>
          <a:xfrm>
            <a:off x="500034" y="71414"/>
            <a:ext cx="8272491" cy="500066"/>
          </a:xfrm>
        </p:spPr>
        <p:style>
          <a:lnRef idx="1">
            <a:schemeClr val="accent4"/>
          </a:lnRef>
          <a:fillRef idx="3">
            <a:schemeClr val="accent4"/>
          </a:fillRef>
          <a:effectRef idx="2">
            <a:schemeClr val="accent4"/>
          </a:effectRef>
          <a:fontRef idx="minor">
            <a:schemeClr val="lt1"/>
          </a:fontRef>
        </p:style>
        <p:txBody>
          <a:bodyPr/>
          <a:lstStyle/>
          <a:p>
            <a:pPr>
              <a:defRPr/>
            </a:pPr>
            <a:r>
              <a:rPr lang="it-IT" sz="3000" b="1" dirty="0" smtClean="0">
                <a:solidFill>
                  <a:schemeClr val="bg1"/>
                </a:solidFill>
                <a:effectLst>
                  <a:outerShdw blurRad="38100" dist="38100" dir="2700000" algn="tl">
                    <a:srgbClr val="000000">
                      <a:alpha val="43137"/>
                    </a:srgbClr>
                  </a:outerShdw>
                </a:effectLst>
              </a:rPr>
              <a:t>Esercizio  (1): resistenze</a:t>
            </a:r>
            <a:endParaRPr lang="it-IT" sz="3000" b="1" dirty="0">
              <a:solidFill>
                <a:schemeClr val="bg1"/>
              </a:solidFill>
              <a:effectLst>
                <a:outerShdw blurRad="38100" dist="38100" dir="2700000" algn="tl">
                  <a:srgbClr val="000000">
                    <a:alpha val="43137"/>
                  </a:srgbClr>
                </a:outerShdw>
              </a:effectLst>
            </a:endParaRPr>
          </a:p>
        </p:txBody>
      </p:sp>
      <p:sp>
        <p:nvSpPr>
          <p:cNvPr id="3" name="Rettangolo 2"/>
          <p:cNvSpPr/>
          <p:nvPr/>
        </p:nvSpPr>
        <p:spPr>
          <a:xfrm>
            <a:off x="467544" y="1859340"/>
            <a:ext cx="8352928" cy="4247317"/>
          </a:xfrm>
          <a:prstGeom prst="rect">
            <a:avLst/>
          </a:prstGeom>
        </p:spPr>
        <p:txBody>
          <a:bodyPr wrap="square">
            <a:spAutoFit/>
          </a:bodyPr>
          <a:lstStyle/>
          <a:p>
            <a:r>
              <a:rPr lang="it-IT" dirty="0"/>
              <a:t>Un circuito elettrico è costituito da due resistenze poste in parallelo tra di loro</a:t>
            </a:r>
          </a:p>
          <a:p>
            <a:r>
              <a:rPr lang="it-IT" dirty="0"/>
              <a:t>rispettivamente di </a:t>
            </a:r>
            <a:r>
              <a:rPr lang="it-IT" dirty="0" smtClean="0"/>
              <a:t>50</a:t>
            </a:r>
            <a:r>
              <a:rPr lang="it-IT" dirty="0" smtClean="0">
                <a:latin typeface="Symbol" panose="05050102010706020507" pitchFamily="18" charset="2"/>
                <a:sym typeface="Symbol"/>
              </a:rPr>
              <a:t></a:t>
            </a:r>
            <a:r>
              <a:rPr lang="it-IT" dirty="0" smtClean="0"/>
              <a:t> </a:t>
            </a:r>
            <a:r>
              <a:rPr lang="it-IT" dirty="0"/>
              <a:t>e </a:t>
            </a:r>
            <a:r>
              <a:rPr lang="it-IT" dirty="0" smtClean="0"/>
              <a:t>20</a:t>
            </a:r>
            <a:r>
              <a:rPr lang="it-IT" dirty="0">
                <a:latin typeface="Symbol" panose="05050102010706020507" pitchFamily="18" charset="2"/>
                <a:sym typeface="Symbol"/>
              </a:rPr>
              <a:t> </a:t>
            </a:r>
            <a:r>
              <a:rPr lang="it-IT" dirty="0" smtClean="0"/>
              <a:t> </a:t>
            </a:r>
            <a:r>
              <a:rPr lang="it-IT" dirty="0"/>
              <a:t>ed a loro volta poste in serie ad una resistenza da </a:t>
            </a:r>
            <a:r>
              <a:rPr lang="it-IT" dirty="0" smtClean="0"/>
              <a:t>5</a:t>
            </a:r>
            <a:r>
              <a:rPr lang="it-IT" dirty="0">
                <a:latin typeface="Symbol" panose="05050102010706020507" pitchFamily="18" charset="2"/>
                <a:sym typeface="Symbol"/>
              </a:rPr>
              <a:t> </a:t>
            </a:r>
            <a:r>
              <a:rPr lang="it-IT" dirty="0" smtClean="0"/>
              <a:t> .</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a:p>
          <a:p>
            <a:r>
              <a:rPr lang="it-IT" dirty="0"/>
              <a:t>Se la </a:t>
            </a:r>
            <a:r>
              <a:rPr lang="it-IT" dirty="0" err="1"/>
              <a:t>ddp</a:t>
            </a:r>
            <a:r>
              <a:rPr lang="it-IT" dirty="0"/>
              <a:t> tra i punti A e B del circuito vale 4.5 V, calcolare</a:t>
            </a:r>
            <a:r>
              <a:rPr lang="it-IT" dirty="0" smtClean="0"/>
              <a:t>:</a:t>
            </a:r>
            <a:endParaRPr lang="it-IT" dirty="0"/>
          </a:p>
          <a:p>
            <a:r>
              <a:rPr lang="it-IT" dirty="0"/>
              <a:t>1) La resistenza equivalente </a:t>
            </a:r>
            <a:r>
              <a:rPr lang="it-IT" dirty="0" err="1"/>
              <a:t>equivalente</a:t>
            </a:r>
            <a:r>
              <a:rPr lang="it-IT" dirty="0"/>
              <a:t> del circuito</a:t>
            </a:r>
          </a:p>
          <a:p>
            <a:r>
              <a:rPr lang="it-IT" dirty="0"/>
              <a:t>2) La corrente che circola in ogni resistore</a:t>
            </a:r>
          </a:p>
          <a:p>
            <a:r>
              <a:rPr lang="it-IT" dirty="0"/>
              <a:t>3) La potenza dissipata da ognuno di </a:t>
            </a:r>
            <a:r>
              <a:rPr lang="it-IT" dirty="0" smtClean="0"/>
              <a:t>essi</a:t>
            </a:r>
            <a:endParaRPr lang="it-IT" dirty="0"/>
          </a:p>
          <a:p>
            <a:r>
              <a:rPr lang="it-IT" dirty="0"/>
              <a:t>4) La potenza dissipata in generale dal circuito</a:t>
            </a:r>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223" y="2780928"/>
            <a:ext cx="20859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375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numero diapositiva 1"/>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FB0D457-96C8-4485-B5CF-B09C0AB434E6}" type="slidenum">
              <a:rPr lang="it-IT" smtClean="0">
                <a:latin typeface="Arial" pitchFamily="34" charset="0"/>
              </a:rPr>
              <a:pPr/>
              <a:t>45</a:t>
            </a:fld>
            <a:endParaRPr lang="it-IT" smtClean="0">
              <a:latin typeface="Arial" pitchFamily="34" charset="0"/>
            </a:endParaRPr>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323850"/>
            <a:ext cx="8647113" cy="621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342900"/>
            <a:ext cx="8697913"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951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5900"/>
            <a:ext cx="8228013" cy="642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073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L’atomo</a:t>
            </a:r>
            <a:r>
              <a:rPr lang="en-US" sz="3600" b="1" dirty="0" smtClean="0">
                <a:effectLst>
                  <a:outerShdw blurRad="38100" dist="38100" dir="2700000" algn="tl">
                    <a:srgbClr val="000000">
                      <a:alpha val="43137"/>
                    </a:srgbClr>
                  </a:outerShdw>
                </a:effectLst>
                <a:latin typeface="+mj-lt"/>
              </a:rPr>
              <a:t> e </a:t>
            </a:r>
            <a:r>
              <a:rPr lang="en-US" sz="3600" b="1" dirty="0" err="1" smtClean="0">
                <a:effectLst>
                  <a:outerShdw blurRad="38100" dist="38100" dir="2700000" algn="tl">
                    <a:srgbClr val="000000">
                      <a:alpha val="43137"/>
                    </a:srgbClr>
                  </a:outerShdw>
                </a:effectLst>
                <a:latin typeface="+mj-lt"/>
              </a:rPr>
              <a:t>i</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suoi</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componenti</a:t>
            </a:r>
            <a:endParaRPr lang="en-US" sz="3600" b="1" dirty="0">
              <a:effectLst>
                <a:outerShdw blurRad="38100" dist="38100" dir="2700000" algn="tl">
                  <a:srgbClr val="000000">
                    <a:alpha val="43137"/>
                  </a:srgbClr>
                </a:outerShdw>
              </a:effectLst>
              <a:latin typeface="+mj-lt"/>
            </a:endParaRPr>
          </a:p>
        </p:txBody>
      </p:sp>
      <p:pic>
        <p:nvPicPr>
          <p:cNvPr id="3075" name="Picture 3"/>
          <p:cNvPicPr>
            <a:picLocks noChangeAspect="1" noChangeArrowheads="1"/>
          </p:cNvPicPr>
          <p:nvPr/>
        </p:nvPicPr>
        <p:blipFill>
          <a:blip r:embed="rId3"/>
          <a:srcRect/>
          <a:stretch>
            <a:fillRect/>
          </a:stretch>
        </p:blipFill>
        <p:spPr bwMode="auto">
          <a:xfrm>
            <a:off x="463550" y="933450"/>
            <a:ext cx="8575940" cy="5424508"/>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Conduttori</a:t>
            </a:r>
            <a:r>
              <a:rPr lang="en-US" sz="3600" b="1" dirty="0" smtClean="0">
                <a:effectLst>
                  <a:outerShdw blurRad="38100" dist="38100" dir="2700000" algn="tl">
                    <a:srgbClr val="000000">
                      <a:alpha val="43137"/>
                    </a:srgbClr>
                  </a:outerShdw>
                </a:effectLst>
                <a:latin typeface="+mj-lt"/>
              </a:rPr>
              <a:t> e </a:t>
            </a:r>
            <a:r>
              <a:rPr lang="en-US" sz="3600" b="1" dirty="0" err="1" smtClean="0">
                <a:effectLst>
                  <a:outerShdw blurRad="38100" dist="38100" dir="2700000" algn="tl">
                    <a:srgbClr val="000000">
                      <a:alpha val="43137"/>
                    </a:srgbClr>
                  </a:outerShdw>
                </a:effectLst>
                <a:latin typeface="+mj-lt"/>
              </a:rPr>
              <a:t>isolanti</a:t>
            </a:r>
            <a:endParaRPr lang="en-US" sz="3600" b="1" dirty="0">
              <a:effectLst>
                <a:outerShdw blurRad="38100" dist="38100" dir="2700000" algn="tl">
                  <a:srgbClr val="000000">
                    <a:alpha val="43137"/>
                  </a:srgbClr>
                </a:outerShdw>
              </a:effectLst>
              <a:latin typeface="+mj-lt"/>
            </a:endParaRPr>
          </a:p>
        </p:txBody>
      </p:sp>
      <p:sp>
        <p:nvSpPr>
          <p:cNvPr id="3" name="Rectangle 3"/>
          <p:cNvSpPr>
            <a:spLocks noGrp="1" noChangeArrowheads="1"/>
          </p:cNvSpPr>
          <p:nvPr>
            <p:ph idx="1"/>
          </p:nvPr>
        </p:nvSpPr>
        <p:spPr>
          <a:xfrm>
            <a:off x="428596" y="857232"/>
            <a:ext cx="8286808" cy="5500726"/>
          </a:xfrm>
        </p:spPr>
        <p:txBody>
          <a:bodyPr>
            <a:normAutofit/>
          </a:bodyPr>
          <a:lstStyle/>
          <a:p>
            <a:pPr marL="361950" indent="-271463" algn="just">
              <a:lnSpc>
                <a:spcPct val="130000"/>
              </a:lnSpc>
              <a:defRPr/>
            </a:pPr>
            <a:r>
              <a:rPr lang="it-IT" sz="2000" dirty="0" smtClean="0">
                <a:solidFill>
                  <a:srgbClr val="181512"/>
                </a:solidFill>
              </a:rPr>
              <a:t> Nei corpi </a:t>
            </a:r>
            <a:r>
              <a:rPr lang="it-IT" sz="2000" b="1" dirty="0" smtClean="0">
                <a:solidFill>
                  <a:srgbClr val="181512"/>
                </a:solidFill>
              </a:rPr>
              <a:t>conduttori</a:t>
            </a:r>
            <a:r>
              <a:rPr lang="it-IT" sz="2000" dirty="0" smtClean="0">
                <a:solidFill>
                  <a:srgbClr val="181512"/>
                </a:solidFill>
              </a:rPr>
              <a:t> di elettricità esistono </a:t>
            </a:r>
            <a:r>
              <a:rPr lang="it-IT" sz="2000" b="1" dirty="0" smtClean="0">
                <a:solidFill>
                  <a:srgbClr val="181512"/>
                </a:solidFill>
              </a:rPr>
              <a:t>cariche elettriche libere di muoversi</a:t>
            </a:r>
            <a:r>
              <a:rPr lang="it-IT" sz="2000" dirty="0" smtClean="0">
                <a:solidFill>
                  <a:srgbClr val="181512"/>
                </a:solidFill>
              </a:rPr>
              <a:t>. Se si trasferisce carica elettrica a un conduttore, la carica si ridistribuisce su di esso</a:t>
            </a:r>
          </a:p>
          <a:p>
            <a:pPr marL="361950" indent="-271463" algn="just">
              <a:lnSpc>
                <a:spcPct val="130000"/>
              </a:lnSpc>
              <a:buClrTx/>
              <a:buFont typeface="Wingdings" pitchFamily="2" charset="2"/>
              <a:buChar char="Ø"/>
              <a:defRPr/>
            </a:pPr>
            <a:r>
              <a:rPr lang="it-IT" sz="2000" dirty="0" smtClean="0">
                <a:solidFill>
                  <a:srgbClr val="181512"/>
                </a:solidFill>
              </a:rPr>
              <a:t>Nei conduttori metallici le cariche libere sono </a:t>
            </a:r>
            <a:r>
              <a:rPr lang="it-IT" sz="2000" b="1" i="1" dirty="0" smtClean="0">
                <a:solidFill>
                  <a:srgbClr val="181512"/>
                </a:solidFill>
              </a:rPr>
              <a:t>elettroni di conduzione</a:t>
            </a:r>
            <a:r>
              <a:rPr lang="it-IT" sz="2000" dirty="0" smtClean="0">
                <a:solidFill>
                  <a:srgbClr val="181512"/>
                </a:solidFill>
              </a:rPr>
              <a:t>, liberi di muoversi all’interno del corpo</a:t>
            </a:r>
          </a:p>
          <a:p>
            <a:pPr marL="361950" indent="-271463" algn="just">
              <a:lnSpc>
                <a:spcPct val="130000"/>
              </a:lnSpc>
              <a:buClrTx/>
              <a:buFont typeface="Lucida Grande" charset="0"/>
              <a:buChar char="-"/>
              <a:defRPr/>
            </a:pPr>
            <a:endParaRPr lang="it-IT" sz="2000" dirty="0" smtClean="0">
              <a:solidFill>
                <a:srgbClr val="181512"/>
              </a:solidFill>
            </a:endParaRPr>
          </a:p>
          <a:p>
            <a:pPr marL="361950" indent="-271463" algn="just">
              <a:lnSpc>
                <a:spcPct val="130000"/>
              </a:lnSpc>
              <a:spcBef>
                <a:spcPts val="1200"/>
              </a:spcBef>
              <a:defRPr/>
            </a:pPr>
            <a:r>
              <a:rPr lang="it-IT" sz="2000" dirty="0" smtClean="0">
                <a:solidFill>
                  <a:srgbClr val="181512"/>
                </a:solidFill>
              </a:rPr>
              <a:t> Nei corpi </a:t>
            </a:r>
            <a:r>
              <a:rPr lang="it-IT" sz="2000" b="1" dirty="0" smtClean="0">
                <a:solidFill>
                  <a:srgbClr val="181512"/>
                </a:solidFill>
              </a:rPr>
              <a:t>isolanti</a:t>
            </a:r>
            <a:r>
              <a:rPr lang="it-IT" sz="2000" dirty="0" smtClean="0">
                <a:solidFill>
                  <a:srgbClr val="181512"/>
                </a:solidFill>
              </a:rPr>
              <a:t> non esistono cariche libere di muoversi. Elettrizzando un isolante, la carica trasferita resta localizzata</a:t>
            </a:r>
          </a:p>
          <a:p>
            <a:pPr marL="361950" indent="-271463" algn="just">
              <a:lnSpc>
                <a:spcPct val="130000"/>
              </a:lnSpc>
              <a:spcBef>
                <a:spcPts val="1200"/>
              </a:spcBef>
              <a:defRPr/>
            </a:pPr>
            <a:endParaRPr lang="it-IT" sz="2000" dirty="0" smtClean="0">
              <a:solidFill>
                <a:srgbClr val="181512"/>
              </a:solidFill>
            </a:endParaRPr>
          </a:p>
          <a:p>
            <a:pPr marL="361950" indent="-271463" algn="just">
              <a:lnSpc>
                <a:spcPct val="130000"/>
              </a:lnSpc>
              <a:spcBef>
                <a:spcPts val="1200"/>
              </a:spcBef>
              <a:defRPr/>
            </a:pPr>
            <a:r>
              <a:rPr lang="it-IT" sz="2000" dirty="0" smtClean="0">
                <a:solidFill>
                  <a:srgbClr val="181512"/>
                </a:solidFill>
              </a:rPr>
              <a:t> I materiali </a:t>
            </a:r>
            <a:r>
              <a:rPr lang="it-IT" sz="2000" b="1" dirty="0" smtClean="0">
                <a:solidFill>
                  <a:srgbClr val="181512"/>
                </a:solidFill>
              </a:rPr>
              <a:t>semiconduttori</a:t>
            </a:r>
            <a:r>
              <a:rPr lang="it-IT" sz="2000" dirty="0" smtClean="0">
                <a:solidFill>
                  <a:srgbClr val="181512"/>
                </a:solidFill>
              </a:rPr>
              <a:t> hanno proprietà di conduzione elettrica intermedie e sono alla base di tutti i </a:t>
            </a:r>
            <a:r>
              <a:rPr lang="it-IT" sz="2000" b="1" dirty="0" smtClean="0">
                <a:solidFill>
                  <a:srgbClr val="181512"/>
                </a:solidFill>
              </a:rPr>
              <a:t>dispositivi elettronici</a:t>
            </a:r>
          </a:p>
          <a:p>
            <a:pPr marL="0" indent="0" algn="just"/>
            <a:endParaRPr lang="it-IT" dirty="0" smtClean="0"/>
          </a:p>
          <a:p>
            <a:pPr marL="0" indent="0" algn="just"/>
            <a:endParaRPr lang="it-IT"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Conduttori</a:t>
            </a:r>
            <a:r>
              <a:rPr lang="en-US" sz="3600" b="1" dirty="0" smtClean="0">
                <a:effectLst>
                  <a:outerShdw blurRad="38100" dist="38100" dir="2700000" algn="tl">
                    <a:srgbClr val="000000">
                      <a:alpha val="43137"/>
                    </a:srgbClr>
                  </a:outerShdw>
                </a:effectLst>
                <a:latin typeface="+mj-lt"/>
              </a:rPr>
              <a:t> e </a:t>
            </a:r>
            <a:r>
              <a:rPr lang="en-US" sz="3600" b="1" dirty="0" err="1" smtClean="0">
                <a:effectLst>
                  <a:outerShdw blurRad="38100" dist="38100" dir="2700000" algn="tl">
                    <a:srgbClr val="000000">
                      <a:alpha val="43137"/>
                    </a:srgbClr>
                  </a:outerShdw>
                </a:effectLst>
                <a:latin typeface="+mj-lt"/>
              </a:rPr>
              <a:t>isolanti</a:t>
            </a:r>
            <a:endParaRPr lang="en-US" sz="3600" b="1" dirty="0">
              <a:effectLst>
                <a:outerShdw blurRad="38100" dist="38100" dir="2700000" algn="tl">
                  <a:srgbClr val="000000">
                    <a:alpha val="43137"/>
                  </a:srgbClr>
                </a:outerShdw>
              </a:effectLst>
              <a:latin typeface="+mj-lt"/>
            </a:endParaRPr>
          </a:p>
        </p:txBody>
      </p:sp>
      <p:pic>
        <p:nvPicPr>
          <p:cNvPr id="2050" name="Picture 2"/>
          <p:cNvPicPr>
            <a:picLocks noChangeAspect="1" noChangeArrowheads="1"/>
          </p:cNvPicPr>
          <p:nvPr/>
        </p:nvPicPr>
        <p:blipFill>
          <a:blip r:embed="rId3"/>
          <a:srcRect/>
          <a:stretch>
            <a:fillRect/>
          </a:stretch>
        </p:blipFill>
        <p:spPr bwMode="auto">
          <a:xfrm>
            <a:off x="708875" y="1168400"/>
            <a:ext cx="7863653" cy="4903806"/>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Forza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Coulomb</a:t>
            </a:r>
            <a:endParaRPr lang="en-US" sz="3600" b="1" dirty="0">
              <a:effectLst>
                <a:outerShdw blurRad="38100" dist="38100" dir="2700000" algn="tl">
                  <a:srgbClr val="000000">
                    <a:alpha val="43137"/>
                  </a:srgbClr>
                </a:outerShdw>
              </a:effectLst>
              <a:latin typeface="+mj-lt"/>
            </a:endParaRPr>
          </a:p>
        </p:txBody>
      </p:sp>
      <p:sp>
        <p:nvSpPr>
          <p:cNvPr id="5" name="Rectangle 3"/>
          <p:cNvSpPr>
            <a:spLocks noGrp="1" noChangeArrowheads="1"/>
          </p:cNvSpPr>
          <p:nvPr>
            <p:ph idx="1"/>
          </p:nvPr>
        </p:nvSpPr>
        <p:spPr>
          <a:xfrm>
            <a:off x="485804" y="928670"/>
            <a:ext cx="8229600" cy="1139825"/>
          </a:xfrm>
        </p:spPr>
        <p:txBody>
          <a:bodyPr>
            <a:normAutofit lnSpcReduction="10000"/>
          </a:bodyPr>
          <a:lstStyle/>
          <a:p>
            <a:pPr marL="0" indent="0">
              <a:lnSpc>
                <a:spcPct val="130000"/>
              </a:lnSpc>
              <a:buNone/>
            </a:pPr>
            <a:r>
              <a:rPr lang="it-IT" sz="1800" b="1" dirty="0" smtClean="0">
                <a:solidFill>
                  <a:srgbClr val="181512"/>
                </a:solidFill>
              </a:rPr>
              <a:t>Bilancia di torsione di Coulomb</a:t>
            </a:r>
            <a:r>
              <a:rPr lang="it-IT" sz="1800" dirty="0" smtClean="0">
                <a:solidFill>
                  <a:srgbClr val="181512"/>
                </a:solidFill>
              </a:rPr>
              <a:t>: il momento della forza di repulsione tra le cariche </a:t>
            </a:r>
            <a:r>
              <a:rPr lang="it-IT" sz="1800" i="1" dirty="0" smtClean="0">
                <a:solidFill>
                  <a:srgbClr val="181512"/>
                </a:solidFill>
              </a:rPr>
              <a:t>A</a:t>
            </a:r>
            <a:r>
              <a:rPr lang="it-IT" sz="1800" dirty="0" smtClean="0">
                <a:solidFill>
                  <a:srgbClr val="181512"/>
                </a:solidFill>
              </a:rPr>
              <a:t> e </a:t>
            </a:r>
            <a:r>
              <a:rPr lang="it-IT" sz="1800" i="1" dirty="0" smtClean="0">
                <a:solidFill>
                  <a:srgbClr val="181512"/>
                </a:solidFill>
              </a:rPr>
              <a:t>B</a:t>
            </a:r>
            <a:r>
              <a:rPr lang="it-IT" sz="1800" dirty="0" smtClean="0">
                <a:solidFill>
                  <a:srgbClr val="181512"/>
                </a:solidFill>
              </a:rPr>
              <a:t> fa ruotare l’asta. L’angolo di rotazione, in equilibrio, è direttamente proporzionale al momento, e quindi alla forza elettrica.</a:t>
            </a:r>
          </a:p>
        </p:txBody>
      </p:sp>
      <p:pic>
        <p:nvPicPr>
          <p:cNvPr id="7" name="Immagine 6"/>
          <p:cNvPicPr>
            <a:picLocks noChangeAspect="1"/>
          </p:cNvPicPr>
          <p:nvPr/>
        </p:nvPicPr>
        <p:blipFill>
          <a:blip r:embed="rId3"/>
          <a:stretch>
            <a:fillRect/>
          </a:stretch>
        </p:blipFill>
        <p:spPr>
          <a:xfrm>
            <a:off x="1571604" y="2357430"/>
            <a:ext cx="6284913" cy="2751138"/>
          </a:xfrm>
          <a:prstGeom prst="rect">
            <a:avLst/>
          </a:prstGeom>
          <a:ln>
            <a:solidFill>
              <a:schemeClr val="bg2"/>
            </a:solidFill>
          </a:ln>
          <a:effectLst>
            <a:outerShdw blurRad="63500" dist="38100" dir="2700000" algn="tl" rotWithShape="0">
              <a:schemeClr val="bg2">
                <a:alpha val="75000"/>
              </a:schemeClr>
            </a:outerShdw>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lgn="l"/>
            <a:r>
              <a:rPr lang="en-US" sz="3600" b="1" dirty="0" err="1" smtClean="0">
                <a:effectLst>
                  <a:outerShdw blurRad="38100" dist="38100" dir="2700000" algn="tl">
                    <a:srgbClr val="000000">
                      <a:alpha val="43137"/>
                    </a:srgbClr>
                  </a:outerShdw>
                </a:effectLst>
                <a:latin typeface="+mj-lt"/>
              </a:rPr>
              <a:t>Forza</a:t>
            </a:r>
            <a:r>
              <a:rPr lang="en-US" sz="3600" b="1" dirty="0" smtClean="0">
                <a:effectLst>
                  <a:outerShdw blurRad="38100" dist="38100" dir="2700000" algn="tl">
                    <a:srgbClr val="000000">
                      <a:alpha val="43137"/>
                    </a:srgbClr>
                  </a:outerShdw>
                </a:effectLst>
                <a:latin typeface="+mj-lt"/>
              </a:rPr>
              <a:t> </a:t>
            </a:r>
            <a:r>
              <a:rPr lang="en-US" sz="3600" b="1" dirty="0" err="1" smtClean="0">
                <a:effectLst>
                  <a:outerShdw blurRad="38100" dist="38100" dir="2700000" algn="tl">
                    <a:srgbClr val="000000">
                      <a:alpha val="43137"/>
                    </a:srgbClr>
                  </a:outerShdw>
                </a:effectLst>
                <a:latin typeface="+mj-lt"/>
              </a:rPr>
              <a:t>di</a:t>
            </a:r>
            <a:r>
              <a:rPr lang="en-US" sz="3600" b="1" dirty="0" smtClean="0">
                <a:effectLst>
                  <a:outerShdw blurRad="38100" dist="38100" dir="2700000" algn="tl">
                    <a:srgbClr val="000000">
                      <a:alpha val="43137"/>
                    </a:srgbClr>
                  </a:outerShdw>
                </a:effectLst>
                <a:latin typeface="+mj-lt"/>
              </a:rPr>
              <a:t> Coulomb</a:t>
            </a:r>
            <a:endParaRPr lang="en-US" sz="3600" b="1" dirty="0">
              <a:effectLst>
                <a:outerShdw blurRad="38100" dist="38100" dir="2700000" algn="tl">
                  <a:srgbClr val="000000">
                    <a:alpha val="43137"/>
                  </a:srgbClr>
                </a:outerShdw>
              </a:effectLst>
              <a:latin typeface="+mj-lt"/>
            </a:endParaRPr>
          </a:p>
        </p:txBody>
      </p:sp>
      <p:sp>
        <p:nvSpPr>
          <p:cNvPr id="5" name="Rectangle 3"/>
          <p:cNvSpPr>
            <a:spLocks noGrp="1" noChangeArrowheads="1"/>
          </p:cNvSpPr>
          <p:nvPr>
            <p:ph idx="1"/>
          </p:nvPr>
        </p:nvSpPr>
        <p:spPr>
          <a:xfrm>
            <a:off x="485804" y="928671"/>
            <a:ext cx="8229600" cy="785818"/>
          </a:xfrm>
        </p:spPr>
        <p:txBody>
          <a:bodyPr>
            <a:normAutofit/>
          </a:bodyPr>
          <a:lstStyle/>
          <a:p>
            <a:pPr marL="0" indent="0">
              <a:buNone/>
            </a:pPr>
            <a:r>
              <a:rPr lang="it-IT" sz="2000" b="1" dirty="0" smtClean="0">
                <a:solidFill>
                  <a:srgbClr val="181512"/>
                </a:solidFill>
              </a:rPr>
              <a:t>Sperimentalmente si ottiene l’espressione della forza elettrica o di Coulomb nel vuoto date due cariche q</a:t>
            </a:r>
            <a:r>
              <a:rPr lang="it-IT" sz="2000" b="1" i="1" baseline="-25000" dirty="0" smtClean="0">
                <a:solidFill>
                  <a:srgbClr val="181512"/>
                </a:solidFill>
              </a:rPr>
              <a:t>1</a:t>
            </a:r>
            <a:r>
              <a:rPr lang="it-IT" sz="2000" b="1" dirty="0" smtClean="0">
                <a:solidFill>
                  <a:srgbClr val="181512"/>
                </a:solidFill>
              </a:rPr>
              <a:t> e q</a:t>
            </a:r>
            <a:r>
              <a:rPr lang="it-IT" sz="2000" b="1" baseline="-25000" dirty="0" smtClean="0">
                <a:solidFill>
                  <a:srgbClr val="181512"/>
                </a:solidFill>
              </a:rPr>
              <a:t>2</a:t>
            </a:r>
            <a:r>
              <a:rPr lang="it-IT" sz="2000" b="1" dirty="0" smtClean="0">
                <a:solidFill>
                  <a:srgbClr val="181512"/>
                </a:solidFill>
              </a:rPr>
              <a:t> poste alla distanza r:</a:t>
            </a:r>
          </a:p>
          <a:p>
            <a:pPr marL="0" indent="0">
              <a:buNone/>
            </a:pPr>
            <a:endParaRPr lang="it-IT" sz="2000" b="1" dirty="0" smtClean="0">
              <a:solidFill>
                <a:srgbClr val="181512"/>
              </a:solidFill>
            </a:endParaRPr>
          </a:p>
          <a:p>
            <a:pPr marL="0" indent="0">
              <a:buNone/>
            </a:pPr>
            <a:endParaRPr lang="it-IT" sz="2000" b="1" dirty="0" smtClean="0">
              <a:solidFill>
                <a:srgbClr val="181512"/>
              </a:solidFill>
            </a:endParaRPr>
          </a:p>
          <a:p>
            <a:pPr marL="0" indent="0">
              <a:buNone/>
            </a:pPr>
            <a:endParaRPr lang="it-IT" sz="2000" dirty="0" smtClean="0">
              <a:solidFill>
                <a:srgbClr val="181512"/>
              </a:solidFill>
            </a:endParaRPr>
          </a:p>
        </p:txBody>
      </p:sp>
      <p:pic>
        <p:nvPicPr>
          <p:cNvPr id="6" name="Immagine 5"/>
          <p:cNvPicPr>
            <a:picLocks noChangeAspect="1"/>
          </p:cNvPicPr>
          <p:nvPr/>
        </p:nvPicPr>
        <p:blipFill>
          <a:blip r:embed="rId4"/>
          <a:stretch>
            <a:fillRect/>
          </a:stretch>
        </p:blipFill>
        <p:spPr>
          <a:xfrm>
            <a:off x="1428728" y="4233862"/>
            <a:ext cx="6313486" cy="2537985"/>
          </a:xfrm>
          <a:prstGeom prst="rect">
            <a:avLst/>
          </a:prstGeom>
          <a:ln>
            <a:solidFill>
              <a:schemeClr val="bg2"/>
            </a:solidFill>
          </a:ln>
          <a:effectLst>
            <a:outerShdw blurRad="63500" dist="38100" dir="2700000" algn="tl" rotWithShape="0">
              <a:schemeClr val="bg2">
                <a:alpha val="75000"/>
              </a:schemeClr>
            </a:outerShdw>
          </a:effectLst>
        </p:spPr>
      </p:pic>
      <p:graphicFrame>
        <p:nvGraphicFramePr>
          <p:cNvPr id="6146" name="Object 3"/>
          <p:cNvGraphicFramePr>
            <a:graphicFrameLocks noChangeAspect="1"/>
          </p:cNvGraphicFramePr>
          <p:nvPr/>
        </p:nvGraphicFramePr>
        <p:xfrm>
          <a:off x="1500166" y="1714489"/>
          <a:ext cx="1842837" cy="857255"/>
        </p:xfrm>
        <a:graphic>
          <a:graphicData uri="http://schemas.openxmlformats.org/presentationml/2006/ole">
            <mc:AlternateContent xmlns:mc="http://schemas.openxmlformats.org/markup-compatibility/2006">
              <mc:Choice xmlns:v="urn:schemas-microsoft-com:vml" Requires="v">
                <p:oleObj spid="_x0000_s6152" name="Equation" r:id="rId5" imgW="927100" imgH="431800" progId="">
                  <p:embed/>
                </p:oleObj>
              </mc:Choice>
              <mc:Fallback>
                <p:oleObj name="Equation" r:id="rId5" imgW="927100" imgH="4318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166" y="1714489"/>
                        <a:ext cx="1842837" cy="857255"/>
                      </a:xfrm>
                      <a:prstGeom prst="rect">
                        <a:avLst/>
                      </a:prstGeom>
                      <a:solidFill>
                        <a:schemeClr val="bg1"/>
                      </a:solidFill>
                      <a:ln w="25400">
                        <a:solidFill>
                          <a:schemeClr val="hlink"/>
                        </a:solidFill>
                        <a:miter lim="800000"/>
                        <a:headEnd/>
                        <a:tailEnd/>
                      </a:ln>
                    </p:spPr>
                  </p:pic>
                </p:oleObj>
              </mc:Fallback>
            </mc:AlternateContent>
          </a:graphicData>
        </a:graphic>
      </p:graphicFrame>
      <p:sp>
        <p:nvSpPr>
          <p:cNvPr id="9" name="Rettangolo 6"/>
          <p:cNvSpPr>
            <a:spLocks noChangeArrowheads="1"/>
          </p:cNvSpPr>
          <p:nvPr/>
        </p:nvSpPr>
        <p:spPr bwMode="auto">
          <a:xfrm>
            <a:off x="500034" y="2869364"/>
            <a:ext cx="8229600" cy="1631206"/>
          </a:xfrm>
          <a:prstGeom prst="rect">
            <a:avLst/>
          </a:prstGeom>
          <a:noFill/>
          <a:ln w="9525">
            <a:noFill/>
            <a:miter lim="800000"/>
            <a:headEnd/>
            <a:tailEnd/>
          </a:ln>
        </p:spPr>
        <p:txBody>
          <a:bodyPr lIns="91430" tIns="45715" rIns="91430" bIns="45715">
            <a:spAutoFit/>
          </a:bodyPr>
          <a:lstStyle/>
          <a:p>
            <a:pPr algn="just" eaLnBrk="0" hangingPunct="0"/>
            <a:r>
              <a:rPr lang="it-IT" sz="2000" b="1" dirty="0">
                <a:solidFill>
                  <a:srgbClr val="181512"/>
                </a:solidFill>
              </a:rPr>
              <a:t>Intensità</a:t>
            </a:r>
            <a:r>
              <a:rPr lang="it-IT" sz="2000" dirty="0">
                <a:solidFill>
                  <a:srgbClr val="181512"/>
                </a:solidFill>
              </a:rPr>
              <a:t>: direttamente proporzionale </a:t>
            </a:r>
            <a:r>
              <a:rPr lang="it-IT" sz="2000" dirty="0" smtClean="0">
                <a:solidFill>
                  <a:srgbClr val="181512"/>
                </a:solidFill>
              </a:rPr>
              <a:t>al prodotto delle </a:t>
            </a:r>
            <a:r>
              <a:rPr lang="it-IT" sz="2000" dirty="0">
                <a:solidFill>
                  <a:srgbClr val="181512"/>
                </a:solidFill>
              </a:rPr>
              <a:t>cariche e inversamente </a:t>
            </a:r>
            <a:r>
              <a:rPr lang="it-IT" sz="2000" dirty="0" smtClean="0">
                <a:solidFill>
                  <a:srgbClr val="181512"/>
                </a:solidFill>
              </a:rPr>
              <a:t> proporzionale </a:t>
            </a:r>
            <a:r>
              <a:rPr lang="it-IT" sz="2000" dirty="0">
                <a:solidFill>
                  <a:srgbClr val="181512"/>
                </a:solidFill>
              </a:rPr>
              <a:t>al quadrato della distanza</a:t>
            </a:r>
          </a:p>
          <a:p>
            <a:pPr eaLnBrk="0" hangingPunct="0"/>
            <a:r>
              <a:rPr lang="it-IT" sz="2000" b="1" dirty="0">
                <a:solidFill>
                  <a:srgbClr val="181512"/>
                </a:solidFill>
              </a:rPr>
              <a:t>Direzione: </a:t>
            </a:r>
            <a:r>
              <a:rPr lang="it-IT" sz="2000" dirty="0" smtClean="0">
                <a:solidFill>
                  <a:srgbClr val="181512"/>
                </a:solidFill>
              </a:rPr>
              <a:t>retta congiungente le cariche</a:t>
            </a:r>
          </a:p>
          <a:p>
            <a:pPr eaLnBrk="0" hangingPunct="0"/>
            <a:r>
              <a:rPr lang="it-IT" sz="2000" b="1" dirty="0" smtClean="0">
                <a:solidFill>
                  <a:srgbClr val="181512"/>
                </a:solidFill>
              </a:rPr>
              <a:t>Verso: attrattivo</a:t>
            </a:r>
            <a:r>
              <a:rPr lang="it-IT" sz="2000" dirty="0" smtClean="0">
                <a:solidFill>
                  <a:srgbClr val="181512"/>
                </a:solidFill>
              </a:rPr>
              <a:t> per cariche </a:t>
            </a:r>
            <a:r>
              <a:rPr lang="it-IT" sz="2000" b="1" dirty="0" smtClean="0">
                <a:solidFill>
                  <a:srgbClr val="181512"/>
                </a:solidFill>
              </a:rPr>
              <a:t>discordi</a:t>
            </a:r>
            <a:r>
              <a:rPr lang="it-IT" sz="2000" dirty="0" smtClean="0">
                <a:solidFill>
                  <a:srgbClr val="181512"/>
                </a:solidFill>
              </a:rPr>
              <a:t>, </a:t>
            </a:r>
            <a:r>
              <a:rPr lang="it-IT" sz="2000" b="1" dirty="0" smtClean="0">
                <a:solidFill>
                  <a:srgbClr val="181512"/>
                </a:solidFill>
              </a:rPr>
              <a:t>repulsivo</a:t>
            </a:r>
            <a:r>
              <a:rPr lang="it-IT" sz="2000" dirty="0" smtClean="0">
                <a:solidFill>
                  <a:srgbClr val="181512"/>
                </a:solidFill>
              </a:rPr>
              <a:t> per cariche </a:t>
            </a:r>
            <a:r>
              <a:rPr lang="it-IT" sz="2000" b="1" dirty="0" smtClean="0">
                <a:solidFill>
                  <a:srgbClr val="181512"/>
                </a:solidFill>
              </a:rPr>
              <a:t>concordi</a:t>
            </a:r>
          </a:p>
          <a:p>
            <a:pPr eaLnBrk="0" hangingPunct="0"/>
            <a:endParaRPr lang="it-IT" sz="2000" dirty="0">
              <a:solidFill>
                <a:srgbClr val="181512"/>
              </a:solidFill>
            </a:endParaRPr>
          </a:p>
        </p:txBody>
      </p:sp>
      <p:sp>
        <p:nvSpPr>
          <p:cNvPr id="10" name="CasellaDiTesto 9"/>
          <p:cNvSpPr txBox="1"/>
          <p:nvPr/>
        </p:nvSpPr>
        <p:spPr>
          <a:xfrm>
            <a:off x="4000496" y="2128826"/>
            <a:ext cx="3857652" cy="400110"/>
          </a:xfrm>
          <a:prstGeom prst="rect">
            <a:avLst/>
          </a:prstGeom>
          <a:noFill/>
          <a:ln>
            <a:solidFill>
              <a:schemeClr val="accent3">
                <a:lumMod val="75000"/>
              </a:schemeClr>
            </a:solidFill>
          </a:ln>
        </p:spPr>
        <p:txBody>
          <a:bodyPr wrap="square" rtlCol="0">
            <a:spAutoFit/>
          </a:bodyPr>
          <a:lstStyle/>
          <a:p>
            <a:r>
              <a:rPr lang="it-IT" sz="2000" b="1" i="1" dirty="0" smtClean="0">
                <a:sym typeface="Symbol"/>
              </a:rPr>
              <a:t></a:t>
            </a:r>
            <a:r>
              <a:rPr lang="it-IT" sz="2000" b="1" i="1" baseline="-25000" dirty="0" smtClean="0">
                <a:sym typeface="Symbol"/>
              </a:rPr>
              <a:t>0</a:t>
            </a:r>
            <a:r>
              <a:rPr lang="it-IT" sz="2000" b="1" i="1" dirty="0" smtClean="0">
                <a:sym typeface="Symbol"/>
              </a:rPr>
              <a:t> = </a:t>
            </a:r>
            <a:r>
              <a:rPr lang="it-IT" b="1" i="1" dirty="0" smtClean="0"/>
              <a:t>8.854 * 10</a:t>
            </a:r>
            <a:r>
              <a:rPr lang="it-IT" b="1" i="1" baseline="30000" dirty="0" smtClean="0"/>
              <a:t>-12</a:t>
            </a:r>
            <a:r>
              <a:rPr lang="it-IT" b="1" i="1" dirty="0" smtClean="0"/>
              <a:t> C</a:t>
            </a:r>
            <a:r>
              <a:rPr lang="it-IT" b="1" i="1" baseline="30000" dirty="0" smtClean="0"/>
              <a:t>2</a:t>
            </a:r>
            <a:r>
              <a:rPr lang="it-IT" b="1" i="1" dirty="0" smtClean="0"/>
              <a:t>/Nm</a:t>
            </a:r>
            <a:r>
              <a:rPr lang="it-IT" b="1" i="1" baseline="30000" dirty="0" smtClean="0"/>
              <a:t>2</a:t>
            </a:r>
            <a:endParaRPr lang="it-IT" b="1" i="1" dirty="0" smtClean="0"/>
          </a:p>
        </p:txBody>
      </p:sp>
      <p:graphicFrame>
        <p:nvGraphicFramePr>
          <p:cNvPr id="6149" name="Object 5"/>
          <p:cNvGraphicFramePr>
            <a:graphicFrameLocks noChangeAspect="1"/>
          </p:cNvGraphicFramePr>
          <p:nvPr/>
        </p:nvGraphicFramePr>
        <p:xfrm>
          <a:off x="4071934" y="1571612"/>
          <a:ext cx="738187" cy="547687"/>
        </p:xfrm>
        <a:graphic>
          <a:graphicData uri="http://schemas.openxmlformats.org/presentationml/2006/ole">
            <mc:AlternateContent xmlns:mc="http://schemas.openxmlformats.org/markup-compatibility/2006">
              <mc:Choice xmlns:v="urn:schemas-microsoft-com:vml" Requires="v">
                <p:oleObj spid="_x0000_s6153" name="Equazione" r:id="rId7" imgW="304560" imgH="228600" progId="Equation.3">
                  <p:embed/>
                </p:oleObj>
              </mc:Choice>
              <mc:Fallback>
                <p:oleObj name="Equazione" r:id="rId7" imgW="304560" imgH="2286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1934" y="1571612"/>
                        <a:ext cx="738187" cy="54768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
        <p:nvSpPr>
          <p:cNvPr id="11" name="CasellaDiTesto 10"/>
          <p:cNvSpPr txBox="1"/>
          <p:nvPr/>
        </p:nvSpPr>
        <p:spPr>
          <a:xfrm>
            <a:off x="4786314" y="1630908"/>
            <a:ext cx="3286148" cy="369332"/>
          </a:xfrm>
          <a:prstGeom prst="rect">
            <a:avLst/>
          </a:prstGeom>
          <a:noFill/>
        </p:spPr>
        <p:txBody>
          <a:bodyPr wrap="square" rtlCol="0">
            <a:spAutoFit/>
          </a:bodyPr>
          <a:lstStyle/>
          <a:p>
            <a:r>
              <a:rPr lang="it-IT" b="1" i="1" dirty="0" smtClean="0"/>
              <a:t>costante dielettrica nel vuoto</a:t>
            </a:r>
            <a:endParaRPr lang="it-IT" b="1" i="1" dirty="0"/>
          </a:p>
        </p:txBody>
      </p:sp>
      <p:sp>
        <p:nvSpPr>
          <p:cNvPr id="12" name="Rettangolo 11"/>
          <p:cNvSpPr/>
          <p:nvPr/>
        </p:nvSpPr>
        <p:spPr>
          <a:xfrm>
            <a:off x="4000496" y="1643050"/>
            <a:ext cx="3857652" cy="428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2627</TotalTime>
  <Words>3006</Words>
  <Application>Microsoft Office PowerPoint</Application>
  <PresentationFormat>Presentazione su schermo (4:3)</PresentationFormat>
  <Paragraphs>363</Paragraphs>
  <Slides>47</Slides>
  <Notes>21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47</vt:i4>
      </vt:variant>
    </vt:vector>
  </HeadingPairs>
  <TitlesOfParts>
    <vt:vector size="50" baseType="lpstr">
      <vt:lpstr>Metro</vt:lpstr>
      <vt:lpstr>Equation</vt:lpstr>
      <vt:lpstr>Equazione</vt:lpstr>
      <vt:lpstr>Fisica Medica quarta parte: elettricità  C.I. scienze propedeutiche e basi della metodologia della ricerca   Laurea di Fisioterapia   Anno  2017 - 2018</vt:lpstr>
      <vt:lpstr>Carica elettrica </vt:lpstr>
      <vt:lpstr>Carica elettrica </vt:lpstr>
      <vt:lpstr>Carica elettrica </vt:lpstr>
      <vt:lpstr>L’atomo e i suoi componenti</vt:lpstr>
      <vt:lpstr>Conduttori e isolanti</vt:lpstr>
      <vt:lpstr>Conduttori e isolanti</vt:lpstr>
      <vt:lpstr>Forza di Coulomb</vt:lpstr>
      <vt:lpstr>Forza di Coulomb</vt:lpstr>
      <vt:lpstr>Forza di Coulomb</vt:lpstr>
      <vt:lpstr>Forza di Coulomb</vt:lpstr>
      <vt:lpstr>Induzione elettrostatica e polarizzazione</vt:lpstr>
      <vt:lpstr>Campo elettrico</vt:lpstr>
      <vt:lpstr>Campo elettrico di una carica puntiforme</vt:lpstr>
      <vt:lpstr>Campo elettrico di più cariche</vt:lpstr>
      <vt:lpstr>Campo elettrico e le linee di campo</vt:lpstr>
      <vt:lpstr>Energia potenziale elettrica</vt:lpstr>
      <vt:lpstr>Potenziale elettrico</vt:lpstr>
      <vt:lpstr>Potenziale elettrico</vt:lpstr>
      <vt:lpstr>Potenziale elettrico di un campo E uniforme</vt:lpstr>
      <vt:lpstr>Superfici equipotenziali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corrente elettrica</vt:lpstr>
      <vt:lpstr>Presentazione standard di PowerPoint</vt:lpstr>
      <vt:lpstr>Presentazione standard di PowerPoint</vt:lpstr>
      <vt:lpstr>Presentazione standard di PowerPoint</vt:lpstr>
      <vt:lpstr>La forza elettromotrice</vt:lpstr>
      <vt:lpstr>Resistenza e leggi di Ohm</vt:lpstr>
      <vt:lpstr>La prima legge di Ohm</vt:lpstr>
      <vt:lpstr>Presentazione standard di PowerPoint</vt:lpstr>
      <vt:lpstr>La seconda legge di Ohm</vt:lpstr>
      <vt:lpstr>Presentazione standard di PowerPoint</vt:lpstr>
      <vt:lpstr>Presentazione standard di PowerPoint</vt:lpstr>
      <vt:lpstr>Presentazione standard di PowerPoint</vt:lpstr>
      <vt:lpstr>La potenza elettrica</vt:lpstr>
      <vt:lpstr>Effetto Joule</vt:lpstr>
      <vt:lpstr>Esercizio  (1): condensatori </vt:lpstr>
      <vt:lpstr>Esercizio  (1): condensatori </vt:lpstr>
      <vt:lpstr>Esercizio  (1): resistenze</vt:lpstr>
      <vt:lpstr>Presentazione standard di PowerPoint</vt:lpstr>
      <vt:lpstr>Presentazione standard di PowerPoint</vt:lpstr>
      <vt:lpstr>Presentazione standard di PowerPoint</vt:lpstr>
    </vt:vector>
  </TitlesOfParts>
  <Company>AOUTS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Fisica Medica prima parte: fluidi e gas  C.I. scienze propedeutiche e basi della metodologia della ricerca   Laurea di Fisioterapia   Anno  2017 - 2018</dc:title>
  <dc:creator>Luca</dc:creator>
  <cp:lastModifiedBy>Rossella Vidimari</cp:lastModifiedBy>
  <cp:revision>231</cp:revision>
  <dcterms:created xsi:type="dcterms:W3CDTF">2017-10-11T08:57:40Z</dcterms:created>
  <dcterms:modified xsi:type="dcterms:W3CDTF">2019-11-11T13:01:10Z</dcterms:modified>
</cp:coreProperties>
</file>