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sldIdLst>
    <p:sldId id="257" r:id="rId2"/>
    <p:sldId id="319" r:id="rId3"/>
    <p:sldId id="326" r:id="rId4"/>
    <p:sldId id="328" r:id="rId5"/>
    <p:sldId id="405" r:id="rId6"/>
    <p:sldId id="322" r:id="rId7"/>
    <p:sldId id="404" r:id="rId8"/>
    <p:sldId id="325" r:id="rId9"/>
    <p:sldId id="329" r:id="rId10"/>
    <p:sldId id="342" r:id="rId11"/>
    <p:sldId id="343" r:id="rId12"/>
    <p:sldId id="344" r:id="rId13"/>
    <p:sldId id="331" r:id="rId14"/>
    <p:sldId id="332" r:id="rId15"/>
    <p:sldId id="333" r:id="rId16"/>
    <p:sldId id="334" r:id="rId17"/>
    <p:sldId id="345" r:id="rId18"/>
    <p:sldId id="335" r:id="rId19"/>
    <p:sldId id="346"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5" r:id="rId34"/>
    <p:sldId id="366" r:id="rId35"/>
    <p:sldId id="367" r:id="rId36"/>
    <p:sldId id="369" r:id="rId37"/>
    <p:sldId id="370" r:id="rId38"/>
    <p:sldId id="371" r:id="rId39"/>
    <p:sldId id="373" r:id="rId40"/>
    <p:sldId id="403" r:id="rId41"/>
    <p:sldId id="374" r:id="rId42"/>
    <p:sldId id="377" r:id="rId43"/>
    <p:sldId id="378" r:id="rId44"/>
    <p:sldId id="379"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4" r:id="rId58"/>
    <p:sldId id="395" r:id="rId59"/>
    <p:sldId id="396" r:id="rId60"/>
    <p:sldId id="397" r:id="rId61"/>
    <p:sldId id="398" r:id="rId62"/>
    <p:sldId id="399" r:id="rId63"/>
    <p:sldId id="400" r:id="rId64"/>
    <p:sldId id="401"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10"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79D38-4792-4209-8282-EB92C6D3DB48}" type="datetimeFigureOut">
              <a:rPr lang="it-IT" smtClean="0"/>
              <a:pPr/>
              <a:t>11/11/2019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90974-9B90-4189-98E6-5783B0763A27}" type="slidenum">
              <a:rPr lang="it-IT" smtClean="0"/>
              <a:pPr/>
              <a:t>‹N›</a:t>
            </a:fld>
            <a:endParaRPr lang="it-IT"/>
          </a:p>
        </p:txBody>
      </p:sp>
    </p:spTree>
    <p:extLst>
      <p:ext uri="{BB962C8B-B14F-4D97-AF65-F5344CB8AC3E}">
        <p14:creationId xmlns:p14="http://schemas.microsoft.com/office/powerpoint/2010/main" val="355653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liceofoscarini.it/fisica94/lenti.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11</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12</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13</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14</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15</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16</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17</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18</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19</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dirty="0"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dirty="0" smtClean="0">
              <a:latin typeface="Arial" pitchFamily="34" charset="0"/>
            </a:endParaRPr>
          </a:p>
          <a:p>
            <a:pPr eaLnBrk="1" hangingPunct="1">
              <a:spcBef>
                <a:spcPct val="0"/>
              </a:spcBef>
            </a:pPr>
            <a:endParaRPr lang="en-US" altLang="it-IT" dirty="0" smtClean="0">
              <a:latin typeface="Arial" pitchFamily="34" charset="0"/>
            </a:endParaRPr>
          </a:p>
          <a:p>
            <a:pPr eaLnBrk="1" hangingPunct="1">
              <a:spcBef>
                <a:spcPct val="0"/>
              </a:spcBef>
            </a:pPr>
            <a:endParaRPr lang="en-US" altLang="it-IT"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3"/>
          <p:cNvSpPr>
            <a:spLocks noGrp="1" noChangeArrowheads="1"/>
          </p:cNvSpPr>
          <p:nvPr>
            <p:ph type="dt" sz="quarter"/>
          </p:nvPr>
        </p:nvSpPr>
        <p:spPr>
          <a:noFill/>
        </p:spPr>
        <p:txBody>
          <a:bodyPr/>
          <a:lstStyle/>
          <a:p>
            <a:r>
              <a:rPr lang="it-IT"/>
              <a:t>14/11/15</a:t>
            </a:r>
          </a:p>
        </p:txBody>
      </p:sp>
      <p:sp>
        <p:nvSpPr>
          <p:cNvPr id="71683" name="Rectangle 7"/>
          <p:cNvSpPr>
            <a:spLocks noGrp="1" noChangeArrowheads="1"/>
          </p:cNvSpPr>
          <p:nvPr>
            <p:ph type="sldNum" sz="quarter"/>
          </p:nvPr>
        </p:nvSpPr>
        <p:spPr>
          <a:noFill/>
        </p:spPr>
        <p:txBody>
          <a:bodyPr/>
          <a:lstStyle/>
          <a:p>
            <a:fld id="{59982637-2872-4973-8224-9311998BFA6F}" type="slidenum">
              <a:rPr lang="it-IT"/>
              <a:pPr/>
              <a:t>20</a:t>
            </a:fld>
            <a:endParaRPr lang="it-IT"/>
          </a:p>
        </p:txBody>
      </p:sp>
      <p:sp>
        <p:nvSpPr>
          <p:cNvPr id="71684"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71685" name="Text Box 2"/>
          <p:cNvSpPr txBox="1">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smtClean="0">
                <a:latin typeface="Calibri" pitchFamily="34" charset="0"/>
                <a:ea typeface="MS PGothic" pitchFamily="34" charset="-128"/>
              </a:rPr>
              <a:t>FIGURA 18 Sovrapposizione di due onde </a:t>
            </a:r>
            <a:r>
              <a:rPr lang="it-IT" smtClean="0">
                <a:latin typeface="Calibri" pitchFamily="34" charset="0"/>
                <a:ea typeface="MS PGothic" pitchFamily="34" charset="-128"/>
              </a:rPr>
              <a:t>Onde di piccola ampiezza si sovrappongono </a:t>
            </a:r>
            <a:r>
              <a:rPr lang="en-US" smtClean="0">
                <a:latin typeface="Calibri" pitchFamily="34" charset="0"/>
                <a:ea typeface="MS PGothic" pitchFamily="34" charset="-128"/>
              </a:rPr>
              <a:t>(cioè si combinano) semplicemente sommandosi.</a:t>
            </a:r>
          </a:p>
        </p:txBody>
      </p:sp>
      <p:sp>
        <p:nvSpPr>
          <p:cNvPr id="7168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715DF9-32EA-4343-B7C9-60BCA4552CF8}" type="slidenum">
              <a:rPr lang="it-IT" sz="1200" b="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it-IT" sz="1200"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3"/>
          <p:cNvSpPr>
            <a:spLocks noGrp="1" noChangeArrowheads="1"/>
          </p:cNvSpPr>
          <p:nvPr>
            <p:ph type="dt" sz="quarter"/>
          </p:nvPr>
        </p:nvSpPr>
        <p:spPr>
          <a:noFill/>
        </p:spPr>
        <p:txBody>
          <a:bodyPr/>
          <a:lstStyle/>
          <a:p>
            <a:r>
              <a:rPr lang="it-IT"/>
              <a:t>14/11/15</a:t>
            </a:r>
          </a:p>
        </p:txBody>
      </p:sp>
      <p:sp>
        <p:nvSpPr>
          <p:cNvPr id="72707" name="Rectangle 7"/>
          <p:cNvSpPr>
            <a:spLocks noGrp="1" noChangeArrowheads="1"/>
          </p:cNvSpPr>
          <p:nvPr>
            <p:ph type="sldNum" sz="quarter"/>
          </p:nvPr>
        </p:nvSpPr>
        <p:spPr>
          <a:noFill/>
        </p:spPr>
        <p:txBody>
          <a:bodyPr/>
          <a:lstStyle/>
          <a:p>
            <a:fld id="{1D84486C-7813-46DF-BD03-1C05EC03A29E}" type="slidenum">
              <a:rPr lang="it-IT"/>
              <a:pPr/>
              <a:t>21</a:t>
            </a:fld>
            <a:endParaRPr lang="it-IT"/>
          </a:p>
        </p:txBody>
      </p:sp>
      <p:sp>
        <p:nvSpPr>
          <p:cNvPr id="72708"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72709" name="Text Box 2"/>
          <p:cNvSpPr txBox="1">
            <a:spLocks noGrp="1" noChangeArrowheads="1"/>
          </p:cNvSpPr>
          <p:nvPr>
            <p:ph type="body" idx="1"/>
          </p:nvPr>
        </p:nvSpPr>
        <p:spPr>
          <a:xfrm>
            <a:off x="685800" y="4343400"/>
            <a:ext cx="5486400" cy="4114800"/>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latin typeface="Calibri" pitchFamily="34" charset="0"/>
                <a:ea typeface="MS PGothic" pitchFamily="34" charset="-128"/>
              </a:rPr>
              <a:t>FIGURE 19-20 Interferenza </a:t>
            </a:r>
            <a:r>
              <a:rPr lang="it-IT" smtClean="0">
                <a:latin typeface="Calibri" pitchFamily="34" charset="0"/>
                <a:ea typeface="MS PGothic" pitchFamily="34" charset="-128"/>
              </a:rPr>
              <a:t>Due impulsi d’onda si sovrappongono quando si incontrano, poi continuano </a:t>
            </a:r>
            <a:r>
              <a:rPr lang="en-US" smtClean="0">
                <a:latin typeface="Calibri" pitchFamily="34" charset="0"/>
                <a:ea typeface="MS PGothic" pitchFamily="34" charset="-128"/>
              </a:rPr>
              <a:t>il loro moto invariati.</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latin typeface="Calibri" pitchFamily="34" charset="0"/>
                <a:ea typeface="MS PGothic" pitchFamily="34" charset="-128"/>
              </a:rPr>
              <a:t>19. </a:t>
            </a:r>
            <a:r>
              <a:rPr lang="it-IT" smtClean="0">
                <a:latin typeface="Calibri" pitchFamily="34" charset="0"/>
                <a:ea typeface="MS PGothic" pitchFamily="34" charset="-128"/>
              </a:rPr>
              <a:t>Gli impulsi si combinano per dare un’ampiezza maggiore. Questo è un </a:t>
            </a:r>
            <a:r>
              <a:rPr lang="en-US" smtClean="0">
                <a:latin typeface="Calibri" pitchFamily="34" charset="0"/>
                <a:ea typeface="MS PGothic" pitchFamily="34" charset="-128"/>
              </a:rPr>
              <a:t>esempio di interferenza costruttiva.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mtClean="0">
                <a:latin typeface="Calibri" pitchFamily="34" charset="0"/>
                <a:ea typeface="MS PGothic" pitchFamily="34" charset="-128"/>
              </a:rPr>
              <a:t>20. Quando un impulso positivo si sovrappone a un impulso negativo, il risultato è un’interferenza distruttiva. In questo caso, con impulsi simmetrici, c’è un momento in cui essi si annullano </a:t>
            </a:r>
            <a:r>
              <a:rPr lang="en-US" smtClean="0">
                <a:latin typeface="Calibri" pitchFamily="34" charset="0"/>
                <a:ea typeface="MS PGothic" pitchFamily="34" charset="-128"/>
              </a:rPr>
              <a:t>completamente.</a:t>
            </a:r>
          </a:p>
        </p:txBody>
      </p:sp>
      <p:sp>
        <p:nvSpPr>
          <p:cNvPr id="72710"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4DC911-F6FF-4D79-8845-E1452A0E1DA9}" type="slidenum">
              <a:rPr lang="it-IT" sz="1200" b="0">
                <a:solidFill>
                  <a:srgbClr val="000000"/>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it-IT" sz="1200" b="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3D3AB21-639A-4C6E-9464-7387CB27EC81}" type="slidenum">
              <a:rPr lang="it-IT"/>
              <a:pPr/>
              <a:t>22</a:t>
            </a:fld>
            <a:endParaRPr lang="it-IT"/>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6384409-D54E-4094-93E2-4111469899FF}" type="slidenum">
              <a:rPr lang="it-IT"/>
              <a:pPr/>
              <a:t>23</a:t>
            </a:fld>
            <a:endParaRPr lang="it-IT"/>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2289B0B-F505-4B89-994C-91F721EB838A}" type="slidenum">
              <a:rPr lang="it-IT"/>
              <a:pPr/>
              <a:t>24</a:t>
            </a:fld>
            <a:endParaRPr lang="it-IT"/>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DE4C370-14FA-41CD-871B-3BA6981E3B56}" type="slidenum">
              <a:rPr lang="it-IT"/>
              <a:pPr/>
              <a:t>25</a:t>
            </a:fld>
            <a:endParaRPr lang="it-IT"/>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52C84FC-22FC-4047-A8E6-73BFFBFC03BE}" type="slidenum">
              <a:rPr lang="it-IT"/>
              <a:pPr/>
              <a:t>26</a:t>
            </a:fld>
            <a:endParaRPr lang="it-IT"/>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EF9EA38-2C7D-42A2-94F0-9ABE78487314}" type="slidenum">
              <a:rPr lang="it-IT"/>
              <a:pPr/>
              <a:t>27</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BE5F1C5-0ECE-4C77-B4D8-A39FE5A7A11A}" type="slidenum">
              <a:rPr lang="it-IT"/>
              <a:pPr/>
              <a:t>28</a:t>
            </a:fld>
            <a:endParaRPr lang="it-IT"/>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0BB53B5-DED7-46E1-99A1-3D0460C9447A}" type="slidenum">
              <a:rPr lang="it-IT"/>
              <a:pPr/>
              <a:t>29</a:t>
            </a:fld>
            <a:endParaRPr lang="it-IT"/>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090405C-8B57-40C2-9E63-E713C33FF4FF}" type="slidenum">
              <a:rPr lang="it-IT"/>
              <a:pPr/>
              <a:t>30</a:t>
            </a:fld>
            <a:endParaRPr lang="it-IT"/>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20CE616-01DE-493D-B055-3838CC060CD2}" type="slidenum">
              <a:rPr lang="it-IT"/>
              <a:pPr/>
              <a:t>31</a:t>
            </a:fld>
            <a:endParaRPr lang="it-IT"/>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48B1C8D-E9F3-4802-9BF1-DC7E4E88AC14}" type="slidenum">
              <a:rPr lang="it-IT"/>
              <a:pPr/>
              <a:t>32</a:t>
            </a:fld>
            <a:endParaRPr lang="it-IT"/>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7AA98BC-8A93-424B-9A4C-CB6D24E9912F}" type="slidenum">
              <a:rPr lang="it-IT"/>
              <a:pPr/>
              <a:t>33</a:t>
            </a:fld>
            <a:endParaRPr lang="it-IT"/>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C7B8AA2-5CC1-4B58-84D8-688E065BFB21}" type="slidenum">
              <a:rPr lang="it-IT"/>
              <a:pPr/>
              <a:t>34</a:t>
            </a:fld>
            <a:endParaRPr lang="it-IT"/>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B12507D-3DCE-439D-BCE0-6E6466F7A26D}" type="slidenum">
              <a:rPr lang="it-IT"/>
              <a:pPr/>
              <a:t>35</a:t>
            </a:fld>
            <a:endParaRPr lang="it-IT"/>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2B5BDB2-143D-4780-A1F6-BA697E6A7900}" type="slidenum">
              <a:rPr lang="it-IT"/>
              <a:pPr/>
              <a:t>36</a:t>
            </a:fld>
            <a:endParaRPr lang="it-IT"/>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349CF8-3F9C-468C-8EF7-58DEC0A086EA}" type="slidenum">
              <a:rPr lang="it-IT"/>
              <a:pPr/>
              <a:t>37</a:t>
            </a:fld>
            <a:endParaRPr lang="it-IT"/>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96577BA-DE7D-4506-A409-086C2C445C9C}" type="slidenum">
              <a:rPr lang="it-IT"/>
              <a:pPr/>
              <a:t>38</a:t>
            </a:fld>
            <a:endParaRPr lang="it-IT"/>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2252FD8-4977-4BBF-948E-4903A66BEC4C}" type="slidenum">
              <a:rPr lang="it-IT"/>
              <a:pPr/>
              <a:t>39</a:t>
            </a:fld>
            <a:endParaRPr lang="it-IT"/>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2252FD8-4977-4BBF-948E-4903A66BEC4C}" type="slidenum">
              <a:rPr lang="it-IT"/>
              <a:pPr/>
              <a:t>40</a:t>
            </a:fld>
            <a:endParaRPr lang="it-IT"/>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8A6AC58-4B7A-451E-8B51-9712FE9C345A}" type="slidenum">
              <a:rPr lang="it-IT"/>
              <a:pPr/>
              <a:t>41</a:t>
            </a:fld>
            <a:endParaRPr lang="it-IT"/>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1660378-DDC3-4C0A-80E3-2B7643B5597A}" type="slidenum">
              <a:rPr lang="it-IT"/>
              <a:pPr/>
              <a:t>42</a:t>
            </a:fld>
            <a:endParaRPr lang="it-IT"/>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4C42C1-790B-4FE4-B2E4-28B6BAAF25BA}" type="slidenum">
              <a:rPr lang="it-IT"/>
              <a:pPr/>
              <a:t>43</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5C7ABB4-D8BC-4CBA-B2D1-2F1A6E696D00}" type="slidenum">
              <a:rPr lang="it-IT"/>
              <a:pPr/>
              <a:t>44</a:t>
            </a:fld>
            <a:endParaRPr lang="it-IT"/>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C662A3-7B4D-420C-8138-EE7DC4C72065}" type="slidenum">
              <a:rPr lang="it-IT"/>
              <a:pPr/>
              <a:t>45</a:t>
            </a:fld>
            <a:endParaRPr lang="it-IT"/>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010F547-DBFE-4906-B1A2-5A512DAB5382}" type="slidenum">
              <a:rPr lang="it-IT"/>
              <a:pPr/>
              <a:t>46</a:t>
            </a:fld>
            <a:endParaRPr lang="it-IT"/>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73F9DC6-86F0-40F1-BA47-7DBC3834FC81}" type="slidenum">
              <a:rPr lang="it-IT"/>
              <a:pPr/>
              <a:t>47</a:t>
            </a:fld>
            <a:endParaRPr lang="it-IT"/>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93771DB-DD56-48D4-82C7-9C087F293077}" type="slidenum">
              <a:rPr lang="it-IT"/>
              <a:pPr/>
              <a:t>48</a:t>
            </a:fld>
            <a:endParaRPr lang="it-I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69B600D-D172-46A7-8DC1-94BC6B16D0B1}" type="slidenum">
              <a:rPr lang="it-IT"/>
              <a:pPr/>
              <a:t>49</a:t>
            </a:fld>
            <a:endParaRPr lang="it-IT"/>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30D30EA-5A92-431D-8E83-60FC05A37CD3}" type="slidenum">
              <a:rPr lang="it-IT"/>
              <a:pPr/>
              <a:t>50</a:t>
            </a:fld>
            <a:endParaRPr lang="it-IT"/>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6</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5614CCD-AC85-4494-AB99-4EB1A2D2D1C1}" type="slidenum">
              <a:rPr lang="it-IT"/>
              <a:pPr/>
              <a:t>51</a:t>
            </a:fld>
            <a:endParaRPr lang="it-IT"/>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ABA4B-30E9-4013-B504-A1D348ED2D8E}" type="slidenum">
              <a:rPr lang="it-IT"/>
              <a:pPr/>
              <a:t>52</a:t>
            </a:fld>
            <a:endParaRPr lang="it-IT"/>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it-IT" dirty="0"/>
              <a:t>Si chiama </a:t>
            </a:r>
            <a:r>
              <a:rPr lang="it-IT" i="1" dirty="0"/>
              <a:t>lente</a:t>
            </a:r>
            <a:r>
              <a:rPr lang="it-IT" dirty="0"/>
              <a:t> qualsiasi corpo trasparente avente due superfici curve non parallele, oppure una superficie piana ed una curva. </a:t>
            </a:r>
          </a:p>
          <a:p>
            <a:endParaRPr lang="it-IT" dirty="0"/>
          </a:p>
          <a:p>
            <a:r>
              <a:rPr lang="it-IT" dirty="0"/>
              <a:t>Per ogni lente l'asse che passa per i centri delle due superfici sferiche è detto asse ottico e il suo funzionamento è dovuto al fenomeno della rifrazione, ovvero al cambiamento di direzione che subisce un raggio luminoso nel passaggio da un mezzo ad un altro con diverso indice assoluto di rifrazione, come accade nel passaggio aria - vetro e vetro - aria attraverso una lente.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F9052-7EBA-4B14-8BF1-4BB243E0C472}" type="slidenum">
              <a:rPr lang="it-IT"/>
              <a:pPr/>
              <a:t>54</a:t>
            </a:fld>
            <a:endParaRPr lang="it-IT"/>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it-IT"/>
              <a:t>. Le superfici curve possono essere sferiche, paraboliche o cilindriche, ma le più comuni sono le superfici sferiche </a:t>
            </a:r>
          </a:p>
          <a:p>
            <a:endParaRPr lang="it-IT"/>
          </a:p>
          <a:p>
            <a:r>
              <a:rPr lang="it-IT"/>
              <a:t>Si distinguono due classi di lenti, quelle convergenti e quelle divergenti </a:t>
            </a:r>
          </a:p>
          <a:p>
            <a:endParaRPr lang="it-IT"/>
          </a:p>
          <a:p>
            <a:r>
              <a:rPr lang="it-IT"/>
              <a:t>1. </a:t>
            </a:r>
            <a:r>
              <a:rPr lang="it-IT" b="1" i="1"/>
              <a:t>Lenti convergenti</a:t>
            </a:r>
            <a:r>
              <a:rPr lang="it-IT" i="1"/>
              <a:t> </a:t>
            </a:r>
            <a:r>
              <a:rPr lang="it-IT"/>
              <a:t>[ fig. 1-2-3 ] .Sono tutte più spesse al centro che alla periferia; la lente concavo-convessa si dice anche menisco.</a:t>
            </a:r>
          </a:p>
          <a:p>
            <a:r>
              <a:rPr lang="it-IT"/>
              <a:t>Una lente convergente fa deviare il fronte d'onda della luce che la attraversa, poiché la parte spessa rallenta la luce più della parte sottile. Un'onda piana incidente sulla superficie di ulna lente convergente parallelamente al piano di simmetria della lente viene rifratta e converge verso un punto al di là della lente [fig. (A)]. </a:t>
            </a:r>
          </a:p>
          <a:p>
            <a:r>
              <a:rPr lang="it-IT"/>
              <a:t>La deviazione operata da queste lenti è tale che un insieme di raggi che giungano con direzione parallela all'asse ottico vengano portati a convergere tutti in uno stesso punto detto fuoco. Queste lenti danno immagini sia virtuali che reali a seconda della posizione dell'oggetto osservato rispetto all'asse ottico e della sua distanza dalla loro superficie;</a:t>
            </a:r>
          </a:p>
          <a:p>
            <a:r>
              <a:rPr lang="it-IT"/>
              <a:t>2. </a:t>
            </a:r>
            <a:r>
              <a:rPr lang="it-IT" b="1" i="1"/>
              <a:t>Lenti divergenti</a:t>
            </a:r>
            <a:r>
              <a:rPr lang="it-IT" i="1"/>
              <a:t> </a:t>
            </a:r>
            <a:r>
              <a:rPr lang="it-IT"/>
              <a:t>[ fig. 4-5-6 ] .Sono tutte più spesse alla periferia che al centro; la lente convesso-concava si dice anche menisco divergente. </a:t>
            </a:r>
          </a:p>
          <a:p>
            <a:r>
              <a:rPr lang="it-IT"/>
              <a:t>Una lente divergente fa deviare il fronte d'onda della luce che la attraversa,poiché la parte spessa rallenta la luce più della parte sottile. Le onde piane incidenti sulla superficie di una lente divergente parallelamente al piano di simmetria della lente vengono rifratte e convergono verso un punto al di qua della lente [fig.(B) ]. </a:t>
            </a:r>
          </a:p>
          <a:p>
            <a:r>
              <a:rPr lang="it-IT"/>
              <a:t>In questo caso la deviazione che subisce un insieme di raggi paralleli all'asse ottico è tali da farli allontanare l'un l'altro, cioè divergere. Il fuoco della lente è il punto dove si incontrano i prolungamenti verso la sorgente dei raggi che l'attraversano e pertanto questo tipo di lenti è in grado di produrre solo immagini virtuali degli oggetti reali.</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BCA84-0328-4652-A0FF-AFBE10238EEC}" type="slidenum">
              <a:rPr lang="it-IT"/>
              <a:pPr/>
              <a:t>55</a:t>
            </a:fld>
            <a:endParaRPr lang="it-IT"/>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it-IT"/>
              <a:t>. Le superfici curve possono essere sferiche, paraboliche o cilindriche, ma le più comuni sono le superfici sferiche </a:t>
            </a:r>
          </a:p>
          <a:p>
            <a:endParaRPr lang="it-IT"/>
          </a:p>
          <a:p>
            <a:r>
              <a:rPr lang="it-IT"/>
              <a:t>Si distinguono due classi di lenti, quelle convergenti e quelle divergenti </a:t>
            </a:r>
          </a:p>
          <a:p>
            <a:endParaRPr lang="it-IT"/>
          </a:p>
          <a:p>
            <a:r>
              <a:rPr lang="it-IT"/>
              <a:t>1. </a:t>
            </a:r>
            <a:r>
              <a:rPr lang="it-IT" b="1" i="1"/>
              <a:t>Lenti convergenti</a:t>
            </a:r>
            <a:r>
              <a:rPr lang="it-IT" i="1"/>
              <a:t> </a:t>
            </a:r>
            <a:r>
              <a:rPr lang="it-IT"/>
              <a:t>[ fig. 1-2-3 ] .Sono tutte più spesse al centro che alla periferia; la lente concavo-convessa si dice anche menisco.</a:t>
            </a:r>
          </a:p>
          <a:p>
            <a:r>
              <a:rPr lang="it-IT"/>
              <a:t>Una lente convergente fa deviare il fronte d'onda della luce che la attraversa, poiché la parte spessa rallenta la luce più della parte sottile. Un'onda piana incidente sulla superficie di ulna lente convergente parallelamente al piano di simmetria della lente viene rifratta e converge verso un punto al di là della lente [fig. (A)]. </a:t>
            </a:r>
          </a:p>
          <a:p>
            <a:r>
              <a:rPr lang="it-IT"/>
              <a:t>La deviazione operata da queste lenti è tale che un insieme di raggi che giungano con direzione parallela all'asse ottico vengano portati a convergere tutti in uno stesso punto detto fuoco. Queste lenti danno immagini sia virtuali che reali a seconda della posizione dell'oggetto osservato rispetto all'asse ottico e della sua distanza dalla loro superficie;</a:t>
            </a:r>
          </a:p>
          <a:p>
            <a:r>
              <a:rPr lang="it-IT"/>
              <a:t>2. </a:t>
            </a:r>
            <a:r>
              <a:rPr lang="it-IT" b="1" i="1"/>
              <a:t>Lenti divergenti</a:t>
            </a:r>
            <a:r>
              <a:rPr lang="it-IT" i="1"/>
              <a:t> </a:t>
            </a:r>
            <a:r>
              <a:rPr lang="it-IT"/>
              <a:t>[ fig. 4-5-6 ] .Sono tutte più spesse alla periferia che al centro; la lente convesso-concava si dice anche menisco divergente. </a:t>
            </a:r>
          </a:p>
          <a:p>
            <a:r>
              <a:rPr lang="it-IT"/>
              <a:t>Una lente divergente fa deviare il fronte d'onda della luce che la attraversa,poiché la parte spessa rallenta la luce più della parte sottile. Le onde piane incidenti sulla superficie di una lente divergente parallelamente al piano di simmetria della lente vengono rifratte e convergono verso un punto al di qua della lente [fig.(B) ]. </a:t>
            </a:r>
          </a:p>
          <a:p>
            <a:r>
              <a:rPr lang="it-IT"/>
              <a:t>In questo caso la deviazione che subisce un insieme di raggi paralleli all'asse ottico è tali da farli allontanare l'un l'altro, cioè divergere. Il fuoco della lente è il punto dove si incontrano i prolungamenti verso la sorgente dei raggi che l'attraversano e pertanto questo tipo di lenti è in grado di produrre solo immagini virtuali degli oggetti reali.</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8E808-CFA4-4AB6-A167-4A9E0CD561ED}" type="slidenum">
              <a:rPr lang="it-IT"/>
              <a:pPr/>
              <a:t>59</a:t>
            </a:fld>
            <a:endParaRPr lang="it-IT"/>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marL="228600" indent="-228600"/>
            <a:r>
              <a:rPr lang="it-IT"/>
              <a:t>E’ possibile interpretare la maggior parte delle osservazioni legate alle lenti basandosi sul semplice concetto di </a:t>
            </a:r>
            <a:r>
              <a:rPr lang="it-IT" i="1"/>
              <a:t>raggio luminoso</a:t>
            </a:r>
            <a:r>
              <a:rPr lang="it-IT"/>
              <a:t> e sulle semplici leggi della rifrazione, che permettono di determinare il percorso di tali raggi attraverso il vuoto o i corpi cosiddetti trasparenti. In altre parole, molto può essere spiegato con l'ottica geometrica, così chiamata perché tutte le deduzioni non si avvalgono del concetto tipicamente ondulatorio di lunghezza d'onda, ma si eseguono invece con costruzioni geometriche che obbediscono a semplici ipotesi  e leggi fondamentali, dette di Cartesio.</a:t>
            </a:r>
          </a:p>
          <a:p>
            <a:pPr marL="228600" indent="-228600"/>
            <a:r>
              <a:rPr lang="it-IT"/>
              <a:t>IPOTESI</a:t>
            </a:r>
          </a:p>
          <a:p>
            <a:pPr marL="228600" indent="-228600"/>
            <a:r>
              <a:rPr lang="it-IT"/>
              <a:t>1. La luce emessa da una sorgente si propaga in linea retta all'interno di un mezzo omogeneo (cioè a densità costante) e isotropo (ovvero tale che il comportamento della luce sia lo stesso in tutte le direzioni). Con questa ipotesi il percorso seguito dalla luce può essere disegnato tramite raggi, cioè attraverso semirette uscenti dalla sorgente e segmenti.</a:t>
            </a:r>
          </a:p>
          <a:p>
            <a:pPr marL="228600" indent="-228600"/>
            <a:r>
              <a:rPr lang="it-IT"/>
              <a:t>2. Lo spessore delle </a:t>
            </a:r>
            <a:r>
              <a:rPr lang="it-IT">
                <a:hlinkClick r:id="rId3"/>
              </a:rPr>
              <a:t>lenti convergenti e divergenti</a:t>
            </a:r>
            <a:r>
              <a:rPr lang="it-IT"/>
              <a:t> sia piccolo rispetto ai raggi delle superfici che ne costituiscono le facce. </a:t>
            </a:r>
          </a:p>
          <a:p>
            <a:pPr marL="228600" indent="-228600"/>
            <a:r>
              <a:rPr lang="it-IT"/>
              <a:t>3. Le caratteristiche ottiche dei mezzi trasparenti (detti indici di rifrazione assoluti propri del mezzo) in cui si trova a passare il raggio luminoso o i raggi siano indipendenti sia dalla posizione (omogeneità del mezzo) che dal colore della luce. Si ricorda infatti che la luce ordinaria è somma di più colori (quelli dell'arcobaleno), come provato da Newton. </a:t>
            </a:r>
          </a:p>
          <a:p>
            <a:pPr marL="228600" indent="-228600"/>
            <a:r>
              <a:rPr lang="it-IT"/>
              <a:t>4. Gli angoli di incidenza e di rifrazione siano piccoli (entro pochi gradi).</a:t>
            </a:r>
          </a:p>
          <a:p>
            <a:pPr marL="228600" indent="-228600"/>
            <a:r>
              <a:rPr lang="it-IT"/>
              <a:t>LEGGI DELLA RIFRAZIONE: </a:t>
            </a:r>
          </a:p>
          <a:p>
            <a:pPr marL="685800" lvl="1" indent="-228600"/>
            <a:r>
              <a:rPr lang="it-IT"/>
              <a:t>1 -le direzioni di propagazione del raggio incidente, di quello rifratto e della normale alla superficie riflettente nel punto di incidenza giacciono su uno stesso piano, detto piano d'incidenza; </a:t>
            </a:r>
          </a:p>
          <a:p>
            <a:pPr marL="685800" lvl="1" indent="-228600"/>
            <a:r>
              <a:rPr lang="it-IT"/>
              <a:t>2 -il rapporto fra il seno dell'angolo d'incidenza e il seno dell'angolo di rifrazione è pari al rapporto fra l'indice di rifrazione assoluto del primo mezzo e quello del secondo (legge di Snell).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69D92-193E-475A-8D65-21533AF66EE0}" type="slidenum">
              <a:rPr lang="it-IT"/>
              <a:pPr/>
              <a:t>60</a:t>
            </a:fld>
            <a:endParaRPr lang="it-IT"/>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it-IT"/>
              <a:t>Considereremo sei diversi casi di formazione delle immagini. </a:t>
            </a:r>
            <a:endParaRPr lang="it-IT" i="1"/>
          </a:p>
          <a:p>
            <a:r>
              <a:rPr lang="it-IT" i="1"/>
              <a:t>Caso </a:t>
            </a:r>
            <a:r>
              <a:rPr lang="it-IT"/>
              <a:t>1. </a:t>
            </a:r>
            <a:r>
              <a:rPr lang="it-IT" i="1"/>
              <a:t>L' oggetto è a distanza infinita. </a:t>
            </a:r>
            <a:r>
              <a:rPr lang="it-IT"/>
              <a:t>L 'uso di una piccola lente d'ingrandimento di vetro per far convergere nel fuoco i raggi solari è un esempio pratico approssimato( di </a:t>
            </a:r>
            <a:r>
              <a:rPr lang="it-IT" i="1"/>
              <a:t>questo </a:t>
            </a:r>
            <a:r>
              <a:rPr lang="it-IT"/>
              <a:t>caso. Benché il Sole non sia a distanza infinita, esso è così lontano che i suoi raggi giungono sulla Terra pressoché paralleli. Se un oggetto è Il distanza infinita, così che i suoi raggi sono paralleli, </a:t>
            </a:r>
            <a:r>
              <a:rPr lang="it-IT" i="1"/>
              <a:t>l'immagine è un punto situato nel fuoco reale </a:t>
            </a:r>
            <a:r>
              <a:rPr lang="it-IT"/>
              <a:t>[fig.  </a:t>
            </a:r>
            <a:r>
              <a:rPr lang="it-IT" i="1"/>
              <a:t>(A)]. </a:t>
            </a:r>
            <a:r>
              <a:rPr lang="it-IT"/>
              <a:t>Questo caso può essere applicato per trovare la distanza focale di una lente facendo convergere i raggi solari su uno schermo bianco. La distanza tra lo schermo e il centro ottico della lente rappresenta la distanza focale. </a:t>
            </a:r>
          </a:p>
          <a:p>
            <a:r>
              <a:rPr lang="it-IT" i="1"/>
              <a:t>Caso </a:t>
            </a:r>
            <a:r>
              <a:rPr lang="it-IT"/>
              <a:t>2. </a:t>
            </a:r>
            <a:r>
              <a:rPr lang="it-IT" i="1"/>
              <a:t>L 'oggetto si trova a distanza finita, ma al di là del doppio della distanza locale </a:t>
            </a:r>
            <a:r>
              <a:rPr lang="it-IT"/>
              <a:t>[fig. (B) ] .Per trovare l'immagine si usano i raggi coincidenti con gli assi secondari e quelli paralleli all'asse principale. </a:t>
            </a:r>
            <a:r>
              <a:rPr lang="it-IT" i="1"/>
              <a:t>L 'immagine è reale, capovolta, impiccolita e situata tra </a:t>
            </a:r>
            <a:r>
              <a:rPr lang="it-IT"/>
              <a:t>F </a:t>
            </a:r>
            <a:r>
              <a:rPr lang="it-IT" i="1"/>
              <a:t>e </a:t>
            </a:r>
            <a:r>
              <a:rPr lang="it-IT"/>
              <a:t>2F, </a:t>
            </a:r>
            <a:r>
              <a:rPr lang="it-IT" i="1"/>
              <a:t>dalla parte opposta della lente. </a:t>
            </a:r>
            <a:r>
              <a:rPr lang="it-IT"/>
              <a:t>Le « lenti » dell'occhio, le lenti della macchina fotografica e l'obiettivo del cannocchiale astronomico sono applicazioni di questo caso. </a:t>
            </a:r>
            <a:endParaRPr lang="it-IT" i="1"/>
          </a:p>
          <a:p>
            <a:r>
              <a:rPr lang="it-IT" i="1"/>
              <a:t>Caso </a:t>
            </a:r>
            <a:r>
              <a:rPr lang="it-IT"/>
              <a:t>3. </a:t>
            </a:r>
            <a:r>
              <a:rPr lang="it-IT" i="1"/>
              <a:t>L 'oggètto si trova ad una distanza doppia della distanza locale </a:t>
            </a:r>
            <a:r>
              <a:rPr lang="it-IT"/>
              <a:t>[fig.  (C) ] </a:t>
            </a:r>
            <a:r>
              <a:rPr lang="it-IT" i="1"/>
              <a:t>.L 'immagine è reale, capovolta, di dimensioni uguali a quelle dell'oggetto, e situata in </a:t>
            </a:r>
            <a:r>
              <a:rPr lang="it-IT"/>
              <a:t>2F, </a:t>
            </a:r>
            <a:r>
              <a:rPr lang="it-IT" i="1"/>
              <a:t>dalla parte opposta della lente. </a:t>
            </a:r>
            <a:r>
              <a:rPr lang="it-IT"/>
              <a:t>La lente invertente del cannocchiale terrestre, che inverte l'immagine senza cambiarne le dimensioni, è un'applicazione di questo caso. </a:t>
            </a:r>
          </a:p>
          <a:p>
            <a:r>
              <a:rPr lang="it-IT"/>
              <a:t>,</a:t>
            </a:r>
            <a:r>
              <a:rPr lang="it-IT" i="1"/>
              <a:t>Caso </a:t>
            </a:r>
            <a:r>
              <a:rPr lang="it-IT"/>
              <a:t>4. </a:t>
            </a:r>
            <a:r>
              <a:rPr lang="it-IT" i="1"/>
              <a:t>L 'oggetto sì trova tra la doppia distanza focale e il fuoco </a:t>
            </a:r>
            <a:r>
              <a:rPr lang="it-IT"/>
              <a:t>[fig. (D)]. E’ l'inverso del caso 2</a:t>
            </a:r>
            <a:r>
              <a:rPr lang="it-IT" i="1"/>
              <a:t>: l’immagine è reale, capovolta,ingrandita e situata al dì là dì </a:t>
            </a:r>
            <a:r>
              <a:rPr lang="it-IT"/>
              <a:t>2F, </a:t>
            </a:r>
            <a:r>
              <a:rPr lang="it-IT" i="1"/>
              <a:t>dalla parte opposta della lente. </a:t>
            </a:r>
            <a:r>
              <a:rPr lang="it-IT"/>
              <a:t>Il microscopio composto,  l'apparecchio da proiezione, i proiettori cinematografici sono tutte applicazioni di questo caso. </a:t>
            </a:r>
            <a:endParaRPr lang="it-IT" i="1"/>
          </a:p>
          <a:p>
            <a:r>
              <a:rPr lang="it-IT" i="1"/>
              <a:t>Caso 5. L'oggetto sì trova nel fuoco principale. </a:t>
            </a:r>
            <a:r>
              <a:rPr lang="it-IT"/>
              <a:t>E' l’inverso del caso 1: </a:t>
            </a:r>
            <a:r>
              <a:rPr lang="it-IT" i="1"/>
              <a:t>non sì forma nessuna immagine, </a:t>
            </a:r>
            <a:r>
              <a:rPr lang="it-IT"/>
              <a:t>poiché i raggi luminosi rifratti escono dalla lente paralleli tra .loro [fìg. (E)]. Le lenti usate nei fari e nei riflettori sono applicazioni di questo caso. </a:t>
            </a:r>
            <a:endParaRPr lang="it-IT" i="1"/>
          </a:p>
          <a:p>
            <a:r>
              <a:rPr lang="it-IT" i="1"/>
              <a:t>Caso </a:t>
            </a:r>
            <a:r>
              <a:rPr lang="it-IT"/>
              <a:t>6. </a:t>
            </a:r>
            <a:r>
              <a:rPr lang="it-IT" i="1"/>
              <a:t>L 'oggetto si trova tra il fuoco principale e la lente </a:t>
            </a:r>
            <a:r>
              <a:rPr lang="it-IT"/>
              <a:t>[fìg. (F)]. I raggi rifratti escono divergenti dalla lente e quindi non possono dare origine, dalla parte opposta della lente, ad un'immagine reale. Convergono invece i loro prolungamenti </a:t>
            </a:r>
            <a:r>
              <a:rPr lang="it-IT" i="1"/>
              <a:t>dalla parte della lente dove si trova t'oggetto, </a:t>
            </a:r>
            <a:r>
              <a:rPr lang="it-IT"/>
              <a:t>formando così </a:t>
            </a:r>
            <a:r>
              <a:rPr lang="it-IT" i="1"/>
              <a:t>un'immagine virtuale, di ritta, ingrandita. </a:t>
            </a:r>
            <a:r>
              <a:rPr lang="it-IT"/>
              <a:t>È il caso del microscopio semplice, degli oculari dei microscopi composti e dei cannocchiali.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84F80-49CD-4FAE-A703-631596C18C80}" type="slidenum">
              <a:rPr lang="it-IT"/>
              <a:pPr/>
              <a:t>61</a:t>
            </a:fld>
            <a:endParaRPr lang="it-IT"/>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it-IT"/>
              <a:t>Considereremo sei diversi casi di formazione delle immagini. </a:t>
            </a:r>
            <a:endParaRPr lang="it-IT" i="1"/>
          </a:p>
          <a:p>
            <a:r>
              <a:rPr lang="it-IT" i="1"/>
              <a:t>Caso </a:t>
            </a:r>
            <a:r>
              <a:rPr lang="it-IT"/>
              <a:t>1. </a:t>
            </a:r>
            <a:r>
              <a:rPr lang="it-IT" i="1"/>
              <a:t>L' oggetto è a distanza infinita. </a:t>
            </a:r>
            <a:r>
              <a:rPr lang="it-IT"/>
              <a:t>L 'uso di una piccola lente d'ingrandimento di vetro per far convergere nel fuoco i raggi solari è un esempio pratico approssimato( di </a:t>
            </a:r>
            <a:r>
              <a:rPr lang="it-IT" i="1"/>
              <a:t>questo </a:t>
            </a:r>
            <a:r>
              <a:rPr lang="it-IT"/>
              <a:t>caso. Benché il Sole non sia a distanza infinita, esso è così lontano che i suoi raggi giungono sulla Terra pressoché paralleli. Se un oggetto è Il distanza infinita, così che i suoi raggi sono paralleli, </a:t>
            </a:r>
            <a:r>
              <a:rPr lang="it-IT" i="1"/>
              <a:t>l'immagine è un punto situato nel fuoco reale </a:t>
            </a:r>
            <a:r>
              <a:rPr lang="it-IT"/>
              <a:t>[fig.  </a:t>
            </a:r>
            <a:r>
              <a:rPr lang="it-IT" i="1"/>
              <a:t>(A)]. </a:t>
            </a:r>
            <a:r>
              <a:rPr lang="it-IT"/>
              <a:t>Questo caso può essere applicato per trovare la distanza focale di una lente facendo convergere i raggi solari su uno schermo bianco. La distanza tra lo schermo e il centro ottico della lente rappresenta la distanza focale. </a:t>
            </a:r>
          </a:p>
          <a:p>
            <a:r>
              <a:rPr lang="it-IT" i="1"/>
              <a:t>Caso </a:t>
            </a:r>
            <a:r>
              <a:rPr lang="it-IT"/>
              <a:t>2. </a:t>
            </a:r>
            <a:r>
              <a:rPr lang="it-IT" i="1"/>
              <a:t>L 'oggetto si trova a distanza finita, ma al di là del doppio della distanza locale </a:t>
            </a:r>
            <a:r>
              <a:rPr lang="it-IT"/>
              <a:t>[fig. (B) ] .Per trovare l'immagine si usano i raggi coincidenti con gli assi secondari e quelli paralleli all'asse principale. </a:t>
            </a:r>
            <a:r>
              <a:rPr lang="it-IT" i="1"/>
              <a:t>L 'immagine è reale, capovolta, impiccolita e situata tra </a:t>
            </a:r>
            <a:r>
              <a:rPr lang="it-IT"/>
              <a:t>F </a:t>
            </a:r>
            <a:r>
              <a:rPr lang="it-IT" i="1"/>
              <a:t>e </a:t>
            </a:r>
            <a:r>
              <a:rPr lang="it-IT"/>
              <a:t>2F, </a:t>
            </a:r>
            <a:r>
              <a:rPr lang="it-IT" i="1"/>
              <a:t>dalla parte opposta della lente. </a:t>
            </a:r>
            <a:r>
              <a:rPr lang="it-IT"/>
              <a:t>Le « lenti » dell'occhio, le lenti della macchina fotografica e l'obiettivo del cannocchiale astronomico sono applicazioni di questo caso. </a:t>
            </a:r>
            <a:endParaRPr lang="it-IT" i="1"/>
          </a:p>
          <a:p>
            <a:r>
              <a:rPr lang="it-IT" i="1"/>
              <a:t>Caso </a:t>
            </a:r>
            <a:r>
              <a:rPr lang="it-IT"/>
              <a:t>3. </a:t>
            </a:r>
            <a:r>
              <a:rPr lang="it-IT" i="1"/>
              <a:t>L 'oggètto si trova ad una distanza doppia della distanza locale </a:t>
            </a:r>
            <a:r>
              <a:rPr lang="it-IT"/>
              <a:t>[fig.  (C) ] </a:t>
            </a:r>
            <a:r>
              <a:rPr lang="it-IT" i="1"/>
              <a:t>.L 'immagine è reale, capovolta, di dimensioni uguali a quelle dell'oggetto, e situata in </a:t>
            </a:r>
            <a:r>
              <a:rPr lang="it-IT"/>
              <a:t>2F, </a:t>
            </a:r>
            <a:r>
              <a:rPr lang="it-IT" i="1"/>
              <a:t>dalla parte opposta della lente. </a:t>
            </a:r>
            <a:r>
              <a:rPr lang="it-IT"/>
              <a:t>La lente invertente del cannocchiale terrestre, che inverte l'immagine senza cambiarne le dimensioni, è un'applicazione di questo caso. </a:t>
            </a:r>
          </a:p>
          <a:p>
            <a:r>
              <a:rPr lang="it-IT"/>
              <a:t>,</a:t>
            </a:r>
            <a:r>
              <a:rPr lang="it-IT" i="1"/>
              <a:t>Caso </a:t>
            </a:r>
            <a:r>
              <a:rPr lang="it-IT"/>
              <a:t>4. </a:t>
            </a:r>
            <a:r>
              <a:rPr lang="it-IT" i="1"/>
              <a:t>L 'oggetto sì trova tra la doppia distanza focale e il fuoco </a:t>
            </a:r>
            <a:r>
              <a:rPr lang="it-IT"/>
              <a:t>[fig. (D)]. E’ l'inverso del caso 2</a:t>
            </a:r>
            <a:r>
              <a:rPr lang="it-IT" i="1"/>
              <a:t>: l’immagine è reale, capovolta,ingrandita e situata al dì là dì </a:t>
            </a:r>
            <a:r>
              <a:rPr lang="it-IT"/>
              <a:t>2F, </a:t>
            </a:r>
            <a:r>
              <a:rPr lang="it-IT" i="1"/>
              <a:t>dalla parte opposta della lente. </a:t>
            </a:r>
            <a:r>
              <a:rPr lang="it-IT"/>
              <a:t>Il microscopio composto,  l'apparecchio da proiezione, i proiettori cinematografici sono tutte applicazioni di questo caso. </a:t>
            </a:r>
            <a:endParaRPr lang="it-IT" i="1"/>
          </a:p>
          <a:p>
            <a:r>
              <a:rPr lang="it-IT" i="1"/>
              <a:t>Caso 5. L'oggetto sì trova nel fuoco principale. </a:t>
            </a:r>
            <a:r>
              <a:rPr lang="it-IT"/>
              <a:t>E' l’inverso del caso 1: </a:t>
            </a:r>
            <a:r>
              <a:rPr lang="it-IT" i="1"/>
              <a:t>non sì forma nessuna immagine, </a:t>
            </a:r>
            <a:r>
              <a:rPr lang="it-IT"/>
              <a:t>poiché i raggi luminosi rifratti escono dalla lente paralleli tra .loro [fìg. (E)]. Le lenti usate nei fari e nei riflettori sono applicazioni di questo caso. </a:t>
            </a:r>
            <a:endParaRPr lang="it-IT" i="1"/>
          </a:p>
          <a:p>
            <a:r>
              <a:rPr lang="it-IT" i="1"/>
              <a:t>Caso </a:t>
            </a:r>
            <a:r>
              <a:rPr lang="it-IT"/>
              <a:t>6. </a:t>
            </a:r>
            <a:r>
              <a:rPr lang="it-IT" i="1"/>
              <a:t>L 'oggetto si trova tra il fuoco principale e la lente </a:t>
            </a:r>
            <a:r>
              <a:rPr lang="it-IT"/>
              <a:t>[fìg. (F)]. I raggi rifratti escono divergenti dalla lente e quindi non possono dare origine, dalla parte opposta della lente, ad un'immagine reale. Convergono invece i loro prolungamenti </a:t>
            </a:r>
            <a:r>
              <a:rPr lang="it-IT" i="1"/>
              <a:t>dalla parte della lente dove si trova t'oggetto, </a:t>
            </a:r>
            <a:r>
              <a:rPr lang="it-IT"/>
              <a:t>formando così </a:t>
            </a:r>
            <a:r>
              <a:rPr lang="it-IT" i="1"/>
              <a:t>un'immagine virtuale, di ritta, ingrandita. </a:t>
            </a:r>
            <a:r>
              <a:rPr lang="it-IT"/>
              <a:t>È il caso del microscopio semplice, degli oculari dei microscopi composti e dei cannocchiali.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23938-73C8-42A9-BBA9-47BADF0BC1B0}" type="slidenum">
              <a:rPr lang="it-IT"/>
              <a:pPr/>
              <a:t>62</a:t>
            </a:fld>
            <a:endParaRPr lang="it-IT"/>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it-IT"/>
              <a:t>Considereremo sei diversi casi di formazione delle immagini. </a:t>
            </a:r>
            <a:endParaRPr lang="it-IT" i="1"/>
          </a:p>
          <a:p>
            <a:r>
              <a:rPr lang="it-IT" i="1"/>
              <a:t>Caso </a:t>
            </a:r>
            <a:r>
              <a:rPr lang="it-IT"/>
              <a:t>1. </a:t>
            </a:r>
            <a:r>
              <a:rPr lang="it-IT" i="1"/>
              <a:t>L' oggetto è a distanza infinita. </a:t>
            </a:r>
            <a:r>
              <a:rPr lang="it-IT"/>
              <a:t>L 'uso di una piccola lente d'ingrandimento di vetro per far convergere nel fuoco i raggi solari è un esempio pratico approssimato( di </a:t>
            </a:r>
            <a:r>
              <a:rPr lang="it-IT" i="1"/>
              <a:t>questo </a:t>
            </a:r>
            <a:r>
              <a:rPr lang="it-IT"/>
              <a:t>caso. Benché il Sole non sia a distanza infinita, esso è così lontano che i suoi raggi giungono sulla Terra pressoché paralleli. Se un oggetto è Il distanza infinita, così che i suoi raggi sono paralleli, </a:t>
            </a:r>
            <a:r>
              <a:rPr lang="it-IT" i="1"/>
              <a:t>l'immagine è un punto situato nel fuoco reale </a:t>
            </a:r>
            <a:r>
              <a:rPr lang="it-IT"/>
              <a:t>[fig.  </a:t>
            </a:r>
            <a:r>
              <a:rPr lang="it-IT" i="1"/>
              <a:t>(A)]. </a:t>
            </a:r>
            <a:r>
              <a:rPr lang="it-IT"/>
              <a:t>Questo caso può essere applicato per trovare la distanza focale di una lente facendo convergere i raggi solari su uno schermo bianco. La distanza tra lo schermo e il centro ottico della lente rappresenta la distanza focale. </a:t>
            </a:r>
          </a:p>
          <a:p>
            <a:r>
              <a:rPr lang="it-IT" i="1"/>
              <a:t>Caso </a:t>
            </a:r>
            <a:r>
              <a:rPr lang="it-IT"/>
              <a:t>2. </a:t>
            </a:r>
            <a:r>
              <a:rPr lang="it-IT" i="1"/>
              <a:t>L 'oggetto si trova a distanza finita, ma al di là del doppio della distanza locale </a:t>
            </a:r>
            <a:r>
              <a:rPr lang="it-IT"/>
              <a:t>[fig. (B) ] .Per trovare l'immagine si usano i raggi coincidenti con gli assi secondari e quelli paralleli all'asse principale. </a:t>
            </a:r>
            <a:r>
              <a:rPr lang="it-IT" i="1"/>
              <a:t>L 'immagine è reale, capovolta, impiccolita e situata tra </a:t>
            </a:r>
            <a:r>
              <a:rPr lang="it-IT"/>
              <a:t>F </a:t>
            </a:r>
            <a:r>
              <a:rPr lang="it-IT" i="1"/>
              <a:t>e </a:t>
            </a:r>
            <a:r>
              <a:rPr lang="it-IT"/>
              <a:t>2F, </a:t>
            </a:r>
            <a:r>
              <a:rPr lang="it-IT" i="1"/>
              <a:t>dalla parte opposta della lente. </a:t>
            </a:r>
            <a:r>
              <a:rPr lang="it-IT"/>
              <a:t>Le « lenti » dell'occhio, le lenti della macchina fotografica e l'obiettivo del cannocchiale astronomico sono applicazioni di questo caso. </a:t>
            </a:r>
            <a:endParaRPr lang="it-IT" i="1"/>
          </a:p>
          <a:p>
            <a:r>
              <a:rPr lang="it-IT" i="1"/>
              <a:t>Caso </a:t>
            </a:r>
            <a:r>
              <a:rPr lang="it-IT"/>
              <a:t>3. </a:t>
            </a:r>
            <a:r>
              <a:rPr lang="it-IT" i="1"/>
              <a:t>L 'oggètto si trova ad una distanza doppia della distanza locale </a:t>
            </a:r>
            <a:r>
              <a:rPr lang="it-IT"/>
              <a:t>[fig.  (C) ] </a:t>
            </a:r>
            <a:r>
              <a:rPr lang="it-IT" i="1"/>
              <a:t>.L 'immagine è reale, capovolta, di dimensioni uguali a quelle dell'oggetto, e situata in </a:t>
            </a:r>
            <a:r>
              <a:rPr lang="it-IT"/>
              <a:t>2F, </a:t>
            </a:r>
            <a:r>
              <a:rPr lang="it-IT" i="1"/>
              <a:t>dalla parte opposta della lente. </a:t>
            </a:r>
            <a:r>
              <a:rPr lang="it-IT"/>
              <a:t>La lente invertente del cannocchiale terrestre, che inverte l'immagine senza cambiarne le dimensioni, è un'applicazione di questo caso. </a:t>
            </a:r>
          </a:p>
          <a:p>
            <a:r>
              <a:rPr lang="it-IT"/>
              <a:t>,</a:t>
            </a:r>
            <a:r>
              <a:rPr lang="it-IT" i="1"/>
              <a:t>Caso </a:t>
            </a:r>
            <a:r>
              <a:rPr lang="it-IT"/>
              <a:t>4. </a:t>
            </a:r>
            <a:r>
              <a:rPr lang="it-IT" i="1"/>
              <a:t>L 'oggetto sì trova tra la doppia distanza focale e il fuoco </a:t>
            </a:r>
            <a:r>
              <a:rPr lang="it-IT"/>
              <a:t>[fig. (D)]. E’ l'inverso del caso 2</a:t>
            </a:r>
            <a:r>
              <a:rPr lang="it-IT" i="1"/>
              <a:t>: l’immagine è reale, capovolta,ingrandita e situata al dì là dì </a:t>
            </a:r>
            <a:r>
              <a:rPr lang="it-IT"/>
              <a:t>2F, </a:t>
            </a:r>
            <a:r>
              <a:rPr lang="it-IT" i="1"/>
              <a:t>dalla parte opposta della lente. </a:t>
            </a:r>
            <a:r>
              <a:rPr lang="it-IT"/>
              <a:t>Il microscopio composto,  l'apparecchio da proiezione, i proiettori cinematografici sono tutte applicazioni di questo caso. </a:t>
            </a:r>
            <a:endParaRPr lang="it-IT" i="1"/>
          </a:p>
          <a:p>
            <a:r>
              <a:rPr lang="it-IT" i="1"/>
              <a:t>Caso 5. L'oggetto sì trova nel fuoco principale. </a:t>
            </a:r>
            <a:r>
              <a:rPr lang="it-IT"/>
              <a:t>E' l’inverso del caso 1: </a:t>
            </a:r>
            <a:r>
              <a:rPr lang="it-IT" i="1"/>
              <a:t>non sì forma nessuna immagine, </a:t>
            </a:r>
            <a:r>
              <a:rPr lang="it-IT"/>
              <a:t>poiché i raggi luminosi rifratti escono dalla lente paralleli tra .loro [fìg. (E)]. Le lenti usate nei fari e nei riflettori sono applicazioni di questo caso. </a:t>
            </a:r>
            <a:endParaRPr lang="it-IT" i="1"/>
          </a:p>
          <a:p>
            <a:r>
              <a:rPr lang="it-IT" i="1"/>
              <a:t>Caso </a:t>
            </a:r>
            <a:r>
              <a:rPr lang="it-IT"/>
              <a:t>6. </a:t>
            </a:r>
            <a:r>
              <a:rPr lang="it-IT" i="1"/>
              <a:t>L 'oggetto si trova tra il fuoco principale e la lente </a:t>
            </a:r>
            <a:r>
              <a:rPr lang="it-IT"/>
              <a:t>[fìg. (F)]. I raggi rifratti escono divergenti dalla lente e quindi non possono dare origine, dalla parte opposta della lente, ad un'immagine reale. Convergono invece i loro prolungamenti </a:t>
            </a:r>
            <a:r>
              <a:rPr lang="it-IT" i="1"/>
              <a:t>dalla parte della lente dove si trova t'oggetto, </a:t>
            </a:r>
            <a:r>
              <a:rPr lang="it-IT"/>
              <a:t>formando così </a:t>
            </a:r>
            <a:r>
              <a:rPr lang="it-IT" i="1"/>
              <a:t>un'immagine virtuale, di ritta, ingrandita. </a:t>
            </a:r>
            <a:r>
              <a:rPr lang="it-IT"/>
              <a:t>È il caso del microscopio semplice, degli oculari dei microscopi composti e dei cannocchiali.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D92D5-C123-4C26-8366-A34835BE1C82}" type="slidenum">
              <a:rPr lang="it-IT"/>
              <a:pPr/>
              <a:t>63</a:t>
            </a:fld>
            <a:endParaRPr lang="it-IT"/>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it-IT"/>
              <a:t/>
            </a:r>
            <a:br>
              <a:rPr lang="it-IT"/>
            </a:br>
            <a:r>
              <a:rPr lang="it-IT"/>
              <a:t>L 'unico tipo d'immagine di un oggetto reale che si ottiene con le lenti divergenti è </a:t>
            </a:r>
            <a:r>
              <a:rPr lang="it-IT" i="1"/>
              <a:t>un'immagine virtuale, diritta, rimpiccolita </a:t>
            </a:r>
            <a:r>
              <a:rPr lang="it-IT"/>
              <a:t>. Queste lenti sono usate per neutralizzare gli effetti prodotti dalle lenti convergenti, oppure per diminuire, fino ad un certo limite, il loro effetto convergente.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CA188-0F11-4E14-84B7-38FE2D20A691}" type="slidenum">
              <a:rPr lang="it-IT"/>
              <a:pPr/>
              <a:t>64</a:t>
            </a:fld>
            <a:endParaRPr lang="it-IT"/>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228600" indent="-228600"/>
            <a:r>
              <a:rPr lang="it-IT" sz="1000" dirty="0"/>
              <a:t>Per le lenti sottili, il rapporto tra la dimensione dell'immagine e quella dell'oggetto è uguale al rapporto tra la distanza dell'immagine e quella dell'oggetto dalla lente.  Quindi: </a:t>
            </a:r>
            <a:endParaRPr lang="en-GB" sz="1000" u="sng" dirty="0"/>
          </a:p>
          <a:p>
            <a:pPr marL="228600" indent="-228600"/>
            <a:r>
              <a:rPr lang="en-GB" sz="1000" u="sng" dirty="0"/>
              <a:t>H </a:t>
            </a:r>
            <a:r>
              <a:rPr lang="en-GB" sz="1000" dirty="0"/>
              <a:t> =  </a:t>
            </a:r>
            <a:r>
              <a:rPr lang="en-GB" sz="1000" u="sng" dirty="0"/>
              <a:t> q</a:t>
            </a:r>
            <a:r>
              <a:rPr lang="en-GB" sz="1000" dirty="0"/>
              <a:t>  </a:t>
            </a:r>
          </a:p>
          <a:p>
            <a:pPr marL="228600" indent="-228600"/>
            <a:r>
              <a:rPr lang="en-GB" sz="1000" dirty="0"/>
              <a:t>h       p </a:t>
            </a:r>
            <a:endParaRPr lang="it-IT" sz="1000" dirty="0"/>
          </a:p>
          <a:p>
            <a:pPr marL="228600" indent="-228600"/>
            <a:r>
              <a:rPr lang="it-IT" sz="1000" dirty="0"/>
              <a:t>dove H e h sono le dimensioni rispettive dell'immagine e dell'oggetto, e q e p sono le rispettive distanze dal centro ottico della lente. </a:t>
            </a:r>
          </a:p>
          <a:p>
            <a:pPr marL="228600" indent="-228600"/>
            <a:endParaRPr lang="it-IT" sz="1000" dirty="0"/>
          </a:p>
          <a:p>
            <a:pPr marL="228600" indent="-228600"/>
            <a:r>
              <a:rPr lang="it-IT" sz="1000" dirty="0"/>
              <a:t>Per determinare le distanze dell'oggetto e dell'immagine in funzione della distanza focale si può applicare anche alle lenti la formula dei punti coniugati nella forma: </a:t>
            </a:r>
          </a:p>
          <a:p>
            <a:pPr marL="228600" indent="-228600"/>
            <a:r>
              <a:rPr lang="it-IT" sz="1000" dirty="0"/>
              <a:t>= </a:t>
            </a:r>
            <a:r>
              <a:rPr lang="it-IT" sz="1000" u="sng" dirty="0"/>
              <a:t>1</a:t>
            </a:r>
            <a:r>
              <a:rPr lang="it-IT" sz="1000" dirty="0"/>
              <a:t>   +   </a:t>
            </a:r>
            <a:r>
              <a:rPr lang="it-IT" sz="1000" u="sng" dirty="0" err="1"/>
              <a:t>1</a:t>
            </a:r>
            <a:r>
              <a:rPr lang="it-IT" sz="1000" u="sng" dirty="0"/>
              <a:t>      </a:t>
            </a:r>
            <a:endParaRPr lang="it-IT" sz="1000" dirty="0"/>
          </a:p>
          <a:p>
            <a:pPr marL="228600" indent="-228600"/>
            <a:r>
              <a:rPr lang="it-IT" sz="1000" dirty="0"/>
              <a:t>f       p        q</a:t>
            </a:r>
          </a:p>
          <a:p>
            <a:pPr marL="228600" indent="-228600"/>
            <a:r>
              <a:rPr lang="it-IT" sz="1000" dirty="0"/>
              <a:t>essendo f la distanza focale. Se l'immagine è virtuale, Si ha valore </a:t>
            </a:r>
            <a:r>
              <a:rPr lang="it-IT" sz="1000" i="1" dirty="0"/>
              <a:t>negativo. </a:t>
            </a:r>
            <a:r>
              <a:rPr lang="it-IT" sz="1000" dirty="0"/>
              <a:t>Per le lenti divergenti, tanto Si che f hanno valori negativi.</a:t>
            </a:r>
          </a:p>
          <a:p>
            <a:pPr marL="228600" indent="-228600"/>
            <a:r>
              <a:rPr lang="it-IT" sz="1000" dirty="0"/>
              <a:t>Esiste un altro modo di esprimere la focale di una lente. Nei campi della produzione e del commercio degli occhiali, al posto di focale si preferisce parlare di potenza delle lenti, espressa in diottrie. Focale e potenza di una lente sono legate tra loro dalla formula :</a:t>
            </a:r>
            <a:br>
              <a:rPr lang="it-IT" sz="1000" dirty="0"/>
            </a:br>
            <a:r>
              <a:rPr lang="it-IT" sz="1000" dirty="0"/>
              <a:t>D = 1/F          dove:          D = diottrie e  F = focale della lente (espressa in metri)</a:t>
            </a:r>
            <a:br>
              <a:rPr lang="it-IT" sz="1000" dirty="0"/>
            </a:br>
            <a:r>
              <a:rPr lang="it-IT" sz="1000" dirty="0"/>
              <a:t>Inoltre, alla potenza delle lenti convergenti si assegna il segno "+", a quelle divergenti il segno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7</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8</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9</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51873-15E2-43BE-8F34-A7E817FBC56C}" type="slidenum">
              <a:rPr lang="en-US" altLang="it-IT" smtClean="0">
                <a:latin typeface="Times New Roman" pitchFamily="18" charset="0"/>
              </a:rPr>
              <a:pPr fontAlgn="base">
                <a:spcBef>
                  <a:spcPct val="0"/>
                </a:spcBef>
                <a:spcAft>
                  <a:spcPct val="0"/>
                </a:spcAft>
                <a:defRPr/>
              </a:pPr>
              <a:t>10</a:t>
            </a:fld>
            <a:endParaRPr lang="en-US" altLang="it-IT" smtClean="0">
              <a:latin typeface="Times New Roman" pitchFamily="18"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it-IT" smtClean="0">
                <a:latin typeface="Arial" pitchFamily="34" charset="0"/>
              </a:rPr>
              <a:t>FIGURE 13.1 A pulse traveling down a stretched rope. The shape of the pulse is approximately unchanged as it travels along the rope.</a:t>
            </a: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latin typeface="Arial" pitchFamily="34" charset="0"/>
            </a:endParaRPr>
          </a:p>
          <a:p>
            <a:pPr eaLnBrk="1" hangingPunct="1">
              <a:spcBef>
                <a:spcPct val="0"/>
              </a:spcBef>
            </a:pPr>
            <a:endParaRPr lang="en-US"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17" name="Segnaposto piè di pagina 16"/>
          <p:cNvSpPr>
            <a:spLocks noGrp="1"/>
          </p:cNvSpPr>
          <p:nvPr>
            <p:ph type="ftr" sz="quarter" idx="11"/>
          </p:nvPr>
        </p:nvSpPr>
        <p:spPr/>
        <p:txBody>
          <a:bodyPr/>
          <a:lstStyle>
            <a:extLst/>
          </a:lstStyle>
          <a:p>
            <a:endParaRPr lang="it-IT"/>
          </a:p>
        </p:txBody>
      </p:sp>
      <p:sp>
        <p:nvSpPr>
          <p:cNvPr id="29" name="Segnaposto numero diapositiva 28"/>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6"/>
          <p:cNvSpPr>
            <a:spLocks noGrp="1" noChangeArrowheads="1"/>
          </p:cNvSpPr>
          <p:nvPr>
            <p:ph type="dt" sz="half" idx="10"/>
          </p:nvPr>
        </p:nvSpPr>
        <p:spPr>
          <a:ln/>
        </p:spPr>
        <p:txBody>
          <a:bodyPr/>
          <a:lstStyle>
            <a:lvl1pPr>
              <a:defRPr/>
            </a:lvl1pPr>
          </a:lstStyle>
          <a:p>
            <a:pPr>
              <a:defRPr/>
            </a:pPr>
            <a:endParaRPr lang="it-IT"/>
          </a:p>
        </p:txBody>
      </p:sp>
      <p:sp>
        <p:nvSpPr>
          <p:cNvPr id="7" name="Rectangle 7"/>
          <p:cNvSpPr>
            <a:spLocks noGrp="1" noChangeArrowheads="1"/>
          </p:cNvSpPr>
          <p:nvPr>
            <p:ph type="ftr" sz="quarter" idx="11"/>
          </p:nvPr>
        </p:nvSpPr>
        <p:spPr>
          <a:ln/>
        </p:spPr>
        <p:txBody>
          <a:bodyPr/>
          <a:lstStyle>
            <a:lvl1pPr>
              <a:defRPr/>
            </a:lvl1pPr>
          </a:lstStyle>
          <a:p>
            <a:pPr>
              <a:defRPr/>
            </a:pPr>
            <a:endParaRPr lang="it-IT"/>
          </a:p>
        </p:txBody>
      </p:sp>
      <p:sp>
        <p:nvSpPr>
          <p:cNvPr id="8" name="Rectangle 8"/>
          <p:cNvSpPr>
            <a:spLocks noGrp="1" noChangeArrowheads="1"/>
          </p:cNvSpPr>
          <p:nvPr>
            <p:ph type="sldNum" sz="quarter" idx="12"/>
          </p:nvPr>
        </p:nvSpPr>
        <p:spPr>
          <a:ln/>
        </p:spPr>
        <p:txBody>
          <a:bodyPr/>
          <a:lstStyle>
            <a:lvl1pPr>
              <a:defRPr/>
            </a:lvl1pPr>
          </a:lstStyle>
          <a:p>
            <a:pPr>
              <a:defRPr/>
            </a:pPr>
            <a:fld id="{95478EA8-ED85-4DC9-BCA5-1623597B3722}"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D057D9BA-885E-4378-9E27-9406CBE161C6}"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pPr lvl="0"/>
            <a:endParaRPr lang="it-IT"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FAD8D976-180A-4141-8884-00C24CF4589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F9244333-736D-4188-AC0E-DE2AA5AA2C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6D9793-5903-4927-9987-80B7A1C353F3}" type="datetimeFigureOut">
              <a:rPr lang="it-IT" smtClean="0"/>
              <a:pPr/>
              <a:t>11/11/2019</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9244333-736D-4188-AC0E-DE2AA5AA2C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7.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30.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9.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2.wmf"/><Relationship Id="rId5" Type="http://schemas.openxmlformats.org/officeDocument/2006/relationships/oleObject" Target="../embeddings/oleObject5.bin"/><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7.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6.bin"/><Relationship Id="rId10" Type="http://schemas.openxmlformats.org/officeDocument/2006/relationships/image" Target="../media/image46.wmf"/><Relationship Id="rId4" Type="http://schemas.openxmlformats.org/officeDocument/2006/relationships/image" Target="../media/image47.jpeg"/><Relationship Id="rId9"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4.wmf"/><Relationship Id="rId5" Type="http://schemas.openxmlformats.org/officeDocument/2006/relationships/oleObject" Target="../embeddings/oleObject9.bin"/><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58.wmf"/><Relationship Id="rId5" Type="http://schemas.openxmlformats.org/officeDocument/2006/relationships/oleObject" Target="../embeddings/oleObject10.bin"/><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3.wmf"/><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4.wmf"/><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3.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67.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9.wmf"/><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7.wmf"/><Relationship Id="rId4" Type="http://schemas.openxmlformats.org/officeDocument/2006/relationships/oleObject" Target="../embeddings/oleObject19.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59.xml"/><Relationship Id="rId7" Type="http://schemas.openxmlformats.org/officeDocument/2006/relationships/image" Target="../media/image88.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0.bin"/><Relationship Id="rId11" Type="http://schemas.openxmlformats.org/officeDocument/2006/relationships/image" Target="../media/image90.wmf"/><Relationship Id="rId5" Type="http://schemas.openxmlformats.org/officeDocument/2006/relationships/image" Target="../media/image92.jpeg"/><Relationship Id="rId10" Type="http://schemas.openxmlformats.org/officeDocument/2006/relationships/oleObject" Target="../embeddings/oleObject22.bin"/><Relationship Id="rId4" Type="http://schemas.openxmlformats.org/officeDocument/2006/relationships/image" Target="../media/image91.jpeg"/><Relationship Id="rId9" Type="http://schemas.openxmlformats.org/officeDocument/2006/relationships/image" Target="../media/image89.wm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82EF8AA-9C0B-46B4-B25D-D62B95FE9851}" type="slidenum">
              <a:rPr lang="it-IT" smtClean="0"/>
              <a:pPr fontAlgn="base">
                <a:spcBef>
                  <a:spcPct val="0"/>
                </a:spcBef>
                <a:spcAft>
                  <a:spcPct val="0"/>
                </a:spcAft>
                <a:defRPr/>
              </a:pPr>
              <a:t>1</a:t>
            </a:fld>
            <a:endParaRPr lang="it-IT" smtClean="0"/>
          </a:p>
        </p:txBody>
      </p:sp>
      <p:sp>
        <p:nvSpPr>
          <p:cNvPr id="2" name="Titolo 1"/>
          <p:cNvSpPr>
            <a:spLocks noGrp="1"/>
          </p:cNvSpPr>
          <p:nvPr>
            <p:ph type="ctrTitle"/>
          </p:nvPr>
        </p:nvSpPr>
        <p:spPr>
          <a:xfrm>
            <a:off x="285720" y="428604"/>
            <a:ext cx="8572560" cy="5214974"/>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176213" algn="l" eaLnBrk="1" fontAlgn="auto" hangingPunct="1">
              <a:spcAft>
                <a:spcPts val="0"/>
              </a:spcAft>
              <a:defRPr/>
            </a:pP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Fisica Medica</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4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quinta parte: </a:t>
            </a:r>
            <a:r>
              <a:rPr lang="it-IT" sz="4000" u="sng" cap="none" dirty="0" smtClean="0">
                <a:effectLst>
                  <a:outerShdw blurRad="38100" dist="38100" dir="2700000" algn="tl">
                    <a:srgbClr val="000000">
                      <a:alpha val="43137"/>
                    </a:srgbClr>
                  </a:outerShdw>
                  <a:reflection blurRad="12700" stA="34000" endA="740" endPos="53000" dir="5400000" sy="-100000" algn="bl" rotWithShape="0"/>
                </a:effectLst>
                <a:latin typeface="+mj-lt"/>
              </a:rPr>
              <a:t>onde meccaniche e elettromagnetiche</a:t>
            </a:r>
            <a: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C.I. scienze propedeutiche e basi della metodologia della ricerca </a:t>
            </a:r>
            <a:r>
              <a:rPr lang="it-IT" sz="2700" dirty="0" smtClean="0">
                <a:latin typeface="+mj-lt"/>
              </a:rPr>
              <a:t/>
            </a:r>
            <a:br>
              <a:rPr lang="it-IT" sz="2700" dirty="0" smtClean="0">
                <a:latin typeface="+mj-lt"/>
              </a:rPr>
            </a:br>
            <a:r>
              <a:rPr lang="it-IT" sz="2700" dirty="0" smtClean="0">
                <a:latin typeface="+mj-lt"/>
              </a:rPr>
              <a:t/>
            </a:r>
            <a:br>
              <a:rPr lang="it-IT" sz="2700" dirty="0" smtClean="0">
                <a:latin typeface="+mj-lt"/>
              </a:rPr>
            </a:br>
            <a:r>
              <a:rPr lang="it-IT" sz="2700" dirty="0" smtClean="0">
                <a:effectLst>
                  <a:outerShdw blurRad="38100" dist="38100" dir="2700000" algn="tl">
                    <a:srgbClr val="000000">
                      <a:alpha val="43137"/>
                    </a:srgbClr>
                  </a:outerShdw>
                  <a:reflection blurRad="12700" stA="34000" endA="740" endPos="53000" dir="5400000" sy="-100000" algn="bl" rotWithShape="0"/>
                </a:effectLst>
                <a:latin typeface="+mj-lt"/>
              </a:rPr>
              <a:t>L</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aurea di Fisioterapia</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Anno  </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2019 </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2020</a:t>
            </a:r>
            <a:endParaRPr lang="it-IT" sz="2700" dirty="0">
              <a:effectLst>
                <a:outerShdw blurRad="38100" dist="38100" dir="2700000" algn="tl">
                  <a:srgbClr val="000000">
                    <a:alpha val="43137"/>
                  </a:srgbClr>
                </a:outerShdw>
                <a:reflection blurRad="12700" stA="34000" endA="740" endPos="53000" dir="5400000" sy="-100000" algn="bl" rotWithShape="0"/>
              </a:effectLst>
              <a:latin typeface="+mj-lt"/>
            </a:endParaRPr>
          </a:p>
        </p:txBody>
      </p:sp>
      <p:sp>
        <p:nvSpPr>
          <p:cNvPr id="3" name="Sottotitolo 2"/>
          <p:cNvSpPr>
            <a:spLocks noGrp="1"/>
          </p:cNvSpPr>
          <p:nvPr>
            <p:ph type="subTitle" idx="1"/>
          </p:nvPr>
        </p:nvSpPr>
        <p:spPr>
          <a:xfrm>
            <a:off x="285720" y="5857892"/>
            <a:ext cx="8572560" cy="90012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Dott. Rossella </a:t>
            </a:r>
            <a:r>
              <a:rPr lang="it-IT" dirty="0" err="1" smtClean="0">
                <a:solidFill>
                  <a:schemeClr val="tx1"/>
                </a:solidFill>
                <a:effectLst>
                  <a:outerShdw blurRad="38100" dist="38100" dir="2700000" algn="tl">
                    <a:srgbClr val="000000">
                      <a:alpha val="43137"/>
                    </a:srgbClr>
                  </a:outerShdw>
                </a:effectLst>
                <a:latin typeface="+mj-lt"/>
              </a:rPr>
              <a:t>Vidimari</a:t>
            </a:r>
            <a:endParaRPr lang="it-IT" dirty="0" smtClean="0">
              <a:solidFill>
                <a:schemeClr val="tx1"/>
              </a:solidFill>
              <a:effectLst>
                <a:outerShdw blurRad="38100" dist="38100" dir="2700000" algn="tl">
                  <a:srgbClr val="000000">
                    <a:alpha val="43137"/>
                  </a:srgbClr>
                </a:outerShdw>
              </a:effectLst>
              <a:latin typeface="+mj-lt"/>
            </a:endParaRP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s.c. di Fisica Sanitaria</a:t>
            </a: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ASUITS</a:t>
            </a:r>
            <a:endParaRPr lang="it-IT" dirty="0">
              <a:solidFill>
                <a:schemeClr val="tx1"/>
              </a:solidFill>
              <a:effectLst>
                <a:outerShdw blurRad="38100" dist="38100" dir="2700000" algn="tl">
                  <a:srgbClr val="000000">
                    <a:alpha val="43137"/>
                  </a:srgbClr>
                </a:outerShdw>
              </a:effectLst>
              <a:latin typeface="+mj-lt"/>
            </a:endParaRPr>
          </a:p>
        </p:txBody>
      </p:sp>
      <p:pic>
        <p:nvPicPr>
          <p:cNvPr id="5" name="Immagine 4" descr="2d_wave.gif"/>
          <p:cNvPicPr>
            <a:picLocks noChangeAspect="1"/>
          </p:cNvPicPr>
          <p:nvPr/>
        </p:nvPicPr>
        <p:blipFill>
          <a:blip r:embed="rId2"/>
          <a:stretch>
            <a:fillRect/>
          </a:stretch>
        </p:blipFill>
        <p:spPr>
          <a:xfrm>
            <a:off x="5643570" y="3571876"/>
            <a:ext cx="2667000" cy="2000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467544" y="260648"/>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Onde:lunghezza</a:t>
            </a:r>
            <a:r>
              <a:rPr kumimoji="0" lang="en-US" sz="3600" b="1" i="0" u="none" strike="noStrike" kern="1200" cap="none" spc="-100" normalizeH="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d’onda</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13" name="Rettangolo 12"/>
          <p:cNvSpPr/>
          <p:nvPr/>
        </p:nvSpPr>
        <p:spPr>
          <a:xfrm>
            <a:off x="467544" y="836712"/>
            <a:ext cx="8280920" cy="480131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t-IT" dirty="0" smtClean="0"/>
              <a:t>Osservando la forma dell’onda i punti di massimo, detti </a:t>
            </a:r>
            <a:r>
              <a:rPr lang="it-IT" i="1" dirty="0" smtClean="0"/>
              <a:t>creste, </a:t>
            </a:r>
            <a:r>
              <a:rPr lang="it-IT" dirty="0" smtClean="0"/>
              <a:t>0 quelli di minimo, detti </a:t>
            </a:r>
            <a:r>
              <a:rPr lang="it-IT" i="1" dirty="0" smtClean="0"/>
              <a:t>ventre, sono distanziati l’uno dall’altro di una stessa lunghezza </a:t>
            </a:r>
            <a:r>
              <a:rPr lang="it-IT" dirty="0" smtClean="0"/>
              <a:t>detta </a:t>
            </a:r>
            <a:r>
              <a:rPr lang="it-IT" i="1" dirty="0" smtClean="0"/>
              <a:t>lunghezza d’onda e λ. </a:t>
            </a:r>
          </a:p>
          <a:p>
            <a:pPr algn="just"/>
            <a:r>
              <a:rPr lang="it-IT" i="1" dirty="0" smtClean="0"/>
              <a:t>I diversi punti della corda che si trovano </a:t>
            </a:r>
            <a:r>
              <a:rPr lang="it-IT" dirty="0" smtClean="0"/>
              <a:t>nella stessa situazione di moto causato dalla perturbazione si dicono </a:t>
            </a:r>
            <a:r>
              <a:rPr lang="it-IT" i="1" dirty="0" smtClean="0"/>
              <a:t>in fase tra loro</a:t>
            </a:r>
            <a:r>
              <a:rPr lang="it-IT" dirty="0" smtClean="0"/>
              <a:t>.</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r>
              <a:rPr lang="it-IT" b="1" i="1" dirty="0" smtClean="0">
                <a:effectLst>
                  <a:outerShdw blurRad="38100" dist="38100" dir="2700000" algn="tl">
                    <a:srgbClr val="000000">
                      <a:alpha val="43137"/>
                    </a:srgbClr>
                  </a:outerShdw>
                </a:effectLst>
              </a:rPr>
              <a:t>DEFINIZIONE </a:t>
            </a:r>
            <a:r>
              <a:rPr lang="it-IT" b="1" i="1" dirty="0" err="1" smtClean="0">
                <a:effectLst>
                  <a:outerShdw blurRad="38100" dist="38100" dir="2700000" algn="tl">
                    <a:srgbClr val="000000">
                      <a:alpha val="43137"/>
                    </a:srgbClr>
                  </a:outerShdw>
                </a:effectLst>
              </a:rPr>
              <a:t>DI</a:t>
            </a:r>
            <a:r>
              <a:rPr lang="it-IT" b="1" i="1" dirty="0" smtClean="0">
                <a:effectLst>
                  <a:outerShdw blurRad="38100" dist="38100" dir="2700000" algn="tl">
                    <a:srgbClr val="000000">
                      <a:alpha val="43137"/>
                    </a:srgbClr>
                  </a:outerShdw>
                </a:effectLst>
              </a:rPr>
              <a:t> LUNGHEZZA </a:t>
            </a:r>
            <a:r>
              <a:rPr lang="it-IT" b="1" i="1" dirty="0" err="1" smtClean="0">
                <a:effectLst>
                  <a:outerShdw blurRad="38100" dist="38100" dir="2700000" algn="tl">
                    <a:srgbClr val="000000">
                      <a:alpha val="43137"/>
                    </a:srgbClr>
                  </a:outerShdw>
                </a:effectLst>
              </a:rPr>
              <a:t>D’ONDA</a:t>
            </a:r>
            <a:r>
              <a:rPr lang="it-IT" b="1" i="1" dirty="0" smtClean="0">
                <a:effectLst>
                  <a:outerShdw blurRad="38100" dist="38100" dir="2700000" algn="tl">
                    <a:srgbClr val="000000">
                      <a:alpha val="43137"/>
                    </a:srgbClr>
                  </a:outerShdw>
                </a:effectLst>
              </a:rPr>
              <a:t>: In un treno di onde che si propagano si chiama lunghezza d’onda (</a:t>
            </a:r>
            <a:r>
              <a:rPr lang="it-IT" b="1" i="1" dirty="0" smtClean="0">
                <a:effectLst>
                  <a:outerShdw blurRad="38100" dist="38100" dir="2700000" algn="tl">
                    <a:srgbClr val="000000">
                      <a:alpha val="43137"/>
                    </a:srgbClr>
                  </a:outerShdw>
                </a:effectLst>
                <a:latin typeface="Symbol" pitchFamily="18" charset="2"/>
              </a:rPr>
              <a:t>l</a:t>
            </a:r>
            <a:r>
              <a:rPr lang="it-IT" b="1" i="1" dirty="0" smtClean="0">
                <a:effectLst>
                  <a:outerShdw blurRad="38100" dist="38100" dir="2700000" algn="tl">
                    <a:srgbClr val="000000">
                      <a:alpha val="43137"/>
                    </a:srgbClr>
                  </a:outerShdw>
                </a:effectLst>
              </a:rPr>
              <a:t>)  la distanza tra due punti consecutivi tra loro in fase.</a:t>
            </a:r>
          </a:p>
        </p:txBody>
      </p:sp>
      <p:pic>
        <p:nvPicPr>
          <p:cNvPr id="3074" name="Picture 2"/>
          <p:cNvPicPr>
            <a:picLocks noChangeAspect="1" noChangeArrowheads="1"/>
          </p:cNvPicPr>
          <p:nvPr/>
        </p:nvPicPr>
        <p:blipFill>
          <a:blip r:embed="rId3" cstate="print"/>
          <a:srcRect/>
          <a:stretch>
            <a:fillRect/>
          </a:stretch>
        </p:blipFill>
        <p:spPr bwMode="auto">
          <a:xfrm>
            <a:off x="2411760" y="2348880"/>
            <a:ext cx="3888432" cy="2520280"/>
          </a:xfrm>
          <a:prstGeom prst="rect">
            <a:avLst/>
          </a:prstGeom>
          <a:noFill/>
          <a:ln w="9525">
            <a:noFill/>
            <a:miter lim="800000"/>
            <a:headEnd/>
            <a:tailEnd/>
          </a:ln>
        </p:spPr>
      </p:pic>
      <p:sp>
        <p:nvSpPr>
          <p:cNvPr id="7" name="Rettangolo 6"/>
          <p:cNvSpPr/>
          <p:nvPr/>
        </p:nvSpPr>
        <p:spPr>
          <a:xfrm>
            <a:off x="539552" y="5733256"/>
            <a:ext cx="828092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it-IT" b="1" dirty="0" smtClean="0">
                <a:solidFill>
                  <a:srgbClr val="FFFF00"/>
                </a:solidFill>
              </a:rPr>
              <a:t>La lunghezza d’onda rappresenta la misura nello spazio della periodicità con cui avviene la perturbazione e, come ogni lunghezza, si misura in metri.</a:t>
            </a:r>
            <a:endParaRPr lang="it-IT" b="1" dirty="0" smtClean="0">
              <a:solidFill>
                <a:srgbClr val="FFFF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467544" y="18864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Onde:periodo</a:t>
            </a:r>
            <a:r>
              <a:rPr kumimoji="0" lang="en-US" sz="3600" b="1" i="0" u="none" strike="noStrike" kern="1200" cap="none" spc="-100" normalizeH="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e </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frequenza</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13" name="Rettangolo 12"/>
          <p:cNvSpPr/>
          <p:nvPr/>
        </p:nvSpPr>
        <p:spPr>
          <a:xfrm>
            <a:off x="467544" y="692696"/>
            <a:ext cx="8280920" cy="6001643"/>
          </a:xfrm>
          <a:prstGeom prst="rect">
            <a:avLst/>
          </a:prstGeom>
        </p:spPr>
        <p:txBody>
          <a:bodyPr wrap="square">
            <a:spAutoFit/>
          </a:bodyPr>
          <a:lstStyle/>
          <a:p>
            <a:pPr algn="just"/>
            <a:r>
              <a:rPr lang="it-IT" sz="1600" dirty="0" smtClean="0"/>
              <a:t>Nel caso in cui si osserva nel tempo la posizione di un punto della corda quando viene investito dall’onda periodica che si sta spostando in senso longitudinale, la curva ha ancora forma sinusoidale. Il punto si muove nel tempo con regolarità compiendo ogni volta un’oscillazione completa, cioè un ciclo. </a:t>
            </a:r>
          </a:p>
          <a:p>
            <a:pPr algn="just"/>
            <a:endParaRPr lang="it-IT" sz="1600" dirty="0" smtClean="0"/>
          </a:p>
          <a:p>
            <a:pPr algn="just"/>
            <a:endParaRPr lang="it-IT" sz="1600" dirty="0" smtClean="0"/>
          </a:p>
          <a:p>
            <a:pPr algn="just"/>
            <a:endParaRPr lang="it-IT" sz="1600" dirty="0" smtClean="0"/>
          </a:p>
          <a:p>
            <a:pPr algn="just"/>
            <a:endParaRPr lang="it-IT" sz="1600" dirty="0" smtClean="0"/>
          </a:p>
          <a:p>
            <a:pPr algn="just"/>
            <a:endParaRPr lang="it-IT" sz="1600" dirty="0" smtClean="0"/>
          </a:p>
          <a:p>
            <a:pPr algn="just"/>
            <a:endParaRPr lang="it-IT" sz="1600" dirty="0" smtClean="0"/>
          </a:p>
          <a:p>
            <a:pPr algn="just"/>
            <a:endParaRPr lang="it-IT" sz="1600" b="1" i="1" dirty="0" smtClean="0">
              <a:effectLst>
                <a:outerShdw blurRad="38100" dist="38100" dir="2700000" algn="tl">
                  <a:srgbClr val="000000">
                    <a:alpha val="43137"/>
                  </a:srgbClr>
                </a:outerShdw>
              </a:effectLst>
            </a:endParaRPr>
          </a:p>
          <a:p>
            <a:pPr algn="just"/>
            <a:r>
              <a:rPr lang="it-IT" sz="1600" b="1" i="1" dirty="0" smtClean="0">
                <a:effectLst>
                  <a:outerShdw blurRad="38100" dist="38100" dir="2700000" algn="tl">
                    <a:srgbClr val="000000">
                      <a:alpha val="43137"/>
                    </a:srgbClr>
                  </a:outerShdw>
                </a:effectLst>
              </a:rPr>
              <a:t>DEFINIZIONE </a:t>
            </a:r>
            <a:r>
              <a:rPr lang="it-IT" sz="1600" b="1" i="1" dirty="0" err="1" smtClean="0">
                <a:effectLst>
                  <a:outerShdw blurRad="38100" dist="38100" dir="2700000" algn="tl">
                    <a:srgbClr val="000000">
                      <a:alpha val="43137"/>
                    </a:srgbClr>
                  </a:outerShdw>
                </a:effectLst>
              </a:rPr>
              <a:t>DI</a:t>
            </a:r>
            <a:r>
              <a:rPr lang="it-IT" sz="1600" b="1" i="1" dirty="0" smtClean="0">
                <a:effectLst>
                  <a:outerShdw blurRad="38100" dist="38100" dir="2700000" algn="tl">
                    <a:srgbClr val="000000">
                      <a:alpha val="43137"/>
                    </a:srgbClr>
                  </a:outerShdw>
                </a:effectLst>
              </a:rPr>
              <a:t> PERIODO: Si chiama periodo (T) di un’onda l’intervallo di tempo in cui si compie una oscillazione completa della perturbazione.</a:t>
            </a:r>
          </a:p>
          <a:p>
            <a:r>
              <a:rPr lang="it-IT" sz="1600" dirty="0" smtClean="0"/>
              <a:t>l’unità di misura del periodo è il secondo.</a:t>
            </a:r>
            <a:endParaRPr lang="it-IT" sz="1600" dirty="0" smtClean="0">
              <a:latin typeface="Calibri" pitchFamily="34" charset="0"/>
              <a:cs typeface="Calibri" pitchFamily="34" charset="0"/>
            </a:endParaRPr>
          </a:p>
          <a:p>
            <a:endParaRPr lang="it-IT" sz="1600" dirty="0" smtClean="0">
              <a:latin typeface="Calibri" pitchFamily="34" charset="0"/>
              <a:cs typeface="Calibri" pitchFamily="34" charset="0"/>
            </a:endParaRPr>
          </a:p>
          <a:p>
            <a:endParaRPr lang="it-IT" sz="1600" dirty="0" smtClean="0">
              <a:latin typeface="Calibri" pitchFamily="34" charset="0"/>
              <a:cs typeface="Calibri" pitchFamily="34" charset="0"/>
            </a:endParaRPr>
          </a:p>
          <a:p>
            <a:pPr algn="just"/>
            <a:endParaRPr lang="it-IT" sz="1600" b="1" i="1" dirty="0" smtClean="0">
              <a:effectLst>
                <a:outerShdw blurRad="38100" dist="38100" dir="2700000" algn="tl">
                  <a:srgbClr val="000000">
                    <a:alpha val="43137"/>
                  </a:srgbClr>
                </a:outerShdw>
              </a:effectLst>
            </a:endParaRPr>
          </a:p>
          <a:p>
            <a:r>
              <a:rPr lang="it-IT" sz="1600" b="1" i="1" dirty="0" smtClean="0">
                <a:effectLst>
                  <a:outerShdw blurRad="38100" dist="38100" dir="2700000" algn="tl">
                    <a:srgbClr val="000000">
                      <a:alpha val="43137"/>
                    </a:srgbClr>
                  </a:outerShdw>
                </a:effectLst>
              </a:rPr>
              <a:t>DEFINIZIONE </a:t>
            </a:r>
            <a:r>
              <a:rPr lang="it-IT" sz="1600" b="1" i="1" dirty="0" err="1" smtClean="0">
                <a:effectLst>
                  <a:outerShdw blurRad="38100" dist="38100" dir="2700000" algn="tl">
                    <a:srgbClr val="000000">
                      <a:alpha val="43137"/>
                    </a:srgbClr>
                  </a:outerShdw>
                </a:effectLst>
              </a:rPr>
              <a:t>DI</a:t>
            </a:r>
            <a:r>
              <a:rPr lang="it-IT" sz="1600" b="1" i="1" dirty="0" smtClean="0">
                <a:effectLst>
                  <a:outerShdw blurRad="38100" dist="38100" dir="2700000" algn="tl">
                    <a:srgbClr val="000000">
                      <a:alpha val="43137"/>
                    </a:srgbClr>
                  </a:outerShdw>
                </a:effectLst>
              </a:rPr>
              <a:t> FREQUENZA: la frequenza (</a:t>
            </a:r>
            <a:r>
              <a:rPr lang="it-IT" sz="1600" b="1" i="1" dirty="0" smtClean="0">
                <a:effectLst>
                  <a:outerShdw blurRad="38100" dist="38100" dir="2700000" algn="tl">
                    <a:srgbClr val="000000">
                      <a:alpha val="43137"/>
                    </a:srgbClr>
                  </a:outerShdw>
                </a:effectLst>
                <a:latin typeface="Symbol" pitchFamily="18" charset="2"/>
              </a:rPr>
              <a:t>n</a:t>
            </a:r>
            <a:r>
              <a:rPr lang="it-IT" sz="1600" b="1" i="1" dirty="0" smtClean="0">
                <a:effectLst>
                  <a:outerShdw blurRad="38100" dist="38100" dir="2700000" algn="tl">
                    <a:srgbClr val="000000">
                      <a:alpha val="43137"/>
                    </a:srgbClr>
                  </a:outerShdw>
                </a:effectLst>
              </a:rPr>
              <a:t>) è quella caratteristica di un onda che ne indica il numero di oscillazioni complete effettuate in 1 s.</a:t>
            </a:r>
          </a:p>
          <a:p>
            <a:r>
              <a:rPr lang="it-IT" sz="1600" b="1" i="1" dirty="0" smtClean="0"/>
              <a:t>l’unità di misura della frequenza è l’Hertz.</a:t>
            </a:r>
          </a:p>
          <a:p>
            <a:endParaRPr lang="it-IT" sz="1600" dirty="0" smtClean="0"/>
          </a:p>
          <a:p>
            <a:endParaRPr lang="it-IT" sz="1600" dirty="0" smtClean="0"/>
          </a:p>
          <a:p>
            <a:endParaRPr lang="it-IT" sz="1600" dirty="0" smtClean="0">
              <a:latin typeface="Calibri" pitchFamily="34" charset="0"/>
              <a:cs typeface="Calibri" pitchFamily="34" charset="0"/>
            </a:endParaRPr>
          </a:p>
          <a:p>
            <a:endParaRPr lang="it-IT" sz="1600" dirty="0" smtClean="0">
              <a:latin typeface="Calibri" pitchFamily="34" charset="0"/>
              <a:cs typeface="Calibri" pitchFamily="34" charset="0"/>
            </a:endParaRPr>
          </a:p>
        </p:txBody>
      </p:sp>
      <p:pic>
        <p:nvPicPr>
          <p:cNvPr id="2" name="Picture 2"/>
          <p:cNvPicPr>
            <a:picLocks noChangeAspect="1" noChangeArrowheads="1"/>
          </p:cNvPicPr>
          <p:nvPr/>
        </p:nvPicPr>
        <p:blipFill>
          <a:blip r:embed="rId4" cstate="print"/>
          <a:srcRect/>
          <a:stretch>
            <a:fillRect/>
          </a:stretch>
        </p:blipFill>
        <p:spPr bwMode="auto">
          <a:xfrm>
            <a:off x="2987824" y="1484784"/>
            <a:ext cx="3457575" cy="1800200"/>
          </a:xfrm>
          <a:prstGeom prst="rect">
            <a:avLst/>
          </a:prstGeom>
          <a:noFill/>
          <a:ln w="9525">
            <a:noFill/>
            <a:miter lim="800000"/>
            <a:headEnd/>
            <a:tailEnd/>
          </a:ln>
        </p:spPr>
      </p:pic>
      <p:sp>
        <p:nvSpPr>
          <p:cNvPr id="7" name="Rettangolo 6"/>
          <p:cNvSpPr/>
          <p:nvPr/>
        </p:nvSpPr>
        <p:spPr>
          <a:xfrm>
            <a:off x="539552" y="4221088"/>
            <a:ext cx="8208912"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it-IT" b="1" dirty="0" smtClean="0">
                <a:solidFill>
                  <a:srgbClr val="FFFF00"/>
                </a:solidFill>
              </a:rPr>
              <a:t>Il periodo corrisponde al tempo che intercorre tra due successive posizioni dello stesso punto nella stessa fase.</a:t>
            </a:r>
            <a:endParaRPr lang="it-IT" b="1" dirty="0" smtClean="0">
              <a:solidFill>
                <a:srgbClr val="FFFF00"/>
              </a:solidFill>
              <a:latin typeface="Calibri" pitchFamily="34" charset="0"/>
              <a:cs typeface="Calibri" pitchFamily="34" charset="0"/>
            </a:endParaRPr>
          </a:p>
        </p:txBody>
      </p:sp>
      <p:sp>
        <p:nvSpPr>
          <p:cNvPr id="8" name="Rettangolo 7"/>
          <p:cNvSpPr/>
          <p:nvPr/>
        </p:nvSpPr>
        <p:spPr>
          <a:xfrm>
            <a:off x="539552" y="5589240"/>
            <a:ext cx="8208912"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it-IT" b="1" i="1" dirty="0" smtClean="0">
                <a:solidFill>
                  <a:schemeClr val="bg1"/>
                </a:solidFill>
              </a:rPr>
              <a:t>Si definisce velocità dell’onda il rapporto tra lo spazio percorso e l’intervallo di tempo impiegato: </a:t>
            </a:r>
          </a:p>
          <a:p>
            <a:pPr algn="just"/>
            <a:endParaRPr lang="it-IT" b="1" i="1" dirty="0" smtClean="0">
              <a:solidFill>
                <a:schemeClr val="bg1"/>
              </a:solidFill>
            </a:endParaRPr>
          </a:p>
          <a:p>
            <a:pPr algn="just"/>
            <a:endParaRPr lang="it-IT" b="1" i="1" dirty="0" smtClean="0">
              <a:solidFill>
                <a:schemeClr val="bg1"/>
              </a:solidFill>
              <a:latin typeface="Calibri" pitchFamily="34" charset="0"/>
              <a:cs typeface="Calibri" pitchFamily="34" charset="0"/>
            </a:endParaRPr>
          </a:p>
        </p:txBody>
      </p:sp>
      <p:graphicFrame>
        <p:nvGraphicFramePr>
          <p:cNvPr id="4101" name="Object 5"/>
          <p:cNvGraphicFramePr>
            <a:graphicFrameLocks noChangeAspect="1"/>
          </p:cNvGraphicFramePr>
          <p:nvPr/>
        </p:nvGraphicFramePr>
        <p:xfrm>
          <a:off x="3214688" y="5965162"/>
          <a:ext cx="2149400" cy="732502"/>
        </p:xfrm>
        <a:graphic>
          <a:graphicData uri="http://schemas.openxmlformats.org/presentationml/2006/ole">
            <mc:AlternateContent xmlns:mc="http://schemas.openxmlformats.org/markup-compatibility/2006">
              <mc:Choice xmlns:v="urn:schemas-microsoft-com:vml" Requires="v">
                <p:oleObj spid="_x0000_s4104" name="Equazione" r:id="rId5" imgW="812520" imgH="444240" progId="Equation.3">
                  <p:embed/>
                </p:oleObj>
              </mc:Choice>
              <mc:Fallback>
                <p:oleObj name="Equazione" r:id="rId5" imgW="812520" imgH="4442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5965162"/>
                        <a:ext cx="2149400" cy="732502"/>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ampiezza</a:t>
            </a:r>
            <a:r>
              <a:rPr kumimoji="0" lang="en-US" sz="3600" b="1" i="0" u="none" strike="noStrike" kern="1200" cap="none" spc="-100" normalizeH="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ed</a:t>
            </a:r>
            <a:r>
              <a:rPr kumimoji="0" lang="en-US" sz="3600" b="1" i="0" u="none" strike="noStrike" kern="1200" cap="none" spc="-100" normalizeH="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energia</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13" name="Rettangolo 12"/>
          <p:cNvSpPr/>
          <p:nvPr/>
        </p:nvSpPr>
        <p:spPr>
          <a:xfrm>
            <a:off x="467544" y="836712"/>
            <a:ext cx="8280920" cy="60016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t>Si definisce </a:t>
            </a:r>
            <a:r>
              <a:rPr lang="it-IT" b="1" i="1" dirty="0" smtClean="0">
                <a:effectLst>
                  <a:outerShdw blurRad="38100" dist="38100" dir="2700000" algn="tl">
                    <a:srgbClr val="000000">
                      <a:alpha val="43137"/>
                    </a:srgbClr>
                  </a:outerShdw>
                </a:effectLst>
              </a:rPr>
              <a:t>ampiezza di un’onda meccanica </a:t>
            </a:r>
            <a:r>
              <a:rPr lang="it-IT" dirty="0" smtClean="0"/>
              <a:t>lo spostamento massimo di un punto del mezzo dalla sua posizione di equilibrio.</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r>
              <a:rPr lang="it-IT" dirty="0" smtClean="0"/>
              <a:t>L’energia trasportata da un’onda è connessa all’energia spesa per creare la perturbazione. </a:t>
            </a:r>
          </a:p>
          <a:p>
            <a:pPr algn="just"/>
            <a:r>
              <a:rPr lang="it-IT" dirty="0" smtClean="0"/>
              <a:t>L’energia associata all’onda è direttamente proporzionale al quadrato della sua ampiezza.</a:t>
            </a:r>
          </a:p>
          <a:p>
            <a:pPr algn="just"/>
            <a:endParaRPr lang="it-IT" dirty="0" smtClean="0"/>
          </a:p>
          <a:p>
            <a:pPr algn="just"/>
            <a:r>
              <a:rPr lang="it-IT" sz="2000" b="1" i="1" dirty="0" smtClean="0">
                <a:effectLst>
                  <a:outerShdw blurRad="38100" dist="38100" dir="2700000" algn="tl">
                    <a:srgbClr val="000000">
                      <a:alpha val="43137"/>
                    </a:srgbClr>
                  </a:outerShdw>
                </a:effectLst>
              </a:rPr>
              <a:t>Si definisce come l’intensità di un’onda (I) la quantità di energia trasportata nell’unità di tempo (cioè la potenza) attraverso l’unità di area della superficie perpendicolare alla direzione di propagazione.</a:t>
            </a:r>
            <a:endParaRPr lang="it-IT" dirty="0" smtClean="0"/>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2771799" y="1484784"/>
            <a:ext cx="4038255"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571472" y="857232"/>
            <a:ext cx="8358246" cy="60007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611560"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Propagazione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delle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5" name="Rectangle 3"/>
          <p:cNvSpPr txBox="1">
            <a:spLocks noChangeArrowheads="1"/>
          </p:cNvSpPr>
          <p:nvPr/>
        </p:nvSpPr>
        <p:spPr>
          <a:xfrm>
            <a:off x="611560" y="836712"/>
            <a:ext cx="8246720" cy="1877908"/>
          </a:xfrm>
          <a:prstGeom prst="rect">
            <a:avLst/>
          </a:prstGeom>
        </p:spPr>
        <p:txBody>
          <a:bodyPr/>
          <a:lstStyle/>
          <a:p>
            <a:pPr marR="0" lvl="0" indent="38100" algn="just" defTabSz="914400" rtl="0" eaLnBrk="1" fontAlgn="auto" latinLnBrk="0" hangingPunct="1">
              <a:lnSpc>
                <a:spcPct val="100000"/>
              </a:lnSpc>
              <a:spcBef>
                <a:spcPts val="700"/>
              </a:spcBef>
              <a:spcAft>
                <a:spcPts val="0"/>
              </a:spcAft>
              <a:buClr>
                <a:schemeClr val="tx2"/>
              </a:buClr>
              <a:buSzPct val="95000"/>
              <a:buFontTx/>
              <a:buNone/>
              <a:tabLst/>
              <a:defRPr/>
            </a:pPr>
            <a:r>
              <a:rPr kumimoji="0" lang="it-IT" sz="2000" b="0" i="0" u="none" strike="noStrike" kern="1200" cap="none" spc="0" normalizeH="0" baseline="0" noProof="0" dirty="0" smtClean="0">
                <a:ln>
                  <a:noFill/>
                </a:ln>
                <a:solidFill>
                  <a:schemeClr val="tx1"/>
                </a:solidFill>
                <a:effectLst/>
                <a:uLnTx/>
                <a:uFillTx/>
                <a:latin typeface="Calibri" pitchFamily="34" charset="0"/>
                <a:cs typeface="Calibri" pitchFamily="34" charset="0"/>
              </a:rPr>
              <a:t>Se le onde si propagano in linea retta e se la sorgente è puntiforme o piana si hanno </a:t>
            </a:r>
            <a:r>
              <a:rPr kumimoji="0" lang="it-IT" sz="2000" b="1" i="1" u="none" strike="noStrike" kern="1200" cap="none" spc="0" normalizeH="0" baseline="0" noProof="0" dirty="0" smtClean="0">
                <a:ln>
                  <a:noFill/>
                </a:ln>
                <a:effectLst>
                  <a:outerShdw blurRad="38100" dist="38100" dir="2700000" algn="tl">
                    <a:srgbClr val="000000">
                      <a:alpha val="43137"/>
                    </a:srgbClr>
                  </a:outerShdw>
                </a:effectLst>
                <a:uLnTx/>
                <a:uFillTx/>
                <a:latin typeface="Calibri" pitchFamily="34" charset="0"/>
                <a:cs typeface="Calibri" pitchFamily="34" charset="0"/>
              </a:rPr>
              <a:t>onde sferiche o piane</a:t>
            </a:r>
          </a:p>
        </p:txBody>
      </p:sp>
      <p:sp>
        <p:nvSpPr>
          <p:cNvPr id="9" name="Rectangle 2"/>
          <p:cNvSpPr txBox="1">
            <a:spLocks noChangeArrowheads="1"/>
          </p:cNvSpPr>
          <p:nvPr/>
        </p:nvSpPr>
        <p:spPr>
          <a:xfrm>
            <a:off x="571472" y="3643314"/>
            <a:ext cx="8389596" cy="1143008"/>
          </a:xfrm>
          <a:prstGeom prst="rect">
            <a:avLst/>
          </a:prstGeom>
        </p:spPr>
        <p:txBody>
          <a:bodyPr vert="horz" anchor="t">
            <a:noAutofit/>
          </a:bodyPr>
          <a:lstStyle/>
          <a:p>
            <a:pPr lvl="0" algn="just">
              <a:spcBef>
                <a:spcPct val="0"/>
              </a:spcBef>
            </a:pPr>
            <a:r>
              <a:rPr lang="it-IT" sz="2000" dirty="0" smtClean="0">
                <a:latin typeface="Calibri" pitchFamily="34" charset="0"/>
                <a:cs typeface="Calibri" pitchFamily="34" charset="0"/>
              </a:rPr>
              <a:t>Si definisce </a:t>
            </a:r>
            <a:r>
              <a:rPr lang="it-IT" sz="2000" b="1" i="1" dirty="0" smtClean="0">
                <a:latin typeface="Calibri" pitchFamily="34" charset="0"/>
                <a:cs typeface="Calibri" pitchFamily="34" charset="0"/>
              </a:rPr>
              <a:t>fronte d’onda </a:t>
            </a:r>
            <a:r>
              <a:rPr lang="it-IT" sz="2000" dirty="0" smtClean="0">
                <a:latin typeface="Calibri" pitchFamily="34" charset="0"/>
                <a:cs typeface="Calibri" pitchFamily="34" charset="0"/>
              </a:rPr>
              <a:t>il l</a:t>
            </a:r>
            <a:r>
              <a:rPr lang="it-IT" sz="2000" dirty="0" err="1" smtClean="0">
                <a:latin typeface="Calibri" pitchFamily="34" charset="0"/>
                <a:cs typeface="Calibri" pitchFamily="34" charset="0"/>
              </a:rPr>
              <a:t>uogo</a:t>
            </a:r>
            <a:r>
              <a:rPr lang="it-IT" sz="2000" dirty="0" smtClean="0">
                <a:latin typeface="Calibri" pitchFamily="34" charset="0"/>
                <a:cs typeface="Calibri" pitchFamily="34" charset="0"/>
              </a:rPr>
              <a:t> geometrico dei punti dello spazio che, in un dato istante, è raggiunto dalla perturbazione ondosa generata dalla sorgente ad un ben preciso istante precedente.</a:t>
            </a:r>
          </a:p>
        </p:txBody>
      </p:sp>
      <p:pic>
        <p:nvPicPr>
          <p:cNvPr id="11" name="Picture 15"/>
          <p:cNvPicPr>
            <a:picLocks noChangeAspect="1" noChangeArrowheads="1"/>
          </p:cNvPicPr>
          <p:nvPr/>
        </p:nvPicPr>
        <p:blipFill>
          <a:blip r:embed="rId3" cstate="print"/>
          <a:srcRect/>
          <a:stretch>
            <a:fillRect/>
          </a:stretch>
        </p:blipFill>
        <p:spPr bwMode="auto">
          <a:xfrm>
            <a:off x="4929189" y="4857760"/>
            <a:ext cx="3722553" cy="1857388"/>
          </a:xfrm>
          <a:prstGeom prst="rect">
            <a:avLst/>
          </a:prstGeom>
          <a:noFill/>
          <a:ln w="9525">
            <a:noFill/>
            <a:miter lim="800000"/>
            <a:headEnd/>
            <a:tailEnd/>
          </a:ln>
        </p:spPr>
      </p:pic>
      <p:pic>
        <p:nvPicPr>
          <p:cNvPr id="12" name="Picture 16"/>
          <p:cNvPicPr>
            <a:picLocks noChangeAspect="1" noChangeArrowheads="1"/>
          </p:cNvPicPr>
          <p:nvPr/>
        </p:nvPicPr>
        <p:blipFill>
          <a:blip r:embed="rId4" cstate="print"/>
          <a:srcRect/>
          <a:stretch>
            <a:fillRect/>
          </a:stretch>
        </p:blipFill>
        <p:spPr bwMode="auto">
          <a:xfrm>
            <a:off x="1571603" y="4857760"/>
            <a:ext cx="3301237" cy="1857388"/>
          </a:xfrm>
          <a:prstGeom prst="rect">
            <a:avLst/>
          </a:prstGeom>
          <a:noFill/>
          <a:ln w="9525">
            <a:noFill/>
            <a:miter lim="800000"/>
            <a:headEnd/>
            <a:tailEnd/>
          </a:ln>
        </p:spPr>
      </p:pic>
      <p:pic>
        <p:nvPicPr>
          <p:cNvPr id="13" name="Picture 3"/>
          <p:cNvPicPr>
            <a:picLocks noChangeAspect="1" noChangeArrowheads="1"/>
          </p:cNvPicPr>
          <p:nvPr/>
        </p:nvPicPr>
        <p:blipFill>
          <a:blip r:embed="rId5"/>
          <a:srcRect/>
          <a:stretch>
            <a:fillRect/>
          </a:stretch>
        </p:blipFill>
        <p:spPr bwMode="auto">
          <a:xfrm>
            <a:off x="1714480" y="1477347"/>
            <a:ext cx="4786346" cy="2165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4" name="Rectangle 2"/>
          <p:cNvSpPr txBox="1">
            <a:spLocks noChangeArrowheads="1"/>
          </p:cNvSpPr>
          <p:nvPr/>
        </p:nvSpPr>
        <p:spPr>
          <a:xfrm>
            <a:off x="611560" y="1124744"/>
            <a:ext cx="7992888" cy="7920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100" normalizeH="0" baseline="0" noProof="0" dirty="0" smtClean="0">
                <a:ln>
                  <a:noFill/>
                </a:ln>
                <a:solidFill>
                  <a:schemeClr val="bg1"/>
                </a:solidFill>
                <a:effectLst/>
                <a:uLnTx/>
                <a:uFillTx/>
                <a:latin typeface="Calibri" pitchFamily="34" charset="0"/>
                <a:ea typeface="+mj-ea"/>
                <a:cs typeface="Calibri" pitchFamily="34" charset="0"/>
              </a:rPr>
              <a:t>Se la velocità dell’onda è la stessa in tutte le direzioni,  il fronte d’onda coincide con il luogo geometrico dei punti equidistanti dalla sorgente e raggiunti dall’onda stessa.</a:t>
            </a:r>
          </a:p>
        </p:txBody>
      </p:sp>
      <p:graphicFrame>
        <p:nvGraphicFramePr>
          <p:cNvPr id="5" name="Group 30"/>
          <p:cNvGraphicFramePr>
            <a:graphicFrameLocks/>
          </p:cNvGraphicFramePr>
          <p:nvPr/>
        </p:nvGraphicFramePr>
        <p:xfrm>
          <a:off x="685800" y="2348880"/>
          <a:ext cx="7772400" cy="3747120"/>
        </p:xfrm>
        <a:graphic>
          <a:graphicData uri="http://schemas.openxmlformats.org/drawingml/2006/table">
            <a:tbl>
              <a:tblPr/>
              <a:tblGrid>
                <a:gridCol w="2590800"/>
                <a:gridCol w="2590800"/>
                <a:gridCol w="2590800"/>
              </a:tblGrid>
              <a:tr h="93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cs typeface="Calibri" pitchFamily="34" charset="0"/>
                        </a:rPr>
                        <a:t>    </a:t>
                      </a:r>
                      <a:r>
                        <a:rPr kumimoji="0" lang="it-IT" sz="2000" b="1" i="0" u="none" strike="noStrike" cap="none" normalizeH="0" baseline="0" dirty="0" smtClean="0">
                          <a:ln>
                            <a:noFill/>
                          </a:ln>
                          <a:solidFill>
                            <a:schemeClr val="accent1"/>
                          </a:solidFill>
                          <a:effectLst/>
                          <a:latin typeface="Calibri" pitchFamily="34" charset="0"/>
                          <a:cs typeface="Calibri" pitchFamily="34" charset="0"/>
                        </a:rPr>
                        <a:t>Sorgente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cs typeface="Calibri" pitchFamily="34" charset="0"/>
                        </a:rPr>
                        <a:t>  </a:t>
                      </a:r>
                      <a:r>
                        <a:rPr kumimoji="0" lang="it-IT" sz="2000" b="1" i="0" u="none" strike="noStrike" cap="none" normalizeH="0" baseline="0" dirty="0" smtClean="0">
                          <a:ln>
                            <a:noFill/>
                          </a:ln>
                          <a:solidFill>
                            <a:schemeClr val="accent1"/>
                          </a:solidFill>
                          <a:effectLst/>
                          <a:latin typeface="Calibri" pitchFamily="34" charset="0"/>
                          <a:cs typeface="Calibri" pitchFamily="34" charset="0"/>
                        </a:rPr>
                        <a:t>Fronte d’onda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Calibri" pitchFamily="34" charset="0"/>
                          <a:cs typeface="Calibri" pitchFamily="34" charset="0"/>
                        </a:rPr>
                        <a:t>      </a:t>
                      </a:r>
                      <a:r>
                        <a:rPr kumimoji="0" lang="it-IT" sz="2000" b="1" i="0" u="none" strike="noStrike" cap="none" normalizeH="0" baseline="0" dirty="0" smtClean="0">
                          <a:ln>
                            <a:noFill/>
                          </a:ln>
                          <a:solidFill>
                            <a:schemeClr val="accent1"/>
                          </a:solidFill>
                          <a:effectLst/>
                          <a:latin typeface="Calibri" pitchFamily="34" charset="0"/>
                          <a:cs typeface="Calibri" pitchFamily="34" charset="0"/>
                        </a:rPr>
                        <a:t>Esempi</a:t>
                      </a:r>
                      <a:r>
                        <a:rPr kumimoji="0" lang="it-IT" sz="2000" b="1" i="0" u="none" strike="noStrike" cap="none" normalizeH="0" baseline="0" dirty="0" smtClean="0">
                          <a:ln>
                            <a:noFill/>
                          </a:ln>
                          <a:solidFill>
                            <a:schemeClr val="tx1"/>
                          </a:solidFill>
                          <a:effectLst/>
                          <a:latin typeface="Calibri" pitchFamily="34" charset="0"/>
                          <a:cs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Puntiforme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Onde sferiche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Sasso che cade in acqua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Filiforme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Onde cilindriche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Onda sonora generata da una fila di auto in colonna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Calibri" pitchFamily="34" charset="0"/>
                          <a:cs typeface="Calibri" pitchFamily="34" charset="0"/>
                        </a:rPr>
                        <a:t>Piana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Calibri" pitchFamily="34" charset="0"/>
                          <a:cs typeface="Calibri" pitchFamily="34" charset="0"/>
                        </a:rPr>
                        <a:t>Onde piane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Calibri" pitchFamily="34" charset="0"/>
                          <a:cs typeface="Calibri" pitchFamily="34" charset="0"/>
                        </a:rPr>
                        <a:t>Lamina bidimensionale vibrante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sonore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4" name="Rettangolo 3"/>
          <p:cNvSpPr/>
          <p:nvPr/>
        </p:nvSpPr>
        <p:spPr>
          <a:xfrm>
            <a:off x="467544" y="4303455"/>
            <a:ext cx="6048672" cy="255454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sz="1600" dirty="0" smtClean="0"/>
              <a:t>Le vibrazioni della sorgente si trasmettono nell’aria perché le molecole del gas vibrano nella stessa direzione di propagazione dell’onda. </a:t>
            </a:r>
          </a:p>
          <a:p>
            <a:pPr algn="just"/>
            <a:r>
              <a:rPr lang="it-IT" sz="1600" dirty="0" smtClean="0"/>
              <a:t>Il suono è dunque un’onda longitudinale in cui si ha un’alternanza di zone in cui l’aria è più compressa, o più densa, e di zone in cui lo è meno.</a:t>
            </a:r>
          </a:p>
          <a:p>
            <a:pPr algn="just"/>
            <a:r>
              <a:rPr lang="it-IT" sz="1600" dirty="0" smtClean="0"/>
              <a:t>In un punto dell’aria investito dall’onda sonora la pressione aumenta e diminuisce con la stessa frequenza con cui vibra la sorgente. </a:t>
            </a:r>
          </a:p>
          <a:p>
            <a:pPr algn="just"/>
            <a:r>
              <a:rPr lang="it-IT" sz="1600" dirty="0" smtClean="0"/>
              <a:t>Quando le perturbazioni che si propagano nell’aria arrivano all’orecchio, fanno vibrare una membrana, il timpano.</a:t>
            </a:r>
            <a:endParaRPr lang="it-IT" sz="1600" dirty="0">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6572264" y="3286124"/>
            <a:ext cx="2393274" cy="3024336"/>
          </a:xfrm>
          <a:prstGeom prst="rect">
            <a:avLst/>
          </a:prstGeom>
          <a:noFill/>
          <a:ln w="9525">
            <a:noFill/>
            <a:miter lim="800000"/>
            <a:headEnd/>
            <a:tailEnd/>
          </a:ln>
        </p:spPr>
      </p:pic>
      <p:sp>
        <p:nvSpPr>
          <p:cNvPr id="7" name="Rettangolo 6"/>
          <p:cNvSpPr/>
          <p:nvPr/>
        </p:nvSpPr>
        <p:spPr>
          <a:xfrm>
            <a:off x="467544" y="908720"/>
            <a:ext cx="828092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latin typeface="Calibri" pitchFamily="34" charset="0"/>
                <a:cs typeface="Calibri" pitchFamily="34" charset="0"/>
              </a:rPr>
              <a:t>Il </a:t>
            </a:r>
            <a:r>
              <a:rPr lang="it-IT" i="1" dirty="0" smtClean="0">
                <a:latin typeface="Calibri" pitchFamily="34" charset="0"/>
                <a:cs typeface="Calibri" pitchFamily="34" charset="0"/>
              </a:rPr>
              <a:t>suono è un fenomeno di interazione, dato che esso è </a:t>
            </a:r>
            <a:r>
              <a:rPr lang="it-IT" dirty="0" smtClean="0">
                <a:latin typeface="Calibri" pitchFamily="34" charset="0"/>
                <a:cs typeface="Calibri" pitchFamily="34" charset="0"/>
              </a:rPr>
              <a:t>strettamente legato all’</a:t>
            </a:r>
            <a:r>
              <a:rPr lang="it-IT" i="1" dirty="0" smtClean="0">
                <a:latin typeface="Calibri" pitchFamily="34" charset="0"/>
                <a:cs typeface="Calibri" pitchFamily="34" charset="0"/>
              </a:rPr>
              <a:t>udito, cioè alla capacità dell’uomo di percepire quelle che sono </a:t>
            </a:r>
            <a:r>
              <a:rPr lang="it-IT" dirty="0" smtClean="0">
                <a:latin typeface="Calibri" pitchFamily="34" charset="0"/>
                <a:cs typeface="Calibri" pitchFamily="34" charset="0"/>
              </a:rPr>
              <a:t>chiamate </a:t>
            </a:r>
            <a:r>
              <a:rPr lang="it-IT" i="1" dirty="0" smtClean="0">
                <a:latin typeface="Calibri" pitchFamily="34" charset="0"/>
                <a:cs typeface="Calibri" pitchFamily="34" charset="0"/>
              </a:rPr>
              <a:t>onde sonore.</a:t>
            </a:r>
          </a:p>
          <a:p>
            <a:pPr algn="just"/>
            <a:endParaRPr lang="it-IT" i="1" dirty="0" smtClean="0">
              <a:latin typeface="Calibri" pitchFamily="34" charset="0"/>
              <a:cs typeface="Calibri" pitchFamily="34" charset="0"/>
            </a:endParaRPr>
          </a:p>
          <a:p>
            <a:pPr algn="just"/>
            <a:r>
              <a:rPr lang="it-IT" b="1" i="1" dirty="0" smtClean="0">
                <a:effectLst>
                  <a:outerShdw blurRad="38100" dist="38100" dir="2700000" algn="tl">
                    <a:srgbClr val="000000">
                      <a:alpha val="43137"/>
                    </a:srgbClr>
                  </a:outerShdw>
                </a:effectLst>
                <a:latin typeface="Calibri" pitchFamily="34" charset="0"/>
                <a:cs typeface="Calibri" pitchFamily="34" charset="0"/>
              </a:rPr>
              <a:t>Si definisce suono l’insieme delle onde meccaniche longitudinali che si propagano in un mezzo elastico e che sono percepite dall’orecchio umano.</a:t>
            </a:r>
          </a:p>
        </p:txBody>
      </p:sp>
      <p:pic>
        <p:nvPicPr>
          <p:cNvPr id="7171" name="Picture 3"/>
          <p:cNvPicPr>
            <a:picLocks noChangeAspect="1" noChangeArrowheads="1"/>
          </p:cNvPicPr>
          <p:nvPr/>
        </p:nvPicPr>
        <p:blipFill>
          <a:blip r:embed="rId4" cstate="print"/>
          <a:srcRect/>
          <a:stretch>
            <a:fillRect/>
          </a:stretch>
        </p:blipFill>
        <p:spPr bwMode="auto">
          <a:xfrm>
            <a:off x="500034" y="2420888"/>
            <a:ext cx="5936634"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467544" y="18864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sonore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4" name="Rettangolo 3"/>
          <p:cNvSpPr/>
          <p:nvPr/>
        </p:nvSpPr>
        <p:spPr>
          <a:xfrm>
            <a:off x="467544" y="908720"/>
            <a:ext cx="8208912"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latin typeface="Calibri" pitchFamily="34" charset="0"/>
                <a:cs typeface="Calibri" pitchFamily="34" charset="0"/>
              </a:rPr>
              <a:t>Le onde sonore che l’orecchio umano può percepire hanno valori di frequenza compresi tra un minimo di 20 Hz e un massimo di 20 kHz. </a:t>
            </a:r>
          </a:p>
          <a:p>
            <a:pPr algn="just"/>
            <a:r>
              <a:rPr lang="it-IT" dirty="0" smtClean="0">
                <a:latin typeface="Calibri" pitchFamily="34" charset="0"/>
                <a:cs typeface="Calibri" pitchFamily="34" charset="0"/>
              </a:rPr>
              <a:t>Un corpo che vibra con una frequenza compresa in questo intervallo costituisce una </a:t>
            </a:r>
            <a:r>
              <a:rPr lang="it-IT" b="1" i="1" dirty="0" smtClean="0">
                <a:latin typeface="Calibri" pitchFamily="34" charset="0"/>
                <a:cs typeface="Calibri" pitchFamily="34" charset="0"/>
              </a:rPr>
              <a:t>sorgente sonora</a:t>
            </a:r>
            <a:r>
              <a:rPr lang="it-IT" i="1" dirty="0" smtClean="0">
                <a:latin typeface="Calibri" pitchFamily="34" charset="0"/>
                <a:cs typeface="Calibri" pitchFamily="34" charset="0"/>
              </a:rPr>
              <a:t>. </a:t>
            </a:r>
          </a:p>
          <a:p>
            <a:pPr algn="just"/>
            <a:r>
              <a:rPr lang="it-IT" dirty="0" smtClean="0">
                <a:latin typeface="Calibri" pitchFamily="34" charset="0"/>
                <a:cs typeface="Calibri" pitchFamily="34" charset="0"/>
              </a:rPr>
              <a:t>Ne sono un esempio </a:t>
            </a:r>
            <a:r>
              <a:rPr lang="it-IT" i="1" dirty="0" smtClean="0">
                <a:latin typeface="Calibri" pitchFamily="34" charset="0"/>
                <a:cs typeface="Calibri" pitchFamily="34" charset="0"/>
              </a:rPr>
              <a:t>le corde vocali, la membrana di un altoparlante, le corde di una chitarra.</a:t>
            </a: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r>
              <a:rPr lang="it-IT" dirty="0" smtClean="0">
                <a:latin typeface="Calibri" pitchFamily="34" charset="0"/>
                <a:cs typeface="Calibri" pitchFamily="34" charset="0"/>
              </a:rPr>
              <a:t>Le onde sonore con frequenza minore di 20 Hz sono chiamate </a:t>
            </a:r>
            <a:r>
              <a:rPr lang="it-IT" b="1" dirty="0" smtClean="0">
                <a:latin typeface="Calibri" pitchFamily="34" charset="0"/>
                <a:cs typeface="Calibri" pitchFamily="34" charset="0"/>
              </a:rPr>
              <a:t>infrasuoni; quelle </a:t>
            </a:r>
            <a:r>
              <a:rPr lang="it-IT" dirty="0" smtClean="0">
                <a:latin typeface="Calibri" pitchFamily="34" charset="0"/>
                <a:cs typeface="Calibri" pitchFamily="34" charset="0"/>
              </a:rPr>
              <a:t>che hanno frequenza maggiore di 20 kHz sono chiamate </a:t>
            </a:r>
            <a:r>
              <a:rPr lang="it-IT" b="1" dirty="0" smtClean="0">
                <a:latin typeface="Calibri" pitchFamily="34" charset="0"/>
                <a:cs typeface="Calibri" pitchFamily="34" charset="0"/>
              </a:rPr>
              <a:t>ultrasuoni.</a:t>
            </a:r>
          </a:p>
        </p:txBody>
      </p:sp>
      <p:pic>
        <p:nvPicPr>
          <p:cNvPr id="9219" name="Picture 3"/>
          <p:cNvPicPr>
            <a:picLocks noChangeAspect="1" noChangeArrowheads="1"/>
          </p:cNvPicPr>
          <p:nvPr/>
        </p:nvPicPr>
        <p:blipFill>
          <a:blip r:embed="rId3" cstate="print"/>
          <a:srcRect/>
          <a:stretch>
            <a:fillRect/>
          </a:stretch>
        </p:blipFill>
        <p:spPr bwMode="auto">
          <a:xfrm>
            <a:off x="2267744" y="2492896"/>
            <a:ext cx="4464496" cy="311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467544" y="18864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sonore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altezza</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e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timbro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4" name="Rettangolo 3"/>
          <p:cNvSpPr/>
          <p:nvPr/>
        </p:nvSpPr>
        <p:spPr>
          <a:xfrm>
            <a:off x="467544" y="1052736"/>
            <a:ext cx="8208912"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t>La </a:t>
            </a:r>
            <a:r>
              <a:rPr lang="it-IT" b="1" dirty="0" smtClean="0"/>
              <a:t>frequenza</a:t>
            </a:r>
            <a:r>
              <a:rPr lang="it-IT" dirty="0" smtClean="0"/>
              <a:t> è una </a:t>
            </a:r>
            <a:r>
              <a:rPr lang="it-IT" b="1" dirty="0" smtClean="0"/>
              <a:t>caratteristica oggettiva del suono </a:t>
            </a:r>
            <a:r>
              <a:rPr lang="it-IT" dirty="0" smtClean="0"/>
              <a:t>perché può essere misurata con un apposito strumento. Invece il modo in cui la frequenza viene percepita cambia da un ascoltatore all’altro. </a:t>
            </a:r>
          </a:p>
          <a:p>
            <a:pPr algn="just"/>
            <a:r>
              <a:rPr lang="it-IT" dirty="0" smtClean="0"/>
              <a:t>Il cervello, infatti, interpreta le frequenze rilevate dall’orecchio in termini di una </a:t>
            </a:r>
            <a:r>
              <a:rPr lang="it-IT" b="1" dirty="0" smtClean="0"/>
              <a:t>qualità soggettiva </a:t>
            </a:r>
            <a:r>
              <a:rPr lang="it-IT" dirty="0" smtClean="0"/>
              <a:t>detta </a:t>
            </a:r>
            <a:r>
              <a:rPr lang="it-IT" b="1" dirty="0" smtClean="0"/>
              <a:t>altezza</a:t>
            </a:r>
            <a:r>
              <a:rPr lang="it-IT" dirty="0" smtClean="0"/>
              <a:t>: un suono con una frequenza fondamentale alta è interpretato come un </a:t>
            </a:r>
            <a:r>
              <a:rPr lang="it-IT" b="1" i="1" dirty="0" smtClean="0"/>
              <a:t>suono alto o acuto</a:t>
            </a:r>
            <a:r>
              <a:rPr lang="it-IT" dirty="0" smtClean="0"/>
              <a:t>, mentre un suono con una frequenza fondamentale bassa è interpretato come un </a:t>
            </a:r>
            <a:r>
              <a:rPr lang="it-IT" b="1" i="1" dirty="0" smtClean="0"/>
              <a:t>suono basso o grave</a:t>
            </a:r>
            <a:r>
              <a:rPr lang="it-IT" dirty="0" smtClean="0"/>
              <a:t>. </a:t>
            </a:r>
          </a:p>
          <a:p>
            <a:pPr algn="just"/>
            <a:r>
              <a:rPr lang="it-IT" dirty="0" smtClean="0"/>
              <a:t>Si definisce </a:t>
            </a:r>
            <a:r>
              <a:rPr lang="it-IT" b="1" i="1" dirty="0" smtClean="0"/>
              <a:t>altezza una qualità della sensazione sonora </a:t>
            </a:r>
            <a:r>
              <a:rPr lang="it-IT" i="1" dirty="0" smtClean="0"/>
              <a:t>che è determinata </a:t>
            </a:r>
            <a:r>
              <a:rPr lang="it-IT" dirty="0" smtClean="0"/>
              <a:t>dalla frequenza delle onde sonore.</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latin typeface="Calibri" pitchFamily="34" charset="0"/>
              <a:cs typeface="Calibri" pitchFamily="34" charset="0"/>
            </a:endParaRPr>
          </a:p>
          <a:p>
            <a:pPr algn="just"/>
            <a:endParaRPr lang="it-IT" dirty="0">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683567" y="3678744"/>
            <a:ext cx="4752529" cy="2990616"/>
          </a:xfrm>
          <a:prstGeom prst="rect">
            <a:avLst/>
          </a:prstGeom>
          <a:noFill/>
          <a:ln w="9525">
            <a:noFill/>
            <a:miter lim="800000"/>
            <a:headEnd/>
            <a:tailEnd/>
          </a:ln>
        </p:spPr>
      </p:pic>
      <p:sp>
        <p:nvSpPr>
          <p:cNvPr id="7" name="Rettangolo 6"/>
          <p:cNvSpPr/>
          <p:nvPr/>
        </p:nvSpPr>
        <p:spPr>
          <a:xfrm>
            <a:off x="5715008" y="4143380"/>
            <a:ext cx="2699792"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i="1" dirty="0" smtClean="0"/>
              <a:t>I suoni che hanno la stessa frequenza e la stessa ampiezza ma differiscono per la forma dell’onda vengono percepiti come diversi e si dice che hanno un diverso </a:t>
            </a:r>
            <a:r>
              <a:rPr lang="it-IT" b="1" i="1" dirty="0" smtClean="0"/>
              <a:t>timbro</a:t>
            </a:r>
            <a:r>
              <a:rPr lang="it-IT" i="1"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571472" y="785794"/>
            <a:ext cx="8143932" cy="5857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sonore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intensità</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Rettangolo 4"/>
          <p:cNvSpPr/>
          <p:nvPr/>
        </p:nvSpPr>
        <p:spPr>
          <a:xfrm>
            <a:off x="611560" y="889844"/>
            <a:ext cx="5184576" cy="3139321"/>
          </a:xfrm>
          <a:prstGeom prst="rect">
            <a:avLst/>
          </a:prstGeom>
        </p:spPr>
        <p:txBody>
          <a:bodyPr wrap="square">
            <a:spAutoFit/>
          </a:bodyPr>
          <a:lstStyle/>
          <a:p>
            <a:pPr algn="just"/>
            <a:r>
              <a:rPr lang="it-IT" dirty="0" smtClean="0"/>
              <a:t>L’intensità di un suono I è definita come rapporto tra la potenza sonora media </a:t>
            </a:r>
            <a:r>
              <a:rPr lang="it-IT" b="1" dirty="0" smtClean="0">
                <a:effectLst>
                  <a:outerShdw blurRad="38100" dist="38100" dir="2700000" algn="tl">
                    <a:srgbClr val="000000">
                      <a:alpha val="43137"/>
                    </a:srgbClr>
                  </a:outerShdw>
                </a:effectLst>
              </a:rPr>
              <a:t>P</a:t>
            </a:r>
            <a:r>
              <a:rPr lang="it-IT" dirty="0" smtClean="0"/>
              <a:t> che attraversa perpendicolarmente una data superficie e l’area A della superficie:</a:t>
            </a:r>
            <a:endParaRPr lang="it-IT" dirty="0" smtClean="0">
              <a:latin typeface="Calibri" pitchFamily="34" charset="0"/>
              <a:cs typeface="Calibri" pitchFamily="34" charset="0"/>
            </a:endParaRPr>
          </a:p>
          <a:p>
            <a:endParaRPr lang="it-IT" dirty="0" smtClean="0">
              <a:latin typeface="Calibri" pitchFamily="34" charset="0"/>
              <a:cs typeface="Calibri" pitchFamily="34" charset="0"/>
            </a:endParaRPr>
          </a:p>
          <a:p>
            <a:endParaRPr lang="it-IT" dirty="0" smtClean="0">
              <a:latin typeface="Calibri" pitchFamily="34" charset="0"/>
              <a:cs typeface="Calibri" pitchFamily="34" charset="0"/>
            </a:endParaRPr>
          </a:p>
          <a:p>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r>
              <a:rPr lang="it-IT" dirty="0" smtClean="0">
                <a:latin typeface="Calibri" pitchFamily="34" charset="0"/>
                <a:cs typeface="Calibri" pitchFamily="34" charset="0"/>
              </a:rPr>
              <a:t>Se l’onda è di tipo sferico, la sua intensità vale:</a:t>
            </a: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p:txBody>
      </p:sp>
      <p:pic>
        <p:nvPicPr>
          <p:cNvPr id="8195" name="Picture 3"/>
          <p:cNvPicPr>
            <a:picLocks noChangeAspect="1" noChangeArrowheads="1"/>
          </p:cNvPicPr>
          <p:nvPr/>
        </p:nvPicPr>
        <p:blipFill>
          <a:blip r:embed="rId4" cstate="print"/>
          <a:srcRect/>
          <a:stretch>
            <a:fillRect/>
          </a:stretch>
        </p:blipFill>
        <p:spPr bwMode="auto">
          <a:xfrm>
            <a:off x="5786446" y="980728"/>
            <a:ext cx="2883729" cy="1728192"/>
          </a:xfrm>
          <a:prstGeom prst="rect">
            <a:avLst/>
          </a:prstGeom>
          <a:noFill/>
          <a:ln w="9525">
            <a:noFill/>
            <a:miter lim="800000"/>
            <a:headEnd/>
            <a:tailEnd/>
          </a:ln>
        </p:spPr>
      </p:pic>
      <p:graphicFrame>
        <p:nvGraphicFramePr>
          <p:cNvPr id="8196" name="Object 5"/>
          <p:cNvGraphicFramePr>
            <a:graphicFrameLocks noChangeAspect="1"/>
          </p:cNvGraphicFramePr>
          <p:nvPr/>
        </p:nvGraphicFramePr>
        <p:xfrm>
          <a:off x="2555776" y="1927870"/>
          <a:ext cx="2287587" cy="781050"/>
        </p:xfrm>
        <a:graphic>
          <a:graphicData uri="http://schemas.openxmlformats.org/presentationml/2006/ole">
            <mc:AlternateContent xmlns:mc="http://schemas.openxmlformats.org/markup-compatibility/2006">
              <mc:Choice xmlns:v="urn:schemas-microsoft-com:vml" Requires="v">
                <p:oleObj spid="_x0000_s8202" name="Equazione" r:id="rId5" imgW="787320" imgH="431640" progId="Equation.3">
                  <p:embed/>
                </p:oleObj>
              </mc:Choice>
              <mc:Fallback>
                <p:oleObj name="Equazione" r:id="rId5" imgW="7873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927870"/>
                        <a:ext cx="2287587" cy="781050"/>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8197" name="Object 5"/>
          <p:cNvGraphicFramePr>
            <a:graphicFrameLocks noChangeAspect="1"/>
          </p:cNvGraphicFramePr>
          <p:nvPr/>
        </p:nvGraphicFramePr>
        <p:xfrm>
          <a:off x="5436096" y="2996952"/>
          <a:ext cx="1440160" cy="610618"/>
        </p:xfrm>
        <a:graphic>
          <a:graphicData uri="http://schemas.openxmlformats.org/presentationml/2006/ole">
            <mc:AlternateContent xmlns:mc="http://schemas.openxmlformats.org/markup-compatibility/2006">
              <mc:Choice xmlns:v="urn:schemas-microsoft-com:vml" Requires="v">
                <p:oleObj spid="_x0000_s8203" name="Equazione" r:id="rId7" imgW="596880" imgH="406080" progId="Equation.3">
                  <p:embed/>
                </p:oleObj>
              </mc:Choice>
              <mc:Fallback>
                <p:oleObj name="Equazione" r:id="rId7" imgW="596880" imgH="4060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996952"/>
                        <a:ext cx="1440160" cy="610618"/>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9" name="Rettangolo 8"/>
          <p:cNvSpPr/>
          <p:nvPr/>
        </p:nvSpPr>
        <p:spPr>
          <a:xfrm>
            <a:off x="683568" y="3812847"/>
            <a:ext cx="7920880" cy="2862322"/>
          </a:xfrm>
          <a:prstGeom prst="rect">
            <a:avLst/>
          </a:prstGeom>
        </p:spPr>
        <p:txBody>
          <a:bodyPr wrap="square">
            <a:spAutoFit/>
          </a:bodyPr>
          <a:lstStyle/>
          <a:p>
            <a:pPr algn="just"/>
            <a:r>
              <a:rPr lang="it-IT" dirty="0" smtClean="0"/>
              <a:t>La percezione del volume di un suono dipende dall’intensità sonora secondo una relazione che non è lineare ma logaritmica. </a:t>
            </a:r>
          </a:p>
          <a:p>
            <a:pPr algn="just"/>
            <a:r>
              <a:rPr lang="it-IT" dirty="0" smtClean="0"/>
              <a:t>Per questa ragione si sceglie di misurare l’intensità con cui viene percepito un suono di intensità I mediante il livello di intensità sonora β, secondo la definizione:</a:t>
            </a:r>
          </a:p>
          <a:p>
            <a:pPr algn="just"/>
            <a:endParaRPr lang="it-IT" dirty="0" smtClean="0">
              <a:latin typeface="Calibri" pitchFamily="34" charset="0"/>
              <a:cs typeface="Calibri" pitchFamily="34" charset="0"/>
            </a:endParaRPr>
          </a:p>
          <a:p>
            <a:pPr algn="just"/>
            <a:r>
              <a:rPr lang="it-IT" dirty="0" smtClean="0">
                <a:latin typeface="Calibri" pitchFamily="34" charset="0"/>
                <a:cs typeface="Calibri" pitchFamily="34" charset="0"/>
              </a:rPr>
              <a:t>			essendo  I</a:t>
            </a:r>
            <a:r>
              <a:rPr lang="it-IT" baseline="-25000" dirty="0" smtClean="0">
                <a:latin typeface="Calibri" pitchFamily="34" charset="0"/>
                <a:cs typeface="Calibri" pitchFamily="34" charset="0"/>
              </a:rPr>
              <a:t>0</a:t>
            </a:r>
            <a:r>
              <a:rPr lang="it-IT" dirty="0" smtClean="0">
                <a:latin typeface="Calibri" pitchFamily="34" charset="0"/>
                <a:cs typeface="Calibri" pitchFamily="34" charset="0"/>
              </a:rPr>
              <a:t>  </a:t>
            </a:r>
            <a:r>
              <a:rPr lang="it-IT" dirty="0" smtClean="0"/>
              <a:t>la minima intensità sonora udibile</a:t>
            </a: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r>
              <a:rPr lang="it-IT" b="1" i="1" dirty="0" smtClean="0">
                <a:latin typeface="Calibri" pitchFamily="34" charset="0"/>
                <a:cs typeface="Calibri" pitchFamily="34" charset="0"/>
              </a:rPr>
              <a:t>Nel sistema internazionale l’unità di misura del livello di intensità sonora è il decibel (</a:t>
            </a:r>
            <a:r>
              <a:rPr lang="it-IT" b="1" i="1" dirty="0" err="1" smtClean="0">
                <a:latin typeface="Calibri" pitchFamily="34" charset="0"/>
                <a:cs typeface="Calibri" pitchFamily="34" charset="0"/>
              </a:rPr>
              <a:t>dB</a:t>
            </a:r>
            <a:r>
              <a:rPr lang="it-IT" b="1" i="1" dirty="0" smtClean="0">
                <a:latin typeface="Calibri" pitchFamily="34" charset="0"/>
                <a:cs typeface="Calibri" pitchFamily="34" charset="0"/>
              </a:rPr>
              <a:t>).</a:t>
            </a:r>
          </a:p>
        </p:txBody>
      </p:sp>
      <p:pic>
        <p:nvPicPr>
          <p:cNvPr id="8198" name="Picture 6"/>
          <p:cNvPicPr>
            <a:picLocks noChangeAspect="1" noChangeArrowheads="1"/>
          </p:cNvPicPr>
          <p:nvPr/>
        </p:nvPicPr>
        <p:blipFill>
          <a:blip r:embed="rId9" cstate="print"/>
          <a:srcRect/>
          <a:stretch>
            <a:fillRect/>
          </a:stretch>
        </p:blipFill>
        <p:spPr bwMode="auto">
          <a:xfrm>
            <a:off x="1187624" y="5013176"/>
            <a:ext cx="1819275" cy="809625"/>
          </a:xfrm>
          <a:prstGeom prst="rect">
            <a:avLst/>
          </a:prstGeom>
          <a:noFill/>
          <a:ln w="9525">
            <a:solidFill>
              <a:schemeClr val="accent4">
                <a:lumMod val="75000"/>
              </a:schemeClr>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sonore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rPr>
              <a:t>intensità</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755576" y="2564904"/>
            <a:ext cx="8027276" cy="3456384"/>
          </a:xfrm>
          <a:prstGeom prst="rect">
            <a:avLst/>
          </a:prstGeom>
          <a:noFill/>
          <a:ln w="9525">
            <a:noFill/>
            <a:miter lim="800000"/>
            <a:headEnd/>
            <a:tailEnd/>
          </a:ln>
        </p:spPr>
      </p:pic>
      <p:sp>
        <p:nvSpPr>
          <p:cNvPr id="5" name="Rettangolo 4"/>
          <p:cNvSpPr/>
          <p:nvPr/>
        </p:nvSpPr>
        <p:spPr>
          <a:xfrm>
            <a:off x="611560" y="889844"/>
            <a:ext cx="8064896"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t-IT" dirty="0" smtClean="0">
                <a:latin typeface="Calibri" pitchFamily="34" charset="0"/>
                <a:cs typeface="Calibri" pitchFamily="34" charset="0"/>
              </a:rPr>
              <a:t>Sono stati stabiliti convenzionalmente i seguenti limiti di riferimento:</a:t>
            </a:r>
          </a:p>
          <a:p>
            <a:pPr algn="just">
              <a:buFont typeface="Arial" pitchFamily="34" charset="0"/>
              <a:buChar char="•"/>
            </a:pPr>
            <a:r>
              <a:rPr lang="it-IT" dirty="0" smtClean="0">
                <a:latin typeface="Calibri" pitchFamily="34" charset="0"/>
                <a:cs typeface="Calibri" pitchFamily="34" charset="0"/>
              </a:rPr>
              <a:t> 0dB sono equivalenti a 2 10</a:t>
            </a:r>
            <a:r>
              <a:rPr lang="it-IT" baseline="30000" dirty="0" smtClean="0">
                <a:latin typeface="Calibri" pitchFamily="34" charset="0"/>
                <a:cs typeface="Calibri" pitchFamily="34" charset="0"/>
              </a:rPr>
              <a:t>-5</a:t>
            </a:r>
            <a:r>
              <a:rPr lang="it-IT" dirty="0" smtClean="0">
                <a:latin typeface="Calibri" pitchFamily="34" charset="0"/>
                <a:cs typeface="Calibri" pitchFamily="34" charset="0"/>
              </a:rPr>
              <a:t> Pa e corrispondono alla </a:t>
            </a:r>
            <a:r>
              <a:rPr lang="it-IT" i="1" dirty="0" smtClean="0">
                <a:latin typeface="Calibri" pitchFamily="34" charset="0"/>
                <a:cs typeface="Calibri" pitchFamily="34" charset="0"/>
              </a:rPr>
              <a:t>soglia minima udibile </a:t>
            </a:r>
            <a:r>
              <a:rPr lang="it-IT" dirty="0" smtClean="0">
                <a:latin typeface="Calibri" pitchFamily="34" charset="0"/>
                <a:cs typeface="Calibri" pitchFamily="34" charset="0"/>
              </a:rPr>
              <a:t>dall’orecchio umano a una frequenza di 1000 Hz;</a:t>
            </a:r>
          </a:p>
          <a:p>
            <a:pPr algn="just">
              <a:buFont typeface="Arial" pitchFamily="34" charset="0"/>
              <a:buChar char="•"/>
            </a:pPr>
            <a:r>
              <a:rPr lang="it-IT" dirty="0" smtClean="0">
                <a:latin typeface="Calibri" pitchFamily="34" charset="0"/>
                <a:cs typeface="Calibri" pitchFamily="34" charset="0"/>
              </a:rPr>
              <a:t> 130 </a:t>
            </a:r>
            <a:r>
              <a:rPr lang="it-IT" dirty="0" err="1" smtClean="0">
                <a:latin typeface="Calibri" pitchFamily="34" charset="0"/>
                <a:cs typeface="Calibri" pitchFamily="34" charset="0"/>
              </a:rPr>
              <a:t>dB</a:t>
            </a:r>
            <a:r>
              <a:rPr lang="it-IT" dirty="0" smtClean="0">
                <a:latin typeface="Calibri" pitchFamily="34" charset="0"/>
                <a:cs typeface="Calibri" pitchFamily="34" charset="0"/>
              </a:rPr>
              <a:t> sono equivalenti a 200 Pa e corrispondono alla </a:t>
            </a:r>
            <a:r>
              <a:rPr lang="it-IT" i="1" dirty="0" smtClean="0">
                <a:latin typeface="Calibri" pitchFamily="34" charset="0"/>
                <a:cs typeface="Calibri" pitchFamily="34" charset="0"/>
              </a:rPr>
              <a:t>soglia del dolore a una frequenza </a:t>
            </a:r>
            <a:r>
              <a:rPr lang="it-IT" dirty="0" smtClean="0">
                <a:latin typeface="Calibri" pitchFamily="34" charset="0"/>
                <a:cs typeface="Calibri" pitchFamily="34" charset="0"/>
              </a:rPr>
              <a:t>di 1000 Hz.</a:t>
            </a:r>
            <a:endParaRPr lang="it-IT"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714348" y="1071546"/>
            <a:ext cx="7929618" cy="52864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Onde</a:t>
            </a:r>
            <a:endParaRPr lang="en-US" sz="3600" b="1" dirty="0">
              <a:effectLst>
                <a:outerShdw blurRad="38100" dist="38100" dir="2700000" algn="tl">
                  <a:srgbClr val="000000">
                    <a:alpha val="43137"/>
                  </a:srgbClr>
                </a:outerShdw>
              </a:effectLst>
              <a:latin typeface="+mj-lt"/>
            </a:endParaRPr>
          </a:p>
        </p:txBody>
      </p:sp>
      <p:sp>
        <p:nvSpPr>
          <p:cNvPr id="6" name="Rectangle 3"/>
          <p:cNvSpPr txBox="1">
            <a:spLocks noChangeArrowheads="1"/>
          </p:cNvSpPr>
          <p:nvPr/>
        </p:nvSpPr>
        <p:spPr>
          <a:xfrm>
            <a:off x="755576" y="1268760"/>
            <a:ext cx="7772400" cy="4114800"/>
          </a:xfrm>
          <a:prstGeom prst="rect">
            <a:avLst/>
          </a:prstGeom>
        </p:spPr>
        <p:txBody>
          <a:bodyPr vert="horz">
            <a:normAutofit/>
          </a:bodyPr>
          <a:lstStyle/>
          <a:p>
            <a:pPr marL="177800" lvl="0" indent="38100" algn="just">
              <a:spcBef>
                <a:spcPts val="700"/>
              </a:spcBef>
              <a:buClr>
                <a:schemeClr val="tx2"/>
              </a:buClr>
              <a:buSzPct val="95000"/>
            </a:pPr>
            <a:r>
              <a:rPr lang="it-IT" sz="2400" dirty="0" smtClean="0"/>
              <a:t>Il fenomeno ondulatorio si presenta in diversi campi della fisica. </a:t>
            </a:r>
          </a:p>
          <a:p>
            <a:pPr marL="411480" lvl="0" indent="-342900" algn="just">
              <a:spcBef>
                <a:spcPts val="700"/>
              </a:spcBef>
              <a:buClr>
                <a:schemeClr val="tx2"/>
              </a:buClr>
              <a:buSzPct val="95000"/>
              <a:buFont typeface="Wingdings"/>
              <a:buChar char=""/>
            </a:pPr>
            <a:r>
              <a:rPr kumimoji="0" lang="it-IT" sz="2400" b="0" i="0" u="none" strike="noStrike" kern="1200" cap="none" spc="0" normalizeH="0" baseline="0" noProof="0" dirty="0" smtClean="0">
                <a:ln>
                  <a:noFill/>
                </a:ln>
                <a:solidFill>
                  <a:srgbClr val="FF0000"/>
                </a:solidFill>
                <a:effectLst/>
                <a:uLnTx/>
                <a:uFillTx/>
                <a:latin typeface="+mn-lt"/>
                <a:ea typeface="+mn-ea"/>
                <a:cs typeface="+mn-cs"/>
              </a:rPr>
              <a:t>Onde nell’acqua</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lang="it-IT" sz="2400" dirty="0" smtClean="0"/>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it-IT" sz="2400" b="0" i="0" u="none" strike="noStrike" kern="1200" cap="none" spc="0" normalizeH="0" baseline="0" noProof="0" dirty="0" smtClean="0">
                <a:ln>
                  <a:noFill/>
                </a:ln>
                <a:solidFill>
                  <a:srgbClr val="FF0000"/>
                </a:solidFill>
                <a:effectLst/>
                <a:uLnTx/>
                <a:uFillTx/>
                <a:latin typeface="+mn-lt"/>
                <a:ea typeface="+mn-ea"/>
                <a:cs typeface="+mn-cs"/>
              </a:rPr>
              <a:t>Onde sonore</a:t>
            </a: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204864"/>
            <a:ext cx="2160240" cy="1706957"/>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064" y="4437112"/>
            <a:ext cx="1728192" cy="1764196"/>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2906" y="4419972"/>
            <a:ext cx="2259247" cy="1812230"/>
          </a:xfrm>
          <a:prstGeom prst="rect">
            <a:avLst/>
          </a:prstGeom>
        </p:spPr>
      </p:pic>
      <p:pic>
        <p:nvPicPr>
          <p:cNvPr id="20482" name="Picture 2" descr="http://www.cpdm-td.unina.it/ud/onde/images/OndeGifAnimata_4.gif"/>
          <p:cNvPicPr>
            <a:picLocks noChangeAspect="1" noChangeArrowheads="1" noCrop="1"/>
          </p:cNvPicPr>
          <p:nvPr/>
        </p:nvPicPr>
        <p:blipFill>
          <a:blip r:embed="rId6"/>
          <a:srcRect/>
          <a:stretch>
            <a:fillRect/>
          </a:stretch>
        </p:blipFill>
        <p:spPr bwMode="auto">
          <a:xfrm>
            <a:off x="6143636" y="2071678"/>
            <a:ext cx="2000264" cy="216632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57158" y="714356"/>
            <a:ext cx="8358246" cy="6143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22" name="Text Box 1"/>
          <p:cNvSpPr txBox="1">
            <a:spLocks noChangeArrowheads="1"/>
          </p:cNvSpPr>
          <p:nvPr/>
        </p:nvSpPr>
        <p:spPr bwMode="auto">
          <a:xfrm>
            <a:off x="228600" y="0"/>
            <a:ext cx="8534400" cy="5869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0000" tIns="46800" rIns="90000" bIns="46800">
            <a:spAutoFit/>
          </a:bodyPr>
          <a:lstStyle/>
          <a:p>
            <a:pP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bg1"/>
                </a:solidFill>
                <a:latin typeface="Calibri" pitchFamily="34" charset="0"/>
                <a:cs typeface="Calibri" pitchFamily="34" charset="0"/>
              </a:rPr>
              <a:t>Principio </a:t>
            </a:r>
            <a:r>
              <a:rPr lang="en-US" sz="3200" b="1" dirty="0" err="1" smtClean="0">
                <a:solidFill>
                  <a:schemeClr val="bg1"/>
                </a:solidFill>
                <a:latin typeface="Calibri" pitchFamily="34" charset="0"/>
                <a:cs typeface="Calibri" pitchFamily="34" charset="0"/>
              </a:rPr>
              <a:t>di</a:t>
            </a:r>
            <a:r>
              <a:rPr lang="en-US" sz="3200" b="1" dirty="0" smtClean="0">
                <a:solidFill>
                  <a:schemeClr val="bg1"/>
                </a:solidFill>
                <a:latin typeface="Calibri" pitchFamily="34" charset="0"/>
                <a:cs typeface="Calibri" pitchFamily="34" charset="0"/>
              </a:rPr>
              <a:t> </a:t>
            </a:r>
            <a:r>
              <a:rPr lang="en-US" sz="3200" b="1" dirty="0" err="1" smtClean="0">
                <a:solidFill>
                  <a:schemeClr val="bg1"/>
                </a:solidFill>
                <a:latin typeface="Calibri" pitchFamily="34" charset="0"/>
                <a:cs typeface="Calibri" pitchFamily="34" charset="0"/>
              </a:rPr>
              <a:t>sovrapposizione</a:t>
            </a:r>
            <a:r>
              <a:rPr lang="en-US" sz="3200" b="1" dirty="0" smtClean="0">
                <a:solidFill>
                  <a:schemeClr val="bg1"/>
                </a:solidFill>
                <a:latin typeface="Calibri" pitchFamily="34" charset="0"/>
                <a:cs typeface="Calibri" pitchFamily="34" charset="0"/>
              </a:rPr>
              <a:t> </a:t>
            </a:r>
            <a:r>
              <a:rPr lang="en-US" sz="3200" b="1" dirty="0" err="1" smtClean="0">
                <a:solidFill>
                  <a:schemeClr val="bg1"/>
                </a:solidFill>
                <a:latin typeface="Calibri" pitchFamily="34" charset="0"/>
                <a:cs typeface="Calibri" pitchFamily="34" charset="0"/>
              </a:rPr>
              <a:t>di</a:t>
            </a:r>
            <a:r>
              <a:rPr lang="en-US" sz="3200" b="1" dirty="0" smtClean="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onde</a:t>
            </a:r>
            <a:endParaRPr lang="en-US" sz="3200" b="1" dirty="0">
              <a:solidFill>
                <a:schemeClr val="bg1"/>
              </a:solidFill>
              <a:latin typeface="Calibri" pitchFamily="34" charset="0"/>
              <a:cs typeface="Calibri" pitchFamily="34" charset="0"/>
            </a:endParaRPr>
          </a:p>
        </p:txBody>
      </p:sp>
      <p:sp>
        <p:nvSpPr>
          <p:cNvPr id="30723" name="Text Box 2"/>
          <p:cNvSpPr txBox="1">
            <a:spLocks noChangeArrowheads="1"/>
          </p:cNvSpPr>
          <p:nvPr/>
        </p:nvSpPr>
        <p:spPr bwMode="auto">
          <a:xfrm>
            <a:off x="466974" y="762000"/>
            <a:ext cx="4176464" cy="1633397"/>
          </a:xfrm>
          <a:prstGeom prst="rect">
            <a:avLst/>
          </a:prstGeom>
          <a:noFill/>
          <a:ln w="9525">
            <a:noFill/>
            <a:round/>
            <a:headEnd/>
            <a:tailEnd/>
          </a:ln>
        </p:spPr>
        <p:txBody>
          <a:bodyPr wrap="square" lIns="90000" tIns="46800" rIns="90000" bIns="46800">
            <a:spAutoFit/>
          </a:bodyPr>
          <a:lstStyle/>
          <a:p>
            <a:pPr algn="just">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dirty="0" smtClean="0"/>
              <a:t>Quando due o più onde sono presenti contemporaneamente in uno stesso punto, la perturbazione in quel punto è la somma delle perturbazioni prodotte dalle singole onde.</a:t>
            </a:r>
            <a:endParaRPr lang="en-US" sz="2000" b="0" dirty="0" smtClean="0">
              <a:solidFill>
                <a:srgbClr val="111111"/>
              </a:solidFill>
              <a:latin typeface="Calibri" pitchFamily="34" charset="0"/>
              <a:cs typeface="Calibri" pitchFamily="34" charset="0"/>
            </a:endParaRPr>
          </a:p>
        </p:txBody>
      </p:sp>
      <p:pic>
        <p:nvPicPr>
          <p:cNvPr id="30724" name="Picture 3"/>
          <p:cNvPicPr>
            <a:picLocks noChangeAspect="1" noChangeArrowheads="1"/>
          </p:cNvPicPr>
          <p:nvPr/>
        </p:nvPicPr>
        <p:blipFill>
          <a:blip r:embed="rId3" cstate="print"/>
          <a:srcRect t="18259" b="13695"/>
          <a:stretch>
            <a:fillRect/>
          </a:stretch>
        </p:blipFill>
        <p:spPr bwMode="auto">
          <a:xfrm>
            <a:off x="5076056" y="836712"/>
            <a:ext cx="2808312" cy="1433108"/>
          </a:xfrm>
          <a:prstGeom prst="rect">
            <a:avLst/>
          </a:prstGeom>
          <a:noFill/>
          <a:ln w="9525">
            <a:noFill/>
            <a:round/>
            <a:headEnd/>
            <a:tailEnd/>
          </a:ln>
        </p:spPr>
      </p:pic>
      <p:pic>
        <p:nvPicPr>
          <p:cNvPr id="12290" name="Picture 2"/>
          <p:cNvPicPr>
            <a:picLocks noChangeAspect="1" noChangeArrowheads="1"/>
          </p:cNvPicPr>
          <p:nvPr/>
        </p:nvPicPr>
        <p:blipFill>
          <a:blip r:embed="rId4" cstate="print"/>
          <a:srcRect/>
          <a:stretch>
            <a:fillRect/>
          </a:stretch>
        </p:blipFill>
        <p:spPr bwMode="auto">
          <a:xfrm>
            <a:off x="1187624" y="2550063"/>
            <a:ext cx="2759532" cy="4307937"/>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4427984" y="2542515"/>
            <a:ext cx="2592288" cy="431548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785794"/>
            <a:ext cx="8572560" cy="5143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746" name="Text Box 1"/>
          <p:cNvSpPr txBox="1">
            <a:spLocks noChangeArrowheads="1"/>
          </p:cNvSpPr>
          <p:nvPr/>
        </p:nvSpPr>
        <p:spPr bwMode="auto">
          <a:xfrm>
            <a:off x="228600" y="0"/>
            <a:ext cx="8534400" cy="586957"/>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90000" tIns="46800" rIns="90000" bIns="46800">
            <a:spAutoFit/>
          </a:bodyPr>
          <a:lstStyle/>
          <a:p>
            <a:pPr>
              <a:spcBef>
                <a:spcPts val="2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smtClean="0">
                <a:solidFill>
                  <a:schemeClr val="bg1"/>
                </a:solidFill>
                <a:latin typeface="Calibri" pitchFamily="34" charset="0"/>
                <a:cs typeface="Calibri" pitchFamily="34" charset="0"/>
              </a:rPr>
              <a:t>Sovrapposizione</a:t>
            </a:r>
            <a:r>
              <a:rPr lang="en-US" sz="3200" b="1" dirty="0" smtClean="0">
                <a:solidFill>
                  <a:schemeClr val="bg1"/>
                </a:solidFill>
                <a:latin typeface="Calibri" pitchFamily="34" charset="0"/>
                <a:cs typeface="Calibri" pitchFamily="34" charset="0"/>
              </a:rPr>
              <a:t> </a:t>
            </a:r>
            <a:r>
              <a:rPr lang="en-US" sz="3200" b="1" dirty="0">
                <a:solidFill>
                  <a:schemeClr val="bg1"/>
                </a:solidFill>
                <a:latin typeface="Calibri" pitchFamily="34" charset="0"/>
                <a:cs typeface="Calibri" pitchFamily="34" charset="0"/>
              </a:rPr>
              <a:t>e </a:t>
            </a:r>
            <a:r>
              <a:rPr lang="en-US" sz="3200" b="1" dirty="0" err="1">
                <a:solidFill>
                  <a:schemeClr val="bg1"/>
                </a:solidFill>
                <a:latin typeface="Calibri" pitchFamily="34" charset="0"/>
                <a:cs typeface="Calibri" pitchFamily="34" charset="0"/>
              </a:rPr>
              <a:t>interferenza</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di</a:t>
            </a:r>
            <a:r>
              <a:rPr lang="en-US" sz="3200" b="1" dirty="0">
                <a:solidFill>
                  <a:schemeClr val="bg1"/>
                </a:solidFill>
                <a:latin typeface="Calibri" pitchFamily="34" charset="0"/>
                <a:cs typeface="Calibri" pitchFamily="34" charset="0"/>
              </a:rPr>
              <a:t> </a:t>
            </a:r>
            <a:r>
              <a:rPr lang="en-US" sz="3200" b="1" dirty="0" err="1">
                <a:solidFill>
                  <a:schemeClr val="bg1"/>
                </a:solidFill>
                <a:latin typeface="Calibri" pitchFamily="34" charset="0"/>
                <a:cs typeface="Calibri" pitchFamily="34" charset="0"/>
              </a:rPr>
              <a:t>onde</a:t>
            </a:r>
            <a:endParaRPr lang="en-US" sz="3200" b="1" dirty="0">
              <a:solidFill>
                <a:schemeClr val="bg1"/>
              </a:solidFill>
              <a:latin typeface="Calibri" pitchFamily="34" charset="0"/>
              <a:cs typeface="Calibri" pitchFamily="34" charset="0"/>
            </a:endParaRPr>
          </a:p>
        </p:txBody>
      </p:sp>
      <p:sp>
        <p:nvSpPr>
          <p:cNvPr id="31747" name="Text Box 2"/>
          <p:cNvSpPr txBox="1">
            <a:spLocks noChangeArrowheads="1"/>
          </p:cNvSpPr>
          <p:nvPr/>
        </p:nvSpPr>
        <p:spPr bwMode="auto">
          <a:xfrm>
            <a:off x="304800" y="838200"/>
            <a:ext cx="8458200" cy="1223028"/>
          </a:xfrm>
          <a:prstGeom prst="rect">
            <a:avLst/>
          </a:prstGeom>
          <a:noFill/>
          <a:ln w="9525">
            <a:noFill/>
            <a:round/>
            <a:headEnd/>
            <a:tailEnd/>
          </a:ln>
        </p:spPr>
        <p:txBody>
          <a:bodyPr lIns="90000" tIns="46800" rIns="90000" bIns="46800">
            <a:spAutoFit/>
          </a:bodyPr>
          <a:lstStyle/>
          <a:p>
            <a:pPr algn="just">
              <a:spcBef>
                <a:spcPts val="1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a:solidFill>
                  <a:srgbClr val="111111"/>
                </a:solidFill>
                <a:latin typeface="Calibri" pitchFamily="34" charset="0"/>
                <a:cs typeface="Calibri" pitchFamily="34" charset="0"/>
              </a:rPr>
              <a:t>Se due </a:t>
            </a:r>
            <a:r>
              <a:rPr lang="en-US" sz="2000" b="0" dirty="0" err="1">
                <a:solidFill>
                  <a:srgbClr val="111111"/>
                </a:solidFill>
                <a:latin typeface="Calibri" pitchFamily="34" charset="0"/>
                <a:cs typeface="Calibri" pitchFamily="34" charset="0"/>
              </a:rPr>
              <a:t>impulsi</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combinandosi</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danno</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origine</a:t>
            </a:r>
            <a:r>
              <a:rPr lang="en-US" sz="2000" b="0" dirty="0">
                <a:solidFill>
                  <a:srgbClr val="111111"/>
                </a:solidFill>
                <a:latin typeface="Calibri" pitchFamily="34" charset="0"/>
                <a:cs typeface="Calibri" pitchFamily="34" charset="0"/>
              </a:rPr>
              <a:t> a un </a:t>
            </a:r>
            <a:r>
              <a:rPr lang="en-US" sz="2000" b="0" dirty="0" err="1">
                <a:solidFill>
                  <a:srgbClr val="111111"/>
                </a:solidFill>
                <a:latin typeface="Calibri" pitchFamily="34" charset="0"/>
                <a:cs typeface="Calibri" pitchFamily="34" charset="0"/>
              </a:rPr>
              <a:t>impulso</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di</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ampiezza</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maggiore</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abbiamo</a:t>
            </a:r>
            <a:r>
              <a:rPr lang="en-US" sz="2000" b="0" dirty="0">
                <a:solidFill>
                  <a:srgbClr val="111111"/>
                </a:solidFill>
                <a:latin typeface="Calibri" pitchFamily="34" charset="0"/>
                <a:cs typeface="Calibri" pitchFamily="34" charset="0"/>
              </a:rPr>
              <a:t> </a:t>
            </a:r>
            <a:r>
              <a:rPr lang="en-US" sz="2000" b="1" i="1" dirty="0" err="1">
                <a:solidFill>
                  <a:srgbClr val="111111"/>
                </a:solidFill>
                <a:latin typeface="Calibri" pitchFamily="34" charset="0"/>
                <a:cs typeface="Calibri" pitchFamily="34" charset="0"/>
              </a:rPr>
              <a:t>un’interferenza</a:t>
            </a:r>
            <a:r>
              <a:rPr lang="en-US" sz="2000" b="1" i="1" dirty="0">
                <a:solidFill>
                  <a:srgbClr val="111111"/>
                </a:solidFill>
                <a:latin typeface="Calibri" pitchFamily="34" charset="0"/>
                <a:cs typeface="Calibri" pitchFamily="34" charset="0"/>
              </a:rPr>
              <a:t> </a:t>
            </a:r>
            <a:r>
              <a:rPr lang="en-US" sz="2000" b="1" i="1" dirty="0" err="1">
                <a:solidFill>
                  <a:srgbClr val="111111"/>
                </a:solidFill>
                <a:latin typeface="Calibri" pitchFamily="34" charset="0"/>
                <a:cs typeface="Calibri" pitchFamily="34" charset="0"/>
              </a:rPr>
              <a:t>costruttiva</a:t>
            </a:r>
            <a:r>
              <a:rPr lang="en-US" sz="2000" b="1" i="1" dirty="0">
                <a:solidFill>
                  <a:srgbClr val="111111"/>
                </a:solidFill>
                <a:latin typeface="Calibri" pitchFamily="34" charset="0"/>
                <a:cs typeface="Calibri" pitchFamily="34" charset="0"/>
              </a:rPr>
              <a:t> </a:t>
            </a:r>
            <a:r>
              <a:rPr lang="en-US" sz="2000" b="0" dirty="0">
                <a:solidFill>
                  <a:srgbClr val="111111"/>
                </a:solidFill>
                <a:latin typeface="Calibri" pitchFamily="34" charset="0"/>
                <a:cs typeface="Calibri" pitchFamily="34" charset="0"/>
              </a:rPr>
              <a:t>(a </a:t>
            </a:r>
            <a:r>
              <a:rPr lang="en-US" sz="2000" b="0" dirty="0" err="1">
                <a:solidFill>
                  <a:srgbClr val="111111"/>
                </a:solidFill>
                <a:latin typeface="Calibri" pitchFamily="34" charset="0"/>
                <a:cs typeface="Calibri" pitchFamily="34" charset="0"/>
              </a:rPr>
              <a:t>sinistra</a:t>
            </a:r>
            <a:r>
              <a:rPr lang="en-US" sz="2000" b="0" dirty="0">
                <a:solidFill>
                  <a:srgbClr val="111111"/>
                </a:solidFill>
                <a:latin typeface="Calibri" pitchFamily="34" charset="0"/>
                <a:cs typeface="Calibri" pitchFamily="34" charset="0"/>
              </a:rPr>
              <a:t>)</a:t>
            </a:r>
          </a:p>
          <a:p>
            <a:pPr algn="just">
              <a:spcBef>
                <a:spcPts val="1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dirty="0">
                <a:solidFill>
                  <a:srgbClr val="111111"/>
                </a:solidFill>
                <a:latin typeface="Calibri" pitchFamily="34" charset="0"/>
                <a:cs typeface="Calibri" pitchFamily="34" charset="0"/>
              </a:rPr>
              <a:t>Se </a:t>
            </a:r>
            <a:r>
              <a:rPr lang="en-US" sz="2000" b="0" dirty="0" err="1">
                <a:solidFill>
                  <a:srgbClr val="111111"/>
                </a:solidFill>
                <a:latin typeface="Calibri" pitchFamily="34" charset="0"/>
                <a:cs typeface="Calibri" pitchFamily="34" charset="0"/>
              </a:rPr>
              <a:t>l’ampiezza</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risultante</a:t>
            </a:r>
            <a:r>
              <a:rPr lang="en-US" sz="2000" b="0" dirty="0">
                <a:solidFill>
                  <a:srgbClr val="111111"/>
                </a:solidFill>
                <a:latin typeface="Calibri" pitchFamily="34" charset="0"/>
                <a:cs typeface="Calibri" pitchFamily="34" charset="0"/>
              </a:rPr>
              <a:t> è </a:t>
            </a:r>
            <a:r>
              <a:rPr lang="en-US" sz="2000" b="0" dirty="0" err="1">
                <a:solidFill>
                  <a:srgbClr val="111111"/>
                </a:solidFill>
                <a:latin typeface="Calibri" pitchFamily="34" charset="0"/>
                <a:cs typeface="Calibri" pitchFamily="34" charset="0"/>
              </a:rPr>
              <a:t>minore</a:t>
            </a:r>
            <a:r>
              <a:rPr lang="en-US" sz="2000" b="0" dirty="0">
                <a:solidFill>
                  <a:srgbClr val="111111"/>
                </a:solidFill>
                <a:latin typeface="Calibri" pitchFamily="34" charset="0"/>
                <a:cs typeface="Calibri" pitchFamily="34" charset="0"/>
              </a:rPr>
              <a:t> </a:t>
            </a:r>
            <a:r>
              <a:rPr lang="en-US" sz="2000" b="0" dirty="0" err="1">
                <a:solidFill>
                  <a:srgbClr val="111111"/>
                </a:solidFill>
                <a:latin typeface="Calibri" pitchFamily="34" charset="0"/>
                <a:cs typeface="Calibri" pitchFamily="34" charset="0"/>
              </a:rPr>
              <a:t>abbiamo</a:t>
            </a:r>
            <a:r>
              <a:rPr lang="en-US" sz="2000" b="0" dirty="0">
                <a:solidFill>
                  <a:srgbClr val="111111"/>
                </a:solidFill>
                <a:latin typeface="Calibri" pitchFamily="34" charset="0"/>
                <a:cs typeface="Calibri" pitchFamily="34" charset="0"/>
              </a:rPr>
              <a:t> </a:t>
            </a:r>
            <a:r>
              <a:rPr lang="en-US" sz="2000" b="1" i="1" dirty="0" err="1">
                <a:solidFill>
                  <a:srgbClr val="111111"/>
                </a:solidFill>
                <a:latin typeface="Calibri" pitchFamily="34" charset="0"/>
                <a:cs typeface="Calibri" pitchFamily="34" charset="0"/>
              </a:rPr>
              <a:t>un’interferenza</a:t>
            </a:r>
            <a:r>
              <a:rPr lang="en-US" sz="2000" b="1" i="1" dirty="0">
                <a:solidFill>
                  <a:srgbClr val="111111"/>
                </a:solidFill>
                <a:latin typeface="Calibri" pitchFamily="34" charset="0"/>
                <a:cs typeface="Calibri" pitchFamily="34" charset="0"/>
              </a:rPr>
              <a:t> </a:t>
            </a:r>
            <a:r>
              <a:rPr lang="en-US" sz="2000" b="1" i="1" dirty="0" err="1">
                <a:solidFill>
                  <a:srgbClr val="111111"/>
                </a:solidFill>
                <a:latin typeface="Calibri" pitchFamily="34" charset="0"/>
                <a:cs typeface="Calibri" pitchFamily="34" charset="0"/>
              </a:rPr>
              <a:t>distruttiva</a:t>
            </a:r>
            <a:r>
              <a:rPr lang="en-US" sz="2000" b="1" i="1" dirty="0">
                <a:solidFill>
                  <a:srgbClr val="111111"/>
                </a:solidFill>
                <a:latin typeface="Calibri" pitchFamily="34" charset="0"/>
                <a:cs typeface="Calibri" pitchFamily="34" charset="0"/>
              </a:rPr>
              <a:t> </a:t>
            </a:r>
            <a:r>
              <a:rPr lang="en-US" sz="2000" b="0" dirty="0">
                <a:solidFill>
                  <a:srgbClr val="111111"/>
                </a:solidFill>
                <a:latin typeface="Calibri" pitchFamily="34" charset="0"/>
                <a:cs typeface="Calibri" pitchFamily="34" charset="0"/>
              </a:rPr>
              <a:t>(a </a:t>
            </a:r>
            <a:r>
              <a:rPr lang="en-US" sz="2000" b="0" dirty="0" err="1">
                <a:solidFill>
                  <a:srgbClr val="111111"/>
                </a:solidFill>
                <a:latin typeface="Calibri" pitchFamily="34" charset="0"/>
                <a:cs typeface="Calibri" pitchFamily="34" charset="0"/>
              </a:rPr>
              <a:t>destra</a:t>
            </a:r>
            <a:r>
              <a:rPr lang="en-US" sz="2000" b="0" dirty="0">
                <a:solidFill>
                  <a:srgbClr val="111111"/>
                </a:solidFill>
                <a:latin typeface="Calibri" pitchFamily="34" charset="0"/>
                <a:cs typeface="Calibri" pitchFamily="34" charset="0"/>
              </a:rPr>
              <a:t>)</a:t>
            </a:r>
          </a:p>
        </p:txBody>
      </p:sp>
      <p:pic>
        <p:nvPicPr>
          <p:cNvPr id="31748" name="Picture 3"/>
          <p:cNvPicPr>
            <a:picLocks noChangeAspect="1" noChangeArrowheads="1"/>
          </p:cNvPicPr>
          <p:nvPr/>
        </p:nvPicPr>
        <p:blipFill>
          <a:blip r:embed="rId3" cstate="print"/>
          <a:srcRect/>
          <a:stretch>
            <a:fillRect/>
          </a:stretch>
        </p:blipFill>
        <p:spPr bwMode="auto">
          <a:xfrm>
            <a:off x="323528" y="2451894"/>
            <a:ext cx="4062413" cy="3063875"/>
          </a:xfrm>
          <a:prstGeom prst="rect">
            <a:avLst/>
          </a:prstGeom>
          <a:noFill/>
          <a:ln w="9525">
            <a:noFill/>
            <a:round/>
            <a:headEnd/>
            <a:tailEnd/>
          </a:ln>
        </p:spPr>
      </p:pic>
      <p:pic>
        <p:nvPicPr>
          <p:cNvPr id="31749" name="Picture 4"/>
          <p:cNvPicPr>
            <a:picLocks noChangeAspect="1" noChangeArrowheads="1"/>
          </p:cNvPicPr>
          <p:nvPr/>
        </p:nvPicPr>
        <p:blipFill>
          <a:blip r:embed="rId4" cstate="print"/>
          <a:srcRect/>
          <a:stretch>
            <a:fillRect/>
          </a:stretch>
        </p:blipFill>
        <p:spPr bwMode="auto">
          <a:xfrm>
            <a:off x="4572000" y="2451894"/>
            <a:ext cx="4252912" cy="32813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500034" y="142852"/>
            <a:ext cx="8358246" cy="619148"/>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200" b="1" dirty="0" smtClean="0">
                <a:solidFill>
                  <a:schemeClr val="bg1"/>
                </a:solidFill>
                <a:latin typeface="Comic Sans MS" pitchFamily="66" charset="0"/>
                <a:cs typeface="Times New Roman" pitchFamily="18" charset="0"/>
              </a:rPr>
              <a:t>LA LUCE E LA SUA NATURA</a:t>
            </a:r>
            <a:r>
              <a:rPr lang="it-IT" sz="3200" b="1" dirty="0" smtClean="0">
                <a:solidFill>
                  <a:schemeClr val="bg1"/>
                </a:solidFill>
                <a:latin typeface="Comic Sans MS" pitchFamily="66" charset="0"/>
              </a:rPr>
              <a:t> </a:t>
            </a:r>
          </a:p>
        </p:txBody>
      </p:sp>
      <p:sp>
        <p:nvSpPr>
          <p:cNvPr id="5123" name="Rectangle 7"/>
          <p:cNvSpPr>
            <a:spLocks noGrp="1" noChangeArrowheads="1"/>
          </p:cNvSpPr>
          <p:nvPr>
            <p:ph type="subTitle" idx="1"/>
          </p:nvPr>
        </p:nvSpPr>
        <p:spPr>
          <a:xfrm>
            <a:off x="357158" y="1071546"/>
            <a:ext cx="8569325" cy="535785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eaLnBrk="1" hangingPunct="1">
              <a:lnSpc>
                <a:spcPct val="120000"/>
              </a:lnSpc>
            </a:pPr>
            <a:r>
              <a:rPr lang="it-IT" sz="1800" dirty="0" smtClean="0">
                <a:latin typeface="Comic Sans MS" pitchFamily="66" charset="0"/>
                <a:cs typeface="Times New Roman" pitchFamily="18" charset="0"/>
              </a:rPr>
              <a:t>La luce è un fenomeno di natura ondulatoria dovuto alla propagazione di </a:t>
            </a:r>
            <a:r>
              <a:rPr lang="it-IT" sz="1800" b="1" dirty="0" smtClean="0">
                <a:solidFill>
                  <a:schemeClr val="accent4">
                    <a:lumMod val="75000"/>
                  </a:schemeClr>
                </a:solidFill>
                <a:latin typeface="Comic Sans MS" pitchFamily="66" charset="0"/>
                <a:cs typeface="Times New Roman" pitchFamily="18" charset="0"/>
              </a:rPr>
              <a:t>onde</a:t>
            </a:r>
            <a:r>
              <a:rPr lang="it-IT" sz="1800" b="1" dirty="0" smtClean="0">
                <a:solidFill>
                  <a:schemeClr val="folHlink"/>
                </a:solidFill>
                <a:latin typeface="Comic Sans MS" pitchFamily="66" charset="0"/>
                <a:cs typeface="Times New Roman" pitchFamily="18" charset="0"/>
              </a:rPr>
              <a:t> </a:t>
            </a:r>
            <a:r>
              <a:rPr lang="it-IT" sz="1800" b="1" dirty="0" smtClean="0">
                <a:solidFill>
                  <a:schemeClr val="accent4">
                    <a:lumMod val="75000"/>
                  </a:schemeClr>
                </a:solidFill>
                <a:latin typeface="Comic Sans MS" pitchFamily="66" charset="0"/>
                <a:cs typeface="Times New Roman" pitchFamily="18" charset="0"/>
              </a:rPr>
              <a:t>trasversali </a:t>
            </a:r>
            <a:r>
              <a:rPr lang="it-IT" sz="1800" b="1" i="1" dirty="0" smtClean="0">
                <a:solidFill>
                  <a:schemeClr val="accent4">
                    <a:lumMod val="75000"/>
                  </a:schemeClr>
                </a:solidFill>
                <a:latin typeface="Comic Sans MS" pitchFamily="66" charset="0"/>
                <a:cs typeface="Times New Roman" pitchFamily="18" charset="0"/>
              </a:rPr>
              <a:t>elettromagnetiche</a:t>
            </a:r>
            <a:r>
              <a:rPr lang="it-IT" sz="1800" dirty="0" smtClean="0">
                <a:solidFill>
                  <a:schemeClr val="accent4">
                    <a:lumMod val="75000"/>
                  </a:schemeClr>
                </a:solidFill>
                <a:latin typeface="Comic Sans MS" pitchFamily="66" charset="0"/>
                <a:cs typeface="Times New Roman" pitchFamily="18" charset="0"/>
              </a:rPr>
              <a:t> prodotte dalle oscillazioni degli elettroni atomici. </a:t>
            </a:r>
          </a:p>
          <a:p>
            <a:pPr algn="just" eaLnBrk="1" hangingPunct="1"/>
            <a:endParaRPr lang="it-IT" sz="1800" dirty="0" smtClean="0">
              <a:latin typeface="Comic Sans MS" pitchFamily="66" charset="0"/>
              <a:cs typeface="Times New Roman" pitchFamily="18" charset="0"/>
            </a:endParaRPr>
          </a:p>
          <a:p>
            <a:pPr algn="just" eaLnBrk="1" hangingPunct="1">
              <a:lnSpc>
                <a:spcPct val="90000"/>
              </a:lnSpc>
              <a:spcBef>
                <a:spcPct val="5000"/>
              </a:spcBef>
            </a:pPr>
            <a:endParaRPr lang="it-IT" sz="1800" dirty="0" smtClean="0">
              <a:latin typeface="Comic Sans MS" pitchFamily="66" charset="0"/>
              <a:cs typeface="Times New Roman" pitchFamily="18" charset="0"/>
            </a:endParaRPr>
          </a:p>
          <a:p>
            <a:pPr algn="just" eaLnBrk="1" hangingPunct="1">
              <a:lnSpc>
                <a:spcPct val="90000"/>
              </a:lnSpc>
              <a:spcBef>
                <a:spcPct val="5000"/>
              </a:spcBef>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90000"/>
              </a:lnSpc>
            </a:pPr>
            <a:endParaRPr lang="it-IT" sz="1800" dirty="0" smtClean="0">
              <a:cs typeface="Times New Roman" pitchFamily="18" charset="0"/>
            </a:endParaRPr>
          </a:p>
          <a:p>
            <a:pPr algn="just" eaLnBrk="1" hangingPunct="1">
              <a:lnSpc>
                <a:spcPct val="90000"/>
              </a:lnSpc>
            </a:pPr>
            <a:r>
              <a:rPr lang="it-IT" sz="1800" dirty="0" smtClean="0">
                <a:cs typeface="Times New Roman" pitchFamily="18" charset="0"/>
              </a:rPr>
              <a:t> </a:t>
            </a:r>
          </a:p>
          <a:p>
            <a:pPr algn="just" eaLnBrk="1" hangingPunct="1">
              <a:lnSpc>
                <a:spcPct val="90000"/>
              </a:lnSpc>
            </a:pPr>
            <a:endParaRPr lang="it-IT" sz="1800" dirty="0" smtClean="0">
              <a:cs typeface="Times New Roman" pitchFamily="18" charset="0"/>
            </a:endParaRPr>
          </a:p>
          <a:p>
            <a:pPr algn="just" eaLnBrk="1" hangingPunct="1">
              <a:lnSpc>
                <a:spcPct val="90000"/>
              </a:lnSpc>
            </a:pPr>
            <a:endParaRPr lang="it-IT" sz="1800" dirty="0" smtClean="0">
              <a:latin typeface="Comic Sans MS" pitchFamily="66" charset="0"/>
              <a:cs typeface="Times New Roman" pitchFamily="18" charset="0"/>
            </a:endParaRPr>
          </a:p>
          <a:p>
            <a:pPr algn="just" eaLnBrk="1" hangingPunct="1">
              <a:lnSpc>
                <a:spcPct val="110000"/>
              </a:lnSpc>
            </a:pPr>
            <a:r>
              <a:rPr lang="it-IT" sz="1800" dirty="0" smtClean="0">
                <a:latin typeface="Comic Sans MS" pitchFamily="66" charset="0"/>
                <a:cs typeface="Times New Roman" pitchFamily="18" charset="0"/>
              </a:rPr>
              <a:t>L’emissione, la propagazione e l’assorbimento della luce possono essere quindi descritti utilizzando le </a:t>
            </a:r>
            <a:r>
              <a:rPr lang="it-IT" sz="18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leggi dei fenomeni ondulatori.</a:t>
            </a:r>
          </a:p>
          <a:p>
            <a:pPr algn="just" eaLnBrk="1" hangingPunct="1">
              <a:lnSpc>
                <a:spcPct val="90000"/>
              </a:lnSpc>
            </a:pPr>
            <a:endParaRPr lang="it-IT" sz="1800" dirty="0" smtClean="0">
              <a:cs typeface="Times New Roman" pitchFamily="18" charset="0"/>
            </a:endParaRPr>
          </a:p>
          <a:p>
            <a:pPr algn="just" eaLnBrk="1" hangingPunct="1">
              <a:lnSpc>
                <a:spcPct val="110000"/>
              </a:lnSpc>
            </a:pPr>
            <a:r>
              <a:rPr lang="it-IT" sz="1800" dirty="0" smtClean="0">
                <a:latin typeface="Comic Sans MS" pitchFamily="66" charset="0"/>
                <a:cs typeface="Times New Roman" pitchFamily="18" charset="0"/>
              </a:rPr>
              <a:t>Tuttavia esistono dei particolari eventi (</a:t>
            </a:r>
            <a:r>
              <a:rPr lang="it-IT" sz="1800" i="1" u="sng" dirty="0" smtClean="0">
                <a:latin typeface="Comic Sans MS" pitchFamily="66" charset="0"/>
                <a:cs typeface="Times New Roman" pitchFamily="18" charset="0"/>
              </a:rPr>
              <a:t>problema del corpo nero, effetto fotoelettrico</a:t>
            </a:r>
            <a:r>
              <a:rPr lang="it-IT" sz="1800" dirty="0" smtClean="0">
                <a:latin typeface="Comic Sans MS" pitchFamily="66" charset="0"/>
                <a:cs typeface="Times New Roman" pitchFamily="18" charset="0"/>
              </a:rPr>
              <a:t>) che possono essere spiegati solo assumendo per la luce una natura corpuscolare: </a:t>
            </a:r>
          </a:p>
          <a:p>
            <a:pPr algn="just" eaLnBrk="1" hangingPunct="1">
              <a:lnSpc>
                <a:spcPct val="110000"/>
              </a:lnSpc>
            </a:pPr>
            <a:endParaRPr lang="it-IT" sz="1800" dirty="0" smtClean="0">
              <a:latin typeface="Comic Sans MS" pitchFamily="66" charset="0"/>
              <a:cs typeface="Times New Roman" pitchFamily="18" charset="0"/>
            </a:endParaRPr>
          </a:p>
          <a:p>
            <a:pPr eaLnBrk="1" hangingPunct="1">
              <a:lnSpc>
                <a:spcPct val="90000"/>
              </a:lnSpc>
            </a:pPr>
            <a:r>
              <a:rPr lang="it-IT" sz="18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DUALISMO   ONDA  -  PARTICELLA</a:t>
            </a:r>
            <a:r>
              <a:rPr lang="it-IT" sz="1800" b="1" i="1" dirty="0" smtClean="0">
                <a:solidFill>
                  <a:schemeClr val="accent4">
                    <a:lumMod val="75000"/>
                  </a:schemeClr>
                </a:solidFill>
                <a:effectLst>
                  <a:outerShdw blurRad="38100" dist="38100" dir="2700000" algn="tl">
                    <a:srgbClr val="000000">
                      <a:alpha val="43137"/>
                    </a:srgbClr>
                  </a:outerShdw>
                </a:effectLst>
              </a:rPr>
              <a:t> </a:t>
            </a:r>
          </a:p>
        </p:txBody>
      </p:sp>
      <p:pic>
        <p:nvPicPr>
          <p:cNvPr id="5124" name="Picture 8" descr="Twave"/>
          <p:cNvPicPr>
            <a:picLocks noChangeAspect="1" noChangeArrowheads="1"/>
          </p:cNvPicPr>
          <p:nvPr/>
        </p:nvPicPr>
        <p:blipFill>
          <a:blip r:embed="rId3"/>
          <a:srcRect/>
          <a:stretch>
            <a:fillRect/>
          </a:stretch>
        </p:blipFill>
        <p:spPr bwMode="auto">
          <a:xfrm>
            <a:off x="3143240" y="2428868"/>
            <a:ext cx="4608512" cy="1350963"/>
          </a:xfrm>
          <a:prstGeom prst="rect">
            <a:avLst/>
          </a:prstGeom>
          <a:noFill/>
          <a:ln w="9525">
            <a:noFill/>
            <a:miter lim="800000"/>
            <a:headEnd/>
            <a:tailEnd/>
          </a:ln>
        </p:spPr>
      </p:pic>
      <p:sp>
        <p:nvSpPr>
          <p:cNvPr id="5125" name="Text Box 9"/>
          <p:cNvSpPr txBox="1">
            <a:spLocks noChangeArrowheads="1"/>
          </p:cNvSpPr>
          <p:nvPr/>
        </p:nvSpPr>
        <p:spPr bwMode="auto">
          <a:xfrm>
            <a:off x="642910" y="2563814"/>
            <a:ext cx="1916140" cy="711200"/>
          </a:xfrm>
          <a:prstGeom prst="rect">
            <a:avLst/>
          </a:prstGeom>
          <a:noFill/>
          <a:ln w="9525">
            <a:noFill/>
            <a:miter lim="800000"/>
            <a:headEnd/>
            <a:tailEnd/>
          </a:ln>
        </p:spPr>
        <p:txBody>
          <a:bodyPr wrap="square">
            <a:spAutoFit/>
          </a:bodyPr>
          <a:lstStyle/>
          <a:p>
            <a:pPr>
              <a:lnSpc>
                <a:spcPct val="90000"/>
              </a:lnSpc>
              <a:spcBef>
                <a:spcPct val="50000"/>
              </a:spcBef>
            </a:pPr>
            <a:r>
              <a:rPr kumimoji="0" lang="en-US" sz="1500" b="1" dirty="0" err="1">
                <a:solidFill>
                  <a:schemeClr val="bg2">
                    <a:lumMod val="10000"/>
                  </a:schemeClr>
                </a:solidFill>
                <a:effectLst>
                  <a:outerShdw blurRad="38100" dist="38100" dir="2700000" algn="tl">
                    <a:srgbClr val="000000">
                      <a:alpha val="43137"/>
                    </a:srgbClr>
                  </a:outerShdw>
                </a:effectLst>
                <a:latin typeface="Century Gothic" pitchFamily="34" charset="0"/>
              </a:rPr>
              <a:t>direzione</a:t>
            </a:r>
            <a:r>
              <a:rPr kumimoji="0" lang="en-US" sz="1500" b="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dirty="0" err="1">
                <a:solidFill>
                  <a:schemeClr val="bg2">
                    <a:lumMod val="10000"/>
                  </a:schemeClr>
                </a:solidFill>
                <a:effectLst>
                  <a:outerShdw blurRad="38100" dist="38100" dir="2700000" algn="tl">
                    <a:srgbClr val="000000">
                      <a:alpha val="43137"/>
                    </a:srgbClr>
                  </a:outerShdw>
                </a:effectLst>
                <a:latin typeface="Century Gothic" pitchFamily="34" charset="0"/>
              </a:rPr>
              <a:t>di</a:t>
            </a:r>
            <a:r>
              <a:rPr kumimoji="0" lang="en-US" sz="1500" b="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dirty="0" err="1">
                <a:solidFill>
                  <a:schemeClr val="bg2">
                    <a:lumMod val="10000"/>
                  </a:schemeClr>
                </a:solidFill>
                <a:effectLst>
                  <a:outerShdw blurRad="38100" dist="38100" dir="2700000" algn="tl">
                    <a:srgbClr val="000000">
                      <a:alpha val="43137"/>
                    </a:srgbClr>
                  </a:outerShdw>
                </a:effectLst>
                <a:latin typeface="Century Gothic" pitchFamily="34" charset="0"/>
              </a:rPr>
              <a:t>movimento</a:t>
            </a:r>
            <a:r>
              <a:rPr kumimoji="0" lang="en-US" sz="1500" b="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dirty="0" err="1">
                <a:solidFill>
                  <a:schemeClr val="bg2">
                    <a:lumMod val="10000"/>
                  </a:schemeClr>
                </a:solidFill>
                <a:effectLst>
                  <a:outerShdw blurRad="38100" dist="38100" dir="2700000" algn="tl">
                    <a:srgbClr val="000000">
                      <a:alpha val="43137"/>
                    </a:srgbClr>
                  </a:outerShdw>
                </a:effectLst>
                <a:latin typeface="Century Gothic" pitchFamily="34" charset="0"/>
              </a:rPr>
              <a:t>delle</a:t>
            </a:r>
            <a:r>
              <a:rPr kumimoji="0" lang="en-US" sz="1500" b="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dirty="0" err="1">
                <a:solidFill>
                  <a:schemeClr val="bg2">
                    <a:lumMod val="10000"/>
                  </a:schemeClr>
                </a:solidFill>
                <a:effectLst>
                  <a:outerShdw blurRad="38100" dist="38100" dir="2700000" algn="tl">
                    <a:srgbClr val="000000">
                      <a:alpha val="43137"/>
                    </a:srgbClr>
                  </a:outerShdw>
                </a:effectLst>
                <a:latin typeface="Century Gothic" pitchFamily="34" charset="0"/>
              </a:rPr>
              <a:t>particelle</a:t>
            </a:r>
            <a:endParaRPr kumimoji="0" lang="it-IT" sz="1500" b="1" dirty="0">
              <a:solidFill>
                <a:schemeClr val="bg2">
                  <a:lumMod val="10000"/>
                </a:schemeClr>
              </a:solidFill>
              <a:effectLst>
                <a:outerShdw blurRad="38100" dist="38100" dir="2700000" algn="tl">
                  <a:srgbClr val="000000">
                    <a:alpha val="43137"/>
                  </a:srgbClr>
                </a:outerShdw>
              </a:effectLst>
              <a:latin typeface="Century Gothic" pitchFamily="34" charset="0"/>
            </a:endParaRPr>
          </a:p>
        </p:txBody>
      </p:sp>
      <p:sp>
        <p:nvSpPr>
          <p:cNvPr id="5126" name="AutoShape 10"/>
          <p:cNvSpPr>
            <a:spLocks noChangeArrowheads="1"/>
          </p:cNvSpPr>
          <p:nvPr/>
        </p:nvSpPr>
        <p:spPr bwMode="auto">
          <a:xfrm>
            <a:off x="2555875" y="2563814"/>
            <a:ext cx="238125" cy="762000"/>
          </a:xfrm>
          <a:prstGeom prst="upArrow">
            <a:avLst>
              <a:gd name="adj1" fmla="val 50000"/>
              <a:gd name="adj2" fmla="val 80000"/>
            </a:avLst>
          </a:prstGeom>
          <a:solidFill>
            <a:srgbClr val="993300"/>
          </a:solidFill>
          <a:ln w="9525">
            <a:noFill/>
            <a:miter lim="800000"/>
            <a:headEnd/>
            <a:tailEnd/>
          </a:ln>
        </p:spPr>
        <p:txBody>
          <a:bodyPr wrap="none" anchor="ctr"/>
          <a:lstStyle/>
          <a:p>
            <a:endParaRPr lang="it-IT"/>
          </a:p>
        </p:txBody>
      </p:sp>
      <p:sp>
        <p:nvSpPr>
          <p:cNvPr id="5127" name="AutoShape 11"/>
          <p:cNvSpPr>
            <a:spLocks noChangeArrowheads="1"/>
          </p:cNvSpPr>
          <p:nvPr/>
        </p:nvSpPr>
        <p:spPr bwMode="auto">
          <a:xfrm rot="5400000">
            <a:off x="3429784" y="3713960"/>
            <a:ext cx="274637" cy="704850"/>
          </a:xfrm>
          <a:prstGeom prst="upArrow">
            <a:avLst>
              <a:gd name="adj1" fmla="val 50000"/>
              <a:gd name="adj2" fmla="val 64162"/>
            </a:avLst>
          </a:prstGeom>
          <a:solidFill>
            <a:srgbClr val="993300"/>
          </a:solidFill>
          <a:ln w="9525">
            <a:noFill/>
            <a:miter lim="800000"/>
            <a:headEnd/>
            <a:tailEnd/>
          </a:ln>
        </p:spPr>
        <p:txBody>
          <a:bodyPr wrap="none" anchor="ctr"/>
          <a:lstStyle/>
          <a:p>
            <a:endParaRPr lang="it-IT"/>
          </a:p>
        </p:txBody>
      </p:sp>
      <p:sp>
        <p:nvSpPr>
          <p:cNvPr id="5128" name="Text Box 12"/>
          <p:cNvSpPr txBox="1">
            <a:spLocks noChangeArrowheads="1"/>
          </p:cNvSpPr>
          <p:nvPr/>
        </p:nvSpPr>
        <p:spPr bwMode="auto">
          <a:xfrm>
            <a:off x="4357686" y="3857628"/>
            <a:ext cx="3708400" cy="320675"/>
          </a:xfrm>
          <a:prstGeom prst="rect">
            <a:avLst/>
          </a:prstGeom>
          <a:noFill/>
          <a:ln w="9525">
            <a:noFill/>
            <a:miter lim="800000"/>
            <a:headEnd/>
            <a:tailEnd/>
          </a:ln>
        </p:spPr>
        <p:txBody>
          <a:bodyPr>
            <a:spAutoFit/>
          </a:bodyPr>
          <a:lstStyle/>
          <a:p>
            <a:pPr>
              <a:spcBef>
                <a:spcPct val="50000"/>
              </a:spcBef>
            </a:pPr>
            <a:r>
              <a:rPr kumimoji="0" lang="en-US" sz="1500" b="1" i="1" dirty="0" err="1">
                <a:solidFill>
                  <a:schemeClr val="bg2">
                    <a:lumMod val="10000"/>
                  </a:schemeClr>
                </a:solidFill>
                <a:effectLst>
                  <a:outerShdw blurRad="38100" dist="38100" dir="2700000" algn="tl">
                    <a:srgbClr val="000000">
                      <a:alpha val="43137"/>
                    </a:srgbClr>
                  </a:outerShdw>
                </a:effectLst>
                <a:latin typeface="Century Gothic" pitchFamily="34" charset="0"/>
              </a:rPr>
              <a:t>direzione</a:t>
            </a:r>
            <a:r>
              <a:rPr kumimoji="0" lang="en-US" sz="1500" b="1" i="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i="1" dirty="0" err="1">
                <a:solidFill>
                  <a:schemeClr val="bg2">
                    <a:lumMod val="10000"/>
                  </a:schemeClr>
                </a:solidFill>
                <a:effectLst>
                  <a:outerShdw blurRad="38100" dist="38100" dir="2700000" algn="tl">
                    <a:srgbClr val="000000">
                      <a:alpha val="43137"/>
                    </a:srgbClr>
                  </a:outerShdw>
                </a:effectLst>
                <a:latin typeface="Century Gothic" pitchFamily="34" charset="0"/>
              </a:rPr>
              <a:t>di</a:t>
            </a:r>
            <a:r>
              <a:rPr kumimoji="0" lang="en-US" sz="1500" b="1" i="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i="1" dirty="0" err="1">
                <a:solidFill>
                  <a:schemeClr val="bg2">
                    <a:lumMod val="10000"/>
                  </a:schemeClr>
                </a:solidFill>
                <a:effectLst>
                  <a:outerShdw blurRad="38100" dist="38100" dir="2700000" algn="tl">
                    <a:srgbClr val="000000">
                      <a:alpha val="43137"/>
                    </a:srgbClr>
                  </a:outerShdw>
                </a:effectLst>
                <a:latin typeface="Century Gothic" pitchFamily="34" charset="0"/>
              </a:rPr>
              <a:t>propagazione</a:t>
            </a:r>
            <a:r>
              <a:rPr kumimoji="0" lang="en-US" sz="1500" b="1" i="1" dirty="0">
                <a:solidFill>
                  <a:schemeClr val="bg2">
                    <a:lumMod val="10000"/>
                  </a:schemeClr>
                </a:solidFill>
                <a:effectLst>
                  <a:outerShdw blurRad="38100" dist="38100" dir="2700000" algn="tl">
                    <a:srgbClr val="000000">
                      <a:alpha val="43137"/>
                    </a:srgbClr>
                  </a:outerShdw>
                </a:effectLst>
                <a:latin typeface="Century Gothic" pitchFamily="34" charset="0"/>
              </a:rPr>
              <a:t> </a:t>
            </a:r>
            <a:r>
              <a:rPr kumimoji="0" lang="en-US" sz="1500" b="1" i="1" dirty="0" err="1">
                <a:solidFill>
                  <a:schemeClr val="bg2">
                    <a:lumMod val="10000"/>
                  </a:schemeClr>
                </a:solidFill>
                <a:effectLst>
                  <a:outerShdw blurRad="38100" dist="38100" dir="2700000" algn="tl">
                    <a:srgbClr val="000000">
                      <a:alpha val="43137"/>
                    </a:srgbClr>
                  </a:outerShdw>
                </a:effectLst>
                <a:latin typeface="Century Gothic" pitchFamily="34" charset="0"/>
              </a:rPr>
              <a:t>dell’onda</a:t>
            </a:r>
            <a:endParaRPr kumimoji="0" lang="it-IT" sz="1500" b="1" i="1" dirty="0">
              <a:solidFill>
                <a:schemeClr val="bg2">
                  <a:lumMod val="10000"/>
                </a:schemeClr>
              </a:solidFill>
              <a:effectLst>
                <a:outerShdw blurRad="38100" dist="38100" dir="2700000" algn="tl">
                  <a:srgbClr val="000000">
                    <a:alpha val="43137"/>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468313" y="333375"/>
            <a:ext cx="8207375" cy="595295"/>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400" b="1" dirty="0" smtClean="0">
                <a:solidFill>
                  <a:schemeClr val="bg1"/>
                </a:solidFill>
                <a:latin typeface="Comic Sans MS" pitchFamily="66" charset="0"/>
                <a:cs typeface="Times New Roman" pitchFamily="18" charset="0"/>
              </a:rPr>
              <a:t>OTTICA   GEOMETRICA    ed     OTTICA   FISICA</a:t>
            </a:r>
          </a:p>
        </p:txBody>
      </p:sp>
      <p:sp>
        <p:nvSpPr>
          <p:cNvPr id="6147" name="Rectangle 7"/>
          <p:cNvSpPr>
            <a:spLocks noGrp="1" noChangeArrowheads="1"/>
          </p:cNvSpPr>
          <p:nvPr>
            <p:ph type="body" idx="1"/>
          </p:nvPr>
        </p:nvSpPr>
        <p:spPr>
          <a:xfrm>
            <a:off x="428596" y="1428736"/>
            <a:ext cx="8286808" cy="4400550"/>
          </a:xfrm>
        </p:spPr>
        <p:style>
          <a:lnRef idx="2">
            <a:schemeClr val="accent4"/>
          </a:lnRef>
          <a:fillRef idx="1">
            <a:schemeClr val="lt1"/>
          </a:fillRef>
          <a:effectRef idx="0">
            <a:schemeClr val="accent4"/>
          </a:effectRef>
          <a:fontRef idx="minor">
            <a:schemeClr val="dk1"/>
          </a:fontRef>
        </p:style>
        <p:txBody>
          <a:bodyPr>
            <a:normAutofit lnSpcReduction="10000"/>
          </a:bodyPr>
          <a:lstStyle/>
          <a:p>
            <a:pPr marL="360000" algn="just" eaLnBrk="1" hangingPunct="1">
              <a:spcBef>
                <a:spcPts val="600"/>
              </a:spcBef>
              <a:spcAft>
                <a:spcPct val="50000"/>
              </a:spcAft>
              <a:buClr>
                <a:schemeClr val="folHlink"/>
              </a:buClr>
              <a:buFont typeface="Wingdings" pitchFamily="2" charset="2"/>
              <a:buChar char="Ø"/>
            </a:pPr>
            <a:r>
              <a:rPr lang="it-IT" sz="2200" b="1" i="1" dirty="0" smtClean="0">
                <a:latin typeface="Comic Sans MS" pitchFamily="66" charset="0"/>
                <a:cs typeface="Times New Roman" pitchFamily="18" charset="0"/>
              </a:rPr>
              <a:t>L’</a:t>
            </a:r>
            <a:r>
              <a:rPr lang="it-IT" sz="2200" b="1" i="1" dirty="0" smtClean="0">
                <a:solidFill>
                  <a:schemeClr val="folHlink"/>
                </a:solidFill>
                <a:latin typeface="Comic Sans MS" pitchFamily="66" charset="0"/>
                <a:cs typeface="Times New Roman" pitchFamily="18" charset="0"/>
              </a:rPr>
              <a:t>ottica fisica  o ondulatoria</a:t>
            </a:r>
            <a:r>
              <a:rPr lang="it-IT" sz="2200" dirty="0" smtClean="0">
                <a:solidFill>
                  <a:schemeClr val="folHlink"/>
                </a:solidFill>
                <a:latin typeface="Comic Sans MS" pitchFamily="66" charset="0"/>
                <a:cs typeface="Times New Roman" pitchFamily="18" charset="0"/>
              </a:rPr>
              <a:t> </a:t>
            </a:r>
            <a:r>
              <a:rPr lang="it-IT" sz="2200" dirty="0" smtClean="0">
                <a:latin typeface="Comic Sans MS" pitchFamily="66" charset="0"/>
                <a:cs typeface="Times New Roman" pitchFamily="18" charset="0"/>
              </a:rPr>
              <a:t>è quella parte della fisica che studia i fenomeni di propagazione della luce attraverso mezzi di natura diversa per i quali si applicano le leggi delle onde.</a:t>
            </a:r>
          </a:p>
          <a:p>
            <a:pPr algn="just" eaLnBrk="1" hangingPunct="1">
              <a:spcBef>
                <a:spcPct val="50000"/>
              </a:spcBef>
              <a:spcAft>
                <a:spcPct val="50000"/>
              </a:spcAft>
              <a:buClr>
                <a:schemeClr val="folHlink"/>
              </a:buClr>
              <a:buFont typeface="Wingdings" pitchFamily="2" charset="2"/>
              <a:buChar char="Ø"/>
            </a:pPr>
            <a:endParaRPr lang="it-IT" sz="2200" dirty="0" smtClean="0">
              <a:latin typeface="Comic Sans MS" pitchFamily="66" charset="0"/>
              <a:cs typeface="Times New Roman" pitchFamily="18" charset="0"/>
            </a:endParaRPr>
          </a:p>
          <a:p>
            <a:pPr algn="just" eaLnBrk="1" hangingPunct="1">
              <a:spcBef>
                <a:spcPct val="50000"/>
              </a:spcBef>
              <a:spcAft>
                <a:spcPct val="50000"/>
              </a:spcAft>
              <a:buClr>
                <a:schemeClr val="folHlink"/>
              </a:buClr>
              <a:buFont typeface="Wingdings" pitchFamily="2" charset="2"/>
              <a:buChar char="Ø"/>
            </a:pPr>
            <a:r>
              <a:rPr lang="it-IT" sz="2200" b="1" i="1" dirty="0" smtClean="0">
                <a:latin typeface="Comic Sans MS" pitchFamily="66" charset="0"/>
                <a:cs typeface="Times New Roman" pitchFamily="18" charset="0"/>
              </a:rPr>
              <a:t>L'</a:t>
            </a:r>
            <a:r>
              <a:rPr lang="it-IT" sz="2200" b="1" i="1" dirty="0" smtClean="0">
                <a:solidFill>
                  <a:schemeClr val="folHlink"/>
                </a:solidFill>
                <a:latin typeface="Comic Sans MS" pitchFamily="66" charset="0"/>
                <a:cs typeface="Times New Roman" pitchFamily="18" charset="0"/>
              </a:rPr>
              <a:t>ottica geometrica</a:t>
            </a:r>
            <a:r>
              <a:rPr lang="it-IT" sz="2200" dirty="0" smtClean="0">
                <a:solidFill>
                  <a:schemeClr val="folHlink"/>
                </a:solidFill>
                <a:latin typeface="Comic Sans MS" pitchFamily="66" charset="0"/>
                <a:cs typeface="Times New Roman" pitchFamily="18" charset="0"/>
              </a:rPr>
              <a:t> </a:t>
            </a:r>
            <a:r>
              <a:rPr lang="it-IT" sz="2200" dirty="0" smtClean="0">
                <a:latin typeface="Comic Sans MS" pitchFamily="66" charset="0"/>
                <a:cs typeface="Times New Roman" pitchFamily="18" charset="0"/>
              </a:rPr>
              <a:t>può essere applicata nell'ipotesi che le dimensioni dei mezzi siano molto maggiori  della lunghezza d'onda della luce. In questa ipotesi  si può trascurare l'aspetto ondulatorio e assumere che la luce si propaga in un dato mezzo in linea retta e in modo indipendente: concetto di </a:t>
            </a:r>
            <a:r>
              <a:rPr lang="it-IT" sz="2200" b="1" dirty="0" smtClean="0">
                <a:solidFill>
                  <a:schemeClr val="folHlink"/>
                </a:solidFill>
                <a:latin typeface="Comic Sans MS" pitchFamily="66" charset="0"/>
                <a:cs typeface="Times New Roman" pitchFamily="18" charset="0"/>
              </a:rPr>
              <a:t>raggio luminoso</a:t>
            </a:r>
            <a:r>
              <a:rPr lang="it-IT" sz="2200" dirty="0" smtClean="0">
                <a:solidFill>
                  <a:schemeClr val="folHlink"/>
                </a:solidFill>
                <a:latin typeface="Comic Sans MS" pitchFamily="66" charset="0"/>
                <a:cs typeface="Times New Roman" pitchFamily="18" charset="0"/>
              </a:rPr>
              <a:t>.</a:t>
            </a:r>
            <a:r>
              <a:rPr lang="it-IT" sz="2200" dirty="0" smtClean="0">
                <a:solidFill>
                  <a:schemeClr val="folHlink"/>
                </a:solidFill>
                <a:latin typeface="Comic Sans MS" pitchFamily="66" charset="0"/>
              </a:rPr>
              <a:t> </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642910" y="1071546"/>
            <a:ext cx="7929618" cy="5286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50" name="Rectangle 6"/>
          <p:cNvSpPr>
            <a:spLocks noGrp="1" noChangeArrowheads="1"/>
          </p:cNvSpPr>
          <p:nvPr>
            <p:ph type="title"/>
          </p:nvPr>
        </p:nvSpPr>
        <p:spPr>
          <a:xfrm>
            <a:off x="684212" y="333375"/>
            <a:ext cx="7888315" cy="60960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400" b="1" dirty="0" smtClean="0">
                <a:solidFill>
                  <a:schemeClr val="bg1"/>
                </a:solidFill>
                <a:latin typeface="Comic Sans MS" pitchFamily="66" charset="0"/>
                <a:cs typeface="Times New Roman" pitchFamily="18" charset="0"/>
              </a:rPr>
              <a:t>Raggio luminoso</a:t>
            </a:r>
          </a:p>
        </p:txBody>
      </p:sp>
      <p:sp>
        <p:nvSpPr>
          <p:cNvPr id="7171" name="Rectangle 7"/>
          <p:cNvSpPr>
            <a:spLocks noGrp="1" noChangeArrowheads="1"/>
          </p:cNvSpPr>
          <p:nvPr>
            <p:ph type="body" idx="1"/>
          </p:nvPr>
        </p:nvSpPr>
        <p:spPr>
          <a:xfrm>
            <a:off x="500034" y="1219200"/>
            <a:ext cx="8072494" cy="1752600"/>
          </a:xfrm>
        </p:spPr>
        <p:txBody>
          <a:bodyPr>
            <a:noAutofit/>
          </a:bodyPr>
          <a:lstStyle/>
          <a:p>
            <a:pPr marL="193675" indent="0" algn="just" eaLnBrk="1" hangingPunct="1">
              <a:lnSpc>
                <a:spcPct val="90000"/>
              </a:lnSpc>
              <a:buFont typeface="Wingdings" pitchFamily="2" charset="2"/>
              <a:buNone/>
            </a:pPr>
            <a:r>
              <a:rPr lang="it-IT" sz="2000" dirty="0" smtClean="0">
                <a:latin typeface="Comic Sans MS" pitchFamily="66" charset="0"/>
                <a:cs typeface="Times New Roman" pitchFamily="18" charset="0"/>
              </a:rPr>
              <a:t>Nell'ipotesi di una sorgente luminosa posta a distanza infinita, introducendo uno schermo con un piccolo foro centrale, si osserva come la luce emerga proseguendo in linea retta con una ampiezza pari alle dimensioni del foro stesso: questo fascio di luce è definito come </a:t>
            </a:r>
            <a:r>
              <a:rPr lang="it-IT" sz="2000" i="1" dirty="0" smtClean="0">
                <a:solidFill>
                  <a:schemeClr val="bg2">
                    <a:lumMod val="25000"/>
                  </a:schemeClr>
                </a:solidFill>
                <a:effectLst>
                  <a:outerShdw blurRad="38100" dist="38100" dir="2700000" algn="tl">
                    <a:srgbClr val="000000">
                      <a:alpha val="43137"/>
                    </a:srgbClr>
                  </a:outerShdw>
                </a:effectLst>
                <a:latin typeface="Comic Sans MS" pitchFamily="66" charset="0"/>
                <a:cs typeface="Times New Roman" pitchFamily="18" charset="0"/>
              </a:rPr>
              <a:t>raggio luminoso.</a:t>
            </a:r>
            <a:r>
              <a:rPr lang="it-IT" sz="2000" i="1" dirty="0" smtClean="0">
                <a:solidFill>
                  <a:schemeClr val="bg2">
                    <a:lumMod val="25000"/>
                  </a:schemeClr>
                </a:solidFill>
                <a:effectLst>
                  <a:outerShdw blurRad="38100" dist="38100" dir="2700000" algn="tl">
                    <a:srgbClr val="000000">
                      <a:alpha val="43137"/>
                    </a:srgbClr>
                  </a:outerShdw>
                </a:effectLst>
                <a:latin typeface="Comic Sans MS" pitchFamily="66" charset="0"/>
              </a:rPr>
              <a:t> </a:t>
            </a:r>
          </a:p>
          <a:p>
            <a:pPr marL="193675" indent="0" eaLnBrk="1" hangingPunct="1">
              <a:lnSpc>
                <a:spcPct val="90000"/>
              </a:lnSpc>
              <a:buFont typeface="Wingdings" pitchFamily="2" charset="2"/>
              <a:buNone/>
            </a:pPr>
            <a:endParaRPr lang="it-IT" sz="2000" dirty="0" smtClean="0">
              <a:latin typeface="Comic Sans MS" pitchFamily="66" charset="0"/>
            </a:endParaRPr>
          </a:p>
          <a:p>
            <a:pPr marL="193675" indent="0" algn="just" eaLnBrk="1" hangingPunct="1">
              <a:lnSpc>
                <a:spcPct val="90000"/>
              </a:lnSpc>
              <a:buFont typeface="Wingdings" pitchFamily="2" charset="2"/>
              <a:buNone/>
            </a:pPr>
            <a:r>
              <a:rPr lang="it-IT" sz="2000" dirty="0" smtClean="0">
                <a:solidFill>
                  <a:schemeClr val="bg2">
                    <a:lumMod val="10000"/>
                  </a:schemeClr>
                </a:solidFill>
                <a:cs typeface="Times New Roman" pitchFamily="18" charset="0"/>
              </a:rPr>
              <a:t>                                 </a:t>
            </a:r>
            <a:r>
              <a:rPr lang="it-IT" sz="2000" b="1" i="1" dirty="0" smtClean="0">
                <a:solidFill>
                  <a:schemeClr val="bg2">
                    <a:lumMod val="10000"/>
                  </a:schemeClr>
                </a:solidFill>
                <a:latin typeface="Comic Sans MS" pitchFamily="66" charset="0"/>
                <a:cs typeface="Times New Roman" pitchFamily="18" charset="0"/>
              </a:rPr>
              <a:t>Propagazione lineare della luce</a:t>
            </a:r>
            <a:endParaRPr lang="it-IT" sz="2000" b="1" dirty="0" smtClean="0">
              <a:solidFill>
                <a:schemeClr val="bg2">
                  <a:lumMod val="10000"/>
                </a:schemeClr>
              </a:solidFill>
              <a:latin typeface="Comic Sans MS" pitchFamily="66" charset="0"/>
              <a:cs typeface="Times New Roman" pitchFamily="18" charset="0"/>
            </a:endParaRPr>
          </a:p>
          <a:p>
            <a:pPr marL="193675" indent="0" algn="just" eaLnBrk="1" hangingPunct="1">
              <a:lnSpc>
                <a:spcPct val="90000"/>
              </a:lnSpc>
              <a:buFont typeface="Wingdings" pitchFamily="2" charset="2"/>
              <a:buNone/>
            </a:pPr>
            <a:endParaRPr lang="it-IT" sz="2000" dirty="0" smtClean="0">
              <a:solidFill>
                <a:schemeClr val="accent1"/>
              </a:solidFill>
              <a:cs typeface="Times New Roman" pitchFamily="18" charset="0"/>
            </a:endParaRPr>
          </a:p>
          <a:p>
            <a:pPr marL="193675" indent="0" algn="just" eaLnBrk="1" hangingPunct="1">
              <a:lnSpc>
                <a:spcPct val="90000"/>
              </a:lnSpc>
              <a:buFont typeface="Wingdings" pitchFamily="2" charset="2"/>
              <a:buNone/>
            </a:pPr>
            <a:endParaRPr lang="it-IT" sz="2000" dirty="0" smtClean="0">
              <a:solidFill>
                <a:schemeClr val="folHlink"/>
              </a:solidFill>
              <a:cs typeface="Times New Roman" pitchFamily="18" charset="0"/>
            </a:endParaRPr>
          </a:p>
          <a:p>
            <a:pPr marL="193675" indent="0" algn="just" eaLnBrk="1" hangingPunct="1">
              <a:lnSpc>
                <a:spcPct val="90000"/>
              </a:lnSpc>
              <a:buFont typeface="Wingdings" pitchFamily="2" charset="2"/>
              <a:buNone/>
            </a:pPr>
            <a:r>
              <a:rPr lang="it-IT" sz="2000" i="1" dirty="0" smtClean="0">
                <a:solidFill>
                  <a:schemeClr val="folHlink"/>
                </a:solidFill>
                <a:cs typeface="Times New Roman" pitchFamily="18" charset="0"/>
              </a:rPr>
              <a:t>					</a:t>
            </a:r>
            <a:r>
              <a:rPr lang="it-IT" sz="2000" i="1" dirty="0" smtClean="0">
                <a:solidFill>
                  <a:schemeClr val="bg2"/>
                </a:solidFill>
                <a:cs typeface="Times New Roman" pitchFamily="18" charset="0"/>
              </a:rPr>
              <a:t>Raggio luminoso</a:t>
            </a:r>
            <a:r>
              <a:rPr lang="it-IT" sz="2000" dirty="0" smtClean="0">
                <a:solidFill>
                  <a:schemeClr val="bg2"/>
                </a:solidFill>
                <a:cs typeface="Times New Roman" pitchFamily="18" charset="0"/>
              </a:rPr>
              <a:t> </a:t>
            </a:r>
          </a:p>
          <a:p>
            <a:pPr marL="193675" indent="0" algn="just" eaLnBrk="1" hangingPunct="1">
              <a:lnSpc>
                <a:spcPct val="90000"/>
              </a:lnSpc>
              <a:buFont typeface="Wingdings" pitchFamily="2" charset="2"/>
              <a:buNone/>
            </a:pPr>
            <a:r>
              <a:rPr lang="it-IT" sz="2000" b="1" dirty="0" smtClean="0">
                <a:solidFill>
                  <a:schemeClr val="bg2"/>
                </a:solidFill>
                <a:cs typeface="Times New Roman" pitchFamily="18" charset="0"/>
              </a:rPr>
              <a:t> </a:t>
            </a:r>
            <a:endParaRPr lang="it-IT" sz="2000" dirty="0" smtClean="0">
              <a:solidFill>
                <a:schemeClr val="bg2"/>
              </a:solidFill>
              <a:cs typeface="Times New Roman" pitchFamily="18" charset="0"/>
            </a:endParaRPr>
          </a:p>
          <a:p>
            <a:pPr marL="193675" indent="0" algn="just" eaLnBrk="1" hangingPunct="1">
              <a:lnSpc>
                <a:spcPct val="90000"/>
              </a:lnSpc>
              <a:buFont typeface="Wingdings" pitchFamily="2" charset="2"/>
              <a:buNone/>
            </a:pPr>
            <a:r>
              <a:rPr lang="it-IT" sz="2000" b="1" dirty="0" smtClean="0">
                <a:solidFill>
                  <a:srgbClr val="0000FF"/>
                </a:solidFill>
                <a:cs typeface="Times New Roman" pitchFamily="18" charset="0"/>
              </a:rPr>
              <a:t> </a:t>
            </a:r>
            <a:endParaRPr lang="it-IT" sz="2000" dirty="0" smtClean="0">
              <a:cs typeface="Times New Roman" pitchFamily="18" charset="0"/>
            </a:endParaRPr>
          </a:p>
          <a:p>
            <a:pPr marL="193675" indent="0" algn="just" eaLnBrk="1" hangingPunct="1">
              <a:lnSpc>
                <a:spcPct val="90000"/>
              </a:lnSpc>
              <a:buFont typeface="Wingdings" pitchFamily="2" charset="2"/>
              <a:buNone/>
            </a:pPr>
            <a:r>
              <a:rPr lang="it-IT" sz="2000" b="1" dirty="0" smtClean="0">
                <a:solidFill>
                  <a:srgbClr val="0000FF"/>
                </a:solidFill>
                <a:cs typeface="Times New Roman" pitchFamily="18" charset="0"/>
              </a:rPr>
              <a:t> </a:t>
            </a:r>
            <a:endParaRPr lang="it-IT" sz="2000" dirty="0" smtClean="0">
              <a:cs typeface="Times New Roman" pitchFamily="18" charset="0"/>
            </a:endParaRPr>
          </a:p>
          <a:p>
            <a:pPr marL="193675" indent="0" algn="just" eaLnBrk="1" hangingPunct="1">
              <a:lnSpc>
                <a:spcPct val="90000"/>
              </a:lnSpc>
              <a:buFont typeface="Wingdings" pitchFamily="2" charset="2"/>
              <a:buNone/>
            </a:pPr>
            <a:r>
              <a:rPr lang="it-IT" sz="2000" b="1" dirty="0" smtClean="0">
                <a:solidFill>
                  <a:srgbClr val="0000FF"/>
                </a:solidFill>
                <a:cs typeface="Times New Roman" pitchFamily="18" charset="0"/>
              </a:rPr>
              <a:t> </a:t>
            </a:r>
            <a:endParaRPr lang="it-IT" sz="2000" dirty="0" smtClean="0">
              <a:cs typeface="Times New Roman" pitchFamily="18" charset="0"/>
            </a:endParaRPr>
          </a:p>
          <a:p>
            <a:pPr marL="193675" indent="0" algn="just" eaLnBrk="1" hangingPunct="1">
              <a:lnSpc>
                <a:spcPct val="90000"/>
              </a:lnSpc>
              <a:buFont typeface="Wingdings" pitchFamily="2" charset="2"/>
              <a:buNone/>
            </a:pPr>
            <a:r>
              <a:rPr lang="it-IT" sz="2000" b="1" dirty="0" smtClean="0">
                <a:solidFill>
                  <a:srgbClr val="0000FF"/>
                </a:solidFill>
                <a:cs typeface="Times New Roman" pitchFamily="18" charset="0"/>
              </a:rPr>
              <a:t> </a:t>
            </a:r>
            <a:endParaRPr lang="it-IT" sz="2000" dirty="0" smtClean="0">
              <a:cs typeface="Times New Roman" pitchFamily="18" charset="0"/>
            </a:endParaRPr>
          </a:p>
          <a:p>
            <a:pPr marL="193675" indent="0" eaLnBrk="1" hangingPunct="1">
              <a:lnSpc>
                <a:spcPct val="90000"/>
              </a:lnSpc>
              <a:buFont typeface="Wingdings" pitchFamily="2" charset="2"/>
              <a:buNone/>
            </a:pPr>
            <a:endParaRPr lang="it-IT" sz="2000" dirty="0" smtClean="0"/>
          </a:p>
        </p:txBody>
      </p:sp>
      <p:grpSp>
        <p:nvGrpSpPr>
          <p:cNvPr id="2" name="Group 8"/>
          <p:cNvGrpSpPr>
            <a:grpSpLocks/>
          </p:cNvGrpSpPr>
          <p:nvPr/>
        </p:nvGrpSpPr>
        <p:grpSpPr bwMode="auto">
          <a:xfrm>
            <a:off x="1187450" y="4005262"/>
            <a:ext cx="6840538" cy="2138381"/>
            <a:chOff x="1152" y="3025"/>
            <a:chExt cx="7920" cy="2592"/>
          </a:xfrm>
          <a:solidFill>
            <a:schemeClr val="bg1"/>
          </a:solidFill>
        </p:grpSpPr>
        <p:sp>
          <p:nvSpPr>
            <p:cNvPr id="7174" name="Rectangle 9"/>
            <p:cNvSpPr>
              <a:spLocks noChangeArrowheads="1"/>
            </p:cNvSpPr>
            <p:nvPr/>
          </p:nvSpPr>
          <p:spPr bwMode="auto">
            <a:xfrm>
              <a:off x="1152" y="3025"/>
              <a:ext cx="7920" cy="25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75" name="Line 10"/>
            <p:cNvSpPr>
              <a:spLocks noChangeShapeType="1"/>
            </p:cNvSpPr>
            <p:nvPr/>
          </p:nvSpPr>
          <p:spPr bwMode="auto">
            <a:xfrm>
              <a:off x="1305" y="5050"/>
              <a:ext cx="3312" cy="144"/>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76" name="Line 11"/>
            <p:cNvSpPr>
              <a:spLocks noChangeShapeType="1"/>
            </p:cNvSpPr>
            <p:nvPr/>
          </p:nvSpPr>
          <p:spPr bwMode="auto">
            <a:xfrm>
              <a:off x="1305" y="5194"/>
              <a:ext cx="3312" cy="144"/>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77" name="Line 12"/>
            <p:cNvSpPr>
              <a:spLocks noChangeShapeType="1"/>
            </p:cNvSpPr>
            <p:nvPr/>
          </p:nvSpPr>
          <p:spPr bwMode="auto">
            <a:xfrm flipV="1">
              <a:off x="1161" y="4042"/>
              <a:ext cx="3456" cy="288"/>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78" name="Line 13"/>
            <p:cNvSpPr>
              <a:spLocks noChangeShapeType="1"/>
            </p:cNvSpPr>
            <p:nvPr/>
          </p:nvSpPr>
          <p:spPr bwMode="auto">
            <a:xfrm flipV="1">
              <a:off x="1305" y="4330"/>
              <a:ext cx="3312" cy="144"/>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79" name="Line 14"/>
            <p:cNvSpPr>
              <a:spLocks noChangeShapeType="1"/>
            </p:cNvSpPr>
            <p:nvPr/>
          </p:nvSpPr>
          <p:spPr bwMode="auto">
            <a:xfrm>
              <a:off x="1305" y="4618"/>
              <a:ext cx="3312"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0" name="Line 15"/>
            <p:cNvSpPr>
              <a:spLocks noChangeShapeType="1"/>
            </p:cNvSpPr>
            <p:nvPr/>
          </p:nvSpPr>
          <p:spPr bwMode="auto">
            <a:xfrm>
              <a:off x="1305" y="4906"/>
              <a:ext cx="3312"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1" name="Rectangle 16"/>
            <p:cNvSpPr>
              <a:spLocks noChangeArrowheads="1"/>
            </p:cNvSpPr>
            <p:nvPr/>
          </p:nvSpPr>
          <p:spPr bwMode="auto">
            <a:xfrm>
              <a:off x="4617" y="3898"/>
              <a:ext cx="144"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2" name="Rectangle 17"/>
            <p:cNvSpPr>
              <a:spLocks noChangeArrowheads="1"/>
            </p:cNvSpPr>
            <p:nvPr/>
          </p:nvSpPr>
          <p:spPr bwMode="auto">
            <a:xfrm>
              <a:off x="4617" y="4762"/>
              <a:ext cx="144" cy="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3" name="Line 18"/>
            <p:cNvSpPr>
              <a:spLocks noChangeShapeType="1"/>
            </p:cNvSpPr>
            <p:nvPr/>
          </p:nvSpPr>
          <p:spPr bwMode="auto">
            <a:xfrm>
              <a:off x="5049" y="4762"/>
              <a:ext cx="1584"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4" name="Line 19"/>
            <p:cNvSpPr>
              <a:spLocks noChangeShapeType="1"/>
            </p:cNvSpPr>
            <p:nvPr/>
          </p:nvSpPr>
          <p:spPr bwMode="auto">
            <a:xfrm>
              <a:off x="1305" y="4762"/>
              <a:ext cx="3312"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sp>
          <p:nvSpPr>
            <p:cNvPr id="7185" name="Line 20"/>
            <p:cNvSpPr>
              <a:spLocks noChangeShapeType="1"/>
            </p:cNvSpPr>
            <p:nvPr/>
          </p:nvSpPr>
          <p:spPr bwMode="auto">
            <a:xfrm>
              <a:off x="5049" y="4618"/>
              <a:ext cx="1584" cy="0"/>
            </a:xfrm>
            <a:prstGeom prst="line">
              <a:avLst/>
            </a:prstGeom>
            <a:ln>
              <a:headEnd/>
              <a:tailEnd type="triangle" w="med" len="med"/>
            </a:ln>
          </p:spPr>
          <p:style>
            <a:lnRef idx="1">
              <a:schemeClr val="accent4"/>
            </a:lnRef>
            <a:fillRef idx="2">
              <a:schemeClr val="accent4"/>
            </a:fillRef>
            <a:effectRef idx="1">
              <a:schemeClr val="accent4"/>
            </a:effectRef>
            <a:fontRef idx="minor">
              <a:schemeClr val="dk1"/>
            </a:fontRef>
          </p:style>
          <p:txBody>
            <a:bodyPr/>
            <a:lstStyle/>
            <a:p>
              <a:endParaRPr lang="it-IT"/>
            </a:p>
          </p:txBody>
        </p:sp>
      </p:grpSp>
      <p:sp>
        <p:nvSpPr>
          <p:cNvPr id="7173" name="Rectangle 21"/>
          <p:cNvSpPr>
            <a:spLocks noChangeArrowheads="1"/>
          </p:cNvSpPr>
          <p:nvPr/>
        </p:nvSpPr>
        <p:spPr bwMode="auto">
          <a:xfrm>
            <a:off x="4716463" y="4225925"/>
            <a:ext cx="1991251" cy="341632"/>
          </a:xfrm>
          <a:prstGeom prst="rect">
            <a:avLst/>
          </a:prstGeom>
          <a:noFill/>
          <a:ln w="9525">
            <a:noFill/>
            <a:miter lim="800000"/>
            <a:headEnd/>
            <a:tailEnd/>
          </a:ln>
        </p:spPr>
        <p:txBody>
          <a:bodyPr wrap="none">
            <a:spAutoFit/>
          </a:bodyPr>
          <a:lstStyle/>
          <a:p>
            <a:pPr>
              <a:lnSpc>
                <a:spcPct val="90000"/>
              </a:lnSpc>
              <a:spcBef>
                <a:spcPct val="20000"/>
              </a:spcBef>
              <a:buClr>
                <a:schemeClr val="accent2"/>
              </a:buClr>
              <a:buSzPct val="80000"/>
              <a:buFont typeface="Wingdings" pitchFamily="2" charset="2"/>
              <a:buNone/>
            </a:pPr>
            <a:r>
              <a:rPr kumimoji="0" lang="it-IT" b="1" dirty="0">
                <a:solidFill>
                  <a:schemeClr val="bg2">
                    <a:lumMod val="10000"/>
                  </a:schemeClr>
                </a:solidFill>
                <a:effectLst>
                  <a:outerShdw blurRad="38100" dist="38100" dir="2700000" algn="tl">
                    <a:srgbClr val="000000">
                      <a:alpha val="43137"/>
                    </a:srgbClr>
                  </a:outerShdw>
                </a:effectLst>
                <a:latin typeface="Comic Sans MS" pitchFamily="66" charset="0"/>
              </a:rPr>
              <a:t>Raggio luminoso </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611188" y="260350"/>
            <a:ext cx="8247092" cy="66832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000" b="1" dirty="0" smtClean="0">
                <a:solidFill>
                  <a:schemeClr val="bg1"/>
                </a:solidFill>
                <a:latin typeface="Comic Sans MS" pitchFamily="66" charset="0"/>
                <a:cs typeface="Times New Roman" pitchFamily="18" charset="0"/>
              </a:rPr>
              <a:t>Velocità della luce e indice di rifrazione</a:t>
            </a:r>
            <a:r>
              <a:rPr lang="it-IT" b="1" dirty="0" smtClean="0">
                <a:solidFill>
                  <a:schemeClr val="bg1"/>
                </a:solidFill>
                <a:cs typeface="Times New Roman" pitchFamily="18" charset="0"/>
              </a:rPr>
              <a:t> </a:t>
            </a:r>
          </a:p>
        </p:txBody>
      </p:sp>
      <p:sp>
        <p:nvSpPr>
          <p:cNvPr id="8195" name="Rectangle 7"/>
          <p:cNvSpPr>
            <a:spLocks noGrp="1" noChangeArrowheads="1"/>
          </p:cNvSpPr>
          <p:nvPr>
            <p:ph type="body" idx="1"/>
          </p:nvPr>
        </p:nvSpPr>
        <p:spPr>
          <a:xfrm>
            <a:off x="571472" y="1142984"/>
            <a:ext cx="8393141" cy="5715016"/>
          </a:xfrm>
        </p:spPr>
        <p:style>
          <a:lnRef idx="2">
            <a:schemeClr val="accent4"/>
          </a:lnRef>
          <a:fillRef idx="1">
            <a:schemeClr val="lt1"/>
          </a:fillRef>
          <a:effectRef idx="0">
            <a:schemeClr val="accent4"/>
          </a:effectRef>
          <a:fontRef idx="minor">
            <a:schemeClr val="dk1"/>
          </a:fontRef>
        </p:style>
        <p:txBody>
          <a:bodyPr>
            <a:normAutofit/>
          </a:bodyPr>
          <a:lstStyle/>
          <a:p>
            <a:pPr marL="0" indent="0" algn="just" eaLnBrk="1" hangingPunct="1">
              <a:buFont typeface="Wingdings" pitchFamily="2" charset="2"/>
              <a:buNone/>
            </a:pPr>
            <a:r>
              <a:rPr lang="it-IT" sz="2200" dirty="0" smtClean="0">
                <a:latin typeface="Comic Sans MS" pitchFamily="66" charset="0"/>
                <a:cs typeface="Times New Roman" pitchFamily="18" charset="0"/>
              </a:rPr>
              <a:t>La luce, come in generale le onde elettromagnetiche, si propagano  nel vuoto ad una velocità costante </a:t>
            </a:r>
            <a:r>
              <a:rPr lang="it-IT" sz="2200" b="1" dirty="0" smtClean="0">
                <a:solidFill>
                  <a:schemeClr val="bg2">
                    <a:lumMod val="25000"/>
                  </a:schemeClr>
                </a:solidFill>
                <a:latin typeface="Comic Sans MS" pitchFamily="66" charset="0"/>
                <a:cs typeface="Times New Roman" pitchFamily="18" charset="0"/>
              </a:rPr>
              <a:t>c</a:t>
            </a:r>
            <a:r>
              <a:rPr lang="it-IT" sz="2200" b="1" dirty="0" smtClean="0">
                <a:latin typeface="Comic Sans MS" pitchFamily="66" charset="0"/>
                <a:cs typeface="Times New Roman" pitchFamily="18" charset="0"/>
              </a:rPr>
              <a:t> </a:t>
            </a:r>
            <a:r>
              <a:rPr lang="it-IT" sz="2200" dirty="0" smtClean="0">
                <a:latin typeface="Comic Sans MS" pitchFamily="66" charset="0"/>
                <a:cs typeface="Times New Roman" pitchFamily="18" charset="0"/>
              </a:rPr>
              <a:t>pari a</a:t>
            </a:r>
            <a:r>
              <a:rPr lang="it-IT" sz="2200" b="1" dirty="0" smtClean="0">
                <a:latin typeface="Comic Sans MS" pitchFamily="66" charset="0"/>
                <a:cs typeface="Times New Roman" pitchFamily="18" charset="0"/>
              </a:rPr>
              <a:t>   </a:t>
            </a:r>
            <a:r>
              <a:rPr lang="it-IT" sz="2200" b="1" i="1" dirty="0" smtClean="0">
                <a:solidFill>
                  <a:schemeClr val="bg2">
                    <a:lumMod val="25000"/>
                  </a:schemeClr>
                </a:solidFill>
                <a:latin typeface="Comic Sans MS" pitchFamily="66" charset="0"/>
                <a:cs typeface="Times New Roman" pitchFamily="18" charset="0"/>
              </a:rPr>
              <a:t>2.9975 </a:t>
            </a:r>
            <a:r>
              <a:rPr lang="it-IT" sz="2200" b="1" i="1" baseline="30000" dirty="0" smtClean="0">
                <a:solidFill>
                  <a:schemeClr val="bg2">
                    <a:lumMod val="25000"/>
                  </a:schemeClr>
                </a:solidFill>
                <a:latin typeface="Comic Sans MS" pitchFamily="66" charset="0"/>
                <a:cs typeface="Times New Roman" pitchFamily="18" charset="0"/>
              </a:rPr>
              <a:t>x</a:t>
            </a:r>
            <a:r>
              <a:rPr lang="it-IT" sz="2200" b="1" i="1" dirty="0" smtClean="0">
                <a:solidFill>
                  <a:schemeClr val="bg2">
                    <a:lumMod val="25000"/>
                  </a:schemeClr>
                </a:solidFill>
                <a:latin typeface="Comic Sans MS" pitchFamily="66" charset="0"/>
                <a:cs typeface="Times New Roman" pitchFamily="18" charset="0"/>
              </a:rPr>
              <a:t> 10</a:t>
            </a:r>
            <a:r>
              <a:rPr lang="it-IT" sz="2200" b="1" i="1" baseline="30000" dirty="0" smtClean="0">
                <a:solidFill>
                  <a:schemeClr val="bg2">
                    <a:lumMod val="25000"/>
                  </a:schemeClr>
                </a:solidFill>
                <a:latin typeface="Comic Sans MS" pitchFamily="66" charset="0"/>
                <a:cs typeface="Times New Roman" pitchFamily="18" charset="0"/>
              </a:rPr>
              <a:t>8</a:t>
            </a:r>
            <a:r>
              <a:rPr lang="it-IT" sz="2200" b="1" i="1" dirty="0" smtClean="0">
                <a:solidFill>
                  <a:schemeClr val="bg2">
                    <a:lumMod val="25000"/>
                  </a:schemeClr>
                </a:solidFill>
                <a:latin typeface="Comic Sans MS" pitchFamily="66" charset="0"/>
                <a:cs typeface="Times New Roman" pitchFamily="18" charset="0"/>
              </a:rPr>
              <a:t> m/s</a:t>
            </a:r>
            <a:r>
              <a:rPr lang="it-IT" sz="2200" b="1" dirty="0" smtClean="0">
                <a:solidFill>
                  <a:srgbClr val="00CCFF"/>
                </a:solidFill>
                <a:latin typeface="Comic Sans MS" pitchFamily="66" charset="0"/>
                <a:cs typeface="Times New Roman" pitchFamily="18" charset="0"/>
              </a:rPr>
              <a:t>.</a:t>
            </a:r>
          </a:p>
          <a:p>
            <a:pPr marL="0" indent="0" algn="just" eaLnBrk="1" hangingPunct="1">
              <a:buFont typeface="Wingdings" pitchFamily="2" charset="2"/>
              <a:buNone/>
            </a:pPr>
            <a:r>
              <a:rPr lang="it-IT" sz="2200" dirty="0" smtClean="0">
                <a:latin typeface="Comic Sans MS" pitchFamily="66" charset="0"/>
                <a:cs typeface="Times New Roman" pitchFamily="18" charset="0"/>
              </a:rPr>
              <a:t>In un qualsiasi altro mezzo si verifica sperimentalmente come la velocità della luce </a:t>
            </a:r>
            <a:r>
              <a:rPr lang="it-IT" sz="2200" b="1" dirty="0" smtClean="0">
                <a:latin typeface="Comic Sans MS" pitchFamily="66" charset="0"/>
                <a:cs typeface="Times New Roman" pitchFamily="18" charset="0"/>
              </a:rPr>
              <a:t>v</a:t>
            </a:r>
            <a:r>
              <a:rPr lang="it-IT" sz="2200" dirty="0" smtClean="0">
                <a:latin typeface="Comic Sans MS" pitchFamily="66" charset="0"/>
                <a:cs typeface="Times New Roman" pitchFamily="18" charset="0"/>
              </a:rPr>
              <a:t> sia minore di </a:t>
            </a:r>
            <a:r>
              <a:rPr lang="it-IT" sz="2200" b="1" dirty="0" smtClean="0">
                <a:latin typeface="Comic Sans MS" pitchFamily="66" charset="0"/>
                <a:cs typeface="Times New Roman" pitchFamily="18" charset="0"/>
              </a:rPr>
              <a:t>c</a:t>
            </a:r>
            <a:r>
              <a:rPr lang="it-IT" sz="2200" dirty="0" smtClean="0">
                <a:latin typeface="Comic Sans MS" pitchFamily="66" charset="0"/>
                <a:cs typeface="Times New Roman" pitchFamily="18" charset="0"/>
              </a:rPr>
              <a:t> e dipende dalle caratteristiche fisiche del mezzo.</a:t>
            </a:r>
          </a:p>
          <a:p>
            <a:pPr marL="0" indent="0" algn="just" eaLnBrk="1" hangingPunct="1">
              <a:buFont typeface="Wingdings" pitchFamily="2" charset="2"/>
              <a:buNone/>
            </a:pPr>
            <a:r>
              <a:rPr lang="it-IT" sz="2200" dirty="0" smtClean="0">
                <a:latin typeface="Comic Sans MS" pitchFamily="66" charset="0"/>
                <a:cs typeface="Times New Roman" pitchFamily="18" charset="0"/>
              </a:rPr>
              <a:t>Si definisce come </a:t>
            </a:r>
            <a:r>
              <a:rPr lang="it-IT" sz="2200" b="1" dirty="0" smtClean="0">
                <a:solidFill>
                  <a:schemeClr val="bg2">
                    <a:lumMod val="25000"/>
                  </a:schemeClr>
                </a:solidFill>
                <a:latin typeface="Comic Sans MS" pitchFamily="66" charset="0"/>
                <a:cs typeface="Times New Roman" pitchFamily="18" charset="0"/>
              </a:rPr>
              <a:t>indice di rifrazione n</a:t>
            </a:r>
            <a:r>
              <a:rPr lang="it-IT" sz="2200" dirty="0" smtClean="0">
                <a:solidFill>
                  <a:schemeClr val="bg2">
                    <a:lumMod val="25000"/>
                  </a:schemeClr>
                </a:solidFill>
                <a:latin typeface="Comic Sans MS" pitchFamily="66" charset="0"/>
                <a:cs typeface="Times New Roman" pitchFamily="18" charset="0"/>
              </a:rPr>
              <a:t> </a:t>
            </a:r>
            <a:r>
              <a:rPr lang="it-IT" sz="2200" dirty="0" smtClean="0">
                <a:latin typeface="Comic Sans MS" pitchFamily="66" charset="0"/>
                <a:cs typeface="Times New Roman" pitchFamily="18" charset="0"/>
              </a:rPr>
              <a:t>per un dato mezzo il rapporto tra la velocità della luce nel vuoto e la corrispondente nel mezzo in questione:</a:t>
            </a:r>
          </a:p>
          <a:p>
            <a:pPr marL="0" indent="0" algn="just" eaLnBrk="1" hangingPunct="1">
              <a:lnSpc>
                <a:spcPct val="80000"/>
              </a:lnSpc>
              <a:buFont typeface="Wingdings" pitchFamily="2" charset="2"/>
              <a:buNone/>
            </a:pPr>
            <a:endParaRPr lang="it-IT" sz="2200" dirty="0" smtClean="0">
              <a:latin typeface="Comic Sans MS" pitchFamily="66" charset="0"/>
              <a:cs typeface="Times New Roman" pitchFamily="18" charset="0"/>
            </a:endParaRPr>
          </a:p>
          <a:p>
            <a:pPr marL="0" indent="0" algn="just" eaLnBrk="1" hangingPunct="1">
              <a:lnSpc>
                <a:spcPct val="80000"/>
              </a:lnSpc>
              <a:buFont typeface="Wingdings" pitchFamily="2" charset="2"/>
              <a:buNone/>
            </a:pPr>
            <a:r>
              <a:rPr lang="de-DE" sz="2400" dirty="0" smtClean="0">
                <a:solidFill>
                  <a:schemeClr val="bg2">
                    <a:lumMod val="25000"/>
                  </a:schemeClr>
                </a:solidFill>
                <a:cs typeface="Times New Roman" pitchFamily="18" charset="0"/>
              </a:rPr>
              <a:t>	</a:t>
            </a:r>
            <a:r>
              <a:rPr lang="de-DE" b="1" dirty="0" smtClean="0">
                <a:solidFill>
                  <a:schemeClr val="bg2">
                    <a:lumMod val="25000"/>
                  </a:schemeClr>
                </a:solidFill>
                <a:cs typeface="Times New Roman" pitchFamily="18" charset="0"/>
              </a:rPr>
              <a:t> 	</a:t>
            </a:r>
            <a:endParaRPr lang="it-IT" b="1" dirty="0" smtClean="0">
              <a:solidFill>
                <a:schemeClr val="bg2">
                  <a:lumMod val="25000"/>
                </a:schemeClr>
              </a:solidFill>
              <a:cs typeface="Times New Roman" pitchFamily="18" charset="0"/>
            </a:endParaRPr>
          </a:p>
          <a:p>
            <a:pPr marL="0" indent="0" algn="just" eaLnBrk="1" hangingPunct="1">
              <a:lnSpc>
                <a:spcPct val="80000"/>
              </a:lnSpc>
              <a:buFont typeface="Wingdings" pitchFamily="2" charset="2"/>
              <a:buNone/>
            </a:pPr>
            <a:r>
              <a:rPr lang="de-DE" sz="2400" dirty="0" smtClean="0">
                <a:solidFill>
                  <a:schemeClr val="folHlink"/>
                </a:solidFill>
                <a:cs typeface="Times New Roman" pitchFamily="18" charset="0"/>
              </a:rPr>
              <a:t> </a:t>
            </a:r>
            <a:endParaRPr lang="it-IT" sz="2400" dirty="0" smtClean="0">
              <a:solidFill>
                <a:schemeClr val="folHlink"/>
              </a:solidFill>
              <a:cs typeface="Times New Roman" pitchFamily="18" charset="0"/>
            </a:endParaRPr>
          </a:p>
          <a:p>
            <a:pPr marL="0" indent="0" algn="just" eaLnBrk="1" hangingPunct="1">
              <a:buFont typeface="Wingdings" pitchFamily="2" charset="2"/>
              <a:buNone/>
            </a:pPr>
            <a:r>
              <a:rPr lang="it-IT" sz="22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Il passaggio  della  luce  attraverso  mezzi ad indici di rifrazione  n  diversi  provoca  la  variazione  della  sua  traiettoria</a:t>
            </a:r>
          </a:p>
        </p:txBody>
      </p:sp>
      <p:graphicFrame>
        <p:nvGraphicFramePr>
          <p:cNvPr id="60418" name="Object 2"/>
          <p:cNvGraphicFramePr>
            <a:graphicFrameLocks noChangeAspect="1"/>
          </p:cNvGraphicFramePr>
          <p:nvPr/>
        </p:nvGraphicFramePr>
        <p:xfrm>
          <a:off x="2857488" y="4572008"/>
          <a:ext cx="3067050" cy="866775"/>
        </p:xfrm>
        <a:graphic>
          <a:graphicData uri="http://schemas.openxmlformats.org/presentationml/2006/ole">
            <mc:AlternateContent xmlns:mc="http://schemas.openxmlformats.org/markup-compatibility/2006">
              <mc:Choice xmlns:v="urn:schemas-microsoft-com:vml" Requires="v">
                <p:oleObj spid="_x0000_s60421" name="Equazione" r:id="rId4" imgW="863280" imgH="393480" progId="Equation.3">
                  <p:embed/>
                </p:oleObj>
              </mc:Choice>
              <mc:Fallback>
                <p:oleObj name="Equazione" r:id="rId4" imgW="8632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4572008"/>
                        <a:ext cx="3067050" cy="866775"/>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500034" y="214290"/>
            <a:ext cx="8102629" cy="665147"/>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solidFill>
                  <a:schemeClr val="bg1"/>
                </a:solidFill>
                <a:latin typeface="Comic Sans MS" pitchFamily="66" charset="0"/>
                <a:cs typeface="Times New Roman" pitchFamily="18" charset="0"/>
              </a:rPr>
              <a:t>Rifrazione: Legge  di	</a:t>
            </a:r>
            <a:r>
              <a:rPr lang="it-IT" sz="2800" b="1" dirty="0" err="1" smtClean="0">
                <a:solidFill>
                  <a:schemeClr val="bg1"/>
                </a:solidFill>
                <a:latin typeface="Comic Sans MS" pitchFamily="66" charset="0"/>
                <a:cs typeface="Times New Roman" pitchFamily="18" charset="0"/>
              </a:rPr>
              <a:t>Snell</a:t>
            </a:r>
            <a:r>
              <a:rPr lang="it-IT" sz="2800" b="1" dirty="0" smtClean="0">
                <a:solidFill>
                  <a:schemeClr val="bg1"/>
                </a:solidFill>
                <a:cs typeface="Times New Roman" pitchFamily="18" charset="0"/>
              </a:rPr>
              <a:t> </a:t>
            </a:r>
          </a:p>
        </p:txBody>
      </p:sp>
      <p:sp>
        <p:nvSpPr>
          <p:cNvPr id="9219" name="Rectangle 7"/>
          <p:cNvSpPr>
            <a:spLocks noGrp="1" noChangeArrowheads="1"/>
          </p:cNvSpPr>
          <p:nvPr>
            <p:ph type="body" sz="half" idx="1"/>
          </p:nvPr>
        </p:nvSpPr>
        <p:spPr>
          <a:xfrm>
            <a:off x="500034" y="1000108"/>
            <a:ext cx="5643602" cy="1643074"/>
          </a:xfrm>
        </p:spPr>
        <p:style>
          <a:lnRef idx="2">
            <a:schemeClr val="accent4"/>
          </a:lnRef>
          <a:fillRef idx="1">
            <a:schemeClr val="lt1"/>
          </a:fillRef>
          <a:effectRef idx="0">
            <a:schemeClr val="accent4"/>
          </a:effectRef>
          <a:fontRef idx="minor">
            <a:schemeClr val="dk1"/>
          </a:fontRef>
        </p:style>
        <p:txBody>
          <a:bodyPr/>
          <a:lstStyle/>
          <a:p>
            <a:pPr marL="88900" indent="0" algn="just" eaLnBrk="1" hangingPunct="1">
              <a:lnSpc>
                <a:spcPct val="120000"/>
              </a:lnSpc>
              <a:buFont typeface="Wingdings" pitchFamily="2" charset="2"/>
              <a:buNone/>
            </a:pPr>
            <a:r>
              <a:rPr lang="it-IT" sz="2000" dirty="0" smtClean="0">
                <a:latin typeface="Comic Sans MS" pitchFamily="66" charset="0"/>
                <a:cs typeface="Times New Roman" pitchFamily="18" charset="0"/>
              </a:rPr>
              <a:t>Si consideri un fascio di luce (inteso come un insieme di raggi luminosi paralleli) che incida sulla superficie di separazione tra due mezzi di diverso indice di rifrazione. </a:t>
            </a:r>
          </a:p>
        </p:txBody>
      </p:sp>
      <p:pic>
        <p:nvPicPr>
          <p:cNvPr id="9220" name="Picture 23" descr="rifrazione3"/>
          <p:cNvPicPr>
            <a:picLocks noGrp="1" noChangeAspect="1" noChangeArrowheads="1"/>
          </p:cNvPicPr>
          <p:nvPr>
            <p:ph sz="quarter" idx="2"/>
          </p:nvPr>
        </p:nvPicPr>
        <p:blipFill>
          <a:blip r:embed="rId3"/>
          <a:srcRect/>
          <a:stretch>
            <a:fillRect/>
          </a:stretch>
        </p:blipFill>
        <p:spPr>
          <a:xfrm>
            <a:off x="500034" y="2657923"/>
            <a:ext cx="4500594" cy="4036247"/>
          </a:xfrm>
          <a:noFill/>
        </p:spPr>
      </p:pic>
      <p:pic>
        <p:nvPicPr>
          <p:cNvPr id="9221" name="Picture 25" descr="rifrazione_esempio"/>
          <p:cNvPicPr>
            <a:picLocks noGrp="1" noChangeAspect="1" noChangeArrowheads="1"/>
          </p:cNvPicPr>
          <p:nvPr>
            <p:ph sz="quarter" idx="3"/>
          </p:nvPr>
        </p:nvPicPr>
        <p:blipFill>
          <a:blip r:embed="rId4"/>
          <a:srcRect/>
          <a:stretch>
            <a:fillRect/>
          </a:stretch>
        </p:blipFill>
        <p:spPr>
          <a:xfrm>
            <a:off x="6347608" y="214290"/>
            <a:ext cx="2289994" cy="3143272"/>
          </a:xfrm>
          <a:noFill/>
        </p:spPr>
      </p:pic>
      <p:sp>
        <p:nvSpPr>
          <p:cNvPr id="6" name="Rettangolo 5"/>
          <p:cNvSpPr/>
          <p:nvPr/>
        </p:nvSpPr>
        <p:spPr>
          <a:xfrm>
            <a:off x="5143504" y="3571876"/>
            <a:ext cx="3500430" cy="30839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88900" algn="just">
              <a:lnSpc>
                <a:spcPct val="120000"/>
              </a:lnSpc>
            </a:pPr>
            <a:r>
              <a:rPr lang="it-IT" dirty="0" smtClean="0">
                <a:latin typeface="Comic Sans MS" pitchFamily="66" charset="0"/>
                <a:cs typeface="Times New Roman" pitchFamily="18" charset="0"/>
              </a:rPr>
              <a:t>Si definisce normale la retta perpendicolare alla superficie di separazione nel punto di incidenza del raggio.</a:t>
            </a:r>
          </a:p>
          <a:p>
            <a:pPr marL="88900" algn="just">
              <a:lnSpc>
                <a:spcPct val="120000"/>
              </a:lnSpc>
            </a:pPr>
            <a:r>
              <a:rPr lang="it-IT" dirty="0" smtClean="0">
                <a:latin typeface="Comic Sans MS" pitchFamily="66" charset="0"/>
                <a:cs typeface="Times New Roman" pitchFamily="18" charset="0"/>
              </a:rPr>
              <a:t>Si definiscono </a:t>
            </a:r>
            <a:r>
              <a:rPr lang="it-IT"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raggi incidenti</a:t>
            </a:r>
            <a:r>
              <a:rPr lang="it-IT"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 </a:t>
            </a:r>
            <a:r>
              <a:rPr lang="it-IT" dirty="0" smtClean="0">
                <a:latin typeface="Comic Sans MS" pitchFamily="66" charset="0"/>
                <a:cs typeface="Times New Roman" pitchFamily="18" charset="0"/>
              </a:rPr>
              <a:t>i raggi che provengono dal primo mezzo  e </a:t>
            </a:r>
            <a:r>
              <a:rPr lang="it-IT"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raggi rifratti</a:t>
            </a:r>
            <a:r>
              <a:rPr lang="it-IT"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 </a:t>
            </a:r>
            <a:r>
              <a:rPr lang="it-IT" dirty="0" smtClean="0">
                <a:latin typeface="Comic Sans MS" pitchFamily="66" charset="0"/>
                <a:cs typeface="Times New Roman" pitchFamily="18" charset="0"/>
              </a:rPr>
              <a:t>i raggi che emergono nel secondo mezzo.</a:t>
            </a: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28596" y="1071546"/>
            <a:ext cx="8501122" cy="51435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9222" name="Rectangle 6"/>
          <p:cNvSpPr>
            <a:spLocks noGrp="1" noChangeArrowheads="1"/>
          </p:cNvSpPr>
          <p:nvPr>
            <p:ph type="title"/>
          </p:nvPr>
        </p:nvSpPr>
        <p:spPr>
          <a:xfrm>
            <a:off x="428596" y="188913"/>
            <a:ext cx="8501122" cy="596881"/>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000" b="1" dirty="0" smtClean="0">
                <a:solidFill>
                  <a:schemeClr val="bg1"/>
                </a:solidFill>
                <a:latin typeface="Comic Sans MS" pitchFamily="66" charset="0"/>
                <a:cs typeface="Times New Roman" pitchFamily="18" charset="0"/>
              </a:rPr>
              <a:t>Rifrazione:	 Legge  di	</a:t>
            </a:r>
            <a:r>
              <a:rPr lang="it-IT" sz="3000" b="1" dirty="0" err="1" smtClean="0">
                <a:solidFill>
                  <a:schemeClr val="bg1"/>
                </a:solidFill>
                <a:latin typeface="Comic Sans MS" pitchFamily="66" charset="0"/>
                <a:cs typeface="Times New Roman" pitchFamily="18" charset="0"/>
              </a:rPr>
              <a:t>Snell</a:t>
            </a:r>
            <a:r>
              <a:rPr lang="it-IT" sz="2800" dirty="0" smtClean="0">
                <a:solidFill>
                  <a:schemeClr val="bg1"/>
                </a:solidFill>
              </a:rPr>
              <a:t> </a:t>
            </a:r>
          </a:p>
        </p:txBody>
      </p:sp>
      <p:sp>
        <p:nvSpPr>
          <p:cNvPr id="10243" name="Rectangle 7"/>
          <p:cNvSpPr>
            <a:spLocks noGrp="1" noChangeArrowheads="1"/>
          </p:cNvSpPr>
          <p:nvPr>
            <p:ph type="body" sz="half" idx="1"/>
          </p:nvPr>
        </p:nvSpPr>
        <p:spPr>
          <a:xfrm>
            <a:off x="500034" y="1125538"/>
            <a:ext cx="4000528" cy="4319587"/>
          </a:xfrm>
          <a:ln>
            <a:solidFill>
              <a:schemeClr val="bg1"/>
            </a:solidFill>
          </a:ln>
        </p:spPr>
        <p:style>
          <a:lnRef idx="2">
            <a:schemeClr val="accent4"/>
          </a:lnRef>
          <a:fillRef idx="1">
            <a:schemeClr val="lt1"/>
          </a:fillRef>
          <a:effectRef idx="0">
            <a:schemeClr val="accent4"/>
          </a:effectRef>
          <a:fontRef idx="minor">
            <a:schemeClr val="dk1"/>
          </a:fontRef>
        </p:style>
        <p:txBody>
          <a:bodyPr/>
          <a:lstStyle/>
          <a:p>
            <a:pPr marL="0" indent="0" algn="just" eaLnBrk="1" hangingPunct="1">
              <a:buFont typeface="Wingdings" pitchFamily="2" charset="2"/>
              <a:buNone/>
            </a:pPr>
            <a:r>
              <a:rPr lang="it-IT" sz="2000" dirty="0" smtClean="0">
                <a:latin typeface="Comic Sans MS" pitchFamily="66" charset="0"/>
                <a:cs typeface="Times New Roman" pitchFamily="18" charset="0"/>
              </a:rPr>
              <a:t>La legge regola  la propagazione dei raggi luminosi al passaggio tra due mezzi trasparenti di natura diversa:</a:t>
            </a:r>
            <a:endParaRPr lang="it-IT" sz="1400" dirty="0" smtClean="0">
              <a:latin typeface="Comic Sans MS" pitchFamily="66" charset="0"/>
              <a:cs typeface="Times New Roman" pitchFamily="18" charset="0"/>
            </a:endParaRPr>
          </a:p>
          <a:p>
            <a:pPr marL="0" indent="0" algn="just" eaLnBrk="1" hangingPunct="1">
              <a:buFont typeface="Wingdings" pitchFamily="2" charset="2"/>
              <a:buNone/>
            </a:pPr>
            <a:r>
              <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raggio incidente, retta normale alla superficie di separazione e raggio rifratto giacciono sullo stesso piano	</a:t>
            </a:r>
          </a:p>
          <a:p>
            <a:pPr marL="0" indent="0" algn="just" eaLnBrk="1" hangingPunct="1">
              <a:buFont typeface="Wingdings" pitchFamily="2" charset="2"/>
              <a:buNone/>
            </a:pPr>
            <a:endParaRPr lang="it-IT" sz="14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endParaRPr>
          </a:p>
          <a:p>
            <a:pPr marL="0" indent="0" algn="just" eaLnBrk="1" hangingPunct="1">
              <a:buFont typeface="Wingdings" pitchFamily="2" charset="2"/>
              <a:buNone/>
            </a:pPr>
            <a:r>
              <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l'angolo di incidenza</a:t>
            </a:r>
            <a:r>
              <a:rPr lang="it-IT" sz="2000" i="1" dirty="0" smtClean="0">
                <a:solidFill>
                  <a:schemeClr val="accent4">
                    <a:lumMod val="75000"/>
                  </a:schemeClr>
                </a:solidFill>
                <a:effectLst>
                  <a:outerShdw blurRad="38100" dist="38100" dir="2700000" algn="tl">
                    <a:srgbClr val="000000">
                      <a:alpha val="43137"/>
                    </a:srgbClr>
                  </a:outerShdw>
                </a:effectLst>
                <a:cs typeface="Times New Roman" pitchFamily="18" charset="0"/>
              </a:rPr>
              <a:t> </a:t>
            </a:r>
            <a:r>
              <a:rPr lang="it-IT" sz="2000" i="1" dirty="0" err="1" smtClean="0">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q</a:t>
            </a:r>
            <a:r>
              <a:rPr lang="it-IT" sz="2000" i="1" baseline="-25000" dirty="0" err="1" smtClean="0">
                <a:solidFill>
                  <a:schemeClr val="accent4">
                    <a:lumMod val="75000"/>
                  </a:schemeClr>
                </a:solidFill>
                <a:effectLst>
                  <a:outerShdw blurRad="38100" dist="38100" dir="2700000" algn="tl">
                    <a:srgbClr val="000000">
                      <a:alpha val="43137"/>
                    </a:srgbClr>
                  </a:outerShdw>
                </a:effectLst>
                <a:cs typeface="Times New Roman" pitchFamily="18" charset="0"/>
              </a:rPr>
              <a:t>i</a:t>
            </a:r>
            <a:r>
              <a:rPr lang="it-IT" sz="2000" i="1" dirty="0" smtClean="0">
                <a:solidFill>
                  <a:schemeClr val="accent4">
                    <a:lumMod val="75000"/>
                  </a:schemeClr>
                </a:solidFill>
                <a:effectLst>
                  <a:outerShdw blurRad="38100" dist="38100" dir="2700000" algn="tl">
                    <a:srgbClr val="000000">
                      <a:alpha val="43137"/>
                    </a:srgbClr>
                  </a:outerShdw>
                </a:effectLst>
                <a:cs typeface="Times New Roman" pitchFamily="18" charset="0"/>
              </a:rPr>
              <a:t> </a:t>
            </a:r>
            <a:r>
              <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e l'angolo di rifrazione</a:t>
            </a:r>
            <a:r>
              <a:rPr lang="it-IT" sz="2000" i="1" dirty="0" smtClean="0">
                <a:solidFill>
                  <a:schemeClr val="accent4">
                    <a:lumMod val="75000"/>
                  </a:schemeClr>
                </a:solidFill>
                <a:effectLst>
                  <a:outerShdw blurRad="38100" dist="38100" dir="2700000" algn="tl">
                    <a:srgbClr val="000000">
                      <a:alpha val="43137"/>
                    </a:srgbClr>
                  </a:outerShdw>
                </a:effectLst>
                <a:cs typeface="Times New Roman" pitchFamily="18" charset="0"/>
              </a:rPr>
              <a:t> </a:t>
            </a:r>
            <a:r>
              <a:rPr lang="it-IT" sz="2000" i="1" dirty="0" err="1" smtClean="0">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q</a:t>
            </a:r>
            <a:r>
              <a:rPr lang="it-IT" sz="2000" i="1" baseline="-25000" dirty="0" err="1" smtClean="0">
                <a:solidFill>
                  <a:schemeClr val="accent4">
                    <a:lumMod val="75000"/>
                  </a:schemeClr>
                </a:solidFill>
                <a:effectLst>
                  <a:outerShdw blurRad="38100" dist="38100" dir="2700000" algn="tl">
                    <a:srgbClr val="000000">
                      <a:alpha val="43137"/>
                    </a:srgbClr>
                  </a:outerShdw>
                </a:effectLst>
                <a:cs typeface="Times New Roman" pitchFamily="18" charset="0"/>
              </a:rPr>
              <a:t>r</a:t>
            </a:r>
            <a:r>
              <a:rPr lang="it-IT" sz="2000" i="1" dirty="0" smtClean="0">
                <a:solidFill>
                  <a:schemeClr val="accent4">
                    <a:lumMod val="75000"/>
                  </a:schemeClr>
                </a:solidFill>
                <a:effectLst>
                  <a:outerShdw blurRad="38100" dist="38100" dir="2700000" algn="tl">
                    <a:srgbClr val="000000">
                      <a:alpha val="43137"/>
                    </a:srgbClr>
                  </a:outerShdw>
                </a:effectLst>
                <a:cs typeface="Times New Roman" pitchFamily="18" charset="0"/>
              </a:rPr>
              <a:t> </a:t>
            </a:r>
            <a:r>
              <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soddisfano la seguente relazione:</a:t>
            </a:r>
          </a:p>
          <a:p>
            <a:pPr marL="0" indent="0" algn="just" eaLnBrk="1" hangingPunct="1">
              <a:buFont typeface="Wingdings" pitchFamily="2" charset="2"/>
              <a:buNone/>
            </a:pPr>
            <a:endPar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endParaRPr>
          </a:p>
          <a:p>
            <a:pPr marL="0" indent="0" algn="just" eaLnBrk="1" hangingPunct="1">
              <a:buFont typeface="Wingdings" pitchFamily="2" charset="2"/>
              <a:buNone/>
            </a:pPr>
            <a:endParaRPr lang="it-IT" sz="20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endParaRPr>
          </a:p>
          <a:p>
            <a:pPr marL="0" indent="0" algn="just" eaLnBrk="1" hangingPunct="1">
              <a:buFont typeface="Wingdings" pitchFamily="2" charset="2"/>
              <a:buNone/>
            </a:pPr>
            <a:endParaRPr lang="it-IT" sz="2400"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endParaRPr>
          </a:p>
        </p:txBody>
      </p:sp>
      <p:pic>
        <p:nvPicPr>
          <p:cNvPr id="10244" name="Picture 10"/>
          <p:cNvPicPr>
            <a:picLocks noGrp="1" noChangeAspect="1" noChangeArrowheads="1"/>
          </p:cNvPicPr>
          <p:nvPr>
            <p:ph sz="half" idx="2"/>
          </p:nvPr>
        </p:nvPicPr>
        <p:blipFill>
          <a:blip r:embed="rId4"/>
          <a:srcRect/>
          <a:stretch>
            <a:fillRect/>
          </a:stretch>
        </p:blipFill>
        <p:spPr>
          <a:xfrm>
            <a:off x="4786314" y="1339851"/>
            <a:ext cx="4077934" cy="3375033"/>
          </a:xfrm>
          <a:noFill/>
        </p:spPr>
      </p:pic>
      <p:graphicFrame>
        <p:nvGraphicFramePr>
          <p:cNvPr id="61442" name="Object 2"/>
          <p:cNvGraphicFramePr>
            <a:graphicFrameLocks noChangeAspect="1"/>
          </p:cNvGraphicFramePr>
          <p:nvPr/>
        </p:nvGraphicFramePr>
        <p:xfrm>
          <a:off x="2071670" y="5245134"/>
          <a:ext cx="6131857" cy="684196"/>
        </p:xfrm>
        <a:graphic>
          <a:graphicData uri="http://schemas.openxmlformats.org/presentationml/2006/ole">
            <mc:AlternateContent xmlns:mc="http://schemas.openxmlformats.org/markup-compatibility/2006">
              <mc:Choice xmlns:v="urn:schemas-microsoft-com:vml" Requires="v">
                <p:oleObj spid="_x0000_s61445" name="Equazione" r:id="rId5" imgW="1269720" imgH="228600" progId="Equation.3">
                  <p:embed/>
                </p:oleObj>
              </mc:Choice>
              <mc:Fallback>
                <p:oleObj name="Equazione" r:id="rId5" imgW="126972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5245134"/>
                        <a:ext cx="6131857" cy="684196"/>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42910" y="1071546"/>
            <a:ext cx="8215370" cy="4214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46" name="Rectangle 6"/>
          <p:cNvSpPr>
            <a:spLocks noGrp="1" noChangeArrowheads="1"/>
          </p:cNvSpPr>
          <p:nvPr>
            <p:ph type="title"/>
          </p:nvPr>
        </p:nvSpPr>
        <p:spPr>
          <a:xfrm>
            <a:off x="500034" y="214314"/>
            <a:ext cx="8215370" cy="57148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200" b="1" dirty="0" smtClean="0">
                <a:solidFill>
                  <a:schemeClr val="bg1"/>
                </a:solidFill>
                <a:latin typeface="Comic Sans MS" pitchFamily="66" charset="0"/>
                <a:cs typeface="Times New Roman" pitchFamily="18" charset="0"/>
              </a:rPr>
              <a:t>Rifrazione:	 Legge  di	</a:t>
            </a:r>
            <a:r>
              <a:rPr lang="it-IT" sz="3200" b="1" dirty="0" err="1" smtClean="0">
                <a:solidFill>
                  <a:schemeClr val="bg1"/>
                </a:solidFill>
                <a:latin typeface="Comic Sans MS" pitchFamily="66" charset="0"/>
                <a:cs typeface="Times New Roman" pitchFamily="18" charset="0"/>
              </a:rPr>
              <a:t>Snell</a:t>
            </a:r>
            <a:endParaRPr lang="it-IT" sz="3200" b="1" dirty="0" smtClean="0">
              <a:solidFill>
                <a:schemeClr val="bg1"/>
              </a:solidFill>
              <a:latin typeface="Comic Sans MS" pitchFamily="66" charset="0"/>
              <a:cs typeface="Times New Roman" pitchFamily="18" charset="0"/>
            </a:endParaRPr>
          </a:p>
        </p:txBody>
      </p:sp>
      <p:sp>
        <p:nvSpPr>
          <p:cNvPr id="11267" name="Rectangle 7"/>
          <p:cNvSpPr>
            <a:spLocks noGrp="1" noChangeArrowheads="1"/>
          </p:cNvSpPr>
          <p:nvPr>
            <p:ph type="body" sz="half" idx="1"/>
          </p:nvPr>
        </p:nvSpPr>
        <p:spPr>
          <a:xfrm>
            <a:off x="500034" y="1428736"/>
            <a:ext cx="4287866" cy="3729052"/>
          </a:xfrm>
        </p:spPr>
        <p:txBody>
          <a:bodyPr>
            <a:normAutofit/>
          </a:bodyPr>
          <a:lstStyle/>
          <a:p>
            <a:pPr marL="184150" indent="14288" algn="just" eaLnBrk="1" hangingPunct="1">
              <a:lnSpc>
                <a:spcPct val="90000"/>
              </a:lnSpc>
              <a:buFont typeface="Wingdings" pitchFamily="2" charset="2"/>
              <a:buNone/>
            </a:pPr>
            <a:r>
              <a:rPr lang="it-IT" sz="2000" dirty="0" smtClean="0">
                <a:latin typeface="Comic Sans MS" pitchFamily="66" charset="0"/>
                <a:cs typeface="Times New Roman" pitchFamily="18" charset="0"/>
              </a:rPr>
              <a:t>Se il secondo mezzo risulta </a:t>
            </a:r>
            <a:r>
              <a:rPr lang="it-IT" sz="2000" u="sng" dirty="0" smtClean="0">
                <a:latin typeface="Comic Sans MS" pitchFamily="66" charset="0"/>
                <a:cs typeface="Times New Roman" pitchFamily="18" charset="0"/>
              </a:rPr>
              <a:t>più rifrangente</a:t>
            </a:r>
            <a:r>
              <a:rPr lang="it-IT" sz="2000" dirty="0" smtClean="0">
                <a:latin typeface="Comic Sans MS" pitchFamily="66" charset="0"/>
                <a:cs typeface="Times New Roman" pitchFamily="18" charset="0"/>
              </a:rPr>
              <a:t> ovvero </a:t>
            </a:r>
          </a:p>
          <a:p>
            <a:pPr marL="184150" indent="14288" algn="just" eaLnBrk="1" hangingPunct="1">
              <a:lnSpc>
                <a:spcPct val="90000"/>
              </a:lnSpc>
              <a:buFont typeface="Wingdings" pitchFamily="2" charset="2"/>
              <a:buNone/>
            </a:pPr>
            <a:r>
              <a:rPr lang="it-IT" sz="2400" dirty="0" smtClean="0">
                <a:cs typeface="Times New Roman" pitchFamily="18" charset="0"/>
              </a:rPr>
              <a:t>        </a:t>
            </a:r>
            <a:r>
              <a:rPr lang="it-IT" sz="2400" b="1" dirty="0" smtClean="0">
                <a:cs typeface="Times New Roman" pitchFamily="18" charset="0"/>
              </a:rPr>
              <a:t> </a:t>
            </a:r>
            <a:endParaRPr lang="it-IT" sz="2400" b="1" dirty="0" smtClean="0">
              <a:solidFill>
                <a:schemeClr val="accent4">
                  <a:lumMod val="75000"/>
                </a:schemeClr>
              </a:solidFill>
              <a:effectLst>
                <a:outerShdw blurRad="38100" dist="38100" dir="2700000" algn="tl">
                  <a:srgbClr val="000000">
                    <a:alpha val="43137"/>
                  </a:srgbClr>
                </a:outerShdw>
              </a:effectLst>
              <a:cs typeface="Times New Roman" pitchFamily="18" charset="0"/>
            </a:endParaRPr>
          </a:p>
          <a:p>
            <a:pPr marL="184150" indent="14288" algn="just" eaLnBrk="1" hangingPunct="1">
              <a:lnSpc>
                <a:spcPct val="90000"/>
              </a:lnSpc>
              <a:buFont typeface="Wingdings" pitchFamily="2" charset="2"/>
              <a:buNone/>
            </a:pPr>
            <a:r>
              <a:rPr lang="it-IT" sz="2000" dirty="0" smtClean="0">
                <a:solidFill>
                  <a:srgbClr val="0000FF"/>
                </a:solidFill>
                <a:cs typeface="Times New Roman" pitchFamily="18" charset="0"/>
              </a:rPr>
              <a:t> </a:t>
            </a:r>
            <a:endParaRPr lang="it-IT" sz="2000" dirty="0" smtClean="0">
              <a:cs typeface="Times New Roman" pitchFamily="18" charset="0"/>
            </a:endParaRPr>
          </a:p>
          <a:p>
            <a:pPr marL="184150" indent="14288" algn="just" eaLnBrk="1" hangingPunct="1">
              <a:lnSpc>
                <a:spcPct val="90000"/>
              </a:lnSpc>
              <a:buFont typeface="Wingdings" pitchFamily="2" charset="2"/>
              <a:buNone/>
            </a:pPr>
            <a:r>
              <a:rPr lang="it-IT" sz="2000" dirty="0" smtClean="0">
                <a:latin typeface="Comic Sans MS" pitchFamily="66" charset="0"/>
                <a:cs typeface="Times New Roman" pitchFamily="18" charset="0"/>
              </a:rPr>
              <a:t>risulta che</a:t>
            </a:r>
          </a:p>
          <a:p>
            <a:pPr marL="184150" indent="14288" algn="just" eaLnBrk="1" hangingPunct="1">
              <a:lnSpc>
                <a:spcPct val="90000"/>
              </a:lnSpc>
              <a:buFont typeface="Wingdings" pitchFamily="2" charset="2"/>
              <a:buNone/>
            </a:pPr>
            <a:endParaRPr lang="it-IT" sz="2400" b="1" baseline="-30000" dirty="0" smtClean="0">
              <a:solidFill>
                <a:schemeClr val="accent4">
                  <a:lumMod val="75000"/>
                </a:schemeClr>
              </a:solidFill>
              <a:effectLst>
                <a:outerShdw blurRad="38100" dist="38100" dir="2700000" algn="tl">
                  <a:srgbClr val="000000">
                    <a:alpha val="43137"/>
                  </a:srgbClr>
                </a:outerShdw>
              </a:effectLst>
              <a:cs typeface="Times New Roman" pitchFamily="18" charset="0"/>
            </a:endParaRPr>
          </a:p>
          <a:p>
            <a:pPr marL="184150" indent="14288" algn="just" eaLnBrk="1" hangingPunct="1">
              <a:lnSpc>
                <a:spcPct val="90000"/>
              </a:lnSpc>
              <a:buFont typeface="Wingdings" pitchFamily="2" charset="2"/>
              <a:buNone/>
            </a:pPr>
            <a:r>
              <a:rPr lang="it-IT" sz="2000" b="1" dirty="0" smtClean="0">
                <a:solidFill>
                  <a:schemeClr val="folHlink"/>
                </a:solidFill>
                <a:cs typeface="Times New Roman" pitchFamily="18" charset="0"/>
              </a:rPr>
              <a:t>	</a:t>
            </a:r>
          </a:p>
          <a:p>
            <a:pPr marL="184150" indent="14288" algn="just" eaLnBrk="1" hangingPunct="1">
              <a:lnSpc>
                <a:spcPct val="90000"/>
              </a:lnSpc>
              <a:buFont typeface="Wingdings" pitchFamily="2" charset="2"/>
              <a:buNone/>
            </a:pPr>
            <a:r>
              <a:rPr lang="it-IT" sz="2000" dirty="0" smtClean="0">
                <a:latin typeface="Comic Sans MS" pitchFamily="66" charset="0"/>
                <a:cs typeface="Times New Roman" pitchFamily="18" charset="0"/>
              </a:rPr>
              <a:t>e  quindi  che</a:t>
            </a:r>
            <a:r>
              <a:rPr lang="it-IT" sz="2000" dirty="0" smtClean="0">
                <a:cs typeface="Times New Roman" pitchFamily="18" charset="0"/>
              </a:rPr>
              <a:t> 	</a:t>
            </a:r>
            <a:endParaRPr lang="it-IT" sz="2000" b="1" dirty="0" smtClean="0">
              <a:solidFill>
                <a:schemeClr val="accent4">
                  <a:lumMod val="75000"/>
                </a:schemeClr>
              </a:solidFill>
              <a:effectLst>
                <a:outerShdw blurRad="38100" dist="38100" dir="2700000" algn="tl">
                  <a:srgbClr val="000000">
                    <a:alpha val="43137"/>
                  </a:srgbClr>
                </a:outerShdw>
              </a:effectLst>
              <a:cs typeface="Times New Roman" pitchFamily="18" charset="0"/>
            </a:endParaRPr>
          </a:p>
          <a:p>
            <a:pPr marL="184150" indent="14288" algn="just" eaLnBrk="1" hangingPunct="1">
              <a:lnSpc>
                <a:spcPct val="90000"/>
              </a:lnSpc>
              <a:buFont typeface="Wingdings" pitchFamily="2" charset="2"/>
              <a:buNone/>
            </a:pPr>
            <a:r>
              <a:rPr lang="it-IT" sz="2000" dirty="0" smtClean="0">
                <a:cs typeface="Times New Roman" pitchFamily="18" charset="0"/>
              </a:rPr>
              <a:t> </a:t>
            </a:r>
            <a:endParaRPr lang="it-IT" sz="2000" dirty="0" smtClean="0">
              <a:latin typeface="Comic Sans MS" pitchFamily="66" charset="0"/>
              <a:cs typeface="Times New Roman" pitchFamily="18" charset="0"/>
            </a:endParaRPr>
          </a:p>
        </p:txBody>
      </p:sp>
      <p:pic>
        <p:nvPicPr>
          <p:cNvPr id="11268" name="Picture 8" descr="rifrazione"/>
          <p:cNvPicPr>
            <a:picLocks noGrp="1" noChangeAspect="1" noChangeArrowheads="1"/>
          </p:cNvPicPr>
          <p:nvPr>
            <p:ph sz="half" idx="2"/>
          </p:nvPr>
        </p:nvPicPr>
        <p:blipFill>
          <a:blip r:embed="rId4"/>
          <a:srcRect/>
          <a:stretch>
            <a:fillRect/>
          </a:stretch>
        </p:blipFill>
        <p:spPr>
          <a:xfrm>
            <a:off x="5076825" y="2060575"/>
            <a:ext cx="3744913" cy="2992438"/>
          </a:xfrm>
          <a:noFill/>
        </p:spPr>
      </p:pic>
      <p:sp>
        <p:nvSpPr>
          <p:cNvPr id="11269" name="Rectangle 10"/>
          <p:cNvSpPr>
            <a:spLocks noChangeArrowheads="1"/>
          </p:cNvSpPr>
          <p:nvPr/>
        </p:nvSpPr>
        <p:spPr bwMode="auto">
          <a:xfrm>
            <a:off x="642910" y="5357826"/>
            <a:ext cx="8215370" cy="7016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just">
              <a:spcBef>
                <a:spcPct val="20000"/>
              </a:spcBef>
              <a:buClr>
                <a:schemeClr val="accent2"/>
              </a:buClr>
              <a:buSzPct val="80000"/>
              <a:buFont typeface="Wingdings" pitchFamily="2" charset="2"/>
              <a:buNone/>
            </a:pPr>
            <a:r>
              <a:rPr lang="it-IT" sz="2000" b="1" dirty="0" smtClean="0">
                <a:solidFill>
                  <a:schemeClr val="bg1"/>
                </a:solidFill>
                <a:latin typeface="Comic Sans MS" pitchFamily="66" charset="0"/>
                <a:cs typeface="Times New Roman" pitchFamily="18" charset="0"/>
              </a:rPr>
              <a:t>Se il secondo mezzo risulta </a:t>
            </a:r>
            <a:r>
              <a:rPr lang="it-IT" sz="2000" b="1" u="sng" dirty="0" smtClean="0">
                <a:solidFill>
                  <a:schemeClr val="bg1"/>
                </a:solidFill>
                <a:latin typeface="Comic Sans MS" pitchFamily="66" charset="0"/>
                <a:cs typeface="Times New Roman" pitchFamily="18" charset="0"/>
              </a:rPr>
              <a:t>più rifrangente</a:t>
            </a:r>
            <a:r>
              <a:rPr kumimoji="0" lang="it-IT" sz="2000" b="1" dirty="0" smtClean="0">
                <a:solidFill>
                  <a:schemeClr val="bg1"/>
                </a:solidFill>
                <a:latin typeface="Comic Sans MS" pitchFamily="66" charset="0"/>
              </a:rPr>
              <a:t> </a:t>
            </a:r>
            <a:r>
              <a:rPr kumimoji="0" lang="it-IT" sz="2000" b="1" dirty="0">
                <a:solidFill>
                  <a:schemeClr val="bg1"/>
                </a:solidFill>
                <a:latin typeface="Comic Sans MS" pitchFamily="66" charset="0"/>
              </a:rPr>
              <a:t>il raggio rifratto si avvicina alla retta normale alla superficie di separazione. </a:t>
            </a:r>
          </a:p>
        </p:txBody>
      </p:sp>
      <p:graphicFrame>
        <p:nvGraphicFramePr>
          <p:cNvPr id="62466" name="Object 2"/>
          <p:cNvGraphicFramePr>
            <a:graphicFrameLocks noChangeAspect="1"/>
          </p:cNvGraphicFramePr>
          <p:nvPr/>
        </p:nvGraphicFramePr>
        <p:xfrm>
          <a:off x="1285852" y="3286141"/>
          <a:ext cx="3093108" cy="500049"/>
        </p:xfrm>
        <a:graphic>
          <a:graphicData uri="http://schemas.openxmlformats.org/presentationml/2006/ole">
            <mc:AlternateContent xmlns:mc="http://schemas.openxmlformats.org/markup-compatibility/2006">
              <mc:Choice xmlns:v="urn:schemas-microsoft-com:vml" Requires="v">
                <p:oleObj spid="_x0000_s62475" name="Equazione" r:id="rId5" imgW="876240" imgH="228600" progId="Equation.3">
                  <p:embed/>
                </p:oleObj>
              </mc:Choice>
              <mc:Fallback>
                <p:oleObj name="Equazione" r:id="rId5" imgW="87624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52" y="3286141"/>
                        <a:ext cx="3093108" cy="500049"/>
                      </a:xfrm>
                      <a:prstGeom prst="rect">
                        <a:avLst/>
                      </a:prstGeom>
                      <a:solidFill>
                        <a:schemeClr val="bg1"/>
                      </a:solidFill>
                      <a:ln w="25400">
                        <a:solidFill>
                          <a:srgbClr val="000080"/>
                        </a:solidFill>
                        <a:miter lim="800000"/>
                        <a:headEnd/>
                        <a:tailEnd/>
                      </a:ln>
                    </p:spPr>
                  </p:pic>
                </p:oleObj>
              </mc:Fallback>
            </mc:AlternateContent>
          </a:graphicData>
        </a:graphic>
      </p:graphicFrame>
      <p:graphicFrame>
        <p:nvGraphicFramePr>
          <p:cNvPr id="62467" name="Object 3"/>
          <p:cNvGraphicFramePr>
            <a:graphicFrameLocks noChangeAspect="1"/>
          </p:cNvGraphicFramePr>
          <p:nvPr/>
        </p:nvGraphicFramePr>
        <p:xfrm>
          <a:off x="2119306" y="4429136"/>
          <a:ext cx="1524000" cy="500062"/>
        </p:xfrm>
        <a:graphic>
          <a:graphicData uri="http://schemas.openxmlformats.org/presentationml/2006/ole">
            <mc:AlternateContent xmlns:mc="http://schemas.openxmlformats.org/markup-compatibility/2006">
              <mc:Choice xmlns:v="urn:schemas-microsoft-com:vml" Requires="v">
                <p:oleObj spid="_x0000_s62476" name="Equazione" r:id="rId7" imgW="431640" imgH="228600" progId="Equation.3">
                  <p:embed/>
                </p:oleObj>
              </mc:Choice>
              <mc:Fallback>
                <p:oleObj name="Equazione" r:id="rId7" imgW="43164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9306" y="4429136"/>
                        <a:ext cx="1524000" cy="500062"/>
                      </a:xfrm>
                      <a:prstGeom prst="rect">
                        <a:avLst/>
                      </a:prstGeom>
                      <a:solidFill>
                        <a:schemeClr val="bg1"/>
                      </a:solidFill>
                      <a:ln w="25400">
                        <a:solidFill>
                          <a:srgbClr val="000080"/>
                        </a:solidFill>
                        <a:miter lim="800000"/>
                        <a:headEnd/>
                        <a:tailEnd/>
                      </a:ln>
                    </p:spPr>
                  </p:pic>
                </p:oleObj>
              </mc:Fallback>
            </mc:AlternateContent>
          </a:graphicData>
        </a:graphic>
      </p:graphicFrame>
      <p:graphicFrame>
        <p:nvGraphicFramePr>
          <p:cNvPr id="62468" name="Object 4"/>
          <p:cNvGraphicFramePr>
            <a:graphicFrameLocks noChangeAspect="1"/>
          </p:cNvGraphicFramePr>
          <p:nvPr/>
        </p:nvGraphicFramePr>
        <p:xfrm>
          <a:off x="1000100" y="2285992"/>
          <a:ext cx="3717925" cy="471488"/>
        </p:xfrm>
        <a:graphic>
          <a:graphicData uri="http://schemas.openxmlformats.org/presentationml/2006/ole">
            <mc:AlternateContent xmlns:mc="http://schemas.openxmlformats.org/markup-compatibility/2006">
              <mc:Choice xmlns:v="urn:schemas-microsoft-com:vml" Requires="v">
                <p:oleObj spid="_x0000_s62477" name="Equazione" r:id="rId9" imgW="1054080" imgH="215640" progId="Equation.3">
                  <p:embed/>
                </p:oleObj>
              </mc:Choice>
              <mc:Fallback>
                <p:oleObj name="Equazione" r:id="rId9" imgW="1054080" imgH="2156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2285992"/>
                        <a:ext cx="3717925" cy="471488"/>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571472" y="214290"/>
            <a:ext cx="7772400" cy="57148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solidFill>
                  <a:schemeClr val="bg1"/>
                </a:solidFill>
                <a:latin typeface="Comic Sans MS" pitchFamily="66" charset="0"/>
                <a:cs typeface="Times New Roman" pitchFamily="18" charset="0"/>
              </a:rPr>
              <a:t>Rifrazione</a:t>
            </a:r>
            <a:br>
              <a:rPr lang="it-IT" sz="2800" b="1" dirty="0" smtClean="0">
                <a:solidFill>
                  <a:schemeClr val="bg1"/>
                </a:solidFill>
                <a:latin typeface="Comic Sans MS" pitchFamily="66" charset="0"/>
                <a:cs typeface="Times New Roman" pitchFamily="18" charset="0"/>
              </a:rPr>
            </a:br>
            <a:endParaRPr lang="it-IT" sz="2800" b="1" dirty="0" smtClean="0">
              <a:solidFill>
                <a:schemeClr val="bg1"/>
              </a:solidFill>
              <a:latin typeface="Comic Sans MS" pitchFamily="66" charset="0"/>
              <a:cs typeface="Times New Roman" pitchFamily="18" charset="0"/>
            </a:endParaRPr>
          </a:p>
        </p:txBody>
      </p:sp>
      <p:sp>
        <p:nvSpPr>
          <p:cNvPr id="12291" name="Rectangle 7"/>
          <p:cNvSpPr>
            <a:spLocks noGrp="1" noChangeArrowheads="1"/>
          </p:cNvSpPr>
          <p:nvPr>
            <p:ph type="body" sz="half" idx="1"/>
          </p:nvPr>
        </p:nvSpPr>
        <p:spPr>
          <a:xfrm>
            <a:off x="571472" y="3857628"/>
            <a:ext cx="8001056" cy="1298572"/>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84138" indent="14288" algn="just" eaLnBrk="1" hangingPunct="1">
              <a:lnSpc>
                <a:spcPct val="110000"/>
              </a:lnSpc>
              <a:spcBef>
                <a:spcPts val="0"/>
              </a:spcBef>
              <a:buFont typeface="Wingdings" pitchFamily="2" charset="2"/>
              <a:buNone/>
            </a:pPr>
            <a:r>
              <a:rPr lang="it-IT" sz="2000" dirty="0" smtClean="0">
                <a:latin typeface="Comic Sans MS" pitchFamily="66" charset="0"/>
                <a:cs typeface="Times New Roman" pitchFamily="18" charset="0"/>
              </a:rPr>
              <a:t>Tale comportamento è effetto della </a:t>
            </a:r>
            <a:r>
              <a:rPr lang="it-IT" sz="2000" u="sng" dirty="0" smtClean="0">
                <a:latin typeface="Comic Sans MS" pitchFamily="66" charset="0"/>
                <a:cs typeface="Times New Roman" pitchFamily="18" charset="0"/>
              </a:rPr>
              <a:t>diversa velocità</a:t>
            </a:r>
            <a:r>
              <a:rPr lang="it-IT" sz="2000" dirty="0" smtClean="0">
                <a:latin typeface="Comic Sans MS" pitchFamily="66" charset="0"/>
                <a:cs typeface="Times New Roman" pitchFamily="18" charset="0"/>
              </a:rPr>
              <a:t> </a:t>
            </a:r>
            <a:r>
              <a:rPr lang="it-IT" sz="2000" u="sng" dirty="0" smtClean="0">
                <a:latin typeface="Comic Sans MS" pitchFamily="66" charset="0"/>
                <a:cs typeface="Times New Roman" pitchFamily="18" charset="0"/>
              </a:rPr>
              <a:t>di propagazione della luce nei due mezzi</a:t>
            </a:r>
            <a:r>
              <a:rPr lang="it-IT" sz="2000" dirty="0" smtClean="0">
                <a:latin typeface="Comic Sans MS" pitchFamily="66" charset="0"/>
                <a:cs typeface="Times New Roman" pitchFamily="18" charset="0"/>
              </a:rPr>
              <a:t>: se il secondo mezzo è più rifrangente del primo, la velocità della luce nel secondo mezzo risulta minore  e quindi il raggio percorre traiettorie minori.</a:t>
            </a:r>
          </a:p>
        </p:txBody>
      </p:sp>
      <p:pic>
        <p:nvPicPr>
          <p:cNvPr id="12292" name="Picture 8" descr="rifrazione2"/>
          <p:cNvPicPr>
            <a:picLocks noGrp="1" noChangeAspect="1" noChangeArrowheads="1"/>
          </p:cNvPicPr>
          <p:nvPr>
            <p:ph sz="half" idx="2"/>
          </p:nvPr>
        </p:nvPicPr>
        <p:blipFill>
          <a:blip r:embed="rId3"/>
          <a:srcRect/>
          <a:stretch>
            <a:fillRect/>
          </a:stretch>
        </p:blipFill>
        <p:spPr>
          <a:xfrm>
            <a:off x="4714876" y="1571612"/>
            <a:ext cx="2714318" cy="2214578"/>
          </a:xfrm>
          <a:noFill/>
        </p:spPr>
      </p:pic>
      <p:sp>
        <p:nvSpPr>
          <p:cNvPr id="12293" name="Rectangle 10"/>
          <p:cNvSpPr>
            <a:spLocks noChangeArrowheads="1"/>
          </p:cNvSpPr>
          <p:nvPr/>
        </p:nvSpPr>
        <p:spPr bwMode="auto">
          <a:xfrm>
            <a:off x="571473" y="981075"/>
            <a:ext cx="7786742" cy="51909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84138" indent="14288" algn="ctr">
              <a:spcBef>
                <a:spcPts val="1200"/>
              </a:spcBef>
              <a:buClr>
                <a:schemeClr val="accent2"/>
              </a:buClr>
              <a:buSzPct val="80000"/>
              <a:buFont typeface="Wingdings" pitchFamily="2" charset="2"/>
              <a:buNone/>
            </a:pPr>
            <a:r>
              <a:rPr kumimoji="0" lang="it-IT" b="1" i="1" dirty="0">
                <a:solidFill>
                  <a:schemeClr val="accent4">
                    <a:lumMod val="75000"/>
                  </a:schemeClr>
                </a:solidFill>
                <a:latin typeface="Comic Sans MS" pitchFamily="66" charset="0"/>
                <a:cs typeface="Times New Roman" pitchFamily="18" charset="0"/>
              </a:rPr>
              <a:t>Il raggio incidente nel passaggio tra i due mezzi  cambia direzione</a:t>
            </a:r>
          </a:p>
        </p:txBody>
      </p:sp>
      <p:sp>
        <p:nvSpPr>
          <p:cNvPr id="12294" name="Rectangle 11"/>
          <p:cNvSpPr>
            <a:spLocks noChangeArrowheads="1"/>
          </p:cNvSpPr>
          <p:nvPr/>
        </p:nvSpPr>
        <p:spPr bwMode="auto">
          <a:xfrm>
            <a:off x="571472" y="5143512"/>
            <a:ext cx="7961341" cy="142876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84138" indent="-84138" algn="just">
              <a:spcBef>
                <a:spcPct val="20000"/>
              </a:spcBef>
              <a:spcAft>
                <a:spcPts val="1200"/>
              </a:spcAft>
              <a:buClr>
                <a:schemeClr val="accent2"/>
              </a:buClr>
              <a:buSzPct val="80000"/>
              <a:buFont typeface="Wingdings" pitchFamily="2" charset="2"/>
              <a:buNone/>
            </a:pPr>
            <a:r>
              <a:rPr kumimoji="0" lang="it-IT" sz="2000" i="1" dirty="0">
                <a:solidFill>
                  <a:schemeClr val="accent4">
                    <a:lumMod val="75000"/>
                  </a:schemeClr>
                </a:solidFill>
                <a:latin typeface="Comic Sans MS" pitchFamily="66" charset="0"/>
                <a:cs typeface="Times New Roman" pitchFamily="18" charset="0"/>
              </a:rPr>
              <a:t> </a:t>
            </a:r>
            <a:r>
              <a:rPr kumimoji="0" lang="it-IT" sz="2000" b="1" i="1" dirty="0">
                <a:solidFill>
                  <a:schemeClr val="accent4">
                    <a:lumMod val="75000"/>
                  </a:schemeClr>
                </a:solidFill>
                <a:latin typeface="Comic Sans MS" pitchFamily="66" charset="0"/>
                <a:cs typeface="Times New Roman" pitchFamily="18" charset="0"/>
              </a:rPr>
              <a:t>Osservazione:</a:t>
            </a:r>
            <a:r>
              <a:rPr kumimoji="0" lang="it-IT" sz="2000" i="1" dirty="0">
                <a:solidFill>
                  <a:schemeClr val="accent4">
                    <a:lumMod val="75000"/>
                  </a:schemeClr>
                </a:solidFill>
                <a:latin typeface="Comic Sans MS" pitchFamily="66" charset="0"/>
                <a:cs typeface="Times New Roman" pitchFamily="18" charset="0"/>
              </a:rPr>
              <a:t> </a:t>
            </a:r>
            <a:r>
              <a:rPr kumimoji="0" lang="it-IT" sz="2000" dirty="0">
                <a:latin typeface="Comic Sans MS" pitchFamily="66" charset="0"/>
                <a:cs typeface="Times New Roman" pitchFamily="18" charset="0"/>
              </a:rPr>
              <a:t>nell'ipotesi che un raggio incida sulla superficie di separazione dal secondo mezzo con un angolo  </a:t>
            </a:r>
            <a:r>
              <a:rPr kumimoji="0" lang="it-IT" sz="2000" b="1" dirty="0">
                <a:solidFill>
                  <a:schemeClr val="accent4">
                    <a:lumMod val="75000"/>
                  </a:schemeClr>
                </a:solidFill>
                <a:latin typeface="Symbol" pitchFamily="18" charset="2"/>
                <a:cs typeface="Times New Roman" pitchFamily="18" charset="0"/>
              </a:rPr>
              <a:t>q</a:t>
            </a:r>
            <a:r>
              <a:rPr kumimoji="0" lang="it-IT" sz="2000" b="1" baseline="-30000" dirty="0">
                <a:solidFill>
                  <a:schemeClr val="accent4">
                    <a:lumMod val="75000"/>
                  </a:schemeClr>
                </a:solidFill>
                <a:latin typeface="Comic Sans MS" pitchFamily="66" charset="0"/>
                <a:cs typeface="Times New Roman" pitchFamily="18" charset="0"/>
              </a:rPr>
              <a:t>2</a:t>
            </a:r>
            <a:r>
              <a:rPr kumimoji="0" lang="it-IT" sz="2000" baseline="-30000" dirty="0">
                <a:solidFill>
                  <a:schemeClr val="accent4">
                    <a:lumMod val="75000"/>
                  </a:schemeClr>
                </a:solidFill>
                <a:latin typeface="Comic Sans MS" pitchFamily="66" charset="0"/>
                <a:cs typeface="Times New Roman" pitchFamily="18" charset="0"/>
              </a:rPr>
              <a:t> </a:t>
            </a:r>
            <a:r>
              <a:rPr kumimoji="0" lang="it-IT" sz="2000" dirty="0">
                <a:latin typeface="Comic Sans MS" pitchFamily="66" charset="0"/>
                <a:cs typeface="Times New Roman" pitchFamily="18" charset="0"/>
              </a:rPr>
              <a:t>, il raggio rifratto seguirà la stessa traiettoria in senso </a:t>
            </a:r>
            <a:r>
              <a:rPr kumimoji="0" lang="it-IT" sz="2000" dirty="0" smtClean="0">
                <a:latin typeface="Comic Sans MS" pitchFamily="66" charset="0"/>
                <a:cs typeface="Times New Roman" pitchFamily="18" charset="0"/>
              </a:rPr>
              <a:t>inverso, cioè con un angolo </a:t>
            </a:r>
            <a:r>
              <a:rPr lang="it-IT" sz="2000" b="1" dirty="0" smtClean="0">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q</a:t>
            </a:r>
            <a:r>
              <a:rPr lang="it-IT" sz="2000" b="1" baseline="-30000"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1</a:t>
            </a:r>
            <a:r>
              <a:rPr kumimoji="0" lang="it-IT" sz="2000" dirty="0" smtClean="0">
                <a:latin typeface="Comic Sans MS" pitchFamily="66" charset="0"/>
                <a:cs typeface="Times New Roman" pitchFamily="18" charset="0"/>
              </a:rPr>
              <a:t> .</a:t>
            </a:r>
            <a:endParaRPr kumimoji="0" lang="it-IT" sz="2000" dirty="0">
              <a:latin typeface="Comic Sans MS" pitchFamily="66" charset="0"/>
              <a:cs typeface="Times New Roman" pitchFamily="18" charset="0"/>
            </a:endParaRPr>
          </a:p>
        </p:txBody>
      </p:sp>
      <p:pic>
        <p:nvPicPr>
          <p:cNvPr id="128002" name="Picture 2" descr="https://upload.wikimedia.org/wikipedia/commons/d/dc/Snells_law_wavefronts.gif"/>
          <p:cNvPicPr>
            <a:picLocks noChangeAspect="1" noChangeArrowheads="1" noCrop="1"/>
          </p:cNvPicPr>
          <p:nvPr/>
        </p:nvPicPr>
        <p:blipFill>
          <a:blip r:embed="rId4"/>
          <a:srcRect/>
          <a:stretch>
            <a:fillRect/>
          </a:stretch>
        </p:blipFill>
        <p:spPr bwMode="auto">
          <a:xfrm>
            <a:off x="1643042" y="1571612"/>
            <a:ext cx="2143125" cy="2162176"/>
          </a:xfrm>
          <a:prstGeom prst="rect">
            <a:avLst/>
          </a:prstGeom>
          <a:noFill/>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71472" y="1071546"/>
            <a:ext cx="8072494" cy="54292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Onde</a:t>
            </a:r>
            <a:endParaRPr lang="en-US" sz="3600" b="1" dirty="0">
              <a:effectLst>
                <a:outerShdw blurRad="38100" dist="38100" dir="2700000" algn="tl">
                  <a:srgbClr val="000000">
                    <a:alpha val="43137"/>
                  </a:srgbClr>
                </a:outerShdw>
              </a:effectLst>
              <a:latin typeface="+mj-lt"/>
            </a:endParaRPr>
          </a:p>
        </p:txBody>
      </p:sp>
      <p:sp>
        <p:nvSpPr>
          <p:cNvPr id="6" name="Rectangle 3"/>
          <p:cNvSpPr txBox="1">
            <a:spLocks noChangeArrowheads="1"/>
          </p:cNvSpPr>
          <p:nvPr/>
        </p:nvSpPr>
        <p:spPr>
          <a:xfrm>
            <a:off x="755576" y="1268760"/>
            <a:ext cx="7772400" cy="1008112"/>
          </a:xfrm>
          <a:prstGeom prst="rect">
            <a:avLst/>
          </a:prstGeom>
        </p:spPr>
        <p:txBody>
          <a:bodyPr vert="horz">
            <a:normAutofit/>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it-IT" sz="2400" b="0" i="0" u="none" strike="noStrike" kern="1200" cap="none" spc="0" normalizeH="0" baseline="0" noProof="0" dirty="0" smtClean="0">
                <a:ln>
                  <a:noFill/>
                </a:ln>
                <a:solidFill>
                  <a:srgbClr val="FF0000"/>
                </a:solidFill>
                <a:effectLst/>
                <a:uLnTx/>
                <a:uFillTx/>
                <a:latin typeface="+mn-lt"/>
                <a:ea typeface="+mn-ea"/>
                <a:cs typeface="+mn-cs"/>
              </a:rPr>
              <a:t>Onde radio</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852" y="4143380"/>
            <a:ext cx="1150419" cy="971947"/>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976" y="2000240"/>
            <a:ext cx="1890835" cy="1384361"/>
          </a:xfrm>
          <a:prstGeom prst="rect">
            <a:avLst/>
          </a:prstGeom>
        </p:spPr>
      </p:pic>
      <p:pic>
        <p:nvPicPr>
          <p:cNvPr id="18433" name="Picture 1"/>
          <p:cNvPicPr>
            <a:picLocks noChangeAspect="1" noChangeArrowheads="1"/>
          </p:cNvPicPr>
          <p:nvPr/>
        </p:nvPicPr>
        <p:blipFill>
          <a:blip r:embed="rId5"/>
          <a:srcRect/>
          <a:stretch>
            <a:fillRect/>
          </a:stretch>
        </p:blipFill>
        <p:spPr bwMode="auto">
          <a:xfrm>
            <a:off x="3357554" y="1285860"/>
            <a:ext cx="5184301" cy="3022606"/>
          </a:xfrm>
          <a:prstGeom prst="rect">
            <a:avLst/>
          </a:prstGeom>
          <a:noFill/>
          <a:ln w="9525">
            <a:noFill/>
            <a:miter lim="800000"/>
            <a:headEnd/>
            <a:tailEnd/>
          </a:ln>
          <a:effectLst/>
        </p:spPr>
      </p:pic>
      <p:pic>
        <p:nvPicPr>
          <p:cNvPr id="18434" name="Picture 2"/>
          <p:cNvPicPr>
            <a:picLocks noChangeAspect="1" noChangeArrowheads="1"/>
          </p:cNvPicPr>
          <p:nvPr/>
        </p:nvPicPr>
        <p:blipFill>
          <a:blip r:embed="rId6"/>
          <a:srcRect/>
          <a:stretch>
            <a:fillRect/>
          </a:stretch>
        </p:blipFill>
        <p:spPr bwMode="auto">
          <a:xfrm>
            <a:off x="3286116" y="4472948"/>
            <a:ext cx="5286412" cy="196119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684213" y="214289"/>
            <a:ext cx="7772400" cy="500067"/>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600" b="1" dirty="0" smtClean="0">
                <a:solidFill>
                  <a:schemeClr val="bg1"/>
                </a:solidFill>
                <a:latin typeface="Comic Sans MS" pitchFamily="66" charset="0"/>
                <a:cs typeface="Times New Roman" pitchFamily="18" charset="0"/>
              </a:rPr>
              <a:t>Indice di rifrazione e la "luce bianca"</a:t>
            </a:r>
            <a:endParaRPr lang="it-IT" sz="2600" dirty="0" smtClean="0">
              <a:solidFill>
                <a:schemeClr val="bg1"/>
              </a:solidFill>
              <a:latin typeface="Comic Sans MS" pitchFamily="66" charset="0"/>
              <a:cs typeface="Times New Roman" pitchFamily="18" charset="0"/>
            </a:endParaRPr>
          </a:p>
        </p:txBody>
      </p:sp>
      <p:sp>
        <p:nvSpPr>
          <p:cNvPr id="13315" name="Rectangle 7"/>
          <p:cNvSpPr>
            <a:spLocks noGrp="1" noChangeArrowheads="1"/>
          </p:cNvSpPr>
          <p:nvPr>
            <p:ph type="body" sz="half" idx="1"/>
          </p:nvPr>
        </p:nvSpPr>
        <p:spPr>
          <a:xfrm>
            <a:off x="571472" y="857232"/>
            <a:ext cx="7929618" cy="5786478"/>
          </a:xfrm>
        </p:spPr>
        <p:style>
          <a:lnRef idx="2">
            <a:schemeClr val="accent4"/>
          </a:lnRef>
          <a:fillRef idx="1">
            <a:schemeClr val="lt1"/>
          </a:fillRef>
          <a:effectRef idx="0">
            <a:schemeClr val="accent4"/>
          </a:effectRef>
          <a:fontRef idx="minor">
            <a:schemeClr val="dk1"/>
          </a:fontRef>
        </p:style>
        <p:txBody>
          <a:bodyPr>
            <a:normAutofit/>
          </a:bodyPr>
          <a:lstStyle/>
          <a:p>
            <a:pPr marL="80963" indent="0" algn="just" eaLnBrk="1" hangingPunct="1">
              <a:lnSpc>
                <a:spcPct val="110000"/>
              </a:lnSpc>
              <a:buFont typeface="Wingdings" pitchFamily="2" charset="2"/>
              <a:buNone/>
            </a:pPr>
            <a:r>
              <a:rPr lang="it-IT" sz="2000" dirty="0" smtClean="0">
                <a:latin typeface="Comic Sans MS" pitchFamily="66" charset="0"/>
                <a:cs typeface="Times New Roman" pitchFamily="18" charset="0"/>
              </a:rPr>
              <a:t>L</a:t>
            </a:r>
            <a:r>
              <a:rPr lang="it-IT" sz="1800" dirty="0" smtClean="0">
                <a:latin typeface="Comic Sans MS" pitchFamily="66" charset="0"/>
                <a:cs typeface="Times New Roman" pitchFamily="18" charset="0"/>
              </a:rPr>
              <a:t>'indice di rifrazione </a:t>
            </a:r>
            <a:r>
              <a:rPr lang="it-IT" sz="1800" b="1" dirty="0" smtClean="0">
                <a:solidFill>
                  <a:schemeClr val="accent4">
                    <a:lumMod val="75000"/>
                  </a:schemeClr>
                </a:solidFill>
                <a:latin typeface="Comic Sans MS" pitchFamily="66" charset="0"/>
                <a:cs typeface="Times New Roman" pitchFamily="18" charset="0"/>
              </a:rPr>
              <a:t>n </a:t>
            </a:r>
            <a:r>
              <a:rPr lang="it-IT" sz="1800" dirty="0" smtClean="0">
                <a:latin typeface="Comic Sans MS" pitchFamily="66" charset="0"/>
                <a:cs typeface="Times New Roman" pitchFamily="18" charset="0"/>
              </a:rPr>
              <a:t>dipende dal tipo di materiale ma anche  dalla </a:t>
            </a:r>
            <a:r>
              <a:rPr lang="it-IT" sz="1800" i="1" u="sng" dirty="0" smtClean="0">
                <a:latin typeface="Comic Sans MS" pitchFamily="66" charset="0"/>
                <a:cs typeface="Times New Roman" pitchFamily="18" charset="0"/>
              </a:rPr>
              <a:t>frequenza della luce</a:t>
            </a:r>
            <a:r>
              <a:rPr lang="it-IT" sz="1800" dirty="0" smtClean="0">
                <a:latin typeface="Comic Sans MS" pitchFamily="66" charset="0"/>
                <a:cs typeface="Times New Roman" pitchFamily="18" charset="0"/>
              </a:rPr>
              <a:t>. </a:t>
            </a:r>
          </a:p>
          <a:p>
            <a:pPr marL="80963" indent="0" algn="just" eaLnBrk="1" hangingPunct="1">
              <a:lnSpc>
                <a:spcPct val="110000"/>
              </a:lnSpc>
              <a:buFont typeface="Wingdings" pitchFamily="2" charset="2"/>
              <a:buNone/>
            </a:pPr>
            <a:r>
              <a:rPr lang="it-IT" sz="1800" dirty="0" smtClean="0">
                <a:latin typeface="Comic Sans MS" pitchFamily="66" charset="0"/>
                <a:cs typeface="Times New Roman" pitchFamily="18" charset="0"/>
              </a:rPr>
              <a:t>La luce solare o quella prodotta da una comune lampada ad incandescenza appare all'occhio umano come  "</a:t>
            </a:r>
            <a:r>
              <a:rPr lang="it-IT" sz="1800" u="sng" dirty="0" smtClean="0">
                <a:latin typeface="Comic Sans MS" pitchFamily="66" charset="0"/>
                <a:cs typeface="Times New Roman" pitchFamily="18" charset="0"/>
              </a:rPr>
              <a:t>luce bianca</a:t>
            </a:r>
            <a:r>
              <a:rPr lang="it-IT" sz="1800" dirty="0" smtClean="0">
                <a:latin typeface="Comic Sans MS" pitchFamily="66" charset="0"/>
                <a:cs typeface="Times New Roman" pitchFamily="18" charset="0"/>
              </a:rPr>
              <a:t>". </a:t>
            </a:r>
          </a:p>
          <a:p>
            <a:pPr marL="80963" indent="0" algn="just" eaLnBrk="1" hangingPunct="1">
              <a:lnSpc>
                <a:spcPct val="110000"/>
              </a:lnSpc>
              <a:buFont typeface="Wingdings" pitchFamily="2" charset="2"/>
              <a:buNone/>
            </a:pPr>
            <a:endParaRPr lang="it-IT" sz="18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r>
              <a:rPr lang="it-IT" sz="1800" dirty="0" smtClean="0">
                <a:latin typeface="Comic Sans MS" pitchFamily="66" charset="0"/>
                <a:cs typeface="Times New Roman" pitchFamily="18" charset="0"/>
              </a:rPr>
              <a:t>In realtà la luce bianca risulta "</a:t>
            </a:r>
            <a:r>
              <a:rPr lang="it-IT" sz="1800" i="1" dirty="0" smtClean="0">
                <a:latin typeface="Comic Sans MS" pitchFamily="66" charset="0"/>
                <a:cs typeface="Times New Roman" pitchFamily="18" charset="0"/>
              </a:rPr>
              <a:t>policromatica</a:t>
            </a:r>
            <a:r>
              <a:rPr lang="it-IT" sz="1800" dirty="0" smtClean="0">
                <a:latin typeface="Comic Sans MS" pitchFamily="66" charset="0"/>
                <a:cs typeface="Times New Roman" pitchFamily="18" charset="0"/>
              </a:rPr>
              <a:t>", essendo costituita da tutte le radiazioni elettromagnetiche </a:t>
            </a:r>
            <a:r>
              <a:rPr lang="it-IT" sz="18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visibili</a:t>
            </a:r>
            <a:r>
              <a:rPr lang="it-IT" sz="1800" dirty="0" smtClean="0">
                <a:solidFill>
                  <a:schemeClr val="folHlink"/>
                </a:solidFill>
                <a:latin typeface="Comic Sans MS" pitchFamily="66" charset="0"/>
                <a:cs typeface="Times New Roman" pitchFamily="18" charset="0"/>
              </a:rPr>
              <a:t> </a:t>
            </a:r>
            <a:r>
              <a:rPr lang="it-IT" sz="1800" dirty="0" smtClean="0">
                <a:latin typeface="Comic Sans MS" pitchFamily="66" charset="0"/>
                <a:cs typeface="Times New Roman" pitchFamily="18" charset="0"/>
              </a:rPr>
              <a:t>(</a:t>
            </a:r>
            <a:r>
              <a:rPr lang="it-IT" sz="1800" b="1" dirty="0" smtClean="0">
                <a:solidFill>
                  <a:schemeClr val="folHlink"/>
                </a:solidFill>
                <a:latin typeface="Comic Sans MS" pitchFamily="66" charset="0"/>
                <a:cs typeface="Times New Roman" pitchFamily="18" charset="0"/>
              </a:rPr>
              <a:t>colori fondamentali</a:t>
            </a:r>
            <a:r>
              <a:rPr lang="it-IT" sz="1800" dirty="0" smtClean="0">
                <a:latin typeface="Comic Sans MS" pitchFamily="66" charset="0"/>
                <a:cs typeface="Times New Roman" pitchFamily="18" charset="0"/>
              </a:rPr>
              <a:t>) caratterizzate da un intervallo di frequenze molto stretto.</a:t>
            </a: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a:p>
            <a:pPr marL="80963" indent="0" algn="just" eaLnBrk="1" hangingPunct="1">
              <a:lnSpc>
                <a:spcPct val="110000"/>
              </a:lnSpc>
              <a:buFont typeface="Wingdings" pitchFamily="2" charset="2"/>
              <a:buNone/>
            </a:pPr>
            <a:endParaRPr lang="it-IT" sz="2000" dirty="0" smtClean="0">
              <a:latin typeface="Comic Sans MS" pitchFamily="66" charset="0"/>
              <a:cs typeface="Times New Roman" pitchFamily="18" charset="0"/>
            </a:endParaRPr>
          </a:p>
        </p:txBody>
      </p:sp>
      <p:pic>
        <p:nvPicPr>
          <p:cNvPr id="13316" name="Picture 8" descr="spettro"/>
          <p:cNvPicPr>
            <a:picLocks noGrp="1" noChangeAspect="1" noChangeArrowheads="1"/>
          </p:cNvPicPr>
          <p:nvPr>
            <p:ph sz="half" idx="2"/>
          </p:nvPr>
        </p:nvPicPr>
        <p:blipFill>
          <a:blip r:embed="rId3"/>
          <a:srcRect/>
          <a:stretch>
            <a:fillRect/>
          </a:stretch>
        </p:blipFill>
        <p:spPr>
          <a:xfrm>
            <a:off x="1643042" y="3786190"/>
            <a:ext cx="5688013" cy="2651125"/>
          </a:xfrm>
          <a:noFill/>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0"/>
            <a:ext cx="8501122" cy="642918"/>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solidFill>
                  <a:schemeClr val="bg1"/>
                </a:solidFill>
                <a:latin typeface="Comic Sans MS" pitchFamily="66" charset="0"/>
                <a:cs typeface="Times New Roman" pitchFamily="18" charset="0"/>
              </a:rPr>
              <a:t>Dispersione della luce bianca: il prisma ottico</a:t>
            </a:r>
            <a:r>
              <a:rPr lang="it-IT" sz="2800" b="1" dirty="0" smtClean="0">
                <a:solidFill>
                  <a:schemeClr val="bg1"/>
                </a:solidFill>
                <a:latin typeface="Times New Roman" pitchFamily="18" charset="0"/>
                <a:cs typeface="Times New Roman" pitchFamily="18" charset="0"/>
              </a:rPr>
              <a:t> </a:t>
            </a:r>
            <a:endParaRPr lang="it-IT" sz="2800" dirty="0" smtClean="0">
              <a:solidFill>
                <a:schemeClr val="bg1"/>
              </a:solidFill>
              <a:latin typeface="Times New Roman" pitchFamily="18" charset="0"/>
              <a:cs typeface="Times New Roman" pitchFamily="18" charset="0"/>
            </a:endParaRPr>
          </a:p>
        </p:txBody>
      </p:sp>
      <p:sp>
        <p:nvSpPr>
          <p:cNvPr id="14339" name="Rectangle 3"/>
          <p:cNvSpPr>
            <a:spLocks noGrp="1" noChangeArrowheads="1"/>
          </p:cNvSpPr>
          <p:nvPr>
            <p:ph type="body" sz="half" idx="1"/>
          </p:nvPr>
        </p:nvSpPr>
        <p:spPr>
          <a:xfrm>
            <a:off x="500034" y="928670"/>
            <a:ext cx="3571900" cy="2643206"/>
          </a:xfrm>
        </p:spPr>
        <p:style>
          <a:lnRef idx="2">
            <a:schemeClr val="accent4"/>
          </a:lnRef>
          <a:fillRef idx="1">
            <a:schemeClr val="lt1"/>
          </a:fillRef>
          <a:effectRef idx="0">
            <a:schemeClr val="accent4"/>
          </a:effectRef>
          <a:fontRef idx="minor">
            <a:schemeClr val="dk1"/>
          </a:fontRef>
        </p:style>
        <p:txBody>
          <a:bodyPr>
            <a:normAutofit fontScale="92500"/>
          </a:bodyPr>
          <a:lstStyle/>
          <a:p>
            <a:pPr marL="0" indent="0" algn="just">
              <a:lnSpc>
                <a:spcPct val="90000"/>
              </a:lnSpc>
              <a:buNone/>
            </a:pPr>
            <a:r>
              <a:rPr lang="it-IT" sz="2200" dirty="0" smtClean="0">
                <a:latin typeface="Comic Sans MS" pitchFamily="66" charset="0"/>
              </a:rPr>
              <a:t>Un fascio di luce solare che incide sul prisma risulta</a:t>
            </a:r>
            <a:r>
              <a:rPr lang="it-IT" sz="22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rPr>
              <a:t>"disperso"</a:t>
            </a:r>
            <a:r>
              <a:rPr lang="it-IT" sz="2200" i="1" dirty="0" smtClean="0">
                <a:solidFill>
                  <a:schemeClr val="accent4">
                    <a:lumMod val="75000"/>
                  </a:schemeClr>
                </a:solidFill>
                <a:effectLst>
                  <a:outerShdw blurRad="38100" dist="38100" dir="2700000" algn="tl">
                    <a:srgbClr val="000000">
                      <a:alpha val="43137"/>
                    </a:srgbClr>
                  </a:outerShdw>
                </a:effectLst>
                <a:latin typeface="Comic Sans MS" pitchFamily="66" charset="0"/>
              </a:rPr>
              <a:t> </a:t>
            </a:r>
            <a:r>
              <a:rPr lang="it-IT" sz="2200" dirty="0" smtClean="0">
                <a:latin typeface="Comic Sans MS" pitchFamily="66" charset="0"/>
              </a:rPr>
              <a:t>alla uscita del prisma nei vari colori. </a:t>
            </a:r>
          </a:p>
          <a:p>
            <a:pPr marL="0" indent="0" algn="just">
              <a:lnSpc>
                <a:spcPct val="90000"/>
              </a:lnSpc>
              <a:buNone/>
            </a:pPr>
            <a:r>
              <a:rPr lang="it-IT" sz="2200" dirty="0" smtClean="0">
                <a:latin typeface="Comic Sans MS" pitchFamily="66" charset="0"/>
              </a:rPr>
              <a:t>Ciascun colore ha subito una deflessione di un angolo dipendente dal colore (cioè dalla sua frequenza). </a:t>
            </a:r>
          </a:p>
        </p:txBody>
      </p:sp>
      <p:sp>
        <p:nvSpPr>
          <p:cNvPr id="14341" name="Rectangle 8"/>
          <p:cNvSpPr>
            <a:spLocks noChangeArrowheads="1"/>
          </p:cNvSpPr>
          <p:nvPr/>
        </p:nvSpPr>
        <p:spPr bwMode="auto">
          <a:xfrm>
            <a:off x="5000628" y="3752869"/>
            <a:ext cx="3962398" cy="246221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sz="2200" dirty="0">
                <a:latin typeface="Comic Sans MS" pitchFamily="66" charset="0"/>
                <a:cs typeface="Times New Roman" pitchFamily="18" charset="0"/>
              </a:rPr>
              <a:t>L'</a:t>
            </a:r>
            <a:r>
              <a:rPr lang="it-IT" sz="2200" b="1" i="1" dirty="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angolo di </a:t>
            </a:r>
            <a:r>
              <a:rPr lang="it-IT" sz="22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deflessione </a:t>
            </a:r>
            <a:r>
              <a:rPr lang="it-IT" sz="2200" b="1" i="1" dirty="0" smtClean="0">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d</a:t>
            </a:r>
            <a:r>
              <a:rPr lang="it-IT" sz="2200" b="1" i="1" dirty="0" smtClean="0">
                <a:solidFill>
                  <a:schemeClr val="accent4">
                    <a:lumMod val="75000"/>
                  </a:schemeClr>
                </a:solidFill>
                <a:effectLst>
                  <a:outerShdw blurRad="38100" dist="38100" dir="2700000" algn="tl">
                    <a:srgbClr val="000000">
                      <a:alpha val="43137"/>
                    </a:srgbClr>
                  </a:outerShdw>
                </a:effectLst>
                <a:latin typeface="Comic Sans MS" pitchFamily="66" charset="0"/>
                <a:cs typeface="Times New Roman" pitchFamily="18" charset="0"/>
              </a:rPr>
              <a:t> </a:t>
            </a:r>
            <a:r>
              <a:rPr lang="it-IT" sz="2200" dirty="0">
                <a:latin typeface="Comic Sans MS" pitchFamily="66" charset="0"/>
                <a:cs typeface="Times New Roman" pitchFamily="18" charset="0"/>
              </a:rPr>
              <a:t>risulta </a:t>
            </a:r>
            <a:r>
              <a:rPr lang="it-IT" sz="2200" u="sng" dirty="0">
                <a:latin typeface="Comic Sans MS" pitchFamily="66" charset="0"/>
                <a:cs typeface="Times New Roman" pitchFamily="18" charset="0"/>
              </a:rPr>
              <a:t>massimo per il blu</a:t>
            </a:r>
            <a:r>
              <a:rPr lang="it-IT" sz="2200" dirty="0">
                <a:latin typeface="Comic Sans MS" pitchFamily="66" charset="0"/>
                <a:cs typeface="Times New Roman" pitchFamily="18" charset="0"/>
              </a:rPr>
              <a:t>,  </a:t>
            </a:r>
            <a:r>
              <a:rPr lang="it-IT" sz="2200" u="sng" dirty="0">
                <a:latin typeface="Comic Sans MS" pitchFamily="66" charset="0"/>
                <a:cs typeface="Times New Roman" pitchFamily="18" charset="0"/>
              </a:rPr>
              <a:t>minimo per il rosso</a:t>
            </a:r>
            <a:r>
              <a:rPr lang="it-IT" sz="2200" dirty="0">
                <a:latin typeface="Comic Sans MS" pitchFamily="66" charset="0"/>
                <a:cs typeface="Times New Roman" pitchFamily="18" charset="0"/>
              </a:rPr>
              <a:t> come conseguenza del fatto che l'indice di rifrazione per il colore rosso è minore rispetto al colore blu</a:t>
            </a:r>
            <a:r>
              <a:rPr lang="en-US" sz="2000" dirty="0">
                <a:latin typeface="Comic Sans MS" pitchFamily="66" charset="0"/>
              </a:rPr>
              <a:t> </a:t>
            </a:r>
          </a:p>
        </p:txBody>
      </p:sp>
      <p:pic>
        <p:nvPicPr>
          <p:cNvPr id="63490" name="Picture 2"/>
          <p:cNvPicPr>
            <a:picLocks noChangeAspect="1" noChangeArrowheads="1"/>
          </p:cNvPicPr>
          <p:nvPr/>
        </p:nvPicPr>
        <p:blipFill>
          <a:blip r:embed="rId3"/>
          <a:srcRect/>
          <a:stretch>
            <a:fillRect/>
          </a:stretch>
        </p:blipFill>
        <p:spPr bwMode="auto">
          <a:xfrm>
            <a:off x="4143372" y="928670"/>
            <a:ext cx="4860433" cy="2571768"/>
          </a:xfrm>
          <a:prstGeom prst="rect">
            <a:avLst/>
          </a:prstGeom>
          <a:noFill/>
          <a:ln w="9525">
            <a:noFill/>
            <a:miter lim="800000"/>
            <a:headEnd/>
            <a:tailEnd/>
          </a:ln>
          <a:effectLst/>
        </p:spPr>
      </p:pic>
      <p:pic>
        <p:nvPicPr>
          <p:cNvPr id="63491" name="Picture 3"/>
          <p:cNvPicPr>
            <a:picLocks noChangeAspect="1" noChangeArrowheads="1"/>
          </p:cNvPicPr>
          <p:nvPr/>
        </p:nvPicPr>
        <p:blipFill>
          <a:blip r:embed="rId4"/>
          <a:srcRect/>
          <a:stretch>
            <a:fillRect/>
          </a:stretch>
        </p:blipFill>
        <p:spPr bwMode="auto">
          <a:xfrm>
            <a:off x="571472" y="3643314"/>
            <a:ext cx="4163392"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34" y="0"/>
            <a:ext cx="8170893" cy="64770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200" b="1" dirty="0" smtClean="0">
                <a:solidFill>
                  <a:schemeClr val="bg1"/>
                </a:solidFill>
                <a:latin typeface="Comic Sans MS" pitchFamily="66" charset="0"/>
                <a:cs typeface="Times New Roman" pitchFamily="18" charset="0"/>
              </a:rPr>
              <a:t>IL VETRO CROWN</a:t>
            </a:r>
            <a:r>
              <a:rPr lang="it-IT" sz="3000" dirty="0" smtClean="0">
                <a:solidFill>
                  <a:schemeClr val="bg1"/>
                </a:solidFill>
                <a:latin typeface="Times New Roman" pitchFamily="18" charset="0"/>
              </a:rPr>
              <a:t> </a:t>
            </a:r>
          </a:p>
        </p:txBody>
      </p:sp>
      <p:graphicFrame>
        <p:nvGraphicFramePr>
          <p:cNvPr id="31876" name="Group 132"/>
          <p:cNvGraphicFramePr>
            <a:graphicFrameLocks noGrp="1"/>
          </p:cNvGraphicFramePr>
          <p:nvPr/>
        </p:nvGraphicFramePr>
        <p:xfrm>
          <a:off x="539750" y="2565400"/>
          <a:ext cx="8064500" cy="3863996"/>
        </p:xfrm>
        <a:graphic>
          <a:graphicData uri="http://schemas.openxmlformats.org/drawingml/2006/table">
            <a:tbl>
              <a:tblPr/>
              <a:tblGrid>
                <a:gridCol w="2779713"/>
                <a:gridCol w="1958975"/>
                <a:gridCol w="1531937"/>
                <a:gridCol w="1793875"/>
              </a:tblGrid>
              <a:tr h="1123552">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Lunghezza d'onda</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l</a:t>
                      </a: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it-IT" sz="1600" b="1" i="0" u="none" strike="noStrike" cap="none" normalizeH="0" baseline="0" dirty="0" err="1"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nm</a:t>
                      </a: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nel vuoto</a:t>
                      </a:r>
                      <a:r>
                        <a:rPr kumimoji="0" lang="it-IT" sz="1600" b="1" i="0" u="none" strike="noStrike" cap="none" normalizeH="0" baseline="0" dirty="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Frequenza</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Symbol" pitchFamily="18" charset="2"/>
                          <a:cs typeface="Times New Roman" pitchFamily="18" charset="0"/>
                        </a:rPr>
                        <a:t>n</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(10</a:t>
                      </a:r>
                      <a:r>
                        <a:rPr kumimoji="0" lang="it-IT" sz="1600" b="1" i="0" u="none" strike="noStrike" cap="none" normalizeH="0" baseline="3000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14</a:t>
                      </a: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Hz)</a:t>
                      </a: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Indice di rifrazione</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a:t>
                      </a:r>
                      <a:r>
                        <a:rPr kumimoji="0" lang="it-IT" sz="1600" b="1" i="0" u="none" strike="noStrike" cap="none" normalizeH="0" baseline="0" smtClean="0">
                          <a:ln>
                            <a:noFill/>
                          </a:ln>
                          <a:solidFill>
                            <a:schemeClr val="accent4">
                              <a:lumMod val="75000"/>
                            </a:schemeClr>
                          </a:solidFill>
                          <a:effectLst>
                            <a:outerShdw blurRad="38100" dist="38100" dir="2700000" algn="tl">
                              <a:srgbClr val="000000">
                                <a:alpha val="43137"/>
                              </a:srgbClr>
                            </a:outerShdw>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2740444">
                <a:tc>
                  <a:txBody>
                    <a:bodyPr/>
                    <a:lstStyle/>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rgbClr val="FF00FF"/>
                          </a:solidFill>
                          <a:effectLst/>
                          <a:latin typeface="Times New Roman" pitchFamily="18" charset="0"/>
                          <a:cs typeface="Times New Roman" pitchFamily="18" charset="0"/>
                        </a:rPr>
                        <a:t>Ultravioletto vicino</a:t>
                      </a:r>
                      <a:endParaRPr kumimoji="0" lang="it-IT"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accent4">
                              <a:lumMod val="75000"/>
                            </a:schemeClr>
                          </a:solidFill>
                          <a:effectLst/>
                          <a:latin typeface="Times New Roman" pitchFamily="18" charset="0"/>
                          <a:cs typeface="Times New Roman" pitchFamily="18" charset="0"/>
                        </a:rPr>
                        <a:t>Azzurro scuro</a:t>
                      </a:r>
                    </a:p>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rgbClr val="00FFFF"/>
                          </a:solidFill>
                          <a:effectLst/>
                          <a:latin typeface="Times New Roman" pitchFamily="18" charset="0"/>
                          <a:cs typeface="Times New Roman" pitchFamily="18" charset="0"/>
                        </a:rPr>
                        <a:t>Azzurro verde</a:t>
                      </a:r>
                      <a:endParaRPr kumimoji="0" lang="it-IT"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rgbClr val="FFFF00"/>
                          </a:solidFill>
                          <a:effectLst/>
                          <a:latin typeface="Times New Roman" pitchFamily="18" charset="0"/>
                          <a:cs typeface="Times New Roman" pitchFamily="18" charset="0"/>
                        </a:rPr>
                        <a:t>Giallo</a:t>
                      </a:r>
                    </a:p>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rgbClr val="FF0000"/>
                          </a:solidFill>
                          <a:effectLst/>
                          <a:latin typeface="Times New Roman" pitchFamily="18" charset="0"/>
                          <a:cs typeface="Times New Roman" pitchFamily="18" charset="0"/>
                        </a:rPr>
                        <a:t>Rosso</a:t>
                      </a:r>
                      <a:endParaRPr kumimoji="0" lang="it-IT"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Rosso scuro</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Infrarosso</a:t>
                      </a:r>
                      <a:r>
                        <a:rPr kumimoji="0" lang="it-IT" sz="2000" b="1"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361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434</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486</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589</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656</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768</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1200</a:t>
                      </a:r>
                      <a:r>
                        <a:rPr kumimoji="0" lang="it-IT" sz="20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8.31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6.92</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6.18</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5.10</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4.57</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3.91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2.50</a:t>
                      </a:r>
                      <a:r>
                        <a:rPr kumimoji="0" lang="it-IT" sz="2000" b="1"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1.539</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1.528</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1.523</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1.517</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1.514</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1.511</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1.505</a:t>
                      </a:r>
                      <a:r>
                        <a:rPr kumimoji="0" lang="it-IT" sz="2000" b="1" i="0" u="none" strike="noStrike" cap="none" normalizeH="0" baseline="0" dirty="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5380" name="Rectangle 130"/>
          <p:cNvSpPr>
            <a:spLocks noChangeArrowheads="1"/>
          </p:cNvSpPr>
          <p:nvPr/>
        </p:nvSpPr>
        <p:spPr bwMode="auto">
          <a:xfrm>
            <a:off x="500034" y="785794"/>
            <a:ext cx="8143932" cy="146526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kumimoji="0" lang="it-IT" sz="1800" dirty="0">
                <a:latin typeface="Comic Sans MS" pitchFamily="66" charset="0"/>
              </a:rPr>
              <a:t>Per ciascun colore la frequenza è leggermente diversa; quindi per un dato materiale (ad esempio il vetro crown) il valore dell'indice di rifrazione cambia leggermente.</a:t>
            </a:r>
          </a:p>
          <a:p>
            <a:pPr algn="just"/>
            <a:r>
              <a:rPr kumimoji="0" lang="it-IT" sz="1800" dirty="0">
                <a:latin typeface="Comic Sans MS" pitchFamily="66" charset="0"/>
              </a:rPr>
              <a:t>La variazione dell'indice </a:t>
            </a:r>
            <a:r>
              <a:rPr kumimoji="0" lang="it-IT" sz="1800" b="1" dirty="0">
                <a:solidFill>
                  <a:schemeClr val="accent4">
                    <a:lumMod val="75000"/>
                  </a:schemeClr>
                </a:solidFill>
                <a:effectLst>
                  <a:outerShdw blurRad="38100" dist="38100" dir="2700000" algn="tl">
                    <a:srgbClr val="000000">
                      <a:alpha val="43137"/>
                    </a:srgbClr>
                  </a:outerShdw>
                </a:effectLst>
                <a:latin typeface="Comic Sans MS" pitchFamily="66" charset="0"/>
              </a:rPr>
              <a:t>n</a:t>
            </a:r>
            <a:r>
              <a:rPr kumimoji="0" lang="it-IT" sz="1800" dirty="0">
                <a:latin typeface="Comic Sans MS" pitchFamily="66" charset="0"/>
              </a:rPr>
              <a:t> risulta comunque molto lenta, pari a circa 1%, ma tale da produrre il noto </a:t>
            </a:r>
            <a:r>
              <a:rPr kumimoji="0" lang="it-IT" sz="1800" b="1" dirty="0">
                <a:solidFill>
                  <a:schemeClr val="accent4">
                    <a:lumMod val="75000"/>
                  </a:schemeClr>
                </a:solidFill>
                <a:effectLst>
                  <a:outerShdw blurRad="38100" dist="38100" dir="2700000" algn="tl">
                    <a:srgbClr val="000000">
                      <a:alpha val="43137"/>
                    </a:srgbClr>
                  </a:outerShdw>
                </a:effectLst>
                <a:latin typeface="Comic Sans MS" pitchFamily="66" charset="0"/>
              </a:rPr>
              <a:t>fenomeno di dispersione</a:t>
            </a:r>
            <a:r>
              <a:rPr kumimoji="0" lang="it-IT" sz="1800" b="1" dirty="0">
                <a:solidFill>
                  <a:schemeClr val="folHlink"/>
                </a:solidFill>
                <a:latin typeface="Comic Sans MS" pitchFamily="66"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28596" y="1000108"/>
            <a:ext cx="8429684" cy="4714908"/>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818" name="Rectangle 2"/>
          <p:cNvSpPr>
            <a:spLocks noGrp="1" noChangeArrowheads="1"/>
          </p:cNvSpPr>
          <p:nvPr>
            <p:ph type="title"/>
          </p:nvPr>
        </p:nvSpPr>
        <p:spPr>
          <a:xfrm>
            <a:off x="428596" y="142860"/>
            <a:ext cx="8286808" cy="642934"/>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400" b="1" dirty="0" smtClean="0">
                <a:solidFill>
                  <a:schemeClr val="bg1"/>
                </a:solidFill>
                <a:latin typeface="Comic Sans MS" pitchFamily="66" charset="0"/>
                <a:cs typeface="Times New Roman" pitchFamily="18" charset="0"/>
              </a:rPr>
              <a:t>Rifrazione attraverso una lastra   PIANO - PARALLELA</a:t>
            </a:r>
            <a:r>
              <a:rPr lang="it-IT" sz="2400" dirty="0" smtClean="0">
                <a:solidFill>
                  <a:schemeClr val="bg1"/>
                </a:solidFill>
                <a:latin typeface="Times New Roman" pitchFamily="18" charset="0"/>
                <a:cs typeface="Times New Roman" pitchFamily="18" charset="0"/>
              </a:rPr>
              <a:t> </a:t>
            </a:r>
            <a:endParaRPr lang="it-IT" b="1" dirty="0" smtClean="0">
              <a:solidFill>
                <a:schemeClr val="bg1"/>
              </a:solidFill>
              <a:latin typeface="Times New Roman" pitchFamily="18" charset="0"/>
            </a:endParaRPr>
          </a:p>
        </p:txBody>
      </p:sp>
      <p:sp>
        <p:nvSpPr>
          <p:cNvPr id="16387" name="Rectangle 3"/>
          <p:cNvSpPr>
            <a:spLocks noGrp="1" noChangeArrowheads="1"/>
          </p:cNvSpPr>
          <p:nvPr>
            <p:ph type="body" sz="half" idx="1"/>
          </p:nvPr>
        </p:nvSpPr>
        <p:spPr>
          <a:xfrm>
            <a:off x="465140" y="2571745"/>
            <a:ext cx="4535488" cy="3000396"/>
          </a:xfrm>
          <a:ln>
            <a:solidFill>
              <a:schemeClr val="bg1"/>
            </a:solidFill>
          </a:ln>
        </p:spPr>
        <p:style>
          <a:lnRef idx="2">
            <a:schemeClr val="accent4"/>
          </a:lnRef>
          <a:fillRef idx="1">
            <a:schemeClr val="lt1"/>
          </a:fillRef>
          <a:effectRef idx="0">
            <a:schemeClr val="accent4"/>
          </a:effectRef>
          <a:fontRef idx="minor">
            <a:schemeClr val="dk1"/>
          </a:fontRef>
        </p:style>
        <p:txBody>
          <a:bodyPr/>
          <a:lstStyle/>
          <a:p>
            <a:pPr marL="0" indent="0" algn="just" eaLnBrk="1" hangingPunct="1">
              <a:buFont typeface="Wingdings" pitchFamily="2" charset="2"/>
              <a:buNone/>
            </a:pPr>
            <a:r>
              <a:rPr lang="it-IT" sz="2200" dirty="0" smtClean="0">
                <a:latin typeface="Comic Sans MS" pitchFamily="66" charset="0"/>
                <a:cs typeface="Times New Roman" pitchFamily="18" charset="0"/>
              </a:rPr>
              <a:t>Il raggio rifratto in A con un angolo di rifrazione </a:t>
            </a:r>
            <a:r>
              <a:rPr lang="it-IT" sz="2200" b="1" dirty="0" smtClean="0">
                <a:solidFill>
                  <a:schemeClr val="accent4">
                    <a:lumMod val="75000"/>
                  </a:schemeClr>
                </a:solidFill>
                <a:latin typeface="Symbol" pitchFamily="18" charset="2"/>
                <a:cs typeface="Times New Roman" pitchFamily="18" charset="0"/>
              </a:rPr>
              <a:t>q</a:t>
            </a:r>
            <a:r>
              <a:rPr lang="it-IT" sz="2200" b="1" baseline="-18000" dirty="0" smtClean="0">
                <a:solidFill>
                  <a:schemeClr val="accent4">
                    <a:lumMod val="75000"/>
                  </a:schemeClr>
                </a:solidFill>
                <a:latin typeface="Comic Sans MS" pitchFamily="66" charset="0"/>
                <a:cs typeface="Times New Roman" pitchFamily="18" charset="0"/>
              </a:rPr>
              <a:t>2</a:t>
            </a:r>
            <a:r>
              <a:rPr lang="it-IT" sz="2200" b="1" dirty="0" smtClean="0">
                <a:latin typeface="Comic Sans MS" pitchFamily="66" charset="0"/>
                <a:cs typeface="Times New Roman" pitchFamily="18" charset="0"/>
              </a:rPr>
              <a:t> </a:t>
            </a:r>
            <a:r>
              <a:rPr lang="it-IT" sz="2200" dirty="0" smtClean="0">
                <a:latin typeface="Comic Sans MS" pitchFamily="66" charset="0"/>
                <a:cs typeface="Times New Roman" pitchFamily="18" charset="0"/>
              </a:rPr>
              <a:t> prosegue attraverso la lastra </a:t>
            </a:r>
            <a:r>
              <a:rPr lang="it-IT" sz="2200" dirty="0" err="1" smtClean="0">
                <a:latin typeface="Comic Sans MS" pitchFamily="66" charset="0"/>
                <a:cs typeface="Times New Roman" pitchFamily="18" charset="0"/>
              </a:rPr>
              <a:t>finchè</a:t>
            </a:r>
            <a:r>
              <a:rPr lang="it-IT" sz="2200" dirty="0" smtClean="0">
                <a:latin typeface="Comic Sans MS" pitchFamily="66" charset="0"/>
                <a:cs typeface="Times New Roman" pitchFamily="18" charset="0"/>
              </a:rPr>
              <a:t> incontra la superficie di separazione vetro-aria e viene nuovamente rifratto di un angolo </a:t>
            </a:r>
            <a:r>
              <a:rPr lang="it-IT" sz="2200" b="1" dirty="0" smtClean="0">
                <a:solidFill>
                  <a:schemeClr val="accent4">
                    <a:lumMod val="75000"/>
                  </a:schemeClr>
                </a:solidFill>
                <a:latin typeface="Symbol" pitchFamily="18" charset="2"/>
                <a:cs typeface="Times New Roman" pitchFamily="18" charset="0"/>
              </a:rPr>
              <a:t>q</a:t>
            </a:r>
            <a:r>
              <a:rPr lang="it-IT" sz="2200" b="1" baseline="-18000" dirty="0" smtClean="0">
                <a:solidFill>
                  <a:schemeClr val="accent4">
                    <a:lumMod val="75000"/>
                  </a:schemeClr>
                </a:solidFill>
                <a:latin typeface="Comic Sans MS" pitchFamily="66" charset="0"/>
                <a:cs typeface="Times New Roman" pitchFamily="18" charset="0"/>
              </a:rPr>
              <a:t>3</a:t>
            </a:r>
            <a:r>
              <a:rPr lang="it-IT" sz="2200" dirty="0" smtClean="0">
                <a:solidFill>
                  <a:schemeClr val="accent4">
                    <a:lumMod val="75000"/>
                  </a:schemeClr>
                </a:solidFill>
                <a:latin typeface="Comic Sans MS" pitchFamily="66" charset="0"/>
                <a:cs typeface="Times New Roman" pitchFamily="18" charset="0"/>
              </a:rPr>
              <a:t> </a:t>
            </a:r>
            <a:r>
              <a:rPr lang="it-IT" sz="2200" dirty="0" smtClean="0">
                <a:solidFill>
                  <a:srgbClr val="0000FF"/>
                </a:solidFill>
                <a:latin typeface="Comic Sans MS" pitchFamily="66" charset="0"/>
                <a:cs typeface="Times New Roman" pitchFamily="18" charset="0"/>
              </a:rPr>
              <a:t> </a:t>
            </a:r>
            <a:r>
              <a:rPr lang="it-IT" sz="2200" dirty="0" smtClean="0">
                <a:latin typeface="Comic Sans MS" pitchFamily="66" charset="0"/>
                <a:cs typeface="Times New Roman" pitchFamily="18" charset="0"/>
              </a:rPr>
              <a:t>pari, per la reversibilità della legge di </a:t>
            </a:r>
            <a:r>
              <a:rPr lang="it-IT" sz="2200" dirty="0" err="1" smtClean="0">
                <a:latin typeface="Comic Sans MS" pitchFamily="66" charset="0"/>
                <a:cs typeface="Times New Roman" pitchFamily="18" charset="0"/>
              </a:rPr>
              <a:t>Snell</a:t>
            </a:r>
            <a:r>
              <a:rPr lang="it-IT" sz="2200" dirty="0" smtClean="0">
                <a:latin typeface="Comic Sans MS" pitchFamily="66" charset="0"/>
                <a:cs typeface="Times New Roman" pitchFamily="18" charset="0"/>
              </a:rPr>
              <a:t>, a </a:t>
            </a:r>
            <a:r>
              <a:rPr lang="it-IT" sz="2200" b="1" dirty="0" smtClean="0">
                <a:solidFill>
                  <a:schemeClr val="accent4">
                    <a:lumMod val="75000"/>
                  </a:schemeClr>
                </a:solidFill>
                <a:latin typeface="Symbol" pitchFamily="18" charset="2"/>
                <a:cs typeface="Times New Roman" pitchFamily="18" charset="0"/>
              </a:rPr>
              <a:t>q</a:t>
            </a:r>
            <a:r>
              <a:rPr lang="it-IT" sz="2200" b="1" baseline="-18000" dirty="0" smtClean="0">
                <a:solidFill>
                  <a:schemeClr val="accent4">
                    <a:lumMod val="75000"/>
                  </a:schemeClr>
                </a:solidFill>
                <a:latin typeface="Comic Sans MS" pitchFamily="66" charset="0"/>
                <a:cs typeface="Times New Roman" pitchFamily="18" charset="0"/>
              </a:rPr>
              <a:t>1</a:t>
            </a:r>
            <a:r>
              <a:rPr lang="it-IT" sz="2200" dirty="0" smtClean="0">
                <a:latin typeface="Comic Sans MS" pitchFamily="66" charset="0"/>
                <a:cs typeface="Times New Roman" pitchFamily="18" charset="0"/>
              </a:rPr>
              <a:t>.</a:t>
            </a:r>
            <a:r>
              <a:rPr lang="it-IT" sz="2200" dirty="0" smtClean="0">
                <a:latin typeface="Comic Sans MS" pitchFamily="66" charset="0"/>
              </a:rPr>
              <a:t> </a:t>
            </a:r>
          </a:p>
        </p:txBody>
      </p:sp>
      <p:sp>
        <p:nvSpPr>
          <p:cNvPr id="16388" name="Rectangle 15"/>
          <p:cNvSpPr>
            <a:spLocks noChangeArrowheads="1"/>
          </p:cNvSpPr>
          <p:nvPr/>
        </p:nvSpPr>
        <p:spPr bwMode="auto">
          <a:xfrm>
            <a:off x="500034" y="1071546"/>
            <a:ext cx="8320116" cy="1446550"/>
          </a:xfrm>
          <a:prstGeom prst="rect">
            <a:avLst/>
          </a:prstGeom>
          <a:ln>
            <a:solidFill>
              <a:schemeClr val="bg1"/>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kumimoji="0" lang="it-IT" sz="2200" dirty="0">
                <a:latin typeface="Comic Sans MS" pitchFamily="66" charset="0"/>
                <a:cs typeface="Times New Roman" pitchFamily="18" charset="0"/>
              </a:rPr>
              <a:t>Un raggio di luce che si propaga in un mezzo di indice di rifrazione </a:t>
            </a:r>
            <a:r>
              <a:rPr kumimoji="0" lang="it-IT" sz="2200" b="1" dirty="0">
                <a:solidFill>
                  <a:schemeClr val="accent4">
                    <a:lumMod val="75000"/>
                  </a:schemeClr>
                </a:solidFill>
                <a:latin typeface="Comic Sans MS" pitchFamily="66" charset="0"/>
                <a:cs typeface="Times New Roman" pitchFamily="18" charset="0"/>
              </a:rPr>
              <a:t>n</a:t>
            </a:r>
            <a:r>
              <a:rPr kumimoji="0" lang="it-IT" sz="2200" b="1" baseline="-25000" dirty="0">
                <a:solidFill>
                  <a:schemeClr val="accent4">
                    <a:lumMod val="75000"/>
                  </a:schemeClr>
                </a:solidFill>
                <a:latin typeface="Comic Sans MS" pitchFamily="66" charset="0"/>
                <a:cs typeface="Times New Roman" pitchFamily="18" charset="0"/>
              </a:rPr>
              <a:t>1</a:t>
            </a:r>
            <a:r>
              <a:rPr kumimoji="0" lang="it-IT" sz="2200" dirty="0">
                <a:latin typeface="Comic Sans MS" pitchFamily="66" charset="0"/>
                <a:cs typeface="Times New Roman" pitchFamily="18" charset="0"/>
              </a:rPr>
              <a:t>, incide su una lastra piano-parallela di indice di rifrazione </a:t>
            </a:r>
            <a:r>
              <a:rPr kumimoji="0" lang="it-IT" sz="2200" b="1" dirty="0">
                <a:solidFill>
                  <a:schemeClr val="accent4">
                    <a:lumMod val="75000"/>
                  </a:schemeClr>
                </a:solidFill>
                <a:latin typeface="Comic Sans MS" pitchFamily="66" charset="0"/>
                <a:cs typeface="Times New Roman" pitchFamily="18" charset="0"/>
              </a:rPr>
              <a:t>n</a:t>
            </a:r>
            <a:r>
              <a:rPr kumimoji="0" lang="it-IT" sz="2200" b="1" baseline="-25000" dirty="0">
                <a:solidFill>
                  <a:schemeClr val="accent4">
                    <a:lumMod val="75000"/>
                  </a:schemeClr>
                </a:solidFill>
                <a:latin typeface="Comic Sans MS" pitchFamily="66" charset="0"/>
                <a:cs typeface="Times New Roman" pitchFamily="18" charset="0"/>
              </a:rPr>
              <a:t>2</a:t>
            </a:r>
            <a:r>
              <a:rPr kumimoji="0" lang="it-IT" sz="2200" dirty="0">
                <a:solidFill>
                  <a:schemeClr val="accent4">
                    <a:lumMod val="75000"/>
                  </a:schemeClr>
                </a:solidFill>
                <a:latin typeface="Comic Sans MS" pitchFamily="66" charset="0"/>
                <a:cs typeface="Times New Roman" pitchFamily="18" charset="0"/>
              </a:rPr>
              <a:t> </a:t>
            </a:r>
            <a:r>
              <a:rPr kumimoji="0" lang="it-IT" sz="2200" dirty="0">
                <a:latin typeface="Comic Sans MS" pitchFamily="66" charset="0"/>
                <a:cs typeface="Times New Roman" pitchFamily="18" charset="0"/>
              </a:rPr>
              <a:t>nel punto A con un angolo di incidenza</a:t>
            </a:r>
            <a:r>
              <a:rPr kumimoji="0" lang="it-IT" sz="2200" dirty="0">
                <a:cs typeface="Times New Roman" pitchFamily="18" charset="0"/>
              </a:rPr>
              <a:t> </a:t>
            </a:r>
            <a:r>
              <a:rPr kumimoji="0" lang="it-IT" sz="2200" b="1" dirty="0">
                <a:solidFill>
                  <a:schemeClr val="accent4">
                    <a:lumMod val="75000"/>
                  </a:schemeClr>
                </a:solidFill>
                <a:latin typeface="Symbol" pitchFamily="18" charset="2"/>
                <a:cs typeface="Times New Roman" pitchFamily="18" charset="0"/>
              </a:rPr>
              <a:t>q</a:t>
            </a:r>
            <a:r>
              <a:rPr kumimoji="0" lang="it-IT" sz="2200" baseline="-25000" dirty="0">
                <a:solidFill>
                  <a:schemeClr val="accent4">
                    <a:lumMod val="75000"/>
                  </a:schemeClr>
                </a:solidFill>
                <a:cs typeface="Times New Roman" pitchFamily="18" charset="0"/>
              </a:rPr>
              <a:t>1</a:t>
            </a:r>
            <a:r>
              <a:rPr kumimoji="0" lang="it-IT" sz="2200" dirty="0">
                <a:cs typeface="Times New Roman" pitchFamily="18" charset="0"/>
              </a:rPr>
              <a:t> . </a:t>
            </a:r>
            <a:r>
              <a:rPr kumimoji="0" lang="it-IT" sz="2200" dirty="0">
                <a:latin typeface="Comic Sans MS" pitchFamily="66" charset="0"/>
                <a:cs typeface="Times New Roman" pitchFamily="18" charset="0"/>
              </a:rPr>
              <a:t>La lastra ha uno spessore </a:t>
            </a:r>
            <a:r>
              <a:rPr kumimoji="0" lang="it-IT" sz="2200" b="1" dirty="0">
                <a:solidFill>
                  <a:schemeClr val="accent4">
                    <a:lumMod val="75000"/>
                  </a:schemeClr>
                </a:solidFill>
                <a:latin typeface="Comic Sans MS" pitchFamily="66" charset="0"/>
                <a:cs typeface="Times New Roman" pitchFamily="18" charset="0"/>
              </a:rPr>
              <a:t>t</a:t>
            </a:r>
            <a:r>
              <a:rPr kumimoji="0" lang="it-IT" sz="2200" dirty="0">
                <a:latin typeface="Comic Sans MS" pitchFamily="66" charset="0"/>
                <a:cs typeface="Times New Roman" pitchFamily="18" charset="0"/>
              </a:rPr>
              <a:t>.</a:t>
            </a:r>
          </a:p>
        </p:txBody>
      </p:sp>
      <p:sp>
        <p:nvSpPr>
          <p:cNvPr id="16389" name="Text Box 19"/>
          <p:cNvSpPr txBox="1">
            <a:spLocks noChangeArrowheads="1"/>
          </p:cNvSpPr>
          <p:nvPr/>
        </p:nvSpPr>
        <p:spPr bwMode="auto">
          <a:xfrm>
            <a:off x="6248400" y="4038600"/>
            <a:ext cx="457200" cy="336550"/>
          </a:xfrm>
          <a:prstGeom prst="rect">
            <a:avLst/>
          </a:prstGeom>
          <a:noFill/>
          <a:ln w="9525">
            <a:noFill/>
            <a:miter lim="800000"/>
            <a:headEnd/>
            <a:tailEnd/>
          </a:ln>
        </p:spPr>
        <p:txBody>
          <a:bodyPr>
            <a:spAutoFit/>
          </a:bodyPr>
          <a:lstStyle/>
          <a:p>
            <a:pPr>
              <a:spcBef>
                <a:spcPct val="50000"/>
              </a:spcBef>
            </a:pPr>
            <a:r>
              <a:rPr kumimoji="0" lang="it-IT" sz="1600">
                <a:solidFill>
                  <a:srgbClr val="0000FF"/>
                </a:solidFill>
                <a:latin typeface="Symbol" pitchFamily="18" charset="2"/>
                <a:cs typeface="Times New Roman" pitchFamily="18" charset="0"/>
              </a:rPr>
              <a:t>q</a:t>
            </a:r>
            <a:r>
              <a:rPr kumimoji="0" lang="it-IT" sz="1600">
                <a:solidFill>
                  <a:srgbClr val="0000FF"/>
                </a:solidFill>
                <a:cs typeface="Times New Roman" pitchFamily="18" charset="0"/>
              </a:rPr>
              <a:t>2</a:t>
            </a:r>
            <a:endParaRPr kumimoji="0" lang="it-IT" sz="1600">
              <a:cs typeface="Times New Roman" pitchFamily="18" charset="0"/>
            </a:endParaRPr>
          </a:p>
        </p:txBody>
      </p:sp>
      <p:sp>
        <p:nvSpPr>
          <p:cNvPr id="16390" name="Rectangle 27"/>
          <p:cNvSpPr>
            <a:spLocks noChangeArrowheads="1"/>
          </p:cNvSpPr>
          <p:nvPr/>
        </p:nvSpPr>
        <p:spPr bwMode="auto">
          <a:xfrm>
            <a:off x="428596" y="5810272"/>
            <a:ext cx="8429684" cy="762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kumimoji="0" lang="it-IT" sz="2200" dirty="0">
                <a:solidFill>
                  <a:schemeClr val="bg1"/>
                </a:solidFill>
                <a:latin typeface="Comic Sans MS" pitchFamily="66" charset="0"/>
              </a:rPr>
              <a:t>Il raggio che attraversa la lastra </a:t>
            </a:r>
            <a:r>
              <a:rPr kumimoji="0" lang="it-IT" sz="2200" i="1" dirty="0">
                <a:solidFill>
                  <a:schemeClr val="bg1"/>
                </a:solidFill>
                <a:latin typeface="Comic Sans MS" pitchFamily="66" charset="0"/>
              </a:rPr>
              <a:t>non è deviato dalla sua direzione</a:t>
            </a:r>
            <a:r>
              <a:rPr kumimoji="0" lang="it-IT" sz="2200" dirty="0" smtClean="0">
                <a:solidFill>
                  <a:schemeClr val="bg1"/>
                </a:solidFill>
                <a:latin typeface="Comic Sans MS" pitchFamily="66" charset="0"/>
              </a:rPr>
              <a:t>. </a:t>
            </a:r>
            <a:r>
              <a:rPr kumimoji="0" lang="it-IT" sz="2200" dirty="0">
                <a:solidFill>
                  <a:schemeClr val="bg1"/>
                </a:solidFill>
                <a:latin typeface="Comic Sans MS" pitchFamily="66" charset="0"/>
              </a:rPr>
              <a:t>Esso </a:t>
            </a:r>
            <a:r>
              <a:rPr kumimoji="0" lang="it-IT" sz="2200" i="1" dirty="0">
                <a:solidFill>
                  <a:schemeClr val="bg1"/>
                </a:solidFill>
                <a:latin typeface="Comic Sans MS" pitchFamily="66" charset="0"/>
              </a:rPr>
              <a:t>è spostato parallelamente a se stesso</a:t>
            </a:r>
          </a:p>
        </p:txBody>
      </p:sp>
      <p:pic>
        <p:nvPicPr>
          <p:cNvPr id="16391" name="Picture 29"/>
          <p:cNvPicPr>
            <a:picLocks noGrp="1" noChangeAspect="1" noChangeArrowheads="1"/>
          </p:cNvPicPr>
          <p:nvPr>
            <p:ph sz="half" idx="2"/>
          </p:nvPr>
        </p:nvPicPr>
        <p:blipFill>
          <a:blip r:embed="rId3"/>
          <a:srcRect/>
          <a:stretch>
            <a:fillRect/>
          </a:stretch>
        </p:blipFill>
        <p:spPr>
          <a:xfrm>
            <a:off x="5114619" y="2428868"/>
            <a:ext cx="3647997" cy="3214710"/>
          </a:xfrm>
          <a:noFill/>
        </p:spPr>
      </p:pic>
      <p:sp>
        <p:nvSpPr>
          <p:cNvPr id="16392" name="Text Box 31"/>
          <p:cNvSpPr txBox="1">
            <a:spLocks noChangeArrowheads="1"/>
          </p:cNvSpPr>
          <p:nvPr/>
        </p:nvSpPr>
        <p:spPr bwMode="auto">
          <a:xfrm>
            <a:off x="7667625" y="3933825"/>
            <a:ext cx="504825" cy="457200"/>
          </a:xfrm>
          <a:prstGeom prst="rect">
            <a:avLst/>
          </a:prstGeom>
          <a:noFill/>
          <a:ln w="9525">
            <a:noFill/>
            <a:miter lim="800000"/>
            <a:headEnd/>
            <a:tailEnd/>
          </a:ln>
        </p:spPr>
        <p:txBody>
          <a:bodyPr>
            <a:spAutoFit/>
          </a:bodyPr>
          <a:lstStyle/>
          <a:p>
            <a:pPr>
              <a:spcBef>
                <a:spcPct val="50000"/>
              </a:spcBef>
            </a:pPr>
            <a:r>
              <a:rPr lang="en-US">
                <a:solidFill>
                  <a:schemeClr val="bg2"/>
                </a:solidFill>
                <a:cs typeface="Times New Roman" pitchFamily="18" charset="0"/>
              </a:rPr>
              <a:t>}t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42910" y="1285860"/>
            <a:ext cx="8072494" cy="5429288"/>
          </a:xfrm>
        </p:spPr>
        <p:style>
          <a:lnRef idx="2">
            <a:schemeClr val="accent4"/>
          </a:lnRef>
          <a:fillRef idx="1">
            <a:schemeClr val="lt1"/>
          </a:fillRef>
          <a:effectRef idx="0">
            <a:schemeClr val="accent4"/>
          </a:effectRef>
          <a:fontRef idx="minor">
            <a:schemeClr val="dk1"/>
          </a:fontRef>
        </p:style>
        <p:txBody>
          <a:bodyPr>
            <a:normAutofit/>
          </a:bodyPr>
          <a:lstStyle/>
          <a:p>
            <a:pPr marL="0" indent="19050" algn="just" eaLnBrk="1" hangingPunct="1">
              <a:lnSpc>
                <a:spcPct val="90000"/>
              </a:lnSpc>
              <a:buFont typeface="Wingdings" pitchFamily="2" charset="2"/>
              <a:buNone/>
            </a:pPr>
            <a:r>
              <a:rPr lang="it-IT" sz="2000" dirty="0" smtClean="0">
                <a:latin typeface="Comic Sans MS" pitchFamily="66" charset="0"/>
                <a:cs typeface="Times New Roman" pitchFamily="18" charset="0"/>
              </a:rPr>
              <a:t>L’effetto della lastra sul raggio è solo quello di spostarlo parallelamente di una quantità pari ad</a:t>
            </a:r>
            <a:r>
              <a:rPr lang="it-IT" sz="2000" dirty="0" smtClean="0">
                <a:cs typeface="Times New Roman" pitchFamily="18" charset="0"/>
              </a:rPr>
              <a:t> </a:t>
            </a:r>
            <a:r>
              <a:rPr lang="it-IT" sz="2000" b="1" dirty="0" smtClean="0">
                <a:solidFill>
                  <a:schemeClr val="accent4">
                    <a:lumMod val="75000"/>
                  </a:schemeClr>
                </a:solidFill>
                <a:latin typeface="Comic Sans MS" pitchFamily="66" charset="0"/>
                <a:cs typeface="Times New Roman" pitchFamily="18" charset="0"/>
              </a:rPr>
              <a:t>d</a:t>
            </a:r>
            <a:r>
              <a:rPr lang="it-IT" sz="2000" dirty="0" smtClean="0">
                <a:cs typeface="Times New Roman" pitchFamily="18" charset="0"/>
              </a:rPr>
              <a:t>.</a:t>
            </a:r>
          </a:p>
          <a:p>
            <a:pPr marL="0" indent="19050" algn="just">
              <a:lnSpc>
                <a:spcPct val="90000"/>
              </a:lnSpc>
              <a:buNone/>
            </a:pPr>
            <a:r>
              <a:rPr lang="it-IT" sz="2000" dirty="0" smtClean="0">
                <a:latin typeface="Comic Sans MS" pitchFamily="66" charset="0"/>
                <a:cs typeface="Times New Roman" pitchFamily="18" charset="0"/>
              </a:rPr>
              <a:t>La entità di</a:t>
            </a:r>
            <a:r>
              <a:rPr lang="it-IT" sz="2000" dirty="0" smtClean="0">
                <a:cs typeface="Times New Roman" pitchFamily="18" charset="0"/>
              </a:rPr>
              <a:t> </a:t>
            </a:r>
            <a:r>
              <a:rPr lang="it-IT" sz="2000" b="1" dirty="0" smtClean="0">
                <a:solidFill>
                  <a:schemeClr val="accent4">
                    <a:lumMod val="75000"/>
                  </a:schemeClr>
                </a:solidFill>
                <a:latin typeface="Comic Sans MS" pitchFamily="66" charset="0"/>
                <a:cs typeface="Times New Roman" pitchFamily="18" charset="0"/>
              </a:rPr>
              <a:t>d</a:t>
            </a:r>
            <a:r>
              <a:rPr lang="it-IT" sz="2000" dirty="0" smtClean="0">
                <a:cs typeface="Times New Roman" pitchFamily="18" charset="0"/>
              </a:rPr>
              <a:t> </a:t>
            </a:r>
            <a:r>
              <a:rPr lang="it-IT" sz="2000" dirty="0" smtClean="0">
                <a:latin typeface="Comic Sans MS" pitchFamily="66" charset="0"/>
                <a:cs typeface="Times New Roman" pitchFamily="18" charset="0"/>
              </a:rPr>
              <a:t>risulta proporzionale allo spessore </a:t>
            </a:r>
            <a:r>
              <a:rPr lang="it-IT" sz="2000" b="1" dirty="0" smtClean="0">
                <a:solidFill>
                  <a:schemeClr val="accent4">
                    <a:lumMod val="75000"/>
                  </a:schemeClr>
                </a:solidFill>
                <a:latin typeface="Comic Sans MS" pitchFamily="66" charset="0"/>
                <a:cs typeface="Times New Roman" pitchFamily="18" charset="0"/>
              </a:rPr>
              <a:t>s</a:t>
            </a:r>
            <a:r>
              <a:rPr lang="it-IT" sz="2000" dirty="0" smtClean="0">
                <a:latin typeface="Comic Sans MS" pitchFamily="66" charset="0"/>
                <a:cs typeface="Times New Roman" pitchFamily="18" charset="0"/>
              </a:rPr>
              <a:t>, secondo la relazione:</a:t>
            </a:r>
            <a:r>
              <a:rPr lang="it-IT" sz="2000" dirty="0" smtClean="0">
                <a:latin typeface="Comic Sans MS" pitchFamily="66" charset="0"/>
              </a:rPr>
              <a:t> </a:t>
            </a:r>
          </a:p>
          <a:p>
            <a:pPr marL="0" indent="19050" algn="just">
              <a:lnSpc>
                <a:spcPct val="90000"/>
              </a:lnSpc>
              <a:buNone/>
            </a:pPr>
            <a:endParaRPr lang="it-IT" sz="2000" dirty="0" smtClean="0">
              <a:latin typeface="Comic Sans MS" pitchFamily="66" charset="0"/>
            </a:endParaRPr>
          </a:p>
          <a:p>
            <a:pPr marL="0" indent="19050" algn="just">
              <a:lnSpc>
                <a:spcPct val="90000"/>
              </a:lnSpc>
              <a:buNone/>
            </a:pPr>
            <a:endParaRPr lang="it-IT" sz="2000" dirty="0" smtClean="0">
              <a:latin typeface="Comic Sans MS" pitchFamily="66" charset="0"/>
            </a:endParaRPr>
          </a:p>
          <a:p>
            <a:pPr marL="0" indent="19050" algn="just">
              <a:lnSpc>
                <a:spcPct val="90000"/>
              </a:lnSpc>
              <a:buNone/>
            </a:pPr>
            <a:endParaRPr lang="it-IT" sz="2000" dirty="0" smtClean="0">
              <a:latin typeface="Comic Sans MS" pitchFamily="66" charset="0"/>
              <a:cs typeface="Times New Roman" pitchFamily="18" charset="0"/>
            </a:endParaRPr>
          </a:p>
          <a:p>
            <a:pPr marL="0" indent="19050" algn="just">
              <a:lnSpc>
                <a:spcPct val="90000"/>
              </a:lnSpc>
              <a:buNone/>
            </a:pPr>
            <a:endParaRPr lang="it-IT" sz="2000" dirty="0" smtClean="0">
              <a:cs typeface="Times New Roman" pitchFamily="18" charset="0"/>
            </a:endParaRPr>
          </a:p>
          <a:p>
            <a:pPr marL="0" indent="19050" eaLnBrk="1" hangingPunct="1">
              <a:lnSpc>
                <a:spcPct val="90000"/>
              </a:lnSpc>
            </a:pPr>
            <a:endParaRPr lang="it-IT" sz="2000" b="1" dirty="0" smtClean="0">
              <a:solidFill>
                <a:schemeClr val="accent1"/>
              </a:solidFill>
            </a:endParaRPr>
          </a:p>
        </p:txBody>
      </p:sp>
      <p:sp>
        <p:nvSpPr>
          <p:cNvPr id="6" name="Rectangle 2"/>
          <p:cNvSpPr>
            <a:spLocks noGrp="1" noChangeArrowheads="1"/>
          </p:cNvSpPr>
          <p:nvPr>
            <p:ph type="title"/>
          </p:nvPr>
        </p:nvSpPr>
        <p:spPr>
          <a:xfrm>
            <a:off x="642910" y="214290"/>
            <a:ext cx="8043890" cy="571504"/>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400" b="1" dirty="0" smtClean="0">
                <a:solidFill>
                  <a:schemeClr val="bg1"/>
                </a:solidFill>
                <a:latin typeface="Comic Sans MS" pitchFamily="66" charset="0"/>
                <a:cs typeface="Times New Roman" pitchFamily="18" charset="0"/>
              </a:rPr>
              <a:t>Rifrazione attraverso una lastra   PIANO - PARALLELA</a:t>
            </a:r>
            <a:r>
              <a:rPr lang="it-IT" sz="2400" dirty="0" smtClean="0">
                <a:solidFill>
                  <a:schemeClr val="bg1"/>
                </a:solidFill>
                <a:latin typeface="Times New Roman" pitchFamily="18" charset="0"/>
                <a:cs typeface="Times New Roman" pitchFamily="18" charset="0"/>
              </a:rPr>
              <a:t> </a:t>
            </a:r>
            <a:endParaRPr lang="it-IT" b="1" dirty="0" smtClean="0">
              <a:solidFill>
                <a:schemeClr val="bg1"/>
              </a:solidFill>
              <a:latin typeface="Times New Roman" pitchFamily="18" charset="0"/>
            </a:endParaRPr>
          </a:p>
        </p:txBody>
      </p:sp>
      <p:pic>
        <p:nvPicPr>
          <p:cNvPr id="64515" name="Picture 3"/>
          <p:cNvPicPr>
            <a:picLocks noChangeAspect="1" noChangeArrowheads="1"/>
          </p:cNvPicPr>
          <p:nvPr/>
        </p:nvPicPr>
        <p:blipFill>
          <a:blip r:embed="rId4"/>
          <a:srcRect/>
          <a:stretch>
            <a:fillRect/>
          </a:stretch>
        </p:blipFill>
        <p:spPr bwMode="auto">
          <a:xfrm>
            <a:off x="1963758" y="2928934"/>
            <a:ext cx="5537200" cy="3581400"/>
          </a:xfrm>
          <a:prstGeom prst="rect">
            <a:avLst/>
          </a:prstGeom>
          <a:noFill/>
          <a:ln w="9525">
            <a:noFill/>
            <a:miter lim="800000"/>
            <a:headEnd/>
            <a:tailEnd/>
          </a:ln>
          <a:effectLst/>
        </p:spPr>
      </p:pic>
      <p:graphicFrame>
        <p:nvGraphicFramePr>
          <p:cNvPr id="64514" name="Object 2"/>
          <p:cNvGraphicFramePr>
            <a:graphicFrameLocks noChangeAspect="1"/>
          </p:cNvGraphicFramePr>
          <p:nvPr/>
        </p:nvGraphicFramePr>
        <p:xfrm>
          <a:off x="2285984" y="2428868"/>
          <a:ext cx="2920995" cy="802786"/>
        </p:xfrm>
        <a:graphic>
          <a:graphicData uri="http://schemas.openxmlformats.org/presentationml/2006/ole">
            <mc:AlternateContent xmlns:mc="http://schemas.openxmlformats.org/markup-compatibility/2006">
              <mc:Choice xmlns:v="urn:schemas-microsoft-com:vml" Requires="v">
                <p:oleObj spid="_x0000_s64517" name="Equazione" r:id="rId5" imgW="1002960" imgH="444240" progId="Equation.3">
                  <p:embed/>
                </p:oleObj>
              </mc:Choice>
              <mc:Fallback>
                <p:oleObj name="Equazione" r:id="rId5" imgW="1002960" imgH="4442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84" y="2428868"/>
                        <a:ext cx="2920995" cy="802786"/>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4348" y="142852"/>
            <a:ext cx="7772400" cy="642942"/>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600" b="1" u="sng" dirty="0" smtClean="0">
                <a:solidFill>
                  <a:schemeClr val="bg1"/>
                </a:solidFill>
                <a:latin typeface="Comic Sans MS" pitchFamily="66" charset="0"/>
                <a:cs typeface="Times New Roman" pitchFamily="18" charset="0"/>
              </a:rPr>
              <a:t>Riflessione</a:t>
            </a:r>
            <a:r>
              <a:rPr lang="it-IT" sz="3600" u="sng" dirty="0" smtClean="0">
                <a:solidFill>
                  <a:schemeClr val="bg1"/>
                </a:solidFill>
                <a:latin typeface="Comic Sans MS" pitchFamily="66" charset="0"/>
                <a:cs typeface="Times New Roman" pitchFamily="18" charset="0"/>
              </a:rPr>
              <a:t> </a:t>
            </a:r>
            <a:br>
              <a:rPr lang="it-IT" sz="3600" u="sng" dirty="0" smtClean="0">
                <a:solidFill>
                  <a:schemeClr val="bg1"/>
                </a:solidFill>
                <a:latin typeface="Comic Sans MS" pitchFamily="66" charset="0"/>
                <a:cs typeface="Times New Roman" pitchFamily="18" charset="0"/>
              </a:rPr>
            </a:br>
            <a:endParaRPr lang="it-IT" sz="3600" u="sng" dirty="0" smtClean="0">
              <a:solidFill>
                <a:schemeClr val="bg1"/>
              </a:solidFill>
              <a:latin typeface="Comic Sans MS" pitchFamily="66" charset="0"/>
              <a:cs typeface="Times New Roman" pitchFamily="18" charset="0"/>
            </a:endParaRPr>
          </a:p>
        </p:txBody>
      </p:sp>
      <p:sp>
        <p:nvSpPr>
          <p:cNvPr id="18435" name="Rectangle 3"/>
          <p:cNvSpPr>
            <a:spLocks noGrp="1" noChangeArrowheads="1"/>
          </p:cNvSpPr>
          <p:nvPr>
            <p:ph type="body" sz="half" idx="1"/>
          </p:nvPr>
        </p:nvSpPr>
        <p:spPr>
          <a:xfrm>
            <a:off x="642910" y="1071546"/>
            <a:ext cx="4175125" cy="3071834"/>
          </a:xfrm>
        </p:spPr>
        <p:style>
          <a:lnRef idx="2">
            <a:schemeClr val="accent4"/>
          </a:lnRef>
          <a:fillRef idx="1">
            <a:schemeClr val="lt1"/>
          </a:fillRef>
          <a:effectRef idx="0">
            <a:schemeClr val="accent4"/>
          </a:effectRef>
          <a:fontRef idx="minor">
            <a:schemeClr val="dk1"/>
          </a:fontRef>
        </p:style>
        <p:txBody>
          <a:bodyPr>
            <a:noAutofit/>
          </a:bodyPr>
          <a:lstStyle/>
          <a:p>
            <a:pPr marL="60325" indent="31750" algn="just" eaLnBrk="1" hangingPunct="1">
              <a:lnSpc>
                <a:spcPct val="120000"/>
              </a:lnSpc>
              <a:buFont typeface="Wingdings" pitchFamily="2" charset="2"/>
              <a:buNone/>
            </a:pPr>
            <a:r>
              <a:rPr lang="it-IT" sz="1800" dirty="0" smtClean="0">
                <a:latin typeface="Comic Sans MS" pitchFamily="66" charset="0"/>
                <a:cs typeface="Times New Roman" pitchFamily="18" charset="0"/>
              </a:rPr>
              <a:t>Si consideri un fascio di luce (inteso come un insieme di raggi luminosi paralleli) che incida sulla superficie di separazione tra due mezzi di diverso indice di rifrazione. </a:t>
            </a:r>
          </a:p>
          <a:p>
            <a:pPr marL="60325" indent="31750" algn="just">
              <a:lnSpc>
                <a:spcPct val="120000"/>
              </a:lnSpc>
              <a:buNone/>
            </a:pPr>
            <a:r>
              <a:rPr lang="it-IT" sz="1800" dirty="0" smtClean="0">
                <a:latin typeface="Comic Sans MS" pitchFamily="66" charset="0"/>
              </a:rPr>
              <a:t>Oltre al raggio rifratto emergente nel secondo mezzo, esiste un raggio “riflesso” che si propaga nel primo mezzo.</a:t>
            </a:r>
          </a:p>
        </p:txBody>
      </p:sp>
      <p:pic>
        <p:nvPicPr>
          <p:cNvPr id="18436" name="Picture 41" descr="riflessione"/>
          <p:cNvPicPr>
            <a:picLocks noGrp="1" noChangeAspect="1" noChangeArrowheads="1"/>
          </p:cNvPicPr>
          <p:nvPr>
            <p:ph sz="half" idx="2"/>
          </p:nvPr>
        </p:nvPicPr>
        <p:blipFill>
          <a:blip r:embed="rId3"/>
          <a:srcRect/>
          <a:stretch>
            <a:fillRect/>
          </a:stretch>
        </p:blipFill>
        <p:spPr>
          <a:xfrm>
            <a:off x="4877096" y="1071546"/>
            <a:ext cx="3506496" cy="3071834"/>
          </a:xfrm>
          <a:noFill/>
        </p:spPr>
      </p:pic>
      <p:sp>
        <p:nvSpPr>
          <p:cNvPr id="6" name="Rectangle 3"/>
          <p:cNvSpPr txBox="1">
            <a:spLocks noChangeArrowheads="1"/>
          </p:cNvSpPr>
          <p:nvPr/>
        </p:nvSpPr>
        <p:spPr>
          <a:xfrm>
            <a:off x="642911" y="4248120"/>
            <a:ext cx="7858180" cy="2609880"/>
          </a:xfrm>
          <a:prstGeom prst="rect">
            <a:avLst/>
          </a:prstGeom>
        </p:spPr>
        <p:style>
          <a:lnRef idx="2">
            <a:schemeClr val="accent4"/>
          </a:lnRef>
          <a:fillRef idx="1">
            <a:schemeClr val="lt1"/>
          </a:fillRef>
          <a:effectRef idx="0">
            <a:schemeClr val="accent4"/>
          </a:effectRef>
          <a:fontRef idx="minor">
            <a:schemeClr val="dk1"/>
          </a:fontRef>
        </p:style>
        <p:txBody>
          <a:bodyPr vert="horz">
            <a:normAutofit/>
          </a:bodyPr>
          <a:lstStyle/>
          <a:p>
            <a:pPr marL="3175" marR="0" lvl="0" indent="44450" algn="just" defTabSz="914400" rtl="0" eaLnBrk="1" fontAlgn="auto" latinLnBrk="0" hangingPunct="1">
              <a:lnSpc>
                <a:spcPct val="100000"/>
              </a:lnSpc>
              <a:spcBef>
                <a:spcPts val="700"/>
              </a:spcBef>
              <a:spcAft>
                <a:spcPts val="0"/>
              </a:spcAft>
              <a:buClr>
                <a:schemeClr val="tx2"/>
              </a:buClr>
              <a:buSzPct val="95000"/>
              <a:buFont typeface="Wingdings" pitchFamily="2" charset="2"/>
              <a:buNone/>
              <a:tabLst>
                <a:tab pos="387350" algn="l"/>
              </a:tabLst>
              <a:defRPr/>
            </a:pPr>
            <a:r>
              <a:rPr kumimoji="0" lang="it-IT" b="0" i="0"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La legge che descrive il fenomeno della riflessione nell’ottica geometrica afferma:</a:t>
            </a:r>
            <a:r>
              <a:rPr kumimoji="0" lang="it-IT" b="0" i="0"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mn-cs"/>
              </a:rPr>
              <a:t> </a:t>
            </a:r>
          </a:p>
          <a:p>
            <a:pPr marL="268288" marR="0" lvl="0" indent="-268288" algn="just" defTabSz="914400" rtl="0" eaLnBrk="1" fontAlgn="auto" latinLnBrk="0" hangingPunct="1">
              <a:lnSpc>
                <a:spcPct val="100000"/>
              </a:lnSpc>
              <a:spcBef>
                <a:spcPts val="700"/>
              </a:spcBef>
              <a:spcAft>
                <a:spcPts val="0"/>
              </a:spcAft>
              <a:buClr>
                <a:schemeClr val="tx2"/>
              </a:buClr>
              <a:buSzPct val="95000"/>
              <a:buFont typeface="Wingdings" pitchFamily="2" charset="2"/>
              <a:buNone/>
              <a:tabLst>
                <a:tab pos="387350" algn="l"/>
              </a:tabLst>
              <a:defRPr/>
            </a:pPr>
            <a:r>
              <a:rPr kumimoji="0" lang="it-IT" b="0" i="0"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a:t>
            </a:r>
            <a:r>
              <a:rPr lang="it-IT" dirty="0" smtClean="0">
                <a:solidFill>
                  <a:schemeClr val="accent4">
                    <a:lumMod val="75000"/>
                  </a:schemeClr>
                </a:solidFill>
                <a:latin typeface="Comic Sans MS" pitchFamily="66" charset="0"/>
                <a:cs typeface="Times New Roman" pitchFamily="18" charset="0"/>
              </a:rPr>
              <a:t> </a:t>
            </a:r>
            <a:r>
              <a:rPr kumimoji="0" lang="it-IT" b="1" i="1"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raggio incidente, normale alla superficie di separazione e raggio riflesso giacciono sullo stesso piano; </a:t>
            </a:r>
          </a:p>
          <a:p>
            <a:pPr marL="3175" marR="0" lvl="0" indent="-31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tab pos="387350" algn="l"/>
              </a:tabLst>
              <a:defRPr/>
            </a:pPr>
            <a:r>
              <a:rPr kumimoji="0" lang="it-IT" b="1" i="1"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 l'angolo di incidenza e l'angolo di riflessione sono uguali</a:t>
            </a:r>
          </a:p>
          <a:p>
            <a:pPr marL="3175" marR="0" lvl="0" indent="44450"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tab pos="387350" algn="l"/>
              </a:tabLst>
              <a:defRPr/>
            </a:pPr>
            <a:r>
              <a:rPr kumimoji="0" lang="it-IT" b="0" i="0"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 </a:t>
            </a:r>
          </a:p>
          <a:p>
            <a:pPr marL="3175" marR="0" lvl="0" indent="44450" algn="just" defTabSz="914400" rtl="0" eaLnBrk="1" fontAlgn="auto" latinLnBrk="0" hangingPunct="1">
              <a:lnSpc>
                <a:spcPct val="100000"/>
              </a:lnSpc>
              <a:spcBef>
                <a:spcPts val="700"/>
              </a:spcBef>
              <a:spcAft>
                <a:spcPts val="0"/>
              </a:spcAft>
              <a:buClr>
                <a:schemeClr val="tx2"/>
              </a:buClr>
              <a:buSzPct val="95000"/>
              <a:buFont typeface="Wingdings" pitchFamily="2" charset="2"/>
              <a:buNone/>
              <a:tabLst>
                <a:tab pos="387350" algn="l"/>
              </a:tabLst>
              <a:defRPr/>
            </a:pPr>
            <a:r>
              <a:rPr kumimoji="0" lang="it-IT" b="1" i="1"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Times New Roman" pitchFamily="18" charset="0"/>
              </a:rPr>
              <a:t>L’intensità del raggio incidente si ripartisce tra raggio rifratto e riflesso secondo proporzioni che dipendono dall’angolo di incidenza.</a:t>
            </a:r>
            <a:r>
              <a:rPr kumimoji="0" lang="it-IT" b="1" i="0" u="none" strike="noStrike" kern="1200" cap="none" spc="0" normalizeH="0" baseline="0" noProof="0" dirty="0" smtClean="0">
                <a:ln>
                  <a:noFill/>
                </a:ln>
                <a:solidFill>
                  <a:schemeClr val="accent4">
                    <a:lumMod val="75000"/>
                  </a:schemeClr>
                </a:solidFill>
                <a:effectLst/>
                <a:uLnTx/>
                <a:uFillTx/>
                <a:latin typeface="Comic Sans MS" pitchFamily="66" charset="0"/>
                <a:ea typeface="+mn-ea"/>
                <a:cs typeface="+mn-cs"/>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71472" y="71437"/>
            <a:ext cx="8286808" cy="571481"/>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3200" b="1" dirty="0" smtClean="0">
                <a:solidFill>
                  <a:schemeClr val="bg1"/>
                </a:solidFill>
                <a:latin typeface="Comic Sans MS" pitchFamily="66" charset="0"/>
                <a:cs typeface="Times New Roman" pitchFamily="18" charset="0"/>
              </a:rPr>
              <a:t>Angolo limite</a:t>
            </a:r>
            <a:endParaRPr lang="it-IT" sz="3200" dirty="0" smtClean="0">
              <a:solidFill>
                <a:schemeClr val="bg1"/>
              </a:solidFill>
              <a:latin typeface="Comic Sans MS" pitchFamily="66" charset="0"/>
            </a:endParaRPr>
          </a:p>
        </p:txBody>
      </p:sp>
      <p:sp>
        <p:nvSpPr>
          <p:cNvPr id="20483" name="Rectangle 3"/>
          <p:cNvSpPr>
            <a:spLocks noGrp="1" noChangeArrowheads="1"/>
          </p:cNvSpPr>
          <p:nvPr>
            <p:ph type="body" sz="half" idx="1"/>
          </p:nvPr>
        </p:nvSpPr>
        <p:spPr>
          <a:xfrm>
            <a:off x="571472" y="692150"/>
            <a:ext cx="8321703" cy="5832475"/>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3175" indent="44450" algn="just">
              <a:lnSpc>
                <a:spcPct val="110000"/>
              </a:lnSpc>
              <a:spcBef>
                <a:spcPct val="0"/>
              </a:spcBef>
              <a:buClrTx/>
              <a:buSzTx/>
              <a:buFontTx/>
              <a:buNone/>
              <a:tabLst>
                <a:tab pos="387350" algn="l"/>
              </a:tabLst>
            </a:pPr>
            <a:r>
              <a:rPr lang="it-IT" sz="1800" dirty="0" smtClean="0">
                <a:latin typeface="Comic Sans MS" pitchFamily="66" charset="0"/>
              </a:rPr>
              <a:t>Dati due mezzi rifrangenti, </a:t>
            </a:r>
            <a:r>
              <a:rPr lang="it-IT" sz="1900" dirty="0" smtClean="0">
                <a:latin typeface="Comic Sans MS" pitchFamily="66" charset="0"/>
              </a:rPr>
              <a:t>consideriamo una sorgente di luce in quello meno rifrangente e facciamo variare l'angolo d'incidenza da 0 a 90 gradi.</a:t>
            </a: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endParaRPr lang="it-IT" sz="1900" dirty="0" smtClean="0">
              <a:latin typeface="Comic Sans MS" pitchFamily="66" charset="0"/>
            </a:endParaRPr>
          </a:p>
          <a:p>
            <a:pPr marL="3175" indent="44450" algn="just" eaLnBrk="1" hangingPunct="1">
              <a:lnSpc>
                <a:spcPct val="110000"/>
              </a:lnSpc>
              <a:buFont typeface="Wingdings" pitchFamily="2" charset="2"/>
              <a:buNone/>
              <a:tabLst>
                <a:tab pos="387350" algn="l"/>
              </a:tabLst>
            </a:pPr>
            <a:r>
              <a:rPr lang="it-IT" sz="1900" dirty="0" smtClean="0">
                <a:latin typeface="Comic Sans MS" pitchFamily="66" charset="0"/>
              </a:rPr>
              <a:t>Crescendo l'angolo di incidenza cresce l'angolo di rifrazione, pur mantenendosi sempre minore. Quando l'angolo di incidenza ha raggiunto il valore massimo di 90 gradi, che si ha quando il raggio incidente è radente alla superficie di separazione, anche l'angolo di rifrazione ha raggiunto il valore massimo. </a:t>
            </a:r>
          </a:p>
          <a:p>
            <a:pPr marL="3175" indent="44450" algn="just" eaLnBrk="1" hangingPunct="1">
              <a:lnSpc>
                <a:spcPct val="110000"/>
              </a:lnSpc>
              <a:buFont typeface="Wingdings" pitchFamily="2" charset="2"/>
              <a:buNone/>
              <a:tabLst>
                <a:tab pos="387350" algn="l"/>
              </a:tabLst>
            </a:pPr>
            <a:r>
              <a:rPr lang="it-IT" sz="1900" dirty="0" smtClean="0">
                <a:latin typeface="Comic Sans MS" pitchFamily="66" charset="0"/>
              </a:rPr>
              <a:t>Questo valore massimo dell'angolo di rifrazione si chiama </a:t>
            </a:r>
            <a:r>
              <a:rPr lang="it-IT" sz="1900" b="1" i="1" dirty="0" smtClean="0">
                <a:solidFill>
                  <a:schemeClr val="accent4">
                    <a:lumMod val="75000"/>
                  </a:schemeClr>
                </a:solidFill>
                <a:latin typeface="Comic Sans MS" pitchFamily="66" charset="0"/>
              </a:rPr>
              <a:t>angolo limite</a:t>
            </a:r>
            <a:r>
              <a:rPr lang="it-IT" sz="2000" dirty="0" smtClean="0">
                <a:solidFill>
                  <a:schemeClr val="accent4">
                    <a:lumMod val="75000"/>
                  </a:schemeClr>
                </a:solidFill>
                <a:latin typeface="Comic Sans MS" pitchFamily="66" charset="0"/>
              </a:rPr>
              <a:t>. </a:t>
            </a:r>
            <a:endParaRPr lang="en-US" sz="2000" dirty="0" smtClean="0">
              <a:solidFill>
                <a:schemeClr val="accent4">
                  <a:lumMod val="75000"/>
                </a:schemeClr>
              </a:solidFill>
              <a:latin typeface="Comic Sans MS" pitchFamily="66" charset="0"/>
            </a:endParaRPr>
          </a:p>
        </p:txBody>
      </p:sp>
      <p:sp>
        <p:nvSpPr>
          <p:cNvPr id="20484" name="Line 8"/>
          <p:cNvSpPr>
            <a:spLocks noChangeShapeType="1"/>
          </p:cNvSpPr>
          <p:nvPr/>
        </p:nvSpPr>
        <p:spPr bwMode="auto">
          <a:xfrm flipH="1">
            <a:off x="4787900" y="3068638"/>
            <a:ext cx="863600" cy="0"/>
          </a:xfrm>
          <a:prstGeom prst="line">
            <a:avLst/>
          </a:prstGeom>
          <a:noFill/>
          <a:ln w="38100">
            <a:solidFill>
              <a:schemeClr val="bg2"/>
            </a:solidFill>
            <a:round/>
            <a:headEnd/>
            <a:tailEnd type="triangle" w="lg" len="lg"/>
          </a:ln>
        </p:spPr>
        <p:txBody>
          <a:bodyPr wrap="none"/>
          <a:lstStyle/>
          <a:p>
            <a:endParaRPr lang="it-IT"/>
          </a:p>
        </p:txBody>
      </p:sp>
      <p:grpSp>
        <p:nvGrpSpPr>
          <p:cNvPr id="2" name="Group 13"/>
          <p:cNvGrpSpPr>
            <a:grpSpLocks/>
          </p:cNvGrpSpPr>
          <p:nvPr/>
        </p:nvGrpSpPr>
        <p:grpSpPr bwMode="auto">
          <a:xfrm>
            <a:off x="1331913" y="1550993"/>
            <a:ext cx="6597673" cy="2949577"/>
            <a:chOff x="1292" y="1253"/>
            <a:chExt cx="3130" cy="1542"/>
          </a:xfrm>
        </p:grpSpPr>
        <p:grpSp>
          <p:nvGrpSpPr>
            <p:cNvPr id="3" name="Group 12"/>
            <p:cNvGrpSpPr>
              <a:grpSpLocks/>
            </p:cNvGrpSpPr>
            <p:nvPr/>
          </p:nvGrpSpPr>
          <p:grpSpPr bwMode="auto">
            <a:xfrm>
              <a:off x="1292" y="1253"/>
              <a:ext cx="3130" cy="1542"/>
              <a:chOff x="1292" y="1253"/>
              <a:chExt cx="3130" cy="1542"/>
            </a:xfrm>
          </p:grpSpPr>
          <p:pic>
            <p:nvPicPr>
              <p:cNvPr id="20488" name="Picture 4" descr="angolo limite"/>
              <p:cNvPicPr>
                <a:picLocks noChangeAspect="1" noChangeArrowheads="1"/>
              </p:cNvPicPr>
              <p:nvPr/>
            </p:nvPicPr>
            <p:blipFill>
              <a:blip r:embed="rId3"/>
              <a:srcRect/>
              <a:stretch>
                <a:fillRect/>
              </a:stretch>
            </p:blipFill>
            <p:spPr bwMode="auto">
              <a:xfrm>
                <a:off x="1338" y="1253"/>
                <a:ext cx="3084" cy="1542"/>
              </a:xfrm>
              <a:prstGeom prst="rect">
                <a:avLst/>
              </a:prstGeom>
              <a:noFill/>
              <a:ln w="9525">
                <a:noFill/>
                <a:miter lim="800000"/>
                <a:headEnd/>
                <a:tailEnd/>
              </a:ln>
            </p:spPr>
          </p:pic>
          <p:sp>
            <p:nvSpPr>
              <p:cNvPr id="20489" name="Line 6"/>
              <p:cNvSpPr>
                <a:spLocks noChangeShapeType="1"/>
              </p:cNvSpPr>
              <p:nvPr/>
            </p:nvSpPr>
            <p:spPr bwMode="auto">
              <a:xfrm flipH="1">
                <a:off x="1746" y="1344"/>
                <a:ext cx="318" cy="499"/>
              </a:xfrm>
              <a:prstGeom prst="line">
                <a:avLst/>
              </a:prstGeom>
              <a:noFill/>
              <a:ln w="38100">
                <a:solidFill>
                  <a:schemeClr val="bg2"/>
                </a:solidFill>
                <a:round/>
                <a:headEnd/>
                <a:tailEnd type="triangle" w="lg" len="lg"/>
              </a:ln>
            </p:spPr>
            <p:txBody>
              <a:bodyPr wrap="none"/>
              <a:lstStyle/>
              <a:p>
                <a:endParaRPr lang="it-IT"/>
              </a:p>
            </p:txBody>
          </p:sp>
          <p:sp>
            <p:nvSpPr>
              <p:cNvPr id="20490" name="Line 7"/>
              <p:cNvSpPr>
                <a:spLocks noChangeShapeType="1"/>
              </p:cNvSpPr>
              <p:nvPr/>
            </p:nvSpPr>
            <p:spPr bwMode="auto">
              <a:xfrm flipH="1">
                <a:off x="2200" y="1480"/>
                <a:ext cx="816" cy="453"/>
              </a:xfrm>
              <a:prstGeom prst="line">
                <a:avLst/>
              </a:prstGeom>
              <a:noFill/>
              <a:ln w="38100">
                <a:solidFill>
                  <a:schemeClr val="bg2"/>
                </a:solidFill>
                <a:round/>
                <a:headEnd/>
                <a:tailEnd type="triangle" w="lg" len="lg"/>
              </a:ln>
            </p:spPr>
            <p:txBody>
              <a:bodyPr wrap="none"/>
              <a:lstStyle/>
              <a:p>
                <a:endParaRPr lang="it-IT"/>
              </a:p>
            </p:txBody>
          </p:sp>
          <p:sp>
            <p:nvSpPr>
              <p:cNvPr id="20491" name="Line 9"/>
              <p:cNvSpPr>
                <a:spLocks noChangeShapeType="1"/>
              </p:cNvSpPr>
              <p:nvPr/>
            </p:nvSpPr>
            <p:spPr bwMode="auto">
              <a:xfrm flipH="1">
                <a:off x="1292" y="1933"/>
                <a:ext cx="907" cy="862"/>
              </a:xfrm>
              <a:prstGeom prst="line">
                <a:avLst/>
              </a:prstGeom>
              <a:noFill/>
              <a:ln w="38100">
                <a:solidFill>
                  <a:schemeClr val="bg2"/>
                </a:solidFill>
                <a:round/>
                <a:headEnd/>
                <a:tailEnd type="triangle" w="lg" len="lg"/>
              </a:ln>
            </p:spPr>
            <p:txBody>
              <a:bodyPr wrap="none"/>
              <a:lstStyle/>
              <a:p>
                <a:endParaRPr lang="it-IT"/>
              </a:p>
            </p:txBody>
          </p:sp>
          <p:sp>
            <p:nvSpPr>
              <p:cNvPr id="20492" name="Line 10"/>
              <p:cNvSpPr>
                <a:spLocks noChangeShapeType="1"/>
              </p:cNvSpPr>
              <p:nvPr/>
            </p:nvSpPr>
            <p:spPr bwMode="auto">
              <a:xfrm flipH="1">
                <a:off x="1338" y="1933"/>
                <a:ext cx="1632" cy="726"/>
              </a:xfrm>
              <a:prstGeom prst="line">
                <a:avLst/>
              </a:prstGeom>
              <a:noFill/>
              <a:ln w="38100">
                <a:solidFill>
                  <a:schemeClr val="bg2"/>
                </a:solidFill>
                <a:round/>
                <a:headEnd/>
                <a:tailEnd type="triangle" w="lg" len="lg"/>
              </a:ln>
            </p:spPr>
            <p:txBody>
              <a:bodyPr wrap="none"/>
              <a:lstStyle/>
              <a:p>
                <a:endParaRPr lang="it-IT"/>
              </a:p>
            </p:txBody>
          </p:sp>
        </p:grpSp>
        <p:sp>
          <p:nvSpPr>
            <p:cNvPr id="20487" name="Line 11"/>
            <p:cNvSpPr>
              <a:spLocks noChangeShapeType="1"/>
            </p:cNvSpPr>
            <p:nvPr/>
          </p:nvSpPr>
          <p:spPr bwMode="auto">
            <a:xfrm flipH="1">
              <a:off x="1519" y="1888"/>
              <a:ext cx="181" cy="862"/>
            </a:xfrm>
            <a:prstGeom prst="line">
              <a:avLst/>
            </a:prstGeom>
            <a:noFill/>
            <a:ln w="38100">
              <a:solidFill>
                <a:schemeClr val="bg2"/>
              </a:solidFill>
              <a:round/>
              <a:headEnd/>
              <a:tailEnd type="triangle" w="lg" len="lg"/>
            </a:ln>
          </p:spPr>
          <p:txBody>
            <a:bodyPr wrap="none"/>
            <a:lstStyle/>
            <a:p>
              <a:endParaRPr lang="it-IT"/>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00034" y="142852"/>
            <a:ext cx="8286808" cy="571504"/>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solidFill>
                  <a:schemeClr val="bg1"/>
                </a:solidFill>
                <a:latin typeface="Comic Sans MS" pitchFamily="66" charset="0"/>
                <a:cs typeface="Times New Roman" pitchFamily="18" charset="0"/>
              </a:rPr>
              <a:t>Riflessione totale</a:t>
            </a:r>
            <a:endParaRPr lang="it-IT" dirty="0" smtClean="0">
              <a:solidFill>
                <a:schemeClr val="bg1"/>
              </a:solidFill>
              <a:latin typeface="Comic Sans MS" pitchFamily="66" charset="0"/>
            </a:endParaRPr>
          </a:p>
        </p:txBody>
      </p:sp>
      <p:sp>
        <p:nvSpPr>
          <p:cNvPr id="21507" name="Rectangle 3"/>
          <p:cNvSpPr>
            <a:spLocks noGrp="1" noChangeArrowheads="1"/>
          </p:cNvSpPr>
          <p:nvPr>
            <p:ph type="body" sz="half" idx="1"/>
          </p:nvPr>
        </p:nvSpPr>
        <p:spPr>
          <a:xfrm>
            <a:off x="323850" y="908051"/>
            <a:ext cx="8462992" cy="5378469"/>
          </a:xfrm>
        </p:spPr>
        <p:style>
          <a:lnRef idx="2">
            <a:schemeClr val="accent4"/>
          </a:lnRef>
          <a:fillRef idx="1">
            <a:schemeClr val="lt1"/>
          </a:fillRef>
          <a:effectRef idx="0">
            <a:schemeClr val="accent4"/>
          </a:effectRef>
          <a:fontRef idx="minor">
            <a:schemeClr val="dk1"/>
          </a:fontRef>
        </p:style>
        <p:txBody>
          <a:bodyPr>
            <a:normAutofit/>
          </a:bodyPr>
          <a:lstStyle/>
          <a:p>
            <a:pPr marL="3175" indent="44450" algn="just" eaLnBrk="1" hangingPunct="1">
              <a:lnSpc>
                <a:spcPct val="110000"/>
              </a:lnSpc>
              <a:buFont typeface="Wingdings" pitchFamily="2" charset="2"/>
              <a:buNone/>
              <a:tabLst>
                <a:tab pos="387350" algn="l"/>
              </a:tabLst>
            </a:pPr>
            <a:r>
              <a:rPr lang="en-US" sz="1800" dirty="0" smtClean="0">
                <a:solidFill>
                  <a:schemeClr val="tx1"/>
                </a:solidFill>
                <a:latin typeface="Comic Sans MS" pitchFamily="66" charset="0"/>
              </a:rPr>
              <a:t>S</a:t>
            </a:r>
            <a:r>
              <a:rPr lang="it-IT" sz="1800" dirty="0" smtClean="0">
                <a:solidFill>
                  <a:schemeClr val="tx1"/>
                </a:solidFill>
                <a:latin typeface="Comic Sans MS" pitchFamily="66" charset="0"/>
              </a:rPr>
              <a:t>e l’angolo di incidenza del raggio luminoso è superiore all'angolo limite, il corrispondente raggio rifratto non esce dal primo mezzo ma apparirà un raggio “riflesso” come se la superficie di separazione dei due mezzi fosse speculare.</a:t>
            </a:r>
          </a:p>
          <a:p>
            <a:pPr marL="3175" indent="44450" algn="just">
              <a:lnSpc>
                <a:spcPct val="110000"/>
              </a:lnSpc>
              <a:buNone/>
              <a:tabLst>
                <a:tab pos="387350" algn="l"/>
              </a:tabLst>
            </a:pPr>
            <a:r>
              <a:rPr lang="it-IT" sz="1800" b="1" u="sng" dirty="0" smtClean="0">
                <a:solidFill>
                  <a:schemeClr val="tx1"/>
                </a:solidFill>
                <a:latin typeface="Comic Sans MS" pitchFamily="66" charset="0"/>
              </a:rPr>
              <a:t>Pertanto:</a:t>
            </a:r>
            <a:r>
              <a:rPr lang="it-IT" sz="1800" dirty="0" smtClean="0">
                <a:solidFill>
                  <a:schemeClr val="tx1"/>
                </a:solidFill>
                <a:latin typeface="Comic Sans MS" pitchFamily="66" charset="0"/>
              </a:rPr>
              <a:t> quando un raggio passa da un mezzo meno ad un altro più rifrangente subisce rifrazione solo se l'angolo d'incidenza è inferiore all’angolo limite; se l'angolo d'incidenza è superiore all'angolo limite, ha luogo il fenomeno della </a:t>
            </a:r>
            <a:r>
              <a:rPr lang="it-IT" sz="1800" i="1" dirty="0" smtClean="0">
                <a:solidFill>
                  <a:schemeClr val="tx1"/>
                </a:solidFill>
                <a:latin typeface="Comic Sans MS" pitchFamily="66" charset="0"/>
              </a:rPr>
              <a:t>riflessione totale</a:t>
            </a:r>
            <a:r>
              <a:rPr lang="it-IT" sz="1800" dirty="0" smtClean="0">
                <a:solidFill>
                  <a:schemeClr val="tx1"/>
                </a:solidFill>
                <a:latin typeface="Comic Sans MS" pitchFamily="66" charset="0"/>
              </a:rPr>
              <a:t> con le stesse </a:t>
            </a:r>
            <a:r>
              <a:rPr lang="it-IT" sz="1800" dirty="0" err="1" smtClean="0">
                <a:solidFill>
                  <a:schemeClr val="tx1"/>
                </a:solidFill>
                <a:latin typeface="Comic Sans MS" pitchFamily="66" charset="0"/>
              </a:rPr>
              <a:t>legg</a:t>
            </a:r>
            <a:r>
              <a:rPr lang="en-US" sz="1800" dirty="0" err="1" smtClean="0">
                <a:solidFill>
                  <a:schemeClr val="tx1"/>
                </a:solidFill>
                <a:latin typeface="Comic Sans MS" pitchFamily="66" charset="0"/>
              </a:rPr>
              <a:t>i</a:t>
            </a:r>
            <a:r>
              <a:rPr lang="en-US" sz="1800" dirty="0" smtClean="0">
                <a:solidFill>
                  <a:schemeClr val="tx1"/>
                </a:solidFill>
                <a:latin typeface="Comic Sans MS" pitchFamily="66" charset="0"/>
              </a:rPr>
              <a:t> </a:t>
            </a:r>
            <a:r>
              <a:rPr lang="en-US" sz="1800" dirty="0" err="1" smtClean="0">
                <a:solidFill>
                  <a:schemeClr val="tx1"/>
                </a:solidFill>
                <a:latin typeface="Comic Sans MS" pitchFamily="66" charset="0"/>
              </a:rPr>
              <a:t>della</a:t>
            </a:r>
            <a:r>
              <a:rPr lang="en-US" sz="1800" dirty="0" smtClean="0">
                <a:solidFill>
                  <a:schemeClr val="tx1"/>
                </a:solidFill>
                <a:latin typeface="Comic Sans MS" pitchFamily="66" charset="0"/>
              </a:rPr>
              <a:t> </a:t>
            </a:r>
            <a:r>
              <a:rPr lang="en-US" sz="1800" dirty="0" err="1" smtClean="0">
                <a:solidFill>
                  <a:schemeClr val="tx1"/>
                </a:solidFill>
                <a:latin typeface="Comic Sans MS" pitchFamily="66" charset="0"/>
              </a:rPr>
              <a:t>riflessione</a:t>
            </a:r>
            <a:r>
              <a:rPr lang="it-IT" sz="1800" dirty="0" smtClean="0">
                <a:solidFill>
                  <a:schemeClr val="tx1"/>
                </a:solidFill>
                <a:latin typeface="Comic Sans MS" pitchFamily="66" charset="0"/>
              </a:rPr>
              <a:t>.</a:t>
            </a:r>
            <a:endParaRPr lang="en-US" sz="1800" dirty="0" smtClean="0">
              <a:solidFill>
                <a:schemeClr val="tx1"/>
              </a:solidFill>
              <a:latin typeface="Comic Sans MS" pitchFamily="66" charset="0"/>
            </a:endParaRPr>
          </a:p>
          <a:p>
            <a:pPr marL="863600" lvl="1" eaLnBrk="1" hangingPunct="1">
              <a:lnSpc>
                <a:spcPct val="90000"/>
              </a:lnSpc>
              <a:buFont typeface="Wingdings" pitchFamily="2" charset="2"/>
              <a:buNone/>
              <a:tabLst>
                <a:tab pos="387350" algn="l"/>
              </a:tabLst>
            </a:pPr>
            <a:endParaRPr lang="it-IT" sz="1800" dirty="0" smtClean="0">
              <a:solidFill>
                <a:schemeClr val="tx1"/>
              </a:solidFill>
              <a:latin typeface="Comic Sans MS" pitchFamily="66" charset="0"/>
            </a:endParaRPr>
          </a:p>
        </p:txBody>
      </p:sp>
      <p:pic>
        <p:nvPicPr>
          <p:cNvPr id="21508" name="Picture 4" descr="angolo limite2"/>
          <p:cNvPicPr>
            <a:picLocks noGrp="1" noChangeAspect="1" noChangeArrowheads="1"/>
          </p:cNvPicPr>
          <p:nvPr>
            <p:ph sz="half" idx="2"/>
          </p:nvPr>
        </p:nvPicPr>
        <p:blipFill>
          <a:blip r:embed="rId4"/>
          <a:srcRect/>
          <a:stretch>
            <a:fillRect/>
          </a:stretch>
        </p:blipFill>
        <p:spPr>
          <a:xfrm>
            <a:off x="4572000" y="3786190"/>
            <a:ext cx="4089633" cy="2286016"/>
          </a:xfrm>
          <a:noFill/>
        </p:spPr>
      </p:pic>
      <p:graphicFrame>
        <p:nvGraphicFramePr>
          <p:cNvPr id="65538" name="Object 2"/>
          <p:cNvGraphicFramePr>
            <a:graphicFrameLocks noChangeAspect="1"/>
          </p:cNvGraphicFramePr>
          <p:nvPr/>
        </p:nvGraphicFramePr>
        <p:xfrm>
          <a:off x="585780" y="4071942"/>
          <a:ext cx="3843344" cy="1238250"/>
        </p:xfrm>
        <a:graphic>
          <a:graphicData uri="http://schemas.openxmlformats.org/presentationml/2006/ole">
            <mc:AlternateContent xmlns:mc="http://schemas.openxmlformats.org/markup-compatibility/2006">
              <mc:Choice xmlns:v="urn:schemas-microsoft-com:vml" Requires="v">
                <p:oleObj spid="_x0000_s65541" name="Equazione" r:id="rId5" imgW="1434960" imgH="685800" progId="Equation.3">
                  <p:embed/>
                </p:oleObj>
              </mc:Choice>
              <mc:Fallback>
                <p:oleObj name="Equazione" r:id="rId5" imgW="1434960" imgH="685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0" y="4071942"/>
                        <a:ext cx="3843344" cy="1238250"/>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71472" y="1071546"/>
            <a:ext cx="8358246" cy="392909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49154" name="Rectangle 2"/>
          <p:cNvSpPr>
            <a:spLocks noGrp="1" noChangeArrowheads="1"/>
          </p:cNvSpPr>
          <p:nvPr>
            <p:ph type="title"/>
          </p:nvPr>
        </p:nvSpPr>
        <p:spPr>
          <a:xfrm>
            <a:off x="500034" y="142852"/>
            <a:ext cx="8286808" cy="71438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600" b="1" u="sng" dirty="0" smtClean="0">
                <a:solidFill>
                  <a:schemeClr val="bg1"/>
                </a:solidFill>
                <a:latin typeface="Comic Sans MS" pitchFamily="66" charset="0"/>
                <a:cs typeface="Times New Roman" pitchFamily="18" charset="0"/>
              </a:rPr>
              <a:t>SPECCHIO PIANO</a:t>
            </a:r>
            <a:r>
              <a:rPr lang="it-IT" b="1" dirty="0" smtClean="0">
                <a:solidFill>
                  <a:schemeClr val="bg1"/>
                </a:solidFill>
                <a:latin typeface="Comic Sans MS" pitchFamily="66" charset="0"/>
              </a:rPr>
              <a:t> </a:t>
            </a:r>
          </a:p>
        </p:txBody>
      </p:sp>
      <p:sp>
        <p:nvSpPr>
          <p:cNvPr id="4099" name="Rectangle 3"/>
          <p:cNvSpPr>
            <a:spLocks noGrp="1" noChangeArrowheads="1"/>
          </p:cNvSpPr>
          <p:nvPr>
            <p:ph type="body" sz="half" idx="1"/>
          </p:nvPr>
        </p:nvSpPr>
        <p:spPr>
          <a:xfrm>
            <a:off x="503237" y="1000108"/>
            <a:ext cx="8355043" cy="4967287"/>
          </a:xfrm>
        </p:spPr>
        <p:txBody>
          <a:bodyPr/>
          <a:lstStyle/>
          <a:p>
            <a:pPr marL="0" indent="14288" algn="just" eaLnBrk="1" hangingPunct="1">
              <a:buFont typeface="Wingdings" pitchFamily="2" charset="2"/>
              <a:buNone/>
            </a:pPr>
            <a:r>
              <a:rPr lang="it-IT" sz="2000" dirty="0" smtClean="0">
                <a:latin typeface="Comic Sans MS" pitchFamily="66" charset="0"/>
                <a:cs typeface="Times New Roman" pitchFamily="18" charset="0"/>
              </a:rPr>
              <a:t>Definiamo come </a:t>
            </a:r>
            <a:r>
              <a:rPr lang="it-IT" sz="2000" b="1" i="1" dirty="0" smtClean="0">
                <a:solidFill>
                  <a:schemeClr val="accent4">
                    <a:lumMod val="75000"/>
                  </a:schemeClr>
                </a:solidFill>
                <a:latin typeface="Comic Sans MS" pitchFamily="66" charset="0"/>
                <a:cs typeface="Times New Roman" pitchFamily="18" charset="0"/>
              </a:rPr>
              <a:t>specchio piano </a:t>
            </a:r>
            <a:r>
              <a:rPr lang="it-IT" sz="2000" dirty="0" smtClean="0">
                <a:latin typeface="Comic Sans MS" pitchFamily="66" charset="0"/>
                <a:cs typeface="Times New Roman" pitchFamily="18" charset="0"/>
              </a:rPr>
              <a:t>una qualsiasi superficie metallica piana  e liscia, riflettente</a:t>
            </a:r>
            <a:r>
              <a:rPr lang="it-IT" sz="2000" dirty="0" smtClean="0">
                <a:latin typeface="Comic Sans MS" pitchFamily="66" charset="0"/>
              </a:rPr>
              <a:t> </a:t>
            </a:r>
          </a:p>
          <a:p>
            <a:pPr marL="0" indent="14288" algn="just" eaLnBrk="1" hangingPunct="1">
              <a:buFont typeface="Wingdings" pitchFamily="2" charset="2"/>
              <a:buNone/>
            </a:pPr>
            <a:endParaRPr lang="it-IT" sz="2800" dirty="0" smtClean="0">
              <a:latin typeface="Comic Sans MS" pitchFamily="66" charset="0"/>
            </a:endParaRPr>
          </a:p>
          <a:p>
            <a:pPr marL="0" indent="14288" eaLnBrk="1" hangingPunct="1">
              <a:buFont typeface="Wingdings" pitchFamily="2" charset="2"/>
              <a:buNone/>
            </a:pPr>
            <a:endParaRPr lang="it-IT" sz="2800" dirty="0" smtClean="0">
              <a:latin typeface="Comic Sans MS" pitchFamily="66" charset="0"/>
            </a:endParaRPr>
          </a:p>
          <a:p>
            <a:pPr marL="0" indent="14288" eaLnBrk="1" hangingPunct="1">
              <a:buFont typeface="Wingdings" pitchFamily="2" charset="2"/>
              <a:buNone/>
            </a:pPr>
            <a:endParaRPr lang="it-IT" sz="2800" dirty="0" smtClean="0">
              <a:latin typeface="Comic Sans MS" pitchFamily="66" charset="0"/>
            </a:endParaRPr>
          </a:p>
          <a:p>
            <a:pPr marL="0" indent="14288" eaLnBrk="1" hangingPunct="1">
              <a:buFont typeface="Wingdings" pitchFamily="2" charset="2"/>
              <a:buNone/>
            </a:pPr>
            <a:endParaRPr lang="it-IT" sz="2800" dirty="0" smtClean="0">
              <a:latin typeface="Comic Sans MS" pitchFamily="66" charset="0"/>
            </a:endParaRPr>
          </a:p>
          <a:p>
            <a:pPr marL="0" indent="14288" algn="just" eaLnBrk="1" hangingPunct="1">
              <a:buFont typeface="Wingdings" pitchFamily="2" charset="2"/>
              <a:buNone/>
            </a:pPr>
            <a:r>
              <a:rPr lang="it-IT" sz="1800" dirty="0" smtClean="0">
                <a:latin typeface="Comic Sans MS" pitchFamily="66" charset="0"/>
                <a:cs typeface="Times New Roman" pitchFamily="18" charset="0"/>
              </a:rPr>
              <a:t> </a:t>
            </a:r>
          </a:p>
          <a:p>
            <a:pPr marL="0" indent="14288" algn="just" eaLnBrk="1" hangingPunct="1">
              <a:buFont typeface="Wingdings" pitchFamily="2" charset="2"/>
              <a:buNone/>
            </a:pPr>
            <a:endParaRPr lang="it-IT" sz="1800" dirty="0" smtClean="0">
              <a:latin typeface="Comic Sans MS" pitchFamily="66" charset="0"/>
              <a:cs typeface="Times New Roman" pitchFamily="18" charset="0"/>
            </a:endParaRPr>
          </a:p>
          <a:p>
            <a:pPr marL="0" indent="14288" eaLnBrk="1" hangingPunct="1">
              <a:buNone/>
            </a:pPr>
            <a:endParaRPr lang="it-IT" sz="2400" dirty="0" smtClean="0">
              <a:latin typeface="Comic Sans MS" pitchFamily="66" charset="0"/>
            </a:endParaRPr>
          </a:p>
        </p:txBody>
      </p:sp>
      <p:sp>
        <p:nvSpPr>
          <p:cNvPr id="7" name="Text Box 15"/>
          <p:cNvSpPr txBox="1">
            <a:spLocks noChangeArrowheads="1"/>
          </p:cNvSpPr>
          <p:nvPr/>
        </p:nvSpPr>
        <p:spPr bwMode="auto">
          <a:xfrm>
            <a:off x="571472" y="4990300"/>
            <a:ext cx="8358246" cy="164968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80000"/>
              </a:lnSpc>
              <a:spcBef>
                <a:spcPct val="20000"/>
              </a:spcBef>
              <a:buClr>
                <a:schemeClr val="accent2"/>
              </a:buClr>
              <a:buSzPct val="80000"/>
              <a:buFont typeface="Wingdings" pitchFamily="2" charset="2"/>
              <a:buNone/>
            </a:pPr>
            <a:r>
              <a:rPr lang="it-IT" sz="2200" dirty="0"/>
              <a:t>Per la legge di riflessione, i prolungamenti dei raggi riflessi si intersecano in uno stesso </a:t>
            </a:r>
            <a:r>
              <a:rPr lang="it-IT" sz="2200" i="1" dirty="0">
                <a:solidFill>
                  <a:schemeClr val="accent4">
                    <a:lumMod val="75000"/>
                  </a:schemeClr>
                </a:solidFill>
                <a:effectLst>
                  <a:outerShdw blurRad="38100" dist="38100" dir="2700000" algn="tl">
                    <a:srgbClr val="000000">
                      <a:alpha val="43137"/>
                    </a:srgbClr>
                  </a:outerShdw>
                </a:effectLst>
              </a:rPr>
              <a:t>punto virtuale </a:t>
            </a:r>
            <a:r>
              <a:rPr lang="it-IT" sz="2200" dirty="0"/>
              <a:t>oltre la superficie dello specchio. </a:t>
            </a:r>
            <a:endParaRPr lang="it-IT" sz="2000" b="1" i="1" dirty="0">
              <a:solidFill>
                <a:schemeClr val="accent4">
                  <a:lumMod val="75000"/>
                </a:schemeClr>
              </a:solidFill>
              <a:effectLst>
                <a:outerShdw blurRad="38100" dist="38100" dir="2700000" algn="tl">
                  <a:srgbClr val="000000">
                    <a:alpha val="43137"/>
                  </a:srgbClr>
                </a:outerShdw>
              </a:effectLst>
            </a:endParaRPr>
          </a:p>
          <a:p>
            <a:pPr algn="ctr">
              <a:lnSpc>
                <a:spcPct val="90000"/>
              </a:lnSpc>
              <a:spcBef>
                <a:spcPct val="20000"/>
              </a:spcBef>
              <a:buClr>
                <a:schemeClr val="accent2"/>
              </a:buClr>
              <a:buSzPct val="80000"/>
              <a:buFont typeface="Wingdings" pitchFamily="2" charset="2"/>
              <a:buNone/>
            </a:pPr>
            <a:r>
              <a:rPr lang="it-IT" sz="2400" b="1" i="1" dirty="0">
                <a:solidFill>
                  <a:schemeClr val="accent4">
                    <a:lumMod val="75000"/>
                  </a:schemeClr>
                </a:solidFill>
                <a:effectLst>
                  <a:outerShdw blurRad="38100" dist="38100" dir="2700000" algn="tl">
                    <a:srgbClr val="000000">
                      <a:alpha val="43137"/>
                    </a:srgbClr>
                  </a:outerShdw>
                </a:effectLst>
              </a:rPr>
              <a:t>O’ è l’immagine virtuale di O </a:t>
            </a:r>
            <a:endParaRPr lang="it-IT" sz="2400" b="1" i="1" dirty="0" smtClean="0">
              <a:solidFill>
                <a:schemeClr val="accent4">
                  <a:lumMod val="75000"/>
                </a:schemeClr>
              </a:solidFill>
              <a:effectLst>
                <a:outerShdw blurRad="38100" dist="38100" dir="2700000" algn="tl">
                  <a:srgbClr val="000000">
                    <a:alpha val="43137"/>
                  </a:srgbClr>
                </a:outerShdw>
              </a:effectLst>
            </a:endParaRPr>
          </a:p>
          <a:p>
            <a:pPr algn="ctr">
              <a:lnSpc>
                <a:spcPct val="90000"/>
              </a:lnSpc>
              <a:spcBef>
                <a:spcPct val="20000"/>
              </a:spcBef>
              <a:buClr>
                <a:schemeClr val="accent2"/>
              </a:buClr>
              <a:buSzPct val="80000"/>
              <a:buFont typeface="Wingdings" pitchFamily="2" charset="2"/>
              <a:buNone/>
            </a:pPr>
            <a:endParaRPr lang="it-IT" sz="2000" i="1" dirty="0">
              <a:solidFill>
                <a:schemeClr val="accent4">
                  <a:lumMod val="75000"/>
                </a:schemeClr>
              </a:solidFill>
              <a:effectLst>
                <a:outerShdw blurRad="38100" dist="38100" dir="2700000" algn="tl">
                  <a:srgbClr val="000000">
                    <a:alpha val="43137"/>
                  </a:srgbClr>
                </a:outerShdw>
              </a:effectLst>
            </a:endParaRPr>
          </a:p>
        </p:txBody>
      </p:sp>
      <p:pic>
        <p:nvPicPr>
          <p:cNvPr id="138241" name="Picture 1"/>
          <p:cNvPicPr>
            <a:picLocks noChangeAspect="1" noChangeArrowheads="1"/>
          </p:cNvPicPr>
          <p:nvPr/>
        </p:nvPicPr>
        <p:blipFill>
          <a:blip r:embed="rId3"/>
          <a:srcRect/>
          <a:stretch>
            <a:fillRect/>
          </a:stretch>
        </p:blipFill>
        <p:spPr bwMode="auto">
          <a:xfrm>
            <a:off x="723929" y="1714488"/>
            <a:ext cx="8062913"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00034" y="1071546"/>
            <a:ext cx="8358246" cy="564360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6146" name="Rectangle 3"/>
          <p:cNvSpPr>
            <a:spLocks noGrp="1" noChangeArrowheads="1"/>
          </p:cNvSpPr>
          <p:nvPr>
            <p:ph type="body" idx="1"/>
          </p:nvPr>
        </p:nvSpPr>
        <p:spPr>
          <a:xfrm>
            <a:off x="428596" y="1071546"/>
            <a:ext cx="8351837" cy="4464050"/>
          </a:xfrm>
        </p:spPr>
        <p:txBody>
          <a:bodyPr>
            <a:normAutofit/>
          </a:bodyPr>
          <a:lstStyle/>
          <a:p>
            <a:pPr marL="0" indent="14288" algn="just" eaLnBrk="1" hangingPunct="1">
              <a:lnSpc>
                <a:spcPct val="90000"/>
              </a:lnSpc>
              <a:buFont typeface="Wingdings" pitchFamily="2" charset="2"/>
              <a:buNone/>
            </a:pPr>
            <a:r>
              <a:rPr lang="it-IT" sz="2000" b="1" i="1" dirty="0" smtClean="0">
                <a:solidFill>
                  <a:schemeClr val="folHlink"/>
                </a:solidFill>
                <a:latin typeface="Comic Sans MS" pitchFamily="66" charset="0"/>
                <a:cs typeface="Times New Roman" pitchFamily="18" charset="0"/>
              </a:rPr>
              <a:t>Immagine reale:</a:t>
            </a:r>
            <a:r>
              <a:rPr lang="it-IT" sz="1800" b="1" i="1" dirty="0" smtClean="0">
                <a:solidFill>
                  <a:schemeClr val="folHlink"/>
                </a:solidFill>
                <a:latin typeface="Comic Sans MS" pitchFamily="66" charset="0"/>
                <a:cs typeface="Times New Roman" pitchFamily="18" charset="0"/>
              </a:rPr>
              <a:t> </a:t>
            </a:r>
            <a:r>
              <a:rPr lang="it-IT" sz="1800" dirty="0" smtClean="0">
                <a:latin typeface="Comic Sans MS" pitchFamily="66" charset="0"/>
                <a:cs typeface="Times New Roman" pitchFamily="18" charset="0"/>
              </a:rPr>
              <a:t>si definisce come immagine reale di un punto oggetto fornita da uno strumento ottico il punto per cui passano tutti i raggi provenienti dall’oggetto dopo aver attraversato lo strumento.</a:t>
            </a:r>
          </a:p>
          <a:p>
            <a:pPr marL="0" indent="14288" algn="just" eaLnBrk="1" hangingPunct="1">
              <a:lnSpc>
                <a:spcPct val="90000"/>
              </a:lnSpc>
              <a:buFont typeface="Wingdings" pitchFamily="2" charset="2"/>
              <a:buNone/>
            </a:pPr>
            <a:r>
              <a:rPr lang="it-IT" sz="2000" dirty="0" smtClean="0">
                <a:latin typeface="Comic Sans MS" pitchFamily="66" charset="0"/>
                <a:cs typeface="Times New Roman" pitchFamily="18" charset="0"/>
              </a:rPr>
              <a:t> </a:t>
            </a:r>
          </a:p>
          <a:p>
            <a:pPr marL="0" indent="14288" algn="just" eaLnBrk="1" hangingPunct="1">
              <a:lnSpc>
                <a:spcPct val="90000"/>
              </a:lnSpc>
              <a:buFont typeface="Wingdings" pitchFamily="2" charset="2"/>
              <a:buNone/>
            </a:pPr>
            <a:r>
              <a:rPr lang="it-IT" sz="2000" i="1" dirty="0" smtClean="0">
                <a:latin typeface="Comic Sans MS" pitchFamily="66" charset="0"/>
                <a:cs typeface="Times New Roman" pitchFamily="18" charset="0"/>
              </a:rPr>
              <a:t> </a:t>
            </a:r>
          </a:p>
          <a:p>
            <a:pPr marL="0" indent="14288" algn="just" eaLnBrk="1" hangingPunct="1">
              <a:lnSpc>
                <a:spcPct val="90000"/>
              </a:lnSpc>
              <a:buFont typeface="Wingdings" pitchFamily="2" charset="2"/>
              <a:buNone/>
            </a:pPr>
            <a:endParaRPr lang="it-IT" sz="2000" dirty="0" smtClean="0">
              <a:latin typeface="Comic Sans MS" pitchFamily="66" charset="0"/>
              <a:cs typeface="Times New Roman" pitchFamily="18" charset="0"/>
            </a:endParaRPr>
          </a:p>
          <a:p>
            <a:pPr marL="0" indent="14288" algn="just" eaLnBrk="1" hangingPunct="1">
              <a:lnSpc>
                <a:spcPct val="90000"/>
              </a:lnSpc>
              <a:buFont typeface="Wingdings" pitchFamily="2" charset="2"/>
              <a:buNone/>
            </a:pPr>
            <a:r>
              <a:rPr lang="it-IT" sz="2000" b="1" i="1" dirty="0" smtClean="0">
                <a:solidFill>
                  <a:schemeClr val="folHlink"/>
                </a:solidFill>
                <a:latin typeface="Comic Sans MS" pitchFamily="66" charset="0"/>
                <a:cs typeface="Times New Roman" pitchFamily="18" charset="0"/>
              </a:rPr>
              <a:t>Immagine virtuale:</a:t>
            </a:r>
            <a:r>
              <a:rPr lang="it-IT" sz="2000" b="1" i="1" dirty="0" smtClean="0">
                <a:solidFill>
                  <a:srgbClr val="0000FF"/>
                </a:solidFill>
                <a:latin typeface="Comic Sans MS" pitchFamily="66" charset="0"/>
                <a:cs typeface="Times New Roman" pitchFamily="18" charset="0"/>
              </a:rPr>
              <a:t> </a:t>
            </a:r>
            <a:r>
              <a:rPr lang="it-IT" sz="1800" dirty="0" smtClean="0">
                <a:latin typeface="Comic Sans MS" pitchFamily="66" charset="0"/>
                <a:cs typeface="Times New Roman" pitchFamily="18" charset="0"/>
              </a:rPr>
              <a:t>si definisce come immagine virtuale di un punto oggetto fornita da uno strumento ottico il punto dal quale sembrano emergere tutti i raggi provenienti dall’oggetto dopo aver attraversato lo strumento.</a:t>
            </a:r>
            <a:r>
              <a:rPr lang="it-IT" sz="2000" dirty="0" smtClean="0">
                <a:latin typeface="Comic Sans MS" pitchFamily="66" charset="0"/>
                <a:cs typeface="Times New Roman" pitchFamily="18" charset="0"/>
              </a:rPr>
              <a:t>	</a:t>
            </a:r>
          </a:p>
          <a:p>
            <a:pPr marL="0" indent="14288" eaLnBrk="1" hangingPunct="1">
              <a:lnSpc>
                <a:spcPct val="90000"/>
              </a:lnSpc>
              <a:buFont typeface="Wingdings" pitchFamily="2" charset="2"/>
              <a:buNone/>
            </a:pPr>
            <a:endParaRPr lang="it-IT" sz="2000" dirty="0" smtClean="0">
              <a:latin typeface="Comic Sans MS" pitchFamily="66" charset="0"/>
            </a:endParaRPr>
          </a:p>
        </p:txBody>
      </p:sp>
      <p:sp>
        <p:nvSpPr>
          <p:cNvPr id="50180" name="Rectangle 4"/>
          <p:cNvSpPr>
            <a:spLocks noGrp="1" noChangeArrowheads="1"/>
          </p:cNvSpPr>
          <p:nvPr>
            <p:ph type="title"/>
          </p:nvPr>
        </p:nvSpPr>
        <p:spPr>
          <a:xfrm>
            <a:off x="500034" y="188913"/>
            <a:ext cx="8320116" cy="596881"/>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400" b="1" dirty="0" smtClean="0">
                <a:solidFill>
                  <a:schemeClr val="bg1"/>
                </a:solidFill>
                <a:latin typeface="Comic Sans MS" pitchFamily="66" charset="0"/>
              </a:rPr>
              <a:t>Immagine da  SPECCHIO PIANO</a:t>
            </a:r>
            <a:r>
              <a:rPr lang="it-IT" sz="2400" dirty="0" smtClean="0">
                <a:solidFill>
                  <a:schemeClr val="bg1"/>
                </a:solidFill>
                <a:latin typeface="Comic Sans MS" pitchFamily="66" charset="0"/>
              </a:rPr>
              <a:t> </a:t>
            </a:r>
          </a:p>
        </p:txBody>
      </p:sp>
      <p:pic>
        <p:nvPicPr>
          <p:cNvPr id="136193" name="Picture 1"/>
          <p:cNvPicPr>
            <a:picLocks noChangeAspect="1" noChangeArrowheads="1"/>
          </p:cNvPicPr>
          <p:nvPr/>
        </p:nvPicPr>
        <p:blipFill>
          <a:blip r:embed="rId3"/>
          <a:srcRect/>
          <a:stretch>
            <a:fillRect/>
          </a:stretch>
        </p:blipFill>
        <p:spPr bwMode="auto">
          <a:xfrm>
            <a:off x="2428860" y="4286256"/>
            <a:ext cx="4149730" cy="2386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Onde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elettromagnetiche</a:t>
            </a:r>
            <a:endParaRPr lang="en-US" sz="3600" b="1" dirty="0">
              <a:effectLst>
                <a:outerShdw blurRad="38100" dist="38100" dir="2700000" algn="tl">
                  <a:srgbClr val="000000">
                    <a:alpha val="43137"/>
                  </a:srgbClr>
                </a:outerShdw>
              </a:effectLst>
              <a:latin typeface="+mj-lt"/>
            </a:endParaRPr>
          </a:p>
        </p:txBody>
      </p:sp>
      <p:pic>
        <p:nvPicPr>
          <p:cNvPr id="14338" name="Picture 2"/>
          <p:cNvPicPr>
            <a:picLocks noChangeAspect="1" noChangeArrowheads="1"/>
          </p:cNvPicPr>
          <p:nvPr/>
        </p:nvPicPr>
        <p:blipFill>
          <a:blip r:embed="rId3"/>
          <a:srcRect/>
          <a:stretch>
            <a:fillRect/>
          </a:stretch>
        </p:blipFill>
        <p:spPr bwMode="auto">
          <a:xfrm>
            <a:off x="428596" y="1157288"/>
            <a:ext cx="8635258" cy="505779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500034" y="188913"/>
            <a:ext cx="8320116" cy="596881"/>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400" b="1" dirty="0" smtClean="0">
                <a:solidFill>
                  <a:schemeClr val="bg1"/>
                </a:solidFill>
                <a:latin typeface="Comic Sans MS" pitchFamily="66" charset="0"/>
              </a:rPr>
              <a:t>Immagine da  SPECCHIO PIANO</a:t>
            </a:r>
            <a:r>
              <a:rPr lang="it-IT" sz="2400" dirty="0" smtClean="0">
                <a:solidFill>
                  <a:schemeClr val="bg1"/>
                </a:solidFill>
                <a:latin typeface="Comic Sans MS" pitchFamily="66" charset="0"/>
              </a:rPr>
              <a:t> </a:t>
            </a:r>
          </a:p>
        </p:txBody>
      </p:sp>
      <p:pic>
        <p:nvPicPr>
          <p:cNvPr id="163842" name="Picture 2"/>
          <p:cNvPicPr>
            <a:picLocks noChangeAspect="1" noChangeArrowheads="1"/>
          </p:cNvPicPr>
          <p:nvPr/>
        </p:nvPicPr>
        <p:blipFill>
          <a:blip r:embed="rId3"/>
          <a:srcRect/>
          <a:stretch>
            <a:fillRect/>
          </a:stretch>
        </p:blipFill>
        <p:spPr bwMode="auto">
          <a:xfrm>
            <a:off x="500034" y="970449"/>
            <a:ext cx="8151637" cy="51017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4212" y="260350"/>
            <a:ext cx="8174067" cy="596882"/>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solidFill>
                  <a:schemeClr val="bg1"/>
                </a:solidFill>
                <a:latin typeface="Comic Sans MS" pitchFamily="66" charset="0"/>
                <a:cs typeface="Times New Roman" pitchFamily="18" charset="0"/>
              </a:rPr>
              <a:t>RIFLESSIONE SU SUPERFICIE SFERICA</a:t>
            </a:r>
            <a:br>
              <a:rPr lang="it-IT" sz="2800" b="1" dirty="0" smtClean="0">
                <a:solidFill>
                  <a:schemeClr val="bg1"/>
                </a:solidFill>
                <a:latin typeface="Comic Sans MS" pitchFamily="66" charset="0"/>
                <a:cs typeface="Times New Roman" pitchFamily="18" charset="0"/>
              </a:rPr>
            </a:br>
            <a:endParaRPr lang="it-IT" sz="2800" b="1" dirty="0" smtClean="0">
              <a:solidFill>
                <a:schemeClr val="bg1"/>
              </a:solidFill>
              <a:latin typeface="Comic Sans MS" pitchFamily="66" charset="0"/>
              <a:cs typeface="Times New Roman" pitchFamily="18" charset="0"/>
            </a:endParaRPr>
          </a:p>
        </p:txBody>
      </p:sp>
      <p:sp>
        <p:nvSpPr>
          <p:cNvPr id="7171" name="Rectangle 3"/>
          <p:cNvSpPr>
            <a:spLocks noGrp="1" noChangeArrowheads="1"/>
          </p:cNvSpPr>
          <p:nvPr>
            <p:ph type="body" idx="1"/>
          </p:nvPr>
        </p:nvSpPr>
        <p:spPr>
          <a:xfrm>
            <a:off x="5857884" y="1000108"/>
            <a:ext cx="3071834" cy="3071834"/>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358775" indent="-325438" eaLnBrk="1" hangingPunct="1">
              <a:lnSpc>
                <a:spcPct val="110000"/>
              </a:lnSpc>
              <a:buFont typeface="Wingdings" pitchFamily="2" charset="2"/>
              <a:buNone/>
            </a:pPr>
            <a:r>
              <a:rPr lang="it-IT" sz="1800" dirty="0" smtClean="0">
                <a:latin typeface="Comic Sans MS" pitchFamily="66" charset="0"/>
                <a:cs typeface="Times New Roman" pitchFamily="18" charset="0"/>
              </a:rPr>
              <a:t>O:	punto centrale dello specchio</a:t>
            </a:r>
            <a:endParaRPr lang="it-IT" sz="1800" b="1" dirty="0" smtClean="0">
              <a:latin typeface="Comic Sans MS" pitchFamily="66" charset="0"/>
              <a:cs typeface="Times New Roman" pitchFamily="18" charset="0"/>
            </a:endParaRPr>
          </a:p>
          <a:p>
            <a:pPr marL="358775" indent="-325438" algn="just" eaLnBrk="1" hangingPunct="1">
              <a:lnSpc>
                <a:spcPct val="110000"/>
              </a:lnSpc>
              <a:buFont typeface="Wingdings" pitchFamily="2" charset="2"/>
              <a:buNone/>
            </a:pPr>
            <a:r>
              <a:rPr lang="it-IT" sz="1800" dirty="0" smtClean="0">
                <a:latin typeface="Comic Sans MS" pitchFamily="66" charset="0"/>
                <a:cs typeface="Times New Roman" pitchFamily="18" charset="0"/>
              </a:rPr>
              <a:t>C:	centro di curvatura dello specchio</a:t>
            </a:r>
            <a:endParaRPr lang="it-IT" sz="1800" b="1" dirty="0" smtClean="0">
              <a:latin typeface="Comic Sans MS" pitchFamily="66" charset="0"/>
              <a:cs typeface="Times New Roman" pitchFamily="18" charset="0"/>
            </a:endParaRPr>
          </a:p>
          <a:p>
            <a:pPr marL="358775" indent="-325438" algn="just" eaLnBrk="1" hangingPunct="1">
              <a:lnSpc>
                <a:spcPct val="110000"/>
              </a:lnSpc>
              <a:buFont typeface="Wingdings" pitchFamily="2" charset="2"/>
              <a:buNone/>
            </a:pPr>
            <a:r>
              <a:rPr lang="it-IT" sz="1800" dirty="0" smtClean="0">
                <a:latin typeface="Comic Sans MS" pitchFamily="66" charset="0"/>
                <a:cs typeface="Times New Roman" pitchFamily="18" charset="0"/>
              </a:rPr>
              <a:t>A:	 punto di incidenza</a:t>
            </a:r>
          </a:p>
          <a:p>
            <a:pPr marL="358775" indent="-325438" algn="just" eaLnBrk="1" hangingPunct="1">
              <a:lnSpc>
                <a:spcPct val="110000"/>
              </a:lnSpc>
              <a:buFont typeface="Wingdings" pitchFamily="2" charset="2"/>
              <a:buNone/>
            </a:pPr>
            <a:r>
              <a:rPr lang="it-IT" sz="1800" dirty="0" smtClean="0">
                <a:latin typeface="Comic Sans MS" pitchFamily="66" charset="0"/>
                <a:cs typeface="Times New Roman" pitchFamily="18" charset="0"/>
              </a:rPr>
              <a:t>î:	 raggio incidente</a:t>
            </a:r>
          </a:p>
          <a:p>
            <a:pPr marL="358775" indent="-325438" algn="just" eaLnBrk="1" hangingPunct="1">
              <a:lnSpc>
                <a:spcPct val="110000"/>
              </a:lnSpc>
              <a:buFont typeface="Wingdings" pitchFamily="2" charset="2"/>
              <a:buNone/>
            </a:pPr>
            <a:r>
              <a:rPr lang="it-IT" sz="1800" dirty="0" smtClean="0">
                <a:latin typeface="Comic Sans MS" pitchFamily="66" charset="0"/>
                <a:cs typeface="Times New Roman" pitchFamily="18" charset="0"/>
              </a:rPr>
              <a:t>r:	 raggio riflesso</a:t>
            </a:r>
          </a:p>
          <a:p>
            <a:pPr marL="358775" indent="-325438" algn="just" eaLnBrk="1" hangingPunct="1">
              <a:lnSpc>
                <a:spcPct val="110000"/>
              </a:lnSpc>
              <a:buFont typeface="Wingdings" pitchFamily="2" charset="2"/>
              <a:buNone/>
            </a:pPr>
            <a:r>
              <a:rPr lang="it-IT" sz="1800" dirty="0" smtClean="0">
                <a:latin typeface="Comic Sans MS" pitchFamily="66" charset="0"/>
                <a:cs typeface="Times New Roman" pitchFamily="18" charset="0"/>
              </a:rPr>
              <a:t>OC: asse ottico dello specchio</a:t>
            </a:r>
          </a:p>
          <a:p>
            <a:pPr marL="358775" indent="-325438" algn="just" eaLnBrk="1" hangingPunct="1">
              <a:lnSpc>
                <a:spcPct val="110000"/>
              </a:lnSpc>
              <a:buFont typeface="Wingdings" pitchFamily="2" charset="2"/>
              <a:buNone/>
            </a:pPr>
            <a:r>
              <a:rPr lang="it-IT" sz="1800" dirty="0" smtClean="0">
                <a:latin typeface="Comic Sans MS" pitchFamily="66" charset="0"/>
                <a:ea typeface="Batang" pitchFamily="18" charset="-127"/>
              </a:rPr>
              <a:t>OC: raggio di curvatura</a:t>
            </a:r>
            <a:endParaRPr lang="it-IT" sz="1800" b="1" dirty="0" smtClean="0">
              <a:latin typeface="Comic Sans MS" pitchFamily="66" charset="0"/>
              <a:cs typeface="Times New Roman" pitchFamily="18" charset="0"/>
            </a:endParaRPr>
          </a:p>
          <a:p>
            <a:pPr marL="358775" indent="-325438" eaLnBrk="1" hangingPunct="1">
              <a:lnSpc>
                <a:spcPct val="110000"/>
              </a:lnSpc>
              <a:buFont typeface="Wingdings" pitchFamily="2" charset="2"/>
              <a:buNone/>
            </a:pPr>
            <a:r>
              <a:rPr lang="it-IT" sz="1800" b="1" dirty="0" smtClean="0">
                <a:latin typeface="Symbol" pitchFamily="18" charset="2"/>
                <a:ea typeface="Batang" pitchFamily="18" charset="-127"/>
              </a:rPr>
              <a:t>q</a:t>
            </a:r>
            <a:r>
              <a:rPr lang="it-IT" sz="1800" b="1" dirty="0" smtClean="0">
                <a:latin typeface="Comic Sans MS" pitchFamily="66" charset="0"/>
                <a:ea typeface="Batang" pitchFamily="18" charset="-127"/>
              </a:rPr>
              <a:t>:</a:t>
            </a:r>
            <a:r>
              <a:rPr lang="it-IT" sz="1800" dirty="0" smtClean="0">
                <a:latin typeface="Comic Sans MS" pitchFamily="66" charset="0"/>
                <a:cs typeface="Times New Roman" pitchFamily="18" charset="0"/>
              </a:rPr>
              <a:t>	 </a:t>
            </a:r>
            <a:r>
              <a:rPr lang="it-IT" sz="1800" dirty="0" smtClean="0">
                <a:latin typeface="Comic Sans MS" pitchFamily="66" charset="0"/>
                <a:ea typeface="Batang" pitchFamily="18" charset="-127"/>
              </a:rPr>
              <a:t>angolo di incidenza uguale all’angolo di riflessione</a:t>
            </a:r>
            <a:r>
              <a:rPr lang="it-IT" sz="1800" dirty="0" smtClean="0">
                <a:latin typeface="Comic Sans MS" pitchFamily="66" charset="0"/>
              </a:rPr>
              <a:t> </a:t>
            </a:r>
          </a:p>
        </p:txBody>
      </p:sp>
      <p:grpSp>
        <p:nvGrpSpPr>
          <p:cNvPr id="2" name="Group 31"/>
          <p:cNvGrpSpPr>
            <a:grpSpLocks noChangeAspect="1"/>
          </p:cNvGrpSpPr>
          <p:nvPr/>
        </p:nvGrpSpPr>
        <p:grpSpPr bwMode="auto">
          <a:xfrm>
            <a:off x="714348" y="1000108"/>
            <a:ext cx="5122678" cy="3092938"/>
            <a:chOff x="2601" y="1500"/>
            <a:chExt cx="7200" cy="4320"/>
          </a:xfrm>
        </p:grpSpPr>
        <p:sp>
          <p:nvSpPr>
            <p:cNvPr id="7173" name="AutoShape 32"/>
            <p:cNvSpPr>
              <a:spLocks noChangeAspect="1" noChangeArrowheads="1"/>
            </p:cNvSpPr>
            <p:nvPr/>
          </p:nvSpPr>
          <p:spPr bwMode="auto">
            <a:xfrm>
              <a:off x="2601" y="1500"/>
              <a:ext cx="7200" cy="4320"/>
            </a:xfrm>
            <a:prstGeom prst="rect">
              <a:avLst/>
            </a:prstGeom>
            <a:solidFill>
              <a:srgbClr val="000080"/>
            </a:solidFill>
            <a:ln w="9525">
              <a:noFill/>
              <a:miter lim="800000"/>
              <a:headEnd/>
              <a:tailEnd/>
            </a:ln>
          </p:spPr>
          <p:txBody>
            <a:bodyPr/>
            <a:lstStyle/>
            <a:p>
              <a:endParaRPr lang="it-IT"/>
            </a:p>
          </p:txBody>
        </p:sp>
        <p:grpSp>
          <p:nvGrpSpPr>
            <p:cNvPr id="3" name="Group 33"/>
            <p:cNvGrpSpPr>
              <a:grpSpLocks/>
            </p:cNvGrpSpPr>
            <p:nvPr/>
          </p:nvGrpSpPr>
          <p:grpSpPr bwMode="auto">
            <a:xfrm>
              <a:off x="2906" y="1661"/>
              <a:ext cx="6590" cy="3998"/>
              <a:chOff x="1549" y="1545"/>
              <a:chExt cx="6192" cy="2771"/>
            </a:xfrm>
          </p:grpSpPr>
          <p:sp>
            <p:nvSpPr>
              <p:cNvPr id="7175" name="Freeform 34"/>
              <p:cNvSpPr>
                <a:spLocks/>
              </p:cNvSpPr>
              <p:nvPr/>
            </p:nvSpPr>
            <p:spPr bwMode="auto">
              <a:xfrm>
                <a:off x="2101" y="1871"/>
                <a:ext cx="400" cy="1793"/>
              </a:xfrm>
              <a:custGeom>
                <a:avLst/>
                <a:gdLst>
                  <a:gd name="T0" fmla="*/ 400 w 400"/>
                  <a:gd name="T1" fmla="*/ 0 h 1793"/>
                  <a:gd name="T2" fmla="*/ 160 w 400"/>
                  <a:gd name="T3" fmla="*/ 326 h 1793"/>
                  <a:gd name="T4" fmla="*/ 40 w 400"/>
                  <a:gd name="T5" fmla="*/ 652 h 1793"/>
                  <a:gd name="T6" fmla="*/ 40 w 400"/>
                  <a:gd name="T7" fmla="*/ 1141 h 1793"/>
                  <a:gd name="T8" fmla="*/ 280 w 400"/>
                  <a:gd name="T9" fmla="*/ 1793 h 1793"/>
                  <a:gd name="T10" fmla="*/ 0 60000 65536"/>
                  <a:gd name="T11" fmla="*/ 0 60000 65536"/>
                  <a:gd name="T12" fmla="*/ 0 60000 65536"/>
                  <a:gd name="T13" fmla="*/ 0 60000 65536"/>
                  <a:gd name="T14" fmla="*/ 0 60000 65536"/>
                  <a:gd name="T15" fmla="*/ 0 w 400"/>
                  <a:gd name="T16" fmla="*/ 0 h 1793"/>
                  <a:gd name="T17" fmla="*/ 400 w 400"/>
                  <a:gd name="T18" fmla="*/ 1793 h 1793"/>
                </a:gdLst>
                <a:ahLst/>
                <a:cxnLst>
                  <a:cxn ang="T10">
                    <a:pos x="T0" y="T1"/>
                  </a:cxn>
                  <a:cxn ang="T11">
                    <a:pos x="T2" y="T3"/>
                  </a:cxn>
                  <a:cxn ang="T12">
                    <a:pos x="T4" y="T5"/>
                  </a:cxn>
                  <a:cxn ang="T13">
                    <a:pos x="T6" y="T7"/>
                  </a:cxn>
                  <a:cxn ang="T14">
                    <a:pos x="T8" y="T9"/>
                  </a:cxn>
                </a:cxnLst>
                <a:rect l="T15" t="T16" r="T17" b="T18"/>
                <a:pathLst>
                  <a:path w="400" h="1793">
                    <a:moveTo>
                      <a:pt x="400" y="0"/>
                    </a:moveTo>
                    <a:cubicBezTo>
                      <a:pt x="310" y="108"/>
                      <a:pt x="220" y="217"/>
                      <a:pt x="160" y="326"/>
                    </a:cubicBezTo>
                    <a:cubicBezTo>
                      <a:pt x="100" y="435"/>
                      <a:pt x="60" y="516"/>
                      <a:pt x="40" y="652"/>
                    </a:cubicBezTo>
                    <a:cubicBezTo>
                      <a:pt x="20" y="788"/>
                      <a:pt x="0" y="951"/>
                      <a:pt x="40" y="1141"/>
                    </a:cubicBezTo>
                    <a:cubicBezTo>
                      <a:pt x="80" y="1331"/>
                      <a:pt x="180" y="1562"/>
                      <a:pt x="280" y="1793"/>
                    </a:cubicBezTo>
                  </a:path>
                </a:pathLst>
              </a:custGeom>
              <a:noFill/>
              <a:ln w="25400">
                <a:solidFill>
                  <a:srgbClr val="FFFF00"/>
                </a:solidFill>
                <a:round/>
                <a:headEnd/>
                <a:tailEnd/>
              </a:ln>
            </p:spPr>
            <p:txBody>
              <a:bodyPr/>
              <a:lstStyle/>
              <a:p>
                <a:endParaRPr lang="it-IT"/>
              </a:p>
            </p:txBody>
          </p:sp>
          <p:sp>
            <p:nvSpPr>
              <p:cNvPr id="7176" name="Line 35"/>
              <p:cNvSpPr>
                <a:spLocks noChangeShapeType="1"/>
              </p:cNvSpPr>
              <p:nvPr/>
            </p:nvSpPr>
            <p:spPr bwMode="auto">
              <a:xfrm>
                <a:off x="1741" y="2849"/>
                <a:ext cx="6000" cy="0"/>
              </a:xfrm>
              <a:prstGeom prst="line">
                <a:avLst/>
              </a:prstGeom>
              <a:noFill/>
              <a:ln w="25400">
                <a:solidFill>
                  <a:srgbClr val="FFFF00"/>
                </a:solidFill>
                <a:round/>
                <a:headEnd/>
                <a:tailEnd type="triangle" w="med" len="med"/>
              </a:ln>
            </p:spPr>
            <p:txBody>
              <a:bodyPr/>
              <a:lstStyle/>
              <a:p>
                <a:endParaRPr lang="it-IT"/>
              </a:p>
            </p:txBody>
          </p:sp>
          <p:sp>
            <p:nvSpPr>
              <p:cNvPr id="7177" name="Line 36"/>
              <p:cNvSpPr>
                <a:spLocks noChangeShapeType="1"/>
              </p:cNvSpPr>
              <p:nvPr/>
            </p:nvSpPr>
            <p:spPr bwMode="auto">
              <a:xfrm flipH="1" flipV="1">
                <a:off x="2389" y="2021"/>
                <a:ext cx="3240" cy="0"/>
              </a:xfrm>
              <a:prstGeom prst="line">
                <a:avLst/>
              </a:prstGeom>
              <a:noFill/>
              <a:ln w="25400">
                <a:solidFill>
                  <a:srgbClr val="FFFF00"/>
                </a:solidFill>
                <a:round/>
                <a:headEnd/>
                <a:tailEnd type="triangle" w="med" len="med"/>
              </a:ln>
            </p:spPr>
            <p:txBody>
              <a:bodyPr/>
              <a:lstStyle/>
              <a:p>
                <a:endParaRPr lang="it-IT"/>
              </a:p>
            </p:txBody>
          </p:sp>
          <p:sp>
            <p:nvSpPr>
              <p:cNvPr id="7178" name="Line 37"/>
              <p:cNvSpPr>
                <a:spLocks noChangeShapeType="1"/>
              </p:cNvSpPr>
              <p:nvPr/>
            </p:nvSpPr>
            <p:spPr bwMode="auto">
              <a:xfrm>
                <a:off x="2319" y="2047"/>
                <a:ext cx="4008" cy="2269"/>
              </a:xfrm>
              <a:prstGeom prst="line">
                <a:avLst/>
              </a:prstGeom>
              <a:noFill/>
              <a:ln w="25400">
                <a:solidFill>
                  <a:srgbClr val="FFFF00"/>
                </a:solidFill>
                <a:round/>
                <a:headEnd/>
                <a:tailEnd type="triangle" w="med" len="med"/>
              </a:ln>
            </p:spPr>
            <p:txBody>
              <a:bodyPr/>
              <a:lstStyle/>
              <a:p>
                <a:endParaRPr lang="it-IT"/>
              </a:p>
            </p:txBody>
          </p:sp>
          <p:sp>
            <p:nvSpPr>
              <p:cNvPr id="7179" name="Line 38"/>
              <p:cNvSpPr>
                <a:spLocks noChangeShapeType="1"/>
              </p:cNvSpPr>
              <p:nvPr/>
            </p:nvSpPr>
            <p:spPr bwMode="auto">
              <a:xfrm>
                <a:off x="2316" y="2044"/>
                <a:ext cx="5040" cy="1304"/>
              </a:xfrm>
              <a:prstGeom prst="line">
                <a:avLst/>
              </a:prstGeom>
              <a:noFill/>
              <a:ln w="25400">
                <a:solidFill>
                  <a:srgbClr val="FFFF00"/>
                </a:solidFill>
                <a:prstDash val="sysDot"/>
                <a:round/>
                <a:headEnd/>
                <a:tailEnd type="triangle" w="med" len="med"/>
              </a:ln>
            </p:spPr>
            <p:txBody>
              <a:bodyPr/>
              <a:lstStyle/>
              <a:p>
                <a:endParaRPr lang="it-IT"/>
              </a:p>
            </p:txBody>
          </p:sp>
          <p:sp>
            <p:nvSpPr>
              <p:cNvPr id="7180" name="Text Box 39"/>
              <p:cNvSpPr txBox="1">
                <a:spLocks noChangeArrowheads="1"/>
              </p:cNvSpPr>
              <p:nvPr/>
            </p:nvSpPr>
            <p:spPr bwMode="auto">
              <a:xfrm>
                <a:off x="1549" y="1695"/>
                <a:ext cx="720" cy="489"/>
              </a:xfrm>
              <a:prstGeom prst="rect">
                <a:avLst/>
              </a:prstGeom>
              <a:noFill/>
              <a:ln w="9525">
                <a:noFill/>
                <a:miter lim="800000"/>
                <a:headEnd/>
                <a:tailEnd/>
              </a:ln>
            </p:spPr>
            <p:txBody>
              <a:bodyPr/>
              <a:lstStyle/>
              <a:p>
                <a:pPr algn="r"/>
                <a:r>
                  <a:rPr lang="it-IT" sz="1200" b="1">
                    <a:solidFill>
                      <a:srgbClr val="FFFF00"/>
                    </a:solidFill>
                  </a:rPr>
                  <a:t>    </a:t>
                </a:r>
                <a:r>
                  <a:rPr lang="it-IT" sz="1600" b="1">
                    <a:solidFill>
                      <a:srgbClr val="FFFF00"/>
                    </a:solidFill>
                  </a:rPr>
                  <a:t>A</a:t>
                </a:r>
                <a:endParaRPr lang="it-IT"/>
              </a:p>
            </p:txBody>
          </p:sp>
          <p:sp>
            <p:nvSpPr>
              <p:cNvPr id="7181" name="Text Box 40"/>
              <p:cNvSpPr txBox="1">
                <a:spLocks noChangeArrowheads="1"/>
              </p:cNvSpPr>
              <p:nvPr/>
            </p:nvSpPr>
            <p:spPr bwMode="auto">
              <a:xfrm>
                <a:off x="5101" y="1545"/>
                <a:ext cx="720" cy="489"/>
              </a:xfrm>
              <a:prstGeom prst="rect">
                <a:avLst/>
              </a:prstGeom>
              <a:noFill/>
              <a:ln w="9525">
                <a:noFill/>
                <a:miter lim="800000"/>
                <a:headEnd/>
                <a:tailEnd/>
              </a:ln>
            </p:spPr>
            <p:txBody>
              <a:bodyPr/>
              <a:lstStyle/>
              <a:p>
                <a:r>
                  <a:rPr lang="it-IT" sz="1600" b="1">
                    <a:solidFill>
                      <a:srgbClr val="FFFF00"/>
                    </a:solidFill>
                  </a:rPr>
                  <a:t>î</a:t>
                </a:r>
                <a:endParaRPr lang="it-IT"/>
              </a:p>
            </p:txBody>
          </p:sp>
          <p:sp>
            <p:nvSpPr>
              <p:cNvPr id="7182" name="Text Box 41"/>
              <p:cNvSpPr txBox="1">
                <a:spLocks noChangeArrowheads="1"/>
              </p:cNvSpPr>
              <p:nvPr/>
            </p:nvSpPr>
            <p:spPr bwMode="auto">
              <a:xfrm>
                <a:off x="5367" y="2523"/>
                <a:ext cx="736" cy="470"/>
              </a:xfrm>
              <a:prstGeom prst="rect">
                <a:avLst/>
              </a:prstGeom>
              <a:noFill/>
              <a:ln w="9525">
                <a:noFill/>
                <a:miter lim="800000"/>
                <a:headEnd/>
                <a:tailEnd/>
              </a:ln>
            </p:spPr>
            <p:txBody>
              <a:bodyPr/>
              <a:lstStyle/>
              <a:p>
                <a:r>
                  <a:rPr lang="it-IT" sz="1200" b="1">
                    <a:solidFill>
                      <a:srgbClr val="FFFF00"/>
                    </a:solidFill>
                  </a:rPr>
                  <a:t>C</a:t>
                </a:r>
                <a:endParaRPr lang="it-IT"/>
              </a:p>
            </p:txBody>
          </p:sp>
          <p:sp>
            <p:nvSpPr>
              <p:cNvPr id="7183" name="Text Box 42"/>
              <p:cNvSpPr txBox="1">
                <a:spLocks noChangeArrowheads="1"/>
              </p:cNvSpPr>
              <p:nvPr/>
            </p:nvSpPr>
            <p:spPr bwMode="auto">
              <a:xfrm>
                <a:off x="1789" y="2510"/>
                <a:ext cx="720" cy="489"/>
              </a:xfrm>
              <a:prstGeom prst="rect">
                <a:avLst/>
              </a:prstGeom>
              <a:noFill/>
              <a:ln w="9525">
                <a:noFill/>
                <a:miter lim="800000"/>
                <a:headEnd/>
                <a:tailEnd/>
              </a:ln>
            </p:spPr>
            <p:txBody>
              <a:bodyPr/>
              <a:lstStyle/>
              <a:p>
                <a:r>
                  <a:rPr lang="it-IT" sz="1600" b="1">
                    <a:solidFill>
                      <a:srgbClr val="FFFF00"/>
                    </a:solidFill>
                  </a:rPr>
                  <a:t>O</a:t>
                </a:r>
                <a:endParaRPr lang="it-IT"/>
              </a:p>
            </p:txBody>
          </p:sp>
          <p:sp>
            <p:nvSpPr>
              <p:cNvPr id="7184" name="Text Box 43"/>
              <p:cNvSpPr txBox="1">
                <a:spLocks noChangeArrowheads="1"/>
              </p:cNvSpPr>
              <p:nvPr/>
            </p:nvSpPr>
            <p:spPr bwMode="auto">
              <a:xfrm>
                <a:off x="5607" y="3664"/>
                <a:ext cx="720" cy="489"/>
              </a:xfrm>
              <a:prstGeom prst="rect">
                <a:avLst/>
              </a:prstGeom>
              <a:noFill/>
              <a:ln w="9525">
                <a:noFill/>
                <a:miter lim="800000"/>
                <a:headEnd/>
                <a:tailEnd/>
              </a:ln>
            </p:spPr>
            <p:txBody>
              <a:bodyPr/>
              <a:lstStyle/>
              <a:p>
                <a:r>
                  <a:rPr lang="it-IT" sz="1600" b="1">
                    <a:solidFill>
                      <a:srgbClr val="FFFF00"/>
                    </a:solidFill>
                  </a:rPr>
                  <a:t>r</a:t>
                </a:r>
                <a:endParaRPr lang="it-IT"/>
              </a:p>
            </p:txBody>
          </p:sp>
          <p:sp>
            <p:nvSpPr>
              <p:cNvPr id="7185" name="Text Box 44"/>
              <p:cNvSpPr txBox="1">
                <a:spLocks noChangeArrowheads="1"/>
              </p:cNvSpPr>
              <p:nvPr/>
            </p:nvSpPr>
            <p:spPr bwMode="auto">
              <a:xfrm>
                <a:off x="3687" y="2034"/>
                <a:ext cx="720" cy="489"/>
              </a:xfrm>
              <a:prstGeom prst="rect">
                <a:avLst/>
              </a:prstGeom>
              <a:noFill/>
              <a:ln w="9525">
                <a:noFill/>
                <a:miter lim="800000"/>
                <a:headEnd/>
                <a:tailEnd/>
              </a:ln>
            </p:spPr>
            <p:txBody>
              <a:bodyPr/>
              <a:lstStyle/>
              <a:p>
                <a:r>
                  <a:rPr lang="it-IT" sz="1400" b="1">
                    <a:solidFill>
                      <a:srgbClr val="FFFF00"/>
                    </a:solidFill>
                    <a:latin typeface="Symbol" pitchFamily="18" charset="2"/>
                  </a:rPr>
                  <a:t>q</a:t>
                </a:r>
                <a:endParaRPr lang="it-IT"/>
              </a:p>
            </p:txBody>
          </p:sp>
          <p:sp>
            <p:nvSpPr>
              <p:cNvPr id="7186" name="Text Box 45"/>
              <p:cNvSpPr txBox="1">
                <a:spLocks noChangeArrowheads="1"/>
              </p:cNvSpPr>
              <p:nvPr/>
            </p:nvSpPr>
            <p:spPr bwMode="auto">
              <a:xfrm>
                <a:off x="3589" y="2360"/>
                <a:ext cx="720" cy="489"/>
              </a:xfrm>
              <a:prstGeom prst="rect">
                <a:avLst/>
              </a:prstGeom>
              <a:noFill/>
              <a:ln w="9525">
                <a:noFill/>
                <a:miter lim="800000"/>
                <a:headEnd/>
                <a:tailEnd/>
              </a:ln>
            </p:spPr>
            <p:txBody>
              <a:bodyPr/>
              <a:lstStyle/>
              <a:p>
                <a:r>
                  <a:rPr lang="it-IT" sz="1600" b="1">
                    <a:solidFill>
                      <a:srgbClr val="FFFF00"/>
                    </a:solidFill>
                    <a:latin typeface="Symbol" pitchFamily="18" charset="2"/>
                  </a:rPr>
                  <a:t>q</a:t>
                </a:r>
                <a:endParaRPr lang="it-IT"/>
              </a:p>
            </p:txBody>
          </p:sp>
        </p:grpSp>
      </p:grpSp>
      <p:sp>
        <p:nvSpPr>
          <p:cNvPr id="19" name="CasellaDiTesto 18"/>
          <p:cNvSpPr txBox="1"/>
          <p:nvPr/>
        </p:nvSpPr>
        <p:spPr>
          <a:xfrm>
            <a:off x="2428860" y="2500306"/>
            <a:ext cx="142876" cy="369332"/>
          </a:xfrm>
          <a:prstGeom prst="rect">
            <a:avLst/>
          </a:prstGeom>
          <a:noFill/>
        </p:spPr>
        <p:txBody>
          <a:bodyPr wrap="square" rtlCol="0">
            <a:spAutoFit/>
          </a:bodyPr>
          <a:lstStyle/>
          <a:p>
            <a:r>
              <a:rPr lang="it-IT" dirty="0" smtClean="0">
                <a:solidFill>
                  <a:srgbClr val="FFFF00"/>
                </a:solidFill>
              </a:rPr>
              <a:t>D</a:t>
            </a:r>
            <a:endParaRPr lang="it-IT" dirty="0">
              <a:solidFill>
                <a:srgbClr val="FFFF00"/>
              </a:solidFill>
            </a:endParaRPr>
          </a:p>
        </p:txBody>
      </p:sp>
      <p:sp>
        <p:nvSpPr>
          <p:cNvPr id="20" name="CasellaDiTesto 19"/>
          <p:cNvSpPr txBox="1"/>
          <p:nvPr/>
        </p:nvSpPr>
        <p:spPr>
          <a:xfrm>
            <a:off x="714348" y="4214818"/>
            <a:ext cx="821537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Da considerazioni geometriche e mettendosi nell’ipotesi di specchi di  piccola apertura, si ottiene che il raggio riflesso cade a metà tra O e C.</a:t>
            </a:r>
          </a:p>
          <a:p>
            <a:pPr algn="just"/>
            <a:r>
              <a:rPr lang="it-IT" dirty="0" smtClean="0"/>
              <a:t>Tale punto è detto </a:t>
            </a:r>
            <a:r>
              <a:rPr lang="it-IT" b="1" i="1" dirty="0" smtClean="0"/>
              <a:t>fuoco F </a:t>
            </a:r>
            <a:r>
              <a:rPr lang="it-IT" dirty="0" smtClean="0"/>
              <a:t>e la distanza OF è </a:t>
            </a:r>
            <a:r>
              <a:rPr lang="it-IT" b="1" i="1" dirty="0" smtClean="0"/>
              <a:t>distanza focale f</a:t>
            </a:r>
          </a:p>
          <a:p>
            <a:pPr algn="just"/>
            <a:endParaRPr lang="it-IT" b="1" i="1" dirty="0" smtClean="0"/>
          </a:p>
          <a:p>
            <a:pPr algn="just"/>
            <a:endParaRPr lang="it-IT" b="1" i="1" dirty="0" smtClean="0"/>
          </a:p>
          <a:p>
            <a:pPr algn="just"/>
            <a:endParaRPr lang="it-IT" b="1" i="1" dirty="0" smtClean="0"/>
          </a:p>
          <a:p>
            <a:pPr algn="just"/>
            <a:endParaRPr lang="it-IT" b="1" i="1" dirty="0" smtClean="0"/>
          </a:p>
        </p:txBody>
      </p:sp>
      <p:graphicFrame>
        <p:nvGraphicFramePr>
          <p:cNvPr id="67586" name="Object 2"/>
          <p:cNvGraphicFramePr>
            <a:graphicFrameLocks noChangeAspect="1"/>
          </p:cNvGraphicFramePr>
          <p:nvPr/>
        </p:nvGraphicFramePr>
        <p:xfrm>
          <a:off x="3929058" y="5214950"/>
          <a:ext cx="1089025" cy="709612"/>
        </p:xfrm>
        <a:graphic>
          <a:graphicData uri="http://schemas.openxmlformats.org/presentationml/2006/ole">
            <mc:AlternateContent xmlns:mc="http://schemas.openxmlformats.org/markup-compatibility/2006">
              <mc:Choice xmlns:v="urn:schemas-microsoft-com:vml" Requires="v">
                <p:oleObj spid="_x0000_s67589" name="Equazione" r:id="rId4" imgW="406080" imgH="393480" progId="Equation.3">
                  <p:embed/>
                </p:oleObj>
              </mc:Choice>
              <mc:Fallback>
                <p:oleObj name="Equazione" r:id="rId4" imgW="4060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58" y="5214950"/>
                        <a:ext cx="1089025" cy="709612"/>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28596" y="188913"/>
            <a:ext cx="8215370" cy="739757"/>
          </a:xfrm>
        </p:spPr>
        <p:style>
          <a:lnRef idx="1">
            <a:schemeClr val="accent4"/>
          </a:lnRef>
          <a:fillRef idx="3">
            <a:schemeClr val="accent4"/>
          </a:fillRef>
          <a:effectRef idx="2">
            <a:schemeClr val="accent4"/>
          </a:effectRef>
          <a:fontRef idx="minor">
            <a:schemeClr val="lt1"/>
          </a:fontRef>
        </p:style>
        <p:txBody>
          <a:bodyPr wrap="none"/>
          <a:lstStyle/>
          <a:p>
            <a:pPr eaLnBrk="1" hangingPunct="1">
              <a:defRPr/>
            </a:pPr>
            <a:r>
              <a:rPr lang="it-IT" sz="2800" b="1" dirty="0" smtClean="0">
                <a:solidFill>
                  <a:schemeClr val="bg1"/>
                </a:solidFill>
                <a:latin typeface="Comic Sans MS" pitchFamily="66" charset="0"/>
                <a:cs typeface="Times New Roman" pitchFamily="18" charset="0"/>
              </a:rPr>
              <a:t>Ipotesi per specchi sferici</a:t>
            </a:r>
          </a:p>
        </p:txBody>
      </p:sp>
      <p:sp>
        <p:nvSpPr>
          <p:cNvPr id="9219" name="Rectangle 3"/>
          <p:cNvSpPr>
            <a:spLocks noGrp="1" noChangeArrowheads="1"/>
          </p:cNvSpPr>
          <p:nvPr>
            <p:ph type="body" idx="1"/>
          </p:nvPr>
        </p:nvSpPr>
        <p:spPr>
          <a:xfrm>
            <a:off x="428596" y="1071546"/>
            <a:ext cx="8215370" cy="4683125"/>
          </a:xfrm>
        </p:spPr>
        <p:style>
          <a:lnRef idx="2">
            <a:schemeClr val="accent4"/>
          </a:lnRef>
          <a:fillRef idx="1">
            <a:schemeClr val="lt1"/>
          </a:fillRef>
          <a:effectRef idx="0">
            <a:schemeClr val="accent4"/>
          </a:effectRef>
          <a:fontRef idx="minor">
            <a:schemeClr val="dk1"/>
          </a:fontRef>
        </p:style>
        <p:txBody>
          <a:bodyPr>
            <a:normAutofit/>
          </a:bodyPr>
          <a:lstStyle/>
          <a:p>
            <a:pPr marL="0" indent="14288" eaLnBrk="1" hangingPunct="1">
              <a:buClr>
                <a:schemeClr val="accent4">
                  <a:lumMod val="75000"/>
                </a:schemeClr>
              </a:buClr>
              <a:buFont typeface="Wingdings" pitchFamily="2" charset="2"/>
              <a:buChar char="Ø"/>
            </a:pPr>
            <a:r>
              <a:rPr lang="it-IT" sz="2200" i="1" dirty="0" smtClean="0">
                <a:solidFill>
                  <a:schemeClr val="accent4">
                    <a:lumMod val="75000"/>
                  </a:schemeClr>
                </a:solidFill>
                <a:latin typeface="Comic Sans MS" pitchFamily="66" charset="0"/>
              </a:rPr>
              <a:t>Specchi di piccola apertura</a:t>
            </a:r>
          </a:p>
          <a:p>
            <a:pPr marL="0" indent="14288" eaLnBrk="1" hangingPunct="1">
              <a:buClr>
                <a:schemeClr val="accent4">
                  <a:lumMod val="75000"/>
                </a:schemeClr>
              </a:buClr>
              <a:buFont typeface="Wingdings" pitchFamily="2" charset="2"/>
              <a:buChar char="Ø"/>
            </a:pPr>
            <a:r>
              <a:rPr lang="it-IT" sz="2200" i="1" dirty="0" smtClean="0">
                <a:solidFill>
                  <a:schemeClr val="accent4">
                    <a:lumMod val="75000"/>
                  </a:schemeClr>
                </a:solidFill>
                <a:latin typeface="Comic Sans MS" pitchFamily="66" charset="0"/>
              </a:rPr>
              <a:t>Raggi </a:t>
            </a:r>
            <a:r>
              <a:rPr lang="it-IT" sz="2200" i="1" dirty="0" err="1" smtClean="0">
                <a:solidFill>
                  <a:schemeClr val="accent4">
                    <a:lumMod val="75000"/>
                  </a:schemeClr>
                </a:solidFill>
                <a:latin typeface="Comic Sans MS" pitchFamily="66" charset="0"/>
              </a:rPr>
              <a:t>parassiali</a:t>
            </a:r>
            <a:r>
              <a:rPr lang="it-IT" sz="2200" dirty="0" smtClean="0">
                <a:solidFill>
                  <a:schemeClr val="accent4">
                    <a:lumMod val="75000"/>
                  </a:schemeClr>
                </a:solidFill>
                <a:latin typeface="Comic Sans MS" pitchFamily="66" charset="0"/>
              </a:rPr>
              <a:t> (paralleli e molto vicini all’asse ottico)</a:t>
            </a:r>
          </a:p>
          <a:p>
            <a:pPr marL="0" indent="14288" eaLnBrk="1" hangingPunct="1">
              <a:buClr>
                <a:schemeClr val="accent4">
                  <a:lumMod val="75000"/>
                </a:schemeClr>
              </a:buClr>
              <a:buFont typeface="Wingdings" pitchFamily="2" charset="2"/>
              <a:buChar char="Ø"/>
            </a:pPr>
            <a:r>
              <a:rPr lang="it-IT" sz="2200" i="1" dirty="0" smtClean="0">
                <a:solidFill>
                  <a:schemeClr val="accent4">
                    <a:lumMod val="75000"/>
                  </a:schemeClr>
                </a:solidFill>
                <a:latin typeface="Comic Sans MS" pitchFamily="66" charset="0"/>
              </a:rPr>
              <a:t>Fuoco o punto in cui convergono tutti i raggi paralleli all’asse ottico</a:t>
            </a:r>
          </a:p>
          <a:p>
            <a:pPr marL="0" indent="14288" eaLnBrk="1" hangingPunct="1">
              <a:buClr>
                <a:schemeClr val="accent4">
                  <a:lumMod val="75000"/>
                </a:schemeClr>
              </a:buClr>
              <a:buFont typeface="Wingdings" pitchFamily="2" charset="2"/>
              <a:buChar char="Ø"/>
            </a:pPr>
            <a:r>
              <a:rPr lang="it-IT" sz="2200" i="1" u="sng" dirty="0" smtClean="0">
                <a:solidFill>
                  <a:schemeClr val="accent4">
                    <a:lumMod val="75000"/>
                  </a:schemeClr>
                </a:solidFill>
                <a:latin typeface="Comic Sans MS" pitchFamily="66" charset="0"/>
              </a:rPr>
              <a:t>Distanza focale</a:t>
            </a:r>
            <a:r>
              <a:rPr lang="it-IT" sz="2200" i="1" dirty="0" smtClean="0">
                <a:solidFill>
                  <a:schemeClr val="accent4">
                    <a:lumMod val="75000"/>
                  </a:schemeClr>
                </a:solidFill>
                <a:latin typeface="Comic Sans MS" pitchFamily="66" charset="0"/>
              </a:rPr>
              <a:t> </a:t>
            </a:r>
            <a:r>
              <a:rPr lang="it-IT" sz="2200" b="1" i="1" dirty="0" smtClean="0">
                <a:solidFill>
                  <a:schemeClr val="accent4">
                    <a:lumMod val="75000"/>
                  </a:schemeClr>
                </a:solidFill>
                <a:latin typeface="Comic Sans MS" pitchFamily="66" charset="0"/>
              </a:rPr>
              <a:t>f</a:t>
            </a:r>
            <a:r>
              <a:rPr lang="it-IT" sz="2200" i="1" dirty="0" smtClean="0">
                <a:solidFill>
                  <a:schemeClr val="accent4">
                    <a:lumMod val="75000"/>
                  </a:schemeClr>
                </a:solidFill>
                <a:latin typeface="Comic Sans MS" pitchFamily="66" charset="0"/>
              </a:rPr>
              <a:t> pari a metà del raggio </a:t>
            </a:r>
            <a:r>
              <a:rPr lang="it-IT" sz="2200" b="1" i="1" dirty="0" smtClean="0">
                <a:solidFill>
                  <a:schemeClr val="accent4">
                    <a:lumMod val="75000"/>
                  </a:schemeClr>
                </a:solidFill>
                <a:latin typeface="Comic Sans MS" pitchFamily="66" charset="0"/>
              </a:rPr>
              <a:t>r</a:t>
            </a:r>
            <a:r>
              <a:rPr lang="it-IT" sz="2200" i="1" dirty="0" smtClean="0">
                <a:solidFill>
                  <a:schemeClr val="accent4">
                    <a:lumMod val="75000"/>
                  </a:schemeClr>
                </a:solidFill>
                <a:latin typeface="Comic Sans MS" pitchFamily="66" charset="0"/>
              </a:rPr>
              <a:t> di curvatura: </a:t>
            </a:r>
          </a:p>
          <a:p>
            <a:pPr marL="0" indent="14288" algn="ctr" eaLnBrk="1" hangingPunct="1">
              <a:buFont typeface="Wingdings" pitchFamily="2" charset="2"/>
              <a:buNone/>
            </a:pPr>
            <a:r>
              <a:rPr lang="it-IT" sz="2600" b="1" dirty="0" smtClean="0">
                <a:latin typeface="Comic Sans MS" pitchFamily="66" charset="0"/>
              </a:rPr>
              <a:t> </a:t>
            </a:r>
          </a:p>
          <a:p>
            <a:pPr marL="0" indent="14288" algn="ctr" eaLnBrk="1" hangingPunct="1">
              <a:buFont typeface="Wingdings" pitchFamily="2" charset="2"/>
              <a:buNone/>
            </a:pPr>
            <a:endParaRPr lang="it-IT" sz="2600" b="1" dirty="0" smtClean="0">
              <a:latin typeface="Comic Sans MS" pitchFamily="66" charset="0"/>
            </a:endParaRPr>
          </a:p>
          <a:p>
            <a:pPr marL="0" indent="14288" algn="ctr" eaLnBrk="1" hangingPunct="1">
              <a:buFont typeface="Wingdings" pitchFamily="2" charset="2"/>
              <a:buNone/>
            </a:pPr>
            <a:r>
              <a:rPr lang="it-IT" sz="2200" b="1" u="sng" dirty="0" smtClean="0">
                <a:latin typeface="Comic Sans MS" pitchFamily="66" charset="0"/>
              </a:rPr>
              <a:t>OGGETTI VICINO L’ASSE</a:t>
            </a:r>
          </a:p>
          <a:p>
            <a:pPr marL="0" indent="14288" algn="ctr" eaLnBrk="1" hangingPunct="1">
              <a:buFont typeface="Wingdings" pitchFamily="2" charset="2"/>
              <a:buNone/>
            </a:pPr>
            <a:r>
              <a:rPr lang="it-IT" sz="2000" b="1" dirty="0" smtClean="0">
                <a:solidFill>
                  <a:schemeClr val="accent4">
                    <a:lumMod val="75000"/>
                  </a:schemeClr>
                </a:solidFill>
                <a:latin typeface="Comic Sans MS" pitchFamily="66" charset="0"/>
              </a:rPr>
              <a:t>PUNTI OGGETTO </a:t>
            </a:r>
            <a:r>
              <a:rPr lang="it-IT" sz="2000" b="1" dirty="0" smtClean="0">
                <a:solidFill>
                  <a:schemeClr val="accent4">
                    <a:lumMod val="75000"/>
                  </a:schemeClr>
                </a:solidFill>
                <a:latin typeface="Comic Sans MS" pitchFamily="66" charset="0"/>
                <a:sym typeface="Symbol" pitchFamily="18" charset="2"/>
              </a:rPr>
              <a:t>  </a:t>
            </a:r>
            <a:r>
              <a:rPr lang="it-IT" sz="2000" b="1" dirty="0" smtClean="0">
                <a:solidFill>
                  <a:schemeClr val="accent4">
                    <a:lumMod val="75000"/>
                  </a:schemeClr>
                </a:solidFill>
                <a:latin typeface="Comic Sans MS" pitchFamily="66" charset="0"/>
              </a:rPr>
              <a:t>PUNTI IMMAGINE</a:t>
            </a:r>
          </a:p>
          <a:p>
            <a:pPr marL="0" indent="14288" algn="ctr" eaLnBrk="1" hangingPunct="1">
              <a:buFont typeface="Wingdings" pitchFamily="2" charset="2"/>
              <a:buNone/>
            </a:pPr>
            <a:r>
              <a:rPr lang="it-IT" sz="2000" b="1" dirty="0" smtClean="0">
                <a:solidFill>
                  <a:schemeClr val="accent4">
                    <a:lumMod val="75000"/>
                  </a:schemeClr>
                </a:solidFill>
                <a:latin typeface="Comic Sans MS" pitchFamily="66" charset="0"/>
              </a:rPr>
              <a:t>SEGMENTI  OGGETTO </a:t>
            </a:r>
            <a:r>
              <a:rPr lang="it-IT" sz="2000" b="1" dirty="0" smtClean="0">
                <a:solidFill>
                  <a:schemeClr val="accent4">
                    <a:lumMod val="75000"/>
                  </a:schemeClr>
                </a:solidFill>
                <a:latin typeface="Comic Sans MS" pitchFamily="66" charset="0"/>
                <a:sym typeface="Symbol" pitchFamily="18" charset="2"/>
              </a:rPr>
              <a:t>  SEGMENTI</a:t>
            </a:r>
            <a:r>
              <a:rPr lang="it-IT" sz="2000" b="1" dirty="0" smtClean="0">
                <a:solidFill>
                  <a:schemeClr val="accent4">
                    <a:lumMod val="75000"/>
                  </a:schemeClr>
                </a:solidFill>
                <a:latin typeface="Comic Sans MS" pitchFamily="66" charset="0"/>
              </a:rPr>
              <a:t> IMMAGINE</a:t>
            </a:r>
          </a:p>
          <a:p>
            <a:pPr marL="0" indent="14288" algn="ctr" eaLnBrk="1" hangingPunct="1">
              <a:buFont typeface="Wingdings" pitchFamily="2" charset="2"/>
              <a:buNone/>
            </a:pPr>
            <a:r>
              <a:rPr lang="it-IT" sz="2000" b="1" dirty="0" smtClean="0">
                <a:solidFill>
                  <a:schemeClr val="accent4">
                    <a:lumMod val="75000"/>
                  </a:schemeClr>
                </a:solidFill>
                <a:latin typeface="Comic Sans MS" pitchFamily="66" charset="0"/>
              </a:rPr>
              <a:t>OGGETTI PIANI  </a:t>
            </a:r>
            <a:r>
              <a:rPr lang="it-IT" sz="2000" b="1" dirty="0" smtClean="0">
                <a:solidFill>
                  <a:schemeClr val="accent4">
                    <a:lumMod val="75000"/>
                  </a:schemeClr>
                </a:solidFill>
                <a:latin typeface="Comic Sans MS" pitchFamily="66" charset="0"/>
                <a:sym typeface="Symbol" pitchFamily="18" charset="2"/>
              </a:rPr>
              <a:t>  </a:t>
            </a:r>
            <a:r>
              <a:rPr lang="it-IT" sz="2000" b="1" dirty="0" smtClean="0">
                <a:solidFill>
                  <a:schemeClr val="accent4">
                    <a:lumMod val="75000"/>
                  </a:schemeClr>
                </a:solidFill>
                <a:latin typeface="Comic Sans MS" pitchFamily="66" charset="0"/>
              </a:rPr>
              <a:t>IMMAGINI PIANE NON DISTORTE</a:t>
            </a:r>
          </a:p>
          <a:p>
            <a:pPr marL="0" indent="14288" eaLnBrk="1" hangingPunct="1">
              <a:buFont typeface="Wingdings" pitchFamily="2" charset="2"/>
              <a:buNone/>
            </a:pPr>
            <a:endParaRPr lang="it-IT" sz="2200" b="1" dirty="0" smtClean="0">
              <a:latin typeface="Comic Sans MS" pitchFamily="66" charset="0"/>
            </a:endParaRPr>
          </a:p>
          <a:p>
            <a:pPr marL="0" indent="14288" eaLnBrk="1" hangingPunct="1">
              <a:buFont typeface="Wingdings" pitchFamily="2" charset="2"/>
              <a:buNone/>
            </a:pPr>
            <a:endParaRPr lang="it-IT" sz="2000" b="1" dirty="0" smtClean="0"/>
          </a:p>
        </p:txBody>
      </p:sp>
      <p:graphicFrame>
        <p:nvGraphicFramePr>
          <p:cNvPr id="68610" name="Object 2"/>
          <p:cNvGraphicFramePr>
            <a:graphicFrameLocks noChangeAspect="1"/>
          </p:cNvGraphicFramePr>
          <p:nvPr/>
        </p:nvGraphicFramePr>
        <p:xfrm>
          <a:off x="3824288" y="3214688"/>
          <a:ext cx="1157287" cy="709612"/>
        </p:xfrm>
        <a:graphic>
          <a:graphicData uri="http://schemas.openxmlformats.org/presentationml/2006/ole">
            <mc:AlternateContent xmlns:mc="http://schemas.openxmlformats.org/markup-compatibility/2006">
              <mc:Choice xmlns:v="urn:schemas-microsoft-com:vml" Requires="v">
                <p:oleObj spid="_x0000_s68613" name="Equazione" r:id="rId4" imgW="431640" imgH="393480" progId="Equation.3">
                  <p:embed/>
                </p:oleObj>
              </mc:Choice>
              <mc:Fallback>
                <p:oleObj name="Equazione" r:id="rId4" imgW="4316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288" y="3214688"/>
                        <a:ext cx="1157287" cy="709612"/>
                      </a:xfrm>
                      <a:prstGeom prst="rect">
                        <a:avLst/>
                      </a:prstGeom>
                      <a:solidFill>
                        <a:schemeClr val="bg1"/>
                      </a:solidFill>
                      <a:ln w="25400">
                        <a:solidFill>
                          <a:srgbClr val="00008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714348" y="928670"/>
            <a:ext cx="7572428" cy="2714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Rectangle 2"/>
          <p:cNvSpPr>
            <a:spLocks noGrp="1" noChangeArrowheads="1"/>
          </p:cNvSpPr>
          <p:nvPr>
            <p:ph type="title"/>
          </p:nvPr>
        </p:nvSpPr>
        <p:spPr>
          <a:xfrm>
            <a:off x="685800" y="142852"/>
            <a:ext cx="8029604" cy="60960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FORMULA DEGLI SPECCHI SFERICI</a:t>
            </a:r>
          </a:p>
        </p:txBody>
      </p:sp>
      <p:sp>
        <p:nvSpPr>
          <p:cNvPr id="10243" name="Rectangle 3"/>
          <p:cNvSpPr>
            <a:spLocks noGrp="1" noChangeArrowheads="1"/>
          </p:cNvSpPr>
          <p:nvPr>
            <p:ph type="body" idx="1"/>
          </p:nvPr>
        </p:nvSpPr>
        <p:spPr>
          <a:xfrm>
            <a:off x="500034" y="3789363"/>
            <a:ext cx="8358246" cy="2895600"/>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0" indent="14288" algn="ctr" eaLnBrk="1" hangingPunct="1">
              <a:lnSpc>
                <a:spcPct val="80000"/>
              </a:lnSpc>
              <a:buFont typeface="Wingdings" pitchFamily="2" charset="2"/>
              <a:buNone/>
            </a:pPr>
            <a:endParaRPr lang="it-IT" sz="2200" b="1" dirty="0" smtClean="0">
              <a:solidFill>
                <a:schemeClr val="accent4">
                  <a:lumMod val="75000"/>
                </a:schemeClr>
              </a:solidFill>
              <a:latin typeface="Comic Sans MS" pitchFamily="66" charset="0"/>
              <a:cs typeface="Times New Roman" pitchFamily="18" charset="0"/>
            </a:endParaRPr>
          </a:p>
          <a:p>
            <a:pPr marL="0" indent="14288" algn="ctr" eaLnBrk="1" hangingPunct="1">
              <a:lnSpc>
                <a:spcPct val="80000"/>
              </a:lnSpc>
              <a:buFont typeface="Wingdings" pitchFamily="2" charset="2"/>
              <a:buNone/>
            </a:pPr>
            <a:r>
              <a:rPr lang="it-IT" sz="2200" b="1" dirty="0" smtClean="0">
                <a:solidFill>
                  <a:schemeClr val="accent4">
                    <a:lumMod val="75000"/>
                  </a:schemeClr>
                </a:solidFill>
                <a:latin typeface="Comic Sans MS" pitchFamily="66" charset="0"/>
                <a:cs typeface="Times New Roman" pitchFamily="18" charset="0"/>
              </a:rPr>
              <a:t>OO’: segmento oggetto</a:t>
            </a:r>
            <a:r>
              <a:rPr lang="it-IT" sz="2200" dirty="0" smtClean="0">
                <a:solidFill>
                  <a:schemeClr val="accent4">
                    <a:lumMod val="75000"/>
                  </a:schemeClr>
                </a:solidFill>
                <a:latin typeface="Comic Sans MS" pitchFamily="66" charset="0"/>
                <a:cs typeface="Times New Roman" pitchFamily="18" charset="0"/>
              </a:rPr>
              <a:t>		</a:t>
            </a:r>
            <a:r>
              <a:rPr lang="it-IT" sz="2200" b="1" dirty="0" smtClean="0">
                <a:solidFill>
                  <a:schemeClr val="accent4">
                    <a:lumMod val="75000"/>
                  </a:schemeClr>
                </a:solidFill>
                <a:latin typeface="Comic Sans MS" pitchFamily="66" charset="0"/>
                <a:cs typeface="Times New Roman" pitchFamily="18" charset="0"/>
              </a:rPr>
              <a:t>II’: segmento immagine</a:t>
            </a:r>
          </a:p>
          <a:p>
            <a:pPr marL="0" indent="14288" algn="ctr" eaLnBrk="1" hangingPunct="1">
              <a:lnSpc>
                <a:spcPct val="80000"/>
              </a:lnSpc>
              <a:buFont typeface="Wingdings" pitchFamily="2" charset="2"/>
              <a:buNone/>
            </a:pPr>
            <a:endParaRPr lang="it-IT" sz="2200" dirty="0" smtClean="0">
              <a:solidFill>
                <a:schemeClr val="accent4">
                  <a:lumMod val="75000"/>
                </a:schemeClr>
              </a:solidFill>
              <a:latin typeface="Comic Sans MS" pitchFamily="66" charset="0"/>
              <a:cs typeface="Times New Roman" pitchFamily="18" charset="0"/>
            </a:endParaRPr>
          </a:p>
          <a:p>
            <a:pPr marL="0" indent="0" algn="just" eaLnBrk="1" hangingPunct="1">
              <a:buClr>
                <a:srgbClr val="CCFFFF"/>
              </a:buClr>
              <a:buNone/>
            </a:pPr>
            <a:r>
              <a:rPr lang="it-IT" sz="2000" dirty="0" smtClean="0">
                <a:solidFill>
                  <a:schemeClr val="accent4">
                    <a:lumMod val="75000"/>
                  </a:schemeClr>
                </a:solidFill>
                <a:latin typeface="Comic Sans MS" pitchFamily="66" charset="0"/>
                <a:cs typeface="Times New Roman" pitchFamily="18" charset="0"/>
              </a:rPr>
              <a:t>il raggio </a:t>
            </a:r>
            <a:r>
              <a:rPr lang="it-IT" sz="2000" dirty="0" err="1" smtClean="0">
                <a:solidFill>
                  <a:schemeClr val="accent4">
                    <a:lumMod val="75000"/>
                  </a:schemeClr>
                </a:solidFill>
                <a:latin typeface="Comic Sans MS" pitchFamily="66" charset="0"/>
                <a:cs typeface="Times New Roman" pitchFamily="18" charset="0"/>
              </a:rPr>
              <a:t>O’A</a:t>
            </a:r>
            <a:r>
              <a:rPr lang="it-IT" sz="2000" dirty="0" smtClean="0">
                <a:solidFill>
                  <a:schemeClr val="accent4">
                    <a:lumMod val="75000"/>
                  </a:schemeClr>
                </a:solidFill>
                <a:latin typeface="Comic Sans MS" pitchFamily="66" charset="0"/>
                <a:cs typeface="Times New Roman" pitchFamily="18" charset="0"/>
              </a:rPr>
              <a:t> parallelo all’asse ottico si riflette e passa </a:t>
            </a:r>
            <a:r>
              <a:rPr lang="it-IT" sz="1900" dirty="0" smtClean="0">
                <a:solidFill>
                  <a:schemeClr val="accent4">
                    <a:lumMod val="75000"/>
                  </a:schemeClr>
                </a:solidFill>
                <a:latin typeface="Comic Sans MS" pitchFamily="66" charset="0"/>
                <a:cs typeface="Times New Roman" pitchFamily="18" charset="0"/>
              </a:rPr>
              <a:t>per il fuoco F</a:t>
            </a:r>
          </a:p>
          <a:p>
            <a:pPr marL="0" indent="0" algn="just" eaLnBrk="1" hangingPunct="1">
              <a:buClr>
                <a:srgbClr val="CCFFFF"/>
              </a:buClr>
              <a:buNone/>
            </a:pPr>
            <a:r>
              <a:rPr lang="it-IT" sz="1900" dirty="0" smtClean="0">
                <a:solidFill>
                  <a:schemeClr val="accent4">
                    <a:lumMod val="75000"/>
                  </a:schemeClr>
                </a:solidFill>
                <a:latin typeface="Comic Sans MS" pitchFamily="66" charset="0"/>
                <a:cs typeface="Times New Roman" pitchFamily="18" charset="0"/>
              </a:rPr>
              <a:t>il raggio </a:t>
            </a:r>
            <a:r>
              <a:rPr lang="it-IT" sz="1900" dirty="0" err="1" smtClean="0">
                <a:solidFill>
                  <a:schemeClr val="accent4">
                    <a:lumMod val="75000"/>
                  </a:schemeClr>
                </a:solidFill>
                <a:latin typeface="Comic Sans MS" pitchFamily="66" charset="0"/>
                <a:cs typeface="Times New Roman" pitchFamily="18" charset="0"/>
              </a:rPr>
              <a:t>O’V</a:t>
            </a:r>
            <a:r>
              <a:rPr lang="it-IT" sz="1900" dirty="0" smtClean="0">
                <a:solidFill>
                  <a:schemeClr val="accent4">
                    <a:lumMod val="75000"/>
                  </a:schemeClr>
                </a:solidFill>
                <a:latin typeface="Comic Sans MS" pitchFamily="66" charset="0"/>
                <a:cs typeface="Times New Roman" pitchFamily="18" charset="0"/>
              </a:rPr>
              <a:t> si riflette in V rispetto l’asse ottico </a:t>
            </a:r>
          </a:p>
          <a:p>
            <a:pPr marL="0" indent="0" algn="just" eaLnBrk="1" hangingPunct="1">
              <a:buClr>
                <a:srgbClr val="CCFFFF"/>
              </a:buClr>
              <a:buNone/>
            </a:pPr>
            <a:r>
              <a:rPr lang="it-IT" sz="1900" dirty="0" smtClean="0">
                <a:solidFill>
                  <a:schemeClr val="accent4">
                    <a:lumMod val="75000"/>
                  </a:schemeClr>
                </a:solidFill>
                <a:latin typeface="Comic Sans MS" pitchFamily="66" charset="0"/>
                <a:cs typeface="Times New Roman" pitchFamily="18" charset="0"/>
              </a:rPr>
              <a:t>il raggio </a:t>
            </a:r>
            <a:r>
              <a:rPr lang="it-IT" sz="1900" dirty="0" err="1" smtClean="0">
                <a:solidFill>
                  <a:schemeClr val="accent4">
                    <a:lumMod val="75000"/>
                  </a:schemeClr>
                </a:solidFill>
                <a:latin typeface="Comic Sans MS" pitchFamily="66" charset="0"/>
                <a:cs typeface="Times New Roman" pitchFamily="18" charset="0"/>
              </a:rPr>
              <a:t>O’C</a:t>
            </a:r>
            <a:r>
              <a:rPr lang="it-IT" sz="1900" dirty="0" smtClean="0">
                <a:solidFill>
                  <a:schemeClr val="accent4">
                    <a:lumMod val="75000"/>
                  </a:schemeClr>
                </a:solidFill>
                <a:latin typeface="Comic Sans MS" pitchFamily="66" charset="0"/>
                <a:cs typeface="Times New Roman" pitchFamily="18" charset="0"/>
              </a:rPr>
              <a:t> passante per il centro ottico dello specchio si riflette su se stesso</a:t>
            </a:r>
          </a:p>
          <a:p>
            <a:pPr marL="0" indent="0" algn="just" eaLnBrk="1" hangingPunct="1">
              <a:buClr>
                <a:srgbClr val="CCFFFF"/>
              </a:buClr>
              <a:buNone/>
            </a:pPr>
            <a:r>
              <a:rPr lang="it-IT" sz="1900" dirty="0" smtClean="0">
                <a:solidFill>
                  <a:schemeClr val="accent4">
                    <a:lumMod val="75000"/>
                  </a:schemeClr>
                </a:solidFill>
                <a:latin typeface="Comic Sans MS" pitchFamily="66" charset="0"/>
                <a:cs typeface="Times New Roman" pitchFamily="18" charset="0"/>
              </a:rPr>
              <a:t>il raggio </a:t>
            </a:r>
            <a:r>
              <a:rPr lang="it-IT" sz="1900" dirty="0" err="1" smtClean="0">
                <a:solidFill>
                  <a:schemeClr val="accent4">
                    <a:lumMod val="75000"/>
                  </a:schemeClr>
                </a:solidFill>
                <a:latin typeface="Comic Sans MS" pitchFamily="66" charset="0"/>
                <a:cs typeface="Times New Roman" pitchFamily="18" charset="0"/>
              </a:rPr>
              <a:t>O’F</a:t>
            </a:r>
            <a:r>
              <a:rPr lang="it-IT" sz="1900" dirty="0" smtClean="0">
                <a:solidFill>
                  <a:schemeClr val="accent4">
                    <a:lumMod val="75000"/>
                  </a:schemeClr>
                </a:solidFill>
                <a:latin typeface="Comic Sans MS" pitchFamily="66" charset="0"/>
                <a:cs typeface="Times New Roman" pitchFamily="18" charset="0"/>
              </a:rPr>
              <a:t> passante per il fuoco F si riflette parallelamente all’asse ottico.</a:t>
            </a:r>
          </a:p>
          <a:p>
            <a:pPr marL="0" indent="14288" algn="just" eaLnBrk="1" hangingPunct="1">
              <a:lnSpc>
                <a:spcPct val="120000"/>
              </a:lnSpc>
              <a:buFont typeface="Wingdings" pitchFamily="2" charset="2"/>
              <a:buNone/>
            </a:pPr>
            <a:r>
              <a:rPr lang="it-IT" sz="1900" i="1" dirty="0" smtClean="0">
                <a:solidFill>
                  <a:schemeClr val="accent4">
                    <a:lumMod val="75000"/>
                  </a:schemeClr>
                </a:solidFill>
                <a:latin typeface="Comic Sans MS" pitchFamily="66" charset="0"/>
                <a:cs typeface="Times New Roman" pitchFamily="18" charset="0"/>
              </a:rPr>
              <a:t>Tutti gli infiniti raggi che illuminano O’ dopo la riflessione con lo specchio si intersecano in uno stesso punto I’ detto </a:t>
            </a:r>
            <a:r>
              <a:rPr lang="it-IT" sz="1900" b="1" i="1" dirty="0" smtClean="0">
                <a:solidFill>
                  <a:schemeClr val="accent4">
                    <a:lumMod val="75000"/>
                  </a:schemeClr>
                </a:solidFill>
                <a:latin typeface="Comic Sans MS" pitchFamily="66" charset="0"/>
                <a:cs typeface="Times New Roman" pitchFamily="18" charset="0"/>
              </a:rPr>
              <a:t>punto immagine</a:t>
            </a:r>
            <a:r>
              <a:rPr lang="it-IT" sz="1900" i="1" dirty="0" smtClean="0">
                <a:solidFill>
                  <a:schemeClr val="accent4">
                    <a:lumMod val="75000"/>
                  </a:schemeClr>
                </a:solidFill>
                <a:latin typeface="Comic Sans MS" pitchFamily="66" charset="0"/>
                <a:cs typeface="Times New Roman" pitchFamily="18" charset="0"/>
              </a:rPr>
              <a:t> di O’</a:t>
            </a:r>
            <a:endParaRPr lang="it-IT" sz="1900" i="1" dirty="0" smtClean="0">
              <a:solidFill>
                <a:schemeClr val="accent4">
                  <a:lumMod val="75000"/>
                </a:schemeClr>
              </a:solidFill>
              <a:latin typeface="Comic Sans MS" pitchFamily="66" charset="0"/>
            </a:endParaRPr>
          </a:p>
        </p:txBody>
      </p:sp>
      <p:grpSp>
        <p:nvGrpSpPr>
          <p:cNvPr id="2" name="Group 22"/>
          <p:cNvGrpSpPr>
            <a:grpSpLocks/>
          </p:cNvGrpSpPr>
          <p:nvPr/>
        </p:nvGrpSpPr>
        <p:grpSpPr bwMode="auto">
          <a:xfrm>
            <a:off x="838200" y="1219200"/>
            <a:ext cx="7239000" cy="2379663"/>
            <a:chOff x="184" y="2034"/>
            <a:chExt cx="8400" cy="3749"/>
          </a:xfrm>
        </p:grpSpPr>
        <p:sp>
          <p:nvSpPr>
            <p:cNvPr id="10245" name="Text Box 23"/>
            <p:cNvSpPr txBox="1">
              <a:spLocks noChangeArrowheads="1"/>
            </p:cNvSpPr>
            <p:nvPr/>
          </p:nvSpPr>
          <p:spPr bwMode="auto">
            <a:xfrm>
              <a:off x="2704" y="3501"/>
              <a:ext cx="480" cy="489"/>
            </a:xfrm>
            <a:prstGeom prst="rect">
              <a:avLst/>
            </a:prstGeom>
            <a:solidFill>
              <a:srgbClr val="FFFFFF">
                <a:alpha val="50195"/>
              </a:srgbClr>
            </a:solidFill>
            <a:ln w="9525">
              <a:noFill/>
              <a:miter lim="800000"/>
              <a:headEnd/>
              <a:tailEnd/>
            </a:ln>
          </p:spPr>
          <p:txBody>
            <a:bodyPr/>
            <a:lstStyle/>
            <a:p>
              <a:pPr eaLnBrk="0" hangingPunct="0"/>
              <a:r>
                <a:rPr lang="it-IT" sz="1200" b="1">
                  <a:latin typeface="Times New Roman" pitchFamily="18" charset="0"/>
                </a:rPr>
                <a:t>I</a:t>
              </a:r>
            </a:p>
          </p:txBody>
        </p:sp>
        <p:sp>
          <p:nvSpPr>
            <p:cNvPr id="10246" name="Text Box 24"/>
            <p:cNvSpPr txBox="1">
              <a:spLocks noChangeArrowheads="1"/>
            </p:cNvSpPr>
            <p:nvPr/>
          </p:nvSpPr>
          <p:spPr bwMode="auto">
            <a:xfrm>
              <a:off x="6327" y="2360"/>
              <a:ext cx="744" cy="489"/>
            </a:xfrm>
            <a:prstGeom prst="rect">
              <a:avLst/>
            </a:prstGeom>
            <a:noFill/>
            <a:ln w="9525">
              <a:noFill/>
              <a:miter lim="800000"/>
              <a:headEnd/>
              <a:tailEnd/>
            </a:ln>
          </p:spPr>
          <p:txBody>
            <a:bodyPr/>
            <a:lstStyle/>
            <a:p>
              <a:pPr algn="r" eaLnBrk="0" hangingPunct="0"/>
              <a:r>
                <a:rPr lang="it-IT" sz="1200" b="1">
                  <a:latin typeface="Times New Roman" pitchFamily="18" charset="0"/>
                </a:rPr>
                <a:t>O’</a:t>
              </a:r>
            </a:p>
          </p:txBody>
        </p:sp>
        <p:sp>
          <p:nvSpPr>
            <p:cNvPr id="10247" name="Text Box 25"/>
            <p:cNvSpPr txBox="1">
              <a:spLocks noChangeArrowheads="1"/>
            </p:cNvSpPr>
            <p:nvPr/>
          </p:nvSpPr>
          <p:spPr bwMode="auto">
            <a:xfrm>
              <a:off x="6327" y="3501"/>
              <a:ext cx="480" cy="489"/>
            </a:xfrm>
            <a:prstGeom prst="rect">
              <a:avLst/>
            </a:prstGeom>
            <a:noFill/>
            <a:ln w="9525">
              <a:noFill/>
              <a:miter lim="800000"/>
              <a:headEnd/>
              <a:tailEnd/>
            </a:ln>
          </p:spPr>
          <p:txBody>
            <a:bodyPr/>
            <a:lstStyle/>
            <a:p>
              <a:pPr eaLnBrk="0" hangingPunct="0"/>
              <a:endParaRPr lang="it-IT" sz="1200" b="1">
                <a:latin typeface="Times New Roman" pitchFamily="18" charset="0"/>
              </a:endParaRPr>
            </a:p>
          </p:txBody>
        </p:sp>
        <p:sp>
          <p:nvSpPr>
            <p:cNvPr id="10248" name="Text Box 26"/>
            <p:cNvSpPr txBox="1">
              <a:spLocks noChangeArrowheads="1"/>
            </p:cNvSpPr>
            <p:nvPr/>
          </p:nvSpPr>
          <p:spPr bwMode="auto">
            <a:xfrm>
              <a:off x="424" y="2197"/>
              <a:ext cx="480" cy="489"/>
            </a:xfrm>
            <a:prstGeom prst="rect">
              <a:avLst/>
            </a:prstGeom>
            <a:noFill/>
            <a:ln w="9525">
              <a:noFill/>
              <a:miter lim="800000"/>
              <a:headEnd/>
              <a:tailEnd/>
            </a:ln>
          </p:spPr>
          <p:txBody>
            <a:bodyPr/>
            <a:lstStyle/>
            <a:p>
              <a:pPr eaLnBrk="0" hangingPunct="0"/>
              <a:r>
                <a:rPr lang="it-IT" sz="1200" b="1">
                  <a:latin typeface="Times New Roman" pitchFamily="18" charset="0"/>
                </a:rPr>
                <a:t>A</a:t>
              </a:r>
            </a:p>
          </p:txBody>
        </p:sp>
        <p:sp>
          <p:nvSpPr>
            <p:cNvPr id="10249" name="Freeform 27"/>
            <p:cNvSpPr>
              <a:spLocks/>
            </p:cNvSpPr>
            <p:nvPr/>
          </p:nvSpPr>
          <p:spPr bwMode="auto">
            <a:xfrm>
              <a:off x="604" y="2197"/>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0250" name="Line 28"/>
            <p:cNvSpPr>
              <a:spLocks noChangeShapeType="1"/>
            </p:cNvSpPr>
            <p:nvPr/>
          </p:nvSpPr>
          <p:spPr bwMode="auto">
            <a:xfrm>
              <a:off x="447" y="3827"/>
              <a:ext cx="6480" cy="0"/>
            </a:xfrm>
            <a:prstGeom prst="line">
              <a:avLst/>
            </a:prstGeom>
            <a:noFill/>
            <a:ln w="9525">
              <a:solidFill>
                <a:srgbClr val="000000"/>
              </a:solidFill>
              <a:round/>
              <a:headEnd/>
              <a:tailEnd type="triangle" w="med" len="med"/>
            </a:ln>
          </p:spPr>
          <p:txBody>
            <a:bodyPr/>
            <a:lstStyle/>
            <a:p>
              <a:endParaRPr lang="it-IT"/>
            </a:p>
          </p:txBody>
        </p:sp>
        <p:sp>
          <p:nvSpPr>
            <p:cNvPr id="10251" name="Line 29"/>
            <p:cNvSpPr>
              <a:spLocks noChangeShapeType="1"/>
            </p:cNvSpPr>
            <p:nvPr/>
          </p:nvSpPr>
          <p:spPr bwMode="auto">
            <a:xfrm flipH="1">
              <a:off x="784" y="2686"/>
              <a:ext cx="7800" cy="0"/>
            </a:xfrm>
            <a:prstGeom prst="line">
              <a:avLst/>
            </a:prstGeom>
            <a:noFill/>
            <a:ln w="9525">
              <a:solidFill>
                <a:srgbClr val="000000"/>
              </a:solidFill>
              <a:round/>
              <a:headEnd/>
              <a:tailEnd type="triangle" w="med" len="med"/>
            </a:ln>
          </p:spPr>
          <p:txBody>
            <a:bodyPr/>
            <a:lstStyle/>
            <a:p>
              <a:endParaRPr lang="it-IT"/>
            </a:p>
          </p:txBody>
        </p:sp>
        <p:sp>
          <p:nvSpPr>
            <p:cNvPr id="10252" name="Line 30"/>
            <p:cNvSpPr>
              <a:spLocks noChangeShapeType="1"/>
            </p:cNvSpPr>
            <p:nvPr/>
          </p:nvSpPr>
          <p:spPr bwMode="auto">
            <a:xfrm>
              <a:off x="784" y="2686"/>
              <a:ext cx="4080" cy="3097"/>
            </a:xfrm>
            <a:prstGeom prst="line">
              <a:avLst/>
            </a:prstGeom>
            <a:noFill/>
            <a:ln w="9525">
              <a:solidFill>
                <a:srgbClr val="000000"/>
              </a:solidFill>
              <a:round/>
              <a:headEnd/>
              <a:tailEnd type="triangle" w="med" len="med"/>
            </a:ln>
          </p:spPr>
          <p:txBody>
            <a:bodyPr/>
            <a:lstStyle/>
            <a:p>
              <a:endParaRPr lang="it-IT"/>
            </a:p>
          </p:txBody>
        </p:sp>
        <p:sp>
          <p:nvSpPr>
            <p:cNvPr id="10253" name="Line 31"/>
            <p:cNvSpPr>
              <a:spLocks noChangeShapeType="1"/>
            </p:cNvSpPr>
            <p:nvPr/>
          </p:nvSpPr>
          <p:spPr bwMode="auto">
            <a:xfrm flipV="1">
              <a:off x="6687" y="2686"/>
              <a:ext cx="0" cy="1141"/>
            </a:xfrm>
            <a:prstGeom prst="line">
              <a:avLst/>
            </a:prstGeom>
            <a:noFill/>
            <a:ln w="38100">
              <a:solidFill>
                <a:srgbClr val="FFCC00"/>
              </a:solidFill>
              <a:round/>
              <a:headEnd/>
              <a:tailEnd type="triangle" w="med" len="med"/>
            </a:ln>
          </p:spPr>
          <p:txBody>
            <a:bodyPr/>
            <a:lstStyle/>
            <a:p>
              <a:endParaRPr lang="it-IT"/>
            </a:p>
          </p:txBody>
        </p:sp>
        <p:sp>
          <p:nvSpPr>
            <p:cNvPr id="10254" name="Text Box 32"/>
            <p:cNvSpPr txBox="1">
              <a:spLocks noChangeArrowheads="1"/>
            </p:cNvSpPr>
            <p:nvPr/>
          </p:nvSpPr>
          <p:spPr bwMode="auto">
            <a:xfrm>
              <a:off x="184" y="3501"/>
              <a:ext cx="480" cy="489"/>
            </a:xfrm>
            <a:prstGeom prst="rect">
              <a:avLst/>
            </a:prstGeom>
            <a:noFill/>
            <a:ln w="9525">
              <a:noFill/>
              <a:miter lim="800000"/>
              <a:headEnd/>
              <a:tailEnd/>
            </a:ln>
          </p:spPr>
          <p:txBody>
            <a:bodyPr/>
            <a:lstStyle/>
            <a:p>
              <a:pPr eaLnBrk="0" hangingPunct="0"/>
              <a:r>
                <a:rPr lang="it-IT" sz="1200" b="1">
                  <a:latin typeface="Times New Roman" pitchFamily="18" charset="0"/>
                </a:rPr>
                <a:t>V</a:t>
              </a:r>
            </a:p>
          </p:txBody>
        </p:sp>
        <p:sp>
          <p:nvSpPr>
            <p:cNvPr id="10255" name="Text Box 33"/>
            <p:cNvSpPr txBox="1">
              <a:spLocks noChangeArrowheads="1"/>
            </p:cNvSpPr>
            <p:nvPr/>
          </p:nvSpPr>
          <p:spPr bwMode="auto">
            <a:xfrm>
              <a:off x="3784" y="3501"/>
              <a:ext cx="480" cy="489"/>
            </a:xfrm>
            <a:prstGeom prst="rect">
              <a:avLst/>
            </a:prstGeom>
            <a:noFill/>
            <a:ln w="9525">
              <a:noFill/>
              <a:miter lim="800000"/>
              <a:headEnd/>
              <a:tailEnd/>
            </a:ln>
          </p:spPr>
          <p:txBody>
            <a:bodyPr/>
            <a:lstStyle/>
            <a:p>
              <a:pPr eaLnBrk="0" hangingPunct="0"/>
              <a:r>
                <a:rPr lang="it-IT" sz="1200" b="1">
                  <a:latin typeface="Times New Roman" pitchFamily="18" charset="0"/>
                </a:rPr>
                <a:t>C</a:t>
              </a:r>
            </a:p>
          </p:txBody>
        </p:sp>
        <p:sp>
          <p:nvSpPr>
            <p:cNvPr id="10256" name="Text Box 34"/>
            <p:cNvSpPr txBox="1">
              <a:spLocks noChangeArrowheads="1"/>
            </p:cNvSpPr>
            <p:nvPr/>
          </p:nvSpPr>
          <p:spPr bwMode="auto">
            <a:xfrm>
              <a:off x="2224" y="3501"/>
              <a:ext cx="480" cy="489"/>
            </a:xfrm>
            <a:prstGeom prst="rect">
              <a:avLst/>
            </a:prstGeom>
            <a:noFill/>
            <a:ln w="9525">
              <a:noFill/>
              <a:miter lim="800000"/>
              <a:headEnd/>
              <a:tailEnd/>
            </a:ln>
          </p:spPr>
          <p:txBody>
            <a:bodyPr/>
            <a:lstStyle/>
            <a:p>
              <a:pPr eaLnBrk="0" hangingPunct="0"/>
              <a:r>
                <a:rPr lang="it-IT" sz="1200" b="1">
                  <a:latin typeface="Times New Roman" pitchFamily="18" charset="0"/>
                </a:rPr>
                <a:t>F</a:t>
              </a:r>
            </a:p>
          </p:txBody>
        </p:sp>
        <p:sp>
          <p:nvSpPr>
            <p:cNvPr id="10257" name="Text Box 35"/>
            <p:cNvSpPr txBox="1">
              <a:spLocks noChangeArrowheads="1"/>
            </p:cNvSpPr>
            <p:nvPr/>
          </p:nvSpPr>
          <p:spPr bwMode="auto">
            <a:xfrm>
              <a:off x="2704" y="4316"/>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0258" name="Line 36"/>
            <p:cNvSpPr>
              <a:spLocks noChangeShapeType="1"/>
            </p:cNvSpPr>
            <p:nvPr/>
          </p:nvSpPr>
          <p:spPr bwMode="auto">
            <a:xfrm>
              <a:off x="664" y="3827"/>
              <a:ext cx="6720" cy="1467"/>
            </a:xfrm>
            <a:prstGeom prst="line">
              <a:avLst/>
            </a:prstGeom>
            <a:noFill/>
            <a:ln w="9525">
              <a:solidFill>
                <a:srgbClr val="000000"/>
              </a:solidFill>
              <a:round/>
              <a:headEnd/>
              <a:tailEnd type="triangle" w="med" len="med"/>
            </a:ln>
          </p:spPr>
          <p:txBody>
            <a:bodyPr/>
            <a:lstStyle/>
            <a:p>
              <a:endParaRPr lang="it-IT"/>
            </a:p>
          </p:txBody>
        </p:sp>
        <p:sp>
          <p:nvSpPr>
            <p:cNvPr id="10259" name="Line 37"/>
            <p:cNvSpPr>
              <a:spLocks noChangeShapeType="1"/>
            </p:cNvSpPr>
            <p:nvPr/>
          </p:nvSpPr>
          <p:spPr bwMode="auto">
            <a:xfrm flipH="1">
              <a:off x="784" y="2034"/>
              <a:ext cx="7320" cy="3260"/>
            </a:xfrm>
            <a:prstGeom prst="line">
              <a:avLst/>
            </a:prstGeom>
            <a:noFill/>
            <a:ln w="9525">
              <a:solidFill>
                <a:srgbClr val="000000"/>
              </a:solidFill>
              <a:round/>
              <a:headEnd type="triangle" w="med" len="med"/>
              <a:tailEnd type="triangle" w="med" len="med"/>
            </a:ln>
          </p:spPr>
          <p:txBody>
            <a:bodyPr/>
            <a:lstStyle/>
            <a:p>
              <a:endParaRPr lang="it-IT"/>
            </a:p>
          </p:txBody>
        </p:sp>
        <p:sp>
          <p:nvSpPr>
            <p:cNvPr id="10260" name="Line 38"/>
            <p:cNvSpPr>
              <a:spLocks noChangeShapeType="1"/>
            </p:cNvSpPr>
            <p:nvPr/>
          </p:nvSpPr>
          <p:spPr bwMode="auto">
            <a:xfrm flipV="1">
              <a:off x="664" y="2360"/>
              <a:ext cx="7800" cy="1467"/>
            </a:xfrm>
            <a:prstGeom prst="line">
              <a:avLst/>
            </a:prstGeom>
            <a:noFill/>
            <a:ln w="9525">
              <a:solidFill>
                <a:srgbClr val="000000"/>
              </a:solidFill>
              <a:round/>
              <a:headEnd type="triangle" w="med" len="med"/>
              <a:tailEnd/>
            </a:ln>
          </p:spPr>
          <p:txBody>
            <a:bodyPr/>
            <a:lstStyle/>
            <a:p>
              <a:endParaRPr lang="it-IT"/>
            </a:p>
          </p:txBody>
        </p:sp>
        <p:sp>
          <p:nvSpPr>
            <p:cNvPr id="10261" name="Line 39"/>
            <p:cNvSpPr>
              <a:spLocks noChangeShapeType="1"/>
            </p:cNvSpPr>
            <p:nvPr/>
          </p:nvSpPr>
          <p:spPr bwMode="auto">
            <a:xfrm>
              <a:off x="2944" y="3827"/>
              <a:ext cx="0" cy="489"/>
            </a:xfrm>
            <a:prstGeom prst="line">
              <a:avLst/>
            </a:prstGeom>
            <a:noFill/>
            <a:ln w="38100">
              <a:solidFill>
                <a:srgbClr val="FF0000"/>
              </a:solidFill>
              <a:round/>
              <a:headEnd/>
              <a:tailEnd type="triangle" w="med" len="med"/>
            </a:ln>
          </p:spPr>
          <p:txBody>
            <a:bodyPr/>
            <a:lstStyle/>
            <a:p>
              <a:endParaRPr lang="it-IT"/>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28596" y="188913"/>
            <a:ext cx="8501122" cy="609600"/>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FORMULA DEGLI SPECCHI SFERICI</a:t>
            </a:r>
          </a:p>
        </p:txBody>
      </p:sp>
      <p:sp>
        <p:nvSpPr>
          <p:cNvPr id="11267" name="Rectangle 3"/>
          <p:cNvSpPr>
            <a:spLocks noGrp="1" noChangeArrowheads="1"/>
          </p:cNvSpPr>
          <p:nvPr>
            <p:ph type="body" idx="1"/>
          </p:nvPr>
        </p:nvSpPr>
        <p:spPr>
          <a:xfrm>
            <a:off x="428597" y="974728"/>
            <a:ext cx="8572559" cy="5526106"/>
          </a:xfrm>
        </p:spPr>
        <p:style>
          <a:lnRef idx="2">
            <a:schemeClr val="accent4"/>
          </a:lnRef>
          <a:fillRef idx="1">
            <a:schemeClr val="lt1"/>
          </a:fillRef>
          <a:effectRef idx="0">
            <a:schemeClr val="accent4"/>
          </a:effectRef>
          <a:fontRef idx="minor">
            <a:schemeClr val="dk1"/>
          </a:fontRef>
        </p:style>
        <p:txBody>
          <a:bodyPr>
            <a:normAutofit/>
          </a:bodyPr>
          <a:lstStyle/>
          <a:p>
            <a:pPr marL="88900" indent="0" algn="just" eaLnBrk="1" hangingPunct="1">
              <a:lnSpc>
                <a:spcPct val="90000"/>
              </a:lnSpc>
              <a:buFont typeface="Wingdings" pitchFamily="2" charset="2"/>
              <a:buNone/>
            </a:pPr>
            <a:r>
              <a:rPr lang="it-IT" sz="1600" b="1" i="1" dirty="0" smtClean="0">
                <a:latin typeface="Comic Sans MS" pitchFamily="66" charset="0"/>
                <a:ea typeface="Batang" pitchFamily="18" charset="-127"/>
              </a:rPr>
              <a:t>si definisce  </a:t>
            </a:r>
            <a:r>
              <a:rPr lang="it-IT" sz="1600" b="1" i="1" dirty="0" smtClean="0">
                <a:solidFill>
                  <a:schemeClr val="tx2"/>
                </a:solidFill>
                <a:latin typeface="Comic Sans MS" pitchFamily="66" charset="0"/>
                <a:ea typeface="Batang" pitchFamily="18" charset="-127"/>
              </a:rPr>
              <a:t>u </a:t>
            </a:r>
            <a:r>
              <a:rPr lang="it-IT" sz="1600" b="1" i="1" dirty="0" smtClean="0">
                <a:latin typeface="Comic Sans MS" pitchFamily="66" charset="0"/>
                <a:ea typeface="Batang" pitchFamily="18" charset="-127"/>
              </a:rPr>
              <a:t> la distanza oggetto </a:t>
            </a:r>
            <a:r>
              <a:rPr lang="it-IT" sz="1600" b="1" i="1" dirty="0" smtClean="0">
                <a:solidFill>
                  <a:schemeClr val="tx2"/>
                </a:solidFill>
                <a:latin typeface="Comic Sans MS" pitchFamily="66" charset="0"/>
                <a:ea typeface="Batang" pitchFamily="18" charset="-127"/>
              </a:rPr>
              <a:t>VO</a:t>
            </a:r>
            <a:r>
              <a:rPr lang="it-IT" sz="1600" b="1" dirty="0" smtClean="0">
                <a:latin typeface="Comic Sans MS" pitchFamily="66" charset="0"/>
                <a:ea typeface="Batang" pitchFamily="18" charset="-127"/>
              </a:rPr>
              <a:t> </a:t>
            </a:r>
          </a:p>
          <a:p>
            <a:pPr marL="88900" indent="0" algn="just" eaLnBrk="1" hangingPunct="1">
              <a:lnSpc>
                <a:spcPct val="90000"/>
              </a:lnSpc>
              <a:buFont typeface="Wingdings" pitchFamily="2" charset="2"/>
              <a:buNone/>
            </a:pPr>
            <a:r>
              <a:rPr lang="it-IT" sz="1600" b="1" i="1" dirty="0" smtClean="0">
                <a:latin typeface="Comic Sans MS" pitchFamily="66" charset="0"/>
                <a:ea typeface="Batang" pitchFamily="18" charset="-127"/>
              </a:rPr>
              <a:t>si definisce  </a:t>
            </a:r>
            <a:r>
              <a:rPr lang="it-IT" sz="1600" b="1" i="1" dirty="0" smtClean="0">
                <a:solidFill>
                  <a:schemeClr val="tx2"/>
                </a:solidFill>
                <a:latin typeface="Comic Sans MS" pitchFamily="66" charset="0"/>
                <a:ea typeface="Batang" pitchFamily="18" charset="-127"/>
              </a:rPr>
              <a:t>v</a:t>
            </a:r>
            <a:r>
              <a:rPr lang="it-IT" sz="1600" b="1" i="1" dirty="0" smtClean="0">
                <a:latin typeface="Comic Sans MS" pitchFamily="66" charset="0"/>
                <a:ea typeface="Batang" pitchFamily="18" charset="-127"/>
              </a:rPr>
              <a:t>  la distanza immagine </a:t>
            </a:r>
            <a:r>
              <a:rPr lang="it-IT" sz="1600" b="1" i="1" dirty="0" err="1" smtClean="0">
                <a:solidFill>
                  <a:schemeClr val="tx2"/>
                </a:solidFill>
                <a:latin typeface="Comic Sans MS" pitchFamily="66" charset="0"/>
                <a:ea typeface="Batang" pitchFamily="18" charset="-127"/>
              </a:rPr>
              <a:t>VI</a:t>
            </a:r>
            <a:endParaRPr lang="it-IT" sz="1600" b="1" i="1" dirty="0" smtClean="0">
              <a:solidFill>
                <a:schemeClr val="tx2"/>
              </a:solidFill>
              <a:latin typeface="Comic Sans MS" pitchFamily="66" charset="0"/>
              <a:ea typeface="Batang" pitchFamily="18" charset="-127"/>
            </a:endParaRPr>
          </a:p>
          <a:p>
            <a:pPr marL="88900" indent="0" algn="just" eaLnBrk="1" hangingPunct="1">
              <a:lnSpc>
                <a:spcPct val="90000"/>
              </a:lnSpc>
              <a:buFont typeface="Wingdings" pitchFamily="2" charset="2"/>
              <a:buNone/>
            </a:pPr>
            <a:endParaRPr lang="it-IT" sz="1600" b="1" i="1" dirty="0" smtClean="0">
              <a:solidFill>
                <a:schemeClr val="tx2"/>
              </a:solidFill>
              <a:latin typeface="Comic Sans MS" pitchFamily="66" charset="0"/>
              <a:ea typeface="Batang" pitchFamily="18" charset="-127"/>
            </a:endParaRPr>
          </a:p>
          <a:p>
            <a:pPr marL="88900" indent="0" algn="just" eaLnBrk="1" hangingPunct="1">
              <a:lnSpc>
                <a:spcPct val="90000"/>
              </a:lnSpc>
              <a:buFont typeface="Wingdings" pitchFamily="2" charset="2"/>
              <a:buNone/>
            </a:pPr>
            <a:r>
              <a:rPr lang="it-IT" sz="1800" i="1" dirty="0" smtClean="0">
                <a:solidFill>
                  <a:schemeClr val="tx2"/>
                </a:solidFill>
                <a:latin typeface="Comic Sans MS" pitchFamily="66" charset="0"/>
                <a:ea typeface="Batang" pitchFamily="18" charset="-127"/>
                <a:cs typeface="Times New Roman" pitchFamily="18" charset="0"/>
              </a:rPr>
              <a:t>quindi:</a:t>
            </a:r>
            <a:endParaRPr lang="it-IT" sz="1800" dirty="0" smtClean="0">
              <a:solidFill>
                <a:schemeClr val="tx2"/>
              </a:solidFill>
              <a:latin typeface="Comic Sans MS" pitchFamily="66" charset="0"/>
              <a:cs typeface="Times New Roman" pitchFamily="18" charset="0"/>
            </a:endParaRPr>
          </a:p>
          <a:p>
            <a:pPr marL="88900" indent="0" algn="just" eaLnBrk="1" hangingPunct="1">
              <a:lnSpc>
                <a:spcPct val="60000"/>
              </a:lnSpc>
              <a:buFont typeface="Wingdings" pitchFamily="2" charset="2"/>
              <a:buNone/>
            </a:pPr>
            <a:endParaRPr lang="it-IT" sz="1800" dirty="0" smtClean="0">
              <a:latin typeface="Comic Sans MS" pitchFamily="66" charset="0"/>
              <a:ea typeface="Batang" pitchFamily="18" charset="-127"/>
            </a:endParaRPr>
          </a:p>
          <a:p>
            <a:pPr marL="88900" indent="0" algn="just" eaLnBrk="1" hangingPunct="1">
              <a:lnSpc>
                <a:spcPct val="60000"/>
              </a:lnSpc>
              <a:buFont typeface="Wingdings" pitchFamily="2" charset="2"/>
              <a:buNone/>
            </a:pPr>
            <a:endParaRPr lang="it-IT" sz="1800" dirty="0" smtClean="0">
              <a:ea typeface="Batang" pitchFamily="18" charset="-127"/>
            </a:endParaRPr>
          </a:p>
          <a:p>
            <a:pPr marL="88900" indent="0" algn="just" eaLnBrk="1" hangingPunct="1">
              <a:lnSpc>
                <a:spcPct val="60000"/>
              </a:lnSpc>
              <a:buFont typeface="Wingdings" pitchFamily="2" charset="2"/>
              <a:buNone/>
            </a:pPr>
            <a:endParaRPr lang="it-IT" sz="1800" dirty="0" smtClean="0">
              <a:cs typeface="Times New Roman" pitchFamily="18" charset="0"/>
            </a:endParaRPr>
          </a:p>
          <a:p>
            <a:pPr marL="88900" indent="0" algn="just" eaLnBrk="1" hangingPunct="1">
              <a:lnSpc>
                <a:spcPct val="90000"/>
              </a:lnSpc>
              <a:buFont typeface="Wingdings" pitchFamily="2" charset="2"/>
              <a:buNone/>
            </a:pPr>
            <a:r>
              <a:rPr lang="it-IT" sz="1800" dirty="0" smtClean="0">
                <a:latin typeface="Comic Sans MS" pitchFamily="66" charset="0"/>
                <a:ea typeface="Batang" pitchFamily="18" charset="-127"/>
              </a:rPr>
              <a:t> triangolo OO’C simile triangolo I </a:t>
            </a:r>
            <a:r>
              <a:rPr lang="it-IT" sz="1800" dirty="0" err="1" smtClean="0">
                <a:latin typeface="Comic Sans MS" pitchFamily="66" charset="0"/>
                <a:ea typeface="Batang" pitchFamily="18" charset="-127"/>
              </a:rPr>
              <a:t>I’C</a:t>
            </a:r>
            <a:endParaRPr lang="it-IT" sz="1800" dirty="0" smtClean="0">
              <a:latin typeface="Comic Sans MS" pitchFamily="66" charset="0"/>
              <a:cs typeface="Times New Roman" pitchFamily="18" charset="0"/>
            </a:endParaRPr>
          </a:p>
          <a:p>
            <a:pPr marL="88900" indent="0" algn="just" eaLnBrk="1" hangingPunct="1">
              <a:lnSpc>
                <a:spcPct val="60000"/>
              </a:lnSpc>
              <a:buFont typeface="Wingdings" pitchFamily="2" charset="2"/>
              <a:buNone/>
            </a:pPr>
            <a:r>
              <a:rPr lang="it-IT" sz="1800" dirty="0" smtClean="0">
                <a:ea typeface="Batang" pitchFamily="18" charset="-127"/>
              </a:rPr>
              <a:t> </a:t>
            </a:r>
            <a:endParaRPr lang="it-IT" sz="1800" dirty="0" smtClean="0">
              <a:cs typeface="Times New Roman" pitchFamily="18" charset="0"/>
            </a:endParaRPr>
          </a:p>
          <a:p>
            <a:pPr marL="88900" indent="0" algn="just" eaLnBrk="1" hangingPunct="1">
              <a:lnSpc>
                <a:spcPct val="90000"/>
              </a:lnSpc>
              <a:buFont typeface="Wingdings" pitchFamily="2" charset="2"/>
              <a:buNone/>
            </a:pPr>
            <a:r>
              <a:rPr lang="it-IT" sz="1800" dirty="0" smtClean="0">
                <a:latin typeface="Comic Sans MS" pitchFamily="66" charset="0"/>
                <a:ea typeface="Batang" pitchFamily="18" charset="-127"/>
              </a:rPr>
              <a:t>OO’ : II’ = OC : </a:t>
            </a:r>
            <a:r>
              <a:rPr lang="it-IT" sz="1800" dirty="0" err="1" smtClean="0">
                <a:latin typeface="Comic Sans MS" pitchFamily="66" charset="0"/>
                <a:ea typeface="Batang" pitchFamily="18" charset="-127"/>
              </a:rPr>
              <a:t>CI</a:t>
            </a:r>
            <a:r>
              <a:rPr lang="it-IT" sz="1800" dirty="0" smtClean="0">
                <a:latin typeface="Comic Sans MS" pitchFamily="66" charset="0"/>
                <a:ea typeface="Batang" pitchFamily="18" charset="-127"/>
              </a:rPr>
              <a:t>   </a:t>
            </a:r>
            <a:r>
              <a:rPr lang="it-IT" sz="1800" dirty="0" smtClean="0">
                <a:latin typeface="Comic Sans MS" pitchFamily="66" charset="0"/>
                <a:ea typeface="Batang" pitchFamily="18" charset="-127"/>
                <a:sym typeface="Symbol" pitchFamily="18" charset="2"/>
              </a:rPr>
              <a:t></a:t>
            </a:r>
          </a:p>
          <a:p>
            <a:pPr marL="88900" indent="0" algn="just" eaLnBrk="1" hangingPunct="1">
              <a:lnSpc>
                <a:spcPct val="90000"/>
              </a:lnSpc>
              <a:buFont typeface="Wingdings" pitchFamily="2" charset="2"/>
              <a:buNone/>
            </a:pPr>
            <a:endParaRPr lang="it-IT" sz="1800" dirty="0" smtClean="0">
              <a:latin typeface="Comic Sans MS" pitchFamily="66" charset="0"/>
              <a:ea typeface="Batang" pitchFamily="18" charset="-127"/>
              <a:sym typeface="Symbol" pitchFamily="18" charset="2"/>
            </a:endParaRPr>
          </a:p>
          <a:p>
            <a:pPr marL="88900" indent="0" algn="just" eaLnBrk="1" hangingPunct="1">
              <a:lnSpc>
                <a:spcPct val="90000"/>
              </a:lnSpc>
              <a:buFont typeface="Wingdings" pitchFamily="2" charset="2"/>
              <a:buNone/>
            </a:pPr>
            <a:endParaRPr lang="it-IT" sz="1800" dirty="0" smtClean="0">
              <a:latin typeface="Comic Sans MS" pitchFamily="66" charset="0"/>
              <a:ea typeface="Batang" pitchFamily="18" charset="-127"/>
              <a:sym typeface="Symbol" pitchFamily="18" charset="2"/>
            </a:endParaRPr>
          </a:p>
          <a:p>
            <a:pPr marL="88900" indent="0" algn="just" eaLnBrk="1" hangingPunct="1">
              <a:lnSpc>
                <a:spcPct val="90000"/>
              </a:lnSpc>
              <a:buFont typeface="Wingdings" pitchFamily="2" charset="2"/>
              <a:buNone/>
            </a:pPr>
            <a:r>
              <a:rPr lang="it-IT" sz="1800" dirty="0" smtClean="0">
                <a:latin typeface="Comic Sans MS" pitchFamily="66" charset="0"/>
                <a:ea typeface="Batang" pitchFamily="18" charset="-127"/>
                <a:sym typeface="Symbol" pitchFamily="18" charset="2"/>
              </a:rPr>
              <a:t>Da cui :</a:t>
            </a:r>
          </a:p>
          <a:p>
            <a:pPr marL="88900" indent="0" algn="just" eaLnBrk="1" hangingPunct="1">
              <a:lnSpc>
                <a:spcPct val="90000"/>
              </a:lnSpc>
              <a:buFont typeface="Wingdings" pitchFamily="2" charset="2"/>
              <a:buNone/>
            </a:pPr>
            <a:endParaRPr lang="it-IT" sz="1800" dirty="0" smtClean="0">
              <a:latin typeface="Comic Sans MS" pitchFamily="66" charset="0"/>
              <a:ea typeface="Batang" pitchFamily="18" charset="-127"/>
              <a:sym typeface="Symbol" pitchFamily="18" charset="2"/>
            </a:endParaRPr>
          </a:p>
          <a:p>
            <a:pPr marL="88900" indent="0" algn="just" eaLnBrk="1" hangingPunct="1">
              <a:lnSpc>
                <a:spcPct val="90000"/>
              </a:lnSpc>
              <a:buFont typeface="Wingdings" pitchFamily="2" charset="2"/>
              <a:buNone/>
            </a:pPr>
            <a:r>
              <a:rPr lang="it-IT" sz="1800" dirty="0" smtClean="0">
                <a:latin typeface="Comic Sans MS" pitchFamily="66" charset="0"/>
                <a:ea typeface="Batang" pitchFamily="18" charset="-127"/>
                <a:sym typeface="Symbol" pitchFamily="18" charset="2"/>
              </a:rPr>
              <a:t>Si definisce come distanza focale f la metà del raggio di curvatura dello specchio r, ottenendo la formula per gli specchi sferici:  </a:t>
            </a:r>
            <a:r>
              <a:rPr lang="it-IT" sz="1800" b="1" dirty="0" smtClean="0">
                <a:solidFill>
                  <a:schemeClr val="folHlink"/>
                </a:solidFill>
                <a:latin typeface="Comic Sans MS" pitchFamily="66" charset="0"/>
                <a:ea typeface="Batang" pitchFamily="18" charset="-127"/>
              </a:rPr>
              <a:t>			</a:t>
            </a:r>
            <a:endParaRPr lang="it-IT" sz="1800" b="1" dirty="0" smtClean="0">
              <a:solidFill>
                <a:schemeClr val="folHlink"/>
              </a:solidFill>
              <a:latin typeface="Comic Sans MS" pitchFamily="66" charset="0"/>
            </a:endParaRPr>
          </a:p>
        </p:txBody>
      </p:sp>
      <p:grpSp>
        <p:nvGrpSpPr>
          <p:cNvPr id="2" name="Group 19"/>
          <p:cNvGrpSpPr>
            <a:grpSpLocks/>
          </p:cNvGrpSpPr>
          <p:nvPr/>
        </p:nvGrpSpPr>
        <p:grpSpPr bwMode="auto">
          <a:xfrm>
            <a:off x="4356100" y="1557338"/>
            <a:ext cx="4787900" cy="2339975"/>
            <a:chOff x="447" y="1382"/>
            <a:chExt cx="8400" cy="3685"/>
          </a:xfrm>
        </p:grpSpPr>
        <p:sp>
          <p:nvSpPr>
            <p:cNvPr id="11270" name="Text Box 20"/>
            <p:cNvSpPr txBox="1">
              <a:spLocks noChangeArrowheads="1"/>
            </p:cNvSpPr>
            <p:nvPr/>
          </p:nvSpPr>
          <p:spPr bwMode="auto">
            <a:xfrm>
              <a:off x="2967" y="2785"/>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1271" name="Text Box 21"/>
            <p:cNvSpPr txBox="1">
              <a:spLocks noChangeArrowheads="1"/>
            </p:cNvSpPr>
            <p:nvPr/>
          </p:nvSpPr>
          <p:spPr bwMode="auto">
            <a:xfrm>
              <a:off x="6590" y="1708"/>
              <a:ext cx="744" cy="489"/>
            </a:xfrm>
            <a:prstGeom prst="rect">
              <a:avLst/>
            </a:prstGeom>
            <a:noFill/>
            <a:ln w="9525">
              <a:noFill/>
              <a:miter lim="800000"/>
              <a:headEnd/>
              <a:tailEnd/>
            </a:ln>
          </p:spPr>
          <p:txBody>
            <a:bodyPr/>
            <a:lstStyle/>
            <a:p>
              <a:pPr algn="r" eaLnBrk="0" hangingPunct="0"/>
              <a:r>
                <a:rPr lang="it-IT" sz="1200" b="1">
                  <a:latin typeface="Times New Roman" pitchFamily="18" charset="0"/>
                </a:rPr>
                <a:t>O’</a:t>
              </a:r>
            </a:p>
          </p:txBody>
        </p:sp>
        <p:sp>
          <p:nvSpPr>
            <p:cNvPr id="11272" name="Text Box 22"/>
            <p:cNvSpPr txBox="1">
              <a:spLocks noChangeArrowheads="1"/>
            </p:cNvSpPr>
            <p:nvPr/>
          </p:nvSpPr>
          <p:spPr bwMode="auto">
            <a:xfrm>
              <a:off x="6924" y="2772"/>
              <a:ext cx="480" cy="489"/>
            </a:xfrm>
            <a:prstGeom prst="rect">
              <a:avLst/>
            </a:prstGeom>
            <a:noFill/>
            <a:ln w="9525">
              <a:noFill/>
              <a:miter lim="800000"/>
              <a:headEnd/>
              <a:tailEnd/>
            </a:ln>
          </p:spPr>
          <p:txBody>
            <a:bodyPr/>
            <a:lstStyle/>
            <a:p>
              <a:pPr eaLnBrk="0" hangingPunct="0"/>
              <a:r>
                <a:rPr lang="it-IT" sz="1200" b="1" dirty="0">
                  <a:latin typeface="Times New Roman" pitchFamily="18" charset="0"/>
                </a:rPr>
                <a:t>O</a:t>
              </a:r>
            </a:p>
          </p:txBody>
        </p:sp>
        <p:sp>
          <p:nvSpPr>
            <p:cNvPr id="11273" name="Freeform 23"/>
            <p:cNvSpPr>
              <a:spLocks/>
            </p:cNvSpPr>
            <p:nvPr/>
          </p:nvSpPr>
          <p:spPr bwMode="auto">
            <a:xfrm>
              <a:off x="867" y="1481"/>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1274" name="Line 24"/>
            <p:cNvSpPr>
              <a:spLocks noChangeShapeType="1"/>
            </p:cNvSpPr>
            <p:nvPr/>
          </p:nvSpPr>
          <p:spPr bwMode="auto">
            <a:xfrm flipV="1">
              <a:off x="6927" y="2034"/>
              <a:ext cx="0" cy="1141"/>
            </a:xfrm>
            <a:prstGeom prst="line">
              <a:avLst/>
            </a:prstGeom>
            <a:noFill/>
            <a:ln w="38100">
              <a:solidFill>
                <a:srgbClr val="FFCC00"/>
              </a:solidFill>
              <a:round/>
              <a:headEnd/>
              <a:tailEnd type="triangle" w="med" len="med"/>
            </a:ln>
          </p:spPr>
          <p:txBody>
            <a:bodyPr/>
            <a:lstStyle/>
            <a:p>
              <a:endParaRPr lang="it-IT"/>
            </a:p>
          </p:txBody>
        </p:sp>
        <p:sp>
          <p:nvSpPr>
            <p:cNvPr id="11275" name="Text Box 25"/>
            <p:cNvSpPr txBox="1">
              <a:spLocks noChangeArrowheads="1"/>
            </p:cNvSpPr>
            <p:nvPr/>
          </p:nvSpPr>
          <p:spPr bwMode="auto">
            <a:xfrm>
              <a:off x="447" y="2785"/>
              <a:ext cx="480" cy="489"/>
            </a:xfrm>
            <a:prstGeom prst="rect">
              <a:avLst/>
            </a:prstGeom>
            <a:noFill/>
            <a:ln w="9525">
              <a:noFill/>
              <a:miter lim="800000"/>
              <a:headEnd/>
              <a:tailEnd/>
            </a:ln>
          </p:spPr>
          <p:txBody>
            <a:bodyPr/>
            <a:lstStyle/>
            <a:p>
              <a:pPr eaLnBrk="0" hangingPunct="0"/>
              <a:r>
                <a:rPr lang="it-IT" sz="1200" b="1" dirty="0" smtClean="0">
                  <a:latin typeface="Times New Roman" pitchFamily="18" charset="0"/>
                </a:rPr>
                <a:t>V</a:t>
              </a:r>
              <a:endParaRPr lang="it-IT" sz="1200" b="1" dirty="0">
                <a:latin typeface="Times New Roman" pitchFamily="18" charset="0"/>
              </a:endParaRPr>
            </a:p>
          </p:txBody>
        </p:sp>
        <p:sp>
          <p:nvSpPr>
            <p:cNvPr id="11276" name="Text Box 26"/>
            <p:cNvSpPr txBox="1">
              <a:spLocks noChangeArrowheads="1"/>
            </p:cNvSpPr>
            <p:nvPr/>
          </p:nvSpPr>
          <p:spPr bwMode="auto">
            <a:xfrm>
              <a:off x="4064" y="2849"/>
              <a:ext cx="480" cy="489"/>
            </a:xfrm>
            <a:prstGeom prst="rect">
              <a:avLst/>
            </a:prstGeom>
            <a:noFill/>
            <a:ln w="9525">
              <a:noFill/>
              <a:miter lim="800000"/>
              <a:headEnd/>
              <a:tailEnd/>
            </a:ln>
          </p:spPr>
          <p:txBody>
            <a:bodyPr/>
            <a:lstStyle/>
            <a:p>
              <a:pPr eaLnBrk="0" hangingPunct="0"/>
              <a:r>
                <a:rPr lang="it-IT" sz="1200" b="1">
                  <a:latin typeface="Times New Roman" pitchFamily="18" charset="0"/>
                </a:rPr>
                <a:t>C</a:t>
              </a:r>
            </a:p>
          </p:txBody>
        </p:sp>
        <p:sp>
          <p:nvSpPr>
            <p:cNvPr id="11277" name="Text Box 27"/>
            <p:cNvSpPr txBox="1">
              <a:spLocks noChangeArrowheads="1"/>
            </p:cNvSpPr>
            <p:nvPr/>
          </p:nvSpPr>
          <p:spPr bwMode="auto">
            <a:xfrm>
              <a:off x="2484" y="2772"/>
              <a:ext cx="480" cy="489"/>
            </a:xfrm>
            <a:prstGeom prst="rect">
              <a:avLst/>
            </a:prstGeom>
            <a:noFill/>
            <a:ln w="9525">
              <a:noFill/>
              <a:miter lim="800000"/>
              <a:headEnd/>
              <a:tailEnd/>
            </a:ln>
          </p:spPr>
          <p:txBody>
            <a:bodyPr/>
            <a:lstStyle/>
            <a:p>
              <a:pPr eaLnBrk="0" hangingPunct="0"/>
              <a:r>
                <a:rPr lang="it-IT" sz="1200" b="1">
                  <a:latin typeface="Times New Roman" pitchFamily="18" charset="0"/>
                </a:rPr>
                <a:t>F</a:t>
              </a:r>
            </a:p>
          </p:txBody>
        </p:sp>
        <p:sp>
          <p:nvSpPr>
            <p:cNvPr id="11278" name="Text Box 28"/>
            <p:cNvSpPr txBox="1">
              <a:spLocks noChangeArrowheads="1"/>
            </p:cNvSpPr>
            <p:nvPr/>
          </p:nvSpPr>
          <p:spPr bwMode="auto">
            <a:xfrm>
              <a:off x="2984" y="3664"/>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1279" name="Line 29"/>
            <p:cNvSpPr>
              <a:spLocks noChangeShapeType="1"/>
            </p:cNvSpPr>
            <p:nvPr/>
          </p:nvSpPr>
          <p:spPr bwMode="auto">
            <a:xfrm>
              <a:off x="927" y="3175"/>
              <a:ext cx="6720" cy="1467"/>
            </a:xfrm>
            <a:prstGeom prst="line">
              <a:avLst/>
            </a:prstGeom>
            <a:noFill/>
            <a:ln w="9525">
              <a:solidFill>
                <a:srgbClr val="000000"/>
              </a:solidFill>
              <a:round/>
              <a:headEnd/>
              <a:tailEnd type="triangle" w="med" len="med"/>
            </a:ln>
          </p:spPr>
          <p:txBody>
            <a:bodyPr/>
            <a:lstStyle/>
            <a:p>
              <a:endParaRPr lang="it-IT"/>
            </a:p>
          </p:txBody>
        </p:sp>
        <p:sp>
          <p:nvSpPr>
            <p:cNvPr id="11280" name="Line 30"/>
            <p:cNvSpPr>
              <a:spLocks noChangeShapeType="1"/>
            </p:cNvSpPr>
            <p:nvPr/>
          </p:nvSpPr>
          <p:spPr bwMode="auto">
            <a:xfrm flipH="1">
              <a:off x="1047" y="1382"/>
              <a:ext cx="7440" cy="3097"/>
            </a:xfrm>
            <a:prstGeom prst="line">
              <a:avLst/>
            </a:prstGeom>
            <a:noFill/>
            <a:ln w="9525">
              <a:solidFill>
                <a:srgbClr val="000000"/>
              </a:solidFill>
              <a:round/>
              <a:headEnd type="triangle" w="med" len="med"/>
              <a:tailEnd type="triangle" w="med" len="med"/>
            </a:ln>
          </p:spPr>
          <p:txBody>
            <a:bodyPr/>
            <a:lstStyle/>
            <a:p>
              <a:endParaRPr lang="it-IT"/>
            </a:p>
          </p:txBody>
        </p:sp>
        <p:sp>
          <p:nvSpPr>
            <p:cNvPr id="11281" name="Line 31"/>
            <p:cNvSpPr>
              <a:spLocks noChangeShapeType="1"/>
            </p:cNvSpPr>
            <p:nvPr/>
          </p:nvSpPr>
          <p:spPr bwMode="auto">
            <a:xfrm flipV="1">
              <a:off x="807" y="1708"/>
              <a:ext cx="8040" cy="1467"/>
            </a:xfrm>
            <a:prstGeom prst="line">
              <a:avLst/>
            </a:prstGeom>
            <a:noFill/>
            <a:ln w="9525">
              <a:solidFill>
                <a:srgbClr val="000000"/>
              </a:solidFill>
              <a:round/>
              <a:headEnd type="triangle" w="med" len="med"/>
              <a:tailEnd/>
            </a:ln>
          </p:spPr>
          <p:txBody>
            <a:bodyPr/>
            <a:lstStyle/>
            <a:p>
              <a:endParaRPr lang="it-IT"/>
            </a:p>
          </p:txBody>
        </p:sp>
        <p:sp>
          <p:nvSpPr>
            <p:cNvPr id="11282" name="Line 32"/>
            <p:cNvSpPr>
              <a:spLocks noChangeShapeType="1"/>
            </p:cNvSpPr>
            <p:nvPr/>
          </p:nvSpPr>
          <p:spPr bwMode="auto">
            <a:xfrm>
              <a:off x="3087" y="3175"/>
              <a:ext cx="0" cy="489"/>
            </a:xfrm>
            <a:prstGeom prst="line">
              <a:avLst/>
            </a:prstGeom>
            <a:noFill/>
            <a:ln w="38100">
              <a:solidFill>
                <a:srgbClr val="FF0000"/>
              </a:solidFill>
              <a:round/>
              <a:headEnd/>
              <a:tailEnd type="triangle" w="med" len="med"/>
            </a:ln>
          </p:spPr>
          <p:txBody>
            <a:bodyPr/>
            <a:lstStyle/>
            <a:p>
              <a:endParaRPr lang="it-IT"/>
            </a:p>
          </p:txBody>
        </p:sp>
        <p:sp>
          <p:nvSpPr>
            <p:cNvPr id="11283" name="AutoShape 33"/>
            <p:cNvSpPr>
              <a:spLocks noChangeArrowheads="1"/>
            </p:cNvSpPr>
            <p:nvPr/>
          </p:nvSpPr>
          <p:spPr bwMode="auto">
            <a:xfrm>
              <a:off x="2607" y="3012"/>
              <a:ext cx="120" cy="326"/>
            </a:xfrm>
            <a:prstGeom prst="star4">
              <a:avLst>
                <a:gd name="adj" fmla="val 12500"/>
              </a:avLst>
            </a:prstGeom>
            <a:solidFill>
              <a:srgbClr val="FFFFFF"/>
            </a:solidFill>
            <a:ln w="9525">
              <a:solidFill>
                <a:srgbClr val="000000"/>
              </a:solidFill>
              <a:miter lim="800000"/>
              <a:headEnd/>
              <a:tailEnd/>
            </a:ln>
          </p:spPr>
          <p:txBody>
            <a:bodyPr/>
            <a:lstStyle/>
            <a:p>
              <a:endParaRPr lang="it-IT"/>
            </a:p>
          </p:txBody>
        </p:sp>
      </p:grpSp>
      <p:sp>
        <p:nvSpPr>
          <p:cNvPr id="11269" name="Line 34"/>
          <p:cNvSpPr>
            <a:spLocks noChangeShapeType="1"/>
          </p:cNvSpPr>
          <p:nvPr/>
        </p:nvSpPr>
        <p:spPr bwMode="auto">
          <a:xfrm flipV="1">
            <a:off x="4648200" y="2643182"/>
            <a:ext cx="3924328" cy="45719"/>
          </a:xfrm>
          <a:prstGeom prst="line">
            <a:avLst/>
          </a:prstGeom>
          <a:noFill/>
          <a:ln w="19050">
            <a:solidFill>
              <a:schemeClr val="tx1"/>
            </a:solidFill>
            <a:round/>
            <a:headEnd/>
            <a:tailEnd type="triangle" w="med" len="med"/>
          </a:ln>
        </p:spPr>
        <p:txBody>
          <a:bodyPr wrap="none"/>
          <a:lstStyle/>
          <a:p>
            <a:endParaRPr lang="it-IT"/>
          </a:p>
        </p:txBody>
      </p:sp>
      <p:graphicFrame>
        <p:nvGraphicFramePr>
          <p:cNvPr id="69634" name="Object 2"/>
          <p:cNvGraphicFramePr>
            <a:graphicFrameLocks noChangeAspect="1"/>
          </p:cNvGraphicFramePr>
          <p:nvPr/>
        </p:nvGraphicFramePr>
        <p:xfrm>
          <a:off x="1785918" y="1643050"/>
          <a:ext cx="1315061" cy="571504"/>
        </p:xfrm>
        <a:graphic>
          <a:graphicData uri="http://schemas.openxmlformats.org/presentationml/2006/ole">
            <mc:AlternateContent xmlns:mc="http://schemas.openxmlformats.org/markup-compatibility/2006">
              <mc:Choice xmlns:v="urn:schemas-microsoft-com:vml" Requires="v">
                <p:oleObj spid="_x0000_s69646" name="Equazione" r:id="rId4" imgW="647640" imgH="419040" progId="Equation.3">
                  <p:embed/>
                </p:oleObj>
              </mc:Choice>
              <mc:Fallback>
                <p:oleObj name="Equazione" r:id="rId4" imgW="64764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18" y="1643050"/>
                        <a:ext cx="1315061" cy="571504"/>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
        <p:nvSpPr>
          <p:cNvPr id="21" name="CasellaDiTesto 20"/>
          <p:cNvSpPr txBox="1"/>
          <p:nvPr/>
        </p:nvSpPr>
        <p:spPr>
          <a:xfrm>
            <a:off x="7215206" y="2786058"/>
            <a:ext cx="1714512" cy="276999"/>
          </a:xfrm>
          <a:prstGeom prst="rect">
            <a:avLst/>
          </a:prstGeom>
          <a:noFill/>
        </p:spPr>
        <p:txBody>
          <a:bodyPr wrap="square" rtlCol="0">
            <a:spAutoFit/>
          </a:bodyPr>
          <a:lstStyle/>
          <a:p>
            <a:r>
              <a:rPr lang="it-IT" sz="1200" i="1" dirty="0" smtClean="0">
                <a:latin typeface="Comic Sans MS" pitchFamily="66" charset="0"/>
              </a:rPr>
              <a:t>Asse ottico</a:t>
            </a:r>
            <a:endParaRPr lang="it-IT" sz="1200" i="1" dirty="0">
              <a:latin typeface="Comic Sans MS" pitchFamily="66" charset="0"/>
            </a:endParaRPr>
          </a:p>
        </p:txBody>
      </p:sp>
      <p:graphicFrame>
        <p:nvGraphicFramePr>
          <p:cNvPr id="69635" name="Object 3"/>
          <p:cNvGraphicFramePr>
            <a:graphicFrameLocks noChangeAspect="1"/>
          </p:cNvGraphicFramePr>
          <p:nvPr/>
        </p:nvGraphicFramePr>
        <p:xfrm>
          <a:off x="3071802" y="3513390"/>
          <a:ext cx="1643074" cy="558552"/>
        </p:xfrm>
        <a:graphic>
          <a:graphicData uri="http://schemas.openxmlformats.org/presentationml/2006/ole">
            <mc:AlternateContent xmlns:mc="http://schemas.openxmlformats.org/markup-compatibility/2006">
              <mc:Choice xmlns:v="urn:schemas-microsoft-com:vml" Requires="v">
                <p:oleObj spid="_x0000_s69647" name="Equazione" r:id="rId6" imgW="863280" imgH="419040" progId="Equation.3">
                  <p:embed/>
                </p:oleObj>
              </mc:Choice>
              <mc:Fallback>
                <p:oleObj name="Equazione" r:id="rId6" imgW="863280" imgH="419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802" y="3513390"/>
                        <a:ext cx="1643074" cy="558552"/>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graphicFrame>
        <p:nvGraphicFramePr>
          <p:cNvPr id="69636" name="Object 4"/>
          <p:cNvGraphicFramePr>
            <a:graphicFrameLocks noChangeAspect="1"/>
          </p:cNvGraphicFramePr>
          <p:nvPr/>
        </p:nvGraphicFramePr>
        <p:xfrm>
          <a:off x="1643042" y="4429132"/>
          <a:ext cx="6320362" cy="571504"/>
        </p:xfrm>
        <a:graphic>
          <a:graphicData uri="http://schemas.openxmlformats.org/presentationml/2006/ole">
            <mc:AlternateContent xmlns:mc="http://schemas.openxmlformats.org/markup-compatibility/2006">
              <mc:Choice xmlns:v="urn:schemas-microsoft-com:vml" Requires="v">
                <p:oleObj spid="_x0000_s69648" name="Equazione" r:id="rId8" imgW="3047760" imgH="393480" progId="Equation.3">
                  <p:embed/>
                </p:oleObj>
              </mc:Choice>
              <mc:Fallback>
                <p:oleObj name="Equazione" r:id="rId8" imgW="3047760" imgH="39348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3042" y="4429132"/>
                        <a:ext cx="6320362" cy="571504"/>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graphicFrame>
        <p:nvGraphicFramePr>
          <p:cNvPr id="69637" name="Object 5"/>
          <p:cNvGraphicFramePr>
            <a:graphicFrameLocks noChangeAspect="1"/>
          </p:cNvGraphicFramePr>
          <p:nvPr/>
        </p:nvGraphicFramePr>
        <p:xfrm>
          <a:off x="3714744" y="5786454"/>
          <a:ext cx="1449388" cy="590550"/>
        </p:xfrm>
        <a:graphic>
          <a:graphicData uri="http://schemas.openxmlformats.org/presentationml/2006/ole">
            <mc:AlternateContent xmlns:mc="http://schemas.openxmlformats.org/markup-compatibility/2006">
              <mc:Choice xmlns:v="urn:schemas-microsoft-com:vml" Requires="v">
                <p:oleObj spid="_x0000_s69649" name="Equazione" r:id="rId10" imgW="698400" imgH="406080" progId="Equation.3">
                  <p:embed/>
                </p:oleObj>
              </mc:Choice>
              <mc:Fallback>
                <p:oleObj name="Equazione" r:id="rId10" imgW="698400" imgH="4060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44" y="5786454"/>
                        <a:ext cx="1449388" cy="590550"/>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4212" y="188913"/>
            <a:ext cx="7888315" cy="596881"/>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600" b="1" dirty="0" smtClean="0">
                <a:latin typeface="Comic Sans MS" pitchFamily="66" charset="0"/>
              </a:rPr>
              <a:t>INGRANDIMENTO </a:t>
            </a:r>
            <a:r>
              <a:rPr lang="it-IT" sz="2600" b="1" dirty="0" err="1" smtClean="0">
                <a:latin typeface="Comic Sans MS" pitchFamily="66" charset="0"/>
              </a:rPr>
              <a:t>DI</a:t>
            </a:r>
            <a:r>
              <a:rPr lang="it-IT" sz="2600" b="1" dirty="0" smtClean="0">
                <a:latin typeface="Comic Sans MS" pitchFamily="66" charset="0"/>
              </a:rPr>
              <a:t> UNO SPECCHIO SFERICO</a:t>
            </a:r>
          </a:p>
        </p:txBody>
      </p:sp>
      <p:sp>
        <p:nvSpPr>
          <p:cNvPr id="13315" name="Rectangle 3"/>
          <p:cNvSpPr>
            <a:spLocks noGrp="1" noChangeArrowheads="1"/>
          </p:cNvSpPr>
          <p:nvPr>
            <p:ph type="body" idx="1"/>
          </p:nvPr>
        </p:nvSpPr>
        <p:spPr>
          <a:xfrm>
            <a:off x="714348" y="1571612"/>
            <a:ext cx="7972452" cy="4783948"/>
          </a:xfrm>
        </p:spPr>
        <p:style>
          <a:lnRef idx="2">
            <a:schemeClr val="accent4"/>
          </a:lnRef>
          <a:fillRef idx="1">
            <a:schemeClr val="lt1"/>
          </a:fillRef>
          <a:effectRef idx="0">
            <a:schemeClr val="accent4"/>
          </a:effectRef>
          <a:fontRef idx="minor">
            <a:schemeClr val="dk1"/>
          </a:fontRef>
        </p:style>
        <p:txBody>
          <a:bodyPr/>
          <a:lstStyle/>
          <a:p>
            <a:pPr marL="177800" indent="34925" algn="just" eaLnBrk="1" hangingPunct="1">
              <a:buNone/>
            </a:pPr>
            <a:r>
              <a:rPr lang="it-IT" sz="2000" dirty="0" smtClean="0">
                <a:solidFill>
                  <a:schemeClr val="accent4">
                    <a:lumMod val="75000"/>
                  </a:schemeClr>
                </a:solidFill>
                <a:latin typeface="Comic Sans MS" pitchFamily="66" charset="0"/>
                <a:cs typeface="Times New Roman" pitchFamily="18" charset="0"/>
              </a:rPr>
              <a:t>Si definisce come ingrandimento</a:t>
            </a:r>
            <a:r>
              <a:rPr lang="it-IT" sz="2000" b="1" dirty="0" smtClean="0">
                <a:solidFill>
                  <a:schemeClr val="accent4">
                    <a:lumMod val="75000"/>
                  </a:schemeClr>
                </a:solidFill>
                <a:latin typeface="Comic Sans MS" pitchFamily="66" charset="0"/>
                <a:cs typeface="Times New Roman" pitchFamily="18" charset="0"/>
              </a:rPr>
              <a:t> m </a:t>
            </a:r>
            <a:r>
              <a:rPr lang="it-IT" sz="2000" dirty="0" smtClean="0">
                <a:solidFill>
                  <a:schemeClr val="accent4">
                    <a:lumMod val="75000"/>
                  </a:schemeClr>
                </a:solidFill>
                <a:latin typeface="Comic Sans MS" pitchFamily="66" charset="0"/>
                <a:cs typeface="Times New Roman" pitchFamily="18" charset="0"/>
              </a:rPr>
              <a:t>il rapporto tra dimensione dell'immagine e quella dell'oggetto:</a:t>
            </a:r>
          </a:p>
          <a:p>
            <a:pPr marL="177800" indent="34925" algn="just" eaLnBrk="1" hangingPunct="1">
              <a:buNone/>
            </a:pPr>
            <a:endParaRPr lang="it-IT" sz="2000" dirty="0" smtClean="0">
              <a:solidFill>
                <a:schemeClr val="accent4">
                  <a:lumMod val="75000"/>
                </a:schemeClr>
              </a:solidFill>
              <a:latin typeface="Comic Sans MS" pitchFamily="66" charset="0"/>
              <a:cs typeface="Times New Roman" pitchFamily="18" charset="0"/>
            </a:endParaRPr>
          </a:p>
          <a:p>
            <a:pPr algn="just">
              <a:buNone/>
            </a:pPr>
            <a:r>
              <a:rPr lang="it-IT" sz="2000" b="1" dirty="0" smtClean="0">
                <a:solidFill>
                  <a:schemeClr val="accent4">
                    <a:lumMod val="75000"/>
                  </a:schemeClr>
                </a:solidFill>
                <a:latin typeface="Comic Sans MS" pitchFamily="66" charset="0"/>
                <a:cs typeface="Times New Roman" pitchFamily="18" charset="0"/>
              </a:rPr>
              <a:t> </a:t>
            </a:r>
            <a:endParaRPr lang="it-IT" sz="2000" dirty="0" smtClean="0">
              <a:solidFill>
                <a:schemeClr val="accent4">
                  <a:lumMod val="75000"/>
                </a:schemeClr>
              </a:solidFill>
              <a:latin typeface="Comic Sans MS" pitchFamily="66" charset="0"/>
              <a:cs typeface="Times New Roman" pitchFamily="18" charset="0"/>
            </a:endParaRPr>
          </a:p>
          <a:p>
            <a:pPr algn="just" eaLnBrk="1" hangingPunct="1">
              <a:buNone/>
            </a:pPr>
            <a:r>
              <a:rPr lang="it-IT" sz="2000" b="1" dirty="0" smtClean="0">
                <a:solidFill>
                  <a:schemeClr val="accent4">
                    <a:lumMod val="75000"/>
                  </a:schemeClr>
                </a:solidFill>
                <a:latin typeface="Comic Sans MS" pitchFamily="66" charset="0"/>
                <a:cs typeface="Times New Roman" pitchFamily="18" charset="0"/>
              </a:rPr>
              <a:t>	 </a:t>
            </a:r>
          </a:p>
          <a:p>
            <a:pPr algn="just" eaLnBrk="1" hangingPunct="1">
              <a:buNone/>
            </a:pPr>
            <a:endParaRPr lang="it-IT" sz="2000" dirty="0" smtClean="0">
              <a:solidFill>
                <a:schemeClr val="accent4">
                  <a:lumMod val="75000"/>
                </a:schemeClr>
              </a:solidFill>
              <a:cs typeface="Times New Roman" pitchFamily="18" charset="0"/>
            </a:endParaRPr>
          </a:p>
          <a:p>
            <a:pPr eaLnBrk="1" hangingPunct="1"/>
            <a:r>
              <a:rPr lang="it-IT" sz="2000" dirty="0" smtClean="0">
                <a:solidFill>
                  <a:schemeClr val="accent4">
                    <a:lumMod val="75000"/>
                  </a:schemeClr>
                </a:solidFill>
                <a:latin typeface="Comic Sans MS" pitchFamily="66" charset="0"/>
              </a:rPr>
              <a:t>Se l’immagine è </a:t>
            </a:r>
            <a:r>
              <a:rPr lang="it-IT" sz="2000" b="1" i="1" dirty="0" smtClean="0">
                <a:solidFill>
                  <a:schemeClr val="accent4">
                    <a:lumMod val="75000"/>
                  </a:schemeClr>
                </a:solidFill>
                <a:latin typeface="Comic Sans MS" pitchFamily="66" charset="0"/>
              </a:rPr>
              <a:t>reale</a:t>
            </a:r>
            <a:r>
              <a:rPr lang="it-IT" sz="2000" dirty="0" smtClean="0">
                <a:solidFill>
                  <a:schemeClr val="accent4">
                    <a:lumMod val="75000"/>
                  </a:schemeClr>
                </a:solidFill>
                <a:latin typeface="Comic Sans MS" pitchFamily="66" charset="0"/>
              </a:rPr>
              <a:t> v è un numero positivo, quindi </a:t>
            </a:r>
            <a:r>
              <a:rPr lang="it-IT" sz="2000" b="1" u="sng" dirty="0" smtClean="0">
                <a:solidFill>
                  <a:schemeClr val="accent4">
                    <a:lumMod val="75000"/>
                  </a:schemeClr>
                </a:solidFill>
                <a:latin typeface="Comic Sans MS" pitchFamily="66" charset="0"/>
              </a:rPr>
              <a:t>m</a:t>
            </a:r>
            <a:r>
              <a:rPr lang="it-IT" sz="2000" u="sng" dirty="0" smtClean="0">
                <a:solidFill>
                  <a:schemeClr val="accent4">
                    <a:lumMod val="75000"/>
                  </a:schemeClr>
                </a:solidFill>
                <a:latin typeface="Comic Sans MS" pitchFamily="66" charset="0"/>
              </a:rPr>
              <a:t> risulta negativo</a:t>
            </a:r>
          </a:p>
          <a:p>
            <a:pPr eaLnBrk="1" hangingPunct="1"/>
            <a:r>
              <a:rPr lang="it-IT" sz="2000" dirty="0" smtClean="0">
                <a:solidFill>
                  <a:schemeClr val="accent4">
                    <a:lumMod val="75000"/>
                  </a:schemeClr>
                </a:solidFill>
                <a:latin typeface="Comic Sans MS" pitchFamily="66" charset="0"/>
              </a:rPr>
              <a:t>Se l’immagine è </a:t>
            </a:r>
            <a:r>
              <a:rPr lang="it-IT" sz="2000" b="1" i="1" dirty="0" smtClean="0">
                <a:solidFill>
                  <a:schemeClr val="accent4">
                    <a:lumMod val="75000"/>
                  </a:schemeClr>
                </a:solidFill>
                <a:latin typeface="Comic Sans MS" pitchFamily="66" charset="0"/>
              </a:rPr>
              <a:t>virtuale</a:t>
            </a:r>
            <a:r>
              <a:rPr lang="it-IT" sz="2000" dirty="0" smtClean="0">
                <a:solidFill>
                  <a:schemeClr val="accent4">
                    <a:lumMod val="75000"/>
                  </a:schemeClr>
                </a:solidFill>
                <a:latin typeface="Comic Sans MS" pitchFamily="66" charset="0"/>
              </a:rPr>
              <a:t> v è un numero negativo, quindi </a:t>
            </a:r>
            <a:r>
              <a:rPr lang="it-IT" sz="2000" b="1" u="sng" dirty="0" smtClean="0">
                <a:solidFill>
                  <a:schemeClr val="accent4">
                    <a:lumMod val="75000"/>
                  </a:schemeClr>
                </a:solidFill>
                <a:latin typeface="Comic Sans MS" pitchFamily="66" charset="0"/>
              </a:rPr>
              <a:t>m</a:t>
            </a:r>
            <a:r>
              <a:rPr lang="it-IT" sz="2000" u="sng" dirty="0" smtClean="0">
                <a:solidFill>
                  <a:schemeClr val="accent4">
                    <a:lumMod val="75000"/>
                  </a:schemeClr>
                </a:solidFill>
                <a:latin typeface="Comic Sans MS" pitchFamily="66" charset="0"/>
              </a:rPr>
              <a:t> risulta positivo</a:t>
            </a:r>
          </a:p>
          <a:p>
            <a:pPr algn="just" eaLnBrk="1" hangingPunct="1"/>
            <a:r>
              <a:rPr lang="it-IT" sz="2000" dirty="0" smtClean="0">
                <a:solidFill>
                  <a:schemeClr val="accent4">
                    <a:lumMod val="75000"/>
                  </a:schemeClr>
                </a:solidFill>
                <a:latin typeface="Comic Sans MS" pitchFamily="66" charset="0"/>
              </a:rPr>
              <a:t>L’oggetto è sempre reale quindi è sempre positivo</a:t>
            </a:r>
          </a:p>
          <a:p>
            <a:pPr eaLnBrk="1" hangingPunct="1"/>
            <a:endParaRPr lang="it-IT" sz="2000" dirty="0" smtClean="0">
              <a:solidFill>
                <a:schemeClr val="accent4">
                  <a:lumMod val="75000"/>
                </a:schemeClr>
              </a:solidFill>
              <a:latin typeface="Comic Sans MS" pitchFamily="66" charset="0"/>
            </a:endParaRPr>
          </a:p>
        </p:txBody>
      </p:sp>
      <p:graphicFrame>
        <p:nvGraphicFramePr>
          <p:cNvPr id="70658" name="Object 2"/>
          <p:cNvGraphicFramePr>
            <a:graphicFrameLocks noChangeAspect="1"/>
          </p:cNvGraphicFramePr>
          <p:nvPr/>
        </p:nvGraphicFramePr>
        <p:xfrm>
          <a:off x="2900363" y="2571750"/>
          <a:ext cx="3552825" cy="928688"/>
        </p:xfrm>
        <a:graphic>
          <a:graphicData uri="http://schemas.openxmlformats.org/presentationml/2006/ole">
            <mc:AlternateContent xmlns:mc="http://schemas.openxmlformats.org/markup-compatibility/2006">
              <mc:Choice xmlns:v="urn:schemas-microsoft-com:vml" Requires="v">
                <p:oleObj spid="_x0000_s70661" name="Equazione" r:id="rId4" imgW="1054080" imgH="393480" progId="Equation.3">
                  <p:embed/>
                </p:oleObj>
              </mc:Choice>
              <mc:Fallback>
                <p:oleObj name="Equazione" r:id="rId4" imgW="105408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363" y="2571750"/>
                        <a:ext cx="3552825" cy="928688"/>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28596" y="71414"/>
            <a:ext cx="8501122" cy="596882"/>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SPECCHIO CONCAVO (1 caso)</a:t>
            </a:r>
          </a:p>
        </p:txBody>
      </p:sp>
      <p:sp>
        <p:nvSpPr>
          <p:cNvPr id="14339" name="Rectangle 3"/>
          <p:cNvSpPr>
            <a:spLocks noGrp="1" noChangeArrowheads="1"/>
          </p:cNvSpPr>
          <p:nvPr>
            <p:ph type="body" sz="half" idx="1"/>
          </p:nvPr>
        </p:nvSpPr>
        <p:spPr>
          <a:xfrm>
            <a:off x="571472" y="785794"/>
            <a:ext cx="8351837" cy="5534044"/>
          </a:xfrm>
        </p:spPr>
        <p:style>
          <a:lnRef idx="2">
            <a:schemeClr val="accent4"/>
          </a:lnRef>
          <a:fillRef idx="1">
            <a:schemeClr val="lt1"/>
          </a:fillRef>
          <a:effectRef idx="0">
            <a:schemeClr val="accent4"/>
          </a:effectRef>
          <a:fontRef idx="minor">
            <a:schemeClr val="dk1"/>
          </a:fontRef>
        </p:style>
        <p:txBody>
          <a:bodyPr>
            <a:normAutofit/>
          </a:bodyPr>
          <a:lstStyle/>
          <a:p>
            <a:pPr marL="60325" indent="-60325" eaLnBrk="1" hangingPunct="1">
              <a:lnSpc>
                <a:spcPct val="90000"/>
              </a:lnSpc>
              <a:buFont typeface="Wingdings" pitchFamily="2" charset="2"/>
              <a:buNone/>
            </a:pPr>
            <a:endParaRPr lang="it-IT" sz="2000" dirty="0" smtClean="0">
              <a:solidFill>
                <a:schemeClr val="folHlink"/>
              </a:solidFill>
              <a:latin typeface="Comic Sans MS" pitchFamily="66" charset="0"/>
              <a:cs typeface="Times New Roman" pitchFamily="18" charset="0"/>
            </a:endParaRPr>
          </a:p>
          <a:p>
            <a:pPr marL="60325" indent="-60325" eaLnBrk="1" hangingPunct="1">
              <a:lnSpc>
                <a:spcPct val="90000"/>
              </a:lnSpc>
              <a:buFont typeface="Wingdings" pitchFamily="2" charset="2"/>
              <a:buNone/>
            </a:pPr>
            <a:endParaRPr lang="it-IT" sz="1800" b="1" i="1" dirty="0" smtClean="0">
              <a:solidFill>
                <a:schemeClr val="folHlink"/>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folHlink"/>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folHlink"/>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folHlink"/>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folHlink"/>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accent4">
                  <a:lumMod val="75000"/>
                </a:schemeClr>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accent4">
                  <a:lumMod val="75000"/>
                </a:schemeClr>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accent4">
                  <a:lumMod val="75000"/>
                </a:schemeClr>
              </a:solidFill>
              <a:latin typeface="Comic Sans MS" pitchFamily="66" charset="0"/>
              <a:ea typeface="Batang" pitchFamily="18" charset="-127"/>
            </a:endParaRPr>
          </a:p>
          <a:p>
            <a:pPr marL="60325" indent="-60325" eaLnBrk="1" hangingPunct="1">
              <a:lnSpc>
                <a:spcPct val="90000"/>
              </a:lnSpc>
              <a:buFont typeface="Wingdings" pitchFamily="2" charset="2"/>
              <a:buNone/>
            </a:pPr>
            <a:endParaRPr lang="it-IT" sz="1800" b="1" i="1" dirty="0" smtClean="0">
              <a:solidFill>
                <a:schemeClr val="accent4">
                  <a:lumMod val="75000"/>
                </a:schemeClr>
              </a:solidFill>
              <a:latin typeface="Comic Sans MS" pitchFamily="66" charset="0"/>
              <a:ea typeface="Batang" pitchFamily="18" charset="-127"/>
            </a:endParaRPr>
          </a:p>
          <a:p>
            <a:pPr marL="60325" indent="-60325">
              <a:lnSpc>
                <a:spcPct val="90000"/>
              </a:lnSpc>
              <a:buNone/>
            </a:pPr>
            <a:r>
              <a:rPr lang="it-IT" sz="1800" b="1" i="1" dirty="0" smtClean="0">
                <a:solidFill>
                  <a:schemeClr val="accent4">
                    <a:lumMod val="75000"/>
                  </a:schemeClr>
                </a:solidFill>
                <a:latin typeface="Comic Sans MS" pitchFamily="66" charset="0"/>
                <a:ea typeface="Batang" pitchFamily="18" charset="-127"/>
              </a:rPr>
              <a:t>	</a:t>
            </a:r>
          </a:p>
          <a:p>
            <a:pPr marL="60325" indent="-60325">
              <a:lnSpc>
                <a:spcPct val="90000"/>
              </a:lnSpc>
              <a:buNone/>
            </a:pPr>
            <a:r>
              <a:rPr lang="it-IT" sz="1800" b="1" i="1" dirty="0" smtClean="0">
                <a:solidFill>
                  <a:schemeClr val="accent4">
                    <a:lumMod val="75000"/>
                  </a:schemeClr>
                </a:solidFill>
                <a:latin typeface="Comic Sans MS" pitchFamily="66" charset="0"/>
                <a:ea typeface="Batang" pitchFamily="18" charset="-127"/>
              </a:rPr>
              <a:t>u</a:t>
            </a:r>
            <a:r>
              <a:rPr lang="it-IT" sz="1800" b="1" dirty="0" smtClean="0">
                <a:solidFill>
                  <a:schemeClr val="accent4">
                    <a:lumMod val="75000"/>
                  </a:schemeClr>
                </a:solidFill>
                <a:latin typeface="Comic Sans MS" pitchFamily="66" charset="0"/>
                <a:ea typeface="Batang" pitchFamily="18" charset="-127"/>
              </a:rPr>
              <a:t> &gt; </a:t>
            </a:r>
            <a:r>
              <a:rPr lang="it-IT" sz="1800" b="1" i="1" dirty="0" smtClean="0">
                <a:solidFill>
                  <a:schemeClr val="accent4">
                    <a:lumMod val="75000"/>
                  </a:schemeClr>
                </a:solidFill>
                <a:latin typeface="Comic Sans MS" pitchFamily="66" charset="0"/>
                <a:ea typeface="Batang" pitchFamily="18" charset="-127"/>
              </a:rPr>
              <a:t>r</a:t>
            </a:r>
            <a:r>
              <a:rPr lang="it-IT" sz="1800" b="1" dirty="0" smtClean="0">
                <a:solidFill>
                  <a:schemeClr val="accent4">
                    <a:lumMod val="75000"/>
                  </a:schemeClr>
                </a:solidFill>
                <a:latin typeface="Comic Sans MS" pitchFamily="66" charset="0"/>
                <a:ea typeface="Batang" pitchFamily="18" charset="-127"/>
              </a:rPr>
              <a:t>  e  </a:t>
            </a:r>
            <a:r>
              <a:rPr lang="it-IT" sz="1800" b="1" i="1" dirty="0" smtClean="0">
                <a:solidFill>
                  <a:schemeClr val="accent4">
                    <a:lumMod val="75000"/>
                  </a:schemeClr>
                </a:solidFill>
                <a:latin typeface="Comic Sans MS" pitchFamily="66" charset="0"/>
                <a:ea typeface="Batang" pitchFamily="18" charset="-127"/>
              </a:rPr>
              <a:t>r</a:t>
            </a:r>
            <a:r>
              <a:rPr lang="it-IT" sz="1800" b="1" dirty="0" smtClean="0">
                <a:solidFill>
                  <a:schemeClr val="accent4">
                    <a:lumMod val="75000"/>
                  </a:schemeClr>
                </a:solidFill>
                <a:latin typeface="Comic Sans MS" pitchFamily="66" charset="0"/>
                <a:ea typeface="Batang" pitchFamily="18" charset="-127"/>
              </a:rPr>
              <a:t> &gt; 0  </a:t>
            </a:r>
            <a:r>
              <a:rPr lang="it-IT" sz="1800" b="1" dirty="0" smtClean="0">
                <a:solidFill>
                  <a:schemeClr val="accent4">
                    <a:lumMod val="75000"/>
                  </a:schemeClr>
                </a:solidFill>
                <a:latin typeface="Comic Sans MS" pitchFamily="66" charset="0"/>
                <a:ea typeface="Batang" pitchFamily="18" charset="-127"/>
                <a:sym typeface="Symbol" pitchFamily="18" charset="2"/>
              </a:rPr>
              <a:t></a:t>
            </a:r>
            <a:r>
              <a:rPr lang="it-IT" sz="1800" b="1" dirty="0" smtClean="0">
                <a:solidFill>
                  <a:schemeClr val="accent4">
                    <a:lumMod val="75000"/>
                  </a:schemeClr>
                </a:solidFill>
                <a:latin typeface="Comic Sans MS" pitchFamily="66" charset="0"/>
                <a:ea typeface="Batang" pitchFamily="18" charset="-127"/>
              </a:rPr>
              <a:t>  OO’&gt;II’ </a:t>
            </a:r>
            <a:r>
              <a:rPr lang="it-IT" sz="1800" b="1" dirty="0" smtClean="0">
                <a:solidFill>
                  <a:schemeClr val="accent4">
                    <a:lumMod val="75000"/>
                  </a:schemeClr>
                </a:solidFill>
                <a:latin typeface="Comic Sans MS" pitchFamily="66" charset="0"/>
                <a:ea typeface="Batang" pitchFamily="18" charset="-127"/>
                <a:sym typeface="Symbol" pitchFamily="18" charset="2"/>
              </a:rPr>
              <a:t> </a:t>
            </a:r>
            <a:r>
              <a:rPr lang="it-IT" sz="1800" b="1" i="1" dirty="0" smtClean="0">
                <a:solidFill>
                  <a:schemeClr val="accent4">
                    <a:lumMod val="75000"/>
                  </a:schemeClr>
                </a:solidFill>
                <a:latin typeface="Comic Sans MS" pitchFamily="66" charset="0"/>
                <a:ea typeface="Batang" pitchFamily="18" charset="-127"/>
              </a:rPr>
              <a:t>immagine reale invertita rimpicciolita</a:t>
            </a:r>
            <a:endParaRPr lang="it-IT" sz="1800" dirty="0" smtClean="0">
              <a:solidFill>
                <a:schemeClr val="accent4">
                  <a:lumMod val="75000"/>
                </a:schemeClr>
              </a:solidFill>
              <a:latin typeface="Comic Sans MS" pitchFamily="66" charset="0"/>
              <a:cs typeface="Times New Roman" pitchFamily="18" charset="0"/>
            </a:endParaRPr>
          </a:p>
          <a:p>
            <a:pPr marL="60325" indent="-60325" eaLnBrk="1" hangingPunct="1">
              <a:lnSpc>
                <a:spcPct val="90000"/>
              </a:lnSpc>
              <a:buFont typeface="Wingdings" pitchFamily="2" charset="2"/>
              <a:buNone/>
            </a:pPr>
            <a:r>
              <a:rPr lang="it-IT" sz="1400" b="1" dirty="0" smtClean="0">
                <a:latin typeface="Comic Sans MS" pitchFamily="66" charset="0"/>
                <a:ea typeface="Batang" pitchFamily="18" charset="-127"/>
              </a:rPr>
              <a:t> </a:t>
            </a:r>
            <a:endParaRPr lang="it-IT" sz="1400" dirty="0" smtClean="0">
              <a:latin typeface="Comic Sans MS" pitchFamily="66" charset="0"/>
              <a:cs typeface="Times New Roman" pitchFamily="18" charset="0"/>
            </a:endParaRPr>
          </a:p>
          <a:p>
            <a:pPr marL="60325" indent="-60325" eaLnBrk="1" hangingPunct="1">
              <a:lnSpc>
                <a:spcPct val="90000"/>
              </a:lnSpc>
              <a:buFont typeface="Wingdings" pitchFamily="2" charset="2"/>
              <a:buNone/>
            </a:pPr>
            <a:r>
              <a:rPr lang="it-IT" sz="1400" b="1" dirty="0" smtClean="0">
                <a:solidFill>
                  <a:schemeClr val="folHlink"/>
                </a:solidFill>
                <a:latin typeface="Comic Sans MS" pitchFamily="66" charset="0"/>
                <a:ea typeface="Batang" pitchFamily="18" charset="-127"/>
                <a:sym typeface="Symbol" pitchFamily="18" charset="2"/>
              </a:rPr>
              <a:t>			  	       </a:t>
            </a:r>
            <a:r>
              <a:rPr lang="it-IT" sz="1800" b="1" i="1" dirty="0" smtClean="0">
                <a:solidFill>
                  <a:schemeClr val="accent4">
                    <a:lumMod val="75000"/>
                  </a:schemeClr>
                </a:solidFill>
                <a:latin typeface="Comic Sans MS" pitchFamily="66" charset="0"/>
                <a:ea typeface="Batang" pitchFamily="18" charset="-127"/>
                <a:sym typeface="Symbol" pitchFamily="18" charset="2"/>
              </a:rPr>
              <a:t></a:t>
            </a:r>
            <a:r>
              <a:rPr lang="it-IT" sz="1800" b="1" i="1" dirty="0" smtClean="0">
                <a:solidFill>
                  <a:schemeClr val="accent4">
                    <a:lumMod val="75000"/>
                  </a:schemeClr>
                </a:solidFill>
                <a:latin typeface="Comic Sans MS" pitchFamily="66" charset="0"/>
                <a:ea typeface="Batang" pitchFamily="18" charset="-127"/>
              </a:rPr>
              <a:t>  immagine invertita </a:t>
            </a:r>
          </a:p>
          <a:p>
            <a:pPr marL="1657350" lvl="3" eaLnBrk="1" hangingPunct="1">
              <a:lnSpc>
                <a:spcPct val="60000"/>
              </a:lnSpc>
              <a:buFontTx/>
              <a:buNone/>
            </a:pPr>
            <a:r>
              <a:rPr lang="it-IT" sz="1400" b="1" dirty="0" smtClean="0">
                <a:solidFill>
                  <a:schemeClr val="folHlink"/>
                </a:solidFill>
              </a:rPr>
              <a:t>	   </a:t>
            </a:r>
            <a:endParaRPr lang="it-IT" sz="1400" b="1" i="1" dirty="0" smtClean="0">
              <a:solidFill>
                <a:schemeClr val="folHlink"/>
              </a:solidFill>
            </a:endParaRPr>
          </a:p>
        </p:txBody>
      </p:sp>
      <p:graphicFrame>
        <p:nvGraphicFramePr>
          <p:cNvPr id="161793" name="Object 1"/>
          <p:cNvGraphicFramePr>
            <a:graphicFrameLocks noChangeAspect="1"/>
          </p:cNvGraphicFramePr>
          <p:nvPr/>
        </p:nvGraphicFramePr>
        <p:xfrm>
          <a:off x="714348" y="5072074"/>
          <a:ext cx="1550986" cy="542660"/>
        </p:xfrm>
        <a:graphic>
          <a:graphicData uri="http://schemas.openxmlformats.org/presentationml/2006/ole">
            <mc:AlternateContent xmlns:mc="http://schemas.openxmlformats.org/markup-compatibility/2006">
              <mc:Choice xmlns:v="urn:schemas-microsoft-com:vml" Requires="v">
                <p:oleObj spid="_x0000_s161796" name="Equazione" r:id="rId4" imgW="787320" imgH="393480" progId="Equation.3">
                  <p:embed/>
                </p:oleObj>
              </mc:Choice>
              <mc:Fallback>
                <p:oleObj name="Equazione" r:id="rId4" imgW="787320" imgH="3934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5072074"/>
                        <a:ext cx="1550986" cy="542660"/>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
        <p:nvSpPr>
          <p:cNvPr id="6" name="Parentesi graffa chiusa 5"/>
          <p:cNvSpPr/>
          <p:nvPr/>
        </p:nvSpPr>
        <p:spPr>
          <a:xfrm rot="16200000">
            <a:off x="4607719" y="1893083"/>
            <a:ext cx="214314" cy="857256"/>
          </a:xfrm>
          <a:prstGeom prst="rightBrac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61795" name="Picture 3"/>
          <p:cNvPicPr>
            <a:picLocks noChangeAspect="1" noChangeArrowheads="1"/>
          </p:cNvPicPr>
          <p:nvPr/>
        </p:nvPicPr>
        <p:blipFill>
          <a:blip r:embed="rId6"/>
          <a:srcRect/>
          <a:stretch>
            <a:fillRect/>
          </a:stretch>
        </p:blipFill>
        <p:spPr bwMode="auto">
          <a:xfrm>
            <a:off x="1500166" y="857232"/>
            <a:ext cx="5751528" cy="3214710"/>
          </a:xfrm>
          <a:prstGeom prst="rect">
            <a:avLst/>
          </a:prstGeom>
          <a:noFill/>
          <a:ln w="9525">
            <a:noFill/>
            <a:miter lim="800000"/>
            <a:headEnd/>
            <a:tailEnd/>
          </a:ln>
          <a:effectLst/>
        </p:spPr>
      </p:pic>
      <p:sp>
        <p:nvSpPr>
          <p:cNvPr id="17" name="CasellaDiTesto 16"/>
          <p:cNvSpPr txBox="1"/>
          <p:nvPr/>
        </p:nvSpPr>
        <p:spPr>
          <a:xfrm>
            <a:off x="3357554" y="3692727"/>
            <a:ext cx="357190" cy="307777"/>
          </a:xfrm>
          <a:prstGeom prst="rect">
            <a:avLst/>
          </a:prstGeom>
          <a:solidFill>
            <a:schemeClr val="bg1"/>
          </a:solidFill>
        </p:spPr>
        <p:txBody>
          <a:bodyPr wrap="square" rtlCol="0">
            <a:spAutoFit/>
          </a:bodyPr>
          <a:lstStyle/>
          <a:p>
            <a:r>
              <a:rPr lang="it-IT" sz="1400" b="1" dirty="0" smtClean="0">
                <a:latin typeface="+mj-lt"/>
              </a:rPr>
              <a:t>u</a:t>
            </a:r>
            <a:endParaRPr lang="it-IT" sz="1400" b="1" dirty="0">
              <a:latin typeface="+mj-lt"/>
            </a:endParaRPr>
          </a:p>
        </p:txBody>
      </p:sp>
      <p:sp>
        <p:nvSpPr>
          <p:cNvPr id="18" name="CasellaDiTesto 17"/>
          <p:cNvSpPr txBox="1"/>
          <p:nvPr/>
        </p:nvSpPr>
        <p:spPr>
          <a:xfrm>
            <a:off x="1928794" y="3478413"/>
            <a:ext cx="285752" cy="307777"/>
          </a:xfrm>
          <a:prstGeom prst="rect">
            <a:avLst/>
          </a:prstGeom>
          <a:solidFill>
            <a:schemeClr val="bg1"/>
          </a:solidFill>
        </p:spPr>
        <p:txBody>
          <a:bodyPr wrap="square" rtlCol="0">
            <a:spAutoFit/>
          </a:bodyPr>
          <a:lstStyle/>
          <a:p>
            <a:r>
              <a:rPr lang="it-IT" sz="1400" b="1" dirty="0" smtClean="0">
                <a:latin typeface="+mj-lt"/>
              </a:rPr>
              <a:t>v</a:t>
            </a:r>
            <a:endParaRPr lang="it-IT" sz="1400" b="1"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750" y="142876"/>
            <a:ext cx="7772400" cy="642918"/>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ea typeface="Batang" pitchFamily="18" charset="-127"/>
              </a:rPr>
              <a:t>SPECCHIO CONCAVO (2 caso)</a:t>
            </a:r>
          </a:p>
        </p:txBody>
      </p:sp>
      <p:sp>
        <p:nvSpPr>
          <p:cNvPr id="15363" name="Rectangle 3"/>
          <p:cNvSpPr>
            <a:spLocks noGrp="1" noChangeArrowheads="1"/>
          </p:cNvSpPr>
          <p:nvPr>
            <p:ph type="body" sz="half" idx="1"/>
          </p:nvPr>
        </p:nvSpPr>
        <p:spPr>
          <a:xfrm>
            <a:off x="684213" y="1341438"/>
            <a:ext cx="7772400" cy="1184275"/>
          </a:xfrm>
          <a:ln/>
        </p:spPr>
        <p:style>
          <a:lnRef idx="2">
            <a:schemeClr val="accent4"/>
          </a:lnRef>
          <a:fillRef idx="1">
            <a:schemeClr val="lt1"/>
          </a:fillRef>
          <a:effectRef idx="0">
            <a:schemeClr val="accent4"/>
          </a:effectRef>
          <a:fontRef idx="minor">
            <a:schemeClr val="dk1"/>
          </a:fontRef>
        </p:style>
        <p:txBody>
          <a:bodyPr/>
          <a:lstStyle/>
          <a:p>
            <a:pPr indent="-149225" eaLnBrk="1" hangingPunct="1">
              <a:buFont typeface="Wingdings" pitchFamily="2" charset="2"/>
              <a:buNone/>
            </a:pPr>
            <a:r>
              <a:rPr lang="it-IT" sz="2400" b="1" i="1" dirty="0" smtClean="0">
                <a:ea typeface="Batang" pitchFamily="18" charset="-127"/>
              </a:rPr>
              <a:t>u</a:t>
            </a:r>
            <a:r>
              <a:rPr lang="it-IT" sz="2400" b="1" dirty="0" smtClean="0">
                <a:ea typeface="Batang" pitchFamily="18" charset="-127"/>
              </a:rPr>
              <a:t> = </a:t>
            </a:r>
            <a:r>
              <a:rPr lang="it-IT" sz="2400" b="1" i="1" dirty="0" smtClean="0">
                <a:ea typeface="Batang" pitchFamily="18" charset="-127"/>
              </a:rPr>
              <a:t>r</a:t>
            </a:r>
            <a:r>
              <a:rPr lang="it-IT" sz="2400" b="1" dirty="0" smtClean="0">
                <a:ea typeface="Batang" pitchFamily="18" charset="-127"/>
              </a:rPr>
              <a:t>  e  </a:t>
            </a:r>
            <a:r>
              <a:rPr lang="it-IT" sz="2400" b="1" i="1" dirty="0" smtClean="0">
                <a:ea typeface="Batang" pitchFamily="18" charset="-127"/>
              </a:rPr>
              <a:t>r</a:t>
            </a:r>
            <a:r>
              <a:rPr lang="it-IT" sz="2400" b="1" dirty="0" smtClean="0">
                <a:ea typeface="Batang" pitchFamily="18" charset="-127"/>
              </a:rPr>
              <a:t> &gt; 0	</a:t>
            </a:r>
            <a:r>
              <a:rPr lang="it-IT" sz="2400" b="1" dirty="0" smtClean="0">
                <a:ea typeface="Batang" pitchFamily="18" charset="-127"/>
                <a:sym typeface="Symbol" pitchFamily="18" charset="2"/>
              </a:rPr>
              <a:t></a:t>
            </a:r>
            <a:r>
              <a:rPr lang="it-IT" sz="2400" b="1" dirty="0" smtClean="0">
                <a:ea typeface="Batang" pitchFamily="18" charset="-127"/>
              </a:rPr>
              <a:t>	</a:t>
            </a:r>
            <a:r>
              <a:rPr lang="it-IT" sz="2400" b="1" i="1" dirty="0" smtClean="0">
                <a:ea typeface="Batang" pitchFamily="18" charset="-127"/>
              </a:rPr>
              <a:t>immagine reale invertita </a:t>
            </a:r>
            <a:endParaRPr lang="it-IT" sz="2400" dirty="0" smtClean="0">
              <a:cs typeface="Times New Roman" pitchFamily="18" charset="0"/>
            </a:endParaRPr>
          </a:p>
          <a:p>
            <a:pPr indent="-149225" eaLnBrk="1" hangingPunct="1">
              <a:buFont typeface="Wingdings" pitchFamily="2" charset="2"/>
              <a:buNone/>
            </a:pPr>
            <a:r>
              <a:rPr lang="it-IT" sz="2400" b="1" i="1" dirty="0" smtClean="0">
                <a:ea typeface="Batang" pitchFamily="18" charset="-127"/>
              </a:rPr>
              <a:t>			</a:t>
            </a:r>
            <a:r>
              <a:rPr lang="it-IT" sz="2400" b="1" dirty="0" smtClean="0">
                <a:ea typeface="Batang" pitchFamily="18" charset="-127"/>
                <a:sym typeface="Symbol" pitchFamily="18" charset="2"/>
              </a:rPr>
              <a:t></a:t>
            </a:r>
            <a:r>
              <a:rPr lang="it-IT" sz="2400" b="1" dirty="0" smtClean="0">
                <a:ea typeface="Batang" pitchFamily="18" charset="-127"/>
              </a:rPr>
              <a:t>	</a:t>
            </a:r>
            <a:r>
              <a:rPr lang="it-IT" sz="2400" b="1" i="1" dirty="0" smtClean="0">
                <a:ea typeface="Batang" pitchFamily="18" charset="-127"/>
              </a:rPr>
              <a:t>ingrandimento pari a -1</a:t>
            </a:r>
            <a:endParaRPr lang="it-IT" sz="2400" dirty="0" smtClean="0">
              <a:cs typeface="Times New Roman" pitchFamily="18" charset="0"/>
            </a:endParaRPr>
          </a:p>
          <a:p>
            <a:pPr indent="-149225" eaLnBrk="1" hangingPunct="1">
              <a:buFont typeface="Wingdings" pitchFamily="2" charset="2"/>
              <a:buNone/>
            </a:pPr>
            <a:endParaRPr lang="it-IT" sz="2400" dirty="0" smtClean="0"/>
          </a:p>
        </p:txBody>
      </p:sp>
      <p:grpSp>
        <p:nvGrpSpPr>
          <p:cNvPr id="2" name="Group 17"/>
          <p:cNvGrpSpPr>
            <a:grpSpLocks/>
          </p:cNvGrpSpPr>
          <p:nvPr/>
        </p:nvGrpSpPr>
        <p:grpSpPr bwMode="auto">
          <a:xfrm>
            <a:off x="1219200" y="3733800"/>
            <a:ext cx="5105400" cy="2506663"/>
            <a:chOff x="807" y="3501"/>
            <a:chExt cx="6840" cy="3586"/>
          </a:xfrm>
        </p:grpSpPr>
        <p:sp>
          <p:nvSpPr>
            <p:cNvPr id="15366" name="Line 18"/>
            <p:cNvSpPr>
              <a:spLocks noChangeShapeType="1"/>
            </p:cNvSpPr>
            <p:nvPr/>
          </p:nvSpPr>
          <p:spPr bwMode="auto">
            <a:xfrm flipV="1">
              <a:off x="4647" y="4479"/>
              <a:ext cx="0" cy="652"/>
            </a:xfrm>
            <a:prstGeom prst="line">
              <a:avLst/>
            </a:prstGeom>
            <a:noFill/>
            <a:ln w="38100">
              <a:solidFill>
                <a:srgbClr val="FFCC00"/>
              </a:solidFill>
              <a:round/>
              <a:headEnd/>
              <a:tailEnd type="triangle" w="med" len="med"/>
            </a:ln>
          </p:spPr>
          <p:txBody>
            <a:bodyPr/>
            <a:lstStyle/>
            <a:p>
              <a:endParaRPr lang="it-IT"/>
            </a:p>
          </p:txBody>
        </p:sp>
        <p:sp>
          <p:nvSpPr>
            <p:cNvPr id="15367" name="Line 19"/>
            <p:cNvSpPr>
              <a:spLocks noChangeShapeType="1"/>
            </p:cNvSpPr>
            <p:nvPr/>
          </p:nvSpPr>
          <p:spPr bwMode="auto">
            <a:xfrm>
              <a:off x="4647" y="5131"/>
              <a:ext cx="0" cy="652"/>
            </a:xfrm>
            <a:prstGeom prst="line">
              <a:avLst/>
            </a:prstGeom>
            <a:noFill/>
            <a:ln w="38100">
              <a:solidFill>
                <a:srgbClr val="FF0000"/>
              </a:solidFill>
              <a:round/>
              <a:headEnd/>
              <a:tailEnd type="triangle" w="med" len="med"/>
            </a:ln>
          </p:spPr>
          <p:txBody>
            <a:bodyPr/>
            <a:lstStyle/>
            <a:p>
              <a:endParaRPr lang="it-IT"/>
            </a:p>
          </p:txBody>
        </p:sp>
        <p:grpSp>
          <p:nvGrpSpPr>
            <p:cNvPr id="3" name="Group 20"/>
            <p:cNvGrpSpPr>
              <a:grpSpLocks/>
            </p:cNvGrpSpPr>
            <p:nvPr/>
          </p:nvGrpSpPr>
          <p:grpSpPr bwMode="auto">
            <a:xfrm>
              <a:off x="807" y="3501"/>
              <a:ext cx="6840" cy="3586"/>
              <a:chOff x="809" y="3490"/>
              <a:chExt cx="6840" cy="3586"/>
            </a:xfrm>
          </p:grpSpPr>
          <p:sp>
            <p:nvSpPr>
              <p:cNvPr id="15369" name="Text Box 21"/>
              <p:cNvSpPr txBox="1">
                <a:spLocks noChangeArrowheads="1"/>
              </p:cNvSpPr>
              <p:nvPr/>
            </p:nvSpPr>
            <p:spPr bwMode="auto">
              <a:xfrm>
                <a:off x="4418" y="3880"/>
                <a:ext cx="744" cy="489"/>
              </a:xfrm>
              <a:prstGeom prst="rect">
                <a:avLst/>
              </a:prstGeom>
              <a:noFill/>
              <a:ln w="9525">
                <a:noFill/>
                <a:miter lim="800000"/>
                <a:headEnd/>
                <a:tailEnd/>
              </a:ln>
            </p:spPr>
            <p:txBody>
              <a:bodyPr/>
              <a:lstStyle/>
              <a:p>
                <a:pPr algn="r" eaLnBrk="0" hangingPunct="0"/>
                <a:r>
                  <a:rPr lang="it-IT" sz="1300" b="1">
                    <a:latin typeface="Times New Roman" pitchFamily="18" charset="0"/>
                  </a:rPr>
                  <a:t>O’</a:t>
                </a:r>
              </a:p>
            </p:txBody>
          </p:sp>
          <p:sp>
            <p:nvSpPr>
              <p:cNvPr id="15370" name="Freeform 22"/>
              <p:cNvSpPr>
                <a:spLocks/>
              </p:cNvSpPr>
              <p:nvPr/>
            </p:nvSpPr>
            <p:spPr bwMode="auto">
              <a:xfrm>
                <a:off x="1229" y="3490"/>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5371" name="Text Box 23"/>
              <p:cNvSpPr txBox="1">
                <a:spLocks noChangeArrowheads="1"/>
              </p:cNvSpPr>
              <p:nvPr/>
            </p:nvSpPr>
            <p:spPr bwMode="auto">
              <a:xfrm>
                <a:off x="809" y="4794"/>
                <a:ext cx="480" cy="489"/>
              </a:xfrm>
              <a:prstGeom prst="rect">
                <a:avLst/>
              </a:prstGeom>
              <a:noFill/>
              <a:ln w="9525">
                <a:noFill/>
                <a:miter lim="800000"/>
                <a:headEnd/>
                <a:tailEnd/>
              </a:ln>
            </p:spPr>
            <p:txBody>
              <a:bodyPr/>
              <a:lstStyle/>
              <a:p>
                <a:pPr eaLnBrk="0" hangingPunct="0"/>
                <a:r>
                  <a:rPr lang="it-IT" sz="1300" b="1">
                    <a:latin typeface="Times New Roman" pitchFamily="18" charset="0"/>
                  </a:rPr>
                  <a:t>V</a:t>
                </a:r>
              </a:p>
            </p:txBody>
          </p:sp>
          <p:sp>
            <p:nvSpPr>
              <p:cNvPr id="15372" name="Text Box 24"/>
              <p:cNvSpPr txBox="1">
                <a:spLocks noChangeArrowheads="1"/>
              </p:cNvSpPr>
              <p:nvPr/>
            </p:nvSpPr>
            <p:spPr bwMode="auto">
              <a:xfrm>
                <a:off x="5129" y="4631"/>
                <a:ext cx="1200" cy="326"/>
              </a:xfrm>
              <a:prstGeom prst="rect">
                <a:avLst/>
              </a:prstGeom>
              <a:noFill/>
              <a:ln w="9525">
                <a:noFill/>
                <a:miter lim="800000"/>
                <a:headEnd/>
                <a:tailEnd/>
              </a:ln>
            </p:spPr>
            <p:txBody>
              <a:bodyPr/>
              <a:lstStyle/>
              <a:p>
                <a:pPr eaLnBrk="0" hangingPunct="0"/>
                <a:r>
                  <a:rPr lang="it-IT" sz="1300" b="1" noProof="1">
                    <a:latin typeface="Times New Roman" pitchFamily="18" charset="0"/>
                  </a:rPr>
                  <a:t>C = O = I</a:t>
                </a:r>
                <a:endParaRPr lang="it-IT" sz="1300" b="1">
                  <a:latin typeface="Times New Roman" pitchFamily="18" charset="0"/>
                </a:endParaRPr>
              </a:p>
            </p:txBody>
          </p:sp>
          <p:sp>
            <p:nvSpPr>
              <p:cNvPr id="15373" name="Text Box 25"/>
              <p:cNvSpPr txBox="1">
                <a:spLocks noChangeArrowheads="1"/>
              </p:cNvSpPr>
              <p:nvPr/>
            </p:nvSpPr>
            <p:spPr bwMode="auto">
              <a:xfrm>
                <a:off x="2609" y="4794"/>
                <a:ext cx="480" cy="489"/>
              </a:xfrm>
              <a:prstGeom prst="rect">
                <a:avLst/>
              </a:prstGeom>
              <a:noFill/>
              <a:ln w="9525">
                <a:noFill/>
                <a:miter lim="800000"/>
                <a:headEnd/>
                <a:tailEnd/>
              </a:ln>
            </p:spPr>
            <p:txBody>
              <a:bodyPr/>
              <a:lstStyle/>
              <a:p>
                <a:pPr eaLnBrk="0" hangingPunct="0"/>
                <a:r>
                  <a:rPr lang="it-IT" sz="1300" b="1">
                    <a:latin typeface="Times New Roman" pitchFamily="18" charset="0"/>
                  </a:rPr>
                  <a:t>F</a:t>
                </a:r>
              </a:p>
            </p:txBody>
          </p:sp>
          <p:sp>
            <p:nvSpPr>
              <p:cNvPr id="15374" name="Text Box 26"/>
              <p:cNvSpPr txBox="1">
                <a:spLocks noChangeArrowheads="1"/>
              </p:cNvSpPr>
              <p:nvPr/>
            </p:nvSpPr>
            <p:spPr bwMode="auto">
              <a:xfrm>
                <a:off x="4898" y="5510"/>
                <a:ext cx="480" cy="489"/>
              </a:xfrm>
              <a:prstGeom prst="rect">
                <a:avLst/>
              </a:prstGeom>
              <a:noFill/>
              <a:ln w="9525">
                <a:noFill/>
                <a:miter lim="800000"/>
                <a:headEnd/>
                <a:tailEnd/>
              </a:ln>
            </p:spPr>
            <p:txBody>
              <a:bodyPr/>
              <a:lstStyle/>
              <a:p>
                <a:pPr eaLnBrk="0" hangingPunct="0"/>
                <a:r>
                  <a:rPr lang="it-IT" sz="1300" b="1">
                    <a:latin typeface="Times New Roman" pitchFamily="18" charset="0"/>
                  </a:rPr>
                  <a:t>I’</a:t>
                </a:r>
              </a:p>
            </p:txBody>
          </p:sp>
          <p:sp>
            <p:nvSpPr>
              <p:cNvPr id="15375" name="Line 27"/>
              <p:cNvSpPr>
                <a:spLocks noChangeShapeType="1"/>
              </p:cNvSpPr>
              <p:nvPr/>
            </p:nvSpPr>
            <p:spPr bwMode="auto">
              <a:xfrm>
                <a:off x="1289" y="5131"/>
                <a:ext cx="5880" cy="1141"/>
              </a:xfrm>
              <a:prstGeom prst="line">
                <a:avLst/>
              </a:prstGeom>
              <a:noFill/>
              <a:ln w="9525">
                <a:solidFill>
                  <a:srgbClr val="000000"/>
                </a:solidFill>
                <a:round/>
                <a:headEnd/>
                <a:tailEnd type="triangle" w="med" len="med"/>
              </a:ln>
            </p:spPr>
            <p:txBody>
              <a:bodyPr/>
              <a:lstStyle/>
              <a:p>
                <a:endParaRPr lang="it-IT"/>
              </a:p>
            </p:txBody>
          </p:sp>
          <p:sp>
            <p:nvSpPr>
              <p:cNvPr id="15376" name="Line 28"/>
              <p:cNvSpPr>
                <a:spLocks noChangeShapeType="1"/>
              </p:cNvSpPr>
              <p:nvPr/>
            </p:nvSpPr>
            <p:spPr bwMode="auto">
              <a:xfrm flipV="1">
                <a:off x="1287" y="3990"/>
                <a:ext cx="5880" cy="1141"/>
              </a:xfrm>
              <a:prstGeom prst="line">
                <a:avLst/>
              </a:prstGeom>
              <a:noFill/>
              <a:ln w="9525">
                <a:solidFill>
                  <a:srgbClr val="000000"/>
                </a:solidFill>
                <a:round/>
                <a:headEnd type="triangle" w="med" len="med"/>
                <a:tailEnd/>
              </a:ln>
            </p:spPr>
            <p:txBody>
              <a:bodyPr/>
              <a:lstStyle/>
              <a:p>
                <a:endParaRPr lang="it-IT"/>
              </a:p>
            </p:txBody>
          </p:sp>
          <p:sp>
            <p:nvSpPr>
              <p:cNvPr id="15377" name="Line 29"/>
              <p:cNvSpPr>
                <a:spLocks noChangeShapeType="1"/>
              </p:cNvSpPr>
              <p:nvPr/>
            </p:nvSpPr>
            <p:spPr bwMode="auto">
              <a:xfrm flipH="1">
                <a:off x="1289" y="4479"/>
                <a:ext cx="6360" cy="0"/>
              </a:xfrm>
              <a:prstGeom prst="line">
                <a:avLst/>
              </a:prstGeom>
              <a:noFill/>
              <a:ln w="9525">
                <a:solidFill>
                  <a:srgbClr val="000000"/>
                </a:solidFill>
                <a:round/>
                <a:headEnd/>
                <a:tailEnd type="triangle" w="med" len="med"/>
              </a:ln>
            </p:spPr>
            <p:txBody>
              <a:bodyPr/>
              <a:lstStyle/>
              <a:p>
                <a:endParaRPr lang="it-IT"/>
              </a:p>
            </p:txBody>
          </p:sp>
          <p:sp>
            <p:nvSpPr>
              <p:cNvPr id="15378" name="Line 30"/>
              <p:cNvSpPr>
                <a:spLocks noChangeShapeType="1"/>
              </p:cNvSpPr>
              <p:nvPr/>
            </p:nvSpPr>
            <p:spPr bwMode="auto">
              <a:xfrm>
                <a:off x="1289" y="4468"/>
                <a:ext cx="5880" cy="2282"/>
              </a:xfrm>
              <a:prstGeom prst="line">
                <a:avLst/>
              </a:prstGeom>
              <a:noFill/>
              <a:ln w="9525">
                <a:solidFill>
                  <a:srgbClr val="000000"/>
                </a:solidFill>
                <a:round/>
                <a:headEnd/>
                <a:tailEnd type="triangle" w="med" len="med"/>
              </a:ln>
            </p:spPr>
            <p:txBody>
              <a:bodyPr/>
              <a:lstStyle/>
              <a:p>
                <a:endParaRPr lang="it-IT"/>
              </a:p>
            </p:txBody>
          </p:sp>
          <p:sp>
            <p:nvSpPr>
              <p:cNvPr id="15379" name="Line 31"/>
              <p:cNvSpPr>
                <a:spLocks noChangeShapeType="1"/>
              </p:cNvSpPr>
              <p:nvPr/>
            </p:nvSpPr>
            <p:spPr bwMode="auto">
              <a:xfrm flipV="1">
                <a:off x="1169" y="5120"/>
                <a:ext cx="6240" cy="0"/>
              </a:xfrm>
              <a:prstGeom prst="line">
                <a:avLst/>
              </a:prstGeom>
              <a:noFill/>
              <a:ln w="9525">
                <a:solidFill>
                  <a:srgbClr val="000000"/>
                </a:solidFill>
                <a:round/>
                <a:headEnd/>
                <a:tailEnd/>
              </a:ln>
            </p:spPr>
            <p:txBody>
              <a:bodyPr/>
              <a:lstStyle/>
              <a:p>
                <a:endParaRPr lang="it-IT"/>
              </a:p>
            </p:txBody>
          </p:sp>
        </p:grpSp>
      </p:grpSp>
      <p:pic>
        <p:nvPicPr>
          <p:cNvPr id="15365" name="Picture 33" descr="specchio concavo2caso"/>
          <p:cNvPicPr>
            <a:picLocks noChangeAspect="1" noChangeArrowheads="1"/>
          </p:cNvPicPr>
          <p:nvPr/>
        </p:nvPicPr>
        <p:blipFill>
          <a:blip r:embed="rId3"/>
          <a:srcRect/>
          <a:stretch>
            <a:fillRect/>
          </a:stretch>
        </p:blipFill>
        <p:spPr bwMode="auto">
          <a:xfrm>
            <a:off x="1476375" y="2997200"/>
            <a:ext cx="5905500" cy="3556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28596" y="71438"/>
            <a:ext cx="8143932" cy="642918"/>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SPECCHIO CONCAVO (3caso)</a:t>
            </a:r>
          </a:p>
        </p:txBody>
      </p:sp>
      <p:sp>
        <p:nvSpPr>
          <p:cNvPr id="16387" name="Rectangle 3"/>
          <p:cNvSpPr>
            <a:spLocks noGrp="1" noChangeArrowheads="1"/>
          </p:cNvSpPr>
          <p:nvPr>
            <p:ph type="body" sz="half" idx="1"/>
          </p:nvPr>
        </p:nvSpPr>
        <p:spPr>
          <a:xfrm>
            <a:off x="395288" y="1196975"/>
            <a:ext cx="8134350" cy="1079500"/>
          </a:xfrm>
          <a:ln/>
        </p:spPr>
        <p:style>
          <a:lnRef idx="2">
            <a:schemeClr val="accent5"/>
          </a:lnRef>
          <a:fillRef idx="1">
            <a:schemeClr val="lt1"/>
          </a:fillRef>
          <a:effectRef idx="0">
            <a:schemeClr val="accent5"/>
          </a:effectRef>
          <a:fontRef idx="minor">
            <a:schemeClr val="dk1"/>
          </a:fontRef>
        </p:style>
        <p:txBody>
          <a:bodyPr/>
          <a:lstStyle/>
          <a:p>
            <a:pPr marL="60325" indent="-60325" eaLnBrk="1" hangingPunct="1">
              <a:buFont typeface="Wingdings" pitchFamily="2" charset="2"/>
              <a:buNone/>
            </a:pPr>
            <a:r>
              <a:rPr lang="it-IT" sz="2200" b="1" i="1" dirty="0" smtClean="0">
                <a:latin typeface="Comic Sans MS" pitchFamily="66" charset="0"/>
                <a:ea typeface="Batang" pitchFamily="18" charset="-127"/>
              </a:rPr>
              <a:t>f &lt; u</a:t>
            </a:r>
            <a:r>
              <a:rPr lang="it-IT" sz="2200" b="1" dirty="0" smtClean="0">
                <a:latin typeface="Comic Sans MS" pitchFamily="66" charset="0"/>
                <a:ea typeface="Batang" pitchFamily="18" charset="-127"/>
              </a:rPr>
              <a:t> &lt; </a:t>
            </a:r>
            <a:r>
              <a:rPr lang="it-IT" sz="2200" b="1" i="1" dirty="0" smtClean="0">
                <a:latin typeface="Comic Sans MS" pitchFamily="66" charset="0"/>
                <a:ea typeface="Batang" pitchFamily="18" charset="-127"/>
              </a:rPr>
              <a:t>r</a:t>
            </a:r>
            <a:r>
              <a:rPr lang="it-IT" sz="2200" b="1" dirty="0" smtClean="0">
                <a:latin typeface="Comic Sans MS" pitchFamily="66" charset="0"/>
                <a:ea typeface="Batang" pitchFamily="18" charset="-127"/>
              </a:rPr>
              <a:t>  e  </a:t>
            </a:r>
            <a:r>
              <a:rPr lang="it-IT" sz="2200" b="1" i="1" dirty="0" smtClean="0">
                <a:latin typeface="Comic Sans MS" pitchFamily="66" charset="0"/>
                <a:ea typeface="Batang" pitchFamily="18" charset="-127"/>
              </a:rPr>
              <a:t>r</a:t>
            </a:r>
            <a:r>
              <a:rPr lang="it-IT" sz="2200" b="1" dirty="0" smtClean="0">
                <a:latin typeface="Comic Sans MS" pitchFamily="66" charset="0"/>
                <a:ea typeface="Batang" pitchFamily="18" charset="-127"/>
              </a:rPr>
              <a:t> &gt; 0	</a:t>
            </a:r>
            <a:r>
              <a:rPr lang="it-IT" sz="2200" b="1" dirty="0" smtClean="0">
                <a:latin typeface="Comic Sans MS" pitchFamily="66" charset="0"/>
                <a:ea typeface="Batang" pitchFamily="18" charset="-127"/>
                <a:sym typeface="Symbol" pitchFamily="18" charset="2"/>
              </a:rPr>
              <a:t></a:t>
            </a:r>
            <a:r>
              <a:rPr lang="it-IT" sz="2200" b="1" dirty="0" smtClean="0">
                <a:latin typeface="Comic Sans MS" pitchFamily="66" charset="0"/>
                <a:ea typeface="Batang" pitchFamily="18" charset="-127"/>
              </a:rPr>
              <a:t>	</a:t>
            </a:r>
            <a:r>
              <a:rPr lang="it-IT" sz="2200" b="1" i="1" dirty="0" smtClean="0">
                <a:latin typeface="Comic Sans MS" pitchFamily="66" charset="0"/>
                <a:ea typeface="Batang" pitchFamily="18" charset="-127"/>
              </a:rPr>
              <a:t>immagine reale invertita </a:t>
            </a:r>
            <a:endParaRPr lang="it-IT" sz="2200" b="1" dirty="0" smtClean="0">
              <a:latin typeface="Comic Sans MS" pitchFamily="66" charset="0"/>
              <a:cs typeface="Times New Roman" pitchFamily="18" charset="0"/>
            </a:endParaRPr>
          </a:p>
          <a:p>
            <a:pPr marL="60325" indent="-60325" eaLnBrk="1" hangingPunct="1">
              <a:buFont typeface="Wingdings" pitchFamily="2" charset="2"/>
              <a:buNone/>
            </a:pPr>
            <a:r>
              <a:rPr lang="it-IT" sz="2200" b="1" i="1" dirty="0" smtClean="0">
                <a:latin typeface="Comic Sans MS" pitchFamily="66" charset="0"/>
                <a:ea typeface="Batang" pitchFamily="18" charset="-127"/>
              </a:rPr>
              <a:t>				</a:t>
            </a:r>
            <a:r>
              <a:rPr lang="it-IT" sz="2200" b="1" dirty="0" smtClean="0">
                <a:latin typeface="Comic Sans MS" pitchFamily="66" charset="0"/>
                <a:ea typeface="Batang" pitchFamily="18" charset="-127"/>
                <a:sym typeface="Symbol" pitchFamily="18" charset="2"/>
              </a:rPr>
              <a:t></a:t>
            </a:r>
            <a:r>
              <a:rPr lang="it-IT" sz="2200" b="1" dirty="0" smtClean="0">
                <a:latin typeface="Comic Sans MS" pitchFamily="66" charset="0"/>
                <a:ea typeface="Batang" pitchFamily="18" charset="-127"/>
              </a:rPr>
              <a:t>	</a:t>
            </a:r>
            <a:r>
              <a:rPr lang="it-IT" sz="2200" b="1" i="1" dirty="0" smtClean="0">
                <a:latin typeface="Comic Sans MS" pitchFamily="66" charset="0"/>
                <a:ea typeface="Batang" pitchFamily="18" charset="-127"/>
              </a:rPr>
              <a:t>ingrandimento |m| &gt; 1</a:t>
            </a:r>
            <a:endParaRPr lang="it-IT" sz="2200" b="1" dirty="0" smtClean="0">
              <a:latin typeface="Comic Sans MS" pitchFamily="66" charset="0"/>
              <a:cs typeface="Times New Roman" pitchFamily="18" charset="0"/>
            </a:endParaRPr>
          </a:p>
          <a:p>
            <a:pPr marL="60325" indent="-60325" eaLnBrk="1" hangingPunct="1">
              <a:buFont typeface="Wingdings" pitchFamily="2" charset="2"/>
              <a:buNone/>
            </a:pPr>
            <a:endParaRPr lang="it-IT" sz="2200" b="1" dirty="0" smtClean="0">
              <a:latin typeface="Comic Sans MS" pitchFamily="66" charset="0"/>
              <a:ea typeface="Batang" pitchFamily="18" charset="-127"/>
            </a:endParaRPr>
          </a:p>
        </p:txBody>
      </p:sp>
      <p:grpSp>
        <p:nvGrpSpPr>
          <p:cNvPr id="2" name="Group 5"/>
          <p:cNvGrpSpPr>
            <a:grpSpLocks/>
          </p:cNvGrpSpPr>
          <p:nvPr/>
        </p:nvGrpSpPr>
        <p:grpSpPr bwMode="auto">
          <a:xfrm>
            <a:off x="1905000" y="3581400"/>
            <a:ext cx="4572000" cy="2278063"/>
            <a:chOff x="807" y="3506"/>
            <a:chExt cx="7200" cy="3586"/>
          </a:xfrm>
        </p:grpSpPr>
        <p:sp>
          <p:nvSpPr>
            <p:cNvPr id="16393" name="Line 6"/>
            <p:cNvSpPr>
              <a:spLocks noChangeShapeType="1"/>
            </p:cNvSpPr>
            <p:nvPr/>
          </p:nvSpPr>
          <p:spPr bwMode="auto">
            <a:xfrm>
              <a:off x="6567" y="5131"/>
              <a:ext cx="0" cy="978"/>
            </a:xfrm>
            <a:prstGeom prst="line">
              <a:avLst/>
            </a:prstGeom>
            <a:noFill/>
            <a:ln w="38100">
              <a:solidFill>
                <a:srgbClr val="FF0000"/>
              </a:solidFill>
              <a:round/>
              <a:headEnd/>
              <a:tailEnd type="triangle" w="med" len="med"/>
            </a:ln>
          </p:spPr>
          <p:txBody>
            <a:bodyPr/>
            <a:lstStyle/>
            <a:p>
              <a:endParaRPr lang="it-IT"/>
            </a:p>
          </p:txBody>
        </p:sp>
        <p:sp>
          <p:nvSpPr>
            <p:cNvPr id="16394" name="Text Box 7"/>
            <p:cNvSpPr txBox="1">
              <a:spLocks noChangeArrowheads="1"/>
            </p:cNvSpPr>
            <p:nvPr/>
          </p:nvSpPr>
          <p:spPr bwMode="auto">
            <a:xfrm>
              <a:off x="4287" y="3995"/>
              <a:ext cx="633" cy="425"/>
            </a:xfrm>
            <a:prstGeom prst="rect">
              <a:avLst/>
            </a:prstGeom>
            <a:noFill/>
            <a:ln w="9525">
              <a:noFill/>
              <a:miter lim="800000"/>
              <a:headEnd/>
              <a:tailEnd/>
            </a:ln>
          </p:spPr>
          <p:txBody>
            <a:bodyPr/>
            <a:lstStyle/>
            <a:p>
              <a:pPr eaLnBrk="0" hangingPunct="0"/>
              <a:r>
                <a:rPr lang="it-IT" sz="1400" b="1">
                  <a:latin typeface="Times New Roman" pitchFamily="18" charset="0"/>
                </a:rPr>
                <a:t>O’</a:t>
              </a:r>
            </a:p>
          </p:txBody>
        </p:sp>
        <p:sp>
          <p:nvSpPr>
            <p:cNvPr id="16395" name="Freeform 8"/>
            <p:cNvSpPr>
              <a:spLocks/>
            </p:cNvSpPr>
            <p:nvPr/>
          </p:nvSpPr>
          <p:spPr bwMode="auto">
            <a:xfrm>
              <a:off x="1227" y="3506"/>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6396" name="Text Box 9"/>
            <p:cNvSpPr txBox="1">
              <a:spLocks noChangeArrowheads="1"/>
            </p:cNvSpPr>
            <p:nvPr/>
          </p:nvSpPr>
          <p:spPr bwMode="auto">
            <a:xfrm>
              <a:off x="807" y="4810"/>
              <a:ext cx="480" cy="489"/>
            </a:xfrm>
            <a:prstGeom prst="rect">
              <a:avLst/>
            </a:prstGeom>
            <a:noFill/>
            <a:ln w="9525">
              <a:noFill/>
              <a:miter lim="800000"/>
              <a:headEnd/>
              <a:tailEnd/>
            </a:ln>
          </p:spPr>
          <p:txBody>
            <a:bodyPr/>
            <a:lstStyle/>
            <a:p>
              <a:pPr eaLnBrk="0" hangingPunct="0"/>
              <a:r>
                <a:rPr lang="it-IT" sz="1600" b="1">
                  <a:latin typeface="Times New Roman" pitchFamily="18" charset="0"/>
                </a:rPr>
                <a:t>V</a:t>
              </a:r>
            </a:p>
          </p:txBody>
        </p:sp>
        <p:sp>
          <p:nvSpPr>
            <p:cNvPr id="16397" name="Text Box 10"/>
            <p:cNvSpPr txBox="1">
              <a:spLocks noChangeArrowheads="1"/>
            </p:cNvSpPr>
            <p:nvPr/>
          </p:nvSpPr>
          <p:spPr bwMode="auto">
            <a:xfrm>
              <a:off x="4287" y="4805"/>
              <a:ext cx="600" cy="326"/>
            </a:xfrm>
            <a:prstGeom prst="rect">
              <a:avLst/>
            </a:prstGeom>
            <a:noFill/>
            <a:ln w="9525">
              <a:noFill/>
              <a:miter lim="800000"/>
              <a:headEnd/>
              <a:tailEnd/>
            </a:ln>
          </p:spPr>
          <p:txBody>
            <a:bodyPr/>
            <a:lstStyle/>
            <a:p>
              <a:pPr eaLnBrk="0" hangingPunct="0"/>
              <a:r>
                <a:rPr lang="it-IT" sz="1600" b="1" noProof="1">
                  <a:latin typeface="Times New Roman" pitchFamily="18" charset="0"/>
                </a:rPr>
                <a:t> O </a:t>
              </a:r>
              <a:endParaRPr lang="it-IT" sz="1600" b="1">
                <a:latin typeface="Times New Roman" pitchFamily="18" charset="0"/>
              </a:endParaRPr>
            </a:p>
          </p:txBody>
        </p:sp>
        <p:sp>
          <p:nvSpPr>
            <p:cNvPr id="16398" name="Text Box 11"/>
            <p:cNvSpPr txBox="1">
              <a:spLocks noChangeArrowheads="1"/>
            </p:cNvSpPr>
            <p:nvPr/>
          </p:nvSpPr>
          <p:spPr bwMode="auto">
            <a:xfrm>
              <a:off x="3327" y="4642"/>
              <a:ext cx="480" cy="489"/>
            </a:xfrm>
            <a:prstGeom prst="rect">
              <a:avLst/>
            </a:prstGeom>
            <a:noFill/>
            <a:ln w="9525">
              <a:noFill/>
              <a:miter lim="800000"/>
              <a:headEnd/>
              <a:tailEnd/>
            </a:ln>
          </p:spPr>
          <p:txBody>
            <a:bodyPr/>
            <a:lstStyle/>
            <a:p>
              <a:pPr eaLnBrk="0" hangingPunct="0"/>
              <a:r>
                <a:rPr lang="it-IT" sz="1600" b="1">
                  <a:latin typeface="Times New Roman" pitchFamily="18" charset="0"/>
                </a:rPr>
                <a:t>F</a:t>
              </a:r>
            </a:p>
          </p:txBody>
        </p:sp>
        <p:sp>
          <p:nvSpPr>
            <p:cNvPr id="16399" name="Text Box 12"/>
            <p:cNvSpPr txBox="1">
              <a:spLocks noChangeArrowheads="1"/>
            </p:cNvSpPr>
            <p:nvPr/>
          </p:nvSpPr>
          <p:spPr bwMode="auto">
            <a:xfrm>
              <a:off x="6687" y="5783"/>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6400" name="Line 13"/>
            <p:cNvSpPr>
              <a:spLocks noChangeShapeType="1"/>
            </p:cNvSpPr>
            <p:nvPr/>
          </p:nvSpPr>
          <p:spPr bwMode="auto">
            <a:xfrm>
              <a:off x="1167" y="5136"/>
              <a:ext cx="6840" cy="1304"/>
            </a:xfrm>
            <a:prstGeom prst="line">
              <a:avLst/>
            </a:prstGeom>
            <a:noFill/>
            <a:ln w="9525">
              <a:solidFill>
                <a:srgbClr val="000000"/>
              </a:solidFill>
              <a:round/>
              <a:headEnd/>
              <a:tailEnd type="triangle" w="med" len="med"/>
            </a:ln>
          </p:spPr>
          <p:txBody>
            <a:bodyPr/>
            <a:lstStyle/>
            <a:p>
              <a:endParaRPr lang="it-IT"/>
            </a:p>
          </p:txBody>
        </p:sp>
        <p:sp>
          <p:nvSpPr>
            <p:cNvPr id="16401" name="Line 14"/>
            <p:cNvSpPr>
              <a:spLocks noChangeShapeType="1"/>
            </p:cNvSpPr>
            <p:nvPr/>
          </p:nvSpPr>
          <p:spPr bwMode="auto">
            <a:xfrm flipV="1">
              <a:off x="1167" y="4006"/>
              <a:ext cx="5998" cy="1130"/>
            </a:xfrm>
            <a:prstGeom prst="line">
              <a:avLst/>
            </a:prstGeom>
            <a:noFill/>
            <a:ln w="9525">
              <a:solidFill>
                <a:srgbClr val="000000"/>
              </a:solidFill>
              <a:round/>
              <a:headEnd type="triangle" w="med" len="med"/>
              <a:tailEnd/>
            </a:ln>
          </p:spPr>
          <p:txBody>
            <a:bodyPr/>
            <a:lstStyle/>
            <a:p>
              <a:endParaRPr lang="it-IT"/>
            </a:p>
          </p:txBody>
        </p:sp>
        <p:sp>
          <p:nvSpPr>
            <p:cNvPr id="16402" name="Line 15"/>
            <p:cNvSpPr>
              <a:spLocks noChangeShapeType="1"/>
            </p:cNvSpPr>
            <p:nvPr/>
          </p:nvSpPr>
          <p:spPr bwMode="auto">
            <a:xfrm flipH="1">
              <a:off x="1287" y="4495"/>
              <a:ext cx="6360" cy="0"/>
            </a:xfrm>
            <a:prstGeom prst="line">
              <a:avLst/>
            </a:prstGeom>
            <a:noFill/>
            <a:ln w="9525">
              <a:solidFill>
                <a:srgbClr val="000000"/>
              </a:solidFill>
              <a:round/>
              <a:headEnd/>
              <a:tailEnd type="triangle" w="med" len="med"/>
            </a:ln>
          </p:spPr>
          <p:txBody>
            <a:bodyPr/>
            <a:lstStyle/>
            <a:p>
              <a:endParaRPr lang="it-IT"/>
            </a:p>
          </p:txBody>
        </p:sp>
        <p:sp>
          <p:nvSpPr>
            <p:cNvPr id="16403" name="Line 16"/>
            <p:cNvSpPr>
              <a:spLocks noChangeShapeType="1"/>
            </p:cNvSpPr>
            <p:nvPr/>
          </p:nvSpPr>
          <p:spPr bwMode="auto">
            <a:xfrm>
              <a:off x="1287" y="4484"/>
              <a:ext cx="6600" cy="2119"/>
            </a:xfrm>
            <a:prstGeom prst="line">
              <a:avLst/>
            </a:prstGeom>
            <a:noFill/>
            <a:ln w="9525">
              <a:solidFill>
                <a:srgbClr val="000000"/>
              </a:solidFill>
              <a:round/>
              <a:headEnd/>
              <a:tailEnd type="triangle" w="med" len="med"/>
            </a:ln>
          </p:spPr>
          <p:txBody>
            <a:bodyPr/>
            <a:lstStyle/>
            <a:p>
              <a:endParaRPr lang="it-IT"/>
            </a:p>
          </p:txBody>
        </p:sp>
        <p:sp>
          <p:nvSpPr>
            <p:cNvPr id="16404" name="Line 17"/>
            <p:cNvSpPr>
              <a:spLocks noChangeShapeType="1"/>
            </p:cNvSpPr>
            <p:nvPr/>
          </p:nvSpPr>
          <p:spPr bwMode="auto">
            <a:xfrm flipV="1">
              <a:off x="1167" y="5131"/>
              <a:ext cx="6240" cy="0"/>
            </a:xfrm>
            <a:prstGeom prst="line">
              <a:avLst/>
            </a:prstGeom>
            <a:noFill/>
            <a:ln w="9525">
              <a:solidFill>
                <a:srgbClr val="000000"/>
              </a:solidFill>
              <a:round/>
              <a:headEnd/>
              <a:tailEnd/>
            </a:ln>
          </p:spPr>
          <p:txBody>
            <a:bodyPr/>
            <a:lstStyle/>
            <a:p>
              <a:endParaRPr lang="it-IT"/>
            </a:p>
          </p:txBody>
        </p:sp>
        <p:sp>
          <p:nvSpPr>
            <p:cNvPr id="16405" name="Text Box 18"/>
            <p:cNvSpPr txBox="1">
              <a:spLocks noChangeArrowheads="1"/>
            </p:cNvSpPr>
            <p:nvPr/>
          </p:nvSpPr>
          <p:spPr bwMode="auto">
            <a:xfrm>
              <a:off x="5247" y="5131"/>
              <a:ext cx="720" cy="489"/>
            </a:xfrm>
            <a:prstGeom prst="rect">
              <a:avLst/>
            </a:prstGeom>
            <a:noFill/>
            <a:ln w="9525">
              <a:noFill/>
              <a:miter lim="800000"/>
              <a:headEnd/>
              <a:tailEnd/>
            </a:ln>
          </p:spPr>
          <p:txBody>
            <a:bodyPr/>
            <a:lstStyle/>
            <a:p>
              <a:pPr eaLnBrk="0" hangingPunct="0"/>
              <a:r>
                <a:rPr lang="it-IT" sz="1600" b="1">
                  <a:latin typeface="Times New Roman" pitchFamily="18" charset="0"/>
                </a:rPr>
                <a:t>C</a:t>
              </a:r>
            </a:p>
          </p:txBody>
        </p:sp>
        <p:sp>
          <p:nvSpPr>
            <p:cNvPr id="16406" name="Text Box 19"/>
            <p:cNvSpPr txBox="1">
              <a:spLocks noChangeArrowheads="1"/>
            </p:cNvSpPr>
            <p:nvPr/>
          </p:nvSpPr>
          <p:spPr bwMode="auto">
            <a:xfrm>
              <a:off x="6447" y="4642"/>
              <a:ext cx="480" cy="489"/>
            </a:xfrm>
            <a:prstGeom prst="rect">
              <a:avLst/>
            </a:prstGeom>
            <a:noFill/>
            <a:ln w="9525">
              <a:noFill/>
              <a:miter lim="800000"/>
              <a:headEnd/>
              <a:tailEnd/>
            </a:ln>
          </p:spPr>
          <p:txBody>
            <a:bodyPr/>
            <a:lstStyle/>
            <a:p>
              <a:pPr eaLnBrk="0" hangingPunct="0"/>
              <a:r>
                <a:rPr lang="it-IT" sz="1600" b="1">
                  <a:latin typeface="Times New Roman" pitchFamily="18" charset="0"/>
                </a:rPr>
                <a:t>I</a:t>
              </a:r>
            </a:p>
          </p:txBody>
        </p:sp>
      </p:grpSp>
      <p:sp>
        <p:nvSpPr>
          <p:cNvPr id="16389" name="Line 20"/>
          <p:cNvSpPr>
            <a:spLocks noChangeShapeType="1"/>
          </p:cNvSpPr>
          <p:nvPr/>
        </p:nvSpPr>
        <p:spPr bwMode="auto">
          <a:xfrm flipV="1">
            <a:off x="4191000" y="4191000"/>
            <a:ext cx="0" cy="457200"/>
          </a:xfrm>
          <a:prstGeom prst="line">
            <a:avLst/>
          </a:prstGeom>
          <a:noFill/>
          <a:ln w="31750">
            <a:solidFill>
              <a:schemeClr val="folHlink"/>
            </a:solidFill>
            <a:round/>
            <a:headEnd/>
            <a:tailEnd type="triangle" w="med" len="med"/>
          </a:ln>
        </p:spPr>
        <p:txBody>
          <a:bodyPr wrap="none"/>
          <a:lstStyle/>
          <a:p>
            <a:endParaRPr lang="it-IT"/>
          </a:p>
        </p:txBody>
      </p:sp>
      <p:sp>
        <p:nvSpPr>
          <p:cNvPr id="16390" name="AutoShape 21"/>
          <p:cNvSpPr>
            <a:spLocks noChangeArrowheads="1"/>
          </p:cNvSpPr>
          <p:nvPr/>
        </p:nvSpPr>
        <p:spPr bwMode="auto">
          <a:xfrm>
            <a:off x="4724400" y="4572000"/>
            <a:ext cx="76200" cy="76200"/>
          </a:xfrm>
          <a:custGeom>
            <a:avLst/>
            <a:gdLst>
              <a:gd name="T0" fmla="*/ 76200 w 21600"/>
              <a:gd name="T1" fmla="*/ 38100 h 21600"/>
              <a:gd name="T2" fmla="*/ 38100 w 21600"/>
              <a:gd name="T3" fmla="*/ 76200 h 21600"/>
              <a:gd name="T4" fmla="*/ 0 w 21600"/>
              <a:gd name="T5" fmla="*/ 38100 h 21600"/>
              <a:gd name="T6" fmla="*/ 3810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16391" name="AutoShape 22"/>
          <p:cNvSpPr>
            <a:spLocks noChangeArrowheads="1"/>
          </p:cNvSpPr>
          <p:nvPr/>
        </p:nvSpPr>
        <p:spPr bwMode="auto">
          <a:xfrm>
            <a:off x="3429000" y="4572000"/>
            <a:ext cx="76200" cy="76200"/>
          </a:xfrm>
          <a:custGeom>
            <a:avLst/>
            <a:gdLst>
              <a:gd name="T0" fmla="*/ 76200 w 21600"/>
              <a:gd name="T1" fmla="*/ 38100 h 21600"/>
              <a:gd name="T2" fmla="*/ 38100 w 21600"/>
              <a:gd name="T3" fmla="*/ 76200 h 21600"/>
              <a:gd name="T4" fmla="*/ 0 w 21600"/>
              <a:gd name="T5" fmla="*/ 38100 h 21600"/>
              <a:gd name="T6" fmla="*/ 3810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it-IT"/>
          </a:p>
        </p:txBody>
      </p:sp>
      <p:pic>
        <p:nvPicPr>
          <p:cNvPr id="16392" name="Picture 23" descr="specchio concavo3caso"/>
          <p:cNvPicPr>
            <a:picLocks noGrp="1" noChangeAspect="1" noChangeArrowheads="1"/>
          </p:cNvPicPr>
          <p:nvPr>
            <p:ph sz="half" idx="2"/>
          </p:nvPr>
        </p:nvPicPr>
        <p:blipFill>
          <a:blip r:embed="rId3"/>
          <a:srcRect/>
          <a:stretch>
            <a:fillRect/>
          </a:stretch>
        </p:blipFill>
        <p:spPr>
          <a:xfrm>
            <a:off x="1547813" y="3068638"/>
            <a:ext cx="6189662" cy="3357562"/>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611188" y="1052513"/>
            <a:ext cx="8064500" cy="1439862"/>
          </a:xfrm>
          <a:ln/>
        </p:spPr>
        <p:style>
          <a:lnRef idx="2">
            <a:schemeClr val="accent4"/>
          </a:lnRef>
          <a:fillRef idx="1">
            <a:schemeClr val="lt1"/>
          </a:fillRef>
          <a:effectRef idx="0">
            <a:schemeClr val="accent4"/>
          </a:effectRef>
          <a:fontRef idx="minor">
            <a:schemeClr val="dk1"/>
          </a:fontRef>
        </p:style>
        <p:txBody>
          <a:bodyPr/>
          <a:lstStyle/>
          <a:p>
            <a:pPr eaLnBrk="1" hangingPunct="1">
              <a:lnSpc>
                <a:spcPct val="90000"/>
              </a:lnSpc>
              <a:buFont typeface="Wingdings" pitchFamily="2" charset="2"/>
              <a:buNone/>
            </a:pPr>
            <a:endParaRPr lang="it-IT" sz="2200" dirty="0" smtClean="0">
              <a:latin typeface="Comic Sans MS" pitchFamily="66" charset="0"/>
              <a:cs typeface="Times New Roman" pitchFamily="18" charset="0"/>
            </a:endParaRPr>
          </a:p>
          <a:p>
            <a:pPr eaLnBrk="1" hangingPunct="1">
              <a:lnSpc>
                <a:spcPct val="90000"/>
              </a:lnSpc>
              <a:buFont typeface="Wingdings" pitchFamily="2" charset="2"/>
              <a:buNone/>
            </a:pPr>
            <a:r>
              <a:rPr lang="it-IT" sz="2200" b="1" i="1" dirty="0" smtClean="0">
                <a:latin typeface="Comic Sans MS" pitchFamily="66" charset="0"/>
                <a:ea typeface="Batang" pitchFamily="18" charset="-127"/>
              </a:rPr>
              <a:t> u</a:t>
            </a:r>
            <a:r>
              <a:rPr lang="it-IT" sz="2200" b="1" dirty="0" smtClean="0">
                <a:latin typeface="Comic Sans MS" pitchFamily="66" charset="0"/>
                <a:ea typeface="Batang" pitchFamily="18" charset="-127"/>
              </a:rPr>
              <a:t> = </a:t>
            </a:r>
            <a:r>
              <a:rPr lang="it-IT" sz="2200" b="1" i="1" dirty="0" smtClean="0">
                <a:latin typeface="Comic Sans MS" pitchFamily="66" charset="0"/>
                <a:ea typeface="Batang" pitchFamily="18" charset="-127"/>
              </a:rPr>
              <a:t>r</a:t>
            </a:r>
            <a:r>
              <a:rPr lang="it-IT" sz="2200" b="1" dirty="0" smtClean="0">
                <a:latin typeface="Comic Sans MS" pitchFamily="66" charset="0"/>
                <a:ea typeface="Batang" pitchFamily="18" charset="-127"/>
              </a:rPr>
              <a:t> /2 e  </a:t>
            </a:r>
            <a:r>
              <a:rPr lang="it-IT" sz="2200" b="1" i="1" dirty="0" smtClean="0">
                <a:latin typeface="Comic Sans MS" pitchFamily="66" charset="0"/>
                <a:ea typeface="Batang" pitchFamily="18" charset="-127"/>
              </a:rPr>
              <a:t>r</a:t>
            </a:r>
            <a:r>
              <a:rPr lang="it-IT" sz="2200" b="1" dirty="0" smtClean="0">
                <a:latin typeface="Comic Sans MS" pitchFamily="66" charset="0"/>
                <a:ea typeface="Batang" pitchFamily="18" charset="-127"/>
              </a:rPr>
              <a:t> &gt; 0	</a:t>
            </a:r>
            <a:r>
              <a:rPr lang="it-IT" sz="2200" b="1" dirty="0" smtClean="0">
                <a:latin typeface="Comic Sans MS" pitchFamily="66" charset="0"/>
                <a:ea typeface="Batang" pitchFamily="18" charset="-127"/>
                <a:sym typeface="Symbol" pitchFamily="18" charset="2"/>
              </a:rPr>
              <a:t></a:t>
            </a:r>
            <a:r>
              <a:rPr lang="it-IT" sz="2200" b="1" dirty="0" smtClean="0">
                <a:latin typeface="Comic Sans MS" pitchFamily="66" charset="0"/>
                <a:ea typeface="Batang" pitchFamily="18" charset="-127"/>
              </a:rPr>
              <a:t>	</a:t>
            </a:r>
            <a:r>
              <a:rPr lang="it-IT" sz="2200" b="1" i="1" dirty="0" smtClean="0">
                <a:latin typeface="Comic Sans MS" pitchFamily="66" charset="0"/>
                <a:ea typeface="Batang" pitchFamily="18" charset="-127"/>
              </a:rPr>
              <a:t>immagine all'infinito </a:t>
            </a:r>
            <a:endParaRPr lang="it-IT" sz="2200" dirty="0" smtClean="0">
              <a:latin typeface="Comic Sans MS" pitchFamily="66" charset="0"/>
              <a:cs typeface="Times New Roman" pitchFamily="18" charset="0"/>
            </a:endParaRPr>
          </a:p>
          <a:p>
            <a:pPr eaLnBrk="1" hangingPunct="1">
              <a:lnSpc>
                <a:spcPct val="90000"/>
              </a:lnSpc>
              <a:buFont typeface="Wingdings" pitchFamily="2" charset="2"/>
              <a:buNone/>
            </a:pPr>
            <a:r>
              <a:rPr lang="it-IT" sz="2200" b="1" i="1" dirty="0" smtClean="0">
                <a:latin typeface="Comic Sans MS" pitchFamily="66" charset="0"/>
                <a:ea typeface="Batang" pitchFamily="18" charset="-127"/>
              </a:rPr>
              <a:t>				</a:t>
            </a:r>
            <a:r>
              <a:rPr lang="it-IT" sz="2200" b="1" dirty="0" smtClean="0">
                <a:latin typeface="Comic Sans MS" pitchFamily="66" charset="0"/>
                <a:ea typeface="Batang" pitchFamily="18" charset="-127"/>
                <a:sym typeface="Symbol" pitchFamily="18" charset="2"/>
              </a:rPr>
              <a:t></a:t>
            </a:r>
            <a:r>
              <a:rPr lang="it-IT" sz="2200" b="1" dirty="0" smtClean="0">
                <a:latin typeface="Comic Sans MS" pitchFamily="66" charset="0"/>
                <a:ea typeface="Batang" pitchFamily="18" charset="-127"/>
              </a:rPr>
              <a:t>	</a:t>
            </a:r>
            <a:r>
              <a:rPr lang="it-IT" sz="2200" b="1" i="1" dirty="0" smtClean="0">
                <a:latin typeface="Comic Sans MS" pitchFamily="66" charset="0"/>
                <a:ea typeface="Batang" pitchFamily="18" charset="-127"/>
              </a:rPr>
              <a:t>ingrandimento |m| → </a:t>
            </a:r>
            <a:r>
              <a:rPr lang="it-IT" sz="2600" b="1" i="1" dirty="0" smtClean="0">
                <a:latin typeface="Comic Sans MS" pitchFamily="66" charset="0"/>
                <a:ea typeface="Batang" pitchFamily="18" charset="-127"/>
              </a:rPr>
              <a:t>∞</a:t>
            </a:r>
            <a:endParaRPr lang="it-IT" sz="2600" b="1" u="sng" dirty="0" smtClean="0">
              <a:latin typeface="Comic Sans MS" pitchFamily="66" charset="0"/>
              <a:cs typeface="Times New Roman" pitchFamily="18" charset="0"/>
            </a:endParaRPr>
          </a:p>
          <a:p>
            <a:pPr eaLnBrk="1" hangingPunct="1">
              <a:lnSpc>
                <a:spcPct val="90000"/>
              </a:lnSpc>
              <a:buFont typeface="Wingdings" pitchFamily="2" charset="2"/>
              <a:buNone/>
            </a:pPr>
            <a:endParaRPr lang="it-IT" sz="2200" dirty="0" smtClean="0">
              <a:latin typeface="Comic Sans MS" pitchFamily="66" charset="0"/>
            </a:endParaRPr>
          </a:p>
        </p:txBody>
      </p:sp>
      <p:grpSp>
        <p:nvGrpSpPr>
          <p:cNvPr id="2" name="Group 4"/>
          <p:cNvGrpSpPr>
            <a:grpSpLocks/>
          </p:cNvGrpSpPr>
          <p:nvPr/>
        </p:nvGrpSpPr>
        <p:grpSpPr bwMode="auto">
          <a:xfrm>
            <a:off x="1905000" y="3200400"/>
            <a:ext cx="4495800" cy="2470150"/>
            <a:chOff x="807" y="3523"/>
            <a:chExt cx="7080" cy="3890"/>
          </a:xfrm>
        </p:grpSpPr>
        <p:sp>
          <p:nvSpPr>
            <p:cNvPr id="17415" name="Line 5"/>
            <p:cNvSpPr>
              <a:spLocks noChangeShapeType="1"/>
            </p:cNvSpPr>
            <p:nvPr/>
          </p:nvSpPr>
          <p:spPr bwMode="auto">
            <a:xfrm flipV="1">
              <a:off x="3327" y="4488"/>
              <a:ext cx="0" cy="652"/>
            </a:xfrm>
            <a:prstGeom prst="line">
              <a:avLst/>
            </a:prstGeom>
            <a:noFill/>
            <a:ln w="38100">
              <a:solidFill>
                <a:srgbClr val="FFCC00"/>
              </a:solidFill>
              <a:round/>
              <a:headEnd/>
              <a:tailEnd type="triangle" w="med" len="med"/>
            </a:ln>
          </p:spPr>
          <p:txBody>
            <a:bodyPr/>
            <a:lstStyle/>
            <a:p>
              <a:endParaRPr lang="it-IT"/>
            </a:p>
          </p:txBody>
        </p:sp>
        <p:sp>
          <p:nvSpPr>
            <p:cNvPr id="17416" name="Text Box 6"/>
            <p:cNvSpPr txBox="1">
              <a:spLocks noChangeArrowheads="1"/>
            </p:cNvSpPr>
            <p:nvPr/>
          </p:nvSpPr>
          <p:spPr bwMode="auto">
            <a:xfrm>
              <a:off x="3087" y="4012"/>
              <a:ext cx="633" cy="425"/>
            </a:xfrm>
            <a:prstGeom prst="rect">
              <a:avLst/>
            </a:prstGeom>
            <a:noFill/>
            <a:ln w="9525">
              <a:noFill/>
              <a:miter lim="800000"/>
              <a:headEnd/>
              <a:tailEnd/>
            </a:ln>
          </p:spPr>
          <p:txBody>
            <a:bodyPr/>
            <a:lstStyle/>
            <a:p>
              <a:pPr algn="r" eaLnBrk="0" hangingPunct="0"/>
              <a:r>
                <a:rPr lang="it-IT" sz="1400" b="1">
                  <a:latin typeface="Times New Roman" pitchFamily="18" charset="0"/>
                </a:rPr>
                <a:t>O’</a:t>
              </a:r>
            </a:p>
          </p:txBody>
        </p:sp>
        <p:sp>
          <p:nvSpPr>
            <p:cNvPr id="17417" name="Freeform 7"/>
            <p:cNvSpPr>
              <a:spLocks/>
            </p:cNvSpPr>
            <p:nvPr/>
          </p:nvSpPr>
          <p:spPr bwMode="auto">
            <a:xfrm>
              <a:off x="1227" y="3523"/>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7418" name="Text Box 8"/>
            <p:cNvSpPr txBox="1">
              <a:spLocks noChangeArrowheads="1"/>
            </p:cNvSpPr>
            <p:nvPr/>
          </p:nvSpPr>
          <p:spPr bwMode="auto">
            <a:xfrm>
              <a:off x="807" y="4827"/>
              <a:ext cx="480" cy="489"/>
            </a:xfrm>
            <a:prstGeom prst="rect">
              <a:avLst/>
            </a:prstGeom>
            <a:noFill/>
            <a:ln w="9525">
              <a:noFill/>
              <a:miter lim="800000"/>
              <a:headEnd/>
              <a:tailEnd/>
            </a:ln>
          </p:spPr>
          <p:txBody>
            <a:bodyPr/>
            <a:lstStyle/>
            <a:p>
              <a:pPr eaLnBrk="0" hangingPunct="0"/>
              <a:r>
                <a:rPr lang="it-IT" sz="1400" b="1">
                  <a:latin typeface="Times New Roman" pitchFamily="18" charset="0"/>
                </a:rPr>
                <a:t>V</a:t>
              </a:r>
            </a:p>
          </p:txBody>
        </p:sp>
        <p:sp>
          <p:nvSpPr>
            <p:cNvPr id="17419" name="Text Box 9"/>
            <p:cNvSpPr txBox="1">
              <a:spLocks noChangeArrowheads="1"/>
            </p:cNvSpPr>
            <p:nvPr/>
          </p:nvSpPr>
          <p:spPr bwMode="auto">
            <a:xfrm>
              <a:off x="3327" y="4827"/>
              <a:ext cx="960" cy="494"/>
            </a:xfrm>
            <a:prstGeom prst="rect">
              <a:avLst/>
            </a:prstGeom>
            <a:noFill/>
            <a:ln w="9525">
              <a:noFill/>
              <a:miter lim="800000"/>
              <a:headEnd/>
              <a:tailEnd/>
            </a:ln>
          </p:spPr>
          <p:txBody>
            <a:bodyPr/>
            <a:lstStyle/>
            <a:p>
              <a:pPr eaLnBrk="0" hangingPunct="0"/>
              <a:r>
                <a:rPr lang="it-IT" sz="1400" b="1">
                  <a:latin typeface="Times New Roman" pitchFamily="18" charset="0"/>
                </a:rPr>
                <a:t>F=O</a:t>
              </a:r>
            </a:p>
          </p:txBody>
        </p:sp>
        <p:sp>
          <p:nvSpPr>
            <p:cNvPr id="17420" name="Line 10"/>
            <p:cNvSpPr>
              <a:spLocks noChangeShapeType="1"/>
            </p:cNvSpPr>
            <p:nvPr/>
          </p:nvSpPr>
          <p:spPr bwMode="auto">
            <a:xfrm>
              <a:off x="1167" y="5131"/>
              <a:ext cx="6600" cy="2282"/>
            </a:xfrm>
            <a:prstGeom prst="line">
              <a:avLst/>
            </a:prstGeom>
            <a:noFill/>
            <a:ln w="9525">
              <a:solidFill>
                <a:srgbClr val="000000"/>
              </a:solidFill>
              <a:round/>
              <a:headEnd/>
              <a:tailEnd type="triangle" w="med" len="med"/>
            </a:ln>
          </p:spPr>
          <p:txBody>
            <a:bodyPr/>
            <a:lstStyle/>
            <a:p>
              <a:endParaRPr lang="it-IT"/>
            </a:p>
          </p:txBody>
        </p:sp>
        <p:sp>
          <p:nvSpPr>
            <p:cNvPr id="17421" name="Line 11"/>
            <p:cNvSpPr>
              <a:spLocks noChangeShapeType="1"/>
            </p:cNvSpPr>
            <p:nvPr/>
          </p:nvSpPr>
          <p:spPr bwMode="auto">
            <a:xfrm flipV="1">
              <a:off x="1167" y="3673"/>
              <a:ext cx="5040" cy="1467"/>
            </a:xfrm>
            <a:prstGeom prst="line">
              <a:avLst/>
            </a:prstGeom>
            <a:noFill/>
            <a:ln w="9525">
              <a:solidFill>
                <a:srgbClr val="000000"/>
              </a:solidFill>
              <a:round/>
              <a:headEnd type="triangle" w="med" len="med"/>
              <a:tailEnd/>
            </a:ln>
          </p:spPr>
          <p:txBody>
            <a:bodyPr/>
            <a:lstStyle/>
            <a:p>
              <a:endParaRPr lang="it-IT"/>
            </a:p>
          </p:txBody>
        </p:sp>
        <p:sp>
          <p:nvSpPr>
            <p:cNvPr id="17422" name="Line 12"/>
            <p:cNvSpPr>
              <a:spLocks noChangeShapeType="1"/>
            </p:cNvSpPr>
            <p:nvPr/>
          </p:nvSpPr>
          <p:spPr bwMode="auto">
            <a:xfrm flipH="1">
              <a:off x="1287" y="4499"/>
              <a:ext cx="6360" cy="0"/>
            </a:xfrm>
            <a:prstGeom prst="line">
              <a:avLst/>
            </a:prstGeom>
            <a:noFill/>
            <a:ln w="9525">
              <a:solidFill>
                <a:srgbClr val="000000"/>
              </a:solidFill>
              <a:round/>
              <a:headEnd/>
              <a:tailEnd type="triangle" w="med" len="med"/>
            </a:ln>
          </p:spPr>
          <p:txBody>
            <a:bodyPr/>
            <a:lstStyle/>
            <a:p>
              <a:endParaRPr lang="it-IT"/>
            </a:p>
          </p:txBody>
        </p:sp>
        <p:sp>
          <p:nvSpPr>
            <p:cNvPr id="17423" name="Line 13"/>
            <p:cNvSpPr>
              <a:spLocks noChangeShapeType="1"/>
            </p:cNvSpPr>
            <p:nvPr/>
          </p:nvSpPr>
          <p:spPr bwMode="auto">
            <a:xfrm>
              <a:off x="1287" y="4479"/>
              <a:ext cx="6600" cy="2119"/>
            </a:xfrm>
            <a:prstGeom prst="line">
              <a:avLst/>
            </a:prstGeom>
            <a:noFill/>
            <a:ln w="9525">
              <a:solidFill>
                <a:srgbClr val="000000"/>
              </a:solidFill>
              <a:round/>
              <a:headEnd/>
              <a:tailEnd type="triangle" w="med" len="med"/>
            </a:ln>
          </p:spPr>
          <p:txBody>
            <a:bodyPr/>
            <a:lstStyle/>
            <a:p>
              <a:endParaRPr lang="it-IT"/>
            </a:p>
          </p:txBody>
        </p:sp>
        <p:sp>
          <p:nvSpPr>
            <p:cNvPr id="17424" name="Line 14"/>
            <p:cNvSpPr>
              <a:spLocks noChangeShapeType="1"/>
            </p:cNvSpPr>
            <p:nvPr/>
          </p:nvSpPr>
          <p:spPr bwMode="auto">
            <a:xfrm flipV="1">
              <a:off x="1167" y="5135"/>
              <a:ext cx="6240" cy="0"/>
            </a:xfrm>
            <a:prstGeom prst="line">
              <a:avLst/>
            </a:prstGeom>
            <a:noFill/>
            <a:ln w="9525">
              <a:solidFill>
                <a:srgbClr val="000000"/>
              </a:solidFill>
              <a:round/>
              <a:headEnd/>
              <a:tailEnd/>
            </a:ln>
          </p:spPr>
          <p:txBody>
            <a:bodyPr/>
            <a:lstStyle/>
            <a:p>
              <a:endParaRPr lang="it-IT"/>
            </a:p>
          </p:txBody>
        </p:sp>
        <p:sp>
          <p:nvSpPr>
            <p:cNvPr id="17425" name="Text Box 15"/>
            <p:cNvSpPr txBox="1">
              <a:spLocks noChangeArrowheads="1"/>
            </p:cNvSpPr>
            <p:nvPr/>
          </p:nvSpPr>
          <p:spPr bwMode="auto">
            <a:xfrm>
              <a:off x="5247" y="5126"/>
              <a:ext cx="720" cy="489"/>
            </a:xfrm>
            <a:prstGeom prst="rect">
              <a:avLst/>
            </a:prstGeom>
            <a:noFill/>
            <a:ln w="9525">
              <a:noFill/>
              <a:miter lim="800000"/>
              <a:headEnd/>
              <a:tailEnd/>
            </a:ln>
          </p:spPr>
          <p:txBody>
            <a:bodyPr/>
            <a:lstStyle/>
            <a:p>
              <a:pPr eaLnBrk="0" hangingPunct="0"/>
              <a:r>
                <a:rPr lang="it-IT" sz="1400" b="1">
                  <a:latin typeface="Times New Roman" pitchFamily="18" charset="0"/>
                </a:rPr>
                <a:t>C</a:t>
              </a:r>
            </a:p>
          </p:txBody>
        </p:sp>
      </p:grpSp>
      <p:sp>
        <p:nvSpPr>
          <p:cNvPr id="17412" name="AutoShape 16"/>
          <p:cNvSpPr>
            <a:spLocks noChangeArrowheads="1"/>
          </p:cNvSpPr>
          <p:nvPr/>
        </p:nvSpPr>
        <p:spPr bwMode="auto">
          <a:xfrm>
            <a:off x="4800600" y="4191000"/>
            <a:ext cx="76200" cy="76200"/>
          </a:xfrm>
          <a:custGeom>
            <a:avLst/>
            <a:gdLst>
              <a:gd name="T0" fmla="*/ 76200 w 21600"/>
              <a:gd name="T1" fmla="*/ 38100 h 21600"/>
              <a:gd name="T2" fmla="*/ 38100 w 21600"/>
              <a:gd name="T3" fmla="*/ 76200 h 21600"/>
              <a:gd name="T4" fmla="*/ 0 w 21600"/>
              <a:gd name="T5" fmla="*/ 38100 h 21600"/>
              <a:gd name="T6" fmla="*/ 38100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it-IT"/>
          </a:p>
        </p:txBody>
      </p:sp>
      <p:pic>
        <p:nvPicPr>
          <p:cNvPr id="17413" name="Picture 17" descr="specchio concavo4caso"/>
          <p:cNvPicPr>
            <a:picLocks noGrp="1" noChangeAspect="1" noChangeArrowheads="1"/>
          </p:cNvPicPr>
          <p:nvPr>
            <p:ph sz="half" idx="2"/>
          </p:nvPr>
        </p:nvPicPr>
        <p:blipFill>
          <a:blip r:embed="rId3"/>
          <a:srcRect/>
          <a:stretch>
            <a:fillRect/>
          </a:stretch>
        </p:blipFill>
        <p:spPr>
          <a:xfrm>
            <a:off x="1403350" y="2781300"/>
            <a:ext cx="6264275" cy="3813175"/>
          </a:xfrm>
          <a:noFill/>
        </p:spPr>
      </p:pic>
      <p:sp>
        <p:nvSpPr>
          <p:cNvPr id="82964" name="Rectangle 20"/>
          <p:cNvSpPr>
            <a:spLocks noGrp="1" noChangeArrowheads="1"/>
          </p:cNvSpPr>
          <p:nvPr>
            <p:ph type="title"/>
          </p:nvPr>
        </p:nvSpPr>
        <p:spPr>
          <a:xfrm>
            <a:off x="684213" y="142876"/>
            <a:ext cx="7772400" cy="785794"/>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SPECCHIO CONCAVO (4 caso)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Onde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elettromagnetiche</a:t>
            </a:r>
            <a:endParaRPr lang="en-US" sz="3600" b="1" dirty="0">
              <a:effectLst>
                <a:outerShdw blurRad="38100" dist="38100" dir="2700000" algn="tl">
                  <a:srgbClr val="000000">
                    <a:alpha val="43137"/>
                  </a:srgbClr>
                </a:outerShdw>
              </a:effectLst>
              <a:latin typeface="+mj-lt"/>
            </a:endParaRPr>
          </a:p>
        </p:txBody>
      </p:sp>
      <p:grpSp>
        <p:nvGrpSpPr>
          <p:cNvPr id="4" name="Group 251"/>
          <p:cNvGrpSpPr>
            <a:grpSpLocks/>
          </p:cNvGrpSpPr>
          <p:nvPr/>
        </p:nvGrpSpPr>
        <p:grpSpPr bwMode="auto">
          <a:xfrm>
            <a:off x="428596" y="1214422"/>
            <a:ext cx="8429684" cy="5467366"/>
            <a:chOff x="-3" y="-3"/>
            <a:chExt cx="4022" cy="3914"/>
          </a:xfrm>
          <a:noFill/>
        </p:grpSpPr>
        <p:sp>
          <p:nvSpPr>
            <p:cNvPr id="6" name="Rectangle 373"/>
            <p:cNvSpPr>
              <a:spLocks noChangeArrowheads="1"/>
            </p:cNvSpPr>
            <p:nvPr/>
          </p:nvSpPr>
          <p:spPr bwMode="auto">
            <a:xfrm>
              <a:off x="-3" y="-3"/>
              <a:ext cx="4022" cy="3914"/>
            </a:xfrm>
            <a:prstGeom prst="rect">
              <a:avLst/>
            </a:prstGeom>
            <a:solidFill>
              <a:schemeClr val="bg1"/>
            </a:solidFill>
            <a:ln w="25400">
              <a:solidFill>
                <a:schemeClr val="tx2"/>
              </a:solidFill>
              <a:miter lim="800000"/>
              <a:headEnd/>
              <a:tailEnd/>
            </a:ln>
            <a:effectLst/>
          </p:spPr>
          <p:txBody>
            <a:bodyPr wrap="none"/>
            <a:lstStyle/>
            <a:p>
              <a:endParaRPr lang="it-IT" b="1">
                <a:latin typeface="Comic Sans MS" pitchFamily="66" charset="0"/>
              </a:endParaRPr>
            </a:p>
          </p:txBody>
        </p:sp>
        <p:grpSp>
          <p:nvGrpSpPr>
            <p:cNvPr id="5" name="Group 252"/>
            <p:cNvGrpSpPr>
              <a:grpSpLocks/>
            </p:cNvGrpSpPr>
            <p:nvPr/>
          </p:nvGrpSpPr>
          <p:grpSpPr bwMode="auto">
            <a:xfrm>
              <a:off x="0" y="0"/>
              <a:ext cx="4016" cy="3908"/>
              <a:chOff x="0" y="0"/>
              <a:chExt cx="4016" cy="3908"/>
            </a:xfrm>
            <a:grpFill/>
          </p:grpSpPr>
          <p:grpSp>
            <p:nvGrpSpPr>
              <p:cNvPr id="7" name="Group 253"/>
              <p:cNvGrpSpPr>
                <a:grpSpLocks/>
              </p:cNvGrpSpPr>
              <p:nvPr/>
            </p:nvGrpSpPr>
            <p:grpSpPr bwMode="auto">
              <a:xfrm>
                <a:off x="0" y="0"/>
                <a:ext cx="668" cy="606"/>
                <a:chOff x="0" y="0"/>
                <a:chExt cx="668" cy="606"/>
              </a:xfrm>
              <a:grpFill/>
            </p:grpSpPr>
            <p:sp>
              <p:nvSpPr>
                <p:cNvPr id="126" name="Rectangle 254"/>
                <p:cNvSpPr>
                  <a:spLocks noChangeArrowheads="1"/>
                </p:cNvSpPr>
                <p:nvPr/>
              </p:nvSpPr>
              <p:spPr bwMode="auto">
                <a:xfrm>
                  <a:off x="28" y="0"/>
                  <a:ext cx="612" cy="606"/>
                </a:xfrm>
                <a:prstGeom prst="rect">
                  <a:avLst/>
                </a:prstGeom>
                <a:solidFill>
                  <a:schemeClr val="bg1"/>
                </a:solidFill>
                <a:ln w="9525">
                  <a:solidFill>
                    <a:srgbClr val="FFFF00"/>
                  </a:solidFill>
                  <a:miter lim="800000"/>
                  <a:headEnd/>
                  <a:tailEnd/>
                </a:ln>
                <a:effectLst/>
              </p:spPr>
              <p:txBody>
                <a:bodyPr/>
                <a:lstStyle/>
                <a:p>
                  <a:pPr>
                    <a:tabLst>
                      <a:tab pos="449263" algn="r"/>
                      <a:tab pos="1077913" algn="l"/>
                      <a:tab pos="3060700" algn="ctr"/>
                      <a:tab pos="6119813" algn="r"/>
                    </a:tabLst>
                  </a:pPr>
                  <a:r>
                    <a:rPr kumimoji="0" lang="it-IT" sz="2000" b="1" dirty="0">
                      <a:solidFill>
                        <a:schemeClr val="tx1"/>
                      </a:solidFill>
                      <a:latin typeface="Comic Sans MS" pitchFamily="66" charset="0"/>
                      <a:cs typeface="Times New Roman" pitchFamily="18" charset="0"/>
                    </a:rPr>
                    <a:t>FOTONI</a:t>
                  </a:r>
                </a:p>
                <a:p>
                  <a:pPr algn="ctr" eaLnBrk="0" hangingPunct="0">
                    <a:tabLst>
                      <a:tab pos="449263" algn="r"/>
                      <a:tab pos="1077913" algn="l"/>
                      <a:tab pos="3060700" algn="ctr"/>
                      <a:tab pos="6119813" algn="r"/>
                    </a:tabLst>
                  </a:pPr>
                  <a:endParaRPr kumimoji="0" lang="it-IT" sz="2000" b="1" dirty="0">
                    <a:solidFill>
                      <a:schemeClr val="tx1"/>
                    </a:solidFill>
                    <a:latin typeface="Comic Sans MS" pitchFamily="66" charset="0"/>
                  </a:endParaRPr>
                </a:p>
              </p:txBody>
            </p:sp>
            <p:sp>
              <p:nvSpPr>
                <p:cNvPr id="127" name="Rectangle 255"/>
                <p:cNvSpPr>
                  <a:spLocks noChangeArrowheads="1"/>
                </p:cNvSpPr>
                <p:nvPr/>
              </p:nvSpPr>
              <p:spPr bwMode="auto">
                <a:xfrm>
                  <a:off x="0" y="0"/>
                  <a:ext cx="668" cy="606"/>
                </a:xfrm>
                <a:prstGeom prst="rect">
                  <a:avLst/>
                </a:prstGeom>
                <a:grpFill/>
                <a:ln w="7">
                  <a:solidFill>
                    <a:srgbClr val="FFFF00"/>
                  </a:solidFill>
                  <a:miter lim="800000"/>
                  <a:headEnd/>
                  <a:tailEnd/>
                </a:ln>
                <a:effectLst/>
              </p:spPr>
              <p:txBody>
                <a:bodyPr wrap="none"/>
                <a:lstStyle/>
                <a:p>
                  <a:endParaRPr lang="it-IT"/>
                </a:p>
              </p:txBody>
            </p:sp>
          </p:grpSp>
          <p:grpSp>
            <p:nvGrpSpPr>
              <p:cNvPr id="9" name="Group 256"/>
              <p:cNvGrpSpPr>
                <a:grpSpLocks/>
              </p:cNvGrpSpPr>
              <p:nvPr/>
            </p:nvGrpSpPr>
            <p:grpSpPr bwMode="auto">
              <a:xfrm>
                <a:off x="668" y="0"/>
                <a:ext cx="555" cy="606"/>
                <a:chOff x="668" y="0"/>
                <a:chExt cx="555" cy="606"/>
              </a:xfrm>
              <a:grpFill/>
            </p:grpSpPr>
            <p:sp>
              <p:nvSpPr>
                <p:cNvPr id="124" name="Rectangle 257"/>
                <p:cNvSpPr>
                  <a:spLocks noChangeArrowheads="1"/>
                </p:cNvSpPr>
                <p:nvPr/>
              </p:nvSpPr>
              <p:spPr bwMode="auto">
                <a:xfrm>
                  <a:off x="696" y="0"/>
                  <a:ext cx="499" cy="60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2000" b="1">
                      <a:solidFill>
                        <a:schemeClr val="tx1"/>
                      </a:solidFill>
                      <a:latin typeface="Symbol" pitchFamily="18" charset="2"/>
                      <a:cs typeface="Times New Roman" pitchFamily="18" charset="0"/>
                    </a:rPr>
                    <a:t>n</a:t>
                  </a:r>
                  <a:r>
                    <a:rPr kumimoji="0" lang="it-IT" sz="2000" b="1">
                      <a:solidFill>
                        <a:schemeClr val="tx1"/>
                      </a:solidFill>
                      <a:latin typeface="Comic Sans MS" pitchFamily="66" charset="0"/>
                      <a:cs typeface="Times New Roman" pitchFamily="18" charset="0"/>
                    </a:rPr>
                    <a:t> (Hz)</a:t>
                  </a:r>
                </a:p>
                <a:p>
                  <a:pPr algn="ctr" eaLnBrk="0" hangingPunct="0">
                    <a:tabLst>
                      <a:tab pos="449263" algn="r"/>
                      <a:tab pos="3060700" algn="ctr"/>
                      <a:tab pos="6119813" algn="r"/>
                    </a:tabLst>
                  </a:pPr>
                  <a:endParaRPr kumimoji="0" lang="it-IT" sz="2000" b="1">
                    <a:latin typeface="Comic Sans MS" pitchFamily="66" charset="0"/>
                  </a:endParaRPr>
                </a:p>
              </p:txBody>
            </p:sp>
            <p:sp>
              <p:nvSpPr>
                <p:cNvPr id="125" name="Rectangle 258"/>
                <p:cNvSpPr>
                  <a:spLocks noChangeArrowheads="1"/>
                </p:cNvSpPr>
                <p:nvPr/>
              </p:nvSpPr>
              <p:spPr bwMode="auto">
                <a:xfrm>
                  <a:off x="668" y="0"/>
                  <a:ext cx="555" cy="606"/>
                </a:xfrm>
                <a:prstGeom prst="rect">
                  <a:avLst/>
                </a:prstGeom>
                <a:grpFill/>
                <a:ln w="7">
                  <a:solidFill>
                    <a:srgbClr val="FFFF00"/>
                  </a:solidFill>
                  <a:miter lim="800000"/>
                  <a:headEnd/>
                  <a:tailEnd/>
                </a:ln>
                <a:effectLst/>
              </p:spPr>
              <p:txBody>
                <a:bodyPr wrap="none"/>
                <a:lstStyle/>
                <a:p>
                  <a:endParaRPr lang="it-IT"/>
                </a:p>
              </p:txBody>
            </p:sp>
          </p:grpSp>
          <p:grpSp>
            <p:nvGrpSpPr>
              <p:cNvPr id="10" name="Group 259"/>
              <p:cNvGrpSpPr>
                <a:grpSpLocks/>
              </p:cNvGrpSpPr>
              <p:nvPr/>
            </p:nvGrpSpPr>
            <p:grpSpPr bwMode="auto">
              <a:xfrm>
                <a:off x="1223" y="0"/>
                <a:ext cx="555" cy="606"/>
                <a:chOff x="1223" y="0"/>
                <a:chExt cx="555" cy="606"/>
              </a:xfrm>
              <a:grpFill/>
            </p:grpSpPr>
            <p:sp>
              <p:nvSpPr>
                <p:cNvPr id="122" name="Rectangle 260"/>
                <p:cNvSpPr>
                  <a:spLocks noChangeArrowheads="1"/>
                </p:cNvSpPr>
                <p:nvPr/>
              </p:nvSpPr>
              <p:spPr bwMode="auto">
                <a:xfrm>
                  <a:off x="1251" y="0"/>
                  <a:ext cx="499" cy="60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800" b="1">
                      <a:solidFill>
                        <a:schemeClr val="tx1"/>
                      </a:solidFill>
                      <a:latin typeface="Comic Sans MS" pitchFamily="66" charset="0"/>
                      <a:cs typeface="Times New Roman" pitchFamily="18" charset="0"/>
                    </a:rPr>
                    <a:t>Energia </a:t>
                  </a:r>
                </a:p>
                <a:p>
                  <a:pPr algn="ctr" eaLnBrk="0" hangingPunct="0">
                    <a:tabLst>
                      <a:tab pos="449263" algn="r"/>
                      <a:tab pos="3060700" algn="ctr"/>
                      <a:tab pos="6119813" algn="r"/>
                    </a:tabLst>
                  </a:pPr>
                  <a:r>
                    <a:rPr kumimoji="0" lang="it-IT" sz="1400" b="1">
                      <a:solidFill>
                        <a:schemeClr val="tx1"/>
                      </a:solidFill>
                      <a:latin typeface="Comic Sans MS" pitchFamily="66" charset="0"/>
                      <a:cs typeface="Times New Roman" pitchFamily="18" charset="0"/>
                    </a:rPr>
                    <a:t>(eV)</a:t>
                  </a:r>
                </a:p>
                <a:p>
                  <a:pPr algn="ctr" eaLnBrk="0" hangingPunct="0">
                    <a:tabLst>
                      <a:tab pos="449263" algn="r"/>
                      <a:tab pos="3060700" algn="ctr"/>
                      <a:tab pos="6119813" algn="r"/>
                    </a:tabLst>
                  </a:pPr>
                  <a:endParaRPr kumimoji="0" lang="it-IT" sz="1400" b="1">
                    <a:solidFill>
                      <a:schemeClr val="tx1"/>
                    </a:solidFill>
                    <a:latin typeface="Comic Sans MS" pitchFamily="66" charset="0"/>
                  </a:endParaRPr>
                </a:p>
              </p:txBody>
            </p:sp>
            <p:sp>
              <p:nvSpPr>
                <p:cNvPr id="123" name="Rectangle 261"/>
                <p:cNvSpPr>
                  <a:spLocks noChangeArrowheads="1"/>
                </p:cNvSpPr>
                <p:nvPr/>
              </p:nvSpPr>
              <p:spPr bwMode="auto">
                <a:xfrm>
                  <a:off x="1223" y="0"/>
                  <a:ext cx="555" cy="606"/>
                </a:xfrm>
                <a:prstGeom prst="rect">
                  <a:avLst/>
                </a:prstGeom>
                <a:grpFill/>
                <a:ln w="7">
                  <a:solidFill>
                    <a:srgbClr val="FFFF00"/>
                  </a:solidFill>
                  <a:miter lim="800000"/>
                  <a:headEnd/>
                  <a:tailEnd/>
                </a:ln>
                <a:effectLst/>
              </p:spPr>
              <p:txBody>
                <a:bodyPr wrap="none"/>
                <a:lstStyle/>
                <a:p>
                  <a:endParaRPr lang="it-IT"/>
                </a:p>
              </p:txBody>
            </p:sp>
          </p:grpSp>
          <p:grpSp>
            <p:nvGrpSpPr>
              <p:cNvPr id="11" name="Group 262"/>
              <p:cNvGrpSpPr>
                <a:grpSpLocks/>
              </p:cNvGrpSpPr>
              <p:nvPr/>
            </p:nvGrpSpPr>
            <p:grpSpPr bwMode="auto">
              <a:xfrm>
                <a:off x="1778" y="0"/>
                <a:ext cx="1119" cy="606"/>
                <a:chOff x="1778" y="0"/>
                <a:chExt cx="1119" cy="606"/>
              </a:xfrm>
              <a:grpFill/>
            </p:grpSpPr>
            <p:sp>
              <p:nvSpPr>
                <p:cNvPr id="120" name="Rectangle 263"/>
                <p:cNvSpPr>
                  <a:spLocks noChangeArrowheads="1"/>
                </p:cNvSpPr>
                <p:nvPr/>
              </p:nvSpPr>
              <p:spPr bwMode="auto">
                <a:xfrm>
                  <a:off x="1806" y="0"/>
                  <a:ext cx="1063" cy="60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2000" b="1">
                      <a:solidFill>
                        <a:schemeClr val="tx1"/>
                      </a:solidFill>
                      <a:latin typeface="Comic Sans MS" pitchFamily="66" charset="0"/>
                      <a:cs typeface="Times New Roman" pitchFamily="18" charset="0"/>
                    </a:rPr>
                    <a:t>Processo di origine</a:t>
                  </a:r>
                </a:p>
                <a:p>
                  <a:pPr algn="ctr" eaLnBrk="0" hangingPunct="0">
                    <a:tabLst>
                      <a:tab pos="449263" algn="r"/>
                      <a:tab pos="3060700" algn="ctr"/>
                      <a:tab pos="6119813" algn="r"/>
                    </a:tabLst>
                  </a:pPr>
                  <a:endParaRPr kumimoji="0" lang="it-IT" sz="1400" b="1">
                    <a:latin typeface="Comic Sans MS" pitchFamily="66" charset="0"/>
                  </a:endParaRPr>
                </a:p>
              </p:txBody>
            </p:sp>
            <p:sp>
              <p:nvSpPr>
                <p:cNvPr id="121" name="Rectangle 264"/>
                <p:cNvSpPr>
                  <a:spLocks noChangeArrowheads="1"/>
                </p:cNvSpPr>
                <p:nvPr/>
              </p:nvSpPr>
              <p:spPr bwMode="auto">
                <a:xfrm>
                  <a:off x="1778" y="0"/>
                  <a:ext cx="1119" cy="606"/>
                </a:xfrm>
                <a:prstGeom prst="rect">
                  <a:avLst/>
                </a:prstGeom>
                <a:grpFill/>
                <a:ln w="7">
                  <a:solidFill>
                    <a:srgbClr val="FFFF00"/>
                  </a:solidFill>
                  <a:miter lim="800000"/>
                  <a:headEnd/>
                  <a:tailEnd/>
                </a:ln>
                <a:effectLst/>
              </p:spPr>
              <p:txBody>
                <a:bodyPr wrap="none"/>
                <a:lstStyle/>
                <a:p>
                  <a:endParaRPr lang="it-IT"/>
                </a:p>
              </p:txBody>
            </p:sp>
          </p:grpSp>
          <p:grpSp>
            <p:nvGrpSpPr>
              <p:cNvPr id="12" name="Group 265"/>
              <p:cNvGrpSpPr>
                <a:grpSpLocks/>
              </p:cNvGrpSpPr>
              <p:nvPr/>
            </p:nvGrpSpPr>
            <p:grpSpPr bwMode="auto">
              <a:xfrm>
                <a:off x="2897" y="0"/>
                <a:ext cx="1119" cy="606"/>
                <a:chOff x="2897" y="0"/>
                <a:chExt cx="1119" cy="606"/>
              </a:xfrm>
              <a:grpFill/>
            </p:grpSpPr>
            <p:sp>
              <p:nvSpPr>
                <p:cNvPr id="118" name="Rectangle 266"/>
                <p:cNvSpPr>
                  <a:spLocks noChangeArrowheads="1"/>
                </p:cNvSpPr>
                <p:nvPr/>
              </p:nvSpPr>
              <p:spPr bwMode="auto">
                <a:xfrm>
                  <a:off x="2925" y="0"/>
                  <a:ext cx="1063" cy="60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2000" b="1">
                      <a:solidFill>
                        <a:schemeClr val="tx1"/>
                      </a:solidFill>
                      <a:latin typeface="Comic Sans MS" pitchFamily="66" charset="0"/>
                      <a:cs typeface="Times New Roman" pitchFamily="18" charset="0"/>
                    </a:rPr>
                    <a:t>Impiego medico</a:t>
                  </a:r>
                </a:p>
                <a:p>
                  <a:pPr algn="ctr" eaLnBrk="0" hangingPunct="0">
                    <a:tabLst>
                      <a:tab pos="449263" algn="r"/>
                      <a:tab pos="3060700" algn="ctr"/>
                      <a:tab pos="6119813" algn="r"/>
                    </a:tabLst>
                  </a:pPr>
                  <a:endParaRPr kumimoji="0" lang="it-IT" sz="1400" b="1">
                    <a:latin typeface="Comic Sans MS" pitchFamily="66" charset="0"/>
                  </a:endParaRPr>
                </a:p>
              </p:txBody>
            </p:sp>
            <p:sp>
              <p:nvSpPr>
                <p:cNvPr id="119" name="Rectangle 267"/>
                <p:cNvSpPr>
                  <a:spLocks noChangeArrowheads="1"/>
                </p:cNvSpPr>
                <p:nvPr/>
              </p:nvSpPr>
              <p:spPr bwMode="auto">
                <a:xfrm>
                  <a:off x="2897" y="0"/>
                  <a:ext cx="1119" cy="606"/>
                </a:xfrm>
                <a:prstGeom prst="rect">
                  <a:avLst/>
                </a:prstGeom>
                <a:grpFill/>
                <a:ln w="7">
                  <a:solidFill>
                    <a:srgbClr val="FFFF00"/>
                  </a:solidFill>
                  <a:miter lim="800000"/>
                  <a:headEnd/>
                  <a:tailEnd/>
                </a:ln>
                <a:effectLst/>
              </p:spPr>
              <p:txBody>
                <a:bodyPr wrap="none"/>
                <a:lstStyle/>
                <a:p>
                  <a:endParaRPr lang="it-IT"/>
                </a:p>
              </p:txBody>
            </p:sp>
          </p:grpSp>
          <p:grpSp>
            <p:nvGrpSpPr>
              <p:cNvPr id="13" name="Group 268"/>
              <p:cNvGrpSpPr>
                <a:grpSpLocks/>
              </p:cNvGrpSpPr>
              <p:nvPr/>
            </p:nvGrpSpPr>
            <p:grpSpPr bwMode="auto">
              <a:xfrm>
                <a:off x="0" y="606"/>
                <a:ext cx="668" cy="480"/>
                <a:chOff x="0" y="606"/>
                <a:chExt cx="668" cy="480"/>
              </a:xfrm>
              <a:grpFill/>
            </p:grpSpPr>
            <p:sp>
              <p:nvSpPr>
                <p:cNvPr id="116" name="Rectangle 269"/>
                <p:cNvSpPr>
                  <a:spLocks noChangeArrowheads="1"/>
                </p:cNvSpPr>
                <p:nvPr/>
              </p:nvSpPr>
              <p:spPr bwMode="auto">
                <a:xfrm>
                  <a:off x="28" y="606"/>
                  <a:ext cx="612"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300" b="1">
                      <a:latin typeface="Comic Sans MS" pitchFamily="66" charset="0"/>
                      <a:cs typeface="Times New Roman" pitchFamily="18" charset="0"/>
                    </a:rPr>
                    <a:t>Onde radio</a:t>
                  </a:r>
                </a:p>
                <a:p>
                  <a:pPr eaLnBrk="0" hangingPunct="0">
                    <a:tabLst>
                      <a:tab pos="449263" algn="r"/>
                      <a:tab pos="3060700" algn="ctr"/>
                      <a:tab pos="6119813" algn="r"/>
                    </a:tabLst>
                  </a:pPr>
                  <a:endParaRPr kumimoji="0" lang="it-IT" sz="1300" b="1">
                    <a:latin typeface="Comic Sans MS" pitchFamily="66" charset="0"/>
                  </a:endParaRPr>
                </a:p>
              </p:txBody>
            </p:sp>
            <p:sp>
              <p:nvSpPr>
                <p:cNvPr id="117" name="Rectangle 270"/>
                <p:cNvSpPr>
                  <a:spLocks noChangeArrowheads="1"/>
                </p:cNvSpPr>
                <p:nvPr/>
              </p:nvSpPr>
              <p:spPr bwMode="auto">
                <a:xfrm>
                  <a:off x="0" y="606"/>
                  <a:ext cx="668" cy="480"/>
                </a:xfrm>
                <a:prstGeom prst="rect">
                  <a:avLst/>
                </a:prstGeom>
                <a:grpFill/>
                <a:ln w="7">
                  <a:solidFill>
                    <a:srgbClr val="FFFF00"/>
                  </a:solidFill>
                  <a:miter lim="800000"/>
                  <a:headEnd/>
                  <a:tailEnd/>
                </a:ln>
                <a:effectLst/>
              </p:spPr>
              <p:txBody>
                <a:bodyPr wrap="none"/>
                <a:lstStyle/>
                <a:p>
                  <a:endParaRPr lang="it-IT"/>
                </a:p>
              </p:txBody>
            </p:sp>
          </p:grpSp>
          <p:grpSp>
            <p:nvGrpSpPr>
              <p:cNvPr id="14" name="Group 271"/>
              <p:cNvGrpSpPr>
                <a:grpSpLocks/>
              </p:cNvGrpSpPr>
              <p:nvPr/>
            </p:nvGrpSpPr>
            <p:grpSpPr bwMode="auto">
              <a:xfrm>
                <a:off x="668" y="606"/>
                <a:ext cx="555" cy="480"/>
                <a:chOff x="668" y="606"/>
                <a:chExt cx="555" cy="480"/>
              </a:xfrm>
              <a:grpFill/>
            </p:grpSpPr>
            <p:sp>
              <p:nvSpPr>
                <p:cNvPr id="115" name="Rectangle 273"/>
                <p:cNvSpPr>
                  <a:spLocks noChangeArrowheads="1"/>
                </p:cNvSpPr>
                <p:nvPr/>
              </p:nvSpPr>
              <p:spPr bwMode="auto">
                <a:xfrm>
                  <a:off x="668" y="606"/>
                  <a:ext cx="555" cy="480"/>
                </a:xfrm>
                <a:prstGeom prst="rect">
                  <a:avLst/>
                </a:prstGeom>
                <a:solidFill>
                  <a:schemeClr val="bg1"/>
                </a:solidFill>
                <a:ln w="7">
                  <a:solidFill>
                    <a:srgbClr val="FFFF00"/>
                  </a:solidFill>
                  <a:miter lim="800000"/>
                  <a:headEnd/>
                  <a:tailEnd/>
                </a:ln>
                <a:effectLst/>
              </p:spPr>
              <p:txBody>
                <a:bodyPr wrap="none"/>
                <a:lstStyle/>
                <a:p>
                  <a:endParaRPr lang="it-IT"/>
                </a:p>
              </p:txBody>
            </p:sp>
            <p:sp>
              <p:nvSpPr>
                <p:cNvPr id="114" name="Rectangle 272"/>
                <p:cNvSpPr>
                  <a:spLocks noChangeArrowheads="1"/>
                </p:cNvSpPr>
                <p:nvPr/>
              </p:nvSpPr>
              <p:spPr bwMode="auto">
                <a:xfrm>
                  <a:off x="696" y="606"/>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4</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9</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grpSp>
          <p:grpSp>
            <p:nvGrpSpPr>
              <p:cNvPr id="15" name="Group 274"/>
              <p:cNvGrpSpPr>
                <a:grpSpLocks/>
              </p:cNvGrpSpPr>
              <p:nvPr/>
            </p:nvGrpSpPr>
            <p:grpSpPr bwMode="auto">
              <a:xfrm>
                <a:off x="1223" y="606"/>
                <a:ext cx="555" cy="480"/>
                <a:chOff x="1223" y="606"/>
                <a:chExt cx="555" cy="480"/>
              </a:xfrm>
              <a:grpFill/>
            </p:grpSpPr>
            <p:sp>
              <p:nvSpPr>
                <p:cNvPr id="112" name="Rectangle 275"/>
                <p:cNvSpPr>
                  <a:spLocks noChangeArrowheads="1"/>
                </p:cNvSpPr>
                <p:nvPr/>
              </p:nvSpPr>
              <p:spPr bwMode="auto">
                <a:xfrm>
                  <a:off x="1251" y="606"/>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-10</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-6</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113" name="Rectangle 276"/>
                <p:cNvSpPr>
                  <a:spLocks noChangeArrowheads="1"/>
                </p:cNvSpPr>
                <p:nvPr/>
              </p:nvSpPr>
              <p:spPr bwMode="auto">
                <a:xfrm>
                  <a:off x="1223" y="606"/>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16" name="Group 277"/>
              <p:cNvGrpSpPr>
                <a:grpSpLocks/>
              </p:cNvGrpSpPr>
              <p:nvPr/>
            </p:nvGrpSpPr>
            <p:grpSpPr bwMode="auto">
              <a:xfrm>
                <a:off x="1778" y="606"/>
                <a:ext cx="1119" cy="480"/>
                <a:chOff x="1778" y="606"/>
                <a:chExt cx="1119" cy="480"/>
              </a:xfrm>
              <a:grpFill/>
            </p:grpSpPr>
            <p:sp>
              <p:nvSpPr>
                <p:cNvPr id="110" name="Rectangle 278"/>
                <p:cNvSpPr>
                  <a:spLocks noChangeArrowheads="1"/>
                </p:cNvSpPr>
                <p:nvPr/>
              </p:nvSpPr>
              <p:spPr bwMode="auto">
                <a:xfrm>
                  <a:off x="1806" y="606"/>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dirty="0">
                      <a:latin typeface="Comic Sans MS" pitchFamily="66" charset="0"/>
                      <a:cs typeface="Times New Roman" pitchFamily="18" charset="0"/>
                    </a:rPr>
                    <a:t>Circuito elettrico oscillante</a:t>
                  </a:r>
                </a:p>
                <a:p>
                  <a:pPr eaLnBrk="0" hangingPunct="0">
                    <a:tabLst>
                      <a:tab pos="449263" algn="r"/>
                      <a:tab pos="3060700" algn="ctr"/>
                      <a:tab pos="6119813" algn="r"/>
                    </a:tabLst>
                  </a:pPr>
                  <a:endParaRPr kumimoji="0" lang="it-IT" sz="1400" b="1" dirty="0">
                    <a:latin typeface="Comic Sans MS" pitchFamily="66" charset="0"/>
                  </a:endParaRPr>
                </a:p>
              </p:txBody>
            </p:sp>
            <p:sp>
              <p:nvSpPr>
                <p:cNvPr id="111" name="Rectangle 279"/>
                <p:cNvSpPr>
                  <a:spLocks noChangeArrowheads="1"/>
                </p:cNvSpPr>
                <p:nvPr/>
              </p:nvSpPr>
              <p:spPr bwMode="auto">
                <a:xfrm>
                  <a:off x="1778" y="606"/>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17" name="Group 280"/>
              <p:cNvGrpSpPr>
                <a:grpSpLocks/>
              </p:cNvGrpSpPr>
              <p:nvPr/>
            </p:nvGrpSpPr>
            <p:grpSpPr bwMode="auto">
              <a:xfrm>
                <a:off x="2897" y="606"/>
                <a:ext cx="1119" cy="480"/>
                <a:chOff x="2897" y="606"/>
                <a:chExt cx="1119" cy="480"/>
              </a:xfrm>
              <a:grpFill/>
            </p:grpSpPr>
            <p:sp>
              <p:nvSpPr>
                <p:cNvPr id="108" name="Rectangle 281"/>
                <p:cNvSpPr>
                  <a:spLocks noChangeArrowheads="1"/>
                </p:cNvSpPr>
                <p:nvPr/>
              </p:nvSpPr>
              <p:spPr bwMode="auto">
                <a:xfrm>
                  <a:off x="2925" y="606"/>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Termoterapia, ipertermia, </a:t>
                  </a:r>
                </a:p>
                <a:p>
                  <a:pPr eaLnBrk="0" hangingPunct="0">
                    <a:tabLst>
                      <a:tab pos="449263" algn="r"/>
                      <a:tab pos="3060700" algn="ctr"/>
                      <a:tab pos="6119813" algn="r"/>
                    </a:tabLst>
                  </a:pPr>
                  <a:endParaRPr kumimoji="0" lang="it-IT" sz="1600" b="1">
                    <a:latin typeface="Comic Sans MS" pitchFamily="66" charset="0"/>
                  </a:endParaRPr>
                </a:p>
              </p:txBody>
            </p:sp>
            <p:sp>
              <p:nvSpPr>
                <p:cNvPr id="109" name="Rectangle 282"/>
                <p:cNvSpPr>
                  <a:spLocks noChangeArrowheads="1"/>
                </p:cNvSpPr>
                <p:nvPr/>
              </p:nvSpPr>
              <p:spPr bwMode="auto">
                <a:xfrm>
                  <a:off x="2897" y="606"/>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18" name="Group 283"/>
              <p:cNvGrpSpPr>
                <a:grpSpLocks/>
              </p:cNvGrpSpPr>
              <p:nvPr/>
            </p:nvGrpSpPr>
            <p:grpSpPr bwMode="auto">
              <a:xfrm>
                <a:off x="0" y="1086"/>
                <a:ext cx="668" cy="403"/>
                <a:chOff x="0" y="1086"/>
                <a:chExt cx="668" cy="403"/>
              </a:xfrm>
              <a:grpFill/>
            </p:grpSpPr>
            <p:sp>
              <p:nvSpPr>
                <p:cNvPr id="106" name="Rectangle 284"/>
                <p:cNvSpPr>
                  <a:spLocks noChangeArrowheads="1"/>
                </p:cNvSpPr>
                <p:nvPr/>
              </p:nvSpPr>
              <p:spPr bwMode="auto">
                <a:xfrm>
                  <a:off x="28" y="1086"/>
                  <a:ext cx="612"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Microonde</a:t>
                  </a:r>
                </a:p>
                <a:p>
                  <a:pPr eaLnBrk="0" hangingPunct="0">
                    <a:tabLst>
                      <a:tab pos="449263" algn="r"/>
                      <a:tab pos="3060700" algn="ctr"/>
                      <a:tab pos="6119813" algn="r"/>
                    </a:tabLst>
                  </a:pPr>
                  <a:endParaRPr kumimoji="0" lang="it-IT" sz="1400" b="1">
                    <a:latin typeface="Comic Sans MS" pitchFamily="66" charset="0"/>
                  </a:endParaRPr>
                </a:p>
              </p:txBody>
            </p:sp>
            <p:sp>
              <p:nvSpPr>
                <p:cNvPr id="107" name="Rectangle 285"/>
                <p:cNvSpPr>
                  <a:spLocks noChangeArrowheads="1"/>
                </p:cNvSpPr>
                <p:nvPr/>
              </p:nvSpPr>
              <p:spPr bwMode="auto">
                <a:xfrm>
                  <a:off x="0" y="1086"/>
                  <a:ext cx="668" cy="403"/>
                </a:xfrm>
                <a:prstGeom prst="rect">
                  <a:avLst/>
                </a:prstGeom>
                <a:grpFill/>
                <a:ln w="7">
                  <a:solidFill>
                    <a:srgbClr val="FFFF00"/>
                  </a:solidFill>
                  <a:miter lim="800000"/>
                  <a:headEnd/>
                  <a:tailEnd/>
                </a:ln>
                <a:effectLst/>
              </p:spPr>
              <p:txBody>
                <a:bodyPr wrap="none"/>
                <a:lstStyle/>
                <a:p>
                  <a:endParaRPr lang="it-IT"/>
                </a:p>
              </p:txBody>
            </p:sp>
          </p:grpSp>
          <p:grpSp>
            <p:nvGrpSpPr>
              <p:cNvPr id="19" name="Group 286"/>
              <p:cNvGrpSpPr>
                <a:grpSpLocks/>
              </p:cNvGrpSpPr>
              <p:nvPr/>
            </p:nvGrpSpPr>
            <p:grpSpPr bwMode="auto">
              <a:xfrm>
                <a:off x="668" y="1086"/>
                <a:ext cx="555" cy="403"/>
                <a:chOff x="668" y="1086"/>
                <a:chExt cx="555" cy="403"/>
              </a:xfrm>
              <a:grpFill/>
            </p:grpSpPr>
            <p:sp>
              <p:nvSpPr>
                <p:cNvPr id="104" name="Rectangle 287"/>
                <p:cNvSpPr>
                  <a:spLocks noChangeArrowheads="1"/>
                </p:cNvSpPr>
                <p:nvPr/>
              </p:nvSpPr>
              <p:spPr bwMode="auto">
                <a:xfrm>
                  <a:off x="696" y="1086"/>
                  <a:ext cx="499" cy="403"/>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9</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12</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105" name="Rectangle 288"/>
                <p:cNvSpPr>
                  <a:spLocks noChangeArrowheads="1"/>
                </p:cNvSpPr>
                <p:nvPr/>
              </p:nvSpPr>
              <p:spPr bwMode="auto">
                <a:xfrm>
                  <a:off x="668" y="1086"/>
                  <a:ext cx="555" cy="403"/>
                </a:xfrm>
                <a:prstGeom prst="rect">
                  <a:avLst/>
                </a:prstGeom>
                <a:grpFill/>
                <a:ln w="7">
                  <a:solidFill>
                    <a:srgbClr val="FFFF00"/>
                  </a:solidFill>
                  <a:miter lim="800000"/>
                  <a:headEnd/>
                  <a:tailEnd/>
                </a:ln>
                <a:effectLst/>
              </p:spPr>
              <p:txBody>
                <a:bodyPr wrap="none"/>
                <a:lstStyle/>
                <a:p>
                  <a:endParaRPr lang="it-IT"/>
                </a:p>
              </p:txBody>
            </p:sp>
          </p:grpSp>
          <p:grpSp>
            <p:nvGrpSpPr>
              <p:cNvPr id="20" name="Group 289"/>
              <p:cNvGrpSpPr>
                <a:grpSpLocks/>
              </p:cNvGrpSpPr>
              <p:nvPr/>
            </p:nvGrpSpPr>
            <p:grpSpPr bwMode="auto">
              <a:xfrm>
                <a:off x="1223" y="1086"/>
                <a:ext cx="555" cy="403"/>
                <a:chOff x="1223" y="1086"/>
                <a:chExt cx="555" cy="403"/>
              </a:xfrm>
              <a:grpFill/>
            </p:grpSpPr>
            <p:sp>
              <p:nvSpPr>
                <p:cNvPr id="102" name="Rectangle 290"/>
                <p:cNvSpPr>
                  <a:spLocks noChangeArrowheads="1"/>
                </p:cNvSpPr>
                <p:nvPr/>
              </p:nvSpPr>
              <p:spPr bwMode="auto">
                <a:xfrm>
                  <a:off x="1251" y="1086"/>
                  <a:ext cx="499" cy="403"/>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-5</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-2</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103" name="Rectangle 291"/>
                <p:cNvSpPr>
                  <a:spLocks noChangeArrowheads="1"/>
                </p:cNvSpPr>
                <p:nvPr/>
              </p:nvSpPr>
              <p:spPr bwMode="auto">
                <a:xfrm>
                  <a:off x="1223" y="1086"/>
                  <a:ext cx="555" cy="403"/>
                </a:xfrm>
                <a:prstGeom prst="rect">
                  <a:avLst/>
                </a:prstGeom>
                <a:grpFill/>
                <a:ln w="7">
                  <a:solidFill>
                    <a:srgbClr val="FFFF00"/>
                  </a:solidFill>
                  <a:miter lim="800000"/>
                  <a:headEnd/>
                  <a:tailEnd/>
                </a:ln>
                <a:effectLst/>
              </p:spPr>
              <p:txBody>
                <a:bodyPr wrap="none"/>
                <a:lstStyle/>
                <a:p>
                  <a:endParaRPr lang="it-IT"/>
                </a:p>
              </p:txBody>
            </p:sp>
          </p:grpSp>
          <p:grpSp>
            <p:nvGrpSpPr>
              <p:cNvPr id="21" name="Group 292"/>
              <p:cNvGrpSpPr>
                <a:grpSpLocks/>
              </p:cNvGrpSpPr>
              <p:nvPr/>
            </p:nvGrpSpPr>
            <p:grpSpPr bwMode="auto">
              <a:xfrm>
                <a:off x="1778" y="1086"/>
                <a:ext cx="1119" cy="403"/>
                <a:chOff x="1778" y="1086"/>
                <a:chExt cx="1119" cy="403"/>
              </a:xfrm>
              <a:grpFill/>
            </p:grpSpPr>
            <p:sp>
              <p:nvSpPr>
                <p:cNvPr id="100" name="Rectangle 293"/>
                <p:cNvSpPr>
                  <a:spLocks noChangeArrowheads="1"/>
                </p:cNvSpPr>
                <p:nvPr/>
              </p:nvSpPr>
              <p:spPr bwMode="auto">
                <a:xfrm>
                  <a:off x="1806" y="1086"/>
                  <a:ext cx="1063"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 </a:t>
                  </a:r>
                </a:p>
                <a:p>
                  <a:pPr eaLnBrk="0" hangingPunct="0">
                    <a:tabLst>
                      <a:tab pos="449263" algn="r"/>
                      <a:tab pos="3060700" algn="ctr"/>
                      <a:tab pos="6119813" algn="r"/>
                    </a:tabLst>
                  </a:pPr>
                  <a:endParaRPr kumimoji="0" lang="it-IT" sz="1400" b="1">
                    <a:latin typeface="Comic Sans MS" pitchFamily="66" charset="0"/>
                  </a:endParaRPr>
                </a:p>
              </p:txBody>
            </p:sp>
            <p:sp>
              <p:nvSpPr>
                <p:cNvPr id="101" name="Rectangle 294"/>
                <p:cNvSpPr>
                  <a:spLocks noChangeArrowheads="1"/>
                </p:cNvSpPr>
                <p:nvPr/>
              </p:nvSpPr>
              <p:spPr bwMode="auto">
                <a:xfrm>
                  <a:off x="1778" y="1086"/>
                  <a:ext cx="1119" cy="403"/>
                </a:xfrm>
                <a:prstGeom prst="rect">
                  <a:avLst/>
                </a:prstGeom>
                <a:grpFill/>
                <a:ln w="7">
                  <a:solidFill>
                    <a:srgbClr val="FFFF00"/>
                  </a:solidFill>
                  <a:miter lim="800000"/>
                  <a:headEnd/>
                  <a:tailEnd/>
                </a:ln>
                <a:effectLst/>
              </p:spPr>
              <p:txBody>
                <a:bodyPr wrap="none"/>
                <a:lstStyle/>
                <a:p>
                  <a:endParaRPr lang="it-IT"/>
                </a:p>
              </p:txBody>
            </p:sp>
          </p:grpSp>
          <p:grpSp>
            <p:nvGrpSpPr>
              <p:cNvPr id="22" name="Group 295"/>
              <p:cNvGrpSpPr>
                <a:grpSpLocks/>
              </p:cNvGrpSpPr>
              <p:nvPr/>
            </p:nvGrpSpPr>
            <p:grpSpPr bwMode="auto">
              <a:xfrm>
                <a:off x="2897" y="1086"/>
                <a:ext cx="1119" cy="403"/>
                <a:chOff x="2897" y="1086"/>
                <a:chExt cx="1119" cy="403"/>
              </a:xfrm>
              <a:grpFill/>
            </p:grpSpPr>
            <p:sp>
              <p:nvSpPr>
                <p:cNvPr id="98" name="Rectangle 296"/>
                <p:cNvSpPr>
                  <a:spLocks noChangeArrowheads="1"/>
                </p:cNvSpPr>
                <p:nvPr/>
              </p:nvSpPr>
              <p:spPr bwMode="auto">
                <a:xfrm>
                  <a:off x="2925" y="1086"/>
                  <a:ext cx="1063"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risonanza magnetica</a:t>
                  </a:r>
                </a:p>
                <a:p>
                  <a:pPr eaLnBrk="0" hangingPunct="0">
                    <a:tabLst>
                      <a:tab pos="449263" algn="r"/>
                      <a:tab pos="3060700" algn="ctr"/>
                      <a:tab pos="6119813" algn="r"/>
                    </a:tabLst>
                  </a:pPr>
                  <a:endParaRPr kumimoji="0" lang="it-IT" sz="1400" b="1">
                    <a:latin typeface="Comic Sans MS" pitchFamily="66" charset="0"/>
                  </a:endParaRPr>
                </a:p>
              </p:txBody>
            </p:sp>
            <p:sp>
              <p:nvSpPr>
                <p:cNvPr id="99" name="Rectangle 297"/>
                <p:cNvSpPr>
                  <a:spLocks noChangeArrowheads="1"/>
                </p:cNvSpPr>
                <p:nvPr/>
              </p:nvSpPr>
              <p:spPr bwMode="auto">
                <a:xfrm>
                  <a:off x="2897" y="1086"/>
                  <a:ext cx="1119" cy="403"/>
                </a:xfrm>
                <a:prstGeom prst="rect">
                  <a:avLst/>
                </a:prstGeom>
                <a:grpFill/>
                <a:ln w="7">
                  <a:solidFill>
                    <a:srgbClr val="FFFF00"/>
                  </a:solidFill>
                  <a:miter lim="800000"/>
                  <a:headEnd/>
                  <a:tailEnd/>
                </a:ln>
                <a:effectLst/>
              </p:spPr>
              <p:txBody>
                <a:bodyPr wrap="none"/>
                <a:lstStyle/>
                <a:p>
                  <a:endParaRPr lang="it-IT"/>
                </a:p>
              </p:txBody>
            </p:sp>
          </p:grpSp>
          <p:grpSp>
            <p:nvGrpSpPr>
              <p:cNvPr id="23" name="Group 298"/>
              <p:cNvGrpSpPr>
                <a:grpSpLocks/>
              </p:cNvGrpSpPr>
              <p:nvPr/>
            </p:nvGrpSpPr>
            <p:grpSpPr bwMode="auto">
              <a:xfrm>
                <a:off x="0" y="1489"/>
                <a:ext cx="668" cy="480"/>
                <a:chOff x="0" y="1489"/>
                <a:chExt cx="668" cy="480"/>
              </a:xfrm>
              <a:grpFill/>
            </p:grpSpPr>
            <p:sp>
              <p:nvSpPr>
                <p:cNvPr id="96" name="Rectangle 299"/>
                <p:cNvSpPr>
                  <a:spLocks noChangeArrowheads="1"/>
                </p:cNvSpPr>
                <p:nvPr/>
              </p:nvSpPr>
              <p:spPr bwMode="auto">
                <a:xfrm>
                  <a:off x="28" y="1489"/>
                  <a:ext cx="612"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Infrarossi</a:t>
                  </a:r>
                </a:p>
                <a:p>
                  <a:pPr eaLnBrk="0" hangingPunct="0">
                    <a:tabLst>
                      <a:tab pos="449263" algn="r"/>
                      <a:tab pos="3060700" algn="ctr"/>
                      <a:tab pos="6119813" algn="r"/>
                    </a:tabLst>
                  </a:pPr>
                  <a:endParaRPr kumimoji="0" lang="it-IT" sz="1400" b="1">
                    <a:latin typeface="Comic Sans MS" pitchFamily="66" charset="0"/>
                  </a:endParaRPr>
                </a:p>
              </p:txBody>
            </p:sp>
            <p:sp>
              <p:nvSpPr>
                <p:cNvPr id="97" name="Rectangle 300"/>
                <p:cNvSpPr>
                  <a:spLocks noChangeArrowheads="1"/>
                </p:cNvSpPr>
                <p:nvPr/>
              </p:nvSpPr>
              <p:spPr bwMode="auto">
                <a:xfrm>
                  <a:off x="0" y="1489"/>
                  <a:ext cx="668" cy="480"/>
                </a:xfrm>
                <a:prstGeom prst="rect">
                  <a:avLst/>
                </a:prstGeom>
                <a:grpFill/>
                <a:ln w="7">
                  <a:solidFill>
                    <a:srgbClr val="FFFF00"/>
                  </a:solidFill>
                  <a:miter lim="800000"/>
                  <a:headEnd/>
                  <a:tailEnd/>
                </a:ln>
                <a:effectLst/>
              </p:spPr>
              <p:txBody>
                <a:bodyPr wrap="none"/>
                <a:lstStyle/>
                <a:p>
                  <a:endParaRPr lang="it-IT"/>
                </a:p>
              </p:txBody>
            </p:sp>
          </p:grpSp>
          <p:grpSp>
            <p:nvGrpSpPr>
              <p:cNvPr id="24" name="Group 301"/>
              <p:cNvGrpSpPr>
                <a:grpSpLocks/>
              </p:cNvGrpSpPr>
              <p:nvPr/>
            </p:nvGrpSpPr>
            <p:grpSpPr bwMode="auto">
              <a:xfrm>
                <a:off x="668" y="1489"/>
                <a:ext cx="555" cy="480"/>
                <a:chOff x="668" y="1489"/>
                <a:chExt cx="555" cy="480"/>
              </a:xfrm>
              <a:grpFill/>
            </p:grpSpPr>
            <p:sp>
              <p:nvSpPr>
                <p:cNvPr id="94" name="Rectangle 302"/>
                <p:cNvSpPr>
                  <a:spLocks noChangeArrowheads="1"/>
                </p:cNvSpPr>
                <p:nvPr/>
              </p:nvSpPr>
              <p:spPr bwMode="auto">
                <a:xfrm>
                  <a:off x="696" y="1489"/>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12</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13</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95" name="Rectangle 303"/>
                <p:cNvSpPr>
                  <a:spLocks noChangeArrowheads="1"/>
                </p:cNvSpPr>
                <p:nvPr/>
              </p:nvSpPr>
              <p:spPr bwMode="auto">
                <a:xfrm>
                  <a:off x="668" y="1489"/>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25" name="Group 304"/>
              <p:cNvGrpSpPr>
                <a:grpSpLocks/>
              </p:cNvGrpSpPr>
              <p:nvPr/>
            </p:nvGrpSpPr>
            <p:grpSpPr bwMode="auto">
              <a:xfrm>
                <a:off x="1223" y="1489"/>
                <a:ext cx="555" cy="480"/>
                <a:chOff x="1223" y="1489"/>
                <a:chExt cx="555" cy="480"/>
              </a:xfrm>
              <a:grpFill/>
            </p:grpSpPr>
            <p:sp>
              <p:nvSpPr>
                <p:cNvPr id="92" name="Rectangle 305"/>
                <p:cNvSpPr>
                  <a:spLocks noChangeArrowheads="1"/>
                </p:cNvSpPr>
                <p:nvPr/>
              </p:nvSpPr>
              <p:spPr bwMode="auto">
                <a:xfrm>
                  <a:off x="1251" y="1489"/>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-2</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-1</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93" name="Rectangle 306"/>
                <p:cNvSpPr>
                  <a:spLocks noChangeArrowheads="1"/>
                </p:cNvSpPr>
                <p:nvPr/>
              </p:nvSpPr>
              <p:spPr bwMode="auto">
                <a:xfrm>
                  <a:off x="1223" y="1489"/>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26" name="Group 307"/>
              <p:cNvGrpSpPr>
                <a:grpSpLocks/>
              </p:cNvGrpSpPr>
              <p:nvPr/>
            </p:nvGrpSpPr>
            <p:grpSpPr bwMode="auto">
              <a:xfrm>
                <a:off x="1778" y="1489"/>
                <a:ext cx="1119" cy="480"/>
                <a:chOff x="1778" y="1489"/>
                <a:chExt cx="1119" cy="480"/>
              </a:xfrm>
              <a:grpFill/>
            </p:grpSpPr>
            <p:sp>
              <p:nvSpPr>
                <p:cNvPr id="90" name="Rectangle 308"/>
                <p:cNvSpPr>
                  <a:spLocks noChangeArrowheads="1"/>
                </p:cNvSpPr>
                <p:nvPr/>
              </p:nvSpPr>
              <p:spPr bwMode="auto">
                <a:xfrm>
                  <a:off x="1806" y="1489"/>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Vibrazioni molecolari (corpi «caldi»)</a:t>
                  </a:r>
                </a:p>
                <a:p>
                  <a:pPr eaLnBrk="0" hangingPunct="0">
                    <a:tabLst>
                      <a:tab pos="449263" algn="r"/>
                      <a:tab pos="3060700" algn="ctr"/>
                      <a:tab pos="6119813" algn="r"/>
                    </a:tabLst>
                  </a:pPr>
                  <a:endParaRPr kumimoji="0" lang="it-IT" sz="1400" b="1">
                    <a:latin typeface="Comic Sans MS" pitchFamily="66" charset="0"/>
                  </a:endParaRPr>
                </a:p>
              </p:txBody>
            </p:sp>
            <p:sp>
              <p:nvSpPr>
                <p:cNvPr id="91" name="Rectangle 309"/>
                <p:cNvSpPr>
                  <a:spLocks noChangeArrowheads="1"/>
                </p:cNvSpPr>
                <p:nvPr/>
              </p:nvSpPr>
              <p:spPr bwMode="auto">
                <a:xfrm>
                  <a:off x="1778" y="1489"/>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27" name="Group 310"/>
              <p:cNvGrpSpPr>
                <a:grpSpLocks/>
              </p:cNvGrpSpPr>
              <p:nvPr/>
            </p:nvGrpSpPr>
            <p:grpSpPr bwMode="auto">
              <a:xfrm>
                <a:off x="2897" y="1489"/>
                <a:ext cx="1119" cy="480"/>
                <a:chOff x="2897" y="1489"/>
                <a:chExt cx="1119" cy="480"/>
              </a:xfrm>
              <a:grpFill/>
            </p:grpSpPr>
            <p:sp>
              <p:nvSpPr>
                <p:cNvPr id="88" name="Rectangle 311"/>
                <p:cNvSpPr>
                  <a:spLocks noChangeArrowheads="1"/>
                </p:cNvSpPr>
                <p:nvPr/>
              </p:nvSpPr>
              <p:spPr bwMode="auto">
                <a:xfrm>
                  <a:off x="2925" y="1489"/>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Termoterapia, termografia</a:t>
                  </a:r>
                </a:p>
                <a:p>
                  <a:pPr eaLnBrk="0" hangingPunct="0">
                    <a:tabLst>
                      <a:tab pos="449263" algn="r"/>
                      <a:tab pos="3060700" algn="ctr"/>
                      <a:tab pos="6119813" algn="r"/>
                    </a:tabLst>
                  </a:pPr>
                  <a:endParaRPr kumimoji="0" lang="it-IT" sz="1600" b="1">
                    <a:latin typeface="Comic Sans MS" pitchFamily="66" charset="0"/>
                  </a:endParaRPr>
                </a:p>
              </p:txBody>
            </p:sp>
            <p:sp>
              <p:nvSpPr>
                <p:cNvPr id="89" name="Rectangle 312"/>
                <p:cNvSpPr>
                  <a:spLocks noChangeArrowheads="1"/>
                </p:cNvSpPr>
                <p:nvPr/>
              </p:nvSpPr>
              <p:spPr bwMode="auto">
                <a:xfrm>
                  <a:off x="2897" y="1489"/>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28" name="Group 313"/>
              <p:cNvGrpSpPr>
                <a:grpSpLocks/>
              </p:cNvGrpSpPr>
              <p:nvPr/>
            </p:nvGrpSpPr>
            <p:grpSpPr bwMode="auto">
              <a:xfrm>
                <a:off x="0" y="1969"/>
                <a:ext cx="668" cy="576"/>
                <a:chOff x="0" y="1969"/>
                <a:chExt cx="668" cy="576"/>
              </a:xfrm>
              <a:grpFill/>
            </p:grpSpPr>
            <p:sp>
              <p:nvSpPr>
                <p:cNvPr id="86" name="Rectangle 314"/>
                <p:cNvSpPr>
                  <a:spLocks noChangeArrowheads="1"/>
                </p:cNvSpPr>
                <p:nvPr/>
              </p:nvSpPr>
              <p:spPr bwMode="auto">
                <a:xfrm>
                  <a:off x="28" y="1969"/>
                  <a:ext cx="612" cy="576"/>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Ottici</a:t>
                  </a:r>
                </a:p>
                <a:p>
                  <a:pPr eaLnBrk="0" hangingPunct="0">
                    <a:tabLst>
                      <a:tab pos="449263" algn="r"/>
                      <a:tab pos="3060700" algn="ctr"/>
                      <a:tab pos="6119813" algn="r"/>
                    </a:tabLst>
                  </a:pPr>
                  <a:endParaRPr kumimoji="0" lang="it-IT" sz="1400" b="1">
                    <a:latin typeface="Comic Sans MS" pitchFamily="66" charset="0"/>
                  </a:endParaRPr>
                </a:p>
              </p:txBody>
            </p:sp>
            <p:sp>
              <p:nvSpPr>
                <p:cNvPr id="87" name="Rectangle 315"/>
                <p:cNvSpPr>
                  <a:spLocks noChangeArrowheads="1"/>
                </p:cNvSpPr>
                <p:nvPr/>
              </p:nvSpPr>
              <p:spPr bwMode="auto">
                <a:xfrm>
                  <a:off x="0" y="1969"/>
                  <a:ext cx="668" cy="576"/>
                </a:xfrm>
                <a:prstGeom prst="rect">
                  <a:avLst/>
                </a:prstGeom>
                <a:grpFill/>
                <a:ln w="7">
                  <a:solidFill>
                    <a:srgbClr val="FFFF00"/>
                  </a:solidFill>
                  <a:miter lim="800000"/>
                  <a:headEnd/>
                  <a:tailEnd/>
                </a:ln>
                <a:effectLst/>
              </p:spPr>
              <p:txBody>
                <a:bodyPr wrap="none"/>
                <a:lstStyle/>
                <a:p>
                  <a:endParaRPr lang="it-IT"/>
                </a:p>
              </p:txBody>
            </p:sp>
          </p:grpSp>
          <p:grpSp>
            <p:nvGrpSpPr>
              <p:cNvPr id="29" name="Group 316"/>
              <p:cNvGrpSpPr>
                <a:grpSpLocks/>
              </p:cNvGrpSpPr>
              <p:nvPr/>
            </p:nvGrpSpPr>
            <p:grpSpPr bwMode="auto">
              <a:xfrm>
                <a:off x="668" y="1969"/>
                <a:ext cx="555" cy="576"/>
                <a:chOff x="668" y="1969"/>
                <a:chExt cx="555" cy="576"/>
              </a:xfrm>
              <a:grpFill/>
            </p:grpSpPr>
            <p:sp>
              <p:nvSpPr>
                <p:cNvPr id="84" name="Rectangle 317"/>
                <p:cNvSpPr>
                  <a:spLocks noChangeArrowheads="1"/>
                </p:cNvSpPr>
                <p:nvPr/>
              </p:nvSpPr>
              <p:spPr bwMode="auto">
                <a:xfrm>
                  <a:off x="696" y="1969"/>
                  <a:ext cx="499" cy="57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14</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15</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85" name="Rectangle 318"/>
                <p:cNvSpPr>
                  <a:spLocks noChangeArrowheads="1"/>
                </p:cNvSpPr>
                <p:nvPr/>
              </p:nvSpPr>
              <p:spPr bwMode="auto">
                <a:xfrm>
                  <a:off x="668" y="1969"/>
                  <a:ext cx="555" cy="576"/>
                </a:xfrm>
                <a:prstGeom prst="rect">
                  <a:avLst/>
                </a:prstGeom>
                <a:grpFill/>
                <a:ln w="7">
                  <a:solidFill>
                    <a:srgbClr val="FFFF00"/>
                  </a:solidFill>
                  <a:miter lim="800000"/>
                  <a:headEnd/>
                  <a:tailEnd/>
                </a:ln>
                <a:effectLst/>
              </p:spPr>
              <p:txBody>
                <a:bodyPr wrap="none"/>
                <a:lstStyle/>
                <a:p>
                  <a:endParaRPr lang="it-IT"/>
                </a:p>
              </p:txBody>
            </p:sp>
          </p:grpSp>
          <p:grpSp>
            <p:nvGrpSpPr>
              <p:cNvPr id="30" name="Group 319"/>
              <p:cNvGrpSpPr>
                <a:grpSpLocks/>
              </p:cNvGrpSpPr>
              <p:nvPr/>
            </p:nvGrpSpPr>
            <p:grpSpPr bwMode="auto">
              <a:xfrm>
                <a:off x="1223" y="1969"/>
                <a:ext cx="555" cy="576"/>
                <a:chOff x="1223" y="1969"/>
                <a:chExt cx="555" cy="576"/>
              </a:xfrm>
              <a:grpFill/>
            </p:grpSpPr>
            <p:sp>
              <p:nvSpPr>
                <p:cNvPr id="82" name="Rectangle 320"/>
                <p:cNvSpPr>
                  <a:spLocks noChangeArrowheads="1"/>
                </p:cNvSpPr>
                <p:nvPr/>
              </p:nvSpPr>
              <p:spPr bwMode="auto">
                <a:xfrm>
                  <a:off x="1251" y="1969"/>
                  <a:ext cx="499" cy="576"/>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 </a:t>
                  </a:r>
                </a:p>
                <a:p>
                  <a:pPr algn="ctr" eaLnBrk="0" hangingPunct="0">
                    <a:tabLst>
                      <a:tab pos="449263" algn="r"/>
                      <a:tab pos="3060700" algn="ctr"/>
                      <a:tab pos="6119813" algn="r"/>
                    </a:tabLst>
                  </a:pPr>
                  <a:endParaRPr kumimoji="0" lang="it-IT" sz="1400" b="1">
                    <a:latin typeface="Comic Sans MS" pitchFamily="66" charset="0"/>
                  </a:endParaRPr>
                </a:p>
              </p:txBody>
            </p:sp>
            <p:sp>
              <p:nvSpPr>
                <p:cNvPr id="83" name="Rectangle 321"/>
                <p:cNvSpPr>
                  <a:spLocks noChangeArrowheads="1"/>
                </p:cNvSpPr>
                <p:nvPr/>
              </p:nvSpPr>
              <p:spPr bwMode="auto">
                <a:xfrm>
                  <a:off x="1223" y="1969"/>
                  <a:ext cx="555" cy="576"/>
                </a:xfrm>
                <a:prstGeom prst="rect">
                  <a:avLst/>
                </a:prstGeom>
                <a:grpFill/>
                <a:ln w="7">
                  <a:solidFill>
                    <a:srgbClr val="FFFF00"/>
                  </a:solidFill>
                  <a:miter lim="800000"/>
                  <a:headEnd/>
                  <a:tailEnd/>
                </a:ln>
                <a:effectLst/>
              </p:spPr>
              <p:txBody>
                <a:bodyPr wrap="none"/>
                <a:lstStyle/>
                <a:p>
                  <a:endParaRPr lang="it-IT"/>
                </a:p>
              </p:txBody>
            </p:sp>
          </p:grpSp>
          <p:grpSp>
            <p:nvGrpSpPr>
              <p:cNvPr id="31" name="Group 322"/>
              <p:cNvGrpSpPr>
                <a:grpSpLocks/>
              </p:cNvGrpSpPr>
              <p:nvPr/>
            </p:nvGrpSpPr>
            <p:grpSpPr bwMode="auto">
              <a:xfrm>
                <a:off x="1778" y="1969"/>
                <a:ext cx="1119" cy="576"/>
                <a:chOff x="1778" y="1969"/>
                <a:chExt cx="1119" cy="576"/>
              </a:xfrm>
              <a:grpFill/>
            </p:grpSpPr>
            <p:sp>
              <p:nvSpPr>
                <p:cNvPr id="80" name="Rectangle 323"/>
                <p:cNvSpPr>
                  <a:spLocks noChangeArrowheads="1"/>
                </p:cNvSpPr>
                <p:nvPr/>
              </p:nvSpPr>
              <p:spPr bwMode="auto">
                <a:xfrm>
                  <a:off x="1806" y="1969"/>
                  <a:ext cx="1063" cy="576"/>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Eccitazione di atomi di gas o riscaldamento elevato di corpi</a:t>
                  </a:r>
                </a:p>
                <a:p>
                  <a:pPr eaLnBrk="0" hangingPunct="0">
                    <a:tabLst>
                      <a:tab pos="449263" algn="r"/>
                      <a:tab pos="3060700" algn="ctr"/>
                      <a:tab pos="6119813" algn="r"/>
                    </a:tabLst>
                  </a:pPr>
                  <a:endParaRPr kumimoji="0" lang="it-IT" sz="1400" b="1">
                    <a:latin typeface="Comic Sans MS" pitchFamily="66" charset="0"/>
                  </a:endParaRPr>
                </a:p>
              </p:txBody>
            </p:sp>
            <p:sp>
              <p:nvSpPr>
                <p:cNvPr id="81" name="Rectangle 324"/>
                <p:cNvSpPr>
                  <a:spLocks noChangeArrowheads="1"/>
                </p:cNvSpPr>
                <p:nvPr/>
              </p:nvSpPr>
              <p:spPr bwMode="auto">
                <a:xfrm>
                  <a:off x="1778" y="1969"/>
                  <a:ext cx="1119" cy="576"/>
                </a:xfrm>
                <a:prstGeom prst="rect">
                  <a:avLst/>
                </a:prstGeom>
                <a:grpFill/>
                <a:ln w="7">
                  <a:solidFill>
                    <a:srgbClr val="FFFF00"/>
                  </a:solidFill>
                  <a:miter lim="800000"/>
                  <a:headEnd/>
                  <a:tailEnd/>
                </a:ln>
                <a:effectLst/>
              </p:spPr>
              <p:txBody>
                <a:bodyPr wrap="none"/>
                <a:lstStyle/>
                <a:p>
                  <a:endParaRPr lang="it-IT"/>
                </a:p>
              </p:txBody>
            </p:sp>
          </p:grpSp>
          <p:grpSp>
            <p:nvGrpSpPr>
              <p:cNvPr id="32" name="Group 325"/>
              <p:cNvGrpSpPr>
                <a:grpSpLocks/>
              </p:cNvGrpSpPr>
              <p:nvPr/>
            </p:nvGrpSpPr>
            <p:grpSpPr bwMode="auto">
              <a:xfrm>
                <a:off x="2897" y="1969"/>
                <a:ext cx="1119" cy="576"/>
                <a:chOff x="2897" y="1969"/>
                <a:chExt cx="1119" cy="576"/>
              </a:xfrm>
              <a:grpFill/>
            </p:grpSpPr>
            <p:sp>
              <p:nvSpPr>
                <p:cNvPr id="78" name="Rectangle 326"/>
                <p:cNvSpPr>
                  <a:spLocks noChangeArrowheads="1"/>
                </p:cNvSpPr>
                <p:nvPr/>
              </p:nvSpPr>
              <p:spPr bwMode="auto">
                <a:xfrm>
                  <a:off x="2925" y="1969"/>
                  <a:ext cx="1063" cy="576"/>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Laser</a:t>
                  </a:r>
                </a:p>
                <a:p>
                  <a:pPr eaLnBrk="0" hangingPunct="0">
                    <a:tabLst>
                      <a:tab pos="449263" algn="r"/>
                      <a:tab pos="3060700" algn="ctr"/>
                      <a:tab pos="6119813" algn="r"/>
                    </a:tabLst>
                  </a:pPr>
                  <a:endParaRPr kumimoji="0" lang="it-IT" sz="1600" b="1">
                    <a:latin typeface="Comic Sans MS" pitchFamily="66" charset="0"/>
                  </a:endParaRPr>
                </a:p>
              </p:txBody>
            </p:sp>
            <p:sp>
              <p:nvSpPr>
                <p:cNvPr id="79" name="Rectangle 327"/>
                <p:cNvSpPr>
                  <a:spLocks noChangeArrowheads="1"/>
                </p:cNvSpPr>
                <p:nvPr/>
              </p:nvSpPr>
              <p:spPr bwMode="auto">
                <a:xfrm>
                  <a:off x="2897" y="1969"/>
                  <a:ext cx="1119" cy="576"/>
                </a:xfrm>
                <a:prstGeom prst="rect">
                  <a:avLst/>
                </a:prstGeom>
                <a:grpFill/>
                <a:ln w="7">
                  <a:solidFill>
                    <a:srgbClr val="FFFF00"/>
                  </a:solidFill>
                  <a:miter lim="800000"/>
                  <a:headEnd/>
                  <a:tailEnd/>
                </a:ln>
                <a:effectLst/>
              </p:spPr>
              <p:txBody>
                <a:bodyPr wrap="none"/>
                <a:lstStyle/>
                <a:p>
                  <a:endParaRPr lang="it-IT"/>
                </a:p>
              </p:txBody>
            </p:sp>
          </p:grpSp>
          <p:grpSp>
            <p:nvGrpSpPr>
              <p:cNvPr id="33" name="Group 328"/>
              <p:cNvGrpSpPr>
                <a:grpSpLocks/>
              </p:cNvGrpSpPr>
              <p:nvPr/>
            </p:nvGrpSpPr>
            <p:grpSpPr bwMode="auto">
              <a:xfrm>
                <a:off x="0" y="2545"/>
                <a:ext cx="668" cy="403"/>
                <a:chOff x="0" y="2545"/>
                <a:chExt cx="668" cy="403"/>
              </a:xfrm>
              <a:grpFill/>
            </p:grpSpPr>
            <p:sp>
              <p:nvSpPr>
                <p:cNvPr id="76" name="Rectangle 329"/>
                <p:cNvSpPr>
                  <a:spLocks noChangeArrowheads="1"/>
                </p:cNvSpPr>
                <p:nvPr/>
              </p:nvSpPr>
              <p:spPr bwMode="auto">
                <a:xfrm>
                  <a:off x="28" y="2545"/>
                  <a:ext cx="612"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Ultravioletti</a:t>
                  </a:r>
                </a:p>
                <a:p>
                  <a:pPr eaLnBrk="0" hangingPunct="0">
                    <a:tabLst>
                      <a:tab pos="449263" algn="r"/>
                      <a:tab pos="3060700" algn="ctr"/>
                      <a:tab pos="6119813" algn="r"/>
                    </a:tabLst>
                  </a:pPr>
                  <a:endParaRPr kumimoji="0" lang="it-IT" sz="1400" b="1">
                    <a:latin typeface="Comic Sans MS" pitchFamily="66" charset="0"/>
                  </a:endParaRPr>
                </a:p>
              </p:txBody>
            </p:sp>
            <p:sp>
              <p:nvSpPr>
                <p:cNvPr id="77" name="Rectangle 330"/>
                <p:cNvSpPr>
                  <a:spLocks noChangeArrowheads="1"/>
                </p:cNvSpPr>
                <p:nvPr/>
              </p:nvSpPr>
              <p:spPr bwMode="auto">
                <a:xfrm>
                  <a:off x="0" y="2545"/>
                  <a:ext cx="668" cy="403"/>
                </a:xfrm>
                <a:prstGeom prst="rect">
                  <a:avLst/>
                </a:prstGeom>
                <a:grpFill/>
                <a:ln w="7">
                  <a:solidFill>
                    <a:srgbClr val="FFFF00"/>
                  </a:solidFill>
                  <a:miter lim="800000"/>
                  <a:headEnd/>
                  <a:tailEnd/>
                </a:ln>
                <a:effectLst/>
              </p:spPr>
              <p:txBody>
                <a:bodyPr wrap="none"/>
                <a:lstStyle/>
                <a:p>
                  <a:endParaRPr lang="it-IT"/>
                </a:p>
              </p:txBody>
            </p:sp>
          </p:grpSp>
          <p:grpSp>
            <p:nvGrpSpPr>
              <p:cNvPr id="34" name="Group 331"/>
              <p:cNvGrpSpPr>
                <a:grpSpLocks/>
              </p:cNvGrpSpPr>
              <p:nvPr/>
            </p:nvGrpSpPr>
            <p:grpSpPr bwMode="auto">
              <a:xfrm>
                <a:off x="668" y="2545"/>
                <a:ext cx="555" cy="403"/>
                <a:chOff x="668" y="2545"/>
                <a:chExt cx="555" cy="403"/>
              </a:xfrm>
              <a:grpFill/>
            </p:grpSpPr>
            <p:sp>
              <p:nvSpPr>
                <p:cNvPr id="74" name="Rectangle 332"/>
                <p:cNvSpPr>
                  <a:spLocks noChangeArrowheads="1"/>
                </p:cNvSpPr>
                <p:nvPr/>
              </p:nvSpPr>
              <p:spPr bwMode="auto">
                <a:xfrm>
                  <a:off x="696" y="2545"/>
                  <a:ext cx="499" cy="403"/>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15</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16</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75" name="Rectangle 333"/>
                <p:cNvSpPr>
                  <a:spLocks noChangeArrowheads="1"/>
                </p:cNvSpPr>
                <p:nvPr/>
              </p:nvSpPr>
              <p:spPr bwMode="auto">
                <a:xfrm>
                  <a:off x="668" y="2545"/>
                  <a:ext cx="555" cy="403"/>
                </a:xfrm>
                <a:prstGeom prst="rect">
                  <a:avLst/>
                </a:prstGeom>
                <a:grpFill/>
                <a:ln w="7">
                  <a:solidFill>
                    <a:srgbClr val="FFFF00"/>
                  </a:solidFill>
                  <a:miter lim="800000"/>
                  <a:headEnd/>
                  <a:tailEnd/>
                </a:ln>
                <a:effectLst/>
              </p:spPr>
              <p:txBody>
                <a:bodyPr wrap="none"/>
                <a:lstStyle/>
                <a:p>
                  <a:endParaRPr lang="it-IT"/>
                </a:p>
              </p:txBody>
            </p:sp>
          </p:grpSp>
          <p:grpSp>
            <p:nvGrpSpPr>
              <p:cNvPr id="35" name="Group 334"/>
              <p:cNvGrpSpPr>
                <a:grpSpLocks/>
              </p:cNvGrpSpPr>
              <p:nvPr/>
            </p:nvGrpSpPr>
            <p:grpSpPr bwMode="auto">
              <a:xfrm>
                <a:off x="1223" y="2545"/>
                <a:ext cx="555" cy="403"/>
                <a:chOff x="1223" y="2545"/>
                <a:chExt cx="555" cy="403"/>
              </a:xfrm>
              <a:grpFill/>
            </p:grpSpPr>
            <p:sp>
              <p:nvSpPr>
                <p:cNvPr id="72" name="Rectangle 335"/>
                <p:cNvSpPr>
                  <a:spLocks noChangeArrowheads="1"/>
                </p:cNvSpPr>
                <p:nvPr/>
              </p:nvSpPr>
              <p:spPr bwMode="auto">
                <a:xfrm>
                  <a:off x="1251" y="2545"/>
                  <a:ext cx="499" cy="403"/>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2</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73" name="Rectangle 336"/>
                <p:cNvSpPr>
                  <a:spLocks noChangeArrowheads="1"/>
                </p:cNvSpPr>
                <p:nvPr/>
              </p:nvSpPr>
              <p:spPr bwMode="auto">
                <a:xfrm>
                  <a:off x="1223" y="2545"/>
                  <a:ext cx="555" cy="403"/>
                </a:xfrm>
                <a:prstGeom prst="rect">
                  <a:avLst/>
                </a:prstGeom>
                <a:grpFill/>
                <a:ln w="7">
                  <a:solidFill>
                    <a:srgbClr val="FFFF00"/>
                  </a:solidFill>
                  <a:miter lim="800000"/>
                  <a:headEnd/>
                  <a:tailEnd/>
                </a:ln>
                <a:effectLst/>
              </p:spPr>
              <p:txBody>
                <a:bodyPr wrap="none"/>
                <a:lstStyle/>
                <a:p>
                  <a:endParaRPr lang="it-IT"/>
                </a:p>
              </p:txBody>
            </p:sp>
          </p:grpSp>
          <p:grpSp>
            <p:nvGrpSpPr>
              <p:cNvPr id="36" name="Group 337"/>
              <p:cNvGrpSpPr>
                <a:grpSpLocks/>
              </p:cNvGrpSpPr>
              <p:nvPr/>
            </p:nvGrpSpPr>
            <p:grpSpPr bwMode="auto">
              <a:xfrm>
                <a:off x="1778" y="2545"/>
                <a:ext cx="1119" cy="403"/>
                <a:chOff x="1778" y="2545"/>
                <a:chExt cx="1119" cy="403"/>
              </a:xfrm>
              <a:grpFill/>
            </p:grpSpPr>
            <p:sp>
              <p:nvSpPr>
                <p:cNvPr id="70" name="Rectangle 338"/>
                <p:cNvSpPr>
                  <a:spLocks noChangeArrowheads="1"/>
                </p:cNvSpPr>
                <p:nvPr/>
              </p:nvSpPr>
              <p:spPr bwMode="auto">
                <a:xfrm>
                  <a:off x="1806" y="2545"/>
                  <a:ext cx="1063"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Eccitazione</a:t>
                  </a:r>
                </a:p>
                <a:p>
                  <a:pPr eaLnBrk="0" hangingPunct="0">
                    <a:tabLst>
                      <a:tab pos="449263" algn="r"/>
                      <a:tab pos="3060700" algn="ctr"/>
                      <a:tab pos="6119813" algn="r"/>
                    </a:tabLst>
                  </a:pPr>
                  <a:endParaRPr kumimoji="0" lang="it-IT" sz="1400" b="1">
                    <a:latin typeface="Comic Sans MS" pitchFamily="66" charset="0"/>
                  </a:endParaRPr>
                </a:p>
              </p:txBody>
            </p:sp>
            <p:sp>
              <p:nvSpPr>
                <p:cNvPr id="71" name="Rectangle 339"/>
                <p:cNvSpPr>
                  <a:spLocks noChangeArrowheads="1"/>
                </p:cNvSpPr>
                <p:nvPr/>
              </p:nvSpPr>
              <p:spPr bwMode="auto">
                <a:xfrm>
                  <a:off x="1778" y="2545"/>
                  <a:ext cx="1119" cy="403"/>
                </a:xfrm>
                <a:prstGeom prst="rect">
                  <a:avLst/>
                </a:prstGeom>
                <a:grpFill/>
                <a:ln w="7">
                  <a:solidFill>
                    <a:srgbClr val="FFFF00"/>
                  </a:solidFill>
                  <a:miter lim="800000"/>
                  <a:headEnd/>
                  <a:tailEnd/>
                </a:ln>
                <a:effectLst/>
              </p:spPr>
              <p:txBody>
                <a:bodyPr wrap="none"/>
                <a:lstStyle/>
                <a:p>
                  <a:endParaRPr lang="it-IT"/>
                </a:p>
              </p:txBody>
            </p:sp>
          </p:grpSp>
          <p:grpSp>
            <p:nvGrpSpPr>
              <p:cNvPr id="37" name="Group 340"/>
              <p:cNvGrpSpPr>
                <a:grpSpLocks/>
              </p:cNvGrpSpPr>
              <p:nvPr/>
            </p:nvGrpSpPr>
            <p:grpSpPr bwMode="auto">
              <a:xfrm>
                <a:off x="2897" y="2545"/>
                <a:ext cx="1119" cy="403"/>
                <a:chOff x="2897" y="2545"/>
                <a:chExt cx="1119" cy="403"/>
              </a:xfrm>
              <a:grpFill/>
            </p:grpSpPr>
            <p:sp>
              <p:nvSpPr>
                <p:cNvPr id="68" name="Rectangle 341"/>
                <p:cNvSpPr>
                  <a:spLocks noChangeArrowheads="1"/>
                </p:cNvSpPr>
                <p:nvPr/>
              </p:nvSpPr>
              <p:spPr bwMode="auto">
                <a:xfrm>
                  <a:off x="2925" y="2545"/>
                  <a:ext cx="1063" cy="403"/>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 </a:t>
                  </a:r>
                </a:p>
                <a:p>
                  <a:pPr eaLnBrk="0" hangingPunct="0">
                    <a:tabLst>
                      <a:tab pos="449263" algn="r"/>
                      <a:tab pos="3060700" algn="ctr"/>
                      <a:tab pos="6119813" algn="r"/>
                    </a:tabLst>
                  </a:pPr>
                  <a:endParaRPr kumimoji="0" lang="it-IT" sz="1400" b="1">
                    <a:latin typeface="Comic Sans MS" pitchFamily="66" charset="0"/>
                  </a:endParaRPr>
                </a:p>
              </p:txBody>
            </p:sp>
            <p:sp>
              <p:nvSpPr>
                <p:cNvPr id="69" name="Rectangle 342"/>
                <p:cNvSpPr>
                  <a:spLocks noChangeArrowheads="1"/>
                </p:cNvSpPr>
                <p:nvPr/>
              </p:nvSpPr>
              <p:spPr bwMode="auto">
                <a:xfrm>
                  <a:off x="2897" y="2545"/>
                  <a:ext cx="1119" cy="403"/>
                </a:xfrm>
                <a:prstGeom prst="rect">
                  <a:avLst/>
                </a:prstGeom>
                <a:grpFill/>
                <a:ln w="7">
                  <a:solidFill>
                    <a:srgbClr val="FFFF00"/>
                  </a:solidFill>
                  <a:miter lim="800000"/>
                  <a:headEnd/>
                  <a:tailEnd/>
                </a:ln>
                <a:effectLst/>
              </p:spPr>
              <p:txBody>
                <a:bodyPr wrap="none"/>
                <a:lstStyle/>
                <a:p>
                  <a:endParaRPr lang="it-IT"/>
                </a:p>
              </p:txBody>
            </p:sp>
          </p:grpSp>
          <p:grpSp>
            <p:nvGrpSpPr>
              <p:cNvPr id="38" name="Group 343"/>
              <p:cNvGrpSpPr>
                <a:grpSpLocks/>
              </p:cNvGrpSpPr>
              <p:nvPr/>
            </p:nvGrpSpPr>
            <p:grpSpPr bwMode="auto">
              <a:xfrm>
                <a:off x="0" y="2948"/>
                <a:ext cx="668" cy="480"/>
                <a:chOff x="0" y="2948"/>
                <a:chExt cx="668" cy="480"/>
              </a:xfrm>
              <a:grpFill/>
            </p:grpSpPr>
            <p:sp>
              <p:nvSpPr>
                <p:cNvPr id="66" name="Rectangle 344"/>
                <p:cNvSpPr>
                  <a:spLocks noChangeArrowheads="1"/>
                </p:cNvSpPr>
                <p:nvPr/>
              </p:nvSpPr>
              <p:spPr bwMode="auto">
                <a:xfrm>
                  <a:off x="28" y="2948"/>
                  <a:ext cx="612"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dirty="0" err="1" smtClean="0">
                      <a:latin typeface="Comic Sans MS" pitchFamily="66" charset="0"/>
                      <a:cs typeface="Times New Roman" pitchFamily="18" charset="0"/>
                    </a:rPr>
                    <a:t>RadiazioneX</a:t>
                  </a:r>
                  <a:endParaRPr kumimoji="0" lang="it-IT" sz="1400" b="1" dirty="0">
                    <a:latin typeface="Comic Sans MS" pitchFamily="66" charset="0"/>
                    <a:cs typeface="Times New Roman" pitchFamily="18" charset="0"/>
                  </a:endParaRPr>
                </a:p>
                <a:p>
                  <a:pPr eaLnBrk="0" hangingPunct="0">
                    <a:tabLst>
                      <a:tab pos="449263" algn="r"/>
                      <a:tab pos="3060700" algn="ctr"/>
                      <a:tab pos="6119813" algn="r"/>
                    </a:tabLst>
                  </a:pPr>
                  <a:endParaRPr kumimoji="0" lang="it-IT" sz="1400" b="1" dirty="0">
                    <a:latin typeface="Comic Sans MS" pitchFamily="66" charset="0"/>
                  </a:endParaRPr>
                </a:p>
              </p:txBody>
            </p:sp>
            <p:sp>
              <p:nvSpPr>
                <p:cNvPr id="67" name="Rectangle 345"/>
                <p:cNvSpPr>
                  <a:spLocks noChangeArrowheads="1"/>
                </p:cNvSpPr>
                <p:nvPr/>
              </p:nvSpPr>
              <p:spPr bwMode="auto">
                <a:xfrm>
                  <a:off x="0" y="2948"/>
                  <a:ext cx="668" cy="480"/>
                </a:xfrm>
                <a:prstGeom prst="rect">
                  <a:avLst/>
                </a:prstGeom>
                <a:grpFill/>
                <a:ln w="7">
                  <a:solidFill>
                    <a:srgbClr val="FFFF00"/>
                  </a:solidFill>
                  <a:miter lim="800000"/>
                  <a:headEnd/>
                  <a:tailEnd/>
                </a:ln>
                <a:effectLst/>
              </p:spPr>
              <p:txBody>
                <a:bodyPr wrap="none"/>
                <a:lstStyle/>
                <a:p>
                  <a:endParaRPr lang="it-IT"/>
                </a:p>
              </p:txBody>
            </p:sp>
          </p:grpSp>
          <p:grpSp>
            <p:nvGrpSpPr>
              <p:cNvPr id="39" name="Group 346"/>
              <p:cNvGrpSpPr>
                <a:grpSpLocks/>
              </p:cNvGrpSpPr>
              <p:nvPr/>
            </p:nvGrpSpPr>
            <p:grpSpPr bwMode="auto">
              <a:xfrm>
                <a:off x="668" y="2948"/>
                <a:ext cx="555" cy="480"/>
                <a:chOff x="668" y="2948"/>
                <a:chExt cx="555" cy="480"/>
              </a:xfrm>
              <a:grpFill/>
            </p:grpSpPr>
            <p:sp>
              <p:nvSpPr>
                <p:cNvPr id="64" name="Rectangle 347"/>
                <p:cNvSpPr>
                  <a:spLocks noChangeArrowheads="1"/>
                </p:cNvSpPr>
                <p:nvPr/>
              </p:nvSpPr>
              <p:spPr bwMode="auto">
                <a:xfrm>
                  <a:off x="696" y="2948"/>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17</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24</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65" name="Rectangle 348"/>
                <p:cNvSpPr>
                  <a:spLocks noChangeArrowheads="1"/>
                </p:cNvSpPr>
                <p:nvPr/>
              </p:nvSpPr>
              <p:spPr bwMode="auto">
                <a:xfrm>
                  <a:off x="668" y="2948"/>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40" name="Group 349"/>
              <p:cNvGrpSpPr>
                <a:grpSpLocks/>
              </p:cNvGrpSpPr>
              <p:nvPr/>
            </p:nvGrpSpPr>
            <p:grpSpPr bwMode="auto">
              <a:xfrm>
                <a:off x="1223" y="2948"/>
                <a:ext cx="555" cy="480"/>
                <a:chOff x="1223" y="2948"/>
                <a:chExt cx="555" cy="480"/>
              </a:xfrm>
              <a:grpFill/>
            </p:grpSpPr>
            <p:sp>
              <p:nvSpPr>
                <p:cNvPr id="62" name="Rectangle 350"/>
                <p:cNvSpPr>
                  <a:spLocks noChangeArrowheads="1"/>
                </p:cNvSpPr>
                <p:nvPr/>
              </p:nvSpPr>
              <p:spPr bwMode="auto">
                <a:xfrm>
                  <a:off x="1251" y="2948"/>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3</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6</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63" name="Rectangle 351"/>
                <p:cNvSpPr>
                  <a:spLocks noChangeArrowheads="1"/>
                </p:cNvSpPr>
                <p:nvPr/>
              </p:nvSpPr>
              <p:spPr bwMode="auto">
                <a:xfrm>
                  <a:off x="1223" y="2948"/>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41" name="Group 352"/>
              <p:cNvGrpSpPr>
                <a:grpSpLocks/>
              </p:cNvGrpSpPr>
              <p:nvPr/>
            </p:nvGrpSpPr>
            <p:grpSpPr bwMode="auto">
              <a:xfrm>
                <a:off x="1778" y="2948"/>
                <a:ext cx="1119" cy="480"/>
                <a:chOff x="1778" y="2948"/>
                <a:chExt cx="1119" cy="480"/>
              </a:xfrm>
              <a:grpFill/>
            </p:grpSpPr>
            <p:sp>
              <p:nvSpPr>
                <p:cNvPr id="60" name="Rectangle 353"/>
                <p:cNvSpPr>
                  <a:spLocks noChangeArrowheads="1"/>
                </p:cNvSpPr>
                <p:nvPr/>
              </p:nvSpPr>
              <p:spPr bwMode="auto">
                <a:xfrm>
                  <a:off x="1806" y="2948"/>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Processi di interazione di elettroni con l’atomo</a:t>
                  </a:r>
                </a:p>
                <a:p>
                  <a:pPr eaLnBrk="0" hangingPunct="0">
                    <a:tabLst>
                      <a:tab pos="449263" algn="r"/>
                      <a:tab pos="3060700" algn="ctr"/>
                      <a:tab pos="6119813" algn="r"/>
                    </a:tabLst>
                  </a:pPr>
                  <a:endParaRPr kumimoji="0" lang="it-IT" sz="1400" b="1">
                    <a:latin typeface="Comic Sans MS" pitchFamily="66" charset="0"/>
                  </a:endParaRPr>
                </a:p>
              </p:txBody>
            </p:sp>
            <p:sp>
              <p:nvSpPr>
                <p:cNvPr id="61" name="Rectangle 354"/>
                <p:cNvSpPr>
                  <a:spLocks noChangeArrowheads="1"/>
                </p:cNvSpPr>
                <p:nvPr/>
              </p:nvSpPr>
              <p:spPr bwMode="auto">
                <a:xfrm>
                  <a:off x="1778" y="2948"/>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42" name="Group 355"/>
              <p:cNvGrpSpPr>
                <a:grpSpLocks/>
              </p:cNvGrpSpPr>
              <p:nvPr/>
            </p:nvGrpSpPr>
            <p:grpSpPr bwMode="auto">
              <a:xfrm>
                <a:off x="2897" y="2948"/>
                <a:ext cx="1119" cy="480"/>
                <a:chOff x="2897" y="2948"/>
                <a:chExt cx="1119" cy="480"/>
              </a:xfrm>
              <a:grpFill/>
            </p:grpSpPr>
            <p:sp>
              <p:nvSpPr>
                <p:cNvPr id="58" name="Rectangle 356"/>
                <p:cNvSpPr>
                  <a:spLocks noChangeArrowheads="1"/>
                </p:cNvSpPr>
                <p:nvPr/>
              </p:nvSpPr>
              <p:spPr bwMode="auto">
                <a:xfrm>
                  <a:off x="2925" y="2948"/>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Radiodiagnostica</a:t>
                  </a:r>
                </a:p>
                <a:p>
                  <a:pPr>
                    <a:tabLst>
                      <a:tab pos="449263" algn="r"/>
                      <a:tab pos="3060700" algn="ctr"/>
                      <a:tab pos="6119813" algn="r"/>
                    </a:tabLst>
                  </a:pPr>
                  <a:r>
                    <a:rPr kumimoji="0" lang="it-IT" sz="1600" b="1">
                      <a:latin typeface="Comic Sans MS" pitchFamily="66" charset="0"/>
                    </a:rPr>
                    <a:t>Radioterapia</a:t>
                  </a:r>
                  <a:endParaRPr kumimoji="0" lang="it-IT" sz="1400" b="1">
                    <a:latin typeface="Comic Sans MS" pitchFamily="66" charset="0"/>
                  </a:endParaRPr>
                </a:p>
              </p:txBody>
            </p:sp>
            <p:sp>
              <p:nvSpPr>
                <p:cNvPr id="59" name="Rectangle 357"/>
                <p:cNvSpPr>
                  <a:spLocks noChangeArrowheads="1"/>
                </p:cNvSpPr>
                <p:nvPr/>
              </p:nvSpPr>
              <p:spPr bwMode="auto">
                <a:xfrm>
                  <a:off x="2897" y="2948"/>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43" name="Group 358"/>
              <p:cNvGrpSpPr>
                <a:grpSpLocks/>
              </p:cNvGrpSpPr>
              <p:nvPr/>
            </p:nvGrpSpPr>
            <p:grpSpPr bwMode="auto">
              <a:xfrm>
                <a:off x="0" y="3428"/>
                <a:ext cx="668" cy="480"/>
                <a:chOff x="0" y="3428"/>
                <a:chExt cx="668" cy="480"/>
              </a:xfrm>
              <a:grpFill/>
            </p:grpSpPr>
            <p:sp>
              <p:nvSpPr>
                <p:cNvPr id="56" name="Rectangle 359"/>
                <p:cNvSpPr>
                  <a:spLocks noChangeArrowheads="1"/>
                </p:cNvSpPr>
                <p:nvPr/>
              </p:nvSpPr>
              <p:spPr bwMode="auto">
                <a:xfrm>
                  <a:off x="28" y="3428"/>
                  <a:ext cx="612"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Radiazione </a:t>
                  </a:r>
                  <a:r>
                    <a:rPr kumimoji="0" lang="it-IT" sz="1600" b="1">
                      <a:latin typeface="Symbol" pitchFamily="18" charset="2"/>
                      <a:cs typeface="Times New Roman" pitchFamily="18" charset="0"/>
                    </a:rPr>
                    <a:t>g</a:t>
                  </a:r>
                </a:p>
                <a:p>
                  <a:pPr eaLnBrk="0" hangingPunct="0">
                    <a:tabLst>
                      <a:tab pos="449263" algn="r"/>
                      <a:tab pos="3060700" algn="ctr"/>
                      <a:tab pos="6119813" algn="r"/>
                    </a:tabLst>
                  </a:pPr>
                  <a:endParaRPr kumimoji="0" lang="it-IT" sz="1400" b="1">
                    <a:latin typeface="Comic Sans MS" pitchFamily="66" charset="0"/>
                  </a:endParaRPr>
                </a:p>
              </p:txBody>
            </p:sp>
            <p:sp>
              <p:nvSpPr>
                <p:cNvPr id="57" name="Rectangle 360"/>
                <p:cNvSpPr>
                  <a:spLocks noChangeArrowheads="1"/>
                </p:cNvSpPr>
                <p:nvPr/>
              </p:nvSpPr>
              <p:spPr bwMode="auto">
                <a:xfrm>
                  <a:off x="0" y="3428"/>
                  <a:ext cx="668" cy="480"/>
                </a:xfrm>
                <a:prstGeom prst="rect">
                  <a:avLst/>
                </a:prstGeom>
                <a:grpFill/>
                <a:ln w="7">
                  <a:solidFill>
                    <a:srgbClr val="FFFF00"/>
                  </a:solidFill>
                  <a:miter lim="800000"/>
                  <a:headEnd/>
                  <a:tailEnd/>
                </a:ln>
                <a:effectLst/>
              </p:spPr>
              <p:txBody>
                <a:bodyPr wrap="none"/>
                <a:lstStyle/>
                <a:p>
                  <a:endParaRPr lang="it-IT"/>
                </a:p>
              </p:txBody>
            </p:sp>
          </p:grpSp>
          <p:grpSp>
            <p:nvGrpSpPr>
              <p:cNvPr id="44" name="Group 361"/>
              <p:cNvGrpSpPr>
                <a:grpSpLocks/>
              </p:cNvGrpSpPr>
              <p:nvPr/>
            </p:nvGrpSpPr>
            <p:grpSpPr bwMode="auto">
              <a:xfrm>
                <a:off x="668" y="3428"/>
                <a:ext cx="555" cy="480"/>
                <a:chOff x="668" y="3428"/>
                <a:chExt cx="555" cy="480"/>
              </a:xfrm>
              <a:grpFill/>
            </p:grpSpPr>
            <p:sp>
              <p:nvSpPr>
                <p:cNvPr id="54" name="Rectangle 362"/>
                <p:cNvSpPr>
                  <a:spLocks noChangeArrowheads="1"/>
                </p:cNvSpPr>
                <p:nvPr/>
              </p:nvSpPr>
              <p:spPr bwMode="auto">
                <a:xfrm>
                  <a:off x="696" y="3428"/>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17</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24</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55" name="Rectangle 363"/>
                <p:cNvSpPr>
                  <a:spLocks noChangeArrowheads="1"/>
                </p:cNvSpPr>
                <p:nvPr/>
              </p:nvSpPr>
              <p:spPr bwMode="auto">
                <a:xfrm>
                  <a:off x="668" y="3428"/>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45" name="Group 364"/>
              <p:cNvGrpSpPr>
                <a:grpSpLocks/>
              </p:cNvGrpSpPr>
              <p:nvPr/>
            </p:nvGrpSpPr>
            <p:grpSpPr bwMode="auto">
              <a:xfrm>
                <a:off x="1223" y="3428"/>
                <a:ext cx="555" cy="480"/>
                <a:chOff x="1223" y="3428"/>
                <a:chExt cx="555" cy="480"/>
              </a:xfrm>
              <a:grpFill/>
            </p:grpSpPr>
            <p:sp>
              <p:nvSpPr>
                <p:cNvPr id="52" name="Rectangle 365"/>
                <p:cNvSpPr>
                  <a:spLocks noChangeArrowheads="1"/>
                </p:cNvSpPr>
                <p:nvPr/>
              </p:nvSpPr>
              <p:spPr bwMode="auto">
                <a:xfrm>
                  <a:off x="1251" y="3428"/>
                  <a:ext cx="499" cy="480"/>
                </a:xfrm>
                <a:prstGeom prst="rect">
                  <a:avLst/>
                </a:prstGeom>
                <a:grpFill/>
                <a:ln w="9525">
                  <a:solidFill>
                    <a:srgbClr val="FFFF00"/>
                  </a:solidFill>
                  <a:miter lim="800000"/>
                  <a:headEnd/>
                  <a:tailEnd/>
                </a:ln>
                <a:effectLst/>
              </p:spPr>
              <p:txBody>
                <a:bodyPr/>
                <a:lstStyle/>
                <a:p>
                  <a:pPr algn="ctr">
                    <a:tabLst>
                      <a:tab pos="449263" algn="r"/>
                      <a:tab pos="3060700" algn="ctr"/>
                      <a:tab pos="6119813" algn="r"/>
                    </a:tabLst>
                  </a:pP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rPr>
                    <a:t>3</a:t>
                  </a:r>
                  <a:r>
                    <a:rPr kumimoji="0" lang="it-IT" sz="1400" b="1">
                      <a:latin typeface="Comic Sans MS" pitchFamily="66" charset="0"/>
                      <a:cs typeface="Times New Roman" pitchFamily="18" charset="0"/>
                      <a:sym typeface="Symbol" pitchFamily="18" charset="2"/>
                    </a:rPr>
                    <a:t></a:t>
                  </a:r>
                  <a:r>
                    <a:rPr kumimoji="0" lang="it-IT" sz="1400" b="1">
                      <a:latin typeface="Comic Sans MS" pitchFamily="66" charset="0"/>
                      <a:cs typeface="Times New Roman" pitchFamily="18" charset="0"/>
                    </a:rPr>
                    <a:t>10</a:t>
                  </a:r>
                  <a:r>
                    <a:rPr kumimoji="0" lang="it-IT" sz="1400" b="1" baseline="30000">
                      <a:latin typeface="Comic Sans MS" pitchFamily="66" charset="0"/>
                      <a:cs typeface="Times New Roman" pitchFamily="18" charset="0"/>
                      <a:sym typeface="Symbol" pitchFamily="18" charset="2"/>
                    </a:rPr>
                    <a:t>6</a:t>
                  </a:r>
                  <a:endParaRPr kumimoji="0" lang="it-IT" sz="1400" b="1">
                    <a:latin typeface="Comic Sans MS" pitchFamily="66" charset="0"/>
                    <a:cs typeface="Times New Roman" pitchFamily="18" charset="0"/>
                    <a:sym typeface="Symbol" pitchFamily="18" charset="2"/>
                  </a:endParaRPr>
                </a:p>
                <a:p>
                  <a:pPr algn="ctr" eaLnBrk="0" hangingPunct="0">
                    <a:tabLst>
                      <a:tab pos="449263" algn="r"/>
                      <a:tab pos="3060700" algn="ctr"/>
                      <a:tab pos="6119813" algn="r"/>
                    </a:tabLst>
                  </a:pPr>
                  <a:endParaRPr kumimoji="0" lang="it-IT" sz="1400" b="1">
                    <a:latin typeface="Comic Sans MS" pitchFamily="66" charset="0"/>
                    <a:cs typeface="Times New Roman" pitchFamily="18" charset="0"/>
                    <a:sym typeface="Symbol" pitchFamily="18" charset="2"/>
                  </a:endParaRPr>
                </a:p>
              </p:txBody>
            </p:sp>
            <p:sp>
              <p:nvSpPr>
                <p:cNvPr id="53" name="Rectangle 366"/>
                <p:cNvSpPr>
                  <a:spLocks noChangeArrowheads="1"/>
                </p:cNvSpPr>
                <p:nvPr/>
              </p:nvSpPr>
              <p:spPr bwMode="auto">
                <a:xfrm>
                  <a:off x="1223" y="3428"/>
                  <a:ext cx="555" cy="480"/>
                </a:xfrm>
                <a:prstGeom prst="rect">
                  <a:avLst/>
                </a:prstGeom>
                <a:grpFill/>
                <a:ln w="7">
                  <a:solidFill>
                    <a:srgbClr val="FFFF00"/>
                  </a:solidFill>
                  <a:miter lim="800000"/>
                  <a:headEnd/>
                  <a:tailEnd/>
                </a:ln>
                <a:effectLst/>
              </p:spPr>
              <p:txBody>
                <a:bodyPr wrap="none"/>
                <a:lstStyle/>
                <a:p>
                  <a:endParaRPr lang="it-IT"/>
                </a:p>
              </p:txBody>
            </p:sp>
          </p:grpSp>
          <p:grpSp>
            <p:nvGrpSpPr>
              <p:cNvPr id="46" name="Group 367"/>
              <p:cNvGrpSpPr>
                <a:grpSpLocks/>
              </p:cNvGrpSpPr>
              <p:nvPr/>
            </p:nvGrpSpPr>
            <p:grpSpPr bwMode="auto">
              <a:xfrm>
                <a:off x="1778" y="3428"/>
                <a:ext cx="1119" cy="480"/>
                <a:chOff x="1778" y="3428"/>
                <a:chExt cx="1119" cy="480"/>
              </a:xfrm>
              <a:grpFill/>
            </p:grpSpPr>
            <p:sp>
              <p:nvSpPr>
                <p:cNvPr id="50" name="Rectangle 368"/>
                <p:cNvSpPr>
                  <a:spLocks noChangeArrowheads="1"/>
                </p:cNvSpPr>
                <p:nvPr/>
              </p:nvSpPr>
              <p:spPr bwMode="auto">
                <a:xfrm>
                  <a:off x="1806" y="3428"/>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400" b="1">
                      <a:latin typeface="Comic Sans MS" pitchFamily="66" charset="0"/>
                      <a:cs typeface="Times New Roman" pitchFamily="18" charset="0"/>
                    </a:rPr>
                    <a:t>Processi di interazione nucleare</a:t>
                  </a:r>
                </a:p>
                <a:p>
                  <a:pPr eaLnBrk="0" hangingPunct="0">
                    <a:tabLst>
                      <a:tab pos="449263" algn="r"/>
                      <a:tab pos="3060700" algn="ctr"/>
                      <a:tab pos="6119813" algn="r"/>
                    </a:tabLst>
                  </a:pPr>
                  <a:endParaRPr kumimoji="0" lang="it-IT" sz="1400" b="1">
                    <a:latin typeface="Comic Sans MS" pitchFamily="66" charset="0"/>
                  </a:endParaRPr>
                </a:p>
              </p:txBody>
            </p:sp>
            <p:sp>
              <p:nvSpPr>
                <p:cNvPr id="51" name="Rectangle 369"/>
                <p:cNvSpPr>
                  <a:spLocks noChangeArrowheads="1"/>
                </p:cNvSpPr>
                <p:nvPr/>
              </p:nvSpPr>
              <p:spPr bwMode="auto">
                <a:xfrm>
                  <a:off x="1778" y="3428"/>
                  <a:ext cx="1119" cy="480"/>
                </a:xfrm>
                <a:prstGeom prst="rect">
                  <a:avLst/>
                </a:prstGeom>
                <a:grpFill/>
                <a:ln w="7">
                  <a:solidFill>
                    <a:srgbClr val="FFFF00"/>
                  </a:solidFill>
                  <a:miter lim="800000"/>
                  <a:headEnd/>
                  <a:tailEnd/>
                </a:ln>
                <a:effectLst/>
              </p:spPr>
              <p:txBody>
                <a:bodyPr wrap="none"/>
                <a:lstStyle/>
                <a:p>
                  <a:endParaRPr lang="it-IT"/>
                </a:p>
              </p:txBody>
            </p:sp>
          </p:grpSp>
          <p:grpSp>
            <p:nvGrpSpPr>
              <p:cNvPr id="47" name="Group 370"/>
              <p:cNvGrpSpPr>
                <a:grpSpLocks/>
              </p:cNvGrpSpPr>
              <p:nvPr/>
            </p:nvGrpSpPr>
            <p:grpSpPr bwMode="auto">
              <a:xfrm>
                <a:off x="2897" y="3428"/>
                <a:ext cx="1119" cy="480"/>
                <a:chOff x="2897" y="3428"/>
                <a:chExt cx="1119" cy="480"/>
              </a:xfrm>
              <a:grpFill/>
            </p:grpSpPr>
            <p:sp>
              <p:nvSpPr>
                <p:cNvPr id="48" name="Rectangle 371"/>
                <p:cNvSpPr>
                  <a:spLocks noChangeArrowheads="1"/>
                </p:cNvSpPr>
                <p:nvPr/>
              </p:nvSpPr>
              <p:spPr bwMode="auto">
                <a:xfrm>
                  <a:off x="2925" y="3428"/>
                  <a:ext cx="1063" cy="480"/>
                </a:xfrm>
                <a:prstGeom prst="rect">
                  <a:avLst/>
                </a:prstGeom>
                <a:grpFill/>
                <a:ln w="9525">
                  <a:solidFill>
                    <a:srgbClr val="FFFF00"/>
                  </a:solidFill>
                  <a:miter lim="800000"/>
                  <a:headEnd/>
                  <a:tailEnd/>
                </a:ln>
                <a:effectLst/>
              </p:spPr>
              <p:txBody>
                <a:bodyPr/>
                <a:lstStyle/>
                <a:p>
                  <a:pPr>
                    <a:tabLst>
                      <a:tab pos="449263" algn="r"/>
                      <a:tab pos="3060700" algn="ctr"/>
                      <a:tab pos="6119813" algn="r"/>
                    </a:tabLst>
                  </a:pPr>
                  <a:r>
                    <a:rPr kumimoji="0" lang="it-IT" sz="1600" b="1">
                      <a:latin typeface="Comic Sans MS" pitchFamily="66" charset="0"/>
                      <a:cs typeface="Times New Roman" pitchFamily="18" charset="0"/>
                    </a:rPr>
                    <a:t>Radioterapia</a:t>
                  </a:r>
                </a:p>
                <a:p>
                  <a:pPr eaLnBrk="0" hangingPunct="0">
                    <a:tabLst>
                      <a:tab pos="449263" algn="r"/>
                      <a:tab pos="3060700" algn="ctr"/>
                      <a:tab pos="6119813" algn="r"/>
                    </a:tabLst>
                  </a:pPr>
                  <a:r>
                    <a:rPr kumimoji="0" lang="it-IT" sz="1600" b="1">
                      <a:latin typeface="Comic Sans MS" pitchFamily="66" charset="0"/>
                      <a:cs typeface="Times New Roman" pitchFamily="18" charset="0"/>
                    </a:rPr>
                    <a:t>Medicina nucleare</a:t>
                  </a:r>
                </a:p>
                <a:p>
                  <a:pPr eaLnBrk="0" hangingPunct="0">
                    <a:tabLst>
                      <a:tab pos="449263" algn="r"/>
                      <a:tab pos="3060700" algn="ctr"/>
                      <a:tab pos="6119813" algn="r"/>
                    </a:tabLst>
                  </a:pPr>
                  <a:endParaRPr kumimoji="0" lang="it-IT" sz="1400" b="1">
                    <a:latin typeface="Comic Sans MS" pitchFamily="66" charset="0"/>
                  </a:endParaRPr>
                </a:p>
              </p:txBody>
            </p:sp>
            <p:sp>
              <p:nvSpPr>
                <p:cNvPr id="49" name="Rectangle 372"/>
                <p:cNvSpPr>
                  <a:spLocks noChangeArrowheads="1"/>
                </p:cNvSpPr>
                <p:nvPr/>
              </p:nvSpPr>
              <p:spPr bwMode="auto">
                <a:xfrm>
                  <a:off x="2897" y="3428"/>
                  <a:ext cx="1119" cy="480"/>
                </a:xfrm>
                <a:prstGeom prst="rect">
                  <a:avLst/>
                </a:prstGeom>
                <a:grpFill/>
                <a:ln w="7">
                  <a:solidFill>
                    <a:srgbClr val="FFFF00"/>
                  </a:solidFill>
                  <a:miter lim="800000"/>
                  <a:headEnd/>
                  <a:tailEnd/>
                </a:ln>
                <a:effectLst/>
              </p:spPr>
              <p:txBody>
                <a:bodyPr wrap="none"/>
                <a:lstStyle/>
                <a:p>
                  <a:endParaRPr lang="it-IT"/>
                </a:p>
              </p:txBody>
            </p:sp>
          </p:grpSp>
        </p:gr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4213" y="0"/>
            <a:ext cx="7772400" cy="714356"/>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SPECCHIO CONCAVO (5 caso)</a:t>
            </a:r>
          </a:p>
        </p:txBody>
      </p:sp>
      <p:sp>
        <p:nvSpPr>
          <p:cNvPr id="18435" name="Rectangle 3"/>
          <p:cNvSpPr>
            <a:spLocks noGrp="1" noChangeArrowheads="1"/>
          </p:cNvSpPr>
          <p:nvPr>
            <p:ph type="body" sz="half" idx="1"/>
          </p:nvPr>
        </p:nvSpPr>
        <p:spPr>
          <a:xfrm>
            <a:off x="539750" y="1341438"/>
            <a:ext cx="7991475" cy="1087437"/>
          </a:xfrm>
          <a:ln/>
        </p:spPr>
        <p:style>
          <a:lnRef idx="2">
            <a:schemeClr val="accent4"/>
          </a:lnRef>
          <a:fillRef idx="1">
            <a:schemeClr val="lt1"/>
          </a:fillRef>
          <a:effectRef idx="0">
            <a:schemeClr val="accent4"/>
          </a:effectRef>
          <a:fontRef idx="minor">
            <a:schemeClr val="dk1"/>
          </a:fontRef>
        </p:style>
        <p:txBody>
          <a:bodyPr>
            <a:normAutofit/>
          </a:bodyPr>
          <a:lstStyle/>
          <a:p>
            <a:pPr eaLnBrk="1" hangingPunct="1">
              <a:buFont typeface="Wingdings" pitchFamily="2" charset="2"/>
              <a:buNone/>
            </a:pPr>
            <a:r>
              <a:rPr lang="it-IT" sz="2200" b="1" i="1" dirty="0" smtClean="0">
                <a:solidFill>
                  <a:schemeClr val="tx1"/>
                </a:solidFill>
                <a:latin typeface="Comic Sans MS" pitchFamily="66" charset="0"/>
                <a:ea typeface="Batang" pitchFamily="18" charset="-127"/>
              </a:rPr>
              <a:t>0&lt;u</a:t>
            </a:r>
            <a:r>
              <a:rPr lang="it-IT" sz="2200" b="1" dirty="0" smtClean="0">
                <a:solidFill>
                  <a:schemeClr val="tx1"/>
                </a:solidFill>
                <a:latin typeface="Comic Sans MS" pitchFamily="66" charset="0"/>
                <a:ea typeface="Batang" pitchFamily="18" charset="-127"/>
              </a:rPr>
              <a:t> &lt;f e  </a:t>
            </a:r>
            <a:r>
              <a:rPr lang="it-IT" sz="2200" b="1" i="1" dirty="0" smtClean="0">
                <a:solidFill>
                  <a:schemeClr val="tx1"/>
                </a:solidFill>
                <a:latin typeface="Comic Sans MS" pitchFamily="66" charset="0"/>
                <a:ea typeface="Batang" pitchFamily="18" charset="-127"/>
              </a:rPr>
              <a:t>r</a:t>
            </a:r>
            <a:r>
              <a:rPr lang="it-IT" sz="2200" b="1" dirty="0" smtClean="0">
                <a:solidFill>
                  <a:schemeClr val="tx1"/>
                </a:solidFill>
                <a:latin typeface="Comic Sans MS" pitchFamily="66" charset="0"/>
                <a:ea typeface="Batang" pitchFamily="18" charset="-127"/>
              </a:rPr>
              <a:t> &gt; 0	</a:t>
            </a:r>
            <a:r>
              <a:rPr lang="it-IT" sz="2200" b="1" dirty="0" smtClean="0">
                <a:solidFill>
                  <a:schemeClr val="tx1"/>
                </a:solidFill>
                <a:latin typeface="Comic Sans MS" pitchFamily="66" charset="0"/>
                <a:ea typeface="Batang" pitchFamily="18" charset="-127"/>
                <a:sym typeface="Symbol" pitchFamily="18" charset="2"/>
              </a:rPr>
              <a:t></a:t>
            </a:r>
            <a:r>
              <a:rPr lang="it-IT" sz="2200" b="1" dirty="0" smtClean="0">
                <a:solidFill>
                  <a:schemeClr val="tx1"/>
                </a:solidFill>
                <a:latin typeface="Comic Sans MS" pitchFamily="66" charset="0"/>
                <a:ea typeface="Batang" pitchFamily="18" charset="-127"/>
              </a:rPr>
              <a:t>	</a:t>
            </a:r>
            <a:r>
              <a:rPr lang="it-IT" sz="2200" b="1" i="1" dirty="0" smtClean="0">
                <a:solidFill>
                  <a:schemeClr val="tx1"/>
                </a:solidFill>
                <a:latin typeface="Comic Sans MS" pitchFamily="66" charset="0"/>
                <a:ea typeface="Batang" pitchFamily="18" charset="-127"/>
              </a:rPr>
              <a:t>immagine virtuale diritta </a:t>
            </a:r>
            <a:endParaRPr lang="it-IT" sz="2200" b="1" dirty="0" smtClean="0">
              <a:solidFill>
                <a:schemeClr val="tx1"/>
              </a:solidFill>
              <a:latin typeface="Comic Sans MS" pitchFamily="66" charset="0"/>
              <a:cs typeface="Times New Roman" pitchFamily="18" charset="0"/>
            </a:endParaRPr>
          </a:p>
          <a:p>
            <a:pPr eaLnBrk="1" hangingPunct="1">
              <a:buNone/>
            </a:pPr>
            <a:r>
              <a:rPr lang="it-IT" sz="2200" b="1" i="1" dirty="0" smtClean="0">
                <a:solidFill>
                  <a:schemeClr val="tx1"/>
                </a:solidFill>
                <a:latin typeface="Comic Sans MS" pitchFamily="66" charset="0"/>
                <a:ea typeface="Batang" pitchFamily="18" charset="-127"/>
              </a:rPr>
              <a:t>				</a:t>
            </a:r>
            <a:r>
              <a:rPr lang="it-IT" sz="2200" b="1" dirty="0" smtClean="0">
                <a:solidFill>
                  <a:schemeClr val="tx1"/>
                </a:solidFill>
                <a:latin typeface="Comic Sans MS" pitchFamily="66" charset="0"/>
                <a:ea typeface="Batang" pitchFamily="18" charset="-127"/>
                <a:sym typeface="Symbol" pitchFamily="18" charset="2"/>
              </a:rPr>
              <a:t></a:t>
            </a:r>
            <a:r>
              <a:rPr lang="it-IT" sz="2200" b="1" dirty="0" smtClean="0">
                <a:solidFill>
                  <a:schemeClr val="tx1"/>
                </a:solidFill>
                <a:latin typeface="Comic Sans MS" pitchFamily="66" charset="0"/>
                <a:ea typeface="Batang" pitchFamily="18" charset="-127"/>
              </a:rPr>
              <a:t>	</a:t>
            </a:r>
            <a:r>
              <a:rPr lang="it-IT" sz="2200" b="1" i="1" dirty="0" smtClean="0">
                <a:solidFill>
                  <a:schemeClr val="tx1"/>
                </a:solidFill>
                <a:latin typeface="Comic Sans MS" pitchFamily="66" charset="0"/>
                <a:ea typeface="Batang" pitchFamily="18" charset="-127"/>
              </a:rPr>
              <a:t>ingrandimento |m| &gt; 1</a:t>
            </a:r>
            <a:endParaRPr lang="it-IT" sz="2200" b="1" dirty="0" smtClean="0">
              <a:solidFill>
                <a:schemeClr val="tx1"/>
              </a:solidFill>
              <a:latin typeface="Comic Sans MS" pitchFamily="66" charset="0"/>
            </a:endParaRPr>
          </a:p>
        </p:txBody>
      </p:sp>
      <p:grpSp>
        <p:nvGrpSpPr>
          <p:cNvPr id="2" name="Group 4"/>
          <p:cNvGrpSpPr>
            <a:grpSpLocks/>
          </p:cNvGrpSpPr>
          <p:nvPr/>
        </p:nvGrpSpPr>
        <p:grpSpPr bwMode="auto">
          <a:xfrm>
            <a:off x="2209800" y="3581400"/>
            <a:ext cx="5181600" cy="2794000"/>
            <a:chOff x="80" y="3175"/>
            <a:chExt cx="8160" cy="4401"/>
          </a:xfrm>
        </p:grpSpPr>
        <p:grpSp>
          <p:nvGrpSpPr>
            <p:cNvPr id="3" name="Group 5"/>
            <p:cNvGrpSpPr>
              <a:grpSpLocks/>
            </p:cNvGrpSpPr>
            <p:nvPr/>
          </p:nvGrpSpPr>
          <p:grpSpPr bwMode="auto">
            <a:xfrm>
              <a:off x="80" y="3175"/>
              <a:ext cx="8160" cy="4401"/>
              <a:chOff x="80" y="3175"/>
              <a:chExt cx="8160" cy="4401"/>
            </a:xfrm>
          </p:grpSpPr>
          <p:sp>
            <p:nvSpPr>
              <p:cNvPr id="18440" name="Line 6"/>
              <p:cNvSpPr>
                <a:spLocks noChangeShapeType="1"/>
              </p:cNvSpPr>
              <p:nvPr/>
            </p:nvSpPr>
            <p:spPr bwMode="auto">
              <a:xfrm flipV="1">
                <a:off x="4407" y="4479"/>
                <a:ext cx="0" cy="652"/>
              </a:xfrm>
              <a:prstGeom prst="line">
                <a:avLst/>
              </a:prstGeom>
              <a:noFill/>
              <a:ln w="38100">
                <a:solidFill>
                  <a:srgbClr val="FFCC00"/>
                </a:solidFill>
                <a:round/>
                <a:headEnd/>
                <a:tailEnd type="triangle" w="med" len="med"/>
              </a:ln>
            </p:spPr>
            <p:txBody>
              <a:bodyPr/>
              <a:lstStyle/>
              <a:p>
                <a:endParaRPr lang="it-IT"/>
              </a:p>
            </p:txBody>
          </p:sp>
          <p:grpSp>
            <p:nvGrpSpPr>
              <p:cNvPr id="4" name="Group 7"/>
              <p:cNvGrpSpPr>
                <a:grpSpLocks/>
              </p:cNvGrpSpPr>
              <p:nvPr/>
            </p:nvGrpSpPr>
            <p:grpSpPr bwMode="auto">
              <a:xfrm>
                <a:off x="80" y="3175"/>
                <a:ext cx="8160" cy="4401"/>
                <a:chOff x="80" y="3175"/>
                <a:chExt cx="8160" cy="4401"/>
              </a:xfrm>
            </p:grpSpPr>
            <p:sp>
              <p:nvSpPr>
                <p:cNvPr id="18442" name="Line 8"/>
                <p:cNvSpPr>
                  <a:spLocks noChangeShapeType="1"/>
                </p:cNvSpPr>
                <p:nvPr/>
              </p:nvSpPr>
              <p:spPr bwMode="auto">
                <a:xfrm>
                  <a:off x="323" y="3501"/>
                  <a:ext cx="0" cy="1630"/>
                </a:xfrm>
                <a:prstGeom prst="line">
                  <a:avLst/>
                </a:prstGeom>
                <a:noFill/>
                <a:ln w="38100">
                  <a:solidFill>
                    <a:srgbClr val="FF0000"/>
                  </a:solidFill>
                  <a:round/>
                  <a:headEnd type="triangle" w="med" len="med"/>
                  <a:tailEnd/>
                </a:ln>
              </p:spPr>
              <p:txBody>
                <a:bodyPr/>
                <a:lstStyle/>
                <a:p>
                  <a:endParaRPr lang="it-IT"/>
                </a:p>
              </p:txBody>
            </p:sp>
            <p:sp>
              <p:nvSpPr>
                <p:cNvPr id="18443" name="Text Box 9"/>
                <p:cNvSpPr txBox="1">
                  <a:spLocks noChangeArrowheads="1"/>
                </p:cNvSpPr>
                <p:nvPr/>
              </p:nvSpPr>
              <p:spPr bwMode="auto">
                <a:xfrm>
                  <a:off x="4236" y="4153"/>
                  <a:ext cx="960" cy="489"/>
                </a:xfrm>
                <a:prstGeom prst="rect">
                  <a:avLst/>
                </a:prstGeom>
                <a:noFill/>
                <a:ln w="9525">
                  <a:noFill/>
                  <a:miter lim="800000"/>
                  <a:headEnd/>
                  <a:tailEnd/>
                </a:ln>
              </p:spPr>
              <p:txBody>
                <a:bodyPr/>
                <a:lstStyle/>
                <a:p>
                  <a:pPr eaLnBrk="0" hangingPunct="0"/>
                  <a:r>
                    <a:rPr lang="it-IT" sz="1200" b="1">
                      <a:latin typeface="Times New Roman" pitchFamily="18" charset="0"/>
                    </a:rPr>
                    <a:t>O’</a:t>
                  </a:r>
                </a:p>
              </p:txBody>
            </p:sp>
            <p:sp>
              <p:nvSpPr>
                <p:cNvPr id="18444" name="Freeform 10"/>
                <p:cNvSpPr>
                  <a:spLocks/>
                </p:cNvSpPr>
                <p:nvPr/>
              </p:nvSpPr>
              <p:spPr bwMode="auto">
                <a:xfrm>
                  <a:off x="3237" y="3501"/>
                  <a:ext cx="420" cy="3586"/>
                </a:xfrm>
                <a:custGeom>
                  <a:avLst/>
                  <a:gdLst>
                    <a:gd name="T0" fmla="*/ 420 w 420"/>
                    <a:gd name="T1" fmla="*/ 0 h 4890"/>
                    <a:gd name="T2" fmla="*/ 180 w 420"/>
                    <a:gd name="T3" fmla="*/ 652 h 4890"/>
                    <a:gd name="T4" fmla="*/ 60 w 420"/>
                    <a:gd name="T5" fmla="*/ 1630 h 4890"/>
                    <a:gd name="T6" fmla="*/ 60 w 420"/>
                    <a:gd name="T7" fmla="*/ 3097 h 4890"/>
                    <a:gd name="T8" fmla="*/ 420 w 420"/>
                    <a:gd name="T9" fmla="*/ 4890 h 4890"/>
                    <a:gd name="T10" fmla="*/ 0 60000 65536"/>
                    <a:gd name="T11" fmla="*/ 0 60000 65536"/>
                    <a:gd name="T12" fmla="*/ 0 60000 65536"/>
                    <a:gd name="T13" fmla="*/ 0 60000 65536"/>
                    <a:gd name="T14" fmla="*/ 0 60000 65536"/>
                    <a:gd name="T15" fmla="*/ 0 w 420"/>
                    <a:gd name="T16" fmla="*/ 0 h 4890"/>
                    <a:gd name="T17" fmla="*/ 420 w 420"/>
                    <a:gd name="T18" fmla="*/ 4890 h 4890"/>
                  </a:gdLst>
                  <a:ahLst/>
                  <a:cxnLst>
                    <a:cxn ang="T10">
                      <a:pos x="T0" y="T1"/>
                    </a:cxn>
                    <a:cxn ang="T11">
                      <a:pos x="T2" y="T3"/>
                    </a:cxn>
                    <a:cxn ang="T12">
                      <a:pos x="T4" y="T5"/>
                    </a:cxn>
                    <a:cxn ang="T13">
                      <a:pos x="T6" y="T7"/>
                    </a:cxn>
                    <a:cxn ang="T14">
                      <a:pos x="T8" y="T9"/>
                    </a:cxn>
                  </a:cxnLst>
                  <a:rect l="T15" t="T16" r="T17" b="T18"/>
                  <a:pathLst>
                    <a:path w="420" h="4890">
                      <a:moveTo>
                        <a:pt x="420" y="0"/>
                      </a:moveTo>
                      <a:cubicBezTo>
                        <a:pt x="330" y="190"/>
                        <a:pt x="240" y="380"/>
                        <a:pt x="180" y="652"/>
                      </a:cubicBezTo>
                      <a:cubicBezTo>
                        <a:pt x="120" y="924"/>
                        <a:pt x="80" y="1223"/>
                        <a:pt x="60" y="1630"/>
                      </a:cubicBezTo>
                      <a:cubicBezTo>
                        <a:pt x="40" y="2037"/>
                        <a:pt x="0" y="2554"/>
                        <a:pt x="60" y="3097"/>
                      </a:cubicBezTo>
                      <a:cubicBezTo>
                        <a:pt x="120" y="3640"/>
                        <a:pt x="340" y="4537"/>
                        <a:pt x="420" y="4890"/>
                      </a:cubicBezTo>
                    </a:path>
                  </a:pathLst>
                </a:custGeom>
                <a:noFill/>
                <a:ln w="9525">
                  <a:solidFill>
                    <a:srgbClr val="000000"/>
                  </a:solidFill>
                  <a:round/>
                  <a:headEnd/>
                  <a:tailEnd/>
                </a:ln>
              </p:spPr>
              <p:txBody>
                <a:bodyPr/>
                <a:lstStyle/>
                <a:p>
                  <a:endParaRPr lang="it-IT"/>
                </a:p>
              </p:txBody>
            </p:sp>
            <p:sp>
              <p:nvSpPr>
                <p:cNvPr id="18445" name="Text Box 11"/>
                <p:cNvSpPr txBox="1">
                  <a:spLocks noChangeArrowheads="1"/>
                </p:cNvSpPr>
                <p:nvPr/>
              </p:nvSpPr>
              <p:spPr bwMode="auto">
                <a:xfrm>
                  <a:off x="2916" y="4805"/>
                  <a:ext cx="480" cy="489"/>
                </a:xfrm>
                <a:prstGeom prst="rect">
                  <a:avLst/>
                </a:prstGeom>
                <a:noFill/>
                <a:ln w="9525">
                  <a:noFill/>
                  <a:miter lim="800000"/>
                  <a:headEnd/>
                  <a:tailEnd/>
                </a:ln>
              </p:spPr>
              <p:txBody>
                <a:bodyPr/>
                <a:lstStyle/>
                <a:p>
                  <a:pPr eaLnBrk="0" hangingPunct="0"/>
                  <a:r>
                    <a:rPr lang="it-IT" sz="1200" b="1">
                      <a:latin typeface="Times New Roman" pitchFamily="18" charset="0"/>
                    </a:rPr>
                    <a:t>V</a:t>
                  </a:r>
                </a:p>
              </p:txBody>
            </p:sp>
            <p:sp>
              <p:nvSpPr>
                <p:cNvPr id="18446" name="Text Box 12"/>
                <p:cNvSpPr txBox="1">
                  <a:spLocks noChangeArrowheads="1"/>
                </p:cNvSpPr>
                <p:nvPr/>
              </p:nvSpPr>
              <p:spPr bwMode="auto">
                <a:xfrm>
                  <a:off x="3966" y="4805"/>
                  <a:ext cx="600" cy="326"/>
                </a:xfrm>
                <a:prstGeom prst="rect">
                  <a:avLst/>
                </a:prstGeom>
                <a:noFill/>
                <a:ln w="9525">
                  <a:noFill/>
                  <a:miter lim="800000"/>
                  <a:headEnd/>
                  <a:tailEnd/>
                </a:ln>
              </p:spPr>
              <p:txBody>
                <a:bodyPr/>
                <a:lstStyle/>
                <a:p>
                  <a:pPr eaLnBrk="0" hangingPunct="0"/>
                  <a:r>
                    <a:rPr lang="it-IT" sz="1000" b="1" noProof="1">
                      <a:latin typeface="Times New Roman" pitchFamily="18" charset="0"/>
                    </a:rPr>
                    <a:t> O </a:t>
                  </a:r>
                  <a:endParaRPr lang="it-IT" sz="1200" b="1">
                    <a:latin typeface="Times New Roman" pitchFamily="18" charset="0"/>
                  </a:endParaRPr>
                </a:p>
              </p:txBody>
            </p:sp>
            <p:sp>
              <p:nvSpPr>
                <p:cNvPr id="18447" name="Text Box 13"/>
                <p:cNvSpPr txBox="1">
                  <a:spLocks noChangeArrowheads="1"/>
                </p:cNvSpPr>
                <p:nvPr/>
              </p:nvSpPr>
              <p:spPr bwMode="auto">
                <a:xfrm>
                  <a:off x="5397" y="4642"/>
                  <a:ext cx="480" cy="489"/>
                </a:xfrm>
                <a:prstGeom prst="rect">
                  <a:avLst/>
                </a:prstGeom>
                <a:noFill/>
                <a:ln w="9525">
                  <a:noFill/>
                  <a:miter lim="800000"/>
                  <a:headEnd/>
                  <a:tailEnd/>
                </a:ln>
              </p:spPr>
              <p:txBody>
                <a:bodyPr/>
                <a:lstStyle/>
                <a:p>
                  <a:pPr eaLnBrk="0" hangingPunct="0"/>
                  <a:r>
                    <a:rPr lang="it-IT" sz="1200" b="1">
                      <a:latin typeface="Times New Roman" pitchFamily="18" charset="0"/>
                    </a:rPr>
                    <a:t>F</a:t>
                  </a:r>
                </a:p>
              </p:txBody>
            </p:sp>
            <p:sp>
              <p:nvSpPr>
                <p:cNvPr id="18448" name="Text Box 14"/>
                <p:cNvSpPr txBox="1">
                  <a:spLocks noChangeArrowheads="1"/>
                </p:cNvSpPr>
                <p:nvPr/>
              </p:nvSpPr>
              <p:spPr bwMode="auto">
                <a:xfrm>
                  <a:off x="80" y="3175"/>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8449" name="Line 15"/>
                <p:cNvSpPr>
                  <a:spLocks noChangeShapeType="1"/>
                </p:cNvSpPr>
                <p:nvPr/>
              </p:nvSpPr>
              <p:spPr bwMode="auto">
                <a:xfrm>
                  <a:off x="276" y="3501"/>
                  <a:ext cx="7401" cy="4075"/>
                </a:xfrm>
                <a:prstGeom prst="line">
                  <a:avLst/>
                </a:prstGeom>
                <a:noFill/>
                <a:ln w="9525">
                  <a:solidFill>
                    <a:srgbClr val="000000"/>
                  </a:solidFill>
                  <a:round/>
                  <a:headEnd/>
                  <a:tailEnd type="triangle" w="med" len="med"/>
                </a:ln>
              </p:spPr>
              <p:txBody>
                <a:bodyPr/>
                <a:lstStyle/>
                <a:p>
                  <a:endParaRPr lang="it-IT"/>
                </a:p>
              </p:txBody>
            </p:sp>
            <p:sp>
              <p:nvSpPr>
                <p:cNvPr id="18450" name="Line 16"/>
                <p:cNvSpPr>
                  <a:spLocks noChangeShapeType="1"/>
                </p:cNvSpPr>
                <p:nvPr/>
              </p:nvSpPr>
              <p:spPr bwMode="auto">
                <a:xfrm flipV="1">
                  <a:off x="3246" y="3338"/>
                  <a:ext cx="3360" cy="1793"/>
                </a:xfrm>
                <a:prstGeom prst="line">
                  <a:avLst/>
                </a:prstGeom>
                <a:noFill/>
                <a:ln w="9525">
                  <a:solidFill>
                    <a:srgbClr val="000000"/>
                  </a:solidFill>
                  <a:round/>
                  <a:headEnd type="triangle" w="med" len="med"/>
                  <a:tailEnd/>
                </a:ln>
              </p:spPr>
              <p:txBody>
                <a:bodyPr/>
                <a:lstStyle/>
                <a:p>
                  <a:endParaRPr lang="it-IT"/>
                </a:p>
              </p:txBody>
            </p:sp>
            <p:sp>
              <p:nvSpPr>
                <p:cNvPr id="18451" name="Line 17"/>
                <p:cNvSpPr>
                  <a:spLocks noChangeShapeType="1"/>
                </p:cNvSpPr>
                <p:nvPr/>
              </p:nvSpPr>
              <p:spPr bwMode="auto">
                <a:xfrm>
                  <a:off x="290" y="3501"/>
                  <a:ext cx="7717" cy="2445"/>
                </a:xfrm>
                <a:prstGeom prst="line">
                  <a:avLst/>
                </a:prstGeom>
                <a:noFill/>
                <a:ln w="9525">
                  <a:solidFill>
                    <a:srgbClr val="000000"/>
                  </a:solidFill>
                  <a:round/>
                  <a:headEnd/>
                  <a:tailEnd type="triangle" w="med" len="med"/>
                </a:ln>
              </p:spPr>
              <p:txBody>
                <a:bodyPr/>
                <a:lstStyle/>
                <a:p>
                  <a:endParaRPr lang="it-IT"/>
                </a:p>
              </p:txBody>
            </p:sp>
            <p:sp>
              <p:nvSpPr>
                <p:cNvPr id="18452" name="Line 18"/>
                <p:cNvSpPr>
                  <a:spLocks noChangeShapeType="1"/>
                </p:cNvSpPr>
                <p:nvPr/>
              </p:nvSpPr>
              <p:spPr bwMode="auto">
                <a:xfrm flipV="1">
                  <a:off x="320" y="5131"/>
                  <a:ext cx="7920" cy="0"/>
                </a:xfrm>
                <a:prstGeom prst="line">
                  <a:avLst/>
                </a:prstGeom>
                <a:noFill/>
                <a:ln w="9525">
                  <a:solidFill>
                    <a:srgbClr val="000000"/>
                  </a:solidFill>
                  <a:round/>
                  <a:headEnd/>
                  <a:tailEnd/>
                </a:ln>
              </p:spPr>
              <p:txBody>
                <a:bodyPr/>
                <a:lstStyle/>
                <a:p>
                  <a:endParaRPr lang="it-IT"/>
                </a:p>
              </p:txBody>
            </p:sp>
            <p:sp>
              <p:nvSpPr>
                <p:cNvPr id="18453" name="Text Box 19"/>
                <p:cNvSpPr txBox="1">
                  <a:spLocks noChangeArrowheads="1"/>
                </p:cNvSpPr>
                <p:nvPr/>
              </p:nvSpPr>
              <p:spPr bwMode="auto">
                <a:xfrm>
                  <a:off x="200" y="4805"/>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grpSp>
        </p:grpSp>
        <p:sp>
          <p:nvSpPr>
            <p:cNvPr id="18439" name="Line 20"/>
            <p:cNvSpPr>
              <a:spLocks noChangeShapeType="1"/>
            </p:cNvSpPr>
            <p:nvPr/>
          </p:nvSpPr>
          <p:spPr bwMode="auto">
            <a:xfrm flipH="1">
              <a:off x="3207" y="4479"/>
              <a:ext cx="4719" cy="0"/>
            </a:xfrm>
            <a:prstGeom prst="line">
              <a:avLst/>
            </a:prstGeom>
            <a:noFill/>
            <a:ln w="9525">
              <a:solidFill>
                <a:srgbClr val="000000"/>
              </a:solidFill>
              <a:round/>
              <a:headEnd/>
              <a:tailEnd type="triangle" w="med" len="med"/>
            </a:ln>
          </p:spPr>
          <p:txBody>
            <a:bodyPr/>
            <a:lstStyle/>
            <a:p>
              <a:endParaRPr lang="it-IT"/>
            </a:p>
          </p:txBody>
        </p:sp>
      </p:grpSp>
      <p:pic>
        <p:nvPicPr>
          <p:cNvPr id="18437" name="Picture 21" descr="specchio concavo5caso"/>
          <p:cNvPicPr>
            <a:picLocks noGrp="1" noChangeAspect="1" noChangeArrowheads="1"/>
          </p:cNvPicPr>
          <p:nvPr>
            <p:ph sz="half" idx="2"/>
          </p:nvPr>
        </p:nvPicPr>
        <p:blipFill>
          <a:blip r:embed="rId3"/>
          <a:srcRect/>
          <a:stretch>
            <a:fillRect/>
          </a:stretch>
        </p:blipFill>
        <p:spPr>
          <a:xfrm>
            <a:off x="1331913" y="2708275"/>
            <a:ext cx="6408737" cy="3802063"/>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4213" y="260350"/>
            <a:ext cx="7772400" cy="596882"/>
          </a:xfrm>
        </p:spPr>
        <p:style>
          <a:lnRef idx="1">
            <a:schemeClr val="accent4"/>
          </a:lnRef>
          <a:fillRef idx="3">
            <a:schemeClr val="accent4"/>
          </a:fillRef>
          <a:effectRef idx="2">
            <a:schemeClr val="accent4"/>
          </a:effectRef>
          <a:fontRef idx="minor">
            <a:schemeClr val="lt1"/>
          </a:fontRef>
        </p:style>
        <p:txBody>
          <a:bodyPr/>
          <a:lstStyle/>
          <a:p>
            <a:pPr eaLnBrk="1" hangingPunct="1">
              <a:defRPr/>
            </a:pPr>
            <a:r>
              <a:rPr lang="it-IT" sz="2800" b="1" dirty="0" smtClean="0">
                <a:latin typeface="Comic Sans MS" pitchFamily="66" charset="0"/>
              </a:rPr>
              <a:t>SPECCHIO CONVESSO</a:t>
            </a:r>
          </a:p>
        </p:txBody>
      </p:sp>
      <p:sp>
        <p:nvSpPr>
          <p:cNvPr id="19459" name="Rectangle 3"/>
          <p:cNvSpPr>
            <a:spLocks noGrp="1" noChangeArrowheads="1"/>
          </p:cNvSpPr>
          <p:nvPr>
            <p:ph type="body" sz="half" idx="1"/>
          </p:nvPr>
        </p:nvSpPr>
        <p:spPr>
          <a:xfrm>
            <a:off x="755650" y="1557338"/>
            <a:ext cx="7558088" cy="1008062"/>
          </a:xfrm>
          <a:ln/>
        </p:spPr>
        <p:style>
          <a:lnRef idx="2">
            <a:schemeClr val="accent4"/>
          </a:lnRef>
          <a:fillRef idx="1">
            <a:schemeClr val="lt1"/>
          </a:fillRef>
          <a:effectRef idx="0">
            <a:schemeClr val="accent4"/>
          </a:effectRef>
          <a:fontRef idx="minor">
            <a:schemeClr val="dk1"/>
          </a:fontRef>
        </p:style>
        <p:txBody>
          <a:bodyPr/>
          <a:lstStyle/>
          <a:p>
            <a:pPr eaLnBrk="1" hangingPunct="1">
              <a:buFont typeface="Wingdings" pitchFamily="2" charset="2"/>
              <a:buNone/>
            </a:pPr>
            <a:r>
              <a:rPr lang="it-IT" sz="2200" b="1" i="1" dirty="0" smtClean="0">
                <a:ea typeface="Batang" pitchFamily="18" charset="-127"/>
                <a:sym typeface="Symbol" pitchFamily="18" charset="2"/>
              </a:rPr>
              <a:t> </a:t>
            </a:r>
            <a:r>
              <a:rPr lang="it-IT" sz="2200" b="1" i="1" dirty="0" smtClean="0">
                <a:ea typeface="Batang" pitchFamily="18" charset="-127"/>
              </a:rPr>
              <a:t> u</a:t>
            </a:r>
            <a:r>
              <a:rPr lang="it-IT" sz="2200" b="1" dirty="0" smtClean="0">
                <a:ea typeface="Batang" pitchFamily="18" charset="-127"/>
              </a:rPr>
              <a:t> &lt; </a:t>
            </a:r>
            <a:r>
              <a:rPr lang="it-IT" sz="2200" b="1" i="1" dirty="0" smtClean="0">
                <a:ea typeface="Batang" pitchFamily="18" charset="-127"/>
              </a:rPr>
              <a:t>0 </a:t>
            </a:r>
            <a:r>
              <a:rPr lang="it-IT" sz="2200" b="1" dirty="0" smtClean="0">
                <a:ea typeface="Batang" pitchFamily="18" charset="-127"/>
              </a:rPr>
              <a:t> e  </a:t>
            </a:r>
            <a:r>
              <a:rPr lang="it-IT" sz="2200" b="1" i="1" dirty="0" smtClean="0">
                <a:ea typeface="Batang" pitchFamily="18" charset="-127"/>
              </a:rPr>
              <a:t>f </a:t>
            </a:r>
            <a:r>
              <a:rPr lang="it-IT" sz="2200" b="1" dirty="0" smtClean="0">
                <a:ea typeface="Batang" pitchFamily="18" charset="-127"/>
              </a:rPr>
              <a:t>&lt; 0		</a:t>
            </a:r>
            <a:r>
              <a:rPr lang="it-IT" sz="2200" b="1" dirty="0" smtClean="0">
                <a:ea typeface="Batang" pitchFamily="18" charset="-127"/>
                <a:sym typeface="Symbol" pitchFamily="18" charset="2"/>
              </a:rPr>
              <a:t></a:t>
            </a:r>
            <a:r>
              <a:rPr lang="it-IT" sz="2200" b="1" dirty="0" smtClean="0">
                <a:ea typeface="Batang" pitchFamily="18" charset="-127"/>
              </a:rPr>
              <a:t>	</a:t>
            </a:r>
            <a:r>
              <a:rPr lang="it-IT" sz="2200" b="1" i="1" dirty="0" smtClean="0">
                <a:ea typeface="Batang" pitchFamily="18" charset="-127"/>
              </a:rPr>
              <a:t>immagine virtuale diritta </a:t>
            </a:r>
            <a:endParaRPr lang="it-IT" sz="2200" dirty="0" smtClean="0">
              <a:cs typeface="Times New Roman" pitchFamily="18" charset="0"/>
            </a:endParaRPr>
          </a:p>
          <a:p>
            <a:pPr eaLnBrk="1" hangingPunct="1"/>
            <a:r>
              <a:rPr lang="it-IT" sz="2200" b="1" i="1" dirty="0" smtClean="0">
                <a:ea typeface="Batang" pitchFamily="18" charset="-127"/>
              </a:rPr>
              <a:t>			</a:t>
            </a:r>
            <a:r>
              <a:rPr lang="it-IT" sz="2200" b="1" dirty="0" smtClean="0">
                <a:ea typeface="Batang" pitchFamily="18" charset="-127"/>
                <a:sym typeface="Symbol" pitchFamily="18" charset="2"/>
              </a:rPr>
              <a:t></a:t>
            </a:r>
            <a:r>
              <a:rPr lang="it-IT" sz="2200" b="1" dirty="0" smtClean="0">
                <a:ea typeface="Batang" pitchFamily="18" charset="-127"/>
              </a:rPr>
              <a:t>	</a:t>
            </a:r>
            <a:r>
              <a:rPr lang="it-IT" sz="2200" b="1" i="1" dirty="0" smtClean="0">
                <a:ea typeface="Batang" pitchFamily="18" charset="-127"/>
              </a:rPr>
              <a:t>ingrandimento |m| &lt; 1</a:t>
            </a:r>
            <a:r>
              <a:rPr lang="it-IT" sz="2200" dirty="0" smtClean="0"/>
              <a:t> </a:t>
            </a:r>
          </a:p>
        </p:txBody>
      </p:sp>
      <p:grpSp>
        <p:nvGrpSpPr>
          <p:cNvPr id="2" name="Group 4"/>
          <p:cNvGrpSpPr>
            <a:grpSpLocks/>
          </p:cNvGrpSpPr>
          <p:nvPr/>
        </p:nvGrpSpPr>
        <p:grpSpPr bwMode="auto">
          <a:xfrm>
            <a:off x="1676400" y="3200400"/>
            <a:ext cx="5165725" cy="2795588"/>
            <a:chOff x="327" y="3501"/>
            <a:chExt cx="8136" cy="4401"/>
          </a:xfrm>
        </p:grpSpPr>
        <p:sp>
          <p:nvSpPr>
            <p:cNvPr id="19462" name="Line 5"/>
            <p:cNvSpPr>
              <a:spLocks noChangeShapeType="1"/>
            </p:cNvSpPr>
            <p:nvPr/>
          </p:nvSpPr>
          <p:spPr bwMode="auto">
            <a:xfrm flipV="1">
              <a:off x="4630" y="4719"/>
              <a:ext cx="0" cy="652"/>
            </a:xfrm>
            <a:prstGeom prst="line">
              <a:avLst/>
            </a:prstGeom>
            <a:noFill/>
            <a:ln w="38100">
              <a:solidFill>
                <a:srgbClr val="FFCC00"/>
              </a:solidFill>
              <a:round/>
              <a:headEnd/>
              <a:tailEnd type="triangle" w="med" len="med"/>
            </a:ln>
          </p:spPr>
          <p:txBody>
            <a:bodyPr/>
            <a:lstStyle/>
            <a:p>
              <a:endParaRPr lang="it-IT"/>
            </a:p>
          </p:txBody>
        </p:sp>
        <p:sp>
          <p:nvSpPr>
            <p:cNvPr id="19463" name="Line 6"/>
            <p:cNvSpPr>
              <a:spLocks noChangeShapeType="1"/>
            </p:cNvSpPr>
            <p:nvPr/>
          </p:nvSpPr>
          <p:spPr bwMode="auto">
            <a:xfrm flipH="1">
              <a:off x="2710" y="4968"/>
              <a:ext cx="4" cy="489"/>
            </a:xfrm>
            <a:prstGeom prst="line">
              <a:avLst/>
            </a:prstGeom>
            <a:noFill/>
            <a:ln w="38100">
              <a:solidFill>
                <a:srgbClr val="FF0000"/>
              </a:solidFill>
              <a:round/>
              <a:headEnd type="triangle" w="med" len="med"/>
              <a:tailEnd/>
            </a:ln>
          </p:spPr>
          <p:txBody>
            <a:bodyPr/>
            <a:lstStyle/>
            <a:p>
              <a:endParaRPr lang="it-IT"/>
            </a:p>
          </p:txBody>
        </p:sp>
        <p:sp>
          <p:nvSpPr>
            <p:cNvPr id="19464" name="Text Box 7"/>
            <p:cNvSpPr txBox="1">
              <a:spLocks noChangeArrowheads="1"/>
            </p:cNvSpPr>
            <p:nvPr/>
          </p:nvSpPr>
          <p:spPr bwMode="auto">
            <a:xfrm>
              <a:off x="4459" y="4393"/>
              <a:ext cx="960" cy="489"/>
            </a:xfrm>
            <a:prstGeom prst="rect">
              <a:avLst/>
            </a:prstGeom>
            <a:noFill/>
            <a:ln w="9525">
              <a:noFill/>
              <a:miter lim="800000"/>
              <a:headEnd/>
              <a:tailEnd/>
            </a:ln>
          </p:spPr>
          <p:txBody>
            <a:bodyPr/>
            <a:lstStyle/>
            <a:p>
              <a:pPr eaLnBrk="0" hangingPunct="0"/>
              <a:r>
                <a:rPr lang="it-IT" sz="1200" b="1">
                  <a:latin typeface="Times New Roman" pitchFamily="18" charset="0"/>
                </a:rPr>
                <a:t>O’</a:t>
              </a:r>
            </a:p>
          </p:txBody>
        </p:sp>
        <p:sp>
          <p:nvSpPr>
            <p:cNvPr id="19465" name="Text Box 8"/>
            <p:cNvSpPr txBox="1">
              <a:spLocks noChangeArrowheads="1"/>
            </p:cNvSpPr>
            <p:nvPr/>
          </p:nvSpPr>
          <p:spPr bwMode="auto">
            <a:xfrm>
              <a:off x="4189" y="5045"/>
              <a:ext cx="600" cy="326"/>
            </a:xfrm>
            <a:prstGeom prst="rect">
              <a:avLst/>
            </a:prstGeom>
            <a:noFill/>
            <a:ln w="9525">
              <a:noFill/>
              <a:miter lim="800000"/>
              <a:headEnd/>
              <a:tailEnd/>
            </a:ln>
          </p:spPr>
          <p:txBody>
            <a:bodyPr/>
            <a:lstStyle/>
            <a:p>
              <a:pPr eaLnBrk="0" hangingPunct="0"/>
              <a:r>
                <a:rPr lang="it-IT" sz="1200" b="1" noProof="1">
                  <a:latin typeface="Times New Roman" pitchFamily="18" charset="0"/>
                </a:rPr>
                <a:t> O </a:t>
              </a:r>
              <a:endParaRPr lang="it-IT" sz="1200" b="1">
                <a:latin typeface="Times New Roman" pitchFamily="18" charset="0"/>
              </a:endParaRPr>
            </a:p>
          </p:txBody>
        </p:sp>
        <p:sp>
          <p:nvSpPr>
            <p:cNvPr id="19466" name="Text Box 9"/>
            <p:cNvSpPr txBox="1">
              <a:spLocks noChangeArrowheads="1"/>
            </p:cNvSpPr>
            <p:nvPr/>
          </p:nvSpPr>
          <p:spPr bwMode="auto">
            <a:xfrm>
              <a:off x="1390" y="4968"/>
              <a:ext cx="480" cy="489"/>
            </a:xfrm>
            <a:prstGeom prst="rect">
              <a:avLst/>
            </a:prstGeom>
            <a:noFill/>
            <a:ln w="9525">
              <a:noFill/>
              <a:miter lim="800000"/>
              <a:headEnd/>
              <a:tailEnd/>
            </a:ln>
          </p:spPr>
          <p:txBody>
            <a:bodyPr/>
            <a:lstStyle/>
            <a:p>
              <a:pPr eaLnBrk="0" hangingPunct="0"/>
              <a:r>
                <a:rPr lang="it-IT" sz="1200" b="1">
                  <a:latin typeface="Times New Roman" pitchFamily="18" charset="0"/>
                </a:rPr>
                <a:t>F</a:t>
              </a:r>
            </a:p>
          </p:txBody>
        </p:sp>
        <p:sp>
          <p:nvSpPr>
            <p:cNvPr id="19467" name="Text Box 10"/>
            <p:cNvSpPr txBox="1">
              <a:spLocks noChangeArrowheads="1"/>
            </p:cNvSpPr>
            <p:nvPr/>
          </p:nvSpPr>
          <p:spPr bwMode="auto">
            <a:xfrm>
              <a:off x="2590" y="4642"/>
              <a:ext cx="727"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9468" name="Line 11"/>
            <p:cNvSpPr>
              <a:spLocks noChangeShapeType="1"/>
            </p:cNvSpPr>
            <p:nvPr/>
          </p:nvSpPr>
          <p:spPr bwMode="auto">
            <a:xfrm>
              <a:off x="430" y="3664"/>
              <a:ext cx="7320" cy="4238"/>
            </a:xfrm>
            <a:prstGeom prst="line">
              <a:avLst/>
            </a:prstGeom>
            <a:noFill/>
            <a:ln w="9525">
              <a:solidFill>
                <a:srgbClr val="000000"/>
              </a:solidFill>
              <a:round/>
              <a:headEnd/>
              <a:tailEnd type="triangle" w="med" len="med"/>
            </a:ln>
          </p:spPr>
          <p:txBody>
            <a:bodyPr/>
            <a:lstStyle/>
            <a:p>
              <a:endParaRPr lang="it-IT"/>
            </a:p>
          </p:txBody>
        </p:sp>
        <p:sp>
          <p:nvSpPr>
            <p:cNvPr id="19469" name="Line 12"/>
            <p:cNvSpPr>
              <a:spLocks noChangeShapeType="1"/>
            </p:cNvSpPr>
            <p:nvPr/>
          </p:nvSpPr>
          <p:spPr bwMode="auto">
            <a:xfrm flipV="1">
              <a:off x="3469" y="3578"/>
              <a:ext cx="3360" cy="1793"/>
            </a:xfrm>
            <a:prstGeom prst="line">
              <a:avLst/>
            </a:prstGeom>
            <a:noFill/>
            <a:ln w="9525">
              <a:solidFill>
                <a:srgbClr val="000000"/>
              </a:solidFill>
              <a:round/>
              <a:headEnd type="triangle" w="med" len="med"/>
              <a:tailEnd/>
            </a:ln>
          </p:spPr>
          <p:txBody>
            <a:bodyPr/>
            <a:lstStyle/>
            <a:p>
              <a:endParaRPr lang="it-IT"/>
            </a:p>
          </p:txBody>
        </p:sp>
        <p:sp>
          <p:nvSpPr>
            <p:cNvPr id="19470" name="Line 13"/>
            <p:cNvSpPr>
              <a:spLocks noChangeShapeType="1"/>
            </p:cNvSpPr>
            <p:nvPr/>
          </p:nvSpPr>
          <p:spPr bwMode="auto">
            <a:xfrm flipV="1">
              <a:off x="327" y="3501"/>
              <a:ext cx="6960" cy="2282"/>
            </a:xfrm>
            <a:prstGeom prst="line">
              <a:avLst/>
            </a:prstGeom>
            <a:noFill/>
            <a:ln w="9525">
              <a:solidFill>
                <a:srgbClr val="000000"/>
              </a:solidFill>
              <a:round/>
              <a:headEnd/>
              <a:tailEnd type="triangle" w="med" len="med"/>
            </a:ln>
          </p:spPr>
          <p:txBody>
            <a:bodyPr/>
            <a:lstStyle/>
            <a:p>
              <a:endParaRPr lang="it-IT"/>
            </a:p>
          </p:txBody>
        </p:sp>
        <p:sp>
          <p:nvSpPr>
            <p:cNvPr id="19471" name="Line 14"/>
            <p:cNvSpPr>
              <a:spLocks noChangeShapeType="1"/>
            </p:cNvSpPr>
            <p:nvPr/>
          </p:nvSpPr>
          <p:spPr bwMode="auto">
            <a:xfrm flipV="1">
              <a:off x="543" y="5371"/>
              <a:ext cx="7920" cy="0"/>
            </a:xfrm>
            <a:prstGeom prst="line">
              <a:avLst/>
            </a:prstGeom>
            <a:noFill/>
            <a:ln w="9525">
              <a:solidFill>
                <a:srgbClr val="000000"/>
              </a:solidFill>
              <a:round/>
              <a:headEnd/>
              <a:tailEnd/>
            </a:ln>
          </p:spPr>
          <p:txBody>
            <a:bodyPr/>
            <a:lstStyle/>
            <a:p>
              <a:endParaRPr lang="it-IT"/>
            </a:p>
          </p:txBody>
        </p:sp>
        <p:sp>
          <p:nvSpPr>
            <p:cNvPr id="19472" name="Text Box 15"/>
            <p:cNvSpPr txBox="1">
              <a:spLocks noChangeArrowheads="1"/>
            </p:cNvSpPr>
            <p:nvPr/>
          </p:nvSpPr>
          <p:spPr bwMode="auto">
            <a:xfrm>
              <a:off x="2830" y="5294"/>
              <a:ext cx="480" cy="489"/>
            </a:xfrm>
            <a:prstGeom prst="rect">
              <a:avLst/>
            </a:prstGeom>
            <a:noFill/>
            <a:ln w="9525">
              <a:noFill/>
              <a:miter lim="800000"/>
              <a:headEnd/>
              <a:tailEnd/>
            </a:ln>
          </p:spPr>
          <p:txBody>
            <a:bodyPr/>
            <a:lstStyle/>
            <a:p>
              <a:pPr eaLnBrk="0" hangingPunct="0"/>
              <a:r>
                <a:rPr lang="it-IT" sz="1200" b="1">
                  <a:latin typeface="Times New Roman" pitchFamily="18" charset="0"/>
                </a:rPr>
                <a:t>I</a:t>
              </a:r>
            </a:p>
          </p:txBody>
        </p:sp>
        <p:sp>
          <p:nvSpPr>
            <p:cNvPr id="19473" name="Line 16"/>
            <p:cNvSpPr>
              <a:spLocks noChangeShapeType="1"/>
            </p:cNvSpPr>
            <p:nvPr/>
          </p:nvSpPr>
          <p:spPr bwMode="auto">
            <a:xfrm flipH="1">
              <a:off x="3430" y="4719"/>
              <a:ext cx="4719" cy="0"/>
            </a:xfrm>
            <a:prstGeom prst="line">
              <a:avLst/>
            </a:prstGeom>
            <a:noFill/>
            <a:ln w="9525">
              <a:solidFill>
                <a:srgbClr val="000000"/>
              </a:solidFill>
              <a:round/>
              <a:headEnd/>
              <a:tailEnd type="triangle" w="med" len="med"/>
            </a:ln>
          </p:spPr>
          <p:txBody>
            <a:bodyPr/>
            <a:lstStyle/>
            <a:p>
              <a:endParaRPr lang="it-IT"/>
            </a:p>
          </p:txBody>
        </p:sp>
        <p:sp>
          <p:nvSpPr>
            <p:cNvPr id="19474" name="Freeform 17"/>
            <p:cNvSpPr>
              <a:spLocks/>
            </p:cNvSpPr>
            <p:nvPr/>
          </p:nvSpPr>
          <p:spPr bwMode="auto">
            <a:xfrm>
              <a:off x="3067" y="3830"/>
              <a:ext cx="380" cy="2934"/>
            </a:xfrm>
            <a:custGeom>
              <a:avLst/>
              <a:gdLst>
                <a:gd name="T0" fmla="*/ 120 w 380"/>
                <a:gd name="T1" fmla="*/ 0 h 1467"/>
                <a:gd name="T2" fmla="*/ 240 w 380"/>
                <a:gd name="T3" fmla="*/ 163 h 1467"/>
                <a:gd name="T4" fmla="*/ 360 w 380"/>
                <a:gd name="T5" fmla="*/ 489 h 1467"/>
                <a:gd name="T6" fmla="*/ 360 w 380"/>
                <a:gd name="T7" fmla="*/ 815 h 1467"/>
                <a:gd name="T8" fmla="*/ 240 w 380"/>
                <a:gd name="T9" fmla="*/ 1304 h 1467"/>
                <a:gd name="T10" fmla="*/ 0 w 380"/>
                <a:gd name="T11" fmla="*/ 1467 h 1467"/>
                <a:gd name="T12" fmla="*/ 0 60000 65536"/>
                <a:gd name="T13" fmla="*/ 0 60000 65536"/>
                <a:gd name="T14" fmla="*/ 0 60000 65536"/>
                <a:gd name="T15" fmla="*/ 0 60000 65536"/>
                <a:gd name="T16" fmla="*/ 0 60000 65536"/>
                <a:gd name="T17" fmla="*/ 0 60000 65536"/>
                <a:gd name="T18" fmla="*/ 0 w 380"/>
                <a:gd name="T19" fmla="*/ 0 h 1467"/>
                <a:gd name="T20" fmla="*/ 380 w 380"/>
                <a:gd name="T21" fmla="*/ 1467 h 1467"/>
              </a:gdLst>
              <a:ahLst/>
              <a:cxnLst>
                <a:cxn ang="T12">
                  <a:pos x="T0" y="T1"/>
                </a:cxn>
                <a:cxn ang="T13">
                  <a:pos x="T2" y="T3"/>
                </a:cxn>
                <a:cxn ang="T14">
                  <a:pos x="T4" y="T5"/>
                </a:cxn>
                <a:cxn ang="T15">
                  <a:pos x="T6" y="T7"/>
                </a:cxn>
                <a:cxn ang="T16">
                  <a:pos x="T8" y="T9"/>
                </a:cxn>
                <a:cxn ang="T17">
                  <a:pos x="T10" y="T11"/>
                </a:cxn>
              </a:cxnLst>
              <a:rect l="T18" t="T19" r="T20" b="T21"/>
              <a:pathLst>
                <a:path w="380" h="1467">
                  <a:moveTo>
                    <a:pt x="120" y="0"/>
                  </a:moveTo>
                  <a:cubicBezTo>
                    <a:pt x="160" y="41"/>
                    <a:pt x="200" y="82"/>
                    <a:pt x="240" y="163"/>
                  </a:cubicBezTo>
                  <a:cubicBezTo>
                    <a:pt x="280" y="244"/>
                    <a:pt x="340" y="380"/>
                    <a:pt x="360" y="489"/>
                  </a:cubicBezTo>
                  <a:cubicBezTo>
                    <a:pt x="380" y="598"/>
                    <a:pt x="380" y="679"/>
                    <a:pt x="360" y="815"/>
                  </a:cubicBezTo>
                  <a:cubicBezTo>
                    <a:pt x="340" y="951"/>
                    <a:pt x="300" y="1195"/>
                    <a:pt x="240" y="1304"/>
                  </a:cubicBezTo>
                  <a:cubicBezTo>
                    <a:pt x="180" y="1413"/>
                    <a:pt x="40" y="1440"/>
                    <a:pt x="0" y="1467"/>
                  </a:cubicBezTo>
                </a:path>
              </a:pathLst>
            </a:custGeom>
            <a:noFill/>
            <a:ln w="19050">
              <a:solidFill>
                <a:srgbClr val="000000"/>
              </a:solidFill>
              <a:round/>
              <a:headEnd/>
              <a:tailEnd/>
            </a:ln>
          </p:spPr>
          <p:txBody>
            <a:bodyPr/>
            <a:lstStyle/>
            <a:p>
              <a:endParaRPr lang="it-IT"/>
            </a:p>
          </p:txBody>
        </p:sp>
        <p:sp>
          <p:nvSpPr>
            <p:cNvPr id="19475" name="AutoShape 18"/>
            <p:cNvSpPr>
              <a:spLocks noChangeArrowheads="1"/>
            </p:cNvSpPr>
            <p:nvPr/>
          </p:nvSpPr>
          <p:spPr bwMode="auto">
            <a:xfrm>
              <a:off x="1510" y="5294"/>
              <a:ext cx="120" cy="163"/>
            </a:xfrm>
            <a:custGeom>
              <a:avLst/>
              <a:gdLst>
                <a:gd name="T0" fmla="*/ 120 w 21600"/>
                <a:gd name="T1" fmla="*/ 82 h 21600"/>
                <a:gd name="T2" fmla="*/ 60 w 21600"/>
                <a:gd name="T3" fmla="*/ 163 h 21600"/>
                <a:gd name="T4" fmla="*/ 0 w 21600"/>
                <a:gd name="T5" fmla="*/ 82 h 21600"/>
                <a:gd name="T6" fmla="*/ 60 w 21600"/>
                <a:gd name="T7" fmla="*/ 0 h 21600"/>
                <a:gd name="T8" fmla="*/ 0 60000 65536"/>
                <a:gd name="T9" fmla="*/ 5898240 60000 65536"/>
                <a:gd name="T10" fmla="*/ 11796480 60000 65536"/>
                <a:gd name="T11" fmla="*/ 17694720 60000 65536"/>
                <a:gd name="T12" fmla="*/ 2160 w 21600"/>
                <a:gd name="T13" fmla="*/ 8613 h 21600"/>
                <a:gd name="T14" fmla="*/ 19440 w 21600"/>
                <a:gd name="T15" fmla="*/ 12987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FF"/>
            </a:solidFill>
            <a:ln w="9525">
              <a:solidFill>
                <a:srgbClr val="000000"/>
              </a:solidFill>
              <a:miter lim="800000"/>
              <a:headEnd/>
              <a:tailEnd/>
            </a:ln>
          </p:spPr>
          <p:txBody>
            <a:bodyPr/>
            <a:lstStyle/>
            <a:p>
              <a:endParaRPr lang="it-IT"/>
            </a:p>
          </p:txBody>
        </p:sp>
      </p:grpSp>
      <p:pic>
        <p:nvPicPr>
          <p:cNvPr id="19461" name="Picture 19" descr="specchio convesso caso"/>
          <p:cNvPicPr>
            <a:picLocks noGrp="1" noChangeAspect="1" noChangeArrowheads="1"/>
          </p:cNvPicPr>
          <p:nvPr>
            <p:ph sz="half" idx="2"/>
          </p:nvPr>
        </p:nvPicPr>
        <p:blipFill>
          <a:blip r:embed="rId3"/>
          <a:srcRect/>
          <a:stretch>
            <a:fillRect/>
          </a:stretch>
        </p:blipFill>
        <p:spPr>
          <a:xfrm>
            <a:off x="1619250" y="2997200"/>
            <a:ext cx="5689600" cy="3709988"/>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744538"/>
          </a:xfrm>
          <a:ln/>
        </p:spPr>
        <p:style>
          <a:lnRef idx="1">
            <a:schemeClr val="accent4"/>
          </a:lnRef>
          <a:fillRef idx="3">
            <a:schemeClr val="accent4"/>
          </a:fillRef>
          <a:effectRef idx="2">
            <a:schemeClr val="accent4"/>
          </a:effectRef>
          <a:fontRef idx="minor">
            <a:schemeClr val="lt1"/>
          </a:fontRef>
        </p:style>
        <p:txBody>
          <a:bodyPr/>
          <a:lstStyle/>
          <a:p>
            <a:r>
              <a:rPr lang="it-IT" sz="3600" b="1">
                <a:solidFill>
                  <a:schemeClr val="bg1"/>
                </a:solidFill>
                <a:latin typeface="Comic Sans MS" pitchFamily="66" charset="0"/>
              </a:rPr>
              <a:t>LENTE: definizione e nomenclatura</a:t>
            </a:r>
          </a:p>
        </p:txBody>
      </p:sp>
      <p:sp>
        <p:nvSpPr>
          <p:cNvPr id="16387" name="Rectangle 3"/>
          <p:cNvSpPr>
            <a:spLocks noGrp="1" noChangeArrowheads="1"/>
          </p:cNvSpPr>
          <p:nvPr>
            <p:ph type="body" idx="1"/>
          </p:nvPr>
        </p:nvSpPr>
        <p:spPr>
          <a:xfrm>
            <a:off x="428596" y="908050"/>
            <a:ext cx="8491567" cy="3074988"/>
          </a:xfrm>
        </p:spPr>
        <p:style>
          <a:lnRef idx="2">
            <a:schemeClr val="accent4"/>
          </a:lnRef>
          <a:fillRef idx="1">
            <a:schemeClr val="lt1"/>
          </a:fillRef>
          <a:effectRef idx="0">
            <a:schemeClr val="accent4"/>
          </a:effectRef>
          <a:fontRef idx="minor">
            <a:schemeClr val="dk1"/>
          </a:fontRef>
        </p:style>
        <p:txBody>
          <a:bodyPr/>
          <a:lstStyle/>
          <a:p>
            <a:pPr marL="76200" indent="-76200">
              <a:lnSpc>
                <a:spcPct val="80000"/>
              </a:lnSpc>
              <a:buFont typeface="Wingdings" pitchFamily="2" charset="2"/>
              <a:buNone/>
            </a:pPr>
            <a:r>
              <a:rPr lang="it-IT" sz="3000" b="1" i="1" dirty="0">
                <a:solidFill>
                  <a:schemeClr val="folHlink"/>
                </a:solidFill>
                <a:latin typeface="Comic Sans MS" pitchFamily="66" charset="0"/>
              </a:rPr>
              <a:t>Lente </a:t>
            </a:r>
            <a:r>
              <a:rPr lang="it-IT" sz="3000" b="1" i="1" dirty="0">
                <a:solidFill>
                  <a:schemeClr val="folHlink"/>
                </a:solidFill>
                <a:latin typeface="Comic Sans MS" pitchFamily="66" charset="0"/>
                <a:sym typeface="Wingdings" pitchFamily="2" charset="2"/>
              </a:rPr>
              <a:t> </a:t>
            </a:r>
            <a:r>
              <a:rPr lang="it-IT" altLang="zh-CN" sz="2400" i="1" dirty="0">
                <a:solidFill>
                  <a:schemeClr val="folHlink"/>
                </a:solidFill>
                <a:latin typeface="Comic Sans MS" pitchFamily="66" charset="0"/>
                <a:ea typeface="宋体" pitchFamily="2" charset="-122"/>
              </a:rPr>
              <a:t>mezzo trasparente, limitato da due  superfici 	         ben  levigate di cui almeno una è curva </a:t>
            </a:r>
          </a:p>
          <a:p>
            <a:pPr marL="76200" indent="-76200">
              <a:lnSpc>
                <a:spcPct val="80000"/>
              </a:lnSpc>
            </a:pPr>
            <a:endParaRPr lang="it-IT" sz="2400" i="1" dirty="0">
              <a:solidFill>
                <a:schemeClr val="folHlink"/>
              </a:solidFill>
              <a:latin typeface="Comic Sans MS" pitchFamily="66" charset="0"/>
            </a:endParaRPr>
          </a:p>
          <a:p>
            <a:pPr marL="368300" lvl="1" indent="-112713">
              <a:lnSpc>
                <a:spcPct val="80000"/>
              </a:lnSpc>
              <a:buClr>
                <a:schemeClr val="accent4">
                  <a:lumMod val="75000"/>
                </a:schemeClr>
              </a:buClr>
              <a:buFont typeface="Wingdings" pitchFamily="2" charset="2"/>
              <a:buChar char="Ø"/>
            </a:pPr>
            <a:r>
              <a:rPr lang="it-IT" sz="2000" dirty="0" smtClean="0">
                <a:solidFill>
                  <a:schemeClr val="folHlink"/>
                </a:solidFill>
                <a:latin typeface="Comic Sans MS" pitchFamily="66" charset="0"/>
              </a:rPr>
              <a:t> </a:t>
            </a:r>
            <a:r>
              <a:rPr lang="it-IT" sz="2000" b="1" dirty="0" smtClean="0">
                <a:solidFill>
                  <a:schemeClr val="folHlink"/>
                </a:solidFill>
                <a:effectLst>
                  <a:outerShdw blurRad="38100" dist="38100" dir="2700000" algn="tl">
                    <a:srgbClr val="000000">
                      <a:alpha val="43137"/>
                    </a:srgbClr>
                  </a:outerShdw>
                </a:effectLst>
                <a:latin typeface="Comic Sans MS" pitchFamily="66" charset="0"/>
              </a:rPr>
              <a:t>asse </a:t>
            </a:r>
            <a:r>
              <a:rPr lang="it-IT" sz="2000" b="1" dirty="0">
                <a:solidFill>
                  <a:schemeClr val="folHlink"/>
                </a:solidFill>
                <a:effectLst>
                  <a:outerShdw blurRad="38100" dist="38100" dir="2700000" algn="tl">
                    <a:srgbClr val="000000">
                      <a:alpha val="43137"/>
                    </a:srgbClr>
                  </a:outerShdw>
                </a:effectLst>
                <a:latin typeface="Comic Sans MS" pitchFamily="66" charset="0"/>
              </a:rPr>
              <a:t>ottico</a:t>
            </a:r>
            <a:r>
              <a:rPr lang="it-IT" sz="2000" b="1" dirty="0">
                <a:effectLst>
                  <a:outerShdw blurRad="38100" dist="38100" dir="2700000" algn="tl">
                    <a:srgbClr val="000000">
                      <a:alpha val="43137"/>
                    </a:srgbClr>
                  </a:outerShdw>
                </a:effectLst>
                <a:latin typeface="Comic Sans MS" pitchFamily="66" charset="0"/>
              </a:rPr>
              <a:t>    </a:t>
            </a:r>
            <a:r>
              <a:rPr lang="it-IT" sz="2000" dirty="0">
                <a:latin typeface="Comic Sans MS" pitchFamily="66" charset="0"/>
              </a:rPr>
              <a:t>= </a:t>
            </a:r>
            <a:r>
              <a:rPr lang="it-IT" sz="2000" i="1" dirty="0" smtClean="0">
                <a:latin typeface="Comic Sans MS" pitchFamily="66" charset="0"/>
              </a:rPr>
              <a:t>retta </a:t>
            </a:r>
            <a:r>
              <a:rPr lang="it-IT" sz="2000" i="1" dirty="0">
                <a:latin typeface="Comic Sans MS" pitchFamily="66" charset="0"/>
              </a:rPr>
              <a:t>che congiunge i centri di curvatura delle </a:t>
            </a:r>
          </a:p>
          <a:p>
            <a:pPr marL="368300" lvl="1" indent="-112713">
              <a:lnSpc>
                <a:spcPct val="80000"/>
              </a:lnSpc>
              <a:buNone/>
            </a:pPr>
            <a:r>
              <a:rPr lang="it-IT" sz="2000" i="1" dirty="0">
                <a:latin typeface="Comic Sans MS" pitchFamily="66" charset="0"/>
              </a:rPr>
              <a:t>			      due   facce della lente;</a:t>
            </a:r>
          </a:p>
          <a:p>
            <a:pPr marL="368300" lvl="1" indent="-112713">
              <a:lnSpc>
                <a:spcPct val="80000"/>
              </a:lnSpc>
              <a:buClr>
                <a:schemeClr val="accent4">
                  <a:lumMod val="75000"/>
                </a:schemeClr>
              </a:buClr>
              <a:buFont typeface="Wingdings" pitchFamily="2" charset="2"/>
              <a:buChar char="Ø"/>
            </a:pPr>
            <a:r>
              <a:rPr lang="it-IT" sz="2000" dirty="0" smtClean="0">
                <a:solidFill>
                  <a:schemeClr val="folHlink"/>
                </a:solidFill>
                <a:latin typeface="Comic Sans MS" pitchFamily="66" charset="0"/>
              </a:rPr>
              <a:t> </a:t>
            </a:r>
            <a:r>
              <a:rPr lang="it-IT" sz="2000" b="1" dirty="0" smtClean="0">
                <a:solidFill>
                  <a:schemeClr val="folHlink"/>
                </a:solidFill>
                <a:effectLst>
                  <a:outerShdw blurRad="38100" dist="38100" dir="2700000" algn="tl">
                    <a:srgbClr val="000000">
                      <a:alpha val="43137"/>
                    </a:srgbClr>
                  </a:outerShdw>
                </a:effectLst>
                <a:latin typeface="Comic Sans MS" pitchFamily="66" charset="0"/>
              </a:rPr>
              <a:t>centro </a:t>
            </a:r>
            <a:r>
              <a:rPr lang="it-IT" sz="2000" b="1" dirty="0">
                <a:solidFill>
                  <a:schemeClr val="folHlink"/>
                </a:solidFill>
                <a:effectLst>
                  <a:outerShdw blurRad="38100" dist="38100" dir="2700000" algn="tl">
                    <a:srgbClr val="000000">
                      <a:alpha val="43137"/>
                    </a:srgbClr>
                  </a:outerShdw>
                </a:effectLst>
                <a:latin typeface="Comic Sans MS" pitchFamily="66" charset="0"/>
              </a:rPr>
              <a:t>ottico</a:t>
            </a:r>
            <a:r>
              <a:rPr lang="it-IT" sz="2000" b="1" dirty="0">
                <a:effectLst>
                  <a:outerShdw blurRad="38100" dist="38100" dir="2700000" algn="tl">
                    <a:srgbClr val="000000">
                      <a:alpha val="43137"/>
                    </a:srgbClr>
                  </a:outerShdw>
                </a:effectLst>
                <a:latin typeface="Comic Sans MS" pitchFamily="66" charset="0"/>
              </a:rPr>
              <a:t> </a:t>
            </a:r>
            <a:r>
              <a:rPr lang="it-IT" sz="2000" dirty="0">
                <a:latin typeface="Comic Sans MS" pitchFamily="66" charset="0"/>
              </a:rPr>
              <a:t>= </a:t>
            </a:r>
            <a:r>
              <a:rPr lang="it-IT" sz="2000" i="1" dirty="0">
                <a:latin typeface="Comic Sans MS" pitchFamily="66" charset="0"/>
              </a:rPr>
              <a:t>punto dell’asse ottico che divide a metà  lo  </a:t>
            </a:r>
          </a:p>
          <a:p>
            <a:pPr marL="368300" lvl="1" indent="-112713">
              <a:lnSpc>
                <a:spcPct val="80000"/>
              </a:lnSpc>
              <a:buNone/>
            </a:pPr>
            <a:r>
              <a:rPr lang="it-IT" sz="2000" i="1" dirty="0">
                <a:latin typeface="Comic Sans MS" pitchFamily="66" charset="0"/>
              </a:rPr>
              <a:t>			       spessore della lente;</a:t>
            </a:r>
          </a:p>
          <a:p>
            <a:pPr marL="368300" lvl="1" indent="-112713">
              <a:lnSpc>
                <a:spcPct val="80000"/>
              </a:lnSpc>
              <a:buClr>
                <a:schemeClr val="accent4">
                  <a:lumMod val="75000"/>
                </a:schemeClr>
              </a:buClr>
              <a:buFont typeface="Wingdings" pitchFamily="2" charset="2"/>
              <a:buChar char="Ø"/>
            </a:pPr>
            <a:r>
              <a:rPr lang="it-IT" sz="2000" dirty="0" smtClean="0">
                <a:solidFill>
                  <a:schemeClr val="folHlink"/>
                </a:solidFill>
                <a:latin typeface="Comic Sans MS" pitchFamily="66" charset="0"/>
              </a:rPr>
              <a:t> </a:t>
            </a:r>
            <a:r>
              <a:rPr lang="it-IT" sz="2000" b="1" dirty="0" smtClean="0">
                <a:solidFill>
                  <a:schemeClr val="folHlink"/>
                </a:solidFill>
                <a:effectLst>
                  <a:outerShdw blurRad="38100" dist="38100" dir="2700000" algn="tl">
                    <a:srgbClr val="000000">
                      <a:alpha val="43137"/>
                    </a:srgbClr>
                  </a:outerShdw>
                </a:effectLst>
                <a:latin typeface="Comic Sans MS" pitchFamily="66" charset="0"/>
              </a:rPr>
              <a:t>fuoco</a:t>
            </a:r>
            <a:r>
              <a:rPr lang="it-IT" sz="2000" b="1" dirty="0" smtClean="0">
                <a:effectLst>
                  <a:outerShdw blurRad="38100" dist="38100" dir="2700000" algn="tl">
                    <a:srgbClr val="000000">
                      <a:alpha val="43137"/>
                    </a:srgbClr>
                  </a:outerShdw>
                </a:effectLst>
                <a:latin typeface="Comic Sans MS" pitchFamily="66" charset="0"/>
              </a:rPr>
              <a:t>   </a:t>
            </a:r>
            <a:r>
              <a:rPr lang="it-IT" sz="2000" dirty="0" smtClean="0">
                <a:latin typeface="Comic Sans MS" pitchFamily="66" charset="0"/>
              </a:rPr>
              <a:t>          </a:t>
            </a:r>
            <a:r>
              <a:rPr lang="it-IT" sz="2000" dirty="0">
                <a:latin typeface="Comic Sans MS" pitchFamily="66" charset="0"/>
              </a:rPr>
              <a:t>= </a:t>
            </a:r>
            <a:r>
              <a:rPr lang="it-IT" sz="2000" i="1" dirty="0" smtClean="0">
                <a:latin typeface="Comic Sans MS" pitchFamily="66" charset="0"/>
              </a:rPr>
              <a:t>punto </a:t>
            </a:r>
            <a:r>
              <a:rPr lang="it-IT" sz="2000" i="1" dirty="0">
                <a:latin typeface="Comic Sans MS" pitchFamily="66" charset="0"/>
              </a:rPr>
              <a:t>in cui convergono tutti i raggi  paralleli </a:t>
            </a:r>
          </a:p>
          <a:p>
            <a:pPr marL="368300" lvl="1" indent="-112713">
              <a:lnSpc>
                <a:spcPct val="80000"/>
              </a:lnSpc>
              <a:buFontTx/>
              <a:buNone/>
            </a:pPr>
            <a:r>
              <a:rPr lang="it-IT" sz="2000" i="1" dirty="0">
                <a:latin typeface="Comic Sans MS" pitchFamily="66" charset="0"/>
              </a:rPr>
              <a:t>			       all’asse ottico;</a:t>
            </a:r>
          </a:p>
        </p:txBody>
      </p:sp>
      <p:grpSp>
        <p:nvGrpSpPr>
          <p:cNvPr id="2" name="Group 26"/>
          <p:cNvGrpSpPr>
            <a:grpSpLocks/>
          </p:cNvGrpSpPr>
          <p:nvPr/>
        </p:nvGrpSpPr>
        <p:grpSpPr bwMode="auto">
          <a:xfrm>
            <a:off x="684213" y="3644900"/>
            <a:ext cx="7488237" cy="3213100"/>
            <a:chOff x="612" y="2296"/>
            <a:chExt cx="3765" cy="1588"/>
          </a:xfrm>
        </p:grpSpPr>
        <p:sp>
          <p:nvSpPr>
            <p:cNvPr id="16411" name="Line 27"/>
            <p:cNvSpPr>
              <a:spLocks noChangeShapeType="1"/>
            </p:cNvSpPr>
            <p:nvPr/>
          </p:nvSpPr>
          <p:spPr bwMode="auto">
            <a:xfrm>
              <a:off x="1746" y="2296"/>
              <a:ext cx="0" cy="1588"/>
            </a:xfrm>
            <a:prstGeom prst="line">
              <a:avLst/>
            </a:prstGeom>
            <a:noFill/>
            <a:ln w="9525">
              <a:solidFill>
                <a:schemeClr val="tx1"/>
              </a:solidFill>
              <a:round/>
              <a:headEnd/>
              <a:tailEnd/>
            </a:ln>
            <a:effectLst/>
          </p:spPr>
          <p:txBody>
            <a:bodyPr/>
            <a:lstStyle/>
            <a:p>
              <a:endParaRPr lang="it-IT"/>
            </a:p>
          </p:txBody>
        </p:sp>
        <p:sp>
          <p:nvSpPr>
            <p:cNvPr id="16412" name="Line 28"/>
            <p:cNvSpPr>
              <a:spLocks noChangeShapeType="1"/>
            </p:cNvSpPr>
            <p:nvPr/>
          </p:nvSpPr>
          <p:spPr bwMode="auto">
            <a:xfrm>
              <a:off x="1066" y="2795"/>
              <a:ext cx="680" cy="0"/>
            </a:xfrm>
            <a:prstGeom prst="line">
              <a:avLst/>
            </a:prstGeom>
            <a:noFill/>
            <a:ln w="9525">
              <a:solidFill>
                <a:schemeClr val="tx1"/>
              </a:solidFill>
              <a:round/>
              <a:headEnd/>
              <a:tailEnd/>
            </a:ln>
            <a:effectLst/>
          </p:spPr>
          <p:txBody>
            <a:bodyPr/>
            <a:lstStyle/>
            <a:p>
              <a:endParaRPr lang="it-IT"/>
            </a:p>
          </p:txBody>
        </p:sp>
        <p:sp>
          <p:nvSpPr>
            <p:cNvPr id="16413" name="AutoShape 29"/>
            <p:cNvSpPr>
              <a:spLocks noChangeArrowheads="1"/>
            </p:cNvSpPr>
            <p:nvPr/>
          </p:nvSpPr>
          <p:spPr bwMode="auto">
            <a:xfrm>
              <a:off x="2472" y="3022"/>
              <a:ext cx="45" cy="91"/>
            </a:xfrm>
            <a:prstGeom prst="flowChartConnector">
              <a:avLst/>
            </a:prstGeom>
            <a:solidFill>
              <a:srgbClr val="FF0000"/>
            </a:solidFill>
            <a:ln w="9525">
              <a:solidFill>
                <a:schemeClr val="tx1"/>
              </a:solidFill>
              <a:round/>
              <a:headEnd/>
              <a:tailEnd/>
            </a:ln>
            <a:effectLst/>
          </p:spPr>
          <p:txBody>
            <a:bodyPr wrap="none" anchor="ctr"/>
            <a:lstStyle/>
            <a:p>
              <a:endParaRPr lang="it-IT"/>
            </a:p>
          </p:txBody>
        </p:sp>
        <p:sp>
          <p:nvSpPr>
            <p:cNvPr id="16414" name="Text Box 30"/>
            <p:cNvSpPr txBox="1">
              <a:spLocks noChangeArrowheads="1"/>
            </p:cNvSpPr>
            <p:nvPr/>
          </p:nvSpPr>
          <p:spPr bwMode="auto">
            <a:xfrm>
              <a:off x="2400" y="3168"/>
              <a:ext cx="624" cy="135"/>
            </a:xfrm>
            <a:prstGeom prst="rect">
              <a:avLst/>
            </a:prstGeom>
            <a:noFill/>
            <a:ln w="9525">
              <a:noFill/>
              <a:miter lim="800000"/>
              <a:headEnd/>
              <a:tailEnd/>
            </a:ln>
            <a:effectLst/>
          </p:spPr>
          <p:txBody>
            <a:bodyPr>
              <a:spAutoFit/>
            </a:bodyPr>
            <a:lstStyle/>
            <a:p>
              <a:pPr algn="l"/>
              <a:r>
                <a:rPr lang="it-IT" sz="1200" b="1">
                  <a:latin typeface="Gungsuh" pitchFamily="18" charset="-127"/>
                  <a:ea typeface="Gungsuh" pitchFamily="18" charset="-127"/>
                </a:rPr>
                <a:t>FUOCO</a:t>
              </a:r>
            </a:p>
          </p:txBody>
        </p:sp>
        <p:sp>
          <p:nvSpPr>
            <p:cNvPr id="16415" name="Line 31"/>
            <p:cNvSpPr>
              <a:spLocks noChangeShapeType="1"/>
            </p:cNvSpPr>
            <p:nvPr/>
          </p:nvSpPr>
          <p:spPr bwMode="auto">
            <a:xfrm flipH="1">
              <a:off x="1383" y="2795"/>
              <a:ext cx="46" cy="45"/>
            </a:xfrm>
            <a:prstGeom prst="line">
              <a:avLst/>
            </a:prstGeom>
            <a:noFill/>
            <a:ln w="9525">
              <a:solidFill>
                <a:schemeClr val="tx1"/>
              </a:solidFill>
              <a:round/>
              <a:headEnd/>
              <a:tailEnd/>
            </a:ln>
            <a:effectLst/>
          </p:spPr>
          <p:txBody>
            <a:bodyPr/>
            <a:lstStyle/>
            <a:p>
              <a:endParaRPr lang="it-IT"/>
            </a:p>
          </p:txBody>
        </p:sp>
        <p:sp>
          <p:nvSpPr>
            <p:cNvPr id="16416" name="Line 32"/>
            <p:cNvSpPr>
              <a:spLocks noChangeShapeType="1"/>
            </p:cNvSpPr>
            <p:nvPr/>
          </p:nvSpPr>
          <p:spPr bwMode="auto">
            <a:xfrm>
              <a:off x="1383" y="3249"/>
              <a:ext cx="46" cy="45"/>
            </a:xfrm>
            <a:prstGeom prst="line">
              <a:avLst/>
            </a:prstGeom>
            <a:noFill/>
            <a:ln w="9525">
              <a:solidFill>
                <a:schemeClr val="tx1"/>
              </a:solidFill>
              <a:round/>
              <a:headEnd/>
              <a:tailEnd/>
            </a:ln>
            <a:effectLst/>
          </p:spPr>
          <p:txBody>
            <a:bodyPr/>
            <a:lstStyle/>
            <a:p>
              <a:endParaRPr lang="it-IT"/>
            </a:p>
          </p:txBody>
        </p:sp>
        <p:sp>
          <p:nvSpPr>
            <p:cNvPr id="16417" name="Text Box 33"/>
            <p:cNvSpPr txBox="1">
              <a:spLocks noChangeArrowheads="1"/>
            </p:cNvSpPr>
            <p:nvPr/>
          </p:nvSpPr>
          <p:spPr bwMode="auto">
            <a:xfrm>
              <a:off x="1610" y="2840"/>
              <a:ext cx="628" cy="286"/>
            </a:xfrm>
            <a:prstGeom prst="rect">
              <a:avLst/>
            </a:prstGeom>
            <a:noFill/>
            <a:ln w="9525">
              <a:noFill/>
              <a:miter lim="800000"/>
              <a:headEnd/>
              <a:tailEnd/>
            </a:ln>
            <a:effectLst/>
          </p:spPr>
          <p:txBody>
            <a:bodyPr wrap="none">
              <a:spAutoFit/>
            </a:bodyPr>
            <a:lstStyle/>
            <a:p>
              <a:pPr algn="l"/>
              <a:r>
                <a:rPr lang="it-IT" sz="1800"/>
                <a:t> </a:t>
              </a:r>
              <a:r>
                <a:rPr lang="it-IT" sz="1400" b="1"/>
                <a:t>cento ottico</a:t>
              </a:r>
            </a:p>
            <a:p>
              <a:pPr algn="l"/>
              <a:r>
                <a:rPr lang="it-IT" sz="1400" b="1"/>
                <a:t>o</a:t>
              </a:r>
              <a:endParaRPr lang="it-IT" sz="1400" b="1">
                <a:latin typeface="Gungsuh" pitchFamily="18" charset="-127"/>
                <a:ea typeface="Gungsuh" pitchFamily="18" charset="-127"/>
              </a:endParaRPr>
            </a:p>
          </p:txBody>
        </p:sp>
        <p:sp>
          <p:nvSpPr>
            <p:cNvPr id="16418" name="Freeform 34"/>
            <p:cNvSpPr>
              <a:spLocks/>
            </p:cNvSpPr>
            <p:nvPr/>
          </p:nvSpPr>
          <p:spPr bwMode="auto">
            <a:xfrm>
              <a:off x="1610" y="2478"/>
              <a:ext cx="136" cy="1224"/>
            </a:xfrm>
            <a:custGeom>
              <a:avLst/>
              <a:gdLst/>
              <a:ahLst/>
              <a:cxnLst>
                <a:cxn ang="0">
                  <a:pos x="227" y="0"/>
                </a:cxn>
                <a:cxn ang="0">
                  <a:pos x="0" y="589"/>
                </a:cxn>
                <a:cxn ang="0">
                  <a:pos x="227" y="1224"/>
                </a:cxn>
              </a:cxnLst>
              <a:rect l="0" t="0" r="r" b="b"/>
              <a:pathLst>
                <a:path w="227" h="1224">
                  <a:moveTo>
                    <a:pt x="227" y="0"/>
                  </a:moveTo>
                  <a:cubicBezTo>
                    <a:pt x="113" y="192"/>
                    <a:pt x="0" y="385"/>
                    <a:pt x="0" y="589"/>
                  </a:cubicBezTo>
                  <a:cubicBezTo>
                    <a:pt x="0" y="793"/>
                    <a:pt x="189" y="1118"/>
                    <a:pt x="227" y="1224"/>
                  </a:cubicBezTo>
                </a:path>
              </a:pathLst>
            </a:custGeom>
            <a:noFill/>
            <a:ln w="9525">
              <a:solidFill>
                <a:schemeClr val="tx1"/>
              </a:solidFill>
              <a:round/>
              <a:headEnd/>
              <a:tailEnd/>
            </a:ln>
            <a:effectLst/>
          </p:spPr>
          <p:txBody>
            <a:bodyPr/>
            <a:lstStyle/>
            <a:p>
              <a:endParaRPr lang="it-IT"/>
            </a:p>
          </p:txBody>
        </p:sp>
        <p:sp>
          <p:nvSpPr>
            <p:cNvPr id="16419" name="Freeform 35"/>
            <p:cNvSpPr>
              <a:spLocks/>
            </p:cNvSpPr>
            <p:nvPr/>
          </p:nvSpPr>
          <p:spPr bwMode="auto">
            <a:xfrm>
              <a:off x="1746" y="2478"/>
              <a:ext cx="136" cy="1224"/>
            </a:xfrm>
            <a:custGeom>
              <a:avLst/>
              <a:gdLst/>
              <a:ahLst/>
              <a:cxnLst>
                <a:cxn ang="0">
                  <a:pos x="0" y="0"/>
                </a:cxn>
                <a:cxn ang="0">
                  <a:pos x="318" y="544"/>
                </a:cxn>
                <a:cxn ang="0">
                  <a:pos x="0" y="1179"/>
                </a:cxn>
              </a:cxnLst>
              <a:rect l="0" t="0" r="r" b="b"/>
              <a:pathLst>
                <a:path w="318" h="1179">
                  <a:moveTo>
                    <a:pt x="0" y="0"/>
                  </a:moveTo>
                  <a:cubicBezTo>
                    <a:pt x="159" y="174"/>
                    <a:pt x="318" y="348"/>
                    <a:pt x="318" y="544"/>
                  </a:cubicBezTo>
                  <a:cubicBezTo>
                    <a:pt x="318" y="740"/>
                    <a:pt x="159" y="959"/>
                    <a:pt x="0" y="1179"/>
                  </a:cubicBezTo>
                </a:path>
              </a:pathLst>
            </a:custGeom>
            <a:noFill/>
            <a:ln w="9525">
              <a:solidFill>
                <a:schemeClr val="tx1"/>
              </a:solidFill>
              <a:round/>
              <a:headEnd/>
              <a:tailEnd/>
            </a:ln>
            <a:effectLst/>
          </p:spPr>
          <p:txBody>
            <a:bodyPr/>
            <a:lstStyle/>
            <a:p>
              <a:endParaRPr lang="it-IT"/>
            </a:p>
          </p:txBody>
        </p:sp>
        <p:sp>
          <p:nvSpPr>
            <p:cNvPr id="16420" name="Line 36"/>
            <p:cNvSpPr>
              <a:spLocks noChangeShapeType="1"/>
            </p:cNvSpPr>
            <p:nvPr/>
          </p:nvSpPr>
          <p:spPr bwMode="auto">
            <a:xfrm>
              <a:off x="612" y="3067"/>
              <a:ext cx="2858" cy="0"/>
            </a:xfrm>
            <a:prstGeom prst="line">
              <a:avLst/>
            </a:prstGeom>
            <a:noFill/>
            <a:ln w="9525">
              <a:solidFill>
                <a:schemeClr val="tx1"/>
              </a:solidFill>
              <a:round/>
              <a:headEnd/>
              <a:tailEnd/>
            </a:ln>
            <a:effectLst/>
          </p:spPr>
          <p:txBody>
            <a:bodyPr/>
            <a:lstStyle/>
            <a:p>
              <a:endParaRPr lang="it-IT"/>
            </a:p>
          </p:txBody>
        </p:sp>
        <p:sp>
          <p:nvSpPr>
            <p:cNvPr id="16421" name="Line 37"/>
            <p:cNvSpPr>
              <a:spLocks noChangeShapeType="1"/>
            </p:cNvSpPr>
            <p:nvPr/>
          </p:nvSpPr>
          <p:spPr bwMode="auto">
            <a:xfrm>
              <a:off x="1746" y="2795"/>
              <a:ext cx="1950" cy="726"/>
            </a:xfrm>
            <a:prstGeom prst="line">
              <a:avLst/>
            </a:prstGeom>
            <a:noFill/>
            <a:ln w="9525">
              <a:solidFill>
                <a:schemeClr val="tx1"/>
              </a:solidFill>
              <a:round/>
              <a:headEnd/>
              <a:tailEnd/>
            </a:ln>
            <a:effectLst/>
          </p:spPr>
          <p:txBody>
            <a:bodyPr/>
            <a:lstStyle/>
            <a:p>
              <a:endParaRPr lang="it-IT"/>
            </a:p>
          </p:txBody>
        </p:sp>
        <p:sp>
          <p:nvSpPr>
            <p:cNvPr id="16422" name="Line 38"/>
            <p:cNvSpPr>
              <a:spLocks noChangeShapeType="1"/>
            </p:cNvSpPr>
            <p:nvPr/>
          </p:nvSpPr>
          <p:spPr bwMode="auto">
            <a:xfrm>
              <a:off x="1383" y="2750"/>
              <a:ext cx="46" cy="45"/>
            </a:xfrm>
            <a:prstGeom prst="line">
              <a:avLst/>
            </a:prstGeom>
            <a:noFill/>
            <a:ln w="9525">
              <a:solidFill>
                <a:schemeClr val="tx1"/>
              </a:solidFill>
              <a:round/>
              <a:headEnd/>
              <a:tailEnd/>
            </a:ln>
            <a:effectLst/>
          </p:spPr>
          <p:txBody>
            <a:bodyPr/>
            <a:lstStyle/>
            <a:p>
              <a:endParaRPr lang="it-IT"/>
            </a:p>
          </p:txBody>
        </p:sp>
        <p:sp>
          <p:nvSpPr>
            <p:cNvPr id="16423" name="Line 39"/>
            <p:cNvSpPr>
              <a:spLocks noChangeShapeType="1"/>
            </p:cNvSpPr>
            <p:nvPr/>
          </p:nvSpPr>
          <p:spPr bwMode="auto">
            <a:xfrm>
              <a:off x="1066" y="3294"/>
              <a:ext cx="680" cy="0"/>
            </a:xfrm>
            <a:prstGeom prst="line">
              <a:avLst/>
            </a:prstGeom>
            <a:noFill/>
            <a:ln w="9525">
              <a:solidFill>
                <a:schemeClr val="tx1"/>
              </a:solidFill>
              <a:round/>
              <a:headEnd/>
              <a:tailEnd/>
            </a:ln>
            <a:effectLst/>
          </p:spPr>
          <p:txBody>
            <a:bodyPr/>
            <a:lstStyle/>
            <a:p>
              <a:endParaRPr lang="it-IT"/>
            </a:p>
          </p:txBody>
        </p:sp>
        <p:sp>
          <p:nvSpPr>
            <p:cNvPr id="16424" name="Line 40"/>
            <p:cNvSpPr>
              <a:spLocks noChangeShapeType="1"/>
            </p:cNvSpPr>
            <p:nvPr/>
          </p:nvSpPr>
          <p:spPr bwMode="auto">
            <a:xfrm flipV="1">
              <a:off x="1776" y="2640"/>
              <a:ext cx="2087" cy="635"/>
            </a:xfrm>
            <a:prstGeom prst="line">
              <a:avLst/>
            </a:prstGeom>
            <a:noFill/>
            <a:ln w="9525">
              <a:solidFill>
                <a:schemeClr val="tx1"/>
              </a:solidFill>
              <a:round/>
              <a:headEnd/>
              <a:tailEnd/>
            </a:ln>
            <a:effectLst/>
          </p:spPr>
          <p:txBody>
            <a:bodyPr/>
            <a:lstStyle/>
            <a:p>
              <a:endParaRPr lang="it-IT"/>
            </a:p>
          </p:txBody>
        </p:sp>
        <p:sp>
          <p:nvSpPr>
            <p:cNvPr id="16425" name="Line 41"/>
            <p:cNvSpPr>
              <a:spLocks noChangeShapeType="1"/>
            </p:cNvSpPr>
            <p:nvPr/>
          </p:nvSpPr>
          <p:spPr bwMode="auto">
            <a:xfrm flipH="1">
              <a:off x="1383" y="3294"/>
              <a:ext cx="46" cy="45"/>
            </a:xfrm>
            <a:prstGeom prst="line">
              <a:avLst/>
            </a:prstGeom>
            <a:noFill/>
            <a:ln w="9525">
              <a:solidFill>
                <a:schemeClr val="tx1"/>
              </a:solidFill>
              <a:round/>
              <a:headEnd/>
              <a:tailEnd/>
            </a:ln>
            <a:effectLst/>
          </p:spPr>
          <p:txBody>
            <a:bodyPr/>
            <a:lstStyle/>
            <a:p>
              <a:endParaRPr lang="it-IT"/>
            </a:p>
          </p:txBody>
        </p:sp>
        <p:sp>
          <p:nvSpPr>
            <p:cNvPr id="16426" name="Text Box 42"/>
            <p:cNvSpPr txBox="1">
              <a:spLocks noChangeArrowheads="1"/>
            </p:cNvSpPr>
            <p:nvPr/>
          </p:nvSpPr>
          <p:spPr bwMode="auto">
            <a:xfrm>
              <a:off x="3457" y="3001"/>
              <a:ext cx="920" cy="136"/>
            </a:xfrm>
            <a:prstGeom prst="rect">
              <a:avLst/>
            </a:prstGeom>
            <a:noFill/>
            <a:ln w="9525">
              <a:noFill/>
              <a:miter lim="800000"/>
              <a:headEnd/>
              <a:tailEnd/>
            </a:ln>
            <a:effectLst/>
          </p:spPr>
          <p:txBody>
            <a:bodyPr>
              <a:spAutoFit/>
            </a:bodyPr>
            <a:lstStyle/>
            <a:p>
              <a:pPr algn="l"/>
              <a:r>
                <a:rPr lang="it-IT" sz="1200" b="1">
                  <a:latin typeface="Gungsuh" pitchFamily="18" charset="-127"/>
                  <a:ea typeface="Gungsuh" pitchFamily="18" charset="-127"/>
                </a:rPr>
                <a:t>ASSE OTTICO</a:t>
              </a:r>
            </a:p>
          </p:txBody>
        </p:sp>
        <p:sp>
          <p:nvSpPr>
            <p:cNvPr id="16427" name="Text Box 43"/>
            <p:cNvSpPr txBox="1">
              <a:spLocks noChangeArrowheads="1"/>
            </p:cNvSpPr>
            <p:nvPr/>
          </p:nvSpPr>
          <p:spPr bwMode="auto">
            <a:xfrm>
              <a:off x="2368" y="2762"/>
              <a:ext cx="163" cy="181"/>
            </a:xfrm>
            <a:prstGeom prst="rect">
              <a:avLst/>
            </a:prstGeom>
            <a:noFill/>
            <a:ln w="9525">
              <a:noFill/>
              <a:miter lim="800000"/>
              <a:headEnd/>
              <a:tailEnd/>
            </a:ln>
            <a:effectLst/>
          </p:spPr>
          <p:txBody>
            <a:bodyPr wrap="none">
              <a:spAutoFit/>
            </a:bodyPr>
            <a:lstStyle/>
            <a:p>
              <a:pPr algn="l"/>
              <a:r>
                <a:rPr lang="it-IT" sz="1800"/>
                <a:t>F</a:t>
              </a:r>
              <a:endParaRPr lang="it-IT" sz="1800" baseline="-25000"/>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539750" y="1268413"/>
            <a:ext cx="8064500" cy="21698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just">
              <a:lnSpc>
                <a:spcPct val="150000"/>
              </a:lnSpc>
            </a:pPr>
            <a:r>
              <a:rPr lang="it-IT" dirty="0">
                <a:latin typeface="Comic Sans MS" pitchFamily="66" charset="0"/>
              </a:rPr>
              <a:t>Il comportamento di una lente è dovuto al </a:t>
            </a:r>
            <a:r>
              <a:rPr lang="it-IT" b="1" i="1" dirty="0">
                <a:solidFill>
                  <a:schemeClr val="folHlink"/>
                </a:solidFill>
                <a:effectLst>
                  <a:outerShdw blurRad="38100" dist="38100" dir="2700000" algn="tl">
                    <a:srgbClr val="000000">
                      <a:alpha val="43137"/>
                    </a:srgbClr>
                  </a:outerShdw>
                </a:effectLst>
                <a:latin typeface="Comic Sans MS" pitchFamily="66" charset="0"/>
              </a:rPr>
              <a:t>fenomeno della rifrazione</a:t>
            </a:r>
            <a:r>
              <a:rPr lang="it-IT" dirty="0">
                <a:latin typeface="Comic Sans MS" pitchFamily="66" charset="0"/>
              </a:rPr>
              <a:t>, ovvero al cambiamento di direzione che subisce un raggio luminoso nel passaggio da un mezzo ad un altro con diverso indice assoluto di rifrazione, come accade nel passaggio aria - vetro e vetro - aria attraverso una lente. </a:t>
            </a:r>
          </a:p>
        </p:txBody>
      </p:sp>
      <p:sp>
        <p:nvSpPr>
          <p:cNvPr id="120835" name="Rectangle 3"/>
          <p:cNvSpPr>
            <a:spLocks noGrp="1" noChangeArrowheads="1"/>
          </p:cNvSpPr>
          <p:nvPr>
            <p:ph type="title"/>
          </p:nvPr>
        </p:nvSpPr>
        <p:spPr>
          <a:xfrm>
            <a:off x="642910" y="333375"/>
            <a:ext cx="7929617" cy="744538"/>
          </a:xfrm>
          <a:ln/>
        </p:spPr>
        <p:style>
          <a:lnRef idx="1">
            <a:schemeClr val="accent4"/>
          </a:lnRef>
          <a:fillRef idx="3">
            <a:schemeClr val="accent4"/>
          </a:fillRef>
          <a:effectRef idx="2">
            <a:schemeClr val="accent4"/>
          </a:effectRef>
          <a:fontRef idx="minor">
            <a:schemeClr val="lt1"/>
          </a:fontRef>
        </p:style>
        <p:txBody>
          <a:bodyPr/>
          <a:lstStyle/>
          <a:p>
            <a:r>
              <a:rPr lang="it-IT" sz="3600" b="1" dirty="0">
                <a:latin typeface="Comic Sans MS" pitchFamily="66" charset="0"/>
              </a:rPr>
              <a:t>LENTE: </a:t>
            </a:r>
            <a:r>
              <a:rPr lang="it-IT" sz="3600" b="1" dirty="0" smtClean="0">
                <a:latin typeface="Comic Sans MS" pitchFamily="66" charset="0"/>
              </a:rPr>
              <a:t>fenomeno della rifrazione</a:t>
            </a:r>
            <a:endParaRPr lang="it-IT" sz="3600" b="1" dirty="0">
              <a:latin typeface="Comic Sans MS" pitchFamily="66" charset="0"/>
            </a:endParaRPr>
          </a:p>
        </p:txBody>
      </p:sp>
      <p:grpSp>
        <p:nvGrpSpPr>
          <p:cNvPr id="2" name="Group 4"/>
          <p:cNvGrpSpPr>
            <a:grpSpLocks/>
          </p:cNvGrpSpPr>
          <p:nvPr/>
        </p:nvGrpSpPr>
        <p:grpSpPr bwMode="auto">
          <a:xfrm>
            <a:off x="1619250" y="3933825"/>
            <a:ext cx="5976938" cy="2520950"/>
            <a:chOff x="612" y="2296"/>
            <a:chExt cx="3765" cy="1588"/>
          </a:xfrm>
        </p:grpSpPr>
        <p:sp>
          <p:nvSpPr>
            <p:cNvPr id="120837" name="Line 5"/>
            <p:cNvSpPr>
              <a:spLocks noChangeShapeType="1"/>
            </p:cNvSpPr>
            <p:nvPr/>
          </p:nvSpPr>
          <p:spPr bwMode="auto">
            <a:xfrm>
              <a:off x="1746" y="2296"/>
              <a:ext cx="0" cy="1588"/>
            </a:xfrm>
            <a:prstGeom prst="line">
              <a:avLst/>
            </a:prstGeom>
            <a:noFill/>
            <a:ln w="9525">
              <a:solidFill>
                <a:schemeClr val="tx1"/>
              </a:solidFill>
              <a:round/>
              <a:headEnd/>
              <a:tailEnd/>
            </a:ln>
            <a:effectLst/>
          </p:spPr>
          <p:txBody>
            <a:bodyPr/>
            <a:lstStyle/>
            <a:p>
              <a:endParaRPr lang="it-IT"/>
            </a:p>
          </p:txBody>
        </p:sp>
        <p:sp>
          <p:nvSpPr>
            <p:cNvPr id="120838" name="Line 6"/>
            <p:cNvSpPr>
              <a:spLocks noChangeShapeType="1"/>
            </p:cNvSpPr>
            <p:nvPr/>
          </p:nvSpPr>
          <p:spPr bwMode="auto">
            <a:xfrm>
              <a:off x="1066" y="2795"/>
              <a:ext cx="680" cy="0"/>
            </a:xfrm>
            <a:prstGeom prst="line">
              <a:avLst/>
            </a:prstGeom>
            <a:noFill/>
            <a:ln w="9525">
              <a:solidFill>
                <a:schemeClr val="tx1"/>
              </a:solidFill>
              <a:round/>
              <a:headEnd/>
              <a:tailEnd/>
            </a:ln>
            <a:effectLst/>
          </p:spPr>
          <p:txBody>
            <a:bodyPr/>
            <a:lstStyle/>
            <a:p>
              <a:endParaRPr lang="it-IT"/>
            </a:p>
          </p:txBody>
        </p:sp>
        <p:sp>
          <p:nvSpPr>
            <p:cNvPr id="120839" name="AutoShape 7"/>
            <p:cNvSpPr>
              <a:spLocks noChangeArrowheads="1"/>
            </p:cNvSpPr>
            <p:nvPr/>
          </p:nvSpPr>
          <p:spPr bwMode="auto">
            <a:xfrm>
              <a:off x="2472" y="3022"/>
              <a:ext cx="45" cy="91"/>
            </a:xfrm>
            <a:prstGeom prst="flowChartConnector">
              <a:avLst/>
            </a:prstGeom>
            <a:solidFill>
              <a:srgbClr val="FF0000"/>
            </a:solidFill>
            <a:ln w="9525">
              <a:solidFill>
                <a:schemeClr val="tx1"/>
              </a:solidFill>
              <a:round/>
              <a:headEnd/>
              <a:tailEnd/>
            </a:ln>
            <a:effectLst/>
          </p:spPr>
          <p:txBody>
            <a:bodyPr wrap="none" anchor="ctr"/>
            <a:lstStyle/>
            <a:p>
              <a:endParaRPr lang="it-IT"/>
            </a:p>
          </p:txBody>
        </p:sp>
        <p:sp>
          <p:nvSpPr>
            <p:cNvPr id="120840" name="Text Box 8"/>
            <p:cNvSpPr txBox="1">
              <a:spLocks noChangeArrowheads="1"/>
            </p:cNvSpPr>
            <p:nvPr/>
          </p:nvSpPr>
          <p:spPr bwMode="auto">
            <a:xfrm>
              <a:off x="2400" y="3168"/>
              <a:ext cx="624" cy="173"/>
            </a:xfrm>
            <a:prstGeom prst="rect">
              <a:avLst/>
            </a:prstGeom>
            <a:noFill/>
            <a:ln w="9525">
              <a:noFill/>
              <a:miter lim="800000"/>
              <a:headEnd/>
              <a:tailEnd/>
            </a:ln>
            <a:effectLst/>
          </p:spPr>
          <p:txBody>
            <a:bodyPr>
              <a:spAutoFit/>
            </a:bodyPr>
            <a:lstStyle/>
            <a:p>
              <a:pPr algn="l"/>
              <a:r>
                <a:rPr lang="it-IT" sz="1200" b="1">
                  <a:latin typeface="Gungsuh" pitchFamily="18" charset="-127"/>
                  <a:ea typeface="Gungsuh" pitchFamily="18" charset="-127"/>
                </a:rPr>
                <a:t>FUOCO</a:t>
              </a:r>
            </a:p>
          </p:txBody>
        </p:sp>
        <p:sp>
          <p:nvSpPr>
            <p:cNvPr id="120841" name="Line 9"/>
            <p:cNvSpPr>
              <a:spLocks noChangeShapeType="1"/>
            </p:cNvSpPr>
            <p:nvPr/>
          </p:nvSpPr>
          <p:spPr bwMode="auto">
            <a:xfrm flipH="1">
              <a:off x="1383" y="2795"/>
              <a:ext cx="46" cy="45"/>
            </a:xfrm>
            <a:prstGeom prst="line">
              <a:avLst/>
            </a:prstGeom>
            <a:noFill/>
            <a:ln w="9525">
              <a:solidFill>
                <a:schemeClr val="tx1"/>
              </a:solidFill>
              <a:round/>
              <a:headEnd/>
              <a:tailEnd/>
            </a:ln>
            <a:effectLst/>
          </p:spPr>
          <p:txBody>
            <a:bodyPr/>
            <a:lstStyle/>
            <a:p>
              <a:endParaRPr lang="it-IT"/>
            </a:p>
          </p:txBody>
        </p:sp>
        <p:sp>
          <p:nvSpPr>
            <p:cNvPr id="120842" name="Line 10"/>
            <p:cNvSpPr>
              <a:spLocks noChangeShapeType="1"/>
            </p:cNvSpPr>
            <p:nvPr/>
          </p:nvSpPr>
          <p:spPr bwMode="auto">
            <a:xfrm>
              <a:off x="1383" y="3249"/>
              <a:ext cx="46" cy="45"/>
            </a:xfrm>
            <a:prstGeom prst="line">
              <a:avLst/>
            </a:prstGeom>
            <a:noFill/>
            <a:ln w="9525">
              <a:solidFill>
                <a:schemeClr val="tx1"/>
              </a:solidFill>
              <a:round/>
              <a:headEnd/>
              <a:tailEnd/>
            </a:ln>
            <a:effectLst/>
          </p:spPr>
          <p:txBody>
            <a:bodyPr/>
            <a:lstStyle/>
            <a:p>
              <a:endParaRPr lang="it-IT"/>
            </a:p>
          </p:txBody>
        </p:sp>
        <p:sp>
          <p:nvSpPr>
            <p:cNvPr id="120843" name="Text Box 11"/>
            <p:cNvSpPr txBox="1">
              <a:spLocks noChangeArrowheads="1"/>
            </p:cNvSpPr>
            <p:nvPr/>
          </p:nvSpPr>
          <p:spPr bwMode="auto">
            <a:xfrm>
              <a:off x="1610" y="2840"/>
              <a:ext cx="731" cy="368"/>
            </a:xfrm>
            <a:prstGeom prst="rect">
              <a:avLst/>
            </a:prstGeom>
            <a:noFill/>
            <a:ln w="9525">
              <a:noFill/>
              <a:miter lim="800000"/>
              <a:headEnd/>
              <a:tailEnd/>
            </a:ln>
            <a:effectLst/>
          </p:spPr>
          <p:txBody>
            <a:bodyPr wrap="none">
              <a:spAutoFit/>
            </a:bodyPr>
            <a:lstStyle/>
            <a:p>
              <a:pPr algn="l"/>
              <a:r>
                <a:rPr lang="it-IT" sz="1800" dirty="0"/>
                <a:t> </a:t>
              </a:r>
              <a:r>
                <a:rPr lang="it-IT" sz="1400" b="1" dirty="0"/>
                <a:t>cento ottico</a:t>
              </a:r>
            </a:p>
            <a:p>
              <a:pPr algn="l"/>
              <a:r>
                <a:rPr lang="it-IT" sz="1400" b="1" dirty="0" smtClean="0"/>
                <a:t>O </a:t>
              </a:r>
              <a:endParaRPr lang="it-IT" sz="1400" b="1" dirty="0">
                <a:latin typeface="Gungsuh" pitchFamily="18" charset="-127"/>
                <a:ea typeface="Gungsuh" pitchFamily="18" charset="-127"/>
              </a:endParaRPr>
            </a:p>
          </p:txBody>
        </p:sp>
        <p:sp>
          <p:nvSpPr>
            <p:cNvPr id="120844" name="Freeform 12"/>
            <p:cNvSpPr>
              <a:spLocks/>
            </p:cNvSpPr>
            <p:nvPr/>
          </p:nvSpPr>
          <p:spPr bwMode="auto">
            <a:xfrm>
              <a:off x="1610" y="2478"/>
              <a:ext cx="136" cy="1224"/>
            </a:xfrm>
            <a:custGeom>
              <a:avLst/>
              <a:gdLst/>
              <a:ahLst/>
              <a:cxnLst>
                <a:cxn ang="0">
                  <a:pos x="227" y="0"/>
                </a:cxn>
                <a:cxn ang="0">
                  <a:pos x="0" y="589"/>
                </a:cxn>
                <a:cxn ang="0">
                  <a:pos x="227" y="1224"/>
                </a:cxn>
              </a:cxnLst>
              <a:rect l="0" t="0" r="r" b="b"/>
              <a:pathLst>
                <a:path w="227" h="1224">
                  <a:moveTo>
                    <a:pt x="227" y="0"/>
                  </a:moveTo>
                  <a:cubicBezTo>
                    <a:pt x="113" y="192"/>
                    <a:pt x="0" y="385"/>
                    <a:pt x="0" y="589"/>
                  </a:cubicBezTo>
                  <a:cubicBezTo>
                    <a:pt x="0" y="793"/>
                    <a:pt x="189" y="1118"/>
                    <a:pt x="227" y="1224"/>
                  </a:cubicBezTo>
                </a:path>
              </a:pathLst>
            </a:custGeom>
            <a:noFill/>
            <a:ln w="9525">
              <a:solidFill>
                <a:schemeClr val="tx1"/>
              </a:solidFill>
              <a:round/>
              <a:headEnd/>
              <a:tailEnd/>
            </a:ln>
            <a:effectLst/>
          </p:spPr>
          <p:txBody>
            <a:bodyPr/>
            <a:lstStyle/>
            <a:p>
              <a:endParaRPr lang="it-IT"/>
            </a:p>
          </p:txBody>
        </p:sp>
        <p:sp>
          <p:nvSpPr>
            <p:cNvPr id="120845" name="Freeform 13"/>
            <p:cNvSpPr>
              <a:spLocks/>
            </p:cNvSpPr>
            <p:nvPr/>
          </p:nvSpPr>
          <p:spPr bwMode="auto">
            <a:xfrm>
              <a:off x="1746" y="2478"/>
              <a:ext cx="136" cy="1224"/>
            </a:xfrm>
            <a:custGeom>
              <a:avLst/>
              <a:gdLst/>
              <a:ahLst/>
              <a:cxnLst>
                <a:cxn ang="0">
                  <a:pos x="0" y="0"/>
                </a:cxn>
                <a:cxn ang="0">
                  <a:pos x="318" y="544"/>
                </a:cxn>
                <a:cxn ang="0">
                  <a:pos x="0" y="1179"/>
                </a:cxn>
              </a:cxnLst>
              <a:rect l="0" t="0" r="r" b="b"/>
              <a:pathLst>
                <a:path w="318" h="1179">
                  <a:moveTo>
                    <a:pt x="0" y="0"/>
                  </a:moveTo>
                  <a:cubicBezTo>
                    <a:pt x="159" y="174"/>
                    <a:pt x="318" y="348"/>
                    <a:pt x="318" y="544"/>
                  </a:cubicBezTo>
                  <a:cubicBezTo>
                    <a:pt x="318" y="740"/>
                    <a:pt x="159" y="959"/>
                    <a:pt x="0" y="1179"/>
                  </a:cubicBezTo>
                </a:path>
              </a:pathLst>
            </a:custGeom>
            <a:noFill/>
            <a:ln w="9525">
              <a:solidFill>
                <a:schemeClr val="tx1"/>
              </a:solidFill>
              <a:round/>
              <a:headEnd/>
              <a:tailEnd/>
            </a:ln>
            <a:effectLst/>
          </p:spPr>
          <p:txBody>
            <a:bodyPr/>
            <a:lstStyle/>
            <a:p>
              <a:endParaRPr lang="it-IT"/>
            </a:p>
          </p:txBody>
        </p:sp>
        <p:sp>
          <p:nvSpPr>
            <p:cNvPr id="120846" name="Line 14"/>
            <p:cNvSpPr>
              <a:spLocks noChangeShapeType="1"/>
            </p:cNvSpPr>
            <p:nvPr/>
          </p:nvSpPr>
          <p:spPr bwMode="auto">
            <a:xfrm>
              <a:off x="612" y="3067"/>
              <a:ext cx="2858" cy="0"/>
            </a:xfrm>
            <a:prstGeom prst="line">
              <a:avLst/>
            </a:prstGeom>
            <a:noFill/>
            <a:ln w="9525">
              <a:solidFill>
                <a:schemeClr val="tx1"/>
              </a:solidFill>
              <a:round/>
              <a:headEnd/>
              <a:tailEnd/>
            </a:ln>
            <a:effectLst/>
          </p:spPr>
          <p:txBody>
            <a:bodyPr/>
            <a:lstStyle/>
            <a:p>
              <a:endParaRPr lang="it-IT"/>
            </a:p>
          </p:txBody>
        </p:sp>
        <p:sp>
          <p:nvSpPr>
            <p:cNvPr id="120847" name="Line 15"/>
            <p:cNvSpPr>
              <a:spLocks noChangeShapeType="1"/>
            </p:cNvSpPr>
            <p:nvPr/>
          </p:nvSpPr>
          <p:spPr bwMode="auto">
            <a:xfrm>
              <a:off x="1746" y="2795"/>
              <a:ext cx="1950" cy="726"/>
            </a:xfrm>
            <a:prstGeom prst="line">
              <a:avLst/>
            </a:prstGeom>
            <a:noFill/>
            <a:ln w="9525">
              <a:solidFill>
                <a:schemeClr val="tx1"/>
              </a:solidFill>
              <a:round/>
              <a:headEnd/>
              <a:tailEnd/>
            </a:ln>
            <a:effectLst/>
          </p:spPr>
          <p:txBody>
            <a:bodyPr/>
            <a:lstStyle/>
            <a:p>
              <a:endParaRPr lang="it-IT"/>
            </a:p>
          </p:txBody>
        </p:sp>
        <p:sp>
          <p:nvSpPr>
            <p:cNvPr id="120848" name="Line 16"/>
            <p:cNvSpPr>
              <a:spLocks noChangeShapeType="1"/>
            </p:cNvSpPr>
            <p:nvPr/>
          </p:nvSpPr>
          <p:spPr bwMode="auto">
            <a:xfrm>
              <a:off x="1383" y="2750"/>
              <a:ext cx="46" cy="45"/>
            </a:xfrm>
            <a:prstGeom prst="line">
              <a:avLst/>
            </a:prstGeom>
            <a:noFill/>
            <a:ln w="9525">
              <a:solidFill>
                <a:schemeClr val="tx1"/>
              </a:solidFill>
              <a:round/>
              <a:headEnd/>
              <a:tailEnd/>
            </a:ln>
            <a:effectLst/>
          </p:spPr>
          <p:txBody>
            <a:bodyPr/>
            <a:lstStyle/>
            <a:p>
              <a:endParaRPr lang="it-IT"/>
            </a:p>
          </p:txBody>
        </p:sp>
        <p:sp>
          <p:nvSpPr>
            <p:cNvPr id="120849" name="Line 17"/>
            <p:cNvSpPr>
              <a:spLocks noChangeShapeType="1"/>
            </p:cNvSpPr>
            <p:nvPr/>
          </p:nvSpPr>
          <p:spPr bwMode="auto">
            <a:xfrm>
              <a:off x="1066" y="3294"/>
              <a:ext cx="680" cy="0"/>
            </a:xfrm>
            <a:prstGeom prst="line">
              <a:avLst/>
            </a:prstGeom>
            <a:noFill/>
            <a:ln w="9525">
              <a:solidFill>
                <a:schemeClr val="tx1"/>
              </a:solidFill>
              <a:round/>
              <a:headEnd/>
              <a:tailEnd/>
            </a:ln>
            <a:effectLst/>
          </p:spPr>
          <p:txBody>
            <a:bodyPr/>
            <a:lstStyle/>
            <a:p>
              <a:endParaRPr lang="it-IT"/>
            </a:p>
          </p:txBody>
        </p:sp>
        <p:sp>
          <p:nvSpPr>
            <p:cNvPr id="120850" name="Line 18"/>
            <p:cNvSpPr>
              <a:spLocks noChangeShapeType="1"/>
            </p:cNvSpPr>
            <p:nvPr/>
          </p:nvSpPr>
          <p:spPr bwMode="auto">
            <a:xfrm flipV="1">
              <a:off x="1776" y="2640"/>
              <a:ext cx="2087" cy="635"/>
            </a:xfrm>
            <a:prstGeom prst="line">
              <a:avLst/>
            </a:prstGeom>
            <a:noFill/>
            <a:ln w="9525">
              <a:solidFill>
                <a:schemeClr val="tx1"/>
              </a:solidFill>
              <a:round/>
              <a:headEnd/>
              <a:tailEnd/>
            </a:ln>
            <a:effectLst/>
          </p:spPr>
          <p:txBody>
            <a:bodyPr/>
            <a:lstStyle/>
            <a:p>
              <a:endParaRPr lang="it-IT"/>
            </a:p>
          </p:txBody>
        </p:sp>
        <p:sp>
          <p:nvSpPr>
            <p:cNvPr id="120851" name="Line 19"/>
            <p:cNvSpPr>
              <a:spLocks noChangeShapeType="1"/>
            </p:cNvSpPr>
            <p:nvPr/>
          </p:nvSpPr>
          <p:spPr bwMode="auto">
            <a:xfrm flipH="1">
              <a:off x="1383" y="3294"/>
              <a:ext cx="46" cy="45"/>
            </a:xfrm>
            <a:prstGeom prst="line">
              <a:avLst/>
            </a:prstGeom>
            <a:noFill/>
            <a:ln w="9525">
              <a:solidFill>
                <a:schemeClr val="tx1"/>
              </a:solidFill>
              <a:round/>
              <a:headEnd/>
              <a:tailEnd/>
            </a:ln>
            <a:effectLst/>
          </p:spPr>
          <p:txBody>
            <a:bodyPr/>
            <a:lstStyle/>
            <a:p>
              <a:endParaRPr lang="it-IT"/>
            </a:p>
          </p:txBody>
        </p:sp>
        <p:sp>
          <p:nvSpPr>
            <p:cNvPr id="120852" name="Text Box 20"/>
            <p:cNvSpPr txBox="1">
              <a:spLocks noChangeArrowheads="1"/>
            </p:cNvSpPr>
            <p:nvPr/>
          </p:nvSpPr>
          <p:spPr bwMode="auto">
            <a:xfrm>
              <a:off x="3457" y="3001"/>
              <a:ext cx="920" cy="173"/>
            </a:xfrm>
            <a:prstGeom prst="rect">
              <a:avLst/>
            </a:prstGeom>
            <a:noFill/>
            <a:ln w="9525">
              <a:noFill/>
              <a:miter lim="800000"/>
              <a:headEnd/>
              <a:tailEnd/>
            </a:ln>
            <a:effectLst/>
          </p:spPr>
          <p:txBody>
            <a:bodyPr>
              <a:spAutoFit/>
            </a:bodyPr>
            <a:lstStyle/>
            <a:p>
              <a:pPr algn="l"/>
              <a:r>
                <a:rPr lang="it-IT" sz="1200" b="1">
                  <a:latin typeface="Gungsuh" pitchFamily="18" charset="-127"/>
                  <a:ea typeface="Gungsuh" pitchFamily="18" charset="-127"/>
                </a:rPr>
                <a:t>ASSE OTTICO</a:t>
              </a:r>
            </a:p>
          </p:txBody>
        </p:sp>
        <p:sp>
          <p:nvSpPr>
            <p:cNvPr id="120853" name="Text Box 21"/>
            <p:cNvSpPr txBox="1">
              <a:spLocks noChangeArrowheads="1"/>
            </p:cNvSpPr>
            <p:nvPr/>
          </p:nvSpPr>
          <p:spPr bwMode="auto">
            <a:xfrm>
              <a:off x="2368" y="2762"/>
              <a:ext cx="204" cy="231"/>
            </a:xfrm>
            <a:prstGeom prst="rect">
              <a:avLst/>
            </a:prstGeom>
            <a:noFill/>
            <a:ln w="9525">
              <a:noFill/>
              <a:miter lim="800000"/>
              <a:headEnd/>
              <a:tailEnd/>
            </a:ln>
            <a:effectLst/>
          </p:spPr>
          <p:txBody>
            <a:bodyPr wrap="none">
              <a:spAutoFit/>
            </a:bodyPr>
            <a:lstStyle/>
            <a:p>
              <a:pPr algn="l"/>
              <a:r>
                <a:rPr lang="it-IT" sz="1800"/>
                <a:t>F</a:t>
              </a:r>
              <a:endParaRPr lang="it-IT" sz="1800" baseline="-25000"/>
            </a:p>
          </p:txBody>
        </p:sp>
      </p:grpSp>
      <p:pic>
        <p:nvPicPr>
          <p:cNvPr id="147457" name="Picture 1"/>
          <p:cNvPicPr>
            <a:picLocks noChangeAspect="1" noChangeArrowheads="1"/>
          </p:cNvPicPr>
          <p:nvPr/>
        </p:nvPicPr>
        <p:blipFill>
          <a:blip r:embed="rId2"/>
          <a:srcRect/>
          <a:stretch>
            <a:fillRect/>
          </a:stretch>
        </p:blipFill>
        <p:spPr bwMode="auto">
          <a:xfrm>
            <a:off x="1214414" y="3584882"/>
            <a:ext cx="6718316" cy="30588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1214422"/>
            <a:ext cx="8429684" cy="5143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986" name="Rectangle 2"/>
          <p:cNvSpPr>
            <a:spLocks noGrp="1" noChangeArrowheads="1"/>
          </p:cNvSpPr>
          <p:nvPr>
            <p:ph type="title" idx="4294967295"/>
          </p:nvPr>
        </p:nvSpPr>
        <p:spPr>
          <a:xfrm>
            <a:off x="285720" y="188913"/>
            <a:ext cx="8429684" cy="668319"/>
          </a:xfrm>
          <a:ln/>
        </p:spPr>
        <p:style>
          <a:lnRef idx="1">
            <a:schemeClr val="accent4"/>
          </a:lnRef>
          <a:fillRef idx="3">
            <a:schemeClr val="accent4"/>
          </a:fillRef>
          <a:effectRef idx="2">
            <a:schemeClr val="accent4"/>
          </a:effectRef>
          <a:fontRef idx="minor">
            <a:schemeClr val="lt1"/>
          </a:fontRef>
        </p:style>
        <p:txBody>
          <a:bodyPr/>
          <a:lstStyle/>
          <a:p>
            <a:r>
              <a:rPr lang="it-IT" sz="3600" b="1" dirty="0">
                <a:latin typeface="Comic Sans MS" pitchFamily="66" charset="0"/>
              </a:rPr>
              <a:t>Classificazione delle Lenti</a:t>
            </a:r>
          </a:p>
        </p:txBody>
      </p:sp>
      <p:sp>
        <p:nvSpPr>
          <p:cNvPr id="41987" name="Rectangle 3"/>
          <p:cNvSpPr>
            <a:spLocks noGrp="1" noChangeArrowheads="1"/>
          </p:cNvSpPr>
          <p:nvPr>
            <p:ph type="body" sz="half" idx="4294967295"/>
          </p:nvPr>
        </p:nvSpPr>
        <p:spPr>
          <a:xfrm>
            <a:off x="323850" y="4868863"/>
            <a:ext cx="8208963" cy="1728787"/>
          </a:xfrm>
        </p:spPr>
        <p:txBody>
          <a:bodyPr/>
          <a:lstStyle/>
          <a:p>
            <a:pPr>
              <a:buFont typeface="Wingdings" pitchFamily="2" charset="2"/>
              <a:buNone/>
            </a:pPr>
            <a:r>
              <a:rPr lang="it-IT" sz="2200" b="1" i="1">
                <a:latin typeface="Comic Sans MS" pitchFamily="66" charset="0"/>
              </a:rPr>
              <a:t>Curvatura delle facce</a:t>
            </a:r>
            <a:r>
              <a:rPr lang="it-IT" sz="2000" b="1" i="1">
                <a:latin typeface="Comic Sans MS" pitchFamily="66" charset="0"/>
              </a:rPr>
              <a:t> :      </a:t>
            </a:r>
            <a:r>
              <a:rPr lang="it-IT" sz="2400" b="1" i="1">
                <a:solidFill>
                  <a:schemeClr val="folHlink"/>
                </a:solidFill>
                <a:latin typeface="Comic Sans MS" pitchFamily="66" charset="0"/>
              </a:rPr>
              <a:t>Sferiche</a:t>
            </a:r>
          </a:p>
          <a:p>
            <a:pPr lvl="2">
              <a:buFont typeface="Wingdings" pitchFamily="2" charset="2"/>
              <a:buNone/>
            </a:pPr>
            <a:r>
              <a:rPr lang="it-IT" sz="2000" b="1" i="1">
                <a:solidFill>
                  <a:schemeClr val="folHlink"/>
                </a:solidFill>
                <a:latin typeface="Comic Sans MS" pitchFamily="66" charset="0"/>
              </a:rPr>
              <a:t>				          </a:t>
            </a:r>
            <a:r>
              <a:rPr lang="it-IT" b="1" i="1">
                <a:solidFill>
                  <a:schemeClr val="folHlink"/>
                </a:solidFill>
                <a:latin typeface="Comic Sans MS" pitchFamily="66" charset="0"/>
              </a:rPr>
              <a:t>Cilindriche </a:t>
            </a:r>
          </a:p>
          <a:p>
            <a:pPr lvl="2">
              <a:buFont typeface="Wingdings" pitchFamily="2" charset="2"/>
              <a:buNone/>
            </a:pPr>
            <a:r>
              <a:rPr lang="it-IT" b="1" i="1">
                <a:solidFill>
                  <a:schemeClr val="folHlink"/>
                </a:solidFill>
                <a:latin typeface="Comic Sans MS" pitchFamily="66" charset="0"/>
              </a:rPr>
              <a:t>						Paraboliche</a:t>
            </a:r>
          </a:p>
          <a:p>
            <a:pPr lvl="2">
              <a:buFont typeface="Wingdings" pitchFamily="2" charset="2"/>
              <a:buNone/>
            </a:pPr>
            <a:endParaRPr lang="it-IT" i="1">
              <a:solidFill>
                <a:schemeClr val="folHlink"/>
              </a:solidFill>
              <a:latin typeface="Comic Sans MS" pitchFamily="66" charset="0"/>
            </a:endParaRPr>
          </a:p>
        </p:txBody>
      </p:sp>
      <p:pic>
        <p:nvPicPr>
          <p:cNvPr id="41990" name="Picture 6" descr="Lenti"/>
          <p:cNvPicPr>
            <a:picLocks noGrp="1" noChangeAspect="1" noChangeArrowheads="1"/>
          </p:cNvPicPr>
          <p:nvPr>
            <p:ph sz="quarter" idx="4294967295"/>
          </p:nvPr>
        </p:nvPicPr>
        <p:blipFill>
          <a:blip r:embed="rId3"/>
          <a:srcRect/>
          <a:stretch>
            <a:fillRect/>
          </a:stretch>
        </p:blipFill>
        <p:spPr>
          <a:xfrm>
            <a:off x="1476375" y="2516188"/>
            <a:ext cx="6119813" cy="2068512"/>
          </a:xfrm>
          <a:solidFill>
            <a:schemeClr val="bg1"/>
          </a:solidFill>
          <a:ln/>
        </p:spPr>
      </p:pic>
      <p:sp>
        <p:nvSpPr>
          <p:cNvPr id="41992" name="Rectangle 8"/>
          <p:cNvSpPr>
            <a:spLocks noChangeArrowheads="1"/>
          </p:cNvSpPr>
          <p:nvPr/>
        </p:nvSpPr>
        <p:spPr bwMode="auto">
          <a:xfrm>
            <a:off x="250825" y="1196975"/>
            <a:ext cx="8713788" cy="1323439"/>
          </a:xfrm>
          <a:prstGeom prst="rect">
            <a:avLst/>
          </a:prstGeom>
          <a:noFill/>
          <a:ln w="9525">
            <a:noFill/>
            <a:miter lim="800000"/>
            <a:headEnd/>
            <a:tailEnd/>
          </a:ln>
          <a:effectLst/>
        </p:spPr>
        <p:txBody>
          <a:bodyPr>
            <a:spAutoFit/>
          </a:bodyPr>
          <a:lstStyle/>
          <a:p>
            <a:pPr algn="l" eaLnBrk="1" hangingPunct="1">
              <a:lnSpc>
                <a:spcPct val="200000"/>
              </a:lnSpc>
              <a:spcBef>
                <a:spcPct val="100000"/>
              </a:spcBef>
              <a:spcAft>
                <a:spcPct val="100000"/>
              </a:spcAft>
            </a:pPr>
            <a:r>
              <a:rPr lang="it-IT" sz="2000" b="1" i="1" dirty="0">
                <a:solidFill>
                  <a:schemeClr val="folHlink"/>
                </a:solidFill>
                <a:effectLst>
                  <a:outerShdw blurRad="38100" dist="38100" dir="2700000" algn="tl">
                    <a:srgbClr val="000000">
                      <a:alpha val="43137"/>
                    </a:srgbClr>
                  </a:outerShdw>
                </a:effectLst>
                <a:latin typeface="Comic Sans MS" pitchFamily="66" charset="0"/>
              </a:rPr>
              <a:t>Convergenti:</a:t>
            </a:r>
            <a:r>
              <a:rPr lang="it-IT" sz="2000" b="1" i="1" dirty="0">
                <a:solidFill>
                  <a:schemeClr val="tx2"/>
                </a:solidFill>
                <a:effectLst>
                  <a:outerShdw blurRad="38100" dist="38100" dir="2700000" algn="tl">
                    <a:srgbClr val="000000">
                      <a:alpha val="43137"/>
                    </a:srgbClr>
                  </a:outerShdw>
                </a:effectLst>
                <a:latin typeface="Comic Sans MS" pitchFamily="66" charset="0"/>
              </a:rPr>
              <a:t> </a:t>
            </a:r>
            <a:r>
              <a:rPr lang="it-IT" sz="2000" dirty="0">
                <a:solidFill>
                  <a:schemeClr val="tx2"/>
                </a:solidFill>
                <a:latin typeface="Comic Sans MS" pitchFamily="66" charset="0"/>
              </a:rPr>
              <a:t>1) biconvessa, 2) piano-convessa, 3) concavo-convessa </a:t>
            </a:r>
            <a:br>
              <a:rPr lang="it-IT" sz="2000" dirty="0">
                <a:solidFill>
                  <a:schemeClr val="tx2"/>
                </a:solidFill>
                <a:latin typeface="Comic Sans MS" pitchFamily="66" charset="0"/>
              </a:rPr>
            </a:br>
            <a:r>
              <a:rPr lang="it-IT" sz="2000" b="1" i="1" dirty="0">
                <a:solidFill>
                  <a:schemeClr val="folHlink"/>
                </a:solidFill>
                <a:effectLst>
                  <a:outerShdw blurRad="38100" dist="38100" dir="2700000" algn="tl">
                    <a:srgbClr val="000000">
                      <a:alpha val="43137"/>
                    </a:srgbClr>
                  </a:outerShdw>
                </a:effectLst>
                <a:latin typeface="Comic Sans MS" pitchFamily="66" charset="0"/>
              </a:rPr>
              <a:t>Divergenti:</a:t>
            </a:r>
            <a:r>
              <a:rPr lang="it-IT" sz="2000" b="1" i="1" dirty="0">
                <a:solidFill>
                  <a:schemeClr val="tx2"/>
                </a:solidFill>
                <a:effectLst>
                  <a:outerShdw blurRad="38100" dist="38100" dir="2700000" algn="tl">
                    <a:srgbClr val="000000">
                      <a:alpha val="43137"/>
                    </a:srgbClr>
                  </a:outerShdw>
                </a:effectLst>
                <a:latin typeface="Comic Sans MS" pitchFamily="66" charset="0"/>
              </a:rPr>
              <a:t>   </a:t>
            </a:r>
            <a:r>
              <a:rPr lang="it-IT" sz="2000" dirty="0">
                <a:solidFill>
                  <a:schemeClr val="tx2"/>
                </a:solidFill>
                <a:latin typeface="Comic Sans MS" pitchFamily="66" charset="0"/>
              </a:rPr>
              <a:t>4) biconcava,   5) piano-concava,  6) convesso-concava</a:t>
            </a:r>
            <a:r>
              <a:rPr lang="it-IT" sz="2000" dirty="0">
                <a:latin typeface="Comic Sans MS" pitchFamily="66"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500034" y="214290"/>
            <a:ext cx="8358246" cy="739757"/>
          </a:xfrm>
          <a:ln/>
        </p:spPr>
        <p:style>
          <a:lnRef idx="1">
            <a:schemeClr val="accent4"/>
          </a:lnRef>
          <a:fillRef idx="3">
            <a:schemeClr val="accent4"/>
          </a:fillRef>
          <a:effectRef idx="2">
            <a:schemeClr val="accent4"/>
          </a:effectRef>
          <a:fontRef idx="minor">
            <a:schemeClr val="lt1"/>
          </a:fontRef>
        </p:style>
        <p:txBody>
          <a:bodyPr/>
          <a:lstStyle/>
          <a:p>
            <a:r>
              <a:rPr lang="it-IT" sz="3600" b="1" dirty="0">
                <a:latin typeface="Comic Sans MS" pitchFamily="66" charset="0"/>
              </a:rPr>
              <a:t>Classificazione delle Lenti</a:t>
            </a:r>
          </a:p>
        </p:txBody>
      </p:sp>
      <p:sp>
        <p:nvSpPr>
          <p:cNvPr id="121859" name="Rectangle 3"/>
          <p:cNvSpPr>
            <a:spLocks noGrp="1" noChangeArrowheads="1"/>
          </p:cNvSpPr>
          <p:nvPr>
            <p:ph type="body" sz="half" idx="4294967295"/>
          </p:nvPr>
        </p:nvSpPr>
        <p:spPr>
          <a:xfrm>
            <a:off x="642910" y="1142985"/>
            <a:ext cx="8215370" cy="1714512"/>
          </a:xfrm>
        </p:spPr>
        <p:style>
          <a:lnRef idx="2">
            <a:schemeClr val="accent4"/>
          </a:lnRef>
          <a:fillRef idx="1">
            <a:schemeClr val="lt1"/>
          </a:fillRef>
          <a:effectRef idx="0">
            <a:schemeClr val="accent4"/>
          </a:effectRef>
          <a:fontRef idx="minor">
            <a:schemeClr val="dk1"/>
          </a:fontRef>
        </p:style>
        <p:txBody>
          <a:bodyPr>
            <a:normAutofit/>
          </a:bodyPr>
          <a:lstStyle/>
          <a:p>
            <a:pPr marL="0" indent="12700">
              <a:buFont typeface="Wingdings" pitchFamily="2" charset="2"/>
              <a:buNone/>
            </a:pPr>
            <a:r>
              <a:rPr lang="it-IT" sz="2000" i="1" dirty="0">
                <a:solidFill>
                  <a:schemeClr val="tx2"/>
                </a:solidFill>
              </a:rPr>
              <a:t>			</a:t>
            </a:r>
            <a:r>
              <a:rPr lang="it-IT" sz="2000" b="1" i="1" dirty="0">
                <a:solidFill>
                  <a:schemeClr val="tx2"/>
                </a:solidFill>
                <a:latin typeface="Comic Sans MS" pitchFamily="66" charset="0"/>
              </a:rPr>
              <a:t>	</a:t>
            </a:r>
            <a:r>
              <a:rPr lang="it-IT" sz="2000" b="1" i="1" dirty="0" smtClean="0">
                <a:solidFill>
                  <a:schemeClr val="tx2"/>
                </a:solidFill>
                <a:latin typeface="Comic Sans MS" pitchFamily="66" charset="0"/>
              </a:rPr>
              <a:t>   </a:t>
            </a:r>
          </a:p>
          <a:p>
            <a:pPr marL="0" indent="12700">
              <a:buFont typeface="Wingdings" pitchFamily="2" charset="2"/>
              <a:buNone/>
            </a:pPr>
            <a:r>
              <a:rPr lang="it-IT" sz="2000" b="1" i="1" dirty="0" smtClean="0">
                <a:solidFill>
                  <a:schemeClr val="tx2"/>
                </a:solidFill>
                <a:latin typeface="Comic Sans MS" pitchFamily="66" charset="0"/>
              </a:rPr>
              <a:t>				    </a:t>
            </a:r>
            <a:r>
              <a:rPr lang="it-IT" sz="2000" b="1" i="1" dirty="0" smtClean="0">
                <a:solidFill>
                  <a:schemeClr val="bg2">
                    <a:lumMod val="50000"/>
                  </a:schemeClr>
                </a:solidFill>
                <a:latin typeface="Comic Sans MS" pitchFamily="66" charset="0"/>
              </a:rPr>
              <a:t>f&gt;0  (reale) Lenti </a:t>
            </a:r>
            <a:r>
              <a:rPr lang="it-IT" sz="2000" b="1" i="1" dirty="0" smtClean="0">
                <a:solidFill>
                  <a:schemeClr val="folHlink"/>
                </a:solidFill>
                <a:latin typeface="Comic Sans MS" pitchFamily="66" charset="0"/>
              </a:rPr>
              <a:t>Convergenti</a:t>
            </a:r>
            <a:endParaRPr lang="it-IT" sz="2000" b="1" i="1" dirty="0">
              <a:solidFill>
                <a:schemeClr val="folHlink"/>
              </a:solidFill>
              <a:latin typeface="Comic Sans MS" pitchFamily="66" charset="0"/>
            </a:endParaRPr>
          </a:p>
          <a:p>
            <a:pPr marL="0" indent="12700">
              <a:buFont typeface="Wingdings" pitchFamily="2" charset="2"/>
              <a:buNone/>
            </a:pPr>
            <a:r>
              <a:rPr lang="it-IT" sz="2000" b="1" i="1" dirty="0" smtClean="0">
                <a:latin typeface="Comic Sans MS" pitchFamily="66" charset="0"/>
              </a:rPr>
              <a:t>   Posizione </a:t>
            </a:r>
            <a:r>
              <a:rPr lang="it-IT" sz="2000" b="1" i="1" dirty="0">
                <a:latin typeface="Comic Sans MS" pitchFamily="66" charset="0"/>
              </a:rPr>
              <a:t>del fuoco</a:t>
            </a:r>
            <a:r>
              <a:rPr lang="it-IT" sz="2000" b="1" dirty="0">
                <a:latin typeface="Comic Sans MS" pitchFamily="66" charset="0"/>
              </a:rPr>
              <a:t> </a:t>
            </a:r>
            <a:endParaRPr lang="it-IT" sz="2000" b="1" i="1" dirty="0">
              <a:solidFill>
                <a:schemeClr val="tx2"/>
              </a:solidFill>
              <a:latin typeface="Comic Sans MS" pitchFamily="66" charset="0"/>
            </a:endParaRPr>
          </a:p>
          <a:p>
            <a:pPr marL="1228725" lvl="2">
              <a:buFont typeface="Wingdings" pitchFamily="2" charset="2"/>
              <a:buNone/>
            </a:pPr>
            <a:r>
              <a:rPr lang="it-IT" sz="2000" b="1" i="1" dirty="0">
                <a:solidFill>
                  <a:schemeClr val="tx2"/>
                </a:solidFill>
                <a:latin typeface="Comic Sans MS" pitchFamily="66" charset="0"/>
              </a:rPr>
              <a:t>				</a:t>
            </a:r>
            <a:r>
              <a:rPr lang="it-IT" sz="2000" b="1" i="1" dirty="0" smtClean="0">
                <a:solidFill>
                  <a:schemeClr val="tx2"/>
                </a:solidFill>
                <a:latin typeface="Comic Sans MS" pitchFamily="66" charset="0"/>
              </a:rPr>
              <a:t>    </a:t>
            </a:r>
            <a:r>
              <a:rPr lang="it-IT" sz="2000" b="1" i="1" dirty="0" smtClean="0">
                <a:solidFill>
                  <a:schemeClr val="accent2">
                    <a:lumMod val="75000"/>
                  </a:schemeClr>
                </a:solidFill>
                <a:latin typeface="Comic Sans MS" pitchFamily="66" charset="0"/>
              </a:rPr>
              <a:t>f&lt;0  (virtuale) Lenti Divergenti</a:t>
            </a:r>
            <a:endParaRPr lang="it-IT" sz="2000" b="1" i="1" dirty="0">
              <a:solidFill>
                <a:schemeClr val="accent2">
                  <a:lumMod val="75000"/>
                </a:schemeClr>
              </a:solidFill>
              <a:latin typeface="Comic Sans MS" pitchFamily="66" charset="0"/>
            </a:endParaRPr>
          </a:p>
        </p:txBody>
      </p:sp>
      <p:sp>
        <p:nvSpPr>
          <p:cNvPr id="121863" name="Line 7"/>
          <p:cNvSpPr>
            <a:spLocks noChangeShapeType="1"/>
          </p:cNvSpPr>
          <p:nvPr/>
        </p:nvSpPr>
        <p:spPr bwMode="auto">
          <a:xfrm flipV="1">
            <a:off x="3643306" y="1785926"/>
            <a:ext cx="1150937" cy="287337"/>
          </a:xfrm>
          <a:prstGeom prst="line">
            <a:avLst/>
          </a:prstGeom>
          <a:noFill/>
          <a:ln w="38100">
            <a:solidFill>
              <a:schemeClr val="folHlink"/>
            </a:solidFill>
            <a:round/>
            <a:headEnd/>
            <a:tailEnd type="triangle" w="med" len="med"/>
          </a:ln>
          <a:effectLst/>
        </p:spPr>
        <p:txBody>
          <a:bodyPr/>
          <a:lstStyle/>
          <a:p>
            <a:endParaRPr lang="it-IT"/>
          </a:p>
        </p:txBody>
      </p:sp>
      <p:sp>
        <p:nvSpPr>
          <p:cNvPr id="121864" name="Line 8"/>
          <p:cNvSpPr>
            <a:spLocks noChangeShapeType="1"/>
          </p:cNvSpPr>
          <p:nvPr/>
        </p:nvSpPr>
        <p:spPr bwMode="auto">
          <a:xfrm>
            <a:off x="3643306" y="2284406"/>
            <a:ext cx="1214446" cy="215900"/>
          </a:xfrm>
          <a:prstGeom prst="line">
            <a:avLst/>
          </a:prstGeom>
          <a:noFill/>
          <a:ln w="38100">
            <a:solidFill>
              <a:schemeClr val="accent2">
                <a:lumMod val="75000"/>
              </a:schemeClr>
            </a:solidFill>
            <a:round/>
            <a:headEnd/>
            <a:tailEnd type="triangle" w="med" len="med"/>
          </a:ln>
          <a:effectLst/>
        </p:spPr>
        <p:txBody>
          <a:bodyPr/>
          <a:lstStyle/>
          <a:p>
            <a:endParaRPr lang="it-IT"/>
          </a:p>
        </p:txBody>
      </p:sp>
      <p:pic>
        <p:nvPicPr>
          <p:cNvPr id="71684" name="Picture 4"/>
          <p:cNvPicPr>
            <a:picLocks noChangeAspect="1" noChangeArrowheads="1"/>
          </p:cNvPicPr>
          <p:nvPr/>
        </p:nvPicPr>
        <p:blipFill>
          <a:blip r:embed="rId3"/>
          <a:srcRect/>
          <a:stretch>
            <a:fillRect/>
          </a:stretch>
        </p:blipFill>
        <p:spPr bwMode="auto">
          <a:xfrm>
            <a:off x="4572000" y="3286124"/>
            <a:ext cx="4330700" cy="2717800"/>
          </a:xfrm>
          <a:prstGeom prst="rect">
            <a:avLst/>
          </a:prstGeom>
          <a:noFill/>
          <a:ln w="9525">
            <a:noFill/>
            <a:miter lim="800000"/>
            <a:headEnd/>
            <a:tailEnd/>
          </a:ln>
          <a:effectLst/>
        </p:spPr>
      </p:pic>
      <p:pic>
        <p:nvPicPr>
          <p:cNvPr id="71686" name="Picture 6"/>
          <p:cNvPicPr>
            <a:picLocks noChangeAspect="1" noChangeArrowheads="1"/>
          </p:cNvPicPr>
          <p:nvPr/>
        </p:nvPicPr>
        <p:blipFill>
          <a:blip r:embed="rId4"/>
          <a:srcRect/>
          <a:stretch>
            <a:fillRect/>
          </a:stretch>
        </p:blipFill>
        <p:spPr bwMode="auto">
          <a:xfrm>
            <a:off x="642910" y="3286124"/>
            <a:ext cx="3847947" cy="2705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214282" y="1857364"/>
            <a:ext cx="8572560" cy="449353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588" indent="19050">
              <a:buFontTx/>
              <a:buChar char="•"/>
            </a:pPr>
            <a:endParaRPr lang="it-IT" sz="2200" b="1" i="1" dirty="0">
              <a:solidFill>
                <a:schemeClr val="folHlink"/>
              </a:solidFill>
              <a:latin typeface="Comic Sans MS" pitchFamily="66" charset="0"/>
            </a:endParaRPr>
          </a:p>
          <a:p>
            <a:pPr marL="1588" indent="19050" algn="just"/>
            <a:r>
              <a:rPr lang="it-IT" sz="2200" dirty="0">
                <a:latin typeface="Comic Sans MS" pitchFamily="66" charset="0"/>
              </a:rPr>
              <a:t>Una lente convergente fa deviare il fronte d'onda della luce che la attraversa, poiché la parte spessa rallenta la luce più della parte sottile. Un'onda piana incidente sulla superficie di una lente convergente parallelamente al piano di simmetria della lente viene rifratta e converge verso un punto al di là della lente</a:t>
            </a:r>
            <a:r>
              <a:rPr lang="it-IT" sz="2200" dirty="0" smtClean="0">
                <a:latin typeface="Comic Sans MS" pitchFamily="66" charset="0"/>
              </a:rPr>
              <a:t>.</a:t>
            </a:r>
          </a:p>
          <a:p>
            <a:pPr marL="1588" indent="19050" algn="just"/>
            <a:endParaRPr lang="it-IT" sz="2200" dirty="0" smtClean="0">
              <a:latin typeface="Comic Sans MS" pitchFamily="66" charset="0"/>
            </a:endParaRPr>
          </a:p>
          <a:p>
            <a:pPr marL="1588" indent="19050" algn="just"/>
            <a:endParaRPr lang="it-IT" sz="2200" dirty="0" smtClean="0">
              <a:latin typeface="Comic Sans MS" pitchFamily="66" charset="0"/>
            </a:endParaRPr>
          </a:p>
          <a:p>
            <a:pPr marL="1588" indent="19050" algn="just"/>
            <a:endParaRPr lang="it-IT" sz="2200" dirty="0" smtClean="0">
              <a:latin typeface="Comic Sans MS" pitchFamily="66" charset="0"/>
            </a:endParaRPr>
          </a:p>
          <a:p>
            <a:pPr marL="1588" indent="19050" algn="just"/>
            <a:endParaRPr lang="it-IT" sz="2200" dirty="0" smtClean="0">
              <a:latin typeface="Comic Sans MS" pitchFamily="66" charset="0"/>
            </a:endParaRPr>
          </a:p>
          <a:p>
            <a:pPr marL="1588" indent="19050" algn="just"/>
            <a:endParaRPr lang="it-IT" sz="2200" dirty="0" smtClean="0">
              <a:latin typeface="Comic Sans MS" pitchFamily="66" charset="0"/>
            </a:endParaRPr>
          </a:p>
          <a:p>
            <a:pPr marL="1588" indent="19050" algn="just"/>
            <a:endParaRPr lang="it-IT" sz="2200" dirty="0">
              <a:latin typeface="Comic Sans MS" pitchFamily="66" charset="0"/>
            </a:endParaRPr>
          </a:p>
        </p:txBody>
      </p:sp>
      <p:sp>
        <p:nvSpPr>
          <p:cNvPr id="113670" name="Rectangle 6"/>
          <p:cNvSpPr>
            <a:spLocks noChangeArrowheads="1"/>
          </p:cNvSpPr>
          <p:nvPr/>
        </p:nvSpPr>
        <p:spPr bwMode="auto">
          <a:xfrm>
            <a:off x="285720" y="188913"/>
            <a:ext cx="8501121" cy="8636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eaLnBrk="1" hangingPunct="1"/>
            <a:r>
              <a:rPr lang="it-IT" sz="4000" b="1" dirty="0">
                <a:solidFill>
                  <a:schemeClr val="bg1"/>
                </a:solidFill>
                <a:latin typeface="Comic Sans MS" pitchFamily="66" charset="0"/>
              </a:rPr>
              <a:t>Lenti convergenti</a:t>
            </a:r>
            <a:endParaRPr lang="it-IT" sz="4000" dirty="0">
              <a:solidFill>
                <a:schemeClr val="bg1"/>
              </a:solidFill>
              <a:latin typeface="Comic Sans MS" pitchFamily="66" charset="0"/>
            </a:endParaRPr>
          </a:p>
        </p:txBody>
      </p:sp>
      <p:pic>
        <p:nvPicPr>
          <p:cNvPr id="113671" name="Picture 7" descr="lente_conv"/>
          <p:cNvPicPr>
            <a:picLocks noChangeAspect="1" noChangeArrowheads="1"/>
          </p:cNvPicPr>
          <p:nvPr/>
        </p:nvPicPr>
        <p:blipFill>
          <a:blip r:embed="rId2"/>
          <a:srcRect/>
          <a:stretch>
            <a:fillRect/>
          </a:stretch>
        </p:blipFill>
        <p:spPr bwMode="auto">
          <a:xfrm>
            <a:off x="2411413" y="4000504"/>
            <a:ext cx="4321175" cy="2214578"/>
          </a:xfrm>
          <a:prstGeom prst="rect">
            <a:avLst/>
          </a:prstGeom>
          <a:noFill/>
        </p:spPr>
      </p:pic>
      <p:sp>
        <p:nvSpPr>
          <p:cNvPr id="5" name="Rettangolo 4"/>
          <p:cNvSpPr/>
          <p:nvPr/>
        </p:nvSpPr>
        <p:spPr>
          <a:xfrm>
            <a:off x="285720" y="1285860"/>
            <a:ext cx="8501122"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1588" indent="19050"/>
            <a:r>
              <a:rPr lang="it-IT" sz="2000" b="1" i="1" dirty="0" smtClean="0">
                <a:solidFill>
                  <a:schemeClr val="bg1"/>
                </a:solidFill>
                <a:latin typeface="Comic Sans MS" pitchFamily="66" charset="0"/>
              </a:rPr>
              <a:t>Sono lenti più spesse al centro che alla periferia</a:t>
            </a:r>
            <a:endParaRPr lang="it-IT" sz="2000" b="1"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85720" y="2071678"/>
            <a:ext cx="8572560" cy="45005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810" name="Rectangle 2"/>
          <p:cNvSpPr>
            <a:spLocks noChangeArrowheads="1"/>
          </p:cNvSpPr>
          <p:nvPr/>
        </p:nvSpPr>
        <p:spPr bwMode="auto">
          <a:xfrm>
            <a:off x="319092" y="2205038"/>
            <a:ext cx="4824412" cy="4401205"/>
          </a:xfrm>
          <a:prstGeom prst="rect">
            <a:avLst/>
          </a:prstGeom>
          <a:noFill/>
          <a:ln w="9525">
            <a:noFill/>
            <a:miter lim="800000"/>
            <a:headEnd/>
            <a:tailEnd/>
          </a:ln>
          <a:effectLst/>
        </p:spPr>
        <p:txBody>
          <a:bodyPr>
            <a:spAutoFit/>
          </a:bodyPr>
          <a:lstStyle/>
          <a:p>
            <a:pPr algn="just"/>
            <a:r>
              <a:rPr lang="it-IT" sz="2000" dirty="0">
                <a:latin typeface="Comic Sans MS" pitchFamily="66" charset="0"/>
              </a:rPr>
              <a:t>Una lente divergente fa deviare il fronte d'onda della luce che la attraversa,poiché la parte spessa rallenta la luce più della parte sottile. Le onde piane incidenti sulla superficie di una lente divergente parallelamente al piano di simmetria della lente vengono rifratte e convergono verso un punto al di qua della </a:t>
            </a:r>
            <a:r>
              <a:rPr lang="it-IT" sz="2000" dirty="0" smtClean="0">
                <a:latin typeface="Comic Sans MS" pitchFamily="66" charset="0"/>
              </a:rPr>
              <a:t>lente. </a:t>
            </a:r>
          </a:p>
          <a:p>
            <a:pPr algn="just"/>
            <a:endParaRPr lang="it-IT" sz="2000" i="1" dirty="0" smtClean="0">
              <a:latin typeface="Comic Sans MS" pitchFamily="66" charset="0"/>
            </a:endParaRPr>
          </a:p>
          <a:p>
            <a:pPr algn="just"/>
            <a:r>
              <a:rPr lang="it-IT" sz="2000" i="1" dirty="0" smtClean="0">
                <a:latin typeface="Comic Sans MS" pitchFamily="66" charset="0"/>
              </a:rPr>
              <a:t>La </a:t>
            </a:r>
            <a:r>
              <a:rPr lang="it-IT" sz="2000" i="1" dirty="0">
                <a:latin typeface="Comic Sans MS" pitchFamily="66" charset="0"/>
              </a:rPr>
              <a:t>deviazione che subisce un insieme di raggi paralleli all'asse ottico è tali da farli allontanare l'un l'altro, cioè divergere.</a:t>
            </a:r>
          </a:p>
        </p:txBody>
      </p:sp>
      <p:sp>
        <p:nvSpPr>
          <p:cNvPr id="119811" name="Rectangle 3"/>
          <p:cNvSpPr>
            <a:spLocks noChangeArrowheads="1"/>
          </p:cNvSpPr>
          <p:nvPr/>
        </p:nvSpPr>
        <p:spPr bwMode="auto">
          <a:xfrm>
            <a:off x="285720" y="260350"/>
            <a:ext cx="8572560" cy="82232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eaLnBrk="1" hangingPunct="1"/>
            <a:r>
              <a:rPr lang="it-IT" sz="3600" b="1" dirty="0">
                <a:solidFill>
                  <a:schemeClr val="bg1"/>
                </a:solidFill>
                <a:effectLst>
                  <a:outerShdw blurRad="38100" dist="38100" dir="2700000" algn="tl">
                    <a:srgbClr val="000000"/>
                  </a:outerShdw>
                </a:effectLst>
                <a:latin typeface="Comic Sans MS" pitchFamily="66" charset="0"/>
              </a:rPr>
              <a:t>Lenti Divergenti</a:t>
            </a:r>
          </a:p>
        </p:txBody>
      </p:sp>
      <p:pic>
        <p:nvPicPr>
          <p:cNvPr id="119812" name="Picture 4" descr="lente_div"/>
          <p:cNvPicPr>
            <a:picLocks noChangeAspect="1" noChangeArrowheads="1"/>
          </p:cNvPicPr>
          <p:nvPr/>
        </p:nvPicPr>
        <p:blipFill>
          <a:blip r:embed="rId2"/>
          <a:srcRect/>
          <a:stretch>
            <a:fillRect/>
          </a:stretch>
        </p:blipFill>
        <p:spPr bwMode="auto">
          <a:xfrm>
            <a:off x="5219700" y="2276475"/>
            <a:ext cx="3529013" cy="3816350"/>
          </a:xfrm>
          <a:prstGeom prst="rect">
            <a:avLst/>
          </a:prstGeom>
          <a:noFill/>
        </p:spPr>
      </p:pic>
      <p:sp>
        <p:nvSpPr>
          <p:cNvPr id="119813" name="Text Box 5"/>
          <p:cNvSpPr txBox="1">
            <a:spLocks noChangeArrowheads="1"/>
          </p:cNvSpPr>
          <p:nvPr/>
        </p:nvSpPr>
        <p:spPr bwMode="auto">
          <a:xfrm>
            <a:off x="357158" y="1484313"/>
            <a:ext cx="8501122" cy="40011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it-IT" sz="2000" b="1" i="1" dirty="0">
                <a:solidFill>
                  <a:srgbClr val="FFFF99"/>
                </a:solidFill>
                <a:latin typeface="Comic Sans MS" pitchFamily="66" charset="0"/>
              </a:rPr>
              <a:t>Sono lenti più spesse alla periferia che al centro</a:t>
            </a:r>
            <a:endParaRPr lang="it-IT" sz="2000" b="1" dirty="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28596" y="1214422"/>
            <a:ext cx="8572560" cy="550072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4930" name="Rectangle 2"/>
          <p:cNvSpPr>
            <a:spLocks noChangeArrowheads="1"/>
          </p:cNvSpPr>
          <p:nvPr/>
        </p:nvSpPr>
        <p:spPr bwMode="auto">
          <a:xfrm>
            <a:off x="468313" y="1341438"/>
            <a:ext cx="8424862" cy="1446550"/>
          </a:xfrm>
          <a:prstGeom prst="rect">
            <a:avLst/>
          </a:prstGeom>
          <a:noFill/>
          <a:ln w="9525">
            <a:noFill/>
            <a:miter lim="800000"/>
            <a:headEnd/>
            <a:tailEnd/>
          </a:ln>
          <a:effectLst/>
        </p:spPr>
        <p:txBody>
          <a:bodyPr>
            <a:spAutoFit/>
          </a:bodyPr>
          <a:lstStyle/>
          <a:p>
            <a:pPr algn="just"/>
            <a:r>
              <a:rPr lang="it-IT" sz="2200" dirty="0">
                <a:latin typeface="Comic Sans MS" pitchFamily="66" charset="0"/>
              </a:rPr>
              <a:t>Il </a:t>
            </a:r>
            <a:r>
              <a:rPr lang="it-IT" sz="2200" b="1" dirty="0">
                <a:solidFill>
                  <a:schemeClr val="folHlink"/>
                </a:solidFill>
                <a:latin typeface="Comic Sans MS" pitchFamily="66" charset="0"/>
              </a:rPr>
              <a:t>fuoco della lente</a:t>
            </a:r>
            <a:r>
              <a:rPr lang="it-IT" sz="2200" dirty="0">
                <a:latin typeface="Comic Sans MS" pitchFamily="66" charset="0"/>
              </a:rPr>
              <a:t> è il punto dove si incontrano i </a:t>
            </a:r>
            <a:r>
              <a:rPr lang="it-IT" sz="2200" i="1" dirty="0">
                <a:latin typeface="Comic Sans MS" pitchFamily="66" charset="0"/>
              </a:rPr>
              <a:t>prolungamenti verso la sorgente dei raggi</a:t>
            </a:r>
            <a:r>
              <a:rPr lang="it-IT" sz="2200" dirty="0">
                <a:latin typeface="Comic Sans MS" pitchFamily="66" charset="0"/>
              </a:rPr>
              <a:t> che l'attraversano e pertanto questo tipo di lenti è in grado di produrre </a:t>
            </a:r>
            <a:r>
              <a:rPr lang="it-IT" sz="2200" u="sng" dirty="0">
                <a:latin typeface="Comic Sans MS" pitchFamily="66" charset="0"/>
              </a:rPr>
              <a:t>solo</a:t>
            </a:r>
            <a:r>
              <a:rPr lang="it-IT" sz="2200" dirty="0">
                <a:latin typeface="Comic Sans MS" pitchFamily="66" charset="0"/>
              </a:rPr>
              <a:t> </a:t>
            </a:r>
            <a:r>
              <a:rPr lang="it-IT" sz="2200" b="1" dirty="0">
                <a:latin typeface="Comic Sans MS" pitchFamily="66" charset="0"/>
              </a:rPr>
              <a:t>immagini virtuali</a:t>
            </a:r>
            <a:r>
              <a:rPr lang="it-IT" sz="2200" dirty="0">
                <a:latin typeface="Comic Sans MS" pitchFamily="66" charset="0"/>
              </a:rPr>
              <a:t> degli oggetti reali.</a:t>
            </a:r>
          </a:p>
        </p:txBody>
      </p:sp>
      <p:sp>
        <p:nvSpPr>
          <p:cNvPr id="124931" name="Rectangle 3"/>
          <p:cNvSpPr>
            <a:spLocks noChangeArrowheads="1"/>
          </p:cNvSpPr>
          <p:nvPr/>
        </p:nvSpPr>
        <p:spPr bwMode="auto">
          <a:xfrm>
            <a:off x="500034" y="333375"/>
            <a:ext cx="8429684" cy="666733"/>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eaLnBrk="1" hangingPunct="1"/>
            <a:r>
              <a:rPr lang="it-IT" sz="3600" b="1" dirty="0">
                <a:solidFill>
                  <a:schemeClr val="bg1"/>
                </a:solidFill>
                <a:effectLst>
                  <a:outerShdw blurRad="38100" dist="38100" dir="2700000" algn="tl">
                    <a:srgbClr val="000000"/>
                  </a:outerShdw>
                </a:effectLst>
                <a:latin typeface="Comic Sans MS" pitchFamily="66" charset="0"/>
              </a:rPr>
              <a:t>Lenti Divergenti</a:t>
            </a:r>
          </a:p>
        </p:txBody>
      </p:sp>
      <p:pic>
        <p:nvPicPr>
          <p:cNvPr id="164866" name="Picture 2"/>
          <p:cNvPicPr>
            <a:picLocks noChangeAspect="1" noChangeArrowheads="1"/>
          </p:cNvPicPr>
          <p:nvPr/>
        </p:nvPicPr>
        <p:blipFill>
          <a:blip r:embed="rId2"/>
          <a:srcRect/>
          <a:stretch>
            <a:fillRect/>
          </a:stretch>
        </p:blipFill>
        <p:spPr bwMode="auto">
          <a:xfrm>
            <a:off x="1714480" y="3000372"/>
            <a:ext cx="5778500" cy="325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785786" y="1214422"/>
            <a:ext cx="8072494" cy="4881575"/>
          </a:xfrm>
        </p:spPr>
        <p:style>
          <a:lnRef idx="2">
            <a:schemeClr val="accent4"/>
          </a:lnRef>
          <a:fillRef idx="1">
            <a:schemeClr val="lt1"/>
          </a:fillRef>
          <a:effectRef idx="0">
            <a:schemeClr val="accent4"/>
          </a:effectRef>
          <a:fontRef idx="minor">
            <a:schemeClr val="dk1"/>
          </a:fontRef>
        </p:style>
        <p:txBody>
          <a:bodyPr>
            <a:normAutofit fontScale="92500"/>
          </a:bodyPr>
          <a:lstStyle/>
          <a:p>
            <a:pPr marL="1588" indent="-1588" algn="ctr">
              <a:spcAft>
                <a:spcPct val="50000"/>
              </a:spcAft>
              <a:buFont typeface="Wingdings" pitchFamily="2" charset="2"/>
              <a:buNone/>
            </a:pPr>
            <a:endParaRPr lang="it-IT" sz="2000" b="1" dirty="0">
              <a:solidFill>
                <a:schemeClr val="tx2"/>
              </a:solidFill>
              <a:latin typeface="Comic Sans MS" pitchFamily="66" charset="0"/>
            </a:endParaRPr>
          </a:p>
          <a:p>
            <a:pPr marL="727075" lvl="1" indent="-452438">
              <a:spcAft>
                <a:spcPct val="100000"/>
              </a:spcAft>
            </a:pPr>
            <a:r>
              <a:rPr lang="it-IT" sz="2600" dirty="0">
                <a:solidFill>
                  <a:schemeClr val="folHlink"/>
                </a:solidFill>
                <a:latin typeface="Comic Sans MS" pitchFamily="66" charset="0"/>
              </a:rPr>
              <a:t>La luce emessa da una sorgente si propaga in linea retta all’interno di un mezzo omogeneo e isotropo</a:t>
            </a:r>
          </a:p>
          <a:p>
            <a:pPr marL="727075" lvl="1" indent="-452438">
              <a:spcAft>
                <a:spcPct val="100000"/>
              </a:spcAft>
              <a:buClr>
                <a:schemeClr val="tx2"/>
              </a:buClr>
            </a:pPr>
            <a:r>
              <a:rPr lang="it-IT" sz="2600" dirty="0">
                <a:solidFill>
                  <a:schemeClr val="tx2"/>
                </a:solidFill>
                <a:latin typeface="Comic Sans MS" pitchFamily="66" charset="0"/>
              </a:rPr>
              <a:t>Lo spessore delle lenti sia </a:t>
            </a:r>
            <a:r>
              <a:rPr lang="it-IT" sz="2600" b="1" dirty="0">
                <a:solidFill>
                  <a:schemeClr val="tx2"/>
                </a:solidFill>
                <a:latin typeface="Comic Sans MS" pitchFamily="66" charset="0"/>
              </a:rPr>
              <a:t>piccolo </a:t>
            </a:r>
            <a:r>
              <a:rPr lang="it-IT" sz="2600" dirty="0">
                <a:solidFill>
                  <a:schemeClr val="tx2"/>
                </a:solidFill>
                <a:latin typeface="Comic Sans MS" pitchFamily="66" charset="0"/>
              </a:rPr>
              <a:t>rispetto ai raggi delle superfici delle facce. </a:t>
            </a:r>
          </a:p>
          <a:p>
            <a:pPr marL="727075" lvl="1" indent="-452438" algn="just">
              <a:buClr>
                <a:srgbClr val="66FF99"/>
              </a:buClr>
            </a:pPr>
            <a:r>
              <a:rPr lang="it-IT" sz="2600" dirty="0">
                <a:solidFill>
                  <a:schemeClr val="accent2">
                    <a:lumMod val="50000"/>
                  </a:schemeClr>
                </a:solidFill>
                <a:latin typeface="Comic Sans MS" pitchFamily="66" charset="0"/>
              </a:rPr>
              <a:t>Le caratteristiche ottiche dei mezzi trasparenti in cui si trova a passare il raggio luminoso o i raggi siano indipendenti sia dalla posizione (omogeneità del mezzo) che dal colore della luce.</a:t>
            </a:r>
            <a:endParaRPr lang="it-IT" sz="2200" dirty="0">
              <a:solidFill>
                <a:schemeClr val="accent2">
                  <a:lumMod val="50000"/>
                </a:schemeClr>
              </a:solidFill>
              <a:latin typeface="Comic Sans MS" pitchFamily="66" charset="0"/>
            </a:endParaRPr>
          </a:p>
        </p:txBody>
      </p:sp>
      <p:sp>
        <p:nvSpPr>
          <p:cNvPr id="3" name="Rettangolo 2"/>
          <p:cNvSpPr/>
          <p:nvPr/>
        </p:nvSpPr>
        <p:spPr>
          <a:xfrm>
            <a:off x="785786" y="285728"/>
            <a:ext cx="8072494"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1588" indent="-1588">
              <a:spcAft>
                <a:spcPct val="50000"/>
              </a:spcAft>
              <a:buFont typeface="Wingdings" pitchFamily="2" charset="2"/>
              <a:buNone/>
            </a:pPr>
            <a:r>
              <a:rPr lang="it-IT" sz="3200" b="1" dirty="0" smtClean="0">
                <a:solidFill>
                  <a:schemeClr val="bg1"/>
                </a:solidFill>
                <a:latin typeface="Comic Sans MS" pitchFamily="66" charset="0"/>
              </a:rPr>
              <a:t>IPOTESI LENTI SOTTILI</a:t>
            </a:r>
            <a:endParaRPr lang="it-IT" sz="32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ttangolo 130"/>
          <p:cNvSpPr/>
          <p:nvPr/>
        </p:nvSpPr>
        <p:spPr>
          <a:xfrm>
            <a:off x="500034" y="2571744"/>
            <a:ext cx="8286808" cy="407196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4100" name="Text Box 5"/>
          <p:cNvSpPr txBox="1">
            <a:spLocks noChangeArrowheads="1"/>
          </p:cNvSpPr>
          <p:nvPr/>
        </p:nvSpPr>
        <p:spPr bwMode="auto">
          <a:xfrm>
            <a:off x="500034" y="908721"/>
            <a:ext cx="8248430" cy="14773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endParaRPr lang="it-IT" b="1" dirty="0" smtClean="0"/>
          </a:p>
          <a:p>
            <a:pPr lvl="0" algn="just"/>
            <a:r>
              <a:rPr lang="it-IT" b="1" dirty="0" smtClean="0"/>
              <a:t>Le radiazioni elettromagnetiche consistono nella propagazione di un campo elettrico e di un campo magnetico </a:t>
            </a:r>
            <a:r>
              <a:rPr lang="it-IT" b="1" dirty="0" err="1" smtClean="0"/>
              <a:t>sinusoidalmente</a:t>
            </a:r>
            <a:r>
              <a:rPr lang="it-IT" b="1" dirty="0" smtClean="0"/>
              <a:t> variabili perpendicolari tra loro e alla direzione di propagazione.</a:t>
            </a:r>
          </a:p>
          <a:p>
            <a:pPr algn="just"/>
            <a:endParaRPr lang="it-IT" altLang="it-IT" dirty="0">
              <a:latin typeface="Calibri" pitchFamily="34" charset="0"/>
              <a:cs typeface="Calibri" pitchFamily="34" charset="0"/>
            </a:endParaRPr>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elettromagnetiche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2289" name="Picture 1" descr="R:\Utenti\Rossella\INSEGNAMENTO\fisioterapia\onde\electromagneticwave3d.gif"/>
          <p:cNvPicPr>
            <a:picLocks noChangeAspect="1" noChangeArrowheads="1" noCrop="1"/>
          </p:cNvPicPr>
          <p:nvPr/>
        </p:nvPicPr>
        <p:blipFill>
          <a:blip r:embed="rId3"/>
          <a:srcRect/>
          <a:stretch>
            <a:fillRect/>
          </a:stretch>
        </p:blipFill>
        <p:spPr bwMode="auto">
          <a:xfrm>
            <a:off x="642910" y="3071810"/>
            <a:ext cx="3286148" cy="3264313"/>
          </a:xfrm>
          <a:prstGeom prst="rect">
            <a:avLst/>
          </a:prstGeom>
          <a:noFill/>
        </p:spPr>
      </p:pic>
      <p:sp>
        <p:nvSpPr>
          <p:cNvPr id="130" name="Rectangle 3"/>
          <p:cNvSpPr txBox="1">
            <a:spLocks noChangeArrowheads="1"/>
          </p:cNvSpPr>
          <p:nvPr/>
        </p:nvSpPr>
        <p:spPr>
          <a:xfrm>
            <a:off x="4143372" y="2928934"/>
            <a:ext cx="4676778" cy="3736981"/>
          </a:xfrm>
          <a:prstGeom prst="rect">
            <a:avLst/>
          </a:prstGeom>
        </p:spPr>
        <p:txBody>
          <a:bodyPr/>
          <a:lstStyle/>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endParaRPr kumimoji="0" lang="it-IT" sz="18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endParaRP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000" b="1" i="0" u="none" strike="noStrike" kern="1200" cap="none" spc="0" normalizeH="0" baseline="0" noProof="0" dirty="0" smtClean="0">
                <a:ln>
                  <a:noFill/>
                </a:ln>
                <a:solidFill>
                  <a:schemeClr val="tx2"/>
                </a:solidFill>
                <a:effectLst/>
                <a:uLnTx/>
                <a:uFillTx/>
                <a:latin typeface="Comic Sans MS" pitchFamily="66" charset="0"/>
                <a:ea typeface="+mn-ea"/>
                <a:cs typeface="Times New Roman" pitchFamily="18" charset="0"/>
              </a:rPr>
              <a:t>lunghezza d’onda</a:t>
            </a:r>
            <a:r>
              <a:rPr kumimoji="0" lang="it-IT"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r>
              <a:rPr kumimoji="0" lang="it-IT" sz="2000" b="1" i="0" u="none" strike="noStrike" kern="1200" cap="none" spc="0" normalizeH="0" baseline="0" noProof="0" dirty="0" smtClean="0">
                <a:ln>
                  <a:noFill/>
                </a:ln>
                <a:solidFill>
                  <a:schemeClr val="tx2"/>
                </a:solidFill>
                <a:effectLst/>
                <a:uLnTx/>
                <a:uFillTx/>
                <a:latin typeface="Symbol" pitchFamily="18" charset="2"/>
                <a:ea typeface="+mn-ea"/>
                <a:cs typeface="Times New Roman" pitchFamily="18" charset="0"/>
              </a:rPr>
              <a:t>l</a:t>
            </a:r>
            <a:r>
              <a:rPr kumimoji="0" lang="it-IT" sz="20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000" b="1" i="0" u="none" strike="noStrike" kern="1200" cap="none" spc="0" normalizeH="0" baseline="0" noProof="0" dirty="0" smtClean="0">
                <a:ln>
                  <a:noFill/>
                </a:ln>
                <a:solidFill>
                  <a:schemeClr val="tx2"/>
                </a:solidFill>
                <a:effectLst/>
                <a:uLnTx/>
                <a:uFillTx/>
                <a:latin typeface="Comic Sans MS" pitchFamily="66" charset="0"/>
                <a:ea typeface="+mn-ea"/>
                <a:cs typeface="Times New Roman" pitchFamily="18" charset="0"/>
              </a:rPr>
              <a:t>velocità di propagazione c</a:t>
            </a: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000" b="1" i="0" u="none" strike="noStrike" kern="1200" cap="none" spc="0" normalizeH="0" baseline="0" noProof="0" dirty="0" smtClean="0">
                <a:ln>
                  <a:noFill/>
                </a:ln>
                <a:solidFill>
                  <a:schemeClr val="tx2"/>
                </a:solidFill>
                <a:effectLst/>
                <a:uLnTx/>
                <a:uFillTx/>
                <a:latin typeface="Comic Sans MS" pitchFamily="66" charset="0"/>
                <a:ea typeface="+mn-ea"/>
                <a:cs typeface="Times New Roman" pitchFamily="18" charset="0"/>
              </a:rPr>
              <a:t>periodo T</a:t>
            </a: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endParaRPr kumimoji="0" lang="it-IT" sz="12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endParaRP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per cui valgono :</a:t>
            </a: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c	  =	</a:t>
            </a:r>
            <a:r>
              <a:rPr kumimoji="0" lang="it-IT" sz="2600" b="1" i="0" u="none" strike="noStrike" kern="1200" cap="none" spc="0" normalizeH="0" baseline="0" noProof="0" dirty="0" smtClean="0">
                <a:ln>
                  <a:noFill/>
                </a:ln>
                <a:solidFill>
                  <a:schemeClr val="tx2"/>
                </a:solidFill>
                <a:effectLst/>
                <a:uLnTx/>
                <a:uFillTx/>
                <a:latin typeface="Symbol" pitchFamily="18" charset="2"/>
                <a:ea typeface="+mn-ea"/>
                <a:cs typeface="Times New Roman" pitchFamily="18" charset="0"/>
              </a:rPr>
              <a:t>l n</a:t>
            </a:r>
            <a:r>
              <a:rPr kumimoji="0" lang="it-IT" sz="2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600" b="1" i="0" u="none" strike="noStrike" kern="1200" cap="none" spc="0" normalizeH="0" baseline="0" noProof="0" dirty="0" smtClean="0">
                <a:ln>
                  <a:noFill/>
                </a:ln>
                <a:solidFill>
                  <a:schemeClr val="tx2"/>
                </a:solidFill>
                <a:effectLst/>
                <a:uLnTx/>
                <a:uFillTx/>
                <a:latin typeface="Symbol" pitchFamily="18" charset="2"/>
                <a:ea typeface="+mn-ea"/>
                <a:cs typeface="Times New Roman" pitchFamily="18" charset="0"/>
              </a:rPr>
              <a:t>    n</a:t>
            </a:r>
            <a:r>
              <a:rPr kumimoji="0" lang="it-IT" sz="26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	1/T</a:t>
            </a:r>
          </a:p>
          <a:p>
            <a:pPr marL="60325" marR="0" lvl="0" indent="28575" algn="just" defTabSz="914400" rtl="0" eaLnBrk="1" fontAlgn="auto" latinLnBrk="0" hangingPunct="1">
              <a:lnSpc>
                <a:spcPct val="50000"/>
              </a:lnSpc>
              <a:spcBef>
                <a:spcPct val="10000"/>
              </a:spcBef>
              <a:spcAft>
                <a:spcPts val="0"/>
              </a:spcAft>
              <a:buClr>
                <a:schemeClr val="tx2"/>
              </a:buClr>
              <a:buSzPct val="95000"/>
              <a:buFont typeface="Wingdings" pitchFamily="2" charset="2"/>
              <a:buNone/>
              <a:tabLst/>
              <a:defRPr/>
            </a:pPr>
            <a:r>
              <a:rPr kumimoji="0" lang="it-IT" sz="14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it-IT" sz="1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0325" marR="0" lvl="0" indent="28575" algn="just" defTabSz="914400" rtl="0" eaLnBrk="1" fontAlgn="auto" latinLnBrk="0" hangingPunct="1">
              <a:lnSpc>
                <a:spcPct val="8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essendo </a:t>
            </a:r>
            <a:r>
              <a:rPr kumimoji="0" lang="it-IT" sz="2000" b="1" i="0" u="none" strike="noStrike" kern="1200" cap="none" spc="0" normalizeH="0" baseline="0" noProof="0" dirty="0" smtClean="0">
                <a:ln>
                  <a:noFill/>
                </a:ln>
                <a:solidFill>
                  <a:schemeClr val="tx2"/>
                </a:solidFill>
                <a:effectLst/>
                <a:uLnTx/>
                <a:uFillTx/>
                <a:latin typeface="Comic Sans MS" pitchFamily="66" charset="0"/>
                <a:ea typeface="+mn-ea"/>
                <a:cs typeface="Times New Roman" pitchFamily="18" charset="0"/>
              </a:rPr>
              <a:t>c</a:t>
            </a:r>
            <a:r>
              <a:rPr kumimoji="0" lang="it-IT" sz="20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 la velocità della luce nel vuoto pari a  3</a:t>
            </a:r>
            <a:r>
              <a:rPr kumimoji="0" lang="it-IT" sz="2000" b="0" i="0" u="none" strike="noStrike" kern="1200" cap="none" spc="0" normalizeH="0" baseline="30000" noProof="0" dirty="0" smtClean="0">
                <a:ln>
                  <a:noFill/>
                </a:ln>
                <a:solidFill>
                  <a:schemeClr val="tx1"/>
                </a:solidFill>
                <a:effectLst/>
                <a:uLnTx/>
                <a:uFillTx/>
                <a:latin typeface="Comic Sans MS" pitchFamily="66" charset="0"/>
                <a:ea typeface="+mn-ea"/>
                <a:cs typeface="Times New Roman" pitchFamily="18" charset="0"/>
              </a:rPr>
              <a:t>.</a:t>
            </a:r>
            <a:r>
              <a:rPr kumimoji="0" lang="it-IT" sz="20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10</a:t>
            </a:r>
            <a:r>
              <a:rPr kumimoji="0" lang="it-IT" sz="2000" b="0" i="0" u="none" strike="noStrike" kern="1200" cap="none" spc="0" normalizeH="0" baseline="30000" noProof="0" dirty="0" smtClean="0">
                <a:ln>
                  <a:noFill/>
                </a:ln>
                <a:solidFill>
                  <a:schemeClr val="tx1"/>
                </a:solidFill>
                <a:effectLst/>
                <a:uLnTx/>
                <a:uFillTx/>
                <a:latin typeface="Comic Sans MS" pitchFamily="66" charset="0"/>
                <a:ea typeface="+mn-ea"/>
                <a:cs typeface="Times New Roman" pitchFamily="18" charset="0"/>
              </a:rPr>
              <a:t>8</a:t>
            </a:r>
            <a:r>
              <a:rPr kumimoji="0" lang="it-IT" sz="2000" b="0"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 m/s.</a:t>
            </a:r>
            <a:endParaRPr kumimoji="0" lang="it-IT" sz="2000" b="0" i="0" u="none" strike="noStrike" kern="1200" cap="none" spc="0" normalizeH="0" baseline="0" noProof="0" dirty="0">
              <a:ln>
                <a:noFill/>
              </a:ln>
              <a:solidFill>
                <a:schemeClr val="tx1"/>
              </a:solidFill>
              <a:effectLst/>
              <a:uLnTx/>
              <a:uFillTx/>
              <a:latin typeface="Comic Sans MS" pitchFamily="66"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616" name="Group 200"/>
          <p:cNvGraphicFramePr>
            <a:graphicFrameLocks noGrp="1"/>
          </p:cNvGraphicFramePr>
          <p:nvPr/>
        </p:nvGraphicFramePr>
        <p:xfrm>
          <a:off x="250825" y="3860800"/>
          <a:ext cx="8642350" cy="3017520"/>
        </p:xfrm>
        <a:graphic>
          <a:graphicData uri="http://schemas.openxmlformats.org/drawingml/2006/table">
            <a:tbl>
              <a:tblPr/>
              <a:tblGrid>
                <a:gridCol w="2279650"/>
                <a:gridCol w="2139950"/>
                <a:gridCol w="2012950"/>
                <a:gridCol w="2209800"/>
              </a:tblGrid>
              <a:tr h="327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dirty="0" smtClean="0">
                          <a:ln>
                            <a:noFill/>
                          </a:ln>
                          <a:solidFill>
                            <a:srgbClr val="FFFF99"/>
                          </a:solidFill>
                          <a:effectLst>
                            <a:outerShdw blurRad="38100" dist="38100" dir="2700000" algn="tl">
                              <a:srgbClr val="000000"/>
                            </a:outerShdw>
                          </a:effectLst>
                          <a:latin typeface="Century Gothic" pitchFamily="34" charset="0"/>
                          <a:cs typeface="Arial" charset="0"/>
                        </a:rPr>
                        <a:t>Posizione   oggetto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dirty="0" smtClean="0">
                          <a:ln>
                            <a:noFill/>
                          </a:ln>
                          <a:solidFill>
                            <a:srgbClr val="FFFF99"/>
                          </a:solidFill>
                          <a:effectLst>
                            <a:outerShdw blurRad="38100" dist="38100" dir="2700000" algn="tl">
                              <a:srgbClr val="000000"/>
                            </a:outerShdw>
                          </a:effectLst>
                          <a:latin typeface="Century Gothic" pitchFamily="34" charset="0"/>
                          <a:cs typeface="Arial" charset="0"/>
                        </a:rPr>
                        <a:t>Posizione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dirty="0" smtClean="0">
                          <a:ln>
                            <a:noFill/>
                          </a:ln>
                          <a:solidFill>
                            <a:srgbClr val="FFFF99"/>
                          </a:solidFill>
                          <a:effectLst>
                            <a:outerShdw blurRad="38100" dist="38100" dir="2700000" algn="tl">
                              <a:srgbClr val="000000"/>
                            </a:outerShdw>
                          </a:effectLst>
                          <a:latin typeface="Century Gothic" pitchFamily="34" charset="0"/>
                          <a:cs typeface="Arial" charset="0"/>
                        </a:rPr>
                        <a:t>Tipo di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Applicazioni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0" i="1"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1"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P </a:t>
                      </a:r>
                      <a:r>
                        <a:rPr kumimoji="0" lang="it-IT" sz="1800" b="1" i="1"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sym typeface="Wingdings" pitchFamily="2" charset="2"/>
                        </a:rPr>
                        <a:t> </a:t>
                      </a:r>
                      <a:r>
                        <a:rPr kumimoji="0" lang="it-IT" sz="2600" b="1" i="1"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sym typeface="Wingdings" pitchFamily="2"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1"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Sul fuoco   reale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Ø"/>
                        <a:tabLst/>
                      </a:pPr>
                      <a:r>
                        <a:rPr kumimoji="0" lang="it-IT" sz="1800" b="1" i="1"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 Un punto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1" i="1"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400" b="1" i="1"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Determinazione della distanza focale di una lente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70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0"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P &gt; 2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F &lt; q &lt; 2F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Ø"/>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 Reale</a:t>
                      </a:r>
                    </a:p>
                    <a:p>
                      <a:pPr marL="0" marR="0" lvl="0" indent="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Ø"/>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 Capovolta</a:t>
                      </a:r>
                    </a:p>
                    <a:p>
                      <a:pPr marL="0" marR="0" lvl="0" indent="0" algn="l" defTabSz="914400" rtl="0" eaLnBrk="1" fontAlgn="base" latinLnBrk="0" hangingPunct="1">
                        <a:lnSpc>
                          <a:spcPct val="100000"/>
                        </a:lnSpc>
                        <a:spcBef>
                          <a:spcPct val="20000"/>
                        </a:spcBef>
                        <a:spcAft>
                          <a:spcPct val="0"/>
                        </a:spcAft>
                        <a:buClr>
                          <a:schemeClr val="folHlink"/>
                        </a:buClr>
                        <a:buSzPct val="65000"/>
                        <a:buFont typeface="Wingdings" pitchFamily="2" charset="2"/>
                        <a:buChar char="Ø"/>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 Rimpicciolita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4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-Macchina fotografica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0"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0"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0"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400" b="0"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60483" name="Picture 67" descr="lenti_convergenti_1_2"/>
          <p:cNvPicPr>
            <a:picLocks noChangeAspect="1" noChangeArrowheads="1"/>
          </p:cNvPicPr>
          <p:nvPr/>
        </p:nvPicPr>
        <p:blipFill>
          <a:blip r:embed="rId3"/>
          <a:srcRect/>
          <a:stretch>
            <a:fillRect/>
          </a:stretch>
        </p:blipFill>
        <p:spPr bwMode="auto">
          <a:xfrm>
            <a:off x="1042988" y="188913"/>
            <a:ext cx="7129462" cy="3475037"/>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04" name="Group 52"/>
          <p:cNvGraphicFramePr>
            <a:graphicFrameLocks noGrp="1"/>
          </p:cNvGraphicFramePr>
          <p:nvPr/>
        </p:nvGraphicFramePr>
        <p:xfrm>
          <a:off x="395288" y="3933825"/>
          <a:ext cx="8424862" cy="2749296"/>
        </p:xfrm>
        <a:graphic>
          <a:graphicData uri="http://schemas.openxmlformats.org/drawingml/2006/table">
            <a:tbl>
              <a:tblPr/>
              <a:tblGrid>
                <a:gridCol w="2219325"/>
                <a:gridCol w="2089150"/>
                <a:gridCol w="1960562"/>
                <a:gridCol w="2155825"/>
              </a:tblGrid>
              <a:tr h="528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dirty="0" smtClean="0">
                          <a:ln>
                            <a:noFill/>
                          </a:ln>
                          <a:solidFill>
                            <a:srgbClr val="FFFF99"/>
                          </a:solidFill>
                          <a:effectLst>
                            <a:outerShdw blurRad="38100" dist="38100" dir="2700000" algn="tl">
                              <a:srgbClr val="000000"/>
                            </a:outerShdw>
                          </a:effectLst>
                          <a:latin typeface="Century Gothic" pitchFamily="34" charset="0"/>
                          <a:cs typeface="Arial" charset="0"/>
                        </a:rPr>
                        <a:t>Posizione   oggetto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Posizione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Tipo di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Applicazioni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7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P = 2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q = 2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-reale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-capovolta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-uguale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-cannocchiale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terrestre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5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2F&gt; p &gt;F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q &gt; 2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-Reale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-Capovolta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-ingrandita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Microscopio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composto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-Proiettore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5997" name="Text Box 45"/>
          <p:cNvSpPr txBox="1">
            <a:spLocks noChangeArrowheads="1"/>
          </p:cNvSpPr>
          <p:nvPr/>
        </p:nvSpPr>
        <p:spPr bwMode="auto">
          <a:xfrm>
            <a:off x="827088" y="188913"/>
            <a:ext cx="7416800" cy="427037"/>
          </a:xfrm>
          <a:prstGeom prst="rect">
            <a:avLst/>
          </a:prstGeom>
          <a:noFill/>
          <a:ln w="9525">
            <a:noFill/>
            <a:miter lim="800000"/>
            <a:headEnd/>
            <a:tailEnd/>
          </a:ln>
          <a:effectLst/>
        </p:spPr>
        <p:txBody>
          <a:bodyPr>
            <a:spAutoFit/>
          </a:bodyPr>
          <a:lstStyle/>
          <a:p>
            <a:r>
              <a:rPr lang="it-IT" sz="2200" b="1">
                <a:latin typeface="Century Gothic" pitchFamily="34" charset="0"/>
              </a:rPr>
              <a:t>Immagini formate dalle Lenti Convergenti</a:t>
            </a:r>
          </a:p>
        </p:txBody>
      </p:sp>
      <p:pic>
        <p:nvPicPr>
          <p:cNvPr id="126005" name="Picture 53" descr="lenti_convergenti_3_4"/>
          <p:cNvPicPr>
            <a:picLocks noChangeAspect="1" noChangeArrowheads="1"/>
          </p:cNvPicPr>
          <p:nvPr/>
        </p:nvPicPr>
        <p:blipFill>
          <a:blip r:embed="rId3"/>
          <a:srcRect/>
          <a:stretch>
            <a:fillRect/>
          </a:stretch>
        </p:blipFill>
        <p:spPr bwMode="auto">
          <a:xfrm>
            <a:off x="1042988" y="188913"/>
            <a:ext cx="6913562" cy="349567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49" name="Group 49"/>
          <p:cNvGraphicFramePr>
            <a:graphicFrameLocks noGrp="1"/>
          </p:cNvGraphicFramePr>
          <p:nvPr/>
        </p:nvGraphicFramePr>
        <p:xfrm>
          <a:off x="250825" y="4005263"/>
          <a:ext cx="8748713" cy="2644331"/>
        </p:xfrm>
        <a:graphic>
          <a:graphicData uri="http://schemas.openxmlformats.org/drawingml/2006/table">
            <a:tbl>
              <a:tblPr/>
              <a:tblGrid>
                <a:gridCol w="2306638"/>
                <a:gridCol w="2168525"/>
                <a:gridCol w="2036762"/>
                <a:gridCol w="2236788"/>
              </a:tblGrid>
              <a:tr h="5286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dirty="0" smtClean="0">
                          <a:ln>
                            <a:noFill/>
                          </a:ln>
                          <a:solidFill>
                            <a:srgbClr val="FFFF99"/>
                          </a:solidFill>
                          <a:effectLst>
                            <a:outerShdw blurRad="38100" dist="38100" dir="2700000" algn="tl">
                              <a:srgbClr val="000000"/>
                            </a:outerShdw>
                          </a:effectLst>
                          <a:latin typeface="Century Gothic" pitchFamily="34" charset="0"/>
                          <a:cs typeface="Arial" charset="0"/>
                        </a:rPr>
                        <a:t>Posizione   oggetto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Posizione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Tipo di immagine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000" b="1" i="0" u="none" strike="noStrike" cap="none" normalizeH="0" baseline="0" smtClean="0">
                          <a:ln>
                            <a:noFill/>
                          </a:ln>
                          <a:solidFill>
                            <a:srgbClr val="FFFF99"/>
                          </a:solidFill>
                          <a:effectLst>
                            <a:outerShdw blurRad="38100" dist="38100" dir="2700000" algn="tl">
                              <a:srgbClr val="000000"/>
                            </a:outerShdw>
                          </a:effectLst>
                          <a:latin typeface="Century Gothic" pitchFamily="34" charset="0"/>
                          <a:cs typeface="Arial" charset="0"/>
                        </a:rPr>
                        <a:t>Applicazioni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9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P =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6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Non si crea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-Fari</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-Riflettori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5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F &gt; p &gt; 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smtClean="0">
                          <a:ln>
                            <a:noFill/>
                          </a:ln>
                          <a:solidFill>
                            <a:schemeClr val="folHlink"/>
                          </a:solidFill>
                          <a:effectLst>
                            <a:outerShdw blurRad="38100" dist="38100" dir="2700000" algn="tl">
                              <a:srgbClr val="000000"/>
                            </a:outerShdw>
                          </a:effectLst>
                          <a:latin typeface="Century Gothic" pitchFamily="34" charset="0"/>
                          <a:cs typeface="Arial" charset="0"/>
                        </a:rPr>
                        <a:t>2F &gt; q &gt;F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-Virtuale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-diritta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-ingrandita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Lente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1800" b="1" i="0" u="none" strike="noStrike" cap="none" normalizeH="0" baseline="0" dirty="0" smtClean="0">
                          <a:ln>
                            <a:noFill/>
                          </a:ln>
                          <a:solidFill>
                            <a:schemeClr val="folHlink"/>
                          </a:solidFill>
                          <a:effectLst>
                            <a:outerShdw blurRad="38100" dist="38100" dir="2700000" algn="tl">
                              <a:srgbClr val="000000"/>
                            </a:outerShdw>
                          </a:effectLst>
                          <a:latin typeface="Century Gothic" pitchFamily="34" charset="0"/>
                          <a:cs typeface="Arial" charset="0"/>
                        </a:rPr>
                        <a:t>d’ingrandimento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8050" name="Picture 50" descr="lenti_convergenti_5_6"/>
          <p:cNvPicPr>
            <a:picLocks noChangeAspect="1" noChangeArrowheads="1"/>
          </p:cNvPicPr>
          <p:nvPr/>
        </p:nvPicPr>
        <p:blipFill>
          <a:blip r:embed="rId3"/>
          <a:srcRect/>
          <a:stretch>
            <a:fillRect/>
          </a:stretch>
        </p:blipFill>
        <p:spPr bwMode="auto">
          <a:xfrm>
            <a:off x="900113" y="333375"/>
            <a:ext cx="7343775" cy="336232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6"/>
          <p:cNvSpPr>
            <a:spLocks noGrp="1" noChangeArrowheads="1"/>
          </p:cNvSpPr>
          <p:nvPr>
            <p:ph type="title"/>
          </p:nvPr>
        </p:nvSpPr>
        <p:spPr>
          <a:xfrm>
            <a:off x="684213" y="476251"/>
            <a:ext cx="8002587" cy="738172"/>
          </a:xfrm>
          <a:ln/>
        </p:spPr>
        <p:style>
          <a:lnRef idx="1">
            <a:schemeClr val="accent4"/>
          </a:lnRef>
          <a:fillRef idx="3">
            <a:schemeClr val="accent4"/>
          </a:fillRef>
          <a:effectRef idx="2">
            <a:schemeClr val="accent4"/>
          </a:effectRef>
          <a:fontRef idx="minor">
            <a:schemeClr val="lt1"/>
          </a:fontRef>
        </p:style>
        <p:txBody>
          <a:bodyPr/>
          <a:lstStyle/>
          <a:p>
            <a:r>
              <a:rPr lang="it-IT" sz="3200" b="1">
                <a:latin typeface="Comic Sans MS" pitchFamily="66" charset="0"/>
              </a:rPr>
              <a:t>Immagini formate da Lenti Divergenti</a:t>
            </a:r>
          </a:p>
        </p:txBody>
      </p:sp>
      <p:graphicFrame>
        <p:nvGraphicFramePr>
          <p:cNvPr id="104453" name="Object 5"/>
          <p:cNvGraphicFramePr>
            <a:graphicFrameLocks noGrp="1" noChangeAspect="1"/>
          </p:cNvGraphicFramePr>
          <p:nvPr>
            <p:ph idx="1"/>
          </p:nvPr>
        </p:nvGraphicFramePr>
        <p:xfrm>
          <a:off x="1116013" y="2060575"/>
          <a:ext cx="7129462" cy="3635375"/>
        </p:xfrm>
        <a:graphic>
          <a:graphicData uri="http://schemas.openxmlformats.org/presentationml/2006/ole">
            <mc:AlternateContent xmlns:mc="http://schemas.openxmlformats.org/markup-compatibility/2006">
              <mc:Choice xmlns:v="urn:schemas-microsoft-com:vml" Requires="v">
                <p:oleObj spid="_x0000_s72709" name="Image Document" r:id="rId4" imgW="6162840" imgH="3143160" progId="">
                  <p:embed/>
                </p:oleObj>
              </mc:Choice>
              <mc:Fallback>
                <p:oleObj name="Image Document" r:id="rId4" imgW="6162840" imgH="3143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060575"/>
                        <a:ext cx="7129462" cy="3635375"/>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3366"/>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571472" y="1142984"/>
            <a:ext cx="8143932" cy="521497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91142" name="Rectangle 6"/>
          <p:cNvSpPr>
            <a:spLocks noGrp="1" noChangeArrowheads="1"/>
          </p:cNvSpPr>
          <p:nvPr>
            <p:ph type="title"/>
          </p:nvPr>
        </p:nvSpPr>
        <p:spPr>
          <a:xfrm>
            <a:off x="642910" y="142852"/>
            <a:ext cx="8072494" cy="642918"/>
          </a:xfrm>
          <a:ln/>
        </p:spPr>
        <p:style>
          <a:lnRef idx="1">
            <a:schemeClr val="accent4"/>
          </a:lnRef>
          <a:fillRef idx="3">
            <a:schemeClr val="accent4"/>
          </a:fillRef>
          <a:effectRef idx="2">
            <a:schemeClr val="accent4"/>
          </a:effectRef>
          <a:fontRef idx="minor">
            <a:schemeClr val="lt1"/>
          </a:fontRef>
        </p:style>
        <p:txBody>
          <a:bodyPr/>
          <a:lstStyle/>
          <a:p>
            <a:r>
              <a:rPr lang="it-IT" sz="3600" b="1">
                <a:latin typeface="Comic Sans MS" pitchFamily="66" charset="0"/>
              </a:rPr>
              <a:t>Relazione oggetto-immagine</a:t>
            </a:r>
          </a:p>
        </p:txBody>
      </p:sp>
      <p:pic>
        <p:nvPicPr>
          <p:cNvPr id="91150" name="Picture 14" descr="formula_lente2"/>
          <p:cNvPicPr>
            <a:picLocks noChangeAspect="1" noChangeArrowheads="1"/>
          </p:cNvPicPr>
          <p:nvPr/>
        </p:nvPicPr>
        <p:blipFill>
          <a:blip r:embed="rId4"/>
          <a:srcRect/>
          <a:stretch>
            <a:fillRect/>
          </a:stretch>
        </p:blipFill>
        <p:spPr bwMode="auto">
          <a:xfrm>
            <a:off x="2214546" y="5143512"/>
            <a:ext cx="1582738" cy="1068387"/>
          </a:xfrm>
          <a:prstGeom prst="rect">
            <a:avLst/>
          </a:prstGeom>
          <a:noFill/>
        </p:spPr>
      </p:pic>
      <p:sp>
        <p:nvSpPr>
          <p:cNvPr id="91151" name="Text Box 15"/>
          <p:cNvSpPr txBox="1">
            <a:spLocks noChangeArrowheads="1"/>
          </p:cNvSpPr>
          <p:nvPr/>
        </p:nvSpPr>
        <p:spPr bwMode="auto">
          <a:xfrm>
            <a:off x="608015" y="5143512"/>
            <a:ext cx="1820845" cy="707886"/>
          </a:xfrm>
          <a:prstGeom prst="rect">
            <a:avLst/>
          </a:prstGeom>
          <a:noFill/>
          <a:ln w="9525">
            <a:noFill/>
            <a:miter lim="800000"/>
            <a:headEnd/>
            <a:tailEnd/>
          </a:ln>
          <a:effectLst/>
        </p:spPr>
        <p:txBody>
          <a:bodyPr wrap="square">
            <a:spAutoFit/>
          </a:bodyPr>
          <a:lstStyle/>
          <a:p>
            <a:pPr>
              <a:spcBef>
                <a:spcPct val="50000"/>
              </a:spcBef>
            </a:pPr>
            <a:r>
              <a:rPr lang="it-IT" sz="2000" b="1" dirty="0">
                <a:solidFill>
                  <a:schemeClr val="tx2"/>
                </a:solidFill>
                <a:latin typeface="Comic Sans MS" pitchFamily="66" charset="0"/>
              </a:rPr>
              <a:t>Formula </a:t>
            </a:r>
            <a:r>
              <a:rPr lang="it-IT" sz="2000" b="1" dirty="0" smtClean="0">
                <a:solidFill>
                  <a:schemeClr val="tx2"/>
                </a:solidFill>
                <a:latin typeface="Comic Sans MS" pitchFamily="66" charset="0"/>
              </a:rPr>
              <a:t>  della </a:t>
            </a:r>
            <a:r>
              <a:rPr lang="it-IT" sz="2000" b="1" dirty="0">
                <a:solidFill>
                  <a:schemeClr val="tx2"/>
                </a:solidFill>
                <a:latin typeface="Comic Sans MS" pitchFamily="66" charset="0"/>
              </a:rPr>
              <a:t>lente:</a:t>
            </a:r>
          </a:p>
        </p:txBody>
      </p:sp>
      <p:sp>
        <p:nvSpPr>
          <p:cNvPr id="91152" name="Text Box 16"/>
          <p:cNvSpPr txBox="1">
            <a:spLocks noChangeArrowheads="1"/>
          </p:cNvSpPr>
          <p:nvPr/>
        </p:nvSpPr>
        <p:spPr bwMode="auto">
          <a:xfrm>
            <a:off x="4427538" y="5157788"/>
            <a:ext cx="2952750" cy="707886"/>
          </a:xfrm>
          <a:prstGeom prst="rect">
            <a:avLst/>
          </a:prstGeom>
          <a:noFill/>
          <a:ln w="9525">
            <a:noFill/>
            <a:miter lim="800000"/>
            <a:headEnd/>
            <a:tailEnd/>
          </a:ln>
          <a:effectLst/>
        </p:spPr>
        <p:txBody>
          <a:bodyPr>
            <a:spAutoFit/>
          </a:bodyPr>
          <a:lstStyle/>
          <a:p>
            <a:pPr>
              <a:spcBef>
                <a:spcPct val="50000"/>
              </a:spcBef>
            </a:pPr>
            <a:r>
              <a:rPr lang="it-IT" sz="2000" b="1" dirty="0">
                <a:solidFill>
                  <a:schemeClr val="tx2"/>
                </a:solidFill>
                <a:latin typeface="Comic Sans MS" pitchFamily="66" charset="0"/>
              </a:rPr>
              <a:t>Formula dell’ingrandimento:</a:t>
            </a:r>
          </a:p>
        </p:txBody>
      </p:sp>
      <p:sp>
        <p:nvSpPr>
          <p:cNvPr id="91156" name="Line 20"/>
          <p:cNvSpPr>
            <a:spLocks noChangeShapeType="1"/>
          </p:cNvSpPr>
          <p:nvPr/>
        </p:nvSpPr>
        <p:spPr bwMode="auto">
          <a:xfrm>
            <a:off x="8101013" y="5661025"/>
            <a:ext cx="142875" cy="0"/>
          </a:xfrm>
          <a:prstGeom prst="line">
            <a:avLst/>
          </a:prstGeom>
          <a:noFill/>
          <a:ln w="25400">
            <a:solidFill>
              <a:srgbClr val="003300"/>
            </a:solidFill>
            <a:round/>
            <a:headEnd/>
            <a:tailEnd/>
          </a:ln>
          <a:effectLst/>
        </p:spPr>
        <p:txBody>
          <a:bodyPr/>
          <a:lstStyle/>
          <a:p>
            <a:endParaRPr lang="it-IT"/>
          </a:p>
        </p:txBody>
      </p:sp>
      <p:sp>
        <p:nvSpPr>
          <p:cNvPr id="91157" name="Line 21"/>
          <p:cNvSpPr>
            <a:spLocks noChangeShapeType="1"/>
          </p:cNvSpPr>
          <p:nvPr/>
        </p:nvSpPr>
        <p:spPr bwMode="auto">
          <a:xfrm>
            <a:off x="8316913" y="5661025"/>
            <a:ext cx="215900" cy="0"/>
          </a:xfrm>
          <a:prstGeom prst="line">
            <a:avLst/>
          </a:prstGeom>
          <a:noFill/>
          <a:ln w="25400">
            <a:solidFill>
              <a:srgbClr val="003300"/>
            </a:solidFill>
            <a:round/>
            <a:headEnd/>
            <a:tailEnd/>
          </a:ln>
          <a:effectLst/>
        </p:spPr>
        <p:txBody>
          <a:bodyPr/>
          <a:lstStyle/>
          <a:p>
            <a:endParaRPr lang="it-IT"/>
          </a:p>
        </p:txBody>
      </p:sp>
      <p:grpSp>
        <p:nvGrpSpPr>
          <p:cNvPr id="4" name="Group 26"/>
          <p:cNvGrpSpPr>
            <a:grpSpLocks/>
          </p:cNvGrpSpPr>
          <p:nvPr/>
        </p:nvGrpSpPr>
        <p:grpSpPr bwMode="auto">
          <a:xfrm>
            <a:off x="684213" y="1412875"/>
            <a:ext cx="7704137" cy="3606800"/>
            <a:chOff x="431" y="1162"/>
            <a:chExt cx="4309" cy="2000"/>
          </a:xfrm>
        </p:grpSpPr>
        <p:pic>
          <p:nvPicPr>
            <p:cNvPr id="91147" name="Picture 11" descr="leggedel fuoco"/>
            <p:cNvPicPr>
              <a:picLocks noChangeAspect="1" noChangeArrowheads="1"/>
            </p:cNvPicPr>
            <p:nvPr/>
          </p:nvPicPr>
          <p:blipFill>
            <a:blip r:embed="rId5"/>
            <a:srcRect/>
            <a:stretch>
              <a:fillRect/>
            </a:stretch>
          </p:blipFill>
          <p:spPr bwMode="auto">
            <a:xfrm>
              <a:off x="431" y="1162"/>
              <a:ext cx="4309" cy="2000"/>
            </a:xfrm>
            <a:prstGeom prst="rect">
              <a:avLst/>
            </a:prstGeom>
            <a:noFill/>
            <a:ln/>
            <a:effectLst/>
          </p:spPr>
        </p:pic>
        <p:sp>
          <p:nvSpPr>
            <p:cNvPr id="91158" name="Text Box 22"/>
            <p:cNvSpPr txBox="1">
              <a:spLocks noChangeArrowheads="1"/>
            </p:cNvSpPr>
            <p:nvPr/>
          </p:nvSpPr>
          <p:spPr bwMode="auto">
            <a:xfrm>
              <a:off x="703" y="1207"/>
              <a:ext cx="272" cy="253"/>
            </a:xfrm>
            <a:prstGeom prst="rect">
              <a:avLst/>
            </a:prstGeom>
            <a:solidFill>
              <a:schemeClr val="tx1"/>
            </a:solidFill>
            <a:ln w="9525">
              <a:noFill/>
              <a:miter lim="800000"/>
              <a:headEnd/>
              <a:tailEnd/>
            </a:ln>
            <a:effectLst/>
          </p:spPr>
          <p:txBody>
            <a:bodyPr>
              <a:spAutoFit/>
            </a:bodyPr>
            <a:lstStyle/>
            <a:p>
              <a:pPr>
                <a:spcBef>
                  <a:spcPct val="50000"/>
                </a:spcBef>
              </a:pPr>
              <a:r>
                <a:rPr lang="it-IT" b="1">
                  <a:solidFill>
                    <a:schemeClr val="bg2"/>
                  </a:solidFill>
                  <a:latin typeface="Times New Roman" pitchFamily="18" charset="0"/>
                </a:rPr>
                <a:t>M</a:t>
              </a:r>
            </a:p>
          </p:txBody>
        </p:sp>
      </p:grpSp>
      <p:graphicFrame>
        <p:nvGraphicFramePr>
          <p:cNvPr id="86017" name="Object 1"/>
          <p:cNvGraphicFramePr>
            <a:graphicFrameLocks noChangeAspect="1"/>
          </p:cNvGraphicFramePr>
          <p:nvPr/>
        </p:nvGraphicFramePr>
        <p:xfrm>
          <a:off x="1142976" y="1428736"/>
          <a:ext cx="2579703" cy="877208"/>
        </p:xfrm>
        <a:graphic>
          <a:graphicData uri="http://schemas.openxmlformats.org/presentationml/2006/ole">
            <mc:AlternateContent xmlns:mc="http://schemas.openxmlformats.org/markup-compatibility/2006">
              <mc:Choice xmlns:v="urn:schemas-microsoft-com:vml" Requires="v">
                <p:oleObj spid="_x0000_s86026" name="Equazione" r:id="rId6" imgW="888840" imgH="431640" progId="Equation.3">
                  <p:embed/>
                </p:oleObj>
              </mc:Choice>
              <mc:Fallback>
                <p:oleObj name="Equazione" r:id="rId6" imgW="888840" imgH="431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976" y="1428736"/>
                        <a:ext cx="2579703" cy="877208"/>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
        <p:nvSpPr>
          <p:cNvPr id="18" name="Rettangolo 17"/>
          <p:cNvSpPr/>
          <p:nvPr/>
        </p:nvSpPr>
        <p:spPr>
          <a:xfrm>
            <a:off x="4714876" y="1428736"/>
            <a:ext cx="928694"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6018" name="Object 2"/>
          <p:cNvGraphicFramePr>
            <a:graphicFrameLocks noChangeAspect="1"/>
          </p:cNvGraphicFramePr>
          <p:nvPr/>
        </p:nvGraphicFramePr>
        <p:xfrm>
          <a:off x="7000892" y="5265757"/>
          <a:ext cx="1658937" cy="877887"/>
        </p:xfrm>
        <a:graphic>
          <a:graphicData uri="http://schemas.openxmlformats.org/presentationml/2006/ole">
            <mc:AlternateContent xmlns:mc="http://schemas.openxmlformats.org/markup-compatibility/2006">
              <mc:Choice xmlns:v="urn:schemas-microsoft-com:vml" Requires="v">
                <p:oleObj spid="_x0000_s86027" name="Equazione" r:id="rId8" imgW="571320" imgH="431640" progId="Equation.3">
                  <p:embed/>
                </p:oleObj>
              </mc:Choice>
              <mc:Fallback>
                <p:oleObj name="Equazione" r:id="rId8" imgW="571320" imgH="43164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892" y="5265757"/>
                        <a:ext cx="1658937" cy="877887"/>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graphicFrame>
        <p:nvGraphicFramePr>
          <p:cNvPr id="86019" name="Object 3"/>
          <p:cNvGraphicFramePr>
            <a:graphicFrameLocks noChangeAspect="1"/>
          </p:cNvGraphicFramePr>
          <p:nvPr/>
        </p:nvGraphicFramePr>
        <p:xfrm>
          <a:off x="2143108" y="5214950"/>
          <a:ext cx="1857388" cy="877888"/>
        </p:xfrm>
        <a:graphic>
          <a:graphicData uri="http://schemas.openxmlformats.org/presentationml/2006/ole">
            <mc:AlternateContent xmlns:mc="http://schemas.openxmlformats.org/markup-compatibility/2006">
              <mc:Choice xmlns:v="urn:schemas-microsoft-com:vml" Requires="v">
                <p:oleObj spid="_x0000_s86028" name="Equazione" r:id="rId10" imgW="723600" imgH="431640" progId="Equation.3">
                  <p:embed/>
                </p:oleObj>
              </mc:Choice>
              <mc:Fallback>
                <p:oleObj name="Equazione" r:id="rId10" imgW="723600" imgH="43164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08" y="5214950"/>
                        <a:ext cx="1857388" cy="877888"/>
                      </a:xfrm>
                      <a:prstGeom prst="rect">
                        <a:avLst/>
                      </a:prstGeom>
                      <a:solidFill>
                        <a:schemeClr val="bg1"/>
                      </a:solidFill>
                      <a:ln>
                        <a:noFill/>
                      </a:ln>
                      <a:extLst>
                        <a:ext uri="{91240B29-F687-4F45-9708-019B960494DF}">
                          <a14:hiddenLine xmlns:a14="http://schemas.microsoft.com/office/drawing/2010/main" w="25400">
                            <a:solidFill>
                              <a:srgbClr val="00008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4100" name="Text Box 5"/>
          <p:cNvSpPr txBox="1">
            <a:spLocks noChangeArrowheads="1"/>
          </p:cNvSpPr>
          <p:nvPr/>
        </p:nvSpPr>
        <p:spPr bwMode="auto">
          <a:xfrm>
            <a:off x="500034" y="908721"/>
            <a:ext cx="8248430" cy="590931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altLang="it-IT" b="1" dirty="0">
                <a:latin typeface="Calibri" pitchFamily="34" charset="0"/>
                <a:cs typeface="Calibri" pitchFamily="34" charset="0"/>
              </a:rPr>
              <a:t>ONDE: </a:t>
            </a:r>
            <a:r>
              <a:rPr lang="it-IT" altLang="it-IT" b="1" i="1" dirty="0">
                <a:latin typeface="Calibri" pitchFamily="34" charset="0"/>
                <a:cs typeface="Calibri" pitchFamily="34" charset="0"/>
              </a:rPr>
              <a:t>perturbazioni di tipo ondulatorio o oscillatorio che si propagano in un mezzo o nel vuoto trasportando </a:t>
            </a:r>
            <a:r>
              <a:rPr lang="it-IT" altLang="it-IT" b="1" i="1" u="sng" dirty="0" smtClean="0">
                <a:latin typeface="Calibri" pitchFamily="34" charset="0"/>
                <a:cs typeface="Calibri" pitchFamily="34" charset="0"/>
              </a:rPr>
              <a:t>energia, ma non materia</a:t>
            </a:r>
            <a:r>
              <a:rPr lang="it-IT" altLang="it-IT" b="1" i="1" dirty="0" smtClean="0">
                <a:latin typeface="Calibri" pitchFamily="34" charset="0"/>
                <a:cs typeface="Calibri" pitchFamily="34" charset="0"/>
              </a:rPr>
              <a:t>.</a:t>
            </a:r>
            <a:endParaRPr lang="it-IT" altLang="it-IT" b="1" i="1" dirty="0">
              <a:latin typeface="Calibri" pitchFamily="34" charset="0"/>
              <a:cs typeface="Calibri" pitchFamily="34" charset="0"/>
            </a:endParaRPr>
          </a:p>
          <a:p>
            <a:pPr algn="just"/>
            <a:endParaRPr lang="it-IT" altLang="it-IT" b="1" i="1" dirty="0">
              <a:latin typeface="Calibri" pitchFamily="34" charset="0"/>
              <a:cs typeface="Calibri" pitchFamily="34" charset="0"/>
            </a:endParaRPr>
          </a:p>
          <a:p>
            <a:pPr algn="just">
              <a:buFont typeface="Arial" pitchFamily="34" charset="0"/>
              <a:buChar char="•"/>
            </a:pPr>
            <a:r>
              <a:rPr lang="it-IT" altLang="it-IT" dirty="0" smtClean="0">
                <a:latin typeface="Calibri" pitchFamily="34" charset="0"/>
                <a:cs typeface="Calibri" pitchFamily="34" charset="0"/>
              </a:rPr>
              <a:t> Le </a:t>
            </a:r>
            <a:r>
              <a:rPr lang="it-IT" altLang="it-IT" dirty="0">
                <a:latin typeface="Calibri" pitchFamily="34" charset="0"/>
                <a:cs typeface="Calibri" pitchFamily="34" charset="0"/>
              </a:rPr>
              <a:t>onde si dicono </a:t>
            </a:r>
            <a:r>
              <a:rPr lang="it-IT" altLang="it-IT" b="1" i="1" dirty="0">
                <a:latin typeface="Calibri" pitchFamily="34" charset="0"/>
                <a:cs typeface="Calibri" pitchFamily="34" charset="0"/>
              </a:rPr>
              <a:t>meccaniche</a:t>
            </a:r>
            <a:r>
              <a:rPr lang="it-IT" altLang="it-IT" dirty="0">
                <a:latin typeface="Calibri" pitchFamily="34" charset="0"/>
                <a:cs typeface="Calibri" pitchFamily="34" charset="0"/>
              </a:rPr>
              <a:t> se si propagano in un mezzo materiale. Le particelle </a:t>
            </a:r>
            <a:r>
              <a:rPr lang="it-IT" altLang="it-IT" dirty="0" smtClean="0">
                <a:latin typeface="Calibri" pitchFamily="34" charset="0"/>
                <a:cs typeface="Calibri" pitchFamily="34" charset="0"/>
              </a:rPr>
              <a:t>del </a:t>
            </a:r>
            <a:r>
              <a:rPr lang="it-IT" altLang="it-IT" dirty="0">
                <a:latin typeface="Calibri" pitchFamily="34" charset="0"/>
                <a:cs typeface="Calibri" pitchFamily="34" charset="0"/>
              </a:rPr>
              <a:t>mezzo </a:t>
            </a:r>
            <a:r>
              <a:rPr lang="it-IT" altLang="it-IT" dirty="0" smtClean="0">
                <a:latin typeface="Calibri" pitchFamily="34" charset="0"/>
                <a:cs typeface="Calibri" pitchFamily="34" charset="0"/>
              </a:rPr>
              <a:t>comunicano la </a:t>
            </a:r>
            <a:r>
              <a:rPr lang="it-IT" altLang="it-IT" dirty="0">
                <a:latin typeface="Calibri" pitchFamily="34" charset="0"/>
                <a:cs typeface="Calibri" pitchFamily="34" charset="0"/>
              </a:rPr>
              <a:t>perturbazione interagendo tra di loro</a:t>
            </a:r>
            <a:r>
              <a:rPr lang="it-IT" altLang="it-IT" dirty="0" smtClean="0">
                <a:latin typeface="Calibri" pitchFamily="34" charset="0"/>
                <a:cs typeface="Calibri" pitchFamily="34" charset="0"/>
              </a:rPr>
              <a:t>.</a:t>
            </a:r>
            <a:endParaRPr lang="it-IT" altLang="it-IT" dirty="0">
              <a:latin typeface="Calibri" pitchFamily="34" charset="0"/>
              <a:cs typeface="Calibri" pitchFamily="34" charset="0"/>
            </a:endParaRPr>
          </a:p>
          <a:p>
            <a:pPr algn="just"/>
            <a:r>
              <a:rPr lang="it-IT" altLang="it-IT" dirty="0">
                <a:latin typeface="Calibri" pitchFamily="34" charset="0"/>
                <a:cs typeface="Calibri" pitchFamily="34" charset="0"/>
              </a:rPr>
              <a:t>Perché la perturbazione si propaghi e’ necessaria una forza di richiamo gravitazionale o elastica</a:t>
            </a:r>
            <a:r>
              <a:rPr lang="it-IT" altLang="it-IT" dirty="0" smtClean="0">
                <a:latin typeface="Calibri" pitchFamily="34" charset="0"/>
                <a:cs typeface="Calibri" pitchFamily="34" charset="0"/>
              </a:rPr>
              <a:t>.</a:t>
            </a:r>
          </a:p>
          <a:p>
            <a:r>
              <a:rPr lang="it-IT" dirty="0" smtClean="0">
                <a:latin typeface="Calibri" pitchFamily="34" charset="0"/>
                <a:cs typeface="Calibri" pitchFamily="34" charset="0"/>
              </a:rPr>
              <a:t>Le onde meccaniche hanno origine dallo spostamento (perturbazione) di una porzione </a:t>
            </a:r>
          </a:p>
          <a:p>
            <a:r>
              <a:rPr lang="it-IT" dirty="0" smtClean="0">
                <a:latin typeface="Calibri" pitchFamily="34" charset="0"/>
                <a:cs typeface="Calibri" pitchFamily="34" charset="0"/>
              </a:rPr>
              <a:t>del mezzo elastico  dalla sua posizione normale, con successiva oscillazione attorno alla posizione di equilibrio.</a:t>
            </a:r>
          </a:p>
          <a:p>
            <a:pPr algn="just"/>
            <a:r>
              <a:rPr lang="it-IT" b="1" u="sng" dirty="0" smtClean="0">
                <a:latin typeface="Calibri" pitchFamily="34" charset="0"/>
                <a:cs typeface="Calibri" pitchFamily="34" charset="0"/>
              </a:rPr>
              <a:t>NOTA:</a:t>
            </a:r>
            <a:r>
              <a:rPr lang="it-IT" dirty="0" smtClean="0">
                <a:latin typeface="Calibri" pitchFamily="34" charset="0"/>
                <a:cs typeface="Calibri" pitchFamily="34" charset="0"/>
              </a:rPr>
              <a:t> Il mezzo  nel suo  insieme NON si muove:  sono le varie parti del mezzo che  </a:t>
            </a:r>
            <a:r>
              <a:rPr lang="it-IT" b="1" dirty="0" smtClean="0">
                <a:latin typeface="Calibri" pitchFamily="34" charset="0"/>
                <a:cs typeface="Calibri" pitchFamily="34" charset="0"/>
              </a:rPr>
              <a:t>oscillano</a:t>
            </a:r>
            <a:r>
              <a:rPr lang="it-IT" dirty="0" smtClean="0">
                <a:latin typeface="Calibri" pitchFamily="34" charset="0"/>
                <a:cs typeface="Calibri" pitchFamily="34" charset="0"/>
              </a:rPr>
              <a:t> entro limiti  ristretti.</a:t>
            </a: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buFont typeface="Arial" pitchFamily="34" charset="0"/>
              <a:buChar char="•"/>
            </a:pPr>
            <a:r>
              <a:rPr lang="it-IT" dirty="0" smtClean="0"/>
              <a:t> Le </a:t>
            </a:r>
            <a:r>
              <a:rPr lang="it-IT" b="1" dirty="0" smtClean="0"/>
              <a:t>onde elettromagnetiche si propagano sia nella materia sia nello spazio vuoto.</a:t>
            </a:r>
          </a:p>
          <a:p>
            <a:pPr algn="just"/>
            <a:r>
              <a:rPr lang="it-IT" dirty="0" smtClean="0"/>
              <a:t>Il loro nome deriva dal tipo di perturbazione che riguarda un campo elettrico e un campo magnetico associati. La </a:t>
            </a:r>
            <a:r>
              <a:rPr lang="it-IT" i="1" dirty="0" smtClean="0"/>
              <a:t>luce, le onde radio o le radiazioni sono esempi di onde elettromagnetiche.</a:t>
            </a:r>
            <a:endParaRPr lang="it-IT" altLang="it-IT" dirty="0">
              <a:latin typeface="Calibri" pitchFamily="34" charset="0"/>
              <a:cs typeface="Calibri" pitchFamily="34" charset="0"/>
            </a:endParaRPr>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68962" name="Picture 2" descr="https://i1.wp.com/upload.wikimedia.org/wikipedia/commons/7/74/Simple_harmonic_motion_animation.gif"/>
          <p:cNvPicPr>
            <a:picLocks noChangeAspect="1" noChangeArrowheads="1" noCrop="1"/>
          </p:cNvPicPr>
          <p:nvPr/>
        </p:nvPicPr>
        <p:blipFill>
          <a:blip r:embed="rId3"/>
          <a:srcRect/>
          <a:stretch>
            <a:fillRect/>
          </a:stretch>
        </p:blipFill>
        <p:spPr bwMode="auto">
          <a:xfrm>
            <a:off x="4214810" y="4000504"/>
            <a:ext cx="3500462" cy="16545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7" name="Text Box 6"/>
          <p:cNvSpPr txBox="1">
            <a:spLocks noChangeArrowheads="1"/>
          </p:cNvSpPr>
          <p:nvPr/>
        </p:nvSpPr>
        <p:spPr bwMode="auto">
          <a:xfrm>
            <a:off x="611560" y="2060848"/>
            <a:ext cx="3674688" cy="1631216"/>
          </a:xfrm>
          <a:prstGeom prst="rect">
            <a:avLst/>
          </a:prstGeom>
          <a:noFill/>
          <a:ln w="9525">
            <a:noFill/>
            <a:miter lim="800000"/>
            <a:headEnd/>
            <a:tailEnd/>
          </a:ln>
        </p:spPr>
        <p:txBody>
          <a:bodyPr wrap="square">
            <a:spAutoFit/>
          </a:bodyPr>
          <a:lstStyle/>
          <a:p>
            <a:pPr algn="just"/>
            <a:r>
              <a:rPr lang="it-IT" altLang="it-IT" sz="2000" dirty="0">
                <a:latin typeface="Calibri" pitchFamily="34" charset="0"/>
                <a:cs typeface="Calibri" pitchFamily="34" charset="0"/>
              </a:rPr>
              <a:t>Onde </a:t>
            </a:r>
            <a:r>
              <a:rPr lang="it-IT" altLang="it-IT" sz="2000" b="1" dirty="0">
                <a:latin typeface="Calibri" pitchFamily="34" charset="0"/>
                <a:cs typeface="Calibri" pitchFamily="34" charset="0"/>
              </a:rPr>
              <a:t>trasversali</a:t>
            </a:r>
            <a:r>
              <a:rPr lang="it-IT" altLang="it-IT" sz="2000" dirty="0">
                <a:latin typeface="Calibri" pitchFamily="34" charset="0"/>
                <a:cs typeface="Calibri" pitchFamily="34" charset="0"/>
              </a:rPr>
              <a:t>: ogni punto sulla corda si </a:t>
            </a:r>
            <a:r>
              <a:rPr lang="it-IT" altLang="it-IT" sz="2000" dirty="0" smtClean="0">
                <a:latin typeface="Calibri" pitchFamily="34" charset="0"/>
                <a:cs typeface="Calibri" pitchFamily="34" charset="0"/>
              </a:rPr>
              <a:t>muove in direzione  perpendicolare rispetto la </a:t>
            </a:r>
            <a:r>
              <a:rPr lang="it-IT" altLang="it-IT" sz="2000" dirty="0">
                <a:latin typeface="Calibri" pitchFamily="34" charset="0"/>
                <a:cs typeface="Calibri" pitchFamily="34" charset="0"/>
              </a:rPr>
              <a:t>velocità di propagazione dell’onda.</a:t>
            </a:r>
          </a:p>
        </p:txBody>
      </p:sp>
      <p:sp>
        <p:nvSpPr>
          <p:cNvPr id="10" name="Text Box 5"/>
          <p:cNvSpPr txBox="1">
            <a:spLocks noChangeArrowheads="1"/>
          </p:cNvSpPr>
          <p:nvPr/>
        </p:nvSpPr>
        <p:spPr bwMode="auto">
          <a:xfrm>
            <a:off x="539553" y="4797152"/>
            <a:ext cx="3672408" cy="1631216"/>
          </a:xfrm>
          <a:prstGeom prst="rect">
            <a:avLst/>
          </a:prstGeom>
          <a:noFill/>
          <a:ln w="9525">
            <a:noFill/>
            <a:miter lim="800000"/>
            <a:headEnd/>
            <a:tailEnd/>
          </a:ln>
        </p:spPr>
        <p:txBody>
          <a:bodyPr wrap="square">
            <a:spAutoFit/>
          </a:bodyPr>
          <a:lstStyle/>
          <a:p>
            <a:pPr algn="just"/>
            <a:r>
              <a:rPr lang="it-IT" altLang="it-IT" sz="2000" dirty="0">
                <a:latin typeface="Calibri" pitchFamily="34" charset="0"/>
                <a:cs typeface="Calibri" pitchFamily="34" charset="0"/>
              </a:rPr>
              <a:t>Onde </a:t>
            </a:r>
            <a:r>
              <a:rPr lang="it-IT" altLang="it-IT" sz="2000" b="1" dirty="0">
                <a:latin typeface="Calibri" pitchFamily="34" charset="0"/>
                <a:cs typeface="Calibri" pitchFamily="34" charset="0"/>
              </a:rPr>
              <a:t>longitudinali:</a:t>
            </a:r>
            <a:r>
              <a:rPr lang="it-IT" altLang="it-IT" sz="2000" dirty="0">
                <a:latin typeface="Calibri" pitchFamily="34" charset="0"/>
                <a:cs typeface="Calibri" pitchFamily="34" charset="0"/>
              </a:rPr>
              <a:t> </a:t>
            </a:r>
            <a:r>
              <a:rPr lang="it-IT" altLang="it-IT" sz="2000" dirty="0" smtClean="0">
                <a:latin typeface="Calibri" pitchFamily="34" charset="0"/>
                <a:cs typeface="Calibri" pitchFamily="34" charset="0"/>
              </a:rPr>
              <a:t>le particelle </a:t>
            </a:r>
            <a:r>
              <a:rPr lang="it-IT" altLang="it-IT" sz="2000" dirty="0">
                <a:latin typeface="Calibri" pitchFamily="34" charset="0"/>
                <a:cs typeface="Calibri" pitchFamily="34" charset="0"/>
              </a:rPr>
              <a:t>del mezzo </a:t>
            </a:r>
            <a:r>
              <a:rPr lang="it-IT" altLang="it-IT" sz="2000" dirty="0" smtClean="0">
                <a:latin typeface="Calibri" pitchFamily="34" charset="0"/>
                <a:cs typeface="Calibri" pitchFamily="34" charset="0"/>
              </a:rPr>
              <a:t>oscillano attorno </a:t>
            </a:r>
            <a:r>
              <a:rPr lang="it-IT" altLang="it-IT" sz="2000" dirty="0">
                <a:latin typeface="Calibri" pitchFamily="34" charset="0"/>
                <a:cs typeface="Calibri" pitchFamily="34" charset="0"/>
              </a:rPr>
              <a:t>alla loro posizione di equilibrio </a:t>
            </a:r>
            <a:r>
              <a:rPr lang="it-IT" altLang="it-IT" sz="2000" dirty="0" smtClean="0">
                <a:latin typeface="Calibri" pitchFamily="34" charset="0"/>
                <a:cs typeface="Calibri" pitchFamily="34" charset="0"/>
              </a:rPr>
              <a:t>parallelamente alla </a:t>
            </a:r>
            <a:r>
              <a:rPr lang="it-IT" altLang="it-IT" sz="2000" dirty="0">
                <a:latin typeface="Calibri" pitchFamily="34" charset="0"/>
                <a:cs typeface="Calibri" pitchFamily="34" charset="0"/>
              </a:rPr>
              <a:t>velocità </a:t>
            </a:r>
            <a:r>
              <a:rPr lang="it-IT" altLang="it-IT" sz="2000" dirty="0" smtClean="0">
                <a:latin typeface="Calibri" pitchFamily="34" charset="0"/>
                <a:cs typeface="Calibri" pitchFamily="34" charset="0"/>
              </a:rPr>
              <a:t>di propagazione  </a:t>
            </a:r>
            <a:r>
              <a:rPr lang="it-IT" altLang="it-IT" sz="2000" dirty="0">
                <a:latin typeface="Calibri" pitchFamily="34" charset="0"/>
                <a:cs typeface="Calibri" pitchFamily="34" charset="0"/>
              </a:rPr>
              <a:t>dell’onda</a:t>
            </a:r>
            <a:r>
              <a:rPr lang="it-IT" altLang="it-IT" sz="2000" dirty="0" smtClean="0">
                <a:latin typeface="Calibri" pitchFamily="34" charset="0"/>
                <a:cs typeface="Calibri" pitchFamily="34" charset="0"/>
              </a:rPr>
              <a:t>.</a:t>
            </a:r>
            <a:endParaRPr lang="it-IT" altLang="it-IT" sz="2000" dirty="0">
              <a:latin typeface="Arial" pitchFamily="34" charset="0"/>
            </a:endParaRPr>
          </a:p>
        </p:txBody>
      </p:sp>
      <p:sp>
        <p:nvSpPr>
          <p:cNvPr id="11" name="Rettangolo 10"/>
          <p:cNvSpPr/>
          <p:nvPr/>
        </p:nvSpPr>
        <p:spPr>
          <a:xfrm>
            <a:off x="467544" y="836712"/>
            <a:ext cx="828092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t>Dall’esame del movimento delle particelle materiali, rispetto alla direzione di propagazione delle onde stesse,  si possono distinguere e classificare diversi tipi di onde.</a:t>
            </a:r>
          </a:p>
        </p:txBody>
      </p:sp>
      <p:pic>
        <p:nvPicPr>
          <p:cNvPr id="1026" name="Picture 2"/>
          <p:cNvPicPr>
            <a:picLocks noChangeAspect="1" noChangeArrowheads="1"/>
          </p:cNvPicPr>
          <p:nvPr/>
        </p:nvPicPr>
        <p:blipFill>
          <a:blip r:embed="rId3" cstate="print"/>
          <a:srcRect/>
          <a:stretch>
            <a:fillRect/>
          </a:stretch>
        </p:blipFill>
        <p:spPr bwMode="auto">
          <a:xfrm>
            <a:off x="5076056" y="1844824"/>
            <a:ext cx="2520280" cy="209190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76056" y="4653136"/>
            <a:ext cx="2609216" cy="2204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hidden="1"/>
          <p:cNvSpPr>
            <a:spLocks noGrp="1" noChangeArrowheads="1"/>
          </p:cNvSpPr>
          <p:nvPr>
            <p:ph type="title"/>
          </p:nvPr>
        </p:nvSpPr>
        <p:spPr/>
        <p:txBody>
          <a:bodyPr/>
          <a:lstStyle/>
          <a:p>
            <a:pPr eaLnBrk="1" hangingPunct="1"/>
            <a:endParaRPr lang="it-IT" altLang="it-IT" smtClean="0"/>
          </a:p>
        </p:txBody>
      </p:sp>
      <p:sp>
        <p:nvSpPr>
          <p:cNvPr id="6"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Onde:moto</a:t>
            </a:r>
            <a:r>
              <a:rPr kumimoji="0" lang="en-US" sz="3600" b="1" i="0" u="none" strike="noStrike" kern="1200" cap="none" spc="-100" normalizeH="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armonico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13" name="Rettangolo 12"/>
          <p:cNvSpPr/>
          <p:nvPr/>
        </p:nvSpPr>
        <p:spPr>
          <a:xfrm>
            <a:off x="467544" y="1071546"/>
            <a:ext cx="8280920" cy="535531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it-IT" dirty="0" smtClean="0">
                <a:latin typeface="Calibri" pitchFamily="34" charset="0"/>
                <a:cs typeface="Calibri" pitchFamily="34" charset="0"/>
              </a:rPr>
              <a:t>Se viene applicato costantemente un impulso alla corda si osserva una successione periodica di onde generate dal moto armonico della moto o della sorgente della perturbazione.</a:t>
            </a: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endParaRPr lang="it-IT" dirty="0" smtClean="0">
              <a:latin typeface="Calibri" pitchFamily="34" charset="0"/>
              <a:cs typeface="Calibri" pitchFamily="34" charset="0"/>
            </a:endParaRPr>
          </a:p>
          <a:p>
            <a:pPr algn="just"/>
            <a:r>
              <a:rPr lang="it-IT" dirty="0" smtClean="0">
                <a:latin typeface="Calibri" pitchFamily="34" charset="0"/>
                <a:cs typeface="Calibri" pitchFamily="34" charset="0"/>
              </a:rPr>
              <a:t>Lungo la corda si propaga un treno di onde che fa assumere alla corda una forma sinusoidale, caratterizzata da tre grandezze:</a:t>
            </a:r>
          </a:p>
          <a:p>
            <a:pPr algn="just"/>
            <a:endParaRPr lang="it-IT" dirty="0" smtClean="0">
              <a:latin typeface="Calibri" pitchFamily="34" charset="0"/>
              <a:cs typeface="Calibri" pitchFamily="34" charset="0"/>
            </a:endParaRPr>
          </a:p>
          <a:p>
            <a:pPr algn="just">
              <a:lnSpc>
                <a:spcPct val="200000"/>
              </a:lnSpc>
              <a:buFont typeface="Wingdings" pitchFamily="2" charset="2"/>
              <a:buChar char="Ø"/>
            </a:pPr>
            <a:r>
              <a:rPr lang="it-IT" dirty="0" smtClean="0">
                <a:latin typeface="Calibri" pitchFamily="34" charset="0"/>
                <a:cs typeface="Calibri" pitchFamily="34" charset="0"/>
              </a:rPr>
              <a:t> </a:t>
            </a:r>
            <a:r>
              <a:rPr lang="it-IT" b="1" i="1" dirty="0" smtClean="0">
                <a:effectLst>
                  <a:outerShdw blurRad="38100" dist="38100" dir="2700000" algn="tl">
                    <a:srgbClr val="000000">
                      <a:alpha val="43137"/>
                    </a:srgbClr>
                  </a:outerShdw>
                </a:effectLst>
                <a:latin typeface="Calibri" pitchFamily="34" charset="0"/>
                <a:cs typeface="Calibri" pitchFamily="34" charset="0"/>
              </a:rPr>
              <a:t>Lunghezza d’onda</a:t>
            </a:r>
          </a:p>
          <a:p>
            <a:pPr algn="just">
              <a:lnSpc>
                <a:spcPct val="200000"/>
              </a:lnSpc>
              <a:buFont typeface="Wingdings" pitchFamily="2" charset="2"/>
              <a:buChar char="Ø"/>
            </a:pPr>
            <a:r>
              <a:rPr lang="it-IT" b="1" i="1" dirty="0" smtClean="0">
                <a:effectLst>
                  <a:outerShdw blurRad="38100" dist="38100" dir="2700000" algn="tl">
                    <a:srgbClr val="000000">
                      <a:alpha val="43137"/>
                    </a:srgbClr>
                  </a:outerShdw>
                </a:effectLst>
                <a:latin typeface="Calibri" pitchFamily="34" charset="0"/>
                <a:cs typeface="Calibri" pitchFamily="34" charset="0"/>
              </a:rPr>
              <a:t> Periodo e frequenza</a:t>
            </a:r>
          </a:p>
          <a:p>
            <a:pPr algn="just">
              <a:lnSpc>
                <a:spcPct val="200000"/>
              </a:lnSpc>
              <a:buFont typeface="Wingdings" pitchFamily="2" charset="2"/>
              <a:buChar char="Ø"/>
            </a:pPr>
            <a:r>
              <a:rPr lang="it-IT" b="1" i="1" dirty="0" smtClean="0">
                <a:effectLst>
                  <a:outerShdw blurRad="38100" dist="38100" dir="2700000" algn="tl">
                    <a:srgbClr val="000000">
                      <a:alpha val="43137"/>
                    </a:srgbClr>
                  </a:outerShdw>
                </a:effectLst>
                <a:latin typeface="Calibri" pitchFamily="34" charset="0"/>
                <a:cs typeface="Calibri" pitchFamily="34" charset="0"/>
              </a:rPr>
              <a:t> Ampiezza ed energia</a:t>
            </a:r>
          </a:p>
        </p:txBody>
      </p:sp>
      <p:pic>
        <p:nvPicPr>
          <p:cNvPr id="2051" name="Picture 3"/>
          <p:cNvPicPr>
            <a:picLocks noChangeAspect="1" noChangeArrowheads="1"/>
          </p:cNvPicPr>
          <p:nvPr/>
        </p:nvPicPr>
        <p:blipFill>
          <a:blip r:embed="rId3" cstate="print"/>
          <a:srcRect/>
          <a:stretch>
            <a:fillRect/>
          </a:stretch>
        </p:blipFill>
        <p:spPr bwMode="auto">
          <a:xfrm>
            <a:off x="2214546" y="1857364"/>
            <a:ext cx="5724137"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5600</TotalTime>
  <Words>6863</Words>
  <Application>Microsoft Office PowerPoint</Application>
  <PresentationFormat>Presentazione su schermo (4:3)</PresentationFormat>
  <Paragraphs>838</Paragraphs>
  <Slides>64</Slides>
  <Notes>59</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64</vt:i4>
      </vt:variant>
    </vt:vector>
  </HeadingPairs>
  <TitlesOfParts>
    <vt:vector size="67" baseType="lpstr">
      <vt:lpstr>Metro</vt:lpstr>
      <vt:lpstr>Equazione</vt:lpstr>
      <vt:lpstr>Image Document</vt:lpstr>
      <vt:lpstr>Fisica Medica quinta parte: onde meccaniche e elettromagnetiche  C.I. scienze propedeutiche e basi della metodologia della ricerca   Laurea di Fisioterapia   Anno  2019 - 2020</vt:lpstr>
      <vt:lpstr>Onde</vt:lpstr>
      <vt:lpstr>Onde</vt:lpstr>
      <vt:lpstr>Onde elettromagnetiche</vt:lpstr>
      <vt:lpstr>Onde elettromagnetiche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LUCE E LA SUA NATURA </vt:lpstr>
      <vt:lpstr>OTTICA   GEOMETRICA    ed     OTTICA   FISICA</vt:lpstr>
      <vt:lpstr>Raggio luminoso</vt:lpstr>
      <vt:lpstr>Velocità della luce e indice di rifrazione </vt:lpstr>
      <vt:lpstr>Rifrazione: Legge  di Snell </vt:lpstr>
      <vt:lpstr>Rifrazione:  Legge  di Snell </vt:lpstr>
      <vt:lpstr>Rifrazione:  Legge  di Snell</vt:lpstr>
      <vt:lpstr>Rifrazione </vt:lpstr>
      <vt:lpstr>Indice di rifrazione e la "luce bianca"</vt:lpstr>
      <vt:lpstr>Dispersione della luce bianca: il prisma ottico </vt:lpstr>
      <vt:lpstr>IL VETRO CROWN </vt:lpstr>
      <vt:lpstr>Rifrazione attraverso una lastra   PIANO - PARALLELA </vt:lpstr>
      <vt:lpstr>Rifrazione attraverso una lastra   PIANO - PARALLELA </vt:lpstr>
      <vt:lpstr>Riflessione  </vt:lpstr>
      <vt:lpstr>Angolo limite</vt:lpstr>
      <vt:lpstr>Riflessione totale</vt:lpstr>
      <vt:lpstr>SPECCHIO PIANO </vt:lpstr>
      <vt:lpstr>Immagine da  SPECCHIO PIANO </vt:lpstr>
      <vt:lpstr>Immagine da  SPECCHIO PIANO </vt:lpstr>
      <vt:lpstr>RIFLESSIONE SU SUPERFICIE SFERICA </vt:lpstr>
      <vt:lpstr>Ipotesi per specchi sferici</vt:lpstr>
      <vt:lpstr>FORMULA DEGLI SPECCHI SFERICI</vt:lpstr>
      <vt:lpstr>FORMULA DEGLI SPECCHI SFERICI</vt:lpstr>
      <vt:lpstr>INGRANDIMENTO DI UNO SPECCHIO SFERICO</vt:lpstr>
      <vt:lpstr>SPECCHIO CONCAVO (1 caso)</vt:lpstr>
      <vt:lpstr>SPECCHIO CONCAVO (2 caso)</vt:lpstr>
      <vt:lpstr>SPECCHIO CONCAVO (3caso)</vt:lpstr>
      <vt:lpstr>SPECCHIO CONCAVO (4 caso)</vt:lpstr>
      <vt:lpstr>SPECCHIO CONCAVO (5 caso)</vt:lpstr>
      <vt:lpstr>SPECCHIO CONVESSO</vt:lpstr>
      <vt:lpstr>LENTE: definizione e nomenclatura</vt:lpstr>
      <vt:lpstr>LENTE: fenomeno della rifrazione</vt:lpstr>
      <vt:lpstr>Classificazione delle Lenti</vt:lpstr>
      <vt:lpstr>Classificazione delle Lenti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Immagini formate da Lenti Divergenti</vt:lpstr>
      <vt:lpstr>Relazione oggetto-immagine</vt:lpstr>
    </vt:vector>
  </TitlesOfParts>
  <Company>AOUTS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Fisica Medica prima parte: fluidi e gas  C.I. scienze propedeutiche e basi della metodologia della ricerca   Laurea di Fisioterapia   Anno  2017 - 2018</dc:title>
  <dc:creator>Luca</dc:creator>
  <cp:lastModifiedBy>Rossella Vidimari</cp:lastModifiedBy>
  <cp:revision>289</cp:revision>
  <dcterms:created xsi:type="dcterms:W3CDTF">2017-10-11T08:57:40Z</dcterms:created>
  <dcterms:modified xsi:type="dcterms:W3CDTF">2019-11-11T13:03:48Z</dcterms:modified>
</cp:coreProperties>
</file>