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png" ContentType="image/png"/>
  <Default Extension="rels" ContentType="application/vnd.openxmlformats-package.relationships+xml"/>
  <Default Extension="emf" ContentType="image/x-em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73"/>
  </p:notesMasterIdLst>
  <p:sldIdLst>
    <p:sldId id="257" r:id="rId2"/>
    <p:sldId id="258" r:id="rId3"/>
    <p:sldId id="259" r:id="rId4"/>
    <p:sldId id="260" r:id="rId5"/>
    <p:sldId id="261" r:id="rId6"/>
    <p:sldId id="262" r:id="rId7"/>
    <p:sldId id="263" r:id="rId8"/>
    <p:sldId id="264" r:id="rId9"/>
    <p:sldId id="265" r:id="rId10"/>
    <p:sldId id="267" r:id="rId11"/>
    <p:sldId id="268" r:id="rId12"/>
    <p:sldId id="269" r:id="rId13"/>
    <p:sldId id="270" r:id="rId14"/>
    <p:sldId id="271" r:id="rId15"/>
    <p:sldId id="272" r:id="rId16"/>
    <p:sldId id="273" r:id="rId17"/>
    <p:sldId id="274" r:id="rId18"/>
    <p:sldId id="276" r:id="rId19"/>
    <p:sldId id="275" r:id="rId20"/>
    <p:sldId id="277" r:id="rId21"/>
    <p:sldId id="278" r:id="rId22"/>
    <p:sldId id="280" r:id="rId23"/>
    <p:sldId id="281" r:id="rId24"/>
    <p:sldId id="282" r:id="rId25"/>
    <p:sldId id="283" r:id="rId26"/>
    <p:sldId id="284" r:id="rId27"/>
    <p:sldId id="285" r:id="rId28"/>
    <p:sldId id="287" r:id="rId29"/>
    <p:sldId id="288" r:id="rId30"/>
    <p:sldId id="289" r:id="rId31"/>
    <p:sldId id="290" r:id="rId32"/>
    <p:sldId id="291" r:id="rId33"/>
    <p:sldId id="292" r:id="rId34"/>
    <p:sldId id="293" r:id="rId35"/>
    <p:sldId id="294" r:id="rId36"/>
    <p:sldId id="297" r:id="rId37"/>
    <p:sldId id="300" r:id="rId38"/>
    <p:sldId id="299" r:id="rId39"/>
    <p:sldId id="301" r:id="rId40"/>
    <p:sldId id="303" r:id="rId41"/>
    <p:sldId id="304" r:id="rId42"/>
    <p:sldId id="302" r:id="rId43"/>
    <p:sldId id="305" r:id="rId44"/>
    <p:sldId id="306" r:id="rId45"/>
    <p:sldId id="307" r:id="rId46"/>
    <p:sldId id="308" r:id="rId47"/>
    <p:sldId id="309" r:id="rId48"/>
    <p:sldId id="310" r:id="rId49"/>
    <p:sldId id="311" r:id="rId50"/>
    <p:sldId id="312" r:id="rId51"/>
    <p:sldId id="313" r:id="rId52"/>
    <p:sldId id="314" r:id="rId53"/>
    <p:sldId id="315" r:id="rId54"/>
    <p:sldId id="316" r:id="rId55"/>
    <p:sldId id="317" r:id="rId56"/>
    <p:sldId id="318" r:id="rId57"/>
    <p:sldId id="319" r:id="rId58"/>
    <p:sldId id="320" r:id="rId59"/>
    <p:sldId id="326" r:id="rId60"/>
    <p:sldId id="327" r:id="rId61"/>
    <p:sldId id="328" r:id="rId62"/>
    <p:sldId id="329" r:id="rId63"/>
    <p:sldId id="331" r:id="rId64"/>
    <p:sldId id="332" r:id="rId65"/>
    <p:sldId id="333" r:id="rId66"/>
    <p:sldId id="321" r:id="rId67"/>
    <p:sldId id="322" r:id="rId68"/>
    <p:sldId id="325" r:id="rId69"/>
    <p:sldId id="334" r:id="rId70"/>
    <p:sldId id="335" r:id="rId71"/>
    <p:sldId id="330" r:id="rId72"/>
  </p:sldIdLst>
  <p:sldSz cx="9144000" cy="6858000" type="screen4x3"/>
  <p:notesSz cx="6858000" cy="9144000"/>
  <p:defaultTextStyle>
    <a:defPPr>
      <a:defRPr lang="it-IT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 snapToObjects="1">
      <p:cViewPr varScale="1">
        <p:scale>
          <a:sx n="50" d="100"/>
          <a:sy n="50" d="100"/>
        </p:scale>
        <p:origin x="-1952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63" Type="http://schemas.openxmlformats.org/officeDocument/2006/relationships/slide" Target="slides/slide62.xml"/><Relationship Id="rId64" Type="http://schemas.openxmlformats.org/officeDocument/2006/relationships/slide" Target="slides/slide63.xml"/><Relationship Id="rId65" Type="http://schemas.openxmlformats.org/officeDocument/2006/relationships/slide" Target="slides/slide64.xml"/><Relationship Id="rId66" Type="http://schemas.openxmlformats.org/officeDocument/2006/relationships/slide" Target="slides/slide65.xml"/><Relationship Id="rId67" Type="http://schemas.openxmlformats.org/officeDocument/2006/relationships/slide" Target="slides/slide66.xml"/><Relationship Id="rId68" Type="http://schemas.openxmlformats.org/officeDocument/2006/relationships/slide" Target="slides/slide67.xml"/><Relationship Id="rId69" Type="http://schemas.openxmlformats.org/officeDocument/2006/relationships/slide" Target="slides/slide68.xml"/><Relationship Id="rId50" Type="http://schemas.openxmlformats.org/officeDocument/2006/relationships/slide" Target="slides/slide49.xml"/><Relationship Id="rId51" Type="http://schemas.openxmlformats.org/officeDocument/2006/relationships/slide" Target="slides/slide50.xml"/><Relationship Id="rId52" Type="http://schemas.openxmlformats.org/officeDocument/2006/relationships/slide" Target="slides/slide51.xml"/><Relationship Id="rId53" Type="http://schemas.openxmlformats.org/officeDocument/2006/relationships/slide" Target="slides/slide52.xml"/><Relationship Id="rId54" Type="http://schemas.openxmlformats.org/officeDocument/2006/relationships/slide" Target="slides/slide53.xml"/><Relationship Id="rId55" Type="http://schemas.openxmlformats.org/officeDocument/2006/relationships/slide" Target="slides/slide54.xml"/><Relationship Id="rId56" Type="http://schemas.openxmlformats.org/officeDocument/2006/relationships/slide" Target="slides/slide55.xml"/><Relationship Id="rId57" Type="http://schemas.openxmlformats.org/officeDocument/2006/relationships/slide" Target="slides/slide56.xml"/><Relationship Id="rId58" Type="http://schemas.openxmlformats.org/officeDocument/2006/relationships/slide" Target="slides/slide57.xml"/><Relationship Id="rId59" Type="http://schemas.openxmlformats.org/officeDocument/2006/relationships/slide" Target="slides/slide58.xml"/><Relationship Id="rId40" Type="http://schemas.openxmlformats.org/officeDocument/2006/relationships/slide" Target="slides/slide39.xml"/><Relationship Id="rId41" Type="http://schemas.openxmlformats.org/officeDocument/2006/relationships/slide" Target="slides/slide40.xml"/><Relationship Id="rId42" Type="http://schemas.openxmlformats.org/officeDocument/2006/relationships/slide" Target="slides/slide41.xml"/><Relationship Id="rId43" Type="http://schemas.openxmlformats.org/officeDocument/2006/relationships/slide" Target="slides/slide42.xml"/><Relationship Id="rId44" Type="http://schemas.openxmlformats.org/officeDocument/2006/relationships/slide" Target="slides/slide43.xml"/><Relationship Id="rId45" Type="http://schemas.openxmlformats.org/officeDocument/2006/relationships/slide" Target="slides/slide44.xml"/><Relationship Id="rId46" Type="http://schemas.openxmlformats.org/officeDocument/2006/relationships/slide" Target="slides/slide45.xml"/><Relationship Id="rId47" Type="http://schemas.openxmlformats.org/officeDocument/2006/relationships/slide" Target="slides/slide46.xml"/><Relationship Id="rId48" Type="http://schemas.openxmlformats.org/officeDocument/2006/relationships/slide" Target="slides/slide47.xml"/><Relationship Id="rId49" Type="http://schemas.openxmlformats.org/officeDocument/2006/relationships/slide" Target="slides/slide4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9" Type="http://schemas.openxmlformats.org/officeDocument/2006/relationships/slide" Target="slides/slide8.xml"/><Relationship Id="rId30" Type="http://schemas.openxmlformats.org/officeDocument/2006/relationships/slide" Target="slides/slide29.xml"/><Relationship Id="rId31" Type="http://schemas.openxmlformats.org/officeDocument/2006/relationships/slide" Target="slides/slide30.xml"/><Relationship Id="rId32" Type="http://schemas.openxmlformats.org/officeDocument/2006/relationships/slide" Target="slides/slide31.xml"/><Relationship Id="rId33" Type="http://schemas.openxmlformats.org/officeDocument/2006/relationships/slide" Target="slides/slide32.xml"/><Relationship Id="rId34" Type="http://schemas.openxmlformats.org/officeDocument/2006/relationships/slide" Target="slides/slide33.xml"/><Relationship Id="rId35" Type="http://schemas.openxmlformats.org/officeDocument/2006/relationships/slide" Target="slides/slide34.xml"/><Relationship Id="rId36" Type="http://schemas.openxmlformats.org/officeDocument/2006/relationships/slide" Target="slides/slide35.xml"/><Relationship Id="rId37" Type="http://schemas.openxmlformats.org/officeDocument/2006/relationships/slide" Target="slides/slide36.xml"/><Relationship Id="rId38" Type="http://schemas.openxmlformats.org/officeDocument/2006/relationships/slide" Target="slides/slide37.xml"/><Relationship Id="rId39" Type="http://schemas.openxmlformats.org/officeDocument/2006/relationships/slide" Target="slides/slide38.xml"/><Relationship Id="rId70" Type="http://schemas.openxmlformats.org/officeDocument/2006/relationships/slide" Target="slides/slide69.xml"/><Relationship Id="rId71" Type="http://schemas.openxmlformats.org/officeDocument/2006/relationships/slide" Target="slides/slide70.xml"/><Relationship Id="rId72" Type="http://schemas.openxmlformats.org/officeDocument/2006/relationships/slide" Target="slides/slide71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slide" Target="slides/slide25.xml"/><Relationship Id="rId27" Type="http://schemas.openxmlformats.org/officeDocument/2006/relationships/slide" Target="slides/slide26.xml"/><Relationship Id="rId28" Type="http://schemas.openxmlformats.org/officeDocument/2006/relationships/slide" Target="slides/slide27.xml"/><Relationship Id="rId29" Type="http://schemas.openxmlformats.org/officeDocument/2006/relationships/slide" Target="slides/slide28.xml"/><Relationship Id="rId73" Type="http://schemas.openxmlformats.org/officeDocument/2006/relationships/notesMaster" Target="notesMasters/notesMaster1.xml"/><Relationship Id="rId74" Type="http://schemas.openxmlformats.org/officeDocument/2006/relationships/printerSettings" Target="printerSettings/printerSettings1.bin"/><Relationship Id="rId75" Type="http://schemas.openxmlformats.org/officeDocument/2006/relationships/presProps" Target="presProps.xml"/><Relationship Id="rId76" Type="http://schemas.openxmlformats.org/officeDocument/2006/relationships/viewProps" Target="viewProps.xml"/><Relationship Id="rId77" Type="http://schemas.openxmlformats.org/officeDocument/2006/relationships/theme" Target="theme/theme1.xml"/><Relationship Id="rId78" Type="http://schemas.openxmlformats.org/officeDocument/2006/relationships/tableStyles" Target="tableStyles.xml"/><Relationship Id="rId60" Type="http://schemas.openxmlformats.org/officeDocument/2006/relationships/slide" Target="slides/slide59.xml"/><Relationship Id="rId61" Type="http://schemas.openxmlformats.org/officeDocument/2006/relationships/slide" Target="slides/slide60.xml"/><Relationship Id="rId62" Type="http://schemas.openxmlformats.org/officeDocument/2006/relationships/slide" Target="slides/slide61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ntestazion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Segnaposto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E9344A6-0BCC-A546-A33A-593386F89CCD}" type="datetimeFigureOut">
              <a:rPr lang="it-IT" smtClean="0"/>
              <a:t>15/10/20</a:t>
            </a:fld>
            <a:endParaRPr lang="en-GB"/>
          </a:p>
        </p:txBody>
      </p:sp>
      <p:sp>
        <p:nvSpPr>
          <p:cNvPr id="4" name="Segnaposto immagine diapositiva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Segnaposto note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GB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91E48FA-A8EA-FA44-A404-DF378ED9E20B}" type="slidenum">
              <a:rPr lang="en-GB" smtClean="0"/>
              <a:t>‹n.›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44777337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4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5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mmagin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egnaposto not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91E48FA-A8EA-FA44-A404-DF378ED9E20B}" type="slidenum">
              <a:rPr lang="en-GB" smtClean="0"/>
              <a:t>44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81056445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mmagin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egnaposto not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91E48FA-A8EA-FA44-A404-DF378ED9E20B}" type="slidenum">
              <a:rPr lang="en-GB" smtClean="0"/>
              <a:t>45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81056445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it-IT" smtClean="0"/>
              <a:t>Fare clic per modificare stile</a:t>
            </a:r>
            <a:endParaRPr lang="en-GB"/>
          </a:p>
        </p:txBody>
      </p:sp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it-IT" smtClean="0"/>
              <a:t>Fare clic per modificare lo stile del sottotitolo dello schema</a:t>
            </a:r>
            <a:endParaRPr lang="en-GB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E7F846-E46E-CD47-8F1C-10DE51A68A91}" type="datetimeFigureOut">
              <a:rPr lang="it-IT" smtClean="0"/>
              <a:t>14/10/20</a:t>
            </a:fld>
            <a:endParaRPr lang="en-GB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CB574-34F2-CF4D-A23F-44066DF7EB39}" type="slidenum">
              <a:rPr lang="en-GB" smtClean="0"/>
              <a:t>‹n.›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2220740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olo e contenu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stile</a:t>
            </a:r>
            <a:endParaRPr lang="en-GB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GB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E7F846-E46E-CD47-8F1C-10DE51A68A91}" type="datetimeFigureOut">
              <a:rPr lang="it-IT" smtClean="0"/>
              <a:t>14/10/20</a:t>
            </a:fld>
            <a:endParaRPr lang="en-GB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CB574-34F2-CF4D-A23F-44066DF7EB39}" type="slidenum">
              <a:rPr lang="en-GB" smtClean="0"/>
              <a:t>‹n.›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68762674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Intestazione sezio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it-IT" smtClean="0"/>
              <a:t>Fare clic per modificare stile</a:t>
            </a:r>
            <a:endParaRPr lang="en-GB"/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E7F846-E46E-CD47-8F1C-10DE51A68A91}" type="datetimeFigureOut">
              <a:rPr lang="it-IT" smtClean="0"/>
              <a:t>14/10/20</a:t>
            </a:fld>
            <a:endParaRPr lang="en-GB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CB574-34F2-CF4D-A23F-44066DF7EB39}" type="slidenum">
              <a:rPr lang="en-GB" smtClean="0"/>
              <a:t>‹n.›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01566196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Contenuto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stile</a:t>
            </a:r>
            <a:endParaRPr lang="en-GB"/>
          </a:p>
        </p:txBody>
      </p:sp>
      <p:sp>
        <p:nvSpPr>
          <p:cNvPr id="3" name="Segnaposto contenuto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GB"/>
          </a:p>
        </p:txBody>
      </p:sp>
      <p:sp>
        <p:nvSpPr>
          <p:cNvPr id="4" name="Segnaposto contenuto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GB"/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E7F846-E46E-CD47-8F1C-10DE51A68A91}" type="datetimeFigureOut">
              <a:rPr lang="it-IT" smtClean="0"/>
              <a:t>14/10/20</a:t>
            </a:fld>
            <a:endParaRPr lang="en-GB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CB574-34F2-CF4D-A23F-44066DF7EB39}" type="slidenum">
              <a:rPr lang="en-GB" smtClean="0"/>
              <a:t>‹n.›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4461525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nfron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it-IT" smtClean="0"/>
              <a:t>Fare clic per modificare stile</a:t>
            </a:r>
            <a:endParaRPr lang="en-GB"/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</p:txBody>
      </p:sp>
      <p:sp>
        <p:nvSpPr>
          <p:cNvPr id="4" name="Segnaposto contenuto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GB"/>
          </a:p>
        </p:txBody>
      </p:sp>
      <p:sp>
        <p:nvSpPr>
          <p:cNvPr id="5" name="Segnaposto testo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</p:txBody>
      </p:sp>
      <p:sp>
        <p:nvSpPr>
          <p:cNvPr id="6" name="Segnaposto contenuto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GB"/>
          </a:p>
        </p:txBody>
      </p:sp>
      <p:sp>
        <p:nvSpPr>
          <p:cNvPr id="7" name="Segnaposto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E7F846-E46E-CD47-8F1C-10DE51A68A91}" type="datetimeFigureOut">
              <a:rPr lang="it-IT" smtClean="0"/>
              <a:t>14/10/20</a:t>
            </a:fld>
            <a:endParaRPr lang="en-GB"/>
          </a:p>
        </p:txBody>
      </p:sp>
      <p:sp>
        <p:nvSpPr>
          <p:cNvPr id="8" name="Segnaposto piè di pagina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egnaposto numero diapositiva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CB574-34F2-CF4D-A23F-44066DF7EB39}" type="slidenum">
              <a:rPr lang="en-GB" smtClean="0"/>
              <a:t>‹n.›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8059496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stile</a:t>
            </a:r>
            <a:endParaRPr lang="en-GB"/>
          </a:p>
        </p:txBody>
      </p:sp>
      <p:sp>
        <p:nvSpPr>
          <p:cNvPr id="3" name="Segnaposto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E7F846-E46E-CD47-8F1C-10DE51A68A91}" type="datetimeFigureOut">
              <a:rPr lang="it-IT" smtClean="0"/>
              <a:t>14/10/20</a:t>
            </a:fld>
            <a:endParaRPr lang="en-GB"/>
          </a:p>
        </p:txBody>
      </p:sp>
      <p:sp>
        <p:nvSpPr>
          <p:cNvPr id="4" name="Segnaposto piè di pagina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egnaposto numero diapositiva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CB574-34F2-CF4D-A23F-44066DF7EB39}" type="slidenum">
              <a:rPr lang="en-GB" smtClean="0"/>
              <a:t>‹n.›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70505943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u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E7F846-E46E-CD47-8F1C-10DE51A68A91}" type="datetimeFigureOut">
              <a:rPr lang="it-IT" smtClean="0"/>
              <a:t>14/10/20</a:t>
            </a:fld>
            <a:endParaRPr lang="en-GB"/>
          </a:p>
        </p:txBody>
      </p:sp>
      <p:sp>
        <p:nvSpPr>
          <p:cNvPr id="3" name="Segnaposto piè di pagina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CB574-34F2-CF4D-A23F-44066DF7EB39}" type="slidenum">
              <a:rPr lang="en-GB" smtClean="0"/>
              <a:t>‹n.›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47771600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to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it-IT" smtClean="0"/>
              <a:t>Fare clic per modificare stile</a:t>
            </a:r>
            <a:endParaRPr lang="en-GB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GB"/>
          </a:p>
        </p:txBody>
      </p:sp>
      <p:sp>
        <p:nvSpPr>
          <p:cNvPr id="4" name="Segnaposto testo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E7F846-E46E-CD47-8F1C-10DE51A68A91}" type="datetimeFigureOut">
              <a:rPr lang="it-IT" smtClean="0"/>
              <a:t>14/10/20</a:t>
            </a:fld>
            <a:endParaRPr lang="en-GB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CB574-34F2-CF4D-A23F-44066DF7EB39}" type="slidenum">
              <a:rPr lang="en-GB" smtClean="0"/>
              <a:t>‹n.›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9328325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magine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it-IT" smtClean="0"/>
              <a:t>Fare clic per modificare stile</a:t>
            </a:r>
            <a:endParaRPr lang="en-GB"/>
          </a:p>
        </p:txBody>
      </p:sp>
      <p:sp>
        <p:nvSpPr>
          <p:cNvPr id="3" name="Segnaposto immagine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Segnaposto testo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E7F846-E46E-CD47-8F1C-10DE51A68A91}" type="datetimeFigureOut">
              <a:rPr lang="it-IT" smtClean="0"/>
              <a:t>14/10/20</a:t>
            </a:fld>
            <a:endParaRPr lang="en-GB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CB574-34F2-CF4D-A23F-44066DF7EB39}" type="slidenum">
              <a:rPr lang="en-GB" smtClean="0"/>
              <a:t>‹n.›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1031239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olo e testo vertica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stile</a:t>
            </a:r>
            <a:endParaRPr lang="en-GB"/>
          </a:p>
        </p:txBody>
      </p:sp>
      <p:sp>
        <p:nvSpPr>
          <p:cNvPr id="3" name="Segnaposto testo verticale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GB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E7F846-E46E-CD47-8F1C-10DE51A68A91}" type="datetimeFigureOut">
              <a:rPr lang="it-IT" smtClean="0"/>
              <a:t>14/10/20</a:t>
            </a:fld>
            <a:endParaRPr lang="en-GB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CB574-34F2-CF4D-A23F-44066DF7EB39}" type="slidenum">
              <a:rPr lang="en-GB" smtClean="0"/>
              <a:t>‹n.›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9637747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olo verticale e tes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vertica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it-IT" smtClean="0"/>
              <a:t>Fare clic per modificare stile</a:t>
            </a:r>
            <a:endParaRPr lang="en-GB"/>
          </a:p>
        </p:txBody>
      </p:sp>
      <p:sp>
        <p:nvSpPr>
          <p:cNvPr id="3" name="Segnaposto testo verticale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GB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5E7F846-E46E-CD47-8F1C-10DE51A68A91}" type="datetimeFigureOut">
              <a:rPr lang="it-IT" smtClean="0"/>
              <a:t>14/10/20</a:t>
            </a:fld>
            <a:endParaRPr lang="en-GB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CB574-34F2-CF4D-A23F-44066DF7EB39}" type="slidenum">
              <a:rPr lang="en-GB" smtClean="0"/>
              <a:t>‹n.›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91270823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tito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it-IT" smtClean="0"/>
              <a:t>Fare clic per modificare stile</a:t>
            </a:r>
            <a:endParaRPr lang="en-GB"/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en-GB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5E7F846-E46E-CD47-8F1C-10DE51A68A91}" type="datetimeFigureOut">
              <a:rPr lang="it-IT" smtClean="0"/>
              <a:t>14/10/20</a:t>
            </a:fld>
            <a:endParaRPr lang="en-GB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31CB574-34F2-CF4D-A23F-44066DF7EB39}" type="slidenum">
              <a:rPr lang="en-GB" smtClean="0"/>
              <a:t>‹n.›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1252218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it-IT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.jpe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jpe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emf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.png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.jpe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png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png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.png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emf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0.png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1.png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2.jpeg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3.png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3.png"/><Relationship Id="rId3" Type="http://schemas.openxmlformats.org/officeDocument/2006/relationships/image" Target="../media/image8.pn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4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4" Type="http://schemas.openxmlformats.org/officeDocument/2006/relationships/image" Target="../media/image8.png"/><Relationship Id="rId5" Type="http://schemas.openxmlformats.org/officeDocument/2006/relationships/image" Target="../media/image14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hyperlink" Target="https://www.youtube.com/watch?v=NyDDyT1lDhA" TargetMode="Externa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3.png"/><Relationship Id="rId3" Type="http://schemas.openxmlformats.org/officeDocument/2006/relationships/image" Target="../media/image15.png"/></Relationships>
</file>

<file path=ppt/slides/_rels/slide5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3.png"/><Relationship Id="rId3" Type="http://schemas.openxmlformats.org/officeDocument/2006/relationships/image" Target="../media/image15.png"/></Relationships>
</file>

<file path=ppt/slides/_rels/slide5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jpeg"/><Relationship Id="rId3" Type="http://schemas.openxmlformats.org/officeDocument/2006/relationships/image" Target="../media/image16.jpeg"/></Relationships>
</file>

<file path=ppt/slides/_rels/slide5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hyperlink" Target="https://www.youtube.com/watch?v=7ybuE39BpQ8" TargetMode="External"/></Relationships>
</file>

<file path=ppt/slides/_rels/slide6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jpeg"/></Relationships>
</file>

<file path=ppt/slides/_rels/slide6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.png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4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3.png"/></Relationships>
</file>

<file path=ppt/slides/_rels/slide6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4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GB" dirty="0" err="1" smtClean="0"/>
              <a:t>Elementi</a:t>
            </a:r>
            <a:r>
              <a:rPr lang="en-GB" dirty="0" smtClean="0"/>
              <a:t> di </a:t>
            </a:r>
            <a:r>
              <a:rPr lang="en-GB" dirty="0" err="1" smtClean="0"/>
              <a:t>Metodologia</a:t>
            </a:r>
            <a:r>
              <a:rPr lang="en-GB" dirty="0" smtClean="0"/>
              <a:t> 2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73502153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906428"/>
          </a:xfrm>
        </p:spPr>
        <p:txBody>
          <a:bodyPr>
            <a:normAutofit/>
          </a:bodyPr>
          <a:lstStyle/>
          <a:p>
            <a:r>
              <a:rPr lang="it-IT" b="1" dirty="0" smtClean="0"/>
              <a:t>La scienza psicologica </a:t>
            </a:r>
            <a:r>
              <a:rPr lang="it-IT" dirty="0" smtClean="0"/>
              <a:t>si pone come obiettivo:</a:t>
            </a:r>
          </a:p>
          <a:p>
            <a:endParaRPr lang="it-IT" dirty="0" smtClean="0"/>
          </a:p>
          <a:p>
            <a:r>
              <a:rPr lang="it-IT" dirty="0" smtClean="0">
                <a:solidFill>
                  <a:srgbClr val="000000"/>
                </a:solidFill>
              </a:rPr>
              <a:t>a) la definizione della relazione tra determinate variabili </a:t>
            </a:r>
          </a:p>
          <a:p>
            <a:pPr lvl="1"/>
            <a:r>
              <a:rPr lang="it-IT" dirty="0" smtClean="0">
                <a:solidFill>
                  <a:srgbClr val="BFBFBF"/>
                </a:solidFill>
              </a:rPr>
              <a:t>e.g. comportamento di aiuto e situazioni di gruppo</a:t>
            </a:r>
            <a:endParaRPr lang="it-IT" dirty="0" smtClean="0"/>
          </a:p>
          <a:p>
            <a:r>
              <a:rPr lang="it-IT" dirty="0" smtClean="0"/>
              <a:t>	b) sistematizzare tale relazione nel corpo di conoscenze proprie alla psicologia</a:t>
            </a:r>
          </a:p>
          <a:p>
            <a:pPr lvl="1"/>
            <a:r>
              <a:rPr lang="it-IT" dirty="0" smtClean="0">
                <a:solidFill>
                  <a:schemeClr val="bg1">
                    <a:lumMod val="75000"/>
                  </a:schemeClr>
                </a:solidFill>
              </a:rPr>
              <a:t>e.g., Norme di Gruppo</a:t>
            </a:r>
          </a:p>
          <a:p>
            <a:pPr marL="0" indent="0">
              <a:buNone/>
            </a:pPr>
            <a:endParaRPr lang="it-IT" dirty="0" smtClean="0"/>
          </a:p>
        </p:txBody>
      </p:sp>
    </p:spTree>
    <p:extLst>
      <p:ext uri="{BB962C8B-B14F-4D97-AF65-F5344CB8AC3E}">
        <p14:creationId xmlns:p14="http://schemas.microsoft.com/office/powerpoint/2010/main" val="53948882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smtClean="0"/>
              <a:t>Il </a:t>
            </a:r>
            <a:r>
              <a:rPr lang="en-GB" dirty="0" err="1" smtClean="0"/>
              <a:t>raggiungimento</a:t>
            </a:r>
            <a:r>
              <a:rPr lang="en-GB" dirty="0" smtClean="0"/>
              <a:t> di </a:t>
            </a:r>
            <a:r>
              <a:rPr lang="en-GB" dirty="0" err="1" smtClean="0"/>
              <a:t>questo</a:t>
            </a:r>
            <a:r>
              <a:rPr lang="en-GB" dirty="0" smtClean="0"/>
              <a:t> </a:t>
            </a:r>
            <a:r>
              <a:rPr lang="en-GB" dirty="0" err="1" smtClean="0"/>
              <a:t>obiettivo</a:t>
            </a:r>
            <a:r>
              <a:rPr lang="en-GB" dirty="0" smtClean="0"/>
              <a:t> </a:t>
            </a:r>
            <a:r>
              <a:rPr lang="en-GB" dirty="0" err="1" smtClean="0"/>
              <a:t>è</a:t>
            </a:r>
            <a:r>
              <a:rPr lang="en-GB" dirty="0" smtClean="0"/>
              <a:t> </a:t>
            </a:r>
            <a:r>
              <a:rPr lang="en-GB" dirty="0" err="1" smtClean="0"/>
              <a:t>ostacolato</a:t>
            </a:r>
            <a:r>
              <a:rPr lang="en-GB" dirty="0" smtClean="0"/>
              <a:t> da</a:t>
            </a:r>
            <a:r>
              <a:rPr lang="mr-IN" dirty="0" smtClean="0"/>
              <a:t>…</a:t>
            </a:r>
            <a:endParaRPr lang="en-GB" dirty="0" smtClean="0"/>
          </a:p>
          <a:p>
            <a:endParaRPr lang="en-GB" dirty="0" smtClean="0"/>
          </a:p>
          <a:p>
            <a:endParaRPr lang="en-GB" dirty="0" smtClean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62290215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smtClean="0"/>
              <a:t>Sociale</a:t>
            </a:r>
            <a:endParaRPr lang="en-GB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en-GB" dirty="0" smtClean="0"/>
          </a:p>
          <a:p>
            <a:r>
              <a:rPr lang="en-GB" dirty="0" smtClean="0"/>
              <a:t>	a) </a:t>
            </a:r>
            <a:r>
              <a:rPr lang="en-GB" dirty="0" err="1" smtClean="0"/>
              <a:t>impossibilità</a:t>
            </a:r>
            <a:r>
              <a:rPr lang="en-GB" dirty="0" smtClean="0"/>
              <a:t> (</a:t>
            </a:r>
            <a:r>
              <a:rPr lang="en-GB" dirty="0" err="1" smtClean="0"/>
              <a:t>frequente</a:t>
            </a:r>
            <a:r>
              <a:rPr lang="en-GB" dirty="0" smtClean="0"/>
              <a:t>) di </a:t>
            </a:r>
            <a:r>
              <a:rPr lang="en-GB" dirty="0" err="1" smtClean="0"/>
              <a:t>misurare</a:t>
            </a:r>
            <a:r>
              <a:rPr lang="en-GB" dirty="0" smtClean="0"/>
              <a:t> </a:t>
            </a:r>
            <a:r>
              <a:rPr lang="en-GB" dirty="0" err="1" smtClean="0"/>
              <a:t>direttamente</a:t>
            </a:r>
            <a:r>
              <a:rPr lang="en-GB" dirty="0" smtClean="0"/>
              <a:t> le </a:t>
            </a:r>
            <a:r>
              <a:rPr lang="en-GB" dirty="0" err="1" smtClean="0"/>
              <a:t>variabili</a:t>
            </a:r>
            <a:r>
              <a:rPr lang="en-GB" dirty="0" smtClean="0"/>
              <a:t> di </a:t>
            </a:r>
            <a:r>
              <a:rPr lang="en-GB" dirty="0" err="1" smtClean="0"/>
              <a:t>indagine</a:t>
            </a:r>
            <a:endParaRPr lang="en-GB" dirty="0" smtClean="0"/>
          </a:p>
          <a:p>
            <a:endParaRPr lang="en-GB" dirty="0" smtClean="0"/>
          </a:p>
          <a:p>
            <a:endParaRPr lang="en-GB" dirty="0"/>
          </a:p>
        </p:txBody>
      </p:sp>
      <p:pic>
        <p:nvPicPr>
          <p:cNvPr id="4" name="Immagine 3" descr="images.jpe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646876" y="3931498"/>
            <a:ext cx="4864100" cy="16637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996569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smtClean="0"/>
              <a:t>Sociale</a:t>
            </a:r>
            <a:endParaRPr lang="en-GB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en-GB" dirty="0" smtClean="0"/>
          </a:p>
          <a:p>
            <a:r>
              <a:rPr lang="en-GB" dirty="0" smtClean="0"/>
              <a:t>	b) </a:t>
            </a:r>
            <a:r>
              <a:rPr lang="it-IT" dirty="0" smtClean="0"/>
              <a:t>Differenze inter-individuali</a:t>
            </a:r>
            <a:r>
              <a:rPr lang="en-GB" dirty="0" smtClean="0"/>
              <a:t>	</a:t>
            </a:r>
          </a:p>
          <a:p>
            <a:endParaRPr lang="en-GB" dirty="0" smtClean="0"/>
          </a:p>
          <a:p>
            <a:endParaRPr lang="en-GB" dirty="0"/>
          </a:p>
        </p:txBody>
      </p:sp>
      <p:pic>
        <p:nvPicPr>
          <p:cNvPr id="5" name="Immagine 4" descr="Unknown.jpe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273077" y="3374129"/>
            <a:ext cx="3416300" cy="2387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1111885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en-GB" dirty="0" smtClean="0"/>
          </a:p>
          <a:p>
            <a:r>
              <a:rPr lang="en-GB" dirty="0" smtClean="0"/>
              <a:t>	c) </a:t>
            </a:r>
            <a:r>
              <a:rPr lang="it-IT" dirty="0" smtClean="0"/>
              <a:t>Differenze intra-individuali</a:t>
            </a:r>
            <a:r>
              <a:rPr lang="en-GB" dirty="0" smtClean="0"/>
              <a:t>	</a:t>
            </a:r>
          </a:p>
          <a:p>
            <a:endParaRPr lang="en-GB" dirty="0" smtClean="0"/>
          </a:p>
          <a:p>
            <a:endParaRPr lang="en-GB" dirty="0"/>
          </a:p>
        </p:txBody>
      </p:sp>
      <p:sp>
        <p:nvSpPr>
          <p:cNvPr id="7" name="CasellaDiTesto 6"/>
          <p:cNvSpPr txBox="1"/>
          <p:nvPr/>
        </p:nvSpPr>
        <p:spPr>
          <a:xfrm>
            <a:off x="6814493" y="6177218"/>
            <a:ext cx="161632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Riva et al. 2016</a:t>
            </a:r>
            <a:endParaRPr lang="en-GB" dirty="0"/>
          </a:p>
        </p:txBody>
      </p:sp>
      <p:pic>
        <p:nvPicPr>
          <p:cNvPr id="9" name="Immagin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57200" y="2894516"/>
            <a:ext cx="5861930" cy="36520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8482008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lnSpc>
                <a:spcPct val="90000"/>
              </a:lnSpc>
              <a:defRPr/>
            </a:pPr>
            <a:r>
              <a:rPr lang="it-IT" dirty="0" smtClean="0"/>
              <a:t>Per ridurre l’impatto di questi ‘ostacoli’ bisogna</a:t>
            </a:r>
            <a:r>
              <a:rPr lang="mr-IN" dirty="0" smtClean="0"/>
              <a:t>…</a:t>
            </a:r>
            <a:endParaRPr lang="it-IT" dirty="0"/>
          </a:p>
          <a:p>
            <a:pPr>
              <a:lnSpc>
                <a:spcPct val="90000"/>
              </a:lnSpc>
              <a:buNone/>
              <a:defRPr/>
            </a:pPr>
            <a:endParaRPr lang="it-IT" dirty="0"/>
          </a:p>
          <a:p>
            <a:pPr>
              <a:lnSpc>
                <a:spcPct val="90000"/>
              </a:lnSpc>
              <a:buNone/>
              <a:defRPr/>
            </a:pPr>
            <a:r>
              <a:rPr lang="it-IT" dirty="0"/>
              <a:t>	a) </a:t>
            </a:r>
            <a:r>
              <a:rPr lang="it-IT" b="1" dirty="0" err="1"/>
              <a:t>operazionalizzare</a:t>
            </a:r>
            <a:r>
              <a:rPr lang="it-IT" dirty="0"/>
              <a:t> le variabili di cui si vuole studiare la relazione</a:t>
            </a:r>
          </a:p>
          <a:p>
            <a:pPr>
              <a:lnSpc>
                <a:spcPct val="90000"/>
              </a:lnSpc>
              <a:buNone/>
              <a:defRPr/>
            </a:pPr>
            <a:endParaRPr lang="it-IT" dirty="0"/>
          </a:p>
          <a:p>
            <a:pPr>
              <a:lnSpc>
                <a:spcPct val="90000"/>
              </a:lnSpc>
              <a:buNone/>
              <a:defRPr/>
            </a:pPr>
            <a:r>
              <a:rPr lang="it-IT" dirty="0"/>
              <a:t>	</a:t>
            </a: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426166834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rmAutofit fontScale="92500"/>
          </a:bodyPr>
          <a:lstStyle/>
          <a:p>
            <a:pPr>
              <a:lnSpc>
                <a:spcPct val="90000"/>
              </a:lnSpc>
              <a:defRPr/>
            </a:pPr>
            <a:r>
              <a:rPr lang="it-IT" dirty="0" smtClean="0"/>
              <a:t>Per ridurre l’impatto di questi ‘ostacoli’ bisogna</a:t>
            </a:r>
            <a:r>
              <a:rPr lang="mr-IN" dirty="0" smtClean="0"/>
              <a:t>…</a:t>
            </a:r>
            <a:endParaRPr lang="it-IT" dirty="0"/>
          </a:p>
          <a:p>
            <a:pPr>
              <a:lnSpc>
                <a:spcPct val="90000"/>
              </a:lnSpc>
              <a:buNone/>
              <a:defRPr/>
            </a:pPr>
            <a:endParaRPr lang="it-IT" dirty="0"/>
          </a:p>
          <a:p>
            <a:pPr>
              <a:lnSpc>
                <a:spcPct val="90000"/>
              </a:lnSpc>
              <a:buNone/>
              <a:defRPr/>
            </a:pPr>
            <a:r>
              <a:rPr lang="it-IT" dirty="0"/>
              <a:t>	</a:t>
            </a:r>
            <a:r>
              <a:rPr lang="it-IT" dirty="0">
                <a:solidFill>
                  <a:schemeClr val="bg1">
                    <a:lumMod val="75000"/>
                  </a:schemeClr>
                </a:solidFill>
              </a:rPr>
              <a:t>a) </a:t>
            </a:r>
            <a:r>
              <a:rPr lang="it-IT" b="1" dirty="0" err="1">
                <a:solidFill>
                  <a:schemeClr val="bg1">
                    <a:lumMod val="75000"/>
                  </a:schemeClr>
                </a:solidFill>
              </a:rPr>
              <a:t>operazionalizzare</a:t>
            </a:r>
            <a:r>
              <a:rPr lang="it-IT" dirty="0">
                <a:solidFill>
                  <a:schemeClr val="bg1">
                    <a:lumMod val="75000"/>
                  </a:schemeClr>
                </a:solidFill>
              </a:rPr>
              <a:t> le variabili di cui si vuole studiare la relazione</a:t>
            </a:r>
          </a:p>
          <a:p>
            <a:pPr>
              <a:lnSpc>
                <a:spcPct val="90000"/>
              </a:lnSpc>
              <a:buNone/>
              <a:defRPr/>
            </a:pPr>
            <a:endParaRPr lang="it-IT" dirty="0"/>
          </a:p>
          <a:p>
            <a:pPr>
              <a:lnSpc>
                <a:spcPct val="90000"/>
              </a:lnSpc>
              <a:buNone/>
              <a:defRPr/>
            </a:pPr>
            <a:r>
              <a:rPr lang="it-IT" dirty="0"/>
              <a:t>	b) costruire situazioni </a:t>
            </a:r>
            <a:r>
              <a:rPr lang="it-IT" b="1" dirty="0"/>
              <a:t>controllate </a:t>
            </a:r>
            <a:r>
              <a:rPr lang="it-IT" dirty="0"/>
              <a:t>per lo studio di tale relazione</a:t>
            </a:r>
          </a:p>
          <a:p>
            <a:pPr>
              <a:lnSpc>
                <a:spcPct val="90000"/>
              </a:lnSpc>
              <a:buNone/>
              <a:defRPr/>
            </a:pPr>
            <a:r>
              <a:rPr lang="it-IT" dirty="0"/>
              <a:t> </a:t>
            </a:r>
            <a:endParaRPr lang="it-IT" u="sng" dirty="0"/>
          </a:p>
          <a:p>
            <a:pPr>
              <a:lnSpc>
                <a:spcPct val="90000"/>
              </a:lnSpc>
              <a:buNone/>
              <a:defRPr/>
            </a:pPr>
            <a:r>
              <a:rPr lang="it-IT" dirty="0"/>
              <a:t>	</a:t>
            </a: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47911627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pPr>
              <a:lnSpc>
                <a:spcPct val="90000"/>
              </a:lnSpc>
              <a:defRPr/>
            </a:pPr>
            <a:r>
              <a:rPr lang="it-IT" dirty="0" smtClean="0"/>
              <a:t>Per ridurre l’impatto di questi ‘ostacoli’ bisogna</a:t>
            </a:r>
            <a:r>
              <a:rPr lang="mr-IN" dirty="0" smtClean="0"/>
              <a:t>…</a:t>
            </a:r>
            <a:endParaRPr lang="it-IT" dirty="0"/>
          </a:p>
          <a:p>
            <a:pPr>
              <a:lnSpc>
                <a:spcPct val="90000"/>
              </a:lnSpc>
              <a:buNone/>
              <a:defRPr/>
            </a:pPr>
            <a:endParaRPr lang="it-IT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r>
              <a:rPr lang="it-IT" dirty="0">
                <a:solidFill>
                  <a:srgbClr val="BFBFBF"/>
                </a:solidFill>
              </a:rPr>
              <a:t>	a) </a:t>
            </a:r>
            <a:r>
              <a:rPr lang="it-IT" b="1" dirty="0" err="1">
                <a:solidFill>
                  <a:srgbClr val="BFBFBF"/>
                </a:solidFill>
              </a:rPr>
              <a:t>operazionalizzare</a:t>
            </a:r>
            <a:r>
              <a:rPr lang="it-IT" dirty="0">
                <a:solidFill>
                  <a:srgbClr val="BFBFBF"/>
                </a:solidFill>
              </a:rPr>
              <a:t> le variabili di cui si vuole studiare la relazione</a:t>
            </a:r>
          </a:p>
          <a:p>
            <a:pPr>
              <a:lnSpc>
                <a:spcPct val="90000"/>
              </a:lnSpc>
              <a:buNone/>
              <a:defRPr/>
            </a:pPr>
            <a:endParaRPr lang="it-IT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r>
              <a:rPr lang="it-IT" dirty="0">
                <a:solidFill>
                  <a:srgbClr val="BFBFBF"/>
                </a:solidFill>
              </a:rPr>
              <a:t>	b) costruire situazioni </a:t>
            </a:r>
            <a:r>
              <a:rPr lang="it-IT" b="1" dirty="0">
                <a:solidFill>
                  <a:srgbClr val="BFBFBF"/>
                </a:solidFill>
              </a:rPr>
              <a:t>controllate</a:t>
            </a:r>
            <a:r>
              <a:rPr lang="it-IT" dirty="0">
                <a:solidFill>
                  <a:srgbClr val="BFBFBF"/>
                </a:solidFill>
              </a:rPr>
              <a:t> per lo studio di tale relazione</a:t>
            </a:r>
          </a:p>
          <a:p>
            <a:pPr>
              <a:lnSpc>
                <a:spcPct val="90000"/>
              </a:lnSpc>
              <a:buNone/>
              <a:defRPr/>
            </a:pPr>
            <a:r>
              <a:rPr lang="it-IT" dirty="0"/>
              <a:t> </a:t>
            </a:r>
            <a:endParaRPr lang="it-IT" u="sng" dirty="0"/>
          </a:p>
          <a:p>
            <a:pPr>
              <a:lnSpc>
                <a:spcPct val="90000"/>
              </a:lnSpc>
              <a:buNone/>
              <a:defRPr/>
            </a:pPr>
            <a:r>
              <a:rPr lang="it-IT" dirty="0"/>
              <a:t>	c) </a:t>
            </a:r>
            <a:r>
              <a:rPr lang="it-IT" b="1" dirty="0"/>
              <a:t>analizzare</a:t>
            </a:r>
            <a:r>
              <a:rPr lang="it-IT" dirty="0"/>
              <a:t> la relazione di studio </a:t>
            </a:r>
            <a:r>
              <a:rPr lang="it-IT" dirty="0" smtClean="0"/>
              <a:t>attraverso strumenti che garantiscono una certa indipendenza</a:t>
            </a:r>
            <a:endParaRPr lang="it-IT" dirty="0"/>
          </a:p>
          <a:p>
            <a:pPr>
              <a:lnSpc>
                <a:spcPct val="90000"/>
              </a:lnSpc>
              <a:buNone/>
              <a:defRPr/>
            </a:pPr>
            <a:endParaRPr lang="it-IT" dirty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47911627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>
              <a:lnSpc>
                <a:spcPct val="90000"/>
              </a:lnSpc>
              <a:defRPr/>
            </a:pPr>
            <a:r>
              <a:rPr lang="it-IT" sz="3000" b="1" dirty="0" err="1" smtClean="0"/>
              <a:t>Operazionalizzare</a:t>
            </a:r>
            <a:r>
              <a:rPr lang="it-IT" sz="3000" dirty="0" smtClean="0"/>
              <a:t>:</a:t>
            </a:r>
          </a:p>
          <a:p>
            <a:pPr>
              <a:lnSpc>
                <a:spcPct val="90000"/>
              </a:lnSpc>
              <a:defRPr/>
            </a:pPr>
            <a:endParaRPr lang="it-IT" sz="3000" dirty="0"/>
          </a:p>
          <a:p>
            <a:pPr>
              <a:lnSpc>
                <a:spcPct val="90000"/>
              </a:lnSpc>
              <a:defRPr/>
            </a:pPr>
            <a:r>
              <a:rPr lang="it-IT" sz="3000" dirty="0" smtClean="0"/>
              <a:t>Passare dal piano teorico a un piano più concreto</a:t>
            </a:r>
          </a:p>
          <a:p>
            <a:pPr>
              <a:lnSpc>
                <a:spcPct val="90000"/>
              </a:lnSpc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b="1" dirty="0" smtClean="0"/>
          </a:p>
          <a:p>
            <a:pPr>
              <a:lnSpc>
                <a:spcPct val="90000"/>
              </a:lnSpc>
              <a:defRPr/>
            </a:pPr>
            <a:endParaRPr lang="it-IT" sz="3000" b="1" dirty="0" smtClean="0"/>
          </a:p>
          <a:p>
            <a:pPr>
              <a:lnSpc>
                <a:spcPct val="90000"/>
              </a:lnSpc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dirty="0" smtClean="0"/>
          </a:p>
          <a:p>
            <a:pPr marL="0" indent="0">
              <a:lnSpc>
                <a:spcPct val="90000"/>
              </a:lnSpc>
              <a:buNone/>
              <a:defRPr/>
            </a:pPr>
            <a:endParaRPr lang="it-IT" sz="3000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r>
              <a:rPr lang="it-IT" sz="3000" dirty="0">
                <a:solidFill>
                  <a:srgbClr val="BFBFBF"/>
                </a:solidFill>
              </a:rPr>
              <a:t>	</a:t>
            </a:r>
            <a:endParaRPr lang="it-IT" sz="3000" dirty="0"/>
          </a:p>
          <a:p>
            <a:endParaRPr lang="en-GB" sz="3000" dirty="0"/>
          </a:p>
        </p:txBody>
      </p:sp>
    </p:spTree>
    <p:extLst>
      <p:ext uri="{BB962C8B-B14F-4D97-AF65-F5344CB8AC3E}">
        <p14:creationId xmlns:p14="http://schemas.microsoft.com/office/powerpoint/2010/main" val="105244467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>
              <a:lnSpc>
                <a:spcPct val="90000"/>
              </a:lnSpc>
              <a:defRPr/>
            </a:pPr>
            <a:r>
              <a:rPr lang="it-IT" sz="3000" b="1" dirty="0" err="1" smtClean="0"/>
              <a:t>Operazionalizzare</a:t>
            </a:r>
            <a:r>
              <a:rPr lang="it-IT" sz="3000" dirty="0" smtClean="0"/>
              <a:t>:</a:t>
            </a:r>
          </a:p>
          <a:p>
            <a:pPr>
              <a:lnSpc>
                <a:spcPct val="90000"/>
              </a:lnSpc>
              <a:defRPr/>
            </a:pPr>
            <a:endParaRPr lang="it-IT" sz="3000" dirty="0"/>
          </a:p>
          <a:p>
            <a:pPr>
              <a:lnSpc>
                <a:spcPct val="90000"/>
              </a:lnSpc>
              <a:defRPr/>
            </a:pPr>
            <a:r>
              <a:rPr lang="it-IT" sz="3000" dirty="0" smtClean="0">
                <a:solidFill>
                  <a:srgbClr val="BFBFBF"/>
                </a:solidFill>
              </a:rPr>
              <a:t>Passare dal piano teorico a un piano più concreto</a:t>
            </a:r>
          </a:p>
          <a:p>
            <a:pPr>
              <a:lnSpc>
                <a:spcPct val="90000"/>
              </a:lnSpc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b="1" dirty="0" smtClean="0"/>
          </a:p>
          <a:p>
            <a:pPr>
              <a:lnSpc>
                <a:spcPct val="90000"/>
              </a:lnSpc>
              <a:defRPr/>
            </a:pPr>
            <a:r>
              <a:rPr lang="it-IT" sz="3000" dirty="0"/>
              <a:t>‘tradurre’ un costrutto </a:t>
            </a:r>
            <a:r>
              <a:rPr lang="it-IT" sz="3000" b="1" dirty="0"/>
              <a:t>teorico</a:t>
            </a:r>
            <a:r>
              <a:rPr lang="it-IT" sz="3000" dirty="0"/>
              <a:t> in un costrutto </a:t>
            </a:r>
            <a:r>
              <a:rPr lang="it-IT" sz="3000" b="1" dirty="0"/>
              <a:t>empirico</a:t>
            </a:r>
          </a:p>
          <a:p>
            <a:pPr>
              <a:lnSpc>
                <a:spcPct val="90000"/>
              </a:lnSpc>
              <a:defRPr/>
            </a:pPr>
            <a:endParaRPr lang="it-IT" sz="3000" b="1" dirty="0" smtClean="0"/>
          </a:p>
          <a:p>
            <a:pPr>
              <a:lnSpc>
                <a:spcPct val="90000"/>
              </a:lnSpc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dirty="0" smtClean="0"/>
          </a:p>
          <a:p>
            <a:pPr marL="0" indent="0">
              <a:lnSpc>
                <a:spcPct val="90000"/>
              </a:lnSpc>
              <a:buNone/>
              <a:defRPr/>
            </a:pPr>
            <a:endParaRPr lang="it-IT" sz="3000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r>
              <a:rPr lang="it-IT" sz="3000" dirty="0">
                <a:solidFill>
                  <a:srgbClr val="BFBFBF"/>
                </a:solidFill>
              </a:rPr>
              <a:t>	</a:t>
            </a:r>
            <a:endParaRPr lang="it-IT" sz="3000" dirty="0"/>
          </a:p>
          <a:p>
            <a:endParaRPr lang="en-GB" sz="3000" dirty="0"/>
          </a:p>
        </p:txBody>
      </p:sp>
    </p:spTree>
    <p:extLst>
      <p:ext uri="{BB962C8B-B14F-4D97-AF65-F5344CB8AC3E}">
        <p14:creationId xmlns:p14="http://schemas.microsoft.com/office/powerpoint/2010/main" val="78994318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>
              <a:lnSpc>
                <a:spcPct val="90000"/>
              </a:lnSpc>
              <a:defRPr/>
            </a:pPr>
            <a:r>
              <a:rPr lang="it-IT" sz="3000" b="1" dirty="0" err="1" smtClean="0"/>
              <a:t>Operazionalizzare</a:t>
            </a:r>
            <a:r>
              <a:rPr lang="it-IT" sz="3000" dirty="0" smtClean="0"/>
              <a:t>:</a:t>
            </a:r>
          </a:p>
          <a:p>
            <a:pPr>
              <a:lnSpc>
                <a:spcPct val="90000"/>
              </a:lnSpc>
              <a:defRPr/>
            </a:pPr>
            <a:endParaRPr lang="it-IT" sz="3000" dirty="0"/>
          </a:p>
          <a:p>
            <a:pPr>
              <a:lnSpc>
                <a:spcPct val="90000"/>
              </a:lnSpc>
              <a:defRPr/>
            </a:pPr>
            <a:r>
              <a:rPr lang="it-IT" sz="3000" dirty="0"/>
              <a:t>Per </a:t>
            </a:r>
            <a:r>
              <a:rPr lang="it-IT" sz="3000" dirty="0" err="1"/>
              <a:t>operazionalizzazione</a:t>
            </a:r>
            <a:r>
              <a:rPr lang="it-IT" sz="3000" dirty="0"/>
              <a:t> intendiamo la definizione operativa del/i costrutto/i di cui vogliamo analizzare la relazione.</a:t>
            </a:r>
          </a:p>
          <a:p>
            <a:pPr>
              <a:lnSpc>
                <a:spcPct val="90000"/>
              </a:lnSpc>
              <a:defRPr/>
            </a:pPr>
            <a:endParaRPr lang="it-IT" sz="3000" dirty="0" smtClean="0"/>
          </a:p>
          <a:p>
            <a:pPr>
              <a:lnSpc>
                <a:spcPct val="90000"/>
              </a:lnSpc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dirty="0" smtClean="0"/>
          </a:p>
          <a:p>
            <a:pPr marL="0" indent="0">
              <a:lnSpc>
                <a:spcPct val="90000"/>
              </a:lnSpc>
              <a:buNone/>
              <a:defRPr/>
            </a:pPr>
            <a:endParaRPr lang="it-IT" sz="3000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r>
              <a:rPr lang="it-IT" sz="3000" dirty="0">
                <a:solidFill>
                  <a:srgbClr val="BFBFBF"/>
                </a:solidFill>
              </a:rPr>
              <a:t>	</a:t>
            </a:r>
            <a:endParaRPr lang="it-IT" sz="3000" dirty="0"/>
          </a:p>
          <a:p>
            <a:endParaRPr lang="en-GB" sz="3000" dirty="0"/>
          </a:p>
        </p:txBody>
      </p:sp>
    </p:spTree>
    <p:extLst>
      <p:ext uri="{BB962C8B-B14F-4D97-AF65-F5344CB8AC3E}">
        <p14:creationId xmlns:p14="http://schemas.microsoft.com/office/powerpoint/2010/main" val="130051697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smtClean="0"/>
              <a:t>‘DISGUSTO’ = </a:t>
            </a:r>
            <a:r>
              <a:rPr lang="en-GB" dirty="0" err="1" smtClean="0"/>
              <a:t>costrutto</a:t>
            </a:r>
            <a:r>
              <a:rPr lang="en-GB" dirty="0" smtClean="0"/>
              <a:t> </a:t>
            </a:r>
            <a:r>
              <a:rPr lang="en-GB" dirty="0" err="1" smtClean="0"/>
              <a:t>teorico</a:t>
            </a:r>
            <a:endParaRPr lang="en-GB" dirty="0" smtClean="0"/>
          </a:p>
          <a:p>
            <a:endParaRPr lang="en-GB" dirty="0"/>
          </a:p>
          <a:p>
            <a:r>
              <a:rPr lang="en-GB" dirty="0" err="1" smtClean="0"/>
              <a:t>Emozione</a:t>
            </a:r>
            <a:r>
              <a:rPr lang="en-GB" dirty="0" smtClean="0"/>
              <a:t> di base (Darwin, 1872/1965)</a:t>
            </a: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418440295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smtClean="0"/>
              <a:t>‘DISGUSTO’ = </a:t>
            </a:r>
            <a:r>
              <a:rPr lang="en-GB" dirty="0" err="1" smtClean="0"/>
              <a:t>costrutto</a:t>
            </a:r>
            <a:r>
              <a:rPr lang="en-GB" dirty="0" smtClean="0"/>
              <a:t> </a:t>
            </a:r>
            <a:r>
              <a:rPr lang="en-GB" dirty="0" err="1" smtClean="0"/>
              <a:t>teorico</a:t>
            </a:r>
            <a:endParaRPr lang="en-GB" dirty="0" smtClean="0"/>
          </a:p>
          <a:p>
            <a:endParaRPr lang="en-GB" dirty="0"/>
          </a:p>
          <a:p>
            <a:r>
              <a:rPr lang="en-GB" dirty="0" err="1" smtClean="0">
                <a:solidFill>
                  <a:srgbClr val="BFBFBF"/>
                </a:solidFill>
              </a:rPr>
              <a:t>Emozione</a:t>
            </a:r>
            <a:r>
              <a:rPr lang="en-GB" dirty="0" smtClean="0">
                <a:solidFill>
                  <a:srgbClr val="BFBFBF"/>
                </a:solidFill>
              </a:rPr>
              <a:t> di base (Darwin, 1872/1965)</a:t>
            </a:r>
          </a:p>
          <a:p>
            <a:endParaRPr lang="en-GB" dirty="0"/>
          </a:p>
          <a:p>
            <a:r>
              <a:rPr lang="en-GB" dirty="0" smtClean="0"/>
              <a:t>‘Revulsion at the prospect of incorporation of an offensive object. The offensive objects are contaminants’ (</a:t>
            </a:r>
            <a:r>
              <a:rPr lang="en-GB" dirty="0" err="1" smtClean="0"/>
              <a:t>Rozin</a:t>
            </a:r>
            <a:r>
              <a:rPr lang="en-GB" dirty="0" smtClean="0"/>
              <a:t> &amp; Fallon, 1987)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00209506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>
              <a:lnSpc>
                <a:spcPct val="90000"/>
              </a:lnSpc>
              <a:defRPr/>
            </a:pPr>
            <a:r>
              <a:rPr lang="it-IT" sz="3000" b="1" dirty="0" err="1" smtClean="0"/>
              <a:t>Operazionalizzare</a:t>
            </a:r>
            <a:r>
              <a:rPr lang="it-IT" sz="3000" dirty="0" smtClean="0"/>
              <a:t>:</a:t>
            </a:r>
          </a:p>
          <a:p>
            <a:pPr>
              <a:lnSpc>
                <a:spcPct val="90000"/>
              </a:lnSpc>
              <a:defRPr/>
            </a:pPr>
            <a:endParaRPr lang="it-IT" sz="3000" dirty="0"/>
          </a:p>
          <a:p>
            <a:pPr>
              <a:lnSpc>
                <a:spcPct val="90000"/>
              </a:lnSpc>
              <a:defRPr/>
            </a:pPr>
            <a:r>
              <a:rPr lang="it-IT" sz="3000" dirty="0" smtClean="0">
                <a:solidFill>
                  <a:srgbClr val="BFBFBF"/>
                </a:solidFill>
              </a:rPr>
              <a:t>Passare dal piano teorico a un piano più concreto</a:t>
            </a:r>
          </a:p>
          <a:p>
            <a:pPr>
              <a:lnSpc>
                <a:spcPct val="90000"/>
              </a:lnSpc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b="1" dirty="0" smtClean="0"/>
          </a:p>
          <a:p>
            <a:pPr>
              <a:lnSpc>
                <a:spcPct val="90000"/>
              </a:lnSpc>
              <a:defRPr/>
            </a:pPr>
            <a:r>
              <a:rPr lang="it-IT" sz="3000" dirty="0"/>
              <a:t>‘tradurre’ un costrutto </a:t>
            </a:r>
            <a:r>
              <a:rPr lang="it-IT" sz="3000" b="1" dirty="0"/>
              <a:t>teorico</a:t>
            </a:r>
            <a:r>
              <a:rPr lang="it-IT" sz="3000" dirty="0"/>
              <a:t> in un costrutto </a:t>
            </a:r>
            <a:r>
              <a:rPr lang="it-IT" sz="3000" b="1" dirty="0"/>
              <a:t>empirico</a:t>
            </a:r>
          </a:p>
          <a:p>
            <a:pPr>
              <a:lnSpc>
                <a:spcPct val="90000"/>
              </a:lnSpc>
              <a:defRPr/>
            </a:pPr>
            <a:endParaRPr lang="it-IT" sz="3000" b="1" dirty="0" smtClean="0"/>
          </a:p>
          <a:p>
            <a:pPr>
              <a:lnSpc>
                <a:spcPct val="90000"/>
              </a:lnSpc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dirty="0" smtClean="0"/>
          </a:p>
          <a:p>
            <a:pPr marL="0" indent="0">
              <a:lnSpc>
                <a:spcPct val="90000"/>
              </a:lnSpc>
              <a:buNone/>
              <a:defRPr/>
            </a:pPr>
            <a:endParaRPr lang="it-IT" sz="3000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r>
              <a:rPr lang="it-IT" sz="3000" dirty="0">
                <a:solidFill>
                  <a:srgbClr val="BFBFBF"/>
                </a:solidFill>
              </a:rPr>
              <a:t>	</a:t>
            </a:r>
            <a:endParaRPr lang="it-IT" sz="3000" dirty="0"/>
          </a:p>
          <a:p>
            <a:endParaRPr lang="en-GB" sz="3000" dirty="0"/>
          </a:p>
        </p:txBody>
      </p:sp>
    </p:spTree>
    <p:extLst>
      <p:ext uri="{BB962C8B-B14F-4D97-AF65-F5344CB8AC3E}">
        <p14:creationId xmlns:p14="http://schemas.microsoft.com/office/powerpoint/2010/main" val="409377844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>
              <a:lnSpc>
                <a:spcPct val="90000"/>
              </a:lnSpc>
              <a:defRPr/>
            </a:pPr>
            <a:endParaRPr lang="it-IT" sz="3000" b="1" dirty="0" smtClean="0"/>
          </a:p>
          <a:p>
            <a:pPr>
              <a:lnSpc>
                <a:spcPct val="90000"/>
              </a:lnSpc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dirty="0" smtClean="0"/>
          </a:p>
          <a:p>
            <a:pPr marL="0" indent="0">
              <a:lnSpc>
                <a:spcPct val="90000"/>
              </a:lnSpc>
              <a:buNone/>
              <a:defRPr/>
            </a:pPr>
            <a:endParaRPr lang="it-IT" sz="3000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r>
              <a:rPr lang="it-IT" sz="3000" dirty="0">
                <a:solidFill>
                  <a:srgbClr val="BFBFBF"/>
                </a:solidFill>
              </a:rPr>
              <a:t>	</a:t>
            </a:r>
            <a:endParaRPr lang="it-IT" sz="3000" dirty="0"/>
          </a:p>
          <a:p>
            <a:endParaRPr lang="en-GB" sz="3000" dirty="0"/>
          </a:p>
        </p:txBody>
      </p:sp>
      <p:pic>
        <p:nvPicPr>
          <p:cNvPr id="4" name="Immagine 3" descr="3-Figure1-1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7169727" cy="5664200"/>
          </a:xfrm>
          <a:prstGeom prst="rect">
            <a:avLst/>
          </a:prstGeom>
        </p:spPr>
      </p:pic>
      <p:sp>
        <p:nvSpPr>
          <p:cNvPr id="5" name="CasellaDiTesto 4"/>
          <p:cNvSpPr txBox="1"/>
          <p:nvPr/>
        </p:nvSpPr>
        <p:spPr>
          <a:xfrm>
            <a:off x="5994400" y="6527800"/>
            <a:ext cx="243438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Vicario et al. 2017 SCAN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91940179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4" name="Picture 1" descr="disgusto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4817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69173347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>
              <a:lnSpc>
                <a:spcPct val="90000"/>
              </a:lnSpc>
              <a:defRPr/>
            </a:pPr>
            <a:r>
              <a:rPr lang="it-IT" sz="3000" b="1" dirty="0" err="1" smtClean="0"/>
              <a:t>Operazionalizzare</a:t>
            </a:r>
            <a:r>
              <a:rPr lang="it-IT" sz="3000" dirty="0" smtClean="0"/>
              <a:t>:</a:t>
            </a: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b="1" dirty="0" smtClean="0"/>
          </a:p>
          <a:p>
            <a:pPr>
              <a:lnSpc>
                <a:spcPct val="90000"/>
              </a:lnSpc>
              <a:defRPr/>
            </a:pPr>
            <a:r>
              <a:rPr lang="it-IT" sz="3000" dirty="0"/>
              <a:t>Il disgusto – che è un costrutto teorico</a:t>
            </a:r>
          </a:p>
          <a:p>
            <a:pPr>
              <a:lnSpc>
                <a:spcPct val="90000"/>
              </a:lnSpc>
              <a:defRPr/>
            </a:pPr>
            <a:r>
              <a:rPr lang="it-IT" sz="3000" dirty="0"/>
              <a:t>viene analizzato attraverso le alterazioni della muscolatura facciale</a:t>
            </a:r>
          </a:p>
          <a:p>
            <a:pPr>
              <a:lnSpc>
                <a:spcPct val="90000"/>
              </a:lnSpc>
              <a:defRPr/>
            </a:pPr>
            <a:r>
              <a:rPr lang="it-IT" sz="3000" dirty="0"/>
              <a:t>ossia viene tradotto in un costrutto empirico</a:t>
            </a:r>
          </a:p>
          <a:p>
            <a:pPr>
              <a:lnSpc>
                <a:spcPct val="90000"/>
              </a:lnSpc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b="1" dirty="0" smtClean="0"/>
          </a:p>
          <a:p>
            <a:pPr>
              <a:lnSpc>
                <a:spcPct val="90000"/>
              </a:lnSpc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dirty="0" smtClean="0"/>
          </a:p>
          <a:p>
            <a:pPr marL="0" indent="0">
              <a:lnSpc>
                <a:spcPct val="90000"/>
              </a:lnSpc>
              <a:buNone/>
              <a:defRPr/>
            </a:pPr>
            <a:endParaRPr lang="it-IT" sz="3000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r>
              <a:rPr lang="it-IT" sz="3000" dirty="0">
                <a:solidFill>
                  <a:srgbClr val="BFBFBF"/>
                </a:solidFill>
              </a:rPr>
              <a:t>	</a:t>
            </a:r>
            <a:endParaRPr lang="it-IT" sz="3000" dirty="0"/>
          </a:p>
          <a:p>
            <a:endParaRPr lang="en-GB" sz="3000" dirty="0"/>
          </a:p>
        </p:txBody>
      </p:sp>
    </p:spTree>
    <p:extLst>
      <p:ext uri="{BB962C8B-B14F-4D97-AF65-F5344CB8AC3E}">
        <p14:creationId xmlns:p14="http://schemas.microsoft.com/office/powerpoint/2010/main" val="173310941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>
              <a:lnSpc>
                <a:spcPct val="90000"/>
              </a:lnSpc>
              <a:defRPr/>
            </a:pPr>
            <a:r>
              <a:rPr lang="it-IT" sz="3000" b="1" dirty="0" err="1" smtClean="0"/>
              <a:t>Operazionalizzare</a:t>
            </a:r>
            <a:r>
              <a:rPr lang="it-IT" sz="3000" dirty="0" smtClean="0"/>
              <a:t>:</a:t>
            </a: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b="1" dirty="0" smtClean="0"/>
          </a:p>
          <a:p>
            <a:pPr>
              <a:lnSpc>
                <a:spcPct val="90000"/>
              </a:lnSpc>
              <a:defRPr/>
            </a:pPr>
            <a:r>
              <a:rPr lang="it-IT" sz="3000" dirty="0">
                <a:solidFill>
                  <a:srgbClr val="BFBFBF"/>
                </a:solidFill>
              </a:rPr>
              <a:t>Il disgusto – che è un costrutto teorico</a:t>
            </a:r>
          </a:p>
          <a:p>
            <a:pPr>
              <a:lnSpc>
                <a:spcPct val="90000"/>
              </a:lnSpc>
              <a:defRPr/>
            </a:pPr>
            <a:r>
              <a:rPr lang="it-IT" sz="3000" dirty="0">
                <a:solidFill>
                  <a:srgbClr val="BFBFBF"/>
                </a:solidFill>
              </a:rPr>
              <a:t>viene analizzato attraverso le alterazioni della muscolatura facciale</a:t>
            </a:r>
          </a:p>
          <a:p>
            <a:pPr>
              <a:lnSpc>
                <a:spcPct val="90000"/>
              </a:lnSpc>
              <a:defRPr/>
            </a:pPr>
            <a:r>
              <a:rPr lang="it-IT" sz="3000" dirty="0">
                <a:solidFill>
                  <a:srgbClr val="BFBFBF"/>
                </a:solidFill>
              </a:rPr>
              <a:t>ossia viene tradotto in un costrutto empirico</a:t>
            </a:r>
          </a:p>
          <a:p>
            <a:pPr>
              <a:lnSpc>
                <a:spcPct val="90000"/>
              </a:lnSpc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r>
              <a:rPr lang="it-IT" sz="3000" dirty="0" smtClean="0"/>
              <a:t>Disgusto (definizione </a:t>
            </a:r>
            <a:r>
              <a:rPr lang="it-IT" sz="3000" b="1" dirty="0" smtClean="0"/>
              <a:t>teorica</a:t>
            </a:r>
            <a:r>
              <a:rPr lang="it-IT" sz="3000" dirty="0" smtClean="0"/>
              <a:t>) = </a:t>
            </a:r>
            <a:r>
              <a:rPr lang="it-IT" sz="3000" dirty="0" err="1" smtClean="0"/>
              <a:t>Disguto</a:t>
            </a:r>
            <a:r>
              <a:rPr lang="it-IT" sz="3000" dirty="0" smtClean="0"/>
              <a:t> come costrutto esperibile = </a:t>
            </a:r>
            <a:r>
              <a:rPr lang="it-IT" sz="3000" b="1" dirty="0" smtClean="0"/>
              <a:t>osservabile</a:t>
            </a: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b="1" dirty="0" smtClean="0"/>
          </a:p>
          <a:p>
            <a:pPr>
              <a:lnSpc>
                <a:spcPct val="90000"/>
              </a:lnSpc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dirty="0" smtClean="0"/>
          </a:p>
          <a:p>
            <a:pPr marL="0" indent="0">
              <a:lnSpc>
                <a:spcPct val="90000"/>
              </a:lnSpc>
              <a:buNone/>
              <a:defRPr/>
            </a:pPr>
            <a:endParaRPr lang="it-IT" sz="3000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r>
              <a:rPr lang="it-IT" sz="3000" dirty="0">
                <a:solidFill>
                  <a:srgbClr val="BFBFBF"/>
                </a:solidFill>
              </a:rPr>
              <a:t>	</a:t>
            </a:r>
            <a:endParaRPr lang="it-IT" sz="3000" dirty="0"/>
          </a:p>
          <a:p>
            <a:endParaRPr lang="en-GB" sz="3000" dirty="0"/>
          </a:p>
        </p:txBody>
      </p:sp>
    </p:spTree>
    <p:extLst>
      <p:ext uri="{BB962C8B-B14F-4D97-AF65-F5344CB8AC3E}">
        <p14:creationId xmlns:p14="http://schemas.microsoft.com/office/powerpoint/2010/main" val="213907618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marL="0" indent="0">
              <a:lnSpc>
                <a:spcPct val="90000"/>
              </a:lnSpc>
              <a:buNone/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dirty="0" smtClean="0"/>
          </a:p>
          <a:p>
            <a:pPr marL="0" indent="0">
              <a:lnSpc>
                <a:spcPct val="90000"/>
              </a:lnSpc>
              <a:buNone/>
              <a:defRPr/>
            </a:pPr>
            <a:endParaRPr lang="it-IT" sz="3000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r>
              <a:rPr lang="it-IT" sz="3000" dirty="0">
                <a:solidFill>
                  <a:srgbClr val="BFBFBF"/>
                </a:solidFill>
              </a:rPr>
              <a:t>	</a:t>
            </a:r>
            <a:endParaRPr lang="it-IT" sz="3000" dirty="0"/>
          </a:p>
          <a:p>
            <a:endParaRPr lang="en-GB" sz="3000" dirty="0"/>
          </a:p>
        </p:txBody>
      </p:sp>
      <p:pic>
        <p:nvPicPr>
          <p:cNvPr id="4" name="Immagin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536700"/>
            <a:ext cx="9144000" cy="37812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660311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marL="0" indent="0">
              <a:lnSpc>
                <a:spcPct val="90000"/>
              </a:lnSpc>
              <a:buNone/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dirty="0" smtClean="0"/>
          </a:p>
          <a:p>
            <a:pPr marL="0" indent="0">
              <a:lnSpc>
                <a:spcPct val="90000"/>
              </a:lnSpc>
              <a:buNone/>
              <a:defRPr/>
            </a:pPr>
            <a:endParaRPr lang="it-IT" sz="3000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r>
              <a:rPr lang="it-IT" sz="3000" dirty="0">
                <a:solidFill>
                  <a:srgbClr val="BFBFBF"/>
                </a:solidFill>
              </a:rPr>
              <a:t>	</a:t>
            </a:r>
            <a:endParaRPr lang="it-IT" sz="3000" dirty="0"/>
          </a:p>
          <a:p>
            <a:endParaRPr lang="en-GB" sz="3000" dirty="0"/>
          </a:p>
        </p:txBody>
      </p:sp>
      <p:pic>
        <p:nvPicPr>
          <p:cNvPr id="5" name="Immagin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638300"/>
            <a:ext cx="9144000" cy="35628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891001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GB" dirty="0" err="1"/>
              <a:t>Psicologia</a:t>
            </a:r>
            <a:r>
              <a:rPr lang="en-GB" dirty="0"/>
              <a:t> </a:t>
            </a:r>
            <a:r>
              <a:rPr lang="en-GB" dirty="0" err="1" smtClean="0"/>
              <a:t>Sociale</a:t>
            </a:r>
            <a:endParaRPr lang="fr-FR" dirty="0" smtClean="0">
              <a:cs typeface="+mj-cs"/>
            </a:endParaRPr>
          </a:p>
        </p:txBody>
      </p:sp>
      <p:sp>
        <p:nvSpPr>
          <p:cNvPr id="71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buFontTx/>
              <a:buNone/>
              <a:defRPr/>
            </a:pPr>
            <a:r>
              <a:rPr lang="it-IT" sz="2400" dirty="0" smtClean="0">
                <a:cs typeface="+mn-cs"/>
              </a:rPr>
              <a:t>Ansia</a:t>
            </a:r>
            <a:r>
              <a:rPr lang="it-IT" sz="2400" dirty="0">
                <a:cs typeface="+mn-cs"/>
              </a:rPr>
              <a:t> </a:t>
            </a:r>
            <a:r>
              <a:rPr lang="mr-IN" sz="2400" dirty="0" smtClean="0">
                <a:cs typeface="+mn-cs"/>
              </a:rPr>
              <a:t>–</a:t>
            </a:r>
            <a:r>
              <a:rPr lang="it-IT" sz="2400" dirty="0" smtClean="0">
                <a:cs typeface="+mn-cs"/>
              </a:rPr>
              <a:t> costrutto teorico</a:t>
            </a:r>
          </a:p>
          <a:p>
            <a:pPr eaLnBrk="1" hangingPunct="1">
              <a:buFontTx/>
              <a:buNone/>
              <a:defRPr/>
            </a:pPr>
            <a:r>
              <a:rPr lang="it-IT" sz="2400" dirty="0" smtClean="0">
                <a:cs typeface="+mn-cs"/>
              </a:rPr>
              <a:t>Frequenza cardiaca </a:t>
            </a:r>
            <a:r>
              <a:rPr lang="mr-IN" sz="2400" dirty="0" smtClean="0">
                <a:cs typeface="+mn-cs"/>
              </a:rPr>
              <a:t>–</a:t>
            </a:r>
            <a:r>
              <a:rPr lang="it-IT" sz="2400" dirty="0" smtClean="0">
                <a:cs typeface="+mn-cs"/>
              </a:rPr>
              <a:t> costrutto </a:t>
            </a:r>
            <a:r>
              <a:rPr lang="it-IT" sz="2400" dirty="0" smtClean="0">
                <a:cs typeface="+mn-cs"/>
              </a:rPr>
              <a:t>empirico </a:t>
            </a:r>
            <a:endParaRPr lang="it-IT" sz="2400" dirty="0" smtClean="0">
              <a:cs typeface="+mn-cs"/>
            </a:endParaRPr>
          </a:p>
          <a:p>
            <a:pPr eaLnBrk="1" hangingPunct="1">
              <a:buFontTx/>
              <a:buNone/>
              <a:defRPr/>
            </a:pPr>
            <a:endParaRPr lang="it-IT" sz="2400" dirty="0" smtClean="0">
              <a:cs typeface="+mn-cs"/>
            </a:endParaRPr>
          </a:p>
          <a:p>
            <a:pPr eaLnBrk="1" hangingPunct="1">
              <a:buFontTx/>
              <a:buNone/>
              <a:defRPr/>
            </a:pPr>
            <a:endParaRPr lang="it-IT" sz="2400" dirty="0" smtClean="0">
              <a:cs typeface="+mn-cs"/>
            </a:endParaRPr>
          </a:p>
          <a:p>
            <a:pPr eaLnBrk="1" hangingPunct="1">
              <a:buFontTx/>
              <a:buNone/>
              <a:defRPr/>
            </a:pPr>
            <a:r>
              <a:rPr lang="it-IT" sz="2400" dirty="0" smtClean="0">
                <a:cs typeface="+mn-cs"/>
              </a:rPr>
              <a:t>	</a:t>
            </a:r>
          </a:p>
          <a:p>
            <a:pPr eaLnBrk="1" hangingPunct="1">
              <a:buFontTx/>
              <a:buNone/>
              <a:defRPr/>
            </a:pPr>
            <a:endParaRPr lang="it-IT" sz="2400" dirty="0" smtClean="0">
              <a:cs typeface="+mn-cs"/>
            </a:endParaRPr>
          </a:p>
          <a:p>
            <a:pPr eaLnBrk="1" hangingPunct="1">
              <a:buFontTx/>
              <a:buNone/>
              <a:defRPr/>
            </a:pPr>
            <a:endParaRPr lang="it-IT" sz="2400" dirty="0" smtClean="0">
              <a:cs typeface="+mn-cs"/>
            </a:endParaRPr>
          </a:p>
          <a:p>
            <a:pPr eaLnBrk="1" hangingPunct="1">
              <a:buFontTx/>
              <a:buNone/>
              <a:defRPr/>
            </a:pPr>
            <a:endParaRPr lang="it-IT" sz="2400" dirty="0" smtClean="0">
              <a:cs typeface="+mn-cs"/>
            </a:endParaRPr>
          </a:p>
          <a:p>
            <a:pPr eaLnBrk="1" hangingPunct="1">
              <a:buFontTx/>
              <a:buNone/>
              <a:defRPr/>
            </a:pPr>
            <a:endParaRPr lang="it-IT" sz="2400" dirty="0" smtClean="0">
              <a:cs typeface="+mn-cs"/>
            </a:endParaRPr>
          </a:p>
          <a:p>
            <a:pPr eaLnBrk="1" hangingPunct="1">
              <a:buFontTx/>
              <a:buNone/>
              <a:defRPr/>
            </a:pPr>
            <a:endParaRPr lang="it-IT" sz="2400" dirty="0">
              <a:cs typeface="+mn-cs"/>
            </a:endParaRPr>
          </a:p>
        </p:txBody>
      </p:sp>
      <p:pic>
        <p:nvPicPr>
          <p:cNvPr id="29699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088" y="3068638"/>
            <a:ext cx="3479800" cy="233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20476772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it-IT" dirty="0" smtClean="0">
                <a:cs typeface="+mj-cs"/>
              </a:rPr>
              <a:t>La psicologia </a:t>
            </a:r>
            <a:r>
              <a:rPr lang="it-IT" dirty="0" smtClean="0">
                <a:cs typeface="+mj-cs"/>
              </a:rPr>
              <a:t>Sociale</a:t>
            </a:r>
            <a:endParaRPr lang="fr-FR" dirty="0" smtClean="0">
              <a:cs typeface="+mj-cs"/>
            </a:endParaRPr>
          </a:p>
        </p:txBody>
      </p:sp>
      <p:sp>
        <p:nvSpPr>
          <p:cNvPr id="71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buFontTx/>
              <a:buNone/>
              <a:defRPr/>
            </a:pPr>
            <a:r>
              <a:rPr lang="it-IT" sz="2400" dirty="0" smtClean="0">
                <a:cs typeface="+mn-cs"/>
              </a:rPr>
              <a:t>Ansia</a:t>
            </a:r>
            <a:r>
              <a:rPr lang="it-IT" sz="2400" dirty="0">
                <a:cs typeface="+mn-cs"/>
              </a:rPr>
              <a:t> </a:t>
            </a:r>
            <a:r>
              <a:rPr lang="mr-IN" sz="2400" dirty="0" smtClean="0">
                <a:cs typeface="+mn-cs"/>
              </a:rPr>
              <a:t>–</a:t>
            </a:r>
            <a:r>
              <a:rPr lang="it-IT" sz="2400" dirty="0" smtClean="0">
                <a:cs typeface="+mn-cs"/>
              </a:rPr>
              <a:t> costrutto teorico</a:t>
            </a:r>
          </a:p>
          <a:p>
            <a:pPr eaLnBrk="1" hangingPunct="1">
              <a:buFontTx/>
              <a:buNone/>
              <a:defRPr/>
            </a:pPr>
            <a:r>
              <a:rPr lang="it-IT" sz="2400" dirty="0"/>
              <a:t>STAI (State-trait </a:t>
            </a:r>
            <a:r>
              <a:rPr lang="it-IT" sz="2400" dirty="0" err="1"/>
              <a:t>anxiety</a:t>
            </a:r>
            <a:r>
              <a:rPr lang="it-IT" sz="2400" dirty="0"/>
              <a:t> </a:t>
            </a:r>
            <a:r>
              <a:rPr lang="it-IT" sz="2400" dirty="0" err="1" smtClean="0"/>
              <a:t>inventory</a:t>
            </a:r>
            <a:r>
              <a:rPr lang="it-IT" sz="2400" dirty="0" smtClean="0"/>
              <a:t>)</a:t>
            </a:r>
            <a:endParaRPr lang="it-IT" sz="2400" dirty="0" smtClean="0">
              <a:cs typeface="+mn-cs"/>
            </a:endParaRPr>
          </a:p>
          <a:p>
            <a:pPr eaLnBrk="1" hangingPunct="1">
              <a:buFontTx/>
              <a:buNone/>
              <a:defRPr/>
            </a:pPr>
            <a:endParaRPr lang="it-IT" sz="2400" dirty="0" smtClean="0">
              <a:cs typeface="+mn-cs"/>
            </a:endParaRPr>
          </a:p>
          <a:p>
            <a:pPr eaLnBrk="1" hangingPunct="1">
              <a:buFontTx/>
              <a:buNone/>
              <a:defRPr/>
            </a:pPr>
            <a:endParaRPr lang="it-IT" sz="2400" dirty="0" smtClean="0">
              <a:cs typeface="+mn-cs"/>
            </a:endParaRPr>
          </a:p>
          <a:p>
            <a:pPr eaLnBrk="1" hangingPunct="1">
              <a:buFontTx/>
              <a:buNone/>
              <a:defRPr/>
            </a:pPr>
            <a:r>
              <a:rPr lang="it-IT" sz="2400" dirty="0" smtClean="0">
                <a:cs typeface="+mn-cs"/>
              </a:rPr>
              <a:t>	</a:t>
            </a:r>
          </a:p>
          <a:p>
            <a:pPr eaLnBrk="1" hangingPunct="1">
              <a:buFontTx/>
              <a:buNone/>
              <a:defRPr/>
            </a:pPr>
            <a:endParaRPr lang="it-IT" sz="2400" dirty="0" smtClean="0">
              <a:cs typeface="+mn-cs"/>
            </a:endParaRPr>
          </a:p>
          <a:p>
            <a:pPr eaLnBrk="1" hangingPunct="1">
              <a:buFontTx/>
              <a:buNone/>
              <a:defRPr/>
            </a:pPr>
            <a:endParaRPr lang="it-IT" sz="2400" dirty="0" smtClean="0">
              <a:cs typeface="+mn-cs"/>
            </a:endParaRPr>
          </a:p>
          <a:p>
            <a:pPr eaLnBrk="1" hangingPunct="1">
              <a:buFontTx/>
              <a:buNone/>
              <a:defRPr/>
            </a:pPr>
            <a:endParaRPr lang="it-IT" sz="2400" dirty="0" smtClean="0">
              <a:cs typeface="+mn-cs"/>
            </a:endParaRPr>
          </a:p>
          <a:p>
            <a:pPr eaLnBrk="1" hangingPunct="1">
              <a:buFontTx/>
              <a:buNone/>
              <a:defRPr/>
            </a:pPr>
            <a:endParaRPr lang="it-IT" sz="2400" dirty="0" smtClean="0">
              <a:cs typeface="+mn-cs"/>
            </a:endParaRPr>
          </a:p>
          <a:p>
            <a:pPr eaLnBrk="1" hangingPunct="1">
              <a:buFontTx/>
              <a:buNone/>
              <a:defRPr/>
            </a:pPr>
            <a:endParaRPr lang="it-IT" sz="2400" dirty="0">
              <a:cs typeface="+mn-cs"/>
            </a:endParaRPr>
          </a:p>
        </p:txBody>
      </p:sp>
      <p:pic>
        <p:nvPicPr>
          <p:cNvPr id="30723" name="Immagin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8313" y="3141663"/>
            <a:ext cx="8496300" cy="3387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0281136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>
              <a:lnSpc>
                <a:spcPct val="90000"/>
              </a:lnSpc>
              <a:defRPr/>
            </a:pPr>
            <a:r>
              <a:rPr lang="it-IT" sz="3000" dirty="0" err="1" smtClean="0"/>
              <a:t>Operazionalizzare</a:t>
            </a:r>
            <a:r>
              <a:rPr lang="it-IT" sz="3000" dirty="0" smtClean="0"/>
              <a:t> permette di</a:t>
            </a:r>
            <a:r>
              <a:rPr lang="mr-IN" sz="3000" dirty="0" smtClean="0"/>
              <a:t>…</a:t>
            </a:r>
            <a:endParaRPr lang="it-IT" sz="3000" dirty="0" smtClean="0"/>
          </a:p>
          <a:p>
            <a:pPr>
              <a:lnSpc>
                <a:spcPct val="90000"/>
              </a:lnSpc>
              <a:defRPr/>
            </a:pPr>
            <a:endParaRPr lang="it-IT" sz="3000" dirty="0"/>
          </a:p>
          <a:p>
            <a:pPr>
              <a:lnSpc>
                <a:spcPct val="90000"/>
              </a:lnSpc>
              <a:defRPr/>
            </a:pPr>
            <a:r>
              <a:rPr lang="it-IT" sz="3000" dirty="0" smtClean="0"/>
              <a:t>1) Manipolare</a:t>
            </a:r>
          </a:p>
          <a:p>
            <a:pPr>
              <a:lnSpc>
                <a:spcPct val="90000"/>
              </a:lnSpc>
              <a:defRPr/>
            </a:pPr>
            <a:r>
              <a:rPr lang="it-IT" sz="3000" dirty="0" smtClean="0"/>
              <a:t>2) Misurare </a:t>
            </a:r>
          </a:p>
          <a:p>
            <a:pPr>
              <a:lnSpc>
                <a:spcPct val="90000"/>
              </a:lnSpc>
              <a:defRPr/>
            </a:pPr>
            <a:endParaRPr lang="it-IT" sz="3000" dirty="0"/>
          </a:p>
          <a:p>
            <a:pPr>
              <a:lnSpc>
                <a:spcPct val="90000"/>
              </a:lnSpc>
              <a:defRPr/>
            </a:pPr>
            <a:endParaRPr lang="it-IT" sz="3000" dirty="0"/>
          </a:p>
          <a:p>
            <a:pPr>
              <a:lnSpc>
                <a:spcPct val="90000"/>
              </a:lnSpc>
              <a:defRPr/>
            </a:pPr>
            <a:r>
              <a:rPr lang="mr-IN" sz="3000" dirty="0" smtClean="0"/>
              <a:t>…</a:t>
            </a:r>
            <a:r>
              <a:rPr lang="it-IT" sz="3000" dirty="0" smtClean="0"/>
              <a:t>il costrutto di interesse</a:t>
            </a:r>
          </a:p>
          <a:p>
            <a:pPr>
              <a:lnSpc>
                <a:spcPct val="90000"/>
              </a:lnSpc>
              <a:defRPr/>
            </a:pPr>
            <a:endParaRPr lang="it-IT" sz="3000" b="1" dirty="0" smtClean="0"/>
          </a:p>
          <a:p>
            <a:pPr>
              <a:lnSpc>
                <a:spcPct val="90000"/>
              </a:lnSpc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dirty="0" smtClean="0"/>
          </a:p>
          <a:p>
            <a:pPr marL="0" indent="0">
              <a:lnSpc>
                <a:spcPct val="90000"/>
              </a:lnSpc>
              <a:buNone/>
              <a:defRPr/>
            </a:pPr>
            <a:endParaRPr lang="it-IT" sz="3000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r>
              <a:rPr lang="it-IT" sz="3000" dirty="0">
                <a:solidFill>
                  <a:srgbClr val="BFBFBF"/>
                </a:solidFill>
              </a:rPr>
              <a:t>	</a:t>
            </a:r>
            <a:endParaRPr lang="it-IT" sz="3000" dirty="0"/>
          </a:p>
          <a:p>
            <a:endParaRPr lang="en-GB" sz="3000" dirty="0"/>
          </a:p>
        </p:txBody>
      </p:sp>
    </p:spTree>
    <p:extLst>
      <p:ext uri="{BB962C8B-B14F-4D97-AF65-F5344CB8AC3E}">
        <p14:creationId xmlns:p14="http://schemas.microsoft.com/office/powerpoint/2010/main" val="408430424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>
              <a:lnSpc>
                <a:spcPct val="90000"/>
              </a:lnSpc>
              <a:defRPr/>
            </a:pPr>
            <a:endParaRPr lang="it-IT" sz="3000" b="1" dirty="0" smtClean="0"/>
          </a:p>
          <a:p>
            <a:pPr>
              <a:lnSpc>
                <a:spcPct val="90000"/>
              </a:lnSpc>
              <a:defRPr/>
            </a:pPr>
            <a:endParaRPr lang="it-IT" sz="3000" b="1" dirty="0"/>
          </a:p>
          <a:p>
            <a:pPr>
              <a:lnSpc>
                <a:spcPct val="90000"/>
              </a:lnSpc>
              <a:defRPr/>
            </a:pPr>
            <a:endParaRPr lang="it-IT" sz="3000" dirty="0" smtClean="0"/>
          </a:p>
          <a:p>
            <a:pPr marL="0" indent="0">
              <a:lnSpc>
                <a:spcPct val="90000"/>
              </a:lnSpc>
              <a:buNone/>
              <a:defRPr/>
            </a:pPr>
            <a:endParaRPr lang="it-IT" sz="3000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r>
              <a:rPr lang="it-IT" sz="3000" dirty="0">
                <a:solidFill>
                  <a:srgbClr val="BFBFBF"/>
                </a:solidFill>
              </a:rPr>
              <a:t>	</a:t>
            </a:r>
            <a:endParaRPr lang="it-IT" sz="3000" dirty="0"/>
          </a:p>
          <a:p>
            <a:endParaRPr lang="en-GB" sz="3000" dirty="0"/>
          </a:p>
        </p:txBody>
      </p:sp>
      <p:sp>
        <p:nvSpPr>
          <p:cNvPr id="5" name="CasellaDiTesto 4"/>
          <p:cNvSpPr txBox="1"/>
          <p:nvPr/>
        </p:nvSpPr>
        <p:spPr>
          <a:xfrm>
            <a:off x="5994400" y="6527800"/>
            <a:ext cx="243438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Vicario et al. 2017 SCAN</a:t>
            </a:r>
            <a:endParaRPr lang="en-GB" dirty="0"/>
          </a:p>
        </p:txBody>
      </p:sp>
      <p:pic>
        <p:nvPicPr>
          <p:cNvPr id="6" name="Immagin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93700"/>
            <a:ext cx="9144000" cy="60703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1505613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pic>
        <p:nvPicPr>
          <p:cNvPr id="4" name="Segnaposto contenuto 3"/>
          <p:cNvPicPr>
            <a:picLocks noGrp="1" noChangeAspect="1"/>
          </p:cNvPicPr>
          <p:nvPr>
            <p:ph idx="1"/>
          </p:nvPr>
        </p:nvPicPr>
        <p:blipFill>
          <a:blip r:embed="rId2"/>
          <a:srcRect t="-33544" b="-33544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11376849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defRPr/>
            </a:pPr>
            <a:r>
              <a:rPr lang="en-GB" dirty="0" err="1" smtClean="0"/>
              <a:t>Misurare</a:t>
            </a:r>
            <a:r>
              <a:rPr lang="en-GB" dirty="0" smtClean="0"/>
              <a:t>:</a:t>
            </a:r>
          </a:p>
          <a:p>
            <a:pPr>
              <a:defRPr/>
            </a:pPr>
            <a:endParaRPr lang="en-GB" dirty="0"/>
          </a:p>
          <a:p>
            <a:pPr>
              <a:defRPr/>
            </a:pPr>
            <a:r>
              <a:rPr lang="it-IT" dirty="0" smtClean="0"/>
              <a:t>Misurare </a:t>
            </a:r>
            <a:r>
              <a:rPr lang="it-IT" dirty="0"/>
              <a:t>: relazione tra un sistema </a:t>
            </a:r>
            <a:r>
              <a:rPr lang="it-IT" b="1" dirty="0"/>
              <a:t>empirico</a:t>
            </a:r>
            <a:r>
              <a:rPr lang="it-IT" dirty="0"/>
              <a:t> e un sistema </a:t>
            </a:r>
            <a:r>
              <a:rPr lang="it-IT" b="1" dirty="0"/>
              <a:t>formale</a:t>
            </a:r>
          </a:p>
          <a:p>
            <a:endParaRPr lang="en-GB" dirty="0"/>
          </a:p>
        </p:txBody>
      </p:sp>
      <p:pic>
        <p:nvPicPr>
          <p:cNvPr id="4" name="Immagine 3" descr="Unknown.jpe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81550" y="3662362"/>
            <a:ext cx="3289300" cy="29416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3033395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GB" dirty="0" err="1"/>
              <a:t>Psicologia</a:t>
            </a:r>
            <a:r>
              <a:rPr lang="en-GB" dirty="0"/>
              <a:t> </a:t>
            </a:r>
            <a:r>
              <a:rPr lang="en-GB" dirty="0" err="1"/>
              <a:t>sociale</a:t>
            </a:r>
            <a:endParaRPr lang="en-US" dirty="0" smtClean="0">
              <a:cs typeface="+mj-cs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it-IT" dirty="0" smtClean="0">
                <a:cs typeface="+mn-cs"/>
              </a:rPr>
              <a:t>Esempio di </a:t>
            </a:r>
            <a:r>
              <a:rPr lang="it-IT" dirty="0" smtClean="0">
                <a:cs typeface="+mn-cs"/>
              </a:rPr>
              <a:t>misurazione:</a:t>
            </a:r>
          </a:p>
          <a:p>
            <a:pPr marL="0" indent="0" eaLnBrk="1" hangingPunct="1">
              <a:buNone/>
              <a:defRPr/>
            </a:pPr>
            <a:endParaRPr lang="it-IT" dirty="0" smtClean="0">
              <a:cs typeface="+mn-cs"/>
            </a:endParaRPr>
          </a:p>
          <a:p>
            <a:pPr eaLnBrk="1" hangingPunct="1">
              <a:defRPr/>
            </a:pPr>
            <a:r>
              <a:rPr lang="it-IT" dirty="0" smtClean="0"/>
              <a:t>Ansia (costrutto teorico) = battito cardiaco (sistema empirico) =  numero di battiti per minuto (sistema formale)</a:t>
            </a:r>
          </a:p>
          <a:p>
            <a:pPr marL="0" indent="0" eaLnBrk="1" hangingPunct="1">
              <a:buNone/>
              <a:defRPr/>
            </a:pPr>
            <a:endParaRPr lang="en-US" dirty="0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69409248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GB" dirty="0" err="1"/>
              <a:t>Psicologia</a:t>
            </a:r>
            <a:r>
              <a:rPr lang="en-GB" dirty="0"/>
              <a:t> </a:t>
            </a:r>
            <a:r>
              <a:rPr lang="en-GB" dirty="0" err="1"/>
              <a:t>sociale</a:t>
            </a:r>
            <a:endParaRPr lang="en-US" dirty="0" smtClean="0">
              <a:cs typeface="+mj-cs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it-IT" dirty="0" smtClean="0">
                <a:cs typeface="+mn-cs"/>
              </a:rPr>
              <a:t>Costrutto Teorico</a:t>
            </a:r>
          </a:p>
          <a:p>
            <a:pPr eaLnBrk="1" hangingPunct="1">
              <a:defRPr/>
            </a:pPr>
            <a:endParaRPr lang="it-IT" dirty="0"/>
          </a:p>
          <a:p>
            <a:pPr eaLnBrk="1" hangingPunct="1">
              <a:defRPr/>
            </a:pPr>
            <a:r>
              <a:rPr lang="it-IT" dirty="0" smtClean="0">
                <a:cs typeface="+mn-cs"/>
              </a:rPr>
              <a:t>Costrutto Empirico</a:t>
            </a:r>
          </a:p>
          <a:p>
            <a:pPr eaLnBrk="1" hangingPunct="1">
              <a:defRPr/>
            </a:pPr>
            <a:endParaRPr lang="it-IT" dirty="0" smtClean="0"/>
          </a:p>
          <a:p>
            <a:pPr marL="0" indent="0" eaLnBrk="1" hangingPunct="1">
              <a:buNone/>
              <a:defRPr/>
            </a:pPr>
            <a:endParaRPr lang="en-US" dirty="0" smtClean="0">
              <a:cs typeface="+mn-cs"/>
            </a:endParaRPr>
          </a:p>
        </p:txBody>
      </p:sp>
      <p:sp>
        <p:nvSpPr>
          <p:cNvPr id="4" name="Freccia giù 3"/>
          <p:cNvSpPr/>
          <p:nvPr/>
        </p:nvSpPr>
        <p:spPr>
          <a:xfrm>
            <a:off x="965200" y="2235200"/>
            <a:ext cx="484632" cy="482600"/>
          </a:xfrm>
          <a:prstGeom prst="downArrow">
            <a:avLst/>
          </a:prstGeom>
          <a:solidFill>
            <a:schemeClr val="bg1">
              <a:lumMod val="5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6692579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GB" dirty="0" err="1"/>
              <a:t>Psicologia</a:t>
            </a:r>
            <a:r>
              <a:rPr lang="en-GB" dirty="0"/>
              <a:t> </a:t>
            </a:r>
            <a:r>
              <a:rPr lang="en-GB" dirty="0" err="1"/>
              <a:t>sociale</a:t>
            </a:r>
            <a:endParaRPr lang="en-US" dirty="0" smtClean="0">
              <a:cs typeface="+mj-cs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it-IT" dirty="0" smtClean="0">
                <a:cs typeface="+mn-cs"/>
              </a:rPr>
              <a:t>Costrutto Teorico</a:t>
            </a:r>
          </a:p>
          <a:p>
            <a:pPr eaLnBrk="1" hangingPunct="1">
              <a:defRPr/>
            </a:pPr>
            <a:endParaRPr lang="it-IT" dirty="0"/>
          </a:p>
          <a:p>
            <a:pPr eaLnBrk="1" hangingPunct="1">
              <a:defRPr/>
            </a:pPr>
            <a:r>
              <a:rPr lang="it-IT" dirty="0" smtClean="0">
                <a:cs typeface="+mn-cs"/>
              </a:rPr>
              <a:t>Costrutto Empirico</a:t>
            </a:r>
          </a:p>
          <a:p>
            <a:pPr eaLnBrk="1" hangingPunct="1">
              <a:defRPr/>
            </a:pPr>
            <a:endParaRPr lang="it-IT" dirty="0"/>
          </a:p>
          <a:p>
            <a:pPr eaLnBrk="1" hangingPunct="1">
              <a:defRPr/>
            </a:pPr>
            <a:r>
              <a:rPr lang="it-IT" dirty="0" smtClean="0">
                <a:cs typeface="+mn-cs"/>
              </a:rPr>
              <a:t>Sistema Formale</a:t>
            </a:r>
          </a:p>
          <a:p>
            <a:pPr eaLnBrk="1" hangingPunct="1">
              <a:defRPr/>
            </a:pPr>
            <a:endParaRPr lang="it-IT" dirty="0"/>
          </a:p>
          <a:p>
            <a:pPr eaLnBrk="1" hangingPunct="1">
              <a:defRPr/>
            </a:pPr>
            <a:endParaRPr lang="it-IT" dirty="0" smtClean="0"/>
          </a:p>
          <a:p>
            <a:pPr marL="0" indent="0" eaLnBrk="1" hangingPunct="1">
              <a:buNone/>
              <a:defRPr/>
            </a:pPr>
            <a:endParaRPr lang="en-US" dirty="0" smtClean="0">
              <a:cs typeface="+mn-cs"/>
            </a:endParaRPr>
          </a:p>
        </p:txBody>
      </p:sp>
      <p:sp>
        <p:nvSpPr>
          <p:cNvPr id="4" name="Freccia giù 3"/>
          <p:cNvSpPr/>
          <p:nvPr/>
        </p:nvSpPr>
        <p:spPr>
          <a:xfrm>
            <a:off x="965200" y="2235200"/>
            <a:ext cx="484632" cy="482600"/>
          </a:xfrm>
          <a:prstGeom prst="downArrow">
            <a:avLst/>
          </a:prstGeom>
          <a:solidFill>
            <a:schemeClr val="bg1">
              <a:lumMod val="5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5" name="Freccia giù 4"/>
          <p:cNvSpPr/>
          <p:nvPr/>
        </p:nvSpPr>
        <p:spPr>
          <a:xfrm>
            <a:off x="1942084" y="3568700"/>
            <a:ext cx="484632" cy="482600"/>
          </a:xfrm>
          <a:prstGeom prst="downArrow">
            <a:avLst/>
          </a:prstGeom>
          <a:solidFill>
            <a:srgbClr val="7F7F7F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1273922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GB" dirty="0" err="1"/>
              <a:t>Psicologia</a:t>
            </a:r>
            <a:r>
              <a:rPr lang="en-GB" dirty="0"/>
              <a:t> </a:t>
            </a:r>
            <a:r>
              <a:rPr lang="en-GB" dirty="0" err="1"/>
              <a:t>sociale</a:t>
            </a:r>
            <a:endParaRPr lang="en-US" dirty="0" smtClean="0">
              <a:cs typeface="+mj-cs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it-IT" dirty="0" smtClean="0">
                <a:solidFill>
                  <a:srgbClr val="BFBFBF"/>
                </a:solidFill>
                <a:cs typeface="+mn-cs"/>
              </a:rPr>
              <a:t>Costrutto Teorico</a:t>
            </a:r>
          </a:p>
          <a:p>
            <a:pPr eaLnBrk="1" hangingPunct="1">
              <a:defRPr/>
            </a:pPr>
            <a:endParaRPr lang="it-IT" dirty="0">
              <a:solidFill>
                <a:srgbClr val="BFBFBF"/>
              </a:solidFill>
            </a:endParaRPr>
          </a:p>
          <a:p>
            <a:pPr eaLnBrk="1" hangingPunct="1">
              <a:defRPr/>
            </a:pPr>
            <a:r>
              <a:rPr lang="it-IT" dirty="0" smtClean="0">
                <a:solidFill>
                  <a:srgbClr val="BFBFBF"/>
                </a:solidFill>
                <a:cs typeface="+mn-cs"/>
              </a:rPr>
              <a:t>Costrutto Empirico</a:t>
            </a:r>
          </a:p>
          <a:p>
            <a:pPr eaLnBrk="1" hangingPunct="1">
              <a:defRPr/>
            </a:pPr>
            <a:endParaRPr lang="it-IT" dirty="0">
              <a:solidFill>
                <a:srgbClr val="BFBFBF"/>
              </a:solidFill>
            </a:endParaRPr>
          </a:p>
          <a:p>
            <a:pPr eaLnBrk="1" hangingPunct="1">
              <a:defRPr/>
            </a:pPr>
            <a:r>
              <a:rPr lang="it-IT" dirty="0" smtClean="0">
                <a:solidFill>
                  <a:srgbClr val="BFBFBF"/>
                </a:solidFill>
                <a:cs typeface="+mn-cs"/>
              </a:rPr>
              <a:t>Sistema Formale</a:t>
            </a:r>
          </a:p>
          <a:p>
            <a:pPr eaLnBrk="1" hangingPunct="1">
              <a:defRPr/>
            </a:pPr>
            <a:endParaRPr lang="it-IT" dirty="0"/>
          </a:p>
          <a:p>
            <a:pPr eaLnBrk="1" hangingPunct="1">
              <a:defRPr/>
            </a:pPr>
            <a:r>
              <a:rPr lang="it-IT" b="1" dirty="0" smtClean="0">
                <a:cs typeface="+mn-cs"/>
              </a:rPr>
              <a:t>Studio QUANTITATIVO</a:t>
            </a:r>
          </a:p>
          <a:p>
            <a:pPr eaLnBrk="1" hangingPunct="1">
              <a:defRPr/>
            </a:pPr>
            <a:endParaRPr lang="it-IT" dirty="0" smtClean="0"/>
          </a:p>
          <a:p>
            <a:pPr marL="0" indent="0" eaLnBrk="1" hangingPunct="1">
              <a:buNone/>
              <a:defRPr/>
            </a:pPr>
            <a:endParaRPr lang="en-US" dirty="0" smtClean="0">
              <a:cs typeface="+mn-cs"/>
            </a:endParaRPr>
          </a:p>
        </p:txBody>
      </p:sp>
      <p:sp>
        <p:nvSpPr>
          <p:cNvPr id="4" name="Freccia giù 3"/>
          <p:cNvSpPr/>
          <p:nvPr/>
        </p:nvSpPr>
        <p:spPr>
          <a:xfrm>
            <a:off x="965200" y="2235200"/>
            <a:ext cx="484632" cy="482600"/>
          </a:xfrm>
          <a:prstGeom prst="downArrow">
            <a:avLst/>
          </a:prstGeom>
          <a:solidFill>
            <a:schemeClr val="bg1">
              <a:lumMod val="5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5" name="Freccia giù 4"/>
          <p:cNvSpPr/>
          <p:nvPr/>
        </p:nvSpPr>
        <p:spPr>
          <a:xfrm>
            <a:off x="1942084" y="3568700"/>
            <a:ext cx="484632" cy="482600"/>
          </a:xfrm>
          <a:prstGeom prst="downArrow">
            <a:avLst/>
          </a:prstGeom>
          <a:solidFill>
            <a:srgbClr val="7F7F7F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" name="Freccia giù 5"/>
          <p:cNvSpPr/>
          <p:nvPr/>
        </p:nvSpPr>
        <p:spPr>
          <a:xfrm>
            <a:off x="3433064" y="4572000"/>
            <a:ext cx="484632" cy="482600"/>
          </a:xfrm>
          <a:prstGeom prst="downArrow">
            <a:avLst/>
          </a:prstGeom>
          <a:solidFill>
            <a:srgbClr val="7F7F7F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1273922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pPr>
              <a:lnSpc>
                <a:spcPct val="90000"/>
              </a:lnSpc>
              <a:defRPr/>
            </a:pPr>
            <a:r>
              <a:rPr lang="it-IT" dirty="0" smtClean="0"/>
              <a:t>Per ridurre l’impatto di questi ‘ostacoli’ bisogna</a:t>
            </a:r>
            <a:r>
              <a:rPr lang="mr-IN" dirty="0" smtClean="0"/>
              <a:t>…</a:t>
            </a:r>
            <a:endParaRPr lang="it-IT" dirty="0"/>
          </a:p>
          <a:p>
            <a:pPr>
              <a:lnSpc>
                <a:spcPct val="90000"/>
              </a:lnSpc>
              <a:buNone/>
              <a:defRPr/>
            </a:pPr>
            <a:endParaRPr lang="it-IT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r>
              <a:rPr lang="it-IT" dirty="0">
                <a:solidFill>
                  <a:srgbClr val="BFBFBF"/>
                </a:solidFill>
              </a:rPr>
              <a:t>	a) </a:t>
            </a:r>
            <a:r>
              <a:rPr lang="it-IT" b="1" dirty="0" err="1">
                <a:solidFill>
                  <a:srgbClr val="BFBFBF"/>
                </a:solidFill>
              </a:rPr>
              <a:t>operazionalizzare</a:t>
            </a:r>
            <a:r>
              <a:rPr lang="it-IT" dirty="0">
                <a:solidFill>
                  <a:srgbClr val="BFBFBF"/>
                </a:solidFill>
              </a:rPr>
              <a:t> le variabili di cui si vuole studiare la relazione</a:t>
            </a:r>
          </a:p>
          <a:p>
            <a:pPr>
              <a:lnSpc>
                <a:spcPct val="90000"/>
              </a:lnSpc>
              <a:buNone/>
              <a:defRPr/>
            </a:pPr>
            <a:endParaRPr lang="it-IT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r>
              <a:rPr lang="it-IT" dirty="0">
                <a:solidFill>
                  <a:srgbClr val="BFBFBF"/>
                </a:solidFill>
              </a:rPr>
              <a:t>	</a:t>
            </a:r>
            <a:r>
              <a:rPr lang="it-IT" dirty="0"/>
              <a:t>b) costruire situazioni </a:t>
            </a:r>
            <a:r>
              <a:rPr lang="it-IT" b="1" dirty="0"/>
              <a:t>controllate</a:t>
            </a:r>
            <a:r>
              <a:rPr lang="it-IT" dirty="0"/>
              <a:t> per lo studio di tale relazione</a:t>
            </a:r>
          </a:p>
          <a:p>
            <a:pPr>
              <a:lnSpc>
                <a:spcPct val="90000"/>
              </a:lnSpc>
              <a:buNone/>
              <a:defRPr/>
            </a:pPr>
            <a:r>
              <a:rPr lang="it-IT" dirty="0"/>
              <a:t> </a:t>
            </a:r>
            <a:endParaRPr lang="it-IT" u="sng" dirty="0"/>
          </a:p>
          <a:p>
            <a:pPr>
              <a:lnSpc>
                <a:spcPct val="90000"/>
              </a:lnSpc>
              <a:buNone/>
              <a:defRPr/>
            </a:pPr>
            <a:r>
              <a:rPr lang="it-IT" dirty="0"/>
              <a:t>	</a:t>
            </a:r>
            <a:r>
              <a:rPr lang="it-IT" dirty="0">
                <a:solidFill>
                  <a:srgbClr val="BFBFBF"/>
                </a:solidFill>
              </a:rPr>
              <a:t>c) </a:t>
            </a:r>
            <a:r>
              <a:rPr lang="it-IT" b="1" dirty="0">
                <a:solidFill>
                  <a:srgbClr val="BFBFBF"/>
                </a:solidFill>
              </a:rPr>
              <a:t>analizzare</a:t>
            </a:r>
            <a:r>
              <a:rPr lang="it-IT" dirty="0">
                <a:solidFill>
                  <a:srgbClr val="BFBFBF"/>
                </a:solidFill>
              </a:rPr>
              <a:t> la relazione di studio </a:t>
            </a:r>
            <a:r>
              <a:rPr lang="it-IT" dirty="0" smtClean="0">
                <a:solidFill>
                  <a:srgbClr val="BFBFBF"/>
                </a:solidFill>
              </a:rPr>
              <a:t>attraverso strumenti che garantiscono una certa indipendenza</a:t>
            </a:r>
            <a:endParaRPr lang="it-IT" dirty="0">
              <a:solidFill>
                <a:srgbClr val="BFBFBF"/>
              </a:solidFill>
            </a:endParaRPr>
          </a:p>
          <a:p>
            <a:pPr>
              <a:lnSpc>
                <a:spcPct val="90000"/>
              </a:lnSpc>
              <a:buNone/>
              <a:defRPr/>
            </a:pPr>
            <a:endParaRPr lang="it-IT" dirty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10348100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lnSpc>
                <a:spcPct val="90000"/>
              </a:lnSpc>
              <a:defRPr/>
            </a:pPr>
            <a:endParaRPr lang="it-IT" dirty="0" smtClean="0"/>
          </a:p>
          <a:p>
            <a:pPr>
              <a:lnSpc>
                <a:spcPct val="90000"/>
              </a:lnSpc>
              <a:defRPr/>
            </a:pPr>
            <a:endParaRPr lang="it-IT" dirty="0"/>
          </a:p>
          <a:p>
            <a:pPr>
              <a:lnSpc>
                <a:spcPct val="90000"/>
              </a:lnSpc>
              <a:defRPr/>
            </a:pPr>
            <a:r>
              <a:rPr lang="it-IT" dirty="0" smtClean="0"/>
              <a:t>Abbiamo detto che la scienza psicologica studia le relazioni tra variabili</a:t>
            </a:r>
            <a:endParaRPr lang="it-IT" dirty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32241366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lnSpc>
                <a:spcPct val="90000"/>
              </a:lnSpc>
              <a:defRPr/>
            </a:pPr>
            <a:endParaRPr lang="it-IT" dirty="0" smtClean="0"/>
          </a:p>
          <a:p>
            <a:pPr>
              <a:lnSpc>
                <a:spcPct val="90000"/>
              </a:lnSpc>
              <a:defRPr/>
            </a:pPr>
            <a:endParaRPr lang="it-IT" dirty="0"/>
          </a:p>
          <a:p>
            <a:pPr>
              <a:lnSpc>
                <a:spcPct val="90000"/>
              </a:lnSpc>
              <a:defRPr/>
            </a:pPr>
            <a:r>
              <a:rPr lang="it-IT" dirty="0" smtClean="0"/>
              <a:t>Abbiamo detto che la scienza psicologica studia le relazioni tra variabili</a:t>
            </a:r>
          </a:p>
          <a:p>
            <a:pPr>
              <a:lnSpc>
                <a:spcPct val="90000"/>
              </a:lnSpc>
              <a:defRPr/>
            </a:pPr>
            <a:endParaRPr lang="it-IT" dirty="0"/>
          </a:p>
          <a:p>
            <a:pPr>
              <a:lnSpc>
                <a:spcPct val="90000"/>
              </a:lnSpc>
              <a:defRPr/>
            </a:pPr>
            <a:r>
              <a:rPr lang="it-IT" dirty="0" smtClean="0"/>
              <a:t>Studia le relazioni ‘</a:t>
            </a:r>
            <a:r>
              <a:rPr lang="it-IT" dirty="0" err="1" smtClean="0"/>
              <a:t>casusali</a:t>
            </a:r>
            <a:r>
              <a:rPr lang="it-IT" dirty="0" smtClean="0"/>
              <a:t>’ (probabilistiche)</a:t>
            </a:r>
            <a:endParaRPr lang="it-IT" dirty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82363218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lnSpc>
                <a:spcPct val="90000"/>
              </a:lnSpc>
              <a:buNone/>
              <a:defRPr/>
            </a:pPr>
            <a:endParaRPr lang="it-IT" dirty="0"/>
          </a:p>
          <a:p>
            <a:pPr>
              <a:lnSpc>
                <a:spcPct val="90000"/>
              </a:lnSpc>
              <a:defRPr/>
            </a:pPr>
            <a:r>
              <a:rPr lang="it-IT" dirty="0" smtClean="0"/>
              <a:t>Studia le relazioni ‘</a:t>
            </a:r>
            <a:r>
              <a:rPr lang="it-IT" dirty="0" err="1" smtClean="0"/>
              <a:t>casusali</a:t>
            </a:r>
            <a:r>
              <a:rPr lang="it-IT" dirty="0" smtClean="0"/>
              <a:t>’ (probabilistiche)</a:t>
            </a:r>
          </a:p>
          <a:p>
            <a:pPr>
              <a:lnSpc>
                <a:spcPct val="90000"/>
              </a:lnSpc>
              <a:defRPr/>
            </a:pPr>
            <a:endParaRPr lang="it-IT" dirty="0"/>
          </a:p>
          <a:p>
            <a:pPr>
              <a:lnSpc>
                <a:spcPct val="90000"/>
              </a:lnSpc>
              <a:defRPr/>
            </a:pPr>
            <a:r>
              <a:rPr lang="it-IT" dirty="0" smtClean="0"/>
              <a:t>Variabili indipendenti </a:t>
            </a:r>
            <a:r>
              <a:rPr lang="it-IT" b="1" dirty="0" smtClean="0"/>
              <a:t>VI</a:t>
            </a:r>
            <a:r>
              <a:rPr lang="it-IT" dirty="0" smtClean="0"/>
              <a:t> (x)</a:t>
            </a:r>
          </a:p>
          <a:p>
            <a:pPr>
              <a:lnSpc>
                <a:spcPct val="90000"/>
              </a:lnSpc>
              <a:defRPr/>
            </a:pPr>
            <a:r>
              <a:rPr lang="it-IT" dirty="0" smtClean="0"/>
              <a:t>Variabili dipendenti </a:t>
            </a:r>
            <a:r>
              <a:rPr lang="it-IT" b="1" dirty="0" smtClean="0"/>
              <a:t>VD</a:t>
            </a:r>
            <a:r>
              <a:rPr lang="it-IT" dirty="0" smtClean="0"/>
              <a:t> (y)</a:t>
            </a:r>
            <a:endParaRPr lang="it-IT" dirty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72250391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lnSpc>
                <a:spcPct val="90000"/>
              </a:lnSpc>
              <a:buNone/>
              <a:defRPr/>
            </a:pPr>
            <a:endParaRPr lang="it-IT" dirty="0"/>
          </a:p>
          <a:p>
            <a:pPr>
              <a:lnSpc>
                <a:spcPct val="90000"/>
              </a:lnSpc>
              <a:defRPr/>
            </a:pPr>
            <a:r>
              <a:rPr lang="it-IT" dirty="0" smtClean="0"/>
              <a:t>Studia la relazione tra consumo di caffeina e battito cardiaco</a:t>
            </a:r>
          </a:p>
          <a:p>
            <a:pPr>
              <a:lnSpc>
                <a:spcPct val="90000"/>
              </a:lnSpc>
              <a:defRPr/>
            </a:pPr>
            <a:endParaRPr lang="it-IT" dirty="0"/>
          </a:p>
          <a:p>
            <a:pPr>
              <a:lnSpc>
                <a:spcPct val="90000"/>
              </a:lnSpc>
              <a:defRPr/>
            </a:pPr>
            <a:r>
              <a:rPr lang="it-IT" b="1" dirty="0" smtClean="0"/>
              <a:t>VI</a:t>
            </a:r>
            <a:r>
              <a:rPr lang="it-IT" dirty="0" smtClean="0"/>
              <a:t> </a:t>
            </a:r>
            <a:r>
              <a:rPr lang="it-IT" dirty="0"/>
              <a:t>consumo di caffeina </a:t>
            </a:r>
            <a:endParaRPr lang="it-IT" dirty="0" smtClean="0"/>
          </a:p>
          <a:p>
            <a:pPr>
              <a:lnSpc>
                <a:spcPct val="90000"/>
              </a:lnSpc>
              <a:defRPr/>
            </a:pPr>
            <a:r>
              <a:rPr lang="it-IT" b="1" dirty="0" smtClean="0"/>
              <a:t>VD</a:t>
            </a:r>
            <a:r>
              <a:rPr lang="it-IT" dirty="0" smtClean="0"/>
              <a:t> battito cardiaco</a:t>
            </a:r>
          </a:p>
          <a:p>
            <a:pPr>
              <a:lnSpc>
                <a:spcPct val="90000"/>
              </a:lnSpc>
              <a:defRPr/>
            </a:pPr>
            <a:endParaRPr lang="it-IT" dirty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69115514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err="1" smtClean="0">
                <a:cs typeface="+mj-cs"/>
              </a:rPr>
              <a:t>Metodo</a:t>
            </a:r>
            <a:r>
              <a:rPr lang="en-US" dirty="0" smtClean="0">
                <a:cs typeface="+mj-cs"/>
              </a:rPr>
              <a:t> </a:t>
            </a:r>
            <a:r>
              <a:rPr lang="en-US" dirty="0" err="1" smtClean="0">
                <a:cs typeface="+mj-cs"/>
              </a:rPr>
              <a:t>sperimentale</a:t>
            </a:r>
            <a:endParaRPr lang="en-US" dirty="0" smtClean="0">
              <a:cs typeface="+mj-cs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pPr algn="ctr" eaLnBrk="1" hangingPunct="1">
              <a:lnSpc>
                <a:spcPct val="90000"/>
              </a:lnSpc>
              <a:buFontTx/>
              <a:buNone/>
              <a:defRPr/>
            </a:pPr>
            <a:r>
              <a:rPr lang="it-IT" sz="3500" b="1" dirty="0" smtClean="0">
                <a:cs typeface="+mn-cs"/>
              </a:rPr>
              <a:t>INDIPENDENTE:</a:t>
            </a:r>
          </a:p>
          <a:p>
            <a:pPr eaLnBrk="1" hangingPunct="1">
              <a:lnSpc>
                <a:spcPct val="90000"/>
              </a:lnSpc>
              <a:buFontTx/>
              <a:buNone/>
              <a:defRPr/>
            </a:pPr>
            <a:endParaRPr lang="it-IT" sz="3500" dirty="0">
              <a:cs typeface="+mn-cs"/>
            </a:endParaRPr>
          </a:p>
          <a:p>
            <a:pPr eaLnBrk="1" hangingPunct="1">
              <a:lnSpc>
                <a:spcPct val="90000"/>
              </a:lnSpc>
              <a:buFontTx/>
              <a:buNone/>
              <a:defRPr/>
            </a:pPr>
            <a:r>
              <a:rPr lang="it-IT" sz="3500" dirty="0" smtClean="0">
                <a:cs typeface="+mn-cs"/>
              </a:rPr>
              <a:t> è la variabile che lo sperimentatore manipola/varia </a:t>
            </a:r>
            <a:endParaRPr lang="it-IT" sz="3500" dirty="0">
              <a:cs typeface="+mn-cs"/>
            </a:endParaRPr>
          </a:p>
          <a:p>
            <a:pPr eaLnBrk="1" hangingPunct="1">
              <a:lnSpc>
                <a:spcPct val="90000"/>
              </a:lnSpc>
              <a:buFontTx/>
              <a:buNone/>
              <a:defRPr/>
            </a:pPr>
            <a:r>
              <a:rPr lang="it-IT" sz="3500" dirty="0" smtClean="0">
                <a:cs typeface="+mn-cs"/>
              </a:rPr>
              <a:t> </a:t>
            </a:r>
          </a:p>
          <a:p>
            <a:pPr eaLnBrk="1" hangingPunct="1">
              <a:lnSpc>
                <a:spcPct val="90000"/>
              </a:lnSpc>
              <a:buFontTx/>
              <a:buNone/>
              <a:defRPr/>
            </a:pPr>
            <a:r>
              <a:rPr lang="it-IT" sz="3500" dirty="0" smtClean="0">
                <a:cs typeface="+mn-cs"/>
              </a:rPr>
              <a:t>Es. quantità di caffeina</a:t>
            </a:r>
          </a:p>
          <a:p>
            <a:pPr eaLnBrk="1" hangingPunct="1">
              <a:lnSpc>
                <a:spcPct val="90000"/>
              </a:lnSpc>
              <a:buFontTx/>
              <a:buNone/>
              <a:defRPr/>
            </a:pPr>
            <a:endParaRPr lang="it-IT" dirty="0" smtClean="0">
              <a:cs typeface="+mn-cs"/>
            </a:endParaRPr>
          </a:p>
          <a:p>
            <a:pPr eaLnBrk="1" hangingPunct="1">
              <a:lnSpc>
                <a:spcPct val="90000"/>
              </a:lnSpc>
              <a:buFontTx/>
              <a:buNone/>
              <a:defRPr/>
            </a:pPr>
            <a:endParaRPr lang="it-IT" dirty="0" smtClean="0">
              <a:cs typeface="+mn-cs"/>
            </a:endParaRPr>
          </a:p>
          <a:p>
            <a:pPr eaLnBrk="1" hangingPunct="1">
              <a:lnSpc>
                <a:spcPct val="90000"/>
              </a:lnSpc>
              <a:buFontTx/>
              <a:buNone/>
              <a:defRPr/>
            </a:pPr>
            <a:r>
              <a:rPr lang="it-IT" dirty="0" smtClean="0">
                <a:cs typeface="+mn-cs"/>
              </a:rPr>
              <a:t>	</a:t>
            </a:r>
          </a:p>
          <a:p>
            <a:pPr eaLnBrk="1" hangingPunct="1">
              <a:lnSpc>
                <a:spcPct val="90000"/>
              </a:lnSpc>
              <a:buFontTx/>
              <a:buNone/>
              <a:defRPr/>
            </a:pPr>
            <a:endParaRPr lang="it-IT" dirty="0" smtClean="0">
              <a:cs typeface="+mn-cs"/>
            </a:endParaRPr>
          </a:p>
          <a:p>
            <a:pPr eaLnBrk="1" hangingPunct="1">
              <a:lnSpc>
                <a:spcPct val="90000"/>
              </a:lnSpc>
              <a:buFontTx/>
              <a:buNone/>
              <a:defRPr/>
            </a:pPr>
            <a:endParaRPr lang="it-IT" dirty="0" smtClean="0">
              <a:cs typeface="+mn-cs"/>
            </a:endParaRPr>
          </a:p>
          <a:p>
            <a:pPr eaLnBrk="1" hangingPunct="1">
              <a:lnSpc>
                <a:spcPct val="90000"/>
              </a:lnSpc>
              <a:buFontTx/>
              <a:buNone/>
              <a:defRPr/>
            </a:pPr>
            <a:r>
              <a:rPr lang="it-IT" dirty="0" smtClean="0">
                <a:cs typeface="+mn-cs"/>
              </a:rPr>
              <a:t>	</a:t>
            </a:r>
            <a:endParaRPr lang="en-US" dirty="0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25569572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err="1"/>
              <a:t>Metodo</a:t>
            </a:r>
            <a:r>
              <a:rPr lang="en-US" dirty="0"/>
              <a:t> </a:t>
            </a:r>
            <a:r>
              <a:rPr lang="en-US" dirty="0" err="1"/>
              <a:t>sperimentale</a:t>
            </a:r>
            <a:endParaRPr lang="en-US" dirty="0" smtClean="0">
              <a:cs typeface="+mj-cs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ctr" eaLnBrk="1" hangingPunct="1">
              <a:lnSpc>
                <a:spcPct val="90000"/>
              </a:lnSpc>
              <a:buFontTx/>
              <a:buNone/>
              <a:defRPr/>
            </a:pPr>
            <a:r>
              <a:rPr lang="it-IT" sz="3000" b="1" dirty="0" smtClean="0">
                <a:cs typeface="+mn-cs"/>
              </a:rPr>
              <a:t>DIPENDENTE</a:t>
            </a:r>
            <a:r>
              <a:rPr lang="it-IT" sz="3000" dirty="0" smtClean="0">
                <a:cs typeface="+mn-cs"/>
              </a:rPr>
              <a:t>: </a:t>
            </a:r>
          </a:p>
          <a:p>
            <a:pPr eaLnBrk="1" hangingPunct="1">
              <a:lnSpc>
                <a:spcPct val="90000"/>
              </a:lnSpc>
              <a:buFontTx/>
              <a:buNone/>
              <a:defRPr/>
            </a:pPr>
            <a:endParaRPr lang="it-IT" sz="3000" dirty="0">
              <a:cs typeface="+mn-cs"/>
            </a:endParaRPr>
          </a:p>
          <a:p>
            <a:pPr eaLnBrk="1" hangingPunct="1">
              <a:lnSpc>
                <a:spcPct val="90000"/>
              </a:lnSpc>
              <a:buFontTx/>
              <a:buNone/>
              <a:defRPr/>
            </a:pPr>
            <a:r>
              <a:rPr lang="it-IT" sz="3000" dirty="0" smtClean="0">
                <a:cs typeface="+mn-cs"/>
              </a:rPr>
              <a:t>    è </a:t>
            </a:r>
            <a:r>
              <a:rPr lang="it-IT" sz="3000" dirty="0" smtClean="0">
                <a:cs typeface="+mn-cs"/>
              </a:rPr>
              <a:t>la variabile che dipende da un’altra variabile (l’indipendente)</a:t>
            </a:r>
          </a:p>
          <a:p>
            <a:pPr eaLnBrk="1" hangingPunct="1">
              <a:lnSpc>
                <a:spcPct val="90000"/>
              </a:lnSpc>
              <a:buFontTx/>
              <a:buNone/>
              <a:defRPr/>
            </a:pPr>
            <a:endParaRPr lang="it-IT" sz="3000" dirty="0" smtClean="0">
              <a:cs typeface="+mn-cs"/>
            </a:endParaRPr>
          </a:p>
          <a:p>
            <a:pPr eaLnBrk="1" hangingPunct="1">
              <a:lnSpc>
                <a:spcPct val="90000"/>
              </a:lnSpc>
              <a:buFontTx/>
              <a:buNone/>
              <a:defRPr/>
            </a:pPr>
            <a:r>
              <a:rPr lang="it-IT" sz="3000" dirty="0" smtClean="0">
                <a:cs typeface="+mn-cs"/>
              </a:rPr>
              <a:t>	Es. Ansia: battito cardiaco, misuro la frequenza dei battiti </a:t>
            </a:r>
            <a:endParaRPr lang="fr-FR" sz="3000" dirty="0" smtClean="0">
              <a:cs typeface="+mn-cs"/>
            </a:endParaRPr>
          </a:p>
          <a:p>
            <a:pPr eaLnBrk="1" hangingPunct="1">
              <a:defRPr/>
            </a:pPr>
            <a:endParaRPr lang="en-US" dirty="0" smtClean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9464985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err="1"/>
              <a:t>Metodo</a:t>
            </a:r>
            <a:r>
              <a:rPr lang="en-US" dirty="0"/>
              <a:t> </a:t>
            </a:r>
            <a:r>
              <a:rPr lang="en-US" dirty="0" err="1"/>
              <a:t>sperimentale</a:t>
            </a:r>
            <a:endParaRPr lang="it-IT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defRPr/>
            </a:pPr>
            <a:endParaRPr lang="it-IT" dirty="0" smtClean="0"/>
          </a:p>
          <a:p>
            <a:pPr>
              <a:defRPr/>
            </a:pPr>
            <a:endParaRPr lang="it-IT" dirty="0"/>
          </a:p>
          <a:p>
            <a:pPr>
              <a:defRPr/>
            </a:pPr>
            <a:r>
              <a:rPr lang="it-IT" dirty="0" smtClean="0"/>
              <a:t>Si ipotizza che la VI sia la causa, ossia che produca un effetto sulla VD</a:t>
            </a:r>
            <a:endParaRPr lang="it-IT" dirty="0"/>
          </a:p>
        </p:txBody>
      </p:sp>
    </p:spTree>
    <p:extLst>
      <p:ext uri="{BB962C8B-B14F-4D97-AF65-F5344CB8AC3E}">
        <p14:creationId xmlns:p14="http://schemas.microsoft.com/office/powerpoint/2010/main" val="24733632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err="1"/>
              <a:t>Metodo</a:t>
            </a:r>
            <a:r>
              <a:rPr lang="en-US" dirty="0"/>
              <a:t> </a:t>
            </a:r>
            <a:r>
              <a:rPr lang="en-US" dirty="0" err="1"/>
              <a:t>sperimentale</a:t>
            </a:r>
            <a:endParaRPr lang="it-IT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defRPr/>
            </a:pPr>
            <a:r>
              <a:rPr lang="it-IT" dirty="0" smtClean="0"/>
              <a:t>In un disegno/piano </a:t>
            </a:r>
            <a:r>
              <a:rPr lang="it-IT" dirty="0" err="1" smtClean="0"/>
              <a:t>sperimetale</a:t>
            </a:r>
            <a:r>
              <a:rPr lang="it-IT" dirty="0" smtClean="0"/>
              <a:t> = in un esperimento (sinonimi) </a:t>
            </a:r>
          </a:p>
          <a:p>
            <a:pPr>
              <a:defRPr/>
            </a:pPr>
            <a:endParaRPr lang="it-IT" dirty="0"/>
          </a:p>
          <a:p>
            <a:pPr>
              <a:defRPr/>
            </a:pPr>
            <a:r>
              <a:rPr lang="it-IT" dirty="0" smtClean="0"/>
              <a:t>Devo avere sempre una IV e un DV</a:t>
            </a:r>
          </a:p>
        </p:txBody>
      </p:sp>
    </p:spTree>
    <p:extLst>
      <p:ext uri="{BB962C8B-B14F-4D97-AF65-F5344CB8AC3E}">
        <p14:creationId xmlns:p14="http://schemas.microsoft.com/office/powerpoint/2010/main" val="283363667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err="1"/>
              <a:t>Metodo</a:t>
            </a:r>
            <a:r>
              <a:rPr lang="en-US" dirty="0"/>
              <a:t> </a:t>
            </a:r>
            <a:r>
              <a:rPr lang="en-US" dirty="0" err="1"/>
              <a:t>sperimentale</a:t>
            </a:r>
            <a:endParaRPr lang="it-IT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defRPr/>
            </a:pPr>
            <a:r>
              <a:rPr lang="it-IT" dirty="0" smtClean="0"/>
              <a:t>In un disegno/piano </a:t>
            </a:r>
            <a:r>
              <a:rPr lang="it-IT" dirty="0" err="1" smtClean="0"/>
              <a:t>sperimetale</a:t>
            </a:r>
            <a:r>
              <a:rPr lang="it-IT" dirty="0" smtClean="0"/>
              <a:t> = in un esperimento (sinonimi) </a:t>
            </a:r>
          </a:p>
          <a:p>
            <a:pPr>
              <a:defRPr/>
            </a:pPr>
            <a:endParaRPr lang="it-IT" dirty="0"/>
          </a:p>
          <a:p>
            <a:pPr>
              <a:defRPr/>
            </a:pPr>
            <a:r>
              <a:rPr lang="it-IT" dirty="0" smtClean="0"/>
              <a:t>Devo </a:t>
            </a:r>
            <a:r>
              <a:rPr lang="it-IT" smtClean="0"/>
              <a:t>avere sempre una IV e un DV</a:t>
            </a:r>
            <a:endParaRPr lang="it-IT" dirty="0" smtClean="0"/>
          </a:p>
        </p:txBody>
      </p:sp>
    </p:spTree>
    <p:extLst>
      <p:ext uri="{BB962C8B-B14F-4D97-AF65-F5344CB8AC3E}">
        <p14:creationId xmlns:p14="http://schemas.microsoft.com/office/powerpoint/2010/main" val="89499870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err="1" smtClean="0"/>
              <a:t>Partecipanti</a:t>
            </a:r>
            <a:endParaRPr lang="en-GB" dirty="0"/>
          </a:p>
          <a:p>
            <a:endParaRPr lang="en-GB" dirty="0" smtClean="0"/>
          </a:p>
          <a:p>
            <a:r>
              <a:rPr lang="en-GB" dirty="0" err="1" smtClean="0"/>
              <a:t>Somministro</a:t>
            </a:r>
            <a:r>
              <a:rPr lang="en-GB" dirty="0" smtClean="0"/>
              <a:t> THC (VI)</a:t>
            </a:r>
          </a:p>
        </p:txBody>
      </p:sp>
      <p:pic>
        <p:nvPicPr>
          <p:cNvPr id="5" name="Immagin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565650" y="2260600"/>
            <a:ext cx="3492500" cy="2324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60516218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err="1" smtClean="0"/>
              <a:t>Partecipanti</a:t>
            </a:r>
            <a:endParaRPr lang="en-GB" dirty="0"/>
          </a:p>
          <a:p>
            <a:endParaRPr lang="en-GB" dirty="0" smtClean="0"/>
          </a:p>
          <a:p>
            <a:r>
              <a:rPr lang="en-GB" dirty="0" err="1" smtClean="0"/>
              <a:t>Somministro</a:t>
            </a:r>
            <a:r>
              <a:rPr lang="en-GB" dirty="0" smtClean="0"/>
              <a:t> THC (VI)</a:t>
            </a:r>
          </a:p>
          <a:p>
            <a:endParaRPr lang="en-GB" dirty="0"/>
          </a:p>
          <a:p>
            <a:endParaRPr lang="en-GB" dirty="0" smtClean="0"/>
          </a:p>
          <a:p>
            <a:endParaRPr lang="en-GB" dirty="0"/>
          </a:p>
          <a:p>
            <a:r>
              <a:rPr lang="en-GB" dirty="0" err="1" smtClean="0"/>
              <a:t>Battito</a:t>
            </a:r>
            <a:r>
              <a:rPr lang="en-GB" dirty="0" smtClean="0"/>
              <a:t> </a:t>
            </a:r>
            <a:r>
              <a:rPr lang="en-GB" dirty="0" err="1" smtClean="0"/>
              <a:t>cardiaco</a:t>
            </a:r>
            <a:endParaRPr lang="en-GB" dirty="0" smtClean="0"/>
          </a:p>
        </p:txBody>
      </p:sp>
      <p:pic>
        <p:nvPicPr>
          <p:cNvPr id="5" name="Immagin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768850" y="1854200"/>
            <a:ext cx="3492500" cy="2324100"/>
          </a:xfrm>
          <a:prstGeom prst="rect">
            <a:avLst/>
          </a:prstGeom>
        </p:spPr>
      </p:pic>
      <p:pic>
        <p:nvPicPr>
          <p:cNvPr id="6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81550" y="4178300"/>
            <a:ext cx="3479800" cy="233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606024430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GB" dirty="0" err="1" smtClean="0"/>
              <a:t>Partecipanti</a:t>
            </a:r>
            <a:endParaRPr lang="en-GB" dirty="0"/>
          </a:p>
          <a:p>
            <a:endParaRPr lang="en-GB" dirty="0" smtClean="0"/>
          </a:p>
          <a:p>
            <a:r>
              <a:rPr lang="en-GB" dirty="0" err="1" smtClean="0"/>
              <a:t>Somministro</a:t>
            </a:r>
            <a:r>
              <a:rPr lang="en-GB" dirty="0" smtClean="0"/>
              <a:t> THC (VI)</a:t>
            </a:r>
          </a:p>
          <a:p>
            <a:pPr lvl="2"/>
            <a:r>
              <a:rPr lang="en-GB" dirty="0" smtClean="0"/>
              <a:t>0,2mg</a:t>
            </a:r>
          </a:p>
          <a:p>
            <a:endParaRPr lang="en-GB" dirty="0"/>
          </a:p>
          <a:p>
            <a:endParaRPr lang="en-GB" dirty="0" smtClean="0"/>
          </a:p>
          <a:p>
            <a:endParaRPr lang="en-GB" dirty="0"/>
          </a:p>
          <a:p>
            <a:r>
              <a:rPr lang="en-GB" dirty="0" err="1" smtClean="0"/>
              <a:t>Battito</a:t>
            </a:r>
            <a:r>
              <a:rPr lang="en-GB" dirty="0" smtClean="0"/>
              <a:t> </a:t>
            </a:r>
            <a:r>
              <a:rPr lang="en-GB" dirty="0" err="1" smtClean="0"/>
              <a:t>cardiaco</a:t>
            </a:r>
            <a:endParaRPr lang="en-GB" dirty="0"/>
          </a:p>
          <a:p>
            <a:pPr lvl="2"/>
            <a:r>
              <a:rPr lang="en-GB" dirty="0" smtClean="0"/>
              <a:t>120 b/min</a:t>
            </a:r>
          </a:p>
        </p:txBody>
      </p:sp>
      <p:pic>
        <p:nvPicPr>
          <p:cNvPr id="5" name="Immagin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68850" y="1854200"/>
            <a:ext cx="3492500" cy="2324100"/>
          </a:xfrm>
          <a:prstGeom prst="rect">
            <a:avLst/>
          </a:prstGeom>
        </p:spPr>
      </p:pic>
      <p:pic>
        <p:nvPicPr>
          <p:cNvPr id="6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81550" y="4178300"/>
            <a:ext cx="3479800" cy="233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749570249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GB" dirty="0" err="1" smtClean="0"/>
              <a:t>Partecipanti</a:t>
            </a:r>
            <a:endParaRPr lang="en-GB" dirty="0"/>
          </a:p>
          <a:p>
            <a:endParaRPr lang="en-GB" dirty="0" smtClean="0"/>
          </a:p>
          <a:p>
            <a:r>
              <a:rPr lang="en-GB" dirty="0" err="1" smtClean="0"/>
              <a:t>Somministro</a:t>
            </a:r>
            <a:r>
              <a:rPr lang="en-GB" dirty="0" smtClean="0"/>
              <a:t> THC (VI)</a:t>
            </a:r>
          </a:p>
          <a:p>
            <a:pPr lvl="2"/>
            <a:r>
              <a:rPr lang="en-GB" dirty="0" smtClean="0"/>
              <a:t>0,2mg</a:t>
            </a:r>
          </a:p>
          <a:p>
            <a:endParaRPr lang="en-GB" dirty="0"/>
          </a:p>
          <a:p>
            <a:endParaRPr lang="en-GB" dirty="0" smtClean="0"/>
          </a:p>
          <a:p>
            <a:endParaRPr lang="en-GB" dirty="0"/>
          </a:p>
          <a:p>
            <a:r>
              <a:rPr lang="en-GB" dirty="0" err="1" smtClean="0"/>
              <a:t>Battito</a:t>
            </a:r>
            <a:r>
              <a:rPr lang="en-GB" dirty="0" smtClean="0"/>
              <a:t> </a:t>
            </a:r>
            <a:r>
              <a:rPr lang="en-GB" dirty="0" err="1" smtClean="0"/>
              <a:t>cardiaco</a:t>
            </a:r>
            <a:endParaRPr lang="en-GB" dirty="0"/>
          </a:p>
          <a:p>
            <a:pPr lvl="2"/>
            <a:r>
              <a:rPr lang="en-GB" dirty="0" smtClean="0"/>
              <a:t>120 b/min</a:t>
            </a:r>
          </a:p>
        </p:txBody>
      </p:sp>
      <p:pic>
        <p:nvPicPr>
          <p:cNvPr id="5" name="Immagin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68850" y="1854200"/>
            <a:ext cx="3492500" cy="2324100"/>
          </a:xfrm>
          <a:prstGeom prst="rect">
            <a:avLst/>
          </a:prstGeom>
        </p:spPr>
      </p:pic>
      <p:pic>
        <p:nvPicPr>
          <p:cNvPr id="6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81550" y="4178300"/>
            <a:ext cx="3479800" cy="233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Immagine 3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662112" y="1854200"/>
            <a:ext cx="5754688" cy="3683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7657520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 dirty="0" smtClean="0"/>
          </a:p>
          <a:p>
            <a:endParaRPr lang="en-GB" dirty="0"/>
          </a:p>
          <a:p>
            <a:r>
              <a:rPr lang="en-GB" dirty="0" smtClean="0">
                <a:hlinkClick r:id="rId2"/>
              </a:rPr>
              <a:t>https://www.youtube.com/watch?v=NyDDyT1lDhA</a:t>
            </a:r>
            <a:r>
              <a:rPr lang="en-GB" dirty="0" smtClean="0"/>
              <a:t> 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594822972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err="1"/>
              <a:t>Metodo</a:t>
            </a:r>
            <a:r>
              <a:rPr lang="en-US" dirty="0"/>
              <a:t> </a:t>
            </a:r>
            <a:r>
              <a:rPr lang="en-US" dirty="0" err="1"/>
              <a:t>sperimentale</a:t>
            </a:r>
            <a:endParaRPr lang="it-IT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defRPr/>
            </a:pPr>
            <a:r>
              <a:rPr lang="it-IT" dirty="0" smtClean="0"/>
              <a:t>La VI deve avere più di un gruppo sperimentale / più di un livello sperimentale</a:t>
            </a:r>
          </a:p>
          <a:p>
            <a:pPr>
              <a:defRPr/>
            </a:pPr>
            <a:r>
              <a:rPr lang="it-IT" b="1" dirty="0" smtClean="0"/>
              <a:t>(più di uno!!)</a:t>
            </a:r>
            <a:endParaRPr lang="it-IT" b="1" dirty="0"/>
          </a:p>
        </p:txBody>
      </p:sp>
    </p:spTree>
    <p:extLst>
      <p:ext uri="{BB962C8B-B14F-4D97-AF65-F5344CB8AC3E}">
        <p14:creationId xmlns:p14="http://schemas.microsoft.com/office/powerpoint/2010/main" val="362692877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err="1"/>
              <a:t>Metodo</a:t>
            </a:r>
            <a:r>
              <a:rPr lang="en-US" dirty="0"/>
              <a:t> </a:t>
            </a:r>
            <a:r>
              <a:rPr lang="en-US" dirty="0" err="1"/>
              <a:t>sperimentale</a:t>
            </a:r>
            <a:endParaRPr lang="it-IT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defRPr/>
            </a:pPr>
            <a:r>
              <a:rPr lang="it-IT" dirty="0" smtClean="0">
                <a:solidFill>
                  <a:schemeClr val="bg1">
                    <a:lumMod val="75000"/>
                  </a:schemeClr>
                </a:solidFill>
              </a:rPr>
              <a:t>La VI deve avere più di un gruppo sperimentale / più di un livello sperimentale</a:t>
            </a:r>
          </a:p>
          <a:p>
            <a:pPr>
              <a:defRPr/>
            </a:pPr>
            <a:endParaRPr lang="it-IT" dirty="0"/>
          </a:p>
          <a:p>
            <a:pPr>
              <a:defRPr/>
            </a:pPr>
            <a:r>
              <a:rPr lang="it-IT" dirty="0" smtClean="0"/>
              <a:t>Uno di questi livelli deve costituire la manipolazione critica, quella che dovrebbe sortire l’effetto sulla DV</a:t>
            </a:r>
          </a:p>
        </p:txBody>
      </p:sp>
    </p:spTree>
    <p:extLst>
      <p:ext uri="{BB962C8B-B14F-4D97-AF65-F5344CB8AC3E}">
        <p14:creationId xmlns:p14="http://schemas.microsoft.com/office/powerpoint/2010/main" val="315789661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err="1"/>
              <a:t>Metodo</a:t>
            </a:r>
            <a:r>
              <a:rPr lang="en-US" dirty="0"/>
              <a:t> </a:t>
            </a:r>
            <a:r>
              <a:rPr lang="en-US" dirty="0" err="1"/>
              <a:t>sperimentale</a:t>
            </a:r>
            <a:endParaRPr lang="it-IT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  <a:defRPr/>
            </a:pPr>
            <a:endParaRPr lang="it-IT" dirty="0"/>
          </a:p>
          <a:p>
            <a:pPr>
              <a:defRPr/>
            </a:pPr>
            <a:r>
              <a:rPr lang="it-IT" dirty="0" smtClean="0">
                <a:solidFill>
                  <a:srgbClr val="BFBFBF"/>
                </a:solidFill>
              </a:rPr>
              <a:t>Uno di questi livelli deve costituire la manipolazione critica, quella che dovrebbe sortire l’effetto sulla DV</a:t>
            </a:r>
          </a:p>
          <a:p>
            <a:pPr>
              <a:defRPr/>
            </a:pPr>
            <a:endParaRPr lang="it-IT" dirty="0"/>
          </a:p>
          <a:p>
            <a:pPr>
              <a:defRPr/>
            </a:pPr>
            <a:r>
              <a:rPr lang="it-IT" dirty="0" smtClean="0"/>
              <a:t>L’altro livello deve costituire il controllo/gruppo di paragone</a:t>
            </a:r>
          </a:p>
        </p:txBody>
      </p:sp>
    </p:spTree>
    <p:extLst>
      <p:ext uri="{BB962C8B-B14F-4D97-AF65-F5344CB8AC3E}">
        <p14:creationId xmlns:p14="http://schemas.microsoft.com/office/powerpoint/2010/main" val="315789661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Metodo</a:t>
            </a:r>
            <a:r>
              <a:rPr lang="en-US" dirty="0" smtClean="0"/>
              <a:t> </a:t>
            </a:r>
            <a:r>
              <a:rPr lang="en-US" dirty="0" err="1" smtClean="0"/>
              <a:t>sperimentale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err="1" smtClean="0"/>
              <a:t>Individua</a:t>
            </a:r>
            <a:r>
              <a:rPr lang="en-GB" dirty="0" smtClean="0"/>
              <a:t> </a:t>
            </a:r>
            <a:r>
              <a:rPr lang="en-GB" dirty="0" err="1" smtClean="0"/>
              <a:t>nello</a:t>
            </a:r>
            <a:r>
              <a:rPr lang="en-GB" dirty="0" smtClean="0"/>
              <a:t> studio di Ash </a:t>
            </a:r>
            <a:r>
              <a:rPr lang="en-GB" dirty="0" err="1" smtClean="0"/>
              <a:t>quali</a:t>
            </a:r>
            <a:r>
              <a:rPr lang="en-GB" dirty="0" smtClean="0"/>
              <a:t> </a:t>
            </a:r>
            <a:r>
              <a:rPr lang="en-GB" dirty="0" err="1" smtClean="0"/>
              <a:t>sono</a:t>
            </a:r>
            <a:r>
              <a:rPr lang="en-GB" dirty="0" smtClean="0"/>
              <a:t> I </a:t>
            </a:r>
            <a:r>
              <a:rPr lang="en-GB" dirty="0" err="1" smtClean="0"/>
              <a:t>livelli</a:t>
            </a:r>
            <a:r>
              <a:rPr lang="en-GB" dirty="0"/>
              <a:t> </a:t>
            </a:r>
            <a:r>
              <a:rPr lang="en-GB" dirty="0" err="1" smtClean="0"/>
              <a:t>della</a:t>
            </a:r>
            <a:r>
              <a:rPr lang="en-GB" dirty="0" smtClean="0"/>
              <a:t> </a:t>
            </a:r>
            <a:r>
              <a:rPr lang="en-GB" dirty="0" err="1" smtClean="0"/>
              <a:t>variabile</a:t>
            </a:r>
            <a:r>
              <a:rPr lang="en-GB" dirty="0" smtClean="0"/>
              <a:t> </a:t>
            </a:r>
            <a:r>
              <a:rPr lang="en-GB" dirty="0" err="1" smtClean="0"/>
              <a:t>Indipendente</a:t>
            </a:r>
            <a:r>
              <a:rPr lang="en-GB" dirty="0" smtClean="0"/>
              <a:t>?</a:t>
            </a:r>
          </a:p>
          <a:p>
            <a:r>
              <a:rPr lang="en-GB" dirty="0" err="1" smtClean="0"/>
              <a:t>Quali</a:t>
            </a:r>
            <a:r>
              <a:rPr lang="en-GB" dirty="0" smtClean="0"/>
              <a:t> </a:t>
            </a:r>
            <a:r>
              <a:rPr lang="en-GB" dirty="0" err="1" smtClean="0"/>
              <a:t>sono</a:t>
            </a:r>
            <a:r>
              <a:rPr lang="en-GB" dirty="0" smtClean="0"/>
              <a:t> le </a:t>
            </a:r>
            <a:r>
              <a:rPr lang="en-GB" dirty="0" err="1" smtClean="0"/>
              <a:t>condizioni</a:t>
            </a:r>
            <a:r>
              <a:rPr lang="en-GB" dirty="0" smtClean="0"/>
              <a:t> di </a:t>
            </a:r>
            <a:r>
              <a:rPr lang="en-GB" dirty="0" err="1" smtClean="0"/>
              <a:t>giudizio</a:t>
            </a:r>
            <a:r>
              <a:rPr lang="en-GB" dirty="0" smtClean="0"/>
              <a:t> poste in </a:t>
            </a:r>
            <a:r>
              <a:rPr lang="en-GB" dirty="0" err="1" smtClean="0"/>
              <a:t>essere</a:t>
            </a:r>
            <a:r>
              <a:rPr lang="en-GB" dirty="0" smtClean="0"/>
              <a:t> da Ash?</a:t>
            </a:r>
          </a:p>
          <a:p>
            <a:endParaRPr lang="en-GB" dirty="0"/>
          </a:p>
          <a:p>
            <a:r>
              <a:rPr lang="en-GB" dirty="0" smtClean="0"/>
              <a:t>Alias: </a:t>
            </a:r>
            <a:r>
              <a:rPr lang="en-GB" dirty="0" err="1" smtClean="0"/>
              <a:t>individua</a:t>
            </a:r>
            <a:r>
              <a:rPr lang="en-GB" dirty="0" smtClean="0"/>
              <a:t> e </a:t>
            </a:r>
            <a:r>
              <a:rPr lang="en-GB" dirty="0" err="1" smtClean="0"/>
              <a:t>descrivi</a:t>
            </a:r>
            <a:r>
              <a:rPr lang="en-GB" dirty="0" smtClean="0"/>
              <a:t> la IV</a:t>
            </a:r>
          </a:p>
          <a:p>
            <a:endParaRPr lang="en-GB" dirty="0"/>
          </a:p>
          <a:p>
            <a:pPr marL="0" indent="0">
              <a:buNone/>
            </a:pP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994333692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Metodo</a:t>
            </a:r>
            <a:r>
              <a:rPr lang="en-US" dirty="0" smtClean="0"/>
              <a:t> </a:t>
            </a:r>
            <a:r>
              <a:rPr lang="en-US" dirty="0" err="1" smtClean="0"/>
              <a:t>sperimentale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err="1" smtClean="0">
                <a:solidFill>
                  <a:srgbClr val="BFBFBF"/>
                </a:solidFill>
              </a:rPr>
              <a:t>Individua</a:t>
            </a:r>
            <a:r>
              <a:rPr lang="en-GB" dirty="0" smtClean="0">
                <a:solidFill>
                  <a:srgbClr val="BFBFBF"/>
                </a:solidFill>
              </a:rPr>
              <a:t> </a:t>
            </a:r>
            <a:r>
              <a:rPr lang="en-GB" dirty="0" err="1" smtClean="0">
                <a:solidFill>
                  <a:srgbClr val="BFBFBF"/>
                </a:solidFill>
              </a:rPr>
              <a:t>nello</a:t>
            </a:r>
            <a:r>
              <a:rPr lang="en-GB" dirty="0" smtClean="0">
                <a:solidFill>
                  <a:srgbClr val="BFBFBF"/>
                </a:solidFill>
              </a:rPr>
              <a:t> studio di Ash </a:t>
            </a:r>
            <a:r>
              <a:rPr lang="en-GB" dirty="0" err="1" smtClean="0">
                <a:solidFill>
                  <a:srgbClr val="BFBFBF"/>
                </a:solidFill>
              </a:rPr>
              <a:t>quali</a:t>
            </a:r>
            <a:r>
              <a:rPr lang="en-GB" dirty="0" smtClean="0">
                <a:solidFill>
                  <a:srgbClr val="BFBFBF"/>
                </a:solidFill>
              </a:rPr>
              <a:t> </a:t>
            </a:r>
            <a:r>
              <a:rPr lang="en-GB" dirty="0" err="1" smtClean="0">
                <a:solidFill>
                  <a:srgbClr val="BFBFBF"/>
                </a:solidFill>
              </a:rPr>
              <a:t>sono</a:t>
            </a:r>
            <a:r>
              <a:rPr lang="en-GB" dirty="0" smtClean="0">
                <a:solidFill>
                  <a:srgbClr val="BFBFBF"/>
                </a:solidFill>
              </a:rPr>
              <a:t> I </a:t>
            </a:r>
            <a:r>
              <a:rPr lang="en-GB" dirty="0" err="1" smtClean="0">
                <a:solidFill>
                  <a:srgbClr val="BFBFBF"/>
                </a:solidFill>
              </a:rPr>
              <a:t>livelli</a:t>
            </a:r>
            <a:r>
              <a:rPr lang="en-GB" dirty="0">
                <a:solidFill>
                  <a:srgbClr val="BFBFBF"/>
                </a:solidFill>
              </a:rPr>
              <a:t> </a:t>
            </a:r>
            <a:r>
              <a:rPr lang="en-GB" dirty="0" err="1" smtClean="0">
                <a:solidFill>
                  <a:srgbClr val="BFBFBF"/>
                </a:solidFill>
              </a:rPr>
              <a:t>della</a:t>
            </a:r>
            <a:r>
              <a:rPr lang="en-GB" dirty="0" smtClean="0">
                <a:solidFill>
                  <a:srgbClr val="BFBFBF"/>
                </a:solidFill>
              </a:rPr>
              <a:t> </a:t>
            </a:r>
            <a:r>
              <a:rPr lang="en-GB" dirty="0" err="1" smtClean="0">
                <a:solidFill>
                  <a:srgbClr val="BFBFBF"/>
                </a:solidFill>
              </a:rPr>
              <a:t>variabile</a:t>
            </a:r>
            <a:r>
              <a:rPr lang="en-GB" dirty="0" smtClean="0">
                <a:solidFill>
                  <a:srgbClr val="BFBFBF"/>
                </a:solidFill>
              </a:rPr>
              <a:t> </a:t>
            </a:r>
            <a:r>
              <a:rPr lang="en-GB" dirty="0" err="1" smtClean="0">
                <a:solidFill>
                  <a:srgbClr val="BFBFBF"/>
                </a:solidFill>
              </a:rPr>
              <a:t>Indipendente?Quali</a:t>
            </a:r>
            <a:r>
              <a:rPr lang="en-GB" dirty="0" smtClean="0">
                <a:solidFill>
                  <a:srgbClr val="BFBFBF"/>
                </a:solidFill>
              </a:rPr>
              <a:t> </a:t>
            </a:r>
            <a:r>
              <a:rPr lang="en-GB" dirty="0" err="1" smtClean="0">
                <a:solidFill>
                  <a:srgbClr val="BFBFBF"/>
                </a:solidFill>
              </a:rPr>
              <a:t>sono</a:t>
            </a:r>
            <a:r>
              <a:rPr lang="en-GB" dirty="0" smtClean="0">
                <a:solidFill>
                  <a:srgbClr val="BFBFBF"/>
                </a:solidFill>
              </a:rPr>
              <a:t> le </a:t>
            </a:r>
            <a:r>
              <a:rPr lang="en-GB" dirty="0" err="1" smtClean="0">
                <a:solidFill>
                  <a:srgbClr val="BFBFBF"/>
                </a:solidFill>
              </a:rPr>
              <a:t>condizioni</a:t>
            </a:r>
            <a:r>
              <a:rPr lang="en-GB" dirty="0" smtClean="0">
                <a:solidFill>
                  <a:srgbClr val="BFBFBF"/>
                </a:solidFill>
              </a:rPr>
              <a:t> di </a:t>
            </a:r>
            <a:r>
              <a:rPr lang="en-GB" dirty="0" err="1" smtClean="0">
                <a:solidFill>
                  <a:srgbClr val="BFBFBF"/>
                </a:solidFill>
              </a:rPr>
              <a:t>giudizio</a:t>
            </a:r>
            <a:r>
              <a:rPr lang="en-GB" dirty="0" smtClean="0">
                <a:solidFill>
                  <a:srgbClr val="BFBFBF"/>
                </a:solidFill>
              </a:rPr>
              <a:t> poste in </a:t>
            </a:r>
            <a:r>
              <a:rPr lang="en-GB" dirty="0" err="1" smtClean="0">
                <a:solidFill>
                  <a:srgbClr val="BFBFBF"/>
                </a:solidFill>
              </a:rPr>
              <a:t>essere</a:t>
            </a:r>
            <a:r>
              <a:rPr lang="en-GB" dirty="0" smtClean="0">
                <a:solidFill>
                  <a:srgbClr val="BFBFBF"/>
                </a:solidFill>
              </a:rPr>
              <a:t> da Ash? </a:t>
            </a:r>
            <a:r>
              <a:rPr lang="en-GB" b="1" dirty="0" smtClean="0">
                <a:solidFill>
                  <a:srgbClr val="BFBFBF"/>
                </a:solidFill>
              </a:rPr>
              <a:t>IV</a:t>
            </a:r>
            <a:endParaRPr lang="en-GB" b="1" dirty="0" smtClean="0"/>
          </a:p>
          <a:p>
            <a:r>
              <a:rPr lang="en-GB" dirty="0" err="1" smtClean="0"/>
              <a:t>Individua</a:t>
            </a:r>
            <a:r>
              <a:rPr lang="en-GB" dirty="0" smtClean="0"/>
              <a:t> la </a:t>
            </a:r>
            <a:r>
              <a:rPr lang="en-GB" b="1" dirty="0" smtClean="0"/>
              <a:t>VD = </a:t>
            </a:r>
            <a:r>
              <a:rPr lang="en-GB" b="1" dirty="0" err="1" smtClean="0"/>
              <a:t>cosa</a:t>
            </a:r>
            <a:r>
              <a:rPr lang="en-GB" b="1" dirty="0" smtClean="0"/>
              <a:t> </a:t>
            </a:r>
            <a:r>
              <a:rPr lang="en-GB" b="1" dirty="0" err="1" smtClean="0"/>
              <a:t>misura</a:t>
            </a:r>
            <a:r>
              <a:rPr lang="en-GB" b="1" dirty="0" smtClean="0"/>
              <a:t> e </a:t>
            </a:r>
            <a:r>
              <a:rPr lang="en-GB" b="1" dirty="0" err="1" smtClean="0"/>
              <a:t>dovrebbe</a:t>
            </a:r>
            <a:r>
              <a:rPr lang="en-GB" b="1" dirty="0" smtClean="0"/>
              <a:t> </a:t>
            </a:r>
            <a:r>
              <a:rPr lang="en-GB" b="1" dirty="0" err="1" smtClean="0"/>
              <a:t>essere</a:t>
            </a:r>
            <a:r>
              <a:rPr lang="en-GB" b="1" dirty="0" smtClean="0"/>
              <a:t> </a:t>
            </a:r>
            <a:r>
              <a:rPr lang="en-GB" b="1" dirty="0" err="1" smtClean="0"/>
              <a:t>l’effetto</a:t>
            </a:r>
            <a:r>
              <a:rPr lang="en-GB" b="1" dirty="0" smtClean="0"/>
              <a:t> di IV?</a:t>
            </a:r>
          </a:p>
        </p:txBody>
      </p:sp>
    </p:spTree>
    <p:extLst>
      <p:ext uri="{BB962C8B-B14F-4D97-AF65-F5344CB8AC3E}">
        <p14:creationId xmlns:p14="http://schemas.microsoft.com/office/powerpoint/2010/main" val="1927417329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Metodo</a:t>
            </a:r>
            <a:r>
              <a:rPr lang="en-US" dirty="0" smtClean="0"/>
              <a:t> </a:t>
            </a:r>
            <a:r>
              <a:rPr lang="en-US" dirty="0" err="1" smtClean="0"/>
              <a:t>sperimentale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 dirty="0" smtClean="0">
              <a:solidFill>
                <a:srgbClr val="000000"/>
              </a:solidFill>
            </a:endParaRPr>
          </a:p>
          <a:p>
            <a:r>
              <a:rPr lang="en-GB" dirty="0" err="1" smtClean="0">
                <a:solidFill>
                  <a:srgbClr val="000000"/>
                </a:solidFill>
              </a:rPr>
              <a:t>Individua</a:t>
            </a:r>
            <a:r>
              <a:rPr lang="en-GB" dirty="0" smtClean="0">
                <a:solidFill>
                  <a:srgbClr val="000000"/>
                </a:solidFill>
              </a:rPr>
              <a:t> </a:t>
            </a:r>
            <a:r>
              <a:rPr lang="en-GB" dirty="0" err="1" smtClean="0">
                <a:solidFill>
                  <a:srgbClr val="000000"/>
                </a:solidFill>
              </a:rPr>
              <a:t>nello</a:t>
            </a:r>
            <a:r>
              <a:rPr lang="en-GB" dirty="0" smtClean="0">
                <a:solidFill>
                  <a:srgbClr val="000000"/>
                </a:solidFill>
              </a:rPr>
              <a:t> studio di Ash </a:t>
            </a:r>
            <a:endParaRPr lang="en-GB" dirty="0">
              <a:solidFill>
                <a:srgbClr val="000000"/>
              </a:solidFill>
            </a:endParaRPr>
          </a:p>
          <a:p>
            <a:r>
              <a:rPr lang="en-GB" dirty="0" smtClean="0">
                <a:solidFill>
                  <a:srgbClr val="000000"/>
                </a:solidFill>
              </a:rPr>
              <a:t>IV = </a:t>
            </a:r>
            <a:r>
              <a:rPr lang="en-GB" dirty="0" err="1" smtClean="0">
                <a:solidFill>
                  <a:srgbClr val="000000"/>
                </a:solidFill>
              </a:rPr>
              <a:t>quali</a:t>
            </a:r>
            <a:r>
              <a:rPr lang="en-GB" dirty="0" smtClean="0">
                <a:solidFill>
                  <a:srgbClr val="000000"/>
                </a:solidFill>
              </a:rPr>
              <a:t> </a:t>
            </a:r>
            <a:r>
              <a:rPr lang="en-GB" dirty="0" err="1" smtClean="0">
                <a:solidFill>
                  <a:srgbClr val="000000"/>
                </a:solidFill>
              </a:rPr>
              <a:t>sono</a:t>
            </a:r>
            <a:r>
              <a:rPr lang="en-GB" dirty="0" smtClean="0">
                <a:solidFill>
                  <a:srgbClr val="000000"/>
                </a:solidFill>
              </a:rPr>
              <a:t> I </a:t>
            </a:r>
            <a:r>
              <a:rPr lang="en-GB" dirty="0" err="1" smtClean="0">
                <a:solidFill>
                  <a:srgbClr val="000000"/>
                </a:solidFill>
              </a:rPr>
              <a:t>livelli</a:t>
            </a:r>
            <a:r>
              <a:rPr lang="en-GB" dirty="0">
                <a:solidFill>
                  <a:srgbClr val="000000"/>
                </a:solidFill>
              </a:rPr>
              <a:t> </a:t>
            </a:r>
            <a:r>
              <a:rPr lang="en-GB" dirty="0" err="1" smtClean="0">
                <a:solidFill>
                  <a:srgbClr val="000000"/>
                </a:solidFill>
              </a:rPr>
              <a:t>della</a:t>
            </a:r>
            <a:r>
              <a:rPr lang="en-GB" dirty="0" smtClean="0">
                <a:solidFill>
                  <a:srgbClr val="000000"/>
                </a:solidFill>
              </a:rPr>
              <a:t> </a:t>
            </a:r>
            <a:r>
              <a:rPr lang="en-GB" dirty="0" err="1" smtClean="0">
                <a:solidFill>
                  <a:srgbClr val="000000"/>
                </a:solidFill>
              </a:rPr>
              <a:t>variabile</a:t>
            </a:r>
            <a:r>
              <a:rPr lang="en-GB" dirty="0" smtClean="0">
                <a:solidFill>
                  <a:srgbClr val="000000"/>
                </a:solidFill>
              </a:rPr>
              <a:t> </a:t>
            </a:r>
            <a:r>
              <a:rPr lang="en-GB" dirty="0" err="1" smtClean="0">
                <a:solidFill>
                  <a:srgbClr val="000000"/>
                </a:solidFill>
              </a:rPr>
              <a:t>Indipendente</a:t>
            </a:r>
            <a:r>
              <a:rPr lang="en-GB" dirty="0" smtClean="0">
                <a:solidFill>
                  <a:srgbClr val="000000"/>
                </a:solidFill>
              </a:rPr>
              <a:t>? ALIAS: </a:t>
            </a:r>
            <a:r>
              <a:rPr lang="en-GB" dirty="0" err="1" smtClean="0">
                <a:solidFill>
                  <a:srgbClr val="000000"/>
                </a:solidFill>
              </a:rPr>
              <a:t>Quali</a:t>
            </a:r>
            <a:r>
              <a:rPr lang="en-GB" dirty="0" smtClean="0">
                <a:solidFill>
                  <a:srgbClr val="000000"/>
                </a:solidFill>
              </a:rPr>
              <a:t> </a:t>
            </a:r>
            <a:r>
              <a:rPr lang="en-GB" dirty="0" err="1" smtClean="0">
                <a:solidFill>
                  <a:srgbClr val="000000"/>
                </a:solidFill>
              </a:rPr>
              <a:t>sono</a:t>
            </a:r>
            <a:r>
              <a:rPr lang="en-GB" dirty="0" smtClean="0">
                <a:solidFill>
                  <a:srgbClr val="000000"/>
                </a:solidFill>
              </a:rPr>
              <a:t> le </a:t>
            </a:r>
            <a:r>
              <a:rPr lang="en-GB" dirty="0" err="1" smtClean="0">
                <a:solidFill>
                  <a:srgbClr val="000000"/>
                </a:solidFill>
              </a:rPr>
              <a:t>condizioni</a:t>
            </a:r>
            <a:r>
              <a:rPr lang="en-GB" dirty="0" smtClean="0">
                <a:solidFill>
                  <a:srgbClr val="000000"/>
                </a:solidFill>
              </a:rPr>
              <a:t> di </a:t>
            </a:r>
            <a:r>
              <a:rPr lang="en-GB" dirty="0" err="1" smtClean="0">
                <a:solidFill>
                  <a:srgbClr val="000000"/>
                </a:solidFill>
              </a:rPr>
              <a:t>giudizio</a:t>
            </a:r>
            <a:r>
              <a:rPr lang="en-GB" dirty="0" smtClean="0">
                <a:solidFill>
                  <a:srgbClr val="000000"/>
                </a:solidFill>
              </a:rPr>
              <a:t> poste in </a:t>
            </a:r>
            <a:r>
              <a:rPr lang="en-GB" dirty="0" err="1" smtClean="0">
                <a:solidFill>
                  <a:srgbClr val="000000"/>
                </a:solidFill>
              </a:rPr>
              <a:t>essere</a:t>
            </a:r>
            <a:r>
              <a:rPr lang="en-GB" dirty="0" smtClean="0">
                <a:solidFill>
                  <a:srgbClr val="000000"/>
                </a:solidFill>
              </a:rPr>
              <a:t> da Ash?</a:t>
            </a:r>
          </a:p>
          <a:p>
            <a:pPr marL="0" indent="0">
              <a:buNone/>
            </a:pPr>
            <a:endParaRPr lang="en-GB" dirty="0" smtClean="0">
              <a:solidFill>
                <a:srgbClr val="000000"/>
              </a:solidFill>
            </a:endParaRPr>
          </a:p>
          <a:p>
            <a:r>
              <a:rPr lang="en-GB" dirty="0" smtClean="0"/>
              <a:t>VD = </a:t>
            </a:r>
            <a:r>
              <a:rPr lang="en-GB" dirty="0" err="1" smtClean="0"/>
              <a:t>misura</a:t>
            </a:r>
            <a:r>
              <a:rPr lang="en-GB" dirty="0" smtClean="0"/>
              <a:t>?</a:t>
            </a:r>
          </a:p>
        </p:txBody>
      </p:sp>
    </p:spTree>
    <p:extLst>
      <p:ext uri="{BB962C8B-B14F-4D97-AF65-F5344CB8AC3E}">
        <p14:creationId xmlns:p14="http://schemas.microsoft.com/office/powerpoint/2010/main" val="2485688864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err="1"/>
              <a:t>Metodo</a:t>
            </a:r>
            <a:r>
              <a:rPr lang="en-US" dirty="0"/>
              <a:t> </a:t>
            </a:r>
            <a:r>
              <a:rPr lang="en-US" dirty="0" err="1"/>
              <a:t>sperimentale</a:t>
            </a:r>
            <a:endParaRPr lang="it-IT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  <a:defRPr/>
            </a:pPr>
            <a:endParaRPr lang="it-IT" dirty="0"/>
          </a:p>
          <a:p>
            <a:pPr>
              <a:defRPr/>
            </a:pPr>
            <a:r>
              <a:rPr lang="it-IT" dirty="0" smtClean="0">
                <a:solidFill>
                  <a:srgbClr val="000000"/>
                </a:solidFill>
              </a:rPr>
              <a:t>To sum up:</a:t>
            </a:r>
          </a:p>
          <a:p>
            <a:pPr marL="0" indent="0">
              <a:buNone/>
              <a:defRPr/>
            </a:pPr>
            <a:endParaRPr lang="it-IT" dirty="0" smtClean="0">
              <a:solidFill>
                <a:srgbClr val="000000"/>
              </a:solidFill>
            </a:endParaRPr>
          </a:p>
          <a:p>
            <a:pPr>
              <a:defRPr/>
            </a:pPr>
            <a:r>
              <a:rPr lang="it-IT" dirty="0" smtClean="0">
                <a:solidFill>
                  <a:srgbClr val="000000"/>
                </a:solidFill>
              </a:rPr>
              <a:t>Un livello deve deve costituire la manipolazione critica</a:t>
            </a:r>
            <a:endParaRPr lang="it-IT" dirty="0">
              <a:solidFill>
                <a:srgbClr val="000000"/>
              </a:solidFill>
            </a:endParaRPr>
          </a:p>
          <a:p>
            <a:pPr>
              <a:defRPr/>
            </a:pPr>
            <a:r>
              <a:rPr lang="it-IT" dirty="0" smtClean="0"/>
              <a:t>L’altro livello deve costituire il controllo/gruppo di paragone</a:t>
            </a:r>
          </a:p>
        </p:txBody>
      </p:sp>
    </p:spTree>
    <p:extLst>
      <p:ext uri="{BB962C8B-B14F-4D97-AF65-F5344CB8AC3E}">
        <p14:creationId xmlns:p14="http://schemas.microsoft.com/office/powerpoint/2010/main" val="101848168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err="1" smtClean="0"/>
              <a:t>Partecipanti</a:t>
            </a:r>
            <a:endParaRPr lang="en-GB" dirty="0"/>
          </a:p>
          <a:p>
            <a:endParaRPr lang="en-GB" dirty="0" smtClean="0"/>
          </a:p>
          <a:p>
            <a:r>
              <a:rPr lang="en-GB" dirty="0" smtClean="0"/>
              <a:t>VI :</a:t>
            </a:r>
          </a:p>
          <a:p>
            <a:endParaRPr lang="en-GB" dirty="0" smtClean="0"/>
          </a:p>
          <a:p>
            <a:r>
              <a:rPr lang="en-GB" dirty="0" smtClean="0"/>
              <a:t>THC (</a:t>
            </a:r>
            <a:r>
              <a:rPr lang="en-GB" dirty="0" err="1" smtClean="0"/>
              <a:t>gruppo</a:t>
            </a:r>
            <a:r>
              <a:rPr lang="en-GB" dirty="0" smtClean="0"/>
              <a:t> 1)</a:t>
            </a:r>
          </a:p>
          <a:p>
            <a:endParaRPr lang="en-GB" dirty="0"/>
          </a:p>
          <a:p>
            <a:r>
              <a:rPr lang="en-GB" dirty="0" smtClean="0"/>
              <a:t>Placebo (</a:t>
            </a:r>
            <a:r>
              <a:rPr lang="en-GB" dirty="0" err="1" smtClean="0"/>
              <a:t>gruppo</a:t>
            </a:r>
            <a:r>
              <a:rPr lang="en-GB" dirty="0" smtClean="0"/>
              <a:t> 2)</a:t>
            </a:r>
          </a:p>
          <a:p>
            <a:endParaRPr lang="en-GB" dirty="0"/>
          </a:p>
          <a:p>
            <a:endParaRPr lang="en-GB" dirty="0" smtClean="0"/>
          </a:p>
          <a:p>
            <a:endParaRPr lang="en-GB" dirty="0"/>
          </a:p>
        </p:txBody>
      </p:sp>
      <p:pic>
        <p:nvPicPr>
          <p:cNvPr id="5" name="Immagin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87776" y="3594100"/>
            <a:ext cx="2652773" cy="1193800"/>
          </a:xfrm>
          <a:prstGeom prst="rect">
            <a:avLst/>
          </a:prstGeom>
        </p:spPr>
      </p:pic>
      <p:pic>
        <p:nvPicPr>
          <p:cNvPr id="4" name="Immagin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87775" y="4862651"/>
            <a:ext cx="2652773" cy="12635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1605727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err="1" smtClean="0">
                <a:solidFill>
                  <a:schemeClr val="bg1">
                    <a:lumMod val="75000"/>
                  </a:schemeClr>
                </a:solidFill>
              </a:rPr>
              <a:t>Partecipanti</a:t>
            </a:r>
            <a:endParaRPr lang="en-GB" dirty="0">
              <a:solidFill>
                <a:schemeClr val="bg1">
                  <a:lumMod val="75000"/>
                </a:schemeClr>
              </a:solidFill>
            </a:endParaRPr>
          </a:p>
          <a:p>
            <a:endParaRPr lang="en-GB" dirty="0" smtClean="0"/>
          </a:p>
          <a:p>
            <a:r>
              <a:rPr lang="en-GB" dirty="0" smtClean="0"/>
              <a:t>VI : </a:t>
            </a:r>
            <a:r>
              <a:rPr lang="en-GB" b="1" dirty="0" smtClean="0"/>
              <a:t>Between Subjects</a:t>
            </a:r>
          </a:p>
          <a:p>
            <a:endParaRPr lang="en-GB" dirty="0" smtClean="0"/>
          </a:p>
          <a:p>
            <a:r>
              <a:rPr lang="en-GB" dirty="0" smtClean="0">
                <a:solidFill>
                  <a:srgbClr val="BFBFBF"/>
                </a:solidFill>
              </a:rPr>
              <a:t>THC </a:t>
            </a:r>
            <a:r>
              <a:rPr lang="en-GB" dirty="0" smtClean="0"/>
              <a:t>(</a:t>
            </a:r>
            <a:r>
              <a:rPr lang="en-GB" dirty="0" err="1" smtClean="0"/>
              <a:t>gruppo</a:t>
            </a:r>
            <a:r>
              <a:rPr lang="en-GB" dirty="0" smtClean="0"/>
              <a:t> 1)</a:t>
            </a:r>
          </a:p>
          <a:p>
            <a:endParaRPr lang="en-GB" dirty="0"/>
          </a:p>
          <a:p>
            <a:r>
              <a:rPr lang="en-GB" dirty="0" smtClean="0">
                <a:solidFill>
                  <a:srgbClr val="BFBFBF"/>
                </a:solidFill>
              </a:rPr>
              <a:t>Placebo</a:t>
            </a:r>
            <a:r>
              <a:rPr lang="en-GB" dirty="0" smtClean="0"/>
              <a:t> (</a:t>
            </a:r>
            <a:r>
              <a:rPr lang="en-GB" dirty="0" err="1" smtClean="0"/>
              <a:t>gruppo</a:t>
            </a:r>
            <a:r>
              <a:rPr lang="en-GB" dirty="0" smtClean="0"/>
              <a:t> 2)</a:t>
            </a:r>
          </a:p>
          <a:p>
            <a:endParaRPr lang="en-GB" dirty="0"/>
          </a:p>
          <a:p>
            <a:endParaRPr lang="en-GB" dirty="0" smtClean="0"/>
          </a:p>
          <a:p>
            <a:endParaRPr lang="en-GB" dirty="0"/>
          </a:p>
        </p:txBody>
      </p:sp>
      <p:pic>
        <p:nvPicPr>
          <p:cNvPr id="5" name="Immagin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87776" y="3594100"/>
            <a:ext cx="2652773" cy="1193800"/>
          </a:xfrm>
          <a:prstGeom prst="rect">
            <a:avLst/>
          </a:prstGeom>
        </p:spPr>
      </p:pic>
      <p:pic>
        <p:nvPicPr>
          <p:cNvPr id="4" name="Immagin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87775" y="4862651"/>
            <a:ext cx="2652773" cy="12635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1011782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err="1"/>
              <a:t>Metodo</a:t>
            </a:r>
            <a:r>
              <a:rPr lang="en-US" dirty="0"/>
              <a:t> </a:t>
            </a:r>
            <a:r>
              <a:rPr lang="en-US" dirty="0" err="1"/>
              <a:t>sperimentale</a:t>
            </a:r>
            <a:endParaRPr lang="it-IT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  <a:defRPr/>
            </a:pPr>
            <a:endParaRPr lang="it-IT" dirty="0"/>
          </a:p>
          <a:p>
            <a:pPr>
              <a:defRPr/>
            </a:pPr>
            <a:r>
              <a:rPr lang="it-IT" dirty="0" smtClean="0">
                <a:solidFill>
                  <a:srgbClr val="000000"/>
                </a:solidFill>
              </a:rPr>
              <a:t>Una variabile indipendente è tra i soggetti/partecipanti (</a:t>
            </a:r>
            <a:r>
              <a:rPr lang="it-IT" dirty="0" err="1" smtClean="0">
                <a:solidFill>
                  <a:srgbClr val="000000"/>
                </a:solidFill>
              </a:rPr>
              <a:t>between</a:t>
            </a:r>
            <a:r>
              <a:rPr lang="it-IT" dirty="0" smtClean="0">
                <a:solidFill>
                  <a:srgbClr val="000000"/>
                </a:solidFill>
              </a:rPr>
              <a:t> </a:t>
            </a:r>
            <a:r>
              <a:rPr lang="it-IT" dirty="0" err="1" smtClean="0">
                <a:solidFill>
                  <a:srgbClr val="000000"/>
                </a:solidFill>
              </a:rPr>
              <a:t>subjects</a:t>
            </a:r>
            <a:r>
              <a:rPr lang="it-IT" dirty="0" smtClean="0">
                <a:solidFill>
                  <a:srgbClr val="000000"/>
                </a:solidFill>
              </a:rPr>
              <a:t>/</a:t>
            </a:r>
            <a:r>
              <a:rPr lang="it-IT" dirty="0" err="1" smtClean="0">
                <a:solidFill>
                  <a:srgbClr val="000000"/>
                </a:solidFill>
              </a:rPr>
              <a:t>participants</a:t>
            </a:r>
            <a:r>
              <a:rPr lang="it-IT" dirty="0" smtClean="0">
                <a:solidFill>
                  <a:srgbClr val="000000"/>
                </a:solidFill>
              </a:rPr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318197910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err="1"/>
              <a:t>Metodo</a:t>
            </a:r>
            <a:r>
              <a:rPr lang="en-US" dirty="0"/>
              <a:t> </a:t>
            </a:r>
            <a:r>
              <a:rPr lang="en-US" dirty="0" err="1"/>
              <a:t>sperimentale</a:t>
            </a:r>
            <a:endParaRPr lang="it-IT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  <a:defRPr/>
            </a:pPr>
            <a:endParaRPr lang="it-IT" dirty="0"/>
          </a:p>
          <a:p>
            <a:pPr>
              <a:defRPr/>
            </a:pPr>
            <a:r>
              <a:rPr lang="it-IT" dirty="0" smtClean="0">
                <a:solidFill>
                  <a:srgbClr val="BFBFBF"/>
                </a:solidFill>
              </a:rPr>
              <a:t>Una variabile indipendente è tra i soggetti/partecipanti (</a:t>
            </a:r>
            <a:r>
              <a:rPr lang="it-IT" dirty="0" err="1" smtClean="0">
                <a:solidFill>
                  <a:srgbClr val="BFBFBF"/>
                </a:solidFill>
              </a:rPr>
              <a:t>between</a:t>
            </a:r>
            <a:r>
              <a:rPr lang="it-IT" dirty="0" smtClean="0">
                <a:solidFill>
                  <a:srgbClr val="BFBFBF"/>
                </a:solidFill>
              </a:rPr>
              <a:t> </a:t>
            </a:r>
            <a:r>
              <a:rPr lang="it-IT" dirty="0" err="1" smtClean="0">
                <a:solidFill>
                  <a:srgbClr val="BFBFBF"/>
                </a:solidFill>
              </a:rPr>
              <a:t>subjects</a:t>
            </a:r>
            <a:r>
              <a:rPr lang="it-IT" dirty="0" smtClean="0">
                <a:solidFill>
                  <a:srgbClr val="BFBFBF"/>
                </a:solidFill>
              </a:rPr>
              <a:t>/</a:t>
            </a:r>
            <a:r>
              <a:rPr lang="it-IT" dirty="0" err="1" smtClean="0">
                <a:solidFill>
                  <a:srgbClr val="BFBFBF"/>
                </a:solidFill>
              </a:rPr>
              <a:t>participants</a:t>
            </a:r>
            <a:r>
              <a:rPr lang="it-IT" dirty="0" smtClean="0">
                <a:solidFill>
                  <a:srgbClr val="BFBFBF"/>
                </a:solidFill>
              </a:rPr>
              <a:t>)</a:t>
            </a:r>
          </a:p>
          <a:p>
            <a:pPr>
              <a:defRPr/>
            </a:pPr>
            <a:r>
              <a:rPr lang="it-IT" dirty="0" smtClean="0">
                <a:solidFill>
                  <a:srgbClr val="000000"/>
                </a:solidFill>
              </a:rPr>
              <a:t>Quando un gruppo di partecipanti è sottoposto a un livello della variabile &amp; un altro gruppo è sottoposto ad un altro livello dell’altra variabile</a:t>
            </a:r>
            <a:endParaRPr lang="it-IT" dirty="0" smtClean="0"/>
          </a:p>
        </p:txBody>
      </p:sp>
    </p:spTree>
    <p:extLst>
      <p:ext uri="{BB962C8B-B14F-4D97-AF65-F5344CB8AC3E}">
        <p14:creationId xmlns:p14="http://schemas.microsoft.com/office/powerpoint/2010/main" val="113949814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smtClean="0"/>
              <a:t>Sociale</a:t>
            </a:r>
            <a:endParaRPr lang="en-GB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en-GB" dirty="0" smtClean="0"/>
          </a:p>
          <a:p>
            <a:pPr marL="0" indent="0">
              <a:buNone/>
            </a:pPr>
            <a:r>
              <a:rPr lang="en-GB" dirty="0" smtClean="0"/>
              <a:t>b) </a:t>
            </a:r>
            <a:r>
              <a:rPr lang="it-IT" dirty="0" smtClean="0"/>
              <a:t>Differenze inter-individuali</a:t>
            </a:r>
            <a:r>
              <a:rPr lang="en-GB" dirty="0" smtClean="0"/>
              <a:t>	</a:t>
            </a:r>
          </a:p>
          <a:p>
            <a:endParaRPr lang="en-GB" dirty="0" smtClean="0"/>
          </a:p>
          <a:p>
            <a:endParaRPr lang="en-GB" dirty="0"/>
          </a:p>
        </p:txBody>
      </p:sp>
      <p:pic>
        <p:nvPicPr>
          <p:cNvPr id="5" name="Immagine 4" descr="Unknown.jpe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273077" y="3374129"/>
            <a:ext cx="3416300" cy="2387600"/>
          </a:xfrm>
          <a:prstGeom prst="rect">
            <a:avLst/>
          </a:prstGeom>
        </p:spPr>
      </p:pic>
      <p:pic>
        <p:nvPicPr>
          <p:cNvPr id="6" name="Immagine 5" descr="Unknown-2.jpe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29300" y="1219200"/>
            <a:ext cx="2857500" cy="2857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115621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Piscologia</a:t>
            </a:r>
            <a:r>
              <a:rPr lang="en-GB" dirty="0" smtClean="0"/>
              <a:t> </a:t>
            </a:r>
            <a:r>
              <a:rPr lang="en-GB" dirty="0" err="1" smtClean="0"/>
              <a:t>Sociale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 dirty="0" smtClean="0"/>
          </a:p>
          <a:p>
            <a:r>
              <a:rPr lang="en-GB" dirty="0" smtClean="0">
                <a:hlinkClick r:id="rId2"/>
              </a:rPr>
              <a:t>https://www.youtube.com/watch?v=7ybuE39BpQ8</a:t>
            </a:r>
            <a:r>
              <a:rPr lang="en-GB" dirty="0" smtClean="0"/>
              <a:t> 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876507607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Psicologia</a:t>
            </a:r>
            <a:r>
              <a:rPr lang="en-GB" dirty="0" smtClean="0"/>
              <a:t> </a:t>
            </a:r>
            <a:r>
              <a:rPr lang="en-GB" smtClean="0"/>
              <a:t>Sociale</a:t>
            </a:r>
            <a:endParaRPr lang="en-GB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en-GB" dirty="0" smtClean="0"/>
          </a:p>
          <a:p>
            <a:pPr marL="0" indent="0">
              <a:buNone/>
            </a:pPr>
            <a:r>
              <a:rPr lang="en-GB" dirty="0" smtClean="0"/>
              <a:t>b) Come  </a:t>
            </a:r>
            <a:r>
              <a:rPr lang="en-GB" dirty="0" err="1" smtClean="0"/>
              <a:t>gestire</a:t>
            </a:r>
            <a:r>
              <a:rPr lang="en-GB" dirty="0" smtClean="0"/>
              <a:t> </a:t>
            </a:r>
            <a:r>
              <a:rPr lang="en-GB" dirty="0" err="1" smtClean="0"/>
              <a:t>questo</a:t>
            </a:r>
            <a:r>
              <a:rPr lang="en-GB" dirty="0" smtClean="0"/>
              <a:t> </a:t>
            </a:r>
            <a:r>
              <a:rPr lang="en-GB" dirty="0" err="1" smtClean="0"/>
              <a:t>problema</a:t>
            </a:r>
            <a:r>
              <a:rPr lang="en-GB" dirty="0" smtClean="0"/>
              <a:t>?</a:t>
            </a:r>
          </a:p>
          <a:p>
            <a:pPr marL="0" indent="0">
              <a:buNone/>
            </a:pPr>
            <a:r>
              <a:rPr lang="en-GB" dirty="0" smtClean="0"/>
              <a:t>	</a:t>
            </a:r>
          </a:p>
          <a:p>
            <a:endParaRPr lang="en-GB" dirty="0" smtClean="0"/>
          </a:p>
          <a:p>
            <a:endParaRPr lang="en-GB" dirty="0"/>
          </a:p>
        </p:txBody>
      </p:sp>
      <p:pic>
        <p:nvPicPr>
          <p:cNvPr id="5" name="Immagine 4" descr="Unknown.jpe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273077" y="3374129"/>
            <a:ext cx="3416300" cy="2387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4552743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 dirty="0" smtClean="0"/>
          </a:p>
          <a:p>
            <a:r>
              <a:rPr lang="en-GB" dirty="0" err="1" smtClean="0"/>
              <a:t>Quando</a:t>
            </a:r>
            <a:r>
              <a:rPr lang="en-GB" dirty="0" smtClean="0"/>
              <a:t> la VI </a:t>
            </a:r>
            <a:r>
              <a:rPr lang="en-GB" dirty="0" err="1" smtClean="0"/>
              <a:t>è</a:t>
            </a:r>
            <a:r>
              <a:rPr lang="en-GB" dirty="0" smtClean="0"/>
              <a:t> between subjects </a:t>
            </a:r>
            <a:r>
              <a:rPr lang="en-GB" b="1" dirty="0" err="1" smtClean="0"/>
              <a:t>è</a:t>
            </a:r>
            <a:r>
              <a:rPr lang="en-GB" b="1" dirty="0" smtClean="0"/>
              <a:t> </a:t>
            </a:r>
            <a:r>
              <a:rPr lang="en-GB" b="1" dirty="0" err="1" smtClean="0"/>
              <a:t>necessario</a:t>
            </a:r>
            <a:r>
              <a:rPr lang="en-GB" dirty="0" smtClean="0"/>
              <a:t>:</a:t>
            </a:r>
          </a:p>
          <a:p>
            <a:endParaRPr lang="en-GB" dirty="0"/>
          </a:p>
          <a:p>
            <a:r>
              <a:rPr lang="en-GB" dirty="0" smtClean="0"/>
              <a:t>1) </a:t>
            </a:r>
            <a:r>
              <a:rPr lang="en-GB" dirty="0" err="1" smtClean="0"/>
              <a:t>distribuire</a:t>
            </a:r>
            <a:r>
              <a:rPr lang="en-GB" dirty="0" smtClean="0"/>
              <a:t> in </a:t>
            </a:r>
            <a:r>
              <a:rPr lang="en-GB" dirty="0" err="1" smtClean="0"/>
              <a:t>maniera</a:t>
            </a:r>
            <a:r>
              <a:rPr lang="en-GB" dirty="0" smtClean="0"/>
              <a:t> </a:t>
            </a:r>
            <a:r>
              <a:rPr lang="en-GB" dirty="0" err="1" smtClean="0"/>
              <a:t>casuale</a:t>
            </a:r>
            <a:r>
              <a:rPr lang="en-GB" dirty="0" smtClean="0"/>
              <a:t> </a:t>
            </a:r>
            <a:r>
              <a:rPr lang="en-GB" dirty="0" err="1" smtClean="0"/>
              <a:t>i</a:t>
            </a:r>
            <a:r>
              <a:rPr lang="en-GB" dirty="0" smtClean="0"/>
              <a:t> </a:t>
            </a:r>
            <a:r>
              <a:rPr lang="en-GB" dirty="0" err="1" smtClean="0"/>
              <a:t>partecipanti</a:t>
            </a:r>
            <a:r>
              <a:rPr lang="en-GB" dirty="0" smtClean="0"/>
              <a:t> </a:t>
            </a:r>
            <a:r>
              <a:rPr lang="en-GB" dirty="0" err="1" smtClean="0"/>
              <a:t>nelle</a:t>
            </a:r>
            <a:r>
              <a:rPr lang="en-GB" dirty="0" smtClean="0"/>
              <a:t> </a:t>
            </a:r>
            <a:r>
              <a:rPr lang="en-GB" dirty="0" err="1" smtClean="0"/>
              <a:t>divese</a:t>
            </a:r>
            <a:r>
              <a:rPr lang="en-GB" dirty="0" smtClean="0"/>
              <a:t> </a:t>
            </a:r>
            <a:r>
              <a:rPr lang="en-GB" dirty="0" err="1" smtClean="0"/>
              <a:t>condizioni</a:t>
            </a:r>
            <a:endParaRPr lang="en-GB" dirty="0" smtClean="0"/>
          </a:p>
          <a:p>
            <a:pPr lvl="1"/>
            <a:r>
              <a:rPr lang="en-GB" dirty="0" err="1" smtClean="0"/>
              <a:t>Softweare</a:t>
            </a:r>
            <a:endParaRPr lang="en-GB" dirty="0"/>
          </a:p>
          <a:p>
            <a:endParaRPr lang="en-GB" dirty="0" smtClean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61299814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 dirty="0" smtClean="0"/>
          </a:p>
          <a:p>
            <a:r>
              <a:rPr lang="it-IT" dirty="0" smtClean="0"/>
              <a:t>La  randomizzazione ci permette di..</a:t>
            </a:r>
          </a:p>
          <a:p>
            <a:r>
              <a:rPr lang="it-IT" dirty="0" smtClean="0"/>
              <a:t>Rendere più simili possibili </a:t>
            </a:r>
            <a:r>
              <a:rPr lang="it-IT" dirty="0" smtClean="0"/>
              <a:t>i due gruppi sperimentali </a:t>
            </a:r>
            <a:r>
              <a:rPr lang="it-IT" dirty="0" smtClean="0"/>
              <a:t>su variabili che non dobbiamo necessariamente conoscere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45006598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 dirty="0" smtClean="0"/>
          </a:p>
          <a:p>
            <a:r>
              <a:rPr lang="it-IT" dirty="0" smtClean="0"/>
              <a:t>La  randomizzazione ci permette di..</a:t>
            </a:r>
          </a:p>
          <a:p>
            <a:r>
              <a:rPr lang="it-IT" dirty="0" smtClean="0">
                <a:solidFill>
                  <a:srgbClr val="A6A6A6"/>
                </a:solidFill>
              </a:rPr>
              <a:t>Rendere più simili possibili i due gruppi sperimentali su variabili che non dobbiamo necessariamente conoscere</a:t>
            </a:r>
            <a:endParaRPr lang="en-GB" dirty="0" smtClean="0">
              <a:solidFill>
                <a:srgbClr val="A6A6A6"/>
              </a:solidFill>
            </a:endParaRPr>
          </a:p>
          <a:p>
            <a:r>
              <a:rPr lang="en-GB" dirty="0" smtClean="0"/>
              <a:t>di </a:t>
            </a:r>
            <a:r>
              <a:rPr lang="en-GB" dirty="0" err="1" smtClean="0"/>
              <a:t>gesitre</a:t>
            </a:r>
            <a:r>
              <a:rPr lang="en-GB" dirty="0" smtClean="0"/>
              <a:t> </a:t>
            </a:r>
            <a:r>
              <a:rPr lang="en-GB" dirty="0" err="1" smtClean="0"/>
              <a:t>il</a:t>
            </a:r>
            <a:r>
              <a:rPr lang="en-GB" dirty="0" smtClean="0"/>
              <a:t> </a:t>
            </a:r>
            <a:r>
              <a:rPr lang="en-GB" dirty="0" err="1" smtClean="0"/>
              <a:t>probelma</a:t>
            </a:r>
            <a:r>
              <a:rPr lang="en-GB" dirty="0" smtClean="0"/>
              <a:t> </a:t>
            </a:r>
            <a:r>
              <a:rPr lang="en-GB" dirty="0" err="1" smtClean="0"/>
              <a:t>delle</a:t>
            </a:r>
            <a:r>
              <a:rPr lang="en-GB" dirty="0" smtClean="0"/>
              <a:t> confounding variable</a:t>
            </a: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59108517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 dirty="0" smtClean="0"/>
          </a:p>
          <a:p>
            <a:r>
              <a:rPr lang="it-IT" dirty="0" smtClean="0"/>
              <a:t>Nell’esperimento THC vs. Placebo  (IV) </a:t>
            </a:r>
            <a:r>
              <a:rPr lang="mr-IN" dirty="0" smtClean="0"/>
              <a:t>–</a:t>
            </a:r>
            <a:r>
              <a:rPr lang="it-IT" dirty="0" smtClean="0"/>
              <a:t> battito cardiaco (VD)</a:t>
            </a:r>
          </a:p>
          <a:p>
            <a:endParaRPr lang="it-IT" dirty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94766496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 dirty="0" smtClean="0">
              <a:solidFill>
                <a:srgbClr val="A6A6A6"/>
              </a:solidFill>
            </a:endParaRPr>
          </a:p>
          <a:p>
            <a:r>
              <a:rPr lang="it-IT" dirty="0" smtClean="0">
                <a:solidFill>
                  <a:srgbClr val="A6A6A6"/>
                </a:solidFill>
              </a:rPr>
              <a:t>Nell’esperimento THC vs. Placebo  (IV) </a:t>
            </a:r>
            <a:r>
              <a:rPr lang="mr-IN" dirty="0" smtClean="0">
                <a:solidFill>
                  <a:srgbClr val="A6A6A6"/>
                </a:solidFill>
              </a:rPr>
              <a:t>–</a:t>
            </a:r>
            <a:r>
              <a:rPr lang="it-IT" dirty="0" smtClean="0">
                <a:solidFill>
                  <a:srgbClr val="A6A6A6"/>
                </a:solidFill>
              </a:rPr>
              <a:t> battito cardiaco (VD)</a:t>
            </a:r>
          </a:p>
          <a:p>
            <a:endParaRPr lang="it-IT" dirty="0"/>
          </a:p>
          <a:p>
            <a:r>
              <a:rPr lang="it-IT" dirty="0" smtClean="0"/>
              <a:t>Non abbiamo randomizzato i partecipanti</a:t>
            </a:r>
            <a:endParaRPr lang="en-GB" dirty="0" smtClean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8505026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endParaRPr lang="en-GB" dirty="0" smtClean="0"/>
          </a:p>
          <a:p>
            <a:r>
              <a:rPr lang="en-GB" dirty="0" smtClean="0"/>
              <a:t>Prima </a:t>
            </a:r>
            <a:r>
              <a:rPr lang="en-GB" dirty="0" err="1" smtClean="0"/>
              <a:t>della</a:t>
            </a:r>
            <a:r>
              <a:rPr lang="en-GB" dirty="0" smtClean="0"/>
              <a:t> </a:t>
            </a:r>
            <a:r>
              <a:rPr lang="en-GB" dirty="0" err="1" smtClean="0"/>
              <a:t>somministrazione</a:t>
            </a:r>
            <a:r>
              <a:rPr lang="en-GB" dirty="0" smtClean="0"/>
              <a:t> </a:t>
            </a:r>
            <a:r>
              <a:rPr lang="en-GB" dirty="0" err="1" smtClean="0"/>
              <a:t>della</a:t>
            </a:r>
            <a:r>
              <a:rPr lang="en-GB" dirty="0" smtClean="0"/>
              <a:t> IV </a:t>
            </a:r>
            <a:endParaRPr lang="en-GB" dirty="0"/>
          </a:p>
          <a:p>
            <a:r>
              <a:rPr lang="en-GB" dirty="0" smtClean="0">
                <a:solidFill>
                  <a:srgbClr val="BFBFBF"/>
                </a:solidFill>
              </a:rPr>
              <a:t> </a:t>
            </a:r>
            <a:r>
              <a:rPr lang="en-GB" dirty="0" smtClean="0"/>
              <a:t>(</a:t>
            </a:r>
            <a:r>
              <a:rPr lang="en-GB" dirty="0" err="1" smtClean="0"/>
              <a:t>gruppo</a:t>
            </a:r>
            <a:r>
              <a:rPr lang="en-GB" dirty="0" smtClean="0"/>
              <a:t> 1):  </a:t>
            </a:r>
          </a:p>
          <a:p>
            <a:pPr marL="0" indent="0">
              <a:buNone/>
            </a:pPr>
            <a:r>
              <a:rPr lang="en-GB" dirty="0" err="1" smtClean="0"/>
              <a:t>Ansiosi</a:t>
            </a:r>
            <a:r>
              <a:rPr lang="en-GB" dirty="0" smtClean="0"/>
              <a:t> </a:t>
            </a:r>
            <a:r>
              <a:rPr lang="en-GB" dirty="0" err="1" smtClean="0"/>
              <a:t>bc</a:t>
            </a:r>
            <a:r>
              <a:rPr lang="en-GB" dirty="0" smtClean="0"/>
              <a:t>/min = 140</a:t>
            </a:r>
          </a:p>
          <a:p>
            <a:pPr marL="0" indent="0">
              <a:buNone/>
            </a:pPr>
            <a:endParaRPr lang="en-GB" dirty="0"/>
          </a:p>
          <a:p>
            <a:r>
              <a:rPr lang="en-GB" dirty="0" smtClean="0"/>
              <a:t>(</a:t>
            </a:r>
            <a:r>
              <a:rPr lang="en-GB" dirty="0" err="1" smtClean="0"/>
              <a:t>gruppo</a:t>
            </a:r>
            <a:r>
              <a:rPr lang="en-GB" dirty="0" smtClean="0"/>
              <a:t> 2)</a:t>
            </a:r>
          </a:p>
          <a:p>
            <a:pPr marL="0" indent="0">
              <a:buNone/>
            </a:pPr>
            <a:r>
              <a:rPr lang="en-GB" dirty="0" err="1" smtClean="0"/>
              <a:t>TrainingAutogeno</a:t>
            </a:r>
            <a:r>
              <a:rPr lang="en-GB" dirty="0" smtClean="0"/>
              <a:t> </a:t>
            </a:r>
            <a:r>
              <a:rPr lang="en-GB" dirty="0" err="1" smtClean="0"/>
              <a:t>bc</a:t>
            </a:r>
            <a:r>
              <a:rPr lang="en-GB" dirty="0" smtClean="0"/>
              <a:t>/min = 50</a:t>
            </a:r>
            <a:endParaRPr lang="en-GB" dirty="0" smtClean="0"/>
          </a:p>
          <a:p>
            <a:endParaRPr lang="en-GB" dirty="0"/>
          </a:p>
          <a:p>
            <a:endParaRPr lang="en-GB" dirty="0" smtClean="0"/>
          </a:p>
          <a:p>
            <a:endParaRPr lang="en-GB" dirty="0"/>
          </a:p>
        </p:txBody>
      </p:sp>
      <p:pic>
        <p:nvPicPr>
          <p:cNvPr id="6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26200" y="3274096"/>
            <a:ext cx="2260600" cy="15180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22478501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err="1" smtClean="0">
                <a:solidFill>
                  <a:schemeClr val="bg1">
                    <a:lumMod val="75000"/>
                  </a:schemeClr>
                </a:solidFill>
              </a:rPr>
              <a:t>Partecipanti</a:t>
            </a:r>
            <a:endParaRPr lang="en-GB" dirty="0">
              <a:solidFill>
                <a:schemeClr val="bg1">
                  <a:lumMod val="75000"/>
                </a:schemeClr>
              </a:solidFill>
            </a:endParaRPr>
          </a:p>
          <a:p>
            <a:endParaRPr lang="en-GB" dirty="0" smtClean="0"/>
          </a:p>
          <a:p>
            <a:r>
              <a:rPr lang="en-GB" dirty="0" smtClean="0"/>
              <a:t>VI : </a:t>
            </a:r>
            <a:r>
              <a:rPr lang="en-GB" b="1" dirty="0" smtClean="0"/>
              <a:t>Between Subjects</a:t>
            </a:r>
          </a:p>
          <a:p>
            <a:endParaRPr lang="en-GB" dirty="0" smtClean="0"/>
          </a:p>
          <a:p>
            <a:r>
              <a:rPr lang="en-GB" dirty="0" smtClean="0">
                <a:solidFill>
                  <a:srgbClr val="BFBFBF"/>
                </a:solidFill>
              </a:rPr>
              <a:t>THC </a:t>
            </a:r>
            <a:r>
              <a:rPr lang="en-GB" dirty="0" smtClean="0"/>
              <a:t>(</a:t>
            </a:r>
            <a:r>
              <a:rPr lang="en-GB" dirty="0" err="1" smtClean="0"/>
              <a:t>gruppo</a:t>
            </a:r>
            <a:r>
              <a:rPr lang="en-GB" dirty="0" smtClean="0"/>
              <a:t> 1)</a:t>
            </a:r>
          </a:p>
          <a:p>
            <a:endParaRPr lang="en-GB" dirty="0"/>
          </a:p>
          <a:p>
            <a:r>
              <a:rPr lang="en-GB" dirty="0" smtClean="0">
                <a:solidFill>
                  <a:srgbClr val="BFBFBF"/>
                </a:solidFill>
              </a:rPr>
              <a:t>Placebo</a:t>
            </a:r>
            <a:r>
              <a:rPr lang="en-GB" dirty="0" smtClean="0"/>
              <a:t> (</a:t>
            </a:r>
            <a:r>
              <a:rPr lang="en-GB" dirty="0" err="1" smtClean="0"/>
              <a:t>gruppo</a:t>
            </a:r>
            <a:r>
              <a:rPr lang="en-GB" dirty="0" smtClean="0"/>
              <a:t> 2)</a:t>
            </a:r>
          </a:p>
          <a:p>
            <a:endParaRPr lang="en-GB" dirty="0"/>
          </a:p>
          <a:p>
            <a:endParaRPr lang="en-GB" dirty="0" smtClean="0"/>
          </a:p>
          <a:p>
            <a:endParaRPr lang="en-GB" dirty="0"/>
          </a:p>
        </p:txBody>
      </p:sp>
      <p:pic>
        <p:nvPicPr>
          <p:cNvPr id="5" name="Immagin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08376" y="3594100"/>
            <a:ext cx="2652773" cy="1193800"/>
          </a:xfrm>
          <a:prstGeom prst="rect">
            <a:avLst/>
          </a:prstGeom>
        </p:spPr>
      </p:pic>
      <p:pic>
        <p:nvPicPr>
          <p:cNvPr id="4" name="Immagin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08376" y="4862651"/>
            <a:ext cx="2652773" cy="1263512"/>
          </a:xfrm>
          <a:prstGeom prst="rect">
            <a:avLst/>
          </a:prstGeom>
        </p:spPr>
      </p:pic>
      <p:pic>
        <p:nvPicPr>
          <p:cNvPr id="6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61149" y="4103617"/>
            <a:ext cx="2260600" cy="15180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CasellaDiTesto 6"/>
          <p:cNvSpPr txBox="1"/>
          <p:nvPr/>
        </p:nvSpPr>
        <p:spPr>
          <a:xfrm>
            <a:off x="6661149" y="3933686"/>
            <a:ext cx="11176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4000" dirty="0" smtClean="0">
                <a:solidFill>
                  <a:srgbClr val="FF0000"/>
                </a:solidFill>
                <a:latin typeface="Wingdings"/>
                <a:ea typeface="Wingdings"/>
                <a:cs typeface="Wingdings"/>
                <a:sym typeface="Wingdings"/>
              </a:rPr>
              <a:t></a:t>
            </a:r>
            <a:endParaRPr lang="en-GB" sz="4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0593656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 dirty="0" smtClean="0"/>
          </a:p>
          <a:p>
            <a:r>
              <a:rPr lang="en-GB" dirty="0" err="1" smtClean="0"/>
              <a:t>Quando</a:t>
            </a:r>
            <a:r>
              <a:rPr lang="en-GB" dirty="0" smtClean="0"/>
              <a:t> la VI </a:t>
            </a:r>
            <a:r>
              <a:rPr lang="en-GB" dirty="0" err="1" smtClean="0"/>
              <a:t>è</a:t>
            </a:r>
            <a:r>
              <a:rPr lang="en-GB" dirty="0" smtClean="0"/>
              <a:t> between subjects </a:t>
            </a:r>
            <a:r>
              <a:rPr lang="en-GB" b="1" dirty="0" err="1" smtClean="0"/>
              <a:t>è</a:t>
            </a:r>
            <a:r>
              <a:rPr lang="en-GB" b="1" dirty="0" smtClean="0"/>
              <a:t> </a:t>
            </a:r>
            <a:r>
              <a:rPr lang="en-GB" b="1" dirty="0" err="1" smtClean="0"/>
              <a:t>necessario</a:t>
            </a:r>
            <a:r>
              <a:rPr lang="en-GB" dirty="0" smtClean="0"/>
              <a:t>:</a:t>
            </a:r>
          </a:p>
          <a:p>
            <a:endParaRPr lang="en-GB" dirty="0"/>
          </a:p>
          <a:p>
            <a:r>
              <a:rPr lang="en-GB" dirty="0" smtClean="0"/>
              <a:t>1) la </a:t>
            </a:r>
            <a:r>
              <a:rPr lang="en-GB" dirty="0" err="1" smtClean="0"/>
              <a:t>probabilità</a:t>
            </a:r>
            <a:r>
              <a:rPr lang="en-GB" dirty="0" smtClean="0"/>
              <a:t> </a:t>
            </a:r>
            <a:r>
              <a:rPr lang="en-GB" dirty="0" err="1" smtClean="0"/>
              <a:t>che</a:t>
            </a:r>
            <a:r>
              <a:rPr lang="en-GB" dirty="0" smtClean="0"/>
              <a:t> un </a:t>
            </a:r>
            <a:r>
              <a:rPr lang="en-GB" dirty="0" err="1" smtClean="0"/>
              <a:t>individuo</a:t>
            </a:r>
            <a:r>
              <a:rPr lang="en-GB" dirty="0" smtClean="0"/>
              <a:t> </a:t>
            </a:r>
            <a:r>
              <a:rPr lang="en-GB" dirty="0" err="1" smtClean="0"/>
              <a:t>ansioso</a:t>
            </a:r>
            <a:r>
              <a:rPr lang="en-GB" dirty="0" smtClean="0"/>
              <a:t> (training A.) </a:t>
            </a:r>
            <a:r>
              <a:rPr lang="en-GB" dirty="0" err="1" smtClean="0"/>
              <a:t>cada</a:t>
            </a:r>
            <a:r>
              <a:rPr lang="en-GB" dirty="0" smtClean="0"/>
              <a:t> </a:t>
            </a:r>
            <a:r>
              <a:rPr lang="en-GB" dirty="0" err="1" smtClean="0"/>
              <a:t>nel</a:t>
            </a:r>
            <a:r>
              <a:rPr lang="en-GB" dirty="0" smtClean="0"/>
              <a:t> </a:t>
            </a:r>
            <a:r>
              <a:rPr lang="en-GB" dirty="0" err="1" smtClean="0"/>
              <a:t>gruppo</a:t>
            </a:r>
            <a:r>
              <a:rPr lang="en-GB" dirty="0" smtClean="0"/>
              <a:t> 1 </a:t>
            </a:r>
            <a:r>
              <a:rPr lang="en-GB" dirty="0" err="1" smtClean="0"/>
              <a:t>è</a:t>
            </a:r>
            <a:r>
              <a:rPr lang="en-GB" dirty="0" smtClean="0"/>
              <a:t> </a:t>
            </a:r>
            <a:r>
              <a:rPr lang="en-GB" dirty="0" err="1" smtClean="0"/>
              <a:t>uguale</a:t>
            </a:r>
            <a:r>
              <a:rPr lang="en-GB" dirty="0" smtClean="0"/>
              <a:t> </a:t>
            </a:r>
            <a:r>
              <a:rPr lang="en-GB" dirty="0" err="1" smtClean="0"/>
              <a:t>alla</a:t>
            </a:r>
            <a:r>
              <a:rPr lang="en-GB" dirty="0" smtClean="0"/>
              <a:t> </a:t>
            </a:r>
            <a:r>
              <a:rPr lang="en-GB" dirty="0" err="1" smtClean="0"/>
              <a:t>probabilità</a:t>
            </a:r>
            <a:r>
              <a:rPr lang="en-GB" dirty="0" smtClean="0"/>
              <a:t> </a:t>
            </a:r>
            <a:r>
              <a:rPr lang="en-GB" dirty="0" err="1" smtClean="0"/>
              <a:t>che</a:t>
            </a:r>
            <a:r>
              <a:rPr lang="en-GB" dirty="0" smtClean="0"/>
              <a:t> </a:t>
            </a:r>
            <a:r>
              <a:rPr lang="en-GB" dirty="0" err="1" smtClean="0"/>
              <a:t>cada</a:t>
            </a:r>
            <a:r>
              <a:rPr lang="en-GB" dirty="0" smtClean="0"/>
              <a:t> </a:t>
            </a:r>
            <a:r>
              <a:rPr lang="en-GB" dirty="0" err="1" smtClean="0"/>
              <a:t>nel</a:t>
            </a:r>
            <a:r>
              <a:rPr lang="en-GB" dirty="0" smtClean="0"/>
              <a:t> </a:t>
            </a:r>
            <a:r>
              <a:rPr lang="en-GB" dirty="0" err="1" smtClean="0"/>
              <a:t>gruppo</a:t>
            </a:r>
            <a:r>
              <a:rPr lang="en-GB" dirty="0" smtClean="0"/>
              <a:t> 2</a:t>
            </a:r>
          </a:p>
          <a:p>
            <a:endParaRPr lang="en-GB" dirty="0" smtClean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71246657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 dirty="0" smtClean="0"/>
          </a:p>
          <a:p>
            <a:r>
              <a:rPr lang="en-GB" dirty="0" smtClean="0"/>
              <a:t>Se </a:t>
            </a:r>
            <a:r>
              <a:rPr lang="en-GB" dirty="0" err="1" smtClean="0"/>
              <a:t>è</a:t>
            </a:r>
            <a:r>
              <a:rPr lang="en-GB" dirty="0" smtClean="0"/>
              <a:t> </a:t>
            </a:r>
            <a:r>
              <a:rPr lang="en-GB" dirty="0" err="1" smtClean="0"/>
              <a:t>possibile</a:t>
            </a:r>
            <a:r>
              <a:rPr lang="en-GB" dirty="0" smtClean="0"/>
              <a:t> (ma non </a:t>
            </a:r>
            <a:r>
              <a:rPr lang="en-GB" dirty="0" err="1" smtClean="0"/>
              <a:t>sempre</a:t>
            </a:r>
            <a:r>
              <a:rPr lang="en-GB" dirty="0" smtClean="0"/>
              <a:t> </a:t>
            </a:r>
            <a:r>
              <a:rPr lang="en-GB" dirty="0" err="1" smtClean="0"/>
              <a:t>è</a:t>
            </a:r>
            <a:r>
              <a:rPr lang="en-GB" dirty="0" smtClean="0"/>
              <a:t> </a:t>
            </a:r>
            <a:r>
              <a:rPr lang="en-GB" dirty="0" err="1" smtClean="0"/>
              <a:t>possibile</a:t>
            </a:r>
            <a:r>
              <a:rPr lang="en-GB" dirty="0" smtClean="0"/>
              <a:t>)</a:t>
            </a:r>
          </a:p>
          <a:p>
            <a:endParaRPr lang="en-GB" dirty="0"/>
          </a:p>
          <a:p>
            <a:r>
              <a:rPr lang="en-GB" dirty="0" err="1" smtClean="0"/>
              <a:t>Sopreattuto</a:t>
            </a:r>
            <a:r>
              <a:rPr lang="en-GB" dirty="0" smtClean="0"/>
              <a:t> </a:t>
            </a:r>
            <a:r>
              <a:rPr lang="en-GB" dirty="0" err="1" smtClean="0"/>
              <a:t>nei</a:t>
            </a:r>
            <a:r>
              <a:rPr lang="en-GB" dirty="0" smtClean="0"/>
              <a:t> </a:t>
            </a:r>
            <a:r>
              <a:rPr lang="en-GB" dirty="0" err="1" smtClean="0"/>
              <a:t>casi</a:t>
            </a:r>
            <a:r>
              <a:rPr lang="en-GB" dirty="0" smtClean="0"/>
              <a:t> di </a:t>
            </a:r>
            <a:r>
              <a:rPr lang="en-GB" dirty="0" err="1" smtClean="0"/>
              <a:t>variabili</a:t>
            </a:r>
            <a:r>
              <a:rPr lang="en-GB" dirty="0" smtClean="0"/>
              <a:t> di </a:t>
            </a:r>
            <a:r>
              <a:rPr lang="en-GB" dirty="0" err="1" smtClean="0"/>
              <a:t>confusione</a:t>
            </a:r>
            <a:r>
              <a:rPr lang="en-GB" dirty="0" smtClean="0"/>
              <a:t> </a:t>
            </a:r>
            <a:r>
              <a:rPr lang="en-GB" dirty="0" err="1" smtClean="0"/>
              <a:t>conosciute</a:t>
            </a:r>
            <a:endParaRPr lang="en-GB" dirty="0" smtClean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2755444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 dirty="0" smtClean="0"/>
          </a:p>
          <a:p>
            <a:r>
              <a:rPr lang="en-GB" dirty="0" smtClean="0"/>
              <a:t>Se </a:t>
            </a:r>
            <a:r>
              <a:rPr lang="en-GB" dirty="0" err="1" smtClean="0"/>
              <a:t>è</a:t>
            </a:r>
            <a:r>
              <a:rPr lang="en-GB" dirty="0" smtClean="0"/>
              <a:t> </a:t>
            </a:r>
            <a:r>
              <a:rPr lang="en-GB" dirty="0" err="1" smtClean="0"/>
              <a:t>possibile</a:t>
            </a:r>
            <a:r>
              <a:rPr lang="en-GB" dirty="0" smtClean="0"/>
              <a:t> (ma non </a:t>
            </a:r>
            <a:r>
              <a:rPr lang="en-GB" dirty="0" err="1" smtClean="0"/>
              <a:t>sempre</a:t>
            </a:r>
            <a:r>
              <a:rPr lang="en-GB" dirty="0" smtClean="0"/>
              <a:t> </a:t>
            </a:r>
            <a:r>
              <a:rPr lang="en-GB" dirty="0" err="1" smtClean="0"/>
              <a:t>è</a:t>
            </a:r>
            <a:r>
              <a:rPr lang="en-GB" dirty="0" smtClean="0"/>
              <a:t> </a:t>
            </a:r>
            <a:r>
              <a:rPr lang="en-GB" dirty="0" err="1" smtClean="0"/>
              <a:t>possibile</a:t>
            </a:r>
            <a:r>
              <a:rPr lang="en-GB" dirty="0" smtClean="0"/>
              <a:t>)</a:t>
            </a:r>
          </a:p>
          <a:p>
            <a:endParaRPr lang="en-GB" dirty="0"/>
          </a:p>
          <a:p>
            <a:r>
              <a:rPr lang="en-GB" dirty="0" err="1" smtClean="0">
                <a:solidFill>
                  <a:srgbClr val="A6A6A6"/>
                </a:solidFill>
              </a:rPr>
              <a:t>Sopreattuto</a:t>
            </a:r>
            <a:r>
              <a:rPr lang="en-GB" dirty="0" smtClean="0">
                <a:solidFill>
                  <a:srgbClr val="A6A6A6"/>
                </a:solidFill>
              </a:rPr>
              <a:t> </a:t>
            </a:r>
            <a:r>
              <a:rPr lang="en-GB" dirty="0" err="1" smtClean="0">
                <a:solidFill>
                  <a:srgbClr val="A6A6A6"/>
                </a:solidFill>
              </a:rPr>
              <a:t>nei</a:t>
            </a:r>
            <a:r>
              <a:rPr lang="en-GB" dirty="0" smtClean="0">
                <a:solidFill>
                  <a:srgbClr val="A6A6A6"/>
                </a:solidFill>
              </a:rPr>
              <a:t> </a:t>
            </a:r>
            <a:r>
              <a:rPr lang="en-GB" dirty="0" err="1" smtClean="0">
                <a:solidFill>
                  <a:srgbClr val="A6A6A6"/>
                </a:solidFill>
              </a:rPr>
              <a:t>casi</a:t>
            </a:r>
            <a:r>
              <a:rPr lang="en-GB" dirty="0" smtClean="0">
                <a:solidFill>
                  <a:srgbClr val="A6A6A6"/>
                </a:solidFill>
              </a:rPr>
              <a:t> di </a:t>
            </a:r>
            <a:r>
              <a:rPr lang="en-GB" dirty="0" err="1" smtClean="0">
                <a:solidFill>
                  <a:srgbClr val="A6A6A6"/>
                </a:solidFill>
              </a:rPr>
              <a:t>variabili</a:t>
            </a:r>
            <a:r>
              <a:rPr lang="en-GB" dirty="0" smtClean="0">
                <a:solidFill>
                  <a:srgbClr val="A6A6A6"/>
                </a:solidFill>
              </a:rPr>
              <a:t> di </a:t>
            </a:r>
            <a:r>
              <a:rPr lang="en-GB" dirty="0" err="1" smtClean="0">
                <a:solidFill>
                  <a:srgbClr val="A6A6A6"/>
                </a:solidFill>
              </a:rPr>
              <a:t>confusione</a:t>
            </a:r>
            <a:r>
              <a:rPr lang="en-GB" dirty="0" smtClean="0">
                <a:solidFill>
                  <a:srgbClr val="A6A6A6"/>
                </a:solidFill>
              </a:rPr>
              <a:t> </a:t>
            </a:r>
            <a:r>
              <a:rPr lang="en-GB" dirty="0" err="1" smtClean="0">
                <a:solidFill>
                  <a:srgbClr val="A6A6A6"/>
                </a:solidFill>
              </a:rPr>
              <a:t>conosciute</a:t>
            </a:r>
            <a:endParaRPr lang="en-GB" dirty="0" smtClean="0">
              <a:solidFill>
                <a:srgbClr val="A6A6A6"/>
              </a:solidFill>
            </a:endParaRPr>
          </a:p>
          <a:p>
            <a:endParaRPr lang="en-GB" dirty="0"/>
          </a:p>
          <a:p>
            <a:r>
              <a:rPr lang="en-GB" dirty="0" err="1" smtClean="0"/>
              <a:t>Controllare</a:t>
            </a:r>
            <a:r>
              <a:rPr lang="en-GB" dirty="0" smtClean="0"/>
              <a:t> </a:t>
            </a:r>
            <a:r>
              <a:rPr lang="en-GB" dirty="0" err="1" smtClean="0"/>
              <a:t>che</a:t>
            </a:r>
            <a:r>
              <a:rPr lang="en-GB" dirty="0" smtClean="0"/>
              <a:t> I due </a:t>
            </a:r>
            <a:r>
              <a:rPr lang="en-GB" dirty="0" err="1" smtClean="0"/>
              <a:t>gruppi</a:t>
            </a:r>
            <a:r>
              <a:rPr lang="en-GB" dirty="0" smtClean="0"/>
              <a:t> </a:t>
            </a:r>
            <a:r>
              <a:rPr lang="en-GB" dirty="0" err="1" smtClean="0"/>
              <a:t>siano</a:t>
            </a:r>
            <a:r>
              <a:rPr lang="en-GB" dirty="0" smtClean="0"/>
              <a:t> </a:t>
            </a:r>
            <a:r>
              <a:rPr lang="en-GB" dirty="0" err="1" smtClean="0"/>
              <a:t>equivalenti</a:t>
            </a:r>
            <a:r>
              <a:rPr lang="en-GB" dirty="0" smtClean="0"/>
              <a:t> </a:t>
            </a:r>
            <a:r>
              <a:rPr lang="en-GB" dirty="0" err="1" smtClean="0"/>
              <a:t>rispetto</a:t>
            </a:r>
            <a:r>
              <a:rPr lang="en-GB" dirty="0" smtClean="0"/>
              <a:t> </a:t>
            </a:r>
            <a:r>
              <a:rPr lang="en-GB" dirty="0" err="1" smtClean="0"/>
              <a:t>alla</a:t>
            </a:r>
            <a:r>
              <a:rPr lang="en-GB" dirty="0" smtClean="0"/>
              <a:t> </a:t>
            </a:r>
            <a:r>
              <a:rPr lang="en-GB" dirty="0" err="1" smtClean="0"/>
              <a:t>variabile</a:t>
            </a:r>
            <a:r>
              <a:rPr lang="en-GB" dirty="0" smtClean="0"/>
              <a:t> di </a:t>
            </a:r>
            <a:r>
              <a:rPr lang="en-GB" dirty="0" err="1" smtClean="0"/>
              <a:t>confusione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839598643"/>
      </p:ext>
    </p:extLst>
  </p:cSld>
  <p:clrMapOvr>
    <a:masterClrMapping/>
  </p:clrMapOvr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 smtClean="0"/>
              <a:t>Metodo</a:t>
            </a:r>
            <a:endParaRPr lang="en-GB" dirty="0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smtClean="0"/>
              <a:t>VI : </a:t>
            </a:r>
            <a:r>
              <a:rPr lang="en-GB" b="1" dirty="0" smtClean="0"/>
              <a:t>Between Subjects</a:t>
            </a:r>
          </a:p>
          <a:p>
            <a:endParaRPr lang="en-GB" dirty="0" smtClean="0"/>
          </a:p>
          <a:p>
            <a:r>
              <a:rPr lang="en-GB" b="1" dirty="0" smtClean="0"/>
              <a:t>THC</a:t>
            </a:r>
          </a:p>
          <a:p>
            <a:endParaRPr lang="en-GB" dirty="0">
              <a:solidFill>
                <a:srgbClr val="BFBFBF"/>
              </a:solidFill>
            </a:endParaRPr>
          </a:p>
          <a:p>
            <a:endParaRPr lang="en-GB" dirty="0" smtClean="0"/>
          </a:p>
          <a:p>
            <a:r>
              <a:rPr lang="en-GB" dirty="0" smtClean="0">
                <a:solidFill>
                  <a:srgbClr val="000000"/>
                </a:solidFill>
              </a:rPr>
              <a:t>Placebo</a:t>
            </a:r>
            <a:r>
              <a:rPr lang="en-GB" dirty="0" smtClean="0"/>
              <a:t> </a:t>
            </a:r>
          </a:p>
          <a:p>
            <a:endParaRPr lang="en-GB" dirty="0"/>
          </a:p>
          <a:p>
            <a:endParaRPr lang="en-GB" dirty="0" smtClean="0"/>
          </a:p>
          <a:p>
            <a:endParaRPr lang="en-GB" dirty="0"/>
          </a:p>
        </p:txBody>
      </p:sp>
      <p:pic>
        <p:nvPicPr>
          <p:cNvPr id="5" name="Immagin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560823" y="2667000"/>
            <a:ext cx="2652773" cy="1193800"/>
          </a:xfrm>
          <a:prstGeom prst="rect">
            <a:avLst/>
          </a:prstGeom>
        </p:spPr>
      </p:pic>
      <p:pic>
        <p:nvPicPr>
          <p:cNvPr id="4" name="Immagin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680711" y="5470525"/>
            <a:ext cx="2652773" cy="1263512"/>
          </a:xfrm>
          <a:prstGeom prst="rect">
            <a:avLst/>
          </a:prstGeom>
        </p:spPr>
      </p:pic>
      <p:pic>
        <p:nvPicPr>
          <p:cNvPr id="6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26200" y="3952458"/>
            <a:ext cx="2260600" cy="15180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CasellaDiTesto 6"/>
          <p:cNvSpPr txBox="1"/>
          <p:nvPr/>
        </p:nvSpPr>
        <p:spPr>
          <a:xfrm>
            <a:off x="8394698" y="4191000"/>
            <a:ext cx="11176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4000" dirty="0" smtClean="0">
                <a:solidFill>
                  <a:srgbClr val="FF0000"/>
                </a:solidFill>
                <a:latin typeface="Wingdings"/>
                <a:ea typeface="Wingdings"/>
                <a:cs typeface="Wingdings"/>
                <a:sym typeface="Wingdings"/>
              </a:rPr>
              <a:t></a:t>
            </a:r>
            <a:endParaRPr lang="en-GB" sz="4000" dirty="0">
              <a:solidFill>
                <a:srgbClr val="FF0000"/>
              </a:solidFill>
            </a:endParaRPr>
          </a:p>
        </p:txBody>
      </p:sp>
      <p:pic>
        <p:nvPicPr>
          <p:cNvPr id="8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58952" y="3860800"/>
            <a:ext cx="2260600" cy="15180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CasellaDiTesto 8"/>
          <p:cNvSpPr txBox="1"/>
          <p:nvPr/>
        </p:nvSpPr>
        <p:spPr>
          <a:xfrm>
            <a:off x="5019552" y="4054058"/>
            <a:ext cx="101708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3600" dirty="0" smtClean="0">
                <a:solidFill>
                  <a:schemeClr val="accent3">
                    <a:lumMod val="75000"/>
                  </a:schemeClr>
                </a:solidFill>
              </a:rPr>
              <a:t>=</a:t>
            </a:r>
            <a:endParaRPr lang="en-GB" sz="3600" dirty="0">
              <a:solidFill>
                <a:schemeClr val="accent3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1180335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Tema di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Tema di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1625</TotalTime>
  <Words>1268</Words>
  <Application>Microsoft Macintosh PowerPoint</Application>
  <PresentationFormat>Presentazione su schermo (4:3)</PresentationFormat>
  <Paragraphs>439</Paragraphs>
  <Slides>71</Slides>
  <Notes>2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Titoli diapositive</vt:lpstr>
      </vt:variant>
      <vt:variant>
        <vt:i4>71</vt:i4>
      </vt:variant>
    </vt:vector>
  </HeadingPairs>
  <TitlesOfParts>
    <vt:vector size="72" baseType="lpstr">
      <vt:lpstr>Tema di Office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Presentazione di PowerPoint</vt:lpstr>
      <vt:lpstr>Psicologia Sociale</vt:lpstr>
      <vt:lpstr>Psicologia Sociale</vt:lpstr>
      <vt:lpstr>Psicologia Sociale</vt:lpstr>
      <vt:lpstr>Psicologia Sociale</vt:lpstr>
      <vt:lpstr>Psicologia Sociale</vt:lpstr>
      <vt:lpstr>La 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Psicologia Sociale</vt:lpstr>
      <vt:lpstr>Metodo sperimentale</vt:lpstr>
      <vt:lpstr>Metodo sperimentale</vt:lpstr>
      <vt:lpstr>Metodo sperimentale</vt:lpstr>
      <vt:lpstr>Metodo sperimentale</vt:lpstr>
      <vt:lpstr>Metodo sperimentale</vt:lpstr>
      <vt:lpstr>Metodo</vt:lpstr>
      <vt:lpstr>Metodo</vt:lpstr>
      <vt:lpstr>Metodo</vt:lpstr>
      <vt:lpstr>Metodo</vt:lpstr>
      <vt:lpstr>Presentazione di PowerPoint</vt:lpstr>
      <vt:lpstr>Metodo sperimentale</vt:lpstr>
      <vt:lpstr>Metodo sperimentale</vt:lpstr>
      <vt:lpstr>Metodo sperimentale</vt:lpstr>
      <vt:lpstr>Metodo sperimentale</vt:lpstr>
      <vt:lpstr>Metodo sperimentale</vt:lpstr>
      <vt:lpstr>Metodo sperimentale</vt:lpstr>
      <vt:lpstr>Metodo sperimentale</vt:lpstr>
      <vt:lpstr>Metodo</vt:lpstr>
      <vt:lpstr>Metodo</vt:lpstr>
      <vt:lpstr>Metodo sperimentale</vt:lpstr>
      <vt:lpstr>Metodo sperimentale</vt:lpstr>
      <vt:lpstr>Psicologia Sociale</vt:lpstr>
      <vt:lpstr>Piscologia Sociale</vt:lpstr>
      <vt:lpstr>Psicologia Sociale</vt:lpstr>
      <vt:lpstr>Metodo</vt:lpstr>
      <vt:lpstr>Metodo</vt:lpstr>
      <vt:lpstr>Metodo</vt:lpstr>
      <vt:lpstr>Metodo</vt:lpstr>
      <vt:lpstr>Metodo</vt:lpstr>
      <vt:lpstr>Metodo</vt:lpstr>
      <vt:lpstr>Metodo</vt:lpstr>
      <vt:lpstr>Metodo</vt:lpstr>
      <vt:lpstr>Metodo</vt:lpstr>
      <vt:lpstr>Metodo</vt:lpstr>
      <vt:lpstr>Metodo</vt:lpstr>
    </vt:vector>
  </TitlesOfParts>
  <Company>Università di Trieste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Psicologia Sociale</dc:title>
  <dc:creator>Andrea Carnaghi</dc:creator>
  <cp:lastModifiedBy>Andrea Carnaghi</cp:lastModifiedBy>
  <cp:revision>44</cp:revision>
  <dcterms:created xsi:type="dcterms:W3CDTF">2020-10-14T09:43:26Z</dcterms:created>
  <dcterms:modified xsi:type="dcterms:W3CDTF">2020-10-15T12:48:31Z</dcterms:modified>
</cp:coreProperties>
</file>