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  <p:sldMasterId id="2147483730" r:id="rId3"/>
  </p:sldMasterIdLst>
  <p:notesMasterIdLst>
    <p:notesMasterId r:id="rId30"/>
  </p:notesMasterIdLst>
  <p:handoutMasterIdLst>
    <p:handoutMasterId r:id="rId31"/>
  </p:handoutMasterIdLst>
  <p:sldIdLst>
    <p:sldId id="462" r:id="rId4"/>
    <p:sldId id="258" r:id="rId5"/>
    <p:sldId id="431" r:id="rId6"/>
    <p:sldId id="432" r:id="rId7"/>
    <p:sldId id="433" r:id="rId8"/>
    <p:sldId id="434" r:id="rId9"/>
    <p:sldId id="435" r:id="rId10"/>
    <p:sldId id="436" r:id="rId11"/>
    <p:sldId id="437" r:id="rId12"/>
    <p:sldId id="438" r:id="rId13"/>
    <p:sldId id="439" r:id="rId14"/>
    <p:sldId id="444" r:id="rId15"/>
    <p:sldId id="441" r:id="rId16"/>
    <p:sldId id="452" r:id="rId17"/>
    <p:sldId id="443" r:id="rId18"/>
    <p:sldId id="440" r:id="rId19"/>
    <p:sldId id="447" r:id="rId20"/>
    <p:sldId id="448" r:id="rId21"/>
    <p:sldId id="449" r:id="rId22"/>
    <p:sldId id="450" r:id="rId23"/>
    <p:sldId id="455" r:id="rId24"/>
    <p:sldId id="456" r:id="rId25"/>
    <p:sldId id="457" r:id="rId26"/>
    <p:sldId id="458" r:id="rId27"/>
    <p:sldId id="459" r:id="rId28"/>
    <p:sldId id="460" r:id="rId29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2" autoAdjust="0"/>
    <p:restoredTop sz="94681" autoAdjust="0"/>
  </p:normalViewPr>
  <p:slideViewPr>
    <p:cSldViewPr snapToGrid="0" snapToObjects="1">
      <p:cViewPr varScale="1">
        <p:scale>
          <a:sx n="97" d="100"/>
          <a:sy n="97" d="100"/>
        </p:scale>
        <p:origin x="-1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441F1-F56B-A849-8D80-B0A31F773E40}" type="datetime1">
              <a:t>15/10/20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5708C-3A8D-4C49-8E6F-7871CD96E8F2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6931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D9CEC5-05A3-5545-B9AA-0517150F0409}" type="datetime1">
              <a:t>15/10/20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ACEB14-5159-C548-AC4B-5E9DF0751C07}" type="slidenum"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42968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Cucitura di rinforzo su capitello.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8FD188-6675-904E-A1C1-6A73EECC9B1C}" type="slidenum">
              <a:rPr lang="nb-NO">
                <a:solidFill>
                  <a:prstClr val="black"/>
                </a:solidFill>
                <a:latin typeface="Calibri"/>
              </a:rPr>
              <a:pPr/>
              <a:t>1</a:t>
            </a:fld>
            <a:endParaRPr lang="nb-NO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6551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8C0B40-F029-C243-AB77-79166A85360F}" type="datetime1">
              <a:t>15/10/20</a:t>
            </a:fld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41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Confidential</a:t>
            </a:r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25685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ts.it/" TargetMode="External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13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FFFFFF"/>
                </a:solidFill>
                <a:latin typeface="MetaPlusBold" charset="0"/>
              </a:rPr>
              <a:t>Università degli Studi di Trieste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 smtClean="0">
              <a:solidFill>
                <a:srgbClr val="FFFFFF"/>
              </a:solidFill>
              <a:latin typeface="MetaPlusBold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466851"/>
            <a:ext cx="4974299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5" name="Text Box 39"/>
          <p:cNvSpPr txBox="1">
            <a:spLocks noChangeArrowheads="1"/>
          </p:cNvSpPr>
          <p:nvPr userDrawn="1"/>
        </p:nvSpPr>
        <p:spPr bwMode="auto">
          <a:xfrm>
            <a:off x="37002" y="6236550"/>
            <a:ext cx="52702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MetaPlusBold" charset="0"/>
              </a:rPr>
              <a:t>Dipartimento di XXX</a:t>
            </a:r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46685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FFFFFF"/>
                </a:solidFill>
                <a:latin typeface="MetaPlusBold"/>
                <a:cs typeface="MetaPlusBold"/>
              </a:rPr>
              <a:t>“ </a:t>
            </a:r>
            <a:endParaRPr lang="en-US" sz="4000" dirty="0">
              <a:solidFill>
                <a:srgbClr val="FFFFFF"/>
              </a:solidFill>
              <a:latin typeface="MetaPlusBold"/>
              <a:cs typeface="MetaPlusBold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14138" y="308636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FFFFFF"/>
                </a:solidFill>
                <a:latin typeface="MetaPlusBold"/>
                <a:cs typeface="MetaPlusBold"/>
              </a:rPr>
              <a:t>” </a:t>
            </a:r>
            <a:endParaRPr lang="en-US" sz="4000" dirty="0">
              <a:solidFill>
                <a:srgbClr val="FFFFFF"/>
              </a:solidFill>
              <a:latin typeface="MetaPlusBold"/>
              <a:cs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2084"/>
            <a:ext cx="62484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91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" y="0"/>
            <a:ext cx="6308558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62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84" y="237361"/>
            <a:ext cx="6292516" cy="82943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1472" y="1643050"/>
            <a:ext cx="38100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00600" y="16430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00600" y="40052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81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B125DA-6D28-A045-9DFA-6FC054439051}" type="datetimeFigureOut">
              <a:rPr lang="it-IT" smtClean="0"/>
              <a:t>15/10/20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AB0B05-673D-E145-A0BE-8C5B6769BC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7337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4B125DA-6D28-A045-9DFA-6FC054439051}" type="datetimeFigureOut">
              <a:rPr lang="it-IT" smtClean="0"/>
              <a:t>15/10/20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CAB0B05-673D-E145-A0BE-8C5B6769BCA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1353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685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03619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4886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926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5697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9217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4296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6136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61696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355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501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1" y="32084"/>
            <a:ext cx="6248400" cy="11414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569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42" y="0"/>
            <a:ext cx="6308558" cy="9906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468313" y="1628775"/>
            <a:ext cx="4038600" cy="4525963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59313" y="1628775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2262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806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 flipV="1">
            <a:off x="1219200" y="753134"/>
            <a:ext cx="6248400" cy="8866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9200" y="143534"/>
            <a:ext cx="6248400" cy="609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15" name="Text Box 39"/>
          <p:cNvSpPr txBox="1">
            <a:spLocks noChangeArrowheads="1"/>
          </p:cNvSpPr>
          <p:nvPr userDrawn="1"/>
        </p:nvSpPr>
        <p:spPr bwMode="auto">
          <a:xfrm>
            <a:off x="37002" y="6236550"/>
            <a:ext cx="52702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MetaPlusBold" charset="0"/>
              </a:rPr>
              <a:t>Dipartimento di XXX</a:t>
            </a:r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28600" y="533400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FFFFFF"/>
                </a:solidFill>
                <a:latin typeface="MetaPlusBold"/>
                <a:cs typeface="MetaPlusBold"/>
              </a:rPr>
              <a:t>“ </a:t>
            </a:r>
            <a:endParaRPr lang="en-US" sz="4000" dirty="0">
              <a:solidFill>
                <a:srgbClr val="FFFFFF"/>
              </a:solidFill>
              <a:latin typeface="MetaPlusBold"/>
              <a:cs typeface="MetaPlusBold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799818" y="527080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FFFFFF"/>
                </a:solidFill>
                <a:latin typeface="MetaPlusBold"/>
                <a:cs typeface="MetaPlusBold"/>
              </a:rPr>
              <a:t>” </a:t>
            </a:r>
            <a:endParaRPr lang="en-US" sz="4000" dirty="0">
              <a:solidFill>
                <a:srgbClr val="FFFFFF"/>
              </a:solidFill>
              <a:latin typeface="MetaPlusBold"/>
              <a:cs typeface="MetaPlusBold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95699" y="994144"/>
            <a:ext cx="7104119" cy="479705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 marL="3657600" indent="0"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2178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084" y="237361"/>
            <a:ext cx="6292516" cy="829439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71472" y="1643050"/>
            <a:ext cx="3810000" cy="45720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00600" y="16430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00600" y="4005282"/>
            <a:ext cx="3810000" cy="2209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38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7792199" cy="5922884"/>
          </a:xfrm>
          <a:prstGeom prst="rect">
            <a:avLst/>
          </a:prstGeom>
          <a:solidFill>
            <a:srgbClr val="00365C"/>
          </a:solidFill>
        </p:spPr>
      </p:pic>
      <p:sp>
        <p:nvSpPr>
          <p:cNvPr id="7" name="Line 19"/>
          <p:cNvSpPr>
            <a:spLocks noChangeShapeType="1"/>
          </p:cNvSpPr>
          <p:nvPr/>
        </p:nvSpPr>
        <p:spPr bwMode="auto">
          <a:xfrm>
            <a:off x="303213" y="609600"/>
            <a:ext cx="54737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sz="120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241300" y="233363"/>
            <a:ext cx="31956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1400" b="1" dirty="0" smtClean="0">
                <a:solidFill>
                  <a:srgbClr val="FFFFFF"/>
                </a:solidFill>
                <a:latin typeface="MetaPlusBold" charset="0"/>
              </a:rPr>
              <a:t>Università degli Studi di Trieste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 sz="1400" b="1" dirty="0" smtClean="0">
              <a:solidFill>
                <a:srgbClr val="FFFFFF"/>
              </a:solidFill>
              <a:latin typeface="MetaPlusBold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371600" y="1466851"/>
            <a:ext cx="4974299" cy="21336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774" y="3895724"/>
            <a:ext cx="6515101" cy="1743075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MetaPlusBold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t-IT" dirty="0"/>
          </a:p>
        </p:txBody>
      </p:sp>
      <p:sp>
        <p:nvSpPr>
          <p:cNvPr id="15" name="Text Box 39"/>
          <p:cNvSpPr txBox="1">
            <a:spLocks noChangeArrowheads="1"/>
          </p:cNvSpPr>
          <p:nvPr userDrawn="1"/>
        </p:nvSpPr>
        <p:spPr bwMode="auto">
          <a:xfrm>
            <a:off x="37002" y="6236550"/>
            <a:ext cx="527028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000" b="1" dirty="0">
                <a:solidFill>
                  <a:srgbClr val="000000"/>
                </a:solidFill>
                <a:latin typeface="MetaPlusBold" charset="0"/>
              </a:rPr>
              <a:t>Dipartimento di XXX</a:t>
            </a:r>
          </a:p>
        </p:txBody>
      </p:sp>
      <p:pic>
        <p:nvPicPr>
          <p:cNvPr id="17" name="Picture 2" descr="Università� degli Studi di Trieste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7608" y="6004407"/>
            <a:ext cx="3963530" cy="86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2400" y="-1"/>
            <a:ext cx="1371600" cy="5922885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838200" y="1466851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FFFFFF"/>
                </a:solidFill>
                <a:latin typeface="MetaPlusBold"/>
                <a:cs typeface="MetaPlusBold"/>
              </a:rPr>
              <a:t>“ </a:t>
            </a:r>
            <a:endParaRPr lang="en-US" sz="4000" dirty="0">
              <a:solidFill>
                <a:srgbClr val="FFFFFF"/>
              </a:solidFill>
              <a:latin typeface="MetaPlusBold"/>
              <a:cs typeface="MetaPlusBold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6414138" y="3086368"/>
            <a:ext cx="53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it-IT" sz="8000" dirty="0">
                <a:solidFill>
                  <a:srgbClr val="FFFFFF"/>
                </a:solidFill>
                <a:latin typeface="MetaPlusBold"/>
                <a:cs typeface="MetaPlusBold"/>
              </a:rPr>
              <a:t>” </a:t>
            </a:r>
            <a:endParaRPr lang="en-US" sz="4000" dirty="0">
              <a:solidFill>
                <a:srgbClr val="FFFFFF"/>
              </a:solidFill>
              <a:latin typeface="MetaPlusBold"/>
              <a:cs typeface="MetaPlusBold"/>
            </a:endParaRPr>
          </a:p>
        </p:txBody>
      </p:sp>
    </p:spTree>
    <p:extLst>
      <p:ext uri="{BB962C8B-B14F-4D97-AF65-F5344CB8AC3E}">
        <p14:creationId xmlns:p14="http://schemas.microsoft.com/office/powerpoint/2010/main" val="27043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6" name="Segnaposto contenuto 2"/>
          <p:cNvSpPr>
            <a:spLocks noGrp="1"/>
          </p:cNvSpPr>
          <p:nvPr>
            <p:ph idx="1"/>
          </p:nvPr>
        </p:nvSpPr>
        <p:spPr>
          <a:xfrm>
            <a:off x="685800" y="1162050"/>
            <a:ext cx="7772400" cy="5038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57823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hyperlink" Target="http://www.units.it/" TargetMode="Externa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hyperlink" Target="http://www.units.it/" TargetMode="Externa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70" name="Rectangle 73"/>
          <p:cNvSpPr>
            <a:spLocks noChangeArrowheads="1"/>
          </p:cNvSpPr>
          <p:nvPr userDrawn="1"/>
        </p:nvSpPr>
        <p:spPr bwMode="auto">
          <a:xfrm>
            <a:off x="6629400" y="6607933"/>
            <a:ext cx="2362200" cy="25006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662" tIns="47625" rIns="93662" bIns="47625">
            <a:spAutoFit/>
          </a:bodyPr>
          <a:lstStyle/>
          <a:p>
            <a:pPr defTabSz="9493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Book Antiqua" pitchFamily="18" charset="0"/>
              </a:rPr>
              <a:t>Trieste,  </a:t>
            </a:r>
            <a:fld id="{2EE542FE-6289-441B-8FC0-653A98D8B0FF}" type="datetime4">
              <a:rPr lang="it-IT" sz="1000">
                <a:solidFill>
                  <a:srgbClr val="000000"/>
                </a:solidFill>
                <a:latin typeface="Book Antiqua" pitchFamily="18" charset="0"/>
              </a:rPr>
              <a:pPr defTabSz="949325" eaLnBrk="0" fontAlgn="base" hangingPunct="0">
                <a:spcBef>
                  <a:spcPct val="30000"/>
                </a:spcBef>
                <a:spcAft>
                  <a:spcPct val="0"/>
                </a:spcAft>
                <a:defRPr/>
              </a:pPr>
              <a:t>ottobre 15, 2020</a:t>
            </a:fld>
            <a:r>
              <a:rPr lang="en-GB" sz="10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Book Antiqua" pitchFamily="18" charset="0"/>
              </a:rPr>
              <a:t>-  </a:t>
            </a:r>
            <a:fld id="{32DF8D24-7688-4476-B1E8-036C5E555FFB}" type="slidenum">
              <a:rPr lang="en-US" sz="1000">
                <a:solidFill>
                  <a:srgbClr val="000000"/>
                </a:solidFill>
                <a:latin typeface="Book Antiqua" pitchFamily="18" charset="0"/>
              </a:rPr>
              <a:pPr defTabSz="949325" eaLnBrk="0" fontAlgn="base" hangingPunct="0">
                <a:spcBef>
                  <a:spcPct val="30000"/>
                </a:spcBef>
                <a:spcAft>
                  <a:spcPct val="0"/>
                </a:spcAft>
                <a:defRPr/>
              </a:pPr>
              <a:t>‹n.›</a:t>
            </a:fld>
            <a:endParaRPr lang="en-US" sz="10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" name="Picture 2" descr="Università� degli Studi di Trieste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02" y="1"/>
            <a:ext cx="268769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399213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013" y="254000"/>
            <a:ext cx="61722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it-IT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62050"/>
            <a:ext cx="77724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t-IT" dirty="0" smtClean="0"/>
          </a:p>
        </p:txBody>
      </p:sp>
      <p:sp>
        <p:nvSpPr>
          <p:cNvPr id="70" name="Rectangle 73"/>
          <p:cNvSpPr>
            <a:spLocks noChangeArrowheads="1"/>
          </p:cNvSpPr>
          <p:nvPr userDrawn="1"/>
        </p:nvSpPr>
        <p:spPr bwMode="auto">
          <a:xfrm>
            <a:off x="6629400" y="6607933"/>
            <a:ext cx="2362200" cy="25006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3662" tIns="47625" rIns="93662" bIns="47625">
            <a:spAutoFit/>
          </a:bodyPr>
          <a:lstStyle/>
          <a:p>
            <a:pPr defTabSz="949325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Book Antiqua" pitchFamily="18" charset="0"/>
              </a:rPr>
              <a:t>Trieste,  </a:t>
            </a:r>
            <a:fld id="{2EE542FE-6289-441B-8FC0-653A98D8B0FF}" type="datetime4">
              <a:rPr lang="it-IT" sz="1000">
                <a:solidFill>
                  <a:srgbClr val="000000"/>
                </a:solidFill>
                <a:latin typeface="Book Antiqua" pitchFamily="18" charset="0"/>
              </a:rPr>
              <a:pPr defTabSz="949325" eaLnBrk="0" fontAlgn="base" hangingPunct="0">
                <a:spcBef>
                  <a:spcPct val="30000"/>
                </a:spcBef>
                <a:spcAft>
                  <a:spcPct val="0"/>
                </a:spcAft>
                <a:defRPr/>
              </a:pPr>
              <a:t>ottobre 15, 2020</a:t>
            </a:fld>
            <a:r>
              <a:rPr lang="en-GB" sz="1000" dirty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en-US" sz="1000" dirty="0">
                <a:solidFill>
                  <a:srgbClr val="000000"/>
                </a:solidFill>
                <a:latin typeface="Book Antiqua" pitchFamily="18" charset="0"/>
              </a:rPr>
              <a:t>-  </a:t>
            </a:r>
            <a:fld id="{32DF8D24-7688-4476-B1E8-036C5E555FFB}" type="slidenum">
              <a:rPr lang="en-US" sz="1000">
                <a:solidFill>
                  <a:srgbClr val="000000"/>
                </a:solidFill>
                <a:latin typeface="Book Antiqua" pitchFamily="18" charset="0"/>
              </a:rPr>
              <a:pPr defTabSz="949325" eaLnBrk="0" fontAlgn="base" hangingPunct="0">
                <a:spcBef>
                  <a:spcPct val="30000"/>
                </a:spcBef>
                <a:spcAft>
                  <a:spcPct val="0"/>
                </a:spcAft>
                <a:defRPr/>
              </a:pPr>
              <a:t>‹n.›</a:t>
            </a:fld>
            <a:endParaRPr lang="en-US" sz="1000" dirty="0">
              <a:solidFill>
                <a:srgbClr val="000000"/>
              </a:solidFill>
              <a:latin typeface="Book Antiqua" pitchFamily="18" charset="0"/>
            </a:endParaRPr>
          </a:p>
        </p:txBody>
      </p:sp>
      <p:pic>
        <p:nvPicPr>
          <p:cNvPr id="11" name="Picture 2" descr="Università� degli Studi di Trieste">
            <a:hlinkClick r:id="rId9"/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02" y="1"/>
            <a:ext cx="2687697" cy="58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 bwMode="auto">
          <a:xfrm>
            <a:off x="0" y="0"/>
            <a:ext cx="6399213" cy="1162050"/>
          </a:xfrm>
          <a:prstGeom prst="rect">
            <a:avLst/>
          </a:prstGeom>
          <a:solidFill>
            <a:srgbClr val="3B3E5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7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9" r:id="rId5"/>
    <p:sldLayoutId id="2147483728" r:id="rId6"/>
    <p:sldLayoutId id="2147483729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MetaPlusBold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MetaPlusBold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MetaPlusBold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MetaPlusBold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MetaPlusBold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MetaPlusBold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2FC42-F4BE-374C-8649-508219A1DD8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15/10/20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FE23-50F9-BE49-A30D-FA67FD97AB17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‹n.›</a:t>
            </a:fld>
            <a:endParaRPr lang="it-I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204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g"/><Relationship Id="rId3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25600"/>
            <a:ext cx="9134861" cy="4059938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>
          <a:xfrm>
            <a:off x="227013" y="254000"/>
            <a:ext cx="6172200" cy="790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/>
              <a:t>LEZIONE 3</a:t>
            </a:r>
          </a:p>
        </p:txBody>
      </p:sp>
    </p:spTree>
    <p:extLst>
      <p:ext uri="{BB962C8B-B14F-4D97-AF65-F5344CB8AC3E}">
        <p14:creationId xmlns:p14="http://schemas.microsoft.com/office/powerpoint/2010/main" val="2439052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657" y="1502581"/>
            <a:ext cx="895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La scrittura capitale corsiva (o corsiva antica)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9116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dal III sec. a. C. maggiore diffusione sociale della scrittura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87778" y="3139558"/>
            <a:ext cx="7309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</a:t>
            </a:r>
            <a:r>
              <a:rPr lang="it-IT" sz="2800" i="1">
                <a:latin typeface="Garamond"/>
                <a:cs typeface="Garamond"/>
                <a:sym typeface="Wingdings"/>
              </a:rPr>
              <a:t> </a:t>
            </a:r>
            <a:r>
              <a:rPr lang="it-IT" sz="2800">
                <a:latin typeface="Garamond"/>
                <a:cs typeface="Garamond"/>
                <a:sym typeface="Wingdings"/>
              </a:rPr>
              <a:t>aumento scritture usuali (</a:t>
            </a:r>
            <a:r>
              <a:rPr lang="it-IT" sz="2800">
                <a:latin typeface="Garamond"/>
                <a:cs typeface="Garamond"/>
              </a:rPr>
              <a:t>cfr. Plauto)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87778" y="3905354"/>
            <a:ext cx="763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 diversificazione dei supporti scrittori: tavolette cerate, papiro 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987778" y="5102037"/>
            <a:ext cx="76341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0"/>
              <a:buChar char="à"/>
            </a:pPr>
            <a:r>
              <a:rPr lang="it-IT" sz="2800">
                <a:latin typeface="Garamond"/>
                <a:cs typeface="Garamond"/>
                <a:sym typeface="Wingdings"/>
              </a:rPr>
              <a:t>evoluzione della scrittura, anche in senso </a:t>
            </a:r>
          </a:p>
          <a:p>
            <a:r>
              <a:rPr lang="it-IT" sz="2800">
                <a:latin typeface="Garamond"/>
                <a:cs typeface="Garamond"/>
                <a:sym typeface="Wingdings"/>
              </a:rPr>
              <a:t>	pre-minuscolo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683936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657" y="1502581"/>
            <a:ext cx="895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La scrittura capitale corsiva (o corsiva antica)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663222" y="2457811"/>
            <a:ext cx="7634111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assume un aspetto diverso a seconda del supporto:</a:t>
            </a:r>
          </a:p>
          <a:p>
            <a:endParaRPr lang="it-IT" sz="2800">
              <a:latin typeface="Garamond"/>
              <a:cs typeface="Garamond"/>
              <a:sym typeface="Wingdings"/>
            </a:endParaRPr>
          </a:p>
          <a:p>
            <a:pPr marL="457200" indent="-457200">
              <a:buFont typeface="Arial"/>
              <a:buChar char="•"/>
            </a:pPr>
            <a:r>
              <a:rPr lang="it-IT" sz="2800">
                <a:latin typeface="Garamond"/>
                <a:cs typeface="Garamond"/>
                <a:sym typeface="Wingdings"/>
              </a:rPr>
              <a:t>supporto (semi)rigido: assimilazione e verticalizzazione dei tratti, legature interne</a:t>
            </a:r>
          </a:p>
          <a:p>
            <a:pPr marL="457200" indent="-457200">
              <a:buFont typeface="Arial"/>
              <a:buChar char="•"/>
            </a:pPr>
            <a:r>
              <a:rPr lang="it-IT" sz="2800">
                <a:latin typeface="Garamond"/>
                <a:cs typeface="Garamond"/>
                <a:sym typeface="Wingdings"/>
              </a:rPr>
              <a:t>supporto flessibile: andamento più fluido, strumento scrittorio mosso in tutte le direzioni, legature interne ed esterne  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87998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1973377-32EF-9C42-9AEC-2B1687DC681A}"/>
              </a:ext>
            </a:extLst>
          </p:cNvPr>
          <p:cNvSpPr txBox="1"/>
          <p:nvPr/>
        </p:nvSpPr>
        <p:spPr>
          <a:xfrm>
            <a:off x="-3801035" y="6598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0"/>
            <a:ext cx="748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23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9022" y="6269846"/>
            <a:ext cx="3983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>
                <a:latin typeface="Garamond"/>
                <a:cs typeface="Garamond"/>
              </a:rPr>
              <a:t>Cherubini Pratesi Tav.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22968" y="-605741"/>
            <a:ext cx="4298066" cy="9144002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520205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8990"/>
            <a:ext cx="4798598" cy="39917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56981" y="1462974"/>
            <a:ext cx="2722924" cy="8051114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4974004" y="466429"/>
            <a:ext cx="41699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Due esempi di capitale corsiva, contemporanei (57 d.C. e 45-54 d.C.), ambito delle scritture documentarie, </a:t>
            </a:r>
          </a:p>
          <a:p>
            <a:r>
              <a:rPr lang="it-IT" sz="2800">
                <a:latin typeface="Garamond"/>
                <a:cs typeface="Garamond"/>
                <a:sym typeface="Wingdings"/>
              </a:rPr>
              <a:t>tracciate da scriventi professionisti</a:t>
            </a:r>
            <a:endParaRPr lang="it-IT" sz="280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11388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Le tavolette cerate pompeiane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7240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Pompei: archivio di Lucio Cecilio Giocondo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18330" y="3121832"/>
            <a:ext cx="7774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 </a:t>
            </a:r>
            <a:r>
              <a:rPr lang="it-IT" sz="2800">
                <a:latin typeface="Garamond"/>
                <a:cs typeface="Garamond"/>
                <a:sym typeface="Wingdings"/>
              </a:rPr>
              <a:t> 150 tavolette, ricevute di mutuo; scritte da un </a:t>
            </a:r>
            <a:r>
              <a:rPr lang="it-IT" sz="2800" i="1">
                <a:latin typeface="Garamond"/>
                <a:cs typeface="Garamond"/>
                <a:sym typeface="Wingdings"/>
              </a:rPr>
              <a:t>tabellio </a:t>
            </a:r>
            <a:r>
              <a:rPr lang="it-IT" sz="2800">
                <a:latin typeface="Garamond"/>
                <a:cs typeface="Garamond"/>
                <a:sym typeface="Wingdings"/>
              </a:rPr>
              <a:t>(professionista); documento privato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18330" y="4373790"/>
            <a:ext cx="2030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 </a:t>
            </a:r>
            <a:r>
              <a:rPr lang="it-IT" sz="2800">
                <a:latin typeface="Garamond"/>
                <a:cs typeface="Garamond"/>
                <a:sym typeface="Wingdings"/>
              </a:rPr>
              <a:t> ‘polittici’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013552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="" xmlns:a16="http://schemas.microsoft.com/office/drawing/2014/main" id="{71973377-32EF-9C42-9AEC-2B1687DC681A}"/>
              </a:ext>
            </a:extLst>
          </p:cNvPr>
          <p:cNvSpPr txBox="1"/>
          <p:nvPr/>
        </p:nvSpPr>
        <p:spPr>
          <a:xfrm>
            <a:off x="-3801035" y="659802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0"/>
            <a:ext cx="748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43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Trittico pompeiano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7347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pag. 1 (non riprodotta) + pag. 2 = tavoletta 1 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179486"/>
            <a:ext cx="632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pag. 3 + pag. 4 = tavoletta 2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985210"/>
            <a:ext cx="924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pag. 5 + pag. 6 (non riprodotta) = tavoletta 3 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4790934"/>
            <a:ext cx="924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pag. 1 e pag. 6 non cerate, non scritte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596659"/>
            <a:ext cx="924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pag. 2 + pag. 3 testo documento; chiuse una sull’altra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4583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Trittico pompeiano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42114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pag. 4 nomi  testimoni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17948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tavoletta 1 + tavoletta 2 = legate assieme e sigillate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985210"/>
            <a:ext cx="9242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tavoletta 3, pag. 5 = riassunto del contenuto del 	documento 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587582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373762"/>
            <a:ext cx="4257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57 d. C. (data esplicita)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171940"/>
            <a:ext cx="6321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scrittura capitale corsiva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970118"/>
            <a:ext cx="9242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supporto semirigido (cera): disarticolazione  	verticalizzazione e assimilazione dei tratti  corsività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5199184"/>
            <a:ext cx="924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lettere di forma pre-minuscola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Trittico pompeiano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338333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95399" y="1149383"/>
            <a:ext cx="5645777" cy="3049833"/>
          </a:xfrm>
        </p:spPr>
        <p:txBody>
          <a:bodyPr/>
          <a:lstStyle/>
          <a:p>
            <a:r>
              <a:rPr lang="it-IT" sz="4800" dirty="0" smtClean="0"/>
              <a:t>LA CAPITALE CORSIVA</a:t>
            </a:r>
            <a:endParaRPr lang="it-IT" sz="4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0" y="6123059"/>
            <a:ext cx="2766033" cy="5954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832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68829" y="-1368830"/>
            <a:ext cx="64063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197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19022" y="6269846"/>
            <a:ext cx="398358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>
                <a:latin typeface="Garamond"/>
                <a:cs typeface="Garamond"/>
              </a:rPr>
              <a:t>Cherubini Pratesi Tav. 5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22968" y="-605741"/>
            <a:ext cx="4298066" cy="9144002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144765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Cherubini Pratesi Tav. 5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7305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45-54 d. C. (tempo dell’imperatore Claudio)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145520"/>
            <a:ext cx="8811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verbale di un’orazione tenuta davanti al Senato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0" y="3917278"/>
            <a:ext cx="924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scrivente esperto, professionista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0" y="4689036"/>
            <a:ext cx="92427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capitale corsiva, ma aspetto diverso in ragione del diverso 	supporto e strumento scrittorio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0" y="5891681"/>
            <a:ext cx="92427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-	corsività: più legature interne che esterne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1663790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368829" y="-1368830"/>
            <a:ext cx="640634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13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25728" y="-1422001"/>
            <a:ext cx="3092543" cy="9144000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27013" y="254000"/>
            <a:ext cx="6172200" cy="790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76028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74645" y="-1161509"/>
            <a:ext cx="2628195" cy="9177487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27013" y="254000"/>
            <a:ext cx="6172200" cy="790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1353457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586520" y="-1589800"/>
            <a:ext cx="1982611" cy="9155653"/>
          </a:xfrm>
          <a:prstGeom prst="rect">
            <a:avLst/>
          </a:prstGeom>
        </p:spPr>
      </p:pic>
      <p:sp>
        <p:nvSpPr>
          <p:cNvPr id="3" name="Titolo 1"/>
          <p:cNvSpPr txBox="1">
            <a:spLocks/>
          </p:cNvSpPr>
          <p:nvPr/>
        </p:nvSpPr>
        <p:spPr>
          <a:xfrm>
            <a:off x="227013" y="254000"/>
            <a:ext cx="6172200" cy="7905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MetaPlusBold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pitchFamily="18" charset="0"/>
              </a:defRPr>
            </a:lvl9pPr>
          </a:lstStyle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852399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>
                <a:latin typeface="Garamond"/>
                <a:cs typeface="Garamond"/>
              </a:rPr>
              <a:t>Ricapitolando: </a:t>
            </a:r>
            <a:r>
              <a:rPr lang="it-IT" sz="3600" b="1">
                <a:latin typeface="Garamond"/>
                <a:cs typeface="Garamond"/>
              </a:rPr>
              <a:t>ambiti d’uso della scrittura</a:t>
            </a:r>
            <a:endParaRPr lang="it-IT" sz="3600" b="1" i="1">
              <a:latin typeface="Garamond"/>
              <a:cs typeface="Garamon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3366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scritture esposte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1218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>
                <a:latin typeface="Garamond"/>
                <a:cs typeface="Garamond"/>
              </a:rPr>
              <a:t>-	</a:t>
            </a:r>
            <a:r>
              <a:rPr lang="it-IT" sz="2800">
                <a:latin typeface="Garamond"/>
                <a:cs typeface="Garamond"/>
              </a:rPr>
              <a:t>scritture librarie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3869902"/>
            <a:ext cx="8495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scritture documentarie	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462825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scritture usuali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297230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>
                <a:latin typeface="Garamond"/>
                <a:cs typeface="Garamond"/>
              </a:rPr>
              <a:t>Ricapitolando: </a:t>
            </a:r>
            <a:r>
              <a:rPr lang="it-IT" sz="3600" b="1">
                <a:latin typeface="Garamond"/>
                <a:cs typeface="Garamond"/>
              </a:rPr>
              <a:t>ambiti d’uso della scrittura</a:t>
            </a:r>
            <a:endParaRPr lang="it-IT" sz="3600" b="1" i="1">
              <a:latin typeface="Garamond"/>
              <a:cs typeface="Garamond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63794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scritture esposte </a:t>
            </a:r>
            <a:r>
              <a:rPr lang="it-IT" sz="2800">
                <a:latin typeface="Garamond"/>
                <a:cs typeface="Garamond"/>
                <a:sym typeface="Wingdings"/>
              </a:rPr>
              <a:t> capitale epigrafica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3121832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>
                <a:latin typeface="Garamond"/>
                <a:cs typeface="Garamond"/>
              </a:rPr>
              <a:t>-	</a:t>
            </a:r>
            <a:r>
              <a:rPr lang="it-IT" sz="2800">
                <a:latin typeface="Garamond"/>
                <a:cs typeface="Garamond"/>
              </a:rPr>
              <a:t>scritture librarie </a:t>
            </a:r>
            <a:r>
              <a:rPr lang="it-IT" sz="2800">
                <a:latin typeface="Garamond"/>
                <a:cs typeface="Garamond"/>
                <a:sym typeface="Wingdings"/>
              </a:rPr>
              <a:t> capitale libraria (‘rustica’)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" y="3869903"/>
            <a:ext cx="4430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scritture documentarie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0" y="4628255"/>
            <a:ext cx="323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scritture usuali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5023556" y="4151201"/>
            <a:ext cx="32496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0"/>
              <a:buChar char="à"/>
            </a:pPr>
            <a:r>
              <a:rPr lang="it-IT" sz="2800" b="1">
                <a:latin typeface="Garamond"/>
                <a:cs typeface="Garamond"/>
              </a:rPr>
              <a:t>capitale corsiva o</a:t>
            </a:r>
          </a:p>
          <a:p>
            <a:r>
              <a:rPr lang="it-IT" sz="2800" b="1">
                <a:latin typeface="Garamond"/>
                <a:cs typeface="Garamond"/>
              </a:rPr>
              <a:t>	corsiva antica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4516286" y="3731403"/>
            <a:ext cx="507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/>
              <a:t>}</a:t>
            </a:r>
          </a:p>
        </p:txBody>
      </p:sp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22439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0" y="2373762"/>
            <a:ext cx="3703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andamento (</a:t>
            </a:r>
            <a:r>
              <a:rPr lang="it-IT" sz="2800" i="1">
                <a:latin typeface="Garamond"/>
                <a:cs typeface="Garamond"/>
              </a:rPr>
              <a:t>ductus</a:t>
            </a:r>
            <a:r>
              <a:rPr lang="it-IT" sz="2800">
                <a:latin typeface="Garamond"/>
                <a:cs typeface="Garamond"/>
              </a:rPr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0" y="311099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>
                <a:latin typeface="Garamond"/>
                <a:cs typeface="Garamond"/>
              </a:rPr>
              <a:t>-	</a:t>
            </a:r>
            <a:r>
              <a:rPr lang="it-IT" sz="2800">
                <a:latin typeface="Garamond"/>
                <a:cs typeface="Garamond"/>
              </a:rPr>
              <a:t>legature: interne o esterne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0" y="3869904"/>
            <a:ext cx="8811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concetti correlati: rapidità, economicità, trascuratezza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30111" y="4628255"/>
            <a:ext cx="3231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 </a:t>
            </a:r>
            <a:r>
              <a:rPr lang="it-IT" sz="2800">
                <a:latin typeface="Garamond"/>
                <a:cs typeface="Garamond"/>
              </a:rPr>
              <a:t>scritture usuali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5366042"/>
            <a:ext cx="78225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rapidità, abilità grafica </a:t>
            </a:r>
            <a:r>
              <a:rPr lang="it-IT" sz="2800">
                <a:latin typeface="Garamond"/>
                <a:cs typeface="Garamond"/>
                <a:sym typeface="Wingdings"/>
              </a:rPr>
              <a:t> scritture documentarie </a:t>
            </a:r>
          </a:p>
          <a:p>
            <a:r>
              <a:rPr lang="it-IT" sz="2800">
                <a:latin typeface="Garamond"/>
                <a:cs typeface="Garamond"/>
                <a:sym typeface="Wingdings"/>
              </a:rPr>
              <a:t>	(professionali)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La scrittura corsiva</a:t>
            </a:r>
          </a:p>
        </p:txBody>
      </p:sp>
      <p:sp>
        <p:nvSpPr>
          <p:cNvPr id="12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3836817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320800" y="114300"/>
            <a:ext cx="6489700" cy="6616700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3795418" y="5036175"/>
            <a:ext cx="938032" cy="3751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Freccia destra 2"/>
          <p:cNvSpPr/>
          <p:nvPr/>
        </p:nvSpPr>
        <p:spPr>
          <a:xfrm rot="19649947">
            <a:off x="4048322" y="5658353"/>
            <a:ext cx="940496" cy="39726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942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15657" y="1502581"/>
            <a:ext cx="8495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La scrittura corsiva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850815"/>
            <a:ext cx="76610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it-IT" sz="2800">
                <a:latin typeface="Garamond"/>
                <a:cs typeface="Garamond"/>
              </a:rPr>
              <a:t>non tutte le scritture usuali né quelle documentarie </a:t>
            </a:r>
          </a:p>
          <a:p>
            <a:r>
              <a:rPr lang="it-IT" sz="2800">
                <a:latin typeface="Garamond"/>
                <a:cs typeface="Garamond"/>
              </a:rPr>
              <a:t>	devono per forza essere corsive!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47431" y="3869902"/>
            <a:ext cx="7012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 </a:t>
            </a:r>
            <a:r>
              <a:rPr lang="it-IT" sz="2800">
                <a:latin typeface="Garamond"/>
                <a:cs typeface="Garamond"/>
              </a:rPr>
              <a:t>cfr. semialfabeti; cfr. scritture cancelleresche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1242924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88657" y="1502581"/>
            <a:ext cx="89553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>
                <a:latin typeface="Garamond"/>
                <a:cs typeface="Garamond"/>
              </a:rPr>
              <a:t>La scrittura capitale corsiva (o corsiva antica)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2373762"/>
            <a:ext cx="920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>
                <a:latin typeface="Garamond"/>
                <a:cs typeface="Garamond"/>
              </a:rPr>
              <a:t>-	prime testimonianze V-III sec. a. C., scritture usuali (Cencetti)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987778" y="3121832"/>
            <a:ext cx="4176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</a:t>
            </a:r>
            <a:r>
              <a:rPr lang="it-IT" sz="2800" i="1">
                <a:latin typeface="Garamond"/>
                <a:cs typeface="Garamond"/>
                <a:sym typeface="Wingdings"/>
              </a:rPr>
              <a:t> </a:t>
            </a:r>
            <a:r>
              <a:rPr lang="it-IT" sz="2800">
                <a:latin typeface="Garamond"/>
                <a:cs typeface="Garamond"/>
              </a:rPr>
              <a:t>cocci, lucerne 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987778" y="3860357"/>
            <a:ext cx="76341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 </a:t>
            </a:r>
            <a:r>
              <a:rPr lang="it-IT" sz="2800">
                <a:latin typeface="Garamond"/>
                <a:cs typeface="Garamond"/>
              </a:rPr>
              <a:t>supporti rigidi o semirigidi (terracotta): sgraffio	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87778" y="4613955"/>
            <a:ext cx="64877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>
                <a:latin typeface="Garamond"/>
                <a:cs typeface="Garamond"/>
                <a:sym typeface="Wingdings"/>
              </a:rPr>
              <a:t> verticalizzazione e assimilazione dei tratti</a:t>
            </a:r>
            <a:endParaRPr lang="it-IT" sz="2800">
              <a:latin typeface="Garamond"/>
              <a:cs typeface="Garamond"/>
            </a:endParaRPr>
          </a:p>
        </p:txBody>
      </p:sp>
      <p:sp>
        <p:nvSpPr>
          <p:cNvPr id="7" name="Titolo 1"/>
          <p:cNvSpPr>
            <a:spLocks noGrp="1"/>
          </p:cNvSpPr>
          <p:nvPr>
            <p:ph type="title"/>
          </p:nvPr>
        </p:nvSpPr>
        <p:spPr>
          <a:xfrm>
            <a:off x="227013" y="254000"/>
            <a:ext cx="6172200" cy="790575"/>
          </a:xfrm>
        </p:spPr>
        <p:txBody>
          <a:bodyPr/>
          <a:lstStyle/>
          <a:p>
            <a:r>
              <a:rPr lang="it-IT"/>
              <a:t>LEZIONE 4</a:t>
            </a:r>
          </a:p>
        </p:txBody>
      </p:sp>
    </p:spTree>
    <p:extLst>
      <p:ext uri="{BB962C8B-B14F-4D97-AF65-F5344CB8AC3E}">
        <p14:creationId xmlns:p14="http://schemas.microsoft.com/office/powerpoint/2010/main" val="2646948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368851" y="-1368852"/>
            <a:ext cx="6406444" cy="914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1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7372</TotalTime>
  <Words>314</Words>
  <Application>Microsoft Macintosh PowerPoint</Application>
  <PresentationFormat>Presentazione su schermo (4:3)</PresentationFormat>
  <Paragraphs>92</Paragraphs>
  <Slides>26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Titoli diapositive</vt:lpstr>
      </vt:variant>
      <vt:variant>
        <vt:i4>26</vt:i4>
      </vt:variant>
    </vt:vector>
  </HeadingPairs>
  <TitlesOfParts>
    <vt:vector size="29" baseType="lpstr">
      <vt:lpstr>2_Blank Presentation</vt:lpstr>
      <vt:lpstr>3_Blank Presentation</vt:lpstr>
      <vt:lpstr>Tema di Office</vt:lpstr>
      <vt:lpstr>Presentazione di PowerPoint</vt:lpstr>
      <vt:lpstr>LA CAPITALE CORSIVA</vt:lpstr>
      <vt:lpstr>LEZIONE 4</vt:lpstr>
      <vt:lpstr>LEZIONE 4</vt:lpstr>
      <vt:lpstr>LEZIONE 4</vt:lpstr>
      <vt:lpstr>Presentazione di PowerPoint</vt:lpstr>
      <vt:lpstr>LEZIONE 4</vt:lpstr>
      <vt:lpstr>LEZIONE 4</vt:lpstr>
      <vt:lpstr>Presentazione di PowerPoint</vt:lpstr>
      <vt:lpstr>LEZIONE 4</vt:lpstr>
      <vt:lpstr>LEZIONE 4</vt:lpstr>
      <vt:lpstr>Presentazione di PowerPoint</vt:lpstr>
      <vt:lpstr>LEZIONE 4</vt:lpstr>
      <vt:lpstr>Presentazione di PowerPoint</vt:lpstr>
      <vt:lpstr>LEZIONE 4</vt:lpstr>
      <vt:lpstr>Presentazione di PowerPoint</vt:lpstr>
      <vt:lpstr>LEZIONE 4</vt:lpstr>
      <vt:lpstr>LEZIONE 4</vt:lpstr>
      <vt:lpstr>LEZIONE 4</vt:lpstr>
      <vt:lpstr>Presentazione di PowerPoint</vt:lpstr>
      <vt:lpstr>LEZIONE 4</vt:lpstr>
      <vt:lpstr>LEZIONE 4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Università di Udine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Università degli Studi di Trieste  </dc:title>
  <dc:creator>Laura Pani</dc:creator>
  <cp:lastModifiedBy>Laura Pani</cp:lastModifiedBy>
  <cp:revision>119</cp:revision>
  <dcterms:created xsi:type="dcterms:W3CDTF">2020-10-02T08:50:20Z</dcterms:created>
  <dcterms:modified xsi:type="dcterms:W3CDTF">2020-10-15T10:33:38Z</dcterms:modified>
</cp:coreProperties>
</file>