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730" r:id="rId3"/>
  </p:sldMasterIdLst>
  <p:notesMasterIdLst>
    <p:notesMasterId r:id="rId43"/>
  </p:notesMasterIdLst>
  <p:handoutMasterIdLst>
    <p:handoutMasterId r:id="rId44"/>
  </p:handoutMasterIdLst>
  <p:sldIdLst>
    <p:sldId id="258" r:id="rId4"/>
    <p:sldId id="462" r:id="rId5"/>
    <p:sldId id="463" r:id="rId6"/>
    <p:sldId id="464" r:id="rId7"/>
    <p:sldId id="466" r:id="rId8"/>
    <p:sldId id="467" r:id="rId9"/>
    <p:sldId id="468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5" r:id="rId19"/>
    <p:sldId id="489" r:id="rId20"/>
    <p:sldId id="491" r:id="rId21"/>
    <p:sldId id="492" r:id="rId22"/>
    <p:sldId id="493" r:id="rId23"/>
    <p:sldId id="512" r:id="rId24"/>
    <p:sldId id="513" r:id="rId25"/>
    <p:sldId id="514" r:id="rId26"/>
    <p:sldId id="515" r:id="rId27"/>
    <p:sldId id="516" r:id="rId28"/>
    <p:sldId id="517" r:id="rId29"/>
    <p:sldId id="518" r:id="rId30"/>
    <p:sldId id="519" r:id="rId31"/>
    <p:sldId id="520" r:id="rId32"/>
    <p:sldId id="521" r:id="rId33"/>
    <p:sldId id="522" r:id="rId34"/>
    <p:sldId id="523" r:id="rId35"/>
    <p:sldId id="524" r:id="rId36"/>
    <p:sldId id="525" r:id="rId37"/>
    <p:sldId id="526" r:id="rId38"/>
    <p:sldId id="527" r:id="rId39"/>
    <p:sldId id="529" r:id="rId40"/>
    <p:sldId id="530" r:id="rId41"/>
    <p:sldId id="531" r:id="rId4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81" autoAdjust="0"/>
  </p:normalViewPr>
  <p:slideViewPr>
    <p:cSldViewPr snapToGrid="0" snapToObjects="1">
      <p:cViewPr varScale="1">
        <p:scale>
          <a:sx n="63" d="100"/>
          <a:sy n="63" d="100"/>
        </p:scale>
        <p:origin x="-11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441F1-F56B-A849-8D80-B0A31F773E40}" type="datetime1">
              <a:t>21/10/20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708C-3A8D-4C49-8E6F-7871CD96E8F2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6931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CEC5-05A3-5545-B9AA-0517150F0409}" type="datetime1">
              <a:t>21/10/20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CEB14-5159-C548-AC4B-5E9DF0751C07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2968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88C0B40-F029-C243-AB77-79166A85360F}" type="datetime1">
              <a:t>21/10/20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5685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B125DA-6D28-A045-9DFA-6FC054439051}" type="datetimeFigureOut">
              <a:rPr lang="it-IT" smtClean="0"/>
              <a:t>21/10/20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AB0B05-673D-E145-A0BE-8C5B6769BCA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3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B125DA-6D28-A045-9DFA-6FC054439051}" type="datetimeFigureOut">
              <a:rPr lang="it-IT" smtClean="0"/>
              <a:t>21/10/20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AB0B05-673D-E145-A0BE-8C5B6769BCA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53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850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361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886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26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69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217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296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136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169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35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01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80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1219200" y="753134"/>
            <a:ext cx="6248400" cy="886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9200" y="143534"/>
            <a:ext cx="6248400" cy="609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8600" y="533400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799818" y="527080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95699" y="994144"/>
            <a:ext cx="7104119" cy="479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 marL="3657600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217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hyperlink" Target="http://www.units.it/" TargetMode="Externa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9" Type="http://schemas.openxmlformats.org/officeDocument/2006/relationships/hyperlink" Target="http://www.units.it/" TargetMode="Externa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ottobre 21,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ottobre 21,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9" r:id="rId5"/>
    <p:sldLayoutId id="2147483728" r:id="rId6"/>
    <p:sldLayoutId id="2147483729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2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26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g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22" Type="http://schemas.openxmlformats.org/officeDocument/2006/relationships/image" Target="../media/image63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9" Type="http://schemas.openxmlformats.org/officeDocument/2006/relationships/image" Target="../media/image71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33" Type="http://schemas.openxmlformats.org/officeDocument/2006/relationships/image" Target="../media/image95.png"/><Relationship Id="rId34" Type="http://schemas.openxmlformats.org/officeDocument/2006/relationships/image" Target="../media/image96.png"/><Relationship Id="rId35" Type="http://schemas.openxmlformats.org/officeDocument/2006/relationships/image" Target="../media/image97.png"/><Relationship Id="rId36" Type="http://schemas.openxmlformats.org/officeDocument/2006/relationships/image" Target="../media/image98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37" Type="http://schemas.openxmlformats.org/officeDocument/2006/relationships/image" Target="../media/image99.png"/><Relationship Id="rId38" Type="http://schemas.openxmlformats.org/officeDocument/2006/relationships/image" Target="../media/image100.png"/><Relationship Id="rId39" Type="http://schemas.openxmlformats.org/officeDocument/2006/relationships/image" Target="../media/image101.png"/><Relationship Id="rId40" Type="http://schemas.openxmlformats.org/officeDocument/2006/relationships/image" Target="../media/image102.png"/><Relationship Id="rId41" Type="http://schemas.openxmlformats.org/officeDocument/2006/relationships/image" Target="../media/image103.png"/><Relationship Id="rId42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1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06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Relationship Id="rId6" Type="http://schemas.openxmlformats.org/officeDocument/2006/relationships/image" Target="../media/image107.png"/><Relationship Id="rId7" Type="http://schemas.openxmlformats.org/officeDocument/2006/relationships/image" Target="../media/image72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95399" y="1149383"/>
            <a:ext cx="5645777" cy="3049833"/>
          </a:xfrm>
        </p:spPr>
        <p:txBody>
          <a:bodyPr/>
          <a:lstStyle/>
          <a:p>
            <a:r>
              <a:rPr lang="it-IT" sz="4800" dirty="0" smtClean="0"/>
              <a:t>DA MAIUSCOLA </a:t>
            </a:r>
            <a:br>
              <a:rPr lang="it-IT" sz="4800" dirty="0" smtClean="0"/>
            </a:br>
            <a:r>
              <a:rPr lang="it-IT" sz="4800" dirty="0" smtClean="0"/>
              <a:t>A MINUSCOLA.</a:t>
            </a:r>
            <a:br>
              <a:rPr lang="it-IT" sz="4800" dirty="0" smtClean="0"/>
            </a:br>
            <a:r>
              <a:rPr lang="it-IT" sz="4800" dirty="0"/>
              <a:t>LA SCRITTURA ONCIALE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123059"/>
            <a:ext cx="2766033" cy="595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2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344" y="1809324"/>
            <a:ext cx="1564641" cy="6637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8479" y="1690791"/>
            <a:ext cx="1090507" cy="806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5062" y="1761910"/>
            <a:ext cx="1185334" cy="9482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5351" y="1667084"/>
            <a:ext cx="1280160" cy="853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8226" y="1904150"/>
            <a:ext cx="1090507" cy="5689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2569" y="1962573"/>
            <a:ext cx="1185333" cy="9008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8030" y="1833031"/>
            <a:ext cx="1185333" cy="6163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82373" y="1572257"/>
            <a:ext cx="1374987" cy="948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9" y="3954775"/>
            <a:ext cx="1043094" cy="5215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88" y="3812532"/>
            <a:ext cx="1469813" cy="7586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8718" y="3670294"/>
            <a:ext cx="1043094" cy="10905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2764" y="3859948"/>
            <a:ext cx="1185333" cy="8534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4172" y="3788828"/>
            <a:ext cx="948266" cy="75861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8544" y="4120718"/>
            <a:ext cx="1137921" cy="663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99117" y="4028012"/>
            <a:ext cx="1043093" cy="8534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0133" y="4239251"/>
            <a:ext cx="1327573" cy="6163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7843" y="5677743"/>
            <a:ext cx="995680" cy="711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185" y="5559210"/>
            <a:ext cx="1090507" cy="85344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3595" y="5604931"/>
            <a:ext cx="853440" cy="85344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7590" y="5676051"/>
            <a:ext cx="853440" cy="711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7878" y="5676051"/>
            <a:ext cx="853440" cy="711200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0" y="19431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94098" y="24130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-110917" y="39975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8659" y="164337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8659" y="44547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042" y="4879335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-76628" y="282871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-8590" y="369400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8042" y="57713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-76628" y="551560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-76628" y="6292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-76628" y="6673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e 34"/>
          <p:cNvSpPr/>
          <p:nvPr/>
        </p:nvSpPr>
        <p:spPr>
          <a:xfrm>
            <a:off x="94098" y="1820332"/>
            <a:ext cx="985402" cy="91355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/>
          <p:cNvSpPr/>
          <p:nvPr/>
        </p:nvSpPr>
        <p:spPr>
          <a:xfrm>
            <a:off x="1271687" y="1593850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/>
          <p:cNvSpPr/>
          <p:nvPr/>
        </p:nvSpPr>
        <p:spPr>
          <a:xfrm>
            <a:off x="3759680" y="1593850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>
            <a:off x="8261529" y="1463035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/>
          <p:cNvSpPr/>
          <p:nvPr/>
        </p:nvSpPr>
        <p:spPr>
          <a:xfrm>
            <a:off x="2539392" y="3694001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/>
          <p:cNvSpPr/>
          <p:nvPr/>
        </p:nvSpPr>
        <p:spPr>
          <a:xfrm>
            <a:off x="7183480" y="3997532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2473595" y="5495286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/>
          <p:cNvSpPr txBox="1"/>
          <p:nvPr/>
        </p:nvSpPr>
        <p:spPr>
          <a:xfrm>
            <a:off x="1247112" y="173846"/>
            <a:ext cx="67002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Lettere minuscole (per forma e struttura)</a:t>
            </a:r>
          </a:p>
        </p:txBody>
      </p:sp>
    </p:spTree>
    <p:extLst>
      <p:ext uri="{BB962C8B-B14F-4D97-AF65-F5344CB8AC3E}">
        <p14:creationId xmlns:p14="http://schemas.microsoft.com/office/powerpoint/2010/main" val="183775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344" y="1809324"/>
            <a:ext cx="1564641" cy="6637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8479" y="1690791"/>
            <a:ext cx="1090507" cy="806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5062" y="1761910"/>
            <a:ext cx="1185334" cy="9482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5351" y="1667084"/>
            <a:ext cx="1280160" cy="853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8226" y="1904150"/>
            <a:ext cx="1090507" cy="5689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2569" y="1962573"/>
            <a:ext cx="1185333" cy="9008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8030" y="1833031"/>
            <a:ext cx="1185333" cy="6163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82373" y="1572257"/>
            <a:ext cx="1374987" cy="948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9" y="3954775"/>
            <a:ext cx="1043094" cy="5215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88" y="3812532"/>
            <a:ext cx="1469813" cy="7586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8718" y="3670294"/>
            <a:ext cx="1043094" cy="10905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2764" y="3859948"/>
            <a:ext cx="1185333" cy="8534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4172" y="3788828"/>
            <a:ext cx="948266" cy="75861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8544" y="4120718"/>
            <a:ext cx="1137921" cy="663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7684" y="4073306"/>
            <a:ext cx="1043093" cy="8534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0133" y="4239251"/>
            <a:ext cx="1327573" cy="6163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7843" y="5677743"/>
            <a:ext cx="995680" cy="711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185" y="5559210"/>
            <a:ext cx="1090507" cy="85344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3595" y="5604931"/>
            <a:ext cx="853440" cy="85344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7590" y="5676051"/>
            <a:ext cx="853440" cy="711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7878" y="5676051"/>
            <a:ext cx="853440" cy="711200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0" y="19431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94098" y="24130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-110917" y="39975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8659" y="164337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8659" y="44547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042" y="4879335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-76628" y="282871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-8590" y="369400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8042" y="57713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-76628" y="551560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-76628" y="6292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-76628" y="6673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e 41"/>
          <p:cNvSpPr/>
          <p:nvPr/>
        </p:nvSpPr>
        <p:spPr>
          <a:xfrm>
            <a:off x="5944809" y="1943100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/>
          <p:cNvSpPr/>
          <p:nvPr/>
        </p:nvSpPr>
        <p:spPr>
          <a:xfrm>
            <a:off x="1271688" y="3597060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/>
          <p:cNvSpPr/>
          <p:nvPr/>
        </p:nvSpPr>
        <p:spPr>
          <a:xfrm>
            <a:off x="5944809" y="3932128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/>
          <p:cNvSpPr txBox="1"/>
          <p:nvPr/>
        </p:nvSpPr>
        <p:spPr>
          <a:xfrm>
            <a:off x="791630" y="157768"/>
            <a:ext cx="7770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Lettere capitali inserite nel sistema quadrilineare</a:t>
            </a:r>
          </a:p>
        </p:txBody>
      </p:sp>
    </p:spTree>
    <p:extLst>
      <p:ext uri="{BB962C8B-B14F-4D97-AF65-F5344CB8AC3E}">
        <p14:creationId xmlns:p14="http://schemas.microsoft.com/office/powerpoint/2010/main" val="202460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344" y="1809324"/>
            <a:ext cx="1564641" cy="6637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8479" y="1690791"/>
            <a:ext cx="1090507" cy="806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5062" y="1761910"/>
            <a:ext cx="1185334" cy="9482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5351" y="1667084"/>
            <a:ext cx="1280160" cy="853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8226" y="1904150"/>
            <a:ext cx="1090507" cy="5689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2569" y="1962573"/>
            <a:ext cx="1185333" cy="9008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8030" y="1833031"/>
            <a:ext cx="1185333" cy="6163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82373" y="1572257"/>
            <a:ext cx="1374987" cy="948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9" y="3954775"/>
            <a:ext cx="1043094" cy="5215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88" y="3812532"/>
            <a:ext cx="1469813" cy="7586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8718" y="3670294"/>
            <a:ext cx="1043094" cy="10905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2764" y="3859948"/>
            <a:ext cx="1185333" cy="8534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4172" y="3788828"/>
            <a:ext cx="948266" cy="75861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8544" y="4120718"/>
            <a:ext cx="1137921" cy="663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7684" y="4073306"/>
            <a:ext cx="1043093" cy="8534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0133" y="4239251"/>
            <a:ext cx="1327573" cy="6163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7843" y="5677743"/>
            <a:ext cx="995680" cy="711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185" y="5559210"/>
            <a:ext cx="1090507" cy="85344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5011" y="5604931"/>
            <a:ext cx="853440" cy="85344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7590" y="5676051"/>
            <a:ext cx="853440" cy="711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7878" y="5676051"/>
            <a:ext cx="853440" cy="711200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0" y="19431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58659" y="24130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-110917" y="39975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8659" y="164337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8659" y="44547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042" y="4879335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-76628" y="282871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-8590" y="369400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8042" y="57713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-76628" y="551560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-76628" y="6292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-76628" y="6673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4885141" y="1688676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>
            <a:off x="7080429" y="1643376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/>
          <p:cNvSpPr/>
          <p:nvPr/>
        </p:nvSpPr>
        <p:spPr>
          <a:xfrm>
            <a:off x="3785322" y="3675369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270083" y="5444482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/>
          <p:cNvSpPr/>
          <p:nvPr/>
        </p:nvSpPr>
        <p:spPr>
          <a:xfrm>
            <a:off x="4885141" y="5413163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1247112" y="173846"/>
            <a:ext cx="6630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Lettere che conservano la forma capitale</a:t>
            </a:r>
          </a:p>
        </p:txBody>
      </p:sp>
    </p:spTree>
    <p:extLst>
      <p:ext uri="{BB962C8B-B14F-4D97-AF65-F5344CB8AC3E}">
        <p14:creationId xmlns:p14="http://schemas.microsoft.com/office/powerpoint/2010/main" val="191197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344" y="1809324"/>
            <a:ext cx="1564641" cy="6637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8479" y="1690791"/>
            <a:ext cx="1090507" cy="806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5062" y="1761910"/>
            <a:ext cx="1185334" cy="9482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5351" y="1667084"/>
            <a:ext cx="1280160" cy="853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8226" y="1904150"/>
            <a:ext cx="1090507" cy="5689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2569" y="1962573"/>
            <a:ext cx="1185333" cy="9008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8030" y="1833031"/>
            <a:ext cx="1185333" cy="6163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82373" y="1572257"/>
            <a:ext cx="1374987" cy="948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9" y="3954775"/>
            <a:ext cx="1043094" cy="5215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88" y="3812532"/>
            <a:ext cx="1469813" cy="7586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8718" y="3670294"/>
            <a:ext cx="1043094" cy="10905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2764" y="3859948"/>
            <a:ext cx="1185333" cy="8534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4172" y="3788828"/>
            <a:ext cx="948266" cy="75861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8544" y="4120718"/>
            <a:ext cx="1137921" cy="663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7684" y="4073306"/>
            <a:ext cx="1043093" cy="8534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0133" y="4239251"/>
            <a:ext cx="1327573" cy="6163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7843" y="5677743"/>
            <a:ext cx="995680" cy="711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185" y="5559210"/>
            <a:ext cx="1090507" cy="85344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5011" y="5604931"/>
            <a:ext cx="853440" cy="85344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7590" y="5676051"/>
            <a:ext cx="853440" cy="711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7878" y="5676051"/>
            <a:ext cx="853440" cy="711200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0" y="19431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58659" y="24130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-110917" y="39975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8659" y="164337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8659" y="44547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042" y="4879335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-76628" y="282871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-8590" y="369400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8042" y="57713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-76628" y="551560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-76628" y="6292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-76628" y="6673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e 42"/>
          <p:cNvSpPr/>
          <p:nvPr/>
        </p:nvSpPr>
        <p:spPr>
          <a:xfrm>
            <a:off x="8065951" y="3976364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>
            <a:off x="1247112" y="173846"/>
            <a:ext cx="6490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Lettera di forma e struttura ‘intermedia’</a:t>
            </a:r>
          </a:p>
        </p:txBody>
      </p:sp>
    </p:spTree>
    <p:extLst>
      <p:ext uri="{BB962C8B-B14F-4D97-AF65-F5344CB8AC3E}">
        <p14:creationId xmlns:p14="http://schemas.microsoft.com/office/powerpoint/2010/main" val="155776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344" y="1809324"/>
            <a:ext cx="1564641" cy="6637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8479" y="1690791"/>
            <a:ext cx="1090507" cy="806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5062" y="1761910"/>
            <a:ext cx="1185334" cy="9482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5351" y="1667084"/>
            <a:ext cx="1280160" cy="853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8226" y="1904150"/>
            <a:ext cx="1090507" cy="5689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2569" y="1962573"/>
            <a:ext cx="1185333" cy="9008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8030" y="1833031"/>
            <a:ext cx="1185333" cy="6163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82373" y="1572257"/>
            <a:ext cx="1374987" cy="948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9" y="3954775"/>
            <a:ext cx="1043094" cy="5215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88" y="3812532"/>
            <a:ext cx="1469813" cy="7586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8718" y="3670294"/>
            <a:ext cx="1043094" cy="10905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2764" y="3859948"/>
            <a:ext cx="1185333" cy="8534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4172" y="3788828"/>
            <a:ext cx="948266" cy="75861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8544" y="4120718"/>
            <a:ext cx="1137921" cy="663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7684" y="4073306"/>
            <a:ext cx="1043093" cy="8534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0133" y="4239251"/>
            <a:ext cx="1327573" cy="6163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7843" y="5677743"/>
            <a:ext cx="995680" cy="711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185" y="5559210"/>
            <a:ext cx="1090507" cy="85344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5011" y="5604931"/>
            <a:ext cx="853440" cy="85344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7590" y="5676051"/>
            <a:ext cx="853440" cy="711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7878" y="5676051"/>
            <a:ext cx="853440" cy="711200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0" y="19431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58659" y="2413000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-110917" y="39975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8659" y="164337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8659" y="4454732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042" y="4879335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-76628" y="282871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-8590" y="3694001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8042" y="57713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-76628" y="5515606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-76628" y="6292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-76628" y="6673003"/>
            <a:ext cx="9268217" cy="0"/>
          </a:xfrm>
          <a:prstGeom prst="line">
            <a:avLst/>
          </a:prstGeom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e 36"/>
          <p:cNvSpPr/>
          <p:nvPr/>
        </p:nvSpPr>
        <p:spPr>
          <a:xfrm>
            <a:off x="2435011" y="1643376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/>
          <p:cNvSpPr/>
          <p:nvPr/>
        </p:nvSpPr>
        <p:spPr>
          <a:xfrm>
            <a:off x="51399" y="3675369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4837727" y="3694001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/>
          <p:cNvSpPr/>
          <p:nvPr/>
        </p:nvSpPr>
        <p:spPr>
          <a:xfrm>
            <a:off x="1271688" y="5413163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/>
          <p:cNvSpPr/>
          <p:nvPr/>
        </p:nvSpPr>
        <p:spPr>
          <a:xfrm>
            <a:off x="3617439" y="5453798"/>
            <a:ext cx="882471" cy="10452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3280822" y="173846"/>
            <a:ext cx="2582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Lettere ‘neutre’</a:t>
            </a:r>
          </a:p>
        </p:txBody>
      </p:sp>
    </p:spTree>
    <p:extLst>
      <p:ext uri="{BB962C8B-B14F-4D97-AF65-F5344CB8AC3E}">
        <p14:creationId xmlns:p14="http://schemas.microsoft.com/office/powerpoint/2010/main" val="155776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scuola paleografica francese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" y="2576962"/>
            <a:ext cx="8902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constatato il mutamento della scrittura, conclude che è avvenuto nell’ambito delle scritture librarie, per effetto di un mutamento dell’angolo di scrittura dovuto al passaggio da rotolo a codice </a:t>
            </a:r>
          </a:p>
          <a:p>
            <a:endParaRPr lang="it-IT" sz="2800">
              <a:latin typeface="Garamond"/>
              <a:cs typeface="Garamon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" y="5042311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  <a:sym typeface="Wingdings"/>
              </a:rPr>
              <a:t>	</a:t>
            </a:r>
            <a:r>
              <a:rPr lang="it-IT" sz="2400">
                <a:latin typeface="Garamond"/>
                <a:cs typeface="Garamond"/>
                <a:sym typeface="Wingdings"/>
              </a:rPr>
              <a:t>angolo di scrittura = posizione in cui viene a trovarsi la punta dello 	strumento scrittorio rispetto al supporto e al rigo di base della 	scrittura</a:t>
            </a:r>
            <a:endParaRPr lang="it-IT" sz="2400">
              <a:latin typeface="Garamond"/>
              <a:cs typeface="Garamond"/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27013" y="245163"/>
            <a:ext cx="6172200" cy="790575"/>
          </a:xfrm>
        </p:spPr>
        <p:txBody>
          <a:bodyPr/>
          <a:lstStyle/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271481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0036" y="1686261"/>
            <a:ext cx="1098347" cy="8768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726" y="3210736"/>
            <a:ext cx="1051348" cy="10876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36942" y="1607075"/>
            <a:ext cx="1280160" cy="853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5475" y="3457673"/>
            <a:ext cx="1043093" cy="853440"/>
          </a:xfrm>
          <a:prstGeom prst="rect">
            <a:avLst/>
          </a:prstGeom>
        </p:spPr>
      </p:pic>
      <p:sp>
        <p:nvSpPr>
          <p:cNvPr id="8" name="Freccia curva 7"/>
          <p:cNvSpPr/>
          <p:nvPr/>
        </p:nvSpPr>
        <p:spPr>
          <a:xfrm rot="2026902">
            <a:off x="2470450" y="1613654"/>
            <a:ext cx="813816" cy="868680"/>
          </a:xfrm>
          <a:prstGeom prst="bentArrow">
            <a:avLst/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urva 8"/>
          <p:cNvSpPr/>
          <p:nvPr/>
        </p:nvSpPr>
        <p:spPr>
          <a:xfrm rot="12961534">
            <a:off x="2483734" y="3367907"/>
            <a:ext cx="764689" cy="901546"/>
          </a:xfrm>
          <a:prstGeom prst="bentArrow">
            <a:avLst/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721810"/>
            <a:ext cx="9242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>
                <a:latin typeface="Garamond"/>
                <a:cs typeface="Garamond"/>
                <a:sym typeface="Wingdings"/>
              </a:rPr>
              <a:t>…</a:t>
            </a:r>
            <a:r>
              <a:rPr lang="it-IT" sz="2800">
                <a:latin typeface="Garamond"/>
                <a:cs typeface="Garamond"/>
                <a:sym typeface="Wingdings"/>
              </a:rPr>
              <a:t> e soppressione di alcuni tratti di certe lettere come la pancia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superiore della B (non presente nel </a:t>
            </a:r>
            <a:r>
              <a:rPr lang="it-IT" sz="2800" i="1">
                <a:latin typeface="Garamond"/>
                <a:cs typeface="Garamond"/>
                <a:sym typeface="Wingdings"/>
              </a:rPr>
              <a:t>De bellis</a:t>
            </a:r>
            <a:r>
              <a:rPr lang="it-IT" sz="2800">
                <a:latin typeface="Garamond"/>
                <a:cs typeface="Garamond"/>
                <a:sym typeface="Wingdings"/>
              </a:rPr>
              <a:t>)</a:t>
            </a:r>
            <a:endParaRPr lang="it-IT" sz="2800">
              <a:latin typeface="Garamond"/>
              <a:cs typeface="Garamond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2179" y="5818157"/>
            <a:ext cx="1090507" cy="806027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83956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scuola paleografica italiana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361062"/>
            <a:ext cx="9143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Giorgio Cencetti (anni ‘50), Armando Petrucci (anni ‘60): </a:t>
            </a:r>
          </a:p>
          <a:p>
            <a:endParaRPr lang="it-IT" sz="2800">
              <a:latin typeface="Garamond"/>
              <a:cs typeface="Garamond"/>
            </a:endParaRP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vari punti deboli della teoria francese 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le scritture librarie non possono essere sede di trasformazione della scrittura, quelle usuali sì: in particolare scritture dei </a:t>
            </a:r>
            <a:r>
              <a:rPr lang="it-IT" sz="2800" u="sng">
                <a:latin typeface="Garamond"/>
                <a:cs typeface="Garamond"/>
              </a:rPr>
              <a:t>semialfabeti</a:t>
            </a:r>
          </a:p>
          <a:p>
            <a:pPr marL="457200" indent="-457200">
              <a:buFont typeface="Arial"/>
              <a:buChar char="•"/>
            </a:pPr>
            <a:r>
              <a:rPr lang="it-IT" sz="2800" i="1">
                <a:latin typeface="Garamond"/>
                <a:cs typeface="Garamond"/>
              </a:rPr>
              <a:t>corpora </a:t>
            </a:r>
            <a:r>
              <a:rPr lang="it-IT" sz="2800">
                <a:latin typeface="Garamond"/>
                <a:cs typeface="Garamond"/>
              </a:rPr>
              <a:t>di scritture del I sec. d. C.: già lettere minuscole; idem II-III sec. (catacombe)</a:t>
            </a:r>
            <a:endParaRPr lang="it-IT" sz="2800" u="sng">
              <a:latin typeface="Garamond"/>
              <a:cs typeface="Garamond"/>
            </a:endParaRPr>
          </a:p>
          <a:p>
            <a:pPr marL="457200" indent="-457200">
              <a:buFont typeface="Arial"/>
              <a:buChar char="•"/>
            </a:pPr>
            <a:r>
              <a:rPr lang="it-IT" sz="2800" i="1">
                <a:latin typeface="Garamond"/>
                <a:cs typeface="Garamond"/>
              </a:rPr>
              <a:t>Epitome</a:t>
            </a:r>
            <a:r>
              <a:rPr lang="it-IT" sz="2800">
                <a:latin typeface="Garamond"/>
                <a:cs typeface="Garamond"/>
              </a:rPr>
              <a:t>: punto d’arrivo, non di partenza! consacrazione a livello librario di ciò che era già avvenuto altrove</a:t>
            </a:r>
            <a:endParaRPr lang="it-IT" sz="2800" i="1">
              <a:latin typeface="Garamond"/>
              <a:cs typeface="Garamond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169070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2239"/>
            <a:ext cx="9144000" cy="5515761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380135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99" y="1574799"/>
            <a:ext cx="7467601" cy="3810899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380522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Il passaggio da maiuscola a minuscola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7879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II-III secolo, antecipazioni nel I, compiuto in età </a:t>
            </a:r>
          </a:p>
          <a:p>
            <a:r>
              <a:rPr lang="it-IT" sz="2800">
                <a:latin typeface="Garamond"/>
                <a:cs typeface="Garamond"/>
              </a:rPr>
              <a:t>	dioclezianea (284-305)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3937492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  <a:sym typeface="Wingdings"/>
              </a:rPr>
              <a:t>-	ha condizionato il nostro modo di scrivere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4790934"/>
            <a:ext cx="9242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  <a:sym typeface="Wingdings"/>
              </a:rPr>
              <a:t>-	le forme minuscole primitive non sono molto diverse dal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	nostro stampato minuscolo / tondo della stampa 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7013" y="245163"/>
            <a:ext cx="6172200" cy="790575"/>
          </a:xfrm>
        </p:spPr>
        <p:txBody>
          <a:bodyPr/>
          <a:lstStyle/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45832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Conclusioni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" y="2361062"/>
            <a:ext cx="8902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da maiuscola a minuscola: inizio I sec., compimento II-III, concluso III- IV</a:t>
            </a:r>
          </a:p>
          <a:p>
            <a:pPr marL="457200" indent="-457200">
              <a:buFontTx/>
              <a:buChar char="-"/>
            </a:pPr>
            <a:endParaRPr lang="it-IT" sz="2800">
              <a:latin typeface="Garamond"/>
              <a:cs typeface="Garamond"/>
            </a:endParaRPr>
          </a:p>
          <a:p>
            <a:pPr marL="457200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sede dell’evoluzione: scrittura usuale (Cencetti), in particolare quella a sgraffio dei semialfabeti (Petrucci): </a:t>
            </a:r>
          </a:p>
          <a:p>
            <a:endParaRPr lang="it-IT" sz="2800">
              <a:latin typeface="Garamond"/>
              <a:cs typeface="Garamond"/>
            </a:endParaRPr>
          </a:p>
          <a:p>
            <a:r>
              <a:rPr lang="it-IT" sz="2800">
                <a:latin typeface="Garamond"/>
                <a:cs typeface="Garamond"/>
              </a:rPr>
              <a:t>	alfabeto capitale </a:t>
            </a:r>
            <a:r>
              <a:rPr lang="it-IT" sz="2800">
                <a:latin typeface="Garamond"/>
                <a:cs typeface="Garamond"/>
                <a:sym typeface="Wingdings"/>
              </a:rPr>
              <a:t> esecuzione rapida  	semplificazione tratteggio in senso minuscolo</a:t>
            </a:r>
            <a:endParaRPr lang="it-IT" sz="2800">
              <a:latin typeface="Garamond"/>
              <a:cs typeface="Garamond"/>
            </a:endParaRPr>
          </a:p>
          <a:p>
            <a:pPr marL="457200" indent="-457200">
              <a:buFontTx/>
              <a:buChar char="-"/>
            </a:pPr>
            <a:endParaRPr lang="it-IT" sz="2800">
              <a:latin typeface="Garamond"/>
              <a:cs typeface="Garamond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157239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scrittura onciale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IV secolo, ambito delle scritture librarie (capitale rustica, minuscola primitiva)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945102"/>
            <a:ext cx="9242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313, Editto di Costantino: 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	accresciuto bisogno di testi cristiani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	aumento di libri, contenenti testi cristiani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	più stretti contatti con i libri cristiani greci (maiuscola biblica)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	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392354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33600" y="0"/>
            <a:ext cx="487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4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scrittura onciale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elaborata nel IV secolo, probabilmente in Africa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421882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onciale: nome dato nel XVIII secolo: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257562"/>
            <a:ext cx="9242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400">
                <a:latin typeface="Garamond"/>
                <a:cs typeface="Garamond"/>
              </a:rPr>
              <a:t>Girolamo, </a:t>
            </a:r>
            <a:r>
              <a:rPr lang="it-IT" sz="2400" i="1">
                <a:latin typeface="Garamond"/>
                <a:cs typeface="Garamond"/>
              </a:rPr>
              <a:t>Moralia in Iob</a:t>
            </a:r>
            <a:r>
              <a:rPr lang="it-IT" sz="2400">
                <a:latin typeface="Garamond"/>
                <a:cs typeface="Garamond"/>
              </a:rPr>
              <a:t>: </a:t>
            </a:r>
          </a:p>
          <a:p>
            <a:pPr lvl="1"/>
            <a:r>
              <a:rPr lang="it-IT" sz="2400">
                <a:latin typeface="Garamond"/>
                <a:cs typeface="Garamond"/>
              </a:rPr>
              <a:t>Habeant qui volunt veteres libros, vel in membranis purpureis auro argentoque descriptos vel uncialibus (ut vulgo aiunt) litteris </a:t>
            </a:r>
            <a:r>
              <a:rPr lang="mr-IN" sz="2400">
                <a:latin typeface="Garamond"/>
                <a:cs typeface="Garamond"/>
              </a:rPr>
              <a:t>–</a:t>
            </a:r>
            <a:r>
              <a:rPr lang="it-IT" sz="2400">
                <a:latin typeface="Garamond"/>
                <a:cs typeface="Garamond"/>
              </a:rPr>
              <a:t> onera magis exarata quam codices </a:t>
            </a:r>
            <a:r>
              <a:rPr lang="mr-IN" sz="2400">
                <a:latin typeface="Garamond"/>
                <a:cs typeface="Garamond"/>
              </a:rPr>
              <a:t>–</a:t>
            </a:r>
            <a:r>
              <a:rPr lang="it-IT" sz="2400">
                <a:latin typeface="Garamond"/>
                <a:cs typeface="Garamond"/>
              </a:rPr>
              <a:t> dummodo mihi meisque permittant pauperes habere schedulas et non tam pulchros codices quam </a:t>
            </a:r>
          </a:p>
          <a:p>
            <a:pPr lvl="1"/>
            <a:r>
              <a:rPr lang="it-IT" sz="2400">
                <a:latin typeface="Garamond"/>
                <a:cs typeface="Garamond"/>
              </a:rPr>
              <a:t>emendatos</a:t>
            </a:r>
            <a:r>
              <a:rPr lang="mr-IN" sz="2400">
                <a:latin typeface="Garamond"/>
                <a:cs typeface="Garamond"/>
              </a:rPr>
              <a:t>…</a:t>
            </a:r>
            <a:endParaRPr lang="it-IT" sz="2400">
              <a:latin typeface="Garamond"/>
              <a:cs typeface="Garamond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92515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scrittura onciale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scrittura di compromesso: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354281"/>
            <a:ext cx="9242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diversa dalla capitale rustica dei codici pagani, ma altrettanto solenne e monumentale come si addice ai testi</a:t>
            </a:r>
          </a:p>
          <a:p>
            <a:pPr lvl="1"/>
            <a:r>
              <a:rPr lang="it-IT" sz="2800">
                <a:latin typeface="Garamond"/>
                <a:cs typeface="Garamond"/>
              </a:rPr>
              <a:t>	cristiani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4917175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 compresenza di lettere maiuscole e minuscole (della minuscola primitiva)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6049181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 non maiuscola né minuscola: mista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9806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0"/>
            <a:ext cx="5018462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9022" y="6269846"/>
            <a:ext cx="4175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Cherubini Pratesi Tav. 15</a:t>
            </a:r>
          </a:p>
        </p:txBody>
      </p:sp>
    </p:spTree>
    <p:extLst>
      <p:ext uri="{BB962C8B-B14F-4D97-AF65-F5344CB8AC3E}">
        <p14:creationId xmlns:p14="http://schemas.microsoft.com/office/powerpoint/2010/main" val="7289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0"/>
            <a:ext cx="6541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2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04800"/>
            <a:ext cx="7553928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6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9" y="1981200"/>
            <a:ext cx="6793267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1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299" y="736600"/>
            <a:ext cx="6754077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Il dibattito paleografico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373762"/>
            <a:ext cx="3766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anni ‘50 XX secolo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301634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  <a:sym typeface="Wingdings"/>
              </a:rPr>
              <a:t>-	in quale ambito d’uso della scrittura è avvenuto il 	passaggio? 	Perché si è verificato?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4089811"/>
            <a:ext cx="9242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  <a:sym typeface="Wingdings"/>
              </a:rPr>
              <a:t>-	scuola paleografica francese: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	</a:t>
            </a:r>
            <a:r>
              <a:rPr lang="it-IT" sz="2400">
                <a:latin typeface="Garamond"/>
                <a:cs typeface="Garamond"/>
                <a:sym typeface="Wingdings"/>
              </a:rPr>
              <a:t>Jean Mallon (</a:t>
            </a:r>
            <a:r>
              <a:rPr lang="it-IT" sz="2400" i="1">
                <a:latin typeface="Garamond"/>
                <a:cs typeface="Garamond"/>
                <a:sym typeface="Wingdings"/>
              </a:rPr>
              <a:t>Paléographie romaine</a:t>
            </a:r>
            <a:r>
              <a:rPr lang="it-IT" sz="2400">
                <a:latin typeface="Garamond"/>
                <a:cs typeface="Garamond"/>
                <a:sym typeface="Wingdings"/>
              </a:rPr>
              <a:t>, Madrid 1952)</a:t>
            </a:r>
          </a:p>
          <a:p>
            <a:r>
              <a:rPr lang="it-IT" sz="2400">
                <a:latin typeface="Garamond"/>
                <a:cs typeface="Garamond"/>
                <a:sym typeface="Wingdings"/>
              </a:rPr>
              <a:t>	allievi: Robert Marichal, Charles Perrat</a:t>
            </a:r>
            <a:endParaRPr lang="it-IT" sz="2400">
              <a:latin typeface="Garamond"/>
              <a:cs typeface="Garamond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5594167"/>
            <a:ext cx="9242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  <a:sym typeface="Wingdings"/>
              </a:rPr>
              <a:t>-	osservazione dei due frammenti: </a:t>
            </a:r>
            <a:r>
              <a:rPr lang="it-IT" sz="2800" i="1">
                <a:latin typeface="Garamond"/>
                <a:cs typeface="Garamond"/>
                <a:sym typeface="Wingdings"/>
              </a:rPr>
              <a:t>De bellis Macedonicis </a:t>
            </a:r>
            <a:r>
              <a:rPr lang="it-IT" sz="2800">
                <a:latin typeface="Garamond"/>
                <a:cs typeface="Garamond"/>
                <a:sym typeface="Wingdings"/>
              </a:rPr>
              <a:t>e</a:t>
            </a:r>
          </a:p>
          <a:p>
            <a:r>
              <a:rPr lang="it-IT" sz="2800">
                <a:latin typeface="Garamond"/>
                <a:cs typeface="Garamond"/>
                <a:sym typeface="Wingdings"/>
              </a:rPr>
              <a:t>	</a:t>
            </a:r>
            <a:r>
              <a:rPr lang="it-IT" sz="2800" i="1">
                <a:latin typeface="Garamond"/>
                <a:cs typeface="Garamond"/>
                <a:sym typeface="Wingdings"/>
              </a:rPr>
              <a:t>Epitome Livii</a:t>
            </a:r>
            <a:r>
              <a:rPr lang="it-IT" sz="2800">
                <a:latin typeface="Garamond"/>
                <a:cs typeface="Garamond"/>
                <a:sym typeface="Wingdings"/>
              </a:rPr>
              <a:t> (Cherubini Pratesi Tav. 13)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27013" y="245163"/>
            <a:ext cx="6172200" cy="790575"/>
          </a:xfrm>
        </p:spPr>
        <p:txBody>
          <a:bodyPr/>
          <a:lstStyle/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47988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599" y="1511300"/>
            <a:ext cx="660118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1365250"/>
            <a:ext cx="6386674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9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5" y="2500017"/>
            <a:ext cx="796807" cy="10244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439" y="2423818"/>
            <a:ext cx="910637" cy="12521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373" y="2436517"/>
            <a:ext cx="910637" cy="11952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307" y="2171228"/>
            <a:ext cx="910637" cy="1536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241" y="2436518"/>
            <a:ext cx="796807" cy="11382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345" y="2474618"/>
            <a:ext cx="512233" cy="11382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104" y="2474617"/>
            <a:ext cx="853722" cy="11952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8" y="2171228"/>
            <a:ext cx="853722" cy="1536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95" y="2272357"/>
            <a:ext cx="569148" cy="125212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" y="3810470"/>
            <a:ext cx="569148" cy="13090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83" y="4038129"/>
            <a:ext cx="1479785" cy="10813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67" y="4145372"/>
            <a:ext cx="1195211" cy="91063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4038129"/>
            <a:ext cx="853722" cy="10813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69" y="4126556"/>
            <a:ext cx="739893" cy="113829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965" y="4126556"/>
            <a:ext cx="796807" cy="12521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479" y="3981214"/>
            <a:ext cx="853722" cy="113829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05" y="5481225"/>
            <a:ext cx="626063" cy="12521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56" y="5481225"/>
            <a:ext cx="512233" cy="113829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59" y="5481225"/>
            <a:ext cx="1138296" cy="119521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5424310"/>
            <a:ext cx="1536700" cy="1252126"/>
          </a:xfrm>
          <a:prstGeom prst="rect">
            <a:avLst/>
          </a:prstGeom>
        </p:spPr>
      </p:pic>
      <p:sp>
        <p:nvSpPr>
          <p:cNvPr id="22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93029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5" y="2500017"/>
            <a:ext cx="796807" cy="10244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439" y="2423818"/>
            <a:ext cx="910637" cy="12521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373" y="2436517"/>
            <a:ext cx="910637" cy="11952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307" y="2171228"/>
            <a:ext cx="910637" cy="1536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241" y="2436518"/>
            <a:ext cx="796807" cy="11382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345" y="2474618"/>
            <a:ext cx="512233" cy="11382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104" y="2474617"/>
            <a:ext cx="853722" cy="11952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8" y="2171228"/>
            <a:ext cx="853722" cy="1536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95" y="2272357"/>
            <a:ext cx="569148" cy="125212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" y="3810470"/>
            <a:ext cx="569148" cy="13090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83" y="4038129"/>
            <a:ext cx="1479785" cy="10813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67" y="4145372"/>
            <a:ext cx="1195211" cy="91063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4038129"/>
            <a:ext cx="853722" cy="10813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69" y="4126556"/>
            <a:ext cx="739893" cy="113829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965" y="4126556"/>
            <a:ext cx="796807" cy="12521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479" y="3981214"/>
            <a:ext cx="853722" cy="113829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05" y="5481225"/>
            <a:ext cx="626063" cy="12521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56" y="5481225"/>
            <a:ext cx="512233" cy="113829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59" y="5481225"/>
            <a:ext cx="1138296" cy="119521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5424310"/>
            <a:ext cx="1536700" cy="125212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84803" y="1351855"/>
            <a:ext cx="881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latin typeface="Garamond"/>
                <a:cs typeface="Garamond"/>
              </a:rPr>
              <a:t>Lettere indicate come caratteristiche dell’onciale </a:t>
            </a:r>
            <a:endParaRPr lang="it-IT" sz="3600" i="1">
              <a:latin typeface="Garamond"/>
              <a:cs typeface="Garamond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169563" y="2266244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1595136" y="3839159"/>
            <a:ext cx="1486023" cy="133773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4632784" y="2297758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3604084" y="2311399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7933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5" y="2500017"/>
            <a:ext cx="796807" cy="10244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439" y="2423818"/>
            <a:ext cx="910637" cy="12521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373" y="2436517"/>
            <a:ext cx="910637" cy="11952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307" y="2171228"/>
            <a:ext cx="910637" cy="1536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241" y="2436518"/>
            <a:ext cx="796807" cy="11382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345" y="2474618"/>
            <a:ext cx="512233" cy="11382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104" y="2474617"/>
            <a:ext cx="853722" cy="11952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8" y="2171228"/>
            <a:ext cx="853722" cy="1536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95" y="2272357"/>
            <a:ext cx="569148" cy="125212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" y="3810470"/>
            <a:ext cx="569148" cy="13090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83" y="4038129"/>
            <a:ext cx="1479785" cy="10813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67" y="4145372"/>
            <a:ext cx="1195211" cy="91063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4038129"/>
            <a:ext cx="853722" cy="10813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69" y="4126556"/>
            <a:ext cx="739893" cy="113829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965" y="4126556"/>
            <a:ext cx="796807" cy="12521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479" y="3981214"/>
            <a:ext cx="853722" cy="113829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05" y="5481225"/>
            <a:ext cx="626063" cy="12521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56" y="5481225"/>
            <a:ext cx="512233" cy="113829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59" y="5481225"/>
            <a:ext cx="1138296" cy="119521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5424310"/>
            <a:ext cx="1536700" cy="125212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84803" y="1351855"/>
            <a:ext cx="881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latin typeface="Garamond"/>
                <a:cs typeface="Garamond"/>
              </a:rPr>
              <a:t>Lettere indicate come caratteristiche dell’onciale </a:t>
            </a:r>
            <a:endParaRPr lang="it-IT" sz="3600" i="1">
              <a:latin typeface="Garamond"/>
              <a:cs typeface="Garamond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169563" y="2266244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4632784" y="2297758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3604084" y="2311399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08833" y="4084695"/>
            <a:ext cx="1660634" cy="971314"/>
          </a:xfrm>
          <a:prstGeom prst="rect">
            <a:avLst/>
          </a:prstGeom>
        </p:spPr>
      </p:pic>
      <p:sp>
        <p:nvSpPr>
          <p:cNvPr id="28" name="Ovale 27"/>
          <p:cNvSpPr/>
          <p:nvPr/>
        </p:nvSpPr>
        <p:spPr>
          <a:xfrm>
            <a:off x="1595136" y="3839159"/>
            <a:ext cx="1486023" cy="133773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155775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5" y="2500017"/>
            <a:ext cx="796807" cy="10244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439" y="2423818"/>
            <a:ext cx="910637" cy="12521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373" y="2436517"/>
            <a:ext cx="910637" cy="11952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307" y="2171228"/>
            <a:ext cx="910637" cy="1536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241" y="2436518"/>
            <a:ext cx="796807" cy="11382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345" y="2474618"/>
            <a:ext cx="512233" cy="11382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962" y="2443101"/>
            <a:ext cx="853722" cy="11952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618" y="2171228"/>
            <a:ext cx="853722" cy="1536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95" y="2272357"/>
            <a:ext cx="569148" cy="125212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" y="3810470"/>
            <a:ext cx="569148" cy="13090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83" y="4038129"/>
            <a:ext cx="1479785" cy="10813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67" y="4145372"/>
            <a:ext cx="1195211" cy="91063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4038129"/>
            <a:ext cx="853722" cy="10813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69" y="4126556"/>
            <a:ext cx="739893" cy="113829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965" y="4126556"/>
            <a:ext cx="796807" cy="12521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479" y="3981214"/>
            <a:ext cx="853722" cy="113829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05" y="5481225"/>
            <a:ext cx="626063" cy="12521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56" y="5481225"/>
            <a:ext cx="512233" cy="113829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59" y="5481225"/>
            <a:ext cx="1138296" cy="119521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316" y="5424310"/>
            <a:ext cx="1536700" cy="125212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87335" y="1351385"/>
            <a:ext cx="881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latin typeface="Garamond"/>
                <a:cs typeface="Garamond"/>
              </a:rPr>
              <a:t>Lettere minuscole nel sistema bilineare</a:t>
            </a:r>
            <a:endParaRPr lang="it-IT" sz="3600" i="1">
              <a:latin typeface="Garamond"/>
              <a:cs typeface="Garamond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7593129" y="2324101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6862283" y="4031540"/>
            <a:ext cx="1066801" cy="14496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165155" y="3830226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3606616" y="2310929"/>
            <a:ext cx="1028700" cy="12888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5651500" y="3963339"/>
            <a:ext cx="1066801" cy="14153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7933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13523"/>
              </p:ext>
            </p:extLst>
          </p:nvPr>
        </p:nvGraphicFramePr>
        <p:xfrm>
          <a:off x="101600" y="1600203"/>
          <a:ext cx="9042402" cy="5143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7067"/>
                <a:gridCol w="1507067"/>
                <a:gridCol w="1507067"/>
                <a:gridCol w="1507067"/>
                <a:gridCol w="1507067"/>
                <a:gridCol w="1507067"/>
              </a:tblGrid>
              <a:tr h="625928">
                <a:tc>
                  <a:txBody>
                    <a:bodyPr/>
                    <a:lstStyle/>
                    <a:p>
                      <a:pPr algn="ctr"/>
                      <a:r>
                        <a:rPr lang="it-IT" sz="2200">
                          <a:latin typeface="Garamond"/>
                          <a:cs typeface="Garamond"/>
                        </a:rPr>
                        <a:t>ONCIALE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>
                          <a:latin typeface="Garamond"/>
                          <a:cs typeface="Garamond"/>
                        </a:rPr>
                        <a:t>minuscola primitiva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>
                          <a:latin typeface="Garamond"/>
                          <a:cs typeface="Garamond"/>
                        </a:rPr>
                        <a:t>ONCIALE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>
                          <a:latin typeface="Garamond"/>
                          <a:cs typeface="Garamond"/>
                        </a:rPr>
                        <a:t>minuscola primitiva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>
                          <a:latin typeface="Garamond"/>
                          <a:cs typeface="Garamond"/>
                        </a:rPr>
                        <a:t>ONCIALE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>
                          <a:latin typeface="Garamond"/>
                          <a:cs typeface="Garamond"/>
                        </a:rPr>
                        <a:t>minuscola primitiva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28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28">
                <a:tc>
                  <a:txBody>
                    <a:bodyPr/>
                    <a:lstStyle/>
                    <a:p>
                      <a:endParaRPr lang="it-IT" sz="2400" b="1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28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28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28">
                <a:tc>
                  <a:txBody>
                    <a:bodyPr/>
                    <a:lstStyle/>
                    <a:p>
                      <a:endParaRPr lang="it-IT" sz="2400" b="1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28">
                <a:tc>
                  <a:txBody>
                    <a:bodyPr/>
                    <a:lstStyle/>
                    <a:p>
                      <a:endParaRPr lang="it-IT" sz="2400" b="1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928">
                <a:tc>
                  <a:txBody>
                    <a:bodyPr/>
                    <a:lstStyle/>
                    <a:p>
                      <a:endParaRPr lang="it-IT" sz="2400" b="1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02" y="2409236"/>
            <a:ext cx="423865" cy="5449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74" y="3055805"/>
            <a:ext cx="492394" cy="6770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74" y="3566818"/>
            <a:ext cx="492393" cy="6462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02" y="4213084"/>
            <a:ext cx="422567" cy="7130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74" y="4926166"/>
            <a:ext cx="399048" cy="57006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4" y="5487432"/>
            <a:ext cx="347829" cy="77295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365" y="2369375"/>
            <a:ext cx="381350" cy="68643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480" y="3037206"/>
            <a:ext cx="299747" cy="65944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338" y="3696649"/>
            <a:ext cx="325377" cy="74836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279" y="4409731"/>
            <a:ext cx="739891" cy="54069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480" y="4950421"/>
            <a:ext cx="597606" cy="45531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479" y="5456342"/>
            <a:ext cx="534990" cy="67765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480" y="6109646"/>
            <a:ext cx="486430" cy="74835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899" y="2369375"/>
            <a:ext cx="490103" cy="77016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133" y="3055805"/>
            <a:ext cx="514467" cy="68595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985" y="3566818"/>
            <a:ext cx="398858" cy="79771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22" y="6251792"/>
            <a:ext cx="381000" cy="46264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956" y="4213084"/>
            <a:ext cx="320887" cy="71308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285" y="4879865"/>
            <a:ext cx="500833" cy="525875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898" y="5496234"/>
            <a:ext cx="896601" cy="73056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62998" y="2594590"/>
            <a:ext cx="782323" cy="33189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78273" y="3019813"/>
            <a:ext cx="738109" cy="54555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63460" y="3677586"/>
            <a:ext cx="618496" cy="494797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25183" y="4322087"/>
            <a:ext cx="773857" cy="515905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94646" y="5032220"/>
            <a:ext cx="637119" cy="33241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99848" y="5693922"/>
            <a:ext cx="803270" cy="610485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4253" y="6280169"/>
            <a:ext cx="760304" cy="395358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5996" y="2427152"/>
            <a:ext cx="843231" cy="581539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93195" y="3172126"/>
            <a:ext cx="699364" cy="349682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96459" y="3880790"/>
            <a:ext cx="922416" cy="476085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21366" y="4239605"/>
            <a:ext cx="711200" cy="743527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81429" y="4923404"/>
            <a:ext cx="795560" cy="572803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92107" y="5506479"/>
            <a:ext cx="697241" cy="557793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0100" y="6378456"/>
            <a:ext cx="975232" cy="568885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89620" y="2478282"/>
            <a:ext cx="759500" cy="621409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59191" y="3236680"/>
            <a:ext cx="744700" cy="345753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70797" y="3673072"/>
            <a:ext cx="743775" cy="531268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68515" y="4160012"/>
            <a:ext cx="807640" cy="632066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97119" y="4862627"/>
            <a:ext cx="593715" cy="593715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1239" y="5562865"/>
            <a:ext cx="550560" cy="45880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441" y="6129241"/>
            <a:ext cx="740355" cy="616963"/>
          </a:xfrm>
          <a:prstGeom prst="rect">
            <a:avLst/>
          </a:prstGeom>
        </p:spPr>
      </p:pic>
      <p:sp>
        <p:nvSpPr>
          <p:cNvPr id="45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186375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4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scrittura onciale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forme rotonde (cfr. maiuscola biblica)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351571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penna d’oca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404998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 seconda scrittura canonizzata del mondo romano: </a:t>
            </a:r>
          </a:p>
          <a:p>
            <a:pPr lvl="1"/>
            <a:r>
              <a:rPr lang="it-IT" sz="2800">
                <a:latin typeface="Garamond"/>
                <a:cs typeface="Garamond"/>
              </a:rPr>
              <a:t>	IV-IX secolo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700" y="5179276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 testi cristiani, ma non solo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58776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 onciale </a:t>
            </a:r>
            <a:r>
              <a:rPr lang="it-IT" sz="2800" i="1">
                <a:latin typeface="Garamond"/>
                <a:cs typeface="Garamond"/>
              </a:rPr>
              <a:t>old style</a:t>
            </a:r>
            <a:r>
              <a:rPr lang="it-IT" sz="2800">
                <a:latin typeface="Garamond"/>
                <a:cs typeface="Garamond"/>
              </a:rPr>
              <a:t> (IV-VI sec.) e onciale </a:t>
            </a:r>
            <a:r>
              <a:rPr lang="it-IT" sz="2800" i="1">
                <a:latin typeface="Garamond"/>
                <a:cs typeface="Garamond"/>
              </a:rPr>
              <a:t>new style </a:t>
            </a:r>
            <a:r>
              <a:rPr lang="it-IT" sz="2800">
                <a:latin typeface="Garamond"/>
                <a:cs typeface="Garamond"/>
              </a:rPr>
              <a:t> (VI-IX sec.)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5</a:t>
            </a:r>
          </a:p>
        </p:txBody>
      </p:sp>
    </p:spTree>
    <p:extLst>
      <p:ext uri="{BB962C8B-B14F-4D97-AF65-F5344CB8AC3E}">
        <p14:creationId xmlns:p14="http://schemas.microsoft.com/office/powerpoint/2010/main" val="182822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08100" y="508000"/>
            <a:ext cx="6527800" cy="5867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00391" y="401409"/>
            <a:ext cx="6680200" cy="600438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9022" y="6269846"/>
            <a:ext cx="6886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Cividale, Biblioteca capitolare, CXXXVIII</a:t>
            </a:r>
          </a:p>
        </p:txBody>
      </p:sp>
    </p:spTree>
    <p:extLst>
      <p:ext uri="{BB962C8B-B14F-4D97-AF65-F5344CB8AC3E}">
        <p14:creationId xmlns:p14="http://schemas.microsoft.com/office/powerpoint/2010/main" val="261343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782123"/>
              </p:ext>
            </p:extLst>
          </p:nvPr>
        </p:nvGraphicFramePr>
        <p:xfrm>
          <a:off x="0" y="832766"/>
          <a:ext cx="9144000" cy="50235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/>
                <a:gridCol w="4572000"/>
              </a:tblGrid>
              <a:tr h="451576">
                <a:tc>
                  <a:txBody>
                    <a:bodyPr/>
                    <a:lstStyle/>
                    <a:p>
                      <a:pPr algn="ctr"/>
                      <a:r>
                        <a:rPr lang="it-IT" sz="2000" b="1">
                          <a:latin typeface="Garamond"/>
                          <a:cs typeface="Garamond"/>
                        </a:rPr>
                        <a:t>ONCIALE OLD STYLE</a:t>
                      </a:r>
                      <a:r>
                        <a:rPr lang="it-IT" sz="2000" b="1" baseline="0">
                          <a:latin typeface="Garamond"/>
                          <a:cs typeface="Garamond"/>
                        </a:rPr>
                        <a:t> (IV-VI sec.)</a:t>
                      </a:r>
                      <a:endParaRPr lang="it-IT" sz="2000" b="1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>
                          <a:latin typeface="Garamond"/>
                          <a:cs typeface="Garamond"/>
                        </a:rPr>
                        <a:t>ONCIALE NEW STYLE</a:t>
                      </a:r>
                      <a:r>
                        <a:rPr lang="it-IT" sz="2000" b="1" baseline="0">
                          <a:latin typeface="Garamond"/>
                          <a:cs typeface="Garamond"/>
                        </a:rPr>
                        <a:t> (VI-IX sec.)</a:t>
                      </a:r>
                      <a:endParaRPr lang="it-IT" sz="2000" b="1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peso più uniforme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contrasto pieni /filetti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più sicura bilinearità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rottura bilinearità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assenza di trattini</a:t>
                      </a:r>
                      <a:r>
                        <a:rPr lang="it-IT" sz="2400" baseline="0">
                          <a:latin typeface="Garamond"/>
                          <a:cs typeface="Garamond"/>
                        </a:rPr>
                        <a:t> complementari</a:t>
                      </a:r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presenza di trattini complementari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 b="1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fori </a:t>
                      </a:r>
                      <a:r>
                        <a:rPr lang="it-IT" sz="2400" baseline="0">
                          <a:latin typeface="Garamond"/>
                          <a:cs typeface="Garamond"/>
                        </a:rPr>
                        <a:t>nella superficie scrittoria</a:t>
                      </a:r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fori</a:t>
                      </a:r>
                      <a:r>
                        <a:rPr lang="it-IT" sz="2400" baseline="0">
                          <a:latin typeface="Garamond"/>
                          <a:cs typeface="Garamond"/>
                        </a:rPr>
                        <a:t> spostati nei margini</a:t>
                      </a:r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576"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ornamentazione assente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400">
                          <a:latin typeface="Garamond"/>
                          <a:cs typeface="Garamond"/>
                        </a:rPr>
                        <a:t>prime forme</a:t>
                      </a:r>
                      <a:r>
                        <a:rPr lang="it-IT" sz="2400" baseline="0">
                          <a:latin typeface="Garamond"/>
                          <a:cs typeface="Garamond"/>
                        </a:rPr>
                        <a:t> di ornamentazione</a:t>
                      </a:r>
                      <a:endParaRPr lang="it-IT" sz="2400">
                        <a:latin typeface="Garamond"/>
                        <a:cs typeface="Garamon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25307" y="2646325"/>
            <a:ext cx="629708" cy="4198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37" y="2541373"/>
            <a:ext cx="492394" cy="6770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098" y="3022974"/>
            <a:ext cx="399048" cy="57006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54931" y="3187671"/>
            <a:ext cx="382430" cy="3492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975" y="3382588"/>
            <a:ext cx="325377" cy="74836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54324" y="3538315"/>
            <a:ext cx="577444" cy="60783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97954" y="3932519"/>
            <a:ext cx="523875" cy="6985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37" y="3978507"/>
            <a:ext cx="739891" cy="54069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465" y="4351785"/>
            <a:ext cx="320887" cy="71308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36260" y="4493579"/>
            <a:ext cx="384268" cy="4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7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9737" y="-1339738"/>
            <a:ext cx="6464525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8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24167" y="1330516"/>
            <a:ext cx="6851650" cy="42033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41257" y="133593"/>
            <a:ext cx="720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Il frammento </a:t>
            </a:r>
            <a:r>
              <a:rPr lang="it-IT" sz="3600" b="1" i="1">
                <a:latin typeface="Garamond"/>
                <a:cs typeface="Garamond"/>
              </a:rPr>
              <a:t>De bellis Macedonicis</a:t>
            </a:r>
            <a:endParaRPr lang="it-IT" sz="3600" b="1">
              <a:latin typeface="Garamond"/>
              <a:cs typeface="Garamond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203317" y="1345062"/>
            <a:ext cx="299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I sec. d. C. (?)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203317" y="2259462"/>
            <a:ext cx="3202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capitale libraria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203317" y="3300862"/>
            <a:ext cx="45212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alcune lettere minuscole: </a:t>
            </a:r>
          </a:p>
          <a:p>
            <a:endParaRPr lang="it-IT" sz="2800">
              <a:latin typeface="Garamond"/>
              <a:cs typeface="Garamond"/>
            </a:endParaRPr>
          </a:p>
          <a:p>
            <a:r>
              <a:rPr lang="it-IT" sz="2800">
                <a:latin typeface="Garamond"/>
                <a:cs typeface="Garamond"/>
              </a:rPr>
              <a:t>	D, Q, H</a:t>
            </a:r>
          </a:p>
        </p:txBody>
      </p:sp>
    </p:spTree>
    <p:extLst>
      <p:ext uri="{BB962C8B-B14F-4D97-AF65-F5344CB8AC3E}">
        <p14:creationId xmlns:p14="http://schemas.microsoft.com/office/powerpoint/2010/main" val="368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24167" y="1330516"/>
            <a:ext cx="6851650" cy="42033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41257" y="169081"/>
            <a:ext cx="720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Il frammento </a:t>
            </a:r>
            <a:r>
              <a:rPr lang="it-IT" sz="3600" b="1" i="1">
                <a:latin typeface="Garamond"/>
                <a:cs typeface="Garamond"/>
              </a:rPr>
              <a:t>De bellis Macedonicis</a:t>
            </a:r>
            <a:endParaRPr lang="it-IT" sz="3600" b="1">
              <a:latin typeface="Garamond"/>
              <a:cs typeface="Garamond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203317" y="1345062"/>
            <a:ext cx="299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I sec. d. C. (?)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203317" y="2259462"/>
            <a:ext cx="3202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capitale libraria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203317" y="3300862"/>
            <a:ext cx="45212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alcune lettere minuscole: </a:t>
            </a:r>
          </a:p>
          <a:p>
            <a:endParaRPr lang="it-IT" sz="2800">
              <a:latin typeface="Garamond"/>
              <a:cs typeface="Garamond"/>
            </a:endParaRPr>
          </a:p>
          <a:p>
            <a:r>
              <a:rPr lang="it-IT" sz="2800">
                <a:latin typeface="Garamond"/>
                <a:cs typeface="Garamond"/>
              </a:rPr>
              <a:t>	D, Q, H</a:t>
            </a:r>
          </a:p>
        </p:txBody>
      </p:sp>
      <p:sp>
        <p:nvSpPr>
          <p:cNvPr id="7" name="Ovale 6"/>
          <p:cNvSpPr/>
          <p:nvPr/>
        </p:nvSpPr>
        <p:spPr>
          <a:xfrm>
            <a:off x="1397000" y="3416300"/>
            <a:ext cx="723900" cy="6985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39800" y="3917950"/>
            <a:ext cx="723900" cy="6985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825500" y="4826000"/>
            <a:ext cx="571500" cy="6985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73285" y="5423134"/>
            <a:ext cx="1098347" cy="87688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18776" y="5341273"/>
            <a:ext cx="1051348" cy="108760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14836" y="5485956"/>
            <a:ext cx="1096820" cy="8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6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92507" y="1092506"/>
            <a:ext cx="6858000" cy="467298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71557" y="133593"/>
            <a:ext cx="594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Il frammento dell’</a:t>
            </a:r>
            <a:r>
              <a:rPr lang="it-IT" sz="3600" b="1" i="1">
                <a:latin typeface="Garamond"/>
                <a:cs typeface="Garamond"/>
              </a:rPr>
              <a:t>Epitome Livii</a:t>
            </a:r>
            <a:endParaRPr lang="it-IT" sz="3600" b="1">
              <a:latin typeface="Garamond"/>
              <a:cs typeface="Garamond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495710" y="1345062"/>
            <a:ext cx="3661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-	III sec. d. C., metà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495710" y="2259462"/>
            <a:ext cx="4305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molte lettere hanno forma</a:t>
            </a:r>
          </a:p>
          <a:p>
            <a:r>
              <a:rPr lang="it-IT" sz="2800">
                <a:latin typeface="Garamond"/>
                <a:cs typeface="Garamond"/>
              </a:rPr>
              <a:t>	minuscola, </a:t>
            </a:r>
          </a:p>
          <a:p>
            <a:endParaRPr lang="it-IT" sz="2800">
              <a:latin typeface="Garamond"/>
              <a:cs typeface="Garamond"/>
            </a:endParaRPr>
          </a:p>
          <a:p>
            <a:r>
              <a:rPr lang="it-IT" sz="2800">
                <a:latin typeface="Garamond"/>
                <a:cs typeface="Garamond"/>
              </a:rPr>
              <a:t>altre conservano la forma capitale</a:t>
            </a:r>
          </a:p>
        </p:txBody>
      </p:sp>
    </p:spTree>
    <p:extLst>
      <p:ext uri="{BB962C8B-B14F-4D97-AF65-F5344CB8AC3E}">
        <p14:creationId xmlns:p14="http://schemas.microsoft.com/office/powerpoint/2010/main" val="71262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344" y="1809324"/>
            <a:ext cx="1564641" cy="6637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8479" y="1785617"/>
            <a:ext cx="1090507" cy="806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5062" y="1761910"/>
            <a:ext cx="1185334" cy="9482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5351" y="1667084"/>
            <a:ext cx="1280160" cy="853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8226" y="1904150"/>
            <a:ext cx="1090507" cy="5689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2569" y="1843185"/>
            <a:ext cx="1185333" cy="9008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8031" y="1927856"/>
            <a:ext cx="1185333" cy="6163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82373" y="1761911"/>
            <a:ext cx="1374987" cy="948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9" y="3513243"/>
            <a:ext cx="1043094" cy="5215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88" y="3465827"/>
            <a:ext cx="1469813" cy="7586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8718" y="3228762"/>
            <a:ext cx="1043094" cy="10905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2764" y="3418416"/>
            <a:ext cx="1185333" cy="8534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4172" y="3347296"/>
            <a:ext cx="948266" cy="75861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8544" y="3679186"/>
            <a:ext cx="1137921" cy="663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7684" y="3536946"/>
            <a:ext cx="1043093" cy="8534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0133" y="3797719"/>
            <a:ext cx="1327573" cy="6163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7843" y="5195143"/>
            <a:ext cx="995680" cy="711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185" y="5076610"/>
            <a:ext cx="1090507" cy="85344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3595" y="5122331"/>
            <a:ext cx="853440" cy="85344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7590" y="5193451"/>
            <a:ext cx="853440" cy="711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7878" y="5193451"/>
            <a:ext cx="853440" cy="71120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2361800" y="173846"/>
            <a:ext cx="4420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Ricostruzione dell’alfabeto</a:t>
            </a:r>
          </a:p>
        </p:txBody>
      </p:sp>
    </p:spTree>
    <p:extLst>
      <p:ext uri="{BB962C8B-B14F-4D97-AF65-F5344CB8AC3E}">
        <p14:creationId xmlns:p14="http://schemas.microsoft.com/office/powerpoint/2010/main" val="77424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344" y="1809324"/>
            <a:ext cx="1564641" cy="6637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58479" y="1690791"/>
            <a:ext cx="1090507" cy="806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5062" y="1761910"/>
            <a:ext cx="1185334" cy="9482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5351" y="1667084"/>
            <a:ext cx="1280160" cy="853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8226" y="1904150"/>
            <a:ext cx="1090507" cy="5689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2569" y="1962573"/>
            <a:ext cx="1185333" cy="9008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8030" y="1833031"/>
            <a:ext cx="1185333" cy="6163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82373" y="1572257"/>
            <a:ext cx="1374987" cy="948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9" y="3954775"/>
            <a:ext cx="1043094" cy="5215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88" y="3812532"/>
            <a:ext cx="1469813" cy="75861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8718" y="3670294"/>
            <a:ext cx="1043094" cy="10905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22764" y="3859948"/>
            <a:ext cx="1185333" cy="8534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4172" y="3788828"/>
            <a:ext cx="948266" cy="75861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8544" y="4120718"/>
            <a:ext cx="1137921" cy="663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7684" y="4073306"/>
            <a:ext cx="1043093" cy="8534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0133" y="4239251"/>
            <a:ext cx="1327573" cy="61637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7843" y="5677743"/>
            <a:ext cx="995680" cy="711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185" y="5559210"/>
            <a:ext cx="1090507" cy="85344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3595" y="5604931"/>
            <a:ext cx="853440" cy="85344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7590" y="5676051"/>
            <a:ext cx="853440" cy="711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7878" y="5676051"/>
            <a:ext cx="853440" cy="711200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>
          <a:xfrm>
            <a:off x="0" y="1943100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94098" y="2413000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-110917" y="3997532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58659" y="1643376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8659" y="4454732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042" y="4879335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-8590" y="2828711"/>
            <a:ext cx="9268217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-8590" y="3694001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8042" y="5771303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-76628" y="5515606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-76628" y="6292003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-76628" y="6673003"/>
            <a:ext cx="9268217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1247112" y="173846"/>
            <a:ext cx="66497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L’alfabeto entro un sistema quadrilineare</a:t>
            </a:r>
          </a:p>
        </p:txBody>
      </p:sp>
    </p:spTree>
    <p:extLst>
      <p:ext uri="{BB962C8B-B14F-4D97-AF65-F5344CB8AC3E}">
        <p14:creationId xmlns:p14="http://schemas.microsoft.com/office/powerpoint/2010/main" val="36891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580</Words>
  <Application>Microsoft Macintosh PowerPoint</Application>
  <PresentationFormat>Presentazione su schermo (4:3)</PresentationFormat>
  <Paragraphs>126</Paragraphs>
  <Slides>39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39</vt:i4>
      </vt:variant>
    </vt:vector>
  </HeadingPairs>
  <TitlesOfParts>
    <vt:vector size="42" baseType="lpstr">
      <vt:lpstr>2_Blank Presentation</vt:lpstr>
      <vt:lpstr>3_Blank Presentation</vt:lpstr>
      <vt:lpstr>Tema di Office</vt:lpstr>
      <vt:lpstr>DA MAIUSCOLA  A MINUSCOLA. LA SCRITTURA ONCIALE</vt:lpstr>
      <vt:lpstr>LEZIONE 5</vt:lpstr>
      <vt:lpstr>LEZIONE 5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LEZIONE 5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di Udine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Trieste  </dc:title>
  <dc:creator>Laura Pani</dc:creator>
  <cp:lastModifiedBy>Laura Pani</cp:lastModifiedBy>
  <cp:revision>120</cp:revision>
  <dcterms:created xsi:type="dcterms:W3CDTF">2020-10-02T08:50:20Z</dcterms:created>
  <dcterms:modified xsi:type="dcterms:W3CDTF">2020-10-21T13:16:32Z</dcterms:modified>
</cp:coreProperties>
</file>