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3"/>
  </p:notesMasterIdLst>
  <p:sldIdLst>
    <p:sldId id="260" r:id="rId2"/>
    <p:sldId id="261" r:id="rId3"/>
    <p:sldId id="262" r:id="rId4"/>
    <p:sldId id="263" r:id="rId5"/>
    <p:sldId id="257" r:id="rId6"/>
    <p:sldId id="258" r:id="rId7"/>
    <p:sldId id="259" r:id="rId8"/>
    <p:sldId id="270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CAPITAL of S.P.A.</a:t>
            </a:r>
          </a:p>
        </c:rich>
      </c:tx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Azioni</c:v>
                </c:pt>
              </c:strCache>
            </c:strRef>
          </c:tx>
          <c:cat>
            <c:numRef>
              <c:f>Foglio1!$A$2:$A$41</c:f>
              <c:numCache>
                <c:formatCode>General</c:formatCode>
                <c:ptCount val="40"/>
              </c:numCache>
            </c:numRef>
          </c:cat>
          <c:val>
            <c:numRef>
              <c:f>Foglio1!$B$2:$B$41</c:f>
              <c:numCache>
                <c:formatCode>General</c:formatCode>
                <c:ptCount val="40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  <c:pt idx="32">
                  <c:v>1</c:v>
                </c:pt>
                <c:pt idx="33">
                  <c:v>1</c:v>
                </c:pt>
                <c:pt idx="34">
                  <c:v>1</c:v>
                </c:pt>
                <c:pt idx="35">
                  <c:v>1</c:v>
                </c:pt>
                <c:pt idx="36">
                  <c:v>1</c:v>
                </c:pt>
                <c:pt idx="37">
                  <c:v>1</c:v>
                </c:pt>
                <c:pt idx="38">
                  <c:v>1</c:v>
                </c:pt>
                <c:pt idx="3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F11-4F93-9636-052DB75999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it-IT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0.75938</cdr:x>
      <cdr:y>0.33182</cdr:y>
    </cdr:from>
    <cdr:to>
      <cdr:x>0.97101</cdr:x>
      <cdr:y>0.51847</cdr:y>
    </cdr:to>
    <cdr:sp macro="" textlink="">
      <cdr:nvSpPr>
        <cdr:cNvPr id="2" name="CasellaDiTesto 1"/>
        <cdr:cNvSpPr txBox="1"/>
      </cdr:nvSpPr>
      <cdr:spPr>
        <a:xfrm xmlns:a="http://schemas.openxmlformats.org/drawingml/2006/main">
          <a:off x="4392488" y="1152128"/>
          <a:ext cx="1224136" cy="6480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it-IT" sz="2000" dirty="0"/>
            <a:t>SHARES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2888BE-0210-482F-8ED5-8D62DF62AB2C}" type="datetimeFigureOut">
              <a:rPr lang="it-IT" smtClean="0"/>
              <a:t>22/10/2020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15A844-3FA5-4305-B06E-A601E37595B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71864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5A844-3FA5-4305-B06E-A601E37595B4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002424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5A844-3FA5-4305-B06E-A601E37595B4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37345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5A844-3FA5-4305-B06E-A601E37595B4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51572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189EC-35E8-4CB8-BC72-9D94BA367A65}" type="datetime1">
              <a:rPr lang="it-IT" smtClean="0"/>
              <a:t>22/10/2020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A.A. 2020/2021 – Italian and European Company Law –                        dott. Giulia Gabassi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3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F91C9-C52E-4E05-8D8E-43DADD6DC4B4}" type="datetime1">
              <a:rPr lang="it-IT" smtClean="0"/>
              <a:t>22/10/2020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A.A. 2020/2021 – Italian and European Company Law –                        dott. Giulia Gabassi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7960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700C6-BF94-4038-994F-57933B05646C}" type="datetime1">
              <a:rPr lang="it-IT" smtClean="0"/>
              <a:t>22/10/2020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A.A. 2020/2021 – Italian and European Company Law –                        dott. Giulia Gabassi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71862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E5A14-C8F4-4F24-AF2B-83E1C1F225B2}" type="datetime1">
              <a:rPr lang="it-IT" smtClean="0"/>
              <a:t>22/10/2020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A.A. 2020/2021 – Italian and European Company Law –                        dott. Giulia Gabassi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83424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0F30F-7A6A-42A3-9C42-35992A249018}" type="datetime1">
              <a:rPr lang="it-IT" smtClean="0"/>
              <a:t>22/10/2020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A.A. 2020/2021 – Italian and European Company Law –                        dott. Giulia Gabassi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4157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3CB6B-ABF5-4ACB-BC40-3536BA877BB7}" type="datetime1">
              <a:rPr lang="it-IT" smtClean="0"/>
              <a:t>22/10/2020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A.A. 2020/2021 – Italian and European Company Law –                        dott. Giulia Gabassi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4176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71050-8E73-4408-8FF8-2145673CBF97}" type="datetime1">
              <a:rPr lang="it-IT" smtClean="0"/>
              <a:t>22/10/2020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A.A. 2020/2021 – Italian and European Company Law –                        dott. Giulia Gabassi</a:t>
            </a: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67843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7DC06-681F-4AA7-ABE4-5806F6799E00}" type="datetime1">
              <a:rPr lang="it-IT" smtClean="0"/>
              <a:t>22/10/2020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A.A. 2020/2021 – Italian and European Company Law –                        dott. Giulia Gabassi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33000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D4BB2-E3F4-4282-A4A9-911636EB2EA3}" type="datetime1">
              <a:rPr lang="it-IT" smtClean="0"/>
              <a:t>22/10/2020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A.A. 2020/2021 – Italian and European Company Law –                        dott. Giulia Gabassi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7955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8A35E-D598-470C-8F8F-76860F6B50F8}" type="datetime1">
              <a:rPr lang="it-IT" smtClean="0"/>
              <a:t>22/10/2020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A.A. 2020/2021 – Italian and European Company Law –                        dott. Giulia Gabassi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2551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D1909-E192-4D22-9AD6-15250D24D77E}" type="datetime1">
              <a:rPr lang="it-IT" smtClean="0"/>
              <a:t>22/10/2020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A.A. 2020/2021 – Italian and European Company Law –                        dott. Giulia Gabassi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8040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2C0838-9381-4033-870A-F87042A751A1}" type="datetime1">
              <a:rPr lang="it-IT" smtClean="0"/>
              <a:t>22/10/2020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A.A. 2020/2021 – Italian and European Company Law –                        dott. Giulia Gabassi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98467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nsob.it/documents/46180/46181/dlgs58_1998.pdf/e15d5dd6-7914-4e9f-959f-2f3b88400f88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3D344E2-66DA-4B2B-AE3C-9CB01A632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it-IT" sz="90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A.A. 2020/2021 – Italian and European Company Law –                        dott. Giulia Gabassi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699CA05-8AD7-4278-99E0-FD57F9740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fld id="{1EAE7C81-AB1D-4EB1-9E52-B62CF7982609}" type="slidenum">
              <a:rPr lang="it-IT" sz="90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algn="r">
                <a:defRPr/>
              </a:pPr>
              <a:t>1</a:t>
            </a:fld>
            <a:endParaRPr lang="it-IT" sz="900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6622DC4F-2F48-4E42-B956-FCC9A800D3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58939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CONTRACT/UNILATERAL ACT</a:t>
            </a:r>
          </a:p>
        </p:txBody>
      </p:sp>
      <p:sp>
        <p:nvSpPr>
          <p:cNvPr id="7" name="Segnaposto contenuto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PLURALITY OF MEMBERS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CONTRACT</a:t>
            </a:r>
          </a:p>
          <a:p>
            <a:endParaRPr lang="it-IT" dirty="0"/>
          </a:p>
        </p:txBody>
      </p:sp>
      <p:sp>
        <p:nvSpPr>
          <p:cNvPr id="8" name="Segnaposto contenuto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ONE MEMBER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UNILATERAL ACT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A.A. 2020/2021 – Italian and European Company Law –                        dott. Giulia Gabassi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10</a:t>
            </a:fld>
            <a:endParaRPr lang="it-IT"/>
          </a:p>
        </p:txBody>
      </p:sp>
      <p:sp>
        <p:nvSpPr>
          <p:cNvPr id="9" name="Freccia in giù 8"/>
          <p:cNvSpPr/>
          <p:nvPr/>
        </p:nvSpPr>
        <p:spPr>
          <a:xfrm>
            <a:off x="1288473" y="2527228"/>
            <a:ext cx="678873" cy="90054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Freccia in giù 9"/>
          <p:cNvSpPr/>
          <p:nvPr/>
        </p:nvSpPr>
        <p:spPr>
          <a:xfrm>
            <a:off x="7342909" y="2527228"/>
            <a:ext cx="637309" cy="99752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597650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To </a:t>
            </a:r>
            <a:r>
              <a:rPr lang="it-IT" dirty="0" err="1"/>
              <a:t>obtain</a:t>
            </a:r>
            <a:r>
              <a:rPr lang="it-IT" dirty="0"/>
              <a:t> the </a:t>
            </a:r>
            <a:r>
              <a:rPr lang="it-IT" dirty="0" err="1"/>
              <a:t>legal</a:t>
            </a:r>
            <a:r>
              <a:rPr lang="it-IT" dirty="0"/>
              <a:t> </a:t>
            </a:r>
            <a:r>
              <a:rPr lang="it-IT" dirty="0" err="1"/>
              <a:t>personality</a:t>
            </a:r>
            <a:r>
              <a:rPr lang="it-IT" dirty="0"/>
              <a:t>…</a:t>
            </a:r>
          </a:p>
        </p:txBody>
      </p:sp>
      <p:sp>
        <p:nvSpPr>
          <p:cNvPr id="8" name="Segnaposto contenuto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pPr marL="0" indent="0">
              <a:buNone/>
            </a:pPr>
            <a:r>
              <a:rPr lang="it-IT" dirty="0"/>
              <a:t>CONTRACT/UNILATERAL ACT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+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FILING IN THE BUSINESS REGISTER</a:t>
            </a:r>
          </a:p>
          <a:p>
            <a:pPr marL="0" indent="0">
              <a:buNone/>
            </a:pPr>
            <a:r>
              <a:rPr lang="it-IT" dirty="0"/>
              <a:t>(pubblicità costitutiva)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A.A. 2020/2021 – Italian and European Company Law –                        dott. Giulia Gabassi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61584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MEMORANDUM OF ASSOCIATION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PUBLIC DEED</a:t>
            </a:r>
          </a:p>
          <a:p>
            <a:endParaRPr lang="it-IT" dirty="0"/>
          </a:p>
          <a:p>
            <a:r>
              <a:rPr lang="it-IT" dirty="0"/>
              <a:t>MEMORANDUM OF ASSOCIATION VS BYLAWS</a:t>
            </a:r>
          </a:p>
          <a:p>
            <a:endParaRPr lang="it-IT" dirty="0"/>
          </a:p>
          <a:p>
            <a:r>
              <a:rPr lang="it-IT" dirty="0"/>
              <a:t>ESSENTIAL CONTENT</a:t>
            </a:r>
          </a:p>
          <a:p>
            <a:pPr lvl="1"/>
            <a:r>
              <a:rPr lang="it-IT" dirty="0"/>
              <a:t>CONSEQUENCES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A.A. 2020/2021 – Italian and European Company Law –                        dott. Giulia Gabassi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41003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5400" dirty="0"/>
              <a:t>CONTRIBUTIONS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4800" dirty="0"/>
              <a:t>Money</a:t>
            </a:r>
          </a:p>
          <a:p>
            <a:r>
              <a:rPr lang="it-IT" sz="4800" dirty="0" err="1"/>
              <a:t>Assets</a:t>
            </a:r>
            <a:r>
              <a:rPr lang="it-IT" sz="4800" dirty="0"/>
              <a:t> (</a:t>
            </a:r>
            <a:r>
              <a:rPr lang="it-IT" sz="4800" dirty="0" err="1"/>
              <a:t>tangible</a:t>
            </a:r>
            <a:r>
              <a:rPr lang="it-IT" sz="4800" dirty="0"/>
              <a:t> or </a:t>
            </a:r>
            <a:r>
              <a:rPr lang="it-IT" sz="4800" dirty="0" err="1"/>
              <a:t>intangible</a:t>
            </a:r>
            <a:r>
              <a:rPr lang="it-IT" sz="4800" dirty="0"/>
              <a:t>)</a:t>
            </a:r>
          </a:p>
          <a:p>
            <a:r>
              <a:rPr lang="it-IT" sz="4800" dirty="0" err="1"/>
              <a:t>Receivables</a:t>
            </a:r>
            <a:r>
              <a:rPr lang="it-IT" sz="4800" dirty="0"/>
              <a:t> </a:t>
            </a:r>
          </a:p>
          <a:p>
            <a:endParaRPr lang="it-IT" sz="4800" dirty="0"/>
          </a:p>
          <a:p>
            <a:r>
              <a:rPr lang="it-IT" sz="4800" dirty="0"/>
              <a:t>NO WORK/SERVICES</a:t>
            </a:r>
          </a:p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A.A. 2020/2021 – Italian and European Company Law –                        dott. Giulia Gabassi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387752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Contributions</a:t>
            </a:r>
            <a:r>
              <a:rPr lang="it-IT" dirty="0"/>
              <a:t> in cash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Subscription vs </a:t>
            </a:r>
            <a:r>
              <a:rPr lang="it-IT" dirty="0" err="1"/>
              <a:t>payment</a:t>
            </a:r>
            <a:endParaRPr lang="it-IT" dirty="0"/>
          </a:p>
          <a:p>
            <a:endParaRPr lang="it-IT" dirty="0"/>
          </a:p>
          <a:p>
            <a:r>
              <a:rPr lang="it-IT" dirty="0"/>
              <a:t>Shares </a:t>
            </a:r>
            <a:r>
              <a:rPr lang="it-IT" dirty="0" err="1"/>
              <a:t>not</a:t>
            </a:r>
            <a:r>
              <a:rPr lang="it-IT" dirty="0"/>
              <a:t> </a:t>
            </a:r>
            <a:r>
              <a:rPr lang="it-IT" dirty="0" err="1"/>
              <a:t>fully</a:t>
            </a:r>
            <a:r>
              <a:rPr lang="it-IT" dirty="0"/>
              <a:t> </a:t>
            </a:r>
            <a:r>
              <a:rPr lang="it-IT" dirty="0" err="1"/>
              <a:t>paid</a:t>
            </a:r>
            <a:r>
              <a:rPr lang="it-IT" dirty="0"/>
              <a:t> up</a:t>
            </a:r>
          </a:p>
          <a:p>
            <a:endParaRPr lang="it-IT" dirty="0"/>
          </a:p>
          <a:p>
            <a:pPr lvl="1"/>
            <a:r>
              <a:rPr lang="it-IT" dirty="0" err="1"/>
              <a:t>Consequences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A.A. 2020/2021 – Italian and European Company Law –                        dott. Giulia Gabassi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89085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350366"/>
          </a:xfrm>
        </p:spPr>
        <p:txBody>
          <a:bodyPr>
            <a:normAutofit/>
          </a:bodyPr>
          <a:lstStyle/>
          <a:p>
            <a:r>
              <a:rPr lang="it-IT" sz="5300" dirty="0" err="1"/>
              <a:t>Contributions</a:t>
            </a:r>
            <a:r>
              <a:rPr lang="it-IT" sz="5300" dirty="0"/>
              <a:t> in </a:t>
            </a:r>
            <a:r>
              <a:rPr lang="it-IT" sz="5300" dirty="0" err="1"/>
              <a:t>Assets</a:t>
            </a:r>
            <a:r>
              <a:rPr lang="it-IT" sz="5300" dirty="0"/>
              <a:t> (</a:t>
            </a:r>
            <a:r>
              <a:rPr lang="it-IT" sz="5300" dirty="0" err="1"/>
              <a:t>tangible</a:t>
            </a:r>
            <a:r>
              <a:rPr lang="it-IT" sz="5300" dirty="0"/>
              <a:t> or </a:t>
            </a:r>
            <a:r>
              <a:rPr lang="it-IT" sz="5300" dirty="0" err="1"/>
              <a:t>intangible</a:t>
            </a:r>
            <a:r>
              <a:rPr lang="it-IT" sz="5300" dirty="0"/>
              <a:t>) or </a:t>
            </a:r>
            <a:r>
              <a:rPr lang="it-IT" sz="5300" dirty="0" err="1"/>
              <a:t>Receivables</a:t>
            </a:r>
            <a:r>
              <a:rPr lang="it-IT" sz="5300" dirty="0"/>
              <a:t> 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2576945"/>
            <a:ext cx="10515600" cy="3600018"/>
          </a:xfrm>
        </p:spPr>
        <p:txBody>
          <a:bodyPr/>
          <a:lstStyle/>
          <a:p>
            <a:r>
              <a:rPr lang="it-IT" sz="3600" dirty="0" err="1"/>
              <a:t>Appraisal</a:t>
            </a:r>
            <a:endParaRPr lang="it-IT" sz="3600" dirty="0"/>
          </a:p>
          <a:p>
            <a:pPr lvl="1"/>
            <a:r>
              <a:rPr lang="it-IT" sz="3200" dirty="0"/>
              <a:t>Control by the directors</a:t>
            </a:r>
          </a:p>
          <a:p>
            <a:pPr lvl="2"/>
            <a:r>
              <a:rPr lang="it-IT" sz="2800" dirty="0" err="1"/>
              <a:t>What</a:t>
            </a:r>
            <a:r>
              <a:rPr lang="it-IT" sz="2800" dirty="0"/>
              <a:t> </a:t>
            </a:r>
            <a:r>
              <a:rPr lang="it-IT" sz="2800" dirty="0" err="1"/>
              <a:t>happens</a:t>
            </a:r>
            <a:r>
              <a:rPr lang="it-IT" sz="2800" dirty="0"/>
              <a:t> </a:t>
            </a:r>
            <a:r>
              <a:rPr lang="it-IT" sz="2800" dirty="0" err="1"/>
              <a:t>if</a:t>
            </a:r>
            <a:r>
              <a:rPr lang="it-IT" sz="2800" dirty="0"/>
              <a:t>…?</a:t>
            </a:r>
          </a:p>
          <a:p>
            <a:r>
              <a:rPr lang="it-IT" sz="3600" dirty="0" err="1"/>
              <a:t>Fully</a:t>
            </a:r>
            <a:r>
              <a:rPr lang="it-IT" sz="3600" dirty="0"/>
              <a:t> </a:t>
            </a:r>
            <a:r>
              <a:rPr lang="it-IT" sz="3600" dirty="0" err="1"/>
              <a:t>paid</a:t>
            </a:r>
            <a:r>
              <a:rPr lang="it-IT" sz="3600" dirty="0"/>
              <a:t> up</a:t>
            </a:r>
          </a:p>
          <a:p>
            <a:endParaRPr lang="it-IT" sz="3600" dirty="0"/>
          </a:p>
          <a:p>
            <a:r>
              <a:rPr lang="it-IT" sz="3600" dirty="0"/>
              <a:t>«</a:t>
            </a:r>
            <a:r>
              <a:rPr lang="it-IT" sz="3600" dirty="0" err="1"/>
              <a:t>dangerous</a:t>
            </a:r>
            <a:r>
              <a:rPr lang="it-IT" sz="3600" dirty="0"/>
              <a:t> sales»</a:t>
            </a:r>
          </a:p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A.A. 2020/2021 – Italian and European Company Law –                        dott. Giulia Gabassi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779952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Incorporation - procedure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it-IT" dirty="0" err="1"/>
              <a:t>Simultaneous</a:t>
            </a:r>
            <a:endParaRPr lang="it-IT" dirty="0"/>
          </a:p>
          <a:p>
            <a:endParaRPr lang="it-IT" dirty="0"/>
          </a:p>
          <a:p>
            <a:pPr lvl="1"/>
            <a:r>
              <a:rPr lang="it-IT" dirty="0" err="1"/>
              <a:t>Founding</a:t>
            </a:r>
            <a:r>
              <a:rPr lang="it-IT" dirty="0"/>
              <a:t> shareholders </a:t>
            </a:r>
          </a:p>
          <a:p>
            <a:endParaRPr lang="it-IT" dirty="0"/>
          </a:p>
        </p:txBody>
      </p:sp>
      <p:sp>
        <p:nvSpPr>
          <p:cNvPr id="7" name="Segnaposto contenuto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it-IT" dirty="0"/>
              <a:t>Public </a:t>
            </a:r>
            <a:r>
              <a:rPr lang="it-IT" dirty="0" err="1"/>
              <a:t>subscription</a:t>
            </a:r>
            <a:endParaRPr lang="it-IT" dirty="0"/>
          </a:p>
          <a:p>
            <a:pPr lvl="1"/>
            <a:endParaRPr lang="it-IT" dirty="0"/>
          </a:p>
          <a:p>
            <a:pPr lvl="1"/>
            <a:endParaRPr lang="it-IT" dirty="0"/>
          </a:p>
          <a:p>
            <a:pPr lvl="1"/>
            <a:r>
              <a:rPr lang="it-IT" dirty="0" err="1"/>
              <a:t>Complex</a:t>
            </a:r>
            <a:r>
              <a:rPr lang="it-IT" dirty="0"/>
              <a:t> (and </a:t>
            </a:r>
            <a:r>
              <a:rPr lang="it-IT" dirty="0" err="1"/>
              <a:t>rarely</a:t>
            </a:r>
            <a:r>
              <a:rPr lang="it-IT" dirty="0"/>
              <a:t> </a:t>
            </a:r>
            <a:r>
              <a:rPr lang="it-IT" dirty="0" err="1"/>
              <a:t>used</a:t>
            </a:r>
            <a:r>
              <a:rPr lang="it-IT" dirty="0"/>
              <a:t>) procedure</a:t>
            </a:r>
          </a:p>
          <a:p>
            <a:endParaRPr lang="it-IT" dirty="0"/>
          </a:p>
          <a:p>
            <a:pPr lvl="1"/>
            <a:endParaRPr lang="it-IT" dirty="0"/>
          </a:p>
          <a:p>
            <a:pPr lvl="1"/>
            <a:r>
              <a:rPr lang="it-IT" dirty="0" err="1"/>
              <a:t>Notary</a:t>
            </a:r>
            <a:r>
              <a:rPr lang="it-IT" dirty="0"/>
              <a:t> public</a:t>
            </a:r>
          </a:p>
          <a:p>
            <a:pPr lvl="1"/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A.A. 2020/2021 – Italian and European Company Law –                        dott. Giulia Gabassi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39294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Incorporation - </a:t>
            </a:r>
            <a:r>
              <a:rPr lang="it-IT" dirty="0" err="1"/>
              <a:t>conditions</a:t>
            </a:r>
            <a:endParaRPr lang="it-IT" dirty="0"/>
          </a:p>
        </p:txBody>
      </p:sp>
      <p:sp>
        <p:nvSpPr>
          <p:cNvPr id="7" name="Segnaposto contenuto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it-IT" dirty="0"/>
              <a:t>Subscription of the </a:t>
            </a:r>
            <a:r>
              <a:rPr lang="it-IT" dirty="0" err="1"/>
              <a:t>entire</a:t>
            </a:r>
            <a:r>
              <a:rPr lang="it-IT" dirty="0"/>
              <a:t> capital (</a:t>
            </a:r>
            <a:r>
              <a:rPr lang="it-IT" b="1" dirty="0"/>
              <a:t>50.000 </a:t>
            </a:r>
            <a:r>
              <a:rPr lang="it-IT" b="1" dirty="0" err="1"/>
              <a:t>euros</a:t>
            </a:r>
            <a:r>
              <a:rPr lang="it-IT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err="1"/>
              <a:t>Compliance</a:t>
            </a:r>
            <a:r>
              <a:rPr lang="it-IT" dirty="0"/>
              <a:t> with </a:t>
            </a:r>
            <a:r>
              <a:rPr lang="it-IT" dirty="0" err="1"/>
              <a:t>legal</a:t>
            </a:r>
            <a:r>
              <a:rPr lang="it-IT" dirty="0"/>
              <a:t> </a:t>
            </a:r>
            <a:r>
              <a:rPr lang="it-IT" dirty="0" err="1"/>
              <a:t>rules</a:t>
            </a:r>
            <a:r>
              <a:rPr lang="it-IT" dirty="0"/>
              <a:t> </a:t>
            </a:r>
            <a:r>
              <a:rPr lang="it-IT" dirty="0" err="1"/>
              <a:t>regarding</a:t>
            </a:r>
            <a:r>
              <a:rPr lang="it-IT" dirty="0"/>
              <a:t> </a:t>
            </a:r>
            <a:r>
              <a:rPr lang="it-IT" dirty="0" err="1"/>
              <a:t>contributions</a:t>
            </a:r>
            <a:endParaRPr lang="it-IT" dirty="0"/>
          </a:p>
          <a:p>
            <a:pPr marL="514350" indent="-514350">
              <a:buFont typeface="+mj-lt"/>
              <a:buAutoNum type="arabicPeriod"/>
            </a:pPr>
            <a:r>
              <a:rPr lang="it-IT" dirty="0" err="1"/>
              <a:t>Existance</a:t>
            </a:r>
            <a:r>
              <a:rPr lang="it-IT" dirty="0"/>
              <a:t> of </a:t>
            </a:r>
            <a:r>
              <a:rPr lang="it-IT" dirty="0" err="1"/>
              <a:t>governamental</a:t>
            </a:r>
            <a:r>
              <a:rPr lang="it-IT" dirty="0"/>
              <a:t> </a:t>
            </a:r>
            <a:r>
              <a:rPr lang="it-IT" dirty="0" err="1"/>
              <a:t>authorisations</a:t>
            </a:r>
            <a:r>
              <a:rPr lang="it-IT" dirty="0"/>
              <a:t> or </a:t>
            </a:r>
            <a:r>
              <a:rPr lang="it-IT" dirty="0" err="1"/>
              <a:t>other</a:t>
            </a:r>
            <a:r>
              <a:rPr lang="it-IT" dirty="0"/>
              <a:t> </a:t>
            </a:r>
            <a:r>
              <a:rPr lang="it-IT" dirty="0" err="1"/>
              <a:t>conditions</a:t>
            </a:r>
            <a:r>
              <a:rPr lang="it-IT" dirty="0"/>
              <a:t> </a:t>
            </a:r>
            <a:r>
              <a:rPr lang="it-IT" dirty="0" err="1"/>
              <a:t>depending</a:t>
            </a:r>
            <a:r>
              <a:rPr lang="it-IT" dirty="0"/>
              <a:t> on the </a:t>
            </a:r>
            <a:r>
              <a:rPr lang="it-IT" dirty="0" err="1"/>
              <a:t>specific</a:t>
            </a:r>
            <a:r>
              <a:rPr lang="it-IT" dirty="0"/>
              <a:t> </a:t>
            </a:r>
            <a:r>
              <a:rPr lang="it-IT" dirty="0" err="1"/>
              <a:t>kind</a:t>
            </a:r>
            <a:r>
              <a:rPr lang="it-IT" dirty="0"/>
              <a:t> of company</a:t>
            </a:r>
          </a:p>
          <a:p>
            <a:pPr marL="514350" indent="-514350">
              <a:buFont typeface="+mj-lt"/>
              <a:buAutoNum type="arabicPeriod"/>
            </a:pPr>
            <a:endParaRPr lang="it-IT" dirty="0"/>
          </a:p>
          <a:p>
            <a:pPr marL="0" indent="0">
              <a:buNone/>
            </a:pPr>
            <a:r>
              <a:rPr lang="it-IT" dirty="0"/>
              <a:t>Control:</a:t>
            </a:r>
          </a:p>
          <a:p>
            <a:r>
              <a:rPr lang="it-IT" dirty="0" err="1"/>
              <a:t>Notary</a:t>
            </a:r>
            <a:r>
              <a:rPr lang="it-IT" dirty="0"/>
              <a:t> public</a:t>
            </a:r>
          </a:p>
          <a:p>
            <a:r>
              <a:rPr lang="it-IT" dirty="0"/>
              <a:t>Business </a:t>
            </a:r>
            <a:r>
              <a:rPr lang="it-IT" dirty="0" err="1"/>
              <a:t>Register</a:t>
            </a:r>
            <a:r>
              <a:rPr lang="it-IT" dirty="0"/>
              <a:t> Office</a:t>
            </a:r>
          </a:p>
          <a:p>
            <a:pPr marL="514350" indent="-514350">
              <a:buFont typeface="+mj-lt"/>
              <a:buAutoNum type="arabicPeriod"/>
            </a:pPr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A.A. 2020/2021 – Italian and European Company Law –                        dott. Giulia Gabassi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277550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A.A. 2020/2021 – Italian and European Company Law –                        dott. Giulia Gabassi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18</a:t>
            </a:fld>
            <a:endParaRPr lang="it-IT"/>
          </a:p>
        </p:txBody>
      </p:sp>
      <p:cxnSp>
        <p:nvCxnSpPr>
          <p:cNvPr id="9" name="Connettore 2 8"/>
          <p:cNvCxnSpPr/>
          <p:nvPr/>
        </p:nvCxnSpPr>
        <p:spPr>
          <a:xfrm>
            <a:off x="1925782" y="1967345"/>
            <a:ext cx="0" cy="98367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2 10"/>
          <p:cNvCxnSpPr/>
          <p:nvPr/>
        </p:nvCxnSpPr>
        <p:spPr>
          <a:xfrm>
            <a:off x="9476509" y="1906442"/>
            <a:ext cx="13855" cy="104457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sellaDiTesto 11"/>
          <p:cNvSpPr txBox="1"/>
          <p:nvPr/>
        </p:nvSpPr>
        <p:spPr>
          <a:xfrm>
            <a:off x="1219200" y="695037"/>
            <a:ext cx="26739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err="1"/>
              <a:t>Memoriandum</a:t>
            </a:r>
            <a:r>
              <a:rPr lang="it-IT" dirty="0"/>
              <a:t> of </a:t>
            </a:r>
            <a:r>
              <a:rPr lang="it-IT" dirty="0" err="1"/>
              <a:t>association</a:t>
            </a:r>
            <a:endParaRPr lang="it-IT" dirty="0"/>
          </a:p>
        </p:txBody>
      </p:sp>
      <p:cxnSp>
        <p:nvCxnSpPr>
          <p:cNvPr id="18" name="Connettore diritto 17"/>
          <p:cNvCxnSpPr/>
          <p:nvPr/>
        </p:nvCxnSpPr>
        <p:spPr>
          <a:xfrm>
            <a:off x="1357745" y="3740727"/>
            <a:ext cx="8624455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asellaDiTesto 18"/>
          <p:cNvSpPr txBox="1"/>
          <p:nvPr/>
        </p:nvSpPr>
        <p:spPr>
          <a:xfrm>
            <a:off x="7841673" y="512618"/>
            <a:ext cx="2798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err="1"/>
              <a:t>Filing</a:t>
            </a:r>
            <a:r>
              <a:rPr lang="it-IT" dirty="0"/>
              <a:t> in the Business </a:t>
            </a:r>
            <a:r>
              <a:rPr lang="it-IT" dirty="0" err="1"/>
              <a:t>Register</a:t>
            </a:r>
            <a:endParaRPr lang="it-IT" dirty="0"/>
          </a:p>
        </p:txBody>
      </p:sp>
      <p:sp>
        <p:nvSpPr>
          <p:cNvPr id="20" name="CasellaDiTesto 19"/>
          <p:cNvSpPr txBox="1"/>
          <p:nvPr/>
        </p:nvSpPr>
        <p:spPr>
          <a:xfrm>
            <a:off x="4405746" y="3111318"/>
            <a:ext cx="5084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dirty="0"/>
              <a:t>LIABILITY?</a:t>
            </a:r>
          </a:p>
        </p:txBody>
      </p:sp>
    </p:spTree>
    <p:extLst>
      <p:ext uri="{BB962C8B-B14F-4D97-AF65-F5344CB8AC3E}">
        <p14:creationId xmlns:p14="http://schemas.microsoft.com/office/powerpoint/2010/main" val="22168834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NULLITY OF THE MEMORANDUM OF INCORPORATION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it-IT" dirty="0"/>
              <a:t>No public </a:t>
            </a:r>
            <a:r>
              <a:rPr lang="it-IT" dirty="0" err="1"/>
              <a:t>deed</a:t>
            </a:r>
            <a:endParaRPr lang="it-IT" dirty="0"/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Business </a:t>
            </a:r>
            <a:r>
              <a:rPr lang="it-IT" dirty="0" err="1"/>
              <a:t>purpose</a:t>
            </a:r>
            <a:r>
              <a:rPr lang="it-IT" dirty="0"/>
              <a:t> </a:t>
            </a:r>
            <a:r>
              <a:rPr lang="it-IT" dirty="0" err="1"/>
              <a:t>illegal</a:t>
            </a:r>
            <a:endParaRPr lang="it-IT" dirty="0"/>
          </a:p>
          <a:p>
            <a:pPr marL="514350" indent="-514350">
              <a:buFont typeface="+mj-lt"/>
              <a:buAutoNum type="arabicPeriod"/>
            </a:pPr>
            <a:r>
              <a:rPr lang="it-IT" dirty="0" err="1"/>
              <a:t>Failure</a:t>
            </a:r>
            <a:r>
              <a:rPr lang="it-IT" dirty="0"/>
              <a:t> to indicate</a:t>
            </a:r>
          </a:p>
          <a:p>
            <a:pPr marL="971550" lvl="1" indent="-514350">
              <a:buFont typeface="+mj-lt"/>
              <a:buAutoNum type="alphaLcParenR"/>
            </a:pPr>
            <a:r>
              <a:rPr lang="it-IT" dirty="0"/>
              <a:t>Company </a:t>
            </a:r>
            <a:r>
              <a:rPr lang="it-IT" dirty="0" err="1"/>
              <a:t>name</a:t>
            </a:r>
            <a:endParaRPr lang="it-IT" dirty="0"/>
          </a:p>
          <a:p>
            <a:pPr marL="971550" lvl="1" indent="-514350">
              <a:buFont typeface="+mj-lt"/>
              <a:buAutoNum type="alphaLcParenR"/>
            </a:pPr>
            <a:r>
              <a:rPr lang="it-IT" dirty="0" err="1"/>
              <a:t>Contributions</a:t>
            </a:r>
            <a:endParaRPr lang="it-IT" dirty="0"/>
          </a:p>
          <a:p>
            <a:pPr marL="971550" lvl="1" indent="-514350">
              <a:buFont typeface="+mj-lt"/>
              <a:buAutoNum type="alphaLcParenR"/>
            </a:pPr>
            <a:r>
              <a:rPr lang="it-IT" dirty="0" err="1"/>
              <a:t>Amount</a:t>
            </a:r>
            <a:r>
              <a:rPr lang="it-IT" dirty="0"/>
              <a:t> of capital</a:t>
            </a:r>
          </a:p>
          <a:p>
            <a:pPr marL="971550" lvl="1" indent="-514350">
              <a:buFont typeface="+mj-lt"/>
              <a:buAutoNum type="alphaLcParenR"/>
            </a:pPr>
            <a:r>
              <a:rPr lang="it-IT" dirty="0" err="1"/>
              <a:t>Equity</a:t>
            </a:r>
            <a:r>
              <a:rPr lang="it-IT" dirty="0"/>
              <a:t> </a:t>
            </a:r>
            <a:r>
              <a:rPr lang="it-IT" dirty="0" err="1"/>
              <a:t>purpose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A.A. 2020/2021 – Italian and European Company Law –                        dott. Giulia Gabassi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74442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ITALIAN AND EUROPEAN</a:t>
            </a:r>
            <a:br>
              <a:rPr lang="it-IT" dirty="0"/>
            </a:br>
            <a:r>
              <a:rPr lang="it-IT" dirty="0"/>
              <a:t>COMPANY LAW</a:t>
            </a:r>
          </a:p>
        </p:txBody>
      </p:sp>
      <p:sp>
        <p:nvSpPr>
          <p:cNvPr id="7" name="Sottotitolo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AA 2020/2021</a:t>
            </a:r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A.A. 2020/2021 – Italian and European Company Law –                        dott. Giulia Gabassi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17237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NULLITY - CONSEQUENCES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Ex </a:t>
            </a:r>
            <a:r>
              <a:rPr lang="it-IT" dirty="0" err="1"/>
              <a:t>nunc</a:t>
            </a:r>
            <a:endParaRPr lang="it-IT" dirty="0"/>
          </a:p>
          <a:p>
            <a:r>
              <a:rPr lang="it-IT" dirty="0"/>
              <a:t>Shareholders’ </a:t>
            </a:r>
            <a:r>
              <a:rPr lang="it-IT" dirty="0" err="1"/>
              <a:t>obligations</a:t>
            </a:r>
            <a:r>
              <a:rPr lang="it-IT" dirty="0"/>
              <a:t> </a:t>
            </a:r>
            <a:r>
              <a:rPr lang="it-IT" dirty="0" err="1"/>
              <a:t>permain</a:t>
            </a:r>
            <a:endParaRPr lang="it-IT" dirty="0"/>
          </a:p>
          <a:p>
            <a:r>
              <a:rPr lang="it-IT" dirty="0"/>
              <a:t>Liquidation</a:t>
            </a:r>
          </a:p>
          <a:p>
            <a:endParaRPr lang="it-IT" dirty="0"/>
          </a:p>
          <a:p>
            <a:endParaRPr lang="it-IT" dirty="0"/>
          </a:p>
          <a:p>
            <a:r>
              <a:rPr lang="it-IT" dirty="0" err="1"/>
              <a:t>Rectification</a:t>
            </a:r>
            <a:endParaRPr lang="it-IT" dirty="0"/>
          </a:p>
          <a:p>
            <a:endParaRPr lang="it-IT" dirty="0"/>
          </a:p>
          <a:p>
            <a:r>
              <a:rPr lang="it-IT" dirty="0" err="1"/>
              <a:t>Registered</a:t>
            </a:r>
            <a:r>
              <a:rPr lang="it-IT" dirty="0"/>
              <a:t> s.p.a.!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A.A. 2020/2021 – Italian and European Company Law –                        dott. Giulia Gabassi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66078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s.p.a. with ONE SHAREHOLDER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Some </a:t>
            </a:r>
            <a:r>
              <a:rPr lang="it-IT" dirty="0" err="1"/>
              <a:t>specific</a:t>
            </a:r>
            <a:r>
              <a:rPr lang="it-IT" dirty="0"/>
              <a:t> </a:t>
            </a:r>
            <a:r>
              <a:rPr lang="it-IT" dirty="0" err="1"/>
              <a:t>rules</a:t>
            </a:r>
            <a:r>
              <a:rPr lang="it-IT" dirty="0"/>
              <a:t>:</a:t>
            </a:r>
          </a:p>
          <a:p>
            <a:pPr marL="914400" lvl="1" indent="-457200">
              <a:buFont typeface="+mj-lt"/>
              <a:buAutoNum type="arabicPeriod"/>
            </a:pPr>
            <a:r>
              <a:rPr lang="it-IT" dirty="0"/>
              <a:t>Shares must be </a:t>
            </a:r>
            <a:r>
              <a:rPr lang="it-IT" dirty="0" err="1"/>
              <a:t>fully</a:t>
            </a:r>
            <a:r>
              <a:rPr lang="it-IT" dirty="0"/>
              <a:t> </a:t>
            </a:r>
            <a:r>
              <a:rPr lang="it-IT" dirty="0" err="1"/>
              <a:t>paid</a:t>
            </a:r>
            <a:r>
              <a:rPr lang="it-IT" dirty="0"/>
              <a:t> up</a:t>
            </a:r>
          </a:p>
          <a:p>
            <a:pPr marL="914400" lvl="1" indent="-457200">
              <a:buFont typeface="+mj-lt"/>
              <a:buAutoNum type="arabicPeriod"/>
            </a:pPr>
            <a:r>
              <a:rPr lang="it-IT" dirty="0" err="1"/>
              <a:t>Transparency</a:t>
            </a:r>
            <a:r>
              <a:rPr lang="it-IT" dirty="0"/>
              <a:t>: </a:t>
            </a:r>
            <a:r>
              <a:rPr lang="it-IT" dirty="0" err="1"/>
              <a:t>declaration</a:t>
            </a:r>
            <a:r>
              <a:rPr lang="it-IT" dirty="0"/>
              <a:t> to the Business </a:t>
            </a:r>
            <a:r>
              <a:rPr lang="it-IT" dirty="0" err="1"/>
              <a:t>Register</a:t>
            </a:r>
            <a:endParaRPr lang="it-IT" dirty="0"/>
          </a:p>
          <a:p>
            <a:pPr marL="914400" lvl="1" indent="-457200">
              <a:buFont typeface="+mj-lt"/>
              <a:buAutoNum type="arabicPeriod"/>
            </a:pPr>
            <a:endParaRPr lang="it-IT" dirty="0"/>
          </a:p>
          <a:p>
            <a:pPr marL="457200" lvl="1" indent="0">
              <a:buNone/>
            </a:pPr>
            <a:r>
              <a:rPr lang="it-IT" dirty="0" err="1"/>
              <a:t>Consequences</a:t>
            </a:r>
            <a:r>
              <a:rPr lang="it-IT" dirty="0"/>
              <a:t>:</a:t>
            </a:r>
          </a:p>
          <a:p>
            <a:pPr marL="457200" lvl="1" indent="0">
              <a:buNone/>
            </a:pPr>
            <a:r>
              <a:rPr lang="it-IT" dirty="0"/>
              <a:t>UNLIMITED LIABILITY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A.A. 2020/2021 – Italian and European Company Law –                        dott. Giulia Gabassi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21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15576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JOINT STOCK COMPANIES</a:t>
            </a:r>
          </a:p>
        </p:txBody>
      </p:sp>
      <p:sp>
        <p:nvSpPr>
          <p:cNvPr id="7" name="Sottotitolo 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t-IT" sz="3600" dirty="0"/>
              <a:t>COMPANIES LIMITED BY SHARES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A.A. 2020/2021 – Italian and European Company Law –                        dott. Giulia Gabassi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7936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A.A. 2020/2021 – Italian and European Company Law –                        dott. Giulia Gabassi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4</a:t>
            </a:fld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2008909" y="1088144"/>
            <a:ext cx="2369127" cy="14465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4400" dirty="0"/>
              <a:t>LIMITED LIABILITY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6954982" y="1342265"/>
            <a:ext cx="2618509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5400" dirty="0"/>
              <a:t>CAPITAL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3997036" y="3699164"/>
            <a:ext cx="4613564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4400" dirty="0"/>
              <a:t>CONTRIBUTION</a:t>
            </a:r>
            <a:endParaRPr lang="it-IT" sz="1100" dirty="0"/>
          </a:p>
        </p:txBody>
      </p:sp>
    </p:spTree>
    <p:extLst>
      <p:ext uri="{BB962C8B-B14F-4D97-AF65-F5344CB8AC3E}">
        <p14:creationId xmlns:p14="http://schemas.microsoft.com/office/powerpoint/2010/main" val="2657175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2325 bis c.c.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3864863" y="6356350"/>
            <a:ext cx="6548643" cy="365760"/>
          </a:xfrm>
        </p:spPr>
        <p:txBody>
          <a:bodyPr/>
          <a:lstStyle/>
          <a:p>
            <a:r>
              <a:rPr lang="it-IT"/>
              <a:t>A.A. 2020/2021 – Italian and European Company Law –                        dott. Giulia Gabassi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>
                <a:solidFill>
                  <a:srgbClr val="464653"/>
                </a:solidFill>
                <a:latin typeface="Gill Sans MT"/>
              </a:rPr>
              <a:pPr/>
              <a:t>5</a:t>
            </a:fld>
            <a:endParaRPr lang="it-IT">
              <a:solidFill>
                <a:srgbClr val="464653"/>
              </a:solidFill>
              <a:latin typeface="Gill Sans MT"/>
            </a:endParaRPr>
          </a:p>
        </p:txBody>
      </p:sp>
      <p:sp>
        <p:nvSpPr>
          <p:cNvPr id="6" name="Ovale 5"/>
          <p:cNvSpPr/>
          <p:nvPr/>
        </p:nvSpPr>
        <p:spPr>
          <a:xfrm>
            <a:off x="2567608" y="1700808"/>
            <a:ext cx="7344816" cy="41764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prstClr val="white"/>
              </a:solidFill>
              <a:latin typeface="Gill Sans MT"/>
            </a:endParaRPr>
          </a:p>
        </p:txBody>
      </p:sp>
      <p:sp>
        <p:nvSpPr>
          <p:cNvPr id="7" name="Ovale 6"/>
          <p:cNvSpPr/>
          <p:nvPr/>
        </p:nvSpPr>
        <p:spPr>
          <a:xfrm>
            <a:off x="3647728" y="3140968"/>
            <a:ext cx="5472608" cy="244827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prstClr val="white"/>
              </a:solidFill>
              <a:latin typeface="Gill Sans MT"/>
            </a:endParaRPr>
          </a:p>
        </p:txBody>
      </p:sp>
      <p:sp>
        <p:nvSpPr>
          <p:cNvPr id="8" name="Ovale 7"/>
          <p:cNvSpPr/>
          <p:nvPr/>
        </p:nvSpPr>
        <p:spPr>
          <a:xfrm>
            <a:off x="5879976" y="4365104"/>
            <a:ext cx="2304256" cy="64807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prstClr val="white"/>
              </a:solidFill>
              <a:latin typeface="Gill Sans MT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4007768" y="2564904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prstClr val="black"/>
                </a:solidFill>
                <a:latin typeface="Gill Sans MT"/>
              </a:rPr>
              <a:t>COMPANIES LIMITED BY SHARES</a:t>
            </a:r>
          </a:p>
        </p:txBody>
      </p:sp>
      <p:sp>
        <p:nvSpPr>
          <p:cNvPr id="10" name="Rettangolo arrotondato 9"/>
          <p:cNvSpPr/>
          <p:nvPr/>
        </p:nvSpPr>
        <p:spPr>
          <a:xfrm>
            <a:off x="4871864" y="3645024"/>
            <a:ext cx="3096344" cy="43204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prstClr val="black"/>
                </a:solidFill>
                <a:latin typeface="Gill Sans MT"/>
              </a:rPr>
              <a:t>RISK CAPITAL MARKET</a:t>
            </a:r>
          </a:p>
        </p:txBody>
      </p:sp>
      <p:sp>
        <p:nvSpPr>
          <p:cNvPr id="11" name="Rettangolo 10"/>
          <p:cNvSpPr/>
          <p:nvPr/>
        </p:nvSpPr>
        <p:spPr>
          <a:xfrm>
            <a:off x="6240016" y="4581128"/>
            <a:ext cx="1656184" cy="21602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prstClr val="black"/>
                </a:solidFill>
                <a:latin typeface="Gill Sans MT"/>
              </a:rPr>
              <a:t>LISTED</a:t>
            </a:r>
          </a:p>
        </p:txBody>
      </p:sp>
    </p:spTree>
    <p:extLst>
      <p:ext uri="{BB962C8B-B14F-4D97-AF65-F5344CB8AC3E}">
        <p14:creationId xmlns:p14="http://schemas.microsoft.com/office/powerpoint/2010/main" val="3708373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Rules</a:t>
            </a:r>
            <a:r>
              <a:rPr lang="it-IT" dirty="0"/>
              <a:t>: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it-IT" dirty="0" err="1"/>
              <a:t>For</a:t>
            </a:r>
            <a:r>
              <a:rPr lang="it-IT" dirty="0"/>
              <a:t> </a:t>
            </a:r>
            <a:r>
              <a:rPr lang="it-IT" dirty="0" err="1"/>
              <a:t>every</a:t>
            </a:r>
            <a:r>
              <a:rPr lang="it-IT" dirty="0"/>
              <a:t> company </a:t>
            </a:r>
            <a:r>
              <a:rPr lang="it-IT" dirty="0" err="1"/>
              <a:t>limited</a:t>
            </a:r>
            <a:r>
              <a:rPr lang="it-IT" dirty="0"/>
              <a:t> </a:t>
            </a:r>
            <a:r>
              <a:rPr lang="it-IT" dirty="0" err="1"/>
              <a:t>by</a:t>
            </a:r>
            <a:r>
              <a:rPr lang="it-IT" dirty="0"/>
              <a:t> </a:t>
            </a:r>
            <a:r>
              <a:rPr lang="it-IT" dirty="0" err="1"/>
              <a:t>shares</a:t>
            </a:r>
            <a:endParaRPr lang="it-IT" dirty="0"/>
          </a:p>
          <a:p>
            <a:pPr marL="514350" indent="-514350">
              <a:buFont typeface="+mj-lt"/>
              <a:buAutoNum type="arabicPeriod"/>
            </a:pPr>
            <a:endParaRPr lang="it-IT" dirty="0"/>
          </a:p>
          <a:p>
            <a:pPr marL="514350" indent="-514350">
              <a:buFont typeface="+mj-lt"/>
              <a:buAutoNum type="arabicPeriod"/>
            </a:pPr>
            <a:r>
              <a:rPr lang="it-IT" dirty="0" err="1"/>
              <a:t>Only</a:t>
            </a:r>
            <a:r>
              <a:rPr lang="it-IT" dirty="0"/>
              <a:t> for companies </a:t>
            </a:r>
            <a:r>
              <a:rPr lang="it-IT" dirty="0" err="1"/>
              <a:t>that</a:t>
            </a:r>
            <a:r>
              <a:rPr lang="it-IT" dirty="0"/>
              <a:t> resort to the risk capital market</a:t>
            </a:r>
          </a:p>
          <a:p>
            <a:pPr marL="514350" indent="-514350">
              <a:buFont typeface="+mj-lt"/>
              <a:buAutoNum type="arabicPeriod"/>
            </a:pPr>
            <a:endParaRPr lang="it-IT" dirty="0"/>
          </a:p>
          <a:p>
            <a:pPr marL="514350" indent="-514350">
              <a:buFont typeface="+mj-lt"/>
              <a:buAutoNum type="arabicPeriod"/>
            </a:pPr>
            <a:r>
              <a:rPr lang="it-IT" dirty="0" err="1"/>
              <a:t>Only</a:t>
            </a:r>
            <a:r>
              <a:rPr lang="it-IT" dirty="0"/>
              <a:t> for companies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don’t</a:t>
            </a:r>
            <a:r>
              <a:rPr lang="it-IT"/>
              <a:t> resort </a:t>
            </a:r>
            <a:r>
              <a:rPr lang="it-IT" dirty="0"/>
              <a:t>to the risk capital market</a:t>
            </a:r>
          </a:p>
          <a:p>
            <a:pPr marL="514350" indent="-514350">
              <a:buFont typeface="+mj-lt"/>
              <a:buAutoNum type="arabicPeriod"/>
            </a:pPr>
            <a:endParaRPr lang="it-IT" dirty="0"/>
          </a:p>
          <a:p>
            <a:pPr marL="514350" indent="-514350">
              <a:buFont typeface="+mj-lt"/>
              <a:buAutoNum type="arabicPeriod"/>
            </a:pPr>
            <a:r>
              <a:rPr lang="it-IT" dirty="0" err="1"/>
              <a:t>Only</a:t>
            </a:r>
            <a:r>
              <a:rPr lang="it-IT" dirty="0"/>
              <a:t> </a:t>
            </a:r>
            <a:r>
              <a:rPr lang="it-IT" dirty="0" err="1"/>
              <a:t>for</a:t>
            </a:r>
            <a:r>
              <a:rPr lang="it-IT" dirty="0"/>
              <a:t> </a:t>
            </a:r>
            <a:r>
              <a:rPr lang="it-IT" dirty="0" err="1"/>
              <a:t>listed</a:t>
            </a:r>
            <a:r>
              <a:rPr lang="it-IT" dirty="0"/>
              <a:t> </a:t>
            </a:r>
            <a:r>
              <a:rPr lang="it-IT" dirty="0" err="1"/>
              <a:t>companies</a:t>
            </a:r>
            <a:endParaRPr lang="it-IT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3864863" y="6356350"/>
            <a:ext cx="5944961" cy="365760"/>
          </a:xfrm>
        </p:spPr>
        <p:txBody>
          <a:bodyPr/>
          <a:lstStyle/>
          <a:p>
            <a:r>
              <a:rPr lang="it-IT"/>
              <a:t>A.A. 2020/2021 – Italian and European Company Law –                        dott. Giulia Gabassi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>
                <a:solidFill>
                  <a:srgbClr val="464653"/>
                </a:solidFill>
                <a:latin typeface="Gill Sans MT"/>
              </a:rPr>
              <a:pPr/>
              <a:t>6</a:t>
            </a:fld>
            <a:endParaRPr lang="it-IT">
              <a:solidFill>
                <a:srgbClr val="464653"/>
              </a:solidFill>
              <a:latin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25414396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0F7DD613-64F2-4021-A096-F3E2618FDC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455" y="706582"/>
            <a:ext cx="10730345" cy="5470381"/>
          </a:xfrm>
        </p:spPr>
        <p:txBody>
          <a:bodyPr/>
          <a:lstStyle/>
          <a:p>
            <a:endParaRPr lang="it-IT" dirty="0"/>
          </a:p>
          <a:p>
            <a:r>
              <a:rPr lang="it-IT" dirty="0"/>
              <a:t>Codice civile</a:t>
            </a:r>
          </a:p>
          <a:p>
            <a:endParaRPr lang="it-IT" dirty="0"/>
          </a:p>
          <a:p>
            <a:r>
              <a:rPr lang="it-IT" dirty="0"/>
              <a:t>T.U.F.  Testo Unico della Finanza, d.lgs. 24 febbraio 1998, n. 58</a:t>
            </a:r>
          </a:p>
          <a:p>
            <a:r>
              <a:rPr lang="it-IT" dirty="0">
                <a:hlinkClick r:id="rId2"/>
              </a:rPr>
              <a:t>http://www.consob.it/documents/46180/46181/dlgs58_1998.pdf/e15d5dd6-7914-4e9f-959f-2f3b88400f88</a:t>
            </a:r>
            <a:endParaRPr lang="it-IT" dirty="0"/>
          </a:p>
          <a:p>
            <a:endParaRPr lang="it-IT" dirty="0"/>
          </a:p>
          <a:p>
            <a:r>
              <a:rPr lang="it-IT" dirty="0" err="1"/>
              <a:t>European</a:t>
            </a:r>
            <a:r>
              <a:rPr lang="it-IT" dirty="0"/>
              <a:t> </a:t>
            </a:r>
            <a:r>
              <a:rPr lang="it-IT" dirty="0" err="1"/>
              <a:t>legislation</a:t>
            </a:r>
            <a:endParaRPr lang="it-IT" dirty="0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3593914A-23BE-4C68-A419-1434962DE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A.A. 2020/2021 – Italian and European Company Law –                        dott. Giulia Gabassi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8FC0363-1103-4658-8BF8-2189939CF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32253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General</a:t>
            </a:r>
            <a:r>
              <a:rPr lang="it-IT" dirty="0"/>
              <a:t> </a:t>
            </a:r>
            <a:r>
              <a:rPr lang="it-IT" dirty="0" err="1"/>
              <a:t>remarks</a:t>
            </a:r>
            <a:endParaRPr lang="it-IT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3503712" y="6356350"/>
            <a:ext cx="5544616" cy="365760"/>
          </a:xfrm>
        </p:spPr>
        <p:txBody>
          <a:bodyPr/>
          <a:lstStyle/>
          <a:p>
            <a:r>
              <a:rPr lang="it-IT"/>
              <a:t>A.A. 2020/2021 – Italian and European Company Law –                        dott. Giulia Gabassi</a:t>
            </a:r>
            <a:endParaRPr lang="it-IT" dirty="0"/>
          </a:p>
        </p:txBody>
      </p:sp>
      <p:sp>
        <p:nvSpPr>
          <p:cNvPr id="5" name="Segnaposto contenuto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  <p:graphicFrame>
        <p:nvGraphicFramePr>
          <p:cNvPr id="6" name="Grafico 5"/>
          <p:cNvGraphicFramePr/>
          <p:nvPr/>
        </p:nvGraphicFramePr>
        <p:xfrm>
          <a:off x="2567608" y="1124744"/>
          <a:ext cx="6720408" cy="3976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CasellaDiTesto 6"/>
          <p:cNvSpPr txBox="1"/>
          <p:nvPr/>
        </p:nvSpPr>
        <p:spPr>
          <a:xfrm>
            <a:off x="1991544" y="5085185"/>
            <a:ext cx="82809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e.g.  </a:t>
            </a:r>
            <a:r>
              <a:rPr lang="en-US" dirty="0"/>
              <a:t>The capital stock amounts to EURO 29,045,044.98 (</a:t>
            </a:r>
            <a:r>
              <a:rPr lang="en-US" dirty="0" err="1"/>
              <a:t>twentyninemillionfortyfivethousand</a:t>
            </a:r>
            <a:r>
              <a:rPr lang="en-US" dirty="0"/>
              <a:t> </a:t>
            </a:r>
            <a:r>
              <a:rPr lang="en-US" dirty="0" err="1"/>
              <a:t>fortyfour</a:t>
            </a:r>
            <a:r>
              <a:rPr lang="en-US" dirty="0"/>
              <a:t> point </a:t>
            </a:r>
            <a:r>
              <a:rPr lang="en-US" dirty="0" err="1"/>
              <a:t>ninetyeight</a:t>
            </a:r>
            <a:r>
              <a:rPr lang="en-US" dirty="0"/>
              <a:t>) and is divided into 484,084,083, common shares stock of nominal value, EURO 0.06 (zero point zero six euro) each</a:t>
            </a: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FF5FEB41-51B5-4EFC-A233-218806A2B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29856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INCORPORATION</a:t>
            </a:r>
          </a:p>
        </p:txBody>
      </p:sp>
      <p:sp>
        <p:nvSpPr>
          <p:cNvPr id="7" name="Sottotitolo 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t-IT" sz="3600" dirty="0"/>
              <a:t>COMPANIES LIMITED BY SHARES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A.A. 2020/2021 – Italian and European Company Law –                        dott. Giulia Gabassi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160148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</TotalTime>
  <Words>759</Words>
  <Application>Microsoft Office PowerPoint</Application>
  <PresentationFormat>Widescreen</PresentationFormat>
  <Paragraphs>170</Paragraphs>
  <Slides>21</Slides>
  <Notes>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Gill Sans MT</vt:lpstr>
      <vt:lpstr>Tema di Office</vt:lpstr>
      <vt:lpstr>Presentazione standard di PowerPoint</vt:lpstr>
      <vt:lpstr>ITALIAN AND EUROPEAN COMPANY LAW</vt:lpstr>
      <vt:lpstr>JOINT STOCK COMPANIES</vt:lpstr>
      <vt:lpstr>Presentazione standard di PowerPoint</vt:lpstr>
      <vt:lpstr>2325 bis c.c.</vt:lpstr>
      <vt:lpstr>Rules:</vt:lpstr>
      <vt:lpstr>Presentazione standard di PowerPoint</vt:lpstr>
      <vt:lpstr>General remarks</vt:lpstr>
      <vt:lpstr>INCORPORATION</vt:lpstr>
      <vt:lpstr>CONTRACT/UNILATERAL ACT</vt:lpstr>
      <vt:lpstr>To obtain the legal personality…</vt:lpstr>
      <vt:lpstr>MEMORANDUM OF ASSOCIATION</vt:lpstr>
      <vt:lpstr>CONTRIBUTIONS</vt:lpstr>
      <vt:lpstr>Contributions in cash</vt:lpstr>
      <vt:lpstr>Contributions in Assets (tangible or intangible) or Receivables  </vt:lpstr>
      <vt:lpstr>Incorporation - procedure</vt:lpstr>
      <vt:lpstr>Incorporation - conditions</vt:lpstr>
      <vt:lpstr>Presentazione standard di PowerPoint</vt:lpstr>
      <vt:lpstr>NULLITY OF THE MEMORANDUM OF INCORPORATION </vt:lpstr>
      <vt:lpstr>NULLITY - CONSEQUENCES</vt:lpstr>
      <vt:lpstr>s.p.a. with ONE SHAREHOLDER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2325 bis c.c.</dc:title>
  <dc:creator>Giulia Gabassi</dc:creator>
  <cp:lastModifiedBy>giulia@gabassi.it</cp:lastModifiedBy>
  <cp:revision>22</cp:revision>
  <dcterms:created xsi:type="dcterms:W3CDTF">2017-10-01T15:01:07Z</dcterms:created>
  <dcterms:modified xsi:type="dcterms:W3CDTF">2020-10-22T17:13:30Z</dcterms:modified>
</cp:coreProperties>
</file>