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351" r:id="rId2"/>
    <p:sldId id="372" r:id="rId3"/>
    <p:sldId id="388" r:id="rId4"/>
    <p:sldId id="389" r:id="rId5"/>
    <p:sldId id="390" r:id="rId6"/>
    <p:sldId id="391" r:id="rId7"/>
    <p:sldId id="392" r:id="rId8"/>
    <p:sldId id="393"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 id="417" r:id="rId33"/>
    <p:sldId id="418" r:id="rId34"/>
    <p:sldId id="419" r:id="rId35"/>
    <p:sldId id="420" r:id="rId36"/>
    <p:sldId id="421" r:id="rId37"/>
    <p:sldId id="422" r:id="rId38"/>
    <p:sldId id="423" r:id="rId39"/>
    <p:sldId id="424" r:id="rId40"/>
    <p:sldId id="425" r:id="rId41"/>
    <p:sldId id="426" r:id="rId42"/>
    <p:sldId id="42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inizioni" id="{2E09ED52-4278-C841-A684-B4112B1EDCEE}">
          <p14:sldIdLst>
            <p14:sldId id="351"/>
            <p14:sldId id="372"/>
            <p14:sldId id="388"/>
            <p14:sldId id="389"/>
            <p14:sldId id="390"/>
            <p14:sldId id="391"/>
            <p14:sldId id="392"/>
            <p14:sldId id="393"/>
            <p14:sldId id="394"/>
            <p14:sldId id="395"/>
            <p14:sldId id="396"/>
            <p14:sldId id="397"/>
            <p14:sldId id="398"/>
            <p14:sldId id="399"/>
            <p14:sldId id="400"/>
            <p14:sldId id="401"/>
            <p14:sldId id="402"/>
            <p14:sldId id="403"/>
            <p14:sldId id="404"/>
            <p14:sldId id="405"/>
            <p14:sldId id="406"/>
            <p14:sldId id="407"/>
            <p14:sldId id="408"/>
            <p14:sldId id="409"/>
            <p14:sldId id="410"/>
            <p14:sldId id="411"/>
            <p14:sldId id="412"/>
            <p14:sldId id="413"/>
            <p14:sldId id="414"/>
            <p14:sldId id="415"/>
            <p14:sldId id="416"/>
            <p14:sldId id="417"/>
            <p14:sldId id="418"/>
            <p14:sldId id="419"/>
            <p14:sldId id="420"/>
            <p14:sldId id="421"/>
            <p14:sldId id="422"/>
            <p14:sldId id="423"/>
            <p14:sldId id="424"/>
            <p14:sldId id="425"/>
            <p14:sldId id="426"/>
            <p14:sldId id="42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FF"/>
    <a:srgbClr val="E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0" autoAdjust="0"/>
    <p:restoredTop sz="94660"/>
  </p:normalViewPr>
  <p:slideViewPr>
    <p:cSldViewPr snapToGrid="0">
      <p:cViewPr varScale="1">
        <p:scale>
          <a:sx n="84" d="100"/>
          <a:sy n="84" d="100"/>
        </p:scale>
        <p:origin x="3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ECEB9-AC58-2C4E-9959-6757A4D3C32D}" type="datetimeFigureOut">
              <a:rPr lang="it-IT" smtClean="0"/>
              <a:t>22/10/20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57AC0-00BD-A640-9138-6646A690B682}" type="slidenum">
              <a:rPr lang="it-IT" smtClean="0"/>
              <a:t>‹n.›</a:t>
            </a:fld>
            <a:endParaRPr lang="it-IT"/>
          </a:p>
        </p:txBody>
      </p:sp>
    </p:spTree>
    <p:extLst>
      <p:ext uri="{BB962C8B-B14F-4D97-AF65-F5344CB8AC3E}">
        <p14:creationId xmlns:p14="http://schemas.microsoft.com/office/powerpoint/2010/main" val="50871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10/22/20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428371"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Possono essere titolare di diritti solo i soggetti riconosciuti dall’ordinamento.</a:t>
            </a:r>
          </a:p>
          <a:p>
            <a:pPr algn="l">
              <a:spcBef>
                <a:spcPts val="600"/>
              </a:spcBef>
              <a:spcAft>
                <a:spcPts val="600"/>
              </a:spcAft>
            </a:pPr>
            <a:r>
              <a:rPr lang="it-IT" sz="2400" dirty="0">
                <a:solidFill>
                  <a:schemeClr val="accent2">
                    <a:lumMod val="50000"/>
                  </a:schemeClr>
                </a:solidFill>
                <a:latin typeface="Georgia" panose="02040502050405020303" pitchFamily="18" charset="0"/>
              </a:rPr>
              <a:t>Sono soggetti del diritto privato:</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persone fisiche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gli enti, ossia le persone giuridiche riconosciute e le persone diverse dalle persone fisiche non riconosciute. </a:t>
            </a:r>
          </a:p>
          <a:p>
            <a:pPr algn="l">
              <a:spcBef>
                <a:spcPts val="600"/>
              </a:spcBef>
              <a:spcAft>
                <a:spcPts val="600"/>
              </a:spcAft>
            </a:pPr>
            <a:r>
              <a:rPr lang="it-IT" sz="2400" dirty="0">
                <a:solidFill>
                  <a:schemeClr val="accent2">
                    <a:lumMod val="50000"/>
                  </a:schemeClr>
                </a:solidFill>
                <a:latin typeface="Georgia" panose="02040502050405020303" pitchFamily="18" charset="0"/>
              </a:rPr>
              <a:t>Essere soggetti del diritto privato significa avere </a:t>
            </a:r>
            <a:r>
              <a:rPr lang="it-IT" sz="2400" u="sng" dirty="0">
                <a:solidFill>
                  <a:schemeClr val="accent2">
                    <a:lumMod val="50000"/>
                  </a:schemeClr>
                </a:solidFill>
                <a:latin typeface="Georgia" panose="02040502050405020303" pitchFamily="18" charset="0"/>
              </a:rPr>
              <a:t>capacità giuridica</a:t>
            </a:r>
            <a:r>
              <a:rPr lang="it-IT" sz="2400" dirty="0">
                <a:solidFill>
                  <a:schemeClr val="accent2">
                    <a:lumMod val="50000"/>
                  </a:schemeClr>
                </a:solidFill>
                <a:latin typeface="Georgia" panose="02040502050405020303" pitchFamily="18" charset="0"/>
              </a:rPr>
              <a:t>, ossia la capacità di essere titolari di diritti.</a:t>
            </a:r>
          </a:p>
        </p:txBody>
      </p:sp>
    </p:spTree>
    <p:extLst>
      <p:ext uri="{BB962C8B-B14F-4D97-AF65-F5344CB8AC3E}">
        <p14:creationId xmlns:p14="http://schemas.microsoft.com/office/powerpoint/2010/main" val="8023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3089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Dal punto di vista della capacità di agire, si distinguono perciò:</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 soggetti pienamente capaci: è la regola per chi ha compiuto la maggiore età, ossia (oggi) 18 anni (art. 2 C.C.) e non ha problemi fisici o mentali;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gli incapaci legali, ulteriormente suddivisi in:</a:t>
            </a:r>
          </a:p>
          <a:p>
            <a:pPr marL="800100" lvl="1" indent="-342900" algn="l">
              <a:spcBef>
                <a:spcPts val="600"/>
              </a:spcBef>
              <a:spcAft>
                <a:spcPts val="600"/>
              </a:spcAft>
              <a:buFont typeface="Arial" charset="0"/>
              <a:buChar char="•"/>
            </a:pPr>
            <a:r>
              <a:rPr lang="it-IT" sz="2200" dirty="0">
                <a:solidFill>
                  <a:schemeClr val="accent2">
                    <a:lumMod val="50000"/>
                  </a:schemeClr>
                </a:solidFill>
                <a:latin typeface="Georgia" panose="02040502050405020303" pitchFamily="18" charset="0"/>
              </a:rPr>
              <a:t>i minori (art. 2 C.C.);</a:t>
            </a:r>
          </a:p>
          <a:p>
            <a:pPr marL="800100" lvl="1" indent="-342900" algn="l">
              <a:spcBef>
                <a:spcPts val="600"/>
              </a:spcBef>
              <a:spcAft>
                <a:spcPts val="600"/>
              </a:spcAft>
              <a:buFont typeface="Arial" charset="0"/>
              <a:buChar char="•"/>
            </a:pPr>
            <a:r>
              <a:rPr lang="it-IT" sz="2200" dirty="0">
                <a:solidFill>
                  <a:schemeClr val="accent2">
                    <a:lumMod val="50000"/>
                  </a:schemeClr>
                </a:solidFill>
                <a:latin typeface="Georgia" panose="02040502050405020303" pitchFamily="18" charset="0"/>
              </a:rPr>
              <a:t>gli interdetti giudiziali (art. 414 C.C.);</a:t>
            </a:r>
          </a:p>
          <a:p>
            <a:pPr marL="800100" lvl="1" indent="-342900" algn="l">
              <a:spcBef>
                <a:spcPts val="600"/>
              </a:spcBef>
              <a:spcAft>
                <a:spcPts val="600"/>
              </a:spcAft>
              <a:buFont typeface="Arial" charset="0"/>
              <a:buChar char="•"/>
            </a:pPr>
            <a:r>
              <a:rPr lang="it-IT" sz="2200" dirty="0">
                <a:solidFill>
                  <a:schemeClr val="accent2">
                    <a:lumMod val="50000"/>
                  </a:schemeClr>
                </a:solidFill>
                <a:latin typeface="Georgia" panose="02040502050405020303" pitchFamily="18" charset="0"/>
              </a:rPr>
              <a:t>gli inabilitati (art. 415 C.C.);</a:t>
            </a:r>
          </a:p>
          <a:p>
            <a:pPr marL="800100" lvl="1" indent="-342900" algn="l">
              <a:spcBef>
                <a:spcPts val="600"/>
              </a:spcBef>
              <a:spcAft>
                <a:spcPts val="600"/>
              </a:spcAft>
              <a:buFont typeface="Arial" charset="0"/>
              <a:buChar char="•"/>
            </a:pPr>
            <a:r>
              <a:rPr lang="it-IT" sz="2200" dirty="0">
                <a:solidFill>
                  <a:schemeClr val="accent2">
                    <a:lumMod val="50000"/>
                  </a:schemeClr>
                </a:solidFill>
                <a:latin typeface="Georgia" panose="02040502050405020303" pitchFamily="18" charset="0"/>
              </a:rPr>
              <a:t>gli amministrati di sostegno (art. 404 C.C.);</a:t>
            </a:r>
          </a:p>
          <a:p>
            <a:pPr marL="800100" lvl="1" indent="-342900" algn="l">
              <a:spcBef>
                <a:spcPts val="600"/>
              </a:spcBef>
              <a:spcAft>
                <a:spcPts val="600"/>
              </a:spcAft>
              <a:buFont typeface="Arial" charset="0"/>
              <a:buChar char="•"/>
            </a:pPr>
            <a:r>
              <a:rPr lang="it-IT" sz="2200" dirty="0">
                <a:solidFill>
                  <a:schemeClr val="accent2">
                    <a:lumMod val="50000"/>
                  </a:schemeClr>
                </a:solidFill>
                <a:latin typeface="Georgia" panose="02040502050405020303" pitchFamily="18" charset="0"/>
              </a:rPr>
              <a:t>gli interdetti legali (art. 32 C.P.)</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gli incapaci naturali (art. 428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2" name="Parentesi graffa chiusa 1"/>
          <p:cNvSpPr/>
          <p:nvPr/>
        </p:nvSpPr>
        <p:spPr>
          <a:xfrm>
            <a:off x="6970814" y="3443845"/>
            <a:ext cx="486889" cy="1805050"/>
          </a:xfrm>
          <a:prstGeom prst="rightBrace">
            <a:avLst/>
          </a:prstGeom>
          <a:noFill/>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asellaDiTesto 2"/>
          <p:cNvSpPr txBox="1"/>
          <p:nvPr/>
        </p:nvSpPr>
        <p:spPr>
          <a:xfrm>
            <a:off x="7552705" y="3992427"/>
            <a:ext cx="1745674" cy="707886"/>
          </a:xfrm>
          <a:prstGeom prst="rect">
            <a:avLst/>
          </a:prstGeom>
          <a:noFill/>
        </p:spPr>
        <p:txBody>
          <a:bodyPr wrap="square" rtlCol="0">
            <a:spAutoFit/>
          </a:bodyPr>
          <a:lstStyle/>
          <a:p>
            <a:r>
              <a:rPr lang="en-US" sz="2000" dirty="0" err="1">
                <a:solidFill>
                  <a:srgbClr val="002060"/>
                </a:solidFill>
                <a:latin typeface="Georgia" charset="0"/>
                <a:ea typeface="Georgia" charset="0"/>
                <a:cs typeface="Georgia" charset="0"/>
              </a:rPr>
              <a:t>incapacità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protezione</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1083448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1071090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Minori </a:t>
            </a:r>
          </a:p>
          <a:p>
            <a:pPr algn="l">
              <a:spcBef>
                <a:spcPts val="600"/>
              </a:spcBef>
              <a:spcAft>
                <a:spcPts val="600"/>
              </a:spcAft>
            </a:pPr>
            <a:r>
              <a:rPr lang="it-IT" sz="2400" dirty="0">
                <a:solidFill>
                  <a:schemeClr val="accent2">
                    <a:lumMod val="50000"/>
                  </a:schemeClr>
                </a:solidFill>
                <a:latin typeface="Georgia" panose="02040502050405020303" pitchFamily="18" charset="0"/>
              </a:rPr>
              <a:t>I minori sono totalmente privi di capacità d’agire. </a:t>
            </a:r>
          </a:p>
          <a:p>
            <a:pPr algn="l">
              <a:spcBef>
                <a:spcPts val="600"/>
              </a:spcBef>
              <a:spcAft>
                <a:spcPts val="600"/>
              </a:spcAft>
            </a:pPr>
            <a:r>
              <a:rPr lang="it-IT" sz="2400" dirty="0">
                <a:solidFill>
                  <a:schemeClr val="accent2">
                    <a:lumMod val="50000"/>
                  </a:schemeClr>
                </a:solidFill>
                <a:latin typeface="Georgia" panose="02040502050405020303" pitchFamily="18" charset="0"/>
              </a:rPr>
              <a:t>Eccezionalmente la legge introduce deroghe a tale incapacità: ad esempio il maggiore di 16 anni può essere autorizzato dal tribunale al matrimonio, così divenendo un </a:t>
            </a:r>
            <a:r>
              <a:rPr lang="it-IT" sz="2400" u="sng" dirty="0">
                <a:solidFill>
                  <a:schemeClr val="accent2">
                    <a:lumMod val="50000"/>
                  </a:schemeClr>
                </a:solidFill>
                <a:latin typeface="Georgia" panose="02040502050405020303" pitchFamily="18" charset="0"/>
              </a:rPr>
              <a:t>minore emancipato </a:t>
            </a:r>
            <a:r>
              <a:rPr lang="it-IT" sz="2400" dirty="0">
                <a:solidFill>
                  <a:schemeClr val="accent2">
                    <a:lumMod val="50000"/>
                  </a:schemeClr>
                </a:solidFill>
                <a:latin typeface="Georgia" panose="02040502050405020303" pitchFamily="18" charset="0"/>
              </a:rPr>
              <a:t>(ossia capace): art. 390 C.C. </a:t>
            </a:r>
          </a:p>
          <a:p>
            <a:pPr algn="l">
              <a:spcBef>
                <a:spcPts val="600"/>
              </a:spcBef>
              <a:spcAft>
                <a:spcPts val="600"/>
              </a:spcAft>
            </a:pPr>
            <a:r>
              <a:rPr lang="it-IT" sz="2400" dirty="0">
                <a:solidFill>
                  <a:schemeClr val="accent2">
                    <a:lumMod val="50000"/>
                  </a:schemeClr>
                </a:solidFill>
                <a:latin typeface="Georgia" panose="02040502050405020303" pitchFamily="18" charset="0"/>
              </a:rPr>
              <a:t>Il minore incapace d’agire, per compiere atti di disposizione del suo patrimonio o del sé, deve essere sostituito da un </a:t>
            </a:r>
            <a:r>
              <a:rPr lang="it-IT" sz="2400" u="sng" dirty="0">
                <a:solidFill>
                  <a:schemeClr val="accent2">
                    <a:lumMod val="50000"/>
                  </a:schemeClr>
                </a:solidFill>
                <a:latin typeface="Georgia" panose="02040502050405020303" pitchFamily="18" charset="0"/>
              </a:rPr>
              <a:t>rappresentante legale</a:t>
            </a:r>
            <a:r>
              <a:rPr lang="it-IT" sz="2400" dirty="0">
                <a:solidFill>
                  <a:schemeClr val="accent2">
                    <a:lumMod val="50000"/>
                  </a:schemeClr>
                </a:solidFill>
                <a:latin typeface="Georgia" panose="02040502050405020303" pitchFamily="18" charset="0"/>
              </a:rPr>
              <a:t>. Questi sono d’abitudine i genitori, i quali, assieme o da soli, possono compiere tutti gli atti di ordinaria amministrazione a nome e per conto del minore.</a:t>
            </a:r>
          </a:p>
          <a:p>
            <a:pPr algn="l">
              <a:spcBef>
                <a:spcPts val="600"/>
              </a:spcBef>
              <a:spcAft>
                <a:spcPts val="600"/>
              </a:spcAft>
            </a:pPr>
            <a:r>
              <a:rPr lang="it-IT" sz="2400" dirty="0">
                <a:solidFill>
                  <a:schemeClr val="accent2">
                    <a:lumMod val="50000"/>
                  </a:schemeClr>
                </a:solidFill>
                <a:latin typeface="Georgia" panose="02040502050405020303" pitchFamily="18" charset="0"/>
              </a:rPr>
              <a:t>Per gli atti di straordinaria amministrazione, invece, occorre l’autorizzazione del giudice tutelare. In caso di indisponibilità dei genitori o di conflitto fra loro e il minore, si procede alla nomina di un tutore.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005415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1021214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Minori </a:t>
            </a:r>
          </a:p>
          <a:p>
            <a:pPr algn="l">
              <a:spcBef>
                <a:spcPts val="600"/>
              </a:spcBef>
              <a:spcAft>
                <a:spcPts val="600"/>
              </a:spcAft>
            </a:pPr>
            <a:r>
              <a:rPr lang="it-IT" sz="2400" dirty="0">
                <a:solidFill>
                  <a:schemeClr val="accent2">
                    <a:lumMod val="50000"/>
                  </a:schemeClr>
                </a:solidFill>
                <a:latin typeface="Georgia" panose="02040502050405020303" pitchFamily="18" charset="0"/>
              </a:rPr>
              <a:t>Il contratto concluso dal minore direttamente è annullabile dal minore stesso (art. 1425 C.C.).</a:t>
            </a:r>
          </a:p>
          <a:p>
            <a:pPr algn="l">
              <a:spcBef>
                <a:spcPts val="600"/>
              </a:spcBef>
              <a:spcAft>
                <a:spcPts val="600"/>
              </a:spcAft>
            </a:pPr>
            <a:r>
              <a:rPr lang="it-IT" sz="2400" dirty="0">
                <a:solidFill>
                  <a:schemeClr val="accent2">
                    <a:lumMod val="50000"/>
                  </a:schemeClr>
                </a:solidFill>
                <a:latin typeface="Georgia" panose="02040502050405020303" pitchFamily="18" charset="0"/>
              </a:rPr>
              <a:t>L’incapacità d’agire del minore cessa con la maggiore età.</a:t>
            </a:r>
          </a:p>
          <a:p>
            <a:pPr algn="l">
              <a:spcBef>
                <a:spcPts val="600"/>
              </a:spcBef>
              <a:spcAft>
                <a:spcPts val="600"/>
              </a:spcAft>
            </a:pPr>
            <a:r>
              <a:rPr lang="it-IT" sz="2400" dirty="0">
                <a:solidFill>
                  <a:schemeClr val="accent2">
                    <a:lumMod val="50000"/>
                  </a:schemeClr>
                </a:solidFill>
                <a:latin typeface="Georgia" panose="02040502050405020303" pitchFamily="18" charset="0"/>
              </a:rPr>
              <a:t>Poiché il minore è incapace di agire, egli non può essere interdetto o inabilitato. Tuttavia, si può procedere con l’interdizione o l’inabilitazione di un minore al 17esimo anno di età onde prepararsi al momento della sua effettiva maggiore età. In tal caso il provvedimento di interdizione o di inabilitazione ha effetto dal giorno in cui il minore ha raggiunto la maggiore età: art. 416 C.C.</a:t>
            </a:r>
          </a:p>
          <a:p>
            <a:pPr algn="l">
              <a:spcBef>
                <a:spcPts val="600"/>
              </a:spcBef>
              <a:spcAft>
                <a:spcPts val="600"/>
              </a:spcAft>
            </a:pP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624032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1072278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Interdetti giudiziali</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Si è interdetti giudiziali solo per effetto della pronuncia di un giudice, cui può ricorrere l’interessato o i suoi più stretti familiari.</a:t>
            </a:r>
          </a:p>
          <a:p>
            <a:pPr algn="l">
              <a:spcBef>
                <a:spcPts val="600"/>
              </a:spcBef>
              <a:spcAft>
                <a:spcPts val="600"/>
              </a:spcAft>
            </a:pPr>
            <a:r>
              <a:rPr lang="it-IT" sz="2400" dirty="0">
                <a:solidFill>
                  <a:schemeClr val="accent2">
                    <a:lumMod val="50000"/>
                  </a:schemeClr>
                </a:solidFill>
                <a:latin typeface="Georgia" panose="02040502050405020303" pitchFamily="18" charset="0"/>
              </a:rPr>
              <a:t>Dal momento in cui la sentenza che pronuncia l’interdizione giudiziale e nomina un tutore viene pubblicata e annotata a margine dell’atto di nascita, il soggetto è totalmente incapace d’agire e viene sostituito dal suo </a:t>
            </a:r>
            <a:r>
              <a:rPr lang="it-IT" sz="2400" u="sng" dirty="0">
                <a:solidFill>
                  <a:schemeClr val="accent2">
                    <a:lumMod val="50000"/>
                  </a:schemeClr>
                </a:solidFill>
                <a:latin typeface="Georgia" panose="02040502050405020303" pitchFamily="18" charset="0"/>
              </a:rPr>
              <a:t>tutore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Gli interdetti sono perciò sottoposti a un regime analogo a quello applicabile ai minori (art. 424(1) ss. C.C.): non possono né sposarsi né fare testamento; il contratto da essi concluso è annullabile a istanza del tutore.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1958259"/>
            <a:ext cx="1054465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414, C.C.: “Il </a:t>
            </a:r>
            <a:r>
              <a:rPr lang="en-US" sz="2000" dirty="0" err="1">
                <a:solidFill>
                  <a:srgbClr val="002060"/>
                </a:solidFill>
                <a:latin typeface="Georgia" charset="0"/>
                <a:ea typeface="Georgia" charset="0"/>
                <a:cs typeface="Georgia" charset="0"/>
              </a:rPr>
              <a:t>maggiore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età</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emancipato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trovano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abituale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infermità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li </a:t>
            </a:r>
            <a:r>
              <a:rPr lang="en-US" sz="2000" dirty="0" err="1">
                <a:solidFill>
                  <a:srgbClr val="002060"/>
                </a:solidFill>
                <a:latin typeface="Georgia" charset="0"/>
                <a:ea typeface="Georgia" charset="0"/>
                <a:cs typeface="Georgia" charset="0"/>
              </a:rPr>
              <a:t>rende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provvedere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interdetti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necessario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assicurare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adeguata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protezione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02855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93900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Interdetti giudiziali</a:t>
            </a:r>
          </a:p>
          <a:p>
            <a:pPr algn="l">
              <a:spcBef>
                <a:spcPts val="600"/>
              </a:spcBef>
              <a:spcAft>
                <a:spcPts val="600"/>
              </a:spcAft>
            </a:pPr>
            <a:r>
              <a:rPr lang="it-IT" sz="2400" dirty="0">
                <a:solidFill>
                  <a:schemeClr val="accent2">
                    <a:lumMod val="50000"/>
                  </a:schemeClr>
                </a:solidFill>
                <a:latin typeface="Georgia" panose="02040502050405020303" pitchFamily="18" charset="0"/>
              </a:rPr>
              <a:t>L’interdizione giudiziale non è per sempre: se ne vengono meno i presupposti, i familiari dell’interdetto, il suo tutore o il pubblico ministero (ma non l’interdetto stesso), possono chiedere la cessazione della misura al tribunale (art. 429 C.C.). </a:t>
            </a:r>
          </a:p>
          <a:p>
            <a:pPr algn="l">
              <a:spcBef>
                <a:spcPts val="600"/>
              </a:spcBef>
              <a:spcAft>
                <a:spcPts val="600"/>
              </a:spcAft>
            </a:pPr>
            <a:r>
              <a:rPr lang="it-IT" sz="2400" dirty="0">
                <a:solidFill>
                  <a:schemeClr val="accent2">
                    <a:lumMod val="50000"/>
                  </a:schemeClr>
                </a:solidFill>
                <a:latin typeface="Georgia" panose="02040502050405020303" pitchFamily="18" charset="0"/>
              </a:rPr>
              <a:t>Dalla pubblicazione e annotazione della sentenza che revoca l’interdizione, cessano gli effetti dell’interdizione.</a:t>
            </a:r>
          </a:p>
        </p:txBody>
      </p:sp>
    </p:spTree>
    <p:extLst>
      <p:ext uri="{BB962C8B-B14F-4D97-AF65-F5344CB8AC3E}">
        <p14:creationId xmlns:p14="http://schemas.microsoft.com/office/powerpoint/2010/main" val="368542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93900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Inabilitati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Anche l’inabilitazione si fa su ricorso dell’interessato o della famiglia al tribunale e richiede che il giudice riscontri i presupposti dell’incapacità.</a:t>
            </a:r>
          </a:p>
          <a:p>
            <a:pPr algn="l">
              <a:spcBef>
                <a:spcPts val="600"/>
              </a:spcBef>
              <a:spcAft>
                <a:spcPts val="600"/>
              </a:spcAft>
            </a:pPr>
            <a:r>
              <a:rPr lang="it-IT" sz="2400" dirty="0">
                <a:solidFill>
                  <a:schemeClr val="accent2">
                    <a:lumMod val="50000"/>
                  </a:schemeClr>
                </a:solidFill>
                <a:latin typeface="Georgia" panose="02040502050405020303" pitchFamily="18" charset="0"/>
              </a:rPr>
              <a:t>La sentenza nomina all’inabilitato un </a:t>
            </a:r>
            <a:r>
              <a:rPr lang="it-IT" sz="2400" u="sng" dirty="0">
                <a:solidFill>
                  <a:schemeClr val="accent2">
                    <a:lumMod val="50000"/>
                  </a:schemeClr>
                </a:solidFill>
                <a:latin typeface="Georgia" panose="02040502050405020303" pitchFamily="18" charset="0"/>
              </a:rPr>
              <a:t>curatore</a:t>
            </a:r>
            <a:r>
              <a:rPr lang="it-IT" sz="2400" dirty="0">
                <a:solidFill>
                  <a:schemeClr val="accent2">
                    <a:lumMod val="50000"/>
                  </a:schemeClr>
                </a:solidFill>
                <a:latin typeface="Georgia" panose="02040502050405020303" pitchFamily="18" charset="0"/>
              </a:rPr>
              <a:t>, ossia un soggetto che deve obbligatoriamente assistere l’inabilitato nel compimento degli atti di straordinaria amministrazione. </a:t>
            </a:r>
            <a:endParaRPr lang="it-IT" sz="2400" dirty="0">
              <a:effectLst/>
            </a:endParaRPr>
          </a:p>
        </p:txBody>
      </p:sp>
      <p:sp>
        <p:nvSpPr>
          <p:cNvPr id="4" name="CasellaDiTesto 3"/>
          <p:cNvSpPr txBox="1"/>
          <p:nvPr/>
        </p:nvSpPr>
        <p:spPr>
          <a:xfrm>
            <a:off x="392521" y="1958259"/>
            <a:ext cx="10544653"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415, C.C.: “1. Il </a:t>
            </a:r>
            <a:r>
              <a:rPr lang="en-US" sz="2000" dirty="0" err="1">
                <a:solidFill>
                  <a:srgbClr val="002060"/>
                </a:solidFill>
                <a:latin typeface="Georgia" charset="0"/>
                <a:ea typeface="Georgia" charset="0"/>
                <a:cs typeface="Georgia" charset="0"/>
              </a:rPr>
              <a:t>maggiore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infermo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mente</a:t>
            </a:r>
            <a:r>
              <a:rPr lang="en-US" sz="2000" dirty="0">
                <a:solidFill>
                  <a:srgbClr val="002060"/>
                </a:solidFill>
                <a:latin typeface="Georgia" charset="0"/>
                <a:ea typeface="Georgia" charset="0"/>
                <a:cs typeface="Georgia" charset="0"/>
              </a:rPr>
              <a:t>, lo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del quale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talmente</a:t>
            </a:r>
            <a:r>
              <a:rPr lang="en-US" sz="2000" dirty="0">
                <a:solidFill>
                  <a:srgbClr val="002060"/>
                </a:solidFill>
                <a:latin typeface="Georgia" charset="0"/>
                <a:ea typeface="Georgia" charset="0"/>
                <a:cs typeface="Georgia" charset="0"/>
              </a:rPr>
              <a:t> grave da far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inabilitato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inabilitati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prodigalità</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abuso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abituale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bevande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alcooliche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stupefacenti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espongono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sè</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famiglia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gravi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economici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infine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inabilitati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sordomuto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cieco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nascita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prima </a:t>
            </a:r>
            <a:r>
              <a:rPr lang="en-US" sz="2000" dirty="0" err="1">
                <a:solidFill>
                  <a:srgbClr val="002060"/>
                </a:solidFill>
                <a:latin typeface="Georgia" charset="0"/>
                <a:ea typeface="Georgia" charset="0"/>
                <a:cs typeface="Georgia" charset="0"/>
              </a:rPr>
              <a:t>infanzia</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ricevuto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un'educazione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sufficiente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l'applicazione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dell'art</a:t>
            </a:r>
            <a:r>
              <a:rPr lang="en-US" sz="2000" dirty="0">
                <a:solidFill>
                  <a:srgbClr val="002060"/>
                </a:solidFill>
                <a:latin typeface="Georgia" charset="0"/>
                <a:ea typeface="Georgia" charset="0"/>
                <a:cs typeface="Georgia" charset="0"/>
              </a:rPr>
              <a:t>. 414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tutto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provvedere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42892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9027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Inabilitati</a:t>
            </a:r>
          </a:p>
          <a:p>
            <a:pPr algn="l">
              <a:spcBef>
                <a:spcPts val="600"/>
              </a:spcBef>
              <a:spcAft>
                <a:spcPts val="600"/>
              </a:spcAft>
            </a:pPr>
            <a:r>
              <a:rPr lang="it-IT" sz="2400" dirty="0">
                <a:solidFill>
                  <a:schemeClr val="accent2">
                    <a:lumMod val="50000"/>
                  </a:schemeClr>
                </a:solidFill>
                <a:latin typeface="Georgia" panose="02040502050405020303" pitchFamily="18" charset="0"/>
              </a:rPr>
              <a:t>L’inabilitato quindi ha una capacità d’agire piena per gli atti di ordinaria amministrazione e una capacità di agire limitata per gli atti di straordinaria amministrazione, per realizzare i quali ha bisogno dell’approvazione del suo curatore (e, nei casi più seri, anche all’autorizzazione del giudice). Gli atti di straordinaria amministrazione compiuti dall’inabilitato senza il sostegno del curatore (e, quando necessario, del tribunale) sono annullabili a istanza dell’inabilitato e del curatore: art. 427(2) C.C.</a:t>
            </a:r>
          </a:p>
          <a:p>
            <a:pPr algn="l">
              <a:spcBef>
                <a:spcPts val="600"/>
              </a:spcBef>
              <a:spcAft>
                <a:spcPts val="600"/>
              </a:spcAft>
            </a:pPr>
            <a:r>
              <a:rPr lang="it-IT" sz="2400" dirty="0">
                <a:solidFill>
                  <a:schemeClr val="accent2">
                    <a:lumMod val="50000"/>
                  </a:schemeClr>
                </a:solidFill>
                <a:latin typeface="Georgia" panose="02040502050405020303" pitchFamily="18" charset="0"/>
              </a:rPr>
              <a:t>L’inabilitato può sposarsi e fare testamento se ha sufficiente capacità di intendere e di volere. L’inabilitato può persino continuare l’esercizio di un’impresa commerciale, se viene autorizzato in tal senso dal tribunale (art. 425 C.C.).</a:t>
            </a:r>
            <a:endParaRPr lang="it-IT" sz="2400" dirty="0">
              <a:effectLst/>
            </a:endParaRPr>
          </a:p>
        </p:txBody>
      </p:sp>
    </p:spTree>
    <p:extLst>
      <p:ext uri="{BB962C8B-B14F-4D97-AF65-F5344CB8AC3E}">
        <p14:creationId xmlns:p14="http://schemas.microsoft.com/office/powerpoint/2010/main" val="319147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4639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Inabilitati</a:t>
            </a:r>
          </a:p>
          <a:p>
            <a:pPr algn="l">
              <a:spcBef>
                <a:spcPts val="600"/>
              </a:spcBef>
              <a:spcAft>
                <a:spcPts val="600"/>
              </a:spcAft>
            </a:pPr>
            <a:r>
              <a:rPr lang="it-IT" sz="2400" dirty="0">
                <a:solidFill>
                  <a:schemeClr val="accent2">
                    <a:lumMod val="50000"/>
                  </a:schemeClr>
                </a:solidFill>
                <a:latin typeface="Georgia" panose="02040502050405020303" pitchFamily="18" charset="0"/>
              </a:rPr>
              <a:t>Anche l’inabilitazione può cessare per effetto di una sentenza giudiziale che accerti il venir meno dello stato di incapacità.</a:t>
            </a:r>
          </a:p>
          <a:p>
            <a:pPr algn="l">
              <a:spcBef>
                <a:spcPts val="600"/>
              </a:spcBef>
              <a:spcAft>
                <a:spcPts val="600"/>
              </a:spcAft>
            </a:pPr>
            <a:r>
              <a:rPr lang="it-IT" sz="2400" dirty="0">
                <a:solidFill>
                  <a:schemeClr val="accent2">
                    <a:lumMod val="50000"/>
                  </a:schemeClr>
                </a:solidFill>
                <a:latin typeface="Georgia" panose="02040502050405020303" pitchFamily="18" charset="0"/>
              </a:rPr>
              <a:t>Possono chiedere la cessazione della misura i famigliari dell’inabilitato, il suo curatore o il pubblico ministero (ma non l’inabilitato stesso): art. 429 C.C. </a:t>
            </a:r>
            <a:endParaRPr lang="it-IT" sz="2400" dirty="0">
              <a:effectLst/>
            </a:endParaRPr>
          </a:p>
        </p:txBody>
      </p:sp>
    </p:spTree>
    <p:extLst>
      <p:ext uri="{BB962C8B-B14F-4D97-AF65-F5344CB8AC3E}">
        <p14:creationId xmlns:p14="http://schemas.microsoft.com/office/powerpoint/2010/main" val="1641769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634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Amministrati di sostegno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nomina di un amministratore di sostegno può essere richiesta dall’interessato o dai suoi familiari al giudice il quale, se ritiene ricorrano i presupposti, nomina con decreto un amministratore (art. 407 C.C.). Secondo l’art. 408 c.c., quest’ultimo è di preferenza il coniuge o altra persona stabilmente convivente. </a:t>
            </a:r>
          </a:p>
          <a:p>
            <a:pPr algn="l">
              <a:spcBef>
                <a:spcPts val="600"/>
              </a:spcBef>
              <a:spcAft>
                <a:spcPts val="600"/>
              </a:spcAft>
            </a:pPr>
            <a:r>
              <a:rPr lang="it-IT" sz="2400" dirty="0">
                <a:solidFill>
                  <a:schemeClr val="accent2">
                    <a:lumMod val="50000"/>
                  </a:schemeClr>
                </a:solidFill>
                <a:latin typeface="Georgia" panose="02040502050405020303" pitchFamily="18" charset="0"/>
              </a:rPr>
              <a:t>Del decreto è data pubblicità in margine all’atto di nascita. Il decreto è revocabile qualora vengano meno i suoi presupposti.</a:t>
            </a:r>
          </a:p>
        </p:txBody>
      </p:sp>
      <p:sp>
        <p:nvSpPr>
          <p:cNvPr id="4" name="CasellaDiTesto 3"/>
          <p:cNvSpPr txBox="1"/>
          <p:nvPr/>
        </p:nvSpPr>
        <p:spPr>
          <a:xfrm>
            <a:off x="392521" y="1958259"/>
            <a:ext cx="1054465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404, C.C.: “La persona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infermità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menomazione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fisica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psichica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nell’impossibilità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parziale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temporanea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provvedere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assistita</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amministratore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sostegno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nominato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tutelare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ha la </a:t>
            </a:r>
            <a:r>
              <a:rPr lang="en-US" sz="2000" dirty="0" err="1">
                <a:solidFill>
                  <a:srgbClr val="002060"/>
                </a:solidFill>
                <a:latin typeface="Georgia" charset="0"/>
                <a:ea typeface="Georgia" charset="0"/>
                <a:cs typeface="Georgia" charset="0"/>
              </a:rPr>
              <a:t>residenza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8286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3589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Amministrati di sostegno</a:t>
            </a:r>
          </a:p>
          <a:p>
            <a:pPr algn="l">
              <a:spcBef>
                <a:spcPts val="600"/>
              </a:spcBef>
              <a:spcAft>
                <a:spcPts val="600"/>
              </a:spcAft>
            </a:pPr>
            <a:r>
              <a:rPr lang="it-IT" sz="2400" dirty="0">
                <a:solidFill>
                  <a:schemeClr val="accent2">
                    <a:lumMod val="50000"/>
                  </a:schemeClr>
                </a:solidFill>
                <a:latin typeface="Georgia" panose="02040502050405020303" pitchFamily="18" charset="0"/>
              </a:rPr>
              <a:t>L’amministrato conserva la capacità d’agire nei limiti fissati dal giudice (artt. 405 e 409 C.C.). </a:t>
            </a:r>
          </a:p>
          <a:p>
            <a:pPr algn="l">
              <a:spcBef>
                <a:spcPts val="600"/>
              </a:spcBef>
              <a:spcAft>
                <a:spcPts val="600"/>
              </a:spcAft>
            </a:pPr>
            <a:r>
              <a:rPr lang="it-IT" sz="2400" dirty="0">
                <a:solidFill>
                  <a:schemeClr val="accent2">
                    <a:lumMod val="50000"/>
                  </a:schemeClr>
                </a:solidFill>
                <a:latin typeface="Georgia" panose="02040502050405020303" pitchFamily="18" charset="0"/>
              </a:rPr>
              <a:t>E’ il giudice a stabilire quali atti possono essere compiuti dall’amministrato, in quali atti egli debba essere assistito o sostituito dall’amministratore, e per quali atti sia necessario l’intervento del giudice. </a:t>
            </a:r>
          </a:p>
          <a:p>
            <a:pPr algn="l">
              <a:spcBef>
                <a:spcPts val="600"/>
              </a:spcBef>
              <a:spcAft>
                <a:spcPts val="600"/>
              </a:spcAft>
            </a:pPr>
            <a:r>
              <a:rPr lang="it-IT" sz="2400" dirty="0">
                <a:solidFill>
                  <a:schemeClr val="accent2">
                    <a:lumMod val="50000"/>
                  </a:schemeClr>
                </a:solidFill>
                <a:latin typeface="Georgia" panose="02040502050405020303" pitchFamily="18" charset="0"/>
              </a:rPr>
              <a:t>Gli atti compiuti dall’amministrato di sostegno in violazione delle regole fissate dal giudice circa l’assistenza del curatore e l’autorizzazione del tribunale sono annullabili a istanza dell’amministrato e dell’amministratore: art. 412 C.C.</a:t>
            </a:r>
            <a:endParaRPr lang="it-IT" sz="2400" dirty="0">
              <a:effectLst/>
            </a:endParaRPr>
          </a:p>
        </p:txBody>
      </p:sp>
    </p:spTree>
    <p:extLst>
      <p:ext uri="{BB962C8B-B14F-4D97-AF65-F5344CB8AC3E}">
        <p14:creationId xmlns:p14="http://schemas.microsoft.com/office/powerpoint/2010/main" val="1859077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80277" cy="495959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Le persone fisiche</a:t>
            </a:r>
          </a:p>
          <a:p>
            <a:pPr algn="l">
              <a:spcBef>
                <a:spcPts val="600"/>
              </a:spcBef>
              <a:spcAft>
                <a:spcPts val="600"/>
              </a:spcAft>
            </a:pPr>
            <a:r>
              <a:rPr lang="it-IT" sz="2400" dirty="0">
                <a:solidFill>
                  <a:schemeClr val="accent2">
                    <a:lumMod val="50000"/>
                  </a:schemeClr>
                </a:solidFill>
                <a:latin typeface="Georgia" panose="02040502050405020303" pitchFamily="18" charset="0"/>
              </a:rPr>
              <a:t>Tutti gli esseri umani hanno la capacità giuridica, che si acquista alla </a:t>
            </a:r>
            <a:r>
              <a:rPr lang="it-IT" sz="2400" u="sng" dirty="0">
                <a:solidFill>
                  <a:schemeClr val="accent2">
                    <a:lumMod val="50000"/>
                  </a:schemeClr>
                </a:solidFill>
                <a:latin typeface="Georgia" panose="02040502050405020303" pitchFamily="18" charset="0"/>
              </a:rPr>
              <a:t>nascita</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Prima della nascita, il concepito non ha capacità giuridica. Tuttavia la legge gli riconosce una limitata capacità: ad esempio il concepito può essere nominato erede in un testamento.</a:t>
            </a: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1200"/>
              </a:spcBef>
              <a:spcAft>
                <a:spcPts val="600"/>
              </a:spcAft>
            </a:pPr>
            <a:r>
              <a:rPr lang="it-IT" sz="2400" dirty="0">
                <a:solidFill>
                  <a:schemeClr val="accent2">
                    <a:lumMod val="50000"/>
                  </a:schemeClr>
                </a:solidFill>
                <a:latin typeface="Georgia" panose="02040502050405020303" pitchFamily="18" charset="0"/>
              </a:rPr>
              <a:t>Secondo la giurisprudenza, il concepito non ha diritto alla vita e non ha nemmeno il diritto di non nascere; gli si riconosce invece il diritto a nascere sano.</a:t>
            </a: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21" y="2459587"/>
            <a:ext cx="8858358"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 C.C.: “1. La </a:t>
            </a:r>
            <a:r>
              <a:rPr lang="en-US" sz="2000" dirty="0" err="1">
                <a:solidFill>
                  <a:srgbClr val="002060"/>
                </a:solidFill>
                <a:latin typeface="Georgia" charset="0"/>
                <a:ea typeface="Georgia" charset="0"/>
                <a:cs typeface="Georgia" charset="0"/>
              </a:rPr>
              <a:t>capacità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nascita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4110901"/>
            <a:ext cx="885835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 C.C.: “2. I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riconosce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favore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concepito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subordinati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all’evento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nascita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60429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93900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Interdetti legali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Gli patrimoniali realizzati dall’interdetto legale sono annullabili da parte di chiunque vi abbia interesse: art. 1441(2) C.C.</a:t>
            </a:r>
          </a:p>
          <a:p>
            <a:pPr algn="l">
              <a:spcBef>
                <a:spcPts val="600"/>
              </a:spcBef>
              <a:spcAft>
                <a:spcPts val="600"/>
              </a:spcAft>
            </a:pPr>
            <a:r>
              <a:rPr lang="it-IT" sz="2400" dirty="0">
                <a:solidFill>
                  <a:schemeClr val="accent2">
                    <a:lumMod val="50000"/>
                  </a:schemeClr>
                </a:solidFill>
                <a:latin typeface="Georgia" panose="02040502050405020303" pitchFamily="18" charset="0"/>
              </a:rPr>
              <a:t>L’interdetto legale resta libero di concludere gli atti personalissimi non patrimoniali, come sposarsi e fare testamento.</a:t>
            </a:r>
          </a:p>
        </p:txBody>
      </p:sp>
      <p:sp>
        <p:nvSpPr>
          <p:cNvPr id="4" name="CasellaDiTesto 3"/>
          <p:cNvSpPr txBox="1"/>
          <p:nvPr/>
        </p:nvSpPr>
        <p:spPr>
          <a:xfrm>
            <a:off x="392521" y="1958259"/>
            <a:ext cx="10556528"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32, C.P.: “1. Il </a:t>
            </a:r>
            <a:r>
              <a:rPr lang="en-US" sz="2000" dirty="0" err="1">
                <a:solidFill>
                  <a:srgbClr val="002060"/>
                </a:solidFill>
                <a:latin typeface="Georgia" charset="0"/>
                <a:ea typeface="Georgia" charset="0"/>
                <a:cs typeface="Georgia" charset="0"/>
              </a:rPr>
              <a:t>condannato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all'ergastolo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condanna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all'ergastolo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genitoriale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Il </a:t>
            </a:r>
            <a:r>
              <a:rPr lang="en-US" sz="2000" dirty="0" err="1">
                <a:solidFill>
                  <a:srgbClr val="002060"/>
                </a:solidFill>
                <a:latin typeface="Georgia" charset="0"/>
                <a:ea typeface="Georgia" charset="0"/>
                <a:cs typeface="Georgia" charset="0"/>
              </a:rPr>
              <a:t>condannato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reclusione</a:t>
            </a:r>
            <a:r>
              <a:rPr lang="en-US" sz="2000" dirty="0">
                <a:solidFill>
                  <a:srgbClr val="002060"/>
                </a:solidFill>
                <a:latin typeface="Georgia" charset="0"/>
                <a:ea typeface="Georgia" charset="0"/>
                <a:cs typeface="Georgia" charset="0"/>
              </a:rPr>
              <a:t> per un tempo non </a:t>
            </a:r>
            <a:r>
              <a:rPr lang="en-US" sz="2000" dirty="0" err="1">
                <a:solidFill>
                  <a:srgbClr val="002060"/>
                </a:solidFill>
                <a:latin typeface="Georgia" charset="0"/>
                <a:ea typeface="Georgia" charset="0"/>
                <a:cs typeface="Georgia" charset="0"/>
              </a:rPr>
              <a:t>inferiore</a:t>
            </a:r>
            <a:r>
              <a:rPr lang="en-US" sz="2000" dirty="0">
                <a:solidFill>
                  <a:srgbClr val="002060"/>
                </a:solidFill>
                <a:latin typeface="Georgia" charset="0"/>
                <a:ea typeface="Georgia" charset="0"/>
                <a:cs typeface="Georgia" charset="0"/>
              </a:rPr>
              <a:t> a cinque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durante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condanna</a:t>
            </a:r>
            <a:r>
              <a:rPr lang="en-US" sz="2000" dirty="0">
                <a:solidFill>
                  <a:srgbClr val="002060"/>
                </a:solidFill>
                <a:latin typeface="Georgia" charset="0"/>
                <a:ea typeface="Georgia" charset="0"/>
                <a:cs typeface="Georgia" charset="0"/>
              </a:rPr>
              <a:t> produce </a:t>
            </a:r>
            <a:r>
              <a:rPr lang="en-US" sz="2000" dirty="0" err="1">
                <a:solidFill>
                  <a:srgbClr val="002060"/>
                </a:solidFill>
                <a:latin typeface="Georgia" charset="0"/>
                <a:ea typeface="Georgia" charset="0"/>
                <a:cs typeface="Georgia" charset="0"/>
              </a:rPr>
              <a:t>altresì</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durante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sospensione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dall'esercizio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genitoriale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4.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concerne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disponibilità</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l'amministrazione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nonché</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rappresentanza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relativi</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775777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93900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Incapaci naturali</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Sono incapaci naturali coloro che, pur maggiori di età, non interdetti o inabilitati o amministrati di sostegno, non abbiano (o non avessero avuto nel momento in cui hanno compiuto l’atto del quale si discute) capacità di intendere e di volere, ossia la capacità di capire e di auto-determinarsi con piena consapevolezza.</a:t>
            </a:r>
          </a:p>
          <a:p>
            <a:pPr algn="l">
              <a:spcBef>
                <a:spcPts val="600"/>
              </a:spcBef>
              <a:spcAft>
                <a:spcPts val="600"/>
              </a:spcAft>
            </a:pPr>
            <a:r>
              <a:rPr lang="it-IT" sz="2400" dirty="0">
                <a:solidFill>
                  <a:schemeClr val="accent2">
                    <a:lumMod val="50000"/>
                  </a:schemeClr>
                </a:solidFill>
                <a:latin typeface="Georgia" panose="02040502050405020303" pitchFamily="18" charset="0"/>
              </a:rPr>
              <a:t>, come sposarsi e fare testamento.</a:t>
            </a:r>
          </a:p>
        </p:txBody>
      </p:sp>
      <p:sp>
        <p:nvSpPr>
          <p:cNvPr id="4" name="CasellaDiTesto 3"/>
          <p:cNvSpPr txBox="1"/>
          <p:nvPr/>
        </p:nvSpPr>
        <p:spPr>
          <a:xfrm>
            <a:off x="392521" y="3953133"/>
            <a:ext cx="10556528" cy="224676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428, C.C.: “1.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compiuti</a:t>
            </a:r>
            <a:r>
              <a:rPr lang="en-US" sz="2000" dirty="0">
                <a:solidFill>
                  <a:srgbClr val="002060"/>
                </a:solidFill>
                <a:latin typeface="Georgia" charset="0"/>
                <a:ea typeface="Georgia" charset="0"/>
                <a:cs typeface="Georgia" charset="0"/>
              </a:rPr>
              <a:t> da persona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sebbene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interdetta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qualsiasi</a:t>
            </a:r>
            <a:r>
              <a:rPr lang="en-US" sz="2000" dirty="0">
                <a:solidFill>
                  <a:srgbClr val="002060"/>
                </a:solidFill>
                <a:latin typeface="Georgia" charset="0"/>
                <a:ea typeface="Georgia" charset="0"/>
                <a:cs typeface="Georgia" charset="0"/>
              </a:rPr>
              <a:t> causa(1),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transitoria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compiuti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annullati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medesima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eredi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causa, se ne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un grave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all’autore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pronunziato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possa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o per la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malafede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10855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luogo in cui una persona ha stabilito la sede principale dei suoi affari costituisce?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dimora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residenza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il domicilio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l’indirizzo</a:t>
            </a:r>
          </a:p>
        </p:txBody>
      </p:sp>
    </p:spTree>
    <p:extLst>
      <p:ext uri="{BB962C8B-B14F-4D97-AF65-F5344CB8AC3E}">
        <p14:creationId xmlns:p14="http://schemas.microsoft.com/office/powerpoint/2010/main" val="1318089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cieco dalla prima infanzia può essere interdetto?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mai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se del tutto incapace di provvedere ai propri interessi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può al massimo essere inabilitato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soltanto il cieco dalla nascita può essere interdetto</a:t>
            </a:r>
          </a:p>
        </p:txBody>
      </p:sp>
    </p:spTree>
    <p:extLst>
      <p:ext uri="{BB962C8B-B14F-4D97-AF65-F5344CB8AC3E}">
        <p14:creationId xmlns:p14="http://schemas.microsoft.com/office/powerpoint/2010/main" val="12579204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 persona stabilmente convivente con il beneficiario può essere nominata amministratore di sostegno?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la convivenza non ha alcuna rilevanza giuridica nel nostro paese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l’amministratore di sostegno deve essere scelto tra i famigliari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la convivenza e il matrimonio non sono equiparati nel nostro ordinamento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a:t>
            </a:r>
          </a:p>
        </p:txBody>
      </p:sp>
    </p:spTree>
    <p:extLst>
      <p:ext uri="{BB962C8B-B14F-4D97-AF65-F5344CB8AC3E}">
        <p14:creationId xmlns:p14="http://schemas.microsoft.com/office/powerpoint/2010/main" val="20394274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93900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Enti</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Oltre alle persone fisiche, sono soggetti di diritto privato le persone giuridiche e gli altri enti, riconosciuti e non.</a:t>
            </a:r>
          </a:p>
          <a:p>
            <a:pPr algn="l">
              <a:spcBef>
                <a:spcPts val="600"/>
              </a:spcBef>
              <a:spcAft>
                <a:spcPts val="600"/>
              </a:spcAft>
            </a:pPr>
            <a:r>
              <a:rPr lang="it-IT" sz="2400" dirty="0">
                <a:solidFill>
                  <a:schemeClr val="accent2">
                    <a:lumMod val="50000"/>
                  </a:schemeClr>
                </a:solidFill>
                <a:latin typeface="Georgia" panose="02040502050405020303" pitchFamily="18" charset="0"/>
              </a:rPr>
              <a:t>Un ente è un’entità astratta che raggruppa plurime persone in vista di uno scopo condiviso. L’ente può avere gradi variegati di autonomia rispetto alle persone che lo compongono.</a:t>
            </a:r>
          </a:p>
          <a:p>
            <a:pPr algn="l">
              <a:spcBef>
                <a:spcPts val="600"/>
              </a:spcBef>
              <a:spcAft>
                <a:spcPts val="600"/>
              </a:spcAft>
            </a:pPr>
            <a:r>
              <a:rPr lang="it-IT" sz="2400" dirty="0">
                <a:solidFill>
                  <a:schemeClr val="accent2">
                    <a:lumMod val="50000"/>
                  </a:schemeClr>
                </a:solidFill>
                <a:latin typeface="Georgia" panose="02040502050405020303" pitchFamily="18" charset="0"/>
              </a:rPr>
              <a:t>Per tutti gli enti, si pone il duplice problema di capire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dal punto di vista interno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come si forma la loro volontà 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dal punto di vista esterno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di comprendere chi può parlare a nome dell’ente e quale grado di autonomia l’ente abbia rispetto ai suoi membri. Come anticipato, non vi è un’unica risposta a tali quesiti.</a:t>
            </a:r>
          </a:p>
        </p:txBody>
      </p:sp>
    </p:spTree>
    <p:extLst>
      <p:ext uri="{BB962C8B-B14F-4D97-AF65-F5344CB8AC3E}">
        <p14:creationId xmlns:p14="http://schemas.microsoft.com/office/powerpoint/2010/main" val="670679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8527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Occorre anzitutto distinguere fra enti </a:t>
            </a:r>
            <a:r>
              <a:rPr lang="it-IT" sz="2400" u="sng" dirty="0">
                <a:solidFill>
                  <a:schemeClr val="accent2">
                    <a:lumMod val="50000"/>
                  </a:schemeClr>
                </a:solidFill>
                <a:latin typeface="Georgia" panose="02040502050405020303" pitchFamily="18" charset="0"/>
              </a:rPr>
              <a:t>con personalità giuridica</a:t>
            </a:r>
            <a:r>
              <a:rPr lang="it-IT" sz="2400" dirty="0">
                <a:solidFill>
                  <a:schemeClr val="accent2">
                    <a:lumMod val="50000"/>
                  </a:schemeClr>
                </a:solidFill>
                <a:latin typeface="Georgia" panose="02040502050405020303" pitchFamily="18" charset="0"/>
              </a:rPr>
              <a:t> ed enti </a:t>
            </a:r>
            <a:r>
              <a:rPr lang="it-IT" sz="2400" u="sng" dirty="0">
                <a:solidFill>
                  <a:schemeClr val="accent2">
                    <a:lumMod val="50000"/>
                  </a:schemeClr>
                </a:solidFill>
                <a:latin typeface="Georgia" panose="02040502050405020303" pitchFamily="18" charset="0"/>
              </a:rPr>
              <a:t>senza personalità giuridica</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Gli enti con personalità giuridica sono enti la cui esistenza è formalizzata in appositi registri. Sono ad esempio enti con personalità giuridica: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società di capitali (</a:t>
            </a:r>
            <a:r>
              <a:rPr lang="it-IT" sz="2400" dirty="0" err="1">
                <a:solidFill>
                  <a:schemeClr val="accent2">
                    <a:lumMod val="50000"/>
                  </a:schemeClr>
                </a:solidFill>
                <a:latin typeface="Georgia" panose="02040502050405020303" pitchFamily="18" charset="0"/>
              </a:rPr>
              <a:t>s.p.a.</a:t>
            </a:r>
            <a:r>
              <a:rPr lang="it-IT" sz="2400" dirty="0">
                <a:solidFill>
                  <a:schemeClr val="accent2">
                    <a:lumMod val="50000"/>
                  </a:schemeClr>
                </a:solidFill>
                <a:latin typeface="Georgia" panose="02040502050405020303" pitchFamily="18" charset="0"/>
              </a:rPr>
              <a:t>, s.r.l., </a:t>
            </a:r>
            <a:r>
              <a:rPr lang="it-IT" sz="2400" dirty="0" err="1">
                <a:solidFill>
                  <a:schemeClr val="accent2">
                    <a:lumMod val="50000"/>
                  </a:schemeClr>
                </a:solidFill>
                <a:latin typeface="Georgia" panose="02040502050405020303" pitchFamily="18" charset="0"/>
              </a:rPr>
              <a:t>s.a.p.a</a:t>
            </a:r>
            <a:r>
              <a:rPr lang="it-IT" sz="2400" dirty="0">
                <a:solidFill>
                  <a:schemeClr val="accent2">
                    <a:lumMod val="50000"/>
                  </a:schemeClr>
                </a:solidFill>
                <a:latin typeface="Georgia" panose="02040502050405020303" pitchFamily="18" charset="0"/>
              </a:rPr>
              <a:t>.) e le società cooperative, che acquistano personalità giuridica con l’iscrizione nel registro delle imprese;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associazioni riconosciute, che diventano tali allorché sono inserite nel registro pubblico delle persone giuridiche o dal governo o dalla Regione di appartenenza;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fondazioni, che acquistano personalità giuridica allorché sono inserite nel medesimo registro di cui al punto precedente.</a:t>
            </a:r>
          </a:p>
        </p:txBody>
      </p:sp>
    </p:spTree>
    <p:extLst>
      <p:ext uri="{BB962C8B-B14F-4D97-AF65-F5344CB8AC3E}">
        <p14:creationId xmlns:p14="http://schemas.microsoft.com/office/powerpoint/2010/main" val="211096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30961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spcAft>
                <a:spcPts val="600"/>
              </a:spcAft>
            </a:pPr>
            <a:r>
              <a:rPr lang="it-IT" sz="2400" dirty="0">
                <a:solidFill>
                  <a:schemeClr val="accent2">
                    <a:lumMod val="50000"/>
                  </a:schemeClr>
                </a:solidFill>
                <a:latin typeface="Georgia" panose="02040502050405020303" pitchFamily="18" charset="0"/>
              </a:rPr>
              <a:t>Gli enti con personalità giuridica istituiscono un filtro fra i loro membri e l’esterno e rispondono in proprio dei propri debiti.</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Gli enti con personalità giuridica hanno un proprio patrimonio, sul quale i creditori dell’ente possono soddisfarsi, senza poter aggredire il patrimonio dei membri dell’ente.</a:t>
            </a:r>
          </a:p>
          <a:p>
            <a:pPr algn="l">
              <a:spcBef>
                <a:spcPts val="0"/>
              </a:spcBef>
              <a:spcAft>
                <a:spcPts val="600"/>
              </a:spcAft>
            </a:pPr>
            <a:r>
              <a:rPr lang="it-IT" sz="2400" dirty="0">
                <a:solidFill>
                  <a:schemeClr val="accent2">
                    <a:lumMod val="50000"/>
                  </a:schemeClr>
                </a:solidFill>
                <a:latin typeface="Georgia" panose="02040502050405020303" pitchFamily="18" charset="0"/>
              </a:rPr>
              <a:t>La personalità giuridica può essere opposta ai terzi in quanto risulta da pubblici registri. </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302463"/>
            <a:ext cx="859710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2740, C.C.: “1.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sue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presenti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futuri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4429192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30961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spcAft>
                <a:spcPts val="600"/>
              </a:spcAft>
            </a:pPr>
            <a:r>
              <a:rPr lang="it-IT" sz="2400" dirty="0">
                <a:solidFill>
                  <a:schemeClr val="accent2">
                    <a:lumMod val="50000"/>
                  </a:schemeClr>
                </a:solidFill>
                <a:latin typeface="Georgia" panose="02040502050405020303" pitchFamily="18" charset="0"/>
              </a:rPr>
              <a:t>Gli enti </a:t>
            </a:r>
            <a:r>
              <a:rPr lang="it-IT" sz="2400" u="sng" dirty="0">
                <a:solidFill>
                  <a:schemeClr val="accent2">
                    <a:lumMod val="50000"/>
                  </a:schemeClr>
                </a:solidFill>
                <a:latin typeface="Georgia" panose="02040502050405020303" pitchFamily="18" charset="0"/>
              </a:rPr>
              <a:t>senza personalità giuridica</a:t>
            </a:r>
            <a:r>
              <a:rPr lang="it-IT" sz="2400" dirty="0">
                <a:solidFill>
                  <a:schemeClr val="accent2">
                    <a:lumMod val="50000"/>
                  </a:schemeClr>
                </a:solidFill>
                <a:latin typeface="Georgia" panose="02040502050405020303" pitchFamily="18" charset="0"/>
              </a:rPr>
              <a:t> non sono soggetti a pubblicità e quindi mancano di autonomia patrimoniale. Sono tali ad esempio:</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le società di persone (società semplice, s.a.s., s.n.c.);</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le associazioni non riconosciute, ossia le associazioni che non hanno adempiuto ai passaggi amministrativi descritti più sopra;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le fondazioni non riconosciute, ossia le fondazioni fra il momento della loro costituzione e quello in cui le si iscrive al registro.</a:t>
            </a:r>
          </a:p>
          <a:p>
            <a:pPr algn="l">
              <a:spcBef>
                <a:spcPts val="0"/>
              </a:spcBef>
              <a:spcAft>
                <a:spcPts val="600"/>
              </a:spcAft>
            </a:pPr>
            <a:r>
              <a:rPr lang="it-IT" sz="2400" dirty="0">
                <a:solidFill>
                  <a:schemeClr val="accent2">
                    <a:lumMod val="50000"/>
                  </a:schemeClr>
                </a:solidFill>
                <a:latin typeface="Georgia" panose="02040502050405020303" pitchFamily="18" charset="0"/>
              </a:rPr>
              <a:t>Tali enti non dispongono di un proprio patrimonio; i creditori dell’ente possono soddisfarsi sul patrimonio dei membri dell’ente.</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9651949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30961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spcAft>
                <a:spcPts val="600"/>
              </a:spcAft>
            </a:pPr>
            <a:r>
              <a:rPr lang="it-IT" sz="2400" dirty="0">
                <a:solidFill>
                  <a:schemeClr val="accent2">
                    <a:lumMod val="50000"/>
                  </a:schemeClr>
                </a:solidFill>
                <a:latin typeface="Georgia" panose="02040502050405020303" pitchFamily="18" charset="0"/>
              </a:rPr>
              <a:t>Accanto alla distinzione fra enti con e senza personalità giuridica, vi sono altre classificazioni rilevanti: </a:t>
            </a:r>
          </a:p>
          <a:p>
            <a:pPr marL="342900" indent="-342900" algn="l">
              <a:spcBef>
                <a:spcPts val="0"/>
              </a:spcBef>
              <a:spcAft>
                <a:spcPts val="600"/>
              </a:spcAft>
              <a:buFont typeface="Arial" charset="0"/>
              <a:buChar char="•"/>
            </a:pPr>
            <a:r>
              <a:rPr lang="it-IT" sz="2400" u="sng" dirty="0">
                <a:solidFill>
                  <a:schemeClr val="accent2">
                    <a:lumMod val="50000"/>
                  </a:schemeClr>
                </a:solidFill>
                <a:latin typeface="Georgia" panose="02040502050405020303" pitchFamily="18" charset="0"/>
              </a:rPr>
              <a:t>enti di profitto</a:t>
            </a:r>
            <a:r>
              <a:rPr lang="it-IT" sz="2400" dirty="0">
                <a:solidFill>
                  <a:schemeClr val="accent2">
                    <a:lumMod val="50000"/>
                  </a:schemeClr>
                </a:solidFill>
                <a:latin typeface="Georgia" panose="02040502050405020303" pitchFamily="18" charset="0"/>
              </a:rPr>
              <a:t> (società) ed </a:t>
            </a:r>
            <a:r>
              <a:rPr lang="it-IT" sz="2400" u="sng" dirty="0">
                <a:solidFill>
                  <a:schemeClr val="accent2">
                    <a:lumMod val="50000"/>
                  </a:schemeClr>
                </a:solidFill>
                <a:latin typeface="Georgia" panose="02040502050405020303" pitchFamily="18" charset="0"/>
              </a:rPr>
              <a:t>enti non di profitto</a:t>
            </a:r>
            <a:r>
              <a:rPr lang="it-IT" sz="2400" dirty="0">
                <a:solidFill>
                  <a:schemeClr val="accent2">
                    <a:lumMod val="50000"/>
                  </a:schemeClr>
                </a:solidFill>
                <a:latin typeface="Georgia" panose="02040502050405020303" pitchFamily="18" charset="0"/>
              </a:rPr>
              <a:t> (associazioni e fondazioni);</a:t>
            </a:r>
          </a:p>
          <a:p>
            <a:pPr marL="342900" indent="-342900" algn="l">
              <a:spcBef>
                <a:spcPts val="0"/>
              </a:spcBef>
              <a:spcAft>
                <a:spcPts val="600"/>
              </a:spcAft>
              <a:buFont typeface="Arial" charset="0"/>
              <a:buChar char="•"/>
            </a:pPr>
            <a:r>
              <a:rPr lang="it-IT" sz="2400" u="sng" dirty="0">
                <a:solidFill>
                  <a:schemeClr val="accent2">
                    <a:lumMod val="50000"/>
                  </a:schemeClr>
                </a:solidFill>
                <a:latin typeface="Georgia" panose="02040502050405020303" pitchFamily="18" charset="0"/>
              </a:rPr>
              <a:t>enti associativi</a:t>
            </a:r>
            <a:r>
              <a:rPr lang="it-IT" sz="2400" dirty="0">
                <a:solidFill>
                  <a:schemeClr val="accent2">
                    <a:lumMod val="50000"/>
                  </a:schemeClr>
                </a:solidFill>
                <a:latin typeface="Georgia" panose="02040502050405020303" pitchFamily="18" charset="0"/>
              </a:rPr>
              <a:t> (società e associazioni) e </a:t>
            </a:r>
            <a:r>
              <a:rPr lang="it-IT" sz="2400" u="sng" dirty="0">
                <a:solidFill>
                  <a:schemeClr val="accent2">
                    <a:lumMod val="50000"/>
                  </a:schemeClr>
                </a:solidFill>
                <a:latin typeface="Georgia" panose="02040502050405020303" pitchFamily="18" charset="0"/>
              </a:rPr>
              <a:t>enti non associativi </a:t>
            </a:r>
            <a:r>
              <a:rPr lang="it-IT" sz="2400" dirty="0">
                <a:solidFill>
                  <a:schemeClr val="accent2">
                    <a:lumMod val="50000"/>
                  </a:schemeClr>
                </a:solidFill>
                <a:latin typeface="Georgia" panose="02040502050405020303" pitchFamily="18" charset="0"/>
              </a:rPr>
              <a:t>(fondazioni ed enti del terzo settore).</a:t>
            </a:r>
          </a:p>
          <a:p>
            <a:pPr algn="l">
              <a:spcBef>
                <a:spcPts val="0"/>
              </a:spcBef>
              <a:spcAft>
                <a:spcPts val="600"/>
              </a:spcAft>
            </a:pPr>
            <a:r>
              <a:rPr lang="it-IT" sz="2400" dirty="0">
                <a:solidFill>
                  <a:schemeClr val="accent2">
                    <a:lumMod val="50000"/>
                  </a:schemeClr>
                </a:solidFill>
                <a:latin typeface="Georgia" panose="02040502050405020303" pitchFamily="18" charset="0"/>
              </a:rPr>
              <a:t>NB: gli </a:t>
            </a:r>
            <a:r>
              <a:rPr lang="it-IT" sz="2400" u="sng" dirty="0">
                <a:solidFill>
                  <a:schemeClr val="accent2">
                    <a:lumMod val="50000"/>
                  </a:schemeClr>
                </a:solidFill>
                <a:latin typeface="Georgia" panose="02040502050405020303" pitchFamily="18" charset="0"/>
              </a:rPr>
              <a:t>enti del terzo settore</a:t>
            </a:r>
            <a:r>
              <a:rPr lang="it-IT" sz="2400" dirty="0">
                <a:solidFill>
                  <a:schemeClr val="accent2">
                    <a:lumMod val="50000"/>
                  </a:schemeClr>
                </a:solidFill>
                <a:latin typeface="Georgia" panose="02040502050405020303" pitchFamily="18" charset="0"/>
              </a:rPr>
              <a:t> (ETS) sono una nuova categoria creata dal Codice del terzo settore (d.lgs. n. 117/2017). Sono qui incluse ad esempio le organizzazioni di volontariato, le associazioni di promozione sociale, gli enti filantropici, le reti associative, le società di mutuo soccorso, le imprese sociali. Gli ETS sono iscritti al registro nazionale del terzo settore.</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2086950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00267" cy="495959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capacità giuridica delle persone fisiche cessa con la </a:t>
            </a:r>
            <a:r>
              <a:rPr lang="it-IT" sz="2400" u="sng" dirty="0">
                <a:solidFill>
                  <a:schemeClr val="accent2">
                    <a:lumMod val="50000"/>
                  </a:schemeClr>
                </a:solidFill>
                <a:latin typeface="Georgia" panose="02040502050405020303" pitchFamily="18" charset="0"/>
              </a:rPr>
              <a:t>morte</a:t>
            </a:r>
            <a:r>
              <a:rPr lang="it-IT" sz="2400" dirty="0">
                <a:solidFill>
                  <a:schemeClr val="accent2">
                    <a:lumMod val="50000"/>
                  </a:schemeClr>
                </a:solidFill>
                <a:latin typeface="Georgia" panose="02040502050405020303" pitchFamily="18" charset="0"/>
              </a:rPr>
              <a:t>, definita dalla l. n. 578/1993 come la “cessazione irreversibile di tutte le funzioni dell’encefalo”.</a:t>
            </a:r>
          </a:p>
          <a:p>
            <a:pPr algn="l">
              <a:spcBef>
                <a:spcPts val="600"/>
              </a:spcBef>
              <a:spcAft>
                <a:spcPts val="600"/>
              </a:spcAft>
            </a:pPr>
            <a:r>
              <a:rPr lang="it-IT" sz="2400" dirty="0">
                <a:solidFill>
                  <a:schemeClr val="accent2">
                    <a:lumMod val="50000"/>
                  </a:schemeClr>
                </a:solidFill>
                <a:latin typeface="Georgia" panose="02040502050405020303" pitchFamily="18" charset="0"/>
              </a:rPr>
              <a:t>Nei casi di morte contemporanea di più membri di una famiglia, soprattutto a fini ereditari, è sovente importante definire l’ordine delle morti. Interviene qui la </a:t>
            </a:r>
            <a:r>
              <a:rPr lang="it-IT" sz="2400" u="sng" dirty="0">
                <a:solidFill>
                  <a:schemeClr val="accent2">
                    <a:lumMod val="50000"/>
                  </a:schemeClr>
                </a:solidFill>
                <a:latin typeface="Georgia" panose="02040502050405020303" pitchFamily="18" charset="0"/>
              </a:rPr>
              <a:t>presunzione di commorienza</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Può anche accadere che non vi sia certezza sulla morte di una persona. Soccorrono in tal caso le regole sulla </a:t>
            </a:r>
            <a:r>
              <a:rPr lang="it-IT" sz="2400" u="sng" dirty="0">
                <a:solidFill>
                  <a:schemeClr val="accent2">
                    <a:lumMod val="50000"/>
                  </a:schemeClr>
                </a:solidFill>
                <a:latin typeface="Georgia" panose="02040502050405020303" pitchFamily="18" charset="0"/>
              </a:rPr>
              <a:t>scomparsa</a:t>
            </a:r>
            <a:r>
              <a:rPr lang="it-IT" sz="2400" dirty="0">
                <a:solidFill>
                  <a:schemeClr val="accent2">
                    <a:lumMod val="50000"/>
                  </a:schemeClr>
                </a:solidFill>
                <a:latin typeface="Georgia" panose="02040502050405020303" pitchFamily="18" charset="0"/>
              </a:rPr>
              <a:t>, l’</a:t>
            </a:r>
            <a:r>
              <a:rPr lang="it-IT" sz="2400" u="sng" dirty="0">
                <a:solidFill>
                  <a:schemeClr val="accent2">
                    <a:lumMod val="50000"/>
                  </a:schemeClr>
                </a:solidFill>
                <a:latin typeface="Georgia" panose="02040502050405020303" pitchFamily="18" charset="0"/>
              </a:rPr>
              <a:t>assenza</a:t>
            </a:r>
            <a:r>
              <a:rPr lang="it-IT" sz="2400" dirty="0">
                <a:solidFill>
                  <a:schemeClr val="accent2">
                    <a:lumMod val="50000"/>
                  </a:schemeClr>
                </a:solidFill>
                <a:latin typeface="Georgia" panose="02040502050405020303" pitchFamily="18" charset="0"/>
              </a:rPr>
              <a:t> e la </a:t>
            </a:r>
            <a:r>
              <a:rPr lang="it-IT" sz="2400" u="sng" dirty="0">
                <a:solidFill>
                  <a:schemeClr val="accent2">
                    <a:lumMod val="50000"/>
                  </a:schemeClr>
                </a:solidFill>
                <a:latin typeface="Georgia" panose="02040502050405020303" pitchFamily="18" charset="0"/>
              </a:rPr>
              <a:t>morte presunta</a:t>
            </a:r>
            <a:r>
              <a:rPr lang="it-IT" sz="2400" dirty="0">
                <a:solidFill>
                  <a:schemeClr val="accent2">
                    <a:lumMod val="50000"/>
                  </a:schemeClr>
                </a:solidFill>
                <a:latin typeface="Georgia" panose="02040502050405020303" pitchFamily="18" charset="0"/>
              </a:rPr>
              <a:t>.</a:t>
            </a: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0" name="CasellaDiTesto 9"/>
          <p:cNvSpPr txBox="1"/>
          <p:nvPr/>
        </p:nvSpPr>
        <p:spPr>
          <a:xfrm>
            <a:off x="392520" y="3897251"/>
            <a:ext cx="1034277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sopravvivenza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persona a </a:t>
            </a:r>
            <a:r>
              <a:rPr lang="en-US" sz="2000" dirty="0" err="1">
                <a:solidFill>
                  <a:srgbClr val="002060"/>
                </a:solidFill>
                <a:latin typeface="Georgia" charset="0"/>
                <a:ea typeface="Georgia" charset="0"/>
                <a:cs typeface="Georgia" charset="0"/>
              </a:rPr>
              <a:t>un’altra</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consta</a:t>
            </a:r>
            <a:r>
              <a:rPr lang="en-US" sz="2000" dirty="0">
                <a:solidFill>
                  <a:srgbClr val="002060"/>
                </a:solidFill>
                <a:latin typeface="Georgia" charset="0"/>
                <a:ea typeface="Georgia" charset="0"/>
                <a:cs typeface="Georgia" charset="0"/>
              </a:rPr>
              <a:t> quale di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morta</a:t>
            </a:r>
            <a:r>
              <a:rPr lang="en-US" sz="2000" dirty="0">
                <a:solidFill>
                  <a:srgbClr val="002060"/>
                </a:solidFill>
                <a:latin typeface="Georgia" charset="0"/>
                <a:ea typeface="Georgia" charset="0"/>
                <a:cs typeface="Georgia" charset="0"/>
              </a:rPr>
              <a:t> prima, se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riesce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specificare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l’ordine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cronologico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presumono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7091295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Associazioni</a:t>
            </a:r>
          </a:p>
          <a:p>
            <a:pPr algn="l">
              <a:spcBef>
                <a:spcPts val="600"/>
              </a:spcBef>
              <a:spcAft>
                <a:spcPts val="600"/>
              </a:spcAft>
            </a:pPr>
            <a:r>
              <a:rPr lang="it-IT" sz="2400" dirty="0">
                <a:solidFill>
                  <a:schemeClr val="accent2">
                    <a:lumMod val="50000"/>
                  </a:schemeClr>
                </a:solidFill>
                <a:latin typeface="Georgia" panose="02040502050405020303" pitchFamily="18" charset="0"/>
              </a:rPr>
              <a:t>Le associazioni possono essere riconosciute (cioè iscritte nel registro delle persone giuridiche) oppure non riconosciute (ossia non iscritte nel registro).</a:t>
            </a:r>
          </a:p>
          <a:p>
            <a:pPr algn="l">
              <a:spcBef>
                <a:spcPts val="600"/>
              </a:spcBef>
            </a:pPr>
            <a:r>
              <a:rPr lang="it-IT" sz="2400" dirty="0">
                <a:solidFill>
                  <a:schemeClr val="accent2">
                    <a:lumMod val="50000"/>
                  </a:schemeClr>
                </a:solidFill>
                <a:latin typeface="Georgia" panose="02040502050405020303" pitchFamily="18" charset="0"/>
              </a:rPr>
              <a:t>Le </a:t>
            </a:r>
            <a:r>
              <a:rPr lang="it-IT" sz="2400" u="sng" dirty="0">
                <a:solidFill>
                  <a:schemeClr val="accent2">
                    <a:lumMod val="50000"/>
                  </a:schemeClr>
                </a:solidFill>
                <a:latin typeface="Georgia" panose="02040502050405020303" pitchFamily="18" charset="0"/>
              </a:rPr>
              <a:t>associazioni riconosciute</a:t>
            </a:r>
            <a:r>
              <a:rPr lang="it-IT" sz="2400" dirty="0">
                <a:solidFill>
                  <a:schemeClr val="accent2">
                    <a:lumMod val="50000"/>
                  </a:schemeClr>
                </a:solidFill>
                <a:latin typeface="Georgia" panose="02040502050405020303" pitchFamily="18" charset="0"/>
              </a:rPr>
              <a:t> nascono quando dei soggetti stipulano l’</a:t>
            </a:r>
            <a:r>
              <a:rPr lang="it-IT" sz="2400" u="sng" dirty="0">
                <a:solidFill>
                  <a:schemeClr val="accent2">
                    <a:lumMod val="50000"/>
                  </a:schemeClr>
                </a:solidFill>
                <a:latin typeface="Georgia" panose="02040502050405020303" pitchFamily="18" charset="0"/>
              </a:rPr>
              <a:t>atto costitutivo</a:t>
            </a:r>
            <a:r>
              <a:rPr lang="it-IT" sz="2400" dirty="0">
                <a:solidFill>
                  <a:schemeClr val="accent2">
                    <a:lumMod val="50000"/>
                  </a:schemeClr>
                </a:solidFill>
                <a:latin typeface="Georgia" panose="02040502050405020303" pitchFamily="18" charset="0"/>
              </a:rPr>
              <a:t> davanti a notaio, ossia tramite un atto pubblico (art. 14(1) c.c.).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All’atto costitutivo si accompagna uno </a:t>
            </a:r>
            <a:r>
              <a:rPr lang="it-IT" sz="2400" u="sng" dirty="0">
                <a:solidFill>
                  <a:schemeClr val="accent2">
                    <a:lumMod val="50000"/>
                  </a:schemeClr>
                </a:solidFill>
                <a:latin typeface="Georgia" panose="02040502050405020303" pitchFamily="18" charset="0"/>
              </a:rPr>
              <a:t>statuto</a:t>
            </a:r>
            <a:r>
              <a:rPr lang="it-IT" sz="2400" dirty="0">
                <a:solidFill>
                  <a:schemeClr val="accent2">
                    <a:lumMod val="50000"/>
                  </a:schemeClr>
                </a:solidFill>
                <a:latin typeface="Georgia" panose="02040502050405020303" pitchFamily="18" charset="0"/>
              </a:rPr>
              <a:t> che regola la vita dell’ente.</a:t>
            </a:r>
          </a:p>
          <a:p>
            <a:pPr algn="l">
              <a:spcBef>
                <a:spcPts val="600"/>
              </a:spcBef>
              <a:spcAft>
                <a:spcPts val="600"/>
              </a:spcAft>
            </a:pPr>
            <a:r>
              <a:rPr lang="it-IT" sz="2400" dirty="0">
                <a:solidFill>
                  <a:schemeClr val="accent2">
                    <a:lumMod val="50000"/>
                  </a:schemeClr>
                </a:solidFill>
                <a:latin typeface="Georgia" panose="02040502050405020303" pitchFamily="18" charset="0"/>
              </a:rPr>
              <a:t>Sia l’atto costitutivo che lo statuto sono trasmessi al registro delle persone giuridiche. Si tratta di una forma di </a:t>
            </a:r>
            <a:r>
              <a:rPr lang="it-IT" sz="2400" u="sng" dirty="0">
                <a:solidFill>
                  <a:schemeClr val="accent2">
                    <a:lumMod val="50000"/>
                  </a:schemeClr>
                </a:solidFill>
                <a:latin typeface="Georgia" panose="02040502050405020303" pitchFamily="18" charset="0"/>
              </a:rPr>
              <a:t>pubblicità costitutiva</a:t>
            </a:r>
            <a:r>
              <a:rPr lang="it-IT" sz="2400" dirty="0">
                <a:solidFill>
                  <a:schemeClr val="accent2">
                    <a:lumMod val="50000"/>
                  </a:schemeClr>
                </a:solidFill>
                <a:latin typeface="Georgia" panose="02040502050405020303" pitchFamily="18" charset="0"/>
              </a:rPr>
              <a:t> della personalità giuridica.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1" y="3691876"/>
            <a:ext cx="11209671"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2699, C.C.: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documento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redatto</a:t>
            </a:r>
            <a:r>
              <a:rPr lang="en-US" sz="2000" dirty="0">
                <a:solidFill>
                  <a:srgbClr val="002060"/>
                </a:solidFill>
                <a:latin typeface="Georgia" charset="0"/>
                <a:ea typeface="Georgia" charset="0"/>
                <a:cs typeface="Georgia" charset="0"/>
              </a:rPr>
              <a:t>, con le </a:t>
            </a:r>
            <a:r>
              <a:rPr lang="en-US" sz="2000" dirty="0" err="1">
                <a:solidFill>
                  <a:srgbClr val="002060"/>
                </a:solidFill>
                <a:latin typeface="Georgia" charset="0"/>
                <a:ea typeface="Georgia" charset="0"/>
                <a:cs typeface="Georgia" charset="0"/>
              </a:rPr>
              <a:t>richieste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formalità</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notaio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autorizzato</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attribuirgli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dove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54408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associazioni riconosciute si compongono di un’assemblea e degli amministratori.</a:t>
            </a:r>
          </a:p>
          <a:p>
            <a:pPr algn="l">
              <a:spcBef>
                <a:spcPts val="600"/>
              </a:spcBef>
              <a:spcAft>
                <a:spcPts val="600"/>
              </a:spcAft>
            </a:pPr>
            <a:r>
              <a:rPr lang="it-IT" sz="2400" dirty="0">
                <a:solidFill>
                  <a:schemeClr val="accent2">
                    <a:lumMod val="50000"/>
                  </a:schemeClr>
                </a:solidFill>
                <a:latin typeface="Georgia" panose="02040502050405020303" pitchFamily="18" charset="0"/>
              </a:rPr>
              <a:t>L’assemblea, ove siedono tutti i membri, ha il compito di approvare il bilancio, modificare lo statuto, dichiarare l’eventuale scioglimento dell’ente, e nominare e revocare gli amministratori (artt. 18-22 c.c.).</a:t>
            </a:r>
          </a:p>
          <a:p>
            <a:pPr algn="l">
              <a:spcBef>
                <a:spcPts val="600"/>
              </a:spcBef>
              <a:spcAft>
                <a:spcPts val="600"/>
              </a:spcAft>
            </a:pPr>
            <a:r>
              <a:rPr lang="it-IT" sz="2400" dirty="0">
                <a:solidFill>
                  <a:schemeClr val="accent2">
                    <a:lumMod val="50000"/>
                  </a:schemeClr>
                </a:solidFill>
                <a:latin typeface="Georgia" panose="02040502050405020303" pitchFamily="18" charset="0"/>
              </a:rPr>
              <a:t>Gli amministratori sono i soggetti che hanno il potere di agire (congiuntamente o disgiuntamente) in nome e per conto dell’associazione.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1" y="4612259"/>
            <a:ext cx="1030714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 C.C.: “Le </a:t>
            </a:r>
            <a:r>
              <a:rPr lang="en-US" sz="2000" dirty="0" err="1">
                <a:solidFill>
                  <a:srgbClr val="002060"/>
                </a:solidFill>
                <a:latin typeface="Georgia" charset="0"/>
                <a:ea typeface="Georgia" charset="0"/>
                <a:cs typeface="Georgia" charset="0"/>
              </a:rPr>
              <a:t>limitazioni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potere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rappresentanza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risultano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registro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nell’articolo</a:t>
            </a:r>
            <a:r>
              <a:rPr lang="en-US" sz="2000" dirty="0">
                <a:solidFill>
                  <a:srgbClr val="002060"/>
                </a:solidFill>
                <a:latin typeface="Georgia" charset="0"/>
                <a:ea typeface="Georgia" charset="0"/>
                <a:cs typeface="Georgia" charset="0"/>
              </a:rPr>
              <a:t> 33,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opposte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erano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763877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Cosa succede se l’amministratore di un’associazione riconosciuta compie un atto che non è autorizzato a compiere secondo quanto indicato nel registro? </a:t>
            </a:r>
          </a:p>
          <a:p>
            <a:pPr algn="l">
              <a:spcBef>
                <a:spcPts val="600"/>
              </a:spcBef>
            </a:pPr>
            <a:r>
              <a:rPr lang="it-IT" sz="2400" dirty="0">
                <a:solidFill>
                  <a:schemeClr val="accent2">
                    <a:lumMod val="50000"/>
                  </a:schemeClr>
                </a:solidFill>
                <a:latin typeface="Georgia" panose="02040502050405020303" pitchFamily="18" charset="0"/>
              </a:rPr>
              <a:t>L’atto è valido, ma produce i suoi effetti a carico dell’amministratore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Se l’amministratore di un’associazione riconosciuta compie un atto che è autorizzato a compiere, ma che differisce dagli accordi interni? L’atto è valido e vincola l’associazione, ma questa può agire contro l’amministratore per il risarcimento dei danni.</a:t>
            </a:r>
          </a:p>
        </p:txBody>
      </p:sp>
      <p:sp>
        <p:nvSpPr>
          <p:cNvPr id="6" name="CasellaDiTesto 5"/>
          <p:cNvSpPr txBox="1"/>
          <p:nvPr/>
        </p:nvSpPr>
        <p:spPr>
          <a:xfrm>
            <a:off x="392518" y="4240640"/>
            <a:ext cx="10307147"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1711, C.C.: “1. Il </a:t>
            </a:r>
            <a:r>
              <a:rPr lang="en-US" sz="2000" dirty="0" err="1">
                <a:solidFill>
                  <a:srgbClr val="002060"/>
                </a:solidFill>
                <a:latin typeface="Georgia" charset="0"/>
                <a:ea typeface="Georgia" charset="0"/>
                <a:cs typeface="Georgia" charset="0"/>
              </a:rPr>
              <a:t>mandatario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fissati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esorbita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mandato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carico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mandatario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mandante</a:t>
            </a:r>
            <a:r>
              <a:rPr lang="en-US" sz="2000" dirty="0">
                <a:solidFill>
                  <a:srgbClr val="002060"/>
                </a:solidFill>
                <a:latin typeface="Georgia" charset="0"/>
                <a:ea typeface="Georgia" charset="0"/>
                <a:cs typeface="Georgia" charset="0"/>
              </a:rPr>
              <a:t> non lo </a:t>
            </a:r>
            <a:r>
              <a:rPr lang="en-US" sz="2000" dirty="0" err="1">
                <a:solidFill>
                  <a:srgbClr val="002060"/>
                </a:solidFill>
                <a:latin typeface="Georgia" charset="0"/>
                <a:ea typeface="Georgia" charset="0"/>
                <a:cs typeface="Georgia" charset="0"/>
              </a:rPr>
              <a:t>ratifica</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2831771"/>
            <a:ext cx="10307147"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18, C.C.: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amministratori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l’ente</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mandato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esente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amministratori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non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partecipato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causato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essendo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cognizione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stava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compiere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egli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dissenso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201528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Sono membri dell’associazione tutti coloro i quali l’hanno costituita e tutti coloro i quali vi accedano successivamente, purché la loro adesione sia approvata dall’assemblea.</a:t>
            </a:r>
          </a:p>
        </p:txBody>
      </p:sp>
      <p:sp>
        <p:nvSpPr>
          <p:cNvPr id="6" name="CasellaDiTesto 5"/>
          <p:cNvSpPr txBox="1"/>
          <p:nvPr/>
        </p:nvSpPr>
        <p:spPr>
          <a:xfrm>
            <a:off x="392521" y="2661668"/>
            <a:ext cx="10307147" cy="347787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24, C.C.: “1. La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associato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trasmissibile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trasmissione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consentita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costitutivo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statuto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L’associato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dall’associazione</a:t>
            </a:r>
            <a:r>
              <a:rPr lang="en-US" sz="2000" dirty="0">
                <a:solidFill>
                  <a:srgbClr val="002060"/>
                </a:solidFill>
                <a:latin typeface="Georgia" charset="0"/>
                <a:ea typeface="Georgia" charset="0"/>
                <a:cs typeface="Georgia" charset="0"/>
              </a:rPr>
              <a:t> se non ha </a:t>
            </a:r>
            <a:r>
              <a:rPr lang="en-US" sz="2000" dirty="0" err="1">
                <a:solidFill>
                  <a:srgbClr val="002060"/>
                </a:solidFill>
                <a:latin typeface="Georgia" charset="0"/>
                <a:ea typeface="Georgia" charset="0"/>
                <a:cs typeface="Georgia" charset="0"/>
              </a:rPr>
              <a:t>assunto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farne</a:t>
            </a:r>
            <a:r>
              <a:rPr lang="en-US" sz="2000" dirty="0">
                <a:solidFill>
                  <a:srgbClr val="002060"/>
                </a:solidFill>
                <a:latin typeface="Georgia" charset="0"/>
                <a:ea typeface="Georgia" charset="0"/>
                <a:cs typeface="Georgia" charset="0"/>
              </a:rPr>
              <a:t> parte per un tempo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recesso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comunicata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amministratori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L’esclusione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associato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deliberata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dall’assemblea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gravi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motivi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l’associato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ricorrere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all'autorità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mesi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notificata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deliberazione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4.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associati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receduto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cessato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appartenere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all’associazione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ripetere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contributi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versati</a:t>
            </a:r>
            <a:r>
              <a:rPr lang="en-US" sz="2000" dirty="0">
                <a:solidFill>
                  <a:srgbClr val="002060"/>
                </a:solidFill>
                <a:latin typeface="Georgia" charset="0"/>
                <a:ea typeface="Georgia" charset="0"/>
                <a:cs typeface="Georgia" charset="0"/>
              </a:rPr>
              <a:t>, né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alcun</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dell’associazione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92272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 membri dell’associazione non possono vantare alcuna pretesa sul patrimonio associativo (nemmeno quando recedono o sono esclusi dall’associazione).</a:t>
            </a:r>
          </a:p>
          <a:p>
            <a:pPr algn="l">
              <a:spcBef>
                <a:spcPts val="600"/>
              </a:spcBef>
              <a:spcAft>
                <a:spcPts val="600"/>
              </a:spcAft>
            </a:pPr>
            <a:r>
              <a:rPr lang="it-IT" sz="2400" dirty="0">
                <a:solidFill>
                  <a:schemeClr val="accent2">
                    <a:lumMod val="50000"/>
                  </a:schemeClr>
                </a:solidFill>
                <a:latin typeface="Georgia" panose="02040502050405020303" pitchFamily="18" charset="0"/>
              </a:rPr>
              <a:t>Similmente, quando l’associazione si scioglie (per deliberazione assembleare, o per il raggiungimento o sopravvenuta impossibilità dello scopo, o per il venir meno di tutti gli associati), il patrimonio viene posto in liquidazione dall’autorità amministrativa e devoluto a enti che perseguono finalità analoghe.</a:t>
            </a:r>
          </a:p>
          <a:p>
            <a:pPr algn="l">
              <a:spcBef>
                <a:spcPts val="600"/>
              </a:spcBef>
              <a:spcAft>
                <a:spcPts val="600"/>
              </a:spcAft>
            </a:pPr>
            <a:r>
              <a:rPr lang="it-IT" sz="2400" dirty="0">
                <a:solidFill>
                  <a:schemeClr val="accent2">
                    <a:lumMod val="50000"/>
                  </a:schemeClr>
                </a:solidFill>
                <a:latin typeface="Georgia" panose="02040502050405020303" pitchFamily="18" charset="0"/>
              </a:rPr>
              <a:t>Per qualsiasi problema interno all’associazione (ad esempio legittimità del voto, delle delibere assembleari o dell’operato degli amministratori), ciascun membro può ricorrere al giudice.</a:t>
            </a:r>
          </a:p>
        </p:txBody>
      </p:sp>
    </p:spTree>
    <p:extLst>
      <p:ext uri="{BB962C8B-B14F-4D97-AF65-F5344CB8AC3E}">
        <p14:creationId xmlns:p14="http://schemas.microsoft.com/office/powerpoint/2010/main" val="19115229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Un’associazione ha due amministratori. Uno dei due compie un atto che cagiona un danno all’associazione. Chi dovrà rispondere delle conseguenze?</a:t>
            </a:r>
          </a:p>
          <a:p>
            <a:pPr algn="l">
              <a:spcBef>
                <a:spcPts val="600"/>
              </a:spcBef>
              <a:spcAft>
                <a:spcPts val="600"/>
              </a:spcAft>
            </a:pPr>
            <a:r>
              <a:rPr lang="it-IT" sz="2400" dirty="0">
                <a:solidFill>
                  <a:schemeClr val="accent2">
                    <a:lumMod val="50000"/>
                  </a:schemeClr>
                </a:solidFill>
                <a:latin typeface="Georgia" panose="02040502050405020303" pitchFamily="18" charset="0"/>
              </a:rPr>
              <a:t>(a) entrambi solidalmente</a:t>
            </a:r>
          </a:p>
          <a:p>
            <a:pPr algn="l">
              <a:spcBef>
                <a:spcPts val="600"/>
              </a:spcBef>
              <a:spcAft>
                <a:spcPts val="600"/>
              </a:spcAft>
            </a:pPr>
            <a:r>
              <a:rPr lang="it-IT" sz="2400" dirty="0">
                <a:solidFill>
                  <a:schemeClr val="accent2">
                    <a:lumMod val="50000"/>
                  </a:schemeClr>
                </a:solidFill>
                <a:latin typeface="Georgia" panose="02040502050405020303" pitchFamily="18" charset="0"/>
              </a:rPr>
              <a:t>(b) soltanto chi ha cagionato il danno</a:t>
            </a:r>
          </a:p>
          <a:p>
            <a:pPr algn="l">
              <a:spcBef>
                <a:spcPts val="600"/>
              </a:spcBef>
              <a:spcAft>
                <a:spcPts val="600"/>
              </a:spcAft>
            </a:pPr>
            <a:r>
              <a:rPr lang="it-IT" sz="2400" dirty="0">
                <a:solidFill>
                  <a:schemeClr val="accent2">
                    <a:lumMod val="50000"/>
                  </a:schemeClr>
                </a:solidFill>
                <a:latin typeface="Georgia" panose="02040502050405020303" pitchFamily="18" charset="0"/>
              </a:rPr>
              <a:t>(c) chi ha cagionato il danno, e in via sussidiaria l’altro amministratore</a:t>
            </a:r>
          </a:p>
          <a:p>
            <a:pPr algn="l">
              <a:spcBef>
                <a:spcPts val="600"/>
              </a:spcBef>
              <a:spcAft>
                <a:spcPts val="600"/>
              </a:spcAft>
            </a:pPr>
            <a:r>
              <a:rPr lang="it-IT" sz="2400" dirty="0">
                <a:solidFill>
                  <a:schemeClr val="accent2">
                    <a:lumMod val="50000"/>
                  </a:schemeClr>
                </a:solidFill>
                <a:latin typeface="Georgia" panose="02040502050405020303" pitchFamily="18" charset="0"/>
              </a:rPr>
              <a:t>(d) soltanto chi ha cagionato il danno, purché l’altro amministratore non fosse a conoscenza del compimento dell’atto</a:t>
            </a:r>
          </a:p>
        </p:txBody>
      </p:sp>
    </p:spTree>
    <p:extLst>
      <p:ext uri="{BB962C8B-B14F-4D97-AF65-F5344CB8AC3E}">
        <p14:creationId xmlns:p14="http://schemas.microsoft.com/office/powerpoint/2010/main" val="6111640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Nello statuto di un’associazione di proprietari di immobili è previsto che, alla morte di ogni associato, la qualità (di associato) si trasmetta automaticamente agli eredi del defunto. Tale clausola deve ritenersi:</a:t>
            </a:r>
          </a:p>
          <a:p>
            <a:pPr algn="l">
              <a:spcBef>
                <a:spcPts val="600"/>
              </a:spcBef>
              <a:spcAft>
                <a:spcPts val="600"/>
              </a:spcAft>
            </a:pPr>
            <a:r>
              <a:rPr lang="it-IT" sz="2400" dirty="0">
                <a:solidFill>
                  <a:schemeClr val="accent2">
                    <a:lumMod val="50000"/>
                  </a:schemeClr>
                </a:solidFill>
                <a:latin typeface="Georgia" panose="02040502050405020303" pitchFamily="18" charset="0"/>
              </a:rPr>
              <a:t>(a) nulla</a:t>
            </a:r>
          </a:p>
          <a:p>
            <a:pPr algn="l">
              <a:spcBef>
                <a:spcPts val="600"/>
              </a:spcBef>
              <a:spcAft>
                <a:spcPts val="600"/>
              </a:spcAft>
            </a:pPr>
            <a:r>
              <a:rPr lang="it-IT" sz="2400" dirty="0">
                <a:solidFill>
                  <a:schemeClr val="accent2">
                    <a:lumMod val="50000"/>
                  </a:schemeClr>
                </a:solidFill>
                <a:latin typeface="Georgia" panose="02040502050405020303" pitchFamily="18" charset="0"/>
              </a:rPr>
              <a:t>(b) inefficace</a:t>
            </a:r>
          </a:p>
          <a:p>
            <a:pPr algn="l">
              <a:spcBef>
                <a:spcPts val="600"/>
              </a:spcBef>
              <a:spcAft>
                <a:spcPts val="600"/>
              </a:spcAft>
            </a:pPr>
            <a:r>
              <a:rPr lang="it-IT" sz="2400" dirty="0">
                <a:solidFill>
                  <a:schemeClr val="accent2">
                    <a:lumMod val="50000"/>
                  </a:schemeClr>
                </a:solidFill>
                <a:latin typeface="Georgia" panose="02040502050405020303" pitchFamily="18" charset="0"/>
              </a:rPr>
              <a:t>(c) valida</a:t>
            </a:r>
          </a:p>
          <a:p>
            <a:pPr algn="l">
              <a:spcBef>
                <a:spcPts val="600"/>
              </a:spcBef>
              <a:spcAft>
                <a:spcPts val="600"/>
              </a:spcAft>
            </a:pPr>
            <a:r>
              <a:rPr lang="it-IT" sz="2400" dirty="0">
                <a:solidFill>
                  <a:schemeClr val="accent2">
                    <a:lumMod val="50000"/>
                  </a:schemeClr>
                </a:solidFill>
                <a:latin typeface="Georgia" panose="02040502050405020303" pitchFamily="18" charset="0"/>
              </a:rPr>
              <a:t>(d) inesistente</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200055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Associazioni</a:t>
            </a:r>
          </a:p>
          <a:p>
            <a:pPr algn="l">
              <a:spcBef>
                <a:spcPts val="600"/>
              </a:spcBef>
            </a:pPr>
            <a:r>
              <a:rPr lang="it-IT" sz="2400" dirty="0">
                <a:solidFill>
                  <a:schemeClr val="accent2">
                    <a:lumMod val="50000"/>
                  </a:schemeClr>
                </a:solidFill>
                <a:latin typeface="Georgia" panose="02040502050405020303" pitchFamily="18" charset="0"/>
              </a:rPr>
              <a:t>Le </a:t>
            </a:r>
            <a:r>
              <a:rPr lang="it-IT" sz="2400" u="sng" dirty="0">
                <a:solidFill>
                  <a:schemeClr val="accent2">
                    <a:lumMod val="50000"/>
                  </a:schemeClr>
                </a:solidFill>
                <a:latin typeface="Georgia" panose="02040502050405020303" pitchFamily="18" charset="0"/>
              </a:rPr>
              <a:t>associazioni non riconosciute</a:t>
            </a:r>
            <a:r>
              <a:rPr lang="it-IT" sz="2400" dirty="0">
                <a:solidFill>
                  <a:schemeClr val="accent2">
                    <a:lumMod val="50000"/>
                  </a:schemeClr>
                </a:solidFill>
                <a:latin typeface="Georgia" panose="02040502050405020303" pitchFamily="18" charset="0"/>
              </a:rPr>
              <a:t> si possono costituire informalmente e non sono iscritte in alcun registro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non hanno perciò personalità giuridica. </a:t>
            </a:r>
          </a:p>
          <a:p>
            <a:pPr algn="l">
              <a:spcBef>
                <a:spcPts val="600"/>
              </a:spcBef>
            </a:pPr>
            <a:r>
              <a:rPr lang="it-IT" sz="2400" dirty="0">
                <a:solidFill>
                  <a:schemeClr val="accent2">
                    <a:lumMod val="50000"/>
                  </a:schemeClr>
                </a:solidFill>
                <a:latin typeface="Georgia" panose="02040502050405020303" pitchFamily="18" charset="0"/>
              </a:rPr>
              <a:t>Ne segue che le associazioni non riconosciute non sono soggette a controlli amministrativi e non godono di autonomia patrimoniale.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Dei debiti dell’associazione non riconosciuta rispondono cioè il fondo comune + chi ha agito in nome e per conto dell’associazione (tipicamente, gli amministratori).</a:t>
            </a:r>
          </a:p>
        </p:txBody>
      </p:sp>
      <p:sp>
        <p:nvSpPr>
          <p:cNvPr id="8" name="CasellaDiTesto 7"/>
          <p:cNvSpPr txBox="1"/>
          <p:nvPr/>
        </p:nvSpPr>
        <p:spPr>
          <a:xfrm>
            <a:off x="392521" y="3608748"/>
            <a:ext cx="1120967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38, C.C.: “Per le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assunte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rappresentano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l'associazione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far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personalmente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solidalmente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agito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nome</a:t>
            </a:r>
            <a:r>
              <a:rPr lang="en-US" sz="2000" dirty="0">
                <a:solidFill>
                  <a:srgbClr val="002060"/>
                </a:solidFill>
                <a:latin typeface="Georgia" charset="0"/>
                <a:ea typeface="Georgia" charset="0"/>
                <a:cs typeface="Georgia" charset="0"/>
              </a:rPr>
              <a:t> e per </a:t>
            </a:r>
            <a:r>
              <a:rPr lang="en-US" sz="2000" dirty="0" err="1">
                <a:solidFill>
                  <a:srgbClr val="002060"/>
                </a:solidFill>
                <a:latin typeface="Georgia" charset="0"/>
                <a:ea typeface="Georgia" charset="0"/>
                <a:cs typeface="Georgia" charset="0"/>
              </a:rPr>
              <a:t>conto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dell'associazione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552202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66587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Fondazioni</a:t>
            </a:r>
          </a:p>
          <a:p>
            <a:pPr algn="l">
              <a:spcBef>
                <a:spcPts val="600"/>
              </a:spcBef>
              <a:spcAft>
                <a:spcPts val="600"/>
              </a:spcAft>
            </a:pPr>
            <a:r>
              <a:rPr lang="it-IT" sz="2400" dirty="0">
                <a:solidFill>
                  <a:schemeClr val="accent2">
                    <a:lumMod val="50000"/>
                  </a:schemeClr>
                </a:solidFill>
                <a:latin typeface="Georgia" panose="02040502050405020303" pitchFamily="18" charset="0"/>
              </a:rPr>
              <a:t>Le fondazioni si costituiscono per atto pubblico o per testamento (ma allora prendono effetto dalla morte del testatore) e devono essere iscritte nel registro delle persone giuridiche. Le fondazioni sono soggette a controlli amministrativi e pubblicistici più invasivi di quelli che operano per le associazioni.</a:t>
            </a:r>
          </a:p>
          <a:p>
            <a:pPr algn="l">
              <a:spcBef>
                <a:spcPts val="600"/>
              </a:spcBef>
              <a:spcAft>
                <a:spcPts val="600"/>
              </a:spcAft>
            </a:pPr>
            <a:r>
              <a:rPr lang="it-IT" sz="2400" dirty="0">
                <a:solidFill>
                  <a:schemeClr val="accent2">
                    <a:lumMod val="50000"/>
                  </a:schemeClr>
                </a:solidFill>
                <a:latin typeface="Georgia" panose="02040502050405020303" pitchFamily="18" charset="0"/>
              </a:rPr>
              <a:t>Sono membri della fondazione i fondatori; l’atto costitutivo può tuttavia prevedere che nuovi soggetti vi accedano.</a:t>
            </a:r>
          </a:p>
          <a:p>
            <a:pPr algn="l">
              <a:spcBef>
                <a:spcPts val="600"/>
              </a:spcBef>
              <a:spcAft>
                <a:spcPts val="600"/>
              </a:spcAft>
            </a:pPr>
            <a:r>
              <a:rPr lang="it-IT" sz="2400" dirty="0">
                <a:solidFill>
                  <a:schemeClr val="accent2">
                    <a:lumMod val="50000"/>
                  </a:schemeClr>
                </a:solidFill>
                <a:latin typeface="Georgia" panose="02040502050405020303" pitchFamily="18" charset="0"/>
              </a:rPr>
              <a:t>Quanto agli amministratori, valgono le medesime regole che si applicano alle associazioni riconosciute.</a:t>
            </a:r>
          </a:p>
        </p:txBody>
      </p:sp>
    </p:spTree>
    <p:extLst>
      <p:ext uri="{BB962C8B-B14F-4D97-AF65-F5344CB8AC3E}">
        <p14:creationId xmlns:p14="http://schemas.microsoft.com/office/powerpoint/2010/main" val="9618650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40462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Diverso rispetto alle associazioni è però il regime di scioglimento della fondazione. </a:t>
            </a:r>
          </a:p>
          <a:p>
            <a:pPr algn="l">
              <a:spcBef>
                <a:spcPts val="600"/>
              </a:spcBef>
              <a:spcAft>
                <a:spcPts val="600"/>
              </a:spcAft>
            </a:pPr>
            <a:r>
              <a:rPr lang="it-IT" sz="2400" dirty="0">
                <a:solidFill>
                  <a:schemeClr val="accent2">
                    <a:lumMod val="50000"/>
                  </a:schemeClr>
                </a:solidFill>
                <a:latin typeface="Georgia" panose="02040502050405020303" pitchFamily="18" charset="0"/>
              </a:rPr>
              <a:t>Una fondazione si scioglie perché il suo scopo è stato raggiunto o è divenuto impossibile, oppure per decisione dell’autorità amministrativa, qualora questa ritenga che la fondazione abbia scarsa utilità e che sia opportuno trasferirne le funzioni ad altro soggetto.</a:t>
            </a:r>
          </a:p>
          <a:p>
            <a:pPr algn="l">
              <a:spcBef>
                <a:spcPts val="600"/>
              </a:spcBef>
              <a:spcAft>
                <a:spcPts val="600"/>
              </a:spcAft>
            </a:pPr>
            <a:r>
              <a:rPr lang="it-IT" sz="2400" dirty="0">
                <a:solidFill>
                  <a:schemeClr val="accent2">
                    <a:lumMod val="50000"/>
                  </a:schemeClr>
                </a:solidFill>
                <a:latin typeface="Georgia" panose="02040502050405020303" pitchFamily="18" charset="0"/>
              </a:rPr>
              <a:t>Per contro, il fondatore o i fondatori non hanno il potere di estinguere l’ente.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956938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00267" cy="495959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Scomparsa</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1800"/>
              </a:spcBef>
              <a:spcAft>
                <a:spcPts val="600"/>
              </a:spcAft>
            </a:pPr>
            <a:r>
              <a:rPr lang="it-IT" sz="2400" u="sng" dirty="0">
                <a:solidFill>
                  <a:schemeClr val="accent2">
                    <a:lumMod val="50000"/>
                  </a:schemeClr>
                </a:solidFill>
                <a:latin typeface="Georgia" panose="02040502050405020303" pitchFamily="18" charset="0"/>
              </a:rPr>
              <a:t>Assenza</a:t>
            </a:r>
          </a:p>
          <a:p>
            <a:pPr algn="l">
              <a:spcBef>
                <a:spcPts val="0"/>
              </a:spcBef>
              <a:spcAft>
                <a:spcPts val="600"/>
              </a:spcAft>
            </a:pPr>
            <a:r>
              <a:rPr lang="it-IT" sz="2400" dirty="0">
                <a:solidFill>
                  <a:schemeClr val="accent2">
                    <a:lumMod val="50000"/>
                  </a:schemeClr>
                </a:solidFill>
                <a:latin typeface="Georgia" panose="02040502050405020303" pitchFamily="18" charset="0"/>
              </a:rPr>
              <a:t>Dopo due anni dalla scomparsa (vi siano stati o no i provvedimenti di cui all’art. 48 C.C.), si può chiedere al tribunale di dichiarare l’assenza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0" name="CasellaDiTesto 9"/>
          <p:cNvSpPr txBox="1"/>
          <p:nvPr/>
        </p:nvSpPr>
        <p:spPr>
          <a:xfrm>
            <a:off x="392521" y="1958259"/>
            <a:ext cx="10544653"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48, C.C.: “1.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persona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comparsa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ultimo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dell'ultima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residenza</a:t>
            </a:r>
            <a:r>
              <a:rPr lang="en-US" sz="2000" dirty="0">
                <a:solidFill>
                  <a:srgbClr val="002060"/>
                </a:solidFill>
                <a:latin typeface="Georgia" charset="0"/>
                <a:ea typeface="Georgia" charset="0"/>
                <a:cs typeface="Georgia" charset="0"/>
              </a:rPr>
              <a:t> e non se ne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tribunale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dell’ultimo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dell'ultima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residenza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interessati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successori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legittimi</a:t>
            </a:r>
            <a:r>
              <a:rPr lang="en-US" sz="2000" dirty="0">
                <a:solidFill>
                  <a:srgbClr val="002060"/>
                </a:solidFill>
                <a:latin typeface="Georgia" charset="0"/>
                <a:ea typeface="Georgia" charset="0"/>
                <a:cs typeface="Georgia" charset="0"/>
              </a:rPr>
              <a:t> o del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ministero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nominare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curatore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rappresenti</a:t>
            </a:r>
            <a:r>
              <a:rPr lang="en-US" sz="2000" dirty="0">
                <a:solidFill>
                  <a:srgbClr val="002060"/>
                </a:solidFill>
                <a:latin typeface="Georgia" charset="0"/>
                <a:ea typeface="Georgia" charset="0"/>
                <a:cs typeface="Georgia" charset="0"/>
              </a:rPr>
              <a:t> la persona [...] e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dare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provvedimenti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conservazione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patrimonio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scomparso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948862"/>
            <a:ext cx="1054465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49, C.C.: “</a:t>
            </a:r>
            <a:r>
              <a:rPr lang="en-US" sz="2000" dirty="0" err="1">
                <a:solidFill>
                  <a:srgbClr val="002060"/>
                </a:solidFill>
                <a:latin typeface="Georgia" charset="0"/>
                <a:ea typeface="Georgia" charset="0"/>
                <a:cs typeface="Georgia" charset="0"/>
              </a:rPr>
              <a:t>Trascorsi</a:t>
            </a:r>
            <a:r>
              <a:rPr lang="en-US" sz="2000" dirty="0">
                <a:solidFill>
                  <a:srgbClr val="002060"/>
                </a:solidFill>
                <a:latin typeface="Georgia" charset="0"/>
                <a:ea typeface="Georgia" charset="0"/>
                <a:cs typeface="Georgia" charset="0"/>
              </a:rPr>
              <a:t> due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a cui </a:t>
            </a:r>
            <a:r>
              <a:rPr lang="en-US" sz="2000" dirty="0" err="1">
                <a:solidFill>
                  <a:srgbClr val="002060"/>
                </a:solidFill>
                <a:latin typeface="Georgia" charset="0"/>
                <a:ea typeface="Georgia" charset="0"/>
                <a:cs typeface="Georgia" charset="0"/>
              </a:rPr>
              <a:t>risale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l’ultima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successori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legittimi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chiunque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ragionevolmente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scomparso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morte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tribunale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competente</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l'articolo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l'assenza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266946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Un’associazione non riconosciuta intende acquistare per lo svolgimento della propria attività una nuova sede sociale. Tale acquisto è possibile?</a:t>
            </a:r>
          </a:p>
          <a:p>
            <a:pPr algn="l">
              <a:spcBef>
                <a:spcPts val="600"/>
              </a:spcBef>
              <a:spcAft>
                <a:spcPts val="600"/>
              </a:spcAft>
            </a:pPr>
            <a:r>
              <a:rPr lang="it-IT" sz="2400" dirty="0">
                <a:solidFill>
                  <a:schemeClr val="accent2">
                    <a:lumMod val="50000"/>
                  </a:schemeClr>
                </a:solidFill>
                <a:latin typeface="Georgia" panose="02040502050405020303" pitchFamily="18" charset="0"/>
              </a:rPr>
              <a:t>(a) l’associazione è priva di soggettività giuridica: occorrerà che l’immobile venga perciò acquistato a nome degli amministratori</a:t>
            </a:r>
          </a:p>
          <a:p>
            <a:pPr algn="l">
              <a:spcBef>
                <a:spcPts val="600"/>
              </a:spcBef>
              <a:spcAft>
                <a:spcPts val="600"/>
              </a:spcAft>
            </a:pPr>
            <a:r>
              <a:rPr lang="it-IT" sz="2400" dirty="0">
                <a:solidFill>
                  <a:schemeClr val="accent2">
                    <a:lumMod val="50000"/>
                  </a:schemeClr>
                </a:solidFill>
                <a:latin typeface="Georgia" panose="02040502050405020303" pitchFamily="18" charset="0"/>
              </a:rPr>
              <a:t>(b) è possibile trascrivere atti di acquisto di immobili a favore di simili collettività, purché vengano indicati anche i nomi dei legali rappresentanti</a:t>
            </a:r>
          </a:p>
          <a:p>
            <a:pPr algn="l">
              <a:spcBef>
                <a:spcPts val="600"/>
              </a:spcBef>
              <a:spcAft>
                <a:spcPts val="600"/>
              </a:spcAft>
            </a:pPr>
            <a:r>
              <a:rPr lang="it-IT" sz="2400" dirty="0">
                <a:solidFill>
                  <a:schemeClr val="accent2">
                    <a:lumMod val="50000"/>
                  </a:schemeClr>
                </a:solidFill>
                <a:latin typeface="Georgia" panose="02040502050405020303" pitchFamily="18" charset="0"/>
              </a:rPr>
              <a:t>(c) dovrà venir formulata, entro un anno dall’acquisto, la richiesta di riconoscimento</a:t>
            </a:r>
          </a:p>
          <a:p>
            <a:pPr algn="l">
              <a:spcBef>
                <a:spcPts val="600"/>
              </a:spcBef>
              <a:spcAft>
                <a:spcPts val="600"/>
              </a:spcAft>
            </a:pPr>
            <a:r>
              <a:rPr lang="it-IT" sz="2400" dirty="0">
                <a:solidFill>
                  <a:schemeClr val="accent2">
                    <a:lumMod val="50000"/>
                  </a:schemeClr>
                </a:solidFill>
                <a:latin typeface="Georgia" panose="02040502050405020303" pitchFamily="18" charset="0"/>
              </a:rPr>
              <a:t>(d) le associazioni non riconosciute non possono in alcun modo – nemmeno per via indiretta – acquistare beni immobili</a:t>
            </a: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5477693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presidente di un’associazione non riconosciuta prende in locazione una sala per conferenze, ma a distanza di tre mesi non ha ancora saldato il conto. In che modo il proprietario della sala potrà ottenere il pagamento? </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 in nessun modo</a:t>
            </a:r>
          </a:p>
          <a:p>
            <a:pPr algn="l">
              <a:spcBef>
                <a:spcPts val="600"/>
              </a:spcBef>
              <a:spcAft>
                <a:spcPts val="600"/>
              </a:spcAft>
            </a:pPr>
            <a:r>
              <a:rPr lang="it-IT" sz="2400" dirty="0">
                <a:solidFill>
                  <a:schemeClr val="accent2">
                    <a:lumMod val="50000"/>
                  </a:schemeClr>
                </a:solidFill>
                <a:latin typeface="Georgia" panose="02040502050405020303" pitchFamily="18" charset="0"/>
              </a:rPr>
              <a:t>(b) potrà far valere i propri diritti sul fondo comune dell’associazione</a:t>
            </a:r>
          </a:p>
          <a:p>
            <a:pPr algn="l">
              <a:spcBef>
                <a:spcPts val="600"/>
              </a:spcBef>
              <a:spcAft>
                <a:spcPts val="600"/>
              </a:spcAft>
            </a:pPr>
            <a:r>
              <a:rPr lang="it-IT" sz="2400" dirty="0">
                <a:solidFill>
                  <a:schemeClr val="accent2">
                    <a:lumMod val="50000"/>
                  </a:schemeClr>
                </a:solidFill>
                <a:latin typeface="Georgia" panose="02040502050405020303" pitchFamily="18" charset="0"/>
              </a:rPr>
              <a:t>(c) potrà far valere i propri diritti sul fondo comune dell’associazione e sul patrimonio del presidente</a:t>
            </a:r>
          </a:p>
          <a:p>
            <a:pPr algn="l">
              <a:spcBef>
                <a:spcPts val="600"/>
              </a:spcBef>
              <a:spcAft>
                <a:spcPts val="600"/>
              </a:spcAft>
            </a:pPr>
            <a:r>
              <a:rPr lang="it-IT" sz="2400" dirty="0">
                <a:solidFill>
                  <a:schemeClr val="accent2">
                    <a:lumMod val="50000"/>
                  </a:schemeClr>
                </a:solidFill>
                <a:latin typeface="Georgia" panose="02040502050405020303" pitchFamily="18" charset="0"/>
              </a:rPr>
              <a:t>(d) potrà far valere i propri diritti sul fondo comune e sul patrimonio degli associati</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8906375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Una fondazione può essere costituita:</a:t>
            </a:r>
          </a:p>
          <a:p>
            <a:pPr algn="l">
              <a:spcBef>
                <a:spcPts val="600"/>
              </a:spcBef>
              <a:spcAft>
                <a:spcPts val="600"/>
              </a:spcAft>
            </a:pPr>
            <a:r>
              <a:rPr lang="it-IT" sz="2400" dirty="0">
                <a:solidFill>
                  <a:schemeClr val="accent2">
                    <a:lumMod val="50000"/>
                  </a:schemeClr>
                </a:solidFill>
                <a:latin typeface="Georgia" panose="02040502050405020303" pitchFamily="18" charset="0"/>
              </a:rPr>
              <a:t>(a) con atto unilaterale tra vivi, o per causa di morte</a:t>
            </a:r>
          </a:p>
          <a:p>
            <a:pPr algn="l">
              <a:spcBef>
                <a:spcPts val="600"/>
              </a:spcBef>
              <a:spcAft>
                <a:spcPts val="600"/>
              </a:spcAft>
            </a:pPr>
            <a:r>
              <a:rPr lang="it-IT" sz="2400" dirty="0">
                <a:solidFill>
                  <a:schemeClr val="accent2">
                    <a:lumMod val="50000"/>
                  </a:schemeClr>
                </a:solidFill>
                <a:latin typeface="Georgia" panose="02040502050405020303" pitchFamily="18" charset="0"/>
              </a:rPr>
              <a:t>(b) solo tramite una disposizione testamentaria</a:t>
            </a:r>
          </a:p>
          <a:p>
            <a:pPr algn="l">
              <a:spcBef>
                <a:spcPts val="600"/>
              </a:spcBef>
              <a:spcAft>
                <a:spcPts val="600"/>
              </a:spcAft>
            </a:pPr>
            <a:r>
              <a:rPr lang="it-IT" sz="2400" dirty="0">
                <a:solidFill>
                  <a:schemeClr val="accent2">
                    <a:lumMod val="50000"/>
                  </a:schemeClr>
                </a:solidFill>
                <a:latin typeface="Georgia" panose="02040502050405020303" pitchFamily="18" charset="0"/>
              </a:rPr>
              <a:t>(c) solo attraverso un atto unilaterale tra vivi</a:t>
            </a:r>
          </a:p>
          <a:p>
            <a:pPr algn="l">
              <a:spcBef>
                <a:spcPts val="600"/>
              </a:spcBef>
              <a:spcAft>
                <a:spcPts val="600"/>
              </a:spcAft>
            </a:pPr>
            <a:r>
              <a:rPr lang="it-IT" sz="2400" dirty="0">
                <a:solidFill>
                  <a:schemeClr val="accent2">
                    <a:lumMod val="50000"/>
                  </a:schemeClr>
                </a:solidFill>
                <a:latin typeface="Georgia" panose="02040502050405020303" pitchFamily="18" charset="0"/>
              </a:rPr>
              <a:t>(d) solo con un contratto</a:t>
            </a:r>
          </a:p>
        </p:txBody>
      </p:sp>
    </p:spTree>
    <p:extLst>
      <p:ext uri="{BB962C8B-B14F-4D97-AF65-F5344CB8AC3E}">
        <p14:creationId xmlns:p14="http://schemas.microsoft.com/office/powerpoint/2010/main" val="984854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95959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Una volta dichiarata l’assenza, gli eredi entrano nel possesso dei beni ereditari e possono amministrarli e appropriarsi dei loro frutti (artt. 52-53 C.C.).</a:t>
            </a:r>
          </a:p>
          <a:p>
            <a:pPr algn="l">
              <a:spcBef>
                <a:spcPts val="600"/>
              </a:spcBef>
              <a:spcAft>
                <a:spcPts val="600"/>
              </a:spcAft>
            </a:pPr>
            <a:endParaRPr lang="it-IT" sz="2400" dirty="0">
              <a:solidFill>
                <a:schemeClr val="accent2">
                  <a:lumMod val="50000"/>
                </a:schemeClr>
              </a:solidFill>
              <a:latin typeface="Georgia" panose="02040502050405020303" pitchFamily="18" charset="0"/>
              <a:ea typeface="Georgia" charset="0"/>
              <a:cs typeface="Georgia"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a typeface="Georgia" charset="0"/>
              <a:cs typeface="Georgia" charset="0"/>
            </a:endParaRPr>
          </a:p>
          <a:p>
            <a:pPr algn="l">
              <a:spcBef>
                <a:spcPts val="600"/>
              </a:spcBef>
              <a:spcAft>
                <a:spcPts val="600"/>
              </a:spcAft>
            </a:pPr>
            <a:r>
              <a:rPr lang="en-US" sz="2400" dirty="0">
                <a:solidFill>
                  <a:srgbClr val="002060"/>
                </a:solidFill>
                <a:latin typeface="Georgia" charset="0"/>
                <a:ea typeface="Georgia" charset="0"/>
                <a:cs typeface="Georgia" charset="0"/>
              </a:rPr>
              <a:t>Se </a:t>
            </a:r>
            <a:r>
              <a:rPr lang="en-US" sz="2400" dirty="0" err="1">
                <a:solidFill>
                  <a:srgbClr val="002060"/>
                </a:solidFill>
                <a:latin typeface="Georgia" charset="0"/>
                <a:ea typeface="Georgia" charset="0"/>
                <a:cs typeface="Georgia" charset="0"/>
              </a:rPr>
              <a:t>l’assente</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torna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cessano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gli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effetti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della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dichiarazione</a:t>
            </a:r>
            <a:r>
              <a:rPr lang="en-US" sz="2400" dirty="0">
                <a:solidFill>
                  <a:srgbClr val="002060"/>
                </a:solidFill>
                <a:latin typeface="Georgia" charset="0"/>
                <a:ea typeface="Georgia" charset="0"/>
                <a:cs typeface="Georgia" charset="0"/>
              </a:rPr>
              <a:t> di </a:t>
            </a:r>
            <a:r>
              <a:rPr lang="en-US" sz="2400" dirty="0" err="1">
                <a:solidFill>
                  <a:srgbClr val="002060"/>
                </a:solidFill>
                <a:latin typeface="Georgia" charset="0"/>
                <a:ea typeface="Georgia" charset="0"/>
                <a:cs typeface="Georgia" charset="0"/>
              </a:rPr>
              <a:t>assenza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gli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eredi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devono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restituirgli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beni</a:t>
            </a:r>
            <a:r>
              <a:rPr lang="en-US" sz="2400" dirty="0">
                <a:solidFill>
                  <a:srgbClr val="002060"/>
                </a:solidFill>
                <a:latin typeface="Georgia" charset="0"/>
                <a:ea typeface="Georgia" charset="0"/>
                <a:cs typeface="Georgia" charset="0"/>
              </a:rPr>
              <a:t> o </a:t>
            </a:r>
            <a:r>
              <a:rPr lang="en-US" sz="2400" dirty="0" err="1">
                <a:solidFill>
                  <a:srgbClr val="002060"/>
                </a:solidFill>
                <a:latin typeface="Georgia" charset="0"/>
                <a:ea typeface="Georgia" charset="0"/>
                <a:cs typeface="Georgia" charset="0"/>
              </a:rPr>
              <a:t>il</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corrispettivo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ottenuto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dalla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loro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vendita</a:t>
            </a:r>
            <a:r>
              <a:rPr lang="en-US" sz="2400" dirty="0">
                <a:solidFill>
                  <a:srgbClr val="002060"/>
                </a:solidFill>
                <a:latin typeface="Georgia" charset="0"/>
                <a:ea typeface="Georgia" charset="0"/>
                <a:cs typeface="Georgia" charset="0"/>
              </a:rPr>
              <a:t> (art. 56 C.C.).</a:t>
            </a:r>
          </a:p>
          <a:p>
            <a:pPr algn="l">
              <a:spcBef>
                <a:spcPts val="600"/>
              </a:spcBef>
              <a:spcAft>
                <a:spcPts val="600"/>
              </a:spcAft>
            </a:pPr>
            <a:r>
              <a:rPr lang="en-US" sz="2400" u="sng" dirty="0" err="1">
                <a:solidFill>
                  <a:srgbClr val="002060"/>
                </a:solidFill>
                <a:latin typeface="Georgia" charset="0"/>
                <a:ea typeface="Georgia" charset="0"/>
                <a:cs typeface="Georgia" charset="0"/>
              </a:rPr>
              <a:t>Morte</a:t>
            </a:r>
            <a:r>
              <a:rPr lang="en-US" sz="2400" u="sng" dirty="0">
                <a:solidFill>
                  <a:srgbClr val="002060"/>
                </a:solidFill>
                <a:latin typeface="Georgia" charset="0"/>
                <a:ea typeface="Georgia" charset="0"/>
                <a:cs typeface="Georgia" charset="0"/>
              </a:rPr>
              <a:t> </a:t>
            </a:r>
            <a:r>
              <a:rPr lang="en-US" sz="2400" u="sng" dirty="0" err="1">
                <a:solidFill>
                  <a:srgbClr val="002060"/>
                </a:solidFill>
                <a:latin typeface="Georgia" charset="0"/>
                <a:ea typeface="Georgia" charset="0"/>
                <a:cs typeface="Georgia" charset="0"/>
              </a:rPr>
              <a:t>presunta</a:t>
            </a:r>
            <a:endParaRPr lang="en-US" sz="2400" u="sng" dirty="0">
              <a:solidFill>
                <a:srgbClr val="002060"/>
              </a:solidFill>
              <a:latin typeface="Georgia" charset="0"/>
              <a:ea typeface="Georgia" charset="0"/>
              <a:cs typeface="Georgia" charset="0"/>
            </a:endParaRPr>
          </a:p>
          <a:p>
            <a:pPr algn="l">
              <a:spcBef>
                <a:spcPts val="600"/>
              </a:spcBef>
              <a:spcAft>
                <a:spcPts val="600"/>
              </a:spcAft>
            </a:pPr>
            <a:r>
              <a:rPr lang="en-US" sz="2400" dirty="0" err="1">
                <a:solidFill>
                  <a:srgbClr val="002060"/>
                </a:solidFill>
                <a:latin typeface="Georgia" charset="0"/>
                <a:ea typeface="Georgia" charset="0"/>
                <a:cs typeface="Georgia" charset="0"/>
              </a:rPr>
              <a:t>Dopo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dieci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anni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dalla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scomparsa</a:t>
            </a:r>
            <a:r>
              <a:rPr lang="en-US" sz="2400" dirty="0">
                <a:solidFill>
                  <a:srgbClr val="002060"/>
                </a:solidFill>
                <a:latin typeface="Georgia" charset="0"/>
                <a:ea typeface="Georgia" charset="0"/>
                <a:cs typeface="Georgia" charset="0"/>
              </a:rPr>
              <a:t> (vi </a:t>
            </a:r>
            <a:r>
              <a:rPr lang="en-US" sz="2400" dirty="0" err="1">
                <a:solidFill>
                  <a:srgbClr val="002060"/>
                </a:solidFill>
                <a:latin typeface="Georgia" charset="0"/>
                <a:ea typeface="Georgia" charset="0"/>
                <a:cs typeface="Georgia" charset="0"/>
              </a:rPr>
              <a:t>sia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stata</a:t>
            </a:r>
            <a:r>
              <a:rPr lang="en-US" sz="2400" dirty="0">
                <a:solidFill>
                  <a:srgbClr val="002060"/>
                </a:solidFill>
                <a:latin typeface="Georgia" charset="0"/>
                <a:ea typeface="Georgia" charset="0"/>
                <a:cs typeface="Georgia" charset="0"/>
              </a:rPr>
              <a:t> o no </a:t>
            </a:r>
            <a:r>
              <a:rPr lang="en-US" sz="2400" dirty="0" err="1">
                <a:solidFill>
                  <a:srgbClr val="002060"/>
                </a:solidFill>
                <a:latin typeface="Georgia" charset="0"/>
                <a:ea typeface="Georgia" charset="0"/>
                <a:cs typeface="Georgia" charset="0"/>
              </a:rPr>
              <a:t>una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dichiarazione</a:t>
            </a:r>
            <a:r>
              <a:rPr lang="en-US" sz="2400" dirty="0">
                <a:solidFill>
                  <a:srgbClr val="002060"/>
                </a:solidFill>
                <a:latin typeface="Georgia" charset="0"/>
                <a:ea typeface="Georgia" charset="0"/>
                <a:cs typeface="Georgia" charset="0"/>
              </a:rPr>
              <a:t> di </a:t>
            </a:r>
            <a:r>
              <a:rPr lang="en-US" sz="2400" dirty="0" err="1">
                <a:solidFill>
                  <a:srgbClr val="002060"/>
                </a:solidFill>
                <a:latin typeface="Georgia" charset="0"/>
                <a:ea typeface="Georgia" charset="0"/>
                <a:cs typeface="Georgia" charset="0"/>
              </a:rPr>
              <a:t>scomparsa</a:t>
            </a:r>
            <a:r>
              <a:rPr lang="en-US" sz="2400" dirty="0">
                <a:solidFill>
                  <a:srgbClr val="002060"/>
                </a:solidFill>
                <a:latin typeface="Georgia" charset="0"/>
                <a:ea typeface="Georgia" charset="0"/>
                <a:cs typeface="Georgia" charset="0"/>
              </a:rPr>
              <a:t> o di </a:t>
            </a:r>
            <a:r>
              <a:rPr lang="en-US" sz="2400" dirty="0" err="1">
                <a:solidFill>
                  <a:srgbClr val="002060"/>
                </a:solidFill>
                <a:latin typeface="Georgia" charset="0"/>
                <a:ea typeface="Georgia" charset="0"/>
                <a:cs typeface="Georgia" charset="0"/>
              </a:rPr>
              <a:t>assenza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si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può</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chiedere</a:t>
            </a:r>
            <a:r>
              <a:rPr lang="en-US" sz="2400" dirty="0">
                <a:solidFill>
                  <a:srgbClr val="002060"/>
                </a:solidFill>
                <a:latin typeface="Georgia" charset="0"/>
                <a:ea typeface="Georgia" charset="0"/>
                <a:cs typeface="Georgia" charset="0"/>
              </a:rPr>
              <a:t> al </a:t>
            </a:r>
            <a:r>
              <a:rPr lang="en-US" sz="2400" dirty="0" err="1">
                <a:solidFill>
                  <a:srgbClr val="002060"/>
                </a:solidFill>
                <a:latin typeface="Georgia" charset="0"/>
                <a:ea typeface="Georgia" charset="0"/>
                <a:cs typeface="Georgia" charset="0"/>
              </a:rPr>
              <a:t>tribunale</a:t>
            </a:r>
            <a:r>
              <a:rPr lang="en-US" sz="2400" dirty="0">
                <a:solidFill>
                  <a:srgbClr val="002060"/>
                </a:solidFill>
                <a:latin typeface="Georgia" charset="0"/>
                <a:ea typeface="Georgia" charset="0"/>
                <a:cs typeface="Georgia" charset="0"/>
              </a:rPr>
              <a:t> di </a:t>
            </a:r>
            <a:r>
              <a:rPr lang="en-US" sz="2400" dirty="0" err="1">
                <a:solidFill>
                  <a:srgbClr val="002060"/>
                </a:solidFill>
                <a:latin typeface="Georgia" charset="0"/>
                <a:ea typeface="Georgia" charset="0"/>
                <a:cs typeface="Georgia" charset="0"/>
              </a:rPr>
              <a:t>dichiarare</a:t>
            </a:r>
            <a:r>
              <a:rPr lang="en-US" sz="2400" dirty="0">
                <a:solidFill>
                  <a:srgbClr val="002060"/>
                </a:solidFill>
                <a:latin typeface="Georgia" charset="0"/>
                <a:ea typeface="Georgia" charset="0"/>
                <a:cs typeface="Georgia" charset="0"/>
              </a:rPr>
              <a:t> la </a:t>
            </a:r>
            <a:r>
              <a:rPr lang="en-US" sz="2400" dirty="0" err="1">
                <a:solidFill>
                  <a:srgbClr val="002060"/>
                </a:solidFill>
                <a:latin typeface="Georgia" charset="0"/>
                <a:ea typeface="Georgia" charset="0"/>
                <a:cs typeface="Georgia" charset="0"/>
              </a:rPr>
              <a:t>morte</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presunta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dell’interessato</a:t>
            </a:r>
            <a:r>
              <a:rPr lang="en-US" sz="2400" dirty="0">
                <a:solidFill>
                  <a:srgbClr val="002060"/>
                </a:solidFill>
                <a:latin typeface="Georgia" charset="0"/>
                <a:ea typeface="Georgia" charset="0"/>
                <a:cs typeface="Georgia" charset="0"/>
              </a:rPr>
              <a:t>.</a:t>
            </a:r>
            <a:endParaRPr lang="it-IT" sz="2400" dirty="0">
              <a:solidFill>
                <a:schemeClr val="accent2">
                  <a:lumMod val="50000"/>
                </a:schemeClr>
              </a:solidFill>
              <a:latin typeface="Georgia" panose="02040502050405020303" pitchFamily="18" charset="0"/>
            </a:endParaRPr>
          </a:p>
        </p:txBody>
      </p:sp>
      <p:sp>
        <p:nvSpPr>
          <p:cNvPr id="10" name="CasellaDiTesto 9"/>
          <p:cNvSpPr txBox="1"/>
          <p:nvPr/>
        </p:nvSpPr>
        <p:spPr>
          <a:xfrm>
            <a:off x="392520" y="2302642"/>
            <a:ext cx="1054465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54, C.C.: “</a:t>
            </a:r>
            <a:r>
              <a:rPr lang="en-US" sz="2000" dirty="0" err="1">
                <a:solidFill>
                  <a:srgbClr val="002060"/>
                </a:solidFill>
                <a:latin typeface="Georgia" charset="0"/>
                <a:ea typeface="Georgia" charset="0"/>
                <a:cs typeface="Georgia" charset="0"/>
              </a:rPr>
              <a:t>Coloro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l’immissione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temporaneo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alienarli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ipotecarli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sottoporli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se non per </a:t>
            </a:r>
            <a:r>
              <a:rPr lang="en-US" sz="2000" dirty="0" err="1">
                <a:solidFill>
                  <a:srgbClr val="002060"/>
                </a:solidFill>
                <a:latin typeface="Georgia" charset="0"/>
                <a:ea typeface="Georgia" charset="0"/>
                <a:cs typeface="Georgia" charset="0"/>
              </a:rPr>
              <a:t>necessità</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utilità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evidente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riconosciuta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tribunale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92469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44650" cy="495959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a typeface="Georgia" charset="0"/>
              <a:cs typeface="Georgia"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a typeface="Georgia" charset="0"/>
              <a:cs typeface="Georgia"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ea typeface="Georgia" charset="0"/>
                <a:cs typeface="Georgia" charset="0"/>
              </a:rPr>
              <a:t>Per effetto della morte presunta, si apre la successione (se non era già stata aperta prima: art. 63 C.C.). Gli eredi possono disporre senza più limiti dei beni del presunto morto e il suo coniuge può risposarsi: art. 65 C.C.</a:t>
            </a:r>
          </a:p>
          <a:p>
            <a:pPr algn="l">
              <a:spcBef>
                <a:spcPts val="600"/>
              </a:spcBef>
              <a:spcAft>
                <a:spcPts val="600"/>
              </a:spcAft>
            </a:pPr>
            <a:r>
              <a:rPr lang="it-IT" sz="2400" dirty="0">
                <a:solidFill>
                  <a:schemeClr val="accent2">
                    <a:lumMod val="50000"/>
                  </a:schemeClr>
                </a:solidFill>
                <a:latin typeface="Georgia" panose="02040502050405020303" pitchFamily="18" charset="0"/>
                <a:ea typeface="Georgia" charset="0"/>
                <a:cs typeface="Georgia" charset="0"/>
              </a:rPr>
              <a:t>Se il morto presunto riappare?</a:t>
            </a:r>
          </a:p>
        </p:txBody>
      </p:sp>
      <p:sp>
        <p:nvSpPr>
          <p:cNvPr id="10" name="CasellaDiTesto 9"/>
          <p:cNvSpPr txBox="1"/>
          <p:nvPr/>
        </p:nvSpPr>
        <p:spPr>
          <a:xfrm>
            <a:off x="392522" y="1417453"/>
            <a:ext cx="10675280"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58,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trascorsi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dieci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a cui </a:t>
            </a:r>
            <a:r>
              <a:rPr lang="en-US" sz="2000" dirty="0" err="1">
                <a:solidFill>
                  <a:srgbClr val="002060"/>
                </a:solidFill>
                <a:latin typeface="Georgia" charset="0"/>
                <a:ea typeface="Georgia" charset="0"/>
                <a:cs typeface="Georgia" charset="0"/>
              </a:rPr>
              <a:t>risale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l’ultima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dell'assente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tribunale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competente</a:t>
            </a:r>
            <a:r>
              <a:rPr lang="en-US" sz="2000" dirty="0">
                <a:solidFill>
                  <a:srgbClr val="002060"/>
                </a:solidFill>
                <a:latin typeface="Georgia" charset="0"/>
                <a:ea typeface="Georgia" charset="0"/>
                <a:cs typeface="Georgia" charset="0"/>
              </a:rPr>
              <a:t> secondo </a:t>
            </a:r>
            <a:r>
              <a:rPr lang="en-US" sz="2000" dirty="0" err="1" smtClean="0">
                <a:solidFill>
                  <a:srgbClr val="002060"/>
                </a:solidFill>
                <a:latin typeface="Georgia" charset="0"/>
                <a:ea typeface="Georgia" charset="0"/>
                <a:cs typeface="Georgia" charset="0"/>
              </a:rPr>
              <a:t>l’art</a:t>
            </a:r>
            <a:r>
              <a:rPr lang="en-US" sz="2000" dirty="0">
                <a:solidFill>
                  <a:srgbClr val="002060"/>
                </a:solidFill>
                <a:latin typeface="Georgia" charset="0"/>
                <a:ea typeface="Georgia" charset="0"/>
                <a:cs typeface="Georgia" charset="0"/>
              </a:rPr>
              <a:t>. 48,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istanza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ministero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taluna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indicate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capoversi</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dell’art</a:t>
            </a:r>
            <a:r>
              <a:rPr lang="en-US" sz="2000" dirty="0">
                <a:solidFill>
                  <a:srgbClr val="002060"/>
                </a:solidFill>
                <a:latin typeface="Georgia" charset="0"/>
                <a:ea typeface="Georgia" charset="0"/>
                <a:cs typeface="Georgia" charset="0"/>
              </a:rPr>
              <a:t>. 50,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morte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dell'assente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a cui </a:t>
            </a:r>
            <a:r>
              <a:rPr lang="en-US" sz="2000" dirty="0" err="1">
                <a:solidFill>
                  <a:srgbClr val="002060"/>
                </a:solidFill>
                <a:latin typeface="Georgia" charset="0"/>
                <a:ea typeface="Georgia" charset="0"/>
                <a:cs typeface="Georgia" charset="0"/>
              </a:rPr>
              <a:t>risale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l'ultima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653500"/>
            <a:ext cx="1067528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66, C.C.: “1. La persona di cui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morte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presunta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ritorna</a:t>
            </a:r>
            <a:r>
              <a:rPr lang="en-US" sz="2000" dirty="0">
                <a:solidFill>
                  <a:srgbClr val="002060"/>
                </a:solidFill>
                <a:latin typeface="Georgia" charset="0"/>
                <a:ea typeface="Georgia" charset="0"/>
                <a:cs typeface="Georgia" charset="0"/>
              </a:rPr>
              <a:t> o ne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l’esistenza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ricupera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trovano</a:t>
            </a:r>
            <a:r>
              <a:rPr lang="en-US" sz="2000" dirty="0">
                <a:solidFill>
                  <a:srgbClr val="002060"/>
                </a:solidFill>
                <a:latin typeface="Georgia" charset="0"/>
                <a:ea typeface="Georgia" charset="0"/>
                <a:cs typeface="Georgia" charset="0"/>
              </a:rPr>
              <a:t> e ha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conseguire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quelli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alienati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investito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2" y="5745363"/>
            <a:ext cx="1006964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68, C.C.: “1. Il </a:t>
            </a:r>
            <a:r>
              <a:rPr lang="en-US" sz="2000" dirty="0" err="1">
                <a:solidFill>
                  <a:srgbClr val="002060"/>
                </a:solidFill>
                <a:latin typeface="Georgia" charset="0"/>
                <a:ea typeface="Georgia" charset="0"/>
                <a:cs typeface="Georgia" charset="0"/>
              </a:rPr>
              <a:t>matrimonio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dell’art</a:t>
            </a:r>
            <a:r>
              <a:rPr lang="en-US" sz="2000" dirty="0">
                <a:solidFill>
                  <a:srgbClr val="002060"/>
                </a:solidFill>
                <a:latin typeface="Georgia" charset="0"/>
                <a:ea typeface="Georgia" charset="0"/>
                <a:cs typeface="Georgia" charset="0"/>
              </a:rPr>
              <a:t>. 65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la persona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fu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morte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ritorni</a:t>
            </a:r>
            <a:r>
              <a:rPr lang="en-US" sz="2000" dirty="0">
                <a:solidFill>
                  <a:srgbClr val="002060"/>
                </a:solidFill>
                <a:latin typeface="Georgia" charset="0"/>
                <a:ea typeface="Georgia" charset="0"/>
                <a:cs typeface="Georgia" charset="0"/>
              </a:rPr>
              <a:t> o ne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accertata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l'esistenza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53441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3089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Ogni persona (viva) è identificata da un nome che si compone di un prenome e cognome.</a:t>
            </a:r>
          </a:p>
          <a:p>
            <a:pPr algn="l">
              <a:spcBef>
                <a:spcPts val="18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Il nome non può cambiarsi a piacimento, ma solo in certi casi specifici (ad es. per cambio di sesso) e attraverso le procedure indicate dal </a:t>
            </a:r>
            <a:r>
              <a:rPr lang="it-IT" sz="2400" dirty="0" err="1">
                <a:solidFill>
                  <a:schemeClr val="accent2">
                    <a:lumMod val="50000"/>
                  </a:schemeClr>
                </a:solidFill>
                <a:latin typeface="Georgia" panose="02040502050405020303" pitchFamily="18" charset="0"/>
              </a:rPr>
              <a:t>d.P.R.</a:t>
            </a:r>
            <a:r>
              <a:rPr lang="it-IT" sz="2400" dirty="0">
                <a:solidFill>
                  <a:schemeClr val="accent2">
                    <a:lumMod val="50000"/>
                  </a:schemeClr>
                </a:solidFill>
                <a:latin typeface="Georgia" panose="02040502050405020303" pitchFamily="18" charset="0"/>
              </a:rPr>
              <a:t> n. 396/2000, che disciplina le anagrafi e gli atti dello stato civile.</a:t>
            </a:r>
          </a:p>
          <a:p>
            <a:pPr algn="l">
              <a:spcBef>
                <a:spcPts val="600"/>
              </a:spcBef>
              <a:spcAft>
                <a:spcPts val="600"/>
              </a:spcAft>
            </a:pPr>
            <a:r>
              <a:rPr lang="it-IT" sz="2400" dirty="0">
                <a:solidFill>
                  <a:schemeClr val="accent2">
                    <a:lumMod val="50000"/>
                  </a:schemeClr>
                </a:solidFill>
                <a:latin typeface="Georgia" panose="02040502050405020303" pitchFamily="18" charset="0"/>
              </a:rPr>
              <a:t>Ogni comune ha dei registri dello stato civile (art. 449 C.C.) che fanno prova della verità di quanto in essi registrato “fino a querela di falso” (art. 451 C.C.). Ci sono ad es. registri di nascita, di matrimonio, di morte, di cittadinanza, di famiglia, di residenza, etc., e sono accessibili da parte di chiunque.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2235291"/>
            <a:ext cx="904621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6, C.C.: “(1)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persona ha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nome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attribuito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comprendono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prenome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cognome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6117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3089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Ogni persona ha anche uno speciale attaccamento a uno o più luoghi precisi. Si distinguono la </a:t>
            </a:r>
            <a:r>
              <a:rPr lang="it-IT" sz="2400" u="sng" dirty="0">
                <a:solidFill>
                  <a:schemeClr val="accent2">
                    <a:lumMod val="50000"/>
                  </a:schemeClr>
                </a:solidFill>
                <a:latin typeface="Georgia" panose="02040502050405020303" pitchFamily="18" charset="0"/>
              </a:rPr>
              <a:t>residenza</a:t>
            </a:r>
            <a:r>
              <a:rPr lang="it-IT" sz="2400" dirty="0">
                <a:solidFill>
                  <a:schemeClr val="accent2">
                    <a:lumMod val="50000"/>
                  </a:schemeClr>
                </a:solidFill>
                <a:latin typeface="Georgia" panose="02040502050405020303" pitchFamily="18" charset="0"/>
              </a:rPr>
              <a:t> e il </a:t>
            </a:r>
            <a:r>
              <a:rPr lang="it-IT" sz="2400" u="sng" dirty="0">
                <a:solidFill>
                  <a:schemeClr val="accent2">
                    <a:lumMod val="50000"/>
                  </a:schemeClr>
                </a:solidFill>
                <a:latin typeface="Georgia" panose="02040502050405020303" pitchFamily="18" charset="0"/>
              </a:rPr>
              <a:t>domicilio</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Si presume che la residenza sia nel luogo in cui un soggetto è iscritto all’anagrafe della popolazione residente. Non si può opporre ad esempio una residenza diversa ai terzi di buona fede che abbiano fatto affidamento su quanto risulta dal registro (art. 44(1) C.C.). </a:t>
            </a:r>
          </a:p>
          <a:p>
            <a:pPr algn="l">
              <a:spcBef>
                <a:spcPts val="600"/>
              </a:spcBef>
              <a:spcAft>
                <a:spcPts val="600"/>
              </a:spcAft>
            </a:pPr>
            <a:r>
              <a:rPr lang="it-IT" sz="2400" dirty="0">
                <a:solidFill>
                  <a:schemeClr val="accent2">
                    <a:lumMod val="50000"/>
                  </a:schemeClr>
                </a:solidFill>
                <a:latin typeface="Georgia" panose="02040502050405020303" pitchFamily="18" charset="0"/>
              </a:rPr>
              <a:t>Si presume che il domicilio corrisponda alla residenza (art. 44(2) C.C.).</a:t>
            </a:r>
          </a:p>
          <a:p>
            <a:pPr algn="l">
              <a:spcBef>
                <a:spcPts val="600"/>
              </a:spcBef>
              <a:spcAft>
                <a:spcPts val="600"/>
              </a:spcAft>
            </a:pPr>
            <a:r>
              <a:rPr lang="it-IT" sz="2400" dirty="0">
                <a:solidFill>
                  <a:schemeClr val="accent2">
                    <a:lumMod val="50000"/>
                  </a:schemeClr>
                </a:solidFill>
                <a:latin typeface="Georgia" panose="02040502050405020303" pitchFamily="18" charset="0"/>
              </a:rPr>
              <a:t>La legge impiega residenza e domicilio per finalità diverse.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2294669"/>
            <a:ext cx="1012901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43, C.C.: “1. Il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principale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affari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residenza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la persona ha la </a:t>
            </a:r>
            <a:r>
              <a:rPr lang="en-US" sz="2000" dirty="0" err="1">
                <a:solidFill>
                  <a:srgbClr val="002060"/>
                </a:solidFill>
                <a:latin typeface="Georgia" charset="0"/>
                <a:ea typeface="Georgia" charset="0"/>
                <a:cs typeface="Georgia" charset="0"/>
              </a:rPr>
              <a:t>dimora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abituale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36716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Soggetti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3089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Ogni persona fisica ha la capacità giuridica. Non tutte le persone fisiche, viceversa, hanno la </a:t>
            </a:r>
            <a:r>
              <a:rPr lang="it-IT" sz="2400" u="sng" dirty="0">
                <a:solidFill>
                  <a:schemeClr val="accent2">
                    <a:lumMod val="50000"/>
                  </a:schemeClr>
                </a:solidFill>
                <a:latin typeface="Georgia" panose="02040502050405020303" pitchFamily="18" charset="0"/>
              </a:rPr>
              <a:t>capacità di agire</a:t>
            </a:r>
            <a:r>
              <a:rPr lang="it-IT" sz="2400" dirty="0">
                <a:solidFill>
                  <a:schemeClr val="accent2">
                    <a:lumMod val="50000"/>
                  </a:schemeClr>
                </a:solidFill>
                <a:latin typeface="Georgia" panose="02040502050405020303" pitchFamily="18" charset="0"/>
              </a:rPr>
              <a:t>, ossia la capacità di compiere atti giuridici.</a:t>
            </a:r>
          </a:p>
          <a:p>
            <a:pPr algn="l">
              <a:spcBef>
                <a:spcPts val="600"/>
              </a:spcBef>
              <a:spcAft>
                <a:spcPts val="600"/>
              </a:spcAft>
            </a:pPr>
            <a:r>
              <a:rPr lang="it-IT" sz="2400" dirty="0">
                <a:solidFill>
                  <a:schemeClr val="accent2">
                    <a:lumMod val="50000"/>
                  </a:schemeClr>
                </a:solidFill>
                <a:latin typeface="Georgia" panose="02040502050405020303" pitchFamily="18" charset="0"/>
              </a:rPr>
              <a:t>La capacità di agire serve per realizzare atti volontari di disposizione del patrimonio o di auto-determinazione del sé. L’assenza di capacità di agire, pertanto, impedisce il compimento di tali atti. L’assenza di capacità di agire, per contro, non rileva nel compimento di atti dovuti o involontari: un soggetto incapace di agire, ad esempio, può pagare un debito (art. 1191 C.C.) o essere obbligato a indennizzare il terzo che egli abbia danneggiato (art. 2047 C.C.). </a:t>
            </a:r>
          </a:p>
          <a:p>
            <a:pPr algn="l">
              <a:spcBef>
                <a:spcPts val="600"/>
              </a:spcBef>
              <a:spcAft>
                <a:spcPts val="600"/>
              </a:spcAft>
            </a:pPr>
            <a:r>
              <a:rPr lang="it-IT" sz="2400" dirty="0">
                <a:solidFill>
                  <a:schemeClr val="accent2">
                    <a:lumMod val="50000"/>
                  </a:schemeClr>
                </a:solidFill>
                <a:latin typeface="Georgia" panose="02040502050405020303" pitchFamily="18" charset="0"/>
              </a:rPr>
              <a:t>A differenza della capacità giuridica, la capacità di agire si dà in gradazioni: vi è chi l’ha completa, chi non l’ha affatto, e chi l’ha limitata.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163822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9943</TotalTime>
  <Words>4864</Words>
  <Application>Microsoft Macintosh PowerPoint</Application>
  <PresentationFormat>Widescreen</PresentationFormat>
  <Paragraphs>302</Paragraphs>
  <Slides>42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42</vt:i4>
      </vt:variant>
    </vt:vector>
  </HeadingPairs>
  <TitlesOfParts>
    <vt:vector size="49" baseType="lpstr">
      <vt:lpstr>Arial</vt:lpstr>
      <vt:lpstr>Calibri</vt:lpstr>
      <vt:lpstr>Georgia</vt:lpstr>
      <vt:lpstr>Mangal</vt:lpstr>
      <vt:lpstr>Trebuchet MS</vt:lpstr>
      <vt:lpstr>Wingdings 3</vt:lpstr>
      <vt:lpstr>Sfaccettatura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General Meeting The Common Core of European Private Law project</dc:title>
  <dc:creator>M</dc:creator>
  <cp:lastModifiedBy>M</cp:lastModifiedBy>
  <cp:revision>179</cp:revision>
  <dcterms:created xsi:type="dcterms:W3CDTF">2014-11-07T15:18:57Z</dcterms:created>
  <dcterms:modified xsi:type="dcterms:W3CDTF">2020-10-22T10:02:08Z</dcterms:modified>
</cp:coreProperties>
</file>