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8" r:id="rId5"/>
    <p:sldId id="265" r:id="rId6"/>
    <p:sldId id="274" r:id="rId7"/>
    <p:sldId id="258" r:id="rId8"/>
    <p:sldId id="271" r:id="rId9"/>
    <p:sldId id="275" r:id="rId10"/>
    <p:sldId id="264" r:id="rId11"/>
    <p:sldId id="263" r:id="rId12"/>
    <p:sldId id="272" r:id="rId13"/>
    <p:sldId id="261" r:id="rId14"/>
    <p:sldId id="266" r:id="rId15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881" autoAdjust="0"/>
    <p:restoredTop sz="94664" autoAdjust="0"/>
  </p:normalViewPr>
  <p:slideViewPr>
    <p:cSldViewPr>
      <p:cViewPr varScale="1">
        <p:scale>
          <a:sx n="61" d="100"/>
          <a:sy n="61" d="100"/>
        </p:scale>
        <p:origin x="17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AB619-85CF-478D-A53E-59D8DC8E7B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80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7F810-3862-4AF4-A011-3BDEBEDC91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82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E7FB6-D1C0-4986-9DC6-90A5313495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43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81AD6-929E-4204-9E4F-5256997881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83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FF663-C473-4763-A9CA-AC06E3D48B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3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A1DB6-E094-4514-81AB-633E170BBE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24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B10EC-9680-47BC-94EF-EB7513B2BA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71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EA340-5E99-40AE-B5F3-667F698F81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96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6821C-EAC5-43AB-9764-9A71FEB717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34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F7C45-30DE-4EF0-AC45-4BF1F97D5D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01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61D83-604F-41F0-9965-36CC9A9663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10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CD67C7-FB82-4CB1-AC8D-55982BC5BA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b="1">
                <a:cs typeface="Times New Roman" pitchFamily="18" charset="0"/>
              </a:rPr>
              <a:t>PULIZIA ED ESSICCAMENTO DELLA VETRERIA</a:t>
            </a:r>
            <a:r>
              <a:rPr lang="it-IT" altLang="it-IT"/>
              <a:t>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4800" y="1152525"/>
            <a:ext cx="498728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dirty="0">
                <a:cs typeface="Times New Roman" pitchFamily="18" charset="0"/>
              </a:rPr>
              <a:t>La vetreria </a:t>
            </a:r>
            <a:r>
              <a:rPr lang="it-IT" altLang="it-IT" dirty="0" smtClean="0">
                <a:cs typeface="Times New Roman" pitchFamily="18" charset="0"/>
              </a:rPr>
              <a:t>sporca si </a:t>
            </a:r>
            <a:r>
              <a:rPr lang="it-IT" altLang="it-IT" dirty="0">
                <a:cs typeface="Times New Roman" pitchFamily="18" charset="0"/>
              </a:rPr>
              <a:t>lava con detersivo comune per piatti in acqua possibilmente calda + scovolino. 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dirty="0">
                <a:cs typeface="Times New Roman" pitchFamily="18" charset="0"/>
              </a:rPr>
              <a:t>Non graffiare le pareti: attenzione ai </a:t>
            </a:r>
            <a:r>
              <a:rPr lang="it-IT" altLang="it-IT" dirty="0" smtClean="0">
                <a:cs typeface="Times New Roman" pitchFamily="18" charset="0"/>
              </a:rPr>
              <a:t>giunti smerigliati.</a:t>
            </a:r>
            <a:endParaRPr lang="it-IT" altLang="it-IT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777" y="2662191"/>
            <a:ext cx="2066925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195513" y="765175"/>
            <a:ext cx="2663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400" dirty="0">
                <a:solidFill>
                  <a:srgbClr val="FF0000"/>
                </a:solidFill>
              </a:rPr>
              <a:t>ver </a:t>
            </a:r>
            <a:r>
              <a:rPr lang="it-IT" altLang="it-IT" sz="1400" dirty="0" smtClean="0">
                <a:solidFill>
                  <a:srgbClr val="FF0000"/>
                </a:solidFill>
              </a:rPr>
              <a:t>21.10.20</a:t>
            </a:r>
            <a:endParaRPr lang="it-IT" altLang="it-IT" sz="1400" dirty="0">
              <a:solidFill>
                <a:srgbClr val="FF0000"/>
              </a:solidFill>
            </a:endParaRPr>
          </a:p>
        </p:txBody>
      </p:sp>
      <p:pic>
        <p:nvPicPr>
          <p:cNvPr id="205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482" y="1163873"/>
            <a:ext cx="2639517" cy="1400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76672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Talora </a:t>
            </a:r>
            <a:r>
              <a:rPr lang="it-IT" b="1" dirty="0" smtClean="0">
                <a:solidFill>
                  <a:srgbClr val="0000FF"/>
                </a:solidFill>
              </a:rPr>
              <a:t>è inutile</a:t>
            </a:r>
            <a:r>
              <a:rPr lang="it-IT" dirty="0" smtClean="0"/>
              <a:t> asciugare la vetreria tarata perché la si può </a:t>
            </a:r>
            <a:r>
              <a:rPr lang="it-IT" b="1" dirty="0" smtClean="0">
                <a:solidFill>
                  <a:srgbClr val="0000FF"/>
                </a:solidFill>
              </a:rPr>
              <a:t>svinare cioè lavare con la soluzione che poi verrà adoperata</a:t>
            </a:r>
            <a:r>
              <a:rPr lang="it-IT" dirty="0" smtClean="0"/>
              <a:t>.</a:t>
            </a:r>
          </a:p>
          <a:p>
            <a:pPr algn="l"/>
            <a:endParaRPr lang="it-IT" b="1" dirty="0" smtClean="0">
              <a:solidFill>
                <a:srgbClr val="FF0000"/>
              </a:solidFill>
            </a:endParaRPr>
          </a:p>
          <a:p>
            <a:pPr algn="l"/>
            <a:r>
              <a:rPr lang="it-IT" b="1" dirty="0" smtClean="0">
                <a:solidFill>
                  <a:srgbClr val="FF0000"/>
                </a:solidFill>
              </a:rPr>
              <a:t>MEGLIO SVINARE PIU' VOLTE </a:t>
            </a:r>
            <a:r>
              <a:rPr lang="it-IT" b="1" dirty="0" err="1" smtClean="0">
                <a:solidFill>
                  <a:srgbClr val="FF0000"/>
                </a:solidFill>
              </a:rPr>
              <a:t>SUDDIVIDENTO</a:t>
            </a:r>
            <a:r>
              <a:rPr lang="it-IT" b="1" dirty="0" smtClean="0">
                <a:solidFill>
                  <a:srgbClr val="FF0000"/>
                </a:solidFill>
              </a:rPr>
              <a:t> LA SOLUZIONE IN PICCOLE ALIQUOTE PIUTTOSTO CHE SVINARE UNA VOLTA SOLA CON TANTA SOLUZIONE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40862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Es. meglio svinare 3 volte con 66 </a:t>
            </a:r>
            <a:r>
              <a:rPr lang="it-IT" dirty="0" err="1" smtClean="0"/>
              <a:t>mL</a:t>
            </a:r>
            <a:r>
              <a:rPr lang="it-IT" dirty="0" smtClean="0"/>
              <a:t> che una sola volta con 200 </a:t>
            </a:r>
            <a:r>
              <a:rPr lang="it-IT" dirty="0" err="1" smtClean="0"/>
              <a:t>mL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18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sellaDiTesto 1"/>
          <p:cNvSpPr txBox="1">
            <a:spLocks noChangeArrowheads="1"/>
          </p:cNvSpPr>
          <p:nvPr/>
        </p:nvSpPr>
        <p:spPr bwMode="auto">
          <a:xfrm>
            <a:off x="892175" y="357188"/>
            <a:ext cx="73596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C00000"/>
                </a:solidFill>
              </a:rPr>
              <a:t>ALCUNE MISCELE PER PULIZIA DRASTICA DELLA VETRERIA</a:t>
            </a:r>
          </a:p>
        </p:txBody>
      </p:sp>
      <p:sp>
        <p:nvSpPr>
          <p:cNvPr id="5123" name="CasellaDiTesto 2"/>
          <p:cNvSpPr txBox="1">
            <a:spLocks noChangeArrowheads="1"/>
          </p:cNvSpPr>
          <p:nvPr/>
        </p:nvSpPr>
        <p:spPr bwMode="auto">
          <a:xfrm>
            <a:off x="1589087" y="1571625"/>
            <a:ext cx="5788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b="1"/>
              <a:t>SOLUZIONI PIRANHA</a:t>
            </a:r>
          </a:p>
        </p:txBody>
      </p:sp>
      <p:sp>
        <p:nvSpPr>
          <p:cNvPr id="5124" name="CasellaDiTesto 3"/>
          <p:cNvSpPr txBox="1">
            <a:spLocks noChangeArrowheads="1"/>
          </p:cNvSpPr>
          <p:nvPr/>
        </p:nvSpPr>
        <p:spPr bwMode="auto">
          <a:xfrm>
            <a:off x="714375" y="2286000"/>
            <a:ext cx="77152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Sono soluzioni contenenti </a:t>
            </a:r>
          </a:p>
          <a:p>
            <a:pPr eaLnBrk="1" hangingPunct="1"/>
            <a:r>
              <a:rPr lang="it-IT" altLang="it-IT" dirty="0">
                <a:solidFill>
                  <a:srgbClr val="FF0000"/>
                </a:solidFill>
              </a:rPr>
              <a:t>H</a:t>
            </a:r>
            <a:r>
              <a:rPr lang="it-IT" altLang="it-IT" baseline="-25000" dirty="0">
                <a:solidFill>
                  <a:srgbClr val="FF0000"/>
                </a:solidFill>
              </a:rPr>
              <a:t>2</a:t>
            </a:r>
            <a:r>
              <a:rPr lang="it-IT" altLang="it-IT" dirty="0">
                <a:solidFill>
                  <a:srgbClr val="FF0000"/>
                </a:solidFill>
              </a:rPr>
              <a:t>SO</a:t>
            </a:r>
            <a:r>
              <a:rPr lang="it-IT" altLang="it-IT" baseline="-25000" dirty="0">
                <a:solidFill>
                  <a:srgbClr val="FF0000"/>
                </a:solidFill>
              </a:rPr>
              <a:t>4</a:t>
            </a:r>
            <a:r>
              <a:rPr lang="it-IT" altLang="it-IT" dirty="0">
                <a:solidFill>
                  <a:srgbClr val="FF0000"/>
                </a:solidFill>
              </a:rPr>
              <a:t> </a:t>
            </a:r>
            <a:r>
              <a:rPr lang="it-IT" altLang="it-IT" dirty="0" err="1">
                <a:solidFill>
                  <a:srgbClr val="FF0000"/>
                </a:solidFill>
              </a:rPr>
              <a:t>conc</a:t>
            </a:r>
            <a:r>
              <a:rPr lang="it-IT" altLang="it-IT" dirty="0">
                <a:solidFill>
                  <a:srgbClr val="FF0000"/>
                </a:solidFill>
              </a:rPr>
              <a:t> 98%</a:t>
            </a:r>
          </a:p>
          <a:p>
            <a:pPr eaLnBrk="1" hangingPunct="1"/>
            <a:r>
              <a:rPr lang="it-IT" altLang="it-IT" dirty="0">
                <a:solidFill>
                  <a:srgbClr val="0000FF"/>
                </a:solidFill>
              </a:rPr>
              <a:t>H</a:t>
            </a:r>
            <a:r>
              <a:rPr lang="it-IT" altLang="it-IT" baseline="-25000" dirty="0">
                <a:solidFill>
                  <a:srgbClr val="0000FF"/>
                </a:solidFill>
              </a:rPr>
              <a:t>2</a:t>
            </a:r>
            <a:r>
              <a:rPr lang="it-IT" altLang="it-IT" dirty="0">
                <a:solidFill>
                  <a:srgbClr val="0000FF"/>
                </a:solidFill>
              </a:rPr>
              <a:t>O</a:t>
            </a:r>
            <a:r>
              <a:rPr lang="it-IT" altLang="it-IT" baseline="-25000" dirty="0">
                <a:solidFill>
                  <a:srgbClr val="0000FF"/>
                </a:solidFill>
              </a:rPr>
              <a:t>2</a:t>
            </a:r>
            <a:r>
              <a:rPr lang="it-IT" altLang="it-IT" dirty="0">
                <a:solidFill>
                  <a:srgbClr val="0000FF"/>
                </a:solidFill>
              </a:rPr>
              <a:t> </a:t>
            </a:r>
            <a:r>
              <a:rPr lang="it-IT" altLang="it-IT" dirty="0" err="1">
                <a:solidFill>
                  <a:srgbClr val="0000FF"/>
                </a:solidFill>
              </a:rPr>
              <a:t>conc</a:t>
            </a:r>
            <a:r>
              <a:rPr lang="it-IT" altLang="it-IT" dirty="0">
                <a:solidFill>
                  <a:srgbClr val="0000FF"/>
                </a:solidFill>
              </a:rPr>
              <a:t> 30%</a:t>
            </a:r>
          </a:p>
          <a:p>
            <a:pPr eaLnBrk="1" hangingPunct="1"/>
            <a:r>
              <a:rPr lang="it-IT" altLang="it-IT" dirty="0"/>
              <a:t>In vari rapporti: i più comune </a:t>
            </a:r>
            <a:r>
              <a:rPr lang="it-IT" altLang="it-IT" dirty="0">
                <a:solidFill>
                  <a:srgbClr val="FF0000"/>
                </a:solidFill>
              </a:rPr>
              <a:t>3</a:t>
            </a:r>
            <a:r>
              <a:rPr lang="it-IT" altLang="it-IT" dirty="0"/>
              <a:t>:</a:t>
            </a:r>
            <a:r>
              <a:rPr lang="it-IT" altLang="it-IT" dirty="0">
                <a:solidFill>
                  <a:srgbClr val="0000FF"/>
                </a:solidFill>
              </a:rPr>
              <a:t>1</a:t>
            </a:r>
          </a:p>
          <a:p>
            <a:pPr eaLnBrk="1" hangingPunct="1"/>
            <a:endParaRPr lang="it-IT" altLang="it-IT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59632" y="260648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dirty="0">
                <a:solidFill>
                  <a:srgbClr val="0000FF"/>
                </a:solidFill>
              </a:rPr>
              <a:t>Usata soprattutto per distruggere residui organici</a:t>
            </a:r>
          </a:p>
          <a:p>
            <a:pPr eaLnBrk="1" hangingPunct="1"/>
            <a:endParaRPr lang="it-IT" altLang="it-IT" dirty="0">
              <a:solidFill>
                <a:srgbClr val="0000FF"/>
              </a:solidFill>
            </a:endParaRPr>
          </a:p>
          <a:p>
            <a:pPr algn="l" eaLnBrk="1" hangingPunct="1"/>
            <a:r>
              <a:rPr lang="it-IT" altLang="it-IT" b="1" dirty="0">
                <a:solidFill>
                  <a:srgbClr val="0000FF"/>
                </a:solidFill>
                <a:cs typeface="Times New Roman" pitchFamily="18" charset="0"/>
              </a:rPr>
              <a:t>Va adoperata assolutamente sotto cappa e muniti di occhiali di sicurezza e guanti di protezione</a:t>
            </a:r>
            <a:r>
              <a:rPr lang="it-IT" altLang="it-IT" dirty="0">
                <a:solidFill>
                  <a:srgbClr val="0000FF"/>
                </a:solidFill>
                <a:cs typeface="Times New Roman" pitchFamily="18" charset="0"/>
              </a:rPr>
              <a:t>.</a:t>
            </a:r>
            <a:endParaRPr lang="it-IT" altLang="it-IT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1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95536" y="578760"/>
            <a:ext cx="835292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dirty="0">
                <a:cs typeface="Times New Roman" pitchFamily="18" charset="0"/>
              </a:rPr>
              <a:t>miscela di </a:t>
            </a:r>
            <a:r>
              <a:rPr lang="it-IT" b="1" dirty="0">
                <a:solidFill>
                  <a:srgbClr val="FF0000"/>
                </a:solidFill>
                <a:cs typeface="Times New Roman" pitchFamily="18" charset="0"/>
              </a:rPr>
              <a:t>HNO</a:t>
            </a:r>
            <a:r>
              <a:rPr lang="it-IT" b="1" baseline="-25000" dirty="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it-IT" dirty="0">
                <a:cs typeface="Times New Roman" pitchFamily="18" charset="0"/>
              </a:rPr>
              <a:t> ed </a:t>
            </a:r>
            <a:r>
              <a:rPr lang="it-IT" b="1" dirty="0" err="1">
                <a:solidFill>
                  <a:schemeClr val="accent2"/>
                </a:solidFill>
                <a:cs typeface="Times New Roman" pitchFamily="18" charset="0"/>
              </a:rPr>
              <a:t>HCl</a:t>
            </a:r>
            <a:r>
              <a:rPr lang="it-IT" dirty="0">
                <a:cs typeface="Times New Roman" pitchFamily="18" charset="0"/>
              </a:rPr>
              <a:t> concentrati, in rapporto </a:t>
            </a:r>
            <a:r>
              <a:rPr lang="it-IT" dirty="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it-IT" dirty="0">
                <a:cs typeface="Times New Roman" pitchFamily="18" charset="0"/>
              </a:rPr>
              <a:t>:</a:t>
            </a:r>
            <a:r>
              <a:rPr lang="it-IT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it-IT" dirty="0">
                <a:cs typeface="Times New Roman" pitchFamily="18" charset="0"/>
              </a:rPr>
              <a:t>. </a:t>
            </a:r>
          </a:p>
          <a:p>
            <a:pPr algn="l">
              <a:spcBef>
                <a:spcPct val="50000"/>
              </a:spcBef>
              <a:defRPr/>
            </a:pPr>
            <a:r>
              <a:rPr lang="it-IT" dirty="0" smtClean="0">
                <a:cs typeface="Times New Roman" pitchFamily="18" charset="0"/>
              </a:rPr>
              <a:t>È </a:t>
            </a:r>
            <a:r>
              <a:rPr lang="it-IT" dirty="0">
                <a:cs typeface="Times New Roman" pitchFamily="18" charset="0"/>
              </a:rPr>
              <a:t>una delle poche miscele capace di sciogliere </a:t>
            </a:r>
            <a:r>
              <a:rPr lang="it-IT" b="1" dirty="0">
                <a:cs typeface="Times New Roman" pitchFamily="18" charset="0"/>
              </a:rPr>
              <a:t>anche l'oro</a:t>
            </a:r>
            <a:r>
              <a:rPr lang="it-IT" dirty="0">
                <a:cs typeface="Times New Roman" pitchFamily="18" charset="0"/>
              </a:rPr>
              <a:t>.</a:t>
            </a:r>
            <a:r>
              <a:rPr lang="it-IT" dirty="0"/>
              <a:t> </a:t>
            </a:r>
          </a:p>
          <a:p>
            <a:pPr algn="l">
              <a:spcBef>
                <a:spcPct val="50000"/>
              </a:spcBef>
              <a:defRPr/>
            </a:pP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Attenzione</a:t>
            </a:r>
            <a:r>
              <a:rPr lang="it-IT" dirty="0" smtClean="0">
                <a:cs typeface="Times New Roman" pitchFamily="18" charset="0"/>
              </a:rPr>
              <a:t>: libera </a:t>
            </a:r>
            <a:r>
              <a:rPr lang="it-IT" dirty="0">
                <a:cs typeface="Times New Roman" pitchFamily="18" charset="0"/>
              </a:rPr>
              <a:t>vapori </a:t>
            </a:r>
            <a:r>
              <a:rPr lang="it-IT" dirty="0" smtClean="0">
                <a:cs typeface="Times New Roman" pitchFamily="18" charset="0"/>
              </a:rPr>
              <a:t>estremamente corrosivi e irritanti, </a:t>
            </a:r>
            <a:r>
              <a:rPr lang="it-IT" dirty="0">
                <a:cs typeface="Times New Roman" pitchFamily="18" charset="0"/>
              </a:rPr>
              <a:t>soprattutto a </a:t>
            </a:r>
            <a:r>
              <a:rPr lang="it-IT" dirty="0" smtClean="0">
                <a:cs typeface="Times New Roman" pitchFamily="18" charset="0"/>
              </a:rPr>
              <a:t>caldo </a:t>
            </a:r>
            <a:r>
              <a:rPr lang="it-IT" dirty="0">
                <a:cs typeface="Times New Roman" pitchFamily="18" charset="0"/>
              </a:rPr>
              <a:t>è particolarmente </a:t>
            </a:r>
            <a:r>
              <a:rPr lang="it-IT" dirty="0" smtClean="0">
                <a:cs typeface="Times New Roman" pitchFamily="18" charset="0"/>
              </a:rPr>
              <a:t>aggressiva: si formano NO, NO</a:t>
            </a:r>
            <a:r>
              <a:rPr lang="it-IT" baseline="-25000" dirty="0" smtClean="0">
                <a:cs typeface="Times New Roman" pitchFamily="18" charset="0"/>
              </a:rPr>
              <a:t>2</a:t>
            </a:r>
            <a:r>
              <a:rPr lang="it-IT" dirty="0" smtClean="0">
                <a:cs typeface="Times New Roman" pitchFamily="18" charset="0"/>
              </a:rPr>
              <a:t>, </a:t>
            </a:r>
            <a:r>
              <a:rPr lang="it-IT" dirty="0" err="1" smtClean="0">
                <a:cs typeface="Times New Roman" pitchFamily="18" charset="0"/>
              </a:rPr>
              <a:t>NOCl</a:t>
            </a:r>
            <a:r>
              <a:rPr lang="it-IT" dirty="0" smtClean="0">
                <a:cs typeface="Times New Roman" pitchFamily="18" charset="0"/>
              </a:rPr>
              <a:t>, Cl</a:t>
            </a:r>
            <a:r>
              <a:rPr lang="it-IT" baseline="-25000" dirty="0" smtClean="0">
                <a:cs typeface="Times New Roman" pitchFamily="18" charset="0"/>
              </a:rPr>
              <a:t>2</a:t>
            </a:r>
            <a:r>
              <a:rPr lang="it-IT" dirty="0" smtClean="0">
                <a:cs typeface="Times New Roman" pitchFamily="18" charset="0"/>
              </a:rPr>
              <a:t>, H</a:t>
            </a:r>
            <a:r>
              <a:rPr lang="it-IT" baseline="-25000" dirty="0" smtClean="0">
                <a:cs typeface="Times New Roman" pitchFamily="18" charset="0"/>
              </a:rPr>
              <a:t>2</a:t>
            </a:r>
            <a:r>
              <a:rPr lang="it-IT" dirty="0" smtClean="0">
                <a:cs typeface="Times New Roman" pitchFamily="18" charset="0"/>
              </a:rPr>
              <a:t>, tutti gas corrosivi</a:t>
            </a:r>
            <a:r>
              <a:rPr lang="it-IT" baseline="-25000" dirty="0" smtClean="0">
                <a:cs typeface="Times New Roman" pitchFamily="18" charset="0"/>
              </a:rPr>
              <a:t> </a:t>
            </a:r>
            <a:r>
              <a:rPr lang="it-IT" dirty="0" smtClean="0">
                <a:cs typeface="Times New Roman" pitchFamily="18" charset="0"/>
              </a:rPr>
              <a:t> </a:t>
            </a:r>
            <a:r>
              <a:rPr lang="it-IT" dirty="0" smtClean="0">
                <a:cs typeface="Times New Roman" pitchFamily="18" charset="0"/>
              </a:rPr>
              <a:t>e/o tossici e/o </a:t>
            </a:r>
            <a:r>
              <a:rPr lang="it-IT" dirty="0" smtClean="0">
                <a:cs typeface="Times New Roman" pitchFamily="18" charset="0"/>
              </a:rPr>
              <a:t>infiammabili, molto pericolosi.</a:t>
            </a:r>
            <a:endParaRPr lang="it-IT" dirty="0">
              <a:cs typeface="Times New Roman" pitchFamily="18" charset="0"/>
            </a:endParaRPr>
          </a:p>
        </p:txBody>
      </p:sp>
      <p:sp>
        <p:nvSpPr>
          <p:cNvPr id="7171" name="CasellaDiTesto 4"/>
          <p:cNvSpPr txBox="1">
            <a:spLocks noChangeArrowheads="1"/>
          </p:cNvSpPr>
          <p:nvPr/>
        </p:nvSpPr>
        <p:spPr bwMode="auto">
          <a:xfrm>
            <a:off x="2873400" y="77035"/>
            <a:ext cx="2717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it-IT" altLang="it-IT" b="1" dirty="0">
                <a:cs typeface="Times New Roman" pitchFamily="18" charset="0"/>
              </a:rPr>
              <a:t>ACQUA REGIA</a:t>
            </a:r>
            <a:endParaRPr lang="it-IT" alt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95536" y="328498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Pulisce molto bene perché all'</a:t>
            </a:r>
            <a:r>
              <a:rPr lang="it-IT" dirty="0"/>
              <a:t>a</a:t>
            </a:r>
            <a:r>
              <a:rPr lang="it-IT" dirty="0" smtClean="0"/>
              <a:t>zione ossidante di </a:t>
            </a:r>
            <a:r>
              <a:rPr lang="it-IT" dirty="0" err="1" smtClean="0"/>
              <a:t>HNO</a:t>
            </a:r>
            <a:r>
              <a:rPr lang="it-IT" baseline="-25000" dirty="0" err="1" smtClean="0"/>
              <a:t>3</a:t>
            </a:r>
            <a:r>
              <a:rPr lang="it-IT" dirty="0" smtClean="0"/>
              <a:t> somma quella complessante di Cl</a:t>
            </a:r>
            <a:r>
              <a:rPr lang="it-IT" baseline="30000" dirty="0" smtClean="0"/>
              <a:t>-</a:t>
            </a:r>
            <a:endParaRPr lang="it-IT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612845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b="1" dirty="0">
                <a:solidFill>
                  <a:srgbClr val="0000FF"/>
                </a:solidFill>
                <a:cs typeface="Times New Roman" pitchFamily="18" charset="0"/>
              </a:rPr>
              <a:t>Va preparata solo al momento dell'uso in piccole quantità da utilizzare immediatamente. </a:t>
            </a:r>
            <a:endParaRPr lang="it-IT" b="1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it-IT" b="1" dirty="0" smtClean="0">
                <a:solidFill>
                  <a:srgbClr val="0000FF"/>
                </a:solidFill>
                <a:cs typeface="Times New Roman" pitchFamily="18" charset="0"/>
              </a:rPr>
              <a:t>Al </a:t>
            </a:r>
            <a:r>
              <a:rPr lang="it-IT" b="1" dirty="0">
                <a:solidFill>
                  <a:srgbClr val="0000FF"/>
                </a:solidFill>
                <a:cs typeface="Times New Roman" pitchFamily="18" charset="0"/>
              </a:rPr>
              <a:t>termine va subito neutralizzata: ad esempio per diluizione in abbondante acqua e ghiaccio e poi neutralizzata con </a:t>
            </a:r>
            <a:r>
              <a:rPr lang="it-IT" b="1" dirty="0" err="1">
                <a:solidFill>
                  <a:srgbClr val="0000FF"/>
                </a:solidFill>
                <a:cs typeface="Times New Roman" pitchFamily="18" charset="0"/>
              </a:rPr>
              <a:t>NaHCO</a:t>
            </a:r>
            <a:r>
              <a:rPr lang="it-IT" b="1" baseline="-25000" dirty="0" err="1">
                <a:solidFill>
                  <a:srgbClr val="0000FF"/>
                </a:solidFill>
                <a:cs typeface="Times New Roman" pitchFamily="18" charset="0"/>
              </a:rPr>
              <a:t>3</a:t>
            </a:r>
            <a:r>
              <a:rPr lang="it-IT" b="1" dirty="0">
                <a:solidFill>
                  <a:srgbClr val="0000FF"/>
                </a:solidFill>
                <a:cs typeface="Times New Roman" pitchFamily="18" charset="0"/>
              </a:rPr>
              <a:t>.</a:t>
            </a:r>
            <a:endParaRPr lang="it-IT" b="1" baseline="-25000" dirty="0">
              <a:solidFill>
                <a:srgbClr val="0000FF"/>
              </a:solidFill>
              <a:cs typeface="Times New Roman" pitchFamily="18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it-IT" b="1" dirty="0">
                <a:solidFill>
                  <a:srgbClr val="0000FF"/>
                </a:solidFill>
                <a:cs typeface="Times New Roman" pitchFamily="18" charset="0"/>
              </a:rPr>
              <a:t>Va usata assolutamente sotto cappa, muniti di opportuni DPI</a:t>
            </a:r>
            <a:endParaRPr lang="it-IT" dirty="0">
              <a:solidFill>
                <a:srgbClr val="0000FF"/>
              </a:solidFill>
              <a:cs typeface="Times New Roman" pitchFamily="18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it-IT" dirty="0">
                <a:solidFill>
                  <a:srgbClr val="0000FF"/>
                </a:solidFill>
                <a:cs typeface="Times New Roman" pitchFamily="18" charset="0"/>
              </a:rPr>
              <a:t>Non tappare mai i contenitori in cui è contenuta anche per brevi periodi perché i vapori che si formano possono farli esplodere. </a:t>
            </a:r>
            <a:r>
              <a:rPr lang="it-IT" dirty="0">
                <a:solidFill>
                  <a:srgbClr val="FF0000"/>
                </a:solidFill>
                <a:cs typeface="Times New Roman" pitchFamily="18" charset="0"/>
              </a:rPr>
              <a:t>Successo 2016 nel </a:t>
            </a:r>
            <a:r>
              <a:rPr lang="it-IT" dirty="0" err="1">
                <a:solidFill>
                  <a:srgbClr val="FF0000"/>
                </a:solidFill>
                <a:cs typeface="Times New Roman" pitchFamily="18" charset="0"/>
              </a:rPr>
              <a:t>DSCF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4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95536" y="188640"/>
            <a:ext cx="8229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dirty="0">
                <a:cs typeface="Times New Roman" pitchFamily="18" charset="0"/>
              </a:rPr>
              <a:t>Usare anche pomice in polvere (tipo </a:t>
            </a:r>
            <a:r>
              <a:rPr lang="it-IT" altLang="it-IT" dirty="0" err="1">
                <a:cs typeface="Times New Roman" pitchFamily="18" charset="0"/>
              </a:rPr>
              <a:t>Vim</a:t>
            </a:r>
            <a:r>
              <a:rPr lang="it-IT" altLang="it-IT" dirty="0">
                <a:cs typeface="Times New Roman" pitchFamily="18" charset="0"/>
              </a:rPr>
              <a:t> o </a:t>
            </a:r>
            <a:r>
              <a:rPr lang="it-IT" altLang="it-IT" dirty="0" err="1">
                <a:cs typeface="Times New Roman" pitchFamily="18" charset="0"/>
              </a:rPr>
              <a:t>Cif</a:t>
            </a:r>
            <a:r>
              <a:rPr lang="it-IT" altLang="it-IT" dirty="0">
                <a:cs typeface="Times New Roman" pitchFamily="18" charset="0"/>
              </a:rPr>
              <a:t>) e spugne morbide. </a:t>
            </a:r>
          </a:p>
          <a:p>
            <a:pPr algn="l" eaLnBrk="1" hangingPunct="1">
              <a:spcBef>
                <a:spcPct val="50000"/>
              </a:spcBef>
            </a:pPr>
            <a:r>
              <a:rPr lang="it-IT" altLang="it-IT" dirty="0" smtClean="0">
                <a:cs typeface="Times New Roman" pitchFamily="18" charset="0"/>
              </a:rPr>
              <a:t>Risciacquare accuratamente con </a:t>
            </a:r>
            <a:r>
              <a:rPr lang="it-IT" altLang="it-IT" dirty="0">
                <a:cs typeface="Times New Roman" pitchFamily="18" charset="0"/>
              </a:rPr>
              <a:t>acqua normale ed alla fine con acqua distillata </a:t>
            </a:r>
            <a:r>
              <a:rPr lang="it-IT" altLang="it-IT" dirty="0" smtClean="0">
                <a:cs typeface="Times New Roman" pitchFamily="18" charset="0"/>
              </a:rPr>
              <a:t>2/3 </a:t>
            </a:r>
            <a:r>
              <a:rPr lang="it-IT" altLang="it-IT" dirty="0">
                <a:cs typeface="Times New Roman" pitchFamily="18" charset="0"/>
              </a:rPr>
              <a:t>volte.</a:t>
            </a:r>
            <a:r>
              <a:rPr lang="it-IT" altLang="it-IT" dirty="0"/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2095105"/>
            <a:ext cx="78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b="1" dirty="0" smtClean="0"/>
              <a:t>Mai tappare con le dita </a:t>
            </a:r>
            <a:r>
              <a:rPr lang="it-IT" b="1" smtClean="0"/>
              <a:t>i recipienti.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439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95536" y="189212"/>
            <a:ext cx="828092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dirty="0" smtClean="0">
                <a:cs typeface="Times New Roman" pitchFamily="18" charset="0"/>
              </a:rPr>
              <a:t>Se la vetreria è sporca </a:t>
            </a:r>
            <a:r>
              <a:rPr lang="it-IT" altLang="it-IT" dirty="0">
                <a:cs typeface="Times New Roman" pitchFamily="18" charset="0"/>
              </a:rPr>
              <a:t>di grassi, oli o peci, </a:t>
            </a:r>
            <a:r>
              <a:rPr lang="it-IT" altLang="it-IT" dirty="0" smtClean="0">
                <a:cs typeface="Times New Roman" pitchFamily="18" charset="0"/>
              </a:rPr>
              <a:t>la si </a:t>
            </a:r>
            <a:r>
              <a:rPr lang="it-IT" altLang="it-IT" dirty="0">
                <a:cs typeface="Times New Roman" pitchFamily="18" charset="0"/>
              </a:rPr>
              <a:t>lava con solventi </a:t>
            </a:r>
            <a:r>
              <a:rPr lang="it-IT" altLang="it-IT" dirty="0" smtClean="0">
                <a:cs typeface="Times New Roman" pitchFamily="18" charset="0"/>
              </a:rPr>
              <a:t>organici come:</a:t>
            </a:r>
            <a:endParaRPr lang="it-IT" altLang="it-IT" dirty="0"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it-IT" altLang="it-IT" dirty="0">
                <a:cs typeface="Times New Roman" pitchFamily="18" charset="0"/>
              </a:rPr>
              <a:t>metanolo, etanolo, </a:t>
            </a:r>
            <a:r>
              <a:rPr lang="it-IT" altLang="it-IT" dirty="0" smtClean="0">
                <a:cs typeface="Times New Roman" pitchFamily="18" charset="0"/>
              </a:rPr>
              <a:t>acetone</a:t>
            </a:r>
            <a:r>
              <a:rPr lang="it-IT" altLang="it-IT" dirty="0">
                <a:cs typeface="Times New Roman" pitchFamily="18" charset="0"/>
              </a:rPr>
              <a:t>, </a:t>
            </a:r>
            <a:r>
              <a:rPr lang="it-IT" altLang="it-IT" dirty="0" smtClean="0">
                <a:cs typeface="Times New Roman" pitchFamily="18" charset="0"/>
              </a:rPr>
              <a:t>etere </a:t>
            </a:r>
            <a:r>
              <a:rPr lang="it-IT" altLang="it-IT" dirty="0">
                <a:cs typeface="Times New Roman" pitchFamily="18" charset="0"/>
              </a:rPr>
              <a:t>etilico, </a:t>
            </a:r>
            <a:r>
              <a:rPr lang="it-IT" altLang="it-IT" dirty="0" smtClean="0">
                <a:cs typeface="Times New Roman" pitchFamily="18" charset="0"/>
              </a:rPr>
              <a:t>toluene.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dirty="0" smtClean="0">
                <a:solidFill>
                  <a:srgbClr val="FF0000"/>
                </a:solidFill>
                <a:cs typeface="Times New Roman" pitchFamily="18" charset="0"/>
              </a:rPr>
              <a:t>Attenzione</a:t>
            </a:r>
            <a:r>
              <a:rPr lang="it-IT" altLang="it-IT" dirty="0" smtClean="0">
                <a:cs typeface="Times New Roman" pitchFamily="18" charset="0"/>
              </a:rPr>
              <a:t> sono comunque tutti infiammabili, tossici o irritanti   </a:t>
            </a:r>
            <a:endParaRPr lang="it-IT" altLang="it-IT" dirty="0"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2708920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it-IT" altLang="it-IT" dirty="0">
                <a:cs typeface="Times New Roman" pitchFamily="18" charset="0"/>
              </a:rPr>
              <a:t>CCl</a:t>
            </a:r>
            <a:r>
              <a:rPr lang="it-IT" altLang="it-IT" baseline="-25000" dirty="0">
                <a:cs typeface="Times New Roman" pitchFamily="18" charset="0"/>
              </a:rPr>
              <a:t>4</a:t>
            </a:r>
            <a:r>
              <a:rPr lang="it-IT" altLang="it-IT" dirty="0">
                <a:cs typeface="Times New Roman" pitchFamily="18" charset="0"/>
              </a:rPr>
              <a:t> e CHCl</a:t>
            </a:r>
            <a:r>
              <a:rPr lang="it-IT" altLang="it-IT" baseline="-25000" dirty="0">
                <a:cs typeface="Times New Roman" pitchFamily="18" charset="0"/>
              </a:rPr>
              <a:t>3</a:t>
            </a:r>
            <a:r>
              <a:rPr lang="it-IT" altLang="it-IT" dirty="0">
                <a:cs typeface="Times New Roman" pitchFamily="18" charset="0"/>
              </a:rPr>
              <a:t> sono da evitare perché cancerogeni o sospetti tali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dirty="0">
                <a:solidFill>
                  <a:srgbClr val="FF0000"/>
                </a:solidFill>
                <a:cs typeface="Times New Roman" pitchFamily="18" charset="0"/>
              </a:rPr>
              <a:t>(pittogrammi di pericolo e frasi di rischio: R45, R49, H350, H351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692696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Operare sotto la cappa, muniti di guanti opportuni e DPI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455967"/>
            <a:ext cx="4896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>
                <a:solidFill>
                  <a:srgbClr val="0000FF"/>
                </a:solidFill>
              </a:rPr>
              <a:t>Non disperdere nell'ambiente, non versare nei lavandini.</a:t>
            </a:r>
          </a:p>
          <a:p>
            <a:pPr algn="l"/>
            <a:r>
              <a:rPr lang="it-IT" dirty="0" smtClean="0"/>
              <a:t>Trattare i residui come da istruzioni versandoli negli appositi contenitori per il successivo smaltimento.</a:t>
            </a:r>
            <a:endParaRPr lang="it-IT" dirty="0"/>
          </a:p>
        </p:txBody>
      </p:sp>
      <p:pic>
        <p:nvPicPr>
          <p:cNvPr id="4" name="Picture 2" descr="Risultati immagini per laboratorio lavagg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364" y="1663462"/>
            <a:ext cx="27051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ttore 1 4"/>
          <p:cNvCxnSpPr/>
          <p:nvPr/>
        </p:nvCxnSpPr>
        <p:spPr bwMode="auto">
          <a:xfrm>
            <a:off x="5793990" y="1521914"/>
            <a:ext cx="3203848" cy="180019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Connettore 1 11"/>
          <p:cNvCxnSpPr/>
          <p:nvPr/>
        </p:nvCxnSpPr>
        <p:spPr bwMode="auto">
          <a:xfrm flipV="1">
            <a:off x="5793990" y="1521914"/>
            <a:ext cx="3203848" cy="180019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789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85879" y="620688"/>
            <a:ext cx="8077200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2800" b="1" dirty="0" smtClean="0">
                <a:solidFill>
                  <a:srgbClr val="FF0000"/>
                </a:solidFill>
                <a:cs typeface="Times New Roman" pitchFamily="18" charset="0"/>
              </a:rPr>
              <a:t>Quando si lava: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sz="2800" b="1" dirty="0" smtClean="0">
                <a:solidFill>
                  <a:srgbClr val="FF0000"/>
                </a:solidFill>
                <a:cs typeface="Times New Roman" pitchFamily="18" charset="0"/>
              </a:rPr>
              <a:t>Meglio </a:t>
            </a:r>
            <a:r>
              <a:rPr lang="it-IT" altLang="it-IT" sz="2800" b="1" dirty="0">
                <a:solidFill>
                  <a:srgbClr val="FF0000"/>
                </a:solidFill>
                <a:cs typeface="Times New Roman" pitchFamily="18" charset="0"/>
              </a:rPr>
              <a:t>suddividere il sovente in più aliquote e lavare + volte </a:t>
            </a:r>
            <a:r>
              <a:rPr lang="it-IT" altLang="it-IT" sz="2800" b="1" dirty="0" smtClean="0">
                <a:solidFill>
                  <a:srgbClr val="FF0000"/>
                </a:solidFill>
                <a:cs typeface="Times New Roman" pitchFamily="18" charset="0"/>
              </a:rPr>
              <a:t>drenando bene piuttosto che </a:t>
            </a:r>
            <a:r>
              <a:rPr lang="it-IT" altLang="it-IT" sz="2800" b="1" dirty="0">
                <a:solidFill>
                  <a:srgbClr val="FF0000"/>
                </a:solidFill>
                <a:cs typeface="Times New Roman" pitchFamily="18" charset="0"/>
              </a:rPr>
              <a:t>una sola con tutto il solvente !!!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dirty="0">
                <a:cs typeface="Times New Roman" pitchFamily="18" charset="0"/>
              </a:rPr>
              <a:t>Lavare l'attrezzatura subito dopo </a:t>
            </a:r>
            <a:r>
              <a:rPr lang="it-IT" altLang="it-IT" dirty="0" smtClean="0">
                <a:cs typeface="Times New Roman" pitchFamily="18" charset="0"/>
              </a:rPr>
              <a:t>l'uso con acqua normale e poi sciacquare con quella distillata.</a:t>
            </a:r>
            <a:endParaRPr lang="it-IT" altLang="it-IT" dirty="0"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it-IT" altLang="it-IT" dirty="0">
                <a:cs typeface="Times New Roman" pitchFamily="18" charset="0"/>
              </a:rPr>
              <a:t>Conservare la vetreria al riparo dalla polvere: se viene usata dopo un lungo tempo di riposo è necessario un nuovo lavaggio.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3927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04664"/>
            <a:ext cx="7992888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l"/>
            <a:r>
              <a:rPr lang="it-IT" dirty="0" smtClean="0"/>
              <a:t>Dopo il lavaggio, se </a:t>
            </a:r>
            <a:r>
              <a:rPr lang="it-IT" dirty="0"/>
              <a:t>non si ha </a:t>
            </a:r>
            <a:r>
              <a:rPr lang="it-IT" dirty="0" smtClean="0"/>
              <a:t>premura o non ci sono particolari necessità, si può lasciare i recipienti ad asciugare all'aria.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55679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smtClean="0"/>
              <a:t>Se invece </a:t>
            </a:r>
            <a:r>
              <a:rPr lang="it-IT" dirty="0" err="1" smtClean="0"/>
              <a:t>c'e'</a:t>
            </a:r>
            <a:r>
              <a:rPr lang="it-IT" dirty="0" smtClean="0"/>
              <a:t> necessità di asciugare i recipienti si deve fare un distinzione tra attrezzature tarate e non tarate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057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333375"/>
            <a:ext cx="8153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dirty="0" smtClean="0">
                <a:cs typeface="Times New Roman" pitchFamily="18" charset="0"/>
              </a:rPr>
              <a:t>Asciugatura </a:t>
            </a:r>
            <a:r>
              <a:rPr lang="it-IT" dirty="0">
                <a:cs typeface="Times New Roman" pitchFamily="18" charset="0"/>
              </a:rPr>
              <a:t>veloce della </a:t>
            </a:r>
            <a:r>
              <a:rPr lang="it-IT" dirty="0" smtClean="0">
                <a:cs typeface="Times New Roman" pitchFamily="18" charset="0"/>
              </a:rPr>
              <a:t>vetreria </a:t>
            </a:r>
            <a:r>
              <a:rPr lang="it-IT" b="1" dirty="0" smtClean="0">
                <a:solidFill>
                  <a:srgbClr val="0000FF"/>
                </a:solidFill>
                <a:cs typeface="Times New Roman" pitchFamily="18" charset="0"/>
              </a:rPr>
              <a:t>non graduata</a:t>
            </a:r>
            <a:r>
              <a:rPr lang="it-IT" dirty="0" smtClean="0">
                <a:cs typeface="Times New Roman" pitchFamily="18" charset="0"/>
              </a:rPr>
              <a:t> </a:t>
            </a:r>
          </a:p>
          <a:p>
            <a:pPr algn="just">
              <a:spcBef>
                <a:spcPct val="50000"/>
              </a:spcBef>
              <a:defRPr/>
            </a:pPr>
            <a:r>
              <a:rPr lang="it-IT" dirty="0" smtClean="0">
                <a:cs typeface="Times New Roman" pitchFamily="18" charset="0"/>
              </a:rPr>
              <a:t>in </a:t>
            </a:r>
            <a:r>
              <a:rPr lang="it-IT" dirty="0">
                <a:cs typeface="Times New Roman" pitchFamily="18" charset="0"/>
              </a:rPr>
              <a:t>forno a 110 °C. Una volta </a:t>
            </a:r>
            <a:r>
              <a:rPr lang="it-IT" dirty="0" smtClean="0">
                <a:cs typeface="Times New Roman" pitchFamily="18" charset="0"/>
              </a:rPr>
              <a:t>estratta, </a:t>
            </a:r>
            <a:r>
              <a:rPr lang="it-IT" dirty="0">
                <a:cs typeface="Times New Roman" pitchFamily="18" charset="0"/>
              </a:rPr>
              <a:t>raffreddare lentamente in essiccatore o sotto vuoto per evitare che su di essa si condensi l'umidità dell'aria</a:t>
            </a:r>
            <a:r>
              <a:rPr lang="it-IT" dirty="0" smtClean="0">
                <a:cs typeface="Times New Roman" pitchFamily="18" charset="0"/>
              </a:rPr>
              <a:t>. </a:t>
            </a:r>
          </a:p>
          <a:p>
            <a:pPr algn="just">
              <a:spcBef>
                <a:spcPct val="50000"/>
              </a:spcBef>
              <a:defRPr/>
            </a:pPr>
            <a:r>
              <a:rPr lang="it-IT" dirty="0" smtClean="0">
                <a:cs typeface="Times New Roman" pitchFamily="18" charset="0"/>
              </a:rPr>
              <a:t>In caso di fretta, lavare i recipienti con un liquido con elevata tensione di vapore e idrosolubile come </a:t>
            </a:r>
            <a:r>
              <a:rPr lang="it-IT" b="1" dirty="0" smtClean="0">
                <a:cs typeface="Times New Roman" pitchFamily="18" charset="0"/>
              </a:rPr>
              <a:t>acetone e poi mettere in forno oppure usare l'asciugacapelli.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18864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cs typeface="Times New Roman" pitchFamily="18" charset="0"/>
              </a:rPr>
              <a:t>Asciugatura veloce della vetreria </a:t>
            </a:r>
            <a:r>
              <a:rPr lang="it-IT" b="1" dirty="0" smtClean="0">
                <a:solidFill>
                  <a:srgbClr val="FF0000"/>
                </a:solidFill>
                <a:cs typeface="Times New Roman" pitchFamily="18" charset="0"/>
              </a:rPr>
              <a:t>graduata</a:t>
            </a:r>
            <a:r>
              <a:rPr lang="it-IT" dirty="0" smtClean="0">
                <a:cs typeface="Times New Roman" pitchFamily="18" charset="0"/>
              </a:rPr>
              <a:t> </a:t>
            </a:r>
            <a:endParaRPr lang="it-IT" dirty="0">
              <a:cs typeface="Times New Roman" pitchFamily="18" charset="0"/>
            </a:endParaRPr>
          </a:p>
          <a:p>
            <a:pPr algn="l"/>
            <a:endParaRPr lang="it-IT" dirty="0" smtClean="0"/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67544" y="764704"/>
            <a:ext cx="7753350" cy="2016224"/>
          </a:xfrm>
          <a:prstGeom prst="rect">
            <a:avLst/>
          </a:prstGeom>
          <a:solidFill>
            <a:srgbClr val="FFFFFF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defRPr/>
            </a:pP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Non si deve mai </a:t>
            </a:r>
            <a:r>
              <a:rPr lang="it-IT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scaldare o mettere </a:t>
            </a: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 stufa la vetreria graduata (matracci tarati, </a:t>
            </a:r>
            <a:r>
              <a:rPr lang="it-IT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cilindri graduati, pipette</a:t>
            </a: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burette,...) perché si rischia di stararla a causa delle dilatazioni termiche </a:t>
            </a:r>
            <a:r>
              <a:rPr lang="it-IT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irreversibili alle </a:t>
            </a: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quali viene sottoposto il vetro.</a:t>
            </a:r>
            <a:endParaRPr lang="it-IT" dirty="0"/>
          </a:p>
        </p:txBody>
      </p:sp>
      <p:pic>
        <p:nvPicPr>
          <p:cNvPr id="4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978991"/>
            <a:ext cx="2808312" cy="210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67" y="2925068"/>
            <a:ext cx="881062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1"/>
          <p:cNvSpPr>
            <a:spLocks noChangeArrowheads="1"/>
          </p:cNvSpPr>
          <p:nvPr/>
        </p:nvSpPr>
        <p:spPr bwMode="auto">
          <a:xfrm>
            <a:off x="3131567" y="4076006"/>
            <a:ext cx="1225550" cy="215900"/>
          </a:xfrm>
          <a:prstGeom prst="rightArrow">
            <a:avLst>
              <a:gd name="adj1" fmla="val 50000"/>
              <a:gd name="adj2" fmla="val 14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/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3276029" y="3860106"/>
            <a:ext cx="647700" cy="647700"/>
            <a:chOff x="3288" y="3748"/>
            <a:chExt cx="408" cy="408"/>
          </a:xfrm>
        </p:grpSpPr>
        <p:sp>
          <p:nvSpPr>
            <p:cNvPr id="8" name="Line 22"/>
            <p:cNvSpPr>
              <a:spLocks noChangeShapeType="1"/>
            </p:cNvSpPr>
            <p:nvPr/>
          </p:nvSpPr>
          <p:spPr bwMode="auto">
            <a:xfrm>
              <a:off x="3310" y="3748"/>
              <a:ext cx="363" cy="4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23"/>
            <p:cNvSpPr>
              <a:spLocks noChangeShapeType="1"/>
            </p:cNvSpPr>
            <p:nvPr/>
          </p:nvSpPr>
          <p:spPr bwMode="auto">
            <a:xfrm rot="-5400000">
              <a:off x="3288" y="3748"/>
              <a:ext cx="408" cy="4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pic>
        <p:nvPicPr>
          <p:cNvPr id="10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604" y="4149031"/>
            <a:ext cx="10033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23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332656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dirty="0"/>
              <a:t>Se si deve </a:t>
            </a:r>
            <a:r>
              <a:rPr lang="it-IT" dirty="0">
                <a:solidFill>
                  <a:srgbClr val="0000FF"/>
                </a:solidFill>
              </a:rPr>
              <a:t>asciugare</a:t>
            </a:r>
            <a:r>
              <a:rPr lang="it-IT" dirty="0"/>
              <a:t> </a:t>
            </a:r>
            <a:r>
              <a:rPr lang="it-IT" dirty="0">
                <a:solidFill>
                  <a:srgbClr val="0000FF"/>
                </a:solidFill>
              </a:rPr>
              <a:t>la vetreria graduata </a:t>
            </a:r>
            <a:r>
              <a:rPr lang="it-IT" b="1" dirty="0">
                <a:solidFill>
                  <a:srgbClr val="0000FF"/>
                </a:solidFill>
              </a:rPr>
              <a:t>(che non si può mettere in forno)</a:t>
            </a:r>
            <a:r>
              <a:rPr lang="it-IT" dirty="0"/>
              <a:t> </a:t>
            </a:r>
            <a:endParaRPr lang="it-IT" dirty="0" smtClean="0"/>
          </a:p>
          <a:p>
            <a:pPr algn="l"/>
            <a:endParaRPr lang="it-IT" dirty="0"/>
          </a:p>
          <a:p>
            <a:pPr algn="l"/>
            <a:r>
              <a:rPr lang="it-IT" dirty="0"/>
              <a:t>conviene sciacquarla con un solvente idrosolubile e volatile, come acetone e poi asciugarla con un asciugacapelli o con un gas inerte non tossico e secco (N</a:t>
            </a:r>
            <a:r>
              <a:rPr lang="it-IT" baseline="-25000" dirty="0"/>
              <a:t>2</a:t>
            </a:r>
            <a:r>
              <a:rPr lang="it-IT" dirty="0"/>
              <a:t> o </a:t>
            </a:r>
            <a:r>
              <a:rPr lang="it-IT" dirty="0" err="1"/>
              <a:t>Ar</a:t>
            </a:r>
            <a:r>
              <a:rPr lang="it-IT" dirty="0"/>
              <a:t>) prelevato da una bombola.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922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699</Words>
  <Application>Microsoft Office PowerPoint</Application>
  <PresentationFormat>Presentazione su schermo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6" baseType="lpstr"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Tavagnacco</dc:creator>
  <cp:lastModifiedBy>Claudio Tavagnacco</cp:lastModifiedBy>
  <cp:revision>245</cp:revision>
  <dcterms:created xsi:type="dcterms:W3CDTF">2003-01-23T11:09:49Z</dcterms:created>
  <dcterms:modified xsi:type="dcterms:W3CDTF">2020-10-22T22:13:14Z</dcterms:modified>
</cp:coreProperties>
</file>