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2" r:id="rId2"/>
    <p:sldId id="282" r:id="rId3"/>
    <p:sldId id="278" r:id="rId4"/>
    <p:sldId id="257" r:id="rId5"/>
    <p:sldId id="283" r:id="rId6"/>
    <p:sldId id="258" r:id="rId7"/>
    <p:sldId id="284" r:id="rId8"/>
    <p:sldId id="259" r:id="rId9"/>
    <p:sldId id="260" r:id="rId10"/>
    <p:sldId id="279" r:id="rId11"/>
    <p:sldId id="285" r:id="rId12"/>
    <p:sldId id="261" r:id="rId13"/>
    <p:sldId id="286" r:id="rId14"/>
    <p:sldId id="270" r:id="rId15"/>
    <p:sldId id="267" r:id="rId16"/>
    <p:sldId id="268" r:id="rId17"/>
    <p:sldId id="277" r:id="rId18"/>
    <p:sldId id="287" r:id="rId19"/>
    <p:sldId id="269" r:id="rId20"/>
    <p:sldId id="288" r:id="rId21"/>
    <p:sldId id="273" r:id="rId22"/>
    <p:sldId id="289" r:id="rId23"/>
    <p:sldId id="280" r:id="rId24"/>
    <p:sldId id="265" r:id="rId25"/>
    <p:sldId id="276" r:id="rId26"/>
    <p:sldId id="275" r:id="rId27"/>
    <p:sldId id="274" r:id="rId28"/>
    <p:sldId id="281" r:id="rId29"/>
    <p:sldId id="292" r:id="rId30"/>
    <p:sldId id="291" r:id="rId31"/>
  </p:sldIdLst>
  <p:sldSz cx="9144000" cy="6858000" type="screen4x3"/>
  <p:notesSz cx="7102475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99CCFF"/>
    <a:srgbClr val="66CCFF"/>
    <a:srgbClr val="00CC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6" autoAdjust="0"/>
    <p:restoredTop sz="94621" autoAdjust="0"/>
  </p:normalViewPr>
  <p:slideViewPr>
    <p:cSldViewPr>
      <p:cViewPr varScale="1">
        <p:scale>
          <a:sx n="61" d="100"/>
          <a:sy n="61" d="100"/>
        </p:scale>
        <p:origin x="756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F7839-9058-4202-89BE-FB3895079582}" type="datetimeFigureOut">
              <a:rPr lang="it-IT" smtClean="0"/>
              <a:t>23/10/2020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6DF82-D5BC-45CC-BEF9-57B4625960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B0003-918A-42EC-A75F-F333318B0A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33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981A4-3036-4978-BCCF-36DAE7330F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47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D88ED-ECB9-4050-8E02-6555E02884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73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8A72-4196-416A-86A6-8D4CEFF084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28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AA068-F510-4D52-B940-13E57DB3FF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95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8981E-BD7E-4951-BB19-358FA75A95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16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7429D-C42C-4B0D-93C4-99C2198A58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47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3A615-71D5-4997-A32C-937A7B226F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81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3DB6E-E8DC-49BB-8D53-DC3CCD7689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83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997B2-8B5A-4C61-A8B4-746876DDC4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00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37EE3-1AF5-4972-A2C0-AE4E1F3F7E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65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B14624-3D5E-4071-8D2B-2E61D6564D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468313" y="2780928"/>
            <a:ext cx="67730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>
                <a:solidFill>
                  <a:schemeClr val="tx2"/>
                </a:solidFill>
              </a:rPr>
              <a:t>sostanza </a:t>
            </a:r>
            <a:r>
              <a:rPr lang="it-IT" altLang="it-IT" sz="2400" dirty="0">
                <a:solidFill>
                  <a:schemeClr val="tx2"/>
                </a:solidFill>
              </a:rPr>
              <a:t>più frequentemente adoperata in laboratorio.</a:t>
            </a:r>
            <a:br>
              <a:rPr lang="it-IT" altLang="it-IT" sz="2400" dirty="0">
                <a:solidFill>
                  <a:schemeClr val="tx2"/>
                </a:solidFill>
              </a:rPr>
            </a:br>
            <a:endParaRPr lang="it-IT" altLang="it-IT" sz="2400" dirty="0">
              <a:solidFill>
                <a:schemeClr val="tx2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7848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TRATTAMENTO DELL’ACQUA DI LABORATORIO</a:t>
            </a:r>
            <a:endParaRPr lang="it-IT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3834239" y="795040"/>
            <a:ext cx="792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dirty="0" smtClean="0">
                <a:solidFill>
                  <a:srgbClr val="FF3300"/>
                </a:solidFill>
              </a:rPr>
              <a:t>23.10.20</a:t>
            </a:r>
            <a:endParaRPr lang="it-IT" altLang="it-IT" sz="1200" dirty="0">
              <a:solidFill>
                <a:srgbClr val="FF33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754" y="1072039"/>
            <a:ext cx="2700300" cy="216024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620688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 smtClean="0">
                <a:cs typeface="Times New Roman" pitchFamily="18" charset="0"/>
              </a:rPr>
              <a:t>Prima </a:t>
            </a:r>
            <a:r>
              <a:rPr lang="it-IT" altLang="it-IT" dirty="0" smtClean="0">
                <a:cs typeface="Times New Roman" pitchFamily="18" charset="0"/>
              </a:rPr>
              <a:t>di far passare l’acqua di rubinetto nel distillatore o in altre apparecchiature, per evitare la formazione di incrostazioni soprattutto di </a:t>
            </a:r>
            <a:r>
              <a:rPr lang="it-IT" altLang="it-IT" dirty="0">
                <a:cs typeface="Times New Roman" pitchFamily="18" charset="0"/>
              </a:rPr>
              <a:t>CaCO</a:t>
            </a:r>
            <a:r>
              <a:rPr lang="it-IT" altLang="it-IT" baseline="-30000" dirty="0">
                <a:cs typeface="Times New Roman" pitchFamily="18" charset="0"/>
              </a:rPr>
              <a:t>3</a:t>
            </a:r>
            <a:r>
              <a:rPr lang="it-IT" altLang="it-IT" dirty="0">
                <a:cs typeface="Times New Roman" pitchFamily="18" charset="0"/>
              </a:rPr>
              <a:t> ed </a:t>
            </a:r>
            <a:r>
              <a:rPr lang="it-IT" altLang="it-IT" dirty="0" smtClean="0">
                <a:cs typeface="Times New Roman" pitchFamily="18" charset="0"/>
              </a:rPr>
              <a:t>MgCO</a:t>
            </a:r>
            <a:r>
              <a:rPr lang="it-IT" altLang="it-IT" baseline="-30000" dirty="0" smtClean="0">
                <a:cs typeface="Times New Roman" pitchFamily="18" charset="0"/>
              </a:rPr>
              <a:t>3</a:t>
            </a:r>
            <a:r>
              <a:rPr lang="it-IT" altLang="it-IT" dirty="0">
                <a:cs typeface="Times New Roman" pitchFamily="18" charset="0"/>
              </a:rPr>
              <a:t> </a:t>
            </a:r>
            <a:r>
              <a:rPr lang="it-IT" altLang="it-IT" dirty="0" smtClean="0">
                <a:cs typeface="Times New Roman" pitchFamily="18" charset="0"/>
              </a:rPr>
              <a:t>che sono corrosive e generano otturazione dei tubi</a:t>
            </a:r>
            <a:r>
              <a:rPr lang="it-IT" altLang="it-IT" dirty="0" smtClean="0">
                <a:cs typeface="Times New Roman" pitchFamily="18" charset="0"/>
              </a:rPr>
              <a:t>, la si deve </a:t>
            </a:r>
            <a:r>
              <a:rPr lang="it-IT" altLang="it-IT" dirty="0" err="1" smtClean="0">
                <a:cs typeface="Times New Roman" pitchFamily="18" charset="0"/>
              </a:rPr>
              <a:t>pre</a:t>
            </a:r>
            <a:r>
              <a:rPr lang="it-IT" altLang="it-IT" dirty="0" smtClean="0">
                <a:cs typeface="Times New Roman" pitchFamily="18" charset="0"/>
              </a:rPr>
              <a:t>-purificare.</a:t>
            </a:r>
            <a:endParaRPr lang="it-IT" altLang="it-IT" dirty="0" smtClean="0">
              <a:cs typeface="Times New Roman" pitchFamily="18" charset="0"/>
            </a:endParaRPr>
          </a:p>
          <a:p>
            <a:endParaRPr lang="it-IT" altLang="it-IT" dirty="0">
              <a:cs typeface="Times New Roman" pitchFamily="18" charset="0"/>
            </a:endParaRPr>
          </a:p>
          <a:p>
            <a:endParaRPr lang="it-IT" altLang="it-IT" dirty="0" smtClean="0">
              <a:cs typeface="Times New Roman" pitchFamily="18" charset="0"/>
            </a:endParaRPr>
          </a:p>
          <a:p>
            <a:r>
              <a:rPr lang="it-IT" altLang="it-IT" dirty="0" smtClean="0">
                <a:cs typeface="Times New Roman" pitchFamily="18" charset="0"/>
              </a:rPr>
              <a:t>                                   tubi otturati da </a:t>
            </a:r>
            <a:r>
              <a:rPr lang="it-IT" altLang="it-IT" dirty="0" err="1" smtClean="0">
                <a:cs typeface="Times New Roman" pitchFamily="18" charset="0"/>
              </a:rPr>
              <a:t>CaCO</a:t>
            </a:r>
            <a:r>
              <a:rPr lang="it-IT" altLang="it-IT" baseline="-25000" dirty="0" err="1" smtClean="0">
                <a:cs typeface="Times New Roman" pitchFamily="18" charset="0"/>
              </a:rPr>
              <a:t>3</a:t>
            </a:r>
            <a:endParaRPr lang="it-IT" altLang="it-IT" baseline="-25000" dirty="0">
              <a:cs typeface="Times New Roman" pitchFamily="18" charset="0"/>
            </a:endParaRPr>
          </a:p>
          <a:p>
            <a:endParaRPr lang="it-IT" altLang="it-IT" dirty="0" smtClean="0">
              <a:cs typeface="Times New Roman" pitchFamily="18" charset="0"/>
            </a:endParaRPr>
          </a:p>
          <a:p>
            <a:endParaRPr lang="it-IT" altLang="it-IT" dirty="0">
              <a:cs typeface="Times New Roman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636912"/>
            <a:ext cx="1716782" cy="139059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7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54868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 smtClean="0">
                <a:cs typeface="Times New Roman" pitchFamily="18" charset="0"/>
              </a:rPr>
              <a:t>Si fa prima passare l'acqua </a:t>
            </a:r>
            <a:r>
              <a:rPr lang="it-IT" altLang="it-IT" dirty="0">
                <a:cs typeface="Times New Roman" pitchFamily="18" charset="0"/>
              </a:rPr>
              <a:t>attraverso delle 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</a:rPr>
              <a:t>resine a scambio ionico </a:t>
            </a:r>
            <a:r>
              <a:rPr lang="it-IT" altLang="it-IT" dirty="0">
                <a:cs typeface="Times New Roman" pitchFamily="18" charset="0"/>
              </a:rPr>
              <a:t>ove gli ioni rappresentanti le </a:t>
            </a:r>
            <a:r>
              <a:rPr lang="it-IT" altLang="it-IT" dirty="0" err="1">
                <a:cs typeface="Times New Roman" pitchFamily="18" charset="0"/>
              </a:rPr>
              <a:t>impurezze</a:t>
            </a:r>
            <a:r>
              <a:rPr lang="it-IT" altLang="it-IT" dirty="0">
                <a:cs typeface="Times New Roman" pitchFamily="18" charset="0"/>
              </a:rPr>
              <a:t> vengono scambiati con ioni H</a:t>
            </a:r>
            <a:r>
              <a:rPr lang="it-IT" altLang="it-IT" baseline="30000" dirty="0">
                <a:cs typeface="Times New Roman" pitchFamily="18" charset="0"/>
              </a:rPr>
              <a:t>+</a:t>
            </a:r>
            <a:r>
              <a:rPr lang="it-IT" altLang="it-IT" dirty="0">
                <a:cs typeface="Times New Roman" pitchFamily="18" charset="0"/>
              </a:rPr>
              <a:t> e OH</a:t>
            </a:r>
            <a:r>
              <a:rPr lang="it-IT" altLang="it-IT" baseline="30000" dirty="0">
                <a:cs typeface="Times New Roman" pitchFamily="18" charset="0"/>
              </a:rPr>
              <a:t>-</a:t>
            </a:r>
            <a:r>
              <a:rPr lang="it-IT" altLang="it-IT" dirty="0">
                <a:cs typeface="Times New Roman" pitchFamily="18" charset="0"/>
              </a:rPr>
              <a:t>.</a:t>
            </a:r>
          </a:p>
          <a:p>
            <a:endParaRPr lang="it-IT" altLang="it-IT" dirty="0">
              <a:cs typeface="Times New Roman" pitchFamily="18" charset="0"/>
            </a:endParaRPr>
          </a:p>
          <a:p>
            <a:r>
              <a:rPr lang="it-IT" altLang="it-IT" dirty="0">
                <a:cs typeface="Times New Roman" pitchFamily="18" charset="0"/>
              </a:rPr>
              <a:t>il trattamento si chiama </a:t>
            </a:r>
            <a:r>
              <a:rPr lang="it-IT" altLang="it-IT" b="1" dirty="0">
                <a:solidFill>
                  <a:srgbClr val="0000FF"/>
                </a:solidFill>
                <a:cs typeface="Times New Roman" pitchFamily="18" charset="0"/>
              </a:rPr>
              <a:t>addolcimento o deionizzazione</a:t>
            </a:r>
            <a:r>
              <a:rPr lang="it-IT" altLang="it-IT" dirty="0">
                <a:cs typeface="Times New Roman" pitchFamily="18" charset="0"/>
              </a:rPr>
              <a:t>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8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246498" y="1446478"/>
            <a:ext cx="8610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smtClean="0">
                <a:cs typeface="Times New Roman" pitchFamily="18" charset="0"/>
              </a:rPr>
              <a:t>Resine </a:t>
            </a:r>
            <a:r>
              <a:rPr lang="it-IT" altLang="it-IT" sz="2400" dirty="0">
                <a:cs typeface="Times New Roman" pitchFamily="18" charset="0"/>
              </a:rPr>
              <a:t>a scambio ionico: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cs typeface="Times New Roman" pitchFamily="18" charset="0"/>
              </a:rPr>
              <a:t>sono polimeri organici sintetici </a:t>
            </a:r>
            <a:r>
              <a:rPr lang="it-IT" altLang="it-IT" sz="2400" dirty="0">
                <a:cs typeface="Times New Roman" pitchFamily="18" charset="0"/>
              </a:rPr>
              <a:t>contenenti particolari gruppi </a:t>
            </a:r>
            <a:r>
              <a:rPr lang="it-IT" altLang="it-IT" sz="2400" dirty="0" smtClean="0">
                <a:cs typeface="Times New Roman" pitchFamily="18" charset="0"/>
              </a:rPr>
              <a:t>funzionali che scambiano gli ioni indesiderati </a:t>
            </a:r>
            <a:endParaRPr lang="it-IT" altLang="it-IT" sz="2400" dirty="0">
              <a:cs typeface="Times New Roman" pitchFamily="1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46498" y="726423"/>
            <a:ext cx="8056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 fase di pulizia dell'acqua: 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purificazione per scambio ionico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95536" y="2852936"/>
            <a:ext cx="8496300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557536"/>
            <a:ext cx="8497888" cy="863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1557536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>
                <a:cs typeface="Times New Roman" pitchFamily="18" charset="0"/>
              </a:rPr>
              <a:t>resine a scambio </a:t>
            </a:r>
            <a:r>
              <a:rPr lang="it-IT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cationico</a:t>
            </a:r>
            <a:r>
              <a:rPr lang="it-IT">
                <a:cs typeface="Times New Roman" pitchFamily="18" charset="0"/>
              </a:rPr>
              <a:t> sono ricche di gruppi -SO</a:t>
            </a:r>
            <a:r>
              <a:rPr lang="it-IT" baseline="-30000">
                <a:cs typeface="Times New Roman" pitchFamily="18" charset="0"/>
              </a:rPr>
              <a:t>3</a:t>
            </a:r>
            <a:r>
              <a:rPr lang="it-IT" baseline="30000">
                <a:cs typeface="Times New Roman" pitchFamily="18" charset="0"/>
              </a:rPr>
              <a:t>-</a:t>
            </a:r>
            <a:r>
              <a:rPr lang="it-IT">
                <a:cs typeface="Times New Roman" pitchFamily="18" charset="0"/>
              </a:rPr>
              <a:t> (gruppo sulfonilico) e sono capaci di trattenere e scambiare </a:t>
            </a:r>
            <a:r>
              <a:rPr lang="it-IT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cationi.</a:t>
            </a:r>
            <a:r>
              <a:rPr lang="it-IT">
                <a:cs typeface="Times New Roman" pitchFamily="18" charset="0"/>
              </a:rPr>
              <a:t> </a:t>
            </a:r>
            <a:endParaRPr lang="it-IT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2781498"/>
            <a:ext cx="8351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/>
              <a:t>resine a scambio </a:t>
            </a:r>
            <a:r>
              <a:rPr lang="it-IT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anionico</a:t>
            </a:r>
            <a:r>
              <a:rPr lang="it-IT"/>
              <a:t> sono ricche di gruppi -NH</a:t>
            </a:r>
            <a:r>
              <a:rPr lang="it-IT" baseline="-25000"/>
              <a:t>4</a:t>
            </a:r>
            <a:r>
              <a:rPr lang="it-IT" baseline="30000"/>
              <a:t>+</a:t>
            </a:r>
            <a:r>
              <a:rPr lang="it-IT"/>
              <a:t> (gruppo ammonico) e sono capaci di trattenere e scambiare </a:t>
            </a:r>
            <a:r>
              <a:rPr lang="it-IT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anioni</a:t>
            </a:r>
            <a:r>
              <a:rPr lang="it-IT"/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33265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esistono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72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25539"/>
            <a:ext cx="2808783" cy="275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164288" y="342900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dal rubinetto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650763"/>
            <a:ext cx="19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 distillatore</a:t>
            </a:r>
            <a:endParaRPr lang="it-IT" dirty="0"/>
          </a:p>
        </p:txBody>
      </p:sp>
      <p:sp>
        <p:nvSpPr>
          <p:cNvPr id="4" name="Freccia a sinistra 3"/>
          <p:cNvSpPr/>
          <p:nvPr/>
        </p:nvSpPr>
        <p:spPr>
          <a:xfrm>
            <a:off x="5724128" y="3717032"/>
            <a:ext cx="1296144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/>
          <p:cNvSpPr/>
          <p:nvPr/>
        </p:nvSpPr>
        <p:spPr>
          <a:xfrm>
            <a:off x="2314735" y="840302"/>
            <a:ext cx="1296144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116013" y="2060575"/>
            <a:ext cx="6553200" cy="21605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4213" y="549275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/>
              <a:t>resine a scambio cationico trattengono cationi metallici </a:t>
            </a:r>
            <a:r>
              <a:rPr lang="it-IT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(in particolare Ca</a:t>
            </a:r>
            <a:r>
              <a:rPr lang="it-IT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2+</a:t>
            </a:r>
            <a:r>
              <a:rPr lang="it-IT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Mg</a:t>
            </a:r>
            <a:r>
              <a:rPr lang="it-IT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2+</a:t>
            </a:r>
            <a:r>
              <a:rPr lang="it-IT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it-IT"/>
              <a:t>sostituendoli con ioni </a:t>
            </a:r>
            <a:r>
              <a:rPr lang="it-IT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it-IT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it-IT"/>
              <a:t> 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276600" y="2071688"/>
            <a:ext cx="122396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R-SO</a:t>
            </a:r>
            <a:r>
              <a:rPr lang="it-IT" altLang="it-IT" sz="2400" baseline="-25000"/>
              <a:t>3</a:t>
            </a:r>
            <a:r>
              <a:rPr lang="it-IT" altLang="it-IT" sz="2400" baseline="30000"/>
              <a:t>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R-SO</a:t>
            </a:r>
            <a:r>
              <a:rPr lang="it-IT" altLang="it-IT" sz="2400" baseline="-25000"/>
              <a:t>3</a:t>
            </a:r>
            <a:r>
              <a:rPr lang="it-IT" altLang="it-IT" sz="2400" baseline="30000"/>
              <a:t>-</a:t>
            </a:r>
            <a:endParaRPr lang="it-IT" altLang="it-IT" sz="2400"/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3441700" y="2457450"/>
            <a:ext cx="1588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3276600" y="3160713"/>
            <a:ext cx="10810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R-SO</a:t>
            </a:r>
            <a:r>
              <a:rPr lang="it-IT" altLang="it-IT" sz="2400" baseline="-25000"/>
              <a:t>3</a:t>
            </a:r>
            <a:r>
              <a:rPr lang="it-IT" altLang="it-IT" sz="2400" baseline="30000"/>
              <a:t>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R-SO</a:t>
            </a:r>
            <a:r>
              <a:rPr lang="it-IT" altLang="it-IT" sz="2400" baseline="-25000"/>
              <a:t>3</a:t>
            </a:r>
            <a:r>
              <a:rPr lang="it-IT" altLang="it-IT" sz="2400" baseline="30000"/>
              <a:t>-</a:t>
            </a:r>
            <a:endParaRPr lang="it-IT" altLang="it-IT" sz="2400"/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>
            <a:off x="3441700" y="3556000"/>
            <a:ext cx="1588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4" name="Line 11"/>
          <p:cNvSpPr>
            <a:spLocks noChangeShapeType="1"/>
          </p:cNvSpPr>
          <p:nvPr/>
        </p:nvSpPr>
        <p:spPr bwMode="auto">
          <a:xfrm>
            <a:off x="3441700" y="3036888"/>
            <a:ext cx="1588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141788" y="236061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</a:t>
            </a:r>
            <a:r>
              <a:rPr lang="it-IT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2+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141788" y="344011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Mg</a:t>
            </a:r>
            <a:r>
              <a:rPr lang="it-IT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2+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4144963" y="2060575"/>
            <a:ext cx="519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H</a:t>
            </a:r>
            <a:r>
              <a:rPr lang="it-IT" altLang="it-IT" sz="2400" baseline="30000"/>
              <a:t>+</a:t>
            </a:r>
          </a:p>
        </p:txBody>
      </p: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3702050"/>
            <a:ext cx="5318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3167063"/>
            <a:ext cx="5318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2632075"/>
            <a:ext cx="5318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AutoShape 24"/>
          <p:cNvSpPr>
            <a:spLocks noChangeArrowheads="1"/>
          </p:cNvSpPr>
          <p:nvPr/>
        </p:nvSpPr>
        <p:spPr bwMode="auto">
          <a:xfrm>
            <a:off x="7667625" y="3500438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232" name="AutoShape 25"/>
          <p:cNvSpPr>
            <a:spLocks noChangeArrowheads="1"/>
          </p:cNvSpPr>
          <p:nvPr/>
        </p:nvSpPr>
        <p:spPr bwMode="auto">
          <a:xfrm>
            <a:off x="7667625" y="2997200"/>
            <a:ext cx="936625" cy="287338"/>
          </a:xfrm>
          <a:prstGeom prst="leftArrow">
            <a:avLst>
              <a:gd name="adj1" fmla="val 50000"/>
              <a:gd name="adj2" fmla="val 814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233" name="AutoShape 26"/>
          <p:cNvSpPr>
            <a:spLocks noChangeArrowheads="1"/>
          </p:cNvSpPr>
          <p:nvPr/>
        </p:nvSpPr>
        <p:spPr bwMode="auto">
          <a:xfrm>
            <a:off x="7667625" y="2492375"/>
            <a:ext cx="936625" cy="287338"/>
          </a:xfrm>
          <a:prstGeom prst="leftArrow">
            <a:avLst>
              <a:gd name="adj1" fmla="val 50000"/>
              <a:gd name="adj2" fmla="val 814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234" name="AutoShape 27"/>
          <p:cNvSpPr>
            <a:spLocks noChangeArrowheads="1"/>
          </p:cNvSpPr>
          <p:nvPr/>
        </p:nvSpPr>
        <p:spPr bwMode="auto">
          <a:xfrm>
            <a:off x="250825" y="2492375"/>
            <a:ext cx="828675" cy="287338"/>
          </a:xfrm>
          <a:prstGeom prst="leftArrow">
            <a:avLst>
              <a:gd name="adj1" fmla="val 50000"/>
              <a:gd name="adj2" fmla="val 720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235" name="AutoShape 28"/>
          <p:cNvSpPr>
            <a:spLocks noChangeArrowheads="1"/>
          </p:cNvSpPr>
          <p:nvPr/>
        </p:nvSpPr>
        <p:spPr bwMode="auto">
          <a:xfrm>
            <a:off x="250825" y="2997200"/>
            <a:ext cx="828675" cy="287338"/>
          </a:xfrm>
          <a:prstGeom prst="leftArrow">
            <a:avLst>
              <a:gd name="adj1" fmla="val 50000"/>
              <a:gd name="adj2" fmla="val 720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236" name="AutoShape 29"/>
          <p:cNvSpPr>
            <a:spLocks noChangeArrowheads="1"/>
          </p:cNvSpPr>
          <p:nvPr/>
        </p:nvSpPr>
        <p:spPr bwMode="auto">
          <a:xfrm>
            <a:off x="250825" y="3500438"/>
            <a:ext cx="828675" cy="287337"/>
          </a:xfrm>
          <a:prstGeom prst="leftArrow">
            <a:avLst>
              <a:gd name="adj1" fmla="val 50000"/>
              <a:gd name="adj2" fmla="val 721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237" name="Text Box 31"/>
          <p:cNvSpPr txBox="1">
            <a:spLocks noChangeArrowheads="1"/>
          </p:cNvSpPr>
          <p:nvPr/>
        </p:nvSpPr>
        <p:spPr bwMode="auto">
          <a:xfrm>
            <a:off x="6877050" y="4581525"/>
            <a:ext cx="205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FF3300"/>
                </a:solidFill>
              </a:rPr>
              <a:t>dal rubinetto</a:t>
            </a:r>
          </a:p>
        </p:txBody>
      </p:sp>
      <p:sp>
        <p:nvSpPr>
          <p:cNvPr id="9238" name="Text Box 32"/>
          <p:cNvSpPr txBox="1">
            <a:spLocks noChangeArrowheads="1"/>
          </p:cNvSpPr>
          <p:nvPr/>
        </p:nvSpPr>
        <p:spPr bwMode="auto">
          <a:xfrm>
            <a:off x="179388" y="4581525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99CCFF"/>
                </a:solidFill>
              </a:rPr>
              <a:t>acqua deionizzata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/>
      <p:bldP spid="13326" grpId="0"/>
      <p:bldP spid="133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/>
              <a:t>resine a scambio anionico trattengono anioni  </a:t>
            </a:r>
            <a:r>
              <a:rPr lang="it-IT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(in particolare HCO</a:t>
            </a:r>
            <a:r>
              <a:rPr lang="it-IT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it-IT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it-IT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CO</a:t>
            </a:r>
            <a:r>
              <a:rPr lang="it-IT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it-IT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</a:t>
            </a:r>
            <a:r>
              <a:rPr lang="it-IT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NO</a:t>
            </a:r>
            <a:r>
              <a:rPr lang="it-IT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it-IT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it-IT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Cl</a:t>
            </a:r>
            <a:r>
              <a:rPr lang="it-IT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it-IT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it-IT"/>
              <a:t> sostituendoli con ioni </a:t>
            </a:r>
            <a:r>
              <a:rPr lang="it-IT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  <a:r>
              <a:rPr lang="it-IT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116013" y="2060575"/>
            <a:ext cx="6553200" cy="21605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276600" y="2071688"/>
            <a:ext cx="122396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R-NH</a:t>
            </a:r>
            <a:r>
              <a:rPr lang="it-IT" altLang="it-IT" sz="2400" baseline="-25000"/>
              <a:t>4</a:t>
            </a:r>
            <a:r>
              <a:rPr lang="it-IT" altLang="it-IT" sz="2400" baseline="30000"/>
              <a:t>+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R-NH</a:t>
            </a:r>
            <a:r>
              <a:rPr lang="it-IT" altLang="it-IT" sz="2400" baseline="-25000"/>
              <a:t>4</a:t>
            </a:r>
            <a:r>
              <a:rPr lang="it-IT" altLang="it-IT" sz="2400" baseline="30000"/>
              <a:t>+</a:t>
            </a:r>
            <a:endParaRPr lang="it-IT" altLang="it-IT" sz="2400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3441700" y="245745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276600" y="3160713"/>
            <a:ext cx="122396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R-NH</a:t>
            </a:r>
            <a:r>
              <a:rPr lang="it-IT" altLang="it-IT" sz="2400" baseline="-25000"/>
              <a:t>4</a:t>
            </a:r>
            <a:r>
              <a:rPr lang="it-IT" altLang="it-IT" sz="2400" baseline="30000"/>
              <a:t>+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R-NH</a:t>
            </a:r>
            <a:r>
              <a:rPr lang="it-IT" altLang="it-IT" sz="2400" baseline="-25000"/>
              <a:t>4</a:t>
            </a:r>
            <a:r>
              <a:rPr lang="it-IT" altLang="it-IT" sz="2400" baseline="30000"/>
              <a:t>+</a:t>
            </a: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3441700" y="355600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3441700" y="303688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235450" y="2617788"/>
            <a:ext cx="69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OH</a:t>
            </a:r>
            <a:r>
              <a:rPr lang="it-IT" altLang="it-IT" sz="2400" baseline="30000"/>
              <a:t>-</a:t>
            </a:r>
          </a:p>
        </p:txBody>
      </p:sp>
      <p:sp>
        <p:nvSpPr>
          <p:cNvPr id="10250" name="AutoShape 17"/>
          <p:cNvSpPr>
            <a:spLocks noChangeArrowheads="1"/>
          </p:cNvSpPr>
          <p:nvPr/>
        </p:nvSpPr>
        <p:spPr bwMode="auto">
          <a:xfrm>
            <a:off x="7667625" y="3500438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51" name="AutoShape 18"/>
          <p:cNvSpPr>
            <a:spLocks noChangeArrowheads="1"/>
          </p:cNvSpPr>
          <p:nvPr/>
        </p:nvSpPr>
        <p:spPr bwMode="auto">
          <a:xfrm>
            <a:off x="7667625" y="2997200"/>
            <a:ext cx="936625" cy="287338"/>
          </a:xfrm>
          <a:prstGeom prst="leftArrow">
            <a:avLst>
              <a:gd name="adj1" fmla="val 50000"/>
              <a:gd name="adj2" fmla="val 814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52" name="AutoShape 19"/>
          <p:cNvSpPr>
            <a:spLocks noChangeArrowheads="1"/>
          </p:cNvSpPr>
          <p:nvPr/>
        </p:nvSpPr>
        <p:spPr bwMode="auto">
          <a:xfrm>
            <a:off x="7667625" y="2492375"/>
            <a:ext cx="936625" cy="287338"/>
          </a:xfrm>
          <a:prstGeom prst="leftArrow">
            <a:avLst>
              <a:gd name="adj1" fmla="val 50000"/>
              <a:gd name="adj2" fmla="val 814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53" name="AutoShape 20"/>
          <p:cNvSpPr>
            <a:spLocks noChangeArrowheads="1"/>
          </p:cNvSpPr>
          <p:nvPr/>
        </p:nvSpPr>
        <p:spPr bwMode="auto">
          <a:xfrm>
            <a:off x="250825" y="2492375"/>
            <a:ext cx="828675" cy="287338"/>
          </a:xfrm>
          <a:prstGeom prst="leftArrow">
            <a:avLst>
              <a:gd name="adj1" fmla="val 50000"/>
              <a:gd name="adj2" fmla="val 720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54" name="AutoShape 21"/>
          <p:cNvSpPr>
            <a:spLocks noChangeArrowheads="1"/>
          </p:cNvSpPr>
          <p:nvPr/>
        </p:nvSpPr>
        <p:spPr bwMode="auto">
          <a:xfrm>
            <a:off x="250825" y="2997200"/>
            <a:ext cx="828675" cy="287338"/>
          </a:xfrm>
          <a:prstGeom prst="leftArrow">
            <a:avLst>
              <a:gd name="adj1" fmla="val 50000"/>
              <a:gd name="adj2" fmla="val 720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55" name="AutoShape 22"/>
          <p:cNvSpPr>
            <a:spLocks noChangeArrowheads="1"/>
          </p:cNvSpPr>
          <p:nvPr/>
        </p:nvSpPr>
        <p:spPr bwMode="auto">
          <a:xfrm>
            <a:off x="250825" y="3500438"/>
            <a:ext cx="828675" cy="287337"/>
          </a:xfrm>
          <a:prstGeom prst="leftArrow">
            <a:avLst>
              <a:gd name="adj1" fmla="val 50000"/>
              <a:gd name="adj2" fmla="val 721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160713"/>
            <a:ext cx="7064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2066925"/>
            <a:ext cx="7064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716338"/>
            <a:ext cx="7064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235450" y="206057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</a:t>
            </a:r>
            <a:r>
              <a:rPr lang="it-IT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</p:txBody>
      </p:sp>
      <p:pic>
        <p:nvPicPr>
          <p:cNvPr id="14367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2636838"/>
            <a:ext cx="5889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141663"/>
            <a:ext cx="5889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235450" y="37163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</a:t>
            </a:r>
            <a:r>
              <a:rPr lang="it-IT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it-IT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</p:txBody>
      </p:sp>
      <p:sp>
        <p:nvSpPr>
          <p:cNvPr id="10263" name="Text Box 35"/>
          <p:cNvSpPr txBox="1">
            <a:spLocks noChangeArrowheads="1"/>
          </p:cNvSpPr>
          <p:nvPr/>
        </p:nvSpPr>
        <p:spPr bwMode="auto">
          <a:xfrm>
            <a:off x="6877050" y="4581525"/>
            <a:ext cx="205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FF3300"/>
                </a:solidFill>
              </a:rPr>
              <a:t>dal rubinetto</a:t>
            </a:r>
          </a:p>
        </p:txBody>
      </p:sp>
      <p:sp>
        <p:nvSpPr>
          <p:cNvPr id="10264" name="Text Box 36"/>
          <p:cNvSpPr txBox="1">
            <a:spLocks noChangeArrowheads="1"/>
          </p:cNvSpPr>
          <p:nvPr/>
        </p:nvSpPr>
        <p:spPr bwMode="auto">
          <a:xfrm>
            <a:off x="179388" y="4581525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99CCFF"/>
                </a:solidFill>
              </a:rPr>
              <a:t>acqua deionizzata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  <p:bldP spid="14366" grpId="0"/>
      <p:bldP spid="143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9/9c/Simple_distillation_apparatus.svg/220px-Simple_distillation_apparat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0195"/>
            <a:ext cx="2541166" cy="337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34306" y="3861048"/>
            <a:ext cx="7762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1) </a:t>
            </a:r>
            <a:r>
              <a:rPr lang="it-IT" dirty="0" smtClean="0"/>
              <a:t>elemento riscaldante       </a:t>
            </a:r>
            <a:r>
              <a:rPr lang="it-IT" dirty="0" smtClean="0">
                <a:solidFill>
                  <a:srgbClr val="FF0000"/>
                </a:solidFill>
              </a:rPr>
              <a:t>2) </a:t>
            </a:r>
            <a:r>
              <a:rPr lang="it-IT" dirty="0"/>
              <a:t>pallone con collo normalizzato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3) </a:t>
            </a:r>
            <a:r>
              <a:rPr lang="it-IT" dirty="0" smtClean="0"/>
              <a:t>colonna da distillazione  </a:t>
            </a:r>
            <a:r>
              <a:rPr lang="it-IT" dirty="0" smtClean="0">
                <a:solidFill>
                  <a:srgbClr val="FF0000"/>
                </a:solidFill>
              </a:rPr>
              <a:t>4) </a:t>
            </a:r>
            <a:r>
              <a:rPr lang="it-IT" dirty="0" smtClean="0"/>
              <a:t>termometro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5) </a:t>
            </a:r>
            <a:r>
              <a:rPr lang="it-IT" dirty="0" smtClean="0"/>
              <a:t>condensatore refrigerante di Liebig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6/7) </a:t>
            </a:r>
            <a:r>
              <a:rPr lang="it-IT" dirty="0" smtClean="0"/>
              <a:t>ingresso/uscita H</a:t>
            </a:r>
            <a:r>
              <a:rPr lang="it-IT" baseline="-25000" dirty="0" smtClean="0"/>
              <a:t>2</a:t>
            </a:r>
            <a:r>
              <a:rPr lang="it-IT" dirty="0" smtClean="0"/>
              <a:t>O di raffreddamento 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563888" y="764704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Schema di distillazione semplice da banco</a:t>
            </a:r>
          </a:p>
          <a:p>
            <a:r>
              <a:rPr lang="it-IT" dirty="0" smtClean="0"/>
              <a:t>Ad es. x distillare H</a:t>
            </a:r>
            <a:r>
              <a:rPr lang="it-IT" baseline="-25000" dirty="0" smtClean="0"/>
              <a:t>2</a:t>
            </a:r>
            <a:r>
              <a:rPr lang="it-IT" dirty="0" smtClean="0"/>
              <a:t>O o un altro liquido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27984" y="1886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II fase: distillazione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9/9c/Simple_distillation_apparatus.svg/220px-Simple_distillation_apparat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0195"/>
            <a:ext cx="2541166" cy="337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67544" y="357301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8)</a:t>
            </a:r>
            <a:r>
              <a:rPr lang="it-IT" dirty="0"/>
              <a:t> </a:t>
            </a:r>
            <a:r>
              <a:rPr lang="it-IT" b="1" dirty="0"/>
              <a:t>condensato</a:t>
            </a:r>
            <a:r>
              <a:rPr lang="it-IT" dirty="0"/>
              <a:t>    </a:t>
            </a:r>
            <a:r>
              <a:rPr lang="it-IT" dirty="0">
                <a:solidFill>
                  <a:srgbClr val="FF0000"/>
                </a:solidFill>
              </a:rPr>
              <a:t>9)</a:t>
            </a:r>
            <a:r>
              <a:rPr lang="it-IT" dirty="0"/>
              <a:t> sfiato vapori   </a:t>
            </a:r>
            <a:r>
              <a:rPr lang="it-IT" dirty="0">
                <a:solidFill>
                  <a:srgbClr val="FF0000"/>
                </a:solidFill>
              </a:rPr>
              <a:t>10)</a:t>
            </a:r>
            <a:r>
              <a:rPr lang="it-IT" dirty="0"/>
              <a:t> raccordo normalizzato</a:t>
            </a:r>
          </a:p>
          <a:p>
            <a:r>
              <a:rPr lang="it-IT" dirty="0">
                <a:solidFill>
                  <a:srgbClr val="FF0000"/>
                </a:solidFill>
              </a:rPr>
              <a:t>11/12) </a:t>
            </a:r>
            <a:r>
              <a:rPr lang="it-IT" dirty="0"/>
              <a:t>regolatori agitazione / T   </a:t>
            </a:r>
            <a:r>
              <a:rPr lang="it-IT" dirty="0">
                <a:solidFill>
                  <a:srgbClr val="FF0000"/>
                </a:solidFill>
              </a:rPr>
              <a:t>13) </a:t>
            </a:r>
            <a:r>
              <a:rPr lang="it-IT" dirty="0"/>
              <a:t>corpo del riscaldatore  </a:t>
            </a:r>
          </a:p>
          <a:p>
            <a:r>
              <a:rPr lang="it-IT" dirty="0">
                <a:solidFill>
                  <a:srgbClr val="FF0000"/>
                </a:solidFill>
              </a:rPr>
              <a:t>14) </a:t>
            </a:r>
            <a:r>
              <a:rPr lang="it-IT" dirty="0"/>
              <a:t>eventuale bagnomaria a T + alta  </a:t>
            </a:r>
            <a:r>
              <a:rPr lang="it-IT" dirty="0">
                <a:solidFill>
                  <a:srgbClr val="FF0000"/>
                </a:solidFill>
              </a:rPr>
              <a:t>15)</a:t>
            </a:r>
            <a:r>
              <a:rPr lang="it-IT" dirty="0"/>
              <a:t>  </a:t>
            </a:r>
            <a:r>
              <a:rPr lang="it-IT" b="1" dirty="0"/>
              <a:t>soluzione da distillare    </a:t>
            </a:r>
          </a:p>
          <a:p>
            <a:r>
              <a:rPr lang="it-IT" dirty="0">
                <a:solidFill>
                  <a:srgbClr val="FF0000"/>
                </a:solidFill>
              </a:rPr>
              <a:t>16) </a:t>
            </a:r>
            <a:r>
              <a:rPr lang="it-IT" dirty="0"/>
              <a:t>eventuale bagnomaria a T + bassa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5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76250"/>
            <a:ext cx="324008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539750" y="3159125"/>
            <a:ext cx="3097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distillatore in vetro per  acqua da banco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19526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5004048" y="3501008"/>
            <a:ext cx="33829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/>
              <a:t>resine a scambio ionico e distillatore commerciale</a:t>
            </a:r>
          </a:p>
        </p:txBody>
      </p: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12842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8" descr="data:image/jpeg;base64,/9j/4AAQSkZJRgABAQAAAQABAAD/2wCEAAkGBhISDxAQEBISEBAQEA8QEBAUFBAUFBUUFBAVFBUQFBUXHCYeFxkjGRQUHy8gJCcpLCwsFR4xNTAqNSYrLCkBCQoKDgwOFA8PFCkYFBgpKSkpKSkpKSkpKSkpKSkpKSkpKSkpKSkpKSkpKSkpKSkpKSkpKSkpKSkpKSkpKSkpKf/AABEIANAA8AMBIgACEQEDEQH/xAAbAAACAwEBAQAAAAAAAAAAAAACAwEEBQAGB//EAD8QAAIBAgMDCAcGBAcBAAAAAAECAAMRBBIhBTFBBhMiUWFxgZEHFDJCUqGxFRYjcsHRQ4Ki4TNTYnOSsvCD/8QAGAEBAQEBAQAAAAAAAAAAAAAAAAECAwT/xAAgEQEBAQACAQQDAAAAAAAAAAAAARECIRMDEhRBMVFh/9oADAMBAAIRAxEAPwCmIYWcFhhZtziMsK0NVhKkKFVhqIQEYEkUGSFaMCyQkmoWqwssZkh5JFAokgRgSEEgLyycsblkhYUsCHaEqSQsGACyQsZlnWgBlnZYwLJywYUVg5I604iDCcs4rG5Z2WDCssHLLGWCUgxXKyMseVg2hCSIJSWMkgpAxQkMJDVYxUmkAqxgWEFhqkVQhIYELJCVJkQqwssNEhZIABYQWGEhKkKELJtGBZNoUuTljck7LAWBCAhZYWWEBaTaGFk5IQq0mMyTskBWWTaMyTskNF2gkR2SdlgIyySI7JBIgJKyMsfaARAXlkFY2CYGQEhjTsvIruERnO5QW0424eMz9nUn55auI1IdWyHcoBvlErMaa26x5xyrPX4f1PE7qCN13Qce0R78mMI2ipzd9OgzLw75nVeLAhhZ6b7k0jfLWrDszIw/qW/ziK/Iyr/DqoerOhPzUwVhoIWWag5MYlRc80/5WYfIyrW2diFOuGqntBVv1lVWAh2kVLp/iI9P8ymLp4ymxsHU+MgdlkhYQF91jJVDIBtJCQwsK3CAGWEFhhIWWAoJJyxoSTkgKyzskcEnZYCMs7LH83O5uFIKyMsfkkFIQnLBKx/NzikgrlIGWWssBklFfLJyxuSdkgYOK/hXtY18OGvusaqg385ocoVJxNUsnNkuTbeOwyvXwwdWRtzKRccOoz0mz66uoaoFqVCFzd4FpakjJ2HQcsrpmyK9nIOhII4S0Nq4hKe9gSSdVvvf9poYCgEQC4BLsbLYe9e0v36e/TLp33mVZR5R1M9iFcAOTfTcbD6ywnKjKpJpahmC2YbgbfrGvhwUJIVixPDheQ2y6Rb2F6IPZcnW8B/3jQsVu62BLG1xLCcoKZsecHVYqRftmTV2KpQkMyliQLHtgVuT/SUCoxVRxAO8yj0dPaIOgyvxsGA0ks6NoyKQRqcqm3ZeeRGx6oUsChLtbcw0v3yPUqylEAbQZmyt2yaN+psTCOCzUVv19JfpAqcnMNuRnS+7K5+jEzKGLrjOzZxY9AEA6AzqOMFwaiCoxv1qV14HxjRYq8lal/w8UR2Ogb6WgnYWIUe1Sq9wZPqTArYq2qmqlt4LAjwO+8cm1Le+/wDMFP0gVPUsSN+HJHWtRT9QIupWyf4iVE/kJ/63msNqMBc1Et1WYWHxeEdS28hyk6XFj1k23jxgYKbRpk2DeYYfUSwlVTuZT4ibRxiOuoDW0toSdN+u6IqbJwrMfwqRIFwbWv4jjAz7TrSw2wqFgVLJm3FXYa7rWN+MA7AIvkr1dDYh+bb6WgLKyAIdTZmJG56J7GSoD8jaLyVwSDSV/wAj2/7CF0WWQVizjMo/ER6P5wCPMSyBfUbuEEKywbRxSDlgKKwSscVkZICMs60fkglIRjAS1gxZxbfY9fBTaIyyxhjZ18fpNhtCu/NXLHosLDTjvhU9oVB7xPlK1Fjkv1sflDUTNF5NsPxVW79I9Nqf6ADxIaZloxZFaa7RS2oYa30tHjaCH3mF7bwJkLGJA1VrrYDMNDGggkka+Mx5Kg9flJjTXYdHdrJYA3va1razKznrPnJZzY3Y2sbmGcMr0UXcbX7vKK+ydRYndeJapcDKSbC97DeZbOJZQpJBGgI75dMVsVsuoUsLbrXiamx6l1tY5RumuuI4HSGa4N9Tu6oLGMcCwzXpg3OupHGEj2tdXUaWsTvm0r7tRpIPHdvgxmUsWu4u4I67S3TxFPpfiHpWvoPnH80puMo1iDgUsCVsYMOw7EBbMDlutjpcX4mCUfLa4Ygi2t9NdJXfZ6a2JHHS8FcCfdc7hpCJxxbpKRakbakcCNR53lXLzKkXz0tAtvbB6rGaWIwhtrfLZdN+ovKtPDKWLNmcgC19Ba53DWB1Bw+q9LhbjfqtOKHjpM7FjmilVARmvmW51FwL94vHU9qkglhdF3txF+NuI64ForICxt727ryMsBQWCw1jiIJEDEUR+FXpDtNooCMp0Q17+6AR35gL+RmqJpf4SggglmOuhtCtJopznSZicpew8bSVEg4CEFhBYGN50Yer6uqtX0KBurjl7ZAxRGCZHJl8cXIxi/gAau2W4PALb6TbC/27u2FgYSwwsnLAB2ABJ3AEnwmZWxTOFzBqVN7cNWE0sYDzT/lMdWpg0MPpqAbE6+6Iw0zZtGnYELcdZNo3aNFMpCjf1TJ5glSFF7G/z4S+9IIBYWzi5DWvpwEhpCYq1lYH80tWiqlPprx0B+csASwLCyQsYVkWhHAmEKhkZZ2WFcX7pAtvk2nZYQfOC1jc6aa7okLDyzssDP2jTuCpNlZeq9juuPC3lAo4b8EACzqB49Y8ReadpEDPwCEDLYhQOjf5r4S3aGRItAC05hCYSLSjCCx1HQP/ALZ+TAwI1Pe/23/SUHhKejdzj+qCBCwFQnN+X6mNCSLAos5wOIvoRrBxOKFNCzbhw4k9QlWhimqEFlCIAbm53m2g65KUWFS5sTcX+k0wszapyWZTc7t2kuDA4ngUHisQWAIzLKvqWIBBZkte9tN3lLmKwTsoKNl6/GTVCRcWiMSuVLl8qrprYAXhDZdX/MPcAYVLZBzdPpd+7vsZWQ4TFEWs+69rjieMq7QrBkpBrIUqXDnjczfp4MaAgHtsJWGCUtlsDcMSbDhMithsOwJLsOsW/WWDUHxDziDydVusCSvJlOszUBnF0xvdfMSDtCkN9RfMSByYpdRnHk3S6oAttSj/AJi+Yhri0K5wbgcRrK2K2FSUaLcmaGDwC0lsALHfJrTP+26PxHwEmntqkWC3K3NrsLDumh9m0/hEHE7MRqbJYC4IBFtDwM0yllkWlXY+Jz0VJN2W6N3rpLsALQcsbBtAC05hCKyLSALQSI3LBKyjECxlKnqe1Kn0kZY1F39iVP8ArC4DAIAG14RypE4ciwA6N7b+J6pbVYRnDZrYiuVvZKOlutjvjaikdDcFuAP365o8nqN6bWNi7uxPex/SVMUlqjA6m5kC1VcovvB3dYmuu1k4U9O/qmQIamStQ+pynUOq8yNeNwePdLibYsbWGl/rPKNUvUW/AgfOXlr/AI2XtMwPQfbR4KJ32u3wiZ4aExtNouDaLX3DhwlbDY58xOmlxu7YKNuiMPUGuvGDGn6654/Kd62/XKiv2w1roN5liLHrD9dotsS1j0pyYqmOoyRtCnfcO60UYeOqsalNQ7cL+c1q7ta9zpKtTadnJyG3A6D9JY2ptVGpEKGBJGpAkgZQYkcT5xgwrnUA+JlfZG1LUrFXY3O6wEsfaLHehI74FHY9MpWxFM2PTz2H+of2mqRPLCo5xdcKTTOWiSb8Dm/aaLKRe9eoe4r9LR3BrmQWHXPG7cxDgioa7ZKBFRVtq3xKx3EWm3SxasFdS/SAI1FtR3RaNcyLTy3KfGMtFKo59hRqrUdaTWZk3MD1gA3njtg8ptqU81dqdWrhiGvVrsHUDMMrAA3EsH1phItPKcmOW/rFcUaiqGYMUZbgaa2N56yXDWQBINIMQDuIb6RmWGiTS6r0MKuUZhmC6gX3G8ecQqqWuNPrbdAagVBtv6oBpK51TpcH4+UyLuBdqKAaXIBI6ri9vnMzG4wGqxbo3PCXqLZmOtwwBBmLtjAVAxIVmvusLwhr7Qpj3z5CLO16Y95vITz77Nrk/wCG/iLQfsbEH3LDtYCOjtrtWpEgjfv1hU8SOdzk6Ak/KYg2bVUlWAv+YS6tBuby6BrbybC8z0NiptWnwv8A8jE/ayk7v6jMlNmVbgN0cxNma4XTqNpaXk+/xqPAmU7XH2ygYDIPM/rBw201AvlXfxvKlbZBp2N+cvpYC1u3frOpbPze3UyKu4kAMe5b6CSJtaS7fHUsL7fPCw8JmHAUhvr/ACT95Iw9DjVJ8pSWtH7wnr8hFVdvnrMp5cOONRu7+winFHhSrse5o00dbbhPWfGNobQL9E9V7XmTiHQfwXUXsCSwmngcKNGVOHtXJkU9to830dOB3mMTbY39HzMyNrUTnuaRIIFmzML2k7Oz26IpqOBY3PzGsumtKpjwGLXCl7X6yANL+ZlxdukjQgcCAJZ2dsclQwrUy1iDairancSS3DXzlxdit71dz2CnSXw3GB4/lJts80Rrqjjt1lvZdduYpakWprpfsm7tbknSxFM02Zg1wRU0zDst1QaPJcKAOdOgsOiOHjJRg7XxxpUnqlyLU2ULcWJcZAD5ypiMSw2dVw9EVHCrm11sqgE623aT2mH2JTW9xzlwPbAI333S5VoKylLABlZDoNxFuHjNTpK+SejzFKcdRNr5s1uzo759eBnxPkphmwu0MPRqAq61gihuizDVcwHEds+1lv1mr3E4zFTmoS0pa5mcKMNFK1ozPazKoYjttC5mHzMlGZRZkw4Uqudd9jfjfSY+K2g5bQlesXP6T0mMo/ht/wC4zxu1ESo+VKgFRfbUHXsmQ18W/wAa+IJ/WJfEH40P8o/UyqNiX3sT5zvu3IgamIBdSXzZhY2Fsss0MWiNfNe27om/1lT7uOrAoRbiDeOpbErE70+cKsVuUIa4ZiR23lb19Otz/wApp09iDqF45dhrIMT1+n8LHwJnfaK8KR8psVtnZRe4AAuTMJ9voCQqlx8R0HhN8eF5fhjlykNONv8AwR5CSMe/CiB4r+0r/ePqpjxb+0FuUr20RB5mdJ6HOseXjFsYuvwQDxH7TvWcT8IHjKX3jq8Fp+R/eC/KOt1qP5Zr4/JPLxDj6GJbgLdWpmhsV3VCDmUg7iCJmnbNU76hHcIL7TqcatT+mPj1fLG1tSm9RVVCRYk8SN26VaexqltWt42mU+0mPv1r/mAHylSrim1BzvfcQ4FjxLX3iX49nZ5Hq8BgXpNmWsyH8wt4g6GY3KfljtTBLnFTC16JIGfmrMCdwZQ+vDWeI5RY+tTdcrWVgT9NIvk3i+drGlic1Sk+XMuimwbWx7pPHlxuW5rTX0ybSBJzUDc+yaZsO7pTf5P+mytlb1rCtXAI/Ew91Cg30ZSCCfET3+F9HOzUKOuFpNZSFuMwIaxBa+89s28FsuhRDLRpU6StbMEQLe3XbfOdbeO2f6XNm1NHqtRf4alNwAe1hcT1WD2lSrAGjVp1L7grAny3xGP5K4OtfnsNRcn3ii3HboJ5LH+hjDZucwVethKwvlIOZATrutmA8ZkXfSRyMONorUo3XF4a7UTxYb+bJ7wLSPR/y3XHUTTq9DGUrLWQ6ZrXBcC3Zu4WmUft7AXACbTpDUsDZwBrxIPyM8jt7lFh8TWGNwvObP2jQ1ek9gKpA3CwFm04jv4TQ+9ZZ1oJadmgMEmJ52C2KtM6PDemXlLXwmHw/qzmk1Wq6s62OiKDbUds+XcjtqVKmPZ6rl6lSm2ZzbW1rbp9R9J2yfX8PSpowR6NRqgLAkEFbEaT59yb5JVqGPpsfxKJpsRWUWU34WOsv0j6nSFxePQSvhG6I8pbAmFGojUUQVMOQFJyxXOjiQPGA2Ppje6jxheitr4QvQqIvtMht+0+dtSKkgggjeDPov2tR/zF+cp4w4SobvlY/FlN/Oej0+c4fly58Pc8OlO5tHeqnjYeInqVo4JfczecIV8IN2HB7wJ1+RP05eK/bynq/WyjxEg0R8Q+s9aMdhxuw6DwWGu2KY9mkg8pfkfw8Tx4w5JAsxGuuVvpC9SbgtQ//Np6/wC8JG5VEg8o3/0jz/eZ89/R4nlKeyah/g1T4W/SWF2BWI0oP4sJ6D7wv1jyiau3XPvHwtHyOTXijye1eQGLroAEVSrXuxG4+PZM/CejDGo6v0Oid1wOu+t57Y7ab4m8zFHa197E95nLl6tt37bnGSY28DtLFU6dOk1OmSihc+ca247pcXGVj7TovdrMnBYVqqBgTaWhsFzxnO3XRfGMPvVj4TvXU4szeMpjk23XGrydtxkDTiqR9094YzG5Q8m8NjFy1MwIHRYlTY9mk202EI5dkrxl0G+JMrvjjLRoQDgxNCl9ptE1tpHtmoMCILbMUxg8rjdqW4EzEw20wlQrYhHN+wNPe1thqZhbW5NErYDyEM2MmvtF1ZgrlRfcLdQiftV+Lt5ylidi4sk5UZj15TKjcl9otuRl/kJkwabbSPFifExfro/9eVKfIXaLe8V/lWWqPo3xze1V+YH6RkNSMaB2SftDv8Lx9P0T1j7dX+tpYX0OqfbqX8z+suQZz7VA428RFNtxBvdR3kfvPR4f0OUAPb8lFpeo+ivDDexP8qx1DK8O/KiiN9WmP5hBXlLSO6op7tZ9Io+jjCD3by7S5E4Qfwr98uxMfKTykXhmPcrGD94+qnVPblt9Z9fTkrhRuorLKbCoDdSQeEmrOL4uNuud1Gr/AEfvDXH129mgx72/YGfa02fTG5FHgI0UR8I8hGr7XxRaOObdhx/X+0aNj7RP8FR4NPtVurSRaS09r42vJXaLe4B4H95aoch8ed7adwE+s2kFZN/h7cYGw9nVqdNVqBRbTQzYVI8rItIpeWQFjbSZQq0gpGToFWSBAVoV5oFaFADSYBSVEgGTmkqwQhXgZpIMiGJDyRSGNBkBZZ2WcTBJgFJECSDAm06QTIgFOg3nQC0naQJN4BSDInWgdOkToEzpF52eUcZE6dAgyJxnQP/Z"/>
          <p:cNvSpPr>
            <a:spLocks noChangeAspect="1" noChangeArrowheads="1"/>
          </p:cNvSpPr>
          <p:nvPr/>
        </p:nvSpPr>
        <p:spPr bwMode="auto">
          <a:xfrm>
            <a:off x="168275" y="-944563"/>
            <a:ext cx="2286000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95736" y="134076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it-IT" dirty="0">
                <a:solidFill>
                  <a:schemeClr val="tx2"/>
                </a:solidFill>
              </a:rPr>
              <a:t>serve a molte cose</a:t>
            </a:r>
          </a:p>
          <a:p>
            <a:r>
              <a:rPr lang="it-IT" altLang="it-IT" dirty="0">
                <a:solidFill>
                  <a:schemeClr val="tx2"/>
                </a:solidFill>
              </a:rPr>
              <a:t>solvente per preparare soluzioni,</a:t>
            </a:r>
          </a:p>
          <a:p>
            <a:r>
              <a:rPr lang="it-IT" altLang="it-IT" dirty="0">
                <a:solidFill>
                  <a:schemeClr val="tx2"/>
                </a:solidFill>
              </a:rPr>
              <a:t>diluire, </a:t>
            </a:r>
          </a:p>
          <a:p>
            <a:r>
              <a:rPr lang="it-IT" altLang="it-IT" dirty="0">
                <a:solidFill>
                  <a:schemeClr val="tx2"/>
                </a:solidFill>
              </a:rPr>
              <a:t>cristallizzare,</a:t>
            </a:r>
            <a:br>
              <a:rPr lang="it-IT" altLang="it-IT" dirty="0">
                <a:solidFill>
                  <a:schemeClr val="tx2"/>
                </a:solidFill>
              </a:rPr>
            </a:br>
            <a:r>
              <a:rPr lang="it-IT" altLang="it-IT" dirty="0">
                <a:solidFill>
                  <a:schemeClr val="tx2"/>
                </a:solidFill>
              </a:rPr>
              <a:t>lavare,</a:t>
            </a:r>
            <a:br>
              <a:rPr lang="it-IT" altLang="it-IT" dirty="0">
                <a:solidFill>
                  <a:schemeClr val="tx2"/>
                </a:solidFill>
              </a:rPr>
            </a:br>
            <a:r>
              <a:rPr lang="it-IT" altLang="it-IT" dirty="0">
                <a:solidFill>
                  <a:schemeClr val="tx2"/>
                </a:solidFill>
              </a:rPr>
              <a:t>raffreddare,</a:t>
            </a:r>
          </a:p>
          <a:p>
            <a:r>
              <a:rPr lang="it-IT" altLang="it-IT" dirty="0">
                <a:solidFill>
                  <a:schemeClr val="tx2"/>
                </a:solidFill>
              </a:rPr>
              <a:t>scaldare,…..</a:t>
            </a:r>
            <a:endParaRPr lang="it-IT" altLang="it-IT" dirty="0">
              <a:solidFill>
                <a:schemeClr val="tx2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9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299085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860032" y="83671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mini-distillatore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2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23528" y="166404"/>
            <a:ext cx="83739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it-IT" altLang="it-IT" sz="2400" dirty="0" smtClean="0"/>
              <a:t>L’</a:t>
            </a:r>
            <a:r>
              <a:rPr lang="it-IT" altLang="it-IT" sz="2400" b="1" dirty="0" smtClean="0"/>
              <a:t>OSMOSI INVERSA </a:t>
            </a:r>
            <a:r>
              <a:rPr lang="it-IT" altLang="it-IT" sz="2400" dirty="0" smtClean="0"/>
              <a:t>è una tecnica attualmente molto adoperata </a:t>
            </a:r>
            <a:r>
              <a:rPr lang="it-IT" altLang="it-IT" sz="2400" dirty="0" smtClean="0">
                <a:solidFill>
                  <a:srgbClr val="FF0000"/>
                </a:solidFill>
              </a:rPr>
              <a:t>in alternativa</a:t>
            </a:r>
            <a:r>
              <a:rPr lang="it-IT" altLang="it-IT" sz="2400" dirty="0" smtClean="0"/>
              <a:t> alla distillazione</a:t>
            </a:r>
            <a:endParaRPr lang="it-IT" altLang="it-IT" sz="2400" dirty="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23528" y="1106176"/>
            <a:ext cx="86409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smtClean="0"/>
              <a:t>La </a:t>
            </a:r>
            <a:r>
              <a:rPr lang="it-IT" altLang="it-IT" sz="2400" dirty="0"/>
              <a:t>pressione della rete idrica o di una pompa elettrica spinge l’acqua di rubinetto da sin a dx oltre </a:t>
            </a:r>
            <a:r>
              <a:rPr lang="it-IT" altLang="it-IT" sz="2400" dirty="0" smtClean="0"/>
              <a:t>una </a:t>
            </a:r>
            <a:r>
              <a:rPr lang="it-IT" altLang="it-IT" sz="2400" dirty="0"/>
              <a:t>membrana </a:t>
            </a:r>
            <a:r>
              <a:rPr lang="it-IT" altLang="it-IT" sz="2400" dirty="0" smtClean="0">
                <a:solidFill>
                  <a:srgbClr val="FF0000"/>
                </a:solidFill>
              </a:rPr>
              <a:t>semi-permeabile</a:t>
            </a:r>
            <a:r>
              <a:rPr lang="it-IT" altLang="it-IT" sz="2400" dirty="0">
                <a:solidFill>
                  <a:srgbClr val="FF0000"/>
                </a:solidFill>
              </a:rPr>
              <a:t>,</a:t>
            </a:r>
            <a:r>
              <a:rPr lang="it-IT" altLang="it-IT" sz="2400" dirty="0"/>
              <a:t> </a:t>
            </a:r>
            <a:endParaRPr lang="it-IT" altLang="it-IT" sz="24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smtClean="0"/>
              <a:t>solo acqua pura passa nel comparto di destra mentre tutti gli </a:t>
            </a:r>
            <a:r>
              <a:rPr lang="it-IT" altLang="it-IT" sz="2400" dirty="0"/>
              <a:t>altri componenti </a:t>
            </a:r>
            <a:r>
              <a:rPr lang="it-IT" altLang="it-IT" sz="2400" dirty="0" smtClean="0"/>
              <a:t>in soluzione restano </a:t>
            </a:r>
            <a:r>
              <a:rPr lang="it-IT" altLang="it-IT" sz="2400" dirty="0"/>
              <a:t>a sin.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0928"/>
            <a:ext cx="2933700" cy="15621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2333625" cy="195262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2606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evitare l’ostruzione della membrana e allungarne la vita, si può </a:t>
            </a:r>
            <a:r>
              <a:rPr lang="it-IT" dirty="0" err="1" smtClean="0"/>
              <a:t>pre</a:t>
            </a:r>
            <a:r>
              <a:rPr lang="it-IT" dirty="0" smtClean="0"/>
              <a:t>-purificare l’acqua facendola passare prima  in un sistema a scambio ionico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4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8680"/>
            <a:ext cx="2724023" cy="288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95735" y="3429794"/>
            <a:ext cx="517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Depuratore per osmosi inversa da banco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7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543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Controllo della purezza </a:t>
            </a: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 fa tramite 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la misura della conducibilità elettrica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it-IT" dirty="0">
                <a:cs typeface="Times New Roman" pitchFamily="18" charset="0"/>
              </a:rPr>
              <a:t>Controllo della purezza dell'H</a:t>
            </a:r>
            <a:r>
              <a:rPr lang="it-IT" baseline="-30000" dirty="0">
                <a:cs typeface="Times New Roman" pitchFamily="18" charset="0"/>
              </a:rPr>
              <a:t>2</a:t>
            </a:r>
            <a:r>
              <a:rPr lang="it-IT" dirty="0">
                <a:cs typeface="Times New Roman" pitchFamily="18" charset="0"/>
              </a:rPr>
              <a:t>O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dirty="0" err="1">
                <a:cs typeface="Times New Roman" pitchFamily="18" charset="0"/>
              </a:rPr>
              <a:t>impurezze</a:t>
            </a:r>
            <a:r>
              <a:rPr lang="it-IT" dirty="0">
                <a:cs typeface="Times New Roman" pitchFamily="18" charset="0"/>
              </a:rPr>
              <a:t> elettrolitiche:  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dirty="0">
                <a:cs typeface="Times New Roman" pitchFamily="18" charset="0"/>
              </a:rPr>
              <a:t>determinazione della  conducibilità </a:t>
            </a:r>
            <a:r>
              <a:rPr lang="it-IT" dirty="0" smtClean="0">
                <a:cs typeface="Times New Roman" pitchFamily="18" charset="0"/>
              </a:rPr>
              <a:t>ionica specifica </a:t>
            </a:r>
            <a:r>
              <a:rPr lang="it-IT" dirty="0">
                <a:cs typeface="Times New Roman" pitchFamily="18" charset="0"/>
              </a:rPr>
              <a:t>k.</a:t>
            </a:r>
          </a:p>
          <a:p>
            <a:pPr algn="just">
              <a:spcBef>
                <a:spcPct val="50000"/>
              </a:spcBef>
              <a:defRPr/>
            </a:pPr>
            <a:endParaRPr lang="it-IT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it-IT" dirty="0">
                <a:cs typeface="Times New Roman" pitchFamily="18" charset="0"/>
              </a:rPr>
              <a:t> </a:t>
            </a:r>
          </a:p>
          <a:p>
            <a:pPr>
              <a:spcBef>
                <a:spcPct val="50000"/>
              </a:spcBef>
              <a:defRPr/>
            </a:pPr>
            <a:endParaRPr lang="it-IT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38200" y="32766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276600" y="3124200"/>
          <a:ext cx="259080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" name="CorelPhotoPaint.Image.7" r:id="rId3" imgW="6190476" imgH="2752381" progId="CorelPhotoPaint.Image.7">
                  <p:embed/>
                </p:oleObj>
              </mc:Choice>
              <mc:Fallback>
                <p:oleObj name="CorelPhotoPaint.Image.7" r:id="rId3" imgW="6190476" imgH="2752381" progId="CorelPhotoPaint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124200"/>
                        <a:ext cx="2590800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79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134730"/>
              </p:ext>
            </p:extLst>
          </p:nvPr>
        </p:nvGraphicFramePr>
        <p:xfrm>
          <a:off x="179512" y="2924944"/>
          <a:ext cx="7775575" cy="2305050"/>
        </p:xfrm>
        <a:graphic>
          <a:graphicData uri="http://schemas.openxmlformats.org/drawingml/2006/table">
            <a:tbl>
              <a:tblPr/>
              <a:tblGrid>
                <a:gridCol w="194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0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GRADO 3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Acqua indicata per usi generali di laboratorio chimico e nelle preparazioni dei reagenti in soluzione. Può essere ottenuta per 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distillazione, scambio ionico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osmosi inversa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65" name="Text Box 20"/>
          <p:cNvSpPr txBox="1">
            <a:spLocks noChangeArrowheads="1"/>
          </p:cNvSpPr>
          <p:nvPr/>
        </p:nvSpPr>
        <p:spPr bwMode="auto">
          <a:xfrm>
            <a:off x="323850" y="476250"/>
            <a:ext cx="56165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/>
              <a:t>STANDARD DI QUALITA’ PER H</a:t>
            </a:r>
            <a:r>
              <a:rPr lang="it-IT" altLang="it-IT" sz="2400" b="1" baseline="-25000" dirty="0"/>
              <a:t>2</a:t>
            </a:r>
            <a:r>
              <a:rPr lang="it-IT" altLang="it-IT" sz="2400" b="1" dirty="0"/>
              <a:t>O DI LABORATORIO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/>
              <a:t>International </a:t>
            </a:r>
            <a:r>
              <a:rPr lang="it-IT" altLang="it-IT" sz="2400" b="1" dirty="0" err="1"/>
              <a:t>Organisation</a:t>
            </a:r>
            <a:r>
              <a:rPr lang="it-IT" altLang="it-IT" sz="2400" b="1" dirty="0"/>
              <a:t> for </a:t>
            </a:r>
            <a:r>
              <a:rPr lang="it-IT" altLang="it-IT" sz="2400" b="1" dirty="0" err="1"/>
              <a:t>Standardisation</a:t>
            </a:r>
            <a:r>
              <a:rPr lang="it-IT" altLang="it-IT" sz="2400" dirty="0"/>
              <a:t> - </a:t>
            </a:r>
            <a:r>
              <a:rPr lang="it-IT" altLang="it-IT" sz="2400" b="1" dirty="0"/>
              <a:t>ISO 3696: 1987</a:t>
            </a:r>
            <a:r>
              <a:rPr lang="it-IT" altLang="it-IT" sz="2400" dirty="0"/>
              <a:t> </a:t>
            </a:r>
          </a:p>
        </p:txBody>
      </p:sp>
      <p:pic>
        <p:nvPicPr>
          <p:cNvPr id="1536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25538"/>
            <a:ext cx="12842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692150"/>
            <a:ext cx="19526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45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18379"/>
              </p:ext>
            </p:extLst>
          </p:nvPr>
        </p:nvGraphicFramePr>
        <p:xfrm>
          <a:off x="611560" y="116632"/>
          <a:ext cx="8640960" cy="4824536"/>
        </p:xfrm>
        <a:graphic>
          <a:graphicData uri="http://schemas.openxmlformats.org/drawingml/2006/table">
            <a:tbl>
              <a:tblPr/>
              <a:tblGrid>
                <a:gridCol w="2161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4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GRADO 2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Acqua caratterizzata da una concentrazione molto bassa di 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contaminanti 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 ionici che organici che colloidali, viene di norma utilizzata per analisi di precisione, come la spettrometria in assorbimento atomico e nella determinazione di elementi in tracce. Si ottiene per 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distillazioni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per trattamento con 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osmosi inversa preceduto e/o seguito da resine a scambio ionico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38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2724023" cy="288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8"/>
          <p:cNvSpPr txBox="1">
            <a:spLocks noChangeArrowheads="1"/>
          </p:cNvSpPr>
          <p:nvPr/>
        </p:nvSpPr>
        <p:spPr bwMode="auto">
          <a:xfrm>
            <a:off x="251520" y="4365104"/>
            <a:ext cx="85686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nostro: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osmosi inversa: costo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6300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euro nel 2009: produzione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3 - 4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L/h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3968" y="188640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GRADO 1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Acqua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per analisi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 alta precisione, come in cromatografia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 per misure di conducibilità.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Si ottiene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 H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 di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GRADO 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che subisce un </a:t>
            </a:r>
            <a:r>
              <a:rPr lang="it-IT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ulteriore trattamento con resine a scambio ionico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nonché una </a:t>
            </a:r>
            <a:r>
              <a:rPr lang="it-IT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filtrazione su setto poroso a 0,2 micron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per l'eliminazione dei residui organici eventualmente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presenti.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8640"/>
            <a:ext cx="3429000" cy="4572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5536" y="479715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 viene anche irradiata con luce UV per renderla sterile.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0561" y="260648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Ottenere e conservare H</a:t>
            </a:r>
            <a:r>
              <a:rPr lang="it-IT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O veramente pura è molto difficile. La difficoltà aumenta con l'aumento della purezza.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1) Il vetro e i contenitori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plastica rilasciano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impurezze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la cui concentrazione aumenta con l'andare del tempo.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 Non si deve sottovalutare la presenza di </a:t>
            </a:r>
            <a:r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it-IT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nell'aria che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acidifica l'acqua o dell'O</a:t>
            </a:r>
            <a:r>
              <a:rPr lang="it-IT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260648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L'H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 deve essere usata appena prodotta ed eventualmente poi conservata in recipienti opportuni muniti di filtri per assorbire il pulviscolo (virus, batteri, altro) e i gas atmosferici.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60647"/>
            <a:ext cx="2088232" cy="467844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6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024273" y="1124744"/>
            <a:ext cx="626469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smtClean="0"/>
              <a:t>H</a:t>
            </a:r>
            <a:r>
              <a:rPr lang="it-IT" altLang="it-IT" sz="2400" baseline="-25000" dirty="0" smtClean="0"/>
              <a:t>2</a:t>
            </a:r>
            <a:r>
              <a:rPr lang="it-IT" altLang="it-IT" sz="2400" dirty="0" smtClean="0"/>
              <a:t>O dal </a:t>
            </a:r>
            <a:r>
              <a:rPr lang="it-IT" altLang="it-IT" sz="2400" dirty="0"/>
              <a:t>rubinetto contiene vari </a:t>
            </a:r>
            <a:r>
              <a:rPr lang="it-IT" altLang="it-IT" sz="2400" dirty="0" smtClean="0"/>
              <a:t>composti disciolti</a:t>
            </a:r>
            <a:endParaRPr lang="it-IT" altLang="it-IT" sz="2400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03848" y="3512860"/>
            <a:ext cx="460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solidFill>
                  <a:srgbClr val="FF3300"/>
                </a:solidFill>
              </a:rPr>
              <a:t>DEVE ESSERE PURIFICATA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1729482" cy="261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5244267" y="1628800"/>
            <a:ext cx="142875" cy="1368425"/>
          </a:xfrm>
          <a:prstGeom prst="downArrow">
            <a:avLst>
              <a:gd name="adj1" fmla="val 50000"/>
              <a:gd name="adj2" fmla="val 239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2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33265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Dipendentemente dall'uso che se ne vuol fare, si può accettare di usare H</a:t>
            </a:r>
            <a:r>
              <a:rPr lang="it-IT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contenente </a:t>
            </a:r>
            <a:r>
              <a:rPr lang="it-IT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impurezze</a:t>
            </a:r>
            <a:r>
              <a:rPr lang="it-IT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le loro concentrazioni e natura sono tali da essere trascurabili nei confronti delle reazioni chimiche e/o biologiche che si stanno studiando.</a:t>
            </a:r>
            <a:r>
              <a:rPr lang="it-IT" dirty="0">
                <a:solidFill>
                  <a:srgbClr val="0000FF"/>
                </a:solidFill>
              </a:rPr>
              <a:t> 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7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1359331"/>
            <a:ext cx="8153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Ad esempio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dirty="0">
                <a:cs typeface="Times New Roman" pitchFamily="18" charset="0"/>
              </a:rPr>
              <a:t>- per applicazioni cliniche (iniezioni, soluzioni fisiologiche, diluizioni,...) H</a:t>
            </a:r>
            <a:r>
              <a:rPr lang="it-IT" baseline="-30000" dirty="0">
                <a:cs typeface="Times New Roman" pitchFamily="18" charset="0"/>
              </a:rPr>
              <a:t>2</a:t>
            </a:r>
            <a:r>
              <a:rPr lang="it-IT" dirty="0">
                <a:cs typeface="Times New Roman" pitchFamily="18" charset="0"/>
              </a:rPr>
              <a:t>O non deve contenere sostanze dannose all'organismo 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57200" y="201279"/>
            <a:ext cx="793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- per fare una soluzione o una diluizione H</a:t>
            </a:r>
            <a:r>
              <a:rPr lang="it-IT" b="1" baseline="-25000" dirty="0" smtClean="0"/>
              <a:t>2</a:t>
            </a:r>
            <a:r>
              <a:rPr lang="it-IT" b="1" dirty="0" smtClean="0"/>
              <a:t>O deve essere il più pura possibile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1520" y="332656"/>
            <a:ext cx="8291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- per le titolazioni acido/base si deve usare H</a:t>
            </a:r>
            <a:r>
              <a:rPr lang="it-IT" altLang="it-IT" sz="2400" baseline="-25000" dirty="0">
                <a:solidFill>
                  <a:srgbClr val="FF0000"/>
                </a:solidFill>
              </a:rPr>
              <a:t>2</a:t>
            </a:r>
            <a:r>
              <a:rPr lang="it-IT" altLang="it-IT" sz="2400" dirty="0">
                <a:solidFill>
                  <a:srgbClr val="FF0000"/>
                </a:solidFill>
              </a:rPr>
              <a:t>O libera da CO</a:t>
            </a:r>
            <a:r>
              <a:rPr lang="it-IT" altLang="it-IT" sz="2400" baseline="-25000" dirty="0">
                <a:solidFill>
                  <a:srgbClr val="FF0000"/>
                </a:solidFill>
              </a:rPr>
              <a:t>2</a:t>
            </a:r>
            <a:r>
              <a:rPr lang="it-IT" altLang="it-IT" sz="2400" dirty="0">
                <a:solidFill>
                  <a:srgbClr val="FF0000"/>
                </a:solidFill>
              </a:rPr>
              <a:t> per non falsare i risultati dell'esperienza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1520" y="1397868"/>
            <a:ext cx="7931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FF"/>
                </a:solidFill>
              </a:rPr>
              <a:t>- per le titolazioni redox non deve contenere sostanze riducenti o ossidanti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51520" y="2463081"/>
            <a:ext cx="8218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8000"/>
                </a:solidFill>
              </a:rPr>
              <a:t>- per un distillatore non deve contenere sostanze che possono dare CaCO</a:t>
            </a:r>
            <a:r>
              <a:rPr lang="it-IT" altLang="it-IT" sz="2400" baseline="-25000">
                <a:solidFill>
                  <a:srgbClr val="008000"/>
                </a:solidFill>
              </a:rPr>
              <a:t>3</a:t>
            </a:r>
            <a:r>
              <a:rPr lang="it-IT" altLang="it-IT" sz="2400">
                <a:solidFill>
                  <a:srgbClr val="008000"/>
                </a:solidFill>
              </a:rPr>
              <a:t>, MgCO</a:t>
            </a:r>
            <a:r>
              <a:rPr lang="it-IT" altLang="it-IT" sz="2400" baseline="-25000">
                <a:solidFill>
                  <a:srgbClr val="008000"/>
                </a:solidFill>
              </a:rPr>
              <a:t>3</a:t>
            </a:r>
            <a:r>
              <a:rPr lang="it-IT" altLang="it-IT" sz="2400">
                <a:solidFill>
                  <a:srgbClr val="008000"/>
                </a:solidFill>
              </a:rPr>
              <a:t> o MnCO</a:t>
            </a:r>
            <a:r>
              <a:rPr lang="it-IT" altLang="it-IT" sz="2400" baseline="-25000">
                <a:solidFill>
                  <a:srgbClr val="008000"/>
                </a:solidFill>
              </a:rPr>
              <a:t>3</a:t>
            </a:r>
            <a:r>
              <a:rPr lang="it-IT" altLang="it-IT" sz="2400">
                <a:solidFill>
                  <a:srgbClr val="008000"/>
                </a:solidFill>
              </a:rPr>
              <a:t> per evitare incrostazioni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7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7177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IMPUREZZE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PIU’ </a:t>
            </a: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FREQUENTI NELL’ACQUA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288" y="1143000"/>
            <a:ext cx="7467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it-IT" altLang="it-IT" sz="2400" b="1">
                <a:cs typeface="Times New Roman" pitchFamily="18" charset="0"/>
              </a:rPr>
              <a:t>gassose</a:t>
            </a:r>
            <a:r>
              <a:rPr lang="it-IT" altLang="it-IT" sz="2400">
                <a:cs typeface="Times New Roman" pitchFamily="18" charset="0"/>
              </a:rPr>
              <a:t>: soprattutto CO</a:t>
            </a:r>
            <a:r>
              <a:rPr lang="it-IT" altLang="it-IT" sz="2400" baseline="-30000">
                <a:cs typeface="Times New Roman" pitchFamily="18" charset="0"/>
              </a:rPr>
              <a:t>2</a:t>
            </a:r>
            <a:r>
              <a:rPr lang="it-IT" altLang="it-IT" sz="2400">
                <a:cs typeface="Times New Roman" pitchFamily="18" charset="0"/>
              </a:rPr>
              <a:t>, N</a:t>
            </a:r>
            <a:r>
              <a:rPr lang="it-IT" altLang="it-IT" sz="2400" baseline="-30000">
                <a:cs typeface="Times New Roman" pitchFamily="18" charset="0"/>
              </a:rPr>
              <a:t>2</a:t>
            </a:r>
            <a:r>
              <a:rPr lang="it-IT" altLang="it-IT" sz="2400">
                <a:cs typeface="Times New Roman" pitchFamily="18" charset="0"/>
              </a:rPr>
              <a:t>, O</a:t>
            </a:r>
            <a:r>
              <a:rPr lang="it-IT" altLang="it-IT" sz="2400" baseline="-30000">
                <a:cs typeface="Times New Roman" pitchFamily="18" charset="0"/>
              </a:rPr>
              <a:t>2</a:t>
            </a:r>
            <a:r>
              <a:rPr lang="it-IT" altLang="it-IT" sz="2400">
                <a:cs typeface="Times New Roman" pitchFamily="18" charset="0"/>
              </a:rPr>
              <a:t> e gas nobili, tutti eliminabili per distillazione.</a:t>
            </a:r>
            <a:r>
              <a:rPr lang="it-IT" altLang="it-IT" sz="240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	[O</a:t>
            </a:r>
            <a:r>
              <a:rPr lang="it-IT" altLang="it-IT" sz="2400" baseline="-25000"/>
              <a:t>2</a:t>
            </a:r>
            <a:r>
              <a:rPr lang="it-IT" altLang="it-IT" sz="2400"/>
              <a:t>] </a:t>
            </a:r>
            <a:r>
              <a:rPr lang="it-IT" altLang="it-IT" sz="2400">
                <a:cs typeface="Times New Roman" pitchFamily="18" charset="0"/>
              </a:rPr>
              <a:t>≈ 1 mM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288" y="2852738"/>
            <a:ext cx="7924800" cy="212365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cs typeface="Times New Roman" pitchFamily="18" charset="0"/>
              </a:rPr>
              <a:t>2) </a:t>
            </a:r>
            <a:r>
              <a:rPr lang="it-IT" altLang="it-IT" sz="2400" b="1" dirty="0">
                <a:cs typeface="Times New Roman" pitchFamily="18" charset="0"/>
              </a:rPr>
              <a:t>solide disciolte</a:t>
            </a:r>
            <a:r>
              <a:rPr lang="it-IT" altLang="it-IT" sz="2400" dirty="0">
                <a:cs typeface="Times New Roman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3300"/>
                </a:solidFill>
                <a:cs typeface="Times New Roman" pitchFamily="18" charset="0"/>
              </a:rPr>
              <a:t>cationi Ca</a:t>
            </a:r>
            <a:r>
              <a:rPr lang="it-IT" altLang="it-IT" sz="2400" baseline="30000" dirty="0">
                <a:solidFill>
                  <a:srgbClr val="FF3300"/>
                </a:solidFill>
                <a:cs typeface="Times New Roman" pitchFamily="18" charset="0"/>
              </a:rPr>
              <a:t>2+</a:t>
            </a:r>
            <a:r>
              <a:rPr lang="it-IT" altLang="it-IT" sz="2400" dirty="0">
                <a:solidFill>
                  <a:srgbClr val="FF3300"/>
                </a:solidFill>
                <a:cs typeface="Times New Roman" pitchFamily="18" charset="0"/>
              </a:rPr>
              <a:t>, Mg</a:t>
            </a:r>
            <a:r>
              <a:rPr lang="it-IT" altLang="it-IT" sz="2400" baseline="30000" dirty="0">
                <a:solidFill>
                  <a:srgbClr val="FF3300"/>
                </a:solidFill>
                <a:cs typeface="Times New Roman" pitchFamily="18" charset="0"/>
              </a:rPr>
              <a:t>2+</a:t>
            </a:r>
            <a:r>
              <a:rPr lang="it-IT" altLang="it-IT" sz="2400" dirty="0">
                <a:solidFill>
                  <a:srgbClr val="FF3300"/>
                </a:solidFill>
                <a:cs typeface="Times New Roman" pitchFamily="18" charset="0"/>
              </a:rPr>
              <a:t>, Na</a:t>
            </a:r>
            <a:r>
              <a:rPr lang="it-IT" altLang="it-IT" sz="2400" baseline="30000" dirty="0">
                <a:solidFill>
                  <a:srgbClr val="FF3300"/>
                </a:solidFill>
                <a:cs typeface="Times New Roman" pitchFamily="18" charset="0"/>
              </a:rPr>
              <a:t>+</a:t>
            </a:r>
            <a:r>
              <a:rPr lang="it-IT" altLang="it-IT" sz="2400" dirty="0">
                <a:solidFill>
                  <a:srgbClr val="FF3300"/>
                </a:solidFill>
                <a:cs typeface="Times New Roman" pitchFamily="18" charset="0"/>
              </a:rPr>
              <a:t>, K</a:t>
            </a:r>
            <a:r>
              <a:rPr lang="it-IT" altLang="it-IT" sz="2400" baseline="30000" dirty="0">
                <a:solidFill>
                  <a:srgbClr val="FF3300"/>
                </a:solidFill>
                <a:cs typeface="Times New Roman" pitchFamily="18" charset="0"/>
              </a:rPr>
              <a:t>+</a:t>
            </a:r>
            <a:r>
              <a:rPr lang="it-IT" altLang="it-IT" sz="2400" dirty="0"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  <a:cs typeface="Times New Roman" pitchFamily="18" charset="0"/>
              </a:rPr>
              <a:t>anioni HCO</a:t>
            </a:r>
            <a:r>
              <a:rPr lang="it-IT" altLang="it-IT" sz="2400" baseline="-30000" dirty="0">
                <a:solidFill>
                  <a:schemeClr val="accent2"/>
                </a:solidFill>
                <a:cs typeface="Times New Roman" pitchFamily="18" charset="0"/>
              </a:rPr>
              <a:t>3</a:t>
            </a:r>
            <a:r>
              <a:rPr lang="it-IT" altLang="it-IT" sz="2400" baseline="30000" dirty="0">
                <a:solidFill>
                  <a:schemeClr val="accent2"/>
                </a:solidFill>
                <a:cs typeface="Times New Roman" pitchFamily="18" charset="0"/>
              </a:rPr>
              <a:t>-</a:t>
            </a:r>
            <a:r>
              <a:rPr lang="it-IT" altLang="it-IT" sz="2400" dirty="0"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it-IT" altLang="it-IT" sz="2400" dirty="0" smtClean="0">
                <a:solidFill>
                  <a:schemeClr val="accent2"/>
                </a:solidFill>
                <a:cs typeface="Times New Roman" pitchFamily="18" charset="0"/>
              </a:rPr>
              <a:t>SO</a:t>
            </a:r>
            <a:r>
              <a:rPr lang="it-IT" altLang="it-IT" sz="2400" baseline="-30000" dirty="0" smtClean="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it-IT" altLang="it-IT" sz="2400" baseline="30000" dirty="0" smtClean="0">
                <a:solidFill>
                  <a:schemeClr val="accent2"/>
                </a:solidFill>
                <a:cs typeface="Times New Roman" pitchFamily="18" charset="0"/>
              </a:rPr>
              <a:t>2-</a:t>
            </a:r>
            <a:r>
              <a:rPr lang="it-IT" altLang="it-IT" sz="2400" dirty="0" smtClean="0"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it-IT" altLang="it-IT" sz="2400" dirty="0">
                <a:solidFill>
                  <a:schemeClr val="accent2"/>
                </a:solidFill>
                <a:cs typeface="Times New Roman" pitchFamily="18" charset="0"/>
              </a:rPr>
              <a:t>Cl</a:t>
            </a:r>
            <a:r>
              <a:rPr lang="it-IT" altLang="it-IT" sz="2400" baseline="30000" dirty="0">
                <a:solidFill>
                  <a:schemeClr val="accent2"/>
                </a:solidFill>
                <a:cs typeface="Times New Roman" pitchFamily="18" charset="0"/>
              </a:rPr>
              <a:t>-</a:t>
            </a:r>
            <a:r>
              <a:rPr lang="it-IT" altLang="it-IT" sz="2400" dirty="0">
                <a:solidFill>
                  <a:schemeClr val="accent2"/>
                </a:solidFill>
                <a:cs typeface="Times New Roman" pitchFamily="18" charset="0"/>
              </a:rPr>
              <a:t>, NO</a:t>
            </a:r>
            <a:r>
              <a:rPr lang="it-IT" altLang="it-IT" sz="2400" baseline="-25000" dirty="0">
                <a:solidFill>
                  <a:schemeClr val="accent2"/>
                </a:solidFill>
                <a:cs typeface="Times New Roman" pitchFamily="18" charset="0"/>
              </a:rPr>
              <a:t>3</a:t>
            </a:r>
            <a:r>
              <a:rPr lang="it-IT" altLang="it-IT" sz="2400" baseline="30000" dirty="0">
                <a:solidFill>
                  <a:schemeClr val="accent2"/>
                </a:solidFill>
                <a:cs typeface="Times New Roman" pitchFamily="18" charset="0"/>
              </a:rPr>
              <a:t>-</a:t>
            </a:r>
            <a:r>
              <a:rPr lang="it-IT" altLang="it-IT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8000"/>
                </a:solidFill>
                <a:cs typeface="Times New Roman" pitchFamily="18" charset="0"/>
              </a:rPr>
              <a:t>rappresentano la "</a:t>
            </a:r>
            <a:r>
              <a:rPr lang="it-IT" altLang="it-IT" sz="2400" b="1" dirty="0">
                <a:solidFill>
                  <a:srgbClr val="008000"/>
                </a:solidFill>
                <a:cs typeface="Times New Roman" pitchFamily="18" charset="0"/>
              </a:rPr>
              <a:t>durezza dell'acqua</a:t>
            </a:r>
            <a:r>
              <a:rPr lang="it-IT" altLang="it-IT" sz="2400" dirty="0" smtClean="0">
                <a:solidFill>
                  <a:srgbClr val="008000"/>
                </a:solidFill>
                <a:cs typeface="Times New Roman" pitchFamily="18" charset="0"/>
              </a:rPr>
              <a:t>"</a:t>
            </a:r>
            <a:endParaRPr lang="it-IT" altLang="it-IT" sz="2400" dirty="0">
              <a:solidFill>
                <a:srgbClr val="008000"/>
              </a:solidFill>
            </a:endParaRPr>
          </a:p>
        </p:txBody>
      </p:sp>
      <p:sp>
        <p:nvSpPr>
          <p:cNvPr id="9" name="Parentesi graffa chiusa 8"/>
          <p:cNvSpPr/>
          <p:nvPr/>
        </p:nvSpPr>
        <p:spPr>
          <a:xfrm>
            <a:off x="4786313" y="3500438"/>
            <a:ext cx="285750" cy="857250"/>
          </a:xfrm>
          <a:prstGeom prst="rightBrac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83568" y="332656"/>
            <a:ext cx="80651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/>
              <a:t>Eliminazione con </a:t>
            </a:r>
            <a:r>
              <a:rPr lang="it-IT" altLang="it-IT" sz="2400" b="1" dirty="0">
                <a:solidFill>
                  <a:srgbClr val="FF0000"/>
                </a:solidFill>
              </a:rPr>
              <a:t>resine a scambio ionico o per distillazione,</a:t>
            </a:r>
            <a:r>
              <a:rPr lang="it-IT" altLang="it-IT" sz="2400" dirty="0"/>
              <a:t> assieme a zuccheri, virus, molecole di detersivi e sostanze organiche.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0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71628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cs typeface="Times New Roman" pitchFamily="18" charset="0"/>
              </a:rPr>
              <a:t>3) </a:t>
            </a:r>
            <a:r>
              <a:rPr lang="it-IT" altLang="it-IT" sz="2400" b="1" dirty="0">
                <a:cs typeface="Times New Roman" pitchFamily="18" charset="0"/>
              </a:rPr>
              <a:t>sospensioni</a:t>
            </a:r>
            <a:r>
              <a:rPr lang="it-IT" altLang="it-IT" sz="2400" dirty="0">
                <a:cs typeface="Times New Roman" pitchFamily="18" charset="0"/>
              </a:rPr>
              <a:t> e le </a:t>
            </a:r>
            <a:r>
              <a:rPr lang="it-IT" altLang="it-IT" sz="2400" b="1" dirty="0" err="1">
                <a:cs typeface="Times New Roman" pitchFamily="18" charset="0"/>
              </a:rPr>
              <a:t>impurezze</a:t>
            </a:r>
            <a:r>
              <a:rPr lang="it-IT" altLang="it-IT" sz="2400" b="1" dirty="0">
                <a:cs typeface="Times New Roman" pitchFamily="18" charset="0"/>
              </a:rPr>
              <a:t> solide</a:t>
            </a:r>
            <a:r>
              <a:rPr lang="it-IT" altLang="it-IT" sz="2400" dirty="0">
                <a:cs typeface="Times New Roman" pitchFamily="18" charset="0"/>
              </a:rPr>
              <a:t>: vengono eliminate per decantazione e filtrazione.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it-IT" sz="24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chemeClr val="accent2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smtClean="0">
                <a:solidFill>
                  <a:schemeClr val="accent2"/>
                </a:solidFill>
                <a:cs typeface="Times New Roman" pitchFamily="18" charset="0"/>
              </a:rPr>
              <a:t>4) </a:t>
            </a:r>
            <a:r>
              <a:rPr lang="it-IT" altLang="it-IT" sz="2400" b="1" dirty="0" err="1">
                <a:solidFill>
                  <a:schemeClr val="accent2"/>
                </a:solidFill>
                <a:cs typeface="Times New Roman" pitchFamily="18" charset="0"/>
              </a:rPr>
              <a:t>impurezze</a:t>
            </a:r>
            <a:r>
              <a:rPr lang="it-IT" altLang="it-IT" sz="2400" b="1" dirty="0">
                <a:solidFill>
                  <a:schemeClr val="accent2"/>
                </a:solidFill>
                <a:cs typeface="Times New Roman" pitchFamily="18" charset="0"/>
              </a:rPr>
              <a:t> liquide disciolte</a:t>
            </a:r>
            <a:r>
              <a:rPr lang="it-IT" altLang="it-IT" sz="2400" dirty="0">
                <a:solidFill>
                  <a:schemeClr val="accent2"/>
                </a:solidFill>
                <a:cs typeface="Times New Roman" pitchFamily="18" charset="0"/>
              </a:rPr>
              <a:t>: alcoli, </a:t>
            </a:r>
            <a:r>
              <a:rPr lang="it-IT" altLang="it-IT" sz="2400" dirty="0" err="1">
                <a:solidFill>
                  <a:schemeClr val="accent2"/>
                </a:solidFill>
                <a:cs typeface="Times New Roman" pitchFamily="18" charset="0"/>
              </a:rPr>
              <a:t>impurezze</a:t>
            </a:r>
            <a:r>
              <a:rPr lang="it-IT" altLang="it-IT" sz="2400" dirty="0">
                <a:solidFill>
                  <a:schemeClr val="accent2"/>
                </a:solidFill>
                <a:cs typeface="Times New Roman" pitchFamily="18" charset="0"/>
              </a:rPr>
              <a:t> organiche, detersivi ed altro vengono eliminati per distillazione.</a:t>
            </a:r>
            <a:r>
              <a:rPr lang="it-IT" altLang="it-IT" sz="24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1348358" cy="12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cs typeface="Times New Roman" pitchFamily="18" charset="0"/>
              </a:rPr>
              <a:t>metodo di purificazione viene scelto in </a:t>
            </a:r>
            <a:r>
              <a:rPr lang="it-IT" altLang="it-IT" sz="2400" b="1" dirty="0" smtClean="0">
                <a:cs typeface="Times New Roman" pitchFamily="18" charset="0"/>
              </a:rPr>
              <a:t>base:</a:t>
            </a:r>
            <a:endParaRPr lang="it-IT" altLang="it-IT" sz="2400" b="1" dirty="0"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cs typeface="Times New Roman" pitchFamily="18" charset="0"/>
              </a:rPr>
              <a:t>1</a:t>
            </a:r>
            <a:r>
              <a:rPr lang="it-IT" altLang="it-IT" sz="2400" dirty="0">
                <a:cs typeface="Times New Roman" pitchFamily="18" charset="0"/>
              </a:rPr>
              <a:t> </a:t>
            </a:r>
            <a:r>
              <a:rPr lang="it-IT" altLang="it-IT" sz="2400" dirty="0" smtClean="0">
                <a:cs typeface="Times New Roman" pitchFamily="18" charset="0"/>
              </a:rPr>
              <a:t>alla natura </a:t>
            </a:r>
            <a:r>
              <a:rPr lang="it-IT" altLang="it-IT" sz="2400" dirty="0">
                <a:cs typeface="Times New Roman" pitchFamily="18" charset="0"/>
              </a:rPr>
              <a:t>delle </a:t>
            </a:r>
            <a:r>
              <a:rPr lang="it-IT" altLang="it-IT" sz="2400" dirty="0" err="1">
                <a:cs typeface="Times New Roman" pitchFamily="18" charset="0"/>
              </a:rPr>
              <a:t>impurezze</a:t>
            </a:r>
            <a:r>
              <a:rPr lang="it-IT" altLang="it-IT" sz="2400" dirty="0">
                <a:cs typeface="Times New Roman" pitchFamily="18" charset="0"/>
              </a:rPr>
              <a:t> presenti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cs typeface="Times New Roman" pitchFamily="18" charset="0"/>
              </a:rPr>
              <a:t>2</a:t>
            </a:r>
            <a:r>
              <a:rPr lang="it-IT" altLang="it-IT" sz="2400">
                <a:cs typeface="Times New Roman" pitchFamily="18" charset="0"/>
              </a:rPr>
              <a:t> all'uso che si vuol fare dell' H</a:t>
            </a:r>
            <a:r>
              <a:rPr lang="it-IT" altLang="it-IT" sz="2400" baseline="-30000">
                <a:cs typeface="Times New Roman" pitchFamily="18" charset="0"/>
              </a:rPr>
              <a:t>2</a:t>
            </a:r>
            <a:r>
              <a:rPr lang="it-IT" altLang="it-IT" sz="2400">
                <a:cs typeface="Times New Roman" pitchFamily="18" charset="0"/>
              </a:rPr>
              <a:t>O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cs typeface="Times New Roman" pitchFamily="18" charset="0"/>
              </a:rPr>
              <a:t>3</a:t>
            </a:r>
            <a:r>
              <a:rPr lang="it-IT" altLang="it-IT" sz="2400">
                <a:cs typeface="Times New Roman" pitchFamily="18" charset="0"/>
              </a:rPr>
              <a:t> al grado di purezza al quale si vuole arrivare </a:t>
            </a:r>
            <a:endParaRPr lang="it-IT" altLang="it-IT" sz="240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24384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cs typeface="Times New Roman" pitchFamily="18" charset="0"/>
              </a:rPr>
              <a:t>4</a:t>
            </a:r>
            <a:r>
              <a:rPr lang="it-IT" altLang="it-IT" sz="2400">
                <a:cs typeface="Times New Roman" pitchFamily="18" charset="0"/>
              </a:rPr>
              <a:t> al costo dell'operazione</a:t>
            </a:r>
            <a:endParaRPr lang="it-IT" altLang="it-IT" sz="240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7200" y="33528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smtClean="0">
                <a:cs typeface="Times New Roman" pitchFamily="18" charset="0"/>
              </a:rPr>
              <a:t>L'acqua adoperata nel laboratorio </a:t>
            </a:r>
            <a:r>
              <a:rPr lang="it-IT" altLang="it-IT" sz="2400" dirty="0">
                <a:cs typeface="Times New Roman" pitchFamily="18" charset="0"/>
              </a:rPr>
              <a:t>viene </a:t>
            </a:r>
            <a:r>
              <a:rPr lang="it-IT" altLang="it-IT" sz="2400" dirty="0" smtClean="0">
                <a:cs typeface="Times New Roman" pitchFamily="18" charset="0"/>
              </a:rPr>
              <a:t>solitamente prodotta </a:t>
            </a:r>
            <a:r>
              <a:rPr lang="it-IT" altLang="it-IT" sz="2400" dirty="0">
                <a:cs typeface="Times New Roman" pitchFamily="18" charset="0"/>
              </a:rPr>
              <a:t>per </a:t>
            </a:r>
            <a:r>
              <a:rPr lang="it-IT" altLang="it-IT" sz="2400" b="1" dirty="0">
                <a:cs typeface="Times New Roman" pitchFamily="18" charset="0"/>
              </a:rPr>
              <a:t>distillazione </a:t>
            </a:r>
            <a:r>
              <a:rPr lang="it-IT" altLang="it-IT" sz="2400" dirty="0">
                <a:cs typeface="Times New Roman" pitchFamily="18" charset="0"/>
              </a:rPr>
              <a:t>o</a:t>
            </a:r>
            <a:r>
              <a:rPr lang="it-IT" altLang="it-IT" sz="2400" b="1" dirty="0">
                <a:cs typeface="Times New Roman" pitchFamily="18" charset="0"/>
              </a:rPr>
              <a:t> </a:t>
            </a:r>
            <a:r>
              <a:rPr lang="it-IT" altLang="it-IT" sz="2400" dirty="0" smtClean="0">
                <a:cs typeface="Times New Roman" pitchFamily="18" charset="0"/>
              </a:rPr>
              <a:t>per </a:t>
            </a:r>
            <a:r>
              <a:rPr lang="it-IT" altLang="it-IT" sz="2400" b="1" dirty="0">
                <a:cs typeface="Times New Roman" pitchFamily="18" charset="0"/>
              </a:rPr>
              <a:t>osmosi inversa</a:t>
            </a:r>
            <a:r>
              <a:rPr lang="it-IT" altLang="it-IT" sz="2400" dirty="0">
                <a:cs typeface="Times New Roman" pitchFamily="18" charset="0"/>
              </a:rPr>
              <a:t>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B6E-E8DC-49BB-8D53-DC3CCD7689B9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49" grpId="0" autoUpdateAnimBg="0"/>
      <p:bldP spid="6150" grpId="0" autoUpdateAnimBg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1086</Words>
  <Application>Microsoft Office PowerPoint</Application>
  <PresentationFormat>Presentazione su schermo (4:3)</PresentationFormat>
  <Paragraphs>142</Paragraphs>
  <Slides>30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Struttura predefinita</vt:lpstr>
      <vt:lpstr>CorelPhotoPaint.Image.7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ACQUA   H2O sostanza più frequentemente adoperata in laboratorio. Serve a: diluire,  lavare raffreddare.</dc:title>
  <dc:creator>Claudio Tavagnacco</dc:creator>
  <cp:lastModifiedBy>Claudio Tavagnacco</cp:lastModifiedBy>
  <cp:revision>463</cp:revision>
  <dcterms:created xsi:type="dcterms:W3CDTF">2003-01-23T11:35:53Z</dcterms:created>
  <dcterms:modified xsi:type="dcterms:W3CDTF">2020-10-22T22:47:27Z</dcterms:modified>
</cp:coreProperties>
</file>