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462" r:id="rId1"/>
  </p:sldMasterIdLst>
  <p:notesMasterIdLst>
    <p:notesMasterId r:id="rId23"/>
  </p:notesMasterIdLst>
  <p:sldIdLst>
    <p:sldId id="271" r:id="rId2"/>
    <p:sldId id="289" r:id="rId3"/>
    <p:sldId id="269" r:id="rId4"/>
    <p:sldId id="270" r:id="rId5"/>
    <p:sldId id="284" r:id="rId6"/>
    <p:sldId id="288" r:id="rId7"/>
    <p:sldId id="272" r:id="rId8"/>
    <p:sldId id="277" r:id="rId9"/>
    <p:sldId id="466" r:id="rId10"/>
    <p:sldId id="467" r:id="rId11"/>
    <p:sldId id="469" r:id="rId12"/>
    <p:sldId id="471" r:id="rId13"/>
    <p:sldId id="472" r:id="rId14"/>
    <p:sldId id="470" r:id="rId15"/>
    <p:sldId id="473" r:id="rId16"/>
    <p:sldId id="474" r:id="rId17"/>
    <p:sldId id="476" r:id="rId18"/>
    <p:sldId id="475" r:id="rId19"/>
    <p:sldId id="564" r:id="rId20"/>
    <p:sldId id="551" r:id="rId21"/>
    <p:sldId id="468" r:id="rId2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F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2"/>
    <p:restoredTop sz="94632"/>
  </p:normalViewPr>
  <p:slideViewPr>
    <p:cSldViewPr snapToGrid="0" snapToObjects="1">
      <p:cViewPr varScale="1">
        <p:scale>
          <a:sx n="80" d="100"/>
          <a:sy n="80" d="100"/>
        </p:scale>
        <p:origin x="20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8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AA03B-A885-A04C-9B2F-50E081FC756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CF40E-2B44-0746-A6EE-593ABF7D98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94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94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D21D778-B565-4D7E-94D7-64010A445B68}" type="datetimeFigureOut">
              <a:rPr lang="en-US" smtClean="0"/>
              <a:pPr/>
              <a:t>10/23/20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649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2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228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811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B182D-7140-D847-BB05-7419B8D246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5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/>
              <a:pPr/>
              <a:t>10/23/20</a:t>
            </a:fld>
            <a:endParaRPr kumimoji="0" lang="it-IT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it-IT" sz="1400" b="1">
                <a:solidFill>
                  <a:srgbClr val="FFFFFF"/>
                </a:solidFill>
              </a:rPr>
              <a:pPr algn="ctr"/>
              <a:t>‹N›</a:t>
            </a:fld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/>
          </a:p>
        </p:txBody>
      </p:sp>
    </p:spTree>
    <p:extLst>
      <p:ext uri="{BB962C8B-B14F-4D97-AF65-F5344CB8AC3E}">
        <p14:creationId xmlns:p14="http://schemas.microsoft.com/office/powerpoint/2010/main" val="150848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14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9E7B99-7C3F-4BC3-B7B8-7E1F8C620B24}" type="datetime1">
              <a:rPr lang="it-IT" smtClean="0"/>
              <a:pPr/>
              <a:t>23/10/20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F02B71-8991-4516-A01E-F1A9ACD28BD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48042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718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881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20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89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300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286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367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63" r:id="rId1"/>
    <p:sldLayoutId id="2147486464" r:id="rId2"/>
    <p:sldLayoutId id="2147486465" r:id="rId3"/>
    <p:sldLayoutId id="2147486466" r:id="rId4"/>
    <p:sldLayoutId id="2147486467" r:id="rId5"/>
    <p:sldLayoutId id="2147486468" r:id="rId6"/>
    <p:sldLayoutId id="2147486469" r:id="rId7"/>
    <p:sldLayoutId id="2147486470" r:id="rId8"/>
    <p:sldLayoutId id="2147486471" r:id="rId9"/>
    <p:sldLayoutId id="2147486472" r:id="rId10"/>
    <p:sldLayoutId id="2147486473" r:id="rId11"/>
    <p:sldLayoutId id="2147486474" r:id="rId12"/>
    <p:sldLayoutId id="2147486475" r:id="rId13"/>
    <p:sldLayoutId id="2147486476" r:id="rId14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erdiv.mmg.mpg.de/%23sydney-neighborhood?bubble;filter:NewIm?map;variables:2,1;mode:superdiversity?tree;year:2012;category:Humanitarian?sankey;year:2016?dashboard;filters:Female,55%20-%2064%20years,Southern%20and%20Eastern%20European,Total" TargetMode="External"/><Relationship Id="rId2" Type="http://schemas.openxmlformats.org/officeDocument/2006/relationships/hyperlink" Target="https://vimeo.com/31166716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HpfLLkXF8lY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</a:rPr>
              <a:t>CONFLITTI DI CULTURE?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533400" y="1911349"/>
            <a:ext cx="8610600" cy="3960061"/>
          </a:xfrm>
        </p:spPr>
        <p:txBody>
          <a:bodyPr>
            <a:normAutofit fontScale="47500" lnSpcReduction="20000"/>
          </a:bodyPr>
          <a:lstStyle/>
          <a:p>
            <a:r>
              <a:rPr lang="it-IT" sz="7000" dirty="0"/>
              <a:t>Retoriche dell’alterità </a:t>
            </a:r>
          </a:p>
          <a:p>
            <a:r>
              <a:rPr lang="it-IT" sz="7000" dirty="0"/>
              <a:t>Civiltà /inciviltà, barbarie, </a:t>
            </a:r>
          </a:p>
          <a:p>
            <a:pPr marL="0" indent="0">
              <a:buNone/>
            </a:pPr>
            <a:r>
              <a:rPr lang="it-IT" sz="7000" dirty="0"/>
              <a:t>	violenza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									</a:t>
            </a:r>
          </a:p>
          <a:p>
            <a:pPr marL="0" indent="0">
              <a:buNone/>
            </a:pPr>
            <a:r>
              <a:rPr lang="it-IT" sz="3800" dirty="0"/>
              <a:t>Eterogeneità post 1989/2001: </a:t>
            </a:r>
          </a:p>
          <a:p>
            <a:pPr marL="0" indent="0">
              <a:buNone/>
            </a:pPr>
            <a:r>
              <a:rPr lang="it-IT" sz="3800" dirty="0"/>
              <a:t>il catalogo delle identità cresce, muta, si ramifica, </a:t>
            </a:r>
          </a:p>
          <a:p>
            <a:pPr marL="0" indent="0">
              <a:buNone/>
            </a:pPr>
            <a:r>
              <a:rPr lang="it-IT" sz="3800" dirty="0"/>
              <a:t>si sviluppa assieme alla rete di rapporti politici</a:t>
            </a:r>
          </a:p>
          <a:p>
            <a:pPr marL="0" indent="0">
              <a:buNone/>
            </a:pPr>
            <a:r>
              <a:rPr lang="it-IT" sz="3800" dirty="0"/>
              <a:t> ed economici. </a:t>
            </a:r>
          </a:p>
          <a:p>
            <a:pPr marL="0" indent="0">
              <a:buNone/>
            </a:pPr>
            <a:r>
              <a:rPr lang="it-IT" sz="3800" dirty="0"/>
              <a:t>Dicotomia Noi/loro - </a:t>
            </a:r>
            <a:r>
              <a:rPr lang="it-IT" sz="3800" i="1" dirty="0" err="1"/>
              <a:t>Securitization</a:t>
            </a:r>
            <a:endParaRPr lang="it-IT" sz="3800" dirty="0"/>
          </a:p>
          <a:p>
            <a:pPr marL="0" indent="0">
              <a:buNone/>
            </a:pPr>
            <a:endParaRPr lang="it-IT" sz="3800" i="1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scontro-delle-civil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450975"/>
            <a:ext cx="2540000" cy="4000500"/>
          </a:xfrm>
          <a:prstGeom prst="rect">
            <a:avLst/>
          </a:prstGeom>
        </p:spPr>
      </p:pic>
      <p:pic>
        <p:nvPicPr>
          <p:cNvPr id="5" name="Immagine 4" descr="index secur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0" y="3680659"/>
            <a:ext cx="23749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4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8700" y="284748"/>
            <a:ext cx="7200900" cy="2001252"/>
          </a:xfrm>
        </p:spPr>
        <p:txBody>
          <a:bodyPr>
            <a:normAutofit/>
          </a:bodyPr>
          <a:lstStyle/>
          <a:p>
            <a:r>
              <a:rPr lang="it-IT" sz="3200" dirty="0"/>
              <a:t>M.E. Richmond, Social </a:t>
            </a:r>
            <a:r>
              <a:rPr lang="it-IT" sz="3200" dirty="0" err="1"/>
              <a:t>diagnosis</a:t>
            </a:r>
            <a:r>
              <a:rPr lang="it-IT" sz="3200" dirty="0"/>
              <a:t>, </a:t>
            </a:r>
            <a:r>
              <a:rPr lang="it-IT" sz="3200" dirty="0" err="1"/>
              <a:t>Russel</a:t>
            </a:r>
            <a:r>
              <a:rPr lang="it-IT" sz="3200" dirty="0"/>
              <a:t> </a:t>
            </a:r>
            <a:r>
              <a:rPr lang="it-IT" sz="3200" dirty="0" err="1"/>
              <a:t>Sage</a:t>
            </a:r>
            <a:r>
              <a:rPr lang="it-IT" sz="3200" dirty="0"/>
              <a:t>, New  York, 1917: 382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02105" y="1540042"/>
            <a:ext cx="7427495" cy="4363468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“</a:t>
            </a:r>
            <a:r>
              <a:rPr lang="it-IT" sz="2400" dirty="0"/>
              <a:t>Nel rapportarsi con utenti stranieri, l’operatore (case </a:t>
            </a:r>
            <a:r>
              <a:rPr lang="it-IT" sz="2400" dirty="0" err="1"/>
              <a:t>worker</a:t>
            </a:r>
            <a:r>
              <a:rPr lang="it-IT" sz="2400" dirty="0"/>
              <a:t>) corre il rischio di cadere in due errori contrapposti: li può considerare parte di una COLONIA, o di una nazionalità, con tutta una serie di categorie predefinite, o può ignorare del tutto le loro caratteristiche nazionali e razziali (?!) , nel tentativo di applicare loro gli stessi criteri di misurazione che userebbe con i propri connazionali”. </a:t>
            </a:r>
          </a:p>
          <a:p>
            <a:endParaRPr lang="it-IT" sz="2400" dirty="0"/>
          </a:p>
          <a:p>
            <a:r>
              <a:rPr lang="it-IT" sz="2400" dirty="0"/>
              <a:t>“Ci considerano feccia</a:t>
            </a:r>
            <a:r>
              <a:rPr lang="is-IS" sz="2400" dirty="0"/>
              <a:t>… Anche chi è andato al college...magari si rivolgono a noi con ogni considerazione, ma alle nostre spalle ci considerano feccia [settlement house]. </a:t>
            </a:r>
          </a:p>
          <a:p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802105" y="5903510"/>
            <a:ext cx="8341895" cy="81817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200" i="1" dirty="0"/>
              <a:t>F.W.  </a:t>
            </a:r>
            <a:r>
              <a:rPr lang="it-IT" sz="2200" i="1" cap="none" dirty="0" err="1"/>
              <a:t>Whyte</a:t>
            </a:r>
            <a:r>
              <a:rPr lang="it-IT" sz="2200" i="1" cap="none" dirty="0"/>
              <a:t>, Street Corner Society</a:t>
            </a:r>
            <a:r>
              <a:rPr lang="it-IT" sz="2200" i="1" dirty="0"/>
              <a:t>, </a:t>
            </a:r>
            <a:r>
              <a:rPr lang="it-IT" sz="2200" cap="none" dirty="0" err="1"/>
              <a:t>Univ</a:t>
            </a:r>
            <a:r>
              <a:rPr lang="it-IT" sz="2200" cap="none" dirty="0"/>
              <a:t>. Chicago Press 2012 [1943].</a:t>
            </a:r>
          </a:p>
          <a:p>
            <a:endParaRPr lang="it-IT" sz="2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31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Pre-concetti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1028699" y="2286000"/>
            <a:ext cx="7922795" cy="3581400"/>
          </a:xfrm>
        </p:spPr>
        <p:txBody>
          <a:bodyPr/>
          <a:lstStyle/>
          <a:p>
            <a:r>
              <a:rPr lang="it-IT" sz="2800" dirty="0"/>
              <a:t>Idealizzazione dell’</a:t>
            </a:r>
            <a:r>
              <a:rPr lang="it-IT" altLang="ja-JP" sz="2800" dirty="0"/>
              <a:t>uguaglianza di genere in Europa</a:t>
            </a:r>
          </a:p>
          <a:p>
            <a:r>
              <a:rPr lang="it-IT" sz="2800" dirty="0"/>
              <a:t>Visione delle società occidentali </a:t>
            </a:r>
            <a:r>
              <a:rPr lang="ja-JP" altLang="it-IT" sz="2800"/>
              <a:t>‘</a:t>
            </a:r>
            <a:r>
              <a:rPr lang="it-IT" altLang="ja-JP" sz="2800" dirty="0"/>
              <a:t>tribali</a:t>
            </a:r>
            <a:r>
              <a:rPr lang="ja-JP" altLang="it-IT" sz="2800"/>
              <a:t>’</a:t>
            </a:r>
            <a:r>
              <a:rPr lang="it-IT" altLang="ja-JP" sz="2800" dirty="0"/>
              <a:t> e arretrate</a:t>
            </a:r>
          </a:p>
          <a:p>
            <a:r>
              <a:rPr lang="it-IT" sz="2800" dirty="0"/>
              <a:t>Multiculturalismo statico: culture chiuse e immobili nel tempo</a:t>
            </a:r>
          </a:p>
          <a:p>
            <a:endParaRPr lang="it-IT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980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Lavoro di gruppo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6195" y="2171700"/>
            <a:ext cx="7200900" cy="4022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Analizzare modello (pro/contro) e conseguenze dell’applicazione seguenti modelli di rapporti tra popolazioni immigrate/maggioranze native:</a:t>
            </a:r>
          </a:p>
          <a:p>
            <a:endParaRPr lang="it-IT" dirty="0"/>
          </a:p>
          <a:p>
            <a:pPr marL="514350" indent="-514350">
              <a:buAutoNum type="arabicPeriod"/>
            </a:pPr>
            <a:r>
              <a:rPr lang="it-IT" sz="2800" dirty="0"/>
              <a:t>Assimilazione</a:t>
            </a:r>
          </a:p>
          <a:p>
            <a:pPr marL="514350" indent="-514350">
              <a:buAutoNum type="arabicPeriod"/>
            </a:pPr>
            <a:r>
              <a:rPr lang="it-IT" sz="2800" dirty="0"/>
              <a:t>Integrazione </a:t>
            </a:r>
          </a:p>
          <a:p>
            <a:pPr marL="514350" indent="-514350">
              <a:buAutoNum type="arabicPeriod"/>
            </a:pPr>
            <a:r>
              <a:rPr lang="it-IT" sz="2800" dirty="0"/>
              <a:t>Acculturazione </a:t>
            </a:r>
          </a:p>
          <a:p>
            <a:pPr marL="514350" indent="-514350">
              <a:buAutoNum type="arabicPeriod"/>
            </a:pPr>
            <a:r>
              <a:rPr lang="it-IT" sz="2800" dirty="0"/>
              <a:t>Inclusione</a:t>
            </a:r>
          </a:p>
        </p:txBody>
      </p:sp>
    </p:spTree>
    <p:extLst>
      <p:ext uri="{BB962C8B-B14F-4D97-AF65-F5344CB8AC3E}">
        <p14:creationId xmlns:p14="http://schemas.microsoft.com/office/powerpoint/2010/main" val="333657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 TERMINI DELLA QUESTIONE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11643" y="1704050"/>
            <a:ext cx="3816536" cy="33111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dirty="0"/>
              <a:t>	INCLUSIONE</a:t>
            </a:r>
          </a:p>
          <a:p>
            <a:pPr marL="0" indent="0">
              <a:buNone/>
            </a:pPr>
            <a:r>
              <a:rPr lang="it-IT" dirty="0"/>
              <a:t>L’inclusione rappresenta un processo, una filosofia dell’accettazione, ossia la capacità di fornire una cornice dentro cui gli alunni — a prescindere da abilità, genere, linguaggio, origine etnica o culturale — possono essere ugualmente valorizzati, trattati con rispetto e forniti di uguali opportunità a scuola. Come sottolinea il Centre for </a:t>
            </a:r>
            <a:r>
              <a:rPr lang="it-IT" dirty="0" err="1"/>
              <a:t>Studies</a:t>
            </a:r>
            <a:r>
              <a:rPr lang="it-IT" dirty="0"/>
              <a:t> on Inclusive </a:t>
            </a:r>
            <a:r>
              <a:rPr lang="it-IT" dirty="0" err="1"/>
              <a:t>Education</a:t>
            </a:r>
            <a:r>
              <a:rPr lang="it-IT" dirty="0"/>
              <a:t>, inclusione è ciò che avviene quando «ognuno sente di essere apprezzato e che la sua partecipazione è gradita».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4460891" y="1572126"/>
            <a:ext cx="4436244" cy="395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	INTERCULTURA </a:t>
            </a:r>
          </a:p>
          <a:p>
            <a:pPr marL="0" indent="0">
              <a:buNone/>
            </a:pPr>
            <a:r>
              <a:rPr lang="it-IT" dirty="0"/>
              <a:t>L’approccio interculturale pone la questione in termini di favorire il dialogo fra culture come obiettivo prioritario per costituire una solida coesione sociale in società multiculturali.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44355" y="5275535"/>
            <a:ext cx="3178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VS </a:t>
            </a:r>
          </a:p>
          <a:p>
            <a:pPr algn="ctr"/>
            <a:r>
              <a:rPr lang="it-IT" sz="2000" dirty="0"/>
              <a:t>INTEGRAZIONE</a:t>
            </a:r>
          </a:p>
          <a:p>
            <a:pPr algn="ctr">
              <a:lnSpc>
                <a:spcPct val="100000"/>
              </a:lnSpc>
            </a:pPr>
            <a:r>
              <a:rPr lang="it-IT" sz="2000" dirty="0"/>
              <a:t>minoranza/maggioranza</a:t>
            </a:r>
          </a:p>
          <a:p>
            <a:pPr algn="ctr">
              <a:lnSpc>
                <a:spcPct val="100000"/>
              </a:lnSpc>
            </a:pPr>
            <a:r>
              <a:rPr lang="it-IT" sz="2000" dirty="0"/>
              <a:t>normalizzazione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645579" y="3652013"/>
            <a:ext cx="406686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endParaRPr lang="it-IT" sz="2000" dirty="0"/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it-IT" sz="2000" dirty="0"/>
              <a:t>VS 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endParaRPr lang="it-IT" sz="2000" dirty="0"/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it-IT" sz="2000" dirty="0"/>
              <a:t>MULTICULTURALISMO/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it-IT" sz="2000" dirty="0"/>
              <a:t>ASSIMILAZIONISMO</a:t>
            </a:r>
          </a:p>
          <a:p>
            <a:r>
              <a:rPr lang="it-IT" sz="2000" dirty="0"/>
              <a:t>Politiche educative e modelli pedagogici ancorati su di una visione statica della società centrata sull’opposizione fra “maggioranza” e “minoranza”.</a:t>
            </a:r>
          </a:p>
        </p:txBody>
      </p:sp>
      <p:sp>
        <p:nvSpPr>
          <p:cNvPr id="13" name="Freccia bidirezionale orizzontale 12"/>
          <p:cNvSpPr/>
          <p:nvPr/>
        </p:nvSpPr>
        <p:spPr>
          <a:xfrm>
            <a:off x="3193839" y="5219894"/>
            <a:ext cx="1175657" cy="49551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bidirezionale orizzontale 4"/>
          <p:cNvSpPr/>
          <p:nvPr/>
        </p:nvSpPr>
        <p:spPr>
          <a:xfrm>
            <a:off x="2660687" y="1704286"/>
            <a:ext cx="2324594" cy="2493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25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7" grpId="0"/>
      <p:bldP spid="8" grpId="0"/>
      <p:bldP spid="1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580147" y="277812"/>
            <a:ext cx="8229600" cy="1139825"/>
          </a:xfrm>
        </p:spPr>
        <p:txBody>
          <a:bodyPr/>
          <a:lstStyle/>
          <a:p>
            <a:r>
              <a:rPr lang="it-IT" dirty="0"/>
              <a:t>INTE(G)RAZIONE</a:t>
            </a:r>
          </a:p>
        </p:txBody>
      </p:sp>
      <p:pic>
        <p:nvPicPr>
          <p:cNvPr id="6" name="Segnaposto contenuto 7"/>
          <p:cNvPicPr>
            <a:picLocks noGrp="1" noChangeAspect="1"/>
          </p:cNvPicPr>
          <p:nvPr>
            <p:ph type="dgm" idx="1"/>
          </p:nvPr>
        </p:nvPicPr>
        <p:blipFill rotWithShape="1">
          <a:blip r:embed="rId2"/>
          <a:stretch/>
        </p:blipFill>
        <p:spPr>
          <a:xfrm>
            <a:off x="0" y="1417637"/>
            <a:ext cx="4274269" cy="5440363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269" y="1679892"/>
            <a:ext cx="4869731" cy="379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9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Inclusione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La nozione di inclusione riconosce che c’è un rischio di esclusione che occorre prevenire attivamente</a:t>
            </a:r>
            <a:r>
              <a:rPr lang="is-IS" dirty="0"/>
              <a:t>…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757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Quindi….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2460044"/>
            <a:ext cx="1880654" cy="2078618"/>
          </a:xfrm>
        </p:spPr>
      </p:pic>
      <p:pic>
        <p:nvPicPr>
          <p:cNvPr id="11" name="Segnaposto contenuto 10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698536" y="1756126"/>
            <a:ext cx="2415845" cy="2782536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655" y="1783588"/>
            <a:ext cx="2817882" cy="370597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4381" y="1950736"/>
            <a:ext cx="1872106" cy="258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1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Educazione è fornire e costruire modelli di umanità</a:t>
            </a:r>
            <a:endParaRPr lang="it-IT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1028700" y="2799347"/>
            <a:ext cx="7200900" cy="3581400"/>
          </a:xfrm>
        </p:spPr>
        <p:txBody>
          <a:bodyPr/>
          <a:lstStyle/>
          <a:p>
            <a:r>
              <a:rPr lang="it-IT" dirty="0"/>
              <a:t>Antropologia-critica e interpretativa</a:t>
            </a:r>
          </a:p>
          <a:p>
            <a:r>
              <a:rPr lang="it-IT" dirty="0"/>
              <a:t>Pedagogia-fenomenologia</a:t>
            </a:r>
          </a:p>
          <a:p>
            <a:endParaRPr lang="it-IT" dirty="0"/>
          </a:p>
          <a:p>
            <a:r>
              <a:rPr lang="it-IT" dirty="0"/>
              <a:t>Scienze con statuto </a:t>
            </a:r>
            <a:r>
              <a:rPr lang="ja-JP" altLang="it-IT"/>
              <a:t>‘</a:t>
            </a:r>
            <a:r>
              <a:rPr lang="it-IT" dirty="0"/>
              <a:t>debole</a:t>
            </a:r>
            <a:r>
              <a:rPr lang="ja-JP" altLang="it-IT"/>
              <a:t>’</a:t>
            </a:r>
            <a:r>
              <a:rPr lang="it-IT" dirty="0"/>
              <a:t> utili per</a:t>
            </a:r>
          </a:p>
          <a:p>
            <a:r>
              <a:rPr lang="it-IT" dirty="0"/>
              <a:t>eludere dicotomie oppositive</a:t>
            </a:r>
          </a:p>
          <a:p>
            <a:r>
              <a:rPr lang="it-IT" dirty="0"/>
              <a:t>stimolare approcci multidimensionali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059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INTE(G)rare persone, non culture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/>
              <a:t>Processi di INCLUSIONE/ESCLUSIONE nelle ARENE LOCALI</a:t>
            </a:r>
          </a:p>
          <a:p>
            <a:r>
              <a:rPr lang="it-IT"/>
              <a:t>Flussi transnazionali, inte(g)razione locale</a:t>
            </a:r>
          </a:p>
          <a:p>
            <a:r>
              <a:rPr lang="it-IT"/>
              <a:t>Arcipelago dei servizi, politiche pubbliche come costruzioni simbolico-discorsive</a:t>
            </a:r>
          </a:p>
          <a:p>
            <a:r>
              <a:rPr lang="it-IT"/>
              <a:t>Ricerca empirica, produzione sociale delle differenze (‘immigrati’ ‘rifugiati’ ‘stranieri’) attraverso leggi, rappresentazioni, pratiche</a:t>
            </a:r>
          </a:p>
          <a:p>
            <a:r>
              <a:rPr lang="it-IT"/>
              <a:t>Essenzialismo/paternalismo/differenzialismo culturale</a:t>
            </a:r>
          </a:p>
          <a:p>
            <a:r>
              <a:rPr lang="it-IT"/>
              <a:t>Funzione specchio delle Migrazioni (Sayad)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787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8700" y="232531"/>
            <a:ext cx="7200900" cy="1485900"/>
          </a:xfrm>
        </p:spPr>
        <p:txBody>
          <a:bodyPr/>
          <a:lstStyle/>
          <a:p>
            <a:r>
              <a:rPr lang="it-IT" dirty="0"/>
              <a:t>Super-</a:t>
            </a:r>
            <a:r>
              <a:rPr lang="it-IT" dirty="0" err="1"/>
              <a:t>diversity</a:t>
            </a:r>
            <a:r>
              <a:rPr lang="it-IT" dirty="0"/>
              <a:t>: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8700" y="975481"/>
            <a:ext cx="7601953" cy="3781926"/>
          </a:xfrm>
        </p:spPr>
        <p:txBody>
          <a:bodyPr/>
          <a:lstStyle/>
          <a:p>
            <a:r>
              <a:rPr lang="it-IT" dirty="0"/>
              <a:t>Fluidità dei tratti culturali e della diversità </a:t>
            </a:r>
          </a:p>
          <a:p>
            <a:r>
              <a:rPr lang="it-IT" dirty="0"/>
              <a:t>Attributi (straniero, immigrato, ecc.) non definiscono la persona </a:t>
            </a:r>
          </a:p>
          <a:p>
            <a:r>
              <a:rPr lang="it-IT" dirty="0"/>
              <a:t>Combinazione situata, eterogeneità di storie e contesti</a:t>
            </a:r>
          </a:p>
          <a:p>
            <a:endParaRPr lang="it-IT" dirty="0"/>
          </a:p>
        </p:txBody>
      </p:sp>
      <p:pic>
        <p:nvPicPr>
          <p:cNvPr id="4" name="Immagine 3" descr="SUPERDIVERS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23" y="2283176"/>
            <a:ext cx="4463242" cy="45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7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8E5B92E1-5798-3B4B-BC69-9149FB8AB1AC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65221" y="0"/>
            <a:ext cx="4048472" cy="3467145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25891EF-6E00-1042-90D1-A0CF3DB43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693" y="195769"/>
            <a:ext cx="4630308" cy="307560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251F7CB-6281-FC4F-9B6A-14CE5232B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457" y="3662915"/>
            <a:ext cx="5649282" cy="319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2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Luogo di origine (rurale/urbano/</a:t>
            </a:r>
            <a:r>
              <a:rPr lang="it-IT" dirty="0" err="1"/>
              <a:t>etno</a:t>
            </a:r>
            <a:r>
              <a:rPr lang="it-IT" dirty="0"/>
              <a:t>/linguistico)</a:t>
            </a:r>
          </a:p>
          <a:p>
            <a:r>
              <a:rPr lang="it-IT" dirty="0"/>
              <a:t>Etnia- nazionalità- Religione</a:t>
            </a:r>
          </a:p>
          <a:p>
            <a:r>
              <a:rPr lang="it-IT" dirty="0"/>
              <a:t>Identità locale, regionale</a:t>
            </a:r>
          </a:p>
          <a:p>
            <a:r>
              <a:rPr lang="it-IT" dirty="0"/>
              <a:t>Valori e pratiche </a:t>
            </a:r>
          </a:p>
          <a:p>
            <a:r>
              <a:rPr lang="it-IT" dirty="0"/>
              <a:t>Canale migratorio (genere, network lavorativo)</a:t>
            </a:r>
          </a:p>
          <a:p>
            <a:r>
              <a:rPr lang="it-IT" dirty="0"/>
              <a:t>Status legale</a:t>
            </a:r>
          </a:p>
          <a:p>
            <a:r>
              <a:rPr lang="it-IT" dirty="0"/>
              <a:t>Capitale umano, competenze, educazione</a:t>
            </a:r>
          </a:p>
          <a:p>
            <a:r>
              <a:rPr lang="it-IT" dirty="0"/>
              <a:t>Località di inserimento: spazi e tempi</a:t>
            </a:r>
          </a:p>
          <a:p>
            <a:pPr marL="0" indent="0">
              <a:buNone/>
            </a:pPr>
            <a:r>
              <a:rPr lang="it-IT" dirty="0">
                <a:hlinkClick r:id="rId2"/>
              </a:rPr>
              <a:t>Visual </a:t>
            </a:r>
            <a:r>
              <a:rPr lang="it-IT">
                <a:hlinkClick r:id="rId2"/>
              </a:rPr>
              <a:t>superdiversity</a:t>
            </a:r>
            <a:endParaRPr lang="it-IT" dirty="0"/>
          </a:p>
        </p:txBody>
      </p:sp>
      <p:sp>
        <p:nvSpPr>
          <p:cNvPr id="5" name="CasellaDiTesto 4">
            <a:hlinkClick r:id="rId3"/>
          </p:cNvPr>
          <p:cNvSpPr txBox="1"/>
          <p:nvPr/>
        </p:nvSpPr>
        <p:spPr>
          <a:xfrm>
            <a:off x="498474" y="978182"/>
            <a:ext cx="8782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Eurostile"/>
              </a:rPr>
              <a:t> </a:t>
            </a:r>
            <a:r>
              <a:rPr lang="en-GB" sz="2800" b="1" cap="all" dirty="0" err="1">
                <a:latin typeface="Eurostile"/>
              </a:rPr>
              <a:t>Super_diversity</a:t>
            </a:r>
            <a:r>
              <a:rPr lang="en-GB" sz="2800" b="1" cap="all" dirty="0">
                <a:latin typeface="Eurostile"/>
              </a:rPr>
              <a:t> </a:t>
            </a:r>
            <a:r>
              <a:rPr lang="en-GB" sz="2800" b="1" dirty="0">
                <a:latin typeface="Eurostile"/>
              </a:rPr>
              <a:t>S. </a:t>
            </a:r>
            <a:r>
              <a:rPr lang="en-GB" sz="2800" b="1" dirty="0" err="1">
                <a:latin typeface="Eurostile"/>
              </a:rPr>
              <a:t>Vertovec</a:t>
            </a:r>
            <a:endParaRPr lang="en-GB" sz="2800" b="1" dirty="0">
              <a:latin typeface="Eurostile"/>
            </a:endParaRPr>
          </a:p>
          <a:p>
            <a:endParaRPr lang="en-GB" sz="2800" b="1" dirty="0">
              <a:solidFill>
                <a:srgbClr val="FAC810"/>
              </a:solidFill>
              <a:latin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159841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Servizi che costruiscono l’immigrato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8700" y="2286000"/>
            <a:ext cx="5067300" cy="3581400"/>
          </a:xfrm>
        </p:spPr>
        <p:txBody>
          <a:bodyPr>
            <a:normAutofit/>
          </a:bodyPr>
          <a:lstStyle/>
          <a:p>
            <a:r>
              <a:rPr lang="it-IT" dirty="0"/>
              <a:t>Public </a:t>
            </a:r>
            <a:r>
              <a:rPr lang="it-IT" dirty="0" err="1"/>
              <a:t>pedagogy</a:t>
            </a:r>
            <a:r>
              <a:rPr lang="it-IT" dirty="0"/>
              <a:t> </a:t>
            </a:r>
          </a:p>
          <a:p>
            <a:r>
              <a:rPr lang="it-IT" dirty="0"/>
              <a:t>Costruzione dell’idea di cittadinanza attraverso i servizi </a:t>
            </a:r>
          </a:p>
          <a:p>
            <a:r>
              <a:rPr lang="it-IT" dirty="0"/>
              <a:t>“Gli immigrati imparano che cosa la società ricevente si aspetta da loro, nella vita di tutti i giorni, e poi si comportano in modo culturalmente appropriato, ma scelgono di mantenere la propria identità culturale” (</a:t>
            </a:r>
            <a:r>
              <a:rPr lang="it-IT" dirty="0" err="1"/>
              <a:t>Yan</a:t>
            </a:r>
            <a:r>
              <a:rPr lang="it-IT" dirty="0"/>
              <a:t> e </a:t>
            </a:r>
            <a:r>
              <a:rPr lang="it-IT" dirty="0" err="1"/>
              <a:t>Lan</a:t>
            </a:r>
            <a:r>
              <a:rPr lang="it-IT" dirty="0"/>
              <a:t> 2000).</a:t>
            </a:r>
          </a:p>
        </p:txBody>
      </p:sp>
      <p:pic>
        <p:nvPicPr>
          <p:cNvPr id="5" name="Immagine 4" descr="da-rifugiati-a-cittadini-7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5" y="2171700"/>
            <a:ext cx="26765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4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4294967295"/>
          </p:nvPr>
        </p:nvSpPr>
        <p:spPr>
          <a:xfrm>
            <a:off x="0" y="5029200"/>
            <a:ext cx="5486400" cy="457200"/>
          </a:xfrm>
        </p:spPr>
        <p:txBody>
          <a:bodyPr>
            <a:normAutofit fontScale="77500" lnSpcReduction="20000"/>
          </a:bodyPr>
          <a:lstStyle/>
          <a:p>
            <a:r>
              <a:rPr lang="it-IT"/>
              <a:t>Il formato widescreen consente di presentare le immagini con maggiore efficacia.</a:t>
            </a:r>
          </a:p>
        </p:txBody>
      </p:sp>
      <p:sp>
        <p:nvSpPr>
          <p:cNvPr id="4" name="Rectangle 3"/>
          <p:cNvSpPr>
            <a:spLocks noGrp="1"/>
          </p:cNvSpPr>
          <p:nvPr>
            <p:ph type="title" idx="4294967295"/>
          </p:nvPr>
        </p:nvSpPr>
        <p:spPr>
          <a:xfrm>
            <a:off x="1828800" y="4400550"/>
            <a:ext cx="7315200" cy="457200"/>
          </a:xfrm>
        </p:spPr>
        <p:txBody>
          <a:bodyPr>
            <a:normAutofit fontScale="90000"/>
          </a:bodyPr>
          <a:lstStyle/>
          <a:p>
            <a:r>
              <a:rPr lang="it-IT" dirty="0"/>
              <a:t>Immagini </a:t>
            </a:r>
            <a:r>
              <a:rPr lang="it-IT" dirty="0" err="1"/>
              <a:t>widescreen</a:t>
            </a:r>
            <a:endParaRPr lang="it-IT" dirty="0"/>
          </a:p>
        </p:txBody>
      </p:sp>
      <p:pic>
        <p:nvPicPr>
          <p:cNvPr id="2" name="Immagine 1" descr="Foulard-Pro-Hijab-by-Nike.50874_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861181"/>
            <a:ext cx="5143500" cy="5143500"/>
          </a:xfrm>
          <a:prstGeom prst="rect">
            <a:avLst/>
          </a:prstGeom>
        </p:spPr>
      </p:pic>
      <p:pic>
        <p:nvPicPr>
          <p:cNvPr id="7" name="Immagine 6" descr="kibaya-nude-ros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857250"/>
            <a:ext cx="3886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5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Hijab</a:t>
            </a:r>
            <a:r>
              <a:rPr lang="it-IT" dirty="0"/>
              <a:t> simbolo ipertrofico da contestualizzare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028700" y="3118853"/>
            <a:ext cx="8153400" cy="4368800"/>
          </a:xfrm>
        </p:spPr>
        <p:txBody>
          <a:bodyPr>
            <a:normAutofit/>
          </a:bodyPr>
          <a:lstStyle/>
          <a:p>
            <a:r>
              <a:rPr lang="it-IT" dirty="0"/>
              <a:t>2003 legge francese che proibisce segni religiosi in rep. laica</a:t>
            </a:r>
          </a:p>
          <a:p>
            <a:r>
              <a:rPr lang="it-IT" dirty="0"/>
              <a:t>Crescente ‘comunitarismo’ = islamismo</a:t>
            </a:r>
          </a:p>
          <a:p>
            <a:r>
              <a:rPr lang="it-IT" dirty="0"/>
              <a:t>Immigrati come neo-</a:t>
            </a:r>
            <a:r>
              <a:rPr lang="it-IT" dirty="0" err="1"/>
              <a:t>razzializzati</a:t>
            </a:r>
            <a:endParaRPr lang="it-IT" dirty="0"/>
          </a:p>
          <a:p>
            <a:r>
              <a:rPr lang="it-IT" dirty="0"/>
              <a:t>Reazione identitaria all’emarginazione/esclusione</a:t>
            </a:r>
          </a:p>
          <a:p>
            <a:r>
              <a:rPr lang="it-IT" dirty="0"/>
              <a:t>Comunità immaginata (Anderson) e transnazionale (</a:t>
            </a:r>
            <a:r>
              <a:rPr lang="it-IT" dirty="0" err="1"/>
              <a:t>Appadurai</a:t>
            </a:r>
            <a:r>
              <a:rPr lang="it-IT" dirty="0"/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025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Religioni e identità su scala globale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219200" y="2781969"/>
            <a:ext cx="8153400" cy="4368800"/>
          </a:xfrm>
        </p:spPr>
        <p:txBody>
          <a:bodyPr>
            <a:normAutofit/>
          </a:bodyPr>
          <a:lstStyle/>
          <a:p>
            <a:r>
              <a:rPr lang="it-IT" sz="2800" dirty="0"/>
              <a:t>Secolarizzazione e riformulazione del sacro</a:t>
            </a:r>
          </a:p>
          <a:p>
            <a:r>
              <a:rPr lang="it-IT" sz="2800" dirty="0"/>
              <a:t>Privatizzazione religiosa</a:t>
            </a:r>
          </a:p>
          <a:p>
            <a:r>
              <a:rPr lang="it-IT" sz="2800" dirty="0"/>
              <a:t>Culti e sincretismi</a:t>
            </a:r>
          </a:p>
          <a:p>
            <a:r>
              <a:rPr lang="it-IT" sz="2800" dirty="0"/>
              <a:t>Media e mobilità transnazionale</a:t>
            </a:r>
          </a:p>
          <a:p>
            <a:r>
              <a:rPr lang="it-IT" sz="2800" dirty="0"/>
              <a:t>Essenzialismo e fondamentalismo culturale  </a:t>
            </a:r>
          </a:p>
        </p:txBody>
      </p:sp>
    </p:spTree>
    <p:extLst>
      <p:ext uri="{BB962C8B-B14F-4D97-AF65-F5344CB8AC3E}">
        <p14:creationId xmlns:p14="http://schemas.microsoft.com/office/powerpoint/2010/main" val="261766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olo 1"/>
          <p:cNvSpPr>
            <a:spLocks noGrp="1"/>
          </p:cNvSpPr>
          <p:nvPr>
            <p:ph type="title"/>
          </p:nvPr>
        </p:nvSpPr>
        <p:spPr>
          <a:xfrm>
            <a:off x="612775" y="1028700"/>
            <a:ext cx="8153400" cy="742950"/>
          </a:xfrm>
        </p:spPr>
        <p:txBody>
          <a:bodyPr/>
          <a:lstStyle/>
          <a:p>
            <a:r>
              <a:rPr lang="it-IT">
                <a:latin typeface="Tw Cen MT" charset="0"/>
                <a:ea typeface="ＭＳ Ｐゴシック" charset="0"/>
                <a:cs typeface="ＭＳ Ｐゴシック" charset="0"/>
              </a:rPr>
              <a:t> 	Communitas </a:t>
            </a:r>
          </a:p>
        </p:txBody>
      </p:sp>
      <p:pic>
        <p:nvPicPr>
          <p:cNvPr id="43010" name="Segnaposto contenuto 3" descr="314597-620x387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01" r="-6601"/>
          <a:stretch>
            <a:fillRect/>
          </a:stretch>
        </p:blipFill>
        <p:spPr>
          <a:xfrm>
            <a:off x="495300" y="2057400"/>
            <a:ext cx="8153400" cy="3371850"/>
          </a:xfrm>
        </p:spPr>
      </p:pic>
    </p:spTree>
    <p:extLst>
      <p:ext uri="{BB962C8B-B14F-4D97-AF65-F5344CB8AC3E}">
        <p14:creationId xmlns:p14="http://schemas.microsoft.com/office/powerpoint/2010/main" val="56549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L'odio 1995</a:t>
            </a:r>
            <a:endParaRPr lang="it-IT" dirty="0"/>
          </a:p>
        </p:txBody>
      </p:sp>
      <p:pic>
        <p:nvPicPr>
          <p:cNvPr id="4" name="Segnaposto contenuto 3" descr="banlieues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26" r="-123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860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Polemica anti-comunitarista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t-IT" dirty="0"/>
              <a:t>Alterità etnica, comunitaria</a:t>
            </a:r>
          </a:p>
          <a:p>
            <a:r>
              <a:rPr lang="it-IT" dirty="0"/>
              <a:t>Legata alla religione d’origine</a:t>
            </a:r>
          </a:p>
          <a:p>
            <a:r>
              <a:rPr lang="it-IT" dirty="0" err="1"/>
              <a:t>Gemeinschaft</a:t>
            </a:r>
            <a:r>
              <a:rPr lang="it-IT" dirty="0"/>
              <a:t> / </a:t>
            </a:r>
            <a:r>
              <a:rPr lang="it-IT" dirty="0" err="1"/>
              <a:t>Gesellschaft</a:t>
            </a:r>
            <a:r>
              <a:rPr lang="it-IT" dirty="0"/>
              <a:t> (</a:t>
            </a:r>
            <a:r>
              <a:rPr lang="it-IT" dirty="0" err="1"/>
              <a:t>Toennies</a:t>
            </a:r>
            <a:r>
              <a:rPr lang="it-IT" dirty="0"/>
              <a:t>)</a:t>
            </a:r>
          </a:p>
          <a:p>
            <a:r>
              <a:rPr lang="it-IT" dirty="0"/>
              <a:t>Rivendicazioni culturali di gruppi marginali</a:t>
            </a:r>
          </a:p>
          <a:p>
            <a:r>
              <a:rPr lang="it-IT" dirty="0" err="1"/>
              <a:t>Political</a:t>
            </a:r>
            <a:r>
              <a:rPr lang="it-IT" dirty="0"/>
              <a:t> </a:t>
            </a:r>
            <a:r>
              <a:rPr lang="it-IT" dirty="0" err="1"/>
              <a:t>correctness</a:t>
            </a:r>
            <a:r>
              <a:rPr lang="it-IT" dirty="0"/>
              <a:t> / ghettizzazione delle minoranze </a:t>
            </a:r>
          </a:p>
          <a:p>
            <a:r>
              <a:rPr lang="it-IT" dirty="0"/>
              <a:t>Paura dell’alterità interna </a:t>
            </a:r>
          </a:p>
        </p:txBody>
      </p:sp>
      <p:pic>
        <p:nvPicPr>
          <p:cNvPr id="4" name="Immagine 3" descr="moebius0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05350"/>
            <a:ext cx="3048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2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Strumenti per la pratica interculturale nei servizi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/>
              <a:t>Approccio antropologico e metodo etnografico</a:t>
            </a:r>
          </a:p>
          <a:p>
            <a:r>
              <a:rPr lang="it-IT"/>
              <a:t>Diversità, migrazioni e disuguaglianze</a:t>
            </a:r>
          </a:p>
          <a:p>
            <a:r>
              <a:rPr lang="it-IT"/>
              <a:t>Lavorare con utenza migrante/straniera</a:t>
            </a:r>
          </a:p>
          <a:p>
            <a:r>
              <a:rPr lang="it-IT"/>
              <a:t>Antidiscriminazione e super-diversità</a:t>
            </a:r>
          </a:p>
          <a:p>
            <a:endParaRPr lang="it-IT"/>
          </a:p>
          <a:p>
            <a:r>
              <a:rPr lang="it-IT"/>
              <a:t>Accesso ai servizi: welfare come soglia di in/ex-clusione</a:t>
            </a:r>
          </a:p>
          <a:p>
            <a:r>
              <a:rPr lang="it-IT"/>
              <a:t>Dalla prima accoglienza all’inclusione</a:t>
            </a:r>
          </a:p>
          <a:p>
            <a:r>
              <a:rPr lang="it-IT"/>
              <a:t>Migranti donne, minori G2, richiedenti asilo e rifugiati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187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itaglio">
  <a:themeElements>
    <a:clrScheme name="Ritaglio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Ritaglio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itagl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{C8C6DE0B-6447-6845-AB9F-02A8634E2013}tf10001072</Template>
  <TotalTime>21260</TotalTime>
  <Words>826</Words>
  <Application>Microsoft Macintosh PowerPoint</Application>
  <PresentationFormat>Presentazione su schermo (4:3)</PresentationFormat>
  <Paragraphs>113</Paragraphs>
  <Slides>21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メイリオ</vt:lpstr>
      <vt:lpstr>ＭＳ Ｐゴシック</vt:lpstr>
      <vt:lpstr>Calibri</vt:lpstr>
      <vt:lpstr>Eurostile</vt:lpstr>
      <vt:lpstr>Franklin Gothic Book</vt:lpstr>
      <vt:lpstr>Tw Cen MT</vt:lpstr>
      <vt:lpstr>Ritaglio</vt:lpstr>
      <vt:lpstr>CONFLITTI DI CULTURE? </vt:lpstr>
      <vt:lpstr>Presentazione standard di PowerPoint</vt:lpstr>
      <vt:lpstr>Immagini widescreen</vt:lpstr>
      <vt:lpstr>Hijab simbolo ipertrofico da contestualizzare</vt:lpstr>
      <vt:lpstr>Religioni e identità su scala globale</vt:lpstr>
      <vt:lpstr>  Communitas </vt:lpstr>
      <vt:lpstr>L'odio 1995</vt:lpstr>
      <vt:lpstr>Polemica anti-comunitarista</vt:lpstr>
      <vt:lpstr>Strumenti per la pratica interculturale nei servizi</vt:lpstr>
      <vt:lpstr>M.E. Richmond, Social diagnosis, Russel Sage, New  York, 1917: 382</vt:lpstr>
      <vt:lpstr>Pre-concetti</vt:lpstr>
      <vt:lpstr>Lavoro di gruppo 1</vt:lpstr>
      <vt:lpstr>I TERMINI DELLA QUESTIONE</vt:lpstr>
      <vt:lpstr>INTE(G)RAZIONE</vt:lpstr>
      <vt:lpstr>Inclusione</vt:lpstr>
      <vt:lpstr>Quindi….</vt:lpstr>
      <vt:lpstr>Educazione è fornire e costruire modelli di umanità</vt:lpstr>
      <vt:lpstr>INTE(G)rare persone, non culture</vt:lpstr>
      <vt:lpstr>Super-diversity: </vt:lpstr>
      <vt:lpstr> </vt:lpstr>
      <vt:lpstr>Servizi che costruiscono l’immigrato</vt:lpstr>
    </vt:vector>
  </TitlesOfParts>
  <Company>università udine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roberta altin</dc:creator>
  <cp:lastModifiedBy>ALTIN ROBERTA</cp:lastModifiedBy>
  <cp:revision>399</cp:revision>
  <dcterms:created xsi:type="dcterms:W3CDTF">2014-10-13T13:50:23Z</dcterms:created>
  <dcterms:modified xsi:type="dcterms:W3CDTF">2020-10-23T14:15:10Z</dcterms:modified>
</cp:coreProperties>
</file>