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8" r:id="rId10"/>
    <p:sldId id="265" r:id="rId11"/>
    <p:sldId id="266" r:id="rId12"/>
    <p:sldId id="267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AF6F6"/>
    <a:srgbClr val="99FFCC"/>
    <a:srgbClr val="FFCC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555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563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652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257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527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177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192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014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91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40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021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661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081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557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17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92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18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1F82E44-4F86-43AE-8738-17AE2F920633}" type="datetimeFigureOut">
              <a:rPr lang="it-IT" smtClean="0"/>
              <a:t>20/08/2020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36761E0-0B83-45F5-A8D3-EF75E920D4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21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7F0F4C-062F-4F6E-843F-58ADA9255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socializzazione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3F076A-4911-4DCC-8A58-C2237F51E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60" y="2432482"/>
            <a:ext cx="10999433" cy="4119238"/>
          </a:xfrm>
          <a:solidFill>
            <a:srgbClr val="FFFF00"/>
          </a:solidFill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La socializzazione </a:t>
            </a:r>
            <a:r>
              <a:rPr lang="it-IT" dirty="0">
                <a:solidFill>
                  <a:schemeClr val="tx1"/>
                </a:solidFill>
              </a:rPr>
              <a:t>è il processo d’interazione sociale attraverso il quale gli individui acquistano la loro personalità e apprendono i modelli di comportamento della società.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Uno dei risultati più importanti della socializzazione è </a:t>
            </a:r>
            <a:r>
              <a:rPr lang="it-IT" b="1" dirty="0">
                <a:solidFill>
                  <a:srgbClr val="FF0000"/>
                </a:solidFill>
              </a:rPr>
              <a:t>la personalità dell’individuo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In senso sociologico, </a:t>
            </a:r>
            <a:r>
              <a:rPr lang="it-IT" b="1" dirty="0">
                <a:solidFill>
                  <a:srgbClr val="FF0000"/>
                </a:solidFill>
              </a:rPr>
              <a:t>personalità </a:t>
            </a:r>
            <a:r>
              <a:rPr lang="it-IT" dirty="0">
                <a:solidFill>
                  <a:schemeClr val="tx1"/>
                </a:solidFill>
              </a:rPr>
              <a:t>è il complesso abbastanza stabile dei modelli di pensiero, di sentimenti e di azioni tipico di un individuo.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La personalità è composta da </a:t>
            </a:r>
            <a:r>
              <a:rPr lang="it-IT" b="1" dirty="0">
                <a:solidFill>
                  <a:srgbClr val="FF0000"/>
                </a:solidFill>
              </a:rPr>
              <a:t>tre elementi principali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La componente cognitiva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La componente emotiva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La componente comportamentale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70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Gli agenti della socializzazione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08" y="2370338"/>
            <a:ext cx="11736280" cy="4287914"/>
          </a:xfrm>
          <a:solidFill>
            <a:srgbClr val="99FFCC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La scuola</a:t>
            </a:r>
            <a:r>
              <a:rPr lang="it-IT" dirty="0">
                <a:solidFill>
                  <a:schemeClr val="tx1"/>
                </a:solidFill>
              </a:rPr>
              <a:t>: ha il compito di socializzare i giovani a particolari valori e abilità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La partecipazione alla vita scolastica fa diminuire la dipendenza dalla famiglia e produce legami orizzontali sociali più ampi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Il gruppo dei pari</a:t>
            </a:r>
            <a:r>
              <a:rPr lang="it-IT" dirty="0">
                <a:solidFill>
                  <a:srgbClr val="FF0000"/>
                </a:solidFill>
              </a:rPr>
              <a:t>: </a:t>
            </a:r>
            <a:r>
              <a:rPr lang="it-IT" b="1" dirty="0">
                <a:solidFill>
                  <a:srgbClr val="FF0000"/>
                </a:solidFill>
              </a:rPr>
              <a:t>i pari </a:t>
            </a:r>
            <a:r>
              <a:rPr lang="it-IT" dirty="0">
                <a:solidFill>
                  <a:schemeClr val="tx1"/>
                </a:solidFill>
              </a:rPr>
              <a:t>sono individui che hanno circa la stessa età, lo stesso ambiente sociale, gli stessi interessi.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Cresce l’influenza del gruppo dei pari e diminuisce quello dei genitori.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La massima influenza del gruppo dei pari si ha durante l’adolescenza.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 mass media </a:t>
            </a:r>
            <a:r>
              <a:rPr lang="it-IT" dirty="0">
                <a:solidFill>
                  <a:schemeClr val="tx1"/>
                </a:solidFill>
              </a:rPr>
              <a:t>(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giornali, televisione, radio, film, dischi</a:t>
            </a:r>
            <a:r>
              <a:rPr lang="it-IT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Esercitano una forte influenza socializzante. La televisione è il mezzo più importante.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Svolgono un servizio d’informazione, offrono modelli di ruolo.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Altri agenti</a:t>
            </a:r>
            <a:r>
              <a:rPr lang="it-IT" dirty="0">
                <a:solidFill>
                  <a:schemeClr val="tx1"/>
                </a:solidFill>
              </a:rPr>
              <a:t>: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gruppi religiosi, associazioni volontarie, organizzazioni giovanili, ambiti di lavoro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Tali influenze possono trovarsi in conflitto tra loro.</a:t>
            </a:r>
          </a:p>
        </p:txBody>
      </p:sp>
    </p:spTree>
    <p:extLst>
      <p:ext uri="{BB962C8B-B14F-4D97-AF65-F5344CB8AC3E}">
        <p14:creationId xmlns:p14="http://schemas.microsoft.com/office/powerpoint/2010/main" val="2710226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Tipi di socializzazione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rgbClr val="00B0F0"/>
          </a:solidFill>
        </p:spPr>
        <p:txBody>
          <a:bodyPr>
            <a:normAutofit/>
          </a:bodyPr>
          <a:lstStyle/>
          <a:p>
            <a:pPr>
              <a:buAutoNum type="arabicParenR"/>
            </a:pPr>
            <a:r>
              <a:rPr lang="it-IT" sz="4000" dirty="0">
                <a:solidFill>
                  <a:schemeClr val="tx1"/>
                </a:solidFill>
              </a:rPr>
              <a:t>SOCIALIZZAZIONE PRIMARIA</a:t>
            </a:r>
          </a:p>
          <a:p>
            <a:pPr>
              <a:buAutoNum type="arabicParenR"/>
            </a:pPr>
            <a:r>
              <a:rPr lang="it-IT" sz="4000" dirty="0">
                <a:solidFill>
                  <a:schemeClr val="tx1"/>
                </a:solidFill>
              </a:rPr>
              <a:t>SOCIALIZZAZIONE ANTICIPATORIA</a:t>
            </a:r>
          </a:p>
          <a:p>
            <a:pPr>
              <a:buAutoNum type="arabicParenR"/>
            </a:pPr>
            <a:r>
              <a:rPr lang="it-IT" sz="4000" dirty="0">
                <a:solidFill>
                  <a:schemeClr val="tx1"/>
                </a:solidFill>
              </a:rPr>
              <a:t>SOCIALIZZAZIONE NELLO SVILUPPO</a:t>
            </a:r>
          </a:p>
          <a:p>
            <a:pPr>
              <a:buAutoNum type="arabicParenR"/>
            </a:pPr>
            <a:r>
              <a:rPr lang="it-IT" sz="4000" dirty="0">
                <a:solidFill>
                  <a:schemeClr val="tx1"/>
                </a:solidFill>
              </a:rPr>
              <a:t>SOCIALIZZAZIONE ALLA ROVESCIA</a:t>
            </a:r>
          </a:p>
          <a:p>
            <a:pPr>
              <a:buAutoNum type="arabicParenR"/>
            </a:pPr>
            <a:r>
              <a:rPr lang="it-IT" sz="4000" dirty="0">
                <a:solidFill>
                  <a:schemeClr val="tx1"/>
                </a:solidFill>
              </a:rPr>
              <a:t>RISOCIALIZZAZIONE</a:t>
            </a:r>
          </a:p>
        </p:txBody>
      </p:sp>
    </p:spTree>
    <p:extLst>
      <p:ext uri="{BB962C8B-B14F-4D97-AF65-F5344CB8AC3E}">
        <p14:creationId xmlns:p14="http://schemas.microsoft.com/office/powerpoint/2010/main" val="2928908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IL CICLO DELLA VITA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rgbClr val="FFC000"/>
          </a:solidFill>
        </p:spPr>
        <p:txBody>
          <a:bodyPr/>
          <a:lstStyle/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E’ una questione sia biologica che sociale</a:t>
            </a:r>
          </a:p>
          <a:p>
            <a:pPr>
              <a:buAutoNum type="arabicParenR"/>
            </a:pPr>
            <a:r>
              <a:rPr lang="it-IT" sz="3200" dirty="0">
                <a:solidFill>
                  <a:schemeClr val="tx1"/>
                </a:solidFill>
              </a:rPr>
              <a:t>Infanzia</a:t>
            </a:r>
          </a:p>
          <a:p>
            <a:pPr>
              <a:buAutoNum type="arabicParenR"/>
            </a:pPr>
            <a:r>
              <a:rPr lang="it-IT" sz="3200" dirty="0">
                <a:solidFill>
                  <a:schemeClr val="tx1"/>
                </a:solidFill>
              </a:rPr>
              <a:t>Adolescenza </a:t>
            </a:r>
          </a:p>
          <a:p>
            <a:pPr>
              <a:buAutoNum type="arabicParenR"/>
            </a:pPr>
            <a:r>
              <a:rPr lang="it-IT" sz="3200" dirty="0">
                <a:solidFill>
                  <a:schemeClr val="tx1"/>
                </a:solidFill>
              </a:rPr>
              <a:t>Maturità</a:t>
            </a:r>
          </a:p>
          <a:p>
            <a:pPr>
              <a:buAutoNum type="arabicParenR"/>
            </a:pPr>
            <a:r>
              <a:rPr lang="it-IT" sz="3200" dirty="0">
                <a:solidFill>
                  <a:schemeClr val="tx1"/>
                </a:solidFill>
              </a:rPr>
              <a:t>Vecchiaia</a:t>
            </a:r>
          </a:p>
          <a:p>
            <a:pPr>
              <a:buAutoNum type="arabicParenR"/>
            </a:pPr>
            <a:r>
              <a:rPr lang="it-IT" sz="3200" dirty="0">
                <a:solidFill>
                  <a:schemeClr val="tx1"/>
                </a:solidFill>
              </a:rPr>
              <a:t>Morte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538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L’INFANZIA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rgbClr val="0AF6F6"/>
          </a:solidFill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Fascia d’età della popolazione compresa tra </a:t>
            </a:r>
            <a:r>
              <a:rPr lang="it-IT" b="1" dirty="0">
                <a:solidFill>
                  <a:srgbClr val="FF0000"/>
                </a:solidFill>
              </a:rPr>
              <a:t>0-12 anni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Essa è definita da </a:t>
            </a:r>
            <a:r>
              <a:rPr lang="it-IT" b="1" dirty="0">
                <a:solidFill>
                  <a:srgbClr val="FF0000"/>
                </a:solidFill>
              </a:rPr>
              <a:t>due dimensioni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La dimensione della differenziazione</a:t>
            </a:r>
            <a:r>
              <a:rPr lang="it-IT" dirty="0">
                <a:solidFill>
                  <a:schemeClr val="tx1"/>
                </a:solidFill>
              </a:rPr>
              <a:t>: l’infanzia esprime bisogni ed esigenze che si caratterizzano in maniera differente rispetto ai bisogni e alle esigenze degli adulti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La dimensione della dipendenza</a:t>
            </a:r>
            <a:r>
              <a:rPr lang="it-IT" dirty="0">
                <a:solidFill>
                  <a:schemeClr val="tx1"/>
                </a:solidFill>
              </a:rPr>
              <a:t>. È compito degli adulti e della società fare in modo che bisogni e necessità di coloro che non sono autonomi trovino adeguate risposte.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L’infanzia non è solo una fase di passaggio in attesa di assumere i ruoli adulti, ma è una fase del corso della vita con una </a:t>
            </a:r>
            <a:r>
              <a:rPr lang="it-IT" b="1" dirty="0">
                <a:solidFill>
                  <a:srgbClr val="FF0000"/>
                </a:solidFill>
              </a:rPr>
              <a:t>sua specifica identità </a:t>
            </a:r>
            <a:r>
              <a:rPr lang="it-IT" dirty="0">
                <a:solidFill>
                  <a:schemeClr val="tx1"/>
                </a:solidFill>
              </a:rPr>
              <a:t>e </a:t>
            </a:r>
            <a:r>
              <a:rPr lang="it-IT" b="1" dirty="0">
                <a:solidFill>
                  <a:srgbClr val="FF0000"/>
                </a:solidFill>
              </a:rPr>
              <a:t>caratterizzazione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Essa si caratterizza per </a:t>
            </a:r>
            <a:r>
              <a:rPr lang="it-IT" b="1" dirty="0">
                <a:solidFill>
                  <a:srgbClr val="FF0000"/>
                </a:solidFill>
              </a:rPr>
              <a:t>bisogni specifici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2060"/>
                </a:solidFill>
              </a:rPr>
              <a:t>AFFETTO – PROTEZIONE – CURE MATERIALI – STIMOLAZIONE PSICO-AFFETTIVA - GIOCO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887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L’INFANZIA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rgbClr val="FFC000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Tali bisogni devono essere soddisfatti, pena il fallimento del processo di socializzazione.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A tal fine, si osservano </a:t>
            </a:r>
            <a:r>
              <a:rPr lang="it-IT" sz="3200" b="1" dirty="0">
                <a:solidFill>
                  <a:srgbClr val="FF0000"/>
                </a:solidFill>
              </a:rPr>
              <a:t>tre dimensioni</a:t>
            </a:r>
            <a:r>
              <a:rPr lang="it-IT" sz="3200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1) </a:t>
            </a:r>
            <a:r>
              <a:rPr lang="it-IT" sz="3200" b="1" dirty="0">
                <a:solidFill>
                  <a:srgbClr val="FF0000"/>
                </a:solidFill>
              </a:rPr>
              <a:t>La specializzazione funzionale del ruolo di genitoriale.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I genitori si specializzano nella funzione educativa e di socializzazione dei figli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2) </a:t>
            </a:r>
            <a:r>
              <a:rPr lang="it-IT" sz="3200" b="1" dirty="0">
                <a:solidFill>
                  <a:srgbClr val="FF0000"/>
                </a:solidFill>
              </a:rPr>
              <a:t>La legittimazione di un intervento pubblico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Lo stato e il settore pubblico si assumono il compito di intervenire nel settore educativo e socializzativo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Svolgono una funzione complementare a quella della famiglia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3) </a:t>
            </a:r>
            <a:r>
              <a:rPr lang="it-IT" sz="3200" b="1" dirty="0">
                <a:solidFill>
                  <a:srgbClr val="FF0000"/>
                </a:solidFill>
              </a:rPr>
              <a:t>La nascita e l’espansione di un settore professionale specializzato nei problemi dell’infanzia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Gruppo di addetti, specialisti, consulenti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53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L’INFANZIA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Ciò ha comportato:</a:t>
            </a:r>
          </a:p>
          <a:p>
            <a:pPr>
              <a:buAutoNum type="alphaLcParenR"/>
            </a:pPr>
            <a:r>
              <a:rPr lang="it-IT" b="1" dirty="0">
                <a:solidFill>
                  <a:srgbClr val="009900"/>
                </a:solidFill>
              </a:rPr>
              <a:t>Approfondita conoscenza dei bisogni del bambino e delle dinamiche legate alla crescita</a:t>
            </a:r>
          </a:p>
          <a:p>
            <a:pPr>
              <a:buAutoNum type="alphaLcParenR"/>
            </a:pPr>
            <a:r>
              <a:rPr lang="it-IT" b="1" dirty="0">
                <a:solidFill>
                  <a:srgbClr val="002060"/>
                </a:solidFill>
              </a:rPr>
              <a:t>Bagaglio scientifico sui problemi dell’infanzia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La crescita diviene oggetto di riflessioni che portano a una migliore comprensione dei</a:t>
            </a:r>
            <a:r>
              <a:rPr lang="it-IT" b="1" dirty="0">
                <a:solidFill>
                  <a:srgbClr val="FF0000"/>
                </a:solidFill>
              </a:rPr>
              <a:t> bisogni del bambino</a:t>
            </a:r>
            <a:r>
              <a:rPr lang="it-IT" dirty="0">
                <a:solidFill>
                  <a:schemeClr val="tx1"/>
                </a:solidFill>
              </a:rPr>
              <a:t> e a una </a:t>
            </a:r>
            <a:r>
              <a:rPr lang="it-IT" b="1" dirty="0">
                <a:solidFill>
                  <a:srgbClr val="FF0000"/>
                </a:solidFill>
              </a:rPr>
              <a:t>concezione scientifica del processo di crescita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 tre attori che concentrano l’attenzione sul problema dell’infanzia sono: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La famiglia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Il settore pubblico </a:t>
            </a:r>
            <a:r>
              <a:rPr lang="it-IT" dirty="0">
                <a:solidFill>
                  <a:schemeClr val="tx1"/>
                </a:solidFill>
              </a:rPr>
              <a:t>(servizi sanitari, sociali, assistenziali, socializzativi orientati all’infanzia)</a:t>
            </a:r>
          </a:p>
          <a:p>
            <a:pPr>
              <a:buFont typeface="Wingdings 3" charset="2"/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Gruppo professionale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B050"/>
                </a:solidFill>
              </a:rPr>
              <a:t>Ripercussioni positive sull’infanzia</a:t>
            </a:r>
          </a:p>
          <a:p>
            <a:pPr>
              <a:buAutoNum type="alphaLcParenR"/>
            </a:pPr>
            <a:r>
              <a:rPr lang="it-IT" dirty="0">
                <a:solidFill>
                  <a:schemeClr val="tx1"/>
                </a:solidFill>
              </a:rPr>
              <a:t>Miglioramento della condizione infantile</a:t>
            </a:r>
          </a:p>
          <a:p>
            <a:pPr>
              <a:buAutoNum type="alphaLcParenR"/>
            </a:pPr>
            <a:r>
              <a:rPr lang="it-IT" dirty="0">
                <a:solidFill>
                  <a:schemeClr val="tx1"/>
                </a:solidFill>
              </a:rPr>
              <a:t>Legittimazione di un mestiere di bambino 			riconoscimento della sua sfera autonoma di vita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68128B6A-3805-439C-9FA4-829D0011E939}"/>
              </a:ext>
            </a:extLst>
          </p:cNvPr>
          <p:cNvSpPr/>
          <p:nvPr/>
        </p:nvSpPr>
        <p:spPr>
          <a:xfrm>
            <a:off x="5211192" y="6063449"/>
            <a:ext cx="1003177" cy="2752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941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socializzazione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it-IT" b="1" dirty="0">
                <a:solidFill>
                  <a:srgbClr val="FF0000"/>
                </a:solidFill>
              </a:rPr>
              <a:t>La componente cognitiva</a:t>
            </a:r>
            <a:r>
              <a:rPr lang="it-IT" dirty="0">
                <a:solidFill>
                  <a:schemeClr val="tx1"/>
                </a:solidFill>
              </a:rPr>
              <a:t>, cioè le capacità intellettuali quali pensare, credere, percepire</a:t>
            </a:r>
          </a:p>
          <a:p>
            <a:pPr>
              <a:buFont typeface="+mj-lt"/>
              <a:buAutoNum type="arabicPeriod"/>
            </a:pPr>
            <a:r>
              <a:rPr lang="it-IT" b="1" dirty="0">
                <a:solidFill>
                  <a:srgbClr val="FF0000"/>
                </a:solidFill>
              </a:rPr>
              <a:t>La componente emotiva</a:t>
            </a:r>
            <a:r>
              <a:rPr lang="it-IT" dirty="0">
                <a:solidFill>
                  <a:schemeClr val="tx1"/>
                </a:solidFill>
              </a:rPr>
              <a:t>, cioè l’amore, l’odio, la simpatia,…</a:t>
            </a:r>
          </a:p>
          <a:p>
            <a:pPr>
              <a:buFont typeface="+mj-lt"/>
              <a:buAutoNum type="arabicPeriod"/>
            </a:pPr>
            <a:r>
              <a:rPr lang="it-IT" b="1" dirty="0">
                <a:solidFill>
                  <a:srgbClr val="FF0000"/>
                </a:solidFill>
              </a:rPr>
              <a:t>La componente comportamentale</a:t>
            </a:r>
            <a:r>
              <a:rPr lang="it-IT" dirty="0">
                <a:solidFill>
                  <a:schemeClr val="tx1"/>
                </a:solidFill>
              </a:rPr>
              <a:t>, cioè le attitudini, la competenza e le altre abilità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Gli esseri umani non sono il prodotto né dell’eredità, né dell’apprendimento, ma della complessa interazione tra i due fattori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APPRENDIMENTO</a:t>
            </a:r>
            <a:r>
              <a:rPr lang="it-IT" dirty="0">
                <a:solidFill>
                  <a:schemeClr val="tx1"/>
                </a:solidFill>
              </a:rPr>
              <a:t>: qualsiasi cambiamento nel pensiero, nelle emozioni e nell’azione che sia prodotto da una precedente esperienza.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Come avviene che gli esseri umani apprendono?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Due </a:t>
            </a:r>
            <a:r>
              <a:rPr lang="it-IT" b="1">
                <a:solidFill>
                  <a:srgbClr val="FF0000"/>
                </a:solidFill>
              </a:rPr>
              <a:t>teorie</a:t>
            </a:r>
            <a:r>
              <a:rPr lang="it-IT">
                <a:solidFill>
                  <a:schemeClr val="tx1"/>
                </a:solidFill>
              </a:rPr>
              <a:t>: </a:t>
            </a:r>
            <a:endParaRPr lang="it-IT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it-IT" b="1" dirty="0">
                <a:solidFill>
                  <a:srgbClr val="FF0000"/>
                </a:solidFill>
              </a:rPr>
              <a:t>La teoria del comportamento</a:t>
            </a:r>
          </a:p>
          <a:p>
            <a:pPr>
              <a:buAutoNum type="arabicPeriod"/>
            </a:pPr>
            <a:r>
              <a:rPr lang="it-IT" b="1" dirty="0">
                <a:solidFill>
                  <a:srgbClr val="FF0000"/>
                </a:solidFill>
              </a:rPr>
              <a:t>La teoria dello sviluppo </a:t>
            </a:r>
          </a:p>
        </p:txBody>
      </p:sp>
    </p:spTree>
    <p:extLst>
      <p:ext uri="{BB962C8B-B14F-4D97-AF65-F5344CB8AC3E}">
        <p14:creationId xmlns:p14="http://schemas.microsoft.com/office/powerpoint/2010/main" val="490122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socializzazione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rgbClr val="FFC000"/>
          </a:solidFill>
        </p:spPr>
        <p:txBody>
          <a:bodyPr/>
          <a:lstStyle/>
          <a:p>
            <a:pPr>
              <a:buAutoNum type="alphaLcParenR"/>
            </a:pPr>
            <a:r>
              <a:rPr lang="it-IT" b="1" dirty="0">
                <a:solidFill>
                  <a:srgbClr val="FF0000"/>
                </a:solidFill>
              </a:rPr>
              <a:t>L’approccio behaviorista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Si rifà alla scuola psicologica comportamentista (Ivan Pavlov, John B. Watson)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Il concetto di «</a:t>
            </a:r>
            <a:r>
              <a:rPr lang="it-IT" b="1" dirty="0">
                <a:solidFill>
                  <a:srgbClr val="FF0000"/>
                </a:solidFill>
              </a:rPr>
              <a:t>mente</a:t>
            </a:r>
            <a:r>
              <a:rPr lang="it-IT" dirty="0">
                <a:solidFill>
                  <a:schemeClr val="tx1"/>
                </a:solidFill>
              </a:rPr>
              <a:t>» è una pura astrazione. La teoria dell’apprendimento può essere scientifica solo se ci si concentra su qualcosa che è possibile osservare e analizzare, cioè sul comportamento effettivo 			</a:t>
            </a:r>
            <a:r>
              <a:rPr lang="it-IT" b="1" dirty="0">
                <a:solidFill>
                  <a:srgbClr val="FF0000"/>
                </a:solidFill>
              </a:rPr>
              <a:t>comportamentismo e behaviorismo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Qualsiasi forma di apprendimento è il prodotto di un condizionamento attuato mediante ricompense e punizioni.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Gli psicologi comportamentisti (Skinner) hanno sostenuto che l’apprendimento umano può essere spiegato in termini di condizionamento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Approccio dell’apprendimento sociale</a:t>
            </a:r>
            <a:r>
              <a:rPr lang="it-IT" dirty="0">
                <a:solidFill>
                  <a:schemeClr val="tx1"/>
                </a:solidFill>
              </a:rPr>
              <a:t>: si fonda sui principi del comportamentismo, ma riconosce che una parte dell’apprendimento avviene casualmente o attraverso l’imitazione anche in assenza di ricompense e punizioni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9F7AC105-2665-43FF-9316-C269C7F0CA36}"/>
              </a:ext>
            </a:extLst>
          </p:cNvPr>
          <p:cNvSpPr/>
          <p:nvPr/>
        </p:nvSpPr>
        <p:spPr>
          <a:xfrm>
            <a:off x="1367161" y="3906175"/>
            <a:ext cx="1278385" cy="2308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727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socializzazione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b) </a:t>
            </a:r>
            <a:r>
              <a:rPr lang="it-IT" sz="2400" b="1" dirty="0">
                <a:solidFill>
                  <a:srgbClr val="FF0000"/>
                </a:solidFill>
              </a:rPr>
              <a:t>L’approccio dello sviluppo (Jean Piaget)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Viene rivalutato il concetto di mente e data grande importanza all’interpretazione interiore che l’individuo dà delle situazioni.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FF00"/>
                </a:solidFill>
              </a:rPr>
              <a:t>L’apprendimento consiste nello sviluppo continuo della mente attraverso diversi stadi.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I comportamentisti </a:t>
            </a:r>
            <a:r>
              <a:rPr lang="it-IT" sz="2400" dirty="0">
                <a:solidFill>
                  <a:schemeClr val="tx1"/>
                </a:solidFill>
              </a:rPr>
              <a:t>vedono l’individuo come passivo (comportamento come prodotto di condizionamenti ambientali), </a:t>
            </a:r>
            <a:r>
              <a:rPr lang="it-IT" sz="2400" b="1" dirty="0">
                <a:solidFill>
                  <a:srgbClr val="FF0000"/>
                </a:solidFill>
              </a:rPr>
              <a:t>i teorici dello sviluppo </a:t>
            </a:r>
            <a:r>
              <a:rPr lang="it-IT" sz="2400" dirty="0">
                <a:solidFill>
                  <a:schemeClr val="tx1"/>
                </a:solidFill>
              </a:rPr>
              <a:t>ritengono che gli individui siano attivi e che creino e definiscano personalmente il proprio comportamento</a:t>
            </a:r>
          </a:p>
        </p:txBody>
      </p:sp>
    </p:spTree>
    <p:extLst>
      <p:ext uri="{BB962C8B-B14F-4D97-AF65-F5344CB8AC3E}">
        <p14:creationId xmlns:p14="http://schemas.microsoft.com/office/powerpoint/2010/main" val="82136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comparsa del </a:t>
            </a:r>
            <a:r>
              <a:rPr lang="it-IT" b="1" dirty="0" err="1">
                <a:solidFill>
                  <a:srgbClr val="FFFF00"/>
                </a:solidFill>
              </a:rPr>
              <a:t>sè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Nel nucleo centrale della personalità si trova il sé, l’esperienza cosciente dell’individuo di possedere un’identità personale.</a:t>
            </a:r>
          </a:p>
          <a:p>
            <a:pPr marL="0" indent="0" algn="just">
              <a:buNone/>
            </a:pPr>
            <a:r>
              <a:rPr lang="it-IT" sz="2000" b="1" dirty="0">
                <a:solidFill>
                  <a:srgbClr val="FF0000"/>
                </a:solidFill>
              </a:rPr>
              <a:t>Il senso del sé </a:t>
            </a:r>
            <a:r>
              <a:rPr lang="it-IT" sz="2000" dirty="0">
                <a:solidFill>
                  <a:schemeClr val="tx1"/>
                </a:solidFill>
              </a:rPr>
              <a:t>è un prodotto sociale creato e modificato per tutta la durata della vita dall’interazione con gli altri.</a:t>
            </a:r>
          </a:p>
          <a:p>
            <a:pPr marL="0" indent="0" algn="just">
              <a:buNone/>
            </a:pPr>
            <a:r>
              <a:rPr lang="it-IT" sz="2000" b="1" dirty="0">
                <a:solidFill>
                  <a:srgbClr val="0070C0"/>
                </a:solidFill>
              </a:rPr>
              <a:t>Come avviene che il sé compare e cambia continuamente nel corso della vita?</a:t>
            </a:r>
          </a:p>
          <a:p>
            <a:pPr marL="0" indent="0" algn="just">
              <a:buNone/>
            </a:pPr>
            <a:r>
              <a:rPr lang="it-IT" sz="2000" b="1" dirty="0">
                <a:solidFill>
                  <a:srgbClr val="FF0000"/>
                </a:solidFill>
              </a:rPr>
              <a:t>Tre teorie:</a:t>
            </a:r>
          </a:p>
          <a:p>
            <a:pPr algn="just">
              <a:buAutoNum type="arabicParenR"/>
            </a:pPr>
            <a:r>
              <a:rPr lang="it-IT" sz="2000" dirty="0">
                <a:solidFill>
                  <a:schemeClr val="tx1"/>
                </a:solidFill>
              </a:rPr>
              <a:t>FREUD</a:t>
            </a:r>
          </a:p>
          <a:p>
            <a:pPr algn="just">
              <a:buAutoNum type="arabicParenR"/>
            </a:pPr>
            <a:r>
              <a:rPr lang="it-IT" sz="2000" dirty="0">
                <a:solidFill>
                  <a:schemeClr val="tx1"/>
                </a:solidFill>
              </a:rPr>
              <a:t>COOLEY</a:t>
            </a:r>
          </a:p>
          <a:p>
            <a:pPr algn="just">
              <a:buAutoNum type="arabicParenR"/>
            </a:pPr>
            <a:r>
              <a:rPr lang="it-IT" sz="2000" dirty="0">
                <a:solidFill>
                  <a:schemeClr val="tx1"/>
                </a:solidFill>
              </a:rPr>
              <a:t>MEAD</a:t>
            </a:r>
          </a:p>
        </p:txBody>
      </p:sp>
    </p:spTree>
    <p:extLst>
      <p:ext uri="{BB962C8B-B14F-4D97-AF65-F5344CB8AC3E}">
        <p14:creationId xmlns:p14="http://schemas.microsoft.com/office/powerpoint/2010/main" val="2242978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comparsa del </a:t>
            </a:r>
            <a:r>
              <a:rPr lang="it-IT" b="1" dirty="0" err="1">
                <a:solidFill>
                  <a:srgbClr val="FFFF00"/>
                </a:solidFill>
              </a:rPr>
              <a:t>sè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rgbClr val="66FFFF"/>
          </a:solidFill>
        </p:spPr>
        <p:txBody>
          <a:bodyPr>
            <a:normAutofit fontScale="92500" lnSpcReduction="10000"/>
          </a:bodyPr>
          <a:lstStyle/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LA TEORIA DI FREUD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Carattere inconscio dei motivi che guidano la maggior parte del comportamento umano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Rapporti conflittuali tra individuo e società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personalità</a:t>
            </a:r>
            <a:r>
              <a:rPr lang="it-IT" dirty="0">
                <a:solidFill>
                  <a:schemeClr val="tx1"/>
                </a:solidFill>
              </a:rPr>
              <a:t> può essere suddivisa in </a:t>
            </a:r>
            <a:r>
              <a:rPr lang="it-IT" b="1" dirty="0">
                <a:solidFill>
                  <a:srgbClr val="FF0000"/>
                </a:solidFill>
              </a:rPr>
              <a:t>tre parti fondamentali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						ES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						EGO</a:t>
            </a:r>
          </a:p>
          <a:p>
            <a:pPr marL="0" indent="0">
              <a:buNone/>
            </a:pPr>
            <a:r>
              <a:rPr lang="it-IT" sz="1800" dirty="0">
                <a:solidFill>
                  <a:schemeClr val="tx1"/>
                </a:solidFill>
              </a:rPr>
              <a:t>						SUPEREGO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ES: </a:t>
            </a:r>
            <a:r>
              <a:rPr lang="it-IT" dirty="0">
                <a:solidFill>
                  <a:schemeClr val="tx1"/>
                </a:solidFill>
              </a:rPr>
              <a:t>serbatoio delle pulsioni presente nell’individuo fin dalla nascita. E’ completamente inconscio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EGO:</a:t>
            </a:r>
            <a:r>
              <a:rPr lang="it-IT" dirty="0">
                <a:solidFill>
                  <a:schemeClr val="tx1"/>
                </a:solidFill>
              </a:rPr>
              <a:t> parte conscia del sé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SUPEREGO: </a:t>
            </a:r>
            <a:r>
              <a:rPr lang="it-IT" dirty="0">
                <a:solidFill>
                  <a:schemeClr val="tx1"/>
                </a:solidFill>
              </a:rPr>
              <a:t>coscienza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La personalità è il prodotto dell’interazione tra l’organismo umano e le forse sociali che ci circondano</a:t>
            </a:r>
          </a:p>
          <a:p>
            <a:pPr marL="0" indent="0">
              <a:buNone/>
            </a:pPr>
            <a:endParaRPr lang="it-IT" sz="1800" dirty="0">
              <a:solidFill>
                <a:schemeClr val="tx1"/>
              </a:solidFill>
            </a:endParaRPr>
          </a:p>
          <a:p>
            <a:pPr marL="2171700" lvl="5" indent="0" algn="just">
              <a:buNone/>
            </a:pPr>
            <a:endParaRPr lang="it-IT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193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comparsa del </a:t>
            </a:r>
            <a:r>
              <a:rPr lang="it-IT" b="1" dirty="0" err="1">
                <a:solidFill>
                  <a:srgbClr val="FFFF00"/>
                </a:solidFill>
              </a:rPr>
              <a:t>sè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2</a:t>
            </a:r>
            <a:r>
              <a:rPr lang="it-IT" sz="3000" dirty="0">
                <a:solidFill>
                  <a:schemeClr val="tx1"/>
                </a:solidFill>
              </a:rPr>
              <a:t>) </a:t>
            </a:r>
            <a:r>
              <a:rPr lang="it-IT" sz="3000" b="1" dirty="0">
                <a:solidFill>
                  <a:srgbClr val="FF0000"/>
                </a:solidFill>
              </a:rPr>
              <a:t>LA TEORIA DI COOLEY</a:t>
            </a:r>
          </a:p>
          <a:p>
            <a:pPr marL="0" indent="0">
              <a:buNone/>
            </a:pPr>
            <a:r>
              <a:rPr lang="it-IT" sz="3000" dirty="0">
                <a:solidFill>
                  <a:schemeClr val="tx1"/>
                </a:solidFill>
              </a:rPr>
              <a:t>Il concetto centrale è quello di «</a:t>
            </a:r>
            <a:r>
              <a:rPr lang="it-IT" sz="3000" b="1" dirty="0">
                <a:solidFill>
                  <a:srgbClr val="FF0000"/>
                </a:solidFill>
              </a:rPr>
              <a:t>io riflesso</a:t>
            </a:r>
            <a:r>
              <a:rPr lang="it-IT" sz="3000" dirty="0">
                <a:solidFill>
                  <a:schemeClr val="tx1"/>
                </a:solidFill>
              </a:rPr>
              <a:t>». L’io riflesso è la società che si presenta come uno specchio nel quale si possono osservare le reazioni degli altri al nostro comportamento.</a:t>
            </a:r>
          </a:p>
          <a:p>
            <a:pPr marL="0" indent="0">
              <a:buNone/>
            </a:pPr>
            <a:r>
              <a:rPr lang="it-IT" sz="3000" dirty="0">
                <a:solidFill>
                  <a:schemeClr val="tx1"/>
                </a:solidFill>
              </a:rPr>
              <a:t>Il concetto che abbiamo di noi stessi deriva da questo riflesso.</a:t>
            </a:r>
          </a:p>
          <a:p>
            <a:pPr marL="0" indent="0">
              <a:buNone/>
            </a:pPr>
            <a:r>
              <a:rPr lang="it-IT" sz="3000" b="1" dirty="0">
                <a:solidFill>
                  <a:srgbClr val="FF0000"/>
                </a:solidFill>
              </a:rPr>
              <a:t>Società e individuo sono inseparabili</a:t>
            </a:r>
          </a:p>
        </p:txBody>
      </p:sp>
    </p:spTree>
    <p:extLst>
      <p:ext uri="{BB962C8B-B14F-4D97-AF65-F5344CB8AC3E}">
        <p14:creationId xmlns:p14="http://schemas.microsoft.com/office/powerpoint/2010/main" val="231903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comparsa del </a:t>
            </a:r>
            <a:r>
              <a:rPr lang="it-IT" b="1" dirty="0" err="1">
                <a:solidFill>
                  <a:srgbClr val="FFFF00"/>
                </a:solidFill>
              </a:rPr>
              <a:t>sè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3)</a:t>
            </a:r>
            <a:r>
              <a:rPr lang="it-IT" sz="2400" b="1" dirty="0">
                <a:solidFill>
                  <a:srgbClr val="FF0000"/>
                </a:solidFill>
              </a:rPr>
              <a:t>LA TEORIA DI MEAD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INTERAZIONE SIMBOLICA</a:t>
            </a:r>
            <a:r>
              <a:rPr lang="it-IT" sz="2400" dirty="0">
                <a:solidFill>
                  <a:schemeClr val="tx1"/>
                </a:solidFill>
              </a:rPr>
              <a:t>:  l’interazione che avviene tra persone attraverso simboli (gesti, espressioni, linguaggio)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Un effetto della socializzazione è la capacità di prevedere ciò che gli altri si attendono da noi e di regolare di conseguenza il nostro comportamento.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Tale capacità si acquisisce mediante </a:t>
            </a:r>
            <a:r>
              <a:rPr lang="it-IT" sz="2400" b="1" dirty="0">
                <a:solidFill>
                  <a:srgbClr val="FF0000"/>
                </a:solidFill>
              </a:rPr>
              <a:t>l’assunzione di ruolo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Il concetto generale interiorizzato delle aspettative sociali rappresenta il fondamento dell’autovalutazione e del concetto di sé.</a:t>
            </a:r>
          </a:p>
        </p:txBody>
      </p:sp>
    </p:spTree>
    <p:extLst>
      <p:ext uri="{BB962C8B-B14F-4D97-AF65-F5344CB8AC3E}">
        <p14:creationId xmlns:p14="http://schemas.microsoft.com/office/powerpoint/2010/main" val="1157312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E6F9-B53A-4C5F-82EB-EBD0B100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Gli agenti della socializzazione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A9CE4-9DB5-4E04-BA35-C8A07158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2476870"/>
            <a:ext cx="11478828" cy="4074850"/>
          </a:xfrm>
          <a:solidFill>
            <a:srgbClr val="FFCC99"/>
          </a:solidFill>
        </p:spPr>
        <p:txBody>
          <a:bodyPr>
            <a:normAutofit/>
          </a:bodyPr>
          <a:lstStyle/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FAMIGLIA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SCUOLA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GRUPPO DEI PARI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MEZZI DI COMUNICAZIONE DI MASSA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ALTRI AGENTI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La famiglia</a:t>
            </a:r>
            <a:r>
              <a:rPr lang="it-IT" dirty="0">
                <a:solidFill>
                  <a:schemeClr val="tx1"/>
                </a:solidFill>
              </a:rPr>
              <a:t>: è il più importante agente della socializzazione.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Ha la responsabilità di socializzare i bambini negli anni dell’infanzia.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Una parte della socializzazione all’interno della famiglia è intenzionale, una parte è inconscia.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753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Riunioni ion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181</TotalTime>
  <Words>1229</Words>
  <Application>Microsoft Office PowerPoint</Application>
  <PresentationFormat>Widescreen</PresentationFormat>
  <Paragraphs>126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Riunioni ione</vt:lpstr>
      <vt:lpstr>La socializzazione</vt:lpstr>
      <vt:lpstr>La socializzazione</vt:lpstr>
      <vt:lpstr>La socializzazione</vt:lpstr>
      <vt:lpstr>La socializzazione</vt:lpstr>
      <vt:lpstr>La comparsa del sè</vt:lpstr>
      <vt:lpstr>La comparsa del sè</vt:lpstr>
      <vt:lpstr>La comparsa del sè</vt:lpstr>
      <vt:lpstr>La comparsa del sè</vt:lpstr>
      <vt:lpstr>Gli agenti della socializzazione</vt:lpstr>
      <vt:lpstr>Gli agenti della socializzazione</vt:lpstr>
      <vt:lpstr>Tipi di socializzazione</vt:lpstr>
      <vt:lpstr>IL CICLO DELLA VITA</vt:lpstr>
      <vt:lpstr>L’INFANZIA</vt:lpstr>
      <vt:lpstr>L’INFANZIA</vt:lpstr>
      <vt:lpstr>L’INFANZIA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socializzazione</dc:title>
  <dc:creator>SERRA ROSEMARY</dc:creator>
  <cp:lastModifiedBy>SERRA ROSEMARY</cp:lastModifiedBy>
  <cp:revision>13</cp:revision>
  <dcterms:created xsi:type="dcterms:W3CDTF">2020-08-19T14:38:53Z</dcterms:created>
  <dcterms:modified xsi:type="dcterms:W3CDTF">2020-08-20T11:52:41Z</dcterms:modified>
</cp:coreProperties>
</file>