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9" r:id="rId3"/>
    <p:sldId id="266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8000"/>
    <a:srgbClr val="CCECFF"/>
    <a:srgbClr val="CC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28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262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96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590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320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4759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611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390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43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52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23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9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57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28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50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04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30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2D1D206-54BE-40D3-9FE2-A96DDA6C7C54}" type="datetimeFigureOut">
              <a:rPr lang="it-IT" smtClean="0"/>
              <a:t>01/09/2020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368E4CF-AD66-473D-88FD-BA38D1ED6A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44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F8907A8-9647-42A7-BCFF-30B5F68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10084176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L’interazione sociale nella vita quotidiana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9D699E-8E62-4223-86BC-C962CBB1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4" y="2603500"/>
            <a:ext cx="11150353" cy="3965976"/>
          </a:xfrm>
          <a:solidFill>
            <a:srgbClr val="99FF66"/>
          </a:solidFill>
        </p:spPr>
        <p:txBody>
          <a:bodyPr/>
          <a:lstStyle/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L’interazione sociale </a:t>
            </a:r>
            <a:r>
              <a:rPr lang="it-IT" dirty="0">
                <a:solidFill>
                  <a:schemeClr val="tx1"/>
                </a:solidFill>
              </a:rPr>
              <a:t>è quel processo mediante il quale le persone agiscono e reagiscono in relazione agli atti di altre persone. Comprende qualsiasi genere di comportamento.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LA PROSPETTIVA DELL’INTERAZIONE SIMBOLICA </a:t>
            </a:r>
            <a:r>
              <a:rPr lang="it-IT" dirty="0">
                <a:solidFill>
                  <a:schemeClr val="tx1"/>
                </a:solidFill>
              </a:rPr>
              <a:t>			</a:t>
            </a:r>
            <a:r>
              <a:rPr lang="it-IT" b="1" dirty="0" err="1">
                <a:solidFill>
                  <a:srgbClr val="0070C0"/>
                </a:solidFill>
              </a:rPr>
              <a:t>Blumer</a:t>
            </a:r>
            <a:endParaRPr lang="it-IT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mondo non è solo fisico ma anche simbolico</a:t>
            </a:r>
          </a:p>
          <a:p>
            <a:pPr marL="0" indent="0" algn="just">
              <a:buNone/>
            </a:pPr>
            <a:r>
              <a:rPr lang="it-IT" b="1" dirty="0" err="1">
                <a:solidFill>
                  <a:srgbClr val="0070C0"/>
                </a:solidFill>
              </a:rPr>
              <a:t>Blumer</a:t>
            </a:r>
            <a:r>
              <a:rPr lang="it-IT" dirty="0">
                <a:solidFill>
                  <a:schemeClr val="tx1"/>
                </a:solidFill>
              </a:rPr>
              <a:t>: il termine «</a:t>
            </a:r>
            <a:r>
              <a:rPr lang="it-IT" b="1" dirty="0">
                <a:solidFill>
                  <a:srgbClr val="FF0000"/>
                </a:solidFill>
              </a:rPr>
              <a:t>interazione simbolica</a:t>
            </a:r>
            <a:r>
              <a:rPr lang="it-IT" dirty="0">
                <a:solidFill>
                  <a:schemeClr val="tx1"/>
                </a:solidFill>
              </a:rPr>
              <a:t>» si riferisce al carattere proprio e particolare dell’interazione così come avviene tra gli esseri umani.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Gli esseri umani interpretano o definiscono le azioni l’uno dell’altro. La loro risposta è basata sul significato che essi attribuiscono a tali azioni.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prospettiva </a:t>
            </a:r>
            <a:r>
              <a:rPr lang="it-IT" dirty="0" err="1">
                <a:solidFill>
                  <a:schemeClr val="tx1"/>
                </a:solidFill>
              </a:rPr>
              <a:t>interazionista</a:t>
            </a:r>
            <a:r>
              <a:rPr lang="it-IT" dirty="0">
                <a:solidFill>
                  <a:schemeClr val="tx1"/>
                </a:solidFill>
              </a:rPr>
              <a:t> si focalizza sul micro ordine, il tessuto di azioni che compongono la vita sociale quotidiana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524DB7ED-3D1D-4C6E-A28F-7A09BFFF80B7}"/>
              </a:ext>
            </a:extLst>
          </p:cNvPr>
          <p:cNvSpPr/>
          <p:nvPr/>
        </p:nvSpPr>
        <p:spPr>
          <a:xfrm>
            <a:off x="5939161" y="3328016"/>
            <a:ext cx="1003177" cy="201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14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F8907A8-9647-42A7-BCFF-30B5F68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808968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L’interazione sociale nella vita quotidiana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9D699E-8E62-4223-86BC-C962CBB1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5" y="2476870"/>
            <a:ext cx="11221374" cy="3889159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L’APPROCCIO DRAMMATURGICO</a:t>
            </a:r>
            <a:r>
              <a:rPr lang="it-IT" dirty="0">
                <a:solidFill>
                  <a:schemeClr val="tx1"/>
                </a:solidFill>
              </a:rPr>
              <a:t>					</a:t>
            </a:r>
            <a:r>
              <a:rPr lang="it-IT" b="1" dirty="0">
                <a:solidFill>
                  <a:srgbClr val="FF0000"/>
                </a:solidFill>
              </a:rPr>
              <a:t>ERVING GOFFMAN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Una vita sociale ordinata è possibile grazie alle regole tacite dell’interazione.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Viene preso in esame il concetto di </a:t>
            </a:r>
            <a:r>
              <a:rPr lang="it-IT" b="1" dirty="0">
                <a:solidFill>
                  <a:srgbClr val="FF0000"/>
                </a:solidFill>
              </a:rPr>
              <a:t>interpretazione di ruolo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Mediante l’applicazione dell’</a:t>
            </a:r>
            <a:r>
              <a:rPr lang="it-IT" b="1" dirty="0">
                <a:solidFill>
                  <a:srgbClr val="FF0000"/>
                </a:solidFill>
              </a:rPr>
              <a:t>approccio drammaturgico </a:t>
            </a:r>
            <a:r>
              <a:rPr lang="it-IT" dirty="0">
                <a:solidFill>
                  <a:schemeClr val="tx1"/>
                </a:solidFill>
              </a:rPr>
              <a:t>all’interazione sociale, i partecipanti vengono analizzati come fossero attori sulla scena.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Controllo dell’impressione</a:t>
            </a:r>
            <a:r>
              <a:rPr lang="it-IT" dirty="0">
                <a:solidFill>
                  <a:schemeClr val="tx1"/>
                </a:solidFill>
              </a:rPr>
              <a:t>: tutti cercano di controllare l’impressione che esercitano sugli altri presentandosi nella luce più favorevole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Importanza della costruzione dello </a:t>
            </a:r>
            <a:r>
              <a:rPr lang="it-IT" b="1" dirty="0">
                <a:solidFill>
                  <a:srgbClr val="FF0000"/>
                </a:solidFill>
              </a:rPr>
              <a:t>scenario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Esiste un </a:t>
            </a:r>
            <a:r>
              <a:rPr lang="it-IT" b="1" dirty="0">
                <a:solidFill>
                  <a:srgbClr val="FF0000"/>
                </a:solidFill>
              </a:rPr>
              <a:t>retroscena </a:t>
            </a:r>
            <a:r>
              <a:rPr lang="it-IT" dirty="0">
                <a:solidFill>
                  <a:schemeClr val="tx1"/>
                </a:solidFill>
              </a:rPr>
              <a:t>e un </a:t>
            </a:r>
            <a:r>
              <a:rPr lang="it-IT" b="1" dirty="0">
                <a:solidFill>
                  <a:srgbClr val="FF0000"/>
                </a:solidFill>
              </a:rPr>
              <a:t>palcoscenico</a:t>
            </a:r>
            <a:r>
              <a:rPr lang="it-IT" dirty="0">
                <a:solidFill>
                  <a:schemeClr val="tx1"/>
                </a:solidFill>
              </a:rPr>
              <a:t> per le nostre rappresentazioni.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1B9914FE-23BE-484E-8515-5CC0B4473EB6}"/>
              </a:ext>
            </a:extLst>
          </p:cNvPr>
          <p:cNvSpPr/>
          <p:nvPr/>
        </p:nvSpPr>
        <p:spPr>
          <a:xfrm>
            <a:off x="4385569" y="2476870"/>
            <a:ext cx="1559511" cy="266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79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F8907A8-9647-42A7-BCFF-30B5F68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808968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L’interazione sociale nella vita quotidiana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9D699E-8E62-4223-86BC-C962CBB1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805" y="2476870"/>
            <a:ext cx="11221374" cy="3889159"/>
          </a:xfrm>
          <a:solidFill>
            <a:srgbClr val="CCCCFF"/>
          </a:solidFill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Contegno educato</a:t>
            </a:r>
            <a:r>
              <a:rPr lang="it-IT" dirty="0">
                <a:solidFill>
                  <a:schemeClr val="tx1"/>
                </a:solidFill>
              </a:rPr>
              <a:t>: consiste in un mercanteggiamento implicito tra attori che si aiutano l’un l’altro a «salvare la faccia» non mettendo in discussione le rappresentazioni che offrono.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Azioni di allineamento</a:t>
            </a:r>
            <a:r>
              <a:rPr lang="it-IT" dirty="0">
                <a:solidFill>
                  <a:schemeClr val="tx1"/>
                </a:solidFill>
              </a:rPr>
              <a:t>: tentativi di riportare le impressioni del pubblico che riguardano il sé dell’attore in linea con le impressione che egli intendeva offrire (</a:t>
            </a:r>
            <a:r>
              <a:rPr lang="it-IT" b="1" dirty="0">
                <a:solidFill>
                  <a:srgbClr val="FF0000"/>
                </a:solidFill>
              </a:rPr>
              <a:t>spiegazione, diniego</a:t>
            </a:r>
            <a:r>
              <a:rPr lang="it-IT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endParaRPr lang="it-I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L’ETNOMETODOLOGIA</a:t>
            </a:r>
            <a:r>
              <a:rPr lang="it-IT" dirty="0">
                <a:solidFill>
                  <a:schemeClr val="tx1"/>
                </a:solidFill>
              </a:rPr>
              <a:t>			</a:t>
            </a:r>
            <a:r>
              <a:rPr lang="it-IT" b="1" dirty="0">
                <a:solidFill>
                  <a:srgbClr val="FF0000"/>
                </a:solidFill>
              </a:rPr>
              <a:t>HAROLD GARFINKEL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Studia il modo in cui le persone costruiscono e condividono la loro definizione della realtà nell’interazione quotidiana.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tecnica principale dell’</a:t>
            </a:r>
            <a:r>
              <a:rPr lang="it-IT" dirty="0" err="1">
                <a:solidFill>
                  <a:schemeClr val="tx1"/>
                </a:solidFill>
              </a:rPr>
              <a:t>etnometodologia</a:t>
            </a:r>
            <a:r>
              <a:rPr lang="it-IT" dirty="0">
                <a:solidFill>
                  <a:schemeClr val="tx1"/>
                </a:solidFill>
              </a:rPr>
              <a:t> consiste nello svelare le regole violandole, nel portare alla luce le intese comuni infrangendole.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B4EE32DE-B1B8-419C-8571-59B22E9C0D47}"/>
              </a:ext>
            </a:extLst>
          </p:cNvPr>
          <p:cNvSpPr/>
          <p:nvPr/>
        </p:nvSpPr>
        <p:spPr>
          <a:xfrm flipV="1">
            <a:off x="3329126" y="4314251"/>
            <a:ext cx="870012" cy="2143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29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F8907A8-9647-42A7-BCFF-30B5F68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977644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L’interazione sociale nella vita quotidiana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9D699E-8E62-4223-86BC-C962CBB1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31" y="2352583"/>
            <a:ext cx="11674136" cy="4234648"/>
          </a:xfrm>
          <a:solidFill>
            <a:srgbClr val="CCECFF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					1) linguaggio del corpo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COMUNICAZIONE NON VERBALE</a:t>
            </a:r>
            <a:r>
              <a:rPr lang="it-IT" dirty="0">
                <a:solidFill>
                  <a:schemeClr val="tx1"/>
                </a:solidFill>
              </a:rPr>
              <a:t>			2) manipolazione dello spazio fisico tra le persone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Linguaggio del corpo</a:t>
            </a:r>
            <a:r>
              <a:rPr lang="it-IT" dirty="0">
                <a:solidFill>
                  <a:schemeClr val="tx1"/>
                </a:solidFill>
              </a:rPr>
              <a:t>: 			espressioni facciali (universali culturali)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			gesti (con significato diverso da una cultura a un’altra)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Manipolazione dello spazio fisico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Edward Hall 				quattro aree di spazio privato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008000"/>
                </a:solidFill>
              </a:rPr>
              <a:t>Distanza intima </a:t>
            </a:r>
            <a:r>
              <a:rPr lang="it-IT" dirty="0">
                <a:solidFill>
                  <a:schemeClr val="tx1"/>
                </a:solidFill>
              </a:rPr>
              <a:t>(fino a 45 cm.) 				contatti personali intimi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008000"/>
                </a:solidFill>
              </a:rPr>
              <a:t>Distanza personale </a:t>
            </a:r>
            <a:r>
              <a:rPr lang="it-IT" dirty="0">
                <a:solidFill>
                  <a:schemeClr val="tx1"/>
                </a:solidFill>
              </a:rPr>
              <a:t>(da 45 cm fino a 1,5 m.) (amici e conoscenti) 			intimità ma con limiti definiti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008000"/>
                </a:solidFill>
              </a:rPr>
              <a:t>Distanza sociale </a:t>
            </a:r>
            <a:r>
              <a:rPr lang="it-IT" dirty="0">
                <a:solidFill>
                  <a:schemeClr val="tx1"/>
                </a:solidFill>
              </a:rPr>
              <a:t>(da 1,5 a 4,5 m.)			situazioni formali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008000"/>
                </a:solidFill>
              </a:rPr>
              <a:t>Distanza pubblica </a:t>
            </a:r>
            <a:r>
              <a:rPr lang="it-IT" dirty="0">
                <a:solidFill>
                  <a:schemeClr val="tx1"/>
                </a:solidFill>
              </a:rPr>
              <a:t>(da 4,5 m. e più) 				per distinguersi dalla gente in genere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85E88BB-2F8E-4E05-8BA0-3F41AFAF51BA}"/>
              </a:ext>
            </a:extLst>
          </p:cNvPr>
          <p:cNvCxnSpPr/>
          <p:nvPr/>
        </p:nvCxnSpPr>
        <p:spPr>
          <a:xfrm>
            <a:off x="4785064" y="2432482"/>
            <a:ext cx="0" cy="60277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276EBBA-7298-4D90-9632-42FA3E1C7C73}"/>
              </a:ext>
            </a:extLst>
          </p:cNvPr>
          <p:cNvCxnSpPr/>
          <p:nvPr/>
        </p:nvCxnSpPr>
        <p:spPr>
          <a:xfrm>
            <a:off x="3879541" y="3604334"/>
            <a:ext cx="0" cy="58592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730DFA90-CE1A-4CEB-BA32-80CF204007FD}"/>
              </a:ext>
            </a:extLst>
          </p:cNvPr>
          <p:cNvSpPr/>
          <p:nvPr/>
        </p:nvSpPr>
        <p:spPr>
          <a:xfrm>
            <a:off x="1535838" y="4767308"/>
            <a:ext cx="1171853" cy="168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DD93AA0A-B68F-4455-A880-4FBD4879994B}"/>
              </a:ext>
            </a:extLst>
          </p:cNvPr>
          <p:cNvSpPr/>
          <p:nvPr/>
        </p:nvSpPr>
        <p:spPr>
          <a:xfrm>
            <a:off x="4003829" y="5176305"/>
            <a:ext cx="1207362" cy="168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FA3009B2-A14A-4927-8E8D-6A4804C4AB66}"/>
              </a:ext>
            </a:extLst>
          </p:cNvPr>
          <p:cNvSpPr/>
          <p:nvPr/>
        </p:nvSpPr>
        <p:spPr>
          <a:xfrm>
            <a:off x="7341834" y="5530788"/>
            <a:ext cx="1091953" cy="195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04A395E6-56F4-4D4B-9328-B481FBDAFBD5}"/>
              </a:ext>
            </a:extLst>
          </p:cNvPr>
          <p:cNvSpPr/>
          <p:nvPr/>
        </p:nvSpPr>
        <p:spPr>
          <a:xfrm>
            <a:off x="4154750" y="5932594"/>
            <a:ext cx="1056441" cy="168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67EF5EAD-9003-47BD-B16D-72EC0DF31715}"/>
              </a:ext>
            </a:extLst>
          </p:cNvPr>
          <p:cNvSpPr/>
          <p:nvPr/>
        </p:nvSpPr>
        <p:spPr>
          <a:xfrm>
            <a:off x="4341180" y="6365289"/>
            <a:ext cx="1278384" cy="168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52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F8907A8-9647-42A7-BCFF-30B5F684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977644" cy="706964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L’interazione sociale nella vita quotidiana</a:t>
            </a:r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19D699E-8E62-4223-86BC-C962CBB1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6" y="2450237"/>
            <a:ext cx="10884022" cy="4163627"/>
          </a:xfrm>
          <a:solidFill>
            <a:srgbClr val="99FF6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								     dall’ambiente fisico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L’interazione viene influenzata		     dagli specifici rapporti reciproci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PETER BERGER E THOMAS LUCKMANN</a:t>
            </a:r>
            <a:r>
              <a:rPr lang="it-IT" dirty="0">
                <a:solidFill>
                  <a:schemeClr val="tx1"/>
                </a:solidFill>
              </a:rPr>
              <a:t>: la realtà viene costruita socialmente attraverso un processo che comprende </a:t>
            </a:r>
            <a:r>
              <a:rPr lang="it-IT" b="1" dirty="0">
                <a:solidFill>
                  <a:srgbClr val="FF0000"/>
                </a:solidFill>
              </a:rPr>
              <a:t>TRE STADI: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Esteriorizzazione</a:t>
            </a:r>
            <a:r>
              <a:rPr lang="it-IT" dirty="0">
                <a:solidFill>
                  <a:schemeClr val="tx1"/>
                </a:solidFill>
              </a:rPr>
              <a:t>		mediante l’interazione sociale, gli individui creano dei prodotti culturali (prodotti materiali, idee, istituzioni sociali,…). Una volta creati, i prodotti diventano </a:t>
            </a:r>
            <a:r>
              <a:rPr lang="it-IT" b="1" dirty="0">
                <a:solidFill>
                  <a:srgbClr val="FF0000"/>
                </a:solidFill>
              </a:rPr>
              <a:t>esterni </a:t>
            </a:r>
            <a:r>
              <a:rPr lang="it-IT" dirty="0">
                <a:solidFill>
                  <a:schemeClr val="tx1"/>
                </a:solidFill>
              </a:rPr>
              <a:t>rispetto a coloro che li hanno prodotti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Oggettivazione	</a:t>
            </a:r>
            <a:r>
              <a:rPr lang="it-IT" dirty="0">
                <a:solidFill>
                  <a:schemeClr val="tx1"/>
                </a:solidFill>
              </a:rPr>
              <a:t>	i prodotti esteriorizzati acquistano una realtà in sé, divenendo indipendenti da coloro che li hanno creati. I prodotti e le idee acquistano per gli individui che li hanno creati un esistenza </a:t>
            </a:r>
            <a:r>
              <a:rPr lang="it-IT" b="1" dirty="0">
                <a:solidFill>
                  <a:srgbClr val="FF0000"/>
                </a:solidFill>
              </a:rPr>
              <a:t>oggettiva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Interiorizzazione</a:t>
            </a:r>
            <a:r>
              <a:rPr lang="it-IT" dirty="0">
                <a:solidFill>
                  <a:schemeClr val="tx1"/>
                </a:solidFill>
              </a:rPr>
              <a:t>		mediante un processo di socializzazione, gli individui apprendono i fatti – che presumono come oggettivi – che riguardano la realtà e li acquisiscono come parte della loro </a:t>
            </a:r>
            <a:r>
              <a:rPr lang="it-IT" b="1" dirty="0">
                <a:solidFill>
                  <a:srgbClr val="FF0000"/>
                </a:solidFill>
              </a:rPr>
              <a:t>coscienza soggettiva interiore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</a:rPr>
              <a:t>La realtà viene costruita mediante un complesso processo d’interazione sociale nel quale gli individui agiscono collettivamente e vengono, a loro volta, influenzati dai risultati delle loro stesse azioni.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6E5CCF5-989C-41D3-B364-E5E648A8978D}"/>
              </a:ext>
            </a:extLst>
          </p:cNvPr>
          <p:cNvCxnSpPr/>
          <p:nvPr/>
        </p:nvCxnSpPr>
        <p:spPr>
          <a:xfrm flipV="1">
            <a:off x="3573263" y="2532683"/>
            <a:ext cx="594804" cy="40837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3F94105-03AE-4E07-9CDE-D4027E0F86AF}"/>
              </a:ext>
            </a:extLst>
          </p:cNvPr>
          <p:cNvCxnSpPr/>
          <p:nvPr/>
        </p:nvCxnSpPr>
        <p:spPr>
          <a:xfrm>
            <a:off x="3639845" y="2941056"/>
            <a:ext cx="61256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7FA4014E-8E55-41EE-B8B1-8FC3C55779A7}"/>
              </a:ext>
            </a:extLst>
          </p:cNvPr>
          <p:cNvCxnSpPr/>
          <p:nvPr/>
        </p:nvCxnSpPr>
        <p:spPr>
          <a:xfrm>
            <a:off x="2423604" y="3781887"/>
            <a:ext cx="60368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9FDBDD42-4ABF-425D-8D57-898613B6564F}"/>
              </a:ext>
            </a:extLst>
          </p:cNvPr>
          <p:cNvCxnSpPr/>
          <p:nvPr/>
        </p:nvCxnSpPr>
        <p:spPr>
          <a:xfrm>
            <a:off x="2441360" y="4533220"/>
            <a:ext cx="58592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8CF0E97B-EFCF-4843-8D0A-A9E510503652}"/>
              </a:ext>
            </a:extLst>
          </p:cNvPr>
          <p:cNvCxnSpPr/>
          <p:nvPr/>
        </p:nvCxnSpPr>
        <p:spPr>
          <a:xfrm>
            <a:off x="2423604" y="5299969"/>
            <a:ext cx="60368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612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</TotalTime>
  <Words>653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Riunioni ione</vt:lpstr>
      <vt:lpstr>L’interazione sociale nella vita quotidiana</vt:lpstr>
      <vt:lpstr>L’interazione sociale nella vita quotidiana</vt:lpstr>
      <vt:lpstr>L’interazione sociale nella vita quotidiana</vt:lpstr>
      <vt:lpstr>L’interazione sociale nella vita quotidiana</vt:lpstr>
      <vt:lpstr>L’interazione sociale nella vita quotidiana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L’interazione sociale nella vita quotidiana</dc:title>
  <dc:creator>SERRA ROSEMARY</dc:creator>
  <cp:lastModifiedBy>SERRA ROSEMARY</cp:lastModifiedBy>
  <cp:revision>8</cp:revision>
  <dcterms:created xsi:type="dcterms:W3CDTF">2020-08-22T12:24:42Z</dcterms:created>
  <dcterms:modified xsi:type="dcterms:W3CDTF">2020-09-01T13:10:15Z</dcterms:modified>
</cp:coreProperties>
</file>