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9"/>
  </p:notesMasterIdLst>
  <p:sldIdLst>
    <p:sldId id="284" r:id="rId2"/>
    <p:sldId id="446" r:id="rId3"/>
    <p:sldId id="447" r:id="rId4"/>
    <p:sldId id="448" r:id="rId5"/>
    <p:sldId id="449" r:id="rId6"/>
    <p:sldId id="453" r:id="rId7"/>
    <p:sldId id="454" r:id="rId8"/>
    <p:sldId id="488" r:id="rId9"/>
    <p:sldId id="455" r:id="rId10"/>
    <p:sldId id="456" r:id="rId11"/>
    <p:sldId id="539" r:id="rId12"/>
    <p:sldId id="524" r:id="rId13"/>
    <p:sldId id="515" r:id="rId14"/>
    <p:sldId id="525" r:id="rId15"/>
    <p:sldId id="540" r:id="rId16"/>
    <p:sldId id="583" r:id="rId17"/>
    <p:sldId id="531" r:id="rId18"/>
    <p:sldId id="526" r:id="rId19"/>
    <p:sldId id="527" r:id="rId20"/>
    <p:sldId id="528" r:id="rId21"/>
    <p:sldId id="529" r:id="rId22"/>
    <p:sldId id="530" r:id="rId23"/>
    <p:sldId id="532" r:id="rId24"/>
    <p:sldId id="533" r:id="rId25"/>
    <p:sldId id="534" r:id="rId26"/>
    <p:sldId id="538" r:id="rId27"/>
    <p:sldId id="53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485" autoAdjust="0"/>
  </p:normalViewPr>
  <p:slideViewPr>
    <p:cSldViewPr>
      <p:cViewPr varScale="1">
        <p:scale>
          <a:sx n="67" d="100"/>
          <a:sy n="67" d="100"/>
        </p:scale>
        <p:origin x="12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25/10/2020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DC88947-CC9F-4F50-B759-B7E61E84DE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83B79-FEF5-41D8-B768-AD5F249A039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E417EFD-20B0-4AA5-8CFC-B7931439E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650875"/>
            <a:ext cx="4635500" cy="3476625"/>
          </a:xfrm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3D1FA8F-DBAD-45AC-818B-29C6C0096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638" y="4344988"/>
            <a:ext cx="5008562" cy="41259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endParaRPr lang="it-IT" altLang="it-IT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48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93D8059-D89B-48CC-83D7-691E38A27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52181-EFB1-4B5F-AE4B-20A39FF6A3C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3B8AD0D-41E9-46F4-B695-E1E3ED30B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7BAA246-9371-4118-B2CE-8F2FC5341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31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08C5C49-6832-4EC0-837B-914C9AA1B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DC267-D33F-468A-BFED-5B30B5D54EE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E0D780E-9F19-49EA-8D25-04C0213855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96FE530-E191-4541-981F-DEADD34E6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7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F301533-6A81-410C-81DA-F0A1F92C5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52750-5774-4071-AEA6-EB2DAB373FA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66B1B8D-43B3-41C5-9F4E-E5BAFE4BA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650875"/>
            <a:ext cx="4635500" cy="3476625"/>
          </a:xfrm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249B27A-7DEC-46BC-9E5D-F0C924571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638" y="4344988"/>
            <a:ext cx="5008562" cy="41259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endParaRPr lang="it-IT" altLang="it-IT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0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C0C1655-1BEC-42C2-ACA3-B23668E99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67B89-EAD4-4798-9F8D-5D9666D3BB9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321905F-B867-4F84-9FDE-C2FE361B2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650875"/>
            <a:ext cx="4635500" cy="3476625"/>
          </a:xfrm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E588156-8B81-4EEC-B58B-5EC10D804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638" y="4344988"/>
            <a:ext cx="5008562" cy="41259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endParaRPr lang="it-IT" altLang="it-IT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8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41AF3DE-708B-4F8E-98B6-E534E9F8D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78297-BE9B-424D-BFEC-7FD16D7AD89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2D35F98-FECC-4F4F-96DF-CB5A6B02C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650875"/>
            <a:ext cx="4635500" cy="3476625"/>
          </a:xfrm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15BF150-BAA7-49BB-8153-E329BAFA3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638" y="4344988"/>
            <a:ext cx="5008562" cy="41259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endParaRPr lang="it-IT" altLang="it-IT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2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647D899-A645-4BB4-820C-A6EB45DE6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83DEF-3CA9-48B3-BFEE-0222536884F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1EEF8F2-53AD-440C-905F-A3764C1D6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9CE90DE-B35A-437E-AC4A-A7D9E0B5D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3" tIns="45716" rIns="91433" bIns="45716"/>
          <a:lstStyle/>
          <a:p>
            <a:endParaRPr lang="it-IT" altLang="it-IT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70850D8-D430-44FB-9490-FEC603A72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61DA7-2763-4319-BC32-A997B4F45BC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C704623-F435-4F3D-9EA4-900A603B92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650875"/>
            <a:ext cx="4635500" cy="3476625"/>
          </a:xfrm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F3F141D-2971-46F8-B001-DDC6C92E8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638" y="4344988"/>
            <a:ext cx="5008562" cy="41259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endParaRPr lang="it-IT" altLang="it-IT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73260B0-946B-4C9A-8C87-832F48BE0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1E0F3-832B-4E6A-925D-623238DB8D8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49C5D870-CCBA-494E-9F13-065AC2D7CF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C6972-6A52-49DD-9B64-84F8A0543A2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1D84AD60-618B-4AED-8B41-7AD4E3F95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C4764B53-9B0C-46A1-92DA-14133CB84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63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BD5ECE8-AE64-4241-BB5E-971227AE16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8BB3B-9E3A-4B69-B302-B217694A5D84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E7F51135-5EEC-46C9-AA31-E4703B98DA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A10A2-130D-453E-A0F4-B8E19309486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4FF7CD79-AE50-4DDD-ACED-E1F4B4596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B1C253FE-C8C7-4102-9D8B-71E809C23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2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8F54AAD-F2C9-4508-9E1F-484A3C7BF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CBBFC7-A918-4D6A-A5CD-D114F1658B2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02F9957-0590-4227-8E17-3676C79865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3D74636-C3FE-4B52-B34E-2776CBD8C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8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3A8B9D-874E-4E4E-822A-09CFBFA80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FF932-2E4A-4EE3-AFD3-FEC2CBAE5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C1685E-ACCC-470A-8AC6-407719EBB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23AB9-4A10-42B4-87E8-7343ACB2CD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763827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3F3E6-9246-4E95-A25C-0CDBEF86C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B00F62-938F-4FA0-96FA-2C74A05C3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63204F-C838-4BB3-B6B6-0EF6FF95B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DF9BD-6631-4A4F-93EC-05B8A527FD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0455093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CECC50-85A9-4855-95B4-9DAC62F21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B2A17-5B0C-4A94-B94A-0246A563B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CE5CD0-B624-4FB7-AB3E-8A950122A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00E91-E608-4184-B95A-6DFF423EB4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981007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8E4B8-ABC1-4CA4-94E1-503A60A43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008AE-6C47-4DEB-BB59-333530273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992F2-2FE8-4F88-9B9E-C75FCC6A6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FBAB3-73F9-4E36-862F-877C64510A6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2820812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D7ACC3-8C89-4772-9D58-69DB5611D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EC030D-5536-4919-96F0-1AE7F438D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DD2653-1CA2-4EFF-BEA8-39621BC8D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CD99D-5D88-40AA-A720-4A73DC8EFB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5121936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AD5B3-878B-4EEC-BA90-DAFF0898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7E42-C95B-4967-BE3A-B7C423BD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5020E-1668-4494-8DF4-41E9FAD1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AA9F81-299A-44D7-B9C5-D46E3E2730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9268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DD62661B-FDA8-46C4-AD32-47FFDC99EE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90D3807D-C5E6-4E38-906F-B6ABDC7DB2B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067550" y="6626225"/>
            <a:ext cx="720725" cy="15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fld id="{F003C274-5506-4BD3-BBA7-AC28933E0EEA}" type="slidenum">
              <a:rPr lang="it-IT" altLang="it-IT" sz="800">
                <a:latin typeface="Arial" panose="020B0604020202020204" pitchFamily="34" charset="0"/>
              </a:rPr>
              <a:pPr algn="ctr"/>
              <a:t>‹N›</a:t>
            </a:fld>
            <a:endParaRPr lang="it-IT" altLang="it-IT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9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D0196-BEEF-4115-AD82-3BCA34977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5BF62E-18FF-45F9-A03F-6A3AE8B14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9FA86B-1BF6-48C1-8223-801713E07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F80F4-F2B9-47F3-A728-B15F75583A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8162350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F6ADA9-7E85-4BFB-ABF6-27FA10EEF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D0534A-0E2E-4E7E-968C-5A70B6EDE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FDDA-436C-45B3-80FD-8D5DCB07A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45DF6-6AD3-463F-8046-35953D762E7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263086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0F73A9-3E6C-4F7F-AB99-97E30060C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EA2CEF-4475-489B-87B3-E83268984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4E029-1CD0-437E-82C0-16237A5AB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02525-36DB-4143-9585-1DD42C2BA9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158516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6D3D5B-67F0-4B78-8909-812D6E838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85566B-7986-4A09-B0E6-AC1B004BF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C2BD49-F54F-49E2-BAC5-4DE6AABDA6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D1752-469C-4F59-959F-697EB2F8D8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403307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99624C-E775-4538-B582-8B9EA50D4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06B22E-F86A-477E-A6B3-08CA386C9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289F2F-5328-4F0F-A97E-33C37A7BE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23107-5341-41F0-A0AB-F1E620A8E8B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0262631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4CCE7E-47F1-40AE-BCFD-98579BB89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B69F5C-1486-4EAF-A863-296E86990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9EF643-980A-4D31-8B2F-40163B326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25C1B-0806-4583-8AAB-9387778AF4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360137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A1CE4-F29F-457B-8E8C-D2DF7F7BA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1AF7A-E3CC-4CB0-8AEB-51E5B3081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7508C-4E67-43FF-83AA-E6D810CE6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788B4-C56A-4CA7-9B35-65C608C967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272729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498AFD-682F-46DB-BEB6-B44A8C0BD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7BABC-E23E-4C71-903D-F89EC0344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BD065-B3E0-4544-B025-56B70D5B1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2C412-285F-4834-BA6E-1BC84E0DD6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6211955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33A693-20DA-41B4-B3B4-7E7776A68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C876E9-401C-49B3-974C-36E6B3680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4013F9-2022-4809-8226-F72B4FF055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DE310C-FDB6-431D-8749-199274F0AD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E4A3FD-CF30-43EC-A177-0E084F1B3B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D671127-B649-4CB0-85FD-18A250117B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498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1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  <a:ea typeface="MS PGothic" panose="020B0600070205080204" pitchFamily="34" charset="-128"/>
          <a:cs typeface="ＭＳ Ｐゴシック" pitchFamily="1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  <a:ea typeface="MS PGothic" panose="020B0600070205080204" pitchFamily="34" charset="-128"/>
          <a:cs typeface="ＭＳ Ｐゴシック" pitchFamily="1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  <a:ea typeface="MS PGothic" panose="020B0600070205080204" pitchFamily="34" charset="-128"/>
          <a:cs typeface="ＭＳ Ｐゴシック" pitchFamily="1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  <a:ea typeface="MS PGothic" panose="020B0600070205080204" pitchFamily="34" charset="-128"/>
          <a:cs typeface="ＭＳ Ｐゴシック" pitchFamily="1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1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>
            <a:extLst>
              <a:ext uri="{FF2B5EF4-FFF2-40B4-BE49-F238E27FC236}">
                <a16:creationId xmlns:a16="http://schemas.microsoft.com/office/drawing/2014/main" id="{3373455B-6A85-4281-8214-ABE7012A3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197"/>
            <a:ext cx="8816280" cy="648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21121" y="3530957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BE0260"/>
                </a:solidFill>
              </a:rPr>
              <a:t>metotressato</a:t>
            </a:r>
            <a:endParaRPr lang="it-IT" sz="1600" dirty="0">
              <a:solidFill>
                <a:srgbClr val="BE026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4F71CE97-59E6-4A85-A1E1-F25A2EE6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549275"/>
            <a:ext cx="53848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CB392865-0E44-4421-B52D-7B1DE11D40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843463"/>
            <a:ext cx="8534400" cy="1898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/>
              <a:t>Antibiotico macrociclico prodotto da </a:t>
            </a:r>
            <a:r>
              <a:rPr lang="it-IT" altLang="it-IT" sz="2000" i="1"/>
              <a:t>Streptomyces hygroscopicus.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/>
              <a:t>Nel citoplasma del linfocita T si lega alla FKBP-12 (non deve essere somministrato con il tacrolimus).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/>
              <a:t>Il complesso </a:t>
            </a:r>
            <a:r>
              <a:rPr lang="it-IT" altLang="it-IT" sz="2000" b="1"/>
              <a:t>non</a:t>
            </a:r>
            <a:r>
              <a:rPr lang="it-IT" altLang="it-IT" sz="2000"/>
              <a:t> inibisce la calcineurina, ma inibisce le proteine mTOR (target of rapamycin), chinasi coinvolte nella proliferazione dei linfociti T in risposta alle interleuchine.</a:t>
            </a:r>
          </a:p>
        </p:txBody>
      </p:sp>
      <p:pic>
        <p:nvPicPr>
          <p:cNvPr id="25604" name="Picture 4" descr="Untitled-2 copy">
            <a:extLst>
              <a:ext uri="{FF2B5EF4-FFF2-40B4-BE49-F238E27FC236}">
                <a16:creationId xmlns:a16="http://schemas.microsoft.com/office/drawing/2014/main" id="{3DBF2591-F22F-44BA-89AF-33E02F15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0"/>
          <a:stretch>
            <a:fillRect/>
          </a:stretch>
        </p:blipFill>
        <p:spPr bwMode="auto">
          <a:xfrm>
            <a:off x="34925" y="1447800"/>
            <a:ext cx="33242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2">
            <a:extLst>
              <a:ext uri="{FF2B5EF4-FFF2-40B4-BE49-F238E27FC236}">
                <a16:creationId xmlns:a16="http://schemas.microsoft.com/office/drawing/2014/main" id="{C218EBC3-3F35-4EAD-A5D5-D1B74A04A3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53340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Sirolimus (Rapamicina)</a:t>
            </a:r>
            <a:endParaRPr lang="it-IT" altLang="it-IT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F8BA0E0E-F59D-4D4B-BF21-2F01B0CD2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Farmacocinetica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C96A6DD-04C7-4AC8-B26D-FF7F96D2A6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1920876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29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Farmaco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Via di somministrazione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Emivita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Eliminazione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9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Sirolimus (RapamuneⓇ)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Orale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60 h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Epatica (CYP3A4)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9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Everolimus (CerticanⓇ)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Orale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43 h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Epatica (CYP3A4)</a:t>
                      </a: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73" name="CasellaDiTesto 4">
            <a:extLst>
              <a:ext uri="{FF2B5EF4-FFF2-40B4-BE49-F238E27FC236}">
                <a16:creationId xmlns:a16="http://schemas.microsoft.com/office/drawing/2014/main" id="{C46D4D49-04D0-472F-A04D-B8EEF7AB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97425"/>
            <a:ext cx="439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Frequenti le interazioni farmacologiche</a:t>
            </a: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7B911733-E9D7-4F55-B093-E9006CA7D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it-IT" altLang="it-IT"/>
              <a:t>Effetti collaterali</a:t>
            </a:r>
          </a:p>
        </p:txBody>
      </p:sp>
      <p:sp>
        <p:nvSpPr>
          <p:cNvPr id="138242" name="Segnaposto contenuto 2">
            <a:extLst>
              <a:ext uri="{FF2B5EF4-FFF2-40B4-BE49-F238E27FC236}">
                <a16:creationId xmlns:a16="http://schemas.microsoft.com/office/drawing/2014/main" id="{FB34278D-201C-43F2-8B3B-F1AA50A89B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4132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t-IT" altLang="it-IT" dirty="0" err="1">
                <a:ea typeface="ＭＳ Ｐゴシック" panose="020B0600070205080204" pitchFamily="34" charset="-128"/>
              </a:rPr>
              <a:t>Mielosoppressione</a:t>
            </a:r>
            <a:r>
              <a:rPr lang="it-IT" altLang="it-IT" dirty="0">
                <a:ea typeface="ＭＳ Ｐゴシック" panose="020B0600070205080204" pitchFamily="34" charset="-128"/>
              </a:rPr>
              <a:t> (</a:t>
            </a:r>
            <a:r>
              <a:rPr lang="it-IT" altLang="it-IT" dirty="0" err="1">
                <a:ea typeface="ＭＳ Ｐゴシック" panose="020B0600070205080204" pitchFamily="34" charset="-128"/>
              </a:rPr>
              <a:t>piastrinopenia</a:t>
            </a:r>
            <a:r>
              <a:rPr lang="it-IT" altLang="it-IT" dirty="0">
                <a:ea typeface="ＭＳ Ｐゴシック" panose="020B0600070205080204" pitchFamily="34" charset="-128"/>
              </a:rPr>
              <a:t>), epatotossicità, diarrea, </a:t>
            </a:r>
            <a:r>
              <a:rPr lang="it-IT" altLang="it-IT" dirty="0" err="1">
                <a:ea typeface="ＭＳ Ｐゴシック" panose="020B0600070205080204" pitchFamily="34" charset="-128"/>
              </a:rPr>
              <a:t>ipertrigliceridemia</a:t>
            </a:r>
            <a:r>
              <a:rPr lang="it-IT" altLang="it-IT" dirty="0">
                <a:ea typeface="ＭＳ Ｐゴシック" panose="020B0600070205080204" pitchFamily="34" charset="-128"/>
              </a:rPr>
              <a:t>, polmonite e cefalea (sindrome emolitico-uremica nel trapianto di cellule staminali per prevenire la GVHD)</a:t>
            </a:r>
          </a:p>
          <a:p>
            <a:pPr>
              <a:defRPr/>
            </a:pPr>
            <a:r>
              <a:rPr lang="it-IT" altLang="it-IT" dirty="0">
                <a:ea typeface="ＭＳ Ｐゴシック" panose="020B0600070205080204" pitchFamily="34" charset="-128"/>
              </a:rPr>
              <a:t>La tossicità renale è meno frequente rispetto agli inibitori della </a:t>
            </a:r>
            <a:r>
              <a:rPr lang="it-IT" altLang="it-IT" dirty="0" err="1">
                <a:ea typeface="ＭＳ Ｐゴシック" panose="020B0600070205080204" pitchFamily="34" charset="-128"/>
              </a:rPr>
              <a:t>calcineurina</a:t>
            </a:r>
            <a:r>
              <a:rPr lang="it-IT" altLang="it-IT" dirty="0">
                <a:ea typeface="ＭＳ Ｐゴシック" panose="020B0600070205080204" pitchFamily="34" charset="-128"/>
              </a:rPr>
              <a:t>, uso in crescita nelle fasi precoci dopo il trapianto.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1">
            <a:extLst>
              <a:ext uri="{FF2B5EF4-FFF2-40B4-BE49-F238E27FC236}">
                <a16:creationId xmlns:a16="http://schemas.microsoft.com/office/drawing/2014/main" id="{F3779BFF-0423-45EC-84F0-ABAF1B858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asellaDiTesto 1">
            <a:extLst>
              <a:ext uri="{FF2B5EF4-FFF2-40B4-BE49-F238E27FC236}">
                <a16:creationId xmlns:a16="http://schemas.microsoft.com/office/drawing/2014/main" id="{379F49B0-980D-4928-98F7-AF228EA9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92150"/>
            <a:ext cx="3384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Inibisce una serie di risposte linfocitarie T e B inibendo la sintesi de novo delle purine</a:t>
            </a:r>
          </a:p>
        </p:txBody>
      </p:sp>
      <p:sp>
        <p:nvSpPr>
          <p:cNvPr id="29700" name="CasellaDiTesto 2">
            <a:extLst>
              <a:ext uri="{FF2B5EF4-FFF2-40B4-BE49-F238E27FC236}">
                <a16:creationId xmlns:a16="http://schemas.microsoft.com/office/drawing/2014/main" id="{A20DC7C7-E80D-42E0-8F2C-2EDE4CC52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732463"/>
            <a:ext cx="4800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Acido </a:t>
            </a:r>
            <a:r>
              <a:rPr kumimoji="0" lang="it-IT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micofenolico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←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micofenolato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mofetil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n-lt"/>
              </a:rPr>
              <a:t>Acido </a:t>
            </a:r>
            <a:r>
              <a:rPr lang="it-IT" b="1" dirty="0" err="1">
                <a:latin typeface="+mn-lt"/>
              </a:rPr>
              <a:t>micofenolico</a:t>
            </a:r>
            <a:r>
              <a:rPr lang="it-IT" b="1" dirty="0">
                <a:latin typeface="+mn-lt"/>
              </a:rPr>
              <a:t> (</a:t>
            </a:r>
            <a:r>
              <a:rPr lang="it-IT" b="1" dirty="0" err="1">
                <a:latin typeface="+mn-lt"/>
              </a:rPr>
              <a:t>micofenolato</a:t>
            </a:r>
            <a:r>
              <a:rPr lang="it-IT" b="1" dirty="0">
                <a:latin typeface="+mn-lt"/>
              </a:rPr>
              <a:t>)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>
            <a:extLst>
              <a:ext uri="{FF2B5EF4-FFF2-40B4-BE49-F238E27FC236}">
                <a16:creationId xmlns:a16="http://schemas.microsoft.com/office/drawing/2014/main" id="{AC15CAC6-D58A-4E14-AD7E-87A2CDA87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Uso clinico</a:t>
            </a:r>
          </a:p>
        </p:txBody>
      </p:sp>
      <p:sp>
        <p:nvSpPr>
          <p:cNvPr id="139266" name="Segnaposto contenuto 2">
            <a:extLst>
              <a:ext uri="{FF2B5EF4-FFF2-40B4-BE49-F238E27FC236}">
                <a16:creationId xmlns:a16="http://schemas.microsoft.com/office/drawing/2014/main" id="{B10BEFF7-FA79-4A19-A5BB-1C87526E24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it-IT" altLang="it-IT" dirty="0">
                <a:ea typeface="ＭＳ Ｐゴシック" panose="020B0600070205080204" pitchFamily="34" charset="-128"/>
              </a:rPr>
              <a:t>Nei pazienti trapiantati con rigetto resistente al trattamento con altri farmaci o come alternativa alla ciclosporina o </a:t>
            </a:r>
            <a:r>
              <a:rPr lang="it-IT" altLang="it-IT" dirty="0" err="1">
                <a:ea typeface="ＭＳ Ｐゴシック" panose="020B0600070205080204" pitchFamily="34" charset="-128"/>
              </a:rPr>
              <a:t>tacrolimus</a:t>
            </a:r>
            <a:r>
              <a:rPr lang="it-IT" altLang="it-IT" dirty="0">
                <a:ea typeface="ＭＳ Ｐゴシック" panose="020B0600070205080204" pitchFamily="34" charset="-128"/>
              </a:rPr>
              <a:t> in pazienti che non tollerano questi farmaci</a:t>
            </a:r>
          </a:p>
          <a:p>
            <a:pPr>
              <a:defRPr/>
            </a:pPr>
            <a:r>
              <a:rPr lang="it-IT" altLang="it-IT" dirty="0">
                <a:ea typeface="ＭＳ Ｐゴシック" panose="020B0600070205080204" pitchFamily="34" charset="-128"/>
              </a:rPr>
              <a:t>per la profilassi e il trattamento della GVH acuta e cronica nei pazienti sottoposti a trapianto di cellule staminali emopoietiche</a:t>
            </a:r>
          </a:p>
          <a:p>
            <a:pPr>
              <a:defRPr/>
            </a:pPr>
            <a:r>
              <a:rPr lang="it-IT" altLang="it-IT" dirty="0">
                <a:ea typeface="ＭＳ Ｐゴシック" panose="020B0600070205080204" pitchFamily="34" charset="-128"/>
              </a:rPr>
              <a:t>Come farmaco immunosoppressivo (nefrite </a:t>
            </a:r>
            <a:r>
              <a:rPr lang="it-IT" altLang="it-IT" dirty="0" err="1">
                <a:ea typeface="ＭＳ Ｐゴシック" panose="020B0600070205080204" pitchFamily="34" charset="-128"/>
              </a:rPr>
              <a:t>lupica</a:t>
            </a:r>
            <a:r>
              <a:rPr lang="it-IT" altLang="it-IT" dirty="0">
                <a:ea typeface="ＭＳ Ｐゴシック" panose="020B0600070205080204" pitchFamily="34" charset="-128"/>
              </a:rPr>
              <a:t>, artrite reumatoide….)</a:t>
            </a:r>
          </a:p>
          <a:p>
            <a:pPr>
              <a:defRPr/>
            </a:pPr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>
            <a:extLst>
              <a:ext uri="{FF2B5EF4-FFF2-40B4-BE49-F238E27FC236}">
                <a16:creationId xmlns:a16="http://schemas.microsoft.com/office/drawing/2014/main" id="{108AE51F-FBEF-4408-A60E-E178BE0BA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Effetti collaterali</a:t>
            </a:r>
          </a:p>
        </p:txBody>
      </p:sp>
      <p:sp>
        <p:nvSpPr>
          <p:cNvPr id="31747" name="Segnaposto contenuto 2">
            <a:extLst>
              <a:ext uri="{FF2B5EF4-FFF2-40B4-BE49-F238E27FC236}">
                <a16:creationId xmlns:a16="http://schemas.microsoft.com/office/drawing/2014/main" id="{80D04E6E-DB13-4344-BA14-2361DC139C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Disturbi gastrointestinali (nausea e vomito, diarrea, dolore addominale)</a:t>
            </a:r>
          </a:p>
          <a:p>
            <a:r>
              <a:rPr lang="it-IT" altLang="it-IT"/>
              <a:t>Cefalea</a:t>
            </a:r>
          </a:p>
          <a:p>
            <a:r>
              <a:rPr lang="it-IT" altLang="it-IT"/>
              <a:t>Ipertensione</a:t>
            </a:r>
          </a:p>
          <a:p>
            <a:r>
              <a:rPr lang="it-IT" altLang="it-IT"/>
              <a:t>Mielosoppressione (neutropenia)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>
            <a:extLst>
              <a:ext uri="{FF2B5EF4-FFF2-40B4-BE49-F238E27FC236}">
                <a16:creationId xmlns:a16="http://schemas.microsoft.com/office/drawing/2014/main" id="{3373455B-6A85-4281-8214-ABE7012A3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196"/>
            <a:ext cx="8816280" cy="67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21121" y="3530957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BE0260"/>
                </a:solidFill>
              </a:rPr>
              <a:t>metotressato</a:t>
            </a:r>
            <a:endParaRPr lang="it-IT" sz="1600" dirty="0">
              <a:solidFill>
                <a:srgbClr val="BE02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8107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2">
            <a:extLst>
              <a:ext uri="{FF2B5EF4-FFF2-40B4-BE49-F238E27FC236}">
                <a16:creationId xmlns:a16="http://schemas.microsoft.com/office/drawing/2014/main" id="{9C873B27-91BF-4296-861C-A12822731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-909" b="19138"/>
          <a:stretch>
            <a:fillRect/>
          </a:stretch>
        </p:blipFill>
        <p:spPr bwMode="auto">
          <a:xfrm>
            <a:off x="1516063" y="188913"/>
            <a:ext cx="64674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7E231F78-6373-400E-985F-8F7AA273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619125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10">
            <a:extLst>
              <a:ext uri="{FF2B5EF4-FFF2-40B4-BE49-F238E27FC236}">
                <a16:creationId xmlns:a16="http://schemas.microsoft.com/office/drawing/2014/main" id="{0A48EFC9-8AFC-4DBA-B5CE-D44E0C874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078413"/>
            <a:ext cx="60483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Kohler &amp; Milstein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“</a:t>
            </a: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Continuous cultures of fused cells secreting antibody of predefined specificity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”</a:t>
            </a:r>
            <a:endParaRPr kumimoji="0" lang="it-IT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Nature. 1975 Aug 7;256(5517):495-7 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859158D8-20EC-4939-89D7-08143D3C36B7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4746625"/>
            <a:ext cx="2411412" cy="1939925"/>
            <a:chOff x="4241" y="2990"/>
            <a:chExt cx="1519" cy="1222"/>
          </a:xfrm>
        </p:grpSpPr>
        <p:grpSp>
          <p:nvGrpSpPr>
            <p:cNvPr id="33799" name="Group 13">
              <a:extLst>
                <a:ext uri="{FF2B5EF4-FFF2-40B4-BE49-F238E27FC236}">
                  <a16:creationId xmlns:a16="http://schemas.microsoft.com/office/drawing/2014/main" id="{B22C18AC-E38E-4A61-89C7-C2C9771C1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49"/>
              <a:ext cx="1519" cy="963"/>
              <a:chOff x="4195" y="1207"/>
              <a:chExt cx="1460" cy="975"/>
            </a:xfrm>
          </p:grpSpPr>
          <p:pic>
            <p:nvPicPr>
              <p:cNvPr id="33801" name="Picture 5" descr="Georges J.F. Köhler">
                <a:extLst>
                  <a:ext uri="{FF2B5EF4-FFF2-40B4-BE49-F238E27FC236}">
                    <a16:creationId xmlns:a16="http://schemas.microsoft.com/office/drawing/2014/main" id="{346DA886-8B8A-458B-986A-DED4C76E01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1" y="1207"/>
                <a:ext cx="60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2" name="Picture 7" descr="César Milstein">
                <a:extLst>
                  <a:ext uri="{FF2B5EF4-FFF2-40B4-BE49-F238E27FC236}">
                    <a16:creationId xmlns:a16="http://schemas.microsoft.com/office/drawing/2014/main" id="{951EDE3A-AA94-4C1A-B3EE-A7A4167083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6" y="1207"/>
                <a:ext cx="60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3" name="Text Box 12">
                <a:extLst>
                  <a:ext uri="{FF2B5EF4-FFF2-40B4-BE49-F238E27FC236}">
                    <a16:creationId xmlns:a16="http://schemas.microsoft.com/office/drawing/2014/main" id="{30F456AF-CEA1-4281-A61C-1A9D65DD2F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2026"/>
                <a:ext cx="146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3800" name="Rectangle 11">
              <a:extLst>
                <a:ext uri="{FF2B5EF4-FFF2-40B4-BE49-F238E27FC236}">
                  <a16:creationId xmlns:a16="http://schemas.microsoft.com/office/drawing/2014/main" id="{C4539E9B-31CF-442D-AD07-8A897FB73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" y="2990"/>
              <a:ext cx="1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Kohler &amp; Milstein </a:t>
              </a:r>
            </a:p>
          </p:txBody>
        </p:sp>
      </p:grpSp>
      <p:pic>
        <p:nvPicPr>
          <p:cNvPr id="33797" name="Picture 11">
            <a:extLst>
              <a:ext uri="{FF2B5EF4-FFF2-40B4-BE49-F238E27FC236}">
                <a16:creationId xmlns:a16="http://schemas.microsoft.com/office/drawing/2014/main" id="{9C0908D4-A382-4692-8B34-C6B1C630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2095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13">
            <a:extLst>
              <a:ext uri="{FF2B5EF4-FFF2-40B4-BE49-F238E27FC236}">
                <a16:creationId xmlns:a16="http://schemas.microsoft.com/office/drawing/2014/main" id="{C4C8E2E1-2A44-42ED-92DA-5C51D9A9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0" y="278130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1984 – premio Nobel per la medicina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F3C1-AC9A-4930-BB8E-5DF97EEA0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81200"/>
            <a:ext cx="3957638" cy="2887663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it-IT" dirty="0" err="1">
                <a:ea typeface="ＭＳ Ｐゴシック" pitchFamily="124" charset="-128"/>
              </a:rPr>
              <a:t>Iperimmunizzazione</a:t>
            </a:r>
            <a:r>
              <a:rPr lang="it-IT" dirty="0">
                <a:ea typeface="ＭＳ Ｐゴシック" pitchFamily="124" charset="-128"/>
              </a:rPr>
              <a:t> dell’animale con l’antigene.</a:t>
            </a:r>
          </a:p>
          <a:p>
            <a:pPr>
              <a:defRPr/>
            </a:pPr>
            <a:r>
              <a:rPr lang="it-IT" dirty="0">
                <a:ea typeface="ＭＳ Ｐゴシック" pitchFamily="124" charset="-128"/>
              </a:rPr>
              <a:t>Prelievo delle cellule B (dalla milza) e fusione con linee tumorali (es. mieloma).</a:t>
            </a:r>
          </a:p>
          <a:p>
            <a:pPr>
              <a:defRPr/>
            </a:pPr>
            <a:r>
              <a:rPr lang="it-IT" dirty="0">
                <a:ea typeface="ＭＳ Ｐゴシック" pitchFamily="124" charset="-128"/>
              </a:rPr>
              <a:t>Selezione delle cellule su un terreno di crescita specifico (HAT medium).</a:t>
            </a:r>
          </a:p>
          <a:p>
            <a:pPr>
              <a:defRPr/>
            </a:pPr>
            <a:endParaRPr lang="en-US" dirty="0">
              <a:ea typeface="ＭＳ Ｐゴシック" pitchFamily="124" charset="-128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F298788-0BE3-4DFF-8EE9-0E9F1E420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" y="115888"/>
            <a:ext cx="8997950" cy="1249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latin typeface="+mn-lt"/>
                <a:ea typeface="ＭＳ Ｐゴシック" pitchFamily="124" charset="-128"/>
              </a:rPr>
              <a:t>Produzione</a:t>
            </a:r>
            <a:r>
              <a:rPr lang="en-US" sz="3200" dirty="0">
                <a:latin typeface="+mn-lt"/>
                <a:ea typeface="ＭＳ Ｐゴシック" pitchFamily="124" charset="-128"/>
              </a:rPr>
              <a:t> di </a:t>
            </a:r>
            <a:r>
              <a:rPr lang="en-US" sz="3200" dirty="0" err="1">
                <a:latin typeface="+mn-lt"/>
                <a:ea typeface="ＭＳ Ｐゴシック" pitchFamily="124" charset="-128"/>
              </a:rPr>
              <a:t>anticorpi</a:t>
            </a:r>
            <a:r>
              <a:rPr lang="en-US" sz="3200" dirty="0">
                <a:latin typeface="+mn-lt"/>
                <a:ea typeface="ＭＳ Ｐゴシック" pitchFamily="124" charset="-128"/>
              </a:rPr>
              <a:t> </a:t>
            </a:r>
            <a:r>
              <a:rPr lang="en-US" sz="3200" dirty="0" err="1">
                <a:latin typeface="+mn-lt"/>
                <a:ea typeface="ＭＳ Ｐゴシック" pitchFamily="124" charset="-128"/>
              </a:rPr>
              <a:t>monoclonali</a:t>
            </a:r>
            <a:r>
              <a:rPr lang="en-US" sz="3200" dirty="0">
                <a:latin typeface="+mn-lt"/>
                <a:ea typeface="ＭＳ Ｐゴシック" pitchFamily="124" charset="-128"/>
              </a:rPr>
              <a:t> </a:t>
            </a:r>
            <a:r>
              <a:rPr lang="en-US" sz="3200" dirty="0" err="1">
                <a:latin typeface="+mn-lt"/>
                <a:ea typeface="ＭＳ Ｐゴシック" pitchFamily="124" charset="-128"/>
              </a:rPr>
              <a:t>tecnologia</a:t>
            </a:r>
            <a:r>
              <a:rPr lang="en-US" sz="3200" dirty="0">
                <a:latin typeface="+mn-lt"/>
                <a:ea typeface="ＭＳ Ｐゴシック" pitchFamily="124" charset="-128"/>
              </a:rPr>
              <a:t> </a:t>
            </a:r>
            <a:r>
              <a:rPr lang="en-US" sz="3200" dirty="0" err="1">
                <a:latin typeface="+mn-lt"/>
                <a:ea typeface="ＭＳ Ｐゴシック" pitchFamily="124" charset="-128"/>
              </a:rPr>
              <a:t>dell'ibridoma</a:t>
            </a:r>
            <a:endParaRPr lang="en-US" sz="3200" dirty="0">
              <a:latin typeface="+mn-lt"/>
              <a:ea typeface="ＭＳ Ｐゴシック" pitchFamily="124" charset="-128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18161B3-4FDE-4496-85F8-9A9D09A9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53000"/>
            <a:ext cx="8713788" cy="174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L’HAT medium fa sì che solo le cellule in cui è avvenuta la fusione sopravvivano: il risultato è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la selezione di cloni cellulari IMMORTALIZZATI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che producono costantemente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anticorpo diretto contro l’antigene di interesse.</a:t>
            </a:r>
          </a:p>
        </p:txBody>
      </p:sp>
      <p:pic>
        <p:nvPicPr>
          <p:cNvPr id="35845" name="Picture 2">
            <a:extLst>
              <a:ext uri="{FF2B5EF4-FFF2-40B4-BE49-F238E27FC236}">
                <a16:creationId xmlns:a16="http://schemas.microsoft.com/office/drawing/2014/main" id="{BD5312C2-A253-49EC-8B9E-513CD351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462438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D5BF0B6-CEF7-4AD2-B6DC-0AF2662BA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it-IT" altLang="it-IT"/>
              <a:t>Ciclosporina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5A566139-8842-465C-A5B6-A0EEA5B2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5959475"/>
            <a:ext cx="8599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Undecapeptide ciclico isolato dal fungo </a:t>
            </a:r>
            <a:r>
              <a:rPr kumimoji="0" lang="it-IT" altLang="it-IT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Tolypocladium inflatum.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È estremamente lipofilo</a:t>
            </a:r>
          </a:p>
        </p:txBody>
      </p:sp>
      <p:pic>
        <p:nvPicPr>
          <p:cNvPr id="10244" name="Picture 4" descr="Untitled-6">
            <a:extLst>
              <a:ext uri="{FF2B5EF4-FFF2-40B4-BE49-F238E27FC236}">
                <a16:creationId xmlns:a16="http://schemas.microsoft.com/office/drawing/2014/main" id="{DA5EE889-5BBA-485E-8E42-598C08B4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538"/>
            <a:ext cx="82296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0">
            <a:extLst>
              <a:ext uri="{FF2B5EF4-FFF2-40B4-BE49-F238E27FC236}">
                <a16:creationId xmlns:a16="http://schemas.microsoft.com/office/drawing/2014/main" id="{6C803044-DE11-492A-B8F5-4C5B46C2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712200" cy="107632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Terreno di cultura HAT (ipoxantina -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amminopterina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– timidina)</a:t>
            </a:r>
          </a:p>
        </p:txBody>
      </p:sp>
      <p:sp>
        <p:nvSpPr>
          <p:cNvPr id="35842" name="Text Box 11">
            <a:extLst>
              <a:ext uri="{FF2B5EF4-FFF2-40B4-BE49-F238E27FC236}">
                <a16:creationId xmlns:a16="http://schemas.microsoft.com/office/drawing/2014/main" id="{B1FA8F19-3B61-4E64-B554-26508656B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84313"/>
            <a:ext cx="8559800" cy="5016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Amminopterina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e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’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un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inibitore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della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sintesi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de novo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delle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purine = la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sua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presenza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nel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mezzo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inibisce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questo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processo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per cui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tutte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le cellule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dipendono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dalle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purine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presenti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nel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mezzo e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dalla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salvage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”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pathway per la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loro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soppravvivenza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Timidina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consente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la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produzione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dei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nucleotidi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timidinici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Ipoxantina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consente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la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produzione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dei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nucleotidi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guaninici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da parte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degli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splenociti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linfociti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B,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degli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ibridomi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ma non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delle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cellule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mieloma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che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muoiono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Gli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splenociti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linfociti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B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muoiono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comunque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colture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nel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giro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di 7-10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giorni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Soppravvivono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nel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mezzo HAT solo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gli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ibridomi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quanto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possono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utilizzare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l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’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ipoxantina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come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sorgente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di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nucleotidi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guaninici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(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componente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dello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splenocita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) e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possono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soppravvivere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per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lungo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tempo in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coltura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(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componente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del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mieloma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6DEDC101-8A37-420D-99A6-CFB4EC4B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it-IT" sz="4000"/>
              <a:t>Anticorpi terapeutici ottenuti con la tecnologia dell'ibridoma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33825CEF-B026-4116-BF1A-E6CF6B25F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81200"/>
            <a:ext cx="8496300" cy="4543425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it-IT" sz="2800" dirty="0">
                <a:latin typeface="+mj-lt"/>
                <a:ea typeface="ＭＳ Ｐゴシック" pitchFamily="124" charset="-128"/>
              </a:rPr>
              <a:t>Ha reso possibile l'ottenimento di grandi quantità di anticorpi specifici per un determinato antigene.</a:t>
            </a:r>
          </a:p>
          <a:p>
            <a:pPr algn="just">
              <a:defRPr/>
            </a:pPr>
            <a:r>
              <a:rPr lang="it-IT" sz="2800" dirty="0">
                <a:latin typeface="+mj-lt"/>
                <a:ea typeface="ＭＳ Ｐゴシック" pitchFamily="124" charset="-128"/>
              </a:rPr>
              <a:t>Storicamente, il primo anticorpo monoclonale il cui uso è stato autorizzato nei pazienti è un anti-CD3 sui linfociti T, </a:t>
            </a:r>
            <a:r>
              <a:rPr lang="it-IT" sz="2800" dirty="0">
                <a:solidFill>
                  <a:srgbClr val="FF0000"/>
                </a:solidFill>
                <a:latin typeface="+mj-lt"/>
                <a:ea typeface="ＭＳ Ｐゴシック" pitchFamily="124" charset="-128"/>
              </a:rPr>
              <a:t>MUROMONAB</a:t>
            </a:r>
            <a:r>
              <a:rPr lang="it-IT" sz="2800" dirty="0">
                <a:latin typeface="+mj-lt"/>
                <a:ea typeface="ＭＳ Ｐゴシック" pitchFamily="124" charset="-128"/>
              </a:rPr>
              <a:t> o </a:t>
            </a:r>
            <a:r>
              <a:rPr lang="it-IT" sz="2800" dirty="0" err="1">
                <a:solidFill>
                  <a:srgbClr val="FF0000"/>
                </a:solidFill>
                <a:latin typeface="+mj-lt"/>
                <a:ea typeface="ＭＳ Ｐゴシック" pitchFamily="124" charset="-128"/>
              </a:rPr>
              <a:t>ortoclone</a:t>
            </a:r>
            <a:r>
              <a:rPr lang="it-IT" sz="2800" dirty="0">
                <a:solidFill>
                  <a:srgbClr val="FF0000"/>
                </a:solidFill>
                <a:latin typeface="+mj-lt"/>
                <a:ea typeface="ＭＳ Ｐゴシック" pitchFamily="124" charset="-128"/>
              </a:rPr>
              <a:t> OKT3</a:t>
            </a:r>
            <a:r>
              <a:rPr lang="it-IT" sz="2800" dirty="0">
                <a:latin typeface="+mj-lt"/>
                <a:ea typeface="ＭＳ Ｐゴシック" pitchFamily="124" charset="-128"/>
              </a:rPr>
              <a:t>, per trattate il rigetto acuto dopo trapianto di rene.</a:t>
            </a:r>
          </a:p>
          <a:p>
            <a:pPr>
              <a:defRPr/>
            </a:pPr>
            <a:r>
              <a:rPr lang="it-IT" sz="2800" dirty="0">
                <a:latin typeface="+mj-lt"/>
                <a:ea typeface="ＭＳ Ｐゴシック" pitchFamily="124" charset="-128"/>
              </a:rPr>
              <a:t>L'uso prolungato di anticorpi murini nei pazienti determina l'insorgenza di sindromi "allergiche" caratterizzate da rigonfiamento delle articolazioni, eruzioni ed insufficienza renale.</a:t>
            </a:r>
          </a:p>
          <a:p>
            <a:pPr>
              <a:defRPr/>
            </a:pPr>
            <a:r>
              <a:rPr lang="it-IT" sz="2800" dirty="0">
                <a:latin typeface="+mj-lt"/>
                <a:ea typeface="ＭＳ Ｐゴシック" pitchFamily="124" charset="-128"/>
              </a:rPr>
              <a:t>La produzione viene interrotta nel 2010</a:t>
            </a:r>
          </a:p>
          <a:p>
            <a:pPr>
              <a:defRPr/>
            </a:pPr>
            <a:endParaRPr lang="en-US" dirty="0">
              <a:latin typeface="+mj-lt"/>
              <a:ea typeface="ＭＳ Ｐゴシック" pitchFamily="124" charset="-128"/>
            </a:endParaRP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439B7B89-1D32-4D6C-81A3-1F0E1169B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849788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Meccanismi con cui gli anticorpi inducono gli effetti terapeutici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Modulazione diretta dell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antigene bersaglio = terapie anti-TNFa o anti-IgE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Azione citotossica mediata dal complemento (CDCC)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Azione citotossica mediata da cellule (ADCC)</a:t>
            </a:r>
          </a:p>
        </p:txBody>
      </p:sp>
      <p:pic>
        <p:nvPicPr>
          <p:cNvPr id="38915" name="Picture 5" descr="gs2410">
            <a:extLst>
              <a:ext uri="{FF2B5EF4-FFF2-40B4-BE49-F238E27FC236}">
                <a16:creationId xmlns:a16="http://schemas.microsoft.com/office/drawing/2014/main" id="{D6FEAA3B-C6A3-4712-8316-9612BA0634A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4463" y="2559050"/>
            <a:ext cx="6351587" cy="3956050"/>
          </a:xfrm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>
            <a:extLst>
              <a:ext uri="{FF2B5EF4-FFF2-40B4-BE49-F238E27FC236}">
                <a16:creationId xmlns:a16="http://schemas.microsoft.com/office/drawing/2014/main" id="{2AF87A94-B770-416F-A54B-6B9A31BF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00213"/>
            <a:ext cx="80279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19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Anticorpi monoclonali murini</a:t>
            </a:r>
            <a:r>
              <a:rPr kumimoji="0" lang="it-IT" altLang="it-IT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mediante la tecnologia dell’ibridoma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19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Anticorpi chimerici</a:t>
            </a:r>
            <a:r>
              <a:rPr kumimoji="0" lang="it-IT" altLang="it-IT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(70% DNA umano) </a:t>
            </a:r>
            <a:r>
              <a:rPr kumimoji="0" lang="it-IT" altLang="it-IT" sz="19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e umanizzati</a:t>
            </a:r>
            <a:r>
              <a:rPr kumimoji="0" lang="it-IT" altLang="it-IT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(95% DNA umano)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19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Anticorpi completamente umani</a:t>
            </a:r>
            <a:r>
              <a:rPr kumimoji="0" lang="it-IT" altLang="it-IT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, utilizzando animali transgenici con i loci delle immunoglobuline umane.</a:t>
            </a:r>
          </a:p>
        </p:txBody>
      </p:sp>
      <p:grpSp>
        <p:nvGrpSpPr>
          <p:cNvPr id="39939" name="Group 21">
            <a:extLst>
              <a:ext uri="{FF2B5EF4-FFF2-40B4-BE49-F238E27FC236}">
                <a16:creationId xmlns:a16="http://schemas.microsoft.com/office/drawing/2014/main" id="{1E6ADEE1-6D1F-48AD-91EE-83FB62FBC2BC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4773613"/>
            <a:ext cx="6335713" cy="2084387"/>
            <a:chOff x="672" y="2780"/>
            <a:chExt cx="4464" cy="1438"/>
          </a:xfrm>
        </p:grpSpPr>
        <p:graphicFrame>
          <p:nvGraphicFramePr>
            <p:cNvPr id="39943" name="Object 4">
              <a:extLst>
                <a:ext uri="{FF2B5EF4-FFF2-40B4-BE49-F238E27FC236}">
                  <a16:creationId xmlns:a16="http://schemas.microsoft.com/office/drawing/2014/main" id="{D4281F1C-FB62-4821-8954-67E7801137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2780"/>
            <a:ext cx="4464" cy="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Immagine bitmap" r:id="rId4" imgW="4342857" imgH="1352381" progId="Paint.Picture">
                    <p:embed/>
                  </p:oleObj>
                </mc:Choice>
                <mc:Fallback>
                  <p:oleObj name="Immagine bitmap" r:id="rId4" imgW="4342857" imgH="1352381" progId="Paint.Picture">
                    <p:embed/>
                    <p:pic>
                      <p:nvPicPr>
                        <p:cNvPr id="39943" name="Object 4">
                          <a:extLst>
                            <a:ext uri="{FF2B5EF4-FFF2-40B4-BE49-F238E27FC236}">
                              <a16:creationId xmlns:a16="http://schemas.microsoft.com/office/drawing/2014/main" id="{D4281F1C-FB62-4821-8954-67E78011370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780"/>
                          <a:ext cx="4464" cy="13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4" name="Line 6">
              <a:extLst>
                <a:ext uri="{FF2B5EF4-FFF2-40B4-BE49-F238E27FC236}">
                  <a16:creationId xmlns:a16="http://schemas.microsoft.com/office/drawing/2014/main" id="{9BE1D6D6-13D7-4A80-AC8F-E0A0BB31E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321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9945" name="Text Box 7">
              <a:extLst>
                <a:ext uri="{FF2B5EF4-FFF2-40B4-BE49-F238E27FC236}">
                  <a16:creationId xmlns:a16="http://schemas.microsoft.com/office/drawing/2014/main" id="{0F37A0F4-8E19-4343-A85D-8305CF845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308"/>
              <a:ext cx="43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CDR murini</a:t>
              </a:r>
            </a:p>
          </p:txBody>
        </p:sp>
        <p:sp>
          <p:nvSpPr>
            <p:cNvPr id="39946" name="Line 8">
              <a:extLst>
                <a:ext uri="{FF2B5EF4-FFF2-40B4-BE49-F238E27FC236}">
                  <a16:creationId xmlns:a16="http://schemas.microsoft.com/office/drawing/2014/main" id="{40CC3D07-47BE-4D75-8011-7EFE3F3B90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1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9947" name="Text Box 10">
              <a:extLst>
                <a:ext uri="{FF2B5EF4-FFF2-40B4-BE49-F238E27FC236}">
                  <a16:creationId xmlns:a16="http://schemas.microsoft.com/office/drawing/2014/main" id="{FB74EDF2-3BD6-4615-9555-88E1D5DED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4019"/>
              <a:ext cx="86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chimerici</a:t>
              </a:r>
            </a:p>
          </p:txBody>
        </p:sp>
        <p:sp>
          <p:nvSpPr>
            <p:cNvPr id="39948" name="Text Box 11">
              <a:extLst>
                <a:ext uri="{FF2B5EF4-FFF2-40B4-BE49-F238E27FC236}">
                  <a16:creationId xmlns:a16="http://schemas.microsoft.com/office/drawing/2014/main" id="{AE7A6C5C-2763-4B07-82BD-2E15EE623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4019"/>
              <a:ext cx="86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umanizzati</a:t>
              </a:r>
            </a:p>
          </p:txBody>
        </p:sp>
        <p:sp>
          <p:nvSpPr>
            <p:cNvPr id="39949" name="Text Box 12">
              <a:extLst>
                <a:ext uri="{FF2B5EF4-FFF2-40B4-BE49-F238E27FC236}">
                  <a16:creationId xmlns:a16="http://schemas.microsoft.com/office/drawing/2014/main" id="{352131B9-FBA1-47F9-B483-504D884C0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4028"/>
              <a:ext cx="72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umani</a:t>
              </a:r>
            </a:p>
          </p:txBody>
        </p:sp>
        <p:sp>
          <p:nvSpPr>
            <p:cNvPr id="39950" name="Text Box 18">
              <a:extLst>
                <a:ext uri="{FF2B5EF4-FFF2-40B4-BE49-F238E27FC236}">
                  <a16:creationId xmlns:a16="http://schemas.microsoft.com/office/drawing/2014/main" id="{B13A0A4B-EF78-4D1F-8F91-575315498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3444"/>
              <a:ext cx="59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Regione V murina</a:t>
              </a:r>
            </a:p>
          </p:txBody>
        </p:sp>
        <p:sp>
          <p:nvSpPr>
            <p:cNvPr id="39951" name="Text Box 19">
              <a:extLst>
                <a:ext uri="{FF2B5EF4-FFF2-40B4-BE49-F238E27FC236}">
                  <a16:creationId xmlns:a16="http://schemas.microsoft.com/office/drawing/2014/main" id="{F779E66E-B717-4F77-A883-1267B8EE2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" y="4019"/>
              <a:ext cx="86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murini</a:t>
              </a:r>
            </a:p>
          </p:txBody>
        </p:sp>
      </p:grpSp>
      <p:sp>
        <p:nvSpPr>
          <p:cNvPr id="39940" name="Text Box 14">
            <a:extLst>
              <a:ext uri="{FF2B5EF4-FFF2-40B4-BE49-F238E27FC236}">
                <a16:creationId xmlns:a16="http://schemas.microsoft.com/office/drawing/2014/main" id="{568A628A-AFD0-4D47-938A-EE9371478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Il tentativo di generare anticorpi monoclonali umani impiegando la tecnologia dell'ibridoma non ha avuto pieno successo in quanto mancano linee cellulari di mieloma umano e gli ibridomi risultanti sono instabili.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Negli ultimi 30 anni diversi approcci sono stati ideati in modo da "umanizzare" gli anticorpi murini.</a:t>
            </a:r>
            <a:endParaRPr kumimoji="0" lang="it-IT" altLang="it-IT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941" name="Text Box 15">
            <a:extLst>
              <a:ext uri="{FF2B5EF4-FFF2-40B4-BE49-F238E27FC236}">
                <a16:creationId xmlns:a16="http://schemas.microsoft.com/office/drawing/2014/main" id="{8EFBB22E-3B37-40E8-8AB2-4852129E2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860800"/>
            <a:ext cx="1944687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Porzione umana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Porzione murina</a:t>
            </a:r>
          </a:p>
        </p:txBody>
      </p:sp>
      <p:sp>
        <p:nvSpPr>
          <p:cNvPr id="39942" name="Text Box 16">
            <a:extLst>
              <a:ext uri="{FF2B5EF4-FFF2-40B4-BE49-F238E27FC236}">
                <a16:creationId xmlns:a16="http://schemas.microsoft.com/office/drawing/2014/main" id="{1AC77BB9-423E-4BBC-8873-84BD4C393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860800"/>
            <a:ext cx="6335713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     0                ~ 60 – 70 %     ~ 90 – 95 %         ~ 100 %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   100 %          ~ 30 – 40 %      ~ 5 – 10 %               0</a:t>
            </a: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968DF329-E721-427D-B894-89976DF23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>
            <a:fillRect/>
          </a:stretch>
        </p:blipFill>
        <p:spPr bwMode="auto">
          <a:xfrm>
            <a:off x="2209800" y="838200"/>
            <a:ext cx="5087938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52C9A9B8-2ABC-4CE1-ACC4-1FAF07762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it-IT" altLang="it-IT" sz="3200" b="1">
                <a:latin typeface="Calibri" panose="020F0502020204030204" pitchFamily="34" charset="0"/>
              </a:rPr>
              <a:t>Anticorpi monoclonali: nomenclatura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525E5BFB-8440-401A-A97A-370928D07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da Baumgart &amp; Sandborn, Lancet 2007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4">
            <a:extLst>
              <a:ext uri="{FF2B5EF4-FFF2-40B4-BE49-F238E27FC236}">
                <a16:creationId xmlns:a16="http://schemas.microsoft.com/office/drawing/2014/main" id="{7A38BDA9-6932-46E9-B8BF-00B7E711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6113"/>
            <a:ext cx="8964613" cy="3392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		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ANTICORPO	IMPIEGO 		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Human anti-mouse antibodies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MUROMONAB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	RIGETTO ACUTO	~50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						LUPUS ER. SIST.	~35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Human anti-chimeric antibodies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RITUXIMAB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	                                                       						LINFOMA		~1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	    	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TRASTUZUMAB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  CANCRO SENO	0.1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Human anti-human antibodies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		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DACLIZUMAB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	 RIGETTO ACUTO   				</a:t>
            </a:r>
          </a:p>
        </p:txBody>
      </p:sp>
      <p:sp>
        <p:nvSpPr>
          <p:cNvPr id="43010" name="Text Box 5">
            <a:extLst>
              <a:ext uri="{FF2B5EF4-FFF2-40B4-BE49-F238E27FC236}">
                <a16:creationId xmlns:a16="http://schemas.microsoft.com/office/drawing/2014/main" id="{0A052063-4C39-484D-886D-52FB4A70B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8785225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Le sequenza amminoacidiche nelle regioni costanti delle catene H dei frammenti Fc, sono le stesse in individui diversi della stessa specie, ma sono diverse in specie diverse; queste differenze sono responsabili delle reazioni immunitarie contro le immunoglobuline. Queste reazioni si presentano per esempio in pazienti che assumono per lungo tempo anticorpi contenenti le sequenze di immunoglobuline murine.</a:t>
            </a:r>
          </a:p>
        </p:txBody>
      </p:sp>
      <p:sp>
        <p:nvSpPr>
          <p:cNvPr id="43011" name="Text Box 6">
            <a:extLst>
              <a:ext uri="{FF2B5EF4-FFF2-40B4-BE49-F238E27FC236}">
                <a16:creationId xmlns:a16="http://schemas.microsoft.com/office/drawing/2014/main" id="{92D9F784-0E6B-4B3F-A28E-0D8780A7E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06975"/>
            <a:ext cx="8569325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Queste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reazioni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-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effetto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avverso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anche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severo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pretrattamento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con FANS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anti-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istaminici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interferiscono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con la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funzionalita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e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quindi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l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’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efficacia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degli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anticorpi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terapeutici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variano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come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incidenza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in base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alla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malattia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all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’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uso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di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altri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farmaci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43012" name="Text Box 8">
            <a:extLst>
              <a:ext uri="{FF2B5EF4-FFF2-40B4-BE49-F238E27FC236}">
                <a16:creationId xmlns:a16="http://schemas.microsoft.com/office/drawing/2014/main" id="{A6AE1E26-7B97-4CA2-B635-4C19A57DA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0"/>
            <a:ext cx="8424862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REAZIONI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ANTI-ANTICORPO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RIDUCONO L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’</a:t>
            </a: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EFFICACIA TERAPEUTICA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43013" name="AutoShape 9">
            <a:extLst>
              <a:ext uri="{FF2B5EF4-FFF2-40B4-BE49-F238E27FC236}">
                <a16:creationId xmlns:a16="http://schemas.microsoft.com/office/drawing/2014/main" id="{1426CDEB-C080-4D2D-B49C-580DC6655A63}"/>
              </a:ext>
            </a:extLst>
          </p:cNvPr>
          <p:cNvSpPr>
            <a:spLocks/>
          </p:cNvSpPr>
          <p:nvPr/>
        </p:nvSpPr>
        <p:spPr bwMode="auto">
          <a:xfrm>
            <a:off x="5360988" y="2767013"/>
            <a:ext cx="142875" cy="1008062"/>
          </a:xfrm>
          <a:prstGeom prst="leftBrace">
            <a:avLst>
              <a:gd name="adj1" fmla="val 587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-128"/>
              <a:cs typeface="+mn-cs"/>
            </a:endParaRPr>
          </a:p>
        </p:txBody>
      </p:sp>
      <p:sp>
        <p:nvSpPr>
          <p:cNvPr id="43014" name="AutoShape 10">
            <a:extLst>
              <a:ext uri="{FF2B5EF4-FFF2-40B4-BE49-F238E27FC236}">
                <a16:creationId xmlns:a16="http://schemas.microsoft.com/office/drawing/2014/main" id="{6A993E88-4F03-4BCA-B67F-3ADB890223DA}"/>
              </a:ext>
            </a:extLst>
          </p:cNvPr>
          <p:cNvSpPr>
            <a:spLocks/>
          </p:cNvSpPr>
          <p:nvPr/>
        </p:nvSpPr>
        <p:spPr bwMode="auto">
          <a:xfrm>
            <a:off x="3560763" y="2406650"/>
            <a:ext cx="144462" cy="360363"/>
          </a:xfrm>
          <a:prstGeom prst="leftBrace">
            <a:avLst>
              <a:gd name="adj1" fmla="val 20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-128"/>
              <a:cs typeface="+mn-cs"/>
            </a:endParaRPr>
          </a:p>
        </p:txBody>
      </p:sp>
      <p:sp>
        <p:nvSpPr>
          <p:cNvPr id="43015" name="AutoShape 11">
            <a:extLst>
              <a:ext uri="{FF2B5EF4-FFF2-40B4-BE49-F238E27FC236}">
                <a16:creationId xmlns:a16="http://schemas.microsoft.com/office/drawing/2014/main" id="{A3D1DF1F-3EAA-44AE-9541-24141C2AE6B1}"/>
              </a:ext>
            </a:extLst>
          </p:cNvPr>
          <p:cNvSpPr>
            <a:spLocks/>
          </p:cNvSpPr>
          <p:nvPr/>
        </p:nvSpPr>
        <p:spPr bwMode="auto">
          <a:xfrm>
            <a:off x="3489325" y="3990975"/>
            <a:ext cx="142875" cy="1008063"/>
          </a:xfrm>
          <a:prstGeom prst="leftBrace">
            <a:avLst>
              <a:gd name="adj1" fmla="val 587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-128"/>
              <a:cs typeface="+mn-cs"/>
            </a:endParaRPr>
          </a:p>
        </p:txBody>
      </p:sp>
      <p:sp>
        <p:nvSpPr>
          <p:cNvPr id="43016" name="AutoShape 12">
            <a:extLst>
              <a:ext uri="{FF2B5EF4-FFF2-40B4-BE49-F238E27FC236}">
                <a16:creationId xmlns:a16="http://schemas.microsoft.com/office/drawing/2014/main" id="{771C9670-DA11-4888-BA61-695C3ABC45E5}"/>
              </a:ext>
            </a:extLst>
          </p:cNvPr>
          <p:cNvSpPr>
            <a:spLocks/>
          </p:cNvSpPr>
          <p:nvPr/>
        </p:nvSpPr>
        <p:spPr bwMode="auto">
          <a:xfrm>
            <a:off x="5360988" y="2335213"/>
            <a:ext cx="144462" cy="360362"/>
          </a:xfrm>
          <a:prstGeom prst="leftBrace">
            <a:avLst>
              <a:gd name="adj1" fmla="val 20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-128"/>
              <a:cs typeface="+mn-cs"/>
            </a:endParaRPr>
          </a:p>
        </p:txBody>
      </p:sp>
      <p:sp>
        <p:nvSpPr>
          <p:cNvPr id="43017" name="AutoShape 13">
            <a:extLst>
              <a:ext uri="{FF2B5EF4-FFF2-40B4-BE49-F238E27FC236}">
                <a16:creationId xmlns:a16="http://schemas.microsoft.com/office/drawing/2014/main" id="{453D81C5-82B5-4DBD-88C5-FFF762A64B91}"/>
              </a:ext>
            </a:extLst>
          </p:cNvPr>
          <p:cNvSpPr>
            <a:spLocks/>
          </p:cNvSpPr>
          <p:nvPr/>
        </p:nvSpPr>
        <p:spPr bwMode="auto">
          <a:xfrm>
            <a:off x="3560763" y="3198813"/>
            <a:ext cx="144462" cy="360362"/>
          </a:xfrm>
          <a:prstGeom prst="leftBrace">
            <a:avLst>
              <a:gd name="adj1" fmla="val 20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-128"/>
              <a:cs typeface="+mn-cs"/>
            </a:endParaRPr>
          </a:p>
        </p:txBody>
      </p:sp>
      <p:sp>
        <p:nvSpPr>
          <p:cNvPr id="43018" name="AutoShape 14">
            <a:extLst>
              <a:ext uri="{FF2B5EF4-FFF2-40B4-BE49-F238E27FC236}">
                <a16:creationId xmlns:a16="http://schemas.microsoft.com/office/drawing/2014/main" id="{090B9FC1-A9CB-4812-A4D5-EB26C968BCF6}"/>
              </a:ext>
            </a:extLst>
          </p:cNvPr>
          <p:cNvSpPr>
            <a:spLocks/>
          </p:cNvSpPr>
          <p:nvPr/>
        </p:nvSpPr>
        <p:spPr bwMode="auto">
          <a:xfrm>
            <a:off x="5360988" y="3846513"/>
            <a:ext cx="144462" cy="360362"/>
          </a:xfrm>
          <a:prstGeom prst="leftBrace">
            <a:avLst>
              <a:gd name="adj1" fmla="val 207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-128"/>
              <a:cs typeface="+mn-cs"/>
            </a:endParaRPr>
          </a:p>
        </p:txBody>
      </p:sp>
      <p:sp>
        <p:nvSpPr>
          <p:cNvPr id="43019" name="AutoShape 15">
            <a:extLst>
              <a:ext uri="{FF2B5EF4-FFF2-40B4-BE49-F238E27FC236}">
                <a16:creationId xmlns:a16="http://schemas.microsoft.com/office/drawing/2014/main" id="{5D703ECB-F4AC-46DC-B9CE-4C83695F2470}"/>
              </a:ext>
            </a:extLst>
          </p:cNvPr>
          <p:cNvSpPr>
            <a:spLocks/>
          </p:cNvSpPr>
          <p:nvPr/>
        </p:nvSpPr>
        <p:spPr bwMode="auto">
          <a:xfrm>
            <a:off x="5360988" y="4711700"/>
            <a:ext cx="144462" cy="360363"/>
          </a:xfrm>
          <a:prstGeom prst="leftBrace">
            <a:avLst>
              <a:gd name="adj1" fmla="val 20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-128"/>
              <a:cs typeface="+mn-cs"/>
            </a:endParaRPr>
          </a:p>
        </p:txBody>
      </p:sp>
      <p:sp>
        <p:nvSpPr>
          <p:cNvPr id="43020" name="Text Box 16">
            <a:extLst>
              <a:ext uri="{FF2B5EF4-FFF2-40B4-BE49-F238E27FC236}">
                <a16:creationId xmlns:a16="http://schemas.microsoft.com/office/drawing/2014/main" id="{CEA5775E-C79C-417A-BB19-9B6DF907C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491288"/>
            <a:ext cx="529272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(da </a:t>
            </a:r>
            <a:r>
              <a:rPr kumimoji="0" lang="ja-JP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“</a:t>
            </a:r>
            <a:r>
              <a:rPr kumimoji="0" lang="en-US" altLang="ja-JP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Pharmaceutical Biotechnology</a:t>
            </a:r>
            <a:r>
              <a:rPr kumimoji="0" lang="ja-JP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”</a:t>
            </a:r>
            <a:r>
              <a:rPr kumimoji="0" lang="en-US" altLang="ja-JP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-  2008)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>
            <a:extLst>
              <a:ext uri="{FF2B5EF4-FFF2-40B4-BE49-F238E27FC236}">
                <a16:creationId xmlns:a16="http://schemas.microsoft.com/office/drawing/2014/main" id="{9ED0E73B-3895-4F57-81C0-ABEEACF5D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Anticorpi monoclonali come immunosoppressori</a:t>
            </a:r>
          </a:p>
        </p:txBody>
      </p:sp>
      <p:sp>
        <p:nvSpPr>
          <p:cNvPr id="45059" name="Segnaposto contenuto 2">
            <a:extLst>
              <a:ext uri="{FF2B5EF4-FFF2-40B4-BE49-F238E27FC236}">
                <a16:creationId xmlns:a16="http://schemas.microsoft.com/office/drawing/2014/main" id="{700983B5-2A37-4552-AB8F-B466367FA6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it-IT" altLang="it-IT"/>
              <a:t>Sono diretti contro antigeni specifici di superficie e proteine solubili come CD3, CD4, CD25; CD40, IL2 R, TNF alfa</a:t>
            </a:r>
          </a:p>
          <a:p>
            <a:r>
              <a:rPr lang="it-IT" altLang="it-IT"/>
              <a:t>Influenzano in maniera specifica le funzioni di sottopopolazioni cellulari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>
            <a:extLst>
              <a:ext uri="{FF2B5EF4-FFF2-40B4-BE49-F238E27FC236}">
                <a16:creationId xmlns:a16="http://schemas.microsoft.com/office/drawing/2014/main" id="{C7205296-D863-45BB-BCF1-E1F49FA9532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620713"/>
            <a:ext cx="4337050" cy="5851525"/>
          </a:xfrm>
        </p:spPr>
      </p:pic>
      <p:sp>
        <p:nvSpPr>
          <p:cNvPr id="46083" name="Text Box 6">
            <a:extLst>
              <a:ext uri="{FF2B5EF4-FFF2-40B4-BE49-F238E27FC236}">
                <a16:creationId xmlns:a16="http://schemas.microsoft.com/office/drawing/2014/main" id="{CF504346-CBEE-454F-B27A-5E2FD5B63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8497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Esempi di metodi per la produzione di farmaci biologici diretti contro TNF-</a:t>
            </a:r>
            <a:r>
              <a:rPr kumimoji="0" lang="en-US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+mn-cs"/>
              </a:rPr>
              <a:t>a</a:t>
            </a:r>
          </a:p>
        </p:txBody>
      </p:sp>
      <p:sp>
        <p:nvSpPr>
          <p:cNvPr id="46084" name="Text Box 7">
            <a:extLst>
              <a:ext uri="{FF2B5EF4-FFF2-40B4-BE49-F238E27FC236}">
                <a16:creationId xmlns:a16="http://schemas.microsoft.com/office/drawing/2014/main" id="{3EABD303-14DD-4E33-BA94-FA8F1BF1E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6583363"/>
            <a:ext cx="6119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da Fleischmann &amp; Shealy, Molecular Interventions 2003</a:t>
            </a:r>
          </a:p>
        </p:txBody>
      </p:sp>
      <p:sp>
        <p:nvSpPr>
          <p:cNvPr id="46085" name="Text Box 8">
            <a:extLst>
              <a:ext uri="{FF2B5EF4-FFF2-40B4-BE49-F238E27FC236}">
                <a16:creationId xmlns:a16="http://schemas.microsoft.com/office/drawing/2014/main" id="{2FA4F92C-FFD6-4694-8317-6D87CE84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724400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(certolizumab pegol)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9B82D7F-B816-447C-89A1-7F86A3AAB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it-IT" altLang="it-IT"/>
              <a:t>Tacrolimus, FK506 (Prograf®)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054BC7C-A643-44C1-BC02-05575ED86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000"/>
              <a:t>Macrolide estratto dal brodo di fermentazione di Streptomyces tsukubaensis</a:t>
            </a:r>
          </a:p>
          <a:p>
            <a:pPr>
              <a:lnSpc>
                <a:spcPct val="90000"/>
              </a:lnSpc>
            </a:pPr>
            <a:r>
              <a:rPr lang="it-IT" altLang="it-IT" sz="2000"/>
              <a:t>ha un meccanismo d</a:t>
            </a:r>
            <a:r>
              <a:rPr lang="ja-JP" altLang="it-IT" sz="2000"/>
              <a:t>’</a:t>
            </a:r>
            <a:r>
              <a:rPr lang="it-IT" altLang="ja-JP" sz="2000"/>
              <a:t>azione simile alla ciclosporina ma è circa 100 x più potente</a:t>
            </a:r>
            <a:endParaRPr lang="it-IT" altLang="it-IT" sz="2000"/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3076EDC6-E864-4BC7-8ADA-953957DA304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048000"/>
            <a:ext cx="4178300" cy="3657600"/>
            <a:chOff x="1015" y="816"/>
            <a:chExt cx="3729" cy="3360"/>
          </a:xfrm>
        </p:grpSpPr>
        <p:pic>
          <p:nvPicPr>
            <p:cNvPr id="12295" name="Picture 5" descr="Senza titolo-1">
              <a:extLst>
                <a:ext uri="{FF2B5EF4-FFF2-40B4-BE49-F238E27FC236}">
                  <a16:creationId xmlns:a16="http://schemas.microsoft.com/office/drawing/2014/main" id="{2B7CB678-F3AB-494C-9ECC-FC8922279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1015" y="816"/>
              <a:ext cx="3729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Oval 6">
              <a:extLst>
                <a:ext uri="{FF2B5EF4-FFF2-40B4-BE49-F238E27FC236}">
                  <a16:creationId xmlns:a16="http://schemas.microsoft.com/office/drawing/2014/main" id="{4AFEFF45-4966-4579-B2FE-9E432FA91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" y="1521"/>
              <a:ext cx="1784" cy="16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2297" name="Line 7">
              <a:extLst>
                <a:ext uri="{FF2B5EF4-FFF2-40B4-BE49-F238E27FC236}">
                  <a16:creationId xmlns:a16="http://schemas.microsoft.com/office/drawing/2014/main" id="{3425123C-1EAD-4354-B31A-AB6958F48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" y="1683"/>
              <a:ext cx="417" cy="18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12293" name="Text Box 8">
            <a:extLst>
              <a:ext uri="{FF2B5EF4-FFF2-40B4-BE49-F238E27FC236}">
                <a16:creationId xmlns:a16="http://schemas.microsoft.com/office/drawing/2014/main" id="{B417A943-2D9A-49DD-B678-CFE271232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75125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Sito di legame con FKBP-12</a:t>
            </a:r>
          </a:p>
        </p:txBody>
      </p:sp>
      <p:sp>
        <p:nvSpPr>
          <p:cNvPr id="12294" name="Text Box 9">
            <a:extLst>
              <a:ext uri="{FF2B5EF4-FFF2-40B4-BE49-F238E27FC236}">
                <a16:creationId xmlns:a16="http://schemas.microsoft.com/office/drawing/2014/main" id="{4EEB35A0-A2BA-4169-83BD-3EA8A7838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251325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Regione effettrice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648D3D6F-B061-4DB0-92D7-A0A3A468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463"/>
            <a:ext cx="8734425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42D3ABC-85E0-4ADB-BB24-623E10FDE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it-IT" altLang="it-IT"/>
              <a:t>Farmacocinetica</a:t>
            </a:r>
          </a:p>
        </p:txBody>
      </p:sp>
      <p:graphicFrame>
        <p:nvGraphicFramePr>
          <p:cNvPr id="886787" name="Group 3">
            <a:extLst>
              <a:ext uri="{FF2B5EF4-FFF2-40B4-BE49-F238E27FC236}">
                <a16:creationId xmlns:a16="http://schemas.microsoft.com/office/drawing/2014/main" id="{4CBA19BB-D5D0-4D17-A245-39561FC9DE87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0" y="1905000"/>
          <a:ext cx="7772400" cy="45720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Ciclosporina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Tacrolimus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8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Può essere somministrata e.v. o per via orale.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L</a:t>
                      </a:r>
                      <a:r>
                        <a:rPr kumimoji="0" lang="ja-JP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’</a:t>
                      </a:r>
                      <a:r>
                        <a:rPr kumimoji="0" lang="it-IT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assorbimento orale è estremamente variabile, (20-60 %). È influenzato dalla presenza di cibo (migliore in presenza di cibi grassi) e dipende dalla presenza di bile.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La biodisponibilità è molto migliore con la formulazione Neoral, una microemulsione che crea delle micelle nello stomaco che sono assorbite anche in assenza di bile.</a:t>
                      </a:r>
                      <a:endParaRPr kumimoji="0" lang="it-IT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Può essere somministrata e.v. o per via orale.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Ha una biodisponibilità orale estremamente variabile e imprevedibile (4 - 89%).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69ABE03-7AB6-4470-B37C-99E0702E6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838200"/>
          </a:xfrm>
        </p:spPr>
        <p:txBody>
          <a:bodyPr/>
          <a:lstStyle/>
          <a:p>
            <a:r>
              <a:rPr lang="it-IT" altLang="it-IT" sz="4000" b="1"/>
              <a:t>Effetti collaterali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04BE1EC-2CBA-4C4F-B566-07D812E55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2209800" cy="457200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000"/>
              <a:t>CICLOSPORINA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it-IT" altLang="it-IT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it-IT" altLang="it-IT" sz="20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EC476CE8-2F9B-44DE-85E0-62ACDFB32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18B4C20A-152A-4C34-A5A6-CEB65E0A3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362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09CB7068-A74E-4032-AC1E-03ED6240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71800"/>
            <a:ext cx="29718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046A2B88-309E-4797-9341-91BF5C831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569913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69913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6991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Colesterolo 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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Lipidi 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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Potassio 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Glucosio 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Bilirubina 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Irsutismo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Iperplasia gengivale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6A6A7640-AE3D-4947-9232-F81561C1B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828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TACROLIMUS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56C8B870-4924-41A5-BCDA-FB90E9579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905000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F2F5E6BD-3BAD-45EE-A107-17C32328E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74320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569913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69913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6991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Diabete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1BE7E73F-14D6-4296-AB90-82C41AB53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819400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584B338F-63A7-43FB-8C89-F2BF41088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45" name="Rectangle 13">
            <a:extLst>
              <a:ext uri="{FF2B5EF4-FFF2-40B4-BE49-F238E27FC236}">
                <a16:creationId xmlns:a16="http://schemas.microsoft.com/office/drawing/2014/main" id="{EA8342F2-1FBE-415E-89C3-23B8AE589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667000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569913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69913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6991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Infezioni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Ipertensione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Tossicità renale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Tossicità neurologica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Tumori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>
                <a:tab pos="569913" algn="l"/>
              </a:tabLst>
              <a:defRPr/>
            </a:pP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C9F9416E-90A3-49B1-8781-5093EA56D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90800"/>
            <a:ext cx="2514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0E59FFFB-3A47-4AB4-AC48-4D4C3ECA6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362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48" name="Line 16">
            <a:extLst>
              <a:ext uri="{FF2B5EF4-FFF2-40B4-BE49-F238E27FC236}">
                <a16:creationId xmlns:a16="http://schemas.microsoft.com/office/drawing/2014/main" id="{BF486BBE-BF67-4E1D-AD33-3EEE237155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69B1CA6-33D7-480E-8BC1-0C0E2605D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it-IT" altLang="it-IT"/>
              <a:t>Interazioni farmacologiche</a:t>
            </a:r>
          </a:p>
        </p:txBody>
      </p:sp>
      <p:graphicFrame>
        <p:nvGraphicFramePr>
          <p:cNvPr id="897027" name="Group 3">
            <a:extLst>
              <a:ext uri="{FF2B5EF4-FFF2-40B4-BE49-F238E27FC236}">
                <a16:creationId xmlns:a16="http://schemas.microsoft.com/office/drawing/2014/main" id="{D2D6853F-E83B-45BF-87A8-C3132561B7D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04800" y="1371600"/>
          <a:ext cx="8534400" cy="48768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Ciclosporina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Tacrolimus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65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Farmaci che riducono la biodisponibilità orale </a:t>
                      </a:r>
                      <a:r>
                        <a:rPr kumimoji="0" lang="it-IT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(antiacidi, colestiramina)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Farmaci che inducono il metabolismo epatico</a:t>
                      </a:r>
                      <a:r>
                        <a:rPr kumimoji="0" lang="it-IT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 (Fenitoina, Fenobarbital, Carbamazepina, Rifampicina, iperico)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Farmaci che inibiscono il metabolismo epatico</a:t>
                      </a:r>
                      <a:r>
                        <a:rPr kumimoji="0" lang="it-IT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 (Eritromicina, Claritromicina, Clotrimazolo, Fluconazolo, Ketoconazolo, Cloramfenicolo, Danazolo, Nelfinavir, Mibefradil, Diltiazem, Amiodarone, Amlodipina, Indinavir, Allopurinolo, succo di pompelmo)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Farmaci di cui inibiscono il metabolismo epatico </a:t>
                      </a:r>
                      <a:r>
                        <a:rPr kumimoji="0" lang="it-IT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(statine)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Farmaci che possono aumentare la nefrotossicità</a:t>
                      </a:r>
                      <a:r>
                        <a:rPr kumimoji="0" lang="it-IT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 (aminoglicosidici, aciclovir, amfotericina B, sirolimus, ACE inibitori, FANS)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Farmaci che inducono ipertrofia gengivale </a:t>
                      </a:r>
                      <a:r>
                        <a:rPr kumimoji="0" lang="it-IT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(calcio antagonisti, fenitoina)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0860EEF-42B6-40A6-8F6C-DEDD92E37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it-IT" altLang="it-IT"/>
              <a:t>Usi clinici (ciclosporina e tacrolimus)</a:t>
            </a:r>
          </a:p>
        </p:txBody>
      </p:sp>
      <p:sp>
        <p:nvSpPr>
          <p:cNvPr id="22531" name="Text Placeholder 4">
            <a:extLst>
              <a:ext uri="{FF2B5EF4-FFF2-40B4-BE49-F238E27FC236}">
                <a16:creationId xmlns:a16="http://schemas.microsoft.com/office/drawing/2014/main" id="{DE0C8324-1AFE-4428-A02F-26C2B11755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2590800"/>
            <a:ext cx="7467600" cy="3286125"/>
          </a:xfrm>
        </p:spPr>
        <p:txBody>
          <a:bodyPr/>
          <a:lstStyle/>
          <a:p>
            <a:pPr marL="514350" indent="-514350"/>
            <a:r>
              <a:rPr lang="it-IT" altLang="it-IT"/>
              <a:t>nella profilassi e terapia del rigetto dei trapianti</a:t>
            </a:r>
          </a:p>
          <a:p>
            <a:pPr marL="514350" indent="-514350"/>
            <a:r>
              <a:rPr lang="it-IT" altLang="it-IT"/>
              <a:t>nella profilassi della GVH syndrome dopo trapianto di cellule staminali allogeniche (+ metotressato)</a:t>
            </a:r>
          </a:p>
          <a:p>
            <a:pPr marL="514350" indent="-514350"/>
            <a:r>
              <a:rPr lang="it-IT" altLang="it-IT"/>
              <a:t>in molte malattie autoimmuni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F902F04-BB66-49F1-8BA4-910AC99E70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2400"/>
              <a:t>Inibitori del segnale di proliferazione: Sirolimus (rapamicina) e analoghi (everolimus, temsirolimus)</a:t>
            </a:r>
          </a:p>
        </p:txBody>
      </p:sp>
      <p:pic>
        <p:nvPicPr>
          <p:cNvPr id="23555" name="Picture 3" descr="Senza titolo">
            <a:extLst>
              <a:ext uri="{FF2B5EF4-FFF2-40B4-BE49-F238E27FC236}">
                <a16:creationId xmlns:a16="http://schemas.microsoft.com/office/drawing/2014/main" id="{8000741F-3BAB-4C22-93D8-676637DD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r="2678"/>
          <a:stretch>
            <a:fillRect/>
          </a:stretch>
        </p:blipFill>
        <p:spPr bwMode="auto">
          <a:xfrm>
            <a:off x="152400" y="2286000"/>
            <a:ext cx="88392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asellaDiTesto 1">
            <a:extLst>
              <a:ext uri="{FF2B5EF4-FFF2-40B4-BE49-F238E27FC236}">
                <a16:creationId xmlns:a16="http://schemas.microsoft.com/office/drawing/2014/main" id="{3AFB8162-9386-4621-9FDE-61231081E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5937250"/>
            <a:ext cx="1162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(Tacrolimus) 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1385</Words>
  <Application>Microsoft Office PowerPoint</Application>
  <PresentationFormat>Presentazione su schermo (4:3)</PresentationFormat>
  <Paragraphs>162</Paragraphs>
  <Slides>27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Calibri</vt:lpstr>
      <vt:lpstr>Comic Sans MS</vt:lpstr>
      <vt:lpstr>Symbol</vt:lpstr>
      <vt:lpstr>Times</vt:lpstr>
      <vt:lpstr>Times New Roman</vt:lpstr>
      <vt:lpstr>Wingdings</vt:lpstr>
      <vt:lpstr>Struttura predefinita</vt:lpstr>
      <vt:lpstr>Immagine bitmap</vt:lpstr>
      <vt:lpstr>Presentazione standard di PowerPoint</vt:lpstr>
      <vt:lpstr>Ciclosporina</vt:lpstr>
      <vt:lpstr>Tacrolimus, FK506 (Prograf®)</vt:lpstr>
      <vt:lpstr>Presentazione standard di PowerPoint</vt:lpstr>
      <vt:lpstr>Farmacocinetica</vt:lpstr>
      <vt:lpstr>Effetti collaterali</vt:lpstr>
      <vt:lpstr>Interazioni farmacologiche</vt:lpstr>
      <vt:lpstr>Usi clinici (ciclosporina e tacrolimus)</vt:lpstr>
      <vt:lpstr>Inibitori del segnale di proliferazione: Sirolimus (rapamicina) e analoghi (everolimus, temsirolimus)</vt:lpstr>
      <vt:lpstr>Sirolimus (Rapamicina)</vt:lpstr>
      <vt:lpstr>Farmacocinetica</vt:lpstr>
      <vt:lpstr>Effetti collaterali</vt:lpstr>
      <vt:lpstr>Presentazione standard di PowerPoint</vt:lpstr>
      <vt:lpstr>Uso clinico</vt:lpstr>
      <vt:lpstr>Effetti collaterali</vt:lpstr>
      <vt:lpstr>Presentazione standard di PowerPoint</vt:lpstr>
      <vt:lpstr>Presentazione standard di PowerPoint</vt:lpstr>
      <vt:lpstr>Presentazione standard di PowerPoint</vt:lpstr>
      <vt:lpstr>Produzione di anticorpi monoclonali tecnologia dell'ibridoma</vt:lpstr>
      <vt:lpstr>Presentazione standard di PowerPoint</vt:lpstr>
      <vt:lpstr>Anticorpi terapeutici ottenuti con la tecnologia dell'ibridoma</vt:lpstr>
      <vt:lpstr>Presentazione standard di PowerPoint</vt:lpstr>
      <vt:lpstr>Presentazione standard di PowerPoint</vt:lpstr>
      <vt:lpstr>Anticorpi monoclonali: nomenclatura</vt:lpstr>
      <vt:lpstr>Presentazione standard di PowerPoint</vt:lpstr>
      <vt:lpstr>Anticorpi monoclonali come immunosoppressori</vt:lpstr>
      <vt:lpstr>Presentazione standard di PowerPoint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140</cp:revision>
  <dcterms:created xsi:type="dcterms:W3CDTF">2012-03-01T12:06:30Z</dcterms:created>
  <dcterms:modified xsi:type="dcterms:W3CDTF">2020-10-25T21:38:57Z</dcterms:modified>
</cp:coreProperties>
</file>