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63" r:id="rId2"/>
  </p:sldMasterIdLst>
  <p:notesMasterIdLst>
    <p:notesMasterId r:id="rId25"/>
  </p:notesMasterIdLst>
  <p:sldIdLst>
    <p:sldId id="537" r:id="rId3"/>
    <p:sldId id="733" r:id="rId4"/>
    <p:sldId id="734" r:id="rId5"/>
    <p:sldId id="735" r:id="rId6"/>
    <p:sldId id="736" r:id="rId7"/>
    <p:sldId id="737" r:id="rId8"/>
    <p:sldId id="738" r:id="rId9"/>
    <p:sldId id="743" r:id="rId10"/>
    <p:sldId id="744" r:id="rId11"/>
    <p:sldId id="745" r:id="rId12"/>
    <p:sldId id="740" r:id="rId13"/>
    <p:sldId id="671" r:id="rId14"/>
    <p:sldId id="692" r:id="rId15"/>
    <p:sldId id="694" r:id="rId16"/>
    <p:sldId id="695" r:id="rId17"/>
    <p:sldId id="673" r:id="rId18"/>
    <p:sldId id="697" r:id="rId19"/>
    <p:sldId id="681" r:id="rId20"/>
    <p:sldId id="699" r:id="rId21"/>
    <p:sldId id="700" r:id="rId22"/>
    <p:sldId id="702" r:id="rId23"/>
    <p:sldId id="703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485" autoAdjust="0"/>
  </p:normalViewPr>
  <p:slideViewPr>
    <p:cSldViewPr>
      <p:cViewPr varScale="1">
        <p:scale>
          <a:sx n="67" d="100"/>
          <a:sy n="67" d="100"/>
        </p:scale>
        <p:origin x="12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0AF6B-7DDD-40BC-942E-6B75B5078CD9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F84686C7-2508-4D9D-B7CC-82919D7ED8FE}">
      <dgm:prSet phldrT="[Testo]"/>
      <dgm:spPr/>
      <dgm:t>
        <a:bodyPr/>
        <a:lstStyle/>
        <a:p>
          <a:r>
            <a:rPr lang="it-IT" dirty="0"/>
            <a:t>FARMACO GENETICA</a:t>
          </a:r>
        </a:p>
      </dgm:t>
    </dgm:pt>
    <dgm:pt modelId="{8EA64D04-E4B2-4BF6-AF16-9091F76FB16E}" type="parTrans" cxnId="{BA4A366D-423B-4588-A813-C978561E7D69}">
      <dgm:prSet/>
      <dgm:spPr/>
      <dgm:t>
        <a:bodyPr/>
        <a:lstStyle/>
        <a:p>
          <a:endParaRPr lang="it-IT"/>
        </a:p>
      </dgm:t>
    </dgm:pt>
    <dgm:pt modelId="{ED7DA353-A4C6-4CB0-ACF1-72DDB7F1F2D0}" type="sibTrans" cxnId="{BA4A366D-423B-4588-A813-C978561E7D69}">
      <dgm:prSet/>
      <dgm:spPr/>
      <dgm:t>
        <a:bodyPr/>
        <a:lstStyle/>
        <a:p>
          <a:endParaRPr lang="it-IT"/>
        </a:p>
      </dgm:t>
    </dgm:pt>
    <dgm:pt modelId="{7F3C10CA-0DE0-4FC3-8F52-B177400AE0D6}">
      <dgm:prSet phldrT="[Testo]"/>
      <dgm:spPr/>
      <dgm:t>
        <a:bodyPr/>
        <a:lstStyle/>
        <a:p>
          <a:r>
            <a:rPr lang="it-IT" dirty="0"/>
            <a:t>FARMACO</a:t>
          </a:r>
        </a:p>
        <a:p>
          <a:r>
            <a:rPr lang="it-IT" dirty="0"/>
            <a:t>CINETICA</a:t>
          </a:r>
        </a:p>
      </dgm:t>
    </dgm:pt>
    <dgm:pt modelId="{DDCA7EEE-39B8-4A74-945E-8D987763F16A}" type="parTrans" cxnId="{B1E8CA64-6960-41DB-BE86-2D325E0F1C4D}">
      <dgm:prSet/>
      <dgm:spPr/>
      <dgm:t>
        <a:bodyPr/>
        <a:lstStyle/>
        <a:p>
          <a:endParaRPr lang="it-IT"/>
        </a:p>
      </dgm:t>
    </dgm:pt>
    <dgm:pt modelId="{29597E91-3E3F-4E80-8B5B-764615F1329B}" type="sibTrans" cxnId="{B1E8CA64-6960-41DB-BE86-2D325E0F1C4D}">
      <dgm:prSet/>
      <dgm:spPr/>
      <dgm:t>
        <a:bodyPr/>
        <a:lstStyle/>
        <a:p>
          <a:endParaRPr lang="it-IT"/>
        </a:p>
      </dgm:t>
    </dgm:pt>
    <dgm:pt modelId="{9907B5DA-737C-42EC-BC0D-D8EC0A302743}">
      <dgm:prSet phldrT="[Testo]"/>
      <dgm:spPr/>
      <dgm:t>
        <a:bodyPr/>
        <a:lstStyle/>
        <a:p>
          <a:r>
            <a:rPr lang="it-IT" dirty="0"/>
            <a:t>Risposta clinica</a:t>
          </a:r>
        </a:p>
      </dgm:t>
    </dgm:pt>
    <dgm:pt modelId="{46CF64C4-9612-45F3-B1CC-9A625F8B37DC}" type="parTrans" cxnId="{AD50E83E-6868-4A0C-82D4-FE14673987D7}">
      <dgm:prSet/>
      <dgm:spPr/>
      <dgm:t>
        <a:bodyPr/>
        <a:lstStyle/>
        <a:p>
          <a:endParaRPr lang="it-IT"/>
        </a:p>
      </dgm:t>
    </dgm:pt>
    <dgm:pt modelId="{C1F0E028-2178-479F-872E-CC498E80F94D}" type="sibTrans" cxnId="{AD50E83E-6868-4A0C-82D4-FE14673987D7}">
      <dgm:prSet/>
      <dgm:spPr/>
      <dgm:t>
        <a:bodyPr/>
        <a:lstStyle/>
        <a:p>
          <a:endParaRPr lang="it-IT"/>
        </a:p>
      </dgm:t>
    </dgm:pt>
    <dgm:pt modelId="{473BB91F-45CD-4F39-89C2-03C043AF0DF1}">
      <dgm:prSet phldrT="[Testo]"/>
      <dgm:spPr/>
      <dgm:t>
        <a:bodyPr/>
        <a:lstStyle/>
        <a:p>
          <a:endParaRPr lang="it-IT"/>
        </a:p>
      </dgm:t>
    </dgm:pt>
    <dgm:pt modelId="{D905A1EE-19DC-44E9-8EB7-61141ECA3146}" type="parTrans" cxnId="{EBE40C85-1DA6-4027-856A-4308CE332A39}">
      <dgm:prSet/>
      <dgm:spPr/>
      <dgm:t>
        <a:bodyPr/>
        <a:lstStyle/>
        <a:p>
          <a:endParaRPr lang="it-IT"/>
        </a:p>
      </dgm:t>
    </dgm:pt>
    <dgm:pt modelId="{98005526-F73A-48E5-94C9-1A7282002104}" type="sibTrans" cxnId="{EBE40C85-1DA6-4027-856A-4308CE332A39}">
      <dgm:prSet/>
      <dgm:spPr/>
      <dgm:t>
        <a:bodyPr/>
        <a:lstStyle/>
        <a:p>
          <a:endParaRPr lang="it-IT"/>
        </a:p>
      </dgm:t>
    </dgm:pt>
    <dgm:pt modelId="{755EEDC0-9537-414F-9D20-8B3D0BD5ED47}">
      <dgm:prSet phldrT="[Testo]"/>
      <dgm:spPr/>
      <dgm:t>
        <a:bodyPr/>
        <a:lstStyle/>
        <a:p>
          <a:r>
            <a:rPr lang="it-IT" dirty="0"/>
            <a:t>FARMACO DINAMICA</a:t>
          </a:r>
        </a:p>
      </dgm:t>
    </dgm:pt>
    <dgm:pt modelId="{C8EFF6BC-FDD7-4CFE-9F63-C966946E59C7}" type="parTrans" cxnId="{4DB3138D-3A54-4CED-A4D6-7D95BEAD408E}">
      <dgm:prSet/>
      <dgm:spPr/>
      <dgm:t>
        <a:bodyPr/>
        <a:lstStyle/>
        <a:p>
          <a:endParaRPr lang="it-IT"/>
        </a:p>
      </dgm:t>
    </dgm:pt>
    <dgm:pt modelId="{A9F7EF35-2C7F-4EF0-BCDB-3178985AB680}" type="sibTrans" cxnId="{4DB3138D-3A54-4CED-A4D6-7D95BEAD408E}">
      <dgm:prSet/>
      <dgm:spPr/>
      <dgm:t>
        <a:bodyPr/>
        <a:lstStyle/>
        <a:p>
          <a:endParaRPr lang="it-IT"/>
        </a:p>
      </dgm:t>
    </dgm:pt>
    <dgm:pt modelId="{83D83773-18C0-49BB-BB6B-712B6023157F}" type="pres">
      <dgm:prSet presAssocID="{0AD0AF6B-7DDD-40BC-942E-6B75B5078CD9}" presName="Name0" presStyleCnt="0">
        <dgm:presLayoutVars>
          <dgm:chMax val="4"/>
          <dgm:resizeHandles val="exact"/>
        </dgm:presLayoutVars>
      </dgm:prSet>
      <dgm:spPr/>
    </dgm:pt>
    <dgm:pt modelId="{689BBECA-D27D-489E-84FB-008EED9233BF}" type="pres">
      <dgm:prSet presAssocID="{0AD0AF6B-7DDD-40BC-942E-6B75B5078CD9}" presName="ellipse" presStyleLbl="trBgShp" presStyleIdx="0" presStyleCnt="1"/>
      <dgm:spPr/>
    </dgm:pt>
    <dgm:pt modelId="{C8E83670-B85C-49E5-9572-89E80862B122}" type="pres">
      <dgm:prSet presAssocID="{0AD0AF6B-7DDD-40BC-942E-6B75B5078CD9}" presName="arrow1" presStyleLbl="fgShp" presStyleIdx="0" presStyleCnt="1"/>
      <dgm:spPr/>
    </dgm:pt>
    <dgm:pt modelId="{70E12674-87CE-46C9-898A-DF743B7EFA46}" type="pres">
      <dgm:prSet presAssocID="{0AD0AF6B-7DDD-40BC-942E-6B75B5078CD9}" presName="rectangle" presStyleLbl="revTx" presStyleIdx="0" presStyleCnt="1">
        <dgm:presLayoutVars>
          <dgm:bulletEnabled val="1"/>
        </dgm:presLayoutVars>
      </dgm:prSet>
      <dgm:spPr/>
    </dgm:pt>
    <dgm:pt modelId="{F75A4BA7-B8D8-4E86-B9F8-8FE6AD1E4888}" type="pres">
      <dgm:prSet presAssocID="{7F3C10CA-0DE0-4FC3-8F52-B177400AE0D6}" presName="item1" presStyleLbl="node1" presStyleIdx="0" presStyleCnt="3">
        <dgm:presLayoutVars>
          <dgm:bulletEnabled val="1"/>
        </dgm:presLayoutVars>
      </dgm:prSet>
      <dgm:spPr/>
    </dgm:pt>
    <dgm:pt modelId="{83BEE2D8-6CFB-4731-983D-C631DAD08FBF}" type="pres">
      <dgm:prSet presAssocID="{755EEDC0-9537-414F-9D20-8B3D0BD5ED47}" presName="item2" presStyleLbl="node1" presStyleIdx="1" presStyleCnt="3">
        <dgm:presLayoutVars>
          <dgm:bulletEnabled val="1"/>
        </dgm:presLayoutVars>
      </dgm:prSet>
      <dgm:spPr/>
    </dgm:pt>
    <dgm:pt modelId="{EBF1203F-8B88-483B-9B21-32C6CB6230A2}" type="pres">
      <dgm:prSet presAssocID="{9907B5DA-737C-42EC-BC0D-D8EC0A302743}" presName="item3" presStyleLbl="node1" presStyleIdx="2" presStyleCnt="3">
        <dgm:presLayoutVars>
          <dgm:bulletEnabled val="1"/>
        </dgm:presLayoutVars>
      </dgm:prSet>
      <dgm:spPr/>
    </dgm:pt>
    <dgm:pt modelId="{365F12B0-9CB9-41D4-912E-1345876DFD42}" type="pres">
      <dgm:prSet presAssocID="{0AD0AF6B-7DDD-40BC-942E-6B75B5078CD9}" presName="funnel" presStyleLbl="trAlignAcc1" presStyleIdx="0" presStyleCnt="1"/>
      <dgm:spPr/>
    </dgm:pt>
  </dgm:ptLst>
  <dgm:cxnLst>
    <dgm:cxn modelId="{CA18B421-CE18-4D0A-B3A0-3749A06C12E8}" type="presOf" srcId="{755EEDC0-9537-414F-9D20-8B3D0BD5ED47}" destId="{F75A4BA7-B8D8-4E86-B9F8-8FE6AD1E4888}" srcOrd="0" destOrd="0" presId="urn:microsoft.com/office/officeart/2005/8/layout/funnel1"/>
    <dgm:cxn modelId="{25D2532D-4D43-4639-8FA4-8A4D1DE7BCB8}" type="presOf" srcId="{0AD0AF6B-7DDD-40BC-942E-6B75B5078CD9}" destId="{83D83773-18C0-49BB-BB6B-712B6023157F}" srcOrd="0" destOrd="0" presId="urn:microsoft.com/office/officeart/2005/8/layout/funnel1"/>
    <dgm:cxn modelId="{AD50E83E-6868-4A0C-82D4-FE14673987D7}" srcId="{0AD0AF6B-7DDD-40BC-942E-6B75B5078CD9}" destId="{9907B5DA-737C-42EC-BC0D-D8EC0A302743}" srcOrd="3" destOrd="0" parTransId="{46CF64C4-9612-45F3-B1CC-9A625F8B37DC}" sibTransId="{C1F0E028-2178-479F-872E-CC498E80F94D}"/>
    <dgm:cxn modelId="{B1E8CA64-6960-41DB-BE86-2D325E0F1C4D}" srcId="{0AD0AF6B-7DDD-40BC-942E-6B75B5078CD9}" destId="{7F3C10CA-0DE0-4FC3-8F52-B177400AE0D6}" srcOrd="1" destOrd="0" parTransId="{DDCA7EEE-39B8-4A74-945E-8D987763F16A}" sibTransId="{29597E91-3E3F-4E80-8B5B-764615F1329B}"/>
    <dgm:cxn modelId="{BA4A366D-423B-4588-A813-C978561E7D69}" srcId="{0AD0AF6B-7DDD-40BC-942E-6B75B5078CD9}" destId="{F84686C7-2508-4D9D-B7CC-82919D7ED8FE}" srcOrd="0" destOrd="0" parTransId="{8EA64D04-E4B2-4BF6-AF16-9091F76FB16E}" sibTransId="{ED7DA353-A4C6-4CB0-ACF1-72DDB7F1F2D0}"/>
    <dgm:cxn modelId="{0E8D6D6D-3E12-4F11-9E62-F1542EA959BF}" type="presOf" srcId="{F84686C7-2508-4D9D-B7CC-82919D7ED8FE}" destId="{EBF1203F-8B88-483B-9B21-32C6CB6230A2}" srcOrd="0" destOrd="0" presId="urn:microsoft.com/office/officeart/2005/8/layout/funnel1"/>
    <dgm:cxn modelId="{EBE40C85-1DA6-4027-856A-4308CE332A39}" srcId="{0AD0AF6B-7DDD-40BC-942E-6B75B5078CD9}" destId="{473BB91F-45CD-4F39-89C2-03C043AF0DF1}" srcOrd="4" destOrd="0" parTransId="{D905A1EE-19DC-44E9-8EB7-61141ECA3146}" sibTransId="{98005526-F73A-48E5-94C9-1A7282002104}"/>
    <dgm:cxn modelId="{4DB3138D-3A54-4CED-A4D6-7D95BEAD408E}" srcId="{0AD0AF6B-7DDD-40BC-942E-6B75B5078CD9}" destId="{755EEDC0-9537-414F-9D20-8B3D0BD5ED47}" srcOrd="2" destOrd="0" parTransId="{C8EFF6BC-FDD7-4CFE-9F63-C966946E59C7}" sibTransId="{A9F7EF35-2C7F-4EF0-BCDB-3178985AB680}"/>
    <dgm:cxn modelId="{C3EB84E5-C2D8-451E-A2C7-EAEF598B8EB7}" type="presOf" srcId="{9907B5DA-737C-42EC-BC0D-D8EC0A302743}" destId="{70E12674-87CE-46C9-898A-DF743B7EFA46}" srcOrd="0" destOrd="0" presId="urn:microsoft.com/office/officeart/2005/8/layout/funnel1"/>
    <dgm:cxn modelId="{1D16C2FF-5470-4F18-A753-C8FC265B11B9}" type="presOf" srcId="{7F3C10CA-0DE0-4FC3-8F52-B177400AE0D6}" destId="{83BEE2D8-6CFB-4731-983D-C631DAD08FBF}" srcOrd="0" destOrd="0" presId="urn:microsoft.com/office/officeart/2005/8/layout/funnel1"/>
    <dgm:cxn modelId="{FD16110E-65B6-47D1-B042-9C09831735F8}" type="presParOf" srcId="{83D83773-18C0-49BB-BB6B-712B6023157F}" destId="{689BBECA-D27D-489E-84FB-008EED9233BF}" srcOrd="0" destOrd="0" presId="urn:microsoft.com/office/officeart/2005/8/layout/funnel1"/>
    <dgm:cxn modelId="{F1853A60-D875-478A-A1BA-2599876385F6}" type="presParOf" srcId="{83D83773-18C0-49BB-BB6B-712B6023157F}" destId="{C8E83670-B85C-49E5-9572-89E80862B122}" srcOrd="1" destOrd="0" presId="urn:microsoft.com/office/officeart/2005/8/layout/funnel1"/>
    <dgm:cxn modelId="{4E6423A4-00E3-4D6C-9E12-B744BB9FE7C5}" type="presParOf" srcId="{83D83773-18C0-49BB-BB6B-712B6023157F}" destId="{70E12674-87CE-46C9-898A-DF743B7EFA46}" srcOrd="2" destOrd="0" presId="urn:microsoft.com/office/officeart/2005/8/layout/funnel1"/>
    <dgm:cxn modelId="{7E279511-ED26-4CE5-95E6-EF7B929CFA53}" type="presParOf" srcId="{83D83773-18C0-49BB-BB6B-712B6023157F}" destId="{F75A4BA7-B8D8-4E86-B9F8-8FE6AD1E4888}" srcOrd="3" destOrd="0" presId="urn:microsoft.com/office/officeart/2005/8/layout/funnel1"/>
    <dgm:cxn modelId="{3E70837C-2B5D-434A-ABBD-FC2C50B8AF4A}" type="presParOf" srcId="{83D83773-18C0-49BB-BB6B-712B6023157F}" destId="{83BEE2D8-6CFB-4731-983D-C631DAD08FBF}" srcOrd="4" destOrd="0" presId="urn:microsoft.com/office/officeart/2005/8/layout/funnel1"/>
    <dgm:cxn modelId="{501C7B5F-4A54-4C47-9BBF-4FD6D16BBB53}" type="presParOf" srcId="{83D83773-18C0-49BB-BB6B-712B6023157F}" destId="{EBF1203F-8B88-483B-9B21-32C6CB6230A2}" srcOrd="5" destOrd="0" presId="urn:microsoft.com/office/officeart/2005/8/layout/funnel1"/>
    <dgm:cxn modelId="{215BAC97-DC1C-429A-A7AA-AA6595E2A70F}" type="presParOf" srcId="{83D83773-18C0-49BB-BB6B-712B6023157F}" destId="{365F12B0-9CB9-41D4-912E-1345876DFD4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BBECA-D27D-489E-84FB-008EED9233BF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83670-B85C-49E5-9572-89E80862B122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12674-87CE-46C9-898A-DF743B7EFA46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Risposta clinica</a:t>
          </a:r>
        </a:p>
      </dsp:txBody>
      <dsp:txXfrm>
        <a:off x="1524000" y="3276600"/>
        <a:ext cx="3048000" cy="762000"/>
      </dsp:txXfrm>
    </dsp:sp>
    <dsp:sp modelId="{F75A4BA7-B8D8-4E86-B9F8-8FE6AD1E4888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FARMACO DINAMICA</a:t>
          </a:r>
        </a:p>
      </dsp:txBody>
      <dsp:txXfrm>
        <a:off x="2763268" y="1558292"/>
        <a:ext cx="808224" cy="808224"/>
      </dsp:txXfrm>
    </dsp:sp>
    <dsp:sp modelId="{83BEE2D8-6CFB-4731-983D-C631DAD08FBF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FARMACO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CINETICA</a:t>
          </a:r>
        </a:p>
      </dsp:txBody>
      <dsp:txXfrm>
        <a:off x="1945388" y="700787"/>
        <a:ext cx="808224" cy="808224"/>
      </dsp:txXfrm>
    </dsp:sp>
    <dsp:sp modelId="{EBF1203F-8B88-483B-9B21-32C6CB6230A2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FARMACO GENETICA</a:t>
          </a:r>
        </a:p>
      </dsp:txBody>
      <dsp:txXfrm>
        <a:off x="3113788" y="424435"/>
        <a:ext cx="808224" cy="808224"/>
      </dsp:txXfrm>
    </dsp:sp>
    <dsp:sp modelId="{365F12B0-9CB9-41D4-912E-1345876DFD42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74CE3C-2D70-4299-B6EA-CDBFDDEEDF5F}" type="datetimeFigureOut">
              <a:rPr lang="it-IT"/>
              <a:pPr>
                <a:defRPr/>
              </a:pPr>
              <a:t>25/10/2020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B9F16-2572-44C3-A6E5-619C52EEF6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4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722DC40-42A1-4DBA-98CF-9B8232F827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F7E31-B780-4D03-9544-A8CE538A1D80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5A3D1AD-F344-41FE-BD14-747177AB65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2A277DA-CB8C-40B1-BA50-5561BF348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8409A08-55EF-4B27-86CE-2CCAC65B4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91859B-DF8C-4982-B4FD-95267942021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F0E5D71-D154-4607-A90B-71540C90D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014F23B-4954-4EDE-AE11-54B92F5CD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3A8B9D-874E-4E4E-822A-09CFBFA800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6FF932-2E4A-4EE3-AFD3-FEC2CBAE5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C1685E-ACCC-470A-8AC6-407719EBB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23AB9-4A10-42B4-87E8-7343ACB2CDF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7638274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D3F3E6-9246-4E95-A25C-0CDBEF86C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B00F62-938F-4FA0-96FA-2C74A05C3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63204F-C838-4BB3-B6B6-0EF6FF95B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DF9BD-6631-4A4F-93EC-05B8A527FD5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0455093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CECC50-85A9-4855-95B4-9DAC62F21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0B2A17-5B0C-4A94-B94A-0246A563B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CE5CD0-B624-4FB7-AB3E-8A950122A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00E91-E608-4184-B95A-6DFF423EB4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981007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78E4B8-ABC1-4CA4-94E1-503A60A43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2008AE-6C47-4DEB-BB59-333530273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F992F2-2FE8-4F88-9B9E-C75FCC6A6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FBAB3-73F9-4E36-862F-877C64510A6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2820812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D7ACC3-8C89-4772-9D58-69DB5611D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EC030D-5536-4919-96F0-1AE7F438D1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DD2653-1CA2-4EFF-BEA8-39621BC8D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CD99D-5D88-40AA-A720-4A73DC8EFB4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5121936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BA1C2-04B2-4663-961F-CE74DCF6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E855-BBFD-42E4-BE6D-A14CE9DF7830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A7432-1E33-46EC-A20E-86E4EFE1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066E9-1B4A-47CC-9254-B1B7FD03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96D02-BC45-44BC-A048-EF56E0D8AB7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69081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E3AE8-8FF4-40CA-B93A-C715A7D8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BBC1C-7373-4541-84EE-3D61F22777DF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938EF-837D-433D-A11C-1B7D9D7D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678CD-F617-4605-AC3D-1D4A43C0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86BA-4007-459F-8AA6-5F0E5AD37EB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5219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49403-6873-43A5-9F56-F9EEBE82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CBA0-7F6B-44A1-8E89-DC55A76D65A7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F8E63-A418-4EA3-B944-A104EEE6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FCF4D-783F-4FA5-ABC1-A3BA678B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8ADD8-CE59-44BC-8B0A-5A6EB3B674B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7102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4EC2BF-00E7-476E-9122-D5CFF3D2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E682-4FDF-4DEB-8D3F-13639AE43C1E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4FCCBA-9365-41F5-99A4-02F84973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178D36-CBC0-41BC-87B3-95C14252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0046A-B562-4380-8C9D-A7E700B1469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11881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D38715-AE23-4D0E-A9AE-456F039B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54FB-1313-401F-A047-1C0B988A6259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EF6FCE-8E0D-46DB-AF24-C82DFF94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A46000F-38BB-4D02-AB30-C4892976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1C8BE-DE61-4B01-80EF-C25C312F94E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59322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EF06C1-97E0-44BB-B88A-CA429D7F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670C-DD51-42FB-B204-B7F32DDFDF21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85E844-C341-4BA9-856B-D3A2A060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CFC60F-484D-4E88-9BEF-10FC8FB7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F3A8-D324-4C1C-B987-E715CAC71AB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3134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D0196-BEEF-4115-AD82-3BCA34977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5BF62E-18FF-45F9-A03F-6A3AE8B14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9FA86B-1BF6-48C1-8223-801713E07D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F80F4-F2B9-47F3-A728-B15F75583A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8162350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C78CF28-7982-4C21-B2E0-FAEFE643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0D2E-4618-4746-B383-100E3AAB78D9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510B9F-D4F8-485F-9CF4-2BEC6D79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4A15BC-8CDE-41FE-A373-2DB0D0C7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454D-7699-442A-AF4E-151B94EBA09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54250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FA7B40-CC5B-461E-8D6D-7E821E82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79BF-87FE-4929-B304-62000CD1006F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49B8FC-9767-436C-BA1F-B534F1256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50E89B-C0F8-4E50-9772-A2CA35C7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839A-0F7D-4E0C-B733-2F4DC3BC958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07426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701F83-0FF5-406D-BB16-973FC516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6D414-1274-462C-A4F2-D746293E31B5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C715E6-2A10-4321-A977-E7D10B9C6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63E372-6D82-479E-BAC4-9023B509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72A3B-2768-449D-9E5C-19B5013CA02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17180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FE355-DB48-42C4-84DA-97CCEC50F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BBFD0-08D5-4D8F-944A-9314BF095F87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B1720-DBA1-41CD-A850-9EE9C80B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CEC82-C4C6-4401-87A1-5B526579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25CB-18A1-46FE-BE03-005D13015AE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39267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0B105-B03D-4DAE-A6D5-51CD1A5E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021AA-2B17-4DE7-B3F1-A8F459087AF9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AF9E7-DEEA-4088-8C26-7E7AE8CD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DBCB0-DB43-48A3-9D1A-970ACE13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7F9A9-8D41-4F9D-98DB-7DBD1FBE588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02019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1561C20-AD02-4317-A3A9-5B3513BDBBE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E21097-0D13-4253-96EA-FA65F27AFA0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C26E4E4-5EDE-4047-8BB4-88C505AE098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7D5CEC-B14A-4A2A-8549-4DF99EFB99AD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70940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7CE65-CBCF-4F89-9A58-3EE07CDE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C9B13-B221-4FC2-9F6A-ADC2F45D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0FEF1-F3E2-4BE1-8499-7025C8CB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CA7C6B-196C-4E75-A0DD-3797C91ADA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66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F6ADA9-7E85-4BFB-ABF6-27FA10EEF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D0534A-0E2E-4E7E-968C-5A70B6EDEB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2FDDA-436C-45B3-80FD-8D5DCB07A8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45DF6-6AD3-463F-8046-35953D762E7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2630869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0F73A9-3E6C-4F7F-AB99-97E30060C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EA2CEF-4475-489B-87B3-E83268984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14E029-1CD0-437E-82C0-16237A5AB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02525-36DB-4143-9585-1DD42C2BA92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1585160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6D3D5B-67F0-4B78-8909-812D6E838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85566B-7986-4A09-B0E6-AC1B004BF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C2BD49-F54F-49E2-BAC5-4DE6AABDA6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D1752-469C-4F59-959F-697EB2F8D8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4033074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99624C-E775-4538-B582-8B9EA50D41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06B22E-F86A-477E-A6B3-08CA386C99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289F2F-5328-4F0F-A97E-33C37A7BE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23107-5341-41F0-A0AB-F1E620A8E8B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0262631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4CCE7E-47F1-40AE-BCFD-98579BB896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B69F5C-1486-4EAF-A863-296E86990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9EF643-980A-4D31-8B2F-40163B326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25C1B-0806-4583-8AAB-9387778AF41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3601370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FA1CE4-F29F-457B-8E8C-D2DF7F7BA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1AF7A-E3CC-4CB0-8AEB-51E5B30816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87508C-4E67-43FF-83AA-E6D810CE60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788B4-C56A-4CA7-9B35-65C608C9673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2727294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498AFD-682F-46DB-BEB6-B44A8C0BDB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07BABC-E23E-4C71-903D-F89EC03440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BD065-B3E0-4544-B025-56B70D5B1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2C412-285F-4834-BA6E-1BC84E0DD6A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6211955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33A693-20DA-41B4-B3B4-7E7776A68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C876E9-401C-49B3-974C-36E6B3680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64013F9-2022-4809-8226-F72B4FF055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DE310C-FDB6-431D-8749-199274F0AD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5E4A3FD-CF30-43EC-A177-0E084F1B3B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D671127-B649-4CB0-85FD-18A250117BD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498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1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  <a:ea typeface="MS PGothic" panose="020B0600070205080204" pitchFamily="34" charset="-128"/>
          <a:cs typeface="ＭＳ Ｐゴシック" pitchFamily="1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  <a:ea typeface="MS PGothic" panose="020B0600070205080204" pitchFamily="34" charset="-128"/>
          <a:cs typeface="ＭＳ Ｐゴシック" pitchFamily="1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  <a:ea typeface="MS PGothic" panose="020B0600070205080204" pitchFamily="34" charset="-128"/>
          <a:cs typeface="ＭＳ Ｐゴシック" pitchFamily="1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  <a:ea typeface="MS PGothic" panose="020B0600070205080204" pitchFamily="34" charset="-128"/>
          <a:cs typeface="ＭＳ Ｐゴシック" pitchFamily="1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1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C3DAE61-C0E1-4806-BE84-C3116BFAA4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0BB2923-0AA1-4045-9662-4AF9ABD917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021F8-6F09-436E-A85E-7FDBAF72D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ED5A1D-C416-4FA7-B204-8F707421123C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43487-56FC-4D14-9F03-1020EDD1E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AA5E0-55C0-49CA-8058-F907E1970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6F10E7-8754-43F7-BA6F-970F4C7D8A9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592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>
            <a:extLst>
              <a:ext uri="{FF2B5EF4-FFF2-40B4-BE49-F238E27FC236}">
                <a16:creationId xmlns:a16="http://schemas.microsoft.com/office/drawing/2014/main" id="{45B20E68-91A4-4C08-AE85-F60355C8E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Produzione anticorpi completamente umani</a:t>
            </a:r>
          </a:p>
        </p:txBody>
      </p:sp>
      <p:sp>
        <p:nvSpPr>
          <p:cNvPr id="46082" name="Text Box 4">
            <a:extLst>
              <a:ext uri="{FF2B5EF4-FFF2-40B4-BE49-F238E27FC236}">
                <a16:creationId xmlns:a16="http://schemas.microsoft.com/office/drawing/2014/main" id="{36805168-0265-4B45-919A-4BDDD40A2A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4032250"/>
          </a:xfr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  <a:defRPr/>
            </a:pPr>
            <a:r>
              <a:rPr lang="en-US" dirty="0" err="1">
                <a:latin typeface="+mj-lt"/>
                <a:ea typeface="ＭＳ Ｐゴシック" pitchFamily="124" charset="-128"/>
              </a:rPr>
              <a:t>Possono</a:t>
            </a:r>
            <a:r>
              <a:rPr lang="en-US" dirty="0">
                <a:latin typeface="+mj-lt"/>
                <a:ea typeface="ＭＳ Ｐゴシック" pitchFamily="124" charset="-128"/>
              </a:rPr>
              <a:t> </a:t>
            </a:r>
            <a:r>
              <a:rPr lang="en-US" dirty="0" err="1">
                <a:latin typeface="+mj-lt"/>
                <a:ea typeface="ＭＳ Ｐゴシック" pitchFamily="124" charset="-128"/>
              </a:rPr>
              <a:t>essere</a:t>
            </a:r>
            <a:r>
              <a:rPr lang="en-US" dirty="0">
                <a:latin typeface="+mj-lt"/>
                <a:ea typeface="ＭＳ Ｐゴシック" pitchFamily="124" charset="-128"/>
              </a:rPr>
              <a:t> </a:t>
            </a:r>
            <a:r>
              <a:rPr lang="en-US" dirty="0" err="1">
                <a:latin typeface="+mj-lt"/>
                <a:ea typeface="ＭＳ Ｐゴシック" pitchFamily="124" charset="-128"/>
              </a:rPr>
              <a:t>prodotti</a:t>
            </a:r>
            <a:r>
              <a:rPr lang="en-US" dirty="0">
                <a:latin typeface="+mj-lt"/>
                <a:ea typeface="ＭＳ Ｐゴシック" pitchFamily="124" charset="-128"/>
              </a:rPr>
              <a:t> </a:t>
            </a:r>
            <a:r>
              <a:rPr lang="en-US" dirty="0" err="1">
                <a:latin typeface="+mj-lt"/>
                <a:ea typeface="ＭＳ Ｐゴシック" pitchFamily="124" charset="-128"/>
              </a:rPr>
              <a:t>impiegando</a:t>
            </a:r>
            <a:r>
              <a:rPr lang="en-US" dirty="0">
                <a:latin typeface="+mj-lt"/>
                <a:ea typeface="ＭＳ Ｐゴシック" pitchFamily="124" charset="-128"/>
              </a:rPr>
              <a:t> due </a:t>
            </a:r>
            <a:r>
              <a:rPr lang="en-US" dirty="0" err="1">
                <a:latin typeface="+mj-lt"/>
                <a:ea typeface="ＭＳ Ｐゴシック" pitchFamily="124" charset="-128"/>
              </a:rPr>
              <a:t>approcci</a:t>
            </a:r>
            <a:r>
              <a:rPr lang="en-US" dirty="0">
                <a:latin typeface="+mj-lt"/>
                <a:ea typeface="ＭＳ Ｐゴシック" pitchFamily="124" charset="-128"/>
              </a:rPr>
              <a:t>: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latin typeface="+mj-lt"/>
              <a:ea typeface="ＭＳ Ｐゴシック" pitchFamily="124" charset="-128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dirty="0">
                <a:latin typeface="+mj-lt"/>
                <a:ea typeface="ＭＳ Ｐゴシック" pitchFamily="124" charset="-128"/>
              </a:rPr>
              <a:t> phage display library ( = </a:t>
            </a:r>
            <a:r>
              <a:rPr lang="en-US" dirty="0" err="1">
                <a:latin typeface="+mj-lt"/>
                <a:ea typeface="ＭＳ Ｐゴシック" pitchFamily="124" charset="-128"/>
              </a:rPr>
              <a:t>adalimumab</a:t>
            </a:r>
            <a:r>
              <a:rPr lang="en-US" dirty="0">
                <a:latin typeface="+mj-lt"/>
                <a:ea typeface="ＭＳ Ｐゴシック" pitchFamily="124" charset="-128"/>
              </a:rPr>
              <a:t>);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latin typeface="+mj-lt"/>
              <a:ea typeface="ＭＳ Ｐゴシック" pitchFamily="124" charset="-128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dirty="0">
                <a:latin typeface="+mj-lt"/>
                <a:ea typeface="ＭＳ Ｐゴシック" pitchFamily="124" charset="-128"/>
              </a:rPr>
              <a:t> </a:t>
            </a:r>
            <a:r>
              <a:rPr lang="en-US" dirty="0" err="1">
                <a:latin typeface="+mj-lt"/>
                <a:ea typeface="ＭＳ Ｐゴシック" pitchFamily="124" charset="-128"/>
              </a:rPr>
              <a:t>topi</a:t>
            </a:r>
            <a:r>
              <a:rPr lang="en-US" dirty="0">
                <a:latin typeface="+mj-lt"/>
                <a:ea typeface="ＭＳ Ｐゴシック" pitchFamily="124" charset="-128"/>
              </a:rPr>
              <a:t> </a:t>
            </a:r>
            <a:r>
              <a:rPr lang="en-US" dirty="0" err="1">
                <a:latin typeface="+mj-lt"/>
                <a:ea typeface="ＭＳ Ｐゴシック" pitchFamily="124" charset="-128"/>
              </a:rPr>
              <a:t>transgenici</a:t>
            </a:r>
            <a:r>
              <a:rPr lang="en-US" dirty="0">
                <a:latin typeface="+mj-lt"/>
                <a:ea typeface="ＭＳ Ｐゴシック" pitchFamily="124" charset="-128"/>
              </a:rPr>
              <a:t> ( = </a:t>
            </a:r>
            <a:r>
              <a:rPr lang="en-US" dirty="0" err="1">
                <a:latin typeface="+mj-lt"/>
                <a:ea typeface="ＭＳ Ｐゴシック" pitchFamily="124" charset="-128"/>
              </a:rPr>
              <a:t>panitumumab</a:t>
            </a:r>
            <a:r>
              <a:rPr lang="en-US" dirty="0">
                <a:latin typeface="+mj-lt"/>
                <a:ea typeface="ＭＳ Ｐゴシック" pitchFamily="124" charset="-128"/>
              </a:rPr>
              <a:t>).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9">
            <a:extLst>
              <a:ext uri="{FF2B5EF4-FFF2-40B4-BE49-F238E27FC236}">
                <a16:creationId xmlns:a16="http://schemas.microsoft.com/office/drawing/2014/main" id="{99F2272E-B5CD-473D-A87B-E79E9B9E87CA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412875"/>
            <a:ext cx="8697913" cy="4006850"/>
            <a:chOff x="158" y="890"/>
            <a:chExt cx="5479" cy="2524"/>
          </a:xfrm>
        </p:grpSpPr>
        <p:pic>
          <p:nvPicPr>
            <p:cNvPr id="15369" name="Picture 4">
              <a:extLst>
                <a:ext uri="{FF2B5EF4-FFF2-40B4-BE49-F238E27FC236}">
                  <a16:creationId xmlns:a16="http://schemas.microsoft.com/office/drawing/2014/main" id="{30F75F20-3347-48C5-9154-7C368D80C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890"/>
              <a:ext cx="5479" cy="2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0" name="Text Box 8">
              <a:extLst>
                <a:ext uri="{FF2B5EF4-FFF2-40B4-BE49-F238E27FC236}">
                  <a16:creationId xmlns:a16="http://schemas.microsoft.com/office/drawing/2014/main" id="{F6287385-3987-4656-A947-33F3E55AE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1253"/>
              <a:ext cx="122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Etanercept</a:t>
              </a:r>
            </a:p>
          </p:txBody>
        </p:sp>
      </p:grpSp>
      <p:sp>
        <p:nvSpPr>
          <p:cNvPr id="35843" name="Text Box 6">
            <a:extLst>
              <a:ext uri="{FF2B5EF4-FFF2-40B4-BE49-F238E27FC236}">
                <a16:creationId xmlns:a16="http://schemas.microsoft.com/office/drawing/2014/main" id="{292A1A14-2ED6-4E0F-93AA-986BE2EBA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8785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Produzione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proteine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fusione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recettore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TNF a (p75)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1129BE2A-6C02-46B5-B2DF-9092AC8C58F6}"/>
              </a:ext>
            </a:extLst>
          </p:cNvPr>
          <p:cNvGrpSpPr>
            <a:grpSpLocks/>
          </p:cNvGrpSpPr>
          <p:nvPr/>
        </p:nvGrpSpPr>
        <p:grpSpPr bwMode="auto">
          <a:xfrm>
            <a:off x="5976938" y="1916113"/>
            <a:ext cx="2700337" cy="1720850"/>
            <a:chOff x="3765" y="1207"/>
            <a:chExt cx="1701" cy="1084"/>
          </a:xfrm>
        </p:grpSpPr>
        <p:sp>
          <p:nvSpPr>
            <p:cNvPr id="15366" name="Line 11">
              <a:extLst>
                <a:ext uri="{FF2B5EF4-FFF2-40B4-BE49-F238E27FC236}">
                  <a16:creationId xmlns:a16="http://schemas.microsoft.com/office/drawing/2014/main" id="{B1528210-5DA7-47F1-A7F6-791A932E4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1389"/>
              <a:ext cx="363" cy="4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67" name="Oval 10">
              <a:extLst>
                <a:ext uri="{FF2B5EF4-FFF2-40B4-BE49-F238E27FC236}">
                  <a16:creationId xmlns:a16="http://schemas.microsoft.com/office/drawing/2014/main" id="{588E24FD-B8D8-4700-A444-60ED6BCEC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1207"/>
              <a:ext cx="408" cy="18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368" name="Text Box 12">
              <a:extLst>
                <a:ext uri="{FF2B5EF4-FFF2-40B4-BE49-F238E27FC236}">
                  <a16:creationId xmlns:a16="http://schemas.microsoft.com/office/drawing/2014/main" id="{E66295C0-E501-4229-A208-6E58AC685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1888"/>
              <a:ext cx="998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Questa regione puo’ essere immunogenica</a:t>
              </a:r>
            </a:p>
          </p:txBody>
        </p:sp>
      </p:grpSp>
      <p:sp>
        <p:nvSpPr>
          <p:cNvPr id="15365" name="Text Box 14">
            <a:extLst>
              <a:ext uri="{FF2B5EF4-FFF2-40B4-BE49-F238E27FC236}">
                <a16:creationId xmlns:a16="http://schemas.microsoft.com/office/drawing/2014/main" id="{97E0EBAE-EAFC-42AB-9509-F1CEE469B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6583363"/>
            <a:ext cx="6119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 Fleischmann &amp; Shealy, Molecular Interventions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7">
            <a:extLst>
              <a:ext uri="{FF2B5EF4-FFF2-40B4-BE49-F238E27FC236}">
                <a16:creationId xmlns:a16="http://schemas.microsoft.com/office/drawing/2014/main" id="{6B660F2F-85A7-4DB9-9057-BC220605C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Predizione della risposta agli anti-TNF in pazienti pediatrici con malattia infiammatoria cronica intestinale</a:t>
            </a: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D49F57C9-E197-4E96-8297-D85A308CEF13}"/>
              </a:ext>
            </a:extLst>
          </p:cNvPr>
          <p:cNvGraphicFramePr/>
          <p:nvPr/>
        </p:nvGraphicFramePr>
        <p:xfrm>
          <a:off x="-585355" y="22665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FAC2C37-D0DD-494C-B332-2D96A1A2C765}"/>
              </a:ext>
            </a:extLst>
          </p:cNvPr>
          <p:cNvSpPr txBox="1"/>
          <p:nvPr/>
        </p:nvSpPr>
        <p:spPr>
          <a:xfrm>
            <a:off x="4965700" y="2524125"/>
            <a:ext cx="37211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Farmacocinetica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Concentrazione dell’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infliximab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degli anticorpi contro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infliximab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Farmacogenetica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Varianti genetiche in geni rilevanti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Farmacodinamica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Concentrazione del recettore al TNF alfa a livello della mucosa intestinale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FA0A2880-13FC-428C-902B-13911C38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9625"/>
          </a:xfrm>
        </p:spPr>
        <p:txBody>
          <a:bodyPr/>
          <a:lstStyle/>
          <a:p>
            <a:r>
              <a:rPr lang="it-IT" altLang="it-IT" sz="2800" b="1"/>
              <a:t>Covariate per farmacocinetica anticorpi monoclonali</a:t>
            </a:r>
          </a:p>
        </p:txBody>
      </p:sp>
      <p:pic>
        <p:nvPicPr>
          <p:cNvPr id="17411" name="Immagine 3">
            <a:extLst>
              <a:ext uri="{FF2B5EF4-FFF2-40B4-BE49-F238E27FC236}">
                <a16:creationId xmlns:a16="http://schemas.microsoft.com/office/drawing/2014/main" id="{7C8957F4-DC9C-46B0-A310-9F4832F5F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66750"/>
            <a:ext cx="6489700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asellaDiTesto 4">
            <a:extLst>
              <a:ext uri="{FF2B5EF4-FFF2-40B4-BE49-F238E27FC236}">
                <a16:creationId xmlns:a16="http://schemas.microsoft.com/office/drawing/2014/main" id="{F2FD50ED-3050-4B8B-89CF-FDA7DE6FB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5" y="6500813"/>
            <a:ext cx="411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Munnink et al., Clin Pharm Ther 2016</a:t>
            </a:r>
          </a:p>
        </p:txBody>
      </p:sp>
      <p:sp>
        <p:nvSpPr>
          <p:cNvPr id="17413" name="CasellaDiTesto 2">
            <a:extLst>
              <a:ext uri="{FF2B5EF4-FFF2-40B4-BE49-F238E27FC236}">
                <a16:creationId xmlns:a16="http://schemas.microsoft.com/office/drawing/2014/main" id="{5CF9E3B7-B8E1-49A6-821D-B95F2513A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22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8D82A32-D28B-45A6-A9CF-A45AB71E06DB}"/>
              </a:ext>
            </a:extLst>
          </p:cNvPr>
          <p:cNvSpPr/>
          <p:nvPr/>
        </p:nvSpPr>
        <p:spPr>
          <a:xfrm>
            <a:off x="1323975" y="666750"/>
            <a:ext cx="2720975" cy="13144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>
            <a:extLst>
              <a:ext uri="{FF2B5EF4-FFF2-40B4-BE49-F238E27FC236}">
                <a16:creationId xmlns:a16="http://schemas.microsoft.com/office/drawing/2014/main" id="{C89B6743-A6C2-4506-A691-7FF86394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Variabili demografiche</a:t>
            </a:r>
          </a:p>
        </p:txBody>
      </p:sp>
      <p:sp>
        <p:nvSpPr>
          <p:cNvPr id="18435" name="Segnaposto contenuto 2">
            <a:extLst>
              <a:ext uri="{FF2B5EF4-FFF2-40B4-BE49-F238E27FC236}">
                <a16:creationId xmlns:a16="http://schemas.microsoft.com/office/drawing/2014/main" id="{4577C0DD-9CCD-4586-801A-81337B4B1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altLang="it-IT" sz="3000" b="1"/>
              <a:t>Peso: </a:t>
            </a:r>
            <a:r>
              <a:rPr lang="it-IT" altLang="it-IT" sz="3000"/>
              <a:t>Soggetti andrebbero forse dosati sul peso magro?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altLang="it-IT" sz="3000"/>
          </a:p>
          <a:p>
            <a:pPr marL="0" indent="0">
              <a:buFont typeface="Arial" panose="020B0604020202020204" pitchFamily="34" charset="0"/>
              <a:buNone/>
            </a:pPr>
            <a:r>
              <a:rPr lang="it-IT" altLang="it-IT" sz="3000" b="1"/>
              <a:t>Genere: </a:t>
            </a:r>
            <a:r>
              <a:rPr lang="it-IT" altLang="it-IT" sz="3000"/>
              <a:t>alcuni studi riportano una clearance e volume di distribuzione ridotti di un terzo nelle femmine.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altLang="it-IT" sz="3000"/>
          </a:p>
          <a:p>
            <a:pPr marL="0" indent="0">
              <a:buFont typeface="Arial" panose="020B0604020202020204" pitchFamily="34" charset="0"/>
              <a:buNone/>
            </a:pPr>
            <a:r>
              <a:rPr lang="it-IT" altLang="it-IT" sz="3000" b="1"/>
              <a:t>Età? </a:t>
            </a:r>
            <a:r>
              <a:rPr lang="it-IT" altLang="it-IT" sz="3000"/>
              <a:t>«in children there is a considerable knowledge gap»</a:t>
            </a:r>
          </a:p>
        </p:txBody>
      </p:sp>
      <p:sp>
        <p:nvSpPr>
          <p:cNvPr id="18436" name="CasellaDiTesto 3">
            <a:extLst>
              <a:ext uri="{FF2B5EF4-FFF2-40B4-BE49-F238E27FC236}">
                <a16:creationId xmlns:a16="http://schemas.microsoft.com/office/drawing/2014/main" id="{C4A3B749-854F-4398-9D7A-C3F8A783F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5" y="6211888"/>
            <a:ext cx="4530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Edlund et al., Clin Pharmacokinet 2015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Munnink et al., Clin Pharm Ther 2016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>
            <a:extLst>
              <a:ext uri="{FF2B5EF4-FFF2-40B4-BE49-F238E27FC236}">
                <a16:creationId xmlns:a16="http://schemas.microsoft.com/office/drawing/2014/main" id="{01E85698-06F1-46F6-860A-80D8757A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9625"/>
          </a:xfrm>
        </p:spPr>
        <p:txBody>
          <a:bodyPr/>
          <a:lstStyle/>
          <a:p>
            <a:r>
              <a:rPr lang="it-IT" altLang="it-IT" sz="2800" b="1"/>
              <a:t>Covariate per farmacocinetica anticorpi monoclonali</a:t>
            </a:r>
          </a:p>
        </p:txBody>
      </p:sp>
      <p:pic>
        <p:nvPicPr>
          <p:cNvPr id="19459" name="Immagine 3">
            <a:extLst>
              <a:ext uri="{FF2B5EF4-FFF2-40B4-BE49-F238E27FC236}">
                <a16:creationId xmlns:a16="http://schemas.microsoft.com/office/drawing/2014/main" id="{22FF20FC-1C67-4A5D-BD28-D4C3E9773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66750"/>
            <a:ext cx="6489700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CasellaDiTesto 4">
            <a:extLst>
              <a:ext uri="{FF2B5EF4-FFF2-40B4-BE49-F238E27FC236}">
                <a16:creationId xmlns:a16="http://schemas.microsoft.com/office/drawing/2014/main" id="{635945EB-9C6E-4203-BA48-468F39EC5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5" y="6500813"/>
            <a:ext cx="411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Munnink et al., Clin Pharm Ther 2016</a:t>
            </a:r>
          </a:p>
        </p:txBody>
      </p:sp>
      <p:sp>
        <p:nvSpPr>
          <p:cNvPr id="19461" name="CasellaDiTesto 2">
            <a:extLst>
              <a:ext uri="{FF2B5EF4-FFF2-40B4-BE49-F238E27FC236}">
                <a16:creationId xmlns:a16="http://schemas.microsoft.com/office/drawing/2014/main" id="{97D8B349-1AAC-4386-976B-5F5755F5A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22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64A7DCC-87FA-439E-84BA-E9755E6D86F9}"/>
              </a:ext>
            </a:extLst>
          </p:cNvPr>
          <p:cNvSpPr/>
          <p:nvPr/>
        </p:nvSpPr>
        <p:spPr>
          <a:xfrm>
            <a:off x="1323975" y="2009775"/>
            <a:ext cx="2714625" cy="147161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>
            <a:extLst>
              <a:ext uri="{FF2B5EF4-FFF2-40B4-BE49-F238E27FC236}">
                <a16:creationId xmlns:a16="http://schemas.microsoft.com/office/drawing/2014/main" id="{90C6CE65-AB01-4BB5-87E4-E4A339FE3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3200" b="1"/>
              <a:t>Farmacocinetica e farmacodinamica anticorpi si influenzano reciprocamente</a:t>
            </a:r>
          </a:p>
        </p:txBody>
      </p:sp>
      <p:sp>
        <p:nvSpPr>
          <p:cNvPr id="20483" name="Segnaposto contenuto 2">
            <a:extLst>
              <a:ext uri="{FF2B5EF4-FFF2-40B4-BE49-F238E27FC236}">
                <a16:creationId xmlns:a16="http://schemas.microsoft.com/office/drawing/2014/main" id="{1E6FA6A8-A1F5-48F1-ADD3-18A17DCF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altLang="it-IT"/>
              <a:t>Legame anticorpi con bersaglio molecolare determina degradazione mediata dal bersaglio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alt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DDB19E4-27D3-4BA8-B6EF-B564EAAF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2" t="47470" r="15965" b="32289"/>
          <a:stretch>
            <a:fillRect/>
          </a:stretch>
        </p:blipFill>
        <p:spPr bwMode="auto">
          <a:xfrm>
            <a:off x="228600" y="33528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24B57B5E-C53E-4375-8B0E-ED7FD19A3C78}"/>
              </a:ext>
            </a:extLst>
          </p:cNvPr>
          <p:cNvSpPr/>
          <p:nvPr/>
        </p:nvSpPr>
        <p:spPr>
          <a:xfrm>
            <a:off x="1981200" y="2667000"/>
            <a:ext cx="2209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55A6C25-D9D2-4480-9796-82CE462126A5}"/>
              </a:ext>
            </a:extLst>
          </p:cNvPr>
          <p:cNvSpPr/>
          <p:nvPr/>
        </p:nvSpPr>
        <p:spPr>
          <a:xfrm>
            <a:off x="1295400" y="3074988"/>
            <a:ext cx="1371600" cy="5556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TNF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6CFD6D8-4450-4E7D-99AD-34FC1540C94E}"/>
              </a:ext>
            </a:extLst>
          </p:cNvPr>
          <p:cNvSpPr/>
          <p:nvPr/>
        </p:nvSpPr>
        <p:spPr>
          <a:xfrm>
            <a:off x="76200" y="4343400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0A489A8-E0D6-40E1-9E5E-DFAEB9CA50DC}"/>
              </a:ext>
            </a:extLst>
          </p:cNvPr>
          <p:cNvSpPr/>
          <p:nvPr/>
        </p:nvSpPr>
        <p:spPr>
          <a:xfrm>
            <a:off x="1330325" y="4381500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594BABC-4693-4C5A-8BCF-1D477F2FD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2" t="47470" r="15965" b="32289"/>
          <a:stretch>
            <a:fillRect/>
          </a:stretch>
        </p:blipFill>
        <p:spPr bwMode="auto">
          <a:xfrm>
            <a:off x="217488" y="5322888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A5309724-E297-4611-A716-9422E254EFFA}"/>
              </a:ext>
            </a:extLst>
          </p:cNvPr>
          <p:cNvSpPr/>
          <p:nvPr/>
        </p:nvSpPr>
        <p:spPr>
          <a:xfrm>
            <a:off x="1284288" y="5045075"/>
            <a:ext cx="1371600" cy="5556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TNF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16C66BF-A936-42FF-AB6C-A45E2AAD47E9}"/>
              </a:ext>
            </a:extLst>
          </p:cNvPr>
          <p:cNvSpPr/>
          <p:nvPr/>
        </p:nvSpPr>
        <p:spPr>
          <a:xfrm>
            <a:off x="65088" y="6313488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E2E6881-13DF-42C0-8A0B-6E242A3CCF6E}"/>
              </a:ext>
            </a:extLst>
          </p:cNvPr>
          <p:cNvSpPr/>
          <p:nvPr/>
        </p:nvSpPr>
        <p:spPr>
          <a:xfrm>
            <a:off x="1319213" y="6351588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A35DA95B-5E06-4D6E-AACE-5F01770F92D0}"/>
              </a:ext>
            </a:extLst>
          </p:cNvPr>
          <p:cNvSpPr/>
          <p:nvPr/>
        </p:nvSpPr>
        <p:spPr>
          <a:xfrm>
            <a:off x="4495800" y="3240088"/>
            <a:ext cx="838200" cy="393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D811C667-B59C-4B04-8595-2CF6D216AEC4}"/>
              </a:ext>
            </a:extLst>
          </p:cNvPr>
          <p:cNvSpPr/>
          <p:nvPr/>
        </p:nvSpPr>
        <p:spPr>
          <a:xfrm>
            <a:off x="4489450" y="5207000"/>
            <a:ext cx="838200" cy="393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23685AB-8B86-4CF2-9D4B-D1BAFA36FDF4}"/>
              </a:ext>
            </a:extLst>
          </p:cNvPr>
          <p:cNvSpPr txBox="1"/>
          <p:nvPr/>
        </p:nvSpPr>
        <p:spPr>
          <a:xfrm>
            <a:off x="5632450" y="2667000"/>
            <a:ext cx="3276600" cy="323215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DEGRADAZIONE COMPLESSO BERSAGLIO ANTICORPO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  <p:bldP spid="1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C75F07FC-A9CB-402A-AD11-16C7EEA44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3600" b="1"/>
              <a:t>Livelli circolanti di anti-TNF correlano con l’attività di malattia</a:t>
            </a:r>
          </a:p>
        </p:txBody>
      </p:sp>
      <p:pic>
        <p:nvPicPr>
          <p:cNvPr id="21507" name="Segnaposto contenuto 3">
            <a:extLst>
              <a:ext uri="{FF2B5EF4-FFF2-40B4-BE49-F238E27FC236}">
                <a16:creationId xmlns:a16="http://schemas.microsoft.com/office/drawing/2014/main" id="{9C0AC45C-DC8A-4533-9B3B-B657842E51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3375" y="1579563"/>
            <a:ext cx="5937250" cy="4908550"/>
          </a:xfrm>
        </p:spPr>
      </p:pic>
      <p:sp>
        <p:nvSpPr>
          <p:cNvPr id="21508" name="CasellaDiTesto 4">
            <a:extLst>
              <a:ext uri="{FF2B5EF4-FFF2-40B4-BE49-F238E27FC236}">
                <a16:creationId xmlns:a16="http://schemas.microsoft.com/office/drawing/2014/main" id="{1AA9FBFF-D473-42CC-8842-60896756A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453188"/>
            <a:ext cx="304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Yarur et al., Gut 2015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egnaposto contenuto 3">
            <a:extLst>
              <a:ext uri="{FF2B5EF4-FFF2-40B4-BE49-F238E27FC236}">
                <a16:creationId xmlns:a16="http://schemas.microsoft.com/office/drawing/2014/main" id="{70549D2E-4FA7-447D-A3DF-249EB25B27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2263" y="1600200"/>
            <a:ext cx="5959475" cy="4525963"/>
          </a:xfrm>
        </p:spPr>
      </p:pic>
      <p:sp>
        <p:nvSpPr>
          <p:cNvPr id="22531" name="CasellaDiTesto 4">
            <a:extLst>
              <a:ext uri="{FF2B5EF4-FFF2-40B4-BE49-F238E27FC236}">
                <a16:creationId xmlns:a16="http://schemas.microsoft.com/office/drawing/2014/main" id="{2E34435B-D84A-474E-AC0E-3DF01613C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453188"/>
            <a:ext cx="304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Yarur et al., Gut 2015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C666250-9B92-4B3B-B90E-52AF724E6376}"/>
              </a:ext>
            </a:extLst>
          </p:cNvPr>
          <p:cNvSpPr/>
          <p:nvPr/>
        </p:nvSpPr>
        <p:spPr>
          <a:xfrm>
            <a:off x="2819400" y="16764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3" name="Titolo 1">
            <a:extLst>
              <a:ext uri="{FF2B5EF4-FFF2-40B4-BE49-F238E27FC236}">
                <a16:creationId xmlns:a16="http://schemas.microsoft.com/office/drawing/2014/main" id="{E2957369-3683-4E31-8F04-7B8455F0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3600" b="1"/>
              <a:t>Attività di malattia e concentrazione tissutale di anti-TNF e TNF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magine 3">
            <a:extLst>
              <a:ext uri="{FF2B5EF4-FFF2-40B4-BE49-F238E27FC236}">
                <a16:creationId xmlns:a16="http://schemas.microsoft.com/office/drawing/2014/main" id="{E39D6D7C-E755-4C6B-B4DF-1CA54DB05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241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asellaDiTesto 1">
            <a:extLst>
              <a:ext uri="{FF2B5EF4-FFF2-40B4-BE49-F238E27FC236}">
                <a16:creationId xmlns:a16="http://schemas.microsoft.com/office/drawing/2014/main" id="{58C1D283-97D3-423C-A941-D210A0B66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Ciclo esposizione – risposta per gli anticorpi monocolonali</a:t>
            </a:r>
          </a:p>
        </p:txBody>
      </p:sp>
      <p:sp>
        <p:nvSpPr>
          <p:cNvPr id="23556" name="CasellaDiTesto 4">
            <a:extLst>
              <a:ext uri="{FF2B5EF4-FFF2-40B4-BE49-F238E27FC236}">
                <a16:creationId xmlns:a16="http://schemas.microsoft.com/office/drawing/2014/main" id="{6B421970-3255-4224-AF45-6CC5F5B7F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5" y="6500813"/>
            <a:ext cx="411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Munnink et al., Clin Pharm Ther 2016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7332711C-3B72-41CC-B48C-3EE4ACA0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9625"/>
          </a:xfrm>
        </p:spPr>
        <p:txBody>
          <a:bodyPr/>
          <a:lstStyle/>
          <a:p>
            <a:r>
              <a:rPr lang="it-IT" altLang="it-IT" sz="2800" b="1"/>
              <a:t>Covariate per farmacocinetica anticorpi monoclonali</a:t>
            </a:r>
          </a:p>
        </p:txBody>
      </p:sp>
      <p:pic>
        <p:nvPicPr>
          <p:cNvPr id="24579" name="Immagine 3">
            <a:extLst>
              <a:ext uri="{FF2B5EF4-FFF2-40B4-BE49-F238E27FC236}">
                <a16:creationId xmlns:a16="http://schemas.microsoft.com/office/drawing/2014/main" id="{B66E78DF-B892-49A4-9F69-65C74E64A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66750"/>
            <a:ext cx="6489700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asellaDiTesto 4">
            <a:extLst>
              <a:ext uri="{FF2B5EF4-FFF2-40B4-BE49-F238E27FC236}">
                <a16:creationId xmlns:a16="http://schemas.microsoft.com/office/drawing/2014/main" id="{A3DCC084-99D1-4242-B07B-62B1B4FC5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5" y="6500813"/>
            <a:ext cx="411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Munnink et al., Clin Pharm Ther 2016</a:t>
            </a:r>
          </a:p>
        </p:txBody>
      </p:sp>
      <p:sp>
        <p:nvSpPr>
          <p:cNvPr id="24581" name="CasellaDiTesto 2">
            <a:extLst>
              <a:ext uri="{FF2B5EF4-FFF2-40B4-BE49-F238E27FC236}">
                <a16:creationId xmlns:a16="http://schemas.microsoft.com/office/drawing/2014/main" id="{31F2395F-BD16-41A5-BC73-0BB318ECA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22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37E65B4-1FE0-4B3A-B857-49B94BE48035}"/>
              </a:ext>
            </a:extLst>
          </p:cNvPr>
          <p:cNvSpPr/>
          <p:nvPr/>
        </p:nvSpPr>
        <p:spPr>
          <a:xfrm>
            <a:off x="1323975" y="3489325"/>
            <a:ext cx="2714625" cy="10826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1875D343-271F-42EA-B66F-67F3E948D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00213"/>
            <a:ext cx="802798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19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Anticorpi monoclonali murini</a:t>
            </a:r>
            <a:r>
              <a:rPr kumimoji="0" lang="it-IT" altLang="it-IT" sz="19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mediante la tecnologia dell’ibridoma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19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Anticorpi chimerici</a:t>
            </a:r>
            <a:r>
              <a:rPr kumimoji="0" lang="it-IT" altLang="it-IT" sz="19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(70% DNA umano) </a:t>
            </a:r>
            <a:r>
              <a:rPr kumimoji="0" lang="it-IT" altLang="it-IT" sz="19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 umanizzati</a:t>
            </a:r>
            <a:r>
              <a:rPr kumimoji="0" lang="it-IT" altLang="it-IT" sz="19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(95% DNA umano)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19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Anticorpi completamente umani</a:t>
            </a:r>
            <a:r>
              <a:rPr kumimoji="0" lang="it-IT" altLang="it-IT" sz="19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utilizzando animali transgenici con i loci delle immunoglobuline umane.</a:t>
            </a:r>
          </a:p>
        </p:txBody>
      </p:sp>
      <p:grpSp>
        <p:nvGrpSpPr>
          <p:cNvPr id="5123" name="Group 21">
            <a:extLst>
              <a:ext uri="{FF2B5EF4-FFF2-40B4-BE49-F238E27FC236}">
                <a16:creationId xmlns:a16="http://schemas.microsoft.com/office/drawing/2014/main" id="{88AF67D5-4565-43B5-91D0-47D95FF14ACC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4773613"/>
            <a:ext cx="6335713" cy="2084387"/>
            <a:chOff x="672" y="2780"/>
            <a:chExt cx="4464" cy="1438"/>
          </a:xfrm>
        </p:grpSpPr>
        <p:graphicFrame>
          <p:nvGraphicFramePr>
            <p:cNvPr id="5127" name="Object 4">
              <a:extLst>
                <a:ext uri="{FF2B5EF4-FFF2-40B4-BE49-F238E27FC236}">
                  <a16:creationId xmlns:a16="http://schemas.microsoft.com/office/drawing/2014/main" id="{85D8129C-D59E-4A1E-8600-7F2EF352D9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2" y="2780"/>
            <a:ext cx="4464" cy="1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Immagine bitmap" r:id="rId4" imgW="4342857" imgH="1352381" progId="Paint.Picture">
                    <p:embed/>
                  </p:oleObj>
                </mc:Choice>
                <mc:Fallback>
                  <p:oleObj name="Immagine bitmap" r:id="rId4" imgW="4342857" imgH="1352381" progId="Paint.Picture">
                    <p:embed/>
                    <p:pic>
                      <p:nvPicPr>
                        <p:cNvPr id="5127" name="Object 4">
                          <a:extLst>
                            <a:ext uri="{FF2B5EF4-FFF2-40B4-BE49-F238E27FC236}">
                              <a16:creationId xmlns:a16="http://schemas.microsoft.com/office/drawing/2014/main" id="{85D8129C-D59E-4A1E-8600-7F2EF352D9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780"/>
                          <a:ext cx="4464" cy="139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8" name="Line 6">
              <a:extLst>
                <a:ext uri="{FF2B5EF4-FFF2-40B4-BE49-F238E27FC236}">
                  <a16:creationId xmlns:a16="http://schemas.microsoft.com/office/drawing/2014/main" id="{7E28776D-AA42-4CED-8F2C-1C57EC8204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321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29" name="Text Box 7">
              <a:extLst>
                <a:ext uri="{FF2B5EF4-FFF2-40B4-BE49-F238E27FC236}">
                  <a16:creationId xmlns:a16="http://schemas.microsoft.com/office/drawing/2014/main" id="{A276ADC3-5F23-4ED4-B1D0-AFA27D086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308"/>
              <a:ext cx="433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CDR murini</a:t>
              </a:r>
            </a:p>
          </p:txBody>
        </p:sp>
        <p:sp>
          <p:nvSpPr>
            <p:cNvPr id="5130" name="Line 8">
              <a:extLst>
                <a:ext uri="{FF2B5EF4-FFF2-40B4-BE49-F238E27FC236}">
                  <a16:creationId xmlns:a16="http://schemas.microsoft.com/office/drawing/2014/main" id="{9018A9FB-A8D5-482E-BB8C-D6460D44DC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316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31" name="Text Box 10">
              <a:extLst>
                <a:ext uri="{FF2B5EF4-FFF2-40B4-BE49-F238E27FC236}">
                  <a16:creationId xmlns:a16="http://schemas.microsoft.com/office/drawing/2014/main" id="{4B33C6A2-B0A5-4233-8EA9-023C745A9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4019"/>
              <a:ext cx="86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chimerici</a:t>
              </a:r>
            </a:p>
          </p:txBody>
        </p:sp>
        <p:sp>
          <p:nvSpPr>
            <p:cNvPr id="5132" name="Text Box 11">
              <a:extLst>
                <a:ext uri="{FF2B5EF4-FFF2-40B4-BE49-F238E27FC236}">
                  <a16:creationId xmlns:a16="http://schemas.microsoft.com/office/drawing/2014/main" id="{E2F06110-9B2E-4FC8-900A-A781DC2F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4019"/>
              <a:ext cx="86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umanizzati</a:t>
              </a:r>
            </a:p>
          </p:txBody>
        </p:sp>
        <p:sp>
          <p:nvSpPr>
            <p:cNvPr id="5133" name="Text Box 12">
              <a:extLst>
                <a:ext uri="{FF2B5EF4-FFF2-40B4-BE49-F238E27FC236}">
                  <a16:creationId xmlns:a16="http://schemas.microsoft.com/office/drawing/2014/main" id="{148CFF37-B1D1-4C0A-9E4C-7A23CF6EA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4028"/>
              <a:ext cx="72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umani</a:t>
              </a:r>
            </a:p>
          </p:txBody>
        </p:sp>
        <p:sp>
          <p:nvSpPr>
            <p:cNvPr id="5134" name="Text Box 18">
              <a:extLst>
                <a:ext uri="{FF2B5EF4-FFF2-40B4-BE49-F238E27FC236}">
                  <a16:creationId xmlns:a16="http://schemas.microsoft.com/office/drawing/2014/main" id="{C5A7659B-F126-4B2A-B7CA-854756298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3444"/>
              <a:ext cx="590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Regione V murina</a:t>
              </a:r>
            </a:p>
          </p:txBody>
        </p:sp>
        <p:sp>
          <p:nvSpPr>
            <p:cNvPr id="5135" name="Text Box 19">
              <a:extLst>
                <a:ext uri="{FF2B5EF4-FFF2-40B4-BE49-F238E27FC236}">
                  <a16:creationId xmlns:a16="http://schemas.microsoft.com/office/drawing/2014/main" id="{9E420625-0EF0-49C4-8529-DBF01BA27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" y="4019"/>
              <a:ext cx="86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murini</a:t>
              </a:r>
            </a:p>
          </p:txBody>
        </p:sp>
      </p:grpSp>
      <p:sp>
        <p:nvSpPr>
          <p:cNvPr id="5124" name="Text Box 14">
            <a:extLst>
              <a:ext uri="{FF2B5EF4-FFF2-40B4-BE49-F238E27FC236}">
                <a16:creationId xmlns:a16="http://schemas.microsoft.com/office/drawing/2014/main" id="{ECD914E9-50AC-4053-9438-80E4D78B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4963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Il tentativo di generare anticorpi monoclonali umani impiegando la tecnologia dell'ibridoma non ha avuto pieno successo in quanto mancano linee cellulari di mieloma umano e gli ibridomi risultanti sono instabili.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Negli ultimi 30 anni diversi approcci sono stati ideati in modo da "umanizzare" gli anticorpi murini.</a:t>
            </a:r>
            <a:endParaRPr kumimoji="0" lang="it-IT" altLang="it-IT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25" name="Text Box 15">
            <a:extLst>
              <a:ext uri="{FF2B5EF4-FFF2-40B4-BE49-F238E27FC236}">
                <a16:creationId xmlns:a16="http://schemas.microsoft.com/office/drawing/2014/main" id="{660E1C7A-6DE5-4942-8D74-9302A3566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860800"/>
            <a:ext cx="1944687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Porzione umana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Porzione murina</a:t>
            </a:r>
          </a:p>
        </p:txBody>
      </p:sp>
      <p:sp>
        <p:nvSpPr>
          <p:cNvPr id="5126" name="Text Box 16">
            <a:extLst>
              <a:ext uri="{FF2B5EF4-FFF2-40B4-BE49-F238E27FC236}">
                <a16:creationId xmlns:a16="http://schemas.microsoft.com/office/drawing/2014/main" id="{C97A29CD-2D4B-4D1F-940E-E6D114EF8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3860800"/>
            <a:ext cx="6335713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0                ~ 60 – 70 %     ~ 90 – 95 %         ~ 100 %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100 %          ~ 30 – 40 %      ~ 5 – 10 %               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97D0BC5C-1FB3-4C04-B379-37C4F556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638"/>
            <a:ext cx="9131300" cy="1143000"/>
          </a:xfrm>
        </p:spPr>
        <p:txBody>
          <a:bodyPr/>
          <a:lstStyle/>
          <a:p>
            <a:r>
              <a:rPr lang="it-IT" altLang="it-IT" sz="3200" b="1"/>
              <a:t>Livelli sierici albumina sono associate alla clearance degli anticorpi</a:t>
            </a:r>
          </a:p>
        </p:txBody>
      </p:sp>
      <p:pic>
        <p:nvPicPr>
          <p:cNvPr id="25603" name="Immagine 5">
            <a:extLst>
              <a:ext uri="{FF2B5EF4-FFF2-40B4-BE49-F238E27FC236}">
                <a16:creationId xmlns:a16="http://schemas.microsoft.com/office/drawing/2014/main" id="{280C7C23-9B7A-4D0F-987B-6DD397620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t="8041"/>
          <a:stretch>
            <a:fillRect/>
          </a:stretch>
        </p:blipFill>
        <p:spPr bwMode="auto">
          <a:xfrm>
            <a:off x="0" y="1163638"/>
            <a:ext cx="5722938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asellaDiTesto 6">
            <a:extLst>
              <a:ext uri="{FF2B5EF4-FFF2-40B4-BE49-F238E27FC236}">
                <a16:creationId xmlns:a16="http://schemas.microsoft.com/office/drawing/2014/main" id="{AB7F078F-0483-4556-81EA-2E5519F11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6488113"/>
            <a:ext cx="445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Fasanmade et al., Eur J Clin Pharm 2009 </a:t>
            </a:r>
          </a:p>
        </p:txBody>
      </p:sp>
      <p:sp>
        <p:nvSpPr>
          <p:cNvPr id="25605" name="CasellaDiTesto 7">
            <a:extLst>
              <a:ext uri="{FF2B5EF4-FFF2-40B4-BE49-F238E27FC236}">
                <a16:creationId xmlns:a16="http://schemas.microsoft.com/office/drawing/2014/main" id="{63FD134F-1674-43EF-BAFF-33B43086D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371600"/>
            <a:ext cx="304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Clearance infliximab in 482 pazienti con rettocolite ulcerosa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4CCDCB-1BCD-4EA9-9B76-22E5D8234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262313"/>
            <a:ext cx="3581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Concentrazione albumina è surrogato di: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gravità malattia;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disfunzioni di FcRn?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>
            <a:extLst>
              <a:ext uri="{FF2B5EF4-FFF2-40B4-BE49-F238E27FC236}">
                <a16:creationId xmlns:a16="http://schemas.microsoft.com/office/drawing/2014/main" id="{10009560-3E33-4FB2-9732-F6C75F78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9625"/>
          </a:xfrm>
        </p:spPr>
        <p:txBody>
          <a:bodyPr/>
          <a:lstStyle/>
          <a:p>
            <a:r>
              <a:rPr lang="it-IT" altLang="it-IT" sz="2800" b="1"/>
              <a:t>Covariate per farmacocinetica anticorpi monoclonali</a:t>
            </a:r>
          </a:p>
        </p:txBody>
      </p:sp>
      <p:pic>
        <p:nvPicPr>
          <p:cNvPr id="26627" name="Immagine 3">
            <a:extLst>
              <a:ext uri="{FF2B5EF4-FFF2-40B4-BE49-F238E27FC236}">
                <a16:creationId xmlns:a16="http://schemas.microsoft.com/office/drawing/2014/main" id="{9C75931B-982B-48EA-B9A6-DC2B86C2E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66750"/>
            <a:ext cx="6489700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asellaDiTesto 4">
            <a:extLst>
              <a:ext uri="{FF2B5EF4-FFF2-40B4-BE49-F238E27FC236}">
                <a16:creationId xmlns:a16="http://schemas.microsoft.com/office/drawing/2014/main" id="{15475908-08B5-4FA8-AF8E-2EBC97D9B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5" y="6500813"/>
            <a:ext cx="411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Munnink et al., Clin Pharm Ther 2016</a:t>
            </a:r>
          </a:p>
        </p:txBody>
      </p:sp>
      <p:sp>
        <p:nvSpPr>
          <p:cNvPr id="26629" name="CasellaDiTesto 2">
            <a:extLst>
              <a:ext uri="{FF2B5EF4-FFF2-40B4-BE49-F238E27FC236}">
                <a16:creationId xmlns:a16="http://schemas.microsoft.com/office/drawing/2014/main" id="{F1F0AF79-C3CE-4A8F-8CB7-AD47612F3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22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74854C7-292A-4388-916B-E77E0CC90405}"/>
              </a:ext>
            </a:extLst>
          </p:cNvPr>
          <p:cNvSpPr/>
          <p:nvPr/>
        </p:nvSpPr>
        <p:spPr>
          <a:xfrm>
            <a:off x="1295400" y="4572000"/>
            <a:ext cx="2714625" cy="8382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>
            <a:extLst>
              <a:ext uri="{FF2B5EF4-FFF2-40B4-BE49-F238E27FC236}">
                <a16:creationId xmlns:a16="http://schemas.microsoft.com/office/drawing/2014/main" id="{0E1FBE25-178B-4C39-B5C3-82254B35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882650"/>
          </a:xfrm>
        </p:spPr>
        <p:txBody>
          <a:bodyPr/>
          <a:lstStyle/>
          <a:p>
            <a:r>
              <a:rPr lang="it-IT" altLang="it-IT" b="1"/>
              <a:t>Immunogenicità anti-TNF</a:t>
            </a:r>
          </a:p>
        </p:txBody>
      </p:sp>
      <p:pic>
        <p:nvPicPr>
          <p:cNvPr id="27651" name="Segnaposto contenuto 3">
            <a:extLst>
              <a:ext uri="{FF2B5EF4-FFF2-40B4-BE49-F238E27FC236}">
                <a16:creationId xmlns:a16="http://schemas.microsoft.com/office/drawing/2014/main" id="{5D67D73A-B56A-4A88-955B-56AE04F898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100" y="1143000"/>
            <a:ext cx="6781800" cy="5211763"/>
          </a:xfrm>
        </p:spPr>
      </p:pic>
      <p:sp>
        <p:nvSpPr>
          <p:cNvPr id="27652" name="Rettangolo 5">
            <a:extLst>
              <a:ext uri="{FF2B5EF4-FFF2-40B4-BE49-F238E27FC236}">
                <a16:creationId xmlns:a16="http://schemas.microsoft.com/office/drawing/2014/main" id="{918E0B03-F784-4D87-8A2E-249C34310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213" y="6488113"/>
            <a:ext cx="3633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Bendtzen K. Front Immunol. 2015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FEFF35-8950-450A-B907-4277E229F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t-IT" sz="2800" dirty="0"/>
              <a:t>Sebbene siano state risolte diverse difficoltà tecniche associate all’ottenimento di anticorpi umani direttamente dai linfociti B umani (ibridomi e simili):</a:t>
            </a:r>
          </a:p>
          <a:p>
            <a:pPr algn="just">
              <a:buFontTx/>
              <a:buChar char="-"/>
              <a:defRPr/>
            </a:pPr>
            <a:r>
              <a:rPr lang="it-IT" sz="2800" dirty="0"/>
              <a:t>la tolleranza del sistema immunitario umano verso gli antigeni umani;</a:t>
            </a:r>
          </a:p>
          <a:p>
            <a:pPr algn="just">
              <a:buFontTx/>
              <a:buChar char="-"/>
              <a:defRPr/>
            </a:pPr>
            <a:r>
              <a:rPr lang="it-IT" sz="2800" dirty="0"/>
              <a:t>pazienti umani non possono essere immunizzati verso gli antigeni di interesse in maniera comparabile agli animali da laboratorio.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it-IT" sz="2800" dirty="0" err="1"/>
              <a:t>Lonberg</a:t>
            </a:r>
            <a:r>
              <a:rPr lang="it-IT" sz="2800" dirty="0"/>
              <a:t>, Nature </a:t>
            </a:r>
            <a:r>
              <a:rPr lang="it-IT" sz="2800" dirty="0" err="1"/>
              <a:t>Biotechnology</a:t>
            </a:r>
            <a:r>
              <a:rPr lang="it-IT" sz="2800" dirty="0"/>
              <a:t> 2005</a:t>
            </a:r>
          </a:p>
        </p:txBody>
      </p:sp>
      <p:sp>
        <p:nvSpPr>
          <p:cNvPr id="7171" name="Title 1">
            <a:extLst>
              <a:ext uri="{FF2B5EF4-FFF2-40B4-BE49-F238E27FC236}">
                <a16:creationId xmlns:a16="http://schemas.microsoft.com/office/drawing/2014/main" id="{F0C2BF0A-9DDB-4A5F-ACB1-AECF6412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200" b="1"/>
              <a:t>Anticorpi terapeutici umani non possono essere ottenuti con la tecnologia dell'ibridoma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9CC89E0-C210-44B9-9758-904DB749F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>
            <a:fillRect/>
          </a:stretch>
        </p:blipFill>
        <p:spPr bwMode="auto">
          <a:xfrm>
            <a:off x="2209800" y="838200"/>
            <a:ext cx="5087938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0DF8773E-8B5B-4844-8C00-E12293F1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/>
            <a:r>
              <a:rPr lang="it-IT" altLang="it-IT" sz="3200" b="1"/>
              <a:t>Anticorpi monoclonali: nomenclatura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D5B9A8E7-31DF-4292-A932-2C61893B9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da Baumgart &amp; Sandborn, Lancet 2007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64C30F2F-485C-4363-BC0B-A42BF7F794A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620713"/>
            <a:ext cx="4337050" cy="5851525"/>
          </a:xfrm>
        </p:spPr>
      </p:pic>
      <p:sp>
        <p:nvSpPr>
          <p:cNvPr id="10243" name="Text Box 6">
            <a:extLst>
              <a:ext uri="{FF2B5EF4-FFF2-40B4-BE49-F238E27FC236}">
                <a16:creationId xmlns:a16="http://schemas.microsoft.com/office/drawing/2014/main" id="{CEEAF941-2C06-4780-BACA-9D3CA76F2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913"/>
            <a:ext cx="8497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Esempi di metodi per la produzione di farmaci biologici diretti contro TNF-</a:t>
            </a:r>
            <a:r>
              <a:rPr kumimoji="0" lang="en-US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sp>
        <p:nvSpPr>
          <p:cNvPr id="10244" name="Text Box 7">
            <a:extLst>
              <a:ext uri="{FF2B5EF4-FFF2-40B4-BE49-F238E27FC236}">
                <a16:creationId xmlns:a16="http://schemas.microsoft.com/office/drawing/2014/main" id="{5AA045CE-05A3-4321-AAF3-8FBAEDB16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6583363"/>
            <a:ext cx="6119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 Fleischmann &amp; Shealy, Molecular Interventions 2003</a:t>
            </a:r>
          </a:p>
        </p:txBody>
      </p:sp>
      <p:sp>
        <p:nvSpPr>
          <p:cNvPr id="10245" name="Text Box 8">
            <a:extLst>
              <a:ext uri="{FF2B5EF4-FFF2-40B4-BE49-F238E27FC236}">
                <a16:creationId xmlns:a16="http://schemas.microsoft.com/office/drawing/2014/main" id="{62F4687A-8A88-426C-9A8A-A982C5EEA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724400"/>
            <a:ext cx="3313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(certolizumab pegol)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>
            <a:extLst>
              <a:ext uri="{FF2B5EF4-FFF2-40B4-BE49-F238E27FC236}">
                <a16:creationId xmlns:a16="http://schemas.microsoft.com/office/drawing/2014/main" id="{F0430D9B-5CB2-4850-9913-6F1D9EFA7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835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Produzione di anticorpi murini umanizzati: anticorpi chimerici con sostituzione delle porzioni costanti </a:t>
            </a:r>
          </a:p>
        </p:txBody>
      </p:sp>
      <p:sp>
        <p:nvSpPr>
          <p:cNvPr id="11267" name="Text Box 7">
            <a:extLst>
              <a:ext uri="{FF2B5EF4-FFF2-40B4-BE49-F238E27FC236}">
                <a16:creationId xmlns:a16="http://schemas.microsoft.com/office/drawing/2014/main" id="{6AA608C1-1F03-42F7-9FF9-FDBB9FEF4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6583363"/>
            <a:ext cx="6119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 Fleischmann &amp; Shealy, Molecular Interventions 2003</a:t>
            </a:r>
          </a:p>
        </p:txBody>
      </p:sp>
      <p:grpSp>
        <p:nvGrpSpPr>
          <p:cNvPr id="11268" name="Group 10">
            <a:extLst>
              <a:ext uri="{FF2B5EF4-FFF2-40B4-BE49-F238E27FC236}">
                <a16:creationId xmlns:a16="http://schemas.microsoft.com/office/drawing/2014/main" id="{72A252DE-7B7E-452B-BD7C-476747C4B82C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628775"/>
            <a:ext cx="8435975" cy="4164013"/>
            <a:chOff x="249" y="1026"/>
            <a:chExt cx="5314" cy="2623"/>
          </a:xfrm>
        </p:grpSpPr>
        <p:pic>
          <p:nvPicPr>
            <p:cNvPr id="11269" name="Picture 4">
              <a:extLst>
                <a:ext uri="{FF2B5EF4-FFF2-40B4-BE49-F238E27FC236}">
                  <a16:creationId xmlns:a16="http://schemas.microsoft.com/office/drawing/2014/main" id="{2AF7C2AC-84CB-4104-A81A-8D0A022CB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026"/>
              <a:ext cx="5314" cy="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9">
              <a:extLst>
                <a:ext uri="{FF2B5EF4-FFF2-40B4-BE49-F238E27FC236}">
                  <a16:creationId xmlns:a16="http://schemas.microsoft.com/office/drawing/2014/main" id="{44307BA9-BD0E-47A1-A0C6-CAE2B0C11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7" y="1841"/>
              <a:ext cx="99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INFLIXIMAB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>
            <a:extLst>
              <a:ext uri="{FF2B5EF4-FFF2-40B4-BE49-F238E27FC236}">
                <a16:creationId xmlns:a16="http://schemas.microsoft.com/office/drawing/2014/main" id="{043E354B-5F3F-49A7-886D-F0B4B245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Produzione anticorpi completamente umani</a:t>
            </a: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A080D3FE-7C76-47DD-B83A-E93EE9704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2250"/>
          </a:xfr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it-IT"/>
              <a:t>Possono essere prodotti impiegando due approcci:</a:t>
            </a:r>
          </a:p>
          <a:p>
            <a:pPr>
              <a:spcBef>
                <a:spcPct val="50000"/>
              </a:spcBef>
            </a:pPr>
            <a:endParaRPr lang="en-US" altLang="it-IT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it-IT"/>
              <a:t> phage display library ( = adalimumab);</a:t>
            </a:r>
          </a:p>
          <a:p>
            <a:pPr>
              <a:spcBef>
                <a:spcPct val="50000"/>
              </a:spcBef>
            </a:pPr>
            <a:endParaRPr lang="en-US" altLang="it-IT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it-IT"/>
              <a:t> topi transgenici ( = panitumumab).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7E5BFE5-36C8-4C80-90A5-589BB5CF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/>
              <a:t>Phage-display permette di ottenere il gene per gli anticorpi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80FA9A6E-592E-46E3-A31E-9879A91BD3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9275" y="1600200"/>
            <a:ext cx="5505450" cy="4525963"/>
          </a:xfrm>
        </p:spPr>
      </p:pic>
      <p:sp>
        <p:nvSpPr>
          <p:cNvPr id="13316" name="TextBox 4">
            <a:extLst>
              <a:ext uri="{FF2B5EF4-FFF2-40B4-BE49-F238E27FC236}">
                <a16:creationId xmlns:a16="http://schemas.microsoft.com/office/drawing/2014/main" id="{BC201241-C867-45EB-8B72-A510E4ED3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553200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Bradbury et al., Nat Biotechnol 2011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7C0058-7A43-4412-A700-93A6C47C1707}"/>
              </a:ext>
            </a:extLst>
          </p:cNvPr>
          <p:cNvSpPr/>
          <p:nvPr/>
        </p:nvSpPr>
        <p:spPr>
          <a:xfrm>
            <a:off x="3581400" y="5257800"/>
            <a:ext cx="17526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4B451AFD-BABC-4178-A2C1-67411D243CD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838200"/>
            <a:ext cx="8589963" cy="5664200"/>
          </a:xfrm>
        </p:spPr>
      </p:pic>
      <p:sp>
        <p:nvSpPr>
          <p:cNvPr id="14339" name="Text Box 6">
            <a:extLst>
              <a:ext uri="{FF2B5EF4-FFF2-40B4-BE49-F238E27FC236}">
                <a16:creationId xmlns:a16="http://schemas.microsoft.com/office/drawing/2014/main" id="{252BA711-68BA-470E-8018-87018B883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6583363"/>
            <a:ext cx="6119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 Fleischmann &amp; Shealy, Molecular Interventions 2003</a:t>
            </a:r>
          </a:p>
        </p:txBody>
      </p:sp>
      <p:sp>
        <p:nvSpPr>
          <p:cNvPr id="14340" name="Text Box 13">
            <a:extLst>
              <a:ext uri="{FF2B5EF4-FFF2-40B4-BE49-F238E27FC236}">
                <a16:creationId xmlns:a16="http://schemas.microsoft.com/office/drawing/2014/main" id="{49EE25B8-AFAB-4542-B6E9-1B079CF15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785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Produzione di anticorpi murini umanizzati: anticorpi chimerici completamente umani</a:t>
            </a:r>
          </a:p>
        </p:txBody>
      </p:sp>
      <p:sp>
        <p:nvSpPr>
          <p:cNvPr id="14341" name="Text Box 14">
            <a:extLst>
              <a:ext uri="{FF2B5EF4-FFF2-40B4-BE49-F238E27FC236}">
                <a16:creationId xmlns:a16="http://schemas.microsoft.com/office/drawing/2014/main" id="{0CB6B2F6-849B-4577-A890-C430A4C29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0" y="5868988"/>
            <a:ext cx="122396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adalimumab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650</Words>
  <Application>Microsoft Office PowerPoint</Application>
  <PresentationFormat>Presentazione su schermo (4:3)</PresentationFormat>
  <Paragraphs>105</Paragraphs>
  <Slides>22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0" baseType="lpstr">
      <vt:lpstr>Arial</vt:lpstr>
      <vt:lpstr>Calibri</vt:lpstr>
      <vt:lpstr>Comic Sans MS</vt:lpstr>
      <vt:lpstr>Symbol</vt:lpstr>
      <vt:lpstr>Times New Roman</vt:lpstr>
      <vt:lpstr>Struttura predefinita</vt:lpstr>
      <vt:lpstr>Office Theme</vt:lpstr>
      <vt:lpstr>Immagine bitmap</vt:lpstr>
      <vt:lpstr>Produzione anticorpi completamente umani</vt:lpstr>
      <vt:lpstr>Presentazione standard di PowerPoint</vt:lpstr>
      <vt:lpstr>Anticorpi terapeutici umani non possono essere ottenuti con la tecnologia dell'ibridoma</vt:lpstr>
      <vt:lpstr>Anticorpi monoclonali: nomenclatura</vt:lpstr>
      <vt:lpstr>Presentazione standard di PowerPoint</vt:lpstr>
      <vt:lpstr>Presentazione standard di PowerPoint</vt:lpstr>
      <vt:lpstr>Produzione anticorpi completamente umani</vt:lpstr>
      <vt:lpstr>Phage-display permette di ottenere il gene per gli anticorpi</vt:lpstr>
      <vt:lpstr>Presentazione standard di PowerPoint</vt:lpstr>
      <vt:lpstr>Presentazione standard di PowerPoint</vt:lpstr>
      <vt:lpstr>Presentazione standard di PowerPoint</vt:lpstr>
      <vt:lpstr>Covariate per farmacocinetica anticorpi monoclonali</vt:lpstr>
      <vt:lpstr>Variabili demografiche</vt:lpstr>
      <vt:lpstr>Covariate per farmacocinetica anticorpi monoclonali</vt:lpstr>
      <vt:lpstr>Farmacocinetica e farmacodinamica anticorpi si influenzano reciprocamente</vt:lpstr>
      <vt:lpstr>Livelli circolanti di anti-TNF correlano con l’attività di malattia</vt:lpstr>
      <vt:lpstr>Attività di malattia e concentrazione tissutale di anti-TNF e TNF</vt:lpstr>
      <vt:lpstr>Presentazione standard di PowerPoint</vt:lpstr>
      <vt:lpstr>Covariate per farmacocinetica anticorpi monoclonali</vt:lpstr>
      <vt:lpstr>Livelli sierici albumina sono associate alla clearance degli anticorpi</vt:lpstr>
      <vt:lpstr>Covariate per farmacocinetica anticorpi monoclonali</vt:lpstr>
      <vt:lpstr>Immunogenicità anti-TNF</vt:lpstr>
    </vt:vector>
  </TitlesOfParts>
  <Company>SJCRH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Farmacotossicologia</dc:title>
  <dc:creator>help</dc:creator>
  <cp:lastModifiedBy>Gabriele Stocco</cp:lastModifiedBy>
  <cp:revision>140</cp:revision>
  <dcterms:created xsi:type="dcterms:W3CDTF">2012-03-01T12:06:30Z</dcterms:created>
  <dcterms:modified xsi:type="dcterms:W3CDTF">2020-10-25T21:33:13Z</dcterms:modified>
</cp:coreProperties>
</file>