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97" r:id="rId2"/>
    <p:sldId id="276" r:id="rId3"/>
    <p:sldId id="356" r:id="rId4"/>
    <p:sldId id="308" r:id="rId5"/>
    <p:sldId id="311" r:id="rId6"/>
    <p:sldId id="313" r:id="rId7"/>
    <p:sldId id="314" r:id="rId8"/>
    <p:sldId id="315" r:id="rId9"/>
    <p:sldId id="316" r:id="rId10"/>
    <p:sldId id="317" r:id="rId11"/>
    <p:sldId id="320" r:id="rId12"/>
    <p:sldId id="277" r:id="rId13"/>
    <p:sldId id="321" r:id="rId14"/>
    <p:sldId id="322" r:id="rId15"/>
    <p:sldId id="323" r:id="rId16"/>
    <p:sldId id="324" r:id="rId17"/>
    <p:sldId id="326" r:id="rId18"/>
    <p:sldId id="327" r:id="rId19"/>
    <p:sldId id="325" r:id="rId20"/>
    <p:sldId id="312" r:id="rId21"/>
    <p:sldId id="328" r:id="rId22"/>
    <p:sldId id="329" r:id="rId23"/>
    <p:sldId id="352" r:id="rId24"/>
    <p:sldId id="340" r:id="rId25"/>
    <p:sldId id="330" r:id="rId26"/>
    <p:sldId id="332" r:id="rId27"/>
    <p:sldId id="343" r:id="rId28"/>
    <p:sldId id="333" r:id="rId29"/>
    <p:sldId id="335" r:id="rId30"/>
    <p:sldId id="334" r:id="rId31"/>
    <p:sldId id="337" r:id="rId32"/>
    <p:sldId id="338" r:id="rId33"/>
    <p:sldId id="339" r:id="rId34"/>
    <p:sldId id="342" r:id="rId35"/>
    <p:sldId id="354" r:id="rId36"/>
    <p:sldId id="282" r:id="rId37"/>
    <p:sldId id="344" r:id="rId38"/>
    <p:sldId id="345" r:id="rId39"/>
    <p:sldId id="346" r:id="rId40"/>
    <p:sldId id="351" r:id="rId41"/>
    <p:sldId id="347" r:id="rId42"/>
    <p:sldId id="349" r:id="rId43"/>
    <p:sldId id="348" r:id="rId44"/>
    <p:sldId id="350" r:id="rId45"/>
    <p:sldId id="353" r:id="rId46"/>
    <p:sldId id="336" r:id="rId47"/>
    <p:sldId id="331" r:id="rId48"/>
    <p:sldId id="30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9933"/>
    <a:srgbClr val="0066CC"/>
    <a:srgbClr val="00FF00"/>
    <a:srgbClr val="00BC00"/>
    <a:srgbClr val="CCFFFF"/>
    <a:srgbClr val="FFCCFF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94483-E9AA-4440-826C-53D03764369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EF37-D2F6-4B8D-9D67-735E7907A1D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>
                <a:solidFill>
                  <a:prstClr val="black"/>
                </a:solidFill>
                <a:latin typeface="Times" pitchFamily="18" charset="0"/>
              </a:rPr>
              <a:t>Bioch.Clin. e Diagn.Mol.</a:t>
            </a: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>
                <a:solidFill>
                  <a:prstClr val="black"/>
                </a:solidFill>
                <a:latin typeface="Times" pitchFamily="18" charset="0"/>
              </a:rPr>
              <a:t>Sezione 3</a:t>
            </a: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22"/>
            <a:ext cx="5029200" cy="276999"/>
          </a:xfrm>
          <a:noFill/>
        </p:spPr>
        <p:txBody>
          <a:bodyPr wrap="square">
            <a:spAutoFit/>
          </a:bodyPr>
          <a:lstStyle/>
          <a:p>
            <a:pPr algn="just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27923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>
                <a:solidFill>
                  <a:prstClr val="black"/>
                </a:solidFill>
                <a:latin typeface="Times" pitchFamily="18" charset="0"/>
              </a:rPr>
              <a:t>Bioch.Clin. e Diagn.Mol.</a:t>
            </a:r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>
                <a:solidFill>
                  <a:prstClr val="black"/>
                </a:solidFill>
                <a:latin typeface="Times" pitchFamily="18" charset="0"/>
              </a:rPr>
              <a:t>Sezione 3</a:t>
            </a:r>
          </a:p>
        </p:txBody>
      </p:sp>
      <p:sp>
        <p:nvSpPr>
          <p:cNvPr id="7885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3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7631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>
                <a:solidFill>
                  <a:prstClr val="black"/>
                </a:solidFill>
                <a:latin typeface="Times" pitchFamily="18" charset="0"/>
              </a:rPr>
              <a:t>Bioch.Clin. e Diagn.Mol.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>
                <a:solidFill>
                  <a:prstClr val="black"/>
                </a:solidFill>
                <a:latin typeface="Times" pitchFamily="18" charset="0"/>
              </a:rPr>
              <a:t>Sezione 3</a:t>
            </a: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98977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1"/>
            <a:ext cx="9009185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94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1894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 altLang="it-IT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 altLang="it-IT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83A87D7-0108-4162-9486-A21CED3CC932}" type="slidenum">
              <a:rPr lang="it-IT" altLang="it-IT">
                <a:solidFill>
                  <a:srgbClr val="1C1C1C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6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25E8-80DF-491C-AE33-B90CFB52134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11866" y="144463"/>
            <a:ext cx="1943100" cy="59880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82566" y="144463"/>
            <a:ext cx="5688623" cy="59880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70F4-998A-4762-B01F-339D771D7DD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5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6962" y="144464"/>
            <a:ext cx="7757746" cy="11969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566" y="1628775"/>
            <a:ext cx="3815862" cy="45037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9104" y="1628775"/>
            <a:ext cx="3815862" cy="45037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378F-4E2B-4258-BEAB-6436C252467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6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6962" y="144464"/>
            <a:ext cx="7757746" cy="11969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566" y="1628775"/>
            <a:ext cx="3815862" cy="45037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139104" y="1628776"/>
            <a:ext cx="3815862" cy="21748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139104" y="3956051"/>
            <a:ext cx="3815862" cy="2176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D4E8-BE00-464E-AEC0-05B127BEC35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5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7D95-2A02-4C08-BA5D-8B8DBB3B9A6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6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C1B43-E20B-4B4F-87A1-4F09DE44CAB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566" y="1628775"/>
            <a:ext cx="3815862" cy="4503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9104" y="1628775"/>
            <a:ext cx="3815862" cy="4503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1FD-ED43-454A-9E26-47F31E980D8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79865-9547-4C6E-9F64-DD9F61A9BC2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65CF7-44F1-4A32-8363-210554283E4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2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AB666-D67E-4E05-8709-1FEC23FFBB5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F79AF-D1F8-4321-B7B4-1ACF8112795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0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F382A-2034-40C4-A273-A5DF91E7903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86962" y="144464"/>
            <a:ext cx="7757746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566" y="1628775"/>
            <a:ext cx="7772400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88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88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88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638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B39D84-04DC-4C00-B3D2-168ACB03C220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857356" y="2435362"/>
            <a:ext cx="5269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PCR quantitativa</a:t>
            </a:r>
            <a:endParaRPr lang="it-IT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9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643174" y="39526"/>
            <a:ext cx="3714776" cy="53195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SONDE</a:t>
            </a:r>
            <a:r>
              <a:rPr lang="it-IT" altLang="it-IT" sz="2800" b="1" u="sng" kern="0" dirty="0" smtClean="0">
                <a:solidFill>
                  <a:srgbClr val="FF3399"/>
                </a:solidFill>
                <a:ea typeface="+mj-ea"/>
                <a:cs typeface="+mj-cs"/>
              </a:rPr>
              <a:t> </a:t>
            </a:r>
            <a:r>
              <a:rPr kumimoji="0" lang="it-IT" altLang="it-IT" sz="2800" b="1" i="0" u="sng" strike="noStrike" kern="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TAQMAN</a:t>
            </a:r>
            <a:endParaRPr kumimoji="0" lang="it-IT" altLang="it-IT" sz="2800" b="1" i="0" u="sng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ctangle 160"/>
          <p:cNvSpPr>
            <a:spLocks noChangeArrowheads="1"/>
          </p:cNvSpPr>
          <p:nvPr/>
        </p:nvSpPr>
        <p:spPr bwMode="auto">
          <a:xfrm>
            <a:off x="285720" y="642918"/>
            <a:ext cx="85725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</a:rPr>
              <a:t>La sonda di tipo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TaqMan</a:t>
            </a:r>
            <a:r>
              <a:rPr lang="it-IT" altLang="it-IT" sz="2000" dirty="0" smtClean="0">
                <a:solidFill>
                  <a:srgbClr val="000000"/>
                </a:solidFill>
              </a:rPr>
              <a:t> è una sonda di idrolisi disegnata in maniera da ibridarsi all’interno della regione amplificata nella reazione di PCR. L’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oligonucleotide</a:t>
            </a:r>
            <a:r>
              <a:rPr lang="it-IT" altLang="it-IT" sz="2000" dirty="0" smtClean="0">
                <a:solidFill>
                  <a:srgbClr val="000000"/>
                </a:solidFill>
              </a:rPr>
              <a:t> sonda  è coniugato a un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fluorocromo</a:t>
            </a:r>
            <a:r>
              <a:rPr lang="it-IT" altLang="it-IT" sz="2000" dirty="0" smtClean="0">
                <a:solidFill>
                  <a:srgbClr val="000000"/>
                </a:solidFill>
              </a:rPr>
              <a:t> reporter e a un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quencher</a:t>
            </a:r>
            <a:endParaRPr lang="it-IT" altLang="it-IT" sz="2000" dirty="0" smtClean="0">
              <a:solidFill>
                <a:srgbClr val="00B0F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2619382"/>
            <a:ext cx="6629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60"/>
          <p:cNvSpPr>
            <a:spLocks noChangeArrowheads="1"/>
          </p:cNvSpPr>
          <p:nvPr/>
        </p:nvSpPr>
        <p:spPr bwMode="auto">
          <a:xfrm>
            <a:off x="428596" y="4952068"/>
            <a:ext cx="833147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</a:rPr>
              <a:t>La distanza fra R e Q è tale per cui il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quencher</a:t>
            </a:r>
            <a:r>
              <a:rPr lang="it-IT" altLang="it-IT" sz="2000" dirty="0" smtClean="0">
                <a:solidFill>
                  <a:srgbClr val="000000"/>
                </a:solidFill>
              </a:rPr>
              <a:t> assorbe l’energia dal reporter  che non emetterà fluorescenza (smorzamento). La situazione cambia quando inizia la polimerizzazione della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Taq</a:t>
            </a:r>
            <a:r>
              <a:rPr lang="it-IT" altLang="it-IT" sz="2000" dirty="0" smtClean="0">
                <a:solidFill>
                  <a:srgbClr val="000000"/>
                </a:solidFill>
              </a:rPr>
              <a:t> polimerasi  </a:t>
            </a:r>
            <a:endParaRPr lang="it-IT" altLang="it-IT" sz="20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5" y="71414"/>
            <a:ext cx="4063365" cy="1977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" y="2169620"/>
            <a:ext cx="3500462" cy="2285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942" y="4588382"/>
            <a:ext cx="3480435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4429124" y="522912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2000" dirty="0" smtClean="0">
                <a:solidFill>
                  <a:srgbClr val="00B0F0"/>
                </a:solidFill>
              </a:rPr>
              <a:t>1. Fase di appaiamento</a:t>
            </a:r>
            <a:r>
              <a:rPr lang="it-IT" altLang="it-IT" sz="2000" dirty="0" smtClean="0">
                <a:solidFill>
                  <a:srgbClr val="000000"/>
                </a:solidFill>
              </a:rPr>
              <a:t>:  la sonda riconosce e si lega all’interno della regione da amplificare </a:t>
            </a:r>
            <a:endParaRPr lang="it-IT" sz="2000" dirty="0"/>
          </a:p>
        </p:txBody>
      </p:sp>
      <p:sp>
        <p:nvSpPr>
          <p:cNvPr id="7" name="Text Box 159"/>
          <p:cNvSpPr txBox="1">
            <a:spLocks noChangeArrowheads="1"/>
          </p:cNvSpPr>
          <p:nvPr/>
        </p:nvSpPr>
        <p:spPr bwMode="auto">
          <a:xfrm>
            <a:off x="4214810" y="2286554"/>
            <a:ext cx="485778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36588" lvl="1" indent="-457200" algn="ctr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55000"/>
            </a:pPr>
            <a:endParaRPr lang="it-IT" altLang="it-IT" sz="2000" dirty="0" smtClean="0">
              <a:solidFill>
                <a:srgbClr val="000000"/>
              </a:solidFill>
            </a:endParaRPr>
          </a:p>
          <a:p>
            <a:pPr lvl="1" algn="ctr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55000"/>
              <a:buFont typeface="Wingdings" pitchFamily="2" charset="2"/>
              <a:buNone/>
            </a:pPr>
            <a:r>
              <a:rPr lang="it-IT" altLang="it-IT" sz="2000" dirty="0" smtClean="0">
                <a:solidFill>
                  <a:srgbClr val="00B0F0"/>
                </a:solidFill>
              </a:rPr>
              <a:t>2. Fase di estensione</a:t>
            </a:r>
            <a:r>
              <a:rPr lang="it-IT" altLang="it-IT" sz="2000" dirty="0" smtClean="0">
                <a:solidFill>
                  <a:srgbClr val="000000"/>
                </a:solidFill>
              </a:rPr>
              <a:t>: la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Taq</a:t>
            </a:r>
            <a:r>
              <a:rPr lang="it-IT" altLang="it-IT" sz="2000" dirty="0" smtClean="0">
                <a:solidFill>
                  <a:srgbClr val="000000"/>
                </a:solidFill>
              </a:rPr>
              <a:t> polimerasi partendo dai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primers</a:t>
            </a:r>
            <a:r>
              <a:rPr lang="it-IT" altLang="it-IT" sz="2000" dirty="0" smtClean="0">
                <a:solidFill>
                  <a:srgbClr val="000000"/>
                </a:solidFill>
              </a:rPr>
              <a:t> polimerizza e arrivando in corrispondenza della sonda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TaqMan</a:t>
            </a:r>
            <a:r>
              <a:rPr lang="it-IT" altLang="it-IT" sz="2000" dirty="0" smtClean="0">
                <a:solidFill>
                  <a:srgbClr val="000000"/>
                </a:solidFill>
              </a:rPr>
              <a:t> comincia a degradarla (mediante la sua </a:t>
            </a:r>
            <a:r>
              <a:rPr lang="it-IT" altLang="it-IT" sz="2000" dirty="0" smtClean="0">
                <a:solidFill>
                  <a:srgbClr val="FF3399"/>
                </a:solidFill>
              </a:rPr>
              <a:t>attività 5’-&gt;3’ </a:t>
            </a:r>
            <a:r>
              <a:rPr lang="it-IT" altLang="it-IT" sz="2000" dirty="0" err="1" smtClean="0">
                <a:solidFill>
                  <a:srgbClr val="FF3399"/>
                </a:solidFill>
              </a:rPr>
              <a:t>esonucleasica</a:t>
            </a:r>
            <a:r>
              <a:rPr lang="it-IT" altLang="it-IT" sz="2000" dirty="0" smtClean="0">
                <a:solidFill>
                  <a:srgbClr val="000000"/>
                </a:solidFill>
              </a:rPr>
              <a:t>) abolendo l’effetto “</a:t>
            </a:r>
            <a:r>
              <a:rPr lang="it-IT" altLang="it-IT" sz="2000" dirty="0" smtClean="0"/>
              <a:t>quenching</a:t>
            </a:r>
            <a:r>
              <a:rPr lang="it-IT" altLang="it-IT" sz="2000" dirty="0" smtClean="0">
                <a:solidFill>
                  <a:srgbClr val="000000"/>
                </a:solidFill>
              </a:rPr>
              <a:t>” e permettendo al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fluoroforo</a:t>
            </a:r>
            <a:r>
              <a:rPr lang="it-IT" altLang="it-IT" sz="2000" dirty="0" smtClean="0">
                <a:solidFill>
                  <a:srgbClr val="000000"/>
                </a:solidFill>
              </a:rPr>
              <a:t> reporter di emettere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9A4090-FC75-473F-8DE8-D664B236CF5C}" type="slidenum">
              <a:rPr lang="it-IT" altLang="it-IT">
                <a:solidFill>
                  <a:srgbClr val="000000"/>
                </a:solidFill>
                <a:latin typeface="Tahoma" pitchFamily="34" charset="0"/>
              </a:rPr>
              <a:pPr eaLnBrk="1" hangingPunct="1"/>
              <a:t>12</a:t>
            </a:fld>
            <a:endParaRPr lang="it-IT" altLang="it-IT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276492" y="438161"/>
            <a:ext cx="4724400" cy="4991103"/>
            <a:chOff x="685800" y="2242797"/>
            <a:chExt cx="4038600" cy="4424706"/>
          </a:xfrm>
        </p:grpSpPr>
        <p:sp>
          <p:nvSpPr>
            <p:cNvPr id="37892" name="Rectangle 5"/>
            <p:cNvSpPr>
              <a:spLocks noChangeArrowheads="1"/>
            </p:cNvSpPr>
            <p:nvPr/>
          </p:nvSpPr>
          <p:spPr bwMode="auto">
            <a:xfrm>
              <a:off x="685800" y="2242797"/>
              <a:ext cx="4018086" cy="442470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37893" name="AutoShape 6"/>
            <p:cNvSpPr>
              <a:spLocks noChangeArrowheads="1"/>
            </p:cNvSpPr>
            <p:nvPr/>
          </p:nvSpPr>
          <p:spPr bwMode="auto">
            <a:xfrm rot="-5400000">
              <a:off x="1593118" y="4131409"/>
              <a:ext cx="774700" cy="265234"/>
            </a:xfrm>
            <a:prstGeom prst="leftArrow">
              <a:avLst>
                <a:gd name="adj1" fmla="val 50278"/>
                <a:gd name="adj2" fmla="val 97722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grpSp>
          <p:nvGrpSpPr>
            <p:cNvPr id="37894" name="Group 7"/>
            <p:cNvGrpSpPr>
              <a:grpSpLocks/>
            </p:cNvGrpSpPr>
            <p:nvPr/>
          </p:nvGrpSpPr>
          <p:grpSpPr bwMode="auto">
            <a:xfrm>
              <a:off x="807428" y="5019680"/>
              <a:ext cx="2321169" cy="1560513"/>
              <a:chOff x="505" y="3072"/>
              <a:chExt cx="1584" cy="983"/>
            </a:xfrm>
          </p:grpSpPr>
          <p:sp>
            <p:nvSpPr>
              <p:cNvPr id="38012" name="Line 8"/>
              <p:cNvSpPr>
                <a:spLocks noChangeShapeType="1"/>
              </p:cNvSpPr>
              <p:nvPr/>
            </p:nvSpPr>
            <p:spPr bwMode="auto">
              <a:xfrm>
                <a:off x="1369" y="3708"/>
                <a:ext cx="312" cy="0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13" name="Line 9"/>
              <p:cNvSpPr>
                <a:spLocks noChangeShapeType="1"/>
              </p:cNvSpPr>
              <p:nvPr/>
            </p:nvSpPr>
            <p:spPr bwMode="auto">
              <a:xfrm>
                <a:off x="1393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14" name="Line 10"/>
              <p:cNvSpPr>
                <a:spLocks noChangeShapeType="1"/>
              </p:cNvSpPr>
              <p:nvPr/>
            </p:nvSpPr>
            <p:spPr bwMode="auto">
              <a:xfrm>
                <a:off x="1489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15" name="Line 11"/>
              <p:cNvSpPr>
                <a:spLocks noChangeShapeType="1"/>
              </p:cNvSpPr>
              <p:nvPr/>
            </p:nvSpPr>
            <p:spPr bwMode="auto">
              <a:xfrm>
                <a:off x="1633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16" name="Line 12"/>
              <p:cNvSpPr>
                <a:spLocks noChangeShapeType="1"/>
              </p:cNvSpPr>
              <p:nvPr/>
            </p:nvSpPr>
            <p:spPr bwMode="auto">
              <a:xfrm>
                <a:off x="1537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17" name="Line 13"/>
              <p:cNvSpPr>
                <a:spLocks noChangeShapeType="1"/>
              </p:cNvSpPr>
              <p:nvPr/>
            </p:nvSpPr>
            <p:spPr bwMode="auto">
              <a:xfrm>
                <a:off x="1681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18" name="Line 14"/>
              <p:cNvSpPr>
                <a:spLocks noChangeShapeType="1"/>
              </p:cNvSpPr>
              <p:nvPr/>
            </p:nvSpPr>
            <p:spPr bwMode="auto">
              <a:xfrm>
                <a:off x="1441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19" name="AutoShape 15"/>
              <p:cNvSpPr>
                <a:spLocks noChangeArrowheads="1"/>
              </p:cNvSpPr>
              <p:nvPr/>
            </p:nvSpPr>
            <p:spPr bwMode="auto">
              <a:xfrm>
                <a:off x="601" y="3756"/>
                <a:ext cx="1392" cy="48"/>
              </a:xfrm>
              <a:prstGeom prst="parallelogram">
                <a:avLst>
                  <a:gd name="adj" fmla="val 97875"/>
                </a:avLst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400" smtClean="0">
                    <a:solidFill>
                      <a:srgbClr val="FF0000"/>
                    </a:solidFill>
                    <a:latin typeface="Verdana" pitchFamily="34" charset="0"/>
                  </a:rPr>
                  <a:t>Amplicon</a:t>
                </a:r>
                <a:endParaRPr lang="en-AU" altLang="it-IT" sz="40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020" name="Line 16"/>
              <p:cNvSpPr>
                <a:spLocks noChangeShapeType="1"/>
              </p:cNvSpPr>
              <p:nvPr/>
            </p:nvSpPr>
            <p:spPr bwMode="auto">
              <a:xfrm flipH="1">
                <a:off x="553" y="370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21" name="Line 17"/>
              <p:cNvSpPr>
                <a:spLocks noChangeShapeType="1"/>
              </p:cNvSpPr>
              <p:nvPr/>
            </p:nvSpPr>
            <p:spPr bwMode="auto">
              <a:xfrm flipH="1">
                <a:off x="505" y="370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22" name="Line 18"/>
              <p:cNvSpPr>
                <a:spLocks noChangeShapeType="1"/>
              </p:cNvSpPr>
              <p:nvPr/>
            </p:nvSpPr>
            <p:spPr bwMode="auto">
              <a:xfrm flipH="1">
                <a:off x="1897" y="370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23" name="Line 19"/>
              <p:cNvSpPr>
                <a:spLocks noChangeShapeType="1"/>
              </p:cNvSpPr>
              <p:nvPr/>
            </p:nvSpPr>
            <p:spPr bwMode="auto">
              <a:xfrm flipH="1">
                <a:off x="1945" y="370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24" name="Line 20"/>
              <p:cNvSpPr>
                <a:spLocks noChangeShapeType="1"/>
              </p:cNvSpPr>
              <p:nvPr/>
            </p:nvSpPr>
            <p:spPr bwMode="auto">
              <a:xfrm>
                <a:off x="1585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25" name="Line 21"/>
              <p:cNvSpPr>
                <a:spLocks noChangeShapeType="1"/>
              </p:cNvSpPr>
              <p:nvPr/>
            </p:nvSpPr>
            <p:spPr bwMode="auto">
              <a:xfrm rot="1060263">
                <a:off x="1035" y="3693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26" name="Line 22"/>
              <p:cNvSpPr>
                <a:spLocks noChangeShapeType="1"/>
              </p:cNvSpPr>
              <p:nvPr/>
            </p:nvSpPr>
            <p:spPr bwMode="auto">
              <a:xfrm rot="1060263">
                <a:off x="1081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27" name="Line 23"/>
              <p:cNvSpPr>
                <a:spLocks noChangeShapeType="1"/>
              </p:cNvSpPr>
              <p:nvPr/>
            </p:nvSpPr>
            <p:spPr bwMode="auto">
              <a:xfrm rot="1060263">
                <a:off x="1039" y="3709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28" name="Line 24"/>
              <p:cNvSpPr>
                <a:spLocks noChangeShapeType="1"/>
              </p:cNvSpPr>
              <p:nvPr/>
            </p:nvSpPr>
            <p:spPr bwMode="auto">
              <a:xfrm>
                <a:off x="1177" y="36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29" name="Line 25"/>
              <p:cNvSpPr>
                <a:spLocks noChangeShapeType="1"/>
              </p:cNvSpPr>
              <p:nvPr/>
            </p:nvSpPr>
            <p:spPr bwMode="auto">
              <a:xfrm>
                <a:off x="1225" y="34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30" name="Line 26"/>
              <p:cNvSpPr>
                <a:spLocks noChangeShapeType="1"/>
              </p:cNvSpPr>
              <p:nvPr/>
            </p:nvSpPr>
            <p:spPr bwMode="auto">
              <a:xfrm>
                <a:off x="1225" y="3516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31" name="Line 27"/>
              <p:cNvSpPr>
                <a:spLocks noChangeShapeType="1"/>
              </p:cNvSpPr>
              <p:nvPr/>
            </p:nvSpPr>
            <p:spPr bwMode="auto">
              <a:xfrm rot="2577275" flipH="1">
                <a:off x="1189" y="3579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32" name="Line 28"/>
              <p:cNvSpPr>
                <a:spLocks noChangeShapeType="1"/>
              </p:cNvSpPr>
              <p:nvPr/>
            </p:nvSpPr>
            <p:spPr bwMode="auto">
              <a:xfrm rot="2577275" flipH="1">
                <a:off x="1225" y="361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33" name="Line 29"/>
              <p:cNvSpPr>
                <a:spLocks noChangeShapeType="1"/>
              </p:cNvSpPr>
              <p:nvPr/>
            </p:nvSpPr>
            <p:spPr bwMode="auto">
              <a:xfrm rot="2577275" flipH="1">
                <a:off x="1192" y="3618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34" name="Line 30"/>
              <p:cNvSpPr>
                <a:spLocks noChangeShapeType="1"/>
              </p:cNvSpPr>
              <p:nvPr/>
            </p:nvSpPr>
            <p:spPr bwMode="auto">
              <a:xfrm rot="20539737" flipV="1">
                <a:off x="747" y="367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35" name="Line 31"/>
              <p:cNvSpPr>
                <a:spLocks noChangeShapeType="1"/>
              </p:cNvSpPr>
              <p:nvPr/>
            </p:nvSpPr>
            <p:spPr bwMode="auto">
              <a:xfrm rot="20539737" flipV="1">
                <a:off x="793" y="36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36" name="Line 32"/>
              <p:cNvSpPr>
                <a:spLocks noChangeShapeType="1"/>
              </p:cNvSpPr>
              <p:nvPr/>
            </p:nvSpPr>
            <p:spPr bwMode="auto">
              <a:xfrm rot="20539737" flipV="1">
                <a:off x="752" y="3705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037" name="Picture 33" descr="RedDot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4" r="37500" b="33333"/>
              <a:stretch>
                <a:fillRect/>
              </a:stretch>
            </p:blipFill>
            <p:spPr bwMode="auto">
              <a:xfrm>
                <a:off x="1609" y="3564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038" name="Picture 34" descr="YellowLight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7F0000"/>
                  </a:clrFrom>
                  <a:clrTo>
                    <a:srgbClr val="7F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0" t="25000" r="25000" b="12500"/>
              <a:stretch>
                <a:fillRect/>
              </a:stretch>
            </p:blipFill>
            <p:spPr bwMode="auto">
              <a:xfrm>
                <a:off x="649" y="3276"/>
                <a:ext cx="20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039" name="Picture 35" descr="GrnLightUp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7F0000"/>
                  </a:clrFrom>
                  <a:clrTo>
                    <a:srgbClr val="7F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0" t="12500" r="25000" b="25000"/>
              <a:stretch>
                <a:fillRect/>
              </a:stretch>
            </p:blipFill>
            <p:spPr bwMode="auto">
              <a:xfrm>
                <a:off x="1081" y="3276"/>
                <a:ext cx="1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40" name="Line 36"/>
              <p:cNvSpPr>
                <a:spLocks noChangeShapeType="1"/>
              </p:cNvSpPr>
              <p:nvPr/>
            </p:nvSpPr>
            <p:spPr bwMode="auto">
              <a:xfrm rot="-2577275">
                <a:off x="972" y="3579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41" name="Line 37"/>
              <p:cNvSpPr>
                <a:spLocks noChangeShapeType="1"/>
              </p:cNvSpPr>
              <p:nvPr/>
            </p:nvSpPr>
            <p:spPr bwMode="auto">
              <a:xfrm rot="-2577275">
                <a:off x="937" y="361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42" name="Line 38"/>
              <p:cNvSpPr>
                <a:spLocks noChangeShapeType="1"/>
              </p:cNvSpPr>
              <p:nvPr/>
            </p:nvSpPr>
            <p:spPr bwMode="auto">
              <a:xfrm rot="-2577275">
                <a:off x="873" y="3618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043" name="Picture 39" descr="GreenDot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3" r="37500" b="33333"/>
              <a:stretch>
                <a:fillRect/>
              </a:stretch>
            </p:blipFill>
            <p:spPr bwMode="auto">
              <a:xfrm>
                <a:off x="889" y="3468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44" name="Text Box 40"/>
              <p:cNvSpPr txBox="1">
                <a:spLocks noChangeArrowheads="1"/>
              </p:cNvSpPr>
              <p:nvPr/>
            </p:nvSpPr>
            <p:spPr bwMode="auto">
              <a:xfrm>
                <a:off x="625" y="3072"/>
                <a:ext cx="142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smtClean="0">
                    <a:solidFill>
                      <a:srgbClr val="FFFF00"/>
                    </a:solidFill>
                    <a:latin typeface="Verdana" pitchFamily="34" charset="0"/>
                  </a:rPr>
                  <a:t>ESTENSIONE </a:t>
                </a:r>
                <a:endParaRPr lang="en-AU" altLang="it-IT" sz="1000" smtClean="0">
                  <a:solidFill>
                    <a:srgbClr val="FFFF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045" name="Text Box 41"/>
              <p:cNvSpPr txBox="1">
                <a:spLocks noChangeArrowheads="1"/>
              </p:cNvSpPr>
              <p:nvPr/>
            </p:nvSpPr>
            <p:spPr bwMode="auto">
              <a:xfrm>
                <a:off x="850" y="3900"/>
                <a:ext cx="89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smtClean="0">
                    <a:solidFill>
                      <a:srgbClr val="FFFF00"/>
                    </a:solidFill>
                    <a:latin typeface="Verdana" pitchFamily="34" charset="0"/>
                  </a:rPr>
                  <a:t>5’-3’ exonuclease</a:t>
                </a:r>
                <a:endParaRPr lang="en-AU" altLang="it-IT" sz="4000" smtClean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38046" name="Picture 42" descr="OrangeMolecule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710505"/>
                  </a:clrFrom>
                  <a:clrTo>
                    <a:srgbClr val="71050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75" t="4167" r="18750" b="20833"/>
              <a:stretch>
                <a:fillRect/>
              </a:stretch>
            </p:blipFill>
            <p:spPr bwMode="auto">
              <a:xfrm>
                <a:off x="1153" y="3600"/>
                <a:ext cx="336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43"/>
            <p:cNvGrpSpPr>
              <a:grpSpLocks/>
            </p:cNvGrpSpPr>
            <p:nvPr/>
          </p:nvGrpSpPr>
          <p:grpSpPr bwMode="auto">
            <a:xfrm>
              <a:off x="701922" y="2327278"/>
              <a:ext cx="2650881" cy="1489075"/>
              <a:chOff x="433" y="1376"/>
              <a:chExt cx="1809" cy="938"/>
            </a:xfrm>
          </p:grpSpPr>
          <p:sp>
            <p:nvSpPr>
              <p:cNvPr id="37981" name="Line 44"/>
              <p:cNvSpPr>
                <a:spLocks noChangeShapeType="1"/>
              </p:cNvSpPr>
              <p:nvPr/>
            </p:nvSpPr>
            <p:spPr bwMode="auto">
              <a:xfrm>
                <a:off x="1057" y="1968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82" name="Line 45"/>
              <p:cNvSpPr>
                <a:spLocks noChangeShapeType="1"/>
              </p:cNvSpPr>
              <p:nvPr/>
            </p:nvSpPr>
            <p:spPr bwMode="auto">
              <a:xfrm flipV="1">
                <a:off x="1057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83" name="Line 46"/>
              <p:cNvSpPr>
                <a:spLocks noChangeShapeType="1"/>
              </p:cNvSpPr>
              <p:nvPr/>
            </p:nvSpPr>
            <p:spPr bwMode="auto">
              <a:xfrm flipV="1">
                <a:off x="1681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84" name="Line 47"/>
              <p:cNvSpPr>
                <a:spLocks noChangeShapeType="1"/>
              </p:cNvSpPr>
              <p:nvPr/>
            </p:nvSpPr>
            <p:spPr bwMode="auto">
              <a:xfrm>
                <a:off x="1201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85" name="Line 48"/>
              <p:cNvSpPr>
                <a:spLocks noChangeShapeType="1"/>
              </p:cNvSpPr>
              <p:nvPr/>
            </p:nvSpPr>
            <p:spPr bwMode="auto">
              <a:xfrm>
                <a:off x="1345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86" name="Line 49"/>
              <p:cNvSpPr>
                <a:spLocks noChangeShapeType="1"/>
              </p:cNvSpPr>
              <p:nvPr/>
            </p:nvSpPr>
            <p:spPr bwMode="auto">
              <a:xfrm>
                <a:off x="1393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87" name="Line 50"/>
              <p:cNvSpPr>
                <a:spLocks noChangeShapeType="1"/>
              </p:cNvSpPr>
              <p:nvPr/>
            </p:nvSpPr>
            <p:spPr bwMode="auto">
              <a:xfrm>
                <a:off x="1489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88" name="Line 51"/>
              <p:cNvSpPr>
                <a:spLocks noChangeShapeType="1"/>
              </p:cNvSpPr>
              <p:nvPr/>
            </p:nvSpPr>
            <p:spPr bwMode="auto">
              <a:xfrm>
                <a:off x="1633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89" name="Line 52"/>
              <p:cNvSpPr>
                <a:spLocks noChangeShapeType="1"/>
              </p:cNvSpPr>
              <p:nvPr/>
            </p:nvSpPr>
            <p:spPr bwMode="auto">
              <a:xfrm>
                <a:off x="1537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90" name="Line 53"/>
              <p:cNvSpPr>
                <a:spLocks noChangeShapeType="1"/>
              </p:cNvSpPr>
              <p:nvPr/>
            </p:nvSpPr>
            <p:spPr bwMode="auto">
              <a:xfrm>
                <a:off x="1153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91" name="Line 54"/>
              <p:cNvSpPr>
                <a:spLocks noChangeShapeType="1"/>
              </p:cNvSpPr>
              <p:nvPr/>
            </p:nvSpPr>
            <p:spPr bwMode="auto">
              <a:xfrm>
                <a:off x="1681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92" name="Line 55"/>
              <p:cNvSpPr>
                <a:spLocks noChangeShapeType="1"/>
              </p:cNvSpPr>
              <p:nvPr/>
            </p:nvSpPr>
            <p:spPr bwMode="auto">
              <a:xfrm>
                <a:off x="1441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93" name="Line 56"/>
              <p:cNvSpPr>
                <a:spLocks noChangeShapeType="1"/>
              </p:cNvSpPr>
              <p:nvPr/>
            </p:nvSpPr>
            <p:spPr bwMode="auto">
              <a:xfrm>
                <a:off x="1057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94" name="Line 57"/>
              <p:cNvSpPr>
                <a:spLocks noChangeShapeType="1"/>
              </p:cNvSpPr>
              <p:nvPr/>
            </p:nvSpPr>
            <p:spPr bwMode="auto">
              <a:xfrm>
                <a:off x="1105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95" name="AutoShape 58"/>
              <p:cNvSpPr>
                <a:spLocks noChangeArrowheads="1"/>
              </p:cNvSpPr>
              <p:nvPr/>
            </p:nvSpPr>
            <p:spPr bwMode="auto">
              <a:xfrm>
                <a:off x="601" y="2016"/>
                <a:ext cx="1392" cy="48"/>
              </a:xfrm>
              <a:prstGeom prst="parallelogram">
                <a:avLst>
                  <a:gd name="adj" fmla="val 97875"/>
                </a:avLst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400" smtClean="0">
                    <a:solidFill>
                      <a:srgbClr val="FF0000"/>
                    </a:solidFill>
                    <a:latin typeface="Verdana" pitchFamily="34" charset="0"/>
                  </a:rPr>
                  <a:t>Amplicon</a:t>
                </a:r>
                <a:endParaRPr lang="en-AU" altLang="it-IT" sz="40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996" name="Line 59"/>
              <p:cNvSpPr>
                <a:spLocks noChangeShapeType="1"/>
              </p:cNvSpPr>
              <p:nvPr/>
            </p:nvSpPr>
            <p:spPr bwMode="auto">
              <a:xfrm flipH="1">
                <a:off x="553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97" name="Line 60"/>
              <p:cNvSpPr>
                <a:spLocks noChangeShapeType="1"/>
              </p:cNvSpPr>
              <p:nvPr/>
            </p:nvSpPr>
            <p:spPr bwMode="auto">
              <a:xfrm flipH="1">
                <a:off x="505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98" name="Line 61"/>
              <p:cNvSpPr>
                <a:spLocks noChangeShapeType="1"/>
              </p:cNvSpPr>
              <p:nvPr/>
            </p:nvSpPr>
            <p:spPr bwMode="auto">
              <a:xfrm flipH="1">
                <a:off x="1897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99" name="Line 62"/>
              <p:cNvSpPr>
                <a:spLocks noChangeShapeType="1"/>
              </p:cNvSpPr>
              <p:nvPr/>
            </p:nvSpPr>
            <p:spPr bwMode="auto">
              <a:xfrm flipH="1">
                <a:off x="1945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00" name="Line 63"/>
              <p:cNvSpPr>
                <a:spLocks noChangeShapeType="1"/>
              </p:cNvSpPr>
              <p:nvPr/>
            </p:nvSpPr>
            <p:spPr bwMode="auto">
              <a:xfrm>
                <a:off x="1297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01" name="Line 64"/>
              <p:cNvSpPr>
                <a:spLocks noChangeShapeType="1"/>
              </p:cNvSpPr>
              <p:nvPr/>
            </p:nvSpPr>
            <p:spPr bwMode="auto">
              <a:xfrm>
                <a:off x="1249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02" name="Line 65"/>
              <p:cNvSpPr>
                <a:spLocks noChangeShapeType="1"/>
              </p:cNvSpPr>
              <p:nvPr/>
            </p:nvSpPr>
            <p:spPr bwMode="auto">
              <a:xfrm>
                <a:off x="1585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03" name="AutoShape 66"/>
              <p:cNvSpPr>
                <a:spLocks noChangeArrowheads="1"/>
              </p:cNvSpPr>
              <p:nvPr/>
            </p:nvSpPr>
            <p:spPr bwMode="auto">
              <a:xfrm>
                <a:off x="1081" y="1584"/>
                <a:ext cx="672" cy="96"/>
              </a:xfrm>
              <a:prstGeom prst="curvedDownArrow">
                <a:avLst>
                  <a:gd name="adj1" fmla="val 100009"/>
                  <a:gd name="adj2" fmla="val 264574"/>
                  <a:gd name="adj3" fmla="val 58333"/>
                </a:avLst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04" name="Text Box 67"/>
              <p:cNvSpPr txBox="1">
                <a:spLocks noChangeArrowheads="1"/>
              </p:cNvSpPr>
              <p:nvPr/>
            </p:nvSpPr>
            <p:spPr bwMode="auto">
              <a:xfrm>
                <a:off x="1196" y="1440"/>
                <a:ext cx="347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smtClean="0">
                    <a:solidFill>
                      <a:srgbClr val="FFFF00"/>
                    </a:solidFill>
                    <a:latin typeface="Verdana" pitchFamily="34" charset="0"/>
                  </a:rPr>
                  <a:t>FRET</a:t>
                </a:r>
                <a:endParaRPr lang="en-AU" altLang="it-IT" sz="1000" smtClean="0">
                  <a:solidFill>
                    <a:srgbClr val="FFFF00"/>
                  </a:solidFill>
                  <a:latin typeface="Verdana" pitchFamily="34" charset="0"/>
                </a:endParaRPr>
              </a:p>
            </p:txBody>
          </p:sp>
          <p:pic>
            <p:nvPicPr>
              <p:cNvPr id="38005" name="Picture 68" descr="RedLightUp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7F0000"/>
                  </a:clrFrom>
                  <a:clrTo>
                    <a:srgbClr val="7F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0" t="16667" r="25000" b="29167"/>
              <a:stretch>
                <a:fillRect/>
              </a:stretch>
            </p:blipFill>
            <p:spPr bwMode="auto">
              <a:xfrm>
                <a:off x="1753" y="1536"/>
                <a:ext cx="1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06" name="Text Box 69"/>
              <p:cNvSpPr txBox="1">
                <a:spLocks noChangeArrowheads="1"/>
              </p:cNvSpPr>
              <p:nvPr/>
            </p:nvSpPr>
            <p:spPr bwMode="auto">
              <a:xfrm>
                <a:off x="1593" y="1376"/>
                <a:ext cx="64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200" smtClean="0">
                    <a:solidFill>
                      <a:srgbClr val="FFFF00"/>
                    </a:solidFill>
                    <a:latin typeface="Verdana" pitchFamily="34" charset="0"/>
                  </a:rPr>
                  <a:t>emissione</a:t>
                </a:r>
                <a:endParaRPr lang="en-AU" altLang="it-IT" sz="1200" smtClean="0">
                  <a:solidFill>
                    <a:srgbClr val="FFFF00"/>
                  </a:solidFill>
                  <a:latin typeface="Verdana" pitchFamily="34" charset="0"/>
                </a:endParaRPr>
              </a:p>
            </p:txBody>
          </p:sp>
          <p:sp>
            <p:nvSpPr>
              <p:cNvPr id="38007" name="Text Box 70"/>
              <p:cNvSpPr txBox="1">
                <a:spLocks noChangeArrowheads="1"/>
              </p:cNvSpPr>
              <p:nvPr/>
            </p:nvSpPr>
            <p:spPr bwMode="auto">
              <a:xfrm>
                <a:off x="625" y="2160"/>
                <a:ext cx="142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dirty="0" smtClean="0">
                    <a:solidFill>
                      <a:srgbClr val="FFFF00"/>
                    </a:solidFill>
                    <a:latin typeface="Verdana" pitchFamily="34" charset="0"/>
                  </a:rPr>
                  <a:t>APPAIAMENTO</a:t>
                </a:r>
                <a:endParaRPr lang="en-AU" altLang="it-IT" sz="1000" dirty="0" smtClean="0">
                  <a:solidFill>
                    <a:srgbClr val="FFFF00"/>
                  </a:solidFill>
                  <a:latin typeface="Verdana" pitchFamily="34" charset="0"/>
                </a:endParaRPr>
              </a:p>
            </p:txBody>
          </p:sp>
          <p:pic>
            <p:nvPicPr>
              <p:cNvPr id="38008" name="Picture 71" descr="YellowLight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7F0000"/>
                  </a:clrFrom>
                  <a:clrTo>
                    <a:srgbClr val="7F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0" t="25000" r="25000" b="12500"/>
              <a:stretch>
                <a:fillRect/>
              </a:stretch>
            </p:blipFill>
            <p:spPr bwMode="auto">
              <a:xfrm>
                <a:off x="793" y="1536"/>
                <a:ext cx="20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09" name="Text Box 72"/>
              <p:cNvSpPr txBox="1">
                <a:spLocks noChangeArrowheads="1"/>
              </p:cNvSpPr>
              <p:nvPr/>
            </p:nvSpPr>
            <p:spPr bwMode="auto">
              <a:xfrm>
                <a:off x="433" y="1376"/>
                <a:ext cx="707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200" smtClean="0">
                    <a:solidFill>
                      <a:srgbClr val="FFFF00"/>
                    </a:solidFill>
                    <a:latin typeface="Verdana" pitchFamily="34" charset="0"/>
                  </a:rPr>
                  <a:t>eccitazione</a:t>
                </a:r>
                <a:endParaRPr lang="en-AU" altLang="it-IT" sz="1200" smtClean="0">
                  <a:solidFill>
                    <a:srgbClr val="FFFF00"/>
                  </a:solidFill>
                  <a:latin typeface="Verdana" pitchFamily="34" charset="0"/>
                </a:endParaRPr>
              </a:p>
            </p:txBody>
          </p:sp>
          <p:pic>
            <p:nvPicPr>
              <p:cNvPr id="38010" name="Picture 73" descr="GreenDot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3" r="37500" b="33333"/>
              <a:stretch>
                <a:fillRect/>
              </a:stretch>
            </p:blipFill>
            <p:spPr bwMode="auto">
              <a:xfrm>
                <a:off x="985" y="1728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011" name="Picture 74" descr="RedDot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4" r="37500" b="33333"/>
              <a:stretch>
                <a:fillRect/>
              </a:stretch>
            </p:blipFill>
            <p:spPr bwMode="auto">
              <a:xfrm>
                <a:off x="1609" y="1728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6" name="Group 75"/>
            <p:cNvGrpSpPr>
              <a:grpSpLocks/>
            </p:cNvGrpSpPr>
            <p:nvPr/>
          </p:nvGrpSpPr>
          <p:grpSpPr bwMode="auto">
            <a:xfrm>
              <a:off x="3176954" y="5668965"/>
              <a:ext cx="1547446" cy="765175"/>
              <a:chOff x="4416" y="1392"/>
              <a:chExt cx="1056" cy="482"/>
            </a:xfrm>
          </p:grpSpPr>
          <p:grpSp>
            <p:nvGrpSpPr>
              <p:cNvPr id="37975" name="Group 76"/>
              <p:cNvGrpSpPr>
                <a:grpSpLocks/>
              </p:cNvGrpSpPr>
              <p:nvPr/>
            </p:nvGrpSpPr>
            <p:grpSpPr bwMode="auto">
              <a:xfrm>
                <a:off x="4416" y="1392"/>
                <a:ext cx="1056" cy="482"/>
                <a:chOff x="4416" y="1392"/>
                <a:chExt cx="1056" cy="482"/>
              </a:xfrm>
            </p:grpSpPr>
            <p:sp>
              <p:nvSpPr>
                <p:cNvPr id="37978" name="Rectangle 77"/>
                <p:cNvSpPr>
                  <a:spLocks noChangeArrowheads="1"/>
                </p:cNvSpPr>
                <p:nvPr/>
              </p:nvSpPr>
              <p:spPr bwMode="auto">
                <a:xfrm>
                  <a:off x="4416" y="1492"/>
                  <a:ext cx="105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altLang="it-IT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979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4673" y="1392"/>
                  <a:ext cx="732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t-IT" sz="1400" b="1" smtClean="0">
                      <a:solidFill>
                        <a:srgbClr val="FFFF00"/>
                      </a:solidFill>
                      <a:latin typeface="Verdana" pitchFamily="34" charset="0"/>
                    </a:rPr>
                    <a:t>Reporter</a:t>
                  </a:r>
                  <a:endParaRPr lang="en-AU" altLang="it-IT" sz="1400" b="1" smtClean="0">
                    <a:solidFill>
                      <a:srgbClr val="FFFF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7980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671" y="1680"/>
                  <a:ext cx="788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t-IT" sz="1400" b="1" smtClean="0">
                      <a:solidFill>
                        <a:srgbClr val="FFFF00"/>
                      </a:solidFill>
                      <a:latin typeface="Verdana" pitchFamily="34" charset="0"/>
                    </a:rPr>
                    <a:t>Quencher</a:t>
                  </a:r>
                  <a:endParaRPr lang="en-AU" altLang="it-IT" sz="1400" b="1" smtClean="0">
                    <a:solidFill>
                      <a:srgbClr val="FFFF00"/>
                    </a:solidFill>
                    <a:latin typeface="Verdana" pitchFamily="34" charset="0"/>
                  </a:endParaRPr>
                </a:p>
              </p:txBody>
            </p:sp>
          </p:grpSp>
          <p:pic>
            <p:nvPicPr>
              <p:cNvPr id="37976" name="Picture 80" descr="GreenDot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3" r="37500" b="33333"/>
              <a:stretch>
                <a:fillRect/>
              </a:stretch>
            </p:blipFill>
            <p:spPr bwMode="auto">
              <a:xfrm>
                <a:off x="4512" y="1392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77" name="Picture 81" descr="RedDot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4" r="37500" b="33333"/>
              <a:stretch>
                <a:fillRect/>
              </a:stretch>
            </p:blipFill>
            <p:spPr bwMode="auto">
              <a:xfrm>
                <a:off x="4512" y="1680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7" name="AutoShape 82"/>
            <p:cNvSpPr>
              <a:spLocks noChangeArrowheads="1"/>
            </p:cNvSpPr>
            <p:nvPr/>
          </p:nvSpPr>
          <p:spPr bwMode="auto">
            <a:xfrm rot="-5400000">
              <a:off x="1593118" y="4131409"/>
              <a:ext cx="774700" cy="265234"/>
            </a:xfrm>
            <a:prstGeom prst="leftArrow">
              <a:avLst>
                <a:gd name="adj1" fmla="val 50278"/>
                <a:gd name="adj2" fmla="val 97722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grpSp>
          <p:nvGrpSpPr>
            <p:cNvPr id="37898" name="Group 83"/>
            <p:cNvGrpSpPr>
              <a:grpSpLocks/>
            </p:cNvGrpSpPr>
            <p:nvPr/>
          </p:nvGrpSpPr>
          <p:grpSpPr bwMode="auto">
            <a:xfrm>
              <a:off x="807428" y="5019680"/>
              <a:ext cx="2321169" cy="1560513"/>
              <a:chOff x="505" y="3072"/>
              <a:chExt cx="1584" cy="983"/>
            </a:xfrm>
          </p:grpSpPr>
          <p:sp>
            <p:nvSpPr>
              <p:cNvPr id="37940" name="Line 84"/>
              <p:cNvSpPr>
                <a:spLocks noChangeShapeType="1"/>
              </p:cNvSpPr>
              <p:nvPr/>
            </p:nvSpPr>
            <p:spPr bwMode="auto">
              <a:xfrm>
                <a:off x="1369" y="3708"/>
                <a:ext cx="312" cy="0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41" name="Line 85"/>
              <p:cNvSpPr>
                <a:spLocks noChangeShapeType="1"/>
              </p:cNvSpPr>
              <p:nvPr/>
            </p:nvSpPr>
            <p:spPr bwMode="auto">
              <a:xfrm>
                <a:off x="1393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42" name="Line 86"/>
              <p:cNvSpPr>
                <a:spLocks noChangeShapeType="1"/>
              </p:cNvSpPr>
              <p:nvPr/>
            </p:nvSpPr>
            <p:spPr bwMode="auto">
              <a:xfrm>
                <a:off x="1489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43" name="Line 87"/>
              <p:cNvSpPr>
                <a:spLocks noChangeShapeType="1"/>
              </p:cNvSpPr>
              <p:nvPr/>
            </p:nvSpPr>
            <p:spPr bwMode="auto">
              <a:xfrm>
                <a:off x="1633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44" name="Line 88"/>
              <p:cNvSpPr>
                <a:spLocks noChangeShapeType="1"/>
              </p:cNvSpPr>
              <p:nvPr/>
            </p:nvSpPr>
            <p:spPr bwMode="auto">
              <a:xfrm>
                <a:off x="1537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45" name="Line 89"/>
              <p:cNvSpPr>
                <a:spLocks noChangeShapeType="1"/>
              </p:cNvSpPr>
              <p:nvPr/>
            </p:nvSpPr>
            <p:spPr bwMode="auto">
              <a:xfrm>
                <a:off x="1681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46" name="Line 90"/>
              <p:cNvSpPr>
                <a:spLocks noChangeShapeType="1"/>
              </p:cNvSpPr>
              <p:nvPr/>
            </p:nvSpPr>
            <p:spPr bwMode="auto">
              <a:xfrm>
                <a:off x="1441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47" name="AutoShape 91"/>
              <p:cNvSpPr>
                <a:spLocks noChangeArrowheads="1"/>
              </p:cNvSpPr>
              <p:nvPr/>
            </p:nvSpPr>
            <p:spPr bwMode="auto">
              <a:xfrm>
                <a:off x="601" y="3756"/>
                <a:ext cx="1392" cy="48"/>
              </a:xfrm>
              <a:prstGeom prst="parallelogram">
                <a:avLst>
                  <a:gd name="adj" fmla="val 97875"/>
                </a:avLst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400" smtClean="0">
                    <a:solidFill>
                      <a:srgbClr val="FF0000"/>
                    </a:solidFill>
                    <a:latin typeface="Verdana" pitchFamily="34" charset="0"/>
                  </a:rPr>
                  <a:t>Amplicon</a:t>
                </a:r>
                <a:endParaRPr lang="en-AU" altLang="it-IT" sz="40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948" name="Line 92"/>
              <p:cNvSpPr>
                <a:spLocks noChangeShapeType="1"/>
              </p:cNvSpPr>
              <p:nvPr/>
            </p:nvSpPr>
            <p:spPr bwMode="auto">
              <a:xfrm flipH="1">
                <a:off x="553" y="370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49" name="Line 93"/>
              <p:cNvSpPr>
                <a:spLocks noChangeShapeType="1"/>
              </p:cNvSpPr>
              <p:nvPr/>
            </p:nvSpPr>
            <p:spPr bwMode="auto">
              <a:xfrm flipH="1">
                <a:off x="505" y="370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50" name="Line 94"/>
              <p:cNvSpPr>
                <a:spLocks noChangeShapeType="1"/>
              </p:cNvSpPr>
              <p:nvPr/>
            </p:nvSpPr>
            <p:spPr bwMode="auto">
              <a:xfrm flipH="1">
                <a:off x="1897" y="370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51" name="Line 95"/>
              <p:cNvSpPr>
                <a:spLocks noChangeShapeType="1"/>
              </p:cNvSpPr>
              <p:nvPr/>
            </p:nvSpPr>
            <p:spPr bwMode="auto">
              <a:xfrm flipH="1">
                <a:off x="1945" y="370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52" name="Line 96"/>
              <p:cNvSpPr>
                <a:spLocks noChangeShapeType="1"/>
              </p:cNvSpPr>
              <p:nvPr/>
            </p:nvSpPr>
            <p:spPr bwMode="auto">
              <a:xfrm>
                <a:off x="1585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53" name="Line 97"/>
              <p:cNvSpPr>
                <a:spLocks noChangeShapeType="1"/>
              </p:cNvSpPr>
              <p:nvPr/>
            </p:nvSpPr>
            <p:spPr bwMode="auto">
              <a:xfrm rot="1060263">
                <a:off x="1035" y="3693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54" name="Line 98"/>
              <p:cNvSpPr>
                <a:spLocks noChangeShapeType="1"/>
              </p:cNvSpPr>
              <p:nvPr/>
            </p:nvSpPr>
            <p:spPr bwMode="auto">
              <a:xfrm rot="1060263">
                <a:off x="1081" y="37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55" name="Line 99"/>
              <p:cNvSpPr>
                <a:spLocks noChangeShapeType="1"/>
              </p:cNvSpPr>
              <p:nvPr/>
            </p:nvSpPr>
            <p:spPr bwMode="auto">
              <a:xfrm rot="1060263">
                <a:off x="1039" y="3709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56" name="Line 100"/>
              <p:cNvSpPr>
                <a:spLocks noChangeShapeType="1"/>
              </p:cNvSpPr>
              <p:nvPr/>
            </p:nvSpPr>
            <p:spPr bwMode="auto">
              <a:xfrm>
                <a:off x="1177" y="36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57" name="Line 101"/>
              <p:cNvSpPr>
                <a:spLocks noChangeShapeType="1"/>
              </p:cNvSpPr>
              <p:nvPr/>
            </p:nvSpPr>
            <p:spPr bwMode="auto">
              <a:xfrm>
                <a:off x="1225" y="34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58" name="Line 102"/>
              <p:cNvSpPr>
                <a:spLocks noChangeShapeType="1"/>
              </p:cNvSpPr>
              <p:nvPr/>
            </p:nvSpPr>
            <p:spPr bwMode="auto">
              <a:xfrm>
                <a:off x="1225" y="3516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59" name="Line 103"/>
              <p:cNvSpPr>
                <a:spLocks noChangeShapeType="1"/>
              </p:cNvSpPr>
              <p:nvPr/>
            </p:nvSpPr>
            <p:spPr bwMode="auto">
              <a:xfrm rot="2577275" flipH="1">
                <a:off x="1189" y="3579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60" name="Line 104"/>
              <p:cNvSpPr>
                <a:spLocks noChangeShapeType="1"/>
              </p:cNvSpPr>
              <p:nvPr/>
            </p:nvSpPr>
            <p:spPr bwMode="auto">
              <a:xfrm rot="2577275" flipH="1">
                <a:off x="1225" y="361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61" name="Line 105"/>
              <p:cNvSpPr>
                <a:spLocks noChangeShapeType="1"/>
              </p:cNvSpPr>
              <p:nvPr/>
            </p:nvSpPr>
            <p:spPr bwMode="auto">
              <a:xfrm rot="2577275" flipH="1">
                <a:off x="1192" y="3618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62" name="Line 106"/>
              <p:cNvSpPr>
                <a:spLocks noChangeShapeType="1"/>
              </p:cNvSpPr>
              <p:nvPr/>
            </p:nvSpPr>
            <p:spPr bwMode="auto">
              <a:xfrm rot="20539737" flipV="1">
                <a:off x="747" y="367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63" name="Line 107"/>
              <p:cNvSpPr>
                <a:spLocks noChangeShapeType="1"/>
              </p:cNvSpPr>
              <p:nvPr/>
            </p:nvSpPr>
            <p:spPr bwMode="auto">
              <a:xfrm rot="20539737" flipV="1">
                <a:off x="793" y="36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64" name="Line 108"/>
              <p:cNvSpPr>
                <a:spLocks noChangeShapeType="1"/>
              </p:cNvSpPr>
              <p:nvPr/>
            </p:nvSpPr>
            <p:spPr bwMode="auto">
              <a:xfrm rot="20539737" flipV="1">
                <a:off x="752" y="3705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7965" name="Picture 109" descr="RedDot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4" r="37500" b="33333"/>
              <a:stretch>
                <a:fillRect/>
              </a:stretch>
            </p:blipFill>
            <p:spPr bwMode="auto">
              <a:xfrm>
                <a:off x="1609" y="3564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66" name="Picture 110" descr="YellowLight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7F0000"/>
                  </a:clrFrom>
                  <a:clrTo>
                    <a:srgbClr val="7F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0" t="25000" r="25000" b="12500"/>
              <a:stretch>
                <a:fillRect/>
              </a:stretch>
            </p:blipFill>
            <p:spPr bwMode="auto">
              <a:xfrm>
                <a:off x="649" y="3276"/>
                <a:ext cx="20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67" name="Picture 111" descr="GrnLightUp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7F0000"/>
                  </a:clrFrom>
                  <a:clrTo>
                    <a:srgbClr val="7F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0" t="12500" r="25000" b="25000"/>
              <a:stretch>
                <a:fillRect/>
              </a:stretch>
            </p:blipFill>
            <p:spPr bwMode="auto">
              <a:xfrm>
                <a:off x="1081" y="3276"/>
                <a:ext cx="1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68" name="Line 112"/>
              <p:cNvSpPr>
                <a:spLocks noChangeShapeType="1"/>
              </p:cNvSpPr>
              <p:nvPr/>
            </p:nvSpPr>
            <p:spPr bwMode="auto">
              <a:xfrm rot="-2577275">
                <a:off x="972" y="3579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69" name="Line 113"/>
              <p:cNvSpPr>
                <a:spLocks noChangeShapeType="1"/>
              </p:cNvSpPr>
              <p:nvPr/>
            </p:nvSpPr>
            <p:spPr bwMode="auto">
              <a:xfrm rot="-2577275">
                <a:off x="937" y="361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70" name="Line 114"/>
              <p:cNvSpPr>
                <a:spLocks noChangeShapeType="1"/>
              </p:cNvSpPr>
              <p:nvPr/>
            </p:nvSpPr>
            <p:spPr bwMode="auto">
              <a:xfrm rot="-2577275">
                <a:off x="873" y="3618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7971" name="Picture 115" descr="GreenDot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3" r="37500" b="33333"/>
              <a:stretch>
                <a:fillRect/>
              </a:stretch>
            </p:blipFill>
            <p:spPr bwMode="auto">
              <a:xfrm>
                <a:off x="889" y="3468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72" name="Text Box 116"/>
              <p:cNvSpPr txBox="1">
                <a:spLocks noChangeArrowheads="1"/>
              </p:cNvSpPr>
              <p:nvPr/>
            </p:nvSpPr>
            <p:spPr bwMode="auto">
              <a:xfrm>
                <a:off x="625" y="3072"/>
                <a:ext cx="142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altLang="it-IT" sz="1200" smtClean="0">
                  <a:solidFill>
                    <a:srgbClr val="FFFF00"/>
                  </a:solidFill>
                  <a:latin typeface="Arial" charset="0"/>
                </a:endParaRPr>
              </a:p>
            </p:txBody>
          </p:sp>
          <p:sp>
            <p:nvSpPr>
              <p:cNvPr id="37973" name="Text Box 117"/>
              <p:cNvSpPr txBox="1">
                <a:spLocks noChangeArrowheads="1"/>
              </p:cNvSpPr>
              <p:nvPr/>
            </p:nvSpPr>
            <p:spPr bwMode="auto">
              <a:xfrm>
                <a:off x="850" y="3900"/>
                <a:ext cx="89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smtClean="0">
                    <a:solidFill>
                      <a:srgbClr val="FFFF00"/>
                    </a:solidFill>
                    <a:latin typeface="Verdana" pitchFamily="34" charset="0"/>
                  </a:rPr>
                  <a:t>5’-3’ exonuclease</a:t>
                </a:r>
                <a:endParaRPr lang="en-AU" altLang="it-IT" sz="4000" smtClean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37974" name="Picture 118" descr="OrangeMolecule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710505"/>
                  </a:clrFrom>
                  <a:clrTo>
                    <a:srgbClr val="71050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75" t="4167" r="18750" b="20833"/>
              <a:stretch>
                <a:fillRect/>
              </a:stretch>
            </p:blipFill>
            <p:spPr bwMode="auto">
              <a:xfrm>
                <a:off x="1153" y="3600"/>
                <a:ext cx="336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9" name="Group 119"/>
            <p:cNvGrpSpPr>
              <a:grpSpLocks/>
            </p:cNvGrpSpPr>
            <p:nvPr/>
          </p:nvGrpSpPr>
          <p:grpSpPr bwMode="auto">
            <a:xfrm>
              <a:off x="701922" y="2327278"/>
              <a:ext cx="2650881" cy="1489075"/>
              <a:chOff x="433" y="1376"/>
              <a:chExt cx="1809" cy="938"/>
            </a:xfrm>
          </p:grpSpPr>
          <p:sp>
            <p:nvSpPr>
              <p:cNvPr id="37909" name="Line 120"/>
              <p:cNvSpPr>
                <a:spLocks noChangeShapeType="1"/>
              </p:cNvSpPr>
              <p:nvPr/>
            </p:nvSpPr>
            <p:spPr bwMode="auto">
              <a:xfrm>
                <a:off x="1057" y="1968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0" name="Line 121"/>
              <p:cNvSpPr>
                <a:spLocks noChangeShapeType="1"/>
              </p:cNvSpPr>
              <p:nvPr/>
            </p:nvSpPr>
            <p:spPr bwMode="auto">
              <a:xfrm flipV="1">
                <a:off x="1057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1" name="Line 122"/>
              <p:cNvSpPr>
                <a:spLocks noChangeShapeType="1"/>
              </p:cNvSpPr>
              <p:nvPr/>
            </p:nvSpPr>
            <p:spPr bwMode="auto">
              <a:xfrm flipV="1">
                <a:off x="1681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2" name="Line 123"/>
              <p:cNvSpPr>
                <a:spLocks noChangeShapeType="1"/>
              </p:cNvSpPr>
              <p:nvPr/>
            </p:nvSpPr>
            <p:spPr bwMode="auto">
              <a:xfrm>
                <a:off x="1201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3" name="Line 124"/>
              <p:cNvSpPr>
                <a:spLocks noChangeShapeType="1"/>
              </p:cNvSpPr>
              <p:nvPr/>
            </p:nvSpPr>
            <p:spPr bwMode="auto">
              <a:xfrm>
                <a:off x="1345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4" name="Line 125"/>
              <p:cNvSpPr>
                <a:spLocks noChangeShapeType="1"/>
              </p:cNvSpPr>
              <p:nvPr/>
            </p:nvSpPr>
            <p:spPr bwMode="auto">
              <a:xfrm>
                <a:off x="1393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5" name="Line 126"/>
              <p:cNvSpPr>
                <a:spLocks noChangeShapeType="1"/>
              </p:cNvSpPr>
              <p:nvPr/>
            </p:nvSpPr>
            <p:spPr bwMode="auto">
              <a:xfrm>
                <a:off x="1489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6" name="Line 127"/>
              <p:cNvSpPr>
                <a:spLocks noChangeShapeType="1"/>
              </p:cNvSpPr>
              <p:nvPr/>
            </p:nvSpPr>
            <p:spPr bwMode="auto">
              <a:xfrm>
                <a:off x="1633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7" name="Line 128"/>
              <p:cNvSpPr>
                <a:spLocks noChangeShapeType="1"/>
              </p:cNvSpPr>
              <p:nvPr/>
            </p:nvSpPr>
            <p:spPr bwMode="auto">
              <a:xfrm>
                <a:off x="1537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8" name="Line 129"/>
              <p:cNvSpPr>
                <a:spLocks noChangeShapeType="1"/>
              </p:cNvSpPr>
              <p:nvPr/>
            </p:nvSpPr>
            <p:spPr bwMode="auto">
              <a:xfrm>
                <a:off x="1153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9" name="Line 130"/>
              <p:cNvSpPr>
                <a:spLocks noChangeShapeType="1"/>
              </p:cNvSpPr>
              <p:nvPr/>
            </p:nvSpPr>
            <p:spPr bwMode="auto">
              <a:xfrm>
                <a:off x="1681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20" name="Line 131"/>
              <p:cNvSpPr>
                <a:spLocks noChangeShapeType="1"/>
              </p:cNvSpPr>
              <p:nvPr/>
            </p:nvSpPr>
            <p:spPr bwMode="auto">
              <a:xfrm>
                <a:off x="1441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21" name="Line 132"/>
              <p:cNvSpPr>
                <a:spLocks noChangeShapeType="1"/>
              </p:cNvSpPr>
              <p:nvPr/>
            </p:nvSpPr>
            <p:spPr bwMode="auto">
              <a:xfrm>
                <a:off x="1057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22" name="Line 133"/>
              <p:cNvSpPr>
                <a:spLocks noChangeShapeType="1"/>
              </p:cNvSpPr>
              <p:nvPr/>
            </p:nvSpPr>
            <p:spPr bwMode="auto">
              <a:xfrm>
                <a:off x="1105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23" name="AutoShape 134"/>
              <p:cNvSpPr>
                <a:spLocks noChangeArrowheads="1"/>
              </p:cNvSpPr>
              <p:nvPr/>
            </p:nvSpPr>
            <p:spPr bwMode="auto">
              <a:xfrm>
                <a:off x="601" y="2016"/>
                <a:ext cx="1392" cy="48"/>
              </a:xfrm>
              <a:prstGeom prst="parallelogram">
                <a:avLst>
                  <a:gd name="adj" fmla="val 97875"/>
                </a:avLst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400" smtClean="0">
                    <a:solidFill>
                      <a:srgbClr val="FF0000"/>
                    </a:solidFill>
                    <a:latin typeface="Verdana" pitchFamily="34" charset="0"/>
                  </a:rPr>
                  <a:t>Amplicon</a:t>
                </a:r>
                <a:endParaRPr lang="en-AU" altLang="it-IT" sz="40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924" name="Line 135"/>
              <p:cNvSpPr>
                <a:spLocks noChangeShapeType="1"/>
              </p:cNvSpPr>
              <p:nvPr/>
            </p:nvSpPr>
            <p:spPr bwMode="auto">
              <a:xfrm flipH="1">
                <a:off x="553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25" name="Line 136"/>
              <p:cNvSpPr>
                <a:spLocks noChangeShapeType="1"/>
              </p:cNvSpPr>
              <p:nvPr/>
            </p:nvSpPr>
            <p:spPr bwMode="auto">
              <a:xfrm flipH="1">
                <a:off x="505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26" name="Line 137"/>
              <p:cNvSpPr>
                <a:spLocks noChangeShapeType="1"/>
              </p:cNvSpPr>
              <p:nvPr/>
            </p:nvSpPr>
            <p:spPr bwMode="auto">
              <a:xfrm flipH="1">
                <a:off x="1897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27" name="Line 138"/>
              <p:cNvSpPr>
                <a:spLocks noChangeShapeType="1"/>
              </p:cNvSpPr>
              <p:nvPr/>
            </p:nvSpPr>
            <p:spPr bwMode="auto">
              <a:xfrm flipH="1">
                <a:off x="1945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28" name="Line 139"/>
              <p:cNvSpPr>
                <a:spLocks noChangeShapeType="1"/>
              </p:cNvSpPr>
              <p:nvPr/>
            </p:nvSpPr>
            <p:spPr bwMode="auto">
              <a:xfrm>
                <a:off x="1297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29" name="Line 140"/>
              <p:cNvSpPr>
                <a:spLocks noChangeShapeType="1"/>
              </p:cNvSpPr>
              <p:nvPr/>
            </p:nvSpPr>
            <p:spPr bwMode="auto">
              <a:xfrm>
                <a:off x="1249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30" name="Line 141"/>
              <p:cNvSpPr>
                <a:spLocks noChangeShapeType="1"/>
              </p:cNvSpPr>
              <p:nvPr/>
            </p:nvSpPr>
            <p:spPr bwMode="auto">
              <a:xfrm>
                <a:off x="1585" y="196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31" name="AutoShape 142"/>
              <p:cNvSpPr>
                <a:spLocks noChangeArrowheads="1"/>
              </p:cNvSpPr>
              <p:nvPr/>
            </p:nvSpPr>
            <p:spPr bwMode="auto">
              <a:xfrm>
                <a:off x="1081" y="1584"/>
                <a:ext cx="672" cy="96"/>
              </a:xfrm>
              <a:prstGeom prst="curvedDownArrow">
                <a:avLst>
                  <a:gd name="adj1" fmla="val 100009"/>
                  <a:gd name="adj2" fmla="val 264574"/>
                  <a:gd name="adj3" fmla="val 58333"/>
                </a:avLst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32" name="Text Box 143"/>
              <p:cNvSpPr txBox="1">
                <a:spLocks noChangeArrowheads="1"/>
              </p:cNvSpPr>
              <p:nvPr/>
            </p:nvSpPr>
            <p:spPr bwMode="auto">
              <a:xfrm>
                <a:off x="1196" y="1440"/>
                <a:ext cx="347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smtClean="0">
                    <a:solidFill>
                      <a:srgbClr val="FFFF00"/>
                    </a:solidFill>
                    <a:latin typeface="Verdana" pitchFamily="34" charset="0"/>
                  </a:rPr>
                  <a:t>FRET</a:t>
                </a:r>
                <a:endParaRPr lang="en-AU" altLang="it-IT" sz="1000" smtClean="0">
                  <a:solidFill>
                    <a:srgbClr val="FFFF00"/>
                  </a:solidFill>
                  <a:latin typeface="Verdana" pitchFamily="34" charset="0"/>
                </a:endParaRPr>
              </a:p>
            </p:txBody>
          </p:sp>
          <p:pic>
            <p:nvPicPr>
              <p:cNvPr id="37933" name="Picture 144" descr="RedLightUp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7F0000"/>
                  </a:clrFrom>
                  <a:clrTo>
                    <a:srgbClr val="7F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0" t="16667" r="25000" b="29167"/>
              <a:stretch>
                <a:fillRect/>
              </a:stretch>
            </p:blipFill>
            <p:spPr bwMode="auto">
              <a:xfrm>
                <a:off x="1753" y="1536"/>
                <a:ext cx="1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34" name="Text Box 145"/>
              <p:cNvSpPr txBox="1">
                <a:spLocks noChangeArrowheads="1"/>
              </p:cNvSpPr>
              <p:nvPr/>
            </p:nvSpPr>
            <p:spPr bwMode="auto">
              <a:xfrm>
                <a:off x="1593" y="1376"/>
                <a:ext cx="64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200" smtClean="0">
                    <a:solidFill>
                      <a:srgbClr val="FFFF00"/>
                    </a:solidFill>
                    <a:latin typeface="Verdana" pitchFamily="34" charset="0"/>
                  </a:rPr>
                  <a:t>emissione</a:t>
                </a:r>
                <a:endParaRPr lang="en-AU" altLang="it-IT" sz="1200" smtClean="0">
                  <a:solidFill>
                    <a:srgbClr val="FFFF00"/>
                  </a:solidFill>
                  <a:latin typeface="Verdana" pitchFamily="34" charset="0"/>
                </a:endParaRPr>
              </a:p>
            </p:txBody>
          </p:sp>
          <p:sp>
            <p:nvSpPr>
              <p:cNvPr id="37935" name="Text Box 146"/>
              <p:cNvSpPr txBox="1">
                <a:spLocks noChangeArrowheads="1"/>
              </p:cNvSpPr>
              <p:nvPr/>
            </p:nvSpPr>
            <p:spPr bwMode="auto">
              <a:xfrm>
                <a:off x="625" y="2160"/>
                <a:ext cx="142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altLang="it-IT" sz="1000" smtClean="0">
                  <a:solidFill>
                    <a:srgbClr val="FFFF00"/>
                  </a:solidFill>
                  <a:latin typeface="Verdana" pitchFamily="34" charset="0"/>
                </a:endParaRPr>
              </a:p>
            </p:txBody>
          </p:sp>
          <p:pic>
            <p:nvPicPr>
              <p:cNvPr id="37936" name="Picture 147" descr="YellowLight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7F0000"/>
                  </a:clrFrom>
                  <a:clrTo>
                    <a:srgbClr val="7F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0" t="25000" r="25000" b="12500"/>
              <a:stretch>
                <a:fillRect/>
              </a:stretch>
            </p:blipFill>
            <p:spPr bwMode="auto">
              <a:xfrm>
                <a:off x="793" y="1536"/>
                <a:ext cx="20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37" name="Text Box 148"/>
              <p:cNvSpPr txBox="1">
                <a:spLocks noChangeArrowheads="1"/>
              </p:cNvSpPr>
              <p:nvPr/>
            </p:nvSpPr>
            <p:spPr bwMode="auto">
              <a:xfrm>
                <a:off x="433" y="1376"/>
                <a:ext cx="707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200" dirty="0" err="1" smtClean="0">
                    <a:solidFill>
                      <a:srgbClr val="FFFF00"/>
                    </a:solidFill>
                    <a:latin typeface="Verdana" pitchFamily="34" charset="0"/>
                  </a:rPr>
                  <a:t>eccitazione</a:t>
                </a:r>
                <a:endParaRPr lang="en-AU" altLang="it-IT" sz="1200" dirty="0" smtClean="0">
                  <a:solidFill>
                    <a:srgbClr val="FFFF00"/>
                  </a:solidFill>
                  <a:latin typeface="Verdana" pitchFamily="34" charset="0"/>
                </a:endParaRPr>
              </a:p>
            </p:txBody>
          </p:sp>
          <p:pic>
            <p:nvPicPr>
              <p:cNvPr id="37938" name="Picture 149" descr="GreenDot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3" r="37500" b="33333"/>
              <a:stretch>
                <a:fillRect/>
              </a:stretch>
            </p:blipFill>
            <p:spPr bwMode="auto">
              <a:xfrm>
                <a:off x="985" y="1728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39" name="Picture 150" descr="RedDot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4" r="37500" b="33333"/>
              <a:stretch>
                <a:fillRect/>
              </a:stretch>
            </p:blipFill>
            <p:spPr bwMode="auto">
              <a:xfrm>
                <a:off x="1609" y="1728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900" name="Group 151"/>
            <p:cNvGrpSpPr>
              <a:grpSpLocks/>
            </p:cNvGrpSpPr>
            <p:nvPr/>
          </p:nvGrpSpPr>
          <p:grpSpPr bwMode="auto">
            <a:xfrm>
              <a:off x="3176954" y="5668965"/>
              <a:ext cx="1547446" cy="765175"/>
              <a:chOff x="4416" y="1392"/>
              <a:chExt cx="1056" cy="482"/>
            </a:xfrm>
          </p:grpSpPr>
          <p:grpSp>
            <p:nvGrpSpPr>
              <p:cNvPr id="37903" name="Group 152"/>
              <p:cNvGrpSpPr>
                <a:grpSpLocks/>
              </p:cNvGrpSpPr>
              <p:nvPr/>
            </p:nvGrpSpPr>
            <p:grpSpPr bwMode="auto">
              <a:xfrm>
                <a:off x="4416" y="1392"/>
                <a:ext cx="1056" cy="482"/>
                <a:chOff x="4416" y="1392"/>
                <a:chExt cx="1056" cy="482"/>
              </a:xfrm>
            </p:grpSpPr>
            <p:sp>
              <p:nvSpPr>
                <p:cNvPr id="37906" name="Rectangle 153"/>
                <p:cNvSpPr>
                  <a:spLocks noChangeArrowheads="1"/>
                </p:cNvSpPr>
                <p:nvPr/>
              </p:nvSpPr>
              <p:spPr bwMode="auto">
                <a:xfrm>
                  <a:off x="4416" y="1492"/>
                  <a:ext cx="105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altLang="it-IT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907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4673" y="1392"/>
                  <a:ext cx="732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t-IT" sz="1400" b="1" smtClean="0">
                      <a:solidFill>
                        <a:srgbClr val="FFFF00"/>
                      </a:solidFill>
                      <a:latin typeface="Verdana" pitchFamily="34" charset="0"/>
                    </a:rPr>
                    <a:t>Reporter</a:t>
                  </a:r>
                  <a:endParaRPr lang="en-AU" altLang="it-IT" sz="1400" b="1" smtClean="0">
                    <a:solidFill>
                      <a:srgbClr val="FFFF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7908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4671" y="1680"/>
                  <a:ext cx="788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t-IT" sz="1400" b="1" smtClean="0">
                      <a:solidFill>
                        <a:srgbClr val="FFFF00"/>
                      </a:solidFill>
                      <a:latin typeface="Verdana" pitchFamily="34" charset="0"/>
                    </a:rPr>
                    <a:t>Quencher</a:t>
                  </a:r>
                  <a:endParaRPr lang="en-AU" altLang="it-IT" sz="1400" b="1" smtClean="0">
                    <a:solidFill>
                      <a:srgbClr val="FFFF00"/>
                    </a:solidFill>
                    <a:latin typeface="Verdana" pitchFamily="34" charset="0"/>
                  </a:endParaRPr>
                </a:p>
              </p:txBody>
            </p:sp>
          </p:grpSp>
          <p:pic>
            <p:nvPicPr>
              <p:cNvPr id="37904" name="Picture 156" descr="GreenDot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3" r="37500" b="33333"/>
              <a:stretch>
                <a:fillRect/>
              </a:stretch>
            </p:blipFill>
            <p:spPr bwMode="auto">
              <a:xfrm>
                <a:off x="4512" y="1392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157" descr="RedDot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BC3601"/>
                  </a:clrFrom>
                  <a:clrTo>
                    <a:srgbClr val="BC36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00" t="33334" r="37500" b="33333"/>
              <a:stretch>
                <a:fillRect/>
              </a:stretch>
            </p:blipFill>
            <p:spPr bwMode="auto">
              <a:xfrm>
                <a:off x="4512" y="1680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7" name="Text Box 159"/>
          <p:cNvSpPr txBox="1">
            <a:spLocks noChangeArrowheads="1"/>
          </p:cNvSpPr>
          <p:nvPr/>
        </p:nvSpPr>
        <p:spPr bwMode="auto">
          <a:xfrm>
            <a:off x="214282" y="5643578"/>
            <a:ext cx="85725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55000"/>
              <a:buFont typeface="Wingdings" pitchFamily="2" charset="2"/>
              <a:buNone/>
            </a:pPr>
            <a:r>
              <a:rPr lang="it-IT" altLang="it-IT" sz="2000" dirty="0" smtClean="0">
                <a:solidFill>
                  <a:srgbClr val="FF3399"/>
                </a:solidFill>
              </a:rPr>
              <a:t>L’intensità di fluorescenza </a:t>
            </a:r>
            <a:r>
              <a:rPr lang="it-IT" altLang="it-IT" sz="2000" dirty="0" smtClean="0"/>
              <a:t>emessa è proporzionale alla </a:t>
            </a:r>
            <a:r>
              <a:rPr lang="it-IT" altLang="it-IT" sz="2000" dirty="0" smtClean="0">
                <a:solidFill>
                  <a:srgbClr val="FF3399"/>
                </a:solidFill>
              </a:rPr>
              <a:t>quantità di sequenza bersaglio</a:t>
            </a:r>
            <a:r>
              <a:rPr lang="it-IT" altLang="it-IT" sz="2000" dirty="0" smtClean="0"/>
              <a:t> nel campione.</a:t>
            </a:r>
          </a:p>
        </p:txBody>
      </p:sp>
    </p:spTree>
    <p:extLst>
      <p:ext uri="{BB962C8B-B14F-4D97-AF65-F5344CB8AC3E}">
        <p14:creationId xmlns:p14="http://schemas.microsoft.com/office/powerpoint/2010/main" val="8334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65CF7-44F1-4A32-8363-210554283E4A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7279" y="71414"/>
            <a:ext cx="8245721" cy="42646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it-IT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Sonde</a:t>
            </a:r>
            <a:r>
              <a:rPr kumimoji="0" lang="en-CA" altLang="it-IT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Molecular Beacons (</a:t>
            </a:r>
            <a:r>
              <a:rPr kumimoji="0" lang="en-CA" altLang="it-IT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fari</a:t>
            </a:r>
            <a:r>
              <a:rPr kumimoji="0" lang="en-CA" altLang="it-IT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CA" altLang="it-IT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molecolari</a:t>
            </a:r>
            <a:r>
              <a:rPr kumimoji="0" lang="en-CA" altLang="it-IT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 </a:t>
            </a:r>
          </a:p>
        </p:txBody>
      </p:sp>
      <p:sp>
        <p:nvSpPr>
          <p:cNvPr id="5" name="Rectangle 160"/>
          <p:cNvSpPr>
            <a:spLocks noChangeArrowheads="1"/>
          </p:cNvSpPr>
          <p:nvPr/>
        </p:nvSpPr>
        <p:spPr bwMode="auto">
          <a:xfrm>
            <a:off x="285720" y="642918"/>
            <a:ext cx="857256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</a:rPr>
              <a:t>I “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molecular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beacons</a:t>
            </a:r>
            <a:r>
              <a:rPr lang="it-IT" altLang="it-IT" sz="2000" dirty="0" smtClean="0">
                <a:solidFill>
                  <a:srgbClr val="000000"/>
                </a:solidFill>
              </a:rPr>
              <a:t>” sono sonde di ibridazione a </a:t>
            </a:r>
            <a:r>
              <a:rPr lang="it-IT" altLang="it-IT" sz="2000" dirty="0" smtClean="0">
                <a:solidFill>
                  <a:srgbClr val="00B0F0"/>
                </a:solidFill>
              </a:rPr>
              <a:t>forma di forcina </a:t>
            </a:r>
            <a:r>
              <a:rPr lang="it-IT" altLang="it-IT" sz="2000" dirty="0" smtClean="0">
                <a:solidFill>
                  <a:srgbClr val="000000"/>
                </a:solidFill>
              </a:rPr>
              <a:t>che contengono un </a:t>
            </a:r>
            <a:r>
              <a:rPr lang="it-IT" altLang="it-IT" sz="2000" dirty="0" err="1" smtClean="0">
                <a:solidFill>
                  <a:srgbClr val="00B0F0"/>
                </a:solidFill>
              </a:rPr>
              <a:t>fluoroforo</a:t>
            </a:r>
            <a:r>
              <a:rPr lang="it-IT" altLang="it-IT" sz="2000" dirty="0" smtClean="0">
                <a:solidFill>
                  <a:srgbClr val="000000"/>
                </a:solidFill>
              </a:rPr>
              <a:t> e un </a:t>
            </a:r>
            <a:r>
              <a:rPr lang="it-IT" altLang="it-IT" sz="2000" dirty="0" err="1" smtClean="0">
                <a:solidFill>
                  <a:srgbClr val="00B0F0"/>
                </a:solidFill>
              </a:rPr>
              <a:t>quencher</a:t>
            </a:r>
            <a:r>
              <a:rPr lang="it-IT" altLang="it-IT" sz="2000" dirty="0" smtClean="0">
                <a:solidFill>
                  <a:srgbClr val="000000"/>
                </a:solidFill>
              </a:rPr>
              <a:t> alle estremità opposte di un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oligonucleotide</a:t>
            </a:r>
            <a:r>
              <a:rPr lang="it-IT" altLang="it-IT" sz="2000" dirty="0" smtClean="0">
                <a:solidFill>
                  <a:srgbClr val="000000"/>
                </a:solidFill>
              </a:rPr>
              <a:t>. Sono disegnate in modo da essere parzialmente complementari a se stesse per cui formano una </a:t>
            </a:r>
            <a:r>
              <a:rPr lang="it-IT" altLang="it-IT" sz="2000" dirty="0" smtClean="0">
                <a:solidFill>
                  <a:srgbClr val="00B0F0"/>
                </a:solidFill>
              </a:rPr>
              <a:t>struttura a </a:t>
            </a:r>
            <a:r>
              <a:rPr lang="it-IT" altLang="it-IT" sz="2000" dirty="0" err="1" smtClean="0">
                <a:solidFill>
                  <a:srgbClr val="00B0F0"/>
                </a:solidFill>
              </a:rPr>
              <a:t>stem-loop</a:t>
            </a:r>
            <a:r>
              <a:rPr lang="it-IT" altLang="it-IT" sz="2000" dirty="0" smtClean="0">
                <a:solidFill>
                  <a:srgbClr val="000000"/>
                </a:solidFill>
              </a:rPr>
              <a:t>. Il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loop</a:t>
            </a:r>
            <a:r>
              <a:rPr lang="it-IT" altLang="it-IT" sz="2000" dirty="0" smtClean="0">
                <a:solidFill>
                  <a:srgbClr val="000000"/>
                </a:solidFill>
              </a:rPr>
              <a:t> è complementare a una sequenza all’interno della regione da amplificare</a:t>
            </a:r>
            <a:endParaRPr lang="it-IT" altLang="it-IT" sz="2000" dirty="0" smtClean="0">
              <a:solidFill>
                <a:srgbClr val="00B0F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94" y="3429000"/>
            <a:ext cx="2476500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312925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107"/>
          <p:cNvSpPr txBox="1">
            <a:spLocks noChangeArrowheads="1"/>
          </p:cNvSpPr>
          <p:nvPr/>
        </p:nvSpPr>
        <p:spPr>
          <a:xfrm>
            <a:off x="142844" y="71414"/>
            <a:ext cx="8786874" cy="24622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corso della reazione di PCR, durante la 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fase di appaiamento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struttura viene sciolta </a:t>
            </a:r>
            <a:r>
              <a:rPr kumimoji="0" lang="it-IT" alt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poichè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 appaia alla sequenza complementare presente nel DNA bersaglio.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L’allontanamento del </a:t>
            </a:r>
            <a:r>
              <a:rPr kumimoji="0" lang="it-IT" alt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fluoroforo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 </a:t>
            </a:r>
            <a:r>
              <a:rPr kumimoji="0" lang="it-IT" alt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quencher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permette al primo di  fornire un segnale fluorescente. Durante la fase di estensione la sonda si dissocia</a:t>
            </a:r>
            <a:r>
              <a:rPr kumimoji="0" lang="it-IT" altLang="it-IT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dal target</a:t>
            </a:r>
            <a:endParaRPr kumimoji="0" lang="it-IT" alt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71406" y="2928934"/>
            <a:ext cx="4312626" cy="3604906"/>
            <a:chOff x="1857356" y="2786058"/>
            <a:chExt cx="4312626" cy="3604906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2280851" y="3254367"/>
              <a:ext cx="24340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517028" y="2786058"/>
              <a:ext cx="1652954" cy="73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it-IT" sz="2400" dirty="0" smtClean="0">
                  <a:solidFill>
                    <a:srgbClr val="000000"/>
                  </a:solidFill>
                  <a:latin typeface="Arial" charset="0"/>
                </a:rPr>
                <a:t>DNA </a:t>
              </a:r>
              <a:r>
                <a:rPr lang="en-CA" altLang="it-IT" sz="2400" dirty="0" err="1" smtClean="0">
                  <a:solidFill>
                    <a:srgbClr val="000000"/>
                  </a:solidFill>
                  <a:latin typeface="Arial" charset="0"/>
                </a:rPr>
                <a:t>bersaglio</a:t>
              </a:r>
              <a:r>
                <a:rPr lang="en-CA" altLang="it-IT" sz="32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grpSp>
          <p:nvGrpSpPr>
            <p:cNvPr id="6" name="Group 110"/>
            <p:cNvGrpSpPr>
              <a:grpSpLocks/>
            </p:cNvGrpSpPr>
            <p:nvPr/>
          </p:nvGrpSpPr>
          <p:grpSpPr bwMode="auto">
            <a:xfrm>
              <a:off x="3328602" y="3505192"/>
              <a:ext cx="432288" cy="903288"/>
              <a:chOff x="4033" y="1430"/>
              <a:chExt cx="295" cy="569"/>
            </a:xfrm>
          </p:grpSpPr>
          <p:sp>
            <p:nvSpPr>
              <p:cNvPr id="7" name="Oval 5"/>
              <p:cNvSpPr>
                <a:spLocks noChangeArrowheads="1"/>
              </p:cNvSpPr>
              <p:nvPr/>
            </p:nvSpPr>
            <p:spPr bwMode="auto">
              <a:xfrm>
                <a:off x="4033" y="1430"/>
                <a:ext cx="295" cy="2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143" y="1669"/>
                <a:ext cx="93" cy="2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4148" y="1772"/>
                <a:ext cx="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4148" y="1718"/>
                <a:ext cx="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4148" y="1826"/>
                <a:ext cx="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4146" y="1887"/>
                <a:ext cx="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4198" y="1931"/>
                <a:ext cx="80" cy="68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4104" y="1931"/>
                <a:ext cx="80" cy="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049462" y="3936995"/>
              <a:ext cx="1620936" cy="83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altLang="it-IT" sz="2400" b="1" dirty="0" smtClean="0">
                  <a:solidFill>
                    <a:srgbClr val="000000"/>
                  </a:solidFill>
                  <a:latin typeface="Arial" charset="0"/>
                </a:rPr>
                <a:t>Molecular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altLang="it-IT" sz="2400" b="1" dirty="0" smtClean="0">
                  <a:solidFill>
                    <a:srgbClr val="000000"/>
                  </a:solidFill>
                  <a:latin typeface="Arial" charset="0"/>
                </a:rPr>
                <a:t>Beacon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533755" y="4765667"/>
              <a:ext cx="0" cy="388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314556" y="5362567"/>
              <a:ext cx="24325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2995960" y="5522905"/>
              <a:ext cx="9891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013543" y="5364158"/>
              <a:ext cx="0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132240" y="5364158"/>
              <a:ext cx="0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245074" y="5367330"/>
              <a:ext cx="0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353513" y="5367330"/>
              <a:ext cx="0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463417" y="5367330"/>
              <a:ext cx="0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564528" y="5367330"/>
              <a:ext cx="0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667105" y="5367330"/>
              <a:ext cx="0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75543" y="5367330"/>
              <a:ext cx="0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878120" y="5370507"/>
              <a:ext cx="0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982163" y="5375267"/>
              <a:ext cx="0" cy="160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2888988" y="5524492"/>
              <a:ext cx="112834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3974836" y="5524492"/>
              <a:ext cx="124558" cy="12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803994" y="5634030"/>
              <a:ext cx="118696" cy="106362"/>
            </a:xfrm>
            <a:prstGeom prst="ellipse">
              <a:avLst/>
            </a:prstGeom>
            <a:solidFill>
              <a:srgbClr val="66FF66"/>
            </a:solidFill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4068620" y="5648320"/>
              <a:ext cx="118697" cy="106363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H="1">
              <a:off x="2669180" y="5756270"/>
              <a:ext cx="89388" cy="74613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2864075" y="5773730"/>
              <a:ext cx="2931" cy="12065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953465" y="5762620"/>
              <a:ext cx="153865" cy="68263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2960791" y="5638795"/>
              <a:ext cx="155331" cy="28575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 flipV="1">
              <a:off x="2575395" y="5624508"/>
              <a:ext cx="139211" cy="34925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H="1" flipV="1">
              <a:off x="2721934" y="5510208"/>
              <a:ext cx="73269" cy="77787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1857356" y="5929307"/>
              <a:ext cx="1486284" cy="461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altLang="it-IT" sz="2400" smtClean="0">
                  <a:solidFill>
                    <a:srgbClr val="000000"/>
                  </a:solidFill>
                  <a:latin typeface="Arial" charset="0"/>
                </a:rPr>
                <a:t>fluoroforo</a:t>
              </a: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3771148" y="5929307"/>
              <a:ext cx="1470254" cy="461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altLang="it-IT" sz="2400" smtClean="0">
                  <a:solidFill>
                    <a:srgbClr val="000000"/>
                  </a:solidFill>
                  <a:latin typeface="Arial" charset="0"/>
                </a:rPr>
                <a:t>quencher</a:t>
              </a: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4915614" y="5018083"/>
              <a:ext cx="1069503" cy="584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altLang="it-IT" sz="2400" smtClean="0">
                  <a:solidFill>
                    <a:srgbClr val="000000"/>
                  </a:solidFill>
                  <a:latin typeface="Arial" charset="0"/>
                </a:rPr>
                <a:t>Ibrido</a:t>
              </a:r>
              <a:r>
                <a:rPr lang="en-CA" altLang="it-IT" sz="3200" b="1" smtClean="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43" name="Rectangle 160"/>
          <p:cNvSpPr>
            <a:spLocks noChangeArrowheads="1"/>
          </p:cNvSpPr>
          <p:nvPr/>
        </p:nvSpPr>
        <p:spPr bwMode="auto">
          <a:xfrm>
            <a:off x="4714876" y="2643182"/>
            <a:ext cx="4214810" cy="1938992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smtClean="0">
                <a:solidFill>
                  <a:srgbClr val="000000"/>
                </a:solidFill>
              </a:rPr>
              <a:t>A differenza delle sonde </a:t>
            </a:r>
            <a:r>
              <a:rPr lang="it-IT" altLang="it-IT" sz="1600" dirty="0" err="1" smtClean="0">
                <a:solidFill>
                  <a:srgbClr val="000000"/>
                </a:solidFill>
              </a:rPr>
              <a:t>TaqMan</a:t>
            </a:r>
            <a:r>
              <a:rPr lang="it-IT" altLang="it-IT" sz="1600" dirty="0" smtClean="0">
                <a:solidFill>
                  <a:srgbClr val="000000"/>
                </a:solidFill>
              </a:rPr>
              <a:t>, le </a:t>
            </a:r>
            <a:r>
              <a:rPr lang="it-IT" altLang="it-IT" sz="1600" dirty="0" err="1" smtClean="0">
                <a:solidFill>
                  <a:srgbClr val="000000"/>
                </a:solidFill>
              </a:rPr>
              <a:t>molecular</a:t>
            </a:r>
            <a:r>
              <a:rPr lang="it-IT" altLang="it-IT" sz="1600" dirty="0" smtClean="0">
                <a:solidFill>
                  <a:srgbClr val="000000"/>
                </a:solidFill>
              </a:rPr>
              <a:t> </a:t>
            </a:r>
            <a:r>
              <a:rPr lang="it-IT" altLang="it-IT" sz="1600" dirty="0" err="1" smtClean="0">
                <a:solidFill>
                  <a:srgbClr val="000000"/>
                </a:solidFill>
              </a:rPr>
              <a:t>beacons</a:t>
            </a:r>
            <a:r>
              <a:rPr lang="it-IT" altLang="it-IT" sz="1600" dirty="0" smtClean="0">
                <a:solidFill>
                  <a:srgbClr val="000000"/>
                </a:solidFill>
              </a:rPr>
              <a:t> </a:t>
            </a:r>
            <a:r>
              <a:rPr lang="it-IT" altLang="it-IT" sz="1600" dirty="0" smtClean="0">
                <a:solidFill>
                  <a:srgbClr val="0000FF"/>
                </a:solidFill>
              </a:rPr>
              <a:t>non vengono distrutte </a:t>
            </a:r>
            <a:r>
              <a:rPr lang="it-IT" altLang="it-IT" sz="1600" dirty="0" smtClean="0">
                <a:solidFill>
                  <a:srgbClr val="000000"/>
                </a:solidFill>
              </a:rPr>
              <a:t>durante la reazione di amplificazione </a:t>
            </a:r>
            <a:r>
              <a:rPr lang="it-IT" altLang="it-IT" sz="1600" dirty="0" smtClean="0"/>
              <a:t>(perché modificate chimicamente)</a:t>
            </a:r>
            <a:r>
              <a:rPr lang="it-IT" altLang="it-IT" sz="1600" dirty="0" smtClean="0">
                <a:solidFill>
                  <a:srgbClr val="0000FF"/>
                </a:solidFill>
              </a:rPr>
              <a:t> </a:t>
            </a:r>
            <a:r>
              <a:rPr lang="it-IT" altLang="it-IT" sz="1600" dirty="0" smtClean="0">
                <a:solidFill>
                  <a:srgbClr val="000000"/>
                </a:solidFill>
              </a:rPr>
              <a:t>per cui possono </a:t>
            </a:r>
            <a:r>
              <a:rPr lang="it-IT" altLang="it-IT" sz="1600" dirty="0" err="1" smtClean="0">
                <a:solidFill>
                  <a:srgbClr val="000000"/>
                </a:solidFill>
              </a:rPr>
              <a:t>reibridizzarsi</a:t>
            </a:r>
            <a:r>
              <a:rPr lang="it-IT" altLang="it-IT" sz="1600" dirty="0" smtClean="0">
                <a:solidFill>
                  <a:srgbClr val="000000"/>
                </a:solidFill>
              </a:rPr>
              <a:t> durante il successivo ciclo</a:t>
            </a:r>
            <a:endParaRPr lang="it-IT" altLang="it-IT" sz="1600" dirty="0" smtClean="0">
              <a:solidFill>
                <a:srgbClr val="00B0F0"/>
              </a:solidFill>
            </a:endParaRPr>
          </a:p>
        </p:txBody>
      </p:sp>
      <p:sp>
        <p:nvSpPr>
          <p:cNvPr id="44" name="Rectangle 160"/>
          <p:cNvSpPr>
            <a:spLocks noChangeArrowheads="1"/>
          </p:cNvSpPr>
          <p:nvPr/>
        </p:nvSpPr>
        <p:spPr bwMode="auto">
          <a:xfrm>
            <a:off x="4714876" y="4960822"/>
            <a:ext cx="4214842" cy="1754326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</a:rPr>
              <a:t>Se la sonda è disegnata correttamente è sufficiente il </a:t>
            </a:r>
            <a:r>
              <a:rPr lang="it-IT" altLang="it-IT" dirty="0" err="1" smtClean="0">
                <a:solidFill>
                  <a:srgbClr val="000000"/>
                </a:solidFill>
              </a:rPr>
              <a:t>mismatch</a:t>
            </a:r>
            <a:r>
              <a:rPr lang="it-IT" altLang="it-IT" dirty="0" smtClean="0">
                <a:solidFill>
                  <a:srgbClr val="000000"/>
                </a:solidFill>
              </a:rPr>
              <a:t> di una sola base per impedire l’ibridazione con il target 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</a:rPr>
              <a:t>(es. studio di SNP)</a:t>
            </a:r>
            <a:endParaRPr lang="it-IT" altLang="it-IT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7279" y="71414"/>
            <a:ext cx="8245721" cy="42646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it-IT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Sonde</a:t>
            </a:r>
            <a:r>
              <a:rPr lang="en-CA" altLang="it-IT" sz="3200" b="1" u="sng" kern="0" dirty="0" smtClean="0">
                <a:solidFill>
                  <a:srgbClr val="FF3399"/>
                </a:solidFill>
                <a:ea typeface="+mj-ea"/>
                <a:cs typeface="+mj-cs"/>
              </a:rPr>
              <a:t> Scorpions</a:t>
            </a:r>
            <a:r>
              <a:rPr kumimoji="0" lang="en-CA" altLang="it-IT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11" y="1122179"/>
            <a:ext cx="5648333" cy="30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60"/>
          <p:cNvSpPr>
            <a:spLocks noChangeArrowheads="1"/>
          </p:cNvSpPr>
          <p:nvPr/>
        </p:nvSpPr>
        <p:spPr bwMode="auto">
          <a:xfrm>
            <a:off x="285720" y="4594878"/>
            <a:ext cx="85725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</a:rPr>
              <a:t>Sono sonde simili alle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molecular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beacons</a:t>
            </a:r>
            <a:r>
              <a:rPr lang="it-IT" altLang="it-IT" sz="2000" dirty="0" smtClean="0">
                <a:solidFill>
                  <a:srgbClr val="000000"/>
                </a:solidFill>
              </a:rPr>
              <a:t> ma con al 3’ terminale del </a:t>
            </a:r>
            <a:r>
              <a:rPr lang="it-IT" altLang="it-IT" sz="2000" dirty="0" smtClean="0">
                <a:solidFill>
                  <a:srgbClr val="00B0F0"/>
                </a:solidFill>
              </a:rPr>
              <a:t>probe</a:t>
            </a:r>
            <a:r>
              <a:rPr lang="it-IT" altLang="it-IT" sz="2000" dirty="0" smtClean="0">
                <a:solidFill>
                  <a:srgbClr val="000000"/>
                </a:solidFill>
              </a:rPr>
              <a:t> una </a:t>
            </a:r>
            <a:r>
              <a:rPr lang="it-IT" altLang="it-IT" sz="2000" dirty="0" smtClean="0">
                <a:solidFill>
                  <a:srgbClr val="00B0F0"/>
                </a:solidFill>
              </a:rPr>
              <a:t>sequenza PCR </a:t>
            </a:r>
            <a:r>
              <a:rPr lang="it-IT" altLang="it-IT" sz="2000" dirty="0" err="1" smtClean="0">
                <a:solidFill>
                  <a:srgbClr val="00B0F0"/>
                </a:solidFill>
              </a:rPr>
              <a:t>primer</a:t>
            </a:r>
            <a:r>
              <a:rPr lang="it-IT" altLang="it-IT" sz="2000" dirty="0" smtClean="0">
                <a:solidFill>
                  <a:srgbClr val="00B0F0"/>
                </a:solidFill>
              </a:rPr>
              <a:t> </a:t>
            </a:r>
            <a:r>
              <a:rPr lang="it-IT" altLang="it-IT" sz="2000" dirty="0" smtClean="0">
                <a:solidFill>
                  <a:srgbClr val="000000"/>
                </a:solidFill>
              </a:rPr>
              <a:t>specifica per l’estensione del target. 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</a:rPr>
              <a:t>A legare la sonda al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primer</a:t>
            </a:r>
            <a:r>
              <a:rPr lang="it-IT" altLang="it-IT" sz="2000" dirty="0" smtClean="0">
                <a:solidFill>
                  <a:srgbClr val="000000"/>
                </a:solidFill>
              </a:rPr>
              <a:t> c’è un “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blocker</a:t>
            </a:r>
            <a:r>
              <a:rPr lang="it-IT" altLang="it-IT" sz="2000" dirty="0" smtClean="0">
                <a:solidFill>
                  <a:srgbClr val="000000"/>
                </a:solidFill>
              </a:rPr>
              <a:t>”</a:t>
            </a:r>
            <a:endParaRPr lang="it-IT" altLang="it-IT" sz="20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43166"/>
            <a:ext cx="5402580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59" y="4357694"/>
            <a:ext cx="456247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5786446" y="500042"/>
            <a:ext cx="314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3399"/>
                </a:solidFill>
              </a:rPr>
              <a:t>1</a:t>
            </a:r>
            <a:r>
              <a:rPr lang="it-IT" sz="2000" dirty="0" smtClean="0"/>
              <a:t>. durante la PCR il </a:t>
            </a:r>
            <a:r>
              <a:rPr lang="it-IT" sz="2000" dirty="0" err="1" smtClean="0">
                <a:solidFill>
                  <a:srgbClr val="00B0F0"/>
                </a:solidFill>
              </a:rPr>
              <a:t>primer</a:t>
            </a:r>
            <a:r>
              <a:rPr lang="it-IT" sz="2000" dirty="0" smtClean="0">
                <a:solidFill>
                  <a:srgbClr val="00B0F0"/>
                </a:solidFill>
              </a:rPr>
              <a:t> </a:t>
            </a:r>
            <a:r>
              <a:rPr lang="it-IT" sz="2000" dirty="0" err="1" smtClean="0">
                <a:solidFill>
                  <a:srgbClr val="00B0F0"/>
                </a:solidFill>
              </a:rPr>
              <a:t>Scorpions</a:t>
            </a:r>
            <a:r>
              <a:rPr lang="it-IT" sz="2000" dirty="0" smtClean="0">
                <a:solidFill>
                  <a:srgbClr val="00B0F0"/>
                </a:solidFill>
              </a:rPr>
              <a:t> </a:t>
            </a:r>
            <a:r>
              <a:rPr lang="it-IT" sz="2000" dirty="0" smtClean="0"/>
              <a:t>viene </a:t>
            </a:r>
            <a:r>
              <a:rPr lang="it-IT" sz="2000" dirty="0" smtClean="0">
                <a:solidFill>
                  <a:srgbClr val="00B0F0"/>
                </a:solidFill>
              </a:rPr>
              <a:t>esteso</a:t>
            </a:r>
            <a:r>
              <a:rPr lang="it-IT" sz="2000" dirty="0" smtClean="0"/>
              <a:t> sul DNA bersaglio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86446" y="2270461"/>
            <a:ext cx="3143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3399"/>
                </a:solidFill>
              </a:rPr>
              <a:t>2</a:t>
            </a:r>
            <a:r>
              <a:rPr lang="it-IT" sz="2000" dirty="0" smtClean="0"/>
              <a:t>. nella fase di </a:t>
            </a:r>
            <a:r>
              <a:rPr lang="it-IT" sz="2000" dirty="0" smtClean="0">
                <a:solidFill>
                  <a:srgbClr val="00B0F0"/>
                </a:solidFill>
              </a:rPr>
              <a:t>denaturazione</a:t>
            </a:r>
            <a:r>
              <a:rPr lang="it-IT" sz="2000" dirty="0" smtClean="0">
                <a:solidFill>
                  <a:srgbClr val="FF3399"/>
                </a:solidFill>
              </a:rPr>
              <a:t> </a:t>
            </a:r>
            <a:r>
              <a:rPr lang="it-IT" sz="2000" dirty="0" smtClean="0"/>
              <a:t>il </a:t>
            </a:r>
            <a:r>
              <a:rPr lang="it-IT" sz="2000" dirty="0" err="1" smtClean="0"/>
              <a:t>quencher</a:t>
            </a:r>
            <a:r>
              <a:rPr lang="it-IT" sz="2000" dirty="0" smtClean="0"/>
              <a:t> si allontana dal reporter e il </a:t>
            </a:r>
            <a:r>
              <a:rPr lang="it-IT" sz="2000" dirty="0" err="1" smtClean="0"/>
              <a:t>primer</a:t>
            </a:r>
            <a:r>
              <a:rPr lang="it-IT" sz="2000" dirty="0" smtClean="0"/>
              <a:t> innesco dal target complementare</a:t>
            </a:r>
            <a:endParaRPr lang="it-IT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857884" y="4254065"/>
            <a:ext cx="3143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3399"/>
                </a:solidFill>
              </a:rPr>
              <a:t>3</a:t>
            </a:r>
            <a:r>
              <a:rPr lang="it-IT" sz="2000" dirty="0" smtClean="0"/>
              <a:t>. nella fase di </a:t>
            </a:r>
            <a:r>
              <a:rPr lang="it-IT" sz="2000" dirty="0" err="1" smtClean="0">
                <a:solidFill>
                  <a:srgbClr val="00B0F0"/>
                </a:solidFill>
              </a:rPr>
              <a:t>annealing</a:t>
            </a:r>
            <a:r>
              <a:rPr lang="it-IT" sz="2000" dirty="0" smtClean="0">
                <a:solidFill>
                  <a:srgbClr val="FF3399"/>
                </a:solidFill>
              </a:rPr>
              <a:t> </a:t>
            </a:r>
            <a:r>
              <a:rPr lang="it-IT" sz="2000" dirty="0" smtClean="0"/>
              <a:t>la sequenza della </a:t>
            </a:r>
            <a:r>
              <a:rPr lang="it-IT" sz="2000" dirty="0" smtClean="0">
                <a:solidFill>
                  <a:srgbClr val="00B0F0"/>
                </a:solidFill>
              </a:rPr>
              <a:t>sonda forma un’ansa </a:t>
            </a:r>
            <a:r>
              <a:rPr lang="it-IT" sz="2000" dirty="0" smtClean="0"/>
              <a:t>e lega la sequenza complementare che si trova nello stesso filamento di DNA. Il reporter emette </a:t>
            </a:r>
            <a:r>
              <a:rPr lang="it-IT" sz="2000" dirty="0" smtClean="0">
                <a:solidFill>
                  <a:srgbClr val="00B0F0"/>
                </a:solidFill>
              </a:rPr>
              <a:t>fluorescenza</a:t>
            </a:r>
            <a:endParaRPr lang="it-IT" sz="2000" dirty="0">
              <a:solidFill>
                <a:srgbClr val="00B0F0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87579" y="348604"/>
            <a:ext cx="5349240" cy="1508760"/>
            <a:chOff x="187579" y="348604"/>
            <a:chExt cx="5349240" cy="1508760"/>
          </a:xfrm>
        </p:grpSpPr>
        <p:pic>
          <p:nvPicPr>
            <p:cNvPr id="5632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579" y="348604"/>
              <a:ext cx="5349240" cy="1508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cxnSp>
          <p:nvCxnSpPr>
            <p:cNvPr id="15" name="Connettore 2 14"/>
            <p:cNvCxnSpPr/>
            <p:nvPr/>
          </p:nvCxnSpPr>
          <p:spPr bwMode="auto">
            <a:xfrm>
              <a:off x="3286116" y="928670"/>
              <a:ext cx="1285884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14282" y="110964"/>
            <a:ext cx="8696356" cy="817706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kern="0" dirty="0" smtClean="0">
                <a:solidFill>
                  <a:srgbClr val="0000FF"/>
                </a:solidFill>
                <a:ea typeface="+mj-ea"/>
                <a:cs typeface="+mj-cs"/>
              </a:rPr>
              <a:t>METODI </a:t>
            </a:r>
            <a:r>
              <a:rPr lang="it-IT" altLang="it-IT" sz="2400" b="1" kern="0" dirty="0" err="1" smtClean="0">
                <a:solidFill>
                  <a:srgbClr val="0000FF"/>
                </a:solidFill>
                <a:ea typeface="+mj-ea"/>
                <a:cs typeface="+mj-cs"/>
              </a:rPr>
              <a:t>DI</a:t>
            </a:r>
            <a:r>
              <a:rPr lang="it-IT" altLang="it-IT" sz="2400" b="1" kern="0" dirty="0" smtClean="0">
                <a:solidFill>
                  <a:srgbClr val="0000FF"/>
                </a:solidFill>
                <a:ea typeface="+mj-ea"/>
                <a:cs typeface="+mj-cs"/>
              </a:rPr>
              <a:t> RILEVAMENTO DELLA FLUORESCENZA DEGLI AMPLIFICATI IN REAL-TIME PCR</a:t>
            </a:r>
            <a:endParaRPr kumimoji="0" lang="it-IT" altLang="it-IT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928926" y="1142984"/>
            <a:ext cx="3286148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kern="0" dirty="0" smtClean="0">
                <a:solidFill>
                  <a:srgbClr val="00FF00"/>
                </a:solidFill>
                <a:ea typeface="+mj-ea"/>
                <a:cs typeface="+mj-cs"/>
              </a:rPr>
              <a:t>2</a:t>
            </a:r>
            <a:r>
              <a:rPr kumimoji="0" lang="it-IT" alt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</a:t>
            </a:r>
            <a:r>
              <a:rPr kumimoji="0" lang="it-IT" altLang="it-IT" sz="2400" b="1" i="0" u="none" strike="noStrike" kern="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SYBER GREEN</a:t>
            </a:r>
            <a:endParaRPr kumimoji="0" lang="it-IT" altLang="it-IT" sz="24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85720" y="1643050"/>
            <a:ext cx="85725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/>
              <a:t>Il DNA amplificato può essere identificato direttamente con fluorocromi che si legano (intercalano) ad esso  </a:t>
            </a:r>
            <a:r>
              <a:rPr lang="it-IT" altLang="it-IT" sz="2000" dirty="0" err="1" smtClean="0"/>
              <a:t>stechiometricamente</a:t>
            </a:r>
            <a:r>
              <a:rPr lang="it-IT" altLang="it-IT" sz="2000" dirty="0" smtClean="0"/>
              <a:t>. Legati al DNA gli intercalanti aumentano la loro efficienza quantica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dirty="0" smtClean="0">
              <a:solidFill>
                <a:srgbClr val="000000"/>
              </a:solidFill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4962448" y="3676668"/>
            <a:ext cx="3752956" cy="2324100"/>
            <a:chOff x="4962448" y="3676668"/>
            <a:chExt cx="3752956" cy="2324100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4962448" y="4676800"/>
              <a:ext cx="196079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dirty="0" smtClean="0">
                  <a:solidFill>
                    <a:srgbClr val="00FF00"/>
                  </a:solidFill>
                </a:rPr>
                <a:t>SYBER intercalato</a:t>
              </a:r>
              <a:endParaRPr lang="en-GB" altLang="it-IT" dirty="0" smtClean="0">
                <a:solidFill>
                  <a:srgbClr val="00FF00"/>
                </a:solidFill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V="1">
              <a:off x="6899051" y="4905398"/>
              <a:ext cx="5304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/>
            <a:srcRect r="30769"/>
            <a:stretch>
              <a:fillRect/>
            </a:stretch>
          </p:blipFill>
          <p:spPr bwMode="auto">
            <a:xfrm>
              <a:off x="7429533" y="3676668"/>
              <a:ext cx="1285871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" name="Gruppo 29"/>
          <p:cNvGrpSpPr/>
          <p:nvPr/>
        </p:nvGrpSpPr>
        <p:grpSpPr>
          <a:xfrm>
            <a:off x="214282" y="3295672"/>
            <a:ext cx="4422179" cy="3276600"/>
            <a:chOff x="214282" y="3295672"/>
            <a:chExt cx="4422179" cy="3276600"/>
          </a:xfrm>
        </p:grpSpPr>
        <p:grpSp>
          <p:nvGrpSpPr>
            <p:cNvPr id="27" name="Gruppo 26"/>
            <p:cNvGrpSpPr/>
            <p:nvPr/>
          </p:nvGrpSpPr>
          <p:grpSpPr>
            <a:xfrm>
              <a:off x="2285984" y="3295672"/>
              <a:ext cx="2350477" cy="3276600"/>
              <a:chOff x="4474168" y="3295672"/>
              <a:chExt cx="2350477" cy="3276600"/>
            </a:xfrm>
          </p:grpSpPr>
          <p:pic>
            <p:nvPicPr>
              <p:cNvPr id="13" name="Picture 4" descr="http://rds.yahoo.com/S=96062883/K=dna+cartoon/v=2/SID=e/l=IVS/SIG=1395e4gk6/EXP=1115471124/*-http%3A//www.lclark.edu/~bkbaxter/200lecture/lecture_images/3_7_doublehelix_cartoon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4168" y="3295672"/>
                <a:ext cx="2350477" cy="3276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7"/>
              <p:cNvSpPr>
                <a:spLocks noChangeArrowheads="1"/>
              </p:cNvSpPr>
              <p:nvPr/>
            </p:nvSpPr>
            <p:spPr bwMode="auto">
              <a:xfrm>
                <a:off x="4883010" y="6148410"/>
                <a:ext cx="152400" cy="1825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18"/>
              <p:cNvSpPr>
                <a:spLocks noChangeArrowheads="1"/>
              </p:cNvSpPr>
              <p:nvPr/>
            </p:nvSpPr>
            <p:spPr bwMode="auto">
              <a:xfrm>
                <a:off x="4883010" y="5905525"/>
                <a:ext cx="152400" cy="1809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auto">
              <a:xfrm>
                <a:off x="4883010" y="5600723"/>
                <a:ext cx="152400" cy="1825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20"/>
              <p:cNvSpPr>
                <a:spLocks noChangeArrowheads="1"/>
              </p:cNvSpPr>
              <p:nvPr/>
            </p:nvSpPr>
            <p:spPr bwMode="auto">
              <a:xfrm>
                <a:off x="4883010" y="5359425"/>
                <a:ext cx="152400" cy="1809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auto">
              <a:xfrm>
                <a:off x="4883010" y="5054625"/>
                <a:ext cx="152400" cy="1825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4883010" y="4811735"/>
                <a:ext cx="152400" cy="1825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23"/>
              <p:cNvSpPr>
                <a:spLocks noChangeArrowheads="1"/>
              </p:cNvSpPr>
              <p:nvPr/>
            </p:nvSpPr>
            <p:spPr bwMode="auto">
              <a:xfrm>
                <a:off x="4883010" y="4570435"/>
                <a:ext cx="152400" cy="1825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4883010" y="4265638"/>
                <a:ext cx="152400" cy="1809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Oval 25"/>
              <p:cNvSpPr>
                <a:spLocks noChangeArrowheads="1"/>
              </p:cNvSpPr>
              <p:nvPr/>
            </p:nvSpPr>
            <p:spPr bwMode="auto">
              <a:xfrm>
                <a:off x="4883010" y="4024338"/>
                <a:ext cx="152400" cy="1809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Oval 26"/>
              <p:cNvSpPr>
                <a:spLocks noChangeArrowheads="1"/>
              </p:cNvSpPr>
              <p:nvPr/>
            </p:nvSpPr>
            <p:spPr bwMode="auto">
              <a:xfrm>
                <a:off x="4883010" y="3722713"/>
                <a:ext cx="152400" cy="1809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214282" y="4773070"/>
              <a:ext cx="164019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dirty="0" err="1" smtClean="0">
                  <a:solidFill>
                    <a:srgbClr val="FF0000"/>
                  </a:solidFill>
                </a:rPr>
                <a:t>Etidio</a:t>
              </a:r>
              <a:r>
                <a:rPr lang="it-IT" altLang="it-IT" dirty="0" smtClean="0">
                  <a:solidFill>
                    <a:srgbClr val="FF0000"/>
                  </a:solidFill>
                </a:rPr>
                <a:t> Bromuro</a:t>
              </a:r>
              <a:endParaRPr lang="en-GB" altLang="it-IT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1780126" y="5000636"/>
              <a:ext cx="5304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 r="41146"/>
          <a:stretch>
            <a:fillRect/>
          </a:stretch>
        </p:blipFill>
        <p:spPr bwMode="auto">
          <a:xfrm>
            <a:off x="428596" y="-24"/>
            <a:ext cx="278608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3286116" y="487900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1. Denaturazione -&gt; non c’è ancora fluorescenza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339156" y="1782537"/>
            <a:ext cx="480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2. </a:t>
            </a:r>
            <a:r>
              <a:rPr lang="it-IT" dirty="0" err="1" smtClean="0"/>
              <a:t>Annealing</a:t>
            </a:r>
            <a:r>
              <a:rPr lang="it-IT" dirty="0" smtClean="0"/>
              <a:t> -&gt; il SYBR comincia a intercalarsi fra </a:t>
            </a:r>
            <a:r>
              <a:rPr lang="it-IT" dirty="0" err="1" smtClean="0"/>
              <a:t>primers</a:t>
            </a:r>
            <a:r>
              <a:rPr lang="it-IT" dirty="0" smtClean="0"/>
              <a:t> e DNA target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339156" y="3071810"/>
            <a:ext cx="480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3. Elongazione -&gt; aumento della fluorescenza con l’aumento delle copie del target DNA</a:t>
            </a:r>
            <a:endParaRPr lang="it-IT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4283" y="4143380"/>
            <a:ext cx="864399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rgbClr val="0000FF"/>
                </a:solidFill>
              </a:rPr>
              <a:t>Vantaggi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</a:rPr>
              <a:t>Aggiunto direttamente alla </a:t>
            </a:r>
            <a:r>
              <a:rPr lang="it-IT" altLang="it-IT" sz="2000" dirty="0" smtClean="0">
                <a:solidFill>
                  <a:srgbClr val="00B0F0"/>
                </a:solidFill>
              </a:rPr>
              <a:t>PCR mix</a:t>
            </a:r>
            <a:r>
              <a:rPr lang="it-IT" altLang="it-IT" sz="2000" dirty="0" smtClean="0">
                <a:solidFill>
                  <a:srgbClr val="000000"/>
                </a:solidFill>
              </a:rPr>
              <a:t>; </a:t>
            </a:r>
            <a:r>
              <a:rPr lang="it-IT" altLang="it-IT" sz="2000" dirty="0" smtClean="0">
                <a:solidFill>
                  <a:srgbClr val="00B0F0"/>
                </a:solidFill>
              </a:rPr>
              <a:t>non</a:t>
            </a:r>
            <a:r>
              <a:rPr lang="it-IT" altLang="it-IT" sz="2000" dirty="0" smtClean="0">
                <a:solidFill>
                  <a:srgbClr val="000000"/>
                </a:solidFill>
              </a:rPr>
              <a:t> necessità di individuazione  di una </a:t>
            </a:r>
            <a:r>
              <a:rPr lang="it-IT" altLang="it-IT" sz="2000" dirty="0" smtClean="0">
                <a:solidFill>
                  <a:srgbClr val="00B0F0"/>
                </a:solidFill>
              </a:rPr>
              <a:t>sonda</a:t>
            </a:r>
            <a:r>
              <a:rPr lang="it-IT" altLang="it-IT" sz="2000" dirty="0" smtClean="0">
                <a:solidFill>
                  <a:srgbClr val="000000"/>
                </a:solidFill>
              </a:rPr>
              <a:t> ottimale; molto </a:t>
            </a:r>
            <a:r>
              <a:rPr lang="it-IT" altLang="it-IT" sz="2000" dirty="0" smtClean="0">
                <a:solidFill>
                  <a:srgbClr val="00B0F0"/>
                </a:solidFill>
              </a:rPr>
              <a:t>meno costoso </a:t>
            </a:r>
            <a:r>
              <a:rPr lang="it-IT" altLang="it-IT" sz="2000" dirty="0" smtClean="0">
                <a:solidFill>
                  <a:srgbClr val="000000"/>
                </a:solidFill>
              </a:rPr>
              <a:t>delle sonde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rgbClr val="0000FF"/>
                </a:solidFill>
              </a:rPr>
              <a:t>Svantaggi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</a:rPr>
              <a:t>Necessità di </a:t>
            </a:r>
            <a:r>
              <a:rPr lang="it-IT" altLang="it-IT" sz="2000" dirty="0" smtClean="0">
                <a:solidFill>
                  <a:srgbClr val="00B0F0"/>
                </a:solidFill>
              </a:rPr>
              <a:t>ottimizzare le condizioni di amplificazione </a:t>
            </a:r>
            <a:r>
              <a:rPr lang="it-IT" altLang="it-IT" sz="2000" dirty="0" smtClean="0">
                <a:solidFill>
                  <a:srgbClr val="000000"/>
                </a:solidFill>
              </a:rPr>
              <a:t>in modo da ottenere un solo prodotto di amplificazione; si lega a tutti i prodotti di DNA a doppio filamento </a:t>
            </a:r>
            <a:r>
              <a:rPr lang="it-IT" altLang="it-IT" sz="2000" dirty="0" smtClean="0"/>
              <a:t>(</a:t>
            </a:r>
            <a:r>
              <a:rPr lang="it-IT" altLang="it-IT" sz="2000" dirty="0" smtClean="0">
                <a:solidFill>
                  <a:srgbClr val="00B0F0"/>
                </a:solidFill>
              </a:rPr>
              <a:t>dimeri di </a:t>
            </a:r>
            <a:r>
              <a:rPr lang="it-IT" altLang="it-IT" sz="2000" dirty="0" err="1" smtClean="0">
                <a:solidFill>
                  <a:srgbClr val="00B0F0"/>
                </a:solidFill>
              </a:rPr>
              <a:t>primers</a:t>
            </a:r>
            <a:r>
              <a:rPr lang="it-IT" altLang="it-IT" sz="2000" dirty="0" smtClean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14527"/>
            <a:ext cx="7820510" cy="422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14282" y="500042"/>
            <a:ext cx="8696356" cy="10001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b="1" kern="0" dirty="0" smtClean="0">
                <a:solidFill>
                  <a:srgbClr val="0000FF"/>
                </a:solidFill>
                <a:ea typeface="+mj-ea"/>
                <a:cs typeface="+mj-cs"/>
              </a:rPr>
              <a:t>RIASSUMENDO: METODI </a:t>
            </a:r>
            <a:r>
              <a:rPr lang="it-IT" altLang="it-IT" sz="2000" b="1" kern="0" dirty="0" err="1" smtClean="0">
                <a:solidFill>
                  <a:srgbClr val="0000FF"/>
                </a:solidFill>
                <a:ea typeface="+mj-ea"/>
                <a:cs typeface="+mj-cs"/>
              </a:rPr>
              <a:t>DI</a:t>
            </a:r>
            <a:r>
              <a:rPr lang="it-IT" altLang="it-IT" sz="2000" b="1" kern="0" dirty="0" smtClean="0">
                <a:solidFill>
                  <a:srgbClr val="0000FF"/>
                </a:solidFill>
                <a:ea typeface="+mj-ea"/>
                <a:cs typeface="+mj-cs"/>
              </a:rPr>
              <a:t> RILEVAMENTO DELLA FLUORESCENZA DEGLI AMPLIFICATI IN REAL-TIME PCR</a:t>
            </a:r>
            <a:endParaRPr kumimoji="0" lang="it-IT" altLang="it-IT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6ADF55-87B5-49E7-894E-F62213616470}" type="slidenum">
              <a:rPr lang="it-IT" altLang="it-IT">
                <a:solidFill>
                  <a:srgbClr val="000000"/>
                </a:solidFill>
                <a:latin typeface="Tahoma" pitchFamily="34" charset="0"/>
              </a:rPr>
              <a:pPr eaLnBrk="1" hangingPunct="1"/>
              <a:t>2</a:t>
            </a:fld>
            <a:endParaRPr lang="it-IT" altLang="it-IT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566" y="-71462"/>
            <a:ext cx="4913434" cy="649263"/>
          </a:xfrm>
        </p:spPr>
        <p:txBody>
          <a:bodyPr/>
          <a:lstStyle/>
          <a:p>
            <a:pPr algn="ctr" eaLnBrk="1" hangingPunct="1"/>
            <a:r>
              <a:rPr lang="it-IT" altLang="it-IT" sz="2800" b="1" u="sng" dirty="0" smtClean="0">
                <a:solidFill>
                  <a:srgbClr val="FF3399"/>
                </a:solidFill>
                <a:latin typeface="+mn-lt"/>
              </a:rPr>
              <a:t>PCR Real-Time 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14356"/>
            <a:ext cx="8701117" cy="1296987"/>
          </a:xfrm>
        </p:spPr>
        <p:txBody>
          <a:bodyPr/>
          <a:lstStyle/>
          <a:p>
            <a:pPr algn="just" eaLnBrk="1" hangingPunct="1">
              <a:spcBef>
                <a:spcPct val="25000"/>
              </a:spcBef>
              <a:buFont typeface="Wingdings" pitchFamily="2" charset="2"/>
              <a:buChar char="v"/>
            </a:pPr>
            <a:r>
              <a:rPr lang="it-IT" altLang="it-IT" sz="2200" dirty="0" smtClean="0"/>
              <a:t>La tecnologia </a:t>
            </a:r>
            <a:r>
              <a:rPr lang="it-IT" altLang="it-IT" sz="2200" dirty="0" smtClean="0">
                <a:solidFill>
                  <a:srgbClr val="00B0F0"/>
                </a:solidFill>
              </a:rPr>
              <a:t>Real-Time</a:t>
            </a:r>
            <a:r>
              <a:rPr lang="it-IT" altLang="it-IT" sz="2200" dirty="0" smtClean="0"/>
              <a:t> è un sistema di amplificazione PCR in grado di ottenere simultaneamente nella stessa provetta sia il processo di </a:t>
            </a:r>
            <a:r>
              <a:rPr lang="it-IT" altLang="it-IT" sz="2200" dirty="0" smtClean="0">
                <a:solidFill>
                  <a:srgbClr val="00B0F0"/>
                </a:solidFill>
              </a:rPr>
              <a:t>amplificazione</a:t>
            </a:r>
            <a:r>
              <a:rPr lang="it-IT" altLang="it-IT" sz="2200" dirty="0" smtClean="0"/>
              <a:t> sia quello di</a:t>
            </a:r>
            <a:r>
              <a:rPr lang="it-IT" altLang="it-IT" sz="2200" dirty="0" smtClean="0">
                <a:solidFill>
                  <a:srgbClr val="333399"/>
                </a:solidFill>
              </a:rPr>
              <a:t> </a:t>
            </a:r>
            <a:r>
              <a:rPr lang="it-IT" altLang="it-IT" sz="2200" dirty="0" smtClean="0">
                <a:solidFill>
                  <a:srgbClr val="00B0F0"/>
                </a:solidFill>
              </a:rPr>
              <a:t>rilevazione</a:t>
            </a:r>
            <a:r>
              <a:rPr lang="it-IT" altLang="it-IT" sz="2200" dirty="0" smtClean="0"/>
              <a:t> dell’amplificato. 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0" y="5020118"/>
            <a:ext cx="900115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v"/>
            </a:pPr>
            <a:r>
              <a:rPr lang="it-IT" altLang="it-IT" sz="2200" dirty="0" smtClean="0">
                <a:solidFill>
                  <a:srgbClr val="000000"/>
                </a:solidFill>
              </a:rPr>
              <a:t> Si avvalgono di particolari strumenti che uniscono un  </a:t>
            </a:r>
            <a:r>
              <a:rPr lang="it-IT" altLang="it-IT" sz="2200" dirty="0" err="1" smtClean="0">
                <a:solidFill>
                  <a:srgbClr val="00B0F0"/>
                </a:solidFill>
              </a:rPr>
              <a:t>termociclatore</a:t>
            </a:r>
            <a:r>
              <a:rPr lang="it-IT" altLang="it-IT" sz="2200" dirty="0" smtClean="0">
                <a:solidFill>
                  <a:srgbClr val="000000"/>
                </a:solidFill>
              </a:rPr>
              <a:t> ad un </a:t>
            </a:r>
            <a:r>
              <a:rPr lang="it-IT" altLang="it-IT" sz="2200" dirty="0" err="1" smtClean="0">
                <a:solidFill>
                  <a:srgbClr val="00B0F0"/>
                </a:solidFill>
              </a:rPr>
              <a:t>fluorimetro</a:t>
            </a:r>
            <a:r>
              <a:rPr lang="it-IT" altLang="it-IT" sz="2200" dirty="0" smtClean="0">
                <a:solidFill>
                  <a:srgbClr val="000000"/>
                </a:solidFill>
              </a:rPr>
              <a:t>. Permettono di monitorare in tempo reale la quantità di prodotto che si sta formando nella </a:t>
            </a:r>
            <a:r>
              <a:rPr lang="it-IT" altLang="it-IT" sz="2200" dirty="0" smtClean="0">
                <a:solidFill>
                  <a:srgbClr val="00B0F0"/>
                </a:solidFill>
              </a:rPr>
              <a:t>fase esponenziale di amplificazione </a:t>
            </a:r>
            <a:r>
              <a:rPr lang="it-IT" altLang="it-IT" sz="2200" dirty="0" smtClean="0">
                <a:solidFill>
                  <a:srgbClr val="000000"/>
                </a:solidFill>
              </a:rPr>
              <a:t>e di ottenere così stime della </a:t>
            </a:r>
            <a:r>
              <a:rPr lang="it-IT" altLang="it-IT" sz="2200" b="1" dirty="0" smtClean="0">
                <a:solidFill>
                  <a:srgbClr val="FF3399"/>
                </a:solidFill>
              </a:rPr>
              <a:t>concentrazione del DNA bersaglio di partenza </a:t>
            </a:r>
            <a:r>
              <a:rPr lang="it-IT" altLang="it-IT" sz="2200" dirty="0" smtClean="0">
                <a:solidFill>
                  <a:srgbClr val="000000"/>
                </a:solidFill>
              </a:rPr>
              <a:t>(PCR quantitativa)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200" dirty="0" smtClean="0">
              <a:solidFill>
                <a:srgbClr val="000000"/>
              </a:solidFill>
            </a:endParaRPr>
          </a:p>
        </p:txBody>
      </p:sp>
      <p:pic>
        <p:nvPicPr>
          <p:cNvPr id="9218" name="Picture 2" descr="http://www.hpcimedia.com/images/website/OldManChem/DIR_07/F_146.jpg"/>
          <p:cNvPicPr>
            <a:picLocks noChangeAspect="1" noChangeArrowheads="1"/>
          </p:cNvPicPr>
          <p:nvPr/>
        </p:nvPicPr>
        <p:blipFill>
          <a:blip r:embed="rId3"/>
          <a:srcRect b="14556"/>
          <a:stretch>
            <a:fillRect/>
          </a:stretch>
        </p:blipFill>
        <p:spPr bwMode="auto">
          <a:xfrm>
            <a:off x="214282" y="1785926"/>
            <a:ext cx="4867275" cy="3214710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78448"/>
            <a:ext cx="3967160" cy="25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43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65CF7-44F1-4A32-8363-210554283E4A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85786" y="325278"/>
            <a:ext cx="7572428" cy="10320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kern="0" dirty="0" smtClean="0">
                <a:solidFill>
                  <a:srgbClr val="FF3399"/>
                </a:solidFill>
                <a:ea typeface="+mj-ea"/>
                <a:cs typeface="+mj-cs"/>
              </a:rPr>
              <a:t>IMPIEGO DELLE SONDE FRET, TAQMAN, MOLECULAR BEACONS E SCORPIONS</a:t>
            </a:r>
            <a:endParaRPr kumimoji="0" lang="it-IT" altLang="it-IT" sz="2400" b="1" i="0" u="none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Rectangle 160"/>
          <p:cNvSpPr>
            <a:spLocks noChangeArrowheads="1"/>
          </p:cNvSpPr>
          <p:nvPr/>
        </p:nvSpPr>
        <p:spPr bwMode="auto">
          <a:xfrm>
            <a:off x="285720" y="1352496"/>
            <a:ext cx="857256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it-IT" altLang="it-IT" sz="2000" dirty="0" err="1" smtClean="0">
                <a:solidFill>
                  <a:srgbClr val="000000"/>
                </a:solidFill>
              </a:rPr>
              <a:t>Melting</a:t>
            </a:r>
            <a:r>
              <a:rPr lang="it-IT" altLang="it-IT" sz="2000" dirty="0" smtClean="0">
                <a:solidFill>
                  <a:srgbClr val="000000"/>
                </a:solidFill>
              </a:rPr>
              <a:t> curve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analysis</a:t>
            </a:r>
            <a:r>
              <a:rPr lang="it-IT" altLang="it-IT" sz="2000" dirty="0" smtClean="0">
                <a:solidFill>
                  <a:srgbClr val="000000"/>
                </a:solidFill>
              </a:rPr>
              <a:t> (</a:t>
            </a:r>
            <a:r>
              <a:rPr lang="it-IT" altLang="it-IT" sz="2000" dirty="0" smtClean="0">
                <a:solidFill>
                  <a:srgbClr val="0000FF"/>
                </a:solidFill>
              </a:rPr>
              <a:t>ANALISI QUALITATIVA</a:t>
            </a:r>
            <a:r>
              <a:rPr lang="it-IT" altLang="it-IT" sz="2000" dirty="0" smtClean="0">
                <a:solidFill>
                  <a:srgbClr val="000000"/>
                </a:solidFill>
              </a:rPr>
              <a:t>) per:</a:t>
            </a:r>
          </a:p>
          <a:p>
            <a:pPr marL="45720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2000" dirty="0" smtClean="0">
                <a:solidFill>
                  <a:srgbClr val="000000"/>
                </a:solidFill>
              </a:rPr>
              <a:t>mutazioni (note) nella sequenza di geni target umani</a:t>
            </a:r>
          </a:p>
          <a:p>
            <a:pPr marL="45720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2000" dirty="0" smtClean="0">
                <a:solidFill>
                  <a:srgbClr val="000000"/>
                </a:solidFill>
              </a:rPr>
              <a:t>identificazione e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genotipizzazione</a:t>
            </a:r>
            <a:r>
              <a:rPr lang="it-IT" altLang="it-IT" sz="2000" dirty="0" smtClean="0">
                <a:solidFill>
                  <a:srgbClr val="000000"/>
                </a:solidFill>
              </a:rPr>
              <a:t> di agenti patogeni (conosciute le sequenze target)</a:t>
            </a:r>
          </a:p>
          <a:p>
            <a:pPr marL="45720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dirty="0" smtClean="0">
              <a:solidFill>
                <a:srgbClr val="000000"/>
              </a:solidFill>
            </a:endParaRPr>
          </a:p>
          <a:p>
            <a:pPr marL="45720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</a:rPr>
              <a:t>2) Amplificazione  di specifiche sequenze (</a:t>
            </a:r>
            <a:r>
              <a:rPr lang="it-IT" altLang="it-IT" sz="2000" dirty="0" smtClean="0">
                <a:solidFill>
                  <a:srgbClr val="0000FF"/>
                </a:solidFill>
              </a:rPr>
              <a:t>ANALISI QUANTITATIVA</a:t>
            </a:r>
            <a:r>
              <a:rPr lang="it-IT" altLang="it-IT" sz="2000" dirty="0" smtClean="0">
                <a:solidFill>
                  <a:srgbClr val="000000"/>
                </a:solidFill>
              </a:rPr>
              <a:t>)</a:t>
            </a:r>
            <a:endParaRPr lang="it-IT" altLang="it-IT" sz="2000" dirty="0" smtClean="0">
              <a:solidFill>
                <a:srgbClr val="00B0F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14348" y="4644849"/>
            <a:ext cx="7572428" cy="50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kern="0" dirty="0" smtClean="0">
                <a:solidFill>
                  <a:srgbClr val="00FF00"/>
                </a:solidFill>
                <a:ea typeface="+mj-ea"/>
                <a:cs typeface="+mj-cs"/>
              </a:rPr>
              <a:t>IMPIEGO DEL SYBR GREEN</a:t>
            </a:r>
            <a:endParaRPr kumimoji="0" lang="it-IT" altLang="it-IT" sz="24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Rectangle 160"/>
          <p:cNvSpPr>
            <a:spLocks noChangeArrowheads="1"/>
          </p:cNvSpPr>
          <p:nvPr/>
        </p:nvSpPr>
        <p:spPr bwMode="auto">
          <a:xfrm>
            <a:off x="285720" y="5359229"/>
            <a:ext cx="85725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</a:rPr>
              <a:t>1) Amplificazione  di specifiche sequenze (</a:t>
            </a:r>
            <a:r>
              <a:rPr lang="it-IT" altLang="it-IT" sz="2000" dirty="0" smtClean="0">
                <a:solidFill>
                  <a:srgbClr val="0000FF"/>
                </a:solidFill>
              </a:rPr>
              <a:t>ANALISI QUANTITATIVA</a:t>
            </a:r>
            <a:r>
              <a:rPr lang="it-IT" altLang="it-IT" sz="2000" dirty="0" smtClean="0">
                <a:solidFill>
                  <a:srgbClr val="000000"/>
                </a:solidFill>
              </a:rPr>
              <a:t>)</a:t>
            </a:r>
            <a:endParaRPr lang="it-IT" altLang="it-IT" sz="20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85786" y="2396980"/>
            <a:ext cx="7572428" cy="103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3200" b="1" kern="0" dirty="0" smtClean="0">
                <a:solidFill>
                  <a:srgbClr val="0000FF"/>
                </a:solidFill>
                <a:ea typeface="+mj-ea"/>
                <a:cs typeface="+mj-cs"/>
              </a:rPr>
              <a:t>PRINCIPI FONDAMENTALI DELLA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3200" b="1" kern="0" dirty="0" smtClean="0">
                <a:solidFill>
                  <a:srgbClr val="0000FF"/>
                </a:solidFill>
                <a:ea typeface="+mj-ea"/>
                <a:cs typeface="+mj-cs"/>
              </a:rPr>
              <a:t>PCR-REAL TIME</a:t>
            </a:r>
            <a:endParaRPr kumimoji="0" lang="it-IT" altLang="it-IT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1538" y="142852"/>
            <a:ext cx="7000924" cy="766746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La PCR Real-Time permette di quantificare il DNA bersaglio di partenza!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071546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000" dirty="0" smtClean="0"/>
              <a:t> Con la Real-time PCR si può calcolare la </a:t>
            </a:r>
            <a:r>
              <a:rPr lang="it-IT" sz="2000" dirty="0" smtClean="0">
                <a:solidFill>
                  <a:srgbClr val="FF0000"/>
                </a:solidFill>
              </a:rPr>
              <a:t>quantità iniziale </a:t>
            </a:r>
            <a:r>
              <a:rPr lang="it-IT" sz="2000" dirty="0" smtClean="0"/>
              <a:t>del target (</a:t>
            </a:r>
            <a:r>
              <a:rPr lang="it-IT" sz="2000" dirty="0" smtClean="0">
                <a:solidFill>
                  <a:srgbClr val="FF0000"/>
                </a:solidFill>
              </a:rPr>
              <a:t>N</a:t>
            </a:r>
            <a:r>
              <a:rPr lang="it-IT" altLang="it-IT" sz="2000" baseline="-25000" dirty="0" smtClean="0">
                <a:solidFill>
                  <a:srgbClr val="FF0000"/>
                </a:solidFill>
              </a:rPr>
              <a:t>0</a:t>
            </a:r>
            <a:r>
              <a:rPr lang="it-IT" altLang="it-IT" sz="2000" dirty="0" smtClean="0">
                <a:solidFill>
                  <a:srgbClr val="000000"/>
                </a:solidFill>
              </a:rPr>
              <a:t>) valutando in tempo reale l’amplificazione dello stesso durante la </a:t>
            </a:r>
            <a:r>
              <a:rPr lang="it-IT" altLang="it-IT" sz="2000" dirty="0" smtClean="0">
                <a:solidFill>
                  <a:srgbClr val="FF0000"/>
                </a:solidFill>
              </a:rPr>
              <a:t>fase esponenziale</a:t>
            </a:r>
            <a:r>
              <a:rPr lang="it-IT" altLang="it-IT" sz="2000" dirty="0" smtClean="0">
                <a:solidFill>
                  <a:srgbClr val="000000"/>
                </a:solidFill>
              </a:rPr>
              <a:t> quando l’efficienza di amplificazione non è influenzata dalle variabili di reazione (</a:t>
            </a:r>
            <a:r>
              <a:rPr lang="it-IT" altLang="it-IT" dirty="0" smtClean="0">
                <a:solidFill>
                  <a:srgbClr val="FF0000"/>
                </a:solidFill>
              </a:rPr>
              <a:t>quantità di copie DNA prodotte proporzionale al numero di copie di partenza</a:t>
            </a:r>
            <a:r>
              <a:rPr lang="it-IT" altLang="it-IT" sz="2000" dirty="0" smtClean="0">
                <a:solidFill>
                  <a:srgbClr val="000000"/>
                </a:solidFill>
              </a:rPr>
              <a:t>)</a:t>
            </a:r>
            <a:endParaRPr lang="it-IT" sz="20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5720" y="3154964"/>
            <a:ext cx="3643338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</a:rPr>
              <a:t>Se l’amplificazione fosse un processo perfettamente esponenziale:   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 smtClean="0">
                <a:solidFill>
                  <a:srgbClr val="000000"/>
                </a:solidFill>
              </a:rPr>
              <a:t>N = N</a:t>
            </a:r>
            <a:r>
              <a:rPr lang="it-IT" altLang="it-IT" b="1" baseline="-25000" dirty="0" smtClean="0">
                <a:solidFill>
                  <a:srgbClr val="000000"/>
                </a:solidFill>
              </a:rPr>
              <a:t>0</a:t>
            </a:r>
            <a:r>
              <a:rPr lang="it-IT" altLang="it-IT" b="1" dirty="0" smtClean="0">
                <a:solidFill>
                  <a:srgbClr val="000000"/>
                </a:solidFill>
              </a:rPr>
              <a:t>•2</a:t>
            </a:r>
            <a:r>
              <a:rPr lang="it-IT" altLang="it-IT" b="1" baseline="30000" dirty="0" smtClean="0">
                <a:solidFill>
                  <a:srgbClr val="000000"/>
                </a:solidFill>
              </a:rPr>
              <a:t>n</a:t>
            </a:r>
            <a:r>
              <a:rPr lang="it-IT" altLang="it-IT" dirty="0" smtClean="0">
                <a:solidFill>
                  <a:srgbClr val="000000"/>
                </a:solidFill>
              </a:rPr>
              <a:t> (n = numero di cicli)  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</a:rPr>
              <a:t>Cioè si potrebbe risalire a</a:t>
            </a:r>
            <a:r>
              <a:rPr lang="it-IT" dirty="0" smtClean="0"/>
              <a:t> N</a:t>
            </a:r>
            <a:r>
              <a:rPr lang="it-IT" altLang="it-IT" baseline="-25000" dirty="0" smtClean="0">
                <a:solidFill>
                  <a:srgbClr val="000000"/>
                </a:solidFill>
              </a:rPr>
              <a:t>0</a:t>
            </a:r>
            <a:r>
              <a:rPr lang="it-IT" altLang="it-IT" dirty="0" smtClean="0">
                <a:solidFill>
                  <a:srgbClr val="000000"/>
                </a:solidFill>
              </a:rPr>
              <a:t> dalla quantità finale  di prodotto (N)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dirty="0" smtClean="0">
              <a:solidFill>
                <a:srgbClr val="333399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29058" y="4117993"/>
            <a:ext cx="42906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 useBgFill="1">
        <p:nvSpPr>
          <p:cNvPr id="13" name="Text Box 12"/>
          <p:cNvSpPr txBox="1">
            <a:spLocks noChangeArrowheads="1"/>
          </p:cNvSpPr>
          <p:nvPr/>
        </p:nvSpPr>
        <p:spPr bwMode="auto">
          <a:xfrm rot="16200000">
            <a:off x="3688918" y="3946360"/>
            <a:ext cx="1366838" cy="338504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smtClean="0">
                <a:solidFill>
                  <a:srgbClr val="000000"/>
                </a:solidFill>
              </a:rPr>
              <a:t>N (molecole )</a:t>
            </a:r>
            <a:r>
              <a:rPr lang="it-IT" altLang="it-IT" sz="140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t-IT" altLang="it-IT" sz="1600" smtClean="0">
                <a:solidFill>
                  <a:srgbClr val="FF0000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1406" y="6068817"/>
            <a:ext cx="90011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</a:rPr>
              <a:t>In pratica bisogna tener conto dell’efficienza (E) che varia nel corso della reazione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</a:rPr>
              <a:t>(f. esponenziale -&gt; f. plateau)      </a:t>
            </a:r>
            <a:r>
              <a:rPr lang="it-IT" altLang="it-IT" b="1" dirty="0" smtClean="0">
                <a:solidFill>
                  <a:srgbClr val="FF0000"/>
                </a:solidFill>
              </a:rPr>
              <a:t>N = N</a:t>
            </a:r>
            <a:r>
              <a:rPr lang="it-IT" altLang="it-IT" b="1" baseline="-25000" dirty="0" smtClean="0">
                <a:solidFill>
                  <a:srgbClr val="FF0000"/>
                </a:solidFill>
              </a:rPr>
              <a:t>0</a:t>
            </a:r>
            <a:r>
              <a:rPr lang="it-IT" altLang="it-IT" b="1" dirty="0" smtClean="0">
                <a:solidFill>
                  <a:srgbClr val="FF0000"/>
                </a:solidFill>
              </a:rPr>
              <a:t>• (1+</a:t>
            </a:r>
            <a:r>
              <a:rPr lang="it-IT" altLang="it-IT" b="1" i="1" dirty="0" smtClean="0">
                <a:solidFill>
                  <a:srgbClr val="FF0000"/>
                </a:solidFill>
              </a:rPr>
              <a:t>E</a:t>
            </a:r>
            <a:r>
              <a:rPr lang="it-IT" altLang="it-IT" b="1" dirty="0" smtClean="0">
                <a:solidFill>
                  <a:srgbClr val="FF0000"/>
                </a:solidFill>
              </a:rPr>
              <a:t>)</a:t>
            </a:r>
            <a:r>
              <a:rPr lang="it-IT" altLang="it-IT" b="1" baseline="30000" dirty="0" smtClean="0">
                <a:solidFill>
                  <a:srgbClr val="FF0000"/>
                </a:solidFill>
              </a:rPr>
              <a:t>n       </a:t>
            </a:r>
            <a:r>
              <a:rPr lang="it-IT" altLang="it-IT" b="1" dirty="0" smtClean="0">
                <a:solidFill>
                  <a:srgbClr val="FF0000"/>
                </a:solidFill>
              </a:rPr>
              <a:t>dove 0 &lt; </a:t>
            </a:r>
            <a:r>
              <a:rPr lang="it-IT" altLang="it-IT" b="1" i="1" dirty="0" smtClean="0">
                <a:solidFill>
                  <a:srgbClr val="FF0000"/>
                </a:solidFill>
              </a:rPr>
              <a:t>E</a:t>
            </a:r>
            <a:r>
              <a:rPr lang="it-IT" altLang="it-IT" b="1" dirty="0" smtClean="0">
                <a:solidFill>
                  <a:srgbClr val="FF0000"/>
                </a:solidFill>
              </a:rPr>
              <a:t> &lt; 1 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4150331" y="3094055"/>
            <a:ext cx="4922263" cy="2906713"/>
            <a:chOff x="4150331" y="3094055"/>
            <a:chExt cx="4922263" cy="2906713"/>
          </a:xfrm>
        </p:grpSpPr>
        <p:pic>
          <p:nvPicPr>
            <p:cNvPr id="9" name="Picture 6" descr="PCR6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331" y="3094055"/>
              <a:ext cx="4720003" cy="283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873873" y="3214705"/>
              <a:ext cx="1049215" cy="549275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b="1" dirty="0" smtClean="0">
                  <a:solidFill>
                    <a:srgbClr val="FF0000"/>
                  </a:solidFill>
                </a:rPr>
                <a:t>Fase di plateau</a:t>
              </a:r>
              <a:r>
                <a:rPr lang="it-IT" altLang="it-IT" sz="1600" dirty="0" smtClean="0">
                  <a:solidFill>
                    <a:srgbClr val="FF0000"/>
                  </a:solidFill>
                  <a:latin typeface="Tahoma" pitchFamily="34" charset="0"/>
                </a:rPr>
                <a:t> </a:t>
              </a:r>
            </a:p>
          </p:txBody>
        </p:sp>
        <p:sp useBgFill="1"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826890" y="4589474"/>
              <a:ext cx="1219200" cy="55403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b="1" dirty="0" smtClean="0">
                  <a:solidFill>
                    <a:srgbClr val="000000"/>
                  </a:solidFill>
                </a:rPr>
                <a:t>Fase esponenziale</a:t>
              </a:r>
              <a:r>
                <a:rPr lang="it-IT" altLang="it-IT" sz="1600" dirty="0" smtClean="0">
                  <a:solidFill>
                    <a:srgbClr val="FF0000"/>
                  </a:solidFill>
                  <a:latin typeface="Tahoma" pitchFamily="34" charset="0"/>
                </a:rPr>
                <a:t>  </a:t>
              </a:r>
            </a:p>
          </p:txBody>
        </p:sp>
        <p:sp useBgFill="1"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43354" y="5664218"/>
              <a:ext cx="1129811" cy="33655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600" smtClean="0">
                  <a:solidFill>
                    <a:srgbClr val="000000"/>
                  </a:solidFill>
                </a:rPr>
                <a:t>n (cicli)</a:t>
              </a:r>
              <a:r>
                <a:rPr lang="it-IT" altLang="it-IT" sz="1400" smtClean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it-IT" altLang="it-IT" sz="1600" smtClean="0">
                  <a:solidFill>
                    <a:srgbClr val="FF0000"/>
                  </a:solidFill>
                  <a:latin typeface="Tahoma" pitchFamily="34" charset="0"/>
                </a:rPr>
                <a:t>  </a:t>
              </a:r>
            </a:p>
          </p:txBody>
        </p:sp>
        <p:sp useBgFill="1"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7853394" y="4071942"/>
              <a:ext cx="1219200" cy="338554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b="1" dirty="0" smtClean="0">
                  <a:solidFill>
                    <a:srgbClr val="0000FF"/>
                  </a:solidFill>
                </a:rPr>
                <a:t>Fase lineare</a:t>
              </a:r>
              <a:r>
                <a:rPr lang="it-IT" altLang="it-IT" sz="1600" dirty="0" smtClean="0">
                  <a:solidFill>
                    <a:srgbClr val="0000FF"/>
                  </a:solidFill>
                  <a:latin typeface="Tahoma" pitchFamily="34" charset="0"/>
                </a:rPr>
                <a:t>  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it-IT" altLang="it-IT">
              <a:solidFill>
                <a:srgbClr val="000000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642910" y="500042"/>
            <a:ext cx="7929618" cy="5153025"/>
            <a:chOff x="642910" y="633429"/>
            <a:chExt cx="7929618" cy="51530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6775" y="633429"/>
              <a:ext cx="7410450" cy="515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Ovale 3"/>
            <p:cNvSpPr/>
            <p:nvPr/>
          </p:nvSpPr>
          <p:spPr bwMode="auto">
            <a:xfrm>
              <a:off x="642910" y="4233248"/>
              <a:ext cx="7929618" cy="1428760"/>
            </a:xfrm>
            <a:prstGeom prst="ellipse">
              <a:avLst/>
            </a:prstGeom>
            <a:noFill/>
            <a:ln w="5715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it-IT" altLang="it-IT">
              <a:solidFill>
                <a:srgbClr val="00000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157288" y="519108"/>
            <a:ext cx="6829425" cy="2419350"/>
            <a:chOff x="1157288" y="2214554"/>
            <a:chExt cx="6829425" cy="2419350"/>
          </a:xfrm>
        </p:grpSpPr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7288" y="2214554"/>
              <a:ext cx="6829425" cy="2419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5" name="CasellaDiTesto 4"/>
            <p:cNvSpPr txBox="1"/>
            <p:nvPr/>
          </p:nvSpPr>
          <p:spPr>
            <a:xfrm>
              <a:off x="4643438" y="4214818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</a:rPr>
                <a:t>cicli</a:t>
              </a:r>
              <a:endParaRPr lang="it-IT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-32" y="39732"/>
            <a:ext cx="4543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</a:rPr>
              <a:t>FASI DELL’AMPLIFICAZIONE IN PCR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00562" y="-71462"/>
            <a:ext cx="5786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 smtClean="0"/>
              <a:t>1) Esponenziale    2) Lineare      3) Plateau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4282" y="5357826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altLang="it-IT" sz="2000" dirty="0" smtClean="0">
                <a:solidFill>
                  <a:srgbClr val="000000"/>
                </a:solidFill>
              </a:rPr>
              <a:t> La PCR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end-point</a:t>
            </a:r>
            <a:r>
              <a:rPr lang="it-IT" altLang="it-IT" sz="2000" dirty="0" smtClean="0">
                <a:solidFill>
                  <a:srgbClr val="000000"/>
                </a:solidFill>
              </a:rPr>
              <a:t> non è un metodo quantitativo ma qualitativo. Al termine della reazione non sempre la quantità iniziale di DNA del campione è proporzionale all’intensità della banda ottenuta</a:t>
            </a:r>
            <a:endParaRPr lang="it-IT" sz="2000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5038" y="3019438"/>
            <a:ext cx="4733925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214290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altLang="it-IT" sz="2000" dirty="0" smtClean="0">
                <a:solidFill>
                  <a:srgbClr val="000000"/>
                </a:solidFill>
              </a:rPr>
              <a:t> La PCR tradizionale misura il prodotto N alla fine del processo (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end-point</a:t>
            </a:r>
            <a:r>
              <a:rPr lang="it-IT" altLang="it-IT" sz="2000" dirty="0" smtClean="0">
                <a:solidFill>
                  <a:srgbClr val="000000"/>
                </a:solidFill>
              </a:rPr>
              <a:t>). La real-time permette di ottenere risultati molto più accurati rispetto alla PCR tradizionale per fare una stima quantitativa del target di partenza.</a:t>
            </a:r>
            <a:endParaRPr lang="it-IT" sz="20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889" y="1991659"/>
            <a:ext cx="5800631" cy="45806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4282" y="325532"/>
            <a:ext cx="871543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altLang="it-IT" sz="2000" dirty="0" smtClean="0">
                <a:solidFill>
                  <a:srgbClr val="000000"/>
                </a:solidFill>
              </a:rPr>
              <a:t> Il prodotto di amplificazione non viene analizzato su gel ma si rileva la fluorescenza associata all’amplificazione tramite software PC</a:t>
            </a:r>
            <a:endParaRPr lang="it-IT" sz="20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18817" t="44888" r="3225" b="2742"/>
          <a:stretch>
            <a:fillRect/>
          </a:stretch>
        </p:blipFill>
        <p:spPr bwMode="auto">
          <a:xfrm>
            <a:off x="1229723" y="1500174"/>
            <a:ext cx="577116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214282" y="4490404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altLang="it-IT" sz="2000" dirty="0" smtClean="0">
                <a:solidFill>
                  <a:srgbClr val="000000"/>
                </a:solidFill>
              </a:rPr>
              <a:t> I componenti di una reazione di real-time con sonda fluorescente sono: DNA target,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Taq</a:t>
            </a:r>
            <a:r>
              <a:rPr lang="it-IT" altLang="it-IT" sz="2000" dirty="0" smtClean="0">
                <a:solidFill>
                  <a:srgbClr val="000000"/>
                </a:solidFill>
              </a:rPr>
              <a:t> polimerasi (Mg2+ e buffer),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dNTPs</a:t>
            </a:r>
            <a:r>
              <a:rPr lang="it-IT" altLang="it-IT" sz="2000" dirty="0" smtClean="0">
                <a:solidFill>
                  <a:srgbClr val="000000"/>
                </a:solidFill>
              </a:rPr>
              <a:t>,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primers</a:t>
            </a:r>
            <a:r>
              <a:rPr lang="it-IT" altLang="it-IT" sz="2000" dirty="0" smtClean="0">
                <a:solidFill>
                  <a:srgbClr val="000000"/>
                </a:solidFill>
              </a:rPr>
              <a:t> e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sondaTaqMan</a:t>
            </a:r>
            <a:r>
              <a:rPr lang="it-IT" altLang="it-IT" sz="2000" dirty="0" smtClean="0">
                <a:solidFill>
                  <a:srgbClr val="000000"/>
                </a:solidFill>
              </a:rPr>
              <a:t> (o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Molecular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Becons</a:t>
            </a:r>
            <a:r>
              <a:rPr lang="it-IT" altLang="it-IT" sz="2000" dirty="0" smtClean="0">
                <a:solidFill>
                  <a:srgbClr val="000000"/>
                </a:solidFill>
              </a:rPr>
              <a:t>,ecc.). Nel caso di real-time con SYBR: master mix SYBR green (contente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Taq</a:t>
            </a:r>
            <a:r>
              <a:rPr lang="it-IT" altLang="it-IT" sz="2000" dirty="0" smtClean="0">
                <a:solidFill>
                  <a:srgbClr val="000000"/>
                </a:solidFill>
              </a:rPr>
              <a:t> e buffer,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Syber</a:t>
            </a:r>
            <a:r>
              <a:rPr lang="it-IT" altLang="it-IT" sz="2000" dirty="0" smtClean="0">
                <a:solidFill>
                  <a:srgbClr val="000000"/>
                </a:solidFill>
              </a:rPr>
              <a:t>,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dNTPs</a:t>
            </a:r>
            <a:r>
              <a:rPr lang="it-IT" altLang="it-IT" sz="2000" dirty="0" smtClean="0">
                <a:solidFill>
                  <a:srgbClr val="000000"/>
                </a:solidFill>
              </a:rPr>
              <a:t>),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primers</a:t>
            </a:r>
            <a:r>
              <a:rPr lang="it-IT" altLang="it-IT" sz="2000" dirty="0" smtClean="0">
                <a:solidFill>
                  <a:srgbClr val="000000"/>
                </a:solidFill>
              </a:rPr>
              <a:t>.</a:t>
            </a:r>
            <a:endParaRPr lang="it-IT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2054"/>
          <p:cNvSpPr txBox="1">
            <a:spLocks noChangeArrowheads="1"/>
          </p:cNvSpPr>
          <p:nvPr/>
        </p:nvSpPr>
        <p:spPr>
          <a:xfrm>
            <a:off x="914060" y="157719"/>
            <a:ext cx="7444154" cy="4851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it-IT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Grafico</a:t>
            </a:r>
            <a:r>
              <a:rPr kumimoji="0" lang="en-AU" altLang="it-IT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AU" altLang="it-IT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di</a:t>
            </a:r>
            <a:r>
              <a:rPr kumimoji="0" lang="en-AU" altLang="it-IT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AU" altLang="it-IT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amplificazione</a:t>
            </a:r>
            <a:r>
              <a:rPr kumimoji="0" lang="en-AU" altLang="it-IT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PCR Real-Time</a:t>
            </a:r>
            <a:endParaRPr kumimoji="0" lang="it-IT" altLang="it-IT" sz="2800" b="0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785786" y="1000108"/>
            <a:ext cx="7572428" cy="5643602"/>
            <a:chOff x="785786" y="857232"/>
            <a:chExt cx="7572428" cy="56436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6813" y="952521"/>
              <a:ext cx="7248525" cy="547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ttangolo 4"/>
            <p:cNvSpPr/>
            <p:nvPr/>
          </p:nvSpPr>
          <p:spPr bwMode="auto">
            <a:xfrm>
              <a:off x="785786" y="857232"/>
              <a:ext cx="7572428" cy="564360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2054"/>
          <p:cNvSpPr txBox="1">
            <a:spLocks noChangeArrowheads="1"/>
          </p:cNvSpPr>
          <p:nvPr/>
        </p:nvSpPr>
        <p:spPr>
          <a:xfrm>
            <a:off x="838200" y="157719"/>
            <a:ext cx="7444154" cy="4851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it-IT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Grafico</a:t>
            </a:r>
            <a:r>
              <a:rPr kumimoji="0" lang="en-AU" altLang="it-IT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AU" altLang="it-IT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di</a:t>
            </a:r>
            <a:r>
              <a:rPr kumimoji="0" lang="en-AU" altLang="it-IT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AU" altLang="it-IT" sz="2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amplificazione</a:t>
            </a:r>
            <a:r>
              <a:rPr kumimoji="0" lang="en-AU" altLang="it-IT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PCR Real-Time</a:t>
            </a:r>
            <a:endParaRPr kumimoji="0" lang="it-IT" altLang="it-IT" sz="2800" b="0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ext Box 2346"/>
          <p:cNvSpPr txBox="1">
            <a:spLocks noChangeArrowheads="1"/>
          </p:cNvSpPr>
          <p:nvPr/>
        </p:nvSpPr>
        <p:spPr bwMode="auto">
          <a:xfrm>
            <a:off x="357158" y="928670"/>
            <a:ext cx="85011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CC"/>
                </a:solidFill>
              </a:rPr>
              <a:t>CICLO SOGLIA</a:t>
            </a:r>
            <a:r>
              <a:rPr lang="it-IT" altLang="it-IT" sz="2000" dirty="0" smtClean="0">
                <a:solidFill>
                  <a:srgbClr val="3333CC"/>
                </a:solidFill>
              </a:rPr>
              <a:t>:</a:t>
            </a:r>
            <a:r>
              <a:rPr lang="it-IT" altLang="it-IT" sz="2000" dirty="0" smtClean="0">
                <a:solidFill>
                  <a:srgbClr val="000000"/>
                </a:solidFill>
              </a:rPr>
              <a:t> ciclo della fase esponenziale di amplificazione in cui tutti i </a:t>
            </a:r>
            <a:r>
              <a:rPr lang="it-IT" altLang="it-IT" sz="2000" u="sng" dirty="0" smtClean="0"/>
              <a:t>campioni</a:t>
            </a:r>
            <a:r>
              <a:rPr lang="it-IT" altLang="it-IT" sz="2000" dirty="0" smtClean="0"/>
              <a:t> sono amplificati con la </a:t>
            </a:r>
            <a:r>
              <a:rPr lang="it-IT" altLang="it-IT" sz="2000" u="sng" dirty="0" smtClean="0"/>
              <a:t>stessa efficienza </a:t>
            </a:r>
            <a:r>
              <a:rPr lang="it-IT" altLang="it-IT" sz="2000" dirty="0" smtClean="0"/>
              <a:t>e in cui il segnale di </a:t>
            </a:r>
            <a:r>
              <a:rPr lang="it-IT" altLang="it-IT" sz="2000" u="sng" dirty="0" smtClean="0"/>
              <a:t>fluorescenza</a:t>
            </a:r>
            <a:r>
              <a:rPr lang="it-IT" altLang="it-IT" sz="2000" dirty="0" smtClean="0"/>
              <a:t> diventa </a:t>
            </a:r>
            <a:r>
              <a:rPr lang="it-IT" altLang="it-IT" sz="2000" u="sng" dirty="0" smtClean="0"/>
              <a:t>visibile</a:t>
            </a:r>
            <a:r>
              <a:rPr lang="it-IT" altLang="it-IT" sz="2000" dirty="0" smtClean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977" name="Gruppo 976"/>
          <p:cNvGrpSpPr/>
          <p:nvPr/>
        </p:nvGrpSpPr>
        <p:grpSpPr>
          <a:xfrm>
            <a:off x="839649" y="2934789"/>
            <a:ext cx="7022149" cy="3137417"/>
            <a:chOff x="839649" y="2934789"/>
            <a:chExt cx="7022149" cy="3137417"/>
          </a:xfrm>
        </p:grpSpPr>
        <p:grpSp>
          <p:nvGrpSpPr>
            <p:cNvPr id="6" name="Group 2348"/>
            <p:cNvGrpSpPr>
              <a:grpSpLocks/>
            </p:cNvGrpSpPr>
            <p:nvPr/>
          </p:nvGrpSpPr>
          <p:grpSpPr bwMode="auto">
            <a:xfrm>
              <a:off x="6167805" y="3477714"/>
              <a:ext cx="1329103" cy="2127249"/>
              <a:chOff x="4572" y="1389"/>
              <a:chExt cx="907" cy="1315"/>
            </a:xfrm>
          </p:grpSpPr>
          <p:sp>
            <p:nvSpPr>
              <p:cNvPr id="7" name="Line 2303"/>
              <p:cNvSpPr>
                <a:spLocks noChangeShapeType="1"/>
              </p:cNvSpPr>
              <p:nvPr/>
            </p:nvSpPr>
            <p:spPr bwMode="auto">
              <a:xfrm>
                <a:off x="4701" y="1541"/>
                <a:ext cx="131" cy="1"/>
              </a:xfrm>
              <a:prstGeom prst="line">
                <a:avLst/>
              </a:prstGeom>
              <a:noFill/>
              <a:ln w="22225">
                <a:solidFill>
                  <a:srgbClr val="FF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2304"/>
              <p:cNvSpPr>
                <a:spLocks noChangeArrowheads="1"/>
              </p:cNvSpPr>
              <p:nvPr/>
            </p:nvSpPr>
            <p:spPr bwMode="auto">
              <a:xfrm>
                <a:off x="4750" y="1527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305"/>
              <p:cNvSpPr>
                <a:spLocks noChangeArrowheads="1"/>
              </p:cNvSpPr>
              <p:nvPr/>
            </p:nvSpPr>
            <p:spPr bwMode="auto">
              <a:xfrm>
                <a:off x="4851" y="1498"/>
                <a:ext cx="18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000" smtClean="0">
                    <a:solidFill>
                      <a:srgbClr val="000000"/>
                    </a:solidFill>
                    <a:latin typeface="Verdana" pitchFamily="34" charset="0"/>
                  </a:rPr>
                  <a:t>NEG</a:t>
                </a:r>
                <a:endParaRPr lang="it-IT" altLang="it-IT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" name="Line 2306"/>
              <p:cNvSpPr>
                <a:spLocks noChangeShapeType="1"/>
              </p:cNvSpPr>
              <p:nvPr/>
            </p:nvSpPr>
            <p:spPr bwMode="auto">
              <a:xfrm>
                <a:off x="4701" y="1696"/>
                <a:ext cx="131" cy="1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307"/>
              <p:cNvSpPr>
                <a:spLocks noChangeArrowheads="1"/>
              </p:cNvSpPr>
              <p:nvPr/>
            </p:nvSpPr>
            <p:spPr bwMode="auto">
              <a:xfrm>
                <a:off x="4750" y="1681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08"/>
              <p:cNvSpPr>
                <a:spLocks noChangeArrowheads="1"/>
              </p:cNvSpPr>
              <p:nvPr/>
            </p:nvSpPr>
            <p:spPr bwMode="auto">
              <a:xfrm>
                <a:off x="4851" y="1652"/>
                <a:ext cx="112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000" smtClean="0">
                    <a:solidFill>
                      <a:srgbClr val="000000"/>
                    </a:solidFill>
                    <a:latin typeface="Verdana" pitchFamily="34" charset="0"/>
                  </a:rPr>
                  <a:t>10</a:t>
                </a:r>
                <a:endParaRPr lang="it-IT" altLang="it-IT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3" name="Line 2309"/>
              <p:cNvSpPr>
                <a:spLocks noChangeShapeType="1"/>
              </p:cNvSpPr>
              <p:nvPr/>
            </p:nvSpPr>
            <p:spPr bwMode="auto">
              <a:xfrm>
                <a:off x="4701" y="1845"/>
                <a:ext cx="131" cy="1"/>
              </a:xfrm>
              <a:prstGeom prst="line">
                <a:avLst/>
              </a:prstGeom>
              <a:noFill/>
              <a:ln w="222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310"/>
              <p:cNvSpPr>
                <a:spLocks noChangeArrowheads="1"/>
              </p:cNvSpPr>
              <p:nvPr/>
            </p:nvSpPr>
            <p:spPr bwMode="auto">
              <a:xfrm>
                <a:off x="4750" y="1831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311"/>
              <p:cNvSpPr>
                <a:spLocks noChangeArrowheads="1"/>
              </p:cNvSpPr>
              <p:nvPr/>
            </p:nvSpPr>
            <p:spPr bwMode="auto">
              <a:xfrm>
                <a:off x="4851" y="1802"/>
                <a:ext cx="167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000" dirty="0" smtClean="0">
                    <a:solidFill>
                      <a:srgbClr val="000000"/>
                    </a:solidFill>
                    <a:latin typeface="Verdana" pitchFamily="34" charset="0"/>
                  </a:rPr>
                  <a:t>100</a:t>
                </a:r>
                <a:endParaRPr lang="it-IT" altLang="it-IT" dirty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6" name="Line 2312"/>
              <p:cNvSpPr>
                <a:spLocks noChangeShapeType="1"/>
              </p:cNvSpPr>
              <p:nvPr/>
            </p:nvSpPr>
            <p:spPr bwMode="auto">
              <a:xfrm>
                <a:off x="4701" y="2000"/>
                <a:ext cx="131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313"/>
              <p:cNvSpPr>
                <a:spLocks noChangeArrowheads="1"/>
              </p:cNvSpPr>
              <p:nvPr/>
            </p:nvSpPr>
            <p:spPr bwMode="auto">
              <a:xfrm>
                <a:off x="4750" y="1985"/>
                <a:ext cx="24" cy="25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314"/>
              <p:cNvSpPr>
                <a:spLocks noChangeArrowheads="1"/>
              </p:cNvSpPr>
              <p:nvPr/>
            </p:nvSpPr>
            <p:spPr bwMode="auto">
              <a:xfrm>
                <a:off x="4848" y="1956"/>
                <a:ext cx="390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000" dirty="0" smtClean="0">
                    <a:solidFill>
                      <a:srgbClr val="000000"/>
                    </a:solidFill>
                    <a:latin typeface="Verdana" pitchFamily="34" charset="0"/>
                  </a:rPr>
                  <a:t>1000</a:t>
                </a:r>
                <a:endParaRPr lang="it-IT" altLang="it-IT" dirty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9" name="Line 2315"/>
              <p:cNvSpPr>
                <a:spLocks noChangeShapeType="1"/>
              </p:cNvSpPr>
              <p:nvPr/>
            </p:nvSpPr>
            <p:spPr bwMode="auto">
              <a:xfrm>
                <a:off x="4701" y="2150"/>
                <a:ext cx="131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2316"/>
              <p:cNvSpPr>
                <a:spLocks noChangeArrowheads="1"/>
              </p:cNvSpPr>
              <p:nvPr/>
            </p:nvSpPr>
            <p:spPr bwMode="auto">
              <a:xfrm>
                <a:off x="4750" y="2135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317"/>
              <p:cNvSpPr>
                <a:spLocks noChangeArrowheads="1"/>
              </p:cNvSpPr>
              <p:nvPr/>
            </p:nvSpPr>
            <p:spPr bwMode="auto">
              <a:xfrm>
                <a:off x="4857" y="2098"/>
                <a:ext cx="27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000" dirty="0" smtClean="0">
                    <a:solidFill>
                      <a:srgbClr val="000000"/>
                    </a:solidFill>
                    <a:latin typeface="Verdana" pitchFamily="34" charset="0"/>
                  </a:rPr>
                  <a:t>10000</a:t>
                </a:r>
                <a:endParaRPr lang="it-IT" altLang="it-IT" dirty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2" name="Line 2318"/>
              <p:cNvSpPr>
                <a:spLocks noChangeShapeType="1"/>
              </p:cNvSpPr>
              <p:nvPr/>
            </p:nvSpPr>
            <p:spPr bwMode="auto">
              <a:xfrm>
                <a:off x="4701" y="2304"/>
                <a:ext cx="131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2319"/>
              <p:cNvSpPr>
                <a:spLocks noChangeArrowheads="1"/>
              </p:cNvSpPr>
              <p:nvPr/>
            </p:nvSpPr>
            <p:spPr bwMode="auto">
              <a:xfrm>
                <a:off x="4750" y="2290"/>
                <a:ext cx="24" cy="24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320"/>
              <p:cNvSpPr>
                <a:spLocks noChangeArrowheads="1"/>
              </p:cNvSpPr>
              <p:nvPr/>
            </p:nvSpPr>
            <p:spPr bwMode="auto">
              <a:xfrm>
                <a:off x="4851" y="2261"/>
                <a:ext cx="335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000" smtClean="0">
                    <a:solidFill>
                      <a:srgbClr val="000000"/>
                    </a:solidFill>
                    <a:latin typeface="Verdana" pitchFamily="34" charset="0"/>
                  </a:rPr>
                  <a:t>100000</a:t>
                </a:r>
                <a:endParaRPr lang="it-IT" altLang="it-IT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5" name="Line 2321"/>
              <p:cNvSpPr>
                <a:spLocks noChangeShapeType="1"/>
              </p:cNvSpPr>
              <p:nvPr/>
            </p:nvSpPr>
            <p:spPr bwMode="auto">
              <a:xfrm>
                <a:off x="4701" y="2454"/>
                <a:ext cx="131" cy="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322"/>
              <p:cNvSpPr>
                <a:spLocks noChangeArrowheads="1"/>
              </p:cNvSpPr>
              <p:nvPr/>
            </p:nvSpPr>
            <p:spPr bwMode="auto">
              <a:xfrm>
                <a:off x="4750" y="2439"/>
                <a:ext cx="24" cy="25"/>
              </a:xfrm>
              <a:prstGeom prst="rect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323"/>
              <p:cNvSpPr>
                <a:spLocks noChangeArrowheads="1"/>
              </p:cNvSpPr>
              <p:nvPr/>
            </p:nvSpPr>
            <p:spPr bwMode="auto">
              <a:xfrm>
                <a:off x="4851" y="2410"/>
                <a:ext cx="391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000" smtClean="0">
                    <a:solidFill>
                      <a:srgbClr val="000000"/>
                    </a:solidFill>
                    <a:latin typeface="Verdana" pitchFamily="34" charset="0"/>
                  </a:rPr>
                  <a:t>1000000</a:t>
                </a:r>
                <a:endParaRPr lang="it-IT" altLang="it-IT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" name="Rectangle 2324"/>
              <p:cNvSpPr>
                <a:spLocks noChangeArrowheads="1"/>
              </p:cNvSpPr>
              <p:nvPr/>
            </p:nvSpPr>
            <p:spPr bwMode="auto">
              <a:xfrm>
                <a:off x="4572" y="1389"/>
                <a:ext cx="907" cy="1315"/>
              </a:xfrm>
              <a:prstGeom prst="rect">
                <a:avLst/>
              </a:prstGeom>
              <a:noFill/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Text Box 2325"/>
            <p:cNvSpPr txBox="1">
              <a:spLocks noChangeArrowheads="1"/>
            </p:cNvSpPr>
            <p:nvPr/>
          </p:nvSpPr>
          <p:spPr bwMode="auto">
            <a:xfrm>
              <a:off x="6000760" y="2934790"/>
              <a:ext cx="186103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 smtClean="0">
                  <a:solidFill>
                    <a:srgbClr val="000000"/>
                  </a:solidFill>
                </a:rPr>
                <a:t>Numero di molecole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 smtClean="0">
                  <a:solidFill>
                    <a:srgbClr val="000000"/>
                  </a:solidFill>
                </a:rPr>
                <a:t> di partenza</a:t>
              </a:r>
              <a:r>
                <a:rPr lang="it-IT" altLang="it-IT" sz="1200" dirty="0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0" name="Rectangle 2124"/>
            <p:cNvSpPr>
              <a:spLocks noChangeArrowheads="1"/>
            </p:cNvSpPr>
            <p:nvPr/>
          </p:nvSpPr>
          <p:spPr bwMode="auto">
            <a:xfrm>
              <a:off x="3442190" y="5887540"/>
              <a:ext cx="6299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b="1" smtClean="0">
                  <a:solidFill>
                    <a:srgbClr val="000000"/>
                  </a:solidFill>
                  <a:latin typeface="Verdana" pitchFamily="34" charset="0"/>
                </a:rPr>
                <a:t>n. Cicli </a:t>
              </a:r>
              <a:endParaRPr lang="it-IT" altLang="it-IT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31" name="Group 2413"/>
            <p:cNvGrpSpPr>
              <a:grpSpLocks/>
            </p:cNvGrpSpPr>
            <p:nvPr/>
          </p:nvGrpSpPr>
          <p:grpSpPr bwMode="auto">
            <a:xfrm>
              <a:off x="1408237" y="2993529"/>
              <a:ext cx="4731726" cy="2662237"/>
              <a:chOff x="612" y="1206"/>
              <a:chExt cx="3744" cy="1976"/>
            </a:xfrm>
          </p:grpSpPr>
          <p:sp>
            <p:nvSpPr>
              <p:cNvPr id="32" name="Rectangle 2213"/>
              <p:cNvSpPr>
                <a:spLocks noChangeArrowheads="1"/>
              </p:cNvSpPr>
              <p:nvPr/>
            </p:nvSpPr>
            <p:spPr bwMode="auto">
              <a:xfrm>
                <a:off x="636" y="1206"/>
                <a:ext cx="3719" cy="1952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2214"/>
              <p:cNvSpPr>
                <a:spLocks noChangeShapeType="1"/>
              </p:cNvSpPr>
              <p:nvPr/>
            </p:nvSpPr>
            <p:spPr bwMode="auto">
              <a:xfrm>
                <a:off x="636" y="2182"/>
                <a:ext cx="3719" cy="1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2215"/>
              <p:cNvSpPr>
                <a:spLocks noChangeShapeType="1"/>
              </p:cNvSpPr>
              <p:nvPr/>
            </p:nvSpPr>
            <p:spPr bwMode="auto">
              <a:xfrm>
                <a:off x="636" y="1206"/>
                <a:ext cx="3719" cy="1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2216"/>
              <p:cNvSpPr>
                <a:spLocks noChangeArrowheads="1"/>
              </p:cNvSpPr>
              <p:nvPr/>
            </p:nvSpPr>
            <p:spPr bwMode="auto">
              <a:xfrm>
                <a:off x="636" y="1206"/>
                <a:ext cx="3719" cy="1952"/>
              </a:xfrm>
              <a:prstGeom prst="rect">
                <a:avLst/>
              </a:prstGeom>
              <a:noFill/>
              <a:ln w="7938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2217"/>
              <p:cNvSpPr>
                <a:spLocks noChangeShapeType="1"/>
              </p:cNvSpPr>
              <p:nvPr/>
            </p:nvSpPr>
            <p:spPr bwMode="auto">
              <a:xfrm>
                <a:off x="636" y="1206"/>
                <a:ext cx="1" cy="1952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2218"/>
              <p:cNvSpPr>
                <a:spLocks noChangeShapeType="1"/>
              </p:cNvSpPr>
              <p:nvPr/>
            </p:nvSpPr>
            <p:spPr bwMode="auto">
              <a:xfrm>
                <a:off x="612" y="3158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Line 2219"/>
              <p:cNvSpPr>
                <a:spLocks noChangeShapeType="1"/>
              </p:cNvSpPr>
              <p:nvPr/>
            </p:nvSpPr>
            <p:spPr bwMode="auto">
              <a:xfrm>
                <a:off x="612" y="2182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Line 2220"/>
              <p:cNvSpPr>
                <a:spLocks noChangeShapeType="1"/>
              </p:cNvSpPr>
              <p:nvPr/>
            </p:nvSpPr>
            <p:spPr bwMode="auto">
              <a:xfrm>
                <a:off x="612" y="1206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Line 2221"/>
              <p:cNvSpPr>
                <a:spLocks noChangeShapeType="1"/>
              </p:cNvSpPr>
              <p:nvPr/>
            </p:nvSpPr>
            <p:spPr bwMode="auto">
              <a:xfrm>
                <a:off x="636" y="3158"/>
                <a:ext cx="3719" cy="1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Line 2222"/>
              <p:cNvSpPr>
                <a:spLocks noChangeShapeType="1"/>
              </p:cNvSpPr>
              <p:nvPr/>
            </p:nvSpPr>
            <p:spPr bwMode="auto">
              <a:xfrm flipV="1">
                <a:off x="636" y="3158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Line 2223"/>
              <p:cNvSpPr>
                <a:spLocks noChangeShapeType="1"/>
              </p:cNvSpPr>
              <p:nvPr/>
            </p:nvSpPr>
            <p:spPr bwMode="auto">
              <a:xfrm flipV="1">
                <a:off x="1167" y="3158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Line 2224"/>
              <p:cNvSpPr>
                <a:spLocks noChangeShapeType="1"/>
              </p:cNvSpPr>
              <p:nvPr/>
            </p:nvSpPr>
            <p:spPr bwMode="auto">
              <a:xfrm flipV="1">
                <a:off x="1698" y="3158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Line 2225"/>
              <p:cNvSpPr>
                <a:spLocks noChangeShapeType="1"/>
              </p:cNvSpPr>
              <p:nvPr/>
            </p:nvSpPr>
            <p:spPr bwMode="auto">
              <a:xfrm flipV="1">
                <a:off x="2230" y="3158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Line 2226"/>
              <p:cNvSpPr>
                <a:spLocks noChangeShapeType="1"/>
              </p:cNvSpPr>
              <p:nvPr/>
            </p:nvSpPr>
            <p:spPr bwMode="auto">
              <a:xfrm flipV="1">
                <a:off x="2761" y="3158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Line 2227"/>
              <p:cNvSpPr>
                <a:spLocks noChangeShapeType="1"/>
              </p:cNvSpPr>
              <p:nvPr/>
            </p:nvSpPr>
            <p:spPr bwMode="auto">
              <a:xfrm flipV="1">
                <a:off x="3293" y="3158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Line 2228"/>
              <p:cNvSpPr>
                <a:spLocks noChangeShapeType="1"/>
              </p:cNvSpPr>
              <p:nvPr/>
            </p:nvSpPr>
            <p:spPr bwMode="auto">
              <a:xfrm flipV="1">
                <a:off x="3824" y="3158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Line 2229"/>
              <p:cNvSpPr>
                <a:spLocks noChangeShapeType="1"/>
              </p:cNvSpPr>
              <p:nvPr/>
            </p:nvSpPr>
            <p:spPr bwMode="auto">
              <a:xfrm flipV="1">
                <a:off x="4355" y="3158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Line 2230"/>
              <p:cNvSpPr>
                <a:spLocks noChangeShapeType="1"/>
              </p:cNvSpPr>
              <p:nvPr/>
            </p:nvSpPr>
            <p:spPr bwMode="auto">
              <a:xfrm>
                <a:off x="689" y="2414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2231"/>
              <p:cNvSpPr>
                <a:spLocks/>
              </p:cNvSpPr>
              <p:nvPr/>
            </p:nvSpPr>
            <p:spPr bwMode="auto">
              <a:xfrm>
                <a:off x="742" y="2409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2232"/>
              <p:cNvSpPr>
                <a:spLocks noChangeShapeType="1"/>
              </p:cNvSpPr>
              <p:nvPr/>
            </p:nvSpPr>
            <p:spPr bwMode="auto">
              <a:xfrm>
                <a:off x="795" y="2409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Line 2233"/>
              <p:cNvSpPr>
                <a:spLocks noChangeShapeType="1"/>
              </p:cNvSpPr>
              <p:nvPr/>
            </p:nvSpPr>
            <p:spPr bwMode="auto">
              <a:xfrm>
                <a:off x="848" y="2409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Line 2234"/>
              <p:cNvSpPr>
                <a:spLocks noChangeShapeType="1"/>
              </p:cNvSpPr>
              <p:nvPr/>
            </p:nvSpPr>
            <p:spPr bwMode="auto">
              <a:xfrm flipV="1">
                <a:off x="901" y="2404"/>
                <a:ext cx="54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2235"/>
              <p:cNvSpPr>
                <a:spLocks noChangeShapeType="1"/>
              </p:cNvSpPr>
              <p:nvPr/>
            </p:nvSpPr>
            <p:spPr bwMode="auto">
              <a:xfrm flipV="1">
                <a:off x="955" y="2399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2236"/>
              <p:cNvSpPr>
                <a:spLocks noChangeShapeType="1"/>
              </p:cNvSpPr>
              <p:nvPr/>
            </p:nvSpPr>
            <p:spPr bwMode="auto">
              <a:xfrm>
                <a:off x="1008" y="2399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2237"/>
              <p:cNvSpPr>
                <a:spLocks/>
              </p:cNvSpPr>
              <p:nvPr/>
            </p:nvSpPr>
            <p:spPr bwMode="auto">
              <a:xfrm>
                <a:off x="1061" y="2394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Line 2238"/>
              <p:cNvSpPr>
                <a:spLocks noChangeShapeType="1"/>
              </p:cNvSpPr>
              <p:nvPr/>
            </p:nvSpPr>
            <p:spPr bwMode="auto">
              <a:xfrm>
                <a:off x="1114" y="2394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2239"/>
              <p:cNvSpPr>
                <a:spLocks/>
              </p:cNvSpPr>
              <p:nvPr/>
            </p:nvSpPr>
            <p:spPr bwMode="auto">
              <a:xfrm>
                <a:off x="1167" y="2390"/>
                <a:ext cx="53" cy="4"/>
              </a:xfrm>
              <a:custGeom>
                <a:avLst/>
                <a:gdLst>
                  <a:gd name="T0" fmla="*/ 0 w 53"/>
                  <a:gd name="T1" fmla="*/ 4 h 4"/>
                  <a:gd name="T2" fmla="*/ 24 w 53"/>
                  <a:gd name="T3" fmla="*/ 0 h 4"/>
                  <a:gd name="T4" fmla="*/ 53 w 5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">
                    <a:moveTo>
                      <a:pt x="0" y="4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Line 2240"/>
              <p:cNvSpPr>
                <a:spLocks noChangeShapeType="1"/>
              </p:cNvSpPr>
              <p:nvPr/>
            </p:nvSpPr>
            <p:spPr bwMode="auto">
              <a:xfrm>
                <a:off x="1220" y="2390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2241"/>
              <p:cNvSpPr>
                <a:spLocks/>
              </p:cNvSpPr>
              <p:nvPr/>
            </p:nvSpPr>
            <p:spPr bwMode="auto">
              <a:xfrm>
                <a:off x="1273" y="2390"/>
                <a:ext cx="54" cy="1"/>
              </a:xfrm>
              <a:custGeom>
                <a:avLst/>
                <a:gdLst>
                  <a:gd name="T0" fmla="*/ 0 w 54"/>
                  <a:gd name="T1" fmla="*/ 0 h 1"/>
                  <a:gd name="T2" fmla="*/ 25 w 54"/>
                  <a:gd name="T3" fmla="*/ 0 h 1"/>
                  <a:gd name="T4" fmla="*/ 54 w 5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2242"/>
              <p:cNvSpPr>
                <a:spLocks/>
              </p:cNvSpPr>
              <p:nvPr/>
            </p:nvSpPr>
            <p:spPr bwMode="auto">
              <a:xfrm>
                <a:off x="1327" y="2380"/>
                <a:ext cx="53" cy="10"/>
              </a:xfrm>
              <a:custGeom>
                <a:avLst/>
                <a:gdLst>
                  <a:gd name="T0" fmla="*/ 0 w 53"/>
                  <a:gd name="T1" fmla="*/ 10 h 10"/>
                  <a:gd name="T2" fmla="*/ 24 w 53"/>
                  <a:gd name="T3" fmla="*/ 5 h 10"/>
                  <a:gd name="T4" fmla="*/ 53 w 53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0">
                    <a:moveTo>
                      <a:pt x="0" y="10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2243"/>
              <p:cNvSpPr>
                <a:spLocks/>
              </p:cNvSpPr>
              <p:nvPr/>
            </p:nvSpPr>
            <p:spPr bwMode="auto">
              <a:xfrm>
                <a:off x="1380" y="2380"/>
                <a:ext cx="53" cy="5"/>
              </a:xfrm>
              <a:custGeom>
                <a:avLst/>
                <a:gdLst>
                  <a:gd name="T0" fmla="*/ 0 w 53"/>
                  <a:gd name="T1" fmla="*/ 0 h 5"/>
                  <a:gd name="T2" fmla="*/ 24 w 53"/>
                  <a:gd name="T3" fmla="*/ 0 h 5"/>
                  <a:gd name="T4" fmla="*/ 53 w 5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0"/>
                    </a:moveTo>
                    <a:lnTo>
                      <a:pt x="24" y="0"/>
                    </a:lnTo>
                    <a:lnTo>
                      <a:pt x="53" y="5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2244"/>
              <p:cNvSpPr>
                <a:spLocks/>
              </p:cNvSpPr>
              <p:nvPr/>
            </p:nvSpPr>
            <p:spPr bwMode="auto">
              <a:xfrm>
                <a:off x="1433" y="2380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5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Line 2245"/>
              <p:cNvSpPr>
                <a:spLocks noChangeShapeType="1"/>
              </p:cNvSpPr>
              <p:nvPr/>
            </p:nvSpPr>
            <p:spPr bwMode="auto">
              <a:xfrm flipV="1">
                <a:off x="1486" y="2375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Line 2246"/>
              <p:cNvSpPr>
                <a:spLocks noChangeShapeType="1"/>
              </p:cNvSpPr>
              <p:nvPr/>
            </p:nvSpPr>
            <p:spPr bwMode="auto">
              <a:xfrm>
                <a:off x="1539" y="2375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2247"/>
              <p:cNvSpPr>
                <a:spLocks/>
              </p:cNvSpPr>
              <p:nvPr/>
            </p:nvSpPr>
            <p:spPr bwMode="auto">
              <a:xfrm>
                <a:off x="1592" y="2370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Line 2248"/>
              <p:cNvSpPr>
                <a:spLocks noChangeShapeType="1"/>
              </p:cNvSpPr>
              <p:nvPr/>
            </p:nvSpPr>
            <p:spPr bwMode="auto">
              <a:xfrm>
                <a:off x="1645" y="2370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2249"/>
              <p:cNvSpPr>
                <a:spLocks/>
              </p:cNvSpPr>
              <p:nvPr/>
            </p:nvSpPr>
            <p:spPr bwMode="auto">
              <a:xfrm>
                <a:off x="1698" y="2365"/>
                <a:ext cx="54" cy="5"/>
              </a:xfrm>
              <a:custGeom>
                <a:avLst/>
                <a:gdLst>
                  <a:gd name="T0" fmla="*/ 0 w 54"/>
                  <a:gd name="T1" fmla="*/ 5 h 5"/>
                  <a:gd name="T2" fmla="*/ 25 w 54"/>
                  <a:gd name="T3" fmla="*/ 0 h 5"/>
                  <a:gd name="T4" fmla="*/ 54 w 5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Line 2250"/>
              <p:cNvSpPr>
                <a:spLocks noChangeShapeType="1"/>
              </p:cNvSpPr>
              <p:nvPr/>
            </p:nvSpPr>
            <p:spPr bwMode="auto">
              <a:xfrm>
                <a:off x="1752" y="2365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Line 2251"/>
              <p:cNvSpPr>
                <a:spLocks noChangeShapeType="1"/>
              </p:cNvSpPr>
              <p:nvPr/>
            </p:nvSpPr>
            <p:spPr bwMode="auto">
              <a:xfrm flipV="1">
                <a:off x="1805" y="2361"/>
                <a:ext cx="53" cy="4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Line 2252"/>
              <p:cNvSpPr>
                <a:spLocks noChangeShapeType="1"/>
              </p:cNvSpPr>
              <p:nvPr/>
            </p:nvSpPr>
            <p:spPr bwMode="auto">
              <a:xfrm flipV="1">
                <a:off x="1858" y="2356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Line 2253"/>
              <p:cNvSpPr>
                <a:spLocks noChangeShapeType="1"/>
              </p:cNvSpPr>
              <p:nvPr/>
            </p:nvSpPr>
            <p:spPr bwMode="auto">
              <a:xfrm>
                <a:off x="1911" y="2356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Line 2254"/>
              <p:cNvSpPr>
                <a:spLocks noChangeShapeType="1"/>
              </p:cNvSpPr>
              <p:nvPr/>
            </p:nvSpPr>
            <p:spPr bwMode="auto">
              <a:xfrm flipV="1">
                <a:off x="1964" y="2351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2255"/>
              <p:cNvSpPr>
                <a:spLocks noChangeShapeType="1"/>
              </p:cNvSpPr>
              <p:nvPr/>
            </p:nvSpPr>
            <p:spPr bwMode="auto">
              <a:xfrm flipV="1">
                <a:off x="2017" y="2346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Line 2256"/>
              <p:cNvSpPr>
                <a:spLocks noChangeShapeType="1"/>
              </p:cNvSpPr>
              <p:nvPr/>
            </p:nvSpPr>
            <p:spPr bwMode="auto">
              <a:xfrm flipV="1">
                <a:off x="2070" y="2341"/>
                <a:ext cx="54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Line 2257"/>
              <p:cNvSpPr>
                <a:spLocks noChangeShapeType="1"/>
              </p:cNvSpPr>
              <p:nvPr/>
            </p:nvSpPr>
            <p:spPr bwMode="auto">
              <a:xfrm flipV="1">
                <a:off x="2124" y="2336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Line 2258"/>
              <p:cNvSpPr>
                <a:spLocks noChangeShapeType="1"/>
              </p:cNvSpPr>
              <p:nvPr/>
            </p:nvSpPr>
            <p:spPr bwMode="auto">
              <a:xfrm>
                <a:off x="2177" y="2336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Line 2259"/>
              <p:cNvSpPr>
                <a:spLocks noChangeShapeType="1"/>
              </p:cNvSpPr>
              <p:nvPr/>
            </p:nvSpPr>
            <p:spPr bwMode="auto">
              <a:xfrm>
                <a:off x="2230" y="2336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2260"/>
              <p:cNvSpPr>
                <a:spLocks/>
              </p:cNvSpPr>
              <p:nvPr/>
            </p:nvSpPr>
            <p:spPr bwMode="auto">
              <a:xfrm>
                <a:off x="2283" y="2332"/>
                <a:ext cx="53" cy="4"/>
              </a:xfrm>
              <a:custGeom>
                <a:avLst/>
                <a:gdLst>
                  <a:gd name="T0" fmla="*/ 0 w 53"/>
                  <a:gd name="T1" fmla="*/ 4 h 4"/>
                  <a:gd name="T2" fmla="*/ 24 w 53"/>
                  <a:gd name="T3" fmla="*/ 0 h 4"/>
                  <a:gd name="T4" fmla="*/ 53 w 5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">
                    <a:moveTo>
                      <a:pt x="0" y="4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Line 2261"/>
              <p:cNvSpPr>
                <a:spLocks noChangeShapeType="1"/>
              </p:cNvSpPr>
              <p:nvPr/>
            </p:nvSpPr>
            <p:spPr bwMode="auto">
              <a:xfrm>
                <a:off x="2336" y="2332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2262"/>
              <p:cNvSpPr>
                <a:spLocks/>
              </p:cNvSpPr>
              <p:nvPr/>
            </p:nvSpPr>
            <p:spPr bwMode="auto">
              <a:xfrm>
                <a:off x="2389" y="2327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Line 2263"/>
              <p:cNvSpPr>
                <a:spLocks noChangeShapeType="1"/>
              </p:cNvSpPr>
              <p:nvPr/>
            </p:nvSpPr>
            <p:spPr bwMode="auto">
              <a:xfrm>
                <a:off x="2442" y="2327"/>
                <a:ext cx="54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Line 2264"/>
              <p:cNvSpPr>
                <a:spLocks noChangeShapeType="1"/>
              </p:cNvSpPr>
              <p:nvPr/>
            </p:nvSpPr>
            <p:spPr bwMode="auto">
              <a:xfrm flipV="1">
                <a:off x="2496" y="2322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Line 2265"/>
              <p:cNvSpPr>
                <a:spLocks noChangeShapeType="1"/>
              </p:cNvSpPr>
              <p:nvPr/>
            </p:nvSpPr>
            <p:spPr bwMode="auto">
              <a:xfrm flipV="1">
                <a:off x="2549" y="2317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Line 2266"/>
              <p:cNvSpPr>
                <a:spLocks noChangeShapeType="1"/>
              </p:cNvSpPr>
              <p:nvPr/>
            </p:nvSpPr>
            <p:spPr bwMode="auto">
              <a:xfrm>
                <a:off x="2602" y="2317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Line 2267"/>
              <p:cNvSpPr>
                <a:spLocks noChangeShapeType="1"/>
              </p:cNvSpPr>
              <p:nvPr/>
            </p:nvSpPr>
            <p:spPr bwMode="auto">
              <a:xfrm>
                <a:off x="2655" y="2317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Line 2268"/>
              <p:cNvSpPr>
                <a:spLocks noChangeShapeType="1"/>
              </p:cNvSpPr>
              <p:nvPr/>
            </p:nvSpPr>
            <p:spPr bwMode="auto">
              <a:xfrm>
                <a:off x="2708" y="2317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2269"/>
              <p:cNvSpPr>
                <a:spLocks/>
              </p:cNvSpPr>
              <p:nvPr/>
            </p:nvSpPr>
            <p:spPr bwMode="auto">
              <a:xfrm>
                <a:off x="2761" y="2312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Line 2270"/>
              <p:cNvSpPr>
                <a:spLocks noChangeShapeType="1"/>
              </p:cNvSpPr>
              <p:nvPr/>
            </p:nvSpPr>
            <p:spPr bwMode="auto">
              <a:xfrm>
                <a:off x="2814" y="2312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2271"/>
              <p:cNvSpPr>
                <a:spLocks/>
              </p:cNvSpPr>
              <p:nvPr/>
            </p:nvSpPr>
            <p:spPr bwMode="auto">
              <a:xfrm>
                <a:off x="2867" y="2308"/>
                <a:ext cx="54" cy="4"/>
              </a:xfrm>
              <a:custGeom>
                <a:avLst/>
                <a:gdLst>
                  <a:gd name="T0" fmla="*/ 0 w 54"/>
                  <a:gd name="T1" fmla="*/ 4 h 4"/>
                  <a:gd name="T2" fmla="*/ 25 w 54"/>
                  <a:gd name="T3" fmla="*/ 0 h 4"/>
                  <a:gd name="T4" fmla="*/ 54 w 5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4">
                    <a:moveTo>
                      <a:pt x="0" y="4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Line 2272"/>
              <p:cNvSpPr>
                <a:spLocks noChangeShapeType="1"/>
              </p:cNvSpPr>
              <p:nvPr/>
            </p:nvSpPr>
            <p:spPr bwMode="auto">
              <a:xfrm>
                <a:off x="2921" y="2308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2273"/>
              <p:cNvSpPr>
                <a:spLocks/>
              </p:cNvSpPr>
              <p:nvPr/>
            </p:nvSpPr>
            <p:spPr bwMode="auto">
              <a:xfrm>
                <a:off x="2974" y="230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2274"/>
              <p:cNvSpPr>
                <a:spLocks noChangeShapeType="1"/>
              </p:cNvSpPr>
              <p:nvPr/>
            </p:nvSpPr>
            <p:spPr bwMode="auto">
              <a:xfrm>
                <a:off x="3027" y="230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Line 2275"/>
              <p:cNvSpPr>
                <a:spLocks noChangeShapeType="1"/>
              </p:cNvSpPr>
              <p:nvPr/>
            </p:nvSpPr>
            <p:spPr bwMode="auto">
              <a:xfrm>
                <a:off x="3080" y="230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2276"/>
              <p:cNvSpPr>
                <a:spLocks/>
              </p:cNvSpPr>
              <p:nvPr/>
            </p:nvSpPr>
            <p:spPr bwMode="auto">
              <a:xfrm>
                <a:off x="3133" y="2298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2277"/>
              <p:cNvSpPr>
                <a:spLocks/>
              </p:cNvSpPr>
              <p:nvPr/>
            </p:nvSpPr>
            <p:spPr bwMode="auto">
              <a:xfrm>
                <a:off x="3186" y="2298"/>
                <a:ext cx="53" cy="5"/>
              </a:xfrm>
              <a:custGeom>
                <a:avLst/>
                <a:gdLst>
                  <a:gd name="T0" fmla="*/ 0 w 53"/>
                  <a:gd name="T1" fmla="*/ 0 h 5"/>
                  <a:gd name="T2" fmla="*/ 24 w 53"/>
                  <a:gd name="T3" fmla="*/ 0 h 5"/>
                  <a:gd name="T4" fmla="*/ 53 w 5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0"/>
                    </a:moveTo>
                    <a:lnTo>
                      <a:pt x="24" y="0"/>
                    </a:lnTo>
                    <a:lnTo>
                      <a:pt x="53" y="5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2278"/>
              <p:cNvSpPr>
                <a:spLocks/>
              </p:cNvSpPr>
              <p:nvPr/>
            </p:nvSpPr>
            <p:spPr bwMode="auto">
              <a:xfrm>
                <a:off x="3239" y="2298"/>
                <a:ext cx="54" cy="5"/>
              </a:xfrm>
              <a:custGeom>
                <a:avLst/>
                <a:gdLst>
                  <a:gd name="T0" fmla="*/ 0 w 54"/>
                  <a:gd name="T1" fmla="*/ 5 h 5"/>
                  <a:gd name="T2" fmla="*/ 25 w 54"/>
                  <a:gd name="T3" fmla="*/ 5 h 5"/>
                  <a:gd name="T4" fmla="*/ 54 w 5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25" y="5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Line 2279"/>
              <p:cNvSpPr>
                <a:spLocks noChangeShapeType="1"/>
              </p:cNvSpPr>
              <p:nvPr/>
            </p:nvSpPr>
            <p:spPr bwMode="auto">
              <a:xfrm flipV="1">
                <a:off x="3293" y="2293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Line 2280"/>
              <p:cNvSpPr>
                <a:spLocks noChangeShapeType="1"/>
              </p:cNvSpPr>
              <p:nvPr/>
            </p:nvSpPr>
            <p:spPr bwMode="auto">
              <a:xfrm>
                <a:off x="3346" y="229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2281"/>
              <p:cNvSpPr>
                <a:spLocks/>
              </p:cNvSpPr>
              <p:nvPr/>
            </p:nvSpPr>
            <p:spPr bwMode="auto">
              <a:xfrm>
                <a:off x="3399" y="2293"/>
                <a:ext cx="53" cy="5"/>
              </a:xfrm>
              <a:custGeom>
                <a:avLst/>
                <a:gdLst>
                  <a:gd name="T0" fmla="*/ 0 w 53"/>
                  <a:gd name="T1" fmla="*/ 0 h 5"/>
                  <a:gd name="T2" fmla="*/ 24 w 53"/>
                  <a:gd name="T3" fmla="*/ 5 h 5"/>
                  <a:gd name="T4" fmla="*/ 53 w 5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0"/>
                    </a:moveTo>
                    <a:lnTo>
                      <a:pt x="24" y="5"/>
                    </a:lnTo>
                    <a:lnTo>
                      <a:pt x="53" y="5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2282"/>
              <p:cNvSpPr>
                <a:spLocks/>
              </p:cNvSpPr>
              <p:nvPr/>
            </p:nvSpPr>
            <p:spPr bwMode="auto">
              <a:xfrm>
                <a:off x="3452" y="229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5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2283"/>
              <p:cNvSpPr>
                <a:spLocks noChangeShapeType="1"/>
              </p:cNvSpPr>
              <p:nvPr/>
            </p:nvSpPr>
            <p:spPr bwMode="auto">
              <a:xfrm>
                <a:off x="3505" y="229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Line 2284"/>
              <p:cNvSpPr>
                <a:spLocks noChangeShapeType="1"/>
              </p:cNvSpPr>
              <p:nvPr/>
            </p:nvSpPr>
            <p:spPr bwMode="auto">
              <a:xfrm>
                <a:off x="3558" y="229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2285"/>
              <p:cNvSpPr>
                <a:spLocks/>
              </p:cNvSpPr>
              <p:nvPr/>
            </p:nvSpPr>
            <p:spPr bwMode="auto">
              <a:xfrm>
                <a:off x="3611" y="2293"/>
                <a:ext cx="54" cy="5"/>
              </a:xfrm>
              <a:custGeom>
                <a:avLst/>
                <a:gdLst>
                  <a:gd name="T0" fmla="*/ 0 w 54"/>
                  <a:gd name="T1" fmla="*/ 0 h 5"/>
                  <a:gd name="T2" fmla="*/ 25 w 54"/>
                  <a:gd name="T3" fmla="*/ 5 h 5"/>
                  <a:gd name="T4" fmla="*/ 54 w 54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">
                    <a:moveTo>
                      <a:pt x="0" y="0"/>
                    </a:moveTo>
                    <a:lnTo>
                      <a:pt x="25" y="5"/>
                    </a:lnTo>
                    <a:lnTo>
                      <a:pt x="54" y="5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2286"/>
              <p:cNvSpPr>
                <a:spLocks/>
              </p:cNvSpPr>
              <p:nvPr/>
            </p:nvSpPr>
            <p:spPr bwMode="auto">
              <a:xfrm>
                <a:off x="3665" y="229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5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2287"/>
              <p:cNvSpPr>
                <a:spLocks noChangeShapeType="1"/>
              </p:cNvSpPr>
              <p:nvPr/>
            </p:nvSpPr>
            <p:spPr bwMode="auto">
              <a:xfrm>
                <a:off x="3718" y="229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Line 2288"/>
              <p:cNvSpPr>
                <a:spLocks noChangeShapeType="1"/>
              </p:cNvSpPr>
              <p:nvPr/>
            </p:nvSpPr>
            <p:spPr bwMode="auto">
              <a:xfrm>
                <a:off x="3771" y="229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2289"/>
              <p:cNvSpPr>
                <a:spLocks noChangeShapeType="1"/>
              </p:cNvSpPr>
              <p:nvPr/>
            </p:nvSpPr>
            <p:spPr bwMode="auto">
              <a:xfrm>
                <a:off x="3824" y="229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2290"/>
              <p:cNvSpPr>
                <a:spLocks noChangeShapeType="1"/>
              </p:cNvSpPr>
              <p:nvPr/>
            </p:nvSpPr>
            <p:spPr bwMode="auto">
              <a:xfrm>
                <a:off x="3877" y="229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2291"/>
              <p:cNvSpPr>
                <a:spLocks/>
              </p:cNvSpPr>
              <p:nvPr/>
            </p:nvSpPr>
            <p:spPr bwMode="auto">
              <a:xfrm>
                <a:off x="3930" y="2288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2292"/>
              <p:cNvSpPr>
                <a:spLocks noChangeShapeType="1"/>
              </p:cNvSpPr>
              <p:nvPr/>
            </p:nvSpPr>
            <p:spPr bwMode="auto">
              <a:xfrm>
                <a:off x="3983" y="2288"/>
                <a:ext cx="54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Line 2293"/>
              <p:cNvSpPr>
                <a:spLocks noChangeShapeType="1"/>
              </p:cNvSpPr>
              <p:nvPr/>
            </p:nvSpPr>
            <p:spPr bwMode="auto">
              <a:xfrm>
                <a:off x="4037" y="2288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2294"/>
              <p:cNvSpPr>
                <a:spLocks noChangeShapeType="1"/>
              </p:cNvSpPr>
              <p:nvPr/>
            </p:nvSpPr>
            <p:spPr bwMode="auto">
              <a:xfrm flipV="1">
                <a:off x="689" y="2467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2295"/>
              <p:cNvSpPr>
                <a:spLocks noChangeShapeType="1"/>
              </p:cNvSpPr>
              <p:nvPr/>
            </p:nvSpPr>
            <p:spPr bwMode="auto">
              <a:xfrm>
                <a:off x="742" y="2467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2296"/>
              <p:cNvSpPr>
                <a:spLocks/>
              </p:cNvSpPr>
              <p:nvPr/>
            </p:nvSpPr>
            <p:spPr bwMode="auto">
              <a:xfrm>
                <a:off x="795" y="2462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Line 2297"/>
              <p:cNvSpPr>
                <a:spLocks noChangeShapeType="1"/>
              </p:cNvSpPr>
              <p:nvPr/>
            </p:nvSpPr>
            <p:spPr bwMode="auto">
              <a:xfrm>
                <a:off x="848" y="2462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2298"/>
              <p:cNvSpPr>
                <a:spLocks/>
              </p:cNvSpPr>
              <p:nvPr/>
            </p:nvSpPr>
            <p:spPr bwMode="auto">
              <a:xfrm>
                <a:off x="901" y="2457"/>
                <a:ext cx="54" cy="5"/>
              </a:xfrm>
              <a:custGeom>
                <a:avLst/>
                <a:gdLst>
                  <a:gd name="T0" fmla="*/ 0 w 54"/>
                  <a:gd name="T1" fmla="*/ 5 h 5"/>
                  <a:gd name="T2" fmla="*/ 25 w 54"/>
                  <a:gd name="T3" fmla="*/ 0 h 5"/>
                  <a:gd name="T4" fmla="*/ 54 w 5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Line 2299"/>
              <p:cNvSpPr>
                <a:spLocks noChangeShapeType="1"/>
              </p:cNvSpPr>
              <p:nvPr/>
            </p:nvSpPr>
            <p:spPr bwMode="auto">
              <a:xfrm>
                <a:off x="955" y="2457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2300"/>
              <p:cNvSpPr>
                <a:spLocks/>
              </p:cNvSpPr>
              <p:nvPr/>
            </p:nvSpPr>
            <p:spPr bwMode="auto">
              <a:xfrm>
                <a:off x="1008" y="2452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Line 2301"/>
              <p:cNvSpPr>
                <a:spLocks noChangeShapeType="1"/>
              </p:cNvSpPr>
              <p:nvPr/>
            </p:nvSpPr>
            <p:spPr bwMode="auto">
              <a:xfrm>
                <a:off x="1061" y="2452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2302"/>
              <p:cNvSpPr>
                <a:spLocks/>
              </p:cNvSpPr>
              <p:nvPr/>
            </p:nvSpPr>
            <p:spPr bwMode="auto">
              <a:xfrm>
                <a:off x="1114" y="2448"/>
                <a:ext cx="53" cy="4"/>
              </a:xfrm>
              <a:custGeom>
                <a:avLst/>
                <a:gdLst>
                  <a:gd name="T0" fmla="*/ 0 w 53"/>
                  <a:gd name="T1" fmla="*/ 4 h 4"/>
                  <a:gd name="T2" fmla="*/ 24 w 53"/>
                  <a:gd name="T3" fmla="*/ 0 h 4"/>
                  <a:gd name="T4" fmla="*/ 53 w 5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">
                    <a:moveTo>
                      <a:pt x="0" y="4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Line 2303"/>
              <p:cNvSpPr>
                <a:spLocks noChangeShapeType="1"/>
              </p:cNvSpPr>
              <p:nvPr/>
            </p:nvSpPr>
            <p:spPr bwMode="auto">
              <a:xfrm>
                <a:off x="1167" y="2448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2304"/>
              <p:cNvSpPr>
                <a:spLocks/>
              </p:cNvSpPr>
              <p:nvPr/>
            </p:nvSpPr>
            <p:spPr bwMode="auto">
              <a:xfrm>
                <a:off x="1220" y="244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Line 2305"/>
              <p:cNvSpPr>
                <a:spLocks noChangeShapeType="1"/>
              </p:cNvSpPr>
              <p:nvPr/>
            </p:nvSpPr>
            <p:spPr bwMode="auto">
              <a:xfrm>
                <a:off x="1273" y="2443"/>
                <a:ext cx="54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2306"/>
              <p:cNvSpPr>
                <a:spLocks/>
              </p:cNvSpPr>
              <p:nvPr/>
            </p:nvSpPr>
            <p:spPr bwMode="auto">
              <a:xfrm>
                <a:off x="1327" y="2438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Line 2307"/>
              <p:cNvSpPr>
                <a:spLocks noChangeShapeType="1"/>
              </p:cNvSpPr>
              <p:nvPr/>
            </p:nvSpPr>
            <p:spPr bwMode="auto">
              <a:xfrm>
                <a:off x="1380" y="2438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Line 2308"/>
              <p:cNvSpPr>
                <a:spLocks noChangeShapeType="1"/>
              </p:cNvSpPr>
              <p:nvPr/>
            </p:nvSpPr>
            <p:spPr bwMode="auto">
              <a:xfrm>
                <a:off x="1433" y="2438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2309"/>
              <p:cNvSpPr>
                <a:spLocks/>
              </p:cNvSpPr>
              <p:nvPr/>
            </p:nvSpPr>
            <p:spPr bwMode="auto">
              <a:xfrm>
                <a:off x="1486" y="243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Line 2310"/>
              <p:cNvSpPr>
                <a:spLocks noChangeShapeType="1"/>
              </p:cNvSpPr>
              <p:nvPr/>
            </p:nvSpPr>
            <p:spPr bwMode="auto">
              <a:xfrm>
                <a:off x="1539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Line 2311"/>
              <p:cNvSpPr>
                <a:spLocks noChangeShapeType="1"/>
              </p:cNvSpPr>
              <p:nvPr/>
            </p:nvSpPr>
            <p:spPr bwMode="auto">
              <a:xfrm>
                <a:off x="1592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Line 2312"/>
              <p:cNvSpPr>
                <a:spLocks noChangeShapeType="1"/>
              </p:cNvSpPr>
              <p:nvPr/>
            </p:nvSpPr>
            <p:spPr bwMode="auto">
              <a:xfrm>
                <a:off x="1645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2313"/>
              <p:cNvSpPr>
                <a:spLocks/>
              </p:cNvSpPr>
              <p:nvPr/>
            </p:nvSpPr>
            <p:spPr bwMode="auto">
              <a:xfrm>
                <a:off x="1698" y="2428"/>
                <a:ext cx="54" cy="5"/>
              </a:xfrm>
              <a:custGeom>
                <a:avLst/>
                <a:gdLst>
                  <a:gd name="T0" fmla="*/ 0 w 54"/>
                  <a:gd name="T1" fmla="*/ 5 h 5"/>
                  <a:gd name="T2" fmla="*/ 25 w 54"/>
                  <a:gd name="T3" fmla="*/ 0 h 5"/>
                  <a:gd name="T4" fmla="*/ 54 w 5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Line 2314"/>
              <p:cNvSpPr>
                <a:spLocks noChangeShapeType="1"/>
              </p:cNvSpPr>
              <p:nvPr/>
            </p:nvSpPr>
            <p:spPr bwMode="auto">
              <a:xfrm>
                <a:off x="1752" y="2428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Line 2315"/>
              <p:cNvSpPr>
                <a:spLocks noChangeShapeType="1"/>
              </p:cNvSpPr>
              <p:nvPr/>
            </p:nvSpPr>
            <p:spPr bwMode="auto">
              <a:xfrm>
                <a:off x="1805" y="2428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316"/>
              <p:cNvSpPr>
                <a:spLocks/>
              </p:cNvSpPr>
              <p:nvPr/>
            </p:nvSpPr>
            <p:spPr bwMode="auto">
              <a:xfrm>
                <a:off x="1858" y="242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Line 2317"/>
              <p:cNvSpPr>
                <a:spLocks noChangeShapeType="1"/>
              </p:cNvSpPr>
              <p:nvPr/>
            </p:nvSpPr>
            <p:spPr bwMode="auto">
              <a:xfrm>
                <a:off x="1911" y="242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Line 2318"/>
              <p:cNvSpPr>
                <a:spLocks noChangeShapeType="1"/>
              </p:cNvSpPr>
              <p:nvPr/>
            </p:nvSpPr>
            <p:spPr bwMode="auto">
              <a:xfrm>
                <a:off x="1964" y="242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2319"/>
              <p:cNvSpPr>
                <a:spLocks/>
              </p:cNvSpPr>
              <p:nvPr/>
            </p:nvSpPr>
            <p:spPr bwMode="auto">
              <a:xfrm>
                <a:off x="2017" y="2419"/>
                <a:ext cx="53" cy="4"/>
              </a:xfrm>
              <a:custGeom>
                <a:avLst/>
                <a:gdLst>
                  <a:gd name="T0" fmla="*/ 0 w 53"/>
                  <a:gd name="T1" fmla="*/ 4 h 4"/>
                  <a:gd name="T2" fmla="*/ 24 w 53"/>
                  <a:gd name="T3" fmla="*/ 0 h 4"/>
                  <a:gd name="T4" fmla="*/ 53 w 5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">
                    <a:moveTo>
                      <a:pt x="0" y="4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Line 2320"/>
              <p:cNvSpPr>
                <a:spLocks noChangeShapeType="1"/>
              </p:cNvSpPr>
              <p:nvPr/>
            </p:nvSpPr>
            <p:spPr bwMode="auto">
              <a:xfrm>
                <a:off x="2070" y="2419"/>
                <a:ext cx="54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2321"/>
              <p:cNvSpPr>
                <a:spLocks/>
              </p:cNvSpPr>
              <p:nvPr/>
            </p:nvSpPr>
            <p:spPr bwMode="auto">
              <a:xfrm>
                <a:off x="2124" y="2414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Line 2322"/>
              <p:cNvSpPr>
                <a:spLocks noChangeShapeType="1"/>
              </p:cNvSpPr>
              <p:nvPr/>
            </p:nvSpPr>
            <p:spPr bwMode="auto">
              <a:xfrm>
                <a:off x="2177" y="2414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Line 2323"/>
              <p:cNvSpPr>
                <a:spLocks noChangeShapeType="1"/>
              </p:cNvSpPr>
              <p:nvPr/>
            </p:nvSpPr>
            <p:spPr bwMode="auto">
              <a:xfrm>
                <a:off x="2230" y="2414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Line 2324"/>
              <p:cNvSpPr>
                <a:spLocks noChangeShapeType="1"/>
              </p:cNvSpPr>
              <p:nvPr/>
            </p:nvSpPr>
            <p:spPr bwMode="auto">
              <a:xfrm>
                <a:off x="2283" y="2414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Line 2325"/>
              <p:cNvSpPr>
                <a:spLocks noChangeShapeType="1"/>
              </p:cNvSpPr>
              <p:nvPr/>
            </p:nvSpPr>
            <p:spPr bwMode="auto">
              <a:xfrm>
                <a:off x="2336" y="2414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2326"/>
              <p:cNvSpPr>
                <a:spLocks/>
              </p:cNvSpPr>
              <p:nvPr/>
            </p:nvSpPr>
            <p:spPr bwMode="auto">
              <a:xfrm>
                <a:off x="2389" y="2409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Line 2327"/>
              <p:cNvSpPr>
                <a:spLocks noChangeShapeType="1"/>
              </p:cNvSpPr>
              <p:nvPr/>
            </p:nvSpPr>
            <p:spPr bwMode="auto">
              <a:xfrm>
                <a:off x="2442" y="2409"/>
                <a:ext cx="54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Line 2328"/>
              <p:cNvSpPr>
                <a:spLocks noChangeShapeType="1"/>
              </p:cNvSpPr>
              <p:nvPr/>
            </p:nvSpPr>
            <p:spPr bwMode="auto">
              <a:xfrm>
                <a:off x="2496" y="2409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2329"/>
              <p:cNvSpPr>
                <a:spLocks/>
              </p:cNvSpPr>
              <p:nvPr/>
            </p:nvSpPr>
            <p:spPr bwMode="auto">
              <a:xfrm>
                <a:off x="2549" y="2404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2330"/>
              <p:cNvSpPr>
                <a:spLocks/>
              </p:cNvSpPr>
              <p:nvPr/>
            </p:nvSpPr>
            <p:spPr bwMode="auto">
              <a:xfrm>
                <a:off x="2602" y="2404"/>
                <a:ext cx="53" cy="5"/>
              </a:xfrm>
              <a:custGeom>
                <a:avLst/>
                <a:gdLst>
                  <a:gd name="T0" fmla="*/ 0 w 53"/>
                  <a:gd name="T1" fmla="*/ 0 h 5"/>
                  <a:gd name="T2" fmla="*/ 24 w 53"/>
                  <a:gd name="T3" fmla="*/ 0 h 5"/>
                  <a:gd name="T4" fmla="*/ 53 w 5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0"/>
                    </a:moveTo>
                    <a:lnTo>
                      <a:pt x="24" y="0"/>
                    </a:lnTo>
                    <a:lnTo>
                      <a:pt x="53" y="5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2331"/>
              <p:cNvSpPr>
                <a:spLocks/>
              </p:cNvSpPr>
              <p:nvPr/>
            </p:nvSpPr>
            <p:spPr bwMode="auto">
              <a:xfrm>
                <a:off x="2655" y="2404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5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Line 2332"/>
              <p:cNvSpPr>
                <a:spLocks noChangeShapeType="1"/>
              </p:cNvSpPr>
              <p:nvPr/>
            </p:nvSpPr>
            <p:spPr bwMode="auto">
              <a:xfrm>
                <a:off x="2708" y="2404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Line 2333"/>
              <p:cNvSpPr>
                <a:spLocks noChangeShapeType="1"/>
              </p:cNvSpPr>
              <p:nvPr/>
            </p:nvSpPr>
            <p:spPr bwMode="auto">
              <a:xfrm flipV="1">
                <a:off x="2761" y="2399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Line 2334"/>
              <p:cNvSpPr>
                <a:spLocks noChangeShapeType="1"/>
              </p:cNvSpPr>
              <p:nvPr/>
            </p:nvSpPr>
            <p:spPr bwMode="auto">
              <a:xfrm flipV="1">
                <a:off x="2814" y="2394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Line 2335"/>
              <p:cNvSpPr>
                <a:spLocks noChangeShapeType="1"/>
              </p:cNvSpPr>
              <p:nvPr/>
            </p:nvSpPr>
            <p:spPr bwMode="auto">
              <a:xfrm flipV="1">
                <a:off x="2867" y="2390"/>
                <a:ext cx="54" cy="4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2336"/>
              <p:cNvSpPr>
                <a:spLocks/>
              </p:cNvSpPr>
              <p:nvPr/>
            </p:nvSpPr>
            <p:spPr bwMode="auto">
              <a:xfrm>
                <a:off x="2921" y="2380"/>
                <a:ext cx="53" cy="10"/>
              </a:xfrm>
              <a:custGeom>
                <a:avLst/>
                <a:gdLst>
                  <a:gd name="T0" fmla="*/ 0 w 53"/>
                  <a:gd name="T1" fmla="*/ 10 h 10"/>
                  <a:gd name="T2" fmla="*/ 24 w 53"/>
                  <a:gd name="T3" fmla="*/ 5 h 10"/>
                  <a:gd name="T4" fmla="*/ 53 w 53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0">
                    <a:moveTo>
                      <a:pt x="0" y="10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2337"/>
              <p:cNvSpPr>
                <a:spLocks/>
              </p:cNvSpPr>
              <p:nvPr/>
            </p:nvSpPr>
            <p:spPr bwMode="auto">
              <a:xfrm>
                <a:off x="2974" y="2356"/>
                <a:ext cx="53" cy="24"/>
              </a:xfrm>
              <a:custGeom>
                <a:avLst/>
                <a:gdLst>
                  <a:gd name="T0" fmla="*/ 0 w 53"/>
                  <a:gd name="T1" fmla="*/ 24 h 24"/>
                  <a:gd name="T2" fmla="*/ 24 w 53"/>
                  <a:gd name="T3" fmla="*/ 14 h 24"/>
                  <a:gd name="T4" fmla="*/ 53 w 53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24" y="1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2338"/>
              <p:cNvSpPr>
                <a:spLocks/>
              </p:cNvSpPr>
              <p:nvPr/>
            </p:nvSpPr>
            <p:spPr bwMode="auto">
              <a:xfrm>
                <a:off x="3027" y="2327"/>
                <a:ext cx="53" cy="29"/>
              </a:xfrm>
              <a:custGeom>
                <a:avLst/>
                <a:gdLst>
                  <a:gd name="T0" fmla="*/ 0 w 53"/>
                  <a:gd name="T1" fmla="*/ 29 h 29"/>
                  <a:gd name="T2" fmla="*/ 24 w 53"/>
                  <a:gd name="T3" fmla="*/ 14 h 29"/>
                  <a:gd name="T4" fmla="*/ 53 w 53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9">
                    <a:moveTo>
                      <a:pt x="0" y="29"/>
                    </a:moveTo>
                    <a:lnTo>
                      <a:pt x="24" y="1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2339"/>
              <p:cNvSpPr>
                <a:spLocks/>
              </p:cNvSpPr>
              <p:nvPr/>
            </p:nvSpPr>
            <p:spPr bwMode="auto">
              <a:xfrm>
                <a:off x="3080" y="2274"/>
                <a:ext cx="53" cy="53"/>
              </a:xfrm>
              <a:custGeom>
                <a:avLst/>
                <a:gdLst>
                  <a:gd name="T0" fmla="*/ 0 w 53"/>
                  <a:gd name="T1" fmla="*/ 53 h 53"/>
                  <a:gd name="T2" fmla="*/ 24 w 53"/>
                  <a:gd name="T3" fmla="*/ 29 h 53"/>
                  <a:gd name="T4" fmla="*/ 53 w 53"/>
                  <a:gd name="T5" fmla="*/ 0 h 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3">
                    <a:moveTo>
                      <a:pt x="0" y="53"/>
                    </a:moveTo>
                    <a:lnTo>
                      <a:pt x="24" y="2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2340"/>
              <p:cNvSpPr>
                <a:spLocks/>
              </p:cNvSpPr>
              <p:nvPr/>
            </p:nvSpPr>
            <p:spPr bwMode="auto">
              <a:xfrm>
                <a:off x="3133" y="2196"/>
                <a:ext cx="53" cy="78"/>
              </a:xfrm>
              <a:custGeom>
                <a:avLst/>
                <a:gdLst>
                  <a:gd name="T0" fmla="*/ 0 w 53"/>
                  <a:gd name="T1" fmla="*/ 78 h 78"/>
                  <a:gd name="T2" fmla="*/ 24 w 53"/>
                  <a:gd name="T3" fmla="*/ 39 h 78"/>
                  <a:gd name="T4" fmla="*/ 53 w 53"/>
                  <a:gd name="T5" fmla="*/ 0 h 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78">
                    <a:moveTo>
                      <a:pt x="0" y="78"/>
                    </a:moveTo>
                    <a:lnTo>
                      <a:pt x="24" y="3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Line 2341"/>
              <p:cNvSpPr>
                <a:spLocks noChangeShapeType="1"/>
              </p:cNvSpPr>
              <p:nvPr/>
            </p:nvSpPr>
            <p:spPr bwMode="auto">
              <a:xfrm flipV="1">
                <a:off x="3186" y="2119"/>
                <a:ext cx="53" cy="77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2342"/>
              <p:cNvSpPr>
                <a:spLocks/>
              </p:cNvSpPr>
              <p:nvPr/>
            </p:nvSpPr>
            <p:spPr bwMode="auto">
              <a:xfrm>
                <a:off x="3239" y="2042"/>
                <a:ext cx="54" cy="77"/>
              </a:xfrm>
              <a:custGeom>
                <a:avLst/>
                <a:gdLst>
                  <a:gd name="T0" fmla="*/ 0 w 54"/>
                  <a:gd name="T1" fmla="*/ 77 h 77"/>
                  <a:gd name="T2" fmla="*/ 25 w 54"/>
                  <a:gd name="T3" fmla="*/ 38 h 77"/>
                  <a:gd name="T4" fmla="*/ 54 w 54"/>
                  <a:gd name="T5" fmla="*/ 0 h 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77">
                    <a:moveTo>
                      <a:pt x="0" y="77"/>
                    </a:moveTo>
                    <a:lnTo>
                      <a:pt x="25" y="38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Freeform 2343"/>
              <p:cNvSpPr>
                <a:spLocks/>
              </p:cNvSpPr>
              <p:nvPr/>
            </p:nvSpPr>
            <p:spPr bwMode="auto">
              <a:xfrm>
                <a:off x="3293" y="1974"/>
                <a:ext cx="53" cy="68"/>
              </a:xfrm>
              <a:custGeom>
                <a:avLst/>
                <a:gdLst>
                  <a:gd name="T0" fmla="*/ 0 w 53"/>
                  <a:gd name="T1" fmla="*/ 68 h 68"/>
                  <a:gd name="T2" fmla="*/ 24 w 53"/>
                  <a:gd name="T3" fmla="*/ 34 h 68"/>
                  <a:gd name="T4" fmla="*/ 53 w 53"/>
                  <a:gd name="T5" fmla="*/ 0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68">
                    <a:moveTo>
                      <a:pt x="0" y="68"/>
                    </a:moveTo>
                    <a:lnTo>
                      <a:pt x="24" y="3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Freeform 2344"/>
              <p:cNvSpPr>
                <a:spLocks/>
              </p:cNvSpPr>
              <p:nvPr/>
            </p:nvSpPr>
            <p:spPr bwMode="auto">
              <a:xfrm>
                <a:off x="3346" y="1931"/>
                <a:ext cx="53" cy="43"/>
              </a:xfrm>
              <a:custGeom>
                <a:avLst/>
                <a:gdLst>
                  <a:gd name="T0" fmla="*/ 0 w 53"/>
                  <a:gd name="T1" fmla="*/ 43 h 43"/>
                  <a:gd name="T2" fmla="*/ 24 w 53"/>
                  <a:gd name="T3" fmla="*/ 19 h 43"/>
                  <a:gd name="T4" fmla="*/ 53 w 53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3">
                    <a:moveTo>
                      <a:pt x="0" y="43"/>
                    </a:moveTo>
                    <a:lnTo>
                      <a:pt x="24" y="1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Line 2345"/>
              <p:cNvSpPr>
                <a:spLocks noChangeShapeType="1"/>
              </p:cNvSpPr>
              <p:nvPr/>
            </p:nvSpPr>
            <p:spPr bwMode="auto">
              <a:xfrm flipV="1">
                <a:off x="3399" y="1887"/>
                <a:ext cx="53" cy="44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Line 2346"/>
              <p:cNvSpPr>
                <a:spLocks noChangeShapeType="1"/>
              </p:cNvSpPr>
              <p:nvPr/>
            </p:nvSpPr>
            <p:spPr bwMode="auto">
              <a:xfrm flipV="1">
                <a:off x="3452" y="1849"/>
                <a:ext cx="53" cy="38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Line 2347"/>
              <p:cNvSpPr>
                <a:spLocks noChangeShapeType="1"/>
              </p:cNvSpPr>
              <p:nvPr/>
            </p:nvSpPr>
            <p:spPr bwMode="auto">
              <a:xfrm flipV="1">
                <a:off x="3505" y="1815"/>
                <a:ext cx="53" cy="34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2348"/>
              <p:cNvSpPr>
                <a:spLocks/>
              </p:cNvSpPr>
              <p:nvPr/>
            </p:nvSpPr>
            <p:spPr bwMode="auto">
              <a:xfrm>
                <a:off x="3558" y="1781"/>
                <a:ext cx="53" cy="34"/>
              </a:xfrm>
              <a:custGeom>
                <a:avLst/>
                <a:gdLst>
                  <a:gd name="T0" fmla="*/ 0 w 53"/>
                  <a:gd name="T1" fmla="*/ 34 h 34"/>
                  <a:gd name="T2" fmla="*/ 24 w 53"/>
                  <a:gd name="T3" fmla="*/ 15 h 34"/>
                  <a:gd name="T4" fmla="*/ 53 w 53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34"/>
                    </a:moveTo>
                    <a:lnTo>
                      <a:pt x="24" y="1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2349"/>
              <p:cNvSpPr>
                <a:spLocks/>
              </p:cNvSpPr>
              <p:nvPr/>
            </p:nvSpPr>
            <p:spPr bwMode="auto">
              <a:xfrm>
                <a:off x="3611" y="1762"/>
                <a:ext cx="54" cy="19"/>
              </a:xfrm>
              <a:custGeom>
                <a:avLst/>
                <a:gdLst>
                  <a:gd name="T0" fmla="*/ 0 w 54"/>
                  <a:gd name="T1" fmla="*/ 19 h 19"/>
                  <a:gd name="T2" fmla="*/ 25 w 54"/>
                  <a:gd name="T3" fmla="*/ 9 h 19"/>
                  <a:gd name="T4" fmla="*/ 54 w 54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9">
                    <a:moveTo>
                      <a:pt x="0" y="19"/>
                    </a:moveTo>
                    <a:lnTo>
                      <a:pt x="25" y="9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2350"/>
              <p:cNvSpPr>
                <a:spLocks/>
              </p:cNvSpPr>
              <p:nvPr/>
            </p:nvSpPr>
            <p:spPr bwMode="auto">
              <a:xfrm>
                <a:off x="3665" y="1733"/>
                <a:ext cx="53" cy="29"/>
              </a:xfrm>
              <a:custGeom>
                <a:avLst/>
                <a:gdLst>
                  <a:gd name="T0" fmla="*/ 0 w 53"/>
                  <a:gd name="T1" fmla="*/ 29 h 29"/>
                  <a:gd name="T2" fmla="*/ 24 w 53"/>
                  <a:gd name="T3" fmla="*/ 14 h 29"/>
                  <a:gd name="T4" fmla="*/ 53 w 53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9">
                    <a:moveTo>
                      <a:pt x="0" y="29"/>
                    </a:moveTo>
                    <a:lnTo>
                      <a:pt x="24" y="1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2351"/>
              <p:cNvSpPr>
                <a:spLocks/>
              </p:cNvSpPr>
              <p:nvPr/>
            </p:nvSpPr>
            <p:spPr bwMode="auto">
              <a:xfrm>
                <a:off x="3718" y="1718"/>
                <a:ext cx="53" cy="15"/>
              </a:xfrm>
              <a:custGeom>
                <a:avLst/>
                <a:gdLst>
                  <a:gd name="T0" fmla="*/ 0 w 53"/>
                  <a:gd name="T1" fmla="*/ 15 h 15"/>
                  <a:gd name="T2" fmla="*/ 24 w 53"/>
                  <a:gd name="T3" fmla="*/ 5 h 15"/>
                  <a:gd name="T4" fmla="*/ 53 w 53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5">
                    <a:moveTo>
                      <a:pt x="0" y="15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2352"/>
              <p:cNvSpPr>
                <a:spLocks/>
              </p:cNvSpPr>
              <p:nvPr/>
            </p:nvSpPr>
            <p:spPr bwMode="auto">
              <a:xfrm>
                <a:off x="3771" y="1704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24 w 53"/>
                  <a:gd name="T3" fmla="*/ 5 h 14"/>
                  <a:gd name="T4" fmla="*/ 53 w 53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Freeform 2353"/>
              <p:cNvSpPr>
                <a:spLocks/>
              </p:cNvSpPr>
              <p:nvPr/>
            </p:nvSpPr>
            <p:spPr bwMode="auto">
              <a:xfrm>
                <a:off x="3824" y="1704"/>
                <a:ext cx="53" cy="1"/>
              </a:xfrm>
              <a:custGeom>
                <a:avLst/>
                <a:gdLst>
                  <a:gd name="T0" fmla="*/ 0 w 53"/>
                  <a:gd name="T1" fmla="*/ 0 h 1"/>
                  <a:gd name="T2" fmla="*/ 24 w 53"/>
                  <a:gd name="T3" fmla="*/ 0 h 1"/>
                  <a:gd name="T4" fmla="*/ 53 w 5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">
                    <a:moveTo>
                      <a:pt x="0" y="0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Freeform 2354"/>
              <p:cNvSpPr>
                <a:spLocks/>
              </p:cNvSpPr>
              <p:nvPr/>
            </p:nvSpPr>
            <p:spPr bwMode="auto">
              <a:xfrm>
                <a:off x="3877" y="1689"/>
                <a:ext cx="53" cy="15"/>
              </a:xfrm>
              <a:custGeom>
                <a:avLst/>
                <a:gdLst>
                  <a:gd name="T0" fmla="*/ 0 w 53"/>
                  <a:gd name="T1" fmla="*/ 15 h 15"/>
                  <a:gd name="T2" fmla="*/ 24 w 53"/>
                  <a:gd name="T3" fmla="*/ 10 h 15"/>
                  <a:gd name="T4" fmla="*/ 53 w 53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5">
                    <a:moveTo>
                      <a:pt x="0" y="15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2355"/>
              <p:cNvSpPr>
                <a:spLocks/>
              </p:cNvSpPr>
              <p:nvPr/>
            </p:nvSpPr>
            <p:spPr bwMode="auto">
              <a:xfrm>
                <a:off x="3930" y="1684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Line 2356"/>
              <p:cNvSpPr>
                <a:spLocks noChangeShapeType="1"/>
              </p:cNvSpPr>
              <p:nvPr/>
            </p:nvSpPr>
            <p:spPr bwMode="auto">
              <a:xfrm flipV="1">
                <a:off x="3983" y="1680"/>
                <a:ext cx="54" cy="4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Line 2357"/>
              <p:cNvSpPr>
                <a:spLocks noChangeShapeType="1"/>
              </p:cNvSpPr>
              <p:nvPr/>
            </p:nvSpPr>
            <p:spPr bwMode="auto">
              <a:xfrm>
                <a:off x="4037" y="1680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Line 2358"/>
              <p:cNvSpPr>
                <a:spLocks noChangeShapeType="1"/>
              </p:cNvSpPr>
              <p:nvPr/>
            </p:nvSpPr>
            <p:spPr bwMode="auto">
              <a:xfrm flipV="1">
                <a:off x="689" y="2467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Line 2359"/>
              <p:cNvSpPr>
                <a:spLocks noChangeShapeType="1"/>
              </p:cNvSpPr>
              <p:nvPr/>
            </p:nvSpPr>
            <p:spPr bwMode="auto">
              <a:xfrm>
                <a:off x="742" y="2467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2360"/>
              <p:cNvSpPr>
                <a:spLocks/>
              </p:cNvSpPr>
              <p:nvPr/>
            </p:nvSpPr>
            <p:spPr bwMode="auto">
              <a:xfrm>
                <a:off x="795" y="2462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Line 2361"/>
              <p:cNvSpPr>
                <a:spLocks noChangeShapeType="1"/>
              </p:cNvSpPr>
              <p:nvPr/>
            </p:nvSpPr>
            <p:spPr bwMode="auto">
              <a:xfrm>
                <a:off x="848" y="2462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2362"/>
              <p:cNvSpPr>
                <a:spLocks/>
              </p:cNvSpPr>
              <p:nvPr/>
            </p:nvSpPr>
            <p:spPr bwMode="auto">
              <a:xfrm>
                <a:off x="901" y="2457"/>
                <a:ext cx="54" cy="5"/>
              </a:xfrm>
              <a:custGeom>
                <a:avLst/>
                <a:gdLst>
                  <a:gd name="T0" fmla="*/ 0 w 54"/>
                  <a:gd name="T1" fmla="*/ 5 h 5"/>
                  <a:gd name="T2" fmla="*/ 25 w 54"/>
                  <a:gd name="T3" fmla="*/ 0 h 5"/>
                  <a:gd name="T4" fmla="*/ 54 w 5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Line 2363"/>
              <p:cNvSpPr>
                <a:spLocks noChangeShapeType="1"/>
              </p:cNvSpPr>
              <p:nvPr/>
            </p:nvSpPr>
            <p:spPr bwMode="auto">
              <a:xfrm>
                <a:off x="955" y="2457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2364"/>
              <p:cNvSpPr>
                <a:spLocks/>
              </p:cNvSpPr>
              <p:nvPr/>
            </p:nvSpPr>
            <p:spPr bwMode="auto">
              <a:xfrm>
                <a:off x="1008" y="2452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Line 2365"/>
              <p:cNvSpPr>
                <a:spLocks noChangeShapeType="1"/>
              </p:cNvSpPr>
              <p:nvPr/>
            </p:nvSpPr>
            <p:spPr bwMode="auto">
              <a:xfrm>
                <a:off x="1061" y="2452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Line 2366"/>
              <p:cNvSpPr>
                <a:spLocks noChangeShapeType="1"/>
              </p:cNvSpPr>
              <p:nvPr/>
            </p:nvSpPr>
            <p:spPr bwMode="auto">
              <a:xfrm flipV="1">
                <a:off x="1114" y="2448"/>
                <a:ext cx="53" cy="4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Line 2367"/>
              <p:cNvSpPr>
                <a:spLocks noChangeShapeType="1"/>
              </p:cNvSpPr>
              <p:nvPr/>
            </p:nvSpPr>
            <p:spPr bwMode="auto">
              <a:xfrm flipV="1">
                <a:off x="1167" y="2443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Line 2368"/>
              <p:cNvSpPr>
                <a:spLocks noChangeShapeType="1"/>
              </p:cNvSpPr>
              <p:nvPr/>
            </p:nvSpPr>
            <p:spPr bwMode="auto">
              <a:xfrm>
                <a:off x="1220" y="244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Line 2369"/>
              <p:cNvSpPr>
                <a:spLocks noChangeShapeType="1"/>
              </p:cNvSpPr>
              <p:nvPr/>
            </p:nvSpPr>
            <p:spPr bwMode="auto">
              <a:xfrm>
                <a:off x="1273" y="2443"/>
                <a:ext cx="54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2370"/>
              <p:cNvSpPr>
                <a:spLocks/>
              </p:cNvSpPr>
              <p:nvPr/>
            </p:nvSpPr>
            <p:spPr bwMode="auto">
              <a:xfrm>
                <a:off x="1327" y="2438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Line 2371"/>
              <p:cNvSpPr>
                <a:spLocks noChangeShapeType="1"/>
              </p:cNvSpPr>
              <p:nvPr/>
            </p:nvSpPr>
            <p:spPr bwMode="auto">
              <a:xfrm>
                <a:off x="1380" y="2438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Line 2372"/>
              <p:cNvSpPr>
                <a:spLocks noChangeShapeType="1"/>
              </p:cNvSpPr>
              <p:nvPr/>
            </p:nvSpPr>
            <p:spPr bwMode="auto">
              <a:xfrm>
                <a:off x="1433" y="2438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2373"/>
              <p:cNvSpPr>
                <a:spLocks/>
              </p:cNvSpPr>
              <p:nvPr/>
            </p:nvSpPr>
            <p:spPr bwMode="auto">
              <a:xfrm>
                <a:off x="1486" y="243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Line 2374"/>
              <p:cNvSpPr>
                <a:spLocks noChangeShapeType="1"/>
              </p:cNvSpPr>
              <p:nvPr/>
            </p:nvSpPr>
            <p:spPr bwMode="auto">
              <a:xfrm>
                <a:off x="1539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2375"/>
              <p:cNvSpPr>
                <a:spLocks/>
              </p:cNvSpPr>
              <p:nvPr/>
            </p:nvSpPr>
            <p:spPr bwMode="auto">
              <a:xfrm>
                <a:off x="1592" y="2428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Line 2376"/>
              <p:cNvSpPr>
                <a:spLocks noChangeShapeType="1"/>
              </p:cNvSpPr>
              <p:nvPr/>
            </p:nvSpPr>
            <p:spPr bwMode="auto">
              <a:xfrm>
                <a:off x="1645" y="2428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Line 2377"/>
              <p:cNvSpPr>
                <a:spLocks noChangeShapeType="1"/>
              </p:cNvSpPr>
              <p:nvPr/>
            </p:nvSpPr>
            <p:spPr bwMode="auto">
              <a:xfrm>
                <a:off x="1698" y="2428"/>
                <a:ext cx="54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Line 2378"/>
              <p:cNvSpPr>
                <a:spLocks noChangeShapeType="1"/>
              </p:cNvSpPr>
              <p:nvPr/>
            </p:nvSpPr>
            <p:spPr bwMode="auto">
              <a:xfrm>
                <a:off x="1752" y="2428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2379"/>
              <p:cNvSpPr>
                <a:spLocks/>
              </p:cNvSpPr>
              <p:nvPr/>
            </p:nvSpPr>
            <p:spPr bwMode="auto">
              <a:xfrm>
                <a:off x="1805" y="242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Line 2380"/>
              <p:cNvSpPr>
                <a:spLocks noChangeShapeType="1"/>
              </p:cNvSpPr>
              <p:nvPr/>
            </p:nvSpPr>
            <p:spPr bwMode="auto">
              <a:xfrm>
                <a:off x="1858" y="2423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2381"/>
              <p:cNvSpPr>
                <a:spLocks/>
              </p:cNvSpPr>
              <p:nvPr/>
            </p:nvSpPr>
            <p:spPr bwMode="auto">
              <a:xfrm>
                <a:off x="1911" y="2419"/>
                <a:ext cx="53" cy="4"/>
              </a:xfrm>
              <a:custGeom>
                <a:avLst/>
                <a:gdLst>
                  <a:gd name="T0" fmla="*/ 0 w 53"/>
                  <a:gd name="T1" fmla="*/ 4 h 4"/>
                  <a:gd name="T2" fmla="*/ 24 w 53"/>
                  <a:gd name="T3" fmla="*/ 0 h 4"/>
                  <a:gd name="T4" fmla="*/ 53 w 5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">
                    <a:moveTo>
                      <a:pt x="0" y="4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Line 2382"/>
              <p:cNvSpPr>
                <a:spLocks noChangeShapeType="1"/>
              </p:cNvSpPr>
              <p:nvPr/>
            </p:nvSpPr>
            <p:spPr bwMode="auto">
              <a:xfrm>
                <a:off x="1964" y="2419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Line 2383"/>
              <p:cNvSpPr>
                <a:spLocks noChangeShapeType="1"/>
              </p:cNvSpPr>
              <p:nvPr/>
            </p:nvSpPr>
            <p:spPr bwMode="auto">
              <a:xfrm>
                <a:off x="2017" y="2419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Line 2384"/>
              <p:cNvSpPr>
                <a:spLocks noChangeShapeType="1"/>
              </p:cNvSpPr>
              <p:nvPr/>
            </p:nvSpPr>
            <p:spPr bwMode="auto">
              <a:xfrm>
                <a:off x="2070" y="2419"/>
                <a:ext cx="54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Freeform 2385"/>
              <p:cNvSpPr>
                <a:spLocks/>
              </p:cNvSpPr>
              <p:nvPr/>
            </p:nvSpPr>
            <p:spPr bwMode="auto">
              <a:xfrm>
                <a:off x="2124" y="2414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Line 2386"/>
              <p:cNvSpPr>
                <a:spLocks noChangeShapeType="1"/>
              </p:cNvSpPr>
              <p:nvPr/>
            </p:nvSpPr>
            <p:spPr bwMode="auto">
              <a:xfrm>
                <a:off x="2177" y="2414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Line 2387"/>
              <p:cNvSpPr>
                <a:spLocks noChangeShapeType="1"/>
              </p:cNvSpPr>
              <p:nvPr/>
            </p:nvSpPr>
            <p:spPr bwMode="auto">
              <a:xfrm>
                <a:off x="2230" y="2414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2388"/>
              <p:cNvSpPr>
                <a:spLocks/>
              </p:cNvSpPr>
              <p:nvPr/>
            </p:nvSpPr>
            <p:spPr bwMode="auto">
              <a:xfrm>
                <a:off x="2283" y="2409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Line 2389"/>
              <p:cNvSpPr>
                <a:spLocks noChangeShapeType="1"/>
              </p:cNvSpPr>
              <p:nvPr/>
            </p:nvSpPr>
            <p:spPr bwMode="auto">
              <a:xfrm>
                <a:off x="2336" y="2409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Line 2390"/>
              <p:cNvSpPr>
                <a:spLocks noChangeShapeType="1"/>
              </p:cNvSpPr>
              <p:nvPr/>
            </p:nvSpPr>
            <p:spPr bwMode="auto">
              <a:xfrm>
                <a:off x="2389" y="2409"/>
                <a:ext cx="53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Line 2391"/>
              <p:cNvSpPr>
                <a:spLocks noChangeShapeType="1"/>
              </p:cNvSpPr>
              <p:nvPr/>
            </p:nvSpPr>
            <p:spPr bwMode="auto">
              <a:xfrm>
                <a:off x="2442" y="2409"/>
                <a:ext cx="54" cy="1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Line 2392"/>
              <p:cNvSpPr>
                <a:spLocks noChangeShapeType="1"/>
              </p:cNvSpPr>
              <p:nvPr/>
            </p:nvSpPr>
            <p:spPr bwMode="auto">
              <a:xfrm flipV="1">
                <a:off x="2496" y="2404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Line 2393"/>
              <p:cNvSpPr>
                <a:spLocks noChangeShapeType="1"/>
              </p:cNvSpPr>
              <p:nvPr/>
            </p:nvSpPr>
            <p:spPr bwMode="auto">
              <a:xfrm flipV="1">
                <a:off x="2549" y="2399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Line 2394"/>
              <p:cNvSpPr>
                <a:spLocks noChangeShapeType="1"/>
              </p:cNvSpPr>
              <p:nvPr/>
            </p:nvSpPr>
            <p:spPr bwMode="auto">
              <a:xfrm flipV="1">
                <a:off x="2602" y="2394"/>
                <a:ext cx="53" cy="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Line 2395"/>
              <p:cNvSpPr>
                <a:spLocks noChangeShapeType="1"/>
              </p:cNvSpPr>
              <p:nvPr/>
            </p:nvSpPr>
            <p:spPr bwMode="auto">
              <a:xfrm flipV="1">
                <a:off x="2655" y="2385"/>
                <a:ext cx="53" cy="9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2396"/>
              <p:cNvSpPr>
                <a:spLocks/>
              </p:cNvSpPr>
              <p:nvPr/>
            </p:nvSpPr>
            <p:spPr bwMode="auto">
              <a:xfrm>
                <a:off x="2708" y="2365"/>
                <a:ext cx="53" cy="20"/>
              </a:xfrm>
              <a:custGeom>
                <a:avLst/>
                <a:gdLst>
                  <a:gd name="T0" fmla="*/ 0 w 53"/>
                  <a:gd name="T1" fmla="*/ 20 h 20"/>
                  <a:gd name="T2" fmla="*/ 24 w 53"/>
                  <a:gd name="T3" fmla="*/ 10 h 20"/>
                  <a:gd name="T4" fmla="*/ 53 w 53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0">
                    <a:moveTo>
                      <a:pt x="0" y="20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2397"/>
              <p:cNvSpPr>
                <a:spLocks/>
              </p:cNvSpPr>
              <p:nvPr/>
            </p:nvSpPr>
            <p:spPr bwMode="auto">
              <a:xfrm>
                <a:off x="2761" y="2332"/>
                <a:ext cx="53" cy="33"/>
              </a:xfrm>
              <a:custGeom>
                <a:avLst/>
                <a:gdLst>
                  <a:gd name="T0" fmla="*/ 0 w 53"/>
                  <a:gd name="T1" fmla="*/ 33 h 33"/>
                  <a:gd name="T2" fmla="*/ 24 w 53"/>
                  <a:gd name="T3" fmla="*/ 19 h 33"/>
                  <a:gd name="T4" fmla="*/ 53 w 53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3">
                    <a:moveTo>
                      <a:pt x="0" y="33"/>
                    </a:moveTo>
                    <a:lnTo>
                      <a:pt x="24" y="1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2398"/>
              <p:cNvSpPr>
                <a:spLocks/>
              </p:cNvSpPr>
              <p:nvPr/>
            </p:nvSpPr>
            <p:spPr bwMode="auto">
              <a:xfrm>
                <a:off x="2814" y="2279"/>
                <a:ext cx="53" cy="53"/>
              </a:xfrm>
              <a:custGeom>
                <a:avLst/>
                <a:gdLst>
                  <a:gd name="T0" fmla="*/ 0 w 53"/>
                  <a:gd name="T1" fmla="*/ 53 h 53"/>
                  <a:gd name="T2" fmla="*/ 25 w 53"/>
                  <a:gd name="T3" fmla="*/ 29 h 53"/>
                  <a:gd name="T4" fmla="*/ 53 w 53"/>
                  <a:gd name="T5" fmla="*/ 0 h 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3">
                    <a:moveTo>
                      <a:pt x="0" y="53"/>
                    </a:moveTo>
                    <a:lnTo>
                      <a:pt x="25" y="2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2399"/>
              <p:cNvSpPr>
                <a:spLocks/>
              </p:cNvSpPr>
              <p:nvPr/>
            </p:nvSpPr>
            <p:spPr bwMode="auto">
              <a:xfrm>
                <a:off x="2867" y="2206"/>
                <a:ext cx="54" cy="73"/>
              </a:xfrm>
              <a:custGeom>
                <a:avLst/>
                <a:gdLst>
                  <a:gd name="T0" fmla="*/ 0 w 54"/>
                  <a:gd name="T1" fmla="*/ 73 h 73"/>
                  <a:gd name="T2" fmla="*/ 25 w 54"/>
                  <a:gd name="T3" fmla="*/ 39 h 73"/>
                  <a:gd name="T4" fmla="*/ 54 w 54"/>
                  <a:gd name="T5" fmla="*/ 0 h 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73">
                    <a:moveTo>
                      <a:pt x="0" y="73"/>
                    </a:moveTo>
                    <a:lnTo>
                      <a:pt x="25" y="39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2400"/>
              <p:cNvSpPr>
                <a:spLocks/>
              </p:cNvSpPr>
              <p:nvPr/>
            </p:nvSpPr>
            <p:spPr bwMode="auto">
              <a:xfrm>
                <a:off x="2921" y="2109"/>
                <a:ext cx="53" cy="97"/>
              </a:xfrm>
              <a:custGeom>
                <a:avLst/>
                <a:gdLst>
                  <a:gd name="T0" fmla="*/ 0 w 53"/>
                  <a:gd name="T1" fmla="*/ 97 h 97"/>
                  <a:gd name="T2" fmla="*/ 24 w 53"/>
                  <a:gd name="T3" fmla="*/ 49 h 97"/>
                  <a:gd name="T4" fmla="*/ 53 w 53"/>
                  <a:gd name="T5" fmla="*/ 0 h 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97">
                    <a:moveTo>
                      <a:pt x="0" y="97"/>
                    </a:moveTo>
                    <a:lnTo>
                      <a:pt x="24" y="4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2401"/>
              <p:cNvSpPr>
                <a:spLocks/>
              </p:cNvSpPr>
              <p:nvPr/>
            </p:nvSpPr>
            <p:spPr bwMode="auto">
              <a:xfrm>
                <a:off x="2974" y="2018"/>
                <a:ext cx="53" cy="91"/>
              </a:xfrm>
              <a:custGeom>
                <a:avLst/>
                <a:gdLst>
                  <a:gd name="T0" fmla="*/ 0 w 53"/>
                  <a:gd name="T1" fmla="*/ 91 h 91"/>
                  <a:gd name="T2" fmla="*/ 24 w 53"/>
                  <a:gd name="T3" fmla="*/ 43 h 91"/>
                  <a:gd name="T4" fmla="*/ 53 w 53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91">
                    <a:moveTo>
                      <a:pt x="0" y="91"/>
                    </a:moveTo>
                    <a:lnTo>
                      <a:pt x="24" y="43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2402"/>
              <p:cNvSpPr>
                <a:spLocks/>
              </p:cNvSpPr>
              <p:nvPr/>
            </p:nvSpPr>
            <p:spPr bwMode="auto">
              <a:xfrm>
                <a:off x="3027" y="1950"/>
                <a:ext cx="53" cy="68"/>
              </a:xfrm>
              <a:custGeom>
                <a:avLst/>
                <a:gdLst>
                  <a:gd name="T0" fmla="*/ 0 w 53"/>
                  <a:gd name="T1" fmla="*/ 68 h 68"/>
                  <a:gd name="T2" fmla="*/ 24 w 53"/>
                  <a:gd name="T3" fmla="*/ 29 h 68"/>
                  <a:gd name="T4" fmla="*/ 53 w 53"/>
                  <a:gd name="T5" fmla="*/ 0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68">
                    <a:moveTo>
                      <a:pt x="0" y="68"/>
                    </a:moveTo>
                    <a:lnTo>
                      <a:pt x="24" y="2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2403"/>
              <p:cNvSpPr>
                <a:spLocks/>
              </p:cNvSpPr>
              <p:nvPr/>
            </p:nvSpPr>
            <p:spPr bwMode="auto">
              <a:xfrm>
                <a:off x="3080" y="1902"/>
                <a:ext cx="53" cy="48"/>
              </a:xfrm>
              <a:custGeom>
                <a:avLst/>
                <a:gdLst>
                  <a:gd name="T0" fmla="*/ 0 w 53"/>
                  <a:gd name="T1" fmla="*/ 48 h 48"/>
                  <a:gd name="T2" fmla="*/ 24 w 53"/>
                  <a:gd name="T3" fmla="*/ 24 h 48"/>
                  <a:gd name="T4" fmla="*/ 53 w 53"/>
                  <a:gd name="T5" fmla="*/ 0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8">
                    <a:moveTo>
                      <a:pt x="0" y="48"/>
                    </a:moveTo>
                    <a:lnTo>
                      <a:pt x="24" y="2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Line 2404"/>
              <p:cNvSpPr>
                <a:spLocks noChangeShapeType="1"/>
              </p:cNvSpPr>
              <p:nvPr/>
            </p:nvSpPr>
            <p:spPr bwMode="auto">
              <a:xfrm flipV="1">
                <a:off x="3133" y="1858"/>
                <a:ext cx="53" cy="44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Line 2405"/>
              <p:cNvSpPr>
                <a:spLocks noChangeShapeType="1"/>
              </p:cNvSpPr>
              <p:nvPr/>
            </p:nvSpPr>
            <p:spPr bwMode="auto">
              <a:xfrm flipV="1">
                <a:off x="3186" y="1815"/>
                <a:ext cx="53" cy="43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Line 2406"/>
              <p:cNvSpPr>
                <a:spLocks noChangeShapeType="1"/>
              </p:cNvSpPr>
              <p:nvPr/>
            </p:nvSpPr>
            <p:spPr bwMode="auto">
              <a:xfrm flipV="1">
                <a:off x="3239" y="1776"/>
                <a:ext cx="54" cy="39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Line 2407"/>
              <p:cNvSpPr>
                <a:spLocks noChangeShapeType="1"/>
              </p:cNvSpPr>
              <p:nvPr/>
            </p:nvSpPr>
            <p:spPr bwMode="auto">
              <a:xfrm flipV="1">
                <a:off x="3293" y="1742"/>
                <a:ext cx="53" cy="34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2408"/>
              <p:cNvSpPr>
                <a:spLocks/>
              </p:cNvSpPr>
              <p:nvPr/>
            </p:nvSpPr>
            <p:spPr bwMode="auto">
              <a:xfrm>
                <a:off x="3346" y="1709"/>
                <a:ext cx="53" cy="33"/>
              </a:xfrm>
              <a:custGeom>
                <a:avLst/>
                <a:gdLst>
                  <a:gd name="T0" fmla="*/ 0 w 53"/>
                  <a:gd name="T1" fmla="*/ 33 h 33"/>
                  <a:gd name="T2" fmla="*/ 24 w 53"/>
                  <a:gd name="T3" fmla="*/ 14 h 33"/>
                  <a:gd name="T4" fmla="*/ 53 w 53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3">
                    <a:moveTo>
                      <a:pt x="0" y="33"/>
                    </a:moveTo>
                    <a:lnTo>
                      <a:pt x="24" y="1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Line 2409"/>
              <p:cNvSpPr>
                <a:spLocks noChangeShapeType="1"/>
              </p:cNvSpPr>
              <p:nvPr/>
            </p:nvSpPr>
            <p:spPr bwMode="auto">
              <a:xfrm flipV="1">
                <a:off x="3399" y="1684"/>
                <a:ext cx="53" cy="25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Line 2410"/>
              <p:cNvSpPr>
                <a:spLocks noChangeShapeType="1"/>
              </p:cNvSpPr>
              <p:nvPr/>
            </p:nvSpPr>
            <p:spPr bwMode="auto">
              <a:xfrm flipV="1">
                <a:off x="3452" y="1665"/>
                <a:ext cx="53" cy="19"/>
              </a:xfrm>
              <a:prstGeom prst="line">
                <a:avLst/>
              </a:pr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2411"/>
              <p:cNvSpPr>
                <a:spLocks/>
              </p:cNvSpPr>
              <p:nvPr/>
            </p:nvSpPr>
            <p:spPr bwMode="auto">
              <a:xfrm>
                <a:off x="3505" y="1655"/>
                <a:ext cx="53" cy="10"/>
              </a:xfrm>
              <a:custGeom>
                <a:avLst/>
                <a:gdLst>
                  <a:gd name="T0" fmla="*/ 0 w 53"/>
                  <a:gd name="T1" fmla="*/ 10 h 10"/>
                  <a:gd name="T2" fmla="*/ 24 w 53"/>
                  <a:gd name="T3" fmla="*/ 5 h 10"/>
                  <a:gd name="T4" fmla="*/ 53 w 53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0">
                    <a:moveTo>
                      <a:pt x="0" y="10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2412"/>
              <p:cNvSpPr>
                <a:spLocks/>
              </p:cNvSpPr>
              <p:nvPr/>
            </p:nvSpPr>
            <p:spPr bwMode="auto">
              <a:xfrm>
                <a:off x="3558" y="1636"/>
                <a:ext cx="53" cy="19"/>
              </a:xfrm>
              <a:custGeom>
                <a:avLst/>
                <a:gdLst>
                  <a:gd name="T0" fmla="*/ 0 w 53"/>
                  <a:gd name="T1" fmla="*/ 19 h 19"/>
                  <a:gd name="T2" fmla="*/ 24 w 53"/>
                  <a:gd name="T3" fmla="*/ 10 h 19"/>
                  <a:gd name="T4" fmla="*/ 53 w 5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9">
                    <a:moveTo>
                      <a:pt x="0" y="19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chemeClr val="fol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2" name="Group 2614"/>
            <p:cNvGrpSpPr>
              <a:grpSpLocks/>
            </p:cNvGrpSpPr>
            <p:nvPr/>
          </p:nvGrpSpPr>
          <p:grpSpPr bwMode="auto">
            <a:xfrm>
              <a:off x="1504951" y="3123702"/>
              <a:ext cx="4299438" cy="1574800"/>
              <a:chOff x="689" y="1303"/>
              <a:chExt cx="3401" cy="1169"/>
            </a:xfrm>
          </p:grpSpPr>
          <p:sp>
            <p:nvSpPr>
              <p:cNvPr id="233" name="Freeform 2414"/>
              <p:cNvSpPr>
                <a:spLocks/>
              </p:cNvSpPr>
              <p:nvPr/>
            </p:nvSpPr>
            <p:spPr bwMode="auto">
              <a:xfrm>
                <a:off x="3611" y="1631"/>
                <a:ext cx="54" cy="5"/>
              </a:xfrm>
              <a:custGeom>
                <a:avLst/>
                <a:gdLst>
                  <a:gd name="T0" fmla="*/ 0 w 54"/>
                  <a:gd name="T1" fmla="*/ 5 h 5"/>
                  <a:gd name="T2" fmla="*/ 25 w 54"/>
                  <a:gd name="T3" fmla="*/ 0 h 5"/>
                  <a:gd name="T4" fmla="*/ 54 w 5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2415"/>
              <p:cNvSpPr>
                <a:spLocks/>
              </p:cNvSpPr>
              <p:nvPr/>
            </p:nvSpPr>
            <p:spPr bwMode="auto">
              <a:xfrm>
                <a:off x="3665" y="1617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24 w 53"/>
                  <a:gd name="T3" fmla="*/ 5 h 14"/>
                  <a:gd name="T4" fmla="*/ 53 w 53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Line 2416"/>
              <p:cNvSpPr>
                <a:spLocks noChangeShapeType="1"/>
              </p:cNvSpPr>
              <p:nvPr/>
            </p:nvSpPr>
            <p:spPr bwMode="auto">
              <a:xfrm flipV="1">
                <a:off x="3718" y="1612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Line 2417"/>
              <p:cNvSpPr>
                <a:spLocks noChangeShapeType="1"/>
              </p:cNvSpPr>
              <p:nvPr/>
            </p:nvSpPr>
            <p:spPr bwMode="auto">
              <a:xfrm>
                <a:off x="3771" y="1612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2418"/>
              <p:cNvSpPr>
                <a:spLocks/>
              </p:cNvSpPr>
              <p:nvPr/>
            </p:nvSpPr>
            <p:spPr bwMode="auto">
              <a:xfrm>
                <a:off x="3824" y="1612"/>
                <a:ext cx="53" cy="1"/>
              </a:xfrm>
              <a:custGeom>
                <a:avLst/>
                <a:gdLst>
                  <a:gd name="T0" fmla="*/ 0 w 53"/>
                  <a:gd name="T1" fmla="*/ 0 h 1"/>
                  <a:gd name="T2" fmla="*/ 24 w 53"/>
                  <a:gd name="T3" fmla="*/ 0 h 1"/>
                  <a:gd name="T4" fmla="*/ 53 w 5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">
                    <a:moveTo>
                      <a:pt x="0" y="0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2419"/>
              <p:cNvSpPr>
                <a:spLocks/>
              </p:cNvSpPr>
              <p:nvPr/>
            </p:nvSpPr>
            <p:spPr bwMode="auto">
              <a:xfrm>
                <a:off x="3877" y="1602"/>
                <a:ext cx="53" cy="10"/>
              </a:xfrm>
              <a:custGeom>
                <a:avLst/>
                <a:gdLst>
                  <a:gd name="T0" fmla="*/ 0 w 53"/>
                  <a:gd name="T1" fmla="*/ 10 h 10"/>
                  <a:gd name="T2" fmla="*/ 24 w 53"/>
                  <a:gd name="T3" fmla="*/ 5 h 10"/>
                  <a:gd name="T4" fmla="*/ 53 w 53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0">
                    <a:moveTo>
                      <a:pt x="0" y="10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2420"/>
              <p:cNvSpPr>
                <a:spLocks/>
              </p:cNvSpPr>
              <p:nvPr/>
            </p:nvSpPr>
            <p:spPr bwMode="auto">
              <a:xfrm>
                <a:off x="3930" y="1593"/>
                <a:ext cx="53" cy="9"/>
              </a:xfrm>
              <a:custGeom>
                <a:avLst/>
                <a:gdLst>
                  <a:gd name="T0" fmla="*/ 0 w 53"/>
                  <a:gd name="T1" fmla="*/ 9 h 9"/>
                  <a:gd name="T2" fmla="*/ 24 w 53"/>
                  <a:gd name="T3" fmla="*/ 4 h 9"/>
                  <a:gd name="T4" fmla="*/ 53 w 53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9">
                    <a:moveTo>
                      <a:pt x="0" y="9"/>
                    </a:moveTo>
                    <a:lnTo>
                      <a:pt x="24" y="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2421"/>
              <p:cNvSpPr>
                <a:spLocks/>
              </p:cNvSpPr>
              <p:nvPr/>
            </p:nvSpPr>
            <p:spPr bwMode="auto">
              <a:xfrm>
                <a:off x="3983" y="1593"/>
                <a:ext cx="54" cy="1"/>
              </a:xfrm>
              <a:custGeom>
                <a:avLst/>
                <a:gdLst>
                  <a:gd name="T0" fmla="*/ 0 w 54"/>
                  <a:gd name="T1" fmla="*/ 0 h 1"/>
                  <a:gd name="T2" fmla="*/ 25 w 54"/>
                  <a:gd name="T3" fmla="*/ 0 h 1"/>
                  <a:gd name="T4" fmla="*/ 54 w 5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Line 2422"/>
              <p:cNvSpPr>
                <a:spLocks noChangeShapeType="1"/>
              </p:cNvSpPr>
              <p:nvPr/>
            </p:nvSpPr>
            <p:spPr bwMode="auto">
              <a:xfrm flipV="1">
                <a:off x="4037" y="1588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Line 2423"/>
              <p:cNvSpPr>
                <a:spLocks noChangeShapeType="1"/>
              </p:cNvSpPr>
              <p:nvPr/>
            </p:nvSpPr>
            <p:spPr bwMode="auto">
              <a:xfrm flipV="1">
                <a:off x="689" y="2467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Line 2424"/>
              <p:cNvSpPr>
                <a:spLocks noChangeShapeType="1"/>
              </p:cNvSpPr>
              <p:nvPr/>
            </p:nvSpPr>
            <p:spPr bwMode="auto">
              <a:xfrm>
                <a:off x="742" y="2467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Line 2425"/>
              <p:cNvSpPr>
                <a:spLocks noChangeShapeType="1"/>
              </p:cNvSpPr>
              <p:nvPr/>
            </p:nvSpPr>
            <p:spPr bwMode="auto">
              <a:xfrm>
                <a:off x="795" y="2467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Line 2426"/>
              <p:cNvSpPr>
                <a:spLocks noChangeShapeType="1"/>
              </p:cNvSpPr>
              <p:nvPr/>
            </p:nvSpPr>
            <p:spPr bwMode="auto">
              <a:xfrm flipV="1">
                <a:off x="848" y="2462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Line 2427"/>
              <p:cNvSpPr>
                <a:spLocks noChangeShapeType="1"/>
              </p:cNvSpPr>
              <p:nvPr/>
            </p:nvSpPr>
            <p:spPr bwMode="auto">
              <a:xfrm flipV="1">
                <a:off x="901" y="2457"/>
                <a:ext cx="54" cy="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Line 2428"/>
              <p:cNvSpPr>
                <a:spLocks noChangeShapeType="1"/>
              </p:cNvSpPr>
              <p:nvPr/>
            </p:nvSpPr>
            <p:spPr bwMode="auto">
              <a:xfrm>
                <a:off x="955" y="2457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2429"/>
              <p:cNvSpPr>
                <a:spLocks/>
              </p:cNvSpPr>
              <p:nvPr/>
            </p:nvSpPr>
            <p:spPr bwMode="auto">
              <a:xfrm>
                <a:off x="1008" y="2452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Line 2430"/>
              <p:cNvSpPr>
                <a:spLocks noChangeShapeType="1"/>
              </p:cNvSpPr>
              <p:nvPr/>
            </p:nvSpPr>
            <p:spPr bwMode="auto">
              <a:xfrm>
                <a:off x="1061" y="2452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2431"/>
              <p:cNvSpPr>
                <a:spLocks/>
              </p:cNvSpPr>
              <p:nvPr/>
            </p:nvSpPr>
            <p:spPr bwMode="auto">
              <a:xfrm>
                <a:off x="1114" y="2448"/>
                <a:ext cx="53" cy="4"/>
              </a:xfrm>
              <a:custGeom>
                <a:avLst/>
                <a:gdLst>
                  <a:gd name="T0" fmla="*/ 0 w 53"/>
                  <a:gd name="T1" fmla="*/ 4 h 4"/>
                  <a:gd name="T2" fmla="*/ 24 w 53"/>
                  <a:gd name="T3" fmla="*/ 0 h 4"/>
                  <a:gd name="T4" fmla="*/ 53 w 5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">
                    <a:moveTo>
                      <a:pt x="0" y="4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Line 2432"/>
              <p:cNvSpPr>
                <a:spLocks noChangeShapeType="1"/>
              </p:cNvSpPr>
              <p:nvPr/>
            </p:nvSpPr>
            <p:spPr bwMode="auto">
              <a:xfrm>
                <a:off x="1167" y="244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Line 2433"/>
              <p:cNvSpPr>
                <a:spLocks noChangeShapeType="1"/>
              </p:cNvSpPr>
              <p:nvPr/>
            </p:nvSpPr>
            <p:spPr bwMode="auto">
              <a:xfrm>
                <a:off x="1220" y="244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2434"/>
              <p:cNvSpPr>
                <a:spLocks/>
              </p:cNvSpPr>
              <p:nvPr/>
            </p:nvSpPr>
            <p:spPr bwMode="auto">
              <a:xfrm>
                <a:off x="1273" y="2443"/>
                <a:ext cx="54" cy="5"/>
              </a:xfrm>
              <a:custGeom>
                <a:avLst/>
                <a:gdLst>
                  <a:gd name="T0" fmla="*/ 0 w 54"/>
                  <a:gd name="T1" fmla="*/ 5 h 5"/>
                  <a:gd name="T2" fmla="*/ 25 w 54"/>
                  <a:gd name="T3" fmla="*/ 0 h 5"/>
                  <a:gd name="T4" fmla="*/ 54 w 5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Line 2435"/>
              <p:cNvSpPr>
                <a:spLocks noChangeShapeType="1"/>
              </p:cNvSpPr>
              <p:nvPr/>
            </p:nvSpPr>
            <p:spPr bwMode="auto">
              <a:xfrm>
                <a:off x="1327" y="244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Line 2436"/>
              <p:cNvSpPr>
                <a:spLocks noChangeShapeType="1"/>
              </p:cNvSpPr>
              <p:nvPr/>
            </p:nvSpPr>
            <p:spPr bwMode="auto">
              <a:xfrm>
                <a:off x="1380" y="244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Line 2437"/>
              <p:cNvSpPr>
                <a:spLocks noChangeShapeType="1"/>
              </p:cNvSpPr>
              <p:nvPr/>
            </p:nvSpPr>
            <p:spPr bwMode="auto">
              <a:xfrm flipV="1">
                <a:off x="1433" y="2438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Line 2438"/>
              <p:cNvSpPr>
                <a:spLocks noChangeShapeType="1"/>
              </p:cNvSpPr>
              <p:nvPr/>
            </p:nvSpPr>
            <p:spPr bwMode="auto">
              <a:xfrm flipV="1">
                <a:off x="1486" y="2433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Line 2439"/>
              <p:cNvSpPr>
                <a:spLocks noChangeShapeType="1"/>
              </p:cNvSpPr>
              <p:nvPr/>
            </p:nvSpPr>
            <p:spPr bwMode="auto">
              <a:xfrm>
                <a:off x="1539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Line 2440"/>
              <p:cNvSpPr>
                <a:spLocks noChangeShapeType="1"/>
              </p:cNvSpPr>
              <p:nvPr/>
            </p:nvSpPr>
            <p:spPr bwMode="auto">
              <a:xfrm>
                <a:off x="1592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Line 2441"/>
              <p:cNvSpPr>
                <a:spLocks noChangeShapeType="1"/>
              </p:cNvSpPr>
              <p:nvPr/>
            </p:nvSpPr>
            <p:spPr bwMode="auto">
              <a:xfrm>
                <a:off x="1645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Line 2442"/>
              <p:cNvSpPr>
                <a:spLocks noChangeShapeType="1"/>
              </p:cNvSpPr>
              <p:nvPr/>
            </p:nvSpPr>
            <p:spPr bwMode="auto">
              <a:xfrm>
                <a:off x="1698" y="2433"/>
                <a:ext cx="54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2443"/>
              <p:cNvSpPr>
                <a:spLocks/>
              </p:cNvSpPr>
              <p:nvPr/>
            </p:nvSpPr>
            <p:spPr bwMode="auto">
              <a:xfrm>
                <a:off x="1752" y="2428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Line 2444"/>
              <p:cNvSpPr>
                <a:spLocks noChangeShapeType="1"/>
              </p:cNvSpPr>
              <p:nvPr/>
            </p:nvSpPr>
            <p:spPr bwMode="auto">
              <a:xfrm>
                <a:off x="1805" y="242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Line 2445"/>
              <p:cNvSpPr>
                <a:spLocks noChangeShapeType="1"/>
              </p:cNvSpPr>
              <p:nvPr/>
            </p:nvSpPr>
            <p:spPr bwMode="auto">
              <a:xfrm>
                <a:off x="1858" y="242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2446"/>
              <p:cNvSpPr>
                <a:spLocks/>
              </p:cNvSpPr>
              <p:nvPr/>
            </p:nvSpPr>
            <p:spPr bwMode="auto">
              <a:xfrm>
                <a:off x="1911" y="242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Line 2447"/>
              <p:cNvSpPr>
                <a:spLocks noChangeShapeType="1"/>
              </p:cNvSpPr>
              <p:nvPr/>
            </p:nvSpPr>
            <p:spPr bwMode="auto">
              <a:xfrm>
                <a:off x="1964" y="242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Line 2448"/>
              <p:cNvSpPr>
                <a:spLocks noChangeShapeType="1"/>
              </p:cNvSpPr>
              <p:nvPr/>
            </p:nvSpPr>
            <p:spPr bwMode="auto">
              <a:xfrm>
                <a:off x="2017" y="242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2449"/>
              <p:cNvSpPr>
                <a:spLocks/>
              </p:cNvSpPr>
              <p:nvPr/>
            </p:nvSpPr>
            <p:spPr bwMode="auto">
              <a:xfrm>
                <a:off x="2070" y="2419"/>
                <a:ext cx="54" cy="4"/>
              </a:xfrm>
              <a:custGeom>
                <a:avLst/>
                <a:gdLst>
                  <a:gd name="T0" fmla="*/ 0 w 54"/>
                  <a:gd name="T1" fmla="*/ 4 h 4"/>
                  <a:gd name="T2" fmla="*/ 25 w 54"/>
                  <a:gd name="T3" fmla="*/ 0 h 4"/>
                  <a:gd name="T4" fmla="*/ 54 w 5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4">
                    <a:moveTo>
                      <a:pt x="0" y="4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Line 2450"/>
              <p:cNvSpPr>
                <a:spLocks noChangeShapeType="1"/>
              </p:cNvSpPr>
              <p:nvPr/>
            </p:nvSpPr>
            <p:spPr bwMode="auto">
              <a:xfrm>
                <a:off x="2124" y="2419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Line 2451"/>
              <p:cNvSpPr>
                <a:spLocks noChangeShapeType="1"/>
              </p:cNvSpPr>
              <p:nvPr/>
            </p:nvSpPr>
            <p:spPr bwMode="auto">
              <a:xfrm>
                <a:off x="2177" y="2419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2452"/>
              <p:cNvSpPr>
                <a:spLocks/>
              </p:cNvSpPr>
              <p:nvPr/>
            </p:nvSpPr>
            <p:spPr bwMode="auto">
              <a:xfrm>
                <a:off x="2230" y="2414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Line 2453"/>
              <p:cNvSpPr>
                <a:spLocks noChangeShapeType="1"/>
              </p:cNvSpPr>
              <p:nvPr/>
            </p:nvSpPr>
            <p:spPr bwMode="auto">
              <a:xfrm>
                <a:off x="2283" y="2414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2454"/>
              <p:cNvSpPr>
                <a:spLocks/>
              </p:cNvSpPr>
              <p:nvPr/>
            </p:nvSpPr>
            <p:spPr bwMode="auto">
              <a:xfrm>
                <a:off x="2336" y="2409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2455"/>
              <p:cNvSpPr>
                <a:spLocks/>
              </p:cNvSpPr>
              <p:nvPr/>
            </p:nvSpPr>
            <p:spPr bwMode="auto">
              <a:xfrm>
                <a:off x="2389" y="2409"/>
                <a:ext cx="53" cy="1"/>
              </a:xfrm>
              <a:custGeom>
                <a:avLst/>
                <a:gdLst>
                  <a:gd name="T0" fmla="*/ 0 w 53"/>
                  <a:gd name="T1" fmla="*/ 0 h 1"/>
                  <a:gd name="T2" fmla="*/ 24 w 53"/>
                  <a:gd name="T3" fmla="*/ 0 h 1"/>
                  <a:gd name="T4" fmla="*/ 53 w 5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">
                    <a:moveTo>
                      <a:pt x="0" y="0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2456"/>
              <p:cNvSpPr>
                <a:spLocks/>
              </p:cNvSpPr>
              <p:nvPr/>
            </p:nvSpPr>
            <p:spPr bwMode="auto">
              <a:xfrm>
                <a:off x="2442" y="2399"/>
                <a:ext cx="54" cy="10"/>
              </a:xfrm>
              <a:custGeom>
                <a:avLst/>
                <a:gdLst>
                  <a:gd name="T0" fmla="*/ 0 w 54"/>
                  <a:gd name="T1" fmla="*/ 10 h 10"/>
                  <a:gd name="T2" fmla="*/ 25 w 54"/>
                  <a:gd name="T3" fmla="*/ 5 h 10"/>
                  <a:gd name="T4" fmla="*/ 54 w 54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0">
                    <a:moveTo>
                      <a:pt x="0" y="10"/>
                    </a:moveTo>
                    <a:lnTo>
                      <a:pt x="25" y="5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Line 2457"/>
              <p:cNvSpPr>
                <a:spLocks noChangeShapeType="1"/>
              </p:cNvSpPr>
              <p:nvPr/>
            </p:nvSpPr>
            <p:spPr bwMode="auto">
              <a:xfrm flipV="1">
                <a:off x="2496" y="2390"/>
                <a:ext cx="53" cy="9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2458"/>
              <p:cNvSpPr>
                <a:spLocks/>
              </p:cNvSpPr>
              <p:nvPr/>
            </p:nvSpPr>
            <p:spPr bwMode="auto">
              <a:xfrm>
                <a:off x="2549" y="2375"/>
                <a:ext cx="53" cy="15"/>
              </a:xfrm>
              <a:custGeom>
                <a:avLst/>
                <a:gdLst>
                  <a:gd name="T0" fmla="*/ 0 w 53"/>
                  <a:gd name="T1" fmla="*/ 15 h 15"/>
                  <a:gd name="T2" fmla="*/ 24 w 53"/>
                  <a:gd name="T3" fmla="*/ 10 h 15"/>
                  <a:gd name="T4" fmla="*/ 53 w 53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5">
                    <a:moveTo>
                      <a:pt x="0" y="15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2459"/>
              <p:cNvSpPr>
                <a:spLocks/>
              </p:cNvSpPr>
              <p:nvPr/>
            </p:nvSpPr>
            <p:spPr bwMode="auto">
              <a:xfrm>
                <a:off x="2602" y="2346"/>
                <a:ext cx="53" cy="29"/>
              </a:xfrm>
              <a:custGeom>
                <a:avLst/>
                <a:gdLst>
                  <a:gd name="T0" fmla="*/ 0 w 53"/>
                  <a:gd name="T1" fmla="*/ 29 h 29"/>
                  <a:gd name="T2" fmla="*/ 24 w 53"/>
                  <a:gd name="T3" fmla="*/ 15 h 29"/>
                  <a:gd name="T4" fmla="*/ 53 w 53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9">
                    <a:moveTo>
                      <a:pt x="0" y="29"/>
                    </a:moveTo>
                    <a:lnTo>
                      <a:pt x="24" y="1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2460"/>
              <p:cNvSpPr>
                <a:spLocks/>
              </p:cNvSpPr>
              <p:nvPr/>
            </p:nvSpPr>
            <p:spPr bwMode="auto">
              <a:xfrm>
                <a:off x="2655" y="2293"/>
                <a:ext cx="53" cy="53"/>
              </a:xfrm>
              <a:custGeom>
                <a:avLst/>
                <a:gdLst>
                  <a:gd name="T0" fmla="*/ 0 w 53"/>
                  <a:gd name="T1" fmla="*/ 53 h 53"/>
                  <a:gd name="T2" fmla="*/ 24 w 53"/>
                  <a:gd name="T3" fmla="*/ 29 h 53"/>
                  <a:gd name="T4" fmla="*/ 53 w 53"/>
                  <a:gd name="T5" fmla="*/ 0 h 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3">
                    <a:moveTo>
                      <a:pt x="0" y="53"/>
                    </a:moveTo>
                    <a:lnTo>
                      <a:pt x="24" y="2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2461"/>
              <p:cNvSpPr>
                <a:spLocks/>
              </p:cNvSpPr>
              <p:nvPr/>
            </p:nvSpPr>
            <p:spPr bwMode="auto">
              <a:xfrm>
                <a:off x="2708" y="2221"/>
                <a:ext cx="53" cy="72"/>
              </a:xfrm>
              <a:custGeom>
                <a:avLst/>
                <a:gdLst>
                  <a:gd name="T0" fmla="*/ 0 w 53"/>
                  <a:gd name="T1" fmla="*/ 72 h 72"/>
                  <a:gd name="T2" fmla="*/ 24 w 53"/>
                  <a:gd name="T3" fmla="*/ 38 h 72"/>
                  <a:gd name="T4" fmla="*/ 53 w 53"/>
                  <a:gd name="T5" fmla="*/ 0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72">
                    <a:moveTo>
                      <a:pt x="0" y="72"/>
                    </a:moveTo>
                    <a:lnTo>
                      <a:pt x="24" y="38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Line 2462"/>
              <p:cNvSpPr>
                <a:spLocks noChangeShapeType="1"/>
              </p:cNvSpPr>
              <p:nvPr/>
            </p:nvSpPr>
            <p:spPr bwMode="auto">
              <a:xfrm flipV="1">
                <a:off x="2761" y="2134"/>
                <a:ext cx="53" cy="8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2463"/>
              <p:cNvSpPr>
                <a:spLocks/>
              </p:cNvSpPr>
              <p:nvPr/>
            </p:nvSpPr>
            <p:spPr bwMode="auto">
              <a:xfrm>
                <a:off x="2814" y="2032"/>
                <a:ext cx="53" cy="102"/>
              </a:xfrm>
              <a:custGeom>
                <a:avLst/>
                <a:gdLst>
                  <a:gd name="T0" fmla="*/ 0 w 53"/>
                  <a:gd name="T1" fmla="*/ 102 h 102"/>
                  <a:gd name="T2" fmla="*/ 25 w 53"/>
                  <a:gd name="T3" fmla="*/ 48 h 102"/>
                  <a:gd name="T4" fmla="*/ 53 w 53"/>
                  <a:gd name="T5" fmla="*/ 0 h 1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02">
                    <a:moveTo>
                      <a:pt x="0" y="102"/>
                    </a:moveTo>
                    <a:lnTo>
                      <a:pt x="25" y="48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Line 2464"/>
              <p:cNvSpPr>
                <a:spLocks noChangeShapeType="1"/>
              </p:cNvSpPr>
              <p:nvPr/>
            </p:nvSpPr>
            <p:spPr bwMode="auto">
              <a:xfrm flipV="1">
                <a:off x="2867" y="1945"/>
                <a:ext cx="54" cy="8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Line 2465"/>
              <p:cNvSpPr>
                <a:spLocks noChangeShapeType="1"/>
              </p:cNvSpPr>
              <p:nvPr/>
            </p:nvSpPr>
            <p:spPr bwMode="auto">
              <a:xfrm flipV="1">
                <a:off x="2921" y="1873"/>
                <a:ext cx="53" cy="7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2466"/>
              <p:cNvSpPr>
                <a:spLocks/>
              </p:cNvSpPr>
              <p:nvPr/>
            </p:nvSpPr>
            <p:spPr bwMode="auto">
              <a:xfrm>
                <a:off x="2974" y="1815"/>
                <a:ext cx="53" cy="58"/>
              </a:xfrm>
              <a:custGeom>
                <a:avLst/>
                <a:gdLst>
                  <a:gd name="T0" fmla="*/ 0 w 53"/>
                  <a:gd name="T1" fmla="*/ 58 h 58"/>
                  <a:gd name="T2" fmla="*/ 24 w 53"/>
                  <a:gd name="T3" fmla="*/ 29 h 58"/>
                  <a:gd name="T4" fmla="*/ 53 w 53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lnTo>
                      <a:pt x="24" y="2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2467"/>
              <p:cNvSpPr>
                <a:spLocks/>
              </p:cNvSpPr>
              <p:nvPr/>
            </p:nvSpPr>
            <p:spPr bwMode="auto">
              <a:xfrm>
                <a:off x="3027" y="1776"/>
                <a:ext cx="53" cy="39"/>
              </a:xfrm>
              <a:custGeom>
                <a:avLst/>
                <a:gdLst>
                  <a:gd name="T0" fmla="*/ 0 w 53"/>
                  <a:gd name="T1" fmla="*/ 39 h 39"/>
                  <a:gd name="T2" fmla="*/ 24 w 53"/>
                  <a:gd name="T3" fmla="*/ 20 h 39"/>
                  <a:gd name="T4" fmla="*/ 53 w 53"/>
                  <a:gd name="T5" fmla="*/ 0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9">
                    <a:moveTo>
                      <a:pt x="0" y="39"/>
                    </a:moveTo>
                    <a:lnTo>
                      <a:pt x="24" y="2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2468"/>
              <p:cNvSpPr>
                <a:spLocks/>
              </p:cNvSpPr>
              <p:nvPr/>
            </p:nvSpPr>
            <p:spPr bwMode="auto">
              <a:xfrm>
                <a:off x="3080" y="1733"/>
                <a:ext cx="53" cy="43"/>
              </a:xfrm>
              <a:custGeom>
                <a:avLst/>
                <a:gdLst>
                  <a:gd name="T0" fmla="*/ 0 w 53"/>
                  <a:gd name="T1" fmla="*/ 43 h 43"/>
                  <a:gd name="T2" fmla="*/ 24 w 53"/>
                  <a:gd name="T3" fmla="*/ 19 h 43"/>
                  <a:gd name="T4" fmla="*/ 53 w 53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3">
                    <a:moveTo>
                      <a:pt x="0" y="43"/>
                    </a:moveTo>
                    <a:lnTo>
                      <a:pt x="24" y="1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2469"/>
              <p:cNvSpPr>
                <a:spLocks/>
              </p:cNvSpPr>
              <p:nvPr/>
            </p:nvSpPr>
            <p:spPr bwMode="auto">
              <a:xfrm>
                <a:off x="3133" y="1699"/>
                <a:ext cx="53" cy="34"/>
              </a:xfrm>
              <a:custGeom>
                <a:avLst/>
                <a:gdLst>
                  <a:gd name="T0" fmla="*/ 0 w 53"/>
                  <a:gd name="T1" fmla="*/ 34 h 34"/>
                  <a:gd name="T2" fmla="*/ 24 w 53"/>
                  <a:gd name="T3" fmla="*/ 14 h 34"/>
                  <a:gd name="T4" fmla="*/ 53 w 53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34"/>
                    </a:moveTo>
                    <a:lnTo>
                      <a:pt x="24" y="1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2470"/>
              <p:cNvSpPr>
                <a:spLocks/>
              </p:cNvSpPr>
              <p:nvPr/>
            </p:nvSpPr>
            <p:spPr bwMode="auto">
              <a:xfrm>
                <a:off x="3186" y="1655"/>
                <a:ext cx="53" cy="44"/>
              </a:xfrm>
              <a:custGeom>
                <a:avLst/>
                <a:gdLst>
                  <a:gd name="T0" fmla="*/ 0 w 53"/>
                  <a:gd name="T1" fmla="*/ 44 h 44"/>
                  <a:gd name="T2" fmla="*/ 24 w 53"/>
                  <a:gd name="T3" fmla="*/ 25 h 44"/>
                  <a:gd name="T4" fmla="*/ 53 w 53"/>
                  <a:gd name="T5" fmla="*/ 0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4">
                    <a:moveTo>
                      <a:pt x="0" y="44"/>
                    </a:moveTo>
                    <a:lnTo>
                      <a:pt x="24" y="2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2471"/>
              <p:cNvSpPr>
                <a:spLocks/>
              </p:cNvSpPr>
              <p:nvPr/>
            </p:nvSpPr>
            <p:spPr bwMode="auto">
              <a:xfrm>
                <a:off x="3239" y="1617"/>
                <a:ext cx="54" cy="38"/>
              </a:xfrm>
              <a:custGeom>
                <a:avLst/>
                <a:gdLst>
                  <a:gd name="T0" fmla="*/ 0 w 54"/>
                  <a:gd name="T1" fmla="*/ 38 h 38"/>
                  <a:gd name="T2" fmla="*/ 25 w 54"/>
                  <a:gd name="T3" fmla="*/ 19 h 38"/>
                  <a:gd name="T4" fmla="*/ 54 w 54"/>
                  <a:gd name="T5" fmla="*/ 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38">
                    <a:moveTo>
                      <a:pt x="0" y="38"/>
                    </a:moveTo>
                    <a:lnTo>
                      <a:pt x="25" y="19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2472"/>
              <p:cNvSpPr>
                <a:spLocks/>
              </p:cNvSpPr>
              <p:nvPr/>
            </p:nvSpPr>
            <p:spPr bwMode="auto">
              <a:xfrm>
                <a:off x="3293" y="1593"/>
                <a:ext cx="53" cy="24"/>
              </a:xfrm>
              <a:custGeom>
                <a:avLst/>
                <a:gdLst>
                  <a:gd name="T0" fmla="*/ 0 w 53"/>
                  <a:gd name="T1" fmla="*/ 24 h 24"/>
                  <a:gd name="T2" fmla="*/ 24 w 53"/>
                  <a:gd name="T3" fmla="*/ 9 h 24"/>
                  <a:gd name="T4" fmla="*/ 53 w 53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24" y="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2473"/>
              <p:cNvSpPr>
                <a:spLocks/>
              </p:cNvSpPr>
              <p:nvPr/>
            </p:nvSpPr>
            <p:spPr bwMode="auto">
              <a:xfrm>
                <a:off x="3346" y="1559"/>
                <a:ext cx="53" cy="34"/>
              </a:xfrm>
              <a:custGeom>
                <a:avLst/>
                <a:gdLst>
                  <a:gd name="T0" fmla="*/ 0 w 53"/>
                  <a:gd name="T1" fmla="*/ 34 h 34"/>
                  <a:gd name="T2" fmla="*/ 24 w 53"/>
                  <a:gd name="T3" fmla="*/ 19 h 34"/>
                  <a:gd name="T4" fmla="*/ 53 w 53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34"/>
                    </a:moveTo>
                    <a:lnTo>
                      <a:pt x="24" y="1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2474"/>
              <p:cNvSpPr>
                <a:spLocks/>
              </p:cNvSpPr>
              <p:nvPr/>
            </p:nvSpPr>
            <p:spPr bwMode="auto">
              <a:xfrm>
                <a:off x="3399" y="1525"/>
                <a:ext cx="53" cy="34"/>
              </a:xfrm>
              <a:custGeom>
                <a:avLst/>
                <a:gdLst>
                  <a:gd name="T0" fmla="*/ 0 w 53"/>
                  <a:gd name="T1" fmla="*/ 34 h 34"/>
                  <a:gd name="T2" fmla="*/ 24 w 53"/>
                  <a:gd name="T3" fmla="*/ 15 h 34"/>
                  <a:gd name="T4" fmla="*/ 53 w 53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34"/>
                    </a:moveTo>
                    <a:lnTo>
                      <a:pt x="24" y="1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2475"/>
              <p:cNvSpPr>
                <a:spLocks/>
              </p:cNvSpPr>
              <p:nvPr/>
            </p:nvSpPr>
            <p:spPr bwMode="auto">
              <a:xfrm>
                <a:off x="3452" y="1501"/>
                <a:ext cx="53" cy="24"/>
              </a:xfrm>
              <a:custGeom>
                <a:avLst/>
                <a:gdLst>
                  <a:gd name="T0" fmla="*/ 0 w 53"/>
                  <a:gd name="T1" fmla="*/ 24 h 24"/>
                  <a:gd name="T2" fmla="*/ 24 w 53"/>
                  <a:gd name="T3" fmla="*/ 10 h 24"/>
                  <a:gd name="T4" fmla="*/ 53 w 53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Line 2476"/>
              <p:cNvSpPr>
                <a:spLocks noChangeShapeType="1"/>
              </p:cNvSpPr>
              <p:nvPr/>
            </p:nvSpPr>
            <p:spPr bwMode="auto">
              <a:xfrm flipV="1">
                <a:off x="3505" y="1477"/>
                <a:ext cx="53" cy="2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Line 2477"/>
              <p:cNvSpPr>
                <a:spLocks noChangeShapeType="1"/>
              </p:cNvSpPr>
              <p:nvPr/>
            </p:nvSpPr>
            <p:spPr bwMode="auto">
              <a:xfrm flipV="1">
                <a:off x="3558" y="1453"/>
                <a:ext cx="53" cy="2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2478"/>
              <p:cNvSpPr>
                <a:spLocks/>
              </p:cNvSpPr>
              <p:nvPr/>
            </p:nvSpPr>
            <p:spPr bwMode="auto">
              <a:xfrm>
                <a:off x="3611" y="1433"/>
                <a:ext cx="54" cy="20"/>
              </a:xfrm>
              <a:custGeom>
                <a:avLst/>
                <a:gdLst>
                  <a:gd name="T0" fmla="*/ 0 w 54"/>
                  <a:gd name="T1" fmla="*/ 20 h 20"/>
                  <a:gd name="T2" fmla="*/ 25 w 54"/>
                  <a:gd name="T3" fmla="*/ 10 h 20"/>
                  <a:gd name="T4" fmla="*/ 54 w 54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0">
                    <a:moveTo>
                      <a:pt x="0" y="20"/>
                    </a:moveTo>
                    <a:lnTo>
                      <a:pt x="25" y="1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2479"/>
              <p:cNvSpPr>
                <a:spLocks/>
              </p:cNvSpPr>
              <p:nvPr/>
            </p:nvSpPr>
            <p:spPr bwMode="auto">
              <a:xfrm>
                <a:off x="3665" y="1404"/>
                <a:ext cx="53" cy="29"/>
              </a:xfrm>
              <a:custGeom>
                <a:avLst/>
                <a:gdLst>
                  <a:gd name="T0" fmla="*/ 0 w 53"/>
                  <a:gd name="T1" fmla="*/ 29 h 29"/>
                  <a:gd name="T2" fmla="*/ 24 w 53"/>
                  <a:gd name="T3" fmla="*/ 15 h 29"/>
                  <a:gd name="T4" fmla="*/ 38 w 53"/>
                  <a:gd name="T5" fmla="*/ 5 h 29"/>
                  <a:gd name="T6" fmla="*/ 53 w 53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29">
                    <a:moveTo>
                      <a:pt x="0" y="29"/>
                    </a:moveTo>
                    <a:lnTo>
                      <a:pt x="24" y="15"/>
                    </a:lnTo>
                    <a:lnTo>
                      <a:pt x="38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2480"/>
              <p:cNvSpPr>
                <a:spLocks/>
              </p:cNvSpPr>
              <p:nvPr/>
            </p:nvSpPr>
            <p:spPr bwMode="auto">
              <a:xfrm>
                <a:off x="3718" y="1399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14 w 53"/>
                  <a:gd name="T3" fmla="*/ 0 h 5"/>
                  <a:gd name="T4" fmla="*/ 24 w 53"/>
                  <a:gd name="T5" fmla="*/ 0 h 5"/>
                  <a:gd name="T6" fmla="*/ 53 w 5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14" y="0"/>
                    </a:ln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2481"/>
              <p:cNvSpPr>
                <a:spLocks/>
              </p:cNvSpPr>
              <p:nvPr/>
            </p:nvSpPr>
            <p:spPr bwMode="auto">
              <a:xfrm>
                <a:off x="3771" y="1380"/>
                <a:ext cx="53" cy="19"/>
              </a:xfrm>
              <a:custGeom>
                <a:avLst/>
                <a:gdLst>
                  <a:gd name="T0" fmla="*/ 0 w 53"/>
                  <a:gd name="T1" fmla="*/ 19 h 19"/>
                  <a:gd name="T2" fmla="*/ 24 w 53"/>
                  <a:gd name="T3" fmla="*/ 10 h 19"/>
                  <a:gd name="T4" fmla="*/ 53 w 5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9">
                    <a:moveTo>
                      <a:pt x="0" y="19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2482"/>
              <p:cNvSpPr>
                <a:spLocks/>
              </p:cNvSpPr>
              <p:nvPr/>
            </p:nvSpPr>
            <p:spPr bwMode="auto">
              <a:xfrm>
                <a:off x="3824" y="1380"/>
                <a:ext cx="53" cy="1"/>
              </a:xfrm>
              <a:custGeom>
                <a:avLst/>
                <a:gdLst>
                  <a:gd name="T0" fmla="*/ 0 w 53"/>
                  <a:gd name="T1" fmla="*/ 0 h 1"/>
                  <a:gd name="T2" fmla="*/ 24 w 53"/>
                  <a:gd name="T3" fmla="*/ 0 h 1"/>
                  <a:gd name="T4" fmla="*/ 53 w 5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">
                    <a:moveTo>
                      <a:pt x="0" y="0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2483"/>
              <p:cNvSpPr>
                <a:spLocks/>
              </p:cNvSpPr>
              <p:nvPr/>
            </p:nvSpPr>
            <p:spPr bwMode="auto">
              <a:xfrm>
                <a:off x="3877" y="1361"/>
                <a:ext cx="53" cy="19"/>
              </a:xfrm>
              <a:custGeom>
                <a:avLst/>
                <a:gdLst>
                  <a:gd name="T0" fmla="*/ 0 w 53"/>
                  <a:gd name="T1" fmla="*/ 19 h 19"/>
                  <a:gd name="T2" fmla="*/ 24 w 53"/>
                  <a:gd name="T3" fmla="*/ 9 h 19"/>
                  <a:gd name="T4" fmla="*/ 53 w 5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9">
                    <a:moveTo>
                      <a:pt x="0" y="19"/>
                    </a:moveTo>
                    <a:lnTo>
                      <a:pt x="24" y="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2484"/>
              <p:cNvSpPr>
                <a:spLocks/>
              </p:cNvSpPr>
              <p:nvPr/>
            </p:nvSpPr>
            <p:spPr bwMode="auto">
              <a:xfrm>
                <a:off x="3930" y="1346"/>
                <a:ext cx="53" cy="15"/>
              </a:xfrm>
              <a:custGeom>
                <a:avLst/>
                <a:gdLst>
                  <a:gd name="T0" fmla="*/ 0 w 53"/>
                  <a:gd name="T1" fmla="*/ 15 h 15"/>
                  <a:gd name="T2" fmla="*/ 24 w 53"/>
                  <a:gd name="T3" fmla="*/ 5 h 15"/>
                  <a:gd name="T4" fmla="*/ 53 w 53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5">
                    <a:moveTo>
                      <a:pt x="0" y="15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2485"/>
              <p:cNvSpPr>
                <a:spLocks/>
              </p:cNvSpPr>
              <p:nvPr/>
            </p:nvSpPr>
            <p:spPr bwMode="auto">
              <a:xfrm>
                <a:off x="3983" y="1346"/>
                <a:ext cx="54" cy="1"/>
              </a:xfrm>
              <a:custGeom>
                <a:avLst/>
                <a:gdLst>
                  <a:gd name="T0" fmla="*/ 0 w 54"/>
                  <a:gd name="T1" fmla="*/ 0 h 1"/>
                  <a:gd name="T2" fmla="*/ 25 w 54"/>
                  <a:gd name="T3" fmla="*/ 0 h 1"/>
                  <a:gd name="T4" fmla="*/ 54 w 5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Line 2486"/>
              <p:cNvSpPr>
                <a:spLocks noChangeShapeType="1"/>
              </p:cNvSpPr>
              <p:nvPr/>
            </p:nvSpPr>
            <p:spPr bwMode="auto">
              <a:xfrm flipV="1">
                <a:off x="4037" y="1341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Line 2487"/>
              <p:cNvSpPr>
                <a:spLocks noChangeShapeType="1"/>
              </p:cNvSpPr>
              <p:nvPr/>
            </p:nvSpPr>
            <p:spPr bwMode="auto">
              <a:xfrm flipV="1">
                <a:off x="689" y="2467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Line 2488"/>
              <p:cNvSpPr>
                <a:spLocks noChangeShapeType="1"/>
              </p:cNvSpPr>
              <p:nvPr/>
            </p:nvSpPr>
            <p:spPr bwMode="auto">
              <a:xfrm>
                <a:off x="742" y="2467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Line 2489"/>
              <p:cNvSpPr>
                <a:spLocks noChangeShapeType="1"/>
              </p:cNvSpPr>
              <p:nvPr/>
            </p:nvSpPr>
            <p:spPr bwMode="auto">
              <a:xfrm flipV="1">
                <a:off x="795" y="2462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Line 2490"/>
              <p:cNvSpPr>
                <a:spLocks noChangeShapeType="1"/>
              </p:cNvSpPr>
              <p:nvPr/>
            </p:nvSpPr>
            <p:spPr bwMode="auto">
              <a:xfrm flipV="1">
                <a:off x="848" y="2457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Line 2491"/>
              <p:cNvSpPr>
                <a:spLocks noChangeShapeType="1"/>
              </p:cNvSpPr>
              <p:nvPr/>
            </p:nvSpPr>
            <p:spPr bwMode="auto">
              <a:xfrm>
                <a:off x="901" y="2457"/>
                <a:ext cx="54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Line 2492"/>
              <p:cNvSpPr>
                <a:spLocks noChangeShapeType="1"/>
              </p:cNvSpPr>
              <p:nvPr/>
            </p:nvSpPr>
            <p:spPr bwMode="auto">
              <a:xfrm>
                <a:off x="955" y="2457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Line 2493"/>
              <p:cNvSpPr>
                <a:spLocks noChangeShapeType="1"/>
              </p:cNvSpPr>
              <p:nvPr/>
            </p:nvSpPr>
            <p:spPr bwMode="auto">
              <a:xfrm flipV="1">
                <a:off x="1008" y="2452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Line 2494"/>
              <p:cNvSpPr>
                <a:spLocks noChangeShapeType="1"/>
              </p:cNvSpPr>
              <p:nvPr/>
            </p:nvSpPr>
            <p:spPr bwMode="auto">
              <a:xfrm flipV="1">
                <a:off x="1061" y="2448"/>
                <a:ext cx="53" cy="4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Line 2495"/>
              <p:cNvSpPr>
                <a:spLocks noChangeShapeType="1"/>
              </p:cNvSpPr>
              <p:nvPr/>
            </p:nvSpPr>
            <p:spPr bwMode="auto">
              <a:xfrm>
                <a:off x="1114" y="244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496"/>
              <p:cNvSpPr>
                <a:spLocks/>
              </p:cNvSpPr>
              <p:nvPr/>
            </p:nvSpPr>
            <p:spPr bwMode="auto">
              <a:xfrm>
                <a:off x="1167" y="244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Line 2497"/>
              <p:cNvSpPr>
                <a:spLocks noChangeShapeType="1"/>
              </p:cNvSpPr>
              <p:nvPr/>
            </p:nvSpPr>
            <p:spPr bwMode="auto">
              <a:xfrm>
                <a:off x="1220" y="244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Line 2498"/>
              <p:cNvSpPr>
                <a:spLocks noChangeShapeType="1"/>
              </p:cNvSpPr>
              <p:nvPr/>
            </p:nvSpPr>
            <p:spPr bwMode="auto">
              <a:xfrm>
                <a:off x="1273" y="2443"/>
                <a:ext cx="54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Line 2499"/>
              <p:cNvSpPr>
                <a:spLocks noChangeShapeType="1"/>
              </p:cNvSpPr>
              <p:nvPr/>
            </p:nvSpPr>
            <p:spPr bwMode="auto">
              <a:xfrm>
                <a:off x="1327" y="244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500"/>
              <p:cNvSpPr>
                <a:spLocks/>
              </p:cNvSpPr>
              <p:nvPr/>
            </p:nvSpPr>
            <p:spPr bwMode="auto">
              <a:xfrm>
                <a:off x="1380" y="2438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Line 2501"/>
              <p:cNvSpPr>
                <a:spLocks noChangeShapeType="1"/>
              </p:cNvSpPr>
              <p:nvPr/>
            </p:nvSpPr>
            <p:spPr bwMode="auto">
              <a:xfrm>
                <a:off x="1433" y="243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Freeform 2502"/>
              <p:cNvSpPr>
                <a:spLocks/>
              </p:cNvSpPr>
              <p:nvPr/>
            </p:nvSpPr>
            <p:spPr bwMode="auto">
              <a:xfrm>
                <a:off x="1486" y="243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Line 2503"/>
              <p:cNvSpPr>
                <a:spLocks noChangeShapeType="1"/>
              </p:cNvSpPr>
              <p:nvPr/>
            </p:nvSpPr>
            <p:spPr bwMode="auto">
              <a:xfrm>
                <a:off x="1539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Line 2504"/>
              <p:cNvSpPr>
                <a:spLocks noChangeShapeType="1"/>
              </p:cNvSpPr>
              <p:nvPr/>
            </p:nvSpPr>
            <p:spPr bwMode="auto">
              <a:xfrm>
                <a:off x="1592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Freeform 2505"/>
              <p:cNvSpPr>
                <a:spLocks/>
              </p:cNvSpPr>
              <p:nvPr/>
            </p:nvSpPr>
            <p:spPr bwMode="auto">
              <a:xfrm>
                <a:off x="1645" y="2428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Line 2506"/>
              <p:cNvSpPr>
                <a:spLocks noChangeShapeType="1"/>
              </p:cNvSpPr>
              <p:nvPr/>
            </p:nvSpPr>
            <p:spPr bwMode="auto">
              <a:xfrm>
                <a:off x="1698" y="2428"/>
                <a:ext cx="54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Line 2507"/>
              <p:cNvSpPr>
                <a:spLocks noChangeShapeType="1"/>
              </p:cNvSpPr>
              <p:nvPr/>
            </p:nvSpPr>
            <p:spPr bwMode="auto">
              <a:xfrm>
                <a:off x="1752" y="242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Freeform 2508"/>
              <p:cNvSpPr>
                <a:spLocks/>
              </p:cNvSpPr>
              <p:nvPr/>
            </p:nvSpPr>
            <p:spPr bwMode="auto">
              <a:xfrm>
                <a:off x="1805" y="242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Line 2509"/>
              <p:cNvSpPr>
                <a:spLocks noChangeShapeType="1"/>
              </p:cNvSpPr>
              <p:nvPr/>
            </p:nvSpPr>
            <p:spPr bwMode="auto">
              <a:xfrm>
                <a:off x="1858" y="242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Line 2510"/>
              <p:cNvSpPr>
                <a:spLocks noChangeShapeType="1"/>
              </p:cNvSpPr>
              <p:nvPr/>
            </p:nvSpPr>
            <p:spPr bwMode="auto">
              <a:xfrm>
                <a:off x="1911" y="242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Freeform 2511"/>
              <p:cNvSpPr>
                <a:spLocks/>
              </p:cNvSpPr>
              <p:nvPr/>
            </p:nvSpPr>
            <p:spPr bwMode="auto">
              <a:xfrm>
                <a:off x="1964" y="2419"/>
                <a:ext cx="53" cy="4"/>
              </a:xfrm>
              <a:custGeom>
                <a:avLst/>
                <a:gdLst>
                  <a:gd name="T0" fmla="*/ 0 w 53"/>
                  <a:gd name="T1" fmla="*/ 4 h 4"/>
                  <a:gd name="T2" fmla="*/ 24 w 53"/>
                  <a:gd name="T3" fmla="*/ 0 h 4"/>
                  <a:gd name="T4" fmla="*/ 53 w 5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">
                    <a:moveTo>
                      <a:pt x="0" y="4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Line 2512"/>
              <p:cNvSpPr>
                <a:spLocks noChangeShapeType="1"/>
              </p:cNvSpPr>
              <p:nvPr/>
            </p:nvSpPr>
            <p:spPr bwMode="auto">
              <a:xfrm>
                <a:off x="2017" y="2419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Line 2513"/>
              <p:cNvSpPr>
                <a:spLocks noChangeShapeType="1"/>
              </p:cNvSpPr>
              <p:nvPr/>
            </p:nvSpPr>
            <p:spPr bwMode="auto">
              <a:xfrm flipV="1">
                <a:off x="2070" y="2414"/>
                <a:ext cx="54" cy="5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Line 2514"/>
              <p:cNvSpPr>
                <a:spLocks noChangeShapeType="1"/>
              </p:cNvSpPr>
              <p:nvPr/>
            </p:nvSpPr>
            <p:spPr bwMode="auto">
              <a:xfrm flipV="1">
                <a:off x="2124" y="2409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Line 2515"/>
              <p:cNvSpPr>
                <a:spLocks noChangeShapeType="1"/>
              </p:cNvSpPr>
              <p:nvPr/>
            </p:nvSpPr>
            <p:spPr bwMode="auto">
              <a:xfrm flipV="1">
                <a:off x="2177" y="2404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Freeform 2516"/>
              <p:cNvSpPr>
                <a:spLocks/>
              </p:cNvSpPr>
              <p:nvPr/>
            </p:nvSpPr>
            <p:spPr bwMode="auto">
              <a:xfrm>
                <a:off x="2230" y="2399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5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Freeform 2517"/>
              <p:cNvSpPr>
                <a:spLocks/>
              </p:cNvSpPr>
              <p:nvPr/>
            </p:nvSpPr>
            <p:spPr bwMode="auto">
              <a:xfrm>
                <a:off x="2283" y="2380"/>
                <a:ext cx="53" cy="19"/>
              </a:xfrm>
              <a:custGeom>
                <a:avLst/>
                <a:gdLst>
                  <a:gd name="T0" fmla="*/ 0 w 53"/>
                  <a:gd name="T1" fmla="*/ 19 h 19"/>
                  <a:gd name="T2" fmla="*/ 24 w 53"/>
                  <a:gd name="T3" fmla="*/ 10 h 19"/>
                  <a:gd name="T4" fmla="*/ 53 w 5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9">
                    <a:moveTo>
                      <a:pt x="0" y="19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Freeform 2518"/>
              <p:cNvSpPr>
                <a:spLocks/>
              </p:cNvSpPr>
              <p:nvPr/>
            </p:nvSpPr>
            <p:spPr bwMode="auto">
              <a:xfrm>
                <a:off x="2336" y="2356"/>
                <a:ext cx="53" cy="24"/>
              </a:xfrm>
              <a:custGeom>
                <a:avLst/>
                <a:gdLst>
                  <a:gd name="T0" fmla="*/ 0 w 53"/>
                  <a:gd name="T1" fmla="*/ 24 h 24"/>
                  <a:gd name="T2" fmla="*/ 24 w 53"/>
                  <a:gd name="T3" fmla="*/ 14 h 24"/>
                  <a:gd name="T4" fmla="*/ 53 w 53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24" y="1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Freeform 2519"/>
              <p:cNvSpPr>
                <a:spLocks/>
              </p:cNvSpPr>
              <p:nvPr/>
            </p:nvSpPr>
            <p:spPr bwMode="auto">
              <a:xfrm>
                <a:off x="2389" y="2312"/>
                <a:ext cx="53" cy="44"/>
              </a:xfrm>
              <a:custGeom>
                <a:avLst/>
                <a:gdLst>
                  <a:gd name="T0" fmla="*/ 0 w 53"/>
                  <a:gd name="T1" fmla="*/ 44 h 44"/>
                  <a:gd name="T2" fmla="*/ 24 w 53"/>
                  <a:gd name="T3" fmla="*/ 24 h 44"/>
                  <a:gd name="T4" fmla="*/ 53 w 53"/>
                  <a:gd name="T5" fmla="*/ 0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4">
                    <a:moveTo>
                      <a:pt x="0" y="44"/>
                    </a:moveTo>
                    <a:lnTo>
                      <a:pt x="24" y="2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Freeform 2520"/>
              <p:cNvSpPr>
                <a:spLocks/>
              </p:cNvSpPr>
              <p:nvPr/>
            </p:nvSpPr>
            <p:spPr bwMode="auto">
              <a:xfrm>
                <a:off x="2442" y="2245"/>
                <a:ext cx="54" cy="67"/>
              </a:xfrm>
              <a:custGeom>
                <a:avLst/>
                <a:gdLst>
                  <a:gd name="T0" fmla="*/ 0 w 54"/>
                  <a:gd name="T1" fmla="*/ 67 h 67"/>
                  <a:gd name="T2" fmla="*/ 25 w 54"/>
                  <a:gd name="T3" fmla="*/ 34 h 67"/>
                  <a:gd name="T4" fmla="*/ 54 w 54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67">
                    <a:moveTo>
                      <a:pt x="0" y="67"/>
                    </a:moveTo>
                    <a:lnTo>
                      <a:pt x="25" y="34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Freeform 2521"/>
              <p:cNvSpPr>
                <a:spLocks/>
              </p:cNvSpPr>
              <p:nvPr/>
            </p:nvSpPr>
            <p:spPr bwMode="auto">
              <a:xfrm>
                <a:off x="2496" y="2163"/>
                <a:ext cx="53" cy="82"/>
              </a:xfrm>
              <a:custGeom>
                <a:avLst/>
                <a:gdLst>
                  <a:gd name="T0" fmla="*/ 0 w 53"/>
                  <a:gd name="T1" fmla="*/ 82 h 82"/>
                  <a:gd name="T2" fmla="*/ 24 w 53"/>
                  <a:gd name="T3" fmla="*/ 43 h 82"/>
                  <a:gd name="T4" fmla="*/ 53 w 53"/>
                  <a:gd name="T5" fmla="*/ 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82">
                    <a:moveTo>
                      <a:pt x="0" y="82"/>
                    </a:moveTo>
                    <a:lnTo>
                      <a:pt x="24" y="43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Freeform 2522"/>
              <p:cNvSpPr>
                <a:spLocks/>
              </p:cNvSpPr>
              <p:nvPr/>
            </p:nvSpPr>
            <p:spPr bwMode="auto">
              <a:xfrm>
                <a:off x="2549" y="2071"/>
                <a:ext cx="53" cy="92"/>
              </a:xfrm>
              <a:custGeom>
                <a:avLst/>
                <a:gdLst>
                  <a:gd name="T0" fmla="*/ 0 w 53"/>
                  <a:gd name="T1" fmla="*/ 92 h 92"/>
                  <a:gd name="T2" fmla="*/ 24 w 53"/>
                  <a:gd name="T3" fmla="*/ 48 h 92"/>
                  <a:gd name="T4" fmla="*/ 53 w 53"/>
                  <a:gd name="T5" fmla="*/ 0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92">
                    <a:moveTo>
                      <a:pt x="0" y="92"/>
                    </a:moveTo>
                    <a:lnTo>
                      <a:pt x="24" y="48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Freeform 2523"/>
              <p:cNvSpPr>
                <a:spLocks/>
              </p:cNvSpPr>
              <p:nvPr/>
            </p:nvSpPr>
            <p:spPr bwMode="auto">
              <a:xfrm>
                <a:off x="2602" y="1984"/>
                <a:ext cx="53" cy="87"/>
              </a:xfrm>
              <a:custGeom>
                <a:avLst/>
                <a:gdLst>
                  <a:gd name="T0" fmla="*/ 0 w 53"/>
                  <a:gd name="T1" fmla="*/ 87 h 87"/>
                  <a:gd name="T2" fmla="*/ 24 w 53"/>
                  <a:gd name="T3" fmla="*/ 43 h 87"/>
                  <a:gd name="T4" fmla="*/ 53 w 53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87">
                    <a:moveTo>
                      <a:pt x="0" y="87"/>
                    </a:moveTo>
                    <a:lnTo>
                      <a:pt x="24" y="43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Line 2524"/>
              <p:cNvSpPr>
                <a:spLocks noChangeShapeType="1"/>
              </p:cNvSpPr>
              <p:nvPr/>
            </p:nvSpPr>
            <p:spPr bwMode="auto">
              <a:xfrm flipV="1">
                <a:off x="2655" y="1911"/>
                <a:ext cx="53" cy="73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Freeform 2525"/>
              <p:cNvSpPr>
                <a:spLocks/>
              </p:cNvSpPr>
              <p:nvPr/>
            </p:nvSpPr>
            <p:spPr bwMode="auto">
              <a:xfrm>
                <a:off x="2708" y="1853"/>
                <a:ext cx="53" cy="58"/>
              </a:xfrm>
              <a:custGeom>
                <a:avLst/>
                <a:gdLst>
                  <a:gd name="T0" fmla="*/ 0 w 53"/>
                  <a:gd name="T1" fmla="*/ 58 h 58"/>
                  <a:gd name="T2" fmla="*/ 24 w 53"/>
                  <a:gd name="T3" fmla="*/ 29 h 58"/>
                  <a:gd name="T4" fmla="*/ 53 w 53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lnTo>
                      <a:pt x="24" y="2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Line 2526"/>
              <p:cNvSpPr>
                <a:spLocks noChangeShapeType="1"/>
              </p:cNvSpPr>
              <p:nvPr/>
            </p:nvSpPr>
            <p:spPr bwMode="auto">
              <a:xfrm flipV="1">
                <a:off x="2761" y="1805"/>
                <a:ext cx="53" cy="48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Freeform 2527"/>
              <p:cNvSpPr>
                <a:spLocks/>
              </p:cNvSpPr>
              <p:nvPr/>
            </p:nvSpPr>
            <p:spPr bwMode="auto">
              <a:xfrm>
                <a:off x="2814" y="1767"/>
                <a:ext cx="53" cy="38"/>
              </a:xfrm>
              <a:custGeom>
                <a:avLst/>
                <a:gdLst>
                  <a:gd name="T0" fmla="*/ 0 w 53"/>
                  <a:gd name="T1" fmla="*/ 38 h 38"/>
                  <a:gd name="T2" fmla="*/ 25 w 53"/>
                  <a:gd name="T3" fmla="*/ 19 h 38"/>
                  <a:gd name="T4" fmla="*/ 53 w 53"/>
                  <a:gd name="T5" fmla="*/ 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8">
                    <a:moveTo>
                      <a:pt x="0" y="38"/>
                    </a:moveTo>
                    <a:lnTo>
                      <a:pt x="25" y="1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Line 2528"/>
              <p:cNvSpPr>
                <a:spLocks noChangeShapeType="1"/>
              </p:cNvSpPr>
              <p:nvPr/>
            </p:nvSpPr>
            <p:spPr bwMode="auto">
              <a:xfrm flipV="1">
                <a:off x="2867" y="1728"/>
                <a:ext cx="54" cy="39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Line 2529"/>
              <p:cNvSpPr>
                <a:spLocks noChangeShapeType="1"/>
              </p:cNvSpPr>
              <p:nvPr/>
            </p:nvSpPr>
            <p:spPr bwMode="auto">
              <a:xfrm flipV="1">
                <a:off x="2921" y="1694"/>
                <a:ext cx="53" cy="34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Line 2530"/>
              <p:cNvSpPr>
                <a:spLocks noChangeShapeType="1"/>
              </p:cNvSpPr>
              <p:nvPr/>
            </p:nvSpPr>
            <p:spPr bwMode="auto">
              <a:xfrm flipV="1">
                <a:off x="2974" y="1660"/>
                <a:ext cx="53" cy="34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Line 2531"/>
              <p:cNvSpPr>
                <a:spLocks noChangeShapeType="1"/>
              </p:cNvSpPr>
              <p:nvPr/>
            </p:nvSpPr>
            <p:spPr bwMode="auto">
              <a:xfrm flipV="1">
                <a:off x="3027" y="1626"/>
                <a:ext cx="53" cy="34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Line 2532"/>
              <p:cNvSpPr>
                <a:spLocks noChangeShapeType="1"/>
              </p:cNvSpPr>
              <p:nvPr/>
            </p:nvSpPr>
            <p:spPr bwMode="auto">
              <a:xfrm flipV="1">
                <a:off x="3080" y="1593"/>
                <a:ext cx="53" cy="33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Line 2533"/>
              <p:cNvSpPr>
                <a:spLocks noChangeShapeType="1"/>
              </p:cNvSpPr>
              <p:nvPr/>
            </p:nvSpPr>
            <p:spPr bwMode="auto">
              <a:xfrm flipV="1">
                <a:off x="3133" y="1559"/>
                <a:ext cx="53" cy="34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Line 2534"/>
              <p:cNvSpPr>
                <a:spLocks noChangeShapeType="1"/>
              </p:cNvSpPr>
              <p:nvPr/>
            </p:nvSpPr>
            <p:spPr bwMode="auto">
              <a:xfrm flipV="1">
                <a:off x="3186" y="1525"/>
                <a:ext cx="53" cy="34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Line 2535"/>
              <p:cNvSpPr>
                <a:spLocks noChangeShapeType="1"/>
              </p:cNvSpPr>
              <p:nvPr/>
            </p:nvSpPr>
            <p:spPr bwMode="auto">
              <a:xfrm flipV="1">
                <a:off x="3239" y="1496"/>
                <a:ext cx="54" cy="29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Line 2536"/>
              <p:cNvSpPr>
                <a:spLocks noChangeShapeType="1"/>
              </p:cNvSpPr>
              <p:nvPr/>
            </p:nvSpPr>
            <p:spPr bwMode="auto">
              <a:xfrm flipV="1">
                <a:off x="3293" y="1472"/>
                <a:ext cx="53" cy="24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Line 2537"/>
              <p:cNvSpPr>
                <a:spLocks noChangeShapeType="1"/>
              </p:cNvSpPr>
              <p:nvPr/>
            </p:nvSpPr>
            <p:spPr bwMode="auto">
              <a:xfrm flipV="1">
                <a:off x="3346" y="1448"/>
                <a:ext cx="53" cy="24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Line 2538"/>
              <p:cNvSpPr>
                <a:spLocks noChangeShapeType="1"/>
              </p:cNvSpPr>
              <p:nvPr/>
            </p:nvSpPr>
            <p:spPr bwMode="auto">
              <a:xfrm flipV="1">
                <a:off x="3399" y="1428"/>
                <a:ext cx="53" cy="20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Line 2539"/>
              <p:cNvSpPr>
                <a:spLocks noChangeShapeType="1"/>
              </p:cNvSpPr>
              <p:nvPr/>
            </p:nvSpPr>
            <p:spPr bwMode="auto">
              <a:xfrm flipV="1">
                <a:off x="3452" y="1414"/>
                <a:ext cx="53" cy="14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Line 2540"/>
              <p:cNvSpPr>
                <a:spLocks noChangeShapeType="1"/>
              </p:cNvSpPr>
              <p:nvPr/>
            </p:nvSpPr>
            <p:spPr bwMode="auto">
              <a:xfrm flipV="1">
                <a:off x="3505" y="1399"/>
                <a:ext cx="53" cy="15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Line 2541"/>
              <p:cNvSpPr>
                <a:spLocks noChangeShapeType="1"/>
              </p:cNvSpPr>
              <p:nvPr/>
            </p:nvSpPr>
            <p:spPr bwMode="auto">
              <a:xfrm flipV="1">
                <a:off x="3558" y="1385"/>
                <a:ext cx="53" cy="14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Freeform 2542"/>
              <p:cNvSpPr>
                <a:spLocks/>
              </p:cNvSpPr>
              <p:nvPr/>
            </p:nvSpPr>
            <p:spPr bwMode="auto">
              <a:xfrm>
                <a:off x="3611" y="1375"/>
                <a:ext cx="54" cy="10"/>
              </a:xfrm>
              <a:custGeom>
                <a:avLst/>
                <a:gdLst>
                  <a:gd name="T0" fmla="*/ 0 w 54"/>
                  <a:gd name="T1" fmla="*/ 10 h 10"/>
                  <a:gd name="T2" fmla="*/ 25 w 54"/>
                  <a:gd name="T3" fmla="*/ 5 h 10"/>
                  <a:gd name="T4" fmla="*/ 54 w 54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0">
                    <a:moveTo>
                      <a:pt x="0" y="10"/>
                    </a:moveTo>
                    <a:lnTo>
                      <a:pt x="25" y="5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Freeform 2543"/>
              <p:cNvSpPr>
                <a:spLocks/>
              </p:cNvSpPr>
              <p:nvPr/>
            </p:nvSpPr>
            <p:spPr bwMode="auto">
              <a:xfrm>
                <a:off x="3665" y="1356"/>
                <a:ext cx="53" cy="19"/>
              </a:xfrm>
              <a:custGeom>
                <a:avLst/>
                <a:gdLst>
                  <a:gd name="T0" fmla="*/ 0 w 53"/>
                  <a:gd name="T1" fmla="*/ 19 h 19"/>
                  <a:gd name="T2" fmla="*/ 24 w 53"/>
                  <a:gd name="T3" fmla="*/ 10 h 19"/>
                  <a:gd name="T4" fmla="*/ 53 w 5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9">
                    <a:moveTo>
                      <a:pt x="0" y="19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Line 2544"/>
              <p:cNvSpPr>
                <a:spLocks noChangeShapeType="1"/>
              </p:cNvSpPr>
              <p:nvPr/>
            </p:nvSpPr>
            <p:spPr bwMode="auto">
              <a:xfrm flipV="1">
                <a:off x="3718" y="1346"/>
                <a:ext cx="53" cy="10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Line 2545"/>
              <p:cNvSpPr>
                <a:spLocks noChangeShapeType="1"/>
              </p:cNvSpPr>
              <p:nvPr/>
            </p:nvSpPr>
            <p:spPr bwMode="auto">
              <a:xfrm flipV="1">
                <a:off x="3771" y="1341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Freeform 2546"/>
              <p:cNvSpPr>
                <a:spLocks/>
              </p:cNvSpPr>
              <p:nvPr/>
            </p:nvSpPr>
            <p:spPr bwMode="auto">
              <a:xfrm>
                <a:off x="3824" y="1341"/>
                <a:ext cx="53" cy="1"/>
              </a:xfrm>
              <a:custGeom>
                <a:avLst/>
                <a:gdLst>
                  <a:gd name="T0" fmla="*/ 0 w 53"/>
                  <a:gd name="T1" fmla="*/ 0 h 1"/>
                  <a:gd name="T2" fmla="*/ 24 w 53"/>
                  <a:gd name="T3" fmla="*/ 0 h 1"/>
                  <a:gd name="T4" fmla="*/ 53 w 5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">
                    <a:moveTo>
                      <a:pt x="0" y="0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Freeform 2547"/>
              <p:cNvSpPr>
                <a:spLocks/>
              </p:cNvSpPr>
              <p:nvPr/>
            </p:nvSpPr>
            <p:spPr bwMode="auto">
              <a:xfrm>
                <a:off x="3877" y="1327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24 w 53"/>
                  <a:gd name="T3" fmla="*/ 10 h 14"/>
                  <a:gd name="T4" fmla="*/ 53 w 53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Line 2548"/>
              <p:cNvSpPr>
                <a:spLocks noChangeShapeType="1"/>
              </p:cNvSpPr>
              <p:nvPr/>
            </p:nvSpPr>
            <p:spPr bwMode="auto">
              <a:xfrm flipV="1">
                <a:off x="3930" y="1317"/>
                <a:ext cx="53" cy="10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Line 2549"/>
              <p:cNvSpPr>
                <a:spLocks noChangeShapeType="1"/>
              </p:cNvSpPr>
              <p:nvPr/>
            </p:nvSpPr>
            <p:spPr bwMode="auto">
              <a:xfrm flipV="1">
                <a:off x="3983" y="1313"/>
                <a:ext cx="54" cy="4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Line 2550"/>
              <p:cNvSpPr>
                <a:spLocks noChangeShapeType="1"/>
              </p:cNvSpPr>
              <p:nvPr/>
            </p:nvSpPr>
            <p:spPr bwMode="auto">
              <a:xfrm flipV="1">
                <a:off x="4037" y="1308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Line 2551"/>
              <p:cNvSpPr>
                <a:spLocks noChangeShapeType="1"/>
              </p:cNvSpPr>
              <p:nvPr/>
            </p:nvSpPr>
            <p:spPr bwMode="auto">
              <a:xfrm flipV="1">
                <a:off x="689" y="2467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Line 2552"/>
              <p:cNvSpPr>
                <a:spLocks noChangeShapeType="1"/>
              </p:cNvSpPr>
              <p:nvPr/>
            </p:nvSpPr>
            <p:spPr bwMode="auto">
              <a:xfrm flipV="1">
                <a:off x="742" y="2462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Line 2553"/>
              <p:cNvSpPr>
                <a:spLocks noChangeShapeType="1"/>
              </p:cNvSpPr>
              <p:nvPr/>
            </p:nvSpPr>
            <p:spPr bwMode="auto">
              <a:xfrm>
                <a:off x="795" y="2462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3" name="Line 2554"/>
              <p:cNvSpPr>
                <a:spLocks noChangeShapeType="1"/>
              </p:cNvSpPr>
              <p:nvPr/>
            </p:nvSpPr>
            <p:spPr bwMode="auto">
              <a:xfrm>
                <a:off x="848" y="2462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Line 2555"/>
              <p:cNvSpPr>
                <a:spLocks noChangeShapeType="1"/>
              </p:cNvSpPr>
              <p:nvPr/>
            </p:nvSpPr>
            <p:spPr bwMode="auto">
              <a:xfrm flipV="1">
                <a:off x="901" y="2457"/>
                <a:ext cx="54" cy="5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Line 2556"/>
              <p:cNvSpPr>
                <a:spLocks noChangeShapeType="1"/>
              </p:cNvSpPr>
              <p:nvPr/>
            </p:nvSpPr>
            <p:spPr bwMode="auto">
              <a:xfrm flipV="1">
                <a:off x="955" y="2452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Line 2557"/>
              <p:cNvSpPr>
                <a:spLocks noChangeShapeType="1"/>
              </p:cNvSpPr>
              <p:nvPr/>
            </p:nvSpPr>
            <p:spPr bwMode="auto">
              <a:xfrm>
                <a:off x="1008" y="2452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Line 2558"/>
              <p:cNvSpPr>
                <a:spLocks noChangeShapeType="1"/>
              </p:cNvSpPr>
              <p:nvPr/>
            </p:nvSpPr>
            <p:spPr bwMode="auto">
              <a:xfrm>
                <a:off x="1061" y="2452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8" name="Line 2559"/>
              <p:cNvSpPr>
                <a:spLocks noChangeShapeType="1"/>
              </p:cNvSpPr>
              <p:nvPr/>
            </p:nvSpPr>
            <p:spPr bwMode="auto">
              <a:xfrm flipV="1">
                <a:off x="1114" y="2448"/>
                <a:ext cx="53" cy="4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Line 2560"/>
              <p:cNvSpPr>
                <a:spLocks noChangeShapeType="1"/>
              </p:cNvSpPr>
              <p:nvPr/>
            </p:nvSpPr>
            <p:spPr bwMode="auto">
              <a:xfrm flipV="1">
                <a:off x="1167" y="2443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" name="Line 2561"/>
              <p:cNvSpPr>
                <a:spLocks noChangeShapeType="1"/>
              </p:cNvSpPr>
              <p:nvPr/>
            </p:nvSpPr>
            <p:spPr bwMode="auto">
              <a:xfrm>
                <a:off x="1220" y="244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Line 2562"/>
              <p:cNvSpPr>
                <a:spLocks noChangeShapeType="1"/>
              </p:cNvSpPr>
              <p:nvPr/>
            </p:nvSpPr>
            <p:spPr bwMode="auto">
              <a:xfrm>
                <a:off x="1273" y="2443"/>
                <a:ext cx="54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Freeform 2563"/>
              <p:cNvSpPr>
                <a:spLocks/>
              </p:cNvSpPr>
              <p:nvPr/>
            </p:nvSpPr>
            <p:spPr bwMode="auto">
              <a:xfrm>
                <a:off x="1327" y="2438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Line 2564"/>
              <p:cNvSpPr>
                <a:spLocks noChangeShapeType="1"/>
              </p:cNvSpPr>
              <p:nvPr/>
            </p:nvSpPr>
            <p:spPr bwMode="auto">
              <a:xfrm>
                <a:off x="1380" y="243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Line 2565"/>
              <p:cNvSpPr>
                <a:spLocks noChangeShapeType="1"/>
              </p:cNvSpPr>
              <p:nvPr/>
            </p:nvSpPr>
            <p:spPr bwMode="auto">
              <a:xfrm>
                <a:off x="1433" y="243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Freeform 2566"/>
              <p:cNvSpPr>
                <a:spLocks/>
              </p:cNvSpPr>
              <p:nvPr/>
            </p:nvSpPr>
            <p:spPr bwMode="auto">
              <a:xfrm>
                <a:off x="1486" y="243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Line 2567"/>
              <p:cNvSpPr>
                <a:spLocks noChangeShapeType="1"/>
              </p:cNvSpPr>
              <p:nvPr/>
            </p:nvSpPr>
            <p:spPr bwMode="auto">
              <a:xfrm>
                <a:off x="1539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Line 2568"/>
              <p:cNvSpPr>
                <a:spLocks noChangeShapeType="1"/>
              </p:cNvSpPr>
              <p:nvPr/>
            </p:nvSpPr>
            <p:spPr bwMode="auto">
              <a:xfrm>
                <a:off x="1592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Freeform 2569"/>
              <p:cNvSpPr>
                <a:spLocks/>
              </p:cNvSpPr>
              <p:nvPr/>
            </p:nvSpPr>
            <p:spPr bwMode="auto">
              <a:xfrm>
                <a:off x="1645" y="2428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Line 2570"/>
              <p:cNvSpPr>
                <a:spLocks noChangeShapeType="1"/>
              </p:cNvSpPr>
              <p:nvPr/>
            </p:nvSpPr>
            <p:spPr bwMode="auto">
              <a:xfrm>
                <a:off x="1698" y="2428"/>
                <a:ext cx="54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Freeform 2571"/>
              <p:cNvSpPr>
                <a:spLocks/>
              </p:cNvSpPr>
              <p:nvPr/>
            </p:nvSpPr>
            <p:spPr bwMode="auto">
              <a:xfrm>
                <a:off x="1752" y="242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Line 2572"/>
              <p:cNvSpPr>
                <a:spLocks noChangeShapeType="1"/>
              </p:cNvSpPr>
              <p:nvPr/>
            </p:nvSpPr>
            <p:spPr bwMode="auto">
              <a:xfrm>
                <a:off x="1805" y="242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Line 2573"/>
              <p:cNvSpPr>
                <a:spLocks noChangeShapeType="1"/>
              </p:cNvSpPr>
              <p:nvPr/>
            </p:nvSpPr>
            <p:spPr bwMode="auto">
              <a:xfrm>
                <a:off x="1858" y="242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Line 2574"/>
              <p:cNvSpPr>
                <a:spLocks noChangeShapeType="1"/>
              </p:cNvSpPr>
              <p:nvPr/>
            </p:nvSpPr>
            <p:spPr bwMode="auto">
              <a:xfrm flipV="1">
                <a:off x="1911" y="2419"/>
                <a:ext cx="53" cy="4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Line 2575"/>
              <p:cNvSpPr>
                <a:spLocks noChangeShapeType="1"/>
              </p:cNvSpPr>
              <p:nvPr/>
            </p:nvSpPr>
            <p:spPr bwMode="auto">
              <a:xfrm flipV="1">
                <a:off x="1964" y="2414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Freeform 2576"/>
              <p:cNvSpPr>
                <a:spLocks/>
              </p:cNvSpPr>
              <p:nvPr/>
            </p:nvSpPr>
            <p:spPr bwMode="auto">
              <a:xfrm>
                <a:off x="2017" y="2409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5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Freeform 2577"/>
              <p:cNvSpPr>
                <a:spLocks/>
              </p:cNvSpPr>
              <p:nvPr/>
            </p:nvSpPr>
            <p:spPr bwMode="auto">
              <a:xfrm>
                <a:off x="2070" y="2394"/>
                <a:ext cx="54" cy="15"/>
              </a:xfrm>
              <a:custGeom>
                <a:avLst/>
                <a:gdLst>
                  <a:gd name="T0" fmla="*/ 0 w 54"/>
                  <a:gd name="T1" fmla="*/ 15 h 15"/>
                  <a:gd name="T2" fmla="*/ 25 w 54"/>
                  <a:gd name="T3" fmla="*/ 10 h 15"/>
                  <a:gd name="T4" fmla="*/ 54 w 54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5">
                    <a:moveTo>
                      <a:pt x="0" y="15"/>
                    </a:moveTo>
                    <a:lnTo>
                      <a:pt x="25" y="1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Freeform 2578"/>
              <p:cNvSpPr>
                <a:spLocks/>
              </p:cNvSpPr>
              <p:nvPr/>
            </p:nvSpPr>
            <p:spPr bwMode="auto">
              <a:xfrm>
                <a:off x="2124" y="2380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24 w 53"/>
                  <a:gd name="T3" fmla="*/ 10 h 14"/>
                  <a:gd name="T4" fmla="*/ 53 w 53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8" name="Freeform 2579"/>
              <p:cNvSpPr>
                <a:spLocks/>
              </p:cNvSpPr>
              <p:nvPr/>
            </p:nvSpPr>
            <p:spPr bwMode="auto">
              <a:xfrm>
                <a:off x="2177" y="2346"/>
                <a:ext cx="53" cy="34"/>
              </a:xfrm>
              <a:custGeom>
                <a:avLst/>
                <a:gdLst>
                  <a:gd name="T0" fmla="*/ 0 w 53"/>
                  <a:gd name="T1" fmla="*/ 34 h 34"/>
                  <a:gd name="T2" fmla="*/ 24 w 53"/>
                  <a:gd name="T3" fmla="*/ 19 h 34"/>
                  <a:gd name="T4" fmla="*/ 53 w 53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34"/>
                    </a:moveTo>
                    <a:lnTo>
                      <a:pt x="24" y="1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Freeform 2580"/>
              <p:cNvSpPr>
                <a:spLocks/>
              </p:cNvSpPr>
              <p:nvPr/>
            </p:nvSpPr>
            <p:spPr bwMode="auto">
              <a:xfrm>
                <a:off x="2230" y="2298"/>
                <a:ext cx="53" cy="48"/>
              </a:xfrm>
              <a:custGeom>
                <a:avLst/>
                <a:gdLst>
                  <a:gd name="T0" fmla="*/ 0 w 53"/>
                  <a:gd name="T1" fmla="*/ 48 h 48"/>
                  <a:gd name="T2" fmla="*/ 24 w 53"/>
                  <a:gd name="T3" fmla="*/ 24 h 48"/>
                  <a:gd name="T4" fmla="*/ 53 w 53"/>
                  <a:gd name="T5" fmla="*/ 0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8">
                    <a:moveTo>
                      <a:pt x="0" y="48"/>
                    </a:moveTo>
                    <a:lnTo>
                      <a:pt x="24" y="2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Freeform 2581"/>
              <p:cNvSpPr>
                <a:spLocks/>
              </p:cNvSpPr>
              <p:nvPr/>
            </p:nvSpPr>
            <p:spPr bwMode="auto">
              <a:xfrm>
                <a:off x="2283" y="2230"/>
                <a:ext cx="53" cy="68"/>
              </a:xfrm>
              <a:custGeom>
                <a:avLst/>
                <a:gdLst>
                  <a:gd name="T0" fmla="*/ 0 w 53"/>
                  <a:gd name="T1" fmla="*/ 68 h 68"/>
                  <a:gd name="T2" fmla="*/ 24 w 53"/>
                  <a:gd name="T3" fmla="*/ 34 h 68"/>
                  <a:gd name="T4" fmla="*/ 53 w 53"/>
                  <a:gd name="T5" fmla="*/ 0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68">
                    <a:moveTo>
                      <a:pt x="0" y="68"/>
                    </a:moveTo>
                    <a:lnTo>
                      <a:pt x="24" y="3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Freeform 2582"/>
              <p:cNvSpPr>
                <a:spLocks/>
              </p:cNvSpPr>
              <p:nvPr/>
            </p:nvSpPr>
            <p:spPr bwMode="auto">
              <a:xfrm>
                <a:off x="2336" y="2143"/>
                <a:ext cx="53" cy="87"/>
              </a:xfrm>
              <a:custGeom>
                <a:avLst/>
                <a:gdLst>
                  <a:gd name="T0" fmla="*/ 0 w 53"/>
                  <a:gd name="T1" fmla="*/ 87 h 87"/>
                  <a:gd name="T2" fmla="*/ 24 w 53"/>
                  <a:gd name="T3" fmla="*/ 44 h 87"/>
                  <a:gd name="T4" fmla="*/ 53 w 53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87">
                    <a:moveTo>
                      <a:pt x="0" y="87"/>
                    </a:moveTo>
                    <a:lnTo>
                      <a:pt x="24" y="4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2" name="Line 2583"/>
              <p:cNvSpPr>
                <a:spLocks noChangeShapeType="1"/>
              </p:cNvSpPr>
              <p:nvPr/>
            </p:nvSpPr>
            <p:spPr bwMode="auto">
              <a:xfrm flipV="1">
                <a:off x="2389" y="2056"/>
                <a:ext cx="53" cy="87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Freeform 2584"/>
              <p:cNvSpPr>
                <a:spLocks/>
              </p:cNvSpPr>
              <p:nvPr/>
            </p:nvSpPr>
            <p:spPr bwMode="auto">
              <a:xfrm>
                <a:off x="2442" y="1974"/>
                <a:ext cx="54" cy="82"/>
              </a:xfrm>
              <a:custGeom>
                <a:avLst/>
                <a:gdLst>
                  <a:gd name="T0" fmla="*/ 0 w 54"/>
                  <a:gd name="T1" fmla="*/ 82 h 82"/>
                  <a:gd name="T2" fmla="*/ 25 w 54"/>
                  <a:gd name="T3" fmla="*/ 39 h 82"/>
                  <a:gd name="T4" fmla="*/ 54 w 54"/>
                  <a:gd name="T5" fmla="*/ 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82">
                    <a:moveTo>
                      <a:pt x="0" y="82"/>
                    </a:moveTo>
                    <a:lnTo>
                      <a:pt x="25" y="39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Freeform 2585"/>
              <p:cNvSpPr>
                <a:spLocks/>
              </p:cNvSpPr>
              <p:nvPr/>
            </p:nvSpPr>
            <p:spPr bwMode="auto">
              <a:xfrm>
                <a:off x="2496" y="1911"/>
                <a:ext cx="53" cy="63"/>
              </a:xfrm>
              <a:custGeom>
                <a:avLst/>
                <a:gdLst>
                  <a:gd name="T0" fmla="*/ 0 w 53"/>
                  <a:gd name="T1" fmla="*/ 63 h 63"/>
                  <a:gd name="T2" fmla="*/ 24 w 53"/>
                  <a:gd name="T3" fmla="*/ 29 h 63"/>
                  <a:gd name="T4" fmla="*/ 53 w 53"/>
                  <a:gd name="T5" fmla="*/ 0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63">
                    <a:moveTo>
                      <a:pt x="0" y="63"/>
                    </a:moveTo>
                    <a:lnTo>
                      <a:pt x="24" y="2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Line 2586"/>
              <p:cNvSpPr>
                <a:spLocks noChangeShapeType="1"/>
              </p:cNvSpPr>
              <p:nvPr/>
            </p:nvSpPr>
            <p:spPr bwMode="auto">
              <a:xfrm flipV="1">
                <a:off x="2549" y="1858"/>
                <a:ext cx="53" cy="53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6" name="Line 2587"/>
              <p:cNvSpPr>
                <a:spLocks noChangeShapeType="1"/>
              </p:cNvSpPr>
              <p:nvPr/>
            </p:nvSpPr>
            <p:spPr bwMode="auto">
              <a:xfrm flipV="1">
                <a:off x="2602" y="1810"/>
                <a:ext cx="53" cy="4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7" name="Line 2588"/>
              <p:cNvSpPr>
                <a:spLocks noChangeShapeType="1"/>
              </p:cNvSpPr>
              <p:nvPr/>
            </p:nvSpPr>
            <p:spPr bwMode="auto">
              <a:xfrm flipV="1">
                <a:off x="2655" y="1771"/>
                <a:ext cx="53" cy="39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8" name="Freeform 2589"/>
              <p:cNvSpPr>
                <a:spLocks/>
              </p:cNvSpPr>
              <p:nvPr/>
            </p:nvSpPr>
            <p:spPr bwMode="auto">
              <a:xfrm>
                <a:off x="2708" y="1742"/>
                <a:ext cx="53" cy="29"/>
              </a:xfrm>
              <a:custGeom>
                <a:avLst/>
                <a:gdLst>
                  <a:gd name="T0" fmla="*/ 0 w 53"/>
                  <a:gd name="T1" fmla="*/ 29 h 29"/>
                  <a:gd name="T2" fmla="*/ 24 w 53"/>
                  <a:gd name="T3" fmla="*/ 15 h 29"/>
                  <a:gd name="T4" fmla="*/ 53 w 53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9">
                    <a:moveTo>
                      <a:pt x="0" y="29"/>
                    </a:moveTo>
                    <a:lnTo>
                      <a:pt x="24" y="1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" name="Freeform 2590"/>
              <p:cNvSpPr>
                <a:spLocks/>
              </p:cNvSpPr>
              <p:nvPr/>
            </p:nvSpPr>
            <p:spPr bwMode="auto">
              <a:xfrm>
                <a:off x="2761" y="1704"/>
                <a:ext cx="53" cy="38"/>
              </a:xfrm>
              <a:custGeom>
                <a:avLst/>
                <a:gdLst>
                  <a:gd name="T0" fmla="*/ 0 w 53"/>
                  <a:gd name="T1" fmla="*/ 38 h 38"/>
                  <a:gd name="T2" fmla="*/ 24 w 53"/>
                  <a:gd name="T3" fmla="*/ 19 h 38"/>
                  <a:gd name="T4" fmla="*/ 53 w 53"/>
                  <a:gd name="T5" fmla="*/ 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8">
                    <a:moveTo>
                      <a:pt x="0" y="38"/>
                    </a:moveTo>
                    <a:lnTo>
                      <a:pt x="24" y="1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Line 2591"/>
              <p:cNvSpPr>
                <a:spLocks noChangeShapeType="1"/>
              </p:cNvSpPr>
              <p:nvPr/>
            </p:nvSpPr>
            <p:spPr bwMode="auto">
              <a:xfrm flipV="1">
                <a:off x="2814" y="1670"/>
                <a:ext cx="53" cy="34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" name="Freeform 2592"/>
              <p:cNvSpPr>
                <a:spLocks/>
              </p:cNvSpPr>
              <p:nvPr/>
            </p:nvSpPr>
            <p:spPr bwMode="auto">
              <a:xfrm>
                <a:off x="2867" y="1641"/>
                <a:ext cx="54" cy="29"/>
              </a:xfrm>
              <a:custGeom>
                <a:avLst/>
                <a:gdLst>
                  <a:gd name="T0" fmla="*/ 0 w 54"/>
                  <a:gd name="T1" fmla="*/ 29 h 29"/>
                  <a:gd name="T2" fmla="*/ 25 w 54"/>
                  <a:gd name="T3" fmla="*/ 14 h 29"/>
                  <a:gd name="T4" fmla="*/ 54 w 54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9">
                    <a:moveTo>
                      <a:pt x="0" y="29"/>
                    </a:moveTo>
                    <a:lnTo>
                      <a:pt x="25" y="14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" name="Freeform 2593"/>
              <p:cNvSpPr>
                <a:spLocks/>
              </p:cNvSpPr>
              <p:nvPr/>
            </p:nvSpPr>
            <p:spPr bwMode="auto">
              <a:xfrm>
                <a:off x="2921" y="1602"/>
                <a:ext cx="53" cy="39"/>
              </a:xfrm>
              <a:custGeom>
                <a:avLst/>
                <a:gdLst>
                  <a:gd name="T0" fmla="*/ 0 w 53"/>
                  <a:gd name="T1" fmla="*/ 39 h 39"/>
                  <a:gd name="T2" fmla="*/ 24 w 53"/>
                  <a:gd name="T3" fmla="*/ 20 h 39"/>
                  <a:gd name="T4" fmla="*/ 53 w 53"/>
                  <a:gd name="T5" fmla="*/ 0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9">
                    <a:moveTo>
                      <a:pt x="0" y="39"/>
                    </a:moveTo>
                    <a:lnTo>
                      <a:pt x="24" y="2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" name="Freeform 2594"/>
              <p:cNvSpPr>
                <a:spLocks/>
              </p:cNvSpPr>
              <p:nvPr/>
            </p:nvSpPr>
            <p:spPr bwMode="auto">
              <a:xfrm>
                <a:off x="2974" y="1578"/>
                <a:ext cx="53" cy="24"/>
              </a:xfrm>
              <a:custGeom>
                <a:avLst/>
                <a:gdLst>
                  <a:gd name="T0" fmla="*/ 0 w 53"/>
                  <a:gd name="T1" fmla="*/ 24 h 24"/>
                  <a:gd name="T2" fmla="*/ 24 w 53"/>
                  <a:gd name="T3" fmla="*/ 10 h 24"/>
                  <a:gd name="T4" fmla="*/ 53 w 53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" name="Freeform 2595"/>
              <p:cNvSpPr>
                <a:spLocks/>
              </p:cNvSpPr>
              <p:nvPr/>
            </p:nvSpPr>
            <p:spPr bwMode="auto">
              <a:xfrm>
                <a:off x="3027" y="1544"/>
                <a:ext cx="53" cy="34"/>
              </a:xfrm>
              <a:custGeom>
                <a:avLst/>
                <a:gdLst>
                  <a:gd name="T0" fmla="*/ 0 w 53"/>
                  <a:gd name="T1" fmla="*/ 34 h 34"/>
                  <a:gd name="T2" fmla="*/ 24 w 53"/>
                  <a:gd name="T3" fmla="*/ 20 h 34"/>
                  <a:gd name="T4" fmla="*/ 53 w 53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34"/>
                    </a:moveTo>
                    <a:lnTo>
                      <a:pt x="24" y="2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" name="Line 2596"/>
              <p:cNvSpPr>
                <a:spLocks noChangeShapeType="1"/>
              </p:cNvSpPr>
              <p:nvPr/>
            </p:nvSpPr>
            <p:spPr bwMode="auto">
              <a:xfrm flipV="1">
                <a:off x="3080" y="1515"/>
                <a:ext cx="53" cy="29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" name="Line 2597"/>
              <p:cNvSpPr>
                <a:spLocks noChangeShapeType="1"/>
              </p:cNvSpPr>
              <p:nvPr/>
            </p:nvSpPr>
            <p:spPr bwMode="auto">
              <a:xfrm flipV="1">
                <a:off x="3133" y="1491"/>
                <a:ext cx="53" cy="24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" name="Freeform 2598"/>
              <p:cNvSpPr>
                <a:spLocks/>
              </p:cNvSpPr>
              <p:nvPr/>
            </p:nvSpPr>
            <p:spPr bwMode="auto">
              <a:xfrm>
                <a:off x="3186" y="1462"/>
                <a:ext cx="53" cy="29"/>
              </a:xfrm>
              <a:custGeom>
                <a:avLst/>
                <a:gdLst>
                  <a:gd name="T0" fmla="*/ 0 w 53"/>
                  <a:gd name="T1" fmla="*/ 29 h 29"/>
                  <a:gd name="T2" fmla="*/ 24 w 53"/>
                  <a:gd name="T3" fmla="*/ 15 h 29"/>
                  <a:gd name="T4" fmla="*/ 53 w 53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9">
                    <a:moveTo>
                      <a:pt x="0" y="29"/>
                    </a:moveTo>
                    <a:lnTo>
                      <a:pt x="24" y="1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" name="Freeform 2599"/>
              <p:cNvSpPr>
                <a:spLocks/>
              </p:cNvSpPr>
              <p:nvPr/>
            </p:nvSpPr>
            <p:spPr bwMode="auto">
              <a:xfrm>
                <a:off x="3239" y="1438"/>
                <a:ext cx="54" cy="24"/>
              </a:xfrm>
              <a:custGeom>
                <a:avLst/>
                <a:gdLst>
                  <a:gd name="T0" fmla="*/ 0 w 54"/>
                  <a:gd name="T1" fmla="*/ 24 h 24"/>
                  <a:gd name="T2" fmla="*/ 25 w 54"/>
                  <a:gd name="T3" fmla="*/ 10 h 24"/>
                  <a:gd name="T4" fmla="*/ 54 w 54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4">
                    <a:moveTo>
                      <a:pt x="0" y="24"/>
                    </a:moveTo>
                    <a:lnTo>
                      <a:pt x="25" y="1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" name="Freeform 2600"/>
              <p:cNvSpPr>
                <a:spLocks/>
              </p:cNvSpPr>
              <p:nvPr/>
            </p:nvSpPr>
            <p:spPr bwMode="auto">
              <a:xfrm>
                <a:off x="3293" y="1428"/>
                <a:ext cx="53" cy="10"/>
              </a:xfrm>
              <a:custGeom>
                <a:avLst/>
                <a:gdLst>
                  <a:gd name="T0" fmla="*/ 0 w 53"/>
                  <a:gd name="T1" fmla="*/ 10 h 10"/>
                  <a:gd name="T2" fmla="*/ 24 w 53"/>
                  <a:gd name="T3" fmla="*/ 5 h 10"/>
                  <a:gd name="T4" fmla="*/ 53 w 53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0">
                    <a:moveTo>
                      <a:pt x="0" y="10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Freeform 2601"/>
              <p:cNvSpPr>
                <a:spLocks/>
              </p:cNvSpPr>
              <p:nvPr/>
            </p:nvSpPr>
            <p:spPr bwMode="auto">
              <a:xfrm>
                <a:off x="3346" y="1409"/>
                <a:ext cx="53" cy="19"/>
              </a:xfrm>
              <a:custGeom>
                <a:avLst/>
                <a:gdLst>
                  <a:gd name="T0" fmla="*/ 0 w 53"/>
                  <a:gd name="T1" fmla="*/ 19 h 19"/>
                  <a:gd name="T2" fmla="*/ 24 w 53"/>
                  <a:gd name="T3" fmla="*/ 10 h 19"/>
                  <a:gd name="T4" fmla="*/ 53 w 5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9">
                    <a:moveTo>
                      <a:pt x="0" y="19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" name="Line 2602"/>
              <p:cNvSpPr>
                <a:spLocks noChangeShapeType="1"/>
              </p:cNvSpPr>
              <p:nvPr/>
            </p:nvSpPr>
            <p:spPr bwMode="auto">
              <a:xfrm flipV="1">
                <a:off x="3399" y="1395"/>
                <a:ext cx="53" cy="14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Line 2603"/>
              <p:cNvSpPr>
                <a:spLocks noChangeShapeType="1"/>
              </p:cNvSpPr>
              <p:nvPr/>
            </p:nvSpPr>
            <p:spPr bwMode="auto">
              <a:xfrm flipV="1">
                <a:off x="3452" y="1385"/>
                <a:ext cx="53" cy="10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" name="Line 2604"/>
              <p:cNvSpPr>
                <a:spLocks noChangeShapeType="1"/>
              </p:cNvSpPr>
              <p:nvPr/>
            </p:nvSpPr>
            <p:spPr bwMode="auto">
              <a:xfrm flipV="1">
                <a:off x="3505" y="1375"/>
                <a:ext cx="53" cy="10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Line 2605"/>
              <p:cNvSpPr>
                <a:spLocks noChangeShapeType="1"/>
              </p:cNvSpPr>
              <p:nvPr/>
            </p:nvSpPr>
            <p:spPr bwMode="auto">
              <a:xfrm flipV="1">
                <a:off x="3558" y="1366"/>
                <a:ext cx="53" cy="9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5" name="Freeform 2606"/>
              <p:cNvSpPr>
                <a:spLocks/>
              </p:cNvSpPr>
              <p:nvPr/>
            </p:nvSpPr>
            <p:spPr bwMode="auto">
              <a:xfrm>
                <a:off x="3611" y="1356"/>
                <a:ext cx="54" cy="10"/>
              </a:xfrm>
              <a:custGeom>
                <a:avLst/>
                <a:gdLst>
                  <a:gd name="T0" fmla="*/ 0 w 54"/>
                  <a:gd name="T1" fmla="*/ 10 h 10"/>
                  <a:gd name="T2" fmla="*/ 25 w 54"/>
                  <a:gd name="T3" fmla="*/ 5 h 10"/>
                  <a:gd name="T4" fmla="*/ 54 w 54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0">
                    <a:moveTo>
                      <a:pt x="0" y="10"/>
                    </a:moveTo>
                    <a:lnTo>
                      <a:pt x="25" y="5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Freeform 2607"/>
              <p:cNvSpPr>
                <a:spLocks/>
              </p:cNvSpPr>
              <p:nvPr/>
            </p:nvSpPr>
            <p:spPr bwMode="auto">
              <a:xfrm>
                <a:off x="3665" y="1337"/>
                <a:ext cx="53" cy="19"/>
              </a:xfrm>
              <a:custGeom>
                <a:avLst/>
                <a:gdLst>
                  <a:gd name="T0" fmla="*/ 0 w 53"/>
                  <a:gd name="T1" fmla="*/ 19 h 19"/>
                  <a:gd name="T2" fmla="*/ 24 w 53"/>
                  <a:gd name="T3" fmla="*/ 9 h 19"/>
                  <a:gd name="T4" fmla="*/ 53 w 5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9">
                    <a:moveTo>
                      <a:pt x="0" y="19"/>
                    </a:moveTo>
                    <a:lnTo>
                      <a:pt x="24" y="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7" name="Freeform 2608"/>
              <p:cNvSpPr>
                <a:spLocks/>
              </p:cNvSpPr>
              <p:nvPr/>
            </p:nvSpPr>
            <p:spPr bwMode="auto">
              <a:xfrm>
                <a:off x="3718" y="1337"/>
                <a:ext cx="53" cy="1"/>
              </a:xfrm>
              <a:custGeom>
                <a:avLst/>
                <a:gdLst>
                  <a:gd name="T0" fmla="*/ 0 w 53"/>
                  <a:gd name="T1" fmla="*/ 0 h 1"/>
                  <a:gd name="T2" fmla="*/ 24 w 53"/>
                  <a:gd name="T3" fmla="*/ 0 h 1"/>
                  <a:gd name="T4" fmla="*/ 53 w 5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">
                    <a:moveTo>
                      <a:pt x="0" y="0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" name="Freeform 2609"/>
              <p:cNvSpPr>
                <a:spLocks/>
              </p:cNvSpPr>
              <p:nvPr/>
            </p:nvSpPr>
            <p:spPr bwMode="auto">
              <a:xfrm>
                <a:off x="3771" y="1327"/>
                <a:ext cx="53" cy="10"/>
              </a:xfrm>
              <a:custGeom>
                <a:avLst/>
                <a:gdLst>
                  <a:gd name="T0" fmla="*/ 0 w 53"/>
                  <a:gd name="T1" fmla="*/ 10 h 10"/>
                  <a:gd name="T2" fmla="*/ 24 w 53"/>
                  <a:gd name="T3" fmla="*/ 5 h 10"/>
                  <a:gd name="T4" fmla="*/ 53 w 53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0">
                    <a:moveTo>
                      <a:pt x="0" y="10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" name="Freeform 2610"/>
              <p:cNvSpPr>
                <a:spLocks/>
              </p:cNvSpPr>
              <p:nvPr/>
            </p:nvSpPr>
            <p:spPr bwMode="auto">
              <a:xfrm>
                <a:off x="3824" y="1327"/>
                <a:ext cx="53" cy="5"/>
              </a:xfrm>
              <a:custGeom>
                <a:avLst/>
                <a:gdLst>
                  <a:gd name="T0" fmla="*/ 0 w 53"/>
                  <a:gd name="T1" fmla="*/ 0 h 5"/>
                  <a:gd name="T2" fmla="*/ 24 w 53"/>
                  <a:gd name="T3" fmla="*/ 5 h 5"/>
                  <a:gd name="T4" fmla="*/ 53 w 5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0"/>
                    </a:moveTo>
                    <a:lnTo>
                      <a:pt x="24" y="5"/>
                    </a:lnTo>
                    <a:lnTo>
                      <a:pt x="53" y="5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" name="Freeform 2611"/>
              <p:cNvSpPr>
                <a:spLocks/>
              </p:cNvSpPr>
              <p:nvPr/>
            </p:nvSpPr>
            <p:spPr bwMode="auto">
              <a:xfrm>
                <a:off x="3877" y="1317"/>
                <a:ext cx="53" cy="15"/>
              </a:xfrm>
              <a:custGeom>
                <a:avLst/>
                <a:gdLst>
                  <a:gd name="T0" fmla="*/ 0 w 53"/>
                  <a:gd name="T1" fmla="*/ 15 h 15"/>
                  <a:gd name="T2" fmla="*/ 24 w 53"/>
                  <a:gd name="T3" fmla="*/ 10 h 15"/>
                  <a:gd name="T4" fmla="*/ 53 w 53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5">
                    <a:moveTo>
                      <a:pt x="0" y="15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1" name="Freeform 2612"/>
              <p:cNvSpPr>
                <a:spLocks/>
              </p:cNvSpPr>
              <p:nvPr/>
            </p:nvSpPr>
            <p:spPr bwMode="auto">
              <a:xfrm>
                <a:off x="3930" y="1303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24 w 53"/>
                  <a:gd name="T3" fmla="*/ 5 h 14"/>
                  <a:gd name="T4" fmla="*/ 53 w 53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" name="Freeform 2613"/>
              <p:cNvSpPr>
                <a:spLocks/>
              </p:cNvSpPr>
              <p:nvPr/>
            </p:nvSpPr>
            <p:spPr bwMode="auto">
              <a:xfrm>
                <a:off x="3983" y="1303"/>
                <a:ext cx="54" cy="5"/>
              </a:xfrm>
              <a:custGeom>
                <a:avLst/>
                <a:gdLst>
                  <a:gd name="T0" fmla="*/ 0 w 54"/>
                  <a:gd name="T1" fmla="*/ 0 h 5"/>
                  <a:gd name="T2" fmla="*/ 25 w 54"/>
                  <a:gd name="T3" fmla="*/ 0 h 5"/>
                  <a:gd name="T4" fmla="*/ 54 w 54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">
                    <a:moveTo>
                      <a:pt x="0" y="0"/>
                    </a:moveTo>
                    <a:lnTo>
                      <a:pt x="25" y="0"/>
                    </a:lnTo>
                    <a:lnTo>
                      <a:pt x="54" y="5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3" name="Group 2815"/>
            <p:cNvGrpSpPr>
              <a:grpSpLocks/>
            </p:cNvGrpSpPr>
            <p:nvPr/>
          </p:nvGrpSpPr>
          <p:grpSpPr bwMode="auto">
            <a:xfrm>
              <a:off x="1485901" y="3117352"/>
              <a:ext cx="4328746" cy="1593850"/>
              <a:chOff x="674" y="1298"/>
              <a:chExt cx="3425" cy="1183"/>
            </a:xfrm>
          </p:grpSpPr>
          <p:sp>
            <p:nvSpPr>
              <p:cNvPr id="434" name="Freeform 2615"/>
              <p:cNvSpPr>
                <a:spLocks/>
              </p:cNvSpPr>
              <p:nvPr/>
            </p:nvSpPr>
            <p:spPr bwMode="auto">
              <a:xfrm>
                <a:off x="4037" y="1298"/>
                <a:ext cx="53" cy="10"/>
              </a:xfrm>
              <a:custGeom>
                <a:avLst/>
                <a:gdLst>
                  <a:gd name="T0" fmla="*/ 0 w 53"/>
                  <a:gd name="T1" fmla="*/ 10 h 10"/>
                  <a:gd name="T2" fmla="*/ 24 w 53"/>
                  <a:gd name="T3" fmla="*/ 5 h 10"/>
                  <a:gd name="T4" fmla="*/ 53 w 53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0">
                    <a:moveTo>
                      <a:pt x="0" y="10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" name="Line 2616"/>
              <p:cNvSpPr>
                <a:spLocks noChangeShapeType="1"/>
              </p:cNvSpPr>
              <p:nvPr/>
            </p:nvSpPr>
            <p:spPr bwMode="auto">
              <a:xfrm flipV="1">
                <a:off x="689" y="2467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6" name="Line 2617"/>
              <p:cNvSpPr>
                <a:spLocks noChangeShapeType="1"/>
              </p:cNvSpPr>
              <p:nvPr/>
            </p:nvSpPr>
            <p:spPr bwMode="auto">
              <a:xfrm>
                <a:off x="742" y="2467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Line 2618"/>
              <p:cNvSpPr>
                <a:spLocks noChangeShapeType="1"/>
              </p:cNvSpPr>
              <p:nvPr/>
            </p:nvSpPr>
            <p:spPr bwMode="auto">
              <a:xfrm>
                <a:off x="795" y="2467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8" name="Line 2619"/>
              <p:cNvSpPr>
                <a:spLocks noChangeShapeType="1"/>
              </p:cNvSpPr>
              <p:nvPr/>
            </p:nvSpPr>
            <p:spPr bwMode="auto">
              <a:xfrm flipV="1">
                <a:off x="848" y="2462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9" name="Line 2620"/>
              <p:cNvSpPr>
                <a:spLocks noChangeShapeType="1"/>
              </p:cNvSpPr>
              <p:nvPr/>
            </p:nvSpPr>
            <p:spPr bwMode="auto">
              <a:xfrm flipV="1">
                <a:off x="901" y="2457"/>
                <a:ext cx="54" cy="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" name="Line 2621"/>
              <p:cNvSpPr>
                <a:spLocks noChangeShapeType="1"/>
              </p:cNvSpPr>
              <p:nvPr/>
            </p:nvSpPr>
            <p:spPr bwMode="auto">
              <a:xfrm>
                <a:off x="955" y="2457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1" name="Freeform 2622"/>
              <p:cNvSpPr>
                <a:spLocks/>
              </p:cNvSpPr>
              <p:nvPr/>
            </p:nvSpPr>
            <p:spPr bwMode="auto">
              <a:xfrm>
                <a:off x="1008" y="2452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" name="Line 2623"/>
              <p:cNvSpPr>
                <a:spLocks noChangeShapeType="1"/>
              </p:cNvSpPr>
              <p:nvPr/>
            </p:nvSpPr>
            <p:spPr bwMode="auto">
              <a:xfrm>
                <a:off x="1061" y="2452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3" name="Freeform 2624"/>
              <p:cNvSpPr>
                <a:spLocks/>
              </p:cNvSpPr>
              <p:nvPr/>
            </p:nvSpPr>
            <p:spPr bwMode="auto">
              <a:xfrm>
                <a:off x="1114" y="2448"/>
                <a:ext cx="53" cy="4"/>
              </a:xfrm>
              <a:custGeom>
                <a:avLst/>
                <a:gdLst>
                  <a:gd name="T0" fmla="*/ 0 w 53"/>
                  <a:gd name="T1" fmla="*/ 4 h 4"/>
                  <a:gd name="T2" fmla="*/ 24 w 53"/>
                  <a:gd name="T3" fmla="*/ 0 h 4"/>
                  <a:gd name="T4" fmla="*/ 53 w 5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">
                    <a:moveTo>
                      <a:pt x="0" y="4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4" name="Line 2625"/>
              <p:cNvSpPr>
                <a:spLocks noChangeShapeType="1"/>
              </p:cNvSpPr>
              <p:nvPr/>
            </p:nvSpPr>
            <p:spPr bwMode="auto">
              <a:xfrm>
                <a:off x="1167" y="244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5" name="Line 2626"/>
              <p:cNvSpPr>
                <a:spLocks noChangeShapeType="1"/>
              </p:cNvSpPr>
              <p:nvPr/>
            </p:nvSpPr>
            <p:spPr bwMode="auto">
              <a:xfrm>
                <a:off x="1220" y="244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" name="Freeform 2627"/>
              <p:cNvSpPr>
                <a:spLocks/>
              </p:cNvSpPr>
              <p:nvPr/>
            </p:nvSpPr>
            <p:spPr bwMode="auto">
              <a:xfrm>
                <a:off x="1273" y="2443"/>
                <a:ext cx="54" cy="5"/>
              </a:xfrm>
              <a:custGeom>
                <a:avLst/>
                <a:gdLst>
                  <a:gd name="T0" fmla="*/ 0 w 54"/>
                  <a:gd name="T1" fmla="*/ 5 h 5"/>
                  <a:gd name="T2" fmla="*/ 25 w 54"/>
                  <a:gd name="T3" fmla="*/ 0 h 5"/>
                  <a:gd name="T4" fmla="*/ 54 w 5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7" name="Line 2628"/>
              <p:cNvSpPr>
                <a:spLocks noChangeShapeType="1"/>
              </p:cNvSpPr>
              <p:nvPr/>
            </p:nvSpPr>
            <p:spPr bwMode="auto">
              <a:xfrm>
                <a:off x="1327" y="244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8" name="Freeform 2629"/>
              <p:cNvSpPr>
                <a:spLocks/>
              </p:cNvSpPr>
              <p:nvPr/>
            </p:nvSpPr>
            <p:spPr bwMode="auto">
              <a:xfrm>
                <a:off x="1380" y="2438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" name="Line 2630"/>
              <p:cNvSpPr>
                <a:spLocks noChangeShapeType="1"/>
              </p:cNvSpPr>
              <p:nvPr/>
            </p:nvSpPr>
            <p:spPr bwMode="auto">
              <a:xfrm>
                <a:off x="1433" y="2438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" name="Freeform 2631"/>
              <p:cNvSpPr>
                <a:spLocks/>
              </p:cNvSpPr>
              <p:nvPr/>
            </p:nvSpPr>
            <p:spPr bwMode="auto">
              <a:xfrm>
                <a:off x="1486" y="2433"/>
                <a:ext cx="53" cy="5"/>
              </a:xfrm>
              <a:custGeom>
                <a:avLst/>
                <a:gdLst>
                  <a:gd name="T0" fmla="*/ 0 w 53"/>
                  <a:gd name="T1" fmla="*/ 5 h 5"/>
                  <a:gd name="T2" fmla="*/ 24 w 53"/>
                  <a:gd name="T3" fmla="*/ 0 h 5"/>
                  <a:gd name="T4" fmla="*/ 53 w 5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">
                    <a:moveTo>
                      <a:pt x="0" y="5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" name="Line 2632"/>
              <p:cNvSpPr>
                <a:spLocks noChangeShapeType="1"/>
              </p:cNvSpPr>
              <p:nvPr/>
            </p:nvSpPr>
            <p:spPr bwMode="auto">
              <a:xfrm>
                <a:off x="1539" y="2433"/>
                <a:ext cx="53" cy="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" name="Line 2633"/>
              <p:cNvSpPr>
                <a:spLocks noChangeShapeType="1"/>
              </p:cNvSpPr>
              <p:nvPr/>
            </p:nvSpPr>
            <p:spPr bwMode="auto">
              <a:xfrm flipV="1">
                <a:off x="1592" y="2428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Line 2634"/>
              <p:cNvSpPr>
                <a:spLocks noChangeShapeType="1"/>
              </p:cNvSpPr>
              <p:nvPr/>
            </p:nvSpPr>
            <p:spPr bwMode="auto">
              <a:xfrm flipV="1">
                <a:off x="1645" y="2423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" name="Line 2635"/>
              <p:cNvSpPr>
                <a:spLocks noChangeShapeType="1"/>
              </p:cNvSpPr>
              <p:nvPr/>
            </p:nvSpPr>
            <p:spPr bwMode="auto">
              <a:xfrm flipV="1">
                <a:off x="1698" y="2414"/>
                <a:ext cx="54" cy="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Line 2636"/>
              <p:cNvSpPr>
                <a:spLocks noChangeShapeType="1"/>
              </p:cNvSpPr>
              <p:nvPr/>
            </p:nvSpPr>
            <p:spPr bwMode="auto">
              <a:xfrm flipV="1">
                <a:off x="1752" y="2399"/>
                <a:ext cx="53" cy="1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" name="Freeform 2637"/>
              <p:cNvSpPr>
                <a:spLocks/>
              </p:cNvSpPr>
              <p:nvPr/>
            </p:nvSpPr>
            <p:spPr bwMode="auto">
              <a:xfrm>
                <a:off x="1805" y="2380"/>
                <a:ext cx="53" cy="19"/>
              </a:xfrm>
              <a:custGeom>
                <a:avLst/>
                <a:gdLst>
                  <a:gd name="T0" fmla="*/ 0 w 53"/>
                  <a:gd name="T1" fmla="*/ 19 h 19"/>
                  <a:gd name="T2" fmla="*/ 24 w 53"/>
                  <a:gd name="T3" fmla="*/ 10 h 19"/>
                  <a:gd name="T4" fmla="*/ 53 w 5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9">
                    <a:moveTo>
                      <a:pt x="0" y="19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7" name="Freeform 2638"/>
              <p:cNvSpPr>
                <a:spLocks/>
              </p:cNvSpPr>
              <p:nvPr/>
            </p:nvSpPr>
            <p:spPr bwMode="auto">
              <a:xfrm>
                <a:off x="1858" y="2341"/>
                <a:ext cx="53" cy="39"/>
              </a:xfrm>
              <a:custGeom>
                <a:avLst/>
                <a:gdLst>
                  <a:gd name="T0" fmla="*/ 0 w 53"/>
                  <a:gd name="T1" fmla="*/ 39 h 39"/>
                  <a:gd name="T2" fmla="*/ 24 w 53"/>
                  <a:gd name="T3" fmla="*/ 20 h 39"/>
                  <a:gd name="T4" fmla="*/ 53 w 53"/>
                  <a:gd name="T5" fmla="*/ 0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9">
                    <a:moveTo>
                      <a:pt x="0" y="39"/>
                    </a:moveTo>
                    <a:lnTo>
                      <a:pt x="24" y="2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8" name="Freeform 2639"/>
              <p:cNvSpPr>
                <a:spLocks/>
              </p:cNvSpPr>
              <p:nvPr/>
            </p:nvSpPr>
            <p:spPr bwMode="auto">
              <a:xfrm>
                <a:off x="1911" y="2288"/>
                <a:ext cx="53" cy="53"/>
              </a:xfrm>
              <a:custGeom>
                <a:avLst/>
                <a:gdLst>
                  <a:gd name="T0" fmla="*/ 0 w 53"/>
                  <a:gd name="T1" fmla="*/ 53 h 53"/>
                  <a:gd name="T2" fmla="*/ 24 w 53"/>
                  <a:gd name="T3" fmla="*/ 29 h 53"/>
                  <a:gd name="T4" fmla="*/ 53 w 53"/>
                  <a:gd name="T5" fmla="*/ 0 h 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3">
                    <a:moveTo>
                      <a:pt x="0" y="53"/>
                    </a:moveTo>
                    <a:lnTo>
                      <a:pt x="24" y="2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9" name="Freeform 2640"/>
              <p:cNvSpPr>
                <a:spLocks/>
              </p:cNvSpPr>
              <p:nvPr/>
            </p:nvSpPr>
            <p:spPr bwMode="auto">
              <a:xfrm>
                <a:off x="1964" y="2221"/>
                <a:ext cx="53" cy="67"/>
              </a:xfrm>
              <a:custGeom>
                <a:avLst/>
                <a:gdLst>
                  <a:gd name="T0" fmla="*/ 0 w 53"/>
                  <a:gd name="T1" fmla="*/ 67 h 67"/>
                  <a:gd name="T2" fmla="*/ 24 w 53"/>
                  <a:gd name="T3" fmla="*/ 33 h 67"/>
                  <a:gd name="T4" fmla="*/ 53 w 53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67">
                    <a:moveTo>
                      <a:pt x="0" y="67"/>
                    </a:moveTo>
                    <a:lnTo>
                      <a:pt x="24" y="33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0" name="Freeform 2641"/>
              <p:cNvSpPr>
                <a:spLocks/>
              </p:cNvSpPr>
              <p:nvPr/>
            </p:nvSpPr>
            <p:spPr bwMode="auto">
              <a:xfrm>
                <a:off x="2017" y="2138"/>
                <a:ext cx="53" cy="83"/>
              </a:xfrm>
              <a:custGeom>
                <a:avLst/>
                <a:gdLst>
                  <a:gd name="T0" fmla="*/ 0 w 53"/>
                  <a:gd name="T1" fmla="*/ 83 h 83"/>
                  <a:gd name="T2" fmla="*/ 24 w 53"/>
                  <a:gd name="T3" fmla="*/ 44 h 83"/>
                  <a:gd name="T4" fmla="*/ 53 w 53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83">
                    <a:moveTo>
                      <a:pt x="0" y="83"/>
                    </a:moveTo>
                    <a:lnTo>
                      <a:pt x="24" y="4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1" name="Line 2642"/>
              <p:cNvSpPr>
                <a:spLocks noChangeShapeType="1"/>
              </p:cNvSpPr>
              <p:nvPr/>
            </p:nvSpPr>
            <p:spPr bwMode="auto">
              <a:xfrm flipV="1">
                <a:off x="2070" y="2066"/>
                <a:ext cx="54" cy="7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2" name="Freeform 2643"/>
              <p:cNvSpPr>
                <a:spLocks/>
              </p:cNvSpPr>
              <p:nvPr/>
            </p:nvSpPr>
            <p:spPr bwMode="auto">
              <a:xfrm>
                <a:off x="2124" y="1998"/>
                <a:ext cx="53" cy="68"/>
              </a:xfrm>
              <a:custGeom>
                <a:avLst/>
                <a:gdLst>
                  <a:gd name="T0" fmla="*/ 0 w 53"/>
                  <a:gd name="T1" fmla="*/ 68 h 68"/>
                  <a:gd name="T2" fmla="*/ 24 w 53"/>
                  <a:gd name="T3" fmla="*/ 34 h 68"/>
                  <a:gd name="T4" fmla="*/ 53 w 53"/>
                  <a:gd name="T5" fmla="*/ 0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68">
                    <a:moveTo>
                      <a:pt x="0" y="68"/>
                    </a:moveTo>
                    <a:lnTo>
                      <a:pt x="24" y="3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3" name="Freeform 2644"/>
              <p:cNvSpPr>
                <a:spLocks/>
              </p:cNvSpPr>
              <p:nvPr/>
            </p:nvSpPr>
            <p:spPr bwMode="auto">
              <a:xfrm>
                <a:off x="2177" y="1940"/>
                <a:ext cx="53" cy="58"/>
              </a:xfrm>
              <a:custGeom>
                <a:avLst/>
                <a:gdLst>
                  <a:gd name="T0" fmla="*/ 0 w 53"/>
                  <a:gd name="T1" fmla="*/ 58 h 58"/>
                  <a:gd name="T2" fmla="*/ 24 w 53"/>
                  <a:gd name="T3" fmla="*/ 29 h 58"/>
                  <a:gd name="T4" fmla="*/ 53 w 53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lnTo>
                      <a:pt x="24" y="2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4" name="Freeform 2645"/>
              <p:cNvSpPr>
                <a:spLocks/>
              </p:cNvSpPr>
              <p:nvPr/>
            </p:nvSpPr>
            <p:spPr bwMode="auto">
              <a:xfrm>
                <a:off x="2230" y="1897"/>
                <a:ext cx="53" cy="43"/>
              </a:xfrm>
              <a:custGeom>
                <a:avLst/>
                <a:gdLst>
                  <a:gd name="T0" fmla="*/ 0 w 53"/>
                  <a:gd name="T1" fmla="*/ 43 h 43"/>
                  <a:gd name="T2" fmla="*/ 24 w 53"/>
                  <a:gd name="T3" fmla="*/ 19 h 43"/>
                  <a:gd name="T4" fmla="*/ 53 w 53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43">
                    <a:moveTo>
                      <a:pt x="0" y="43"/>
                    </a:moveTo>
                    <a:lnTo>
                      <a:pt x="24" y="19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5" name="Line 2646"/>
              <p:cNvSpPr>
                <a:spLocks noChangeShapeType="1"/>
              </p:cNvSpPr>
              <p:nvPr/>
            </p:nvSpPr>
            <p:spPr bwMode="auto">
              <a:xfrm flipV="1">
                <a:off x="2283" y="1858"/>
                <a:ext cx="53" cy="3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6" name="Line 2647"/>
              <p:cNvSpPr>
                <a:spLocks noChangeShapeType="1"/>
              </p:cNvSpPr>
              <p:nvPr/>
            </p:nvSpPr>
            <p:spPr bwMode="auto">
              <a:xfrm flipV="1">
                <a:off x="2336" y="1824"/>
                <a:ext cx="53" cy="3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7" name="Line 2648"/>
              <p:cNvSpPr>
                <a:spLocks noChangeShapeType="1"/>
              </p:cNvSpPr>
              <p:nvPr/>
            </p:nvSpPr>
            <p:spPr bwMode="auto">
              <a:xfrm flipV="1">
                <a:off x="2389" y="1791"/>
                <a:ext cx="53" cy="3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8" name="Freeform 2649"/>
              <p:cNvSpPr>
                <a:spLocks/>
              </p:cNvSpPr>
              <p:nvPr/>
            </p:nvSpPr>
            <p:spPr bwMode="auto">
              <a:xfrm>
                <a:off x="2442" y="1752"/>
                <a:ext cx="54" cy="39"/>
              </a:xfrm>
              <a:custGeom>
                <a:avLst/>
                <a:gdLst>
                  <a:gd name="T0" fmla="*/ 0 w 54"/>
                  <a:gd name="T1" fmla="*/ 39 h 39"/>
                  <a:gd name="T2" fmla="*/ 25 w 54"/>
                  <a:gd name="T3" fmla="*/ 19 h 39"/>
                  <a:gd name="T4" fmla="*/ 54 w 54"/>
                  <a:gd name="T5" fmla="*/ 0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39">
                    <a:moveTo>
                      <a:pt x="0" y="39"/>
                    </a:moveTo>
                    <a:lnTo>
                      <a:pt x="25" y="19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9" name="Freeform 2650"/>
              <p:cNvSpPr>
                <a:spLocks/>
              </p:cNvSpPr>
              <p:nvPr/>
            </p:nvSpPr>
            <p:spPr bwMode="auto">
              <a:xfrm>
                <a:off x="2496" y="1723"/>
                <a:ext cx="53" cy="29"/>
              </a:xfrm>
              <a:custGeom>
                <a:avLst/>
                <a:gdLst>
                  <a:gd name="T0" fmla="*/ 0 w 53"/>
                  <a:gd name="T1" fmla="*/ 29 h 29"/>
                  <a:gd name="T2" fmla="*/ 24 w 53"/>
                  <a:gd name="T3" fmla="*/ 15 h 29"/>
                  <a:gd name="T4" fmla="*/ 53 w 53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9">
                    <a:moveTo>
                      <a:pt x="0" y="29"/>
                    </a:moveTo>
                    <a:lnTo>
                      <a:pt x="24" y="1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0" name="Freeform 2651"/>
              <p:cNvSpPr>
                <a:spLocks/>
              </p:cNvSpPr>
              <p:nvPr/>
            </p:nvSpPr>
            <p:spPr bwMode="auto">
              <a:xfrm>
                <a:off x="2549" y="1689"/>
                <a:ext cx="53" cy="34"/>
              </a:xfrm>
              <a:custGeom>
                <a:avLst/>
                <a:gdLst>
                  <a:gd name="T0" fmla="*/ 0 w 53"/>
                  <a:gd name="T1" fmla="*/ 34 h 34"/>
                  <a:gd name="T2" fmla="*/ 24 w 53"/>
                  <a:gd name="T3" fmla="*/ 15 h 34"/>
                  <a:gd name="T4" fmla="*/ 53 w 53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34"/>
                    </a:moveTo>
                    <a:lnTo>
                      <a:pt x="24" y="1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" name="Line 2652"/>
              <p:cNvSpPr>
                <a:spLocks noChangeShapeType="1"/>
              </p:cNvSpPr>
              <p:nvPr/>
            </p:nvSpPr>
            <p:spPr bwMode="auto">
              <a:xfrm flipV="1">
                <a:off x="2602" y="1660"/>
                <a:ext cx="53" cy="2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2" name="Line 2653"/>
              <p:cNvSpPr>
                <a:spLocks noChangeShapeType="1"/>
              </p:cNvSpPr>
              <p:nvPr/>
            </p:nvSpPr>
            <p:spPr bwMode="auto">
              <a:xfrm flipV="1">
                <a:off x="2655" y="1626"/>
                <a:ext cx="53" cy="3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3" name="Freeform 2654"/>
              <p:cNvSpPr>
                <a:spLocks/>
              </p:cNvSpPr>
              <p:nvPr/>
            </p:nvSpPr>
            <p:spPr bwMode="auto">
              <a:xfrm>
                <a:off x="2708" y="1593"/>
                <a:ext cx="53" cy="33"/>
              </a:xfrm>
              <a:custGeom>
                <a:avLst/>
                <a:gdLst>
                  <a:gd name="T0" fmla="*/ 0 w 53"/>
                  <a:gd name="T1" fmla="*/ 33 h 33"/>
                  <a:gd name="T2" fmla="*/ 24 w 53"/>
                  <a:gd name="T3" fmla="*/ 14 h 33"/>
                  <a:gd name="T4" fmla="*/ 53 w 53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3">
                    <a:moveTo>
                      <a:pt x="0" y="33"/>
                    </a:moveTo>
                    <a:lnTo>
                      <a:pt x="24" y="1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4" name="Freeform 2655"/>
              <p:cNvSpPr>
                <a:spLocks/>
              </p:cNvSpPr>
              <p:nvPr/>
            </p:nvSpPr>
            <p:spPr bwMode="auto">
              <a:xfrm>
                <a:off x="2761" y="1568"/>
                <a:ext cx="53" cy="25"/>
              </a:xfrm>
              <a:custGeom>
                <a:avLst/>
                <a:gdLst>
                  <a:gd name="T0" fmla="*/ 0 w 53"/>
                  <a:gd name="T1" fmla="*/ 25 h 25"/>
                  <a:gd name="T2" fmla="*/ 24 w 53"/>
                  <a:gd name="T3" fmla="*/ 10 h 25"/>
                  <a:gd name="T4" fmla="*/ 53 w 53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5">
                    <a:moveTo>
                      <a:pt x="0" y="25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5" name="Freeform 2656"/>
              <p:cNvSpPr>
                <a:spLocks/>
              </p:cNvSpPr>
              <p:nvPr/>
            </p:nvSpPr>
            <p:spPr bwMode="auto">
              <a:xfrm>
                <a:off x="2814" y="1540"/>
                <a:ext cx="53" cy="28"/>
              </a:xfrm>
              <a:custGeom>
                <a:avLst/>
                <a:gdLst>
                  <a:gd name="T0" fmla="*/ 0 w 53"/>
                  <a:gd name="T1" fmla="*/ 28 h 28"/>
                  <a:gd name="T2" fmla="*/ 25 w 53"/>
                  <a:gd name="T3" fmla="*/ 14 h 28"/>
                  <a:gd name="T4" fmla="*/ 53 w 53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8">
                    <a:moveTo>
                      <a:pt x="0" y="28"/>
                    </a:moveTo>
                    <a:lnTo>
                      <a:pt x="25" y="1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6" name="Line 2657"/>
              <p:cNvSpPr>
                <a:spLocks noChangeShapeType="1"/>
              </p:cNvSpPr>
              <p:nvPr/>
            </p:nvSpPr>
            <p:spPr bwMode="auto">
              <a:xfrm flipV="1">
                <a:off x="2867" y="1515"/>
                <a:ext cx="54" cy="2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7" name="Freeform 2658"/>
              <p:cNvSpPr>
                <a:spLocks/>
              </p:cNvSpPr>
              <p:nvPr/>
            </p:nvSpPr>
            <p:spPr bwMode="auto">
              <a:xfrm>
                <a:off x="2921" y="1491"/>
                <a:ext cx="53" cy="24"/>
              </a:xfrm>
              <a:custGeom>
                <a:avLst/>
                <a:gdLst>
                  <a:gd name="T0" fmla="*/ 0 w 53"/>
                  <a:gd name="T1" fmla="*/ 24 h 24"/>
                  <a:gd name="T2" fmla="*/ 24 w 53"/>
                  <a:gd name="T3" fmla="*/ 10 h 24"/>
                  <a:gd name="T4" fmla="*/ 53 w 53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8" name="Freeform 2659"/>
              <p:cNvSpPr>
                <a:spLocks/>
              </p:cNvSpPr>
              <p:nvPr/>
            </p:nvSpPr>
            <p:spPr bwMode="auto">
              <a:xfrm>
                <a:off x="2974" y="1477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24 w 53"/>
                  <a:gd name="T3" fmla="*/ 5 h 14"/>
                  <a:gd name="T4" fmla="*/ 53 w 53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9" name="Line 2660"/>
              <p:cNvSpPr>
                <a:spLocks noChangeShapeType="1"/>
              </p:cNvSpPr>
              <p:nvPr/>
            </p:nvSpPr>
            <p:spPr bwMode="auto">
              <a:xfrm flipV="1">
                <a:off x="3027" y="1457"/>
                <a:ext cx="53" cy="2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0" name="Freeform 2661"/>
              <p:cNvSpPr>
                <a:spLocks/>
              </p:cNvSpPr>
              <p:nvPr/>
            </p:nvSpPr>
            <p:spPr bwMode="auto">
              <a:xfrm>
                <a:off x="3080" y="1438"/>
                <a:ext cx="53" cy="19"/>
              </a:xfrm>
              <a:custGeom>
                <a:avLst/>
                <a:gdLst>
                  <a:gd name="T0" fmla="*/ 0 w 53"/>
                  <a:gd name="T1" fmla="*/ 19 h 19"/>
                  <a:gd name="T2" fmla="*/ 24 w 53"/>
                  <a:gd name="T3" fmla="*/ 10 h 19"/>
                  <a:gd name="T4" fmla="*/ 53 w 5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9">
                    <a:moveTo>
                      <a:pt x="0" y="19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" name="Freeform 2662"/>
              <p:cNvSpPr>
                <a:spLocks/>
              </p:cNvSpPr>
              <p:nvPr/>
            </p:nvSpPr>
            <p:spPr bwMode="auto">
              <a:xfrm>
                <a:off x="3133" y="1428"/>
                <a:ext cx="53" cy="10"/>
              </a:xfrm>
              <a:custGeom>
                <a:avLst/>
                <a:gdLst>
                  <a:gd name="T0" fmla="*/ 0 w 53"/>
                  <a:gd name="T1" fmla="*/ 10 h 10"/>
                  <a:gd name="T2" fmla="*/ 24 w 53"/>
                  <a:gd name="T3" fmla="*/ 5 h 10"/>
                  <a:gd name="T4" fmla="*/ 53 w 53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0">
                    <a:moveTo>
                      <a:pt x="0" y="10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2" name="Freeform 2663"/>
              <p:cNvSpPr>
                <a:spLocks/>
              </p:cNvSpPr>
              <p:nvPr/>
            </p:nvSpPr>
            <p:spPr bwMode="auto">
              <a:xfrm>
                <a:off x="3186" y="1409"/>
                <a:ext cx="53" cy="19"/>
              </a:xfrm>
              <a:custGeom>
                <a:avLst/>
                <a:gdLst>
                  <a:gd name="T0" fmla="*/ 0 w 53"/>
                  <a:gd name="T1" fmla="*/ 19 h 19"/>
                  <a:gd name="T2" fmla="*/ 24 w 53"/>
                  <a:gd name="T3" fmla="*/ 10 h 19"/>
                  <a:gd name="T4" fmla="*/ 53 w 5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9">
                    <a:moveTo>
                      <a:pt x="0" y="19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3" name="Freeform 2664"/>
              <p:cNvSpPr>
                <a:spLocks/>
              </p:cNvSpPr>
              <p:nvPr/>
            </p:nvSpPr>
            <p:spPr bwMode="auto">
              <a:xfrm>
                <a:off x="3239" y="1399"/>
                <a:ext cx="54" cy="10"/>
              </a:xfrm>
              <a:custGeom>
                <a:avLst/>
                <a:gdLst>
                  <a:gd name="T0" fmla="*/ 0 w 54"/>
                  <a:gd name="T1" fmla="*/ 10 h 10"/>
                  <a:gd name="T2" fmla="*/ 25 w 54"/>
                  <a:gd name="T3" fmla="*/ 5 h 10"/>
                  <a:gd name="T4" fmla="*/ 54 w 54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0">
                    <a:moveTo>
                      <a:pt x="0" y="10"/>
                    </a:moveTo>
                    <a:lnTo>
                      <a:pt x="25" y="5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4" name="Line 2665"/>
              <p:cNvSpPr>
                <a:spLocks noChangeShapeType="1"/>
              </p:cNvSpPr>
              <p:nvPr/>
            </p:nvSpPr>
            <p:spPr bwMode="auto">
              <a:xfrm flipV="1">
                <a:off x="3293" y="1390"/>
                <a:ext cx="53" cy="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5" name="Line 2666"/>
              <p:cNvSpPr>
                <a:spLocks noChangeShapeType="1"/>
              </p:cNvSpPr>
              <p:nvPr/>
            </p:nvSpPr>
            <p:spPr bwMode="auto">
              <a:xfrm flipV="1">
                <a:off x="3346" y="1380"/>
                <a:ext cx="53" cy="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6" name="Line 2667"/>
              <p:cNvSpPr>
                <a:spLocks noChangeShapeType="1"/>
              </p:cNvSpPr>
              <p:nvPr/>
            </p:nvSpPr>
            <p:spPr bwMode="auto">
              <a:xfrm flipV="1">
                <a:off x="3399" y="1375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7" name="Freeform 2668"/>
              <p:cNvSpPr>
                <a:spLocks/>
              </p:cNvSpPr>
              <p:nvPr/>
            </p:nvSpPr>
            <p:spPr bwMode="auto">
              <a:xfrm>
                <a:off x="3452" y="1366"/>
                <a:ext cx="53" cy="9"/>
              </a:xfrm>
              <a:custGeom>
                <a:avLst/>
                <a:gdLst>
                  <a:gd name="T0" fmla="*/ 0 w 53"/>
                  <a:gd name="T1" fmla="*/ 9 h 9"/>
                  <a:gd name="T2" fmla="*/ 24 w 53"/>
                  <a:gd name="T3" fmla="*/ 4 h 9"/>
                  <a:gd name="T4" fmla="*/ 53 w 53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9">
                    <a:moveTo>
                      <a:pt x="0" y="9"/>
                    </a:moveTo>
                    <a:lnTo>
                      <a:pt x="24" y="4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8" name="Freeform 2669"/>
              <p:cNvSpPr>
                <a:spLocks/>
              </p:cNvSpPr>
              <p:nvPr/>
            </p:nvSpPr>
            <p:spPr bwMode="auto">
              <a:xfrm>
                <a:off x="3505" y="1366"/>
                <a:ext cx="53" cy="1"/>
              </a:xfrm>
              <a:custGeom>
                <a:avLst/>
                <a:gdLst>
                  <a:gd name="T0" fmla="*/ 0 w 53"/>
                  <a:gd name="T1" fmla="*/ 0 h 1"/>
                  <a:gd name="T2" fmla="*/ 24 w 53"/>
                  <a:gd name="T3" fmla="*/ 0 h 1"/>
                  <a:gd name="T4" fmla="*/ 53 w 5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">
                    <a:moveTo>
                      <a:pt x="0" y="0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9" name="Freeform 2670"/>
              <p:cNvSpPr>
                <a:spLocks/>
              </p:cNvSpPr>
              <p:nvPr/>
            </p:nvSpPr>
            <p:spPr bwMode="auto">
              <a:xfrm>
                <a:off x="3558" y="1351"/>
                <a:ext cx="53" cy="15"/>
              </a:xfrm>
              <a:custGeom>
                <a:avLst/>
                <a:gdLst>
                  <a:gd name="T0" fmla="*/ 0 w 53"/>
                  <a:gd name="T1" fmla="*/ 15 h 15"/>
                  <a:gd name="T2" fmla="*/ 24 w 53"/>
                  <a:gd name="T3" fmla="*/ 10 h 15"/>
                  <a:gd name="T4" fmla="*/ 53 w 53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5">
                    <a:moveTo>
                      <a:pt x="0" y="15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0" name="Freeform 2671"/>
              <p:cNvSpPr>
                <a:spLocks/>
              </p:cNvSpPr>
              <p:nvPr/>
            </p:nvSpPr>
            <p:spPr bwMode="auto">
              <a:xfrm>
                <a:off x="3611" y="1346"/>
                <a:ext cx="54" cy="5"/>
              </a:xfrm>
              <a:custGeom>
                <a:avLst/>
                <a:gdLst>
                  <a:gd name="T0" fmla="*/ 0 w 54"/>
                  <a:gd name="T1" fmla="*/ 5 h 5"/>
                  <a:gd name="T2" fmla="*/ 25 w 54"/>
                  <a:gd name="T3" fmla="*/ 0 h 5"/>
                  <a:gd name="T4" fmla="*/ 54 w 5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">
                    <a:moveTo>
                      <a:pt x="0" y="5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1" name="Freeform 2672"/>
              <p:cNvSpPr>
                <a:spLocks/>
              </p:cNvSpPr>
              <p:nvPr/>
            </p:nvSpPr>
            <p:spPr bwMode="auto">
              <a:xfrm>
                <a:off x="3665" y="1332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24 w 53"/>
                  <a:gd name="T3" fmla="*/ 5 h 14"/>
                  <a:gd name="T4" fmla="*/ 53 w 53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2" name="Freeform 2673"/>
              <p:cNvSpPr>
                <a:spLocks/>
              </p:cNvSpPr>
              <p:nvPr/>
            </p:nvSpPr>
            <p:spPr bwMode="auto">
              <a:xfrm>
                <a:off x="3718" y="1332"/>
                <a:ext cx="53" cy="1"/>
              </a:xfrm>
              <a:custGeom>
                <a:avLst/>
                <a:gdLst>
                  <a:gd name="T0" fmla="*/ 0 w 53"/>
                  <a:gd name="T1" fmla="*/ 0 h 1"/>
                  <a:gd name="T2" fmla="*/ 24 w 53"/>
                  <a:gd name="T3" fmla="*/ 0 h 1"/>
                  <a:gd name="T4" fmla="*/ 53 w 5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">
                    <a:moveTo>
                      <a:pt x="0" y="0"/>
                    </a:moveTo>
                    <a:lnTo>
                      <a:pt x="24" y="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3" name="Freeform 2674"/>
              <p:cNvSpPr>
                <a:spLocks/>
              </p:cNvSpPr>
              <p:nvPr/>
            </p:nvSpPr>
            <p:spPr bwMode="auto">
              <a:xfrm>
                <a:off x="3771" y="1322"/>
                <a:ext cx="53" cy="10"/>
              </a:xfrm>
              <a:custGeom>
                <a:avLst/>
                <a:gdLst>
                  <a:gd name="T0" fmla="*/ 0 w 53"/>
                  <a:gd name="T1" fmla="*/ 10 h 10"/>
                  <a:gd name="T2" fmla="*/ 24 w 53"/>
                  <a:gd name="T3" fmla="*/ 5 h 10"/>
                  <a:gd name="T4" fmla="*/ 53 w 53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0">
                    <a:moveTo>
                      <a:pt x="0" y="10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" name="Freeform 2675"/>
              <p:cNvSpPr>
                <a:spLocks/>
              </p:cNvSpPr>
              <p:nvPr/>
            </p:nvSpPr>
            <p:spPr bwMode="auto">
              <a:xfrm>
                <a:off x="3824" y="1322"/>
                <a:ext cx="53" cy="10"/>
              </a:xfrm>
              <a:custGeom>
                <a:avLst/>
                <a:gdLst>
                  <a:gd name="T0" fmla="*/ 0 w 53"/>
                  <a:gd name="T1" fmla="*/ 0 h 10"/>
                  <a:gd name="T2" fmla="*/ 14 w 53"/>
                  <a:gd name="T3" fmla="*/ 0 h 10"/>
                  <a:gd name="T4" fmla="*/ 24 w 53"/>
                  <a:gd name="T5" fmla="*/ 5 h 10"/>
                  <a:gd name="T6" fmla="*/ 39 w 53"/>
                  <a:gd name="T7" fmla="*/ 10 h 10"/>
                  <a:gd name="T8" fmla="*/ 53 w 53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0">
                    <a:moveTo>
                      <a:pt x="0" y="0"/>
                    </a:moveTo>
                    <a:lnTo>
                      <a:pt x="14" y="0"/>
                    </a:lnTo>
                    <a:lnTo>
                      <a:pt x="24" y="5"/>
                    </a:lnTo>
                    <a:lnTo>
                      <a:pt x="39" y="10"/>
                    </a:lnTo>
                    <a:lnTo>
                      <a:pt x="53" y="1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" name="Freeform 2676"/>
              <p:cNvSpPr>
                <a:spLocks/>
              </p:cNvSpPr>
              <p:nvPr/>
            </p:nvSpPr>
            <p:spPr bwMode="auto">
              <a:xfrm>
                <a:off x="3877" y="1317"/>
                <a:ext cx="53" cy="15"/>
              </a:xfrm>
              <a:custGeom>
                <a:avLst/>
                <a:gdLst>
                  <a:gd name="T0" fmla="*/ 0 w 53"/>
                  <a:gd name="T1" fmla="*/ 15 h 15"/>
                  <a:gd name="T2" fmla="*/ 24 w 53"/>
                  <a:gd name="T3" fmla="*/ 10 h 15"/>
                  <a:gd name="T4" fmla="*/ 53 w 53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5">
                    <a:moveTo>
                      <a:pt x="0" y="15"/>
                    </a:moveTo>
                    <a:lnTo>
                      <a:pt x="24" y="10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6" name="Freeform 2677"/>
              <p:cNvSpPr>
                <a:spLocks/>
              </p:cNvSpPr>
              <p:nvPr/>
            </p:nvSpPr>
            <p:spPr bwMode="auto">
              <a:xfrm>
                <a:off x="3930" y="1308"/>
                <a:ext cx="53" cy="9"/>
              </a:xfrm>
              <a:custGeom>
                <a:avLst/>
                <a:gdLst>
                  <a:gd name="T0" fmla="*/ 0 w 53"/>
                  <a:gd name="T1" fmla="*/ 9 h 9"/>
                  <a:gd name="T2" fmla="*/ 24 w 53"/>
                  <a:gd name="T3" fmla="*/ 5 h 9"/>
                  <a:gd name="T4" fmla="*/ 53 w 53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9">
                    <a:moveTo>
                      <a:pt x="0" y="9"/>
                    </a:moveTo>
                    <a:lnTo>
                      <a:pt x="24" y="5"/>
                    </a:lnTo>
                    <a:lnTo>
                      <a:pt x="53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7" name="Freeform 2678"/>
              <p:cNvSpPr>
                <a:spLocks/>
              </p:cNvSpPr>
              <p:nvPr/>
            </p:nvSpPr>
            <p:spPr bwMode="auto">
              <a:xfrm>
                <a:off x="3983" y="1308"/>
                <a:ext cx="54" cy="1"/>
              </a:xfrm>
              <a:custGeom>
                <a:avLst/>
                <a:gdLst>
                  <a:gd name="T0" fmla="*/ 0 w 54"/>
                  <a:gd name="T1" fmla="*/ 0 h 1"/>
                  <a:gd name="T2" fmla="*/ 25 w 54"/>
                  <a:gd name="T3" fmla="*/ 0 h 1"/>
                  <a:gd name="T4" fmla="*/ 54 w 5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1">
                    <a:moveTo>
                      <a:pt x="0" y="0"/>
                    </a:moveTo>
                    <a:lnTo>
                      <a:pt x="25" y="0"/>
                    </a:lnTo>
                    <a:lnTo>
                      <a:pt x="54" y="0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8" name="Line 2679"/>
              <p:cNvSpPr>
                <a:spLocks noChangeShapeType="1"/>
              </p:cNvSpPr>
              <p:nvPr/>
            </p:nvSpPr>
            <p:spPr bwMode="auto">
              <a:xfrm flipV="1">
                <a:off x="4037" y="1303"/>
                <a:ext cx="53" cy="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9" name="Rectangle 2680"/>
              <p:cNvSpPr>
                <a:spLocks noChangeArrowheads="1"/>
              </p:cNvSpPr>
              <p:nvPr/>
            </p:nvSpPr>
            <p:spPr bwMode="auto">
              <a:xfrm>
                <a:off x="674" y="2399"/>
                <a:ext cx="25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0" name="Rectangle 2681"/>
              <p:cNvSpPr>
                <a:spLocks noChangeArrowheads="1"/>
              </p:cNvSpPr>
              <p:nvPr/>
            </p:nvSpPr>
            <p:spPr bwMode="auto">
              <a:xfrm>
                <a:off x="728" y="2399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" name="Rectangle 2682"/>
              <p:cNvSpPr>
                <a:spLocks noChangeArrowheads="1"/>
              </p:cNvSpPr>
              <p:nvPr/>
            </p:nvSpPr>
            <p:spPr bwMode="auto">
              <a:xfrm>
                <a:off x="781" y="2394"/>
                <a:ext cx="24" cy="25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" name="Rectangle 2683"/>
              <p:cNvSpPr>
                <a:spLocks noChangeArrowheads="1"/>
              </p:cNvSpPr>
              <p:nvPr/>
            </p:nvSpPr>
            <p:spPr bwMode="auto">
              <a:xfrm>
                <a:off x="834" y="2394"/>
                <a:ext cx="24" cy="25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3" name="Rectangle 2684"/>
              <p:cNvSpPr>
                <a:spLocks noChangeArrowheads="1"/>
              </p:cNvSpPr>
              <p:nvPr/>
            </p:nvSpPr>
            <p:spPr bwMode="auto">
              <a:xfrm>
                <a:off x="887" y="2394"/>
                <a:ext cx="24" cy="25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4" name="Rectangle 2685"/>
              <p:cNvSpPr>
                <a:spLocks noChangeArrowheads="1"/>
              </p:cNvSpPr>
              <p:nvPr/>
            </p:nvSpPr>
            <p:spPr bwMode="auto">
              <a:xfrm>
                <a:off x="940" y="2390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5" name="Rectangle 2686"/>
              <p:cNvSpPr>
                <a:spLocks noChangeArrowheads="1"/>
              </p:cNvSpPr>
              <p:nvPr/>
            </p:nvSpPr>
            <p:spPr bwMode="auto">
              <a:xfrm>
                <a:off x="993" y="2385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6" name="Rectangle 2687"/>
              <p:cNvSpPr>
                <a:spLocks noChangeArrowheads="1"/>
              </p:cNvSpPr>
              <p:nvPr/>
            </p:nvSpPr>
            <p:spPr bwMode="auto">
              <a:xfrm>
                <a:off x="1046" y="2385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7" name="Rectangle 2688"/>
              <p:cNvSpPr>
                <a:spLocks noChangeArrowheads="1"/>
              </p:cNvSpPr>
              <p:nvPr/>
            </p:nvSpPr>
            <p:spPr bwMode="auto">
              <a:xfrm>
                <a:off x="1099" y="2380"/>
                <a:ext cx="25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8" name="Rectangle 2689"/>
              <p:cNvSpPr>
                <a:spLocks noChangeArrowheads="1"/>
              </p:cNvSpPr>
              <p:nvPr/>
            </p:nvSpPr>
            <p:spPr bwMode="auto">
              <a:xfrm>
                <a:off x="1153" y="2380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9" name="Rectangle 2690"/>
              <p:cNvSpPr>
                <a:spLocks noChangeArrowheads="1"/>
              </p:cNvSpPr>
              <p:nvPr/>
            </p:nvSpPr>
            <p:spPr bwMode="auto">
              <a:xfrm>
                <a:off x="1206" y="2375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0" name="Rectangle 2691"/>
              <p:cNvSpPr>
                <a:spLocks noChangeArrowheads="1"/>
              </p:cNvSpPr>
              <p:nvPr/>
            </p:nvSpPr>
            <p:spPr bwMode="auto">
              <a:xfrm>
                <a:off x="1259" y="2375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1" name="Rectangle 2692"/>
              <p:cNvSpPr>
                <a:spLocks noChangeArrowheads="1"/>
              </p:cNvSpPr>
              <p:nvPr/>
            </p:nvSpPr>
            <p:spPr bwMode="auto">
              <a:xfrm>
                <a:off x="1312" y="2375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" name="Rectangle 2693"/>
              <p:cNvSpPr>
                <a:spLocks noChangeArrowheads="1"/>
              </p:cNvSpPr>
              <p:nvPr/>
            </p:nvSpPr>
            <p:spPr bwMode="auto">
              <a:xfrm>
                <a:off x="1365" y="2365"/>
                <a:ext cx="24" cy="25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" name="Rectangle 2694"/>
              <p:cNvSpPr>
                <a:spLocks noChangeArrowheads="1"/>
              </p:cNvSpPr>
              <p:nvPr/>
            </p:nvSpPr>
            <p:spPr bwMode="auto">
              <a:xfrm>
                <a:off x="1418" y="2370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" name="Rectangle 2695"/>
              <p:cNvSpPr>
                <a:spLocks noChangeArrowheads="1"/>
              </p:cNvSpPr>
              <p:nvPr/>
            </p:nvSpPr>
            <p:spPr bwMode="auto">
              <a:xfrm>
                <a:off x="1471" y="2365"/>
                <a:ext cx="25" cy="25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" name="Rectangle 2696"/>
              <p:cNvSpPr>
                <a:spLocks noChangeArrowheads="1"/>
              </p:cNvSpPr>
              <p:nvPr/>
            </p:nvSpPr>
            <p:spPr bwMode="auto">
              <a:xfrm>
                <a:off x="1525" y="2361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" name="Rectangle 2697"/>
              <p:cNvSpPr>
                <a:spLocks noChangeArrowheads="1"/>
              </p:cNvSpPr>
              <p:nvPr/>
            </p:nvSpPr>
            <p:spPr bwMode="auto">
              <a:xfrm>
                <a:off x="1578" y="2361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7" name="Rectangle 2698"/>
              <p:cNvSpPr>
                <a:spLocks noChangeArrowheads="1"/>
              </p:cNvSpPr>
              <p:nvPr/>
            </p:nvSpPr>
            <p:spPr bwMode="auto">
              <a:xfrm>
                <a:off x="1631" y="2356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8" name="Rectangle 2699"/>
              <p:cNvSpPr>
                <a:spLocks noChangeArrowheads="1"/>
              </p:cNvSpPr>
              <p:nvPr/>
            </p:nvSpPr>
            <p:spPr bwMode="auto">
              <a:xfrm>
                <a:off x="1684" y="2356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9" name="Rectangle 2700"/>
              <p:cNvSpPr>
                <a:spLocks noChangeArrowheads="1"/>
              </p:cNvSpPr>
              <p:nvPr/>
            </p:nvSpPr>
            <p:spPr bwMode="auto">
              <a:xfrm>
                <a:off x="1737" y="2351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0" name="Rectangle 2701"/>
              <p:cNvSpPr>
                <a:spLocks noChangeArrowheads="1"/>
              </p:cNvSpPr>
              <p:nvPr/>
            </p:nvSpPr>
            <p:spPr bwMode="auto">
              <a:xfrm>
                <a:off x="1790" y="2351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1" name="Rectangle 2702"/>
              <p:cNvSpPr>
                <a:spLocks noChangeArrowheads="1"/>
              </p:cNvSpPr>
              <p:nvPr/>
            </p:nvSpPr>
            <p:spPr bwMode="auto">
              <a:xfrm>
                <a:off x="1843" y="2346"/>
                <a:ext cx="25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" name="Rectangle 2703"/>
              <p:cNvSpPr>
                <a:spLocks noChangeArrowheads="1"/>
              </p:cNvSpPr>
              <p:nvPr/>
            </p:nvSpPr>
            <p:spPr bwMode="auto">
              <a:xfrm>
                <a:off x="1897" y="2341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3" name="Rectangle 2704"/>
              <p:cNvSpPr>
                <a:spLocks noChangeArrowheads="1"/>
              </p:cNvSpPr>
              <p:nvPr/>
            </p:nvSpPr>
            <p:spPr bwMode="auto">
              <a:xfrm>
                <a:off x="1950" y="2341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" name="Rectangle 2705"/>
              <p:cNvSpPr>
                <a:spLocks noChangeArrowheads="1"/>
              </p:cNvSpPr>
              <p:nvPr/>
            </p:nvSpPr>
            <p:spPr bwMode="auto">
              <a:xfrm>
                <a:off x="2003" y="2336"/>
                <a:ext cx="24" cy="25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5" name="Rectangle 2706"/>
              <p:cNvSpPr>
                <a:spLocks noChangeArrowheads="1"/>
              </p:cNvSpPr>
              <p:nvPr/>
            </p:nvSpPr>
            <p:spPr bwMode="auto">
              <a:xfrm>
                <a:off x="2056" y="2332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6" name="Rectangle 2707"/>
              <p:cNvSpPr>
                <a:spLocks noChangeArrowheads="1"/>
              </p:cNvSpPr>
              <p:nvPr/>
            </p:nvSpPr>
            <p:spPr bwMode="auto">
              <a:xfrm>
                <a:off x="2109" y="2327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7" name="Rectangle 2708"/>
              <p:cNvSpPr>
                <a:spLocks noChangeArrowheads="1"/>
              </p:cNvSpPr>
              <p:nvPr/>
            </p:nvSpPr>
            <p:spPr bwMode="auto">
              <a:xfrm>
                <a:off x="2162" y="2322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8" name="Rectangle 2709"/>
              <p:cNvSpPr>
                <a:spLocks noChangeArrowheads="1"/>
              </p:cNvSpPr>
              <p:nvPr/>
            </p:nvSpPr>
            <p:spPr bwMode="auto">
              <a:xfrm>
                <a:off x="2215" y="2322"/>
                <a:ext cx="25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9" name="Rectangle 2710"/>
              <p:cNvSpPr>
                <a:spLocks noChangeArrowheads="1"/>
              </p:cNvSpPr>
              <p:nvPr/>
            </p:nvSpPr>
            <p:spPr bwMode="auto">
              <a:xfrm>
                <a:off x="2268" y="2322"/>
                <a:ext cx="25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0" name="Rectangle 2711"/>
              <p:cNvSpPr>
                <a:spLocks noChangeArrowheads="1"/>
              </p:cNvSpPr>
              <p:nvPr/>
            </p:nvSpPr>
            <p:spPr bwMode="auto">
              <a:xfrm>
                <a:off x="2322" y="2317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1" name="Rectangle 2712"/>
              <p:cNvSpPr>
                <a:spLocks noChangeArrowheads="1"/>
              </p:cNvSpPr>
              <p:nvPr/>
            </p:nvSpPr>
            <p:spPr bwMode="auto">
              <a:xfrm>
                <a:off x="2375" y="2317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2" name="Rectangle 2713"/>
              <p:cNvSpPr>
                <a:spLocks noChangeArrowheads="1"/>
              </p:cNvSpPr>
              <p:nvPr/>
            </p:nvSpPr>
            <p:spPr bwMode="auto">
              <a:xfrm>
                <a:off x="2428" y="2312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3" name="Rectangle 2714"/>
              <p:cNvSpPr>
                <a:spLocks noChangeArrowheads="1"/>
              </p:cNvSpPr>
              <p:nvPr/>
            </p:nvSpPr>
            <p:spPr bwMode="auto">
              <a:xfrm>
                <a:off x="2481" y="2312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4" name="Rectangle 2715"/>
              <p:cNvSpPr>
                <a:spLocks noChangeArrowheads="1"/>
              </p:cNvSpPr>
              <p:nvPr/>
            </p:nvSpPr>
            <p:spPr bwMode="auto">
              <a:xfrm>
                <a:off x="2534" y="2308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5" name="Rectangle 2716"/>
              <p:cNvSpPr>
                <a:spLocks noChangeArrowheads="1"/>
              </p:cNvSpPr>
              <p:nvPr/>
            </p:nvSpPr>
            <p:spPr bwMode="auto">
              <a:xfrm>
                <a:off x="2587" y="2303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6" name="Rectangle 2717"/>
              <p:cNvSpPr>
                <a:spLocks noChangeArrowheads="1"/>
              </p:cNvSpPr>
              <p:nvPr/>
            </p:nvSpPr>
            <p:spPr bwMode="auto">
              <a:xfrm>
                <a:off x="2640" y="2303"/>
                <a:ext cx="25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7" name="Rectangle 2718"/>
              <p:cNvSpPr>
                <a:spLocks noChangeArrowheads="1"/>
              </p:cNvSpPr>
              <p:nvPr/>
            </p:nvSpPr>
            <p:spPr bwMode="auto">
              <a:xfrm>
                <a:off x="2694" y="2303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8" name="Rectangle 2719"/>
              <p:cNvSpPr>
                <a:spLocks noChangeArrowheads="1"/>
              </p:cNvSpPr>
              <p:nvPr/>
            </p:nvSpPr>
            <p:spPr bwMode="auto">
              <a:xfrm>
                <a:off x="2747" y="2303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9" name="Rectangle 2720"/>
              <p:cNvSpPr>
                <a:spLocks noChangeArrowheads="1"/>
              </p:cNvSpPr>
              <p:nvPr/>
            </p:nvSpPr>
            <p:spPr bwMode="auto">
              <a:xfrm>
                <a:off x="2800" y="2298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" name="Rectangle 2721"/>
              <p:cNvSpPr>
                <a:spLocks noChangeArrowheads="1"/>
              </p:cNvSpPr>
              <p:nvPr/>
            </p:nvSpPr>
            <p:spPr bwMode="auto">
              <a:xfrm>
                <a:off x="2853" y="2298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1" name="Rectangle 2722"/>
              <p:cNvSpPr>
                <a:spLocks noChangeArrowheads="1"/>
              </p:cNvSpPr>
              <p:nvPr/>
            </p:nvSpPr>
            <p:spPr bwMode="auto">
              <a:xfrm>
                <a:off x="2906" y="2293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" name="Rectangle 2723"/>
              <p:cNvSpPr>
                <a:spLocks noChangeArrowheads="1"/>
              </p:cNvSpPr>
              <p:nvPr/>
            </p:nvSpPr>
            <p:spPr bwMode="auto">
              <a:xfrm>
                <a:off x="2959" y="2293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" name="Rectangle 2724"/>
              <p:cNvSpPr>
                <a:spLocks noChangeArrowheads="1"/>
              </p:cNvSpPr>
              <p:nvPr/>
            </p:nvSpPr>
            <p:spPr bwMode="auto">
              <a:xfrm>
                <a:off x="3012" y="2288"/>
                <a:ext cx="25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4" name="Rectangle 2725"/>
              <p:cNvSpPr>
                <a:spLocks noChangeArrowheads="1"/>
              </p:cNvSpPr>
              <p:nvPr/>
            </p:nvSpPr>
            <p:spPr bwMode="auto">
              <a:xfrm>
                <a:off x="3066" y="2288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5" name="Rectangle 2726"/>
              <p:cNvSpPr>
                <a:spLocks noChangeArrowheads="1"/>
              </p:cNvSpPr>
              <p:nvPr/>
            </p:nvSpPr>
            <p:spPr bwMode="auto">
              <a:xfrm>
                <a:off x="3119" y="2288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6" name="Rectangle 2727"/>
              <p:cNvSpPr>
                <a:spLocks noChangeArrowheads="1"/>
              </p:cNvSpPr>
              <p:nvPr/>
            </p:nvSpPr>
            <p:spPr bwMode="auto">
              <a:xfrm>
                <a:off x="3172" y="2283"/>
                <a:ext cx="24" cy="25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7" name="Rectangle 2728"/>
              <p:cNvSpPr>
                <a:spLocks noChangeArrowheads="1"/>
              </p:cNvSpPr>
              <p:nvPr/>
            </p:nvSpPr>
            <p:spPr bwMode="auto">
              <a:xfrm>
                <a:off x="3225" y="2288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8" name="Rectangle 2729"/>
              <p:cNvSpPr>
                <a:spLocks noChangeArrowheads="1"/>
              </p:cNvSpPr>
              <p:nvPr/>
            </p:nvSpPr>
            <p:spPr bwMode="auto">
              <a:xfrm>
                <a:off x="3278" y="2283"/>
                <a:ext cx="24" cy="25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9" name="Rectangle 2730"/>
              <p:cNvSpPr>
                <a:spLocks noChangeArrowheads="1"/>
              </p:cNvSpPr>
              <p:nvPr/>
            </p:nvSpPr>
            <p:spPr bwMode="auto">
              <a:xfrm>
                <a:off x="3331" y="2279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0" name="Rectangle 2731"/>
              <p:cNvSpPr>
                <a:spLocks noChangeArrowheads="1"/>
              </p:cNvSpPr>
              <p:nvPr/>
            </p:nvSpPr>
            <p:spPr bwMode="auto">
              <a:xfrm>
                <a:off x="3384" y="2279"/>
                <a:ext cx="25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1" name="Rectangle 2732"/>
              <p:cNvSpPr>
                <a:spLocks noChangeArrowheads="1"/>
              </p:cNvSpPr>
              <p:nvPr/>
            </p:nvSpPr>
            <p:spPr bwMode="auto">
              <a:xfrm>
                <a:off x="3438" y="2283"/>
                <a:ext cx="24" cy="25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2" name="Rectangle 2733"/>
              <p:cNvSpPr>
                <a:spLocks noChangeArrowheads="1"/>
              </p:cNvSpPr>
              <p:nvPr/>
            </p:nvSpPr>
            <p:spPr bwMode="auto">
              <a:xfrm>
                <a:off x="3491" y="2279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" name="Rectangle 2734"/>
              <p:cNvSpPr>
                <a:spLocks noChangeArrowheads="1"/>
              </p:cNvSpPr>
              <p:nvPr/>
            </p:nvSpPr>
            <p:spPr bwMode="auto">
              <a:xfrm>
                <a:off x="3544" y="2279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4" name="Rectangle 2735"/>
              <p:cNvSpPr>
                <a:spLocks noChangeArrowheads="1"/>
              </p:cNvSpPr>
              <p:nvPr/>
            </p:nvSpPr>
            <p:spPr bwMode="auto">
              <a:xfrm>
                <a:off x="3597" y="2279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5" name="Rectangle 2736"/>
              <p:cNvSpPr>
                <a:spLocks noChangeArrowheads="1"/>
              </p:cNvSpPr>
              <p:nvPr/>
            </p:nvSpPr>
            <p:spPr bwMode="auto">
              <a:xfrm>
                <a:off x="3650" y="2283"/>
                <a:ext cx="24" cy="25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6" name="Rectangle 2737"/>
              <p:cNvSpPr>
                <a:spLocks noChangeArrowheads="1"/>
              </p:cNvSpPr>
              <p:nvPr/>
            </p:nvSpPr>
            <p:spPr bwMode="auto">
              <a:xfrm>
                <a:off x="3703" y="2279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7" name="Rectangle 2738"/>
              <p:cNvSpPr>
                <a:spLocks noChangeArrowheads="1"/>
              </p:cNvSpPr>
              <p:nvPr/>
            </p:nvSpPr>
            <p:spPr bwMode="auto">
              <a:xfrm>
                <a:off x="3756" y="2279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8" name="Rectangle 2739"/>
              <p:cNvSpPr>
                <a:spLocks noChangeArrowheads="1"/>
              </p:cNvSpPr>
              <p:nvPr/>
            </p:nvSpPr>
            <p:spPr bwMode="auto">
              <a:xfrm>
                <a:off x="3809" y="2279"/>
                <a:ext cx="25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9" name="Rectangle 2740"/>
              <p:cNvSpPr>
                <a:spLocks noChangeArrowheads="1"/>
              </p:cNvSpPr>
              <p:nvPr/>
            </p:nvSpPr>
            <p:spPr bwMode="auto">
              <a:xfrm>
                <a:off x="3863" y="2279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0" name="Rectangle 2741"/>
              <p:cNvSpPr>
                <a:spLocks noChangeArrowheads="1"/>
              </p:cNvSpPr>
              <p:nvPr/>
            </p:nvSpPr>
            <p:spPr bwMode="auto">
              <a:xfrm>
                <a:off x="3916" y="2279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1" name="Rectangle 2742"/>
              <p:cNvSpPr>
                <a:spLocks noChangeArrowheads="1"/>
              </p:cNvSpPr>
              <p:nvPr/>
            </p:nvSpPr>
            <p:spPr bwMode="auto">
              <a:xfrm>
                <a:off x="3969" y="2274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2" name="Rectangle 2743"/>
              <p:cNvSpPr>
                <a:spLocks noChangeArrowheads="1"/>
              </p:cNvSpPr>
              <p:nvPr/>
            </p:nvSpPr>
            <p:spPr bwMode="auto">
              <a:xfrm>
                <a:off x="4022" y="2274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" name="Rectangle 2744"/>
              <p:cNvSpPr>
                <a:spLocks noChangeArrowheads="1"/>
              </p:cNvSpPr>
              <p:nvPr/>
            </p:nvSpPr>
            <p:spPr bwMode="auto">
              <a:xfrm>
                <a:off x="4075" y="2274"/>
                <a:ext cx="24" cy="24"/>
              </a:xfrm>
              <a:prstGeom prst="rect">
                <a:avLst/>
              </a:prstGeom>
              <a:solidFill>
                <a:srgbClr val="FFCC99"/>
              </a:solidFill>
              <a:ln w="7938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4" name="Rectangle 2745"/>
              <p:cNvSpPr>
                <a:spLocks noChangeArrowheads="1"/>
              </p:cNvSpPr>
              <p:nvPr/>
            </p:nvSpPr>
            <p:spPr bwMode="auto">
              <a:xfrm>
                <a:off x="674" y="2457"/>
                <a:ext cx="25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5" name="Rectangle 2746"/>
              <p:cNvSpPr>
                <a:spLocks noChangeArrowheads="1"/>
              </p:cNvSpPr>
              <p:nvPr/>
            </p:nvSpPr>
            <p:spPr bwMode="auto">
              <a:xfrm>
                <a:off x="728" y="2452"/>
                <a:ext cx="24" cy="25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6" name="Rectangle 2747"/>
              <p:cNvSpPr>
                <a:spLocks noChangeArrowheads="1"/>
              </p:cNvSpPr>
              <p:nvPr/>
            </p:nvSpPr>
            <p:spPr bwMode="auto">
              <a:xfrm>
                <a:off x="781" y="2452"/>
                <a:ext cx="24" cy="25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7" name="Rectangle 2748"/>
              <p:cNvSpPr>
                <a:spLocks noChangeArrowheads="1"/>
              </p:cNvSpPr>
              <p:nvPr/>
            </p:nvSpPr>
            <p:spPr bwMode="auto">
              <a:xfrm>
                <a:off x="834" y="2448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8" name="Rectangle 2749"/>
              <p:cNvSpPr>
                <a:spLocks noChangeArrowheads="1"/>
              </p:cNvSpPr>
              <p:nvPr/>
            </p:nvSpPr>
            <p:spPr bwMode="auto">
              <a:xfrm>
                <a:off x="887" y="2448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9" name="Rectangle 2750"/>
              <p:cNvSpPr>
                <a:spLocks noChangeArrowheads="1"/>
              </p:cNvSpPr>
              <p:nvPr/>
            </p:nvSpPr>
            <p:spPr bwMode="auto">
              <a:xfrm>
                <a:off x="940" y="2443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0" name="Rectangle 2751"/>
              <p:cNvSpPr>
                <a:spLocks noChangeArrowheads="1"/>
              </p:cNvSpPr>
              <p:nvPr/>
            </p:nvSpPr>
            <p:spPr bwMode="auto">
              <a:xfrm>
                <a:off x="993" y="2443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1" name="Rectangle 2752"/>
              <p:cNvSpPr>
                <a:spLocks noChangeArrowheads="1"/>
              </p:cNvSpPr>
              <p:nvPr/>
            </p:nvSpPr>
            <p:spPr bwMode="auto">
              <a:xfrm>
                <a:off x="1046" y="2438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2" name="Rectangle 2753"/>
              <p:cNvSpPr>
                <a:spLocks noChangeArrowheads="1"/>
              </p:cNvSpPr>
              <p:nvPr/>
            </p:nvSpPr>
            <p:spPr bwMode="auto">
              <a:xfrm>
                <a:off x="1099" y="2438"/>
                <a:ext cx="25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3" name="Rectangle 2754"/>
              <p:cNvSpPr>
                <a:spLocks noChangeArrowheads="1"/>
              </p:cNvSpPr>
              <p:nvPr/>
            </p:nvSpPr>
            <p:spPr bwMode="auto">
              <a:xfrm>
                <a:off x="1153" y="2433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" name="Rectangle 2755"/>
              <p:cNvSpPr>
                <a:spLocks noChangeArrowheads="1"/>
              </p:cNvSpPr>
              <p:nvPr/>
            </p:nvSpPr>
            <p:spPr bwMode="auto">
              <a:xfrm>
                <a:off x="1206" y="2433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5" name="Rectangle 2756"/>
              <p:cNvSpPr>
                <a:spLocks noChangeArrowheads="1"/>
              </p:cNvSpPr>
              <p:nvPr/>
            </p:nvSpPr>
            <p:spPr bwMode="auto">
              <a:xfrm>
                <a:off x="1259" y="2428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6" name="Rectangle 2757"/>
              <p:cNvSpPr>
                <a:spLocks noChangeArrowheads="1"/>
              </p:cNvSpPr>
              <p:nvPr/>
            </p:nvSpPr>
            <p:spPr bwMode="auto">
              <a:xfrm>
                <a:off x="1312" y="2428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7" name="Rectangle 2758"/>
              <p:cNvSpPr>
                <a:spLocks noChangeArrowheads="1"/>
              </p:cNvSpPr>
              <p:nvPr/>
            </p:nvSpPr>
            <p:spPr bwMode="auto">
              <a:xfrm>
                <a:off x="1365" y="2423"/>
                <a:ext cx="24" cy="25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8" name="Rectangle 2759"/>
              <p:cNvSpPr>
                <a:spLocks noChangeArrowheads="1"/>
              </p:cNvSpPr>
              <p:nvPr/>
            </p:nvSpPr>
            <p:spPr bwMode="auto">
              <a:xfrm>
                <a:off x="1418" y="2423"/>
                <a:ext cx="24" cy="25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9" name="Rectangle 2760"/>
              <p:cNvSpPr>
                <a:spLocks noChangeArrowheads="1"/>
              </p:cNvSpPr>
              <p:nvPr/>
            </p:nvSpPr>
            <p:spPr bwMode="auto">
              <a:xfrm>
                <a:off x="1471" y="2423"/>
                <a:ext cx="25" cy="25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0" name="Rectangle 2761"/>
              <p:cNvSpPr>
                <a:spLocks noChangeArrowheads="1"/>
              </p:cNvSpPr>
              <p:nvPr/>
            </p:nvSpPr>
            <p:spPr bwMode="auto">
              <a:xfrm>
                <a:off x="1525" y="241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1" name="Rectangle 2762"/>
              <p:cNvSpPr>
                <a:spLocks noChangeArrowheads="1"/>
              </p:cNvSpPr>
              <p:nvPr/>
            </p:nvSpPr>
            <p:spPr bwMode="auto">
              <a:xfrm>
                <a:off x="1578" y="241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2" name="Rectangle 2763"/>
              <p:cNvSpPr>
                <a:spLocks noChangeArrowheads="1"/>
              </p:cNvSpPr>
              <p:nvPr/>
            </p:nvSpPr>
            <p:spPr bwMode="auto">
              <a:xfrm>
                <a:off x="1631" y="241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3" name="Rectangle 2764"/>
              <p:cNvSpPr>
                <a:spLocks noChangeArrowheads="1"/>
              </p:cNvSpPr>
              <p:nvPr/>
            </p:nvSpPr>
            <p:spPr bwMode="auto">
              <a:xfrm>
                <a:off x="1684" y="241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" name="Rectangle 2765"/>
              <p:cNvSpPr>
                <a:spLocks noChangeArrowheads="1"/>
              </p:cNvSpPr>
              <p:nvPr/>
            </p:nvSpPr>
            <p:spPr bwMode="auto">
              <a:xfrm>
                <a:off x="1737" y="2414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5" name="Rectangle 2766"/>
              <p:cNvSpPr>
                <a:spLocks noChangeArrowheads="1"/>
              </p:cNvSpPr>
              <p:nvPr/>
            </p:nvSpPr>
            <p:spPr bwMode="auto">
              <a:xfrm>
                <a:off x="1790" y="2414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6" name="Rectangle 2767"/>
              <p:cNvSpPr>
                <a:spLocks noChangeArrowheads="1"/>
              </p:cNvSpPr>
              <p:nvPr/>
            </p:nvSpPr>
            <p:spPr bwMode="auto">
              <a:xfrm>
                <a:off x="1843" y="2414"/>
                <a:ext cx="25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7" name="Rectangle 2768"/>
              <p:cNvSpPr>
                <a:spLocks noChangeArrowheads="1"/>
              </p:cNvSpPr>
              <p:nvPr/>
            </p:nvSpPr>
            <p:spPr bwMode="auto">
              <a:xfrm>
                <a:off x="1897" y="240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8" name="Rectangle 2769"/>
              <p:cNvSpPr>
                <a:spLocks noChangeArrowheads="1"/>
              </p:cNvSpPr>
              <p:nvPr/>
            </p:nvSpPr>
            <p:spPr bwMode="auto">
              <a:xfrm>
                <a:off x="1950" y="240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9" name="Rectangle 2770"/>
              <p:cNvSpPr>
                <a:spLocks noChangeArrowheads="1"/>
              </p:cNvSpPr>
              <p:nvPr/>
            </p:nvSpPr>
            <p:spPr bwMode="auto">
              <a:xfrm>
                <a:off x="2003" y="240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0" name="Rectangle 2771"/>
              <p:cNvSpPr>
                <a:spLocks noChangeArrowheads="1"/>
              </p:cNvSpPr>
              <p:nvPr/>
            </p:nvSpPr>
            <p:spPr bwMode="auto">
              <a:xfrm>
                <a:off x="2056" y="2404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1" name="Rectangle 2772"/>
              <p:cNvSpPr>
                <a:spLocks noChangeArrowheads="1"/>
              </p:cNvSpPr>
              <p:nvPr/>
            </p:nvSpPr>
            <p:spPr bwMode="auto">
              <a:xfrm>
                <a:off x="2109" y="2404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2" name="Rectangle 2773"/>
              <p:cNvSpPr>
                <a:spLocks noChangeArrowheads="1"/>
              </p:cNvSpPr>
              <p:nvPr/>
            </p:nvSpPr>
            <p:spPr bwMode="auto">
              <a:xfrm>
                <a:off x="2162" y="239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3" name="Rectangle 2774"/>
              <p:cNvSpPr>
                <a:spLocks noChangeArrowheads="1"/>
              </p:cNvSpPr>
              <p:nvPr/>
            </p:nvSpPr>
            <p:spPr bwMode="auto">
              <a:xfrm>
                <a:off x="2215" y="2399"/>
                <a:ext cx="25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" name="Rectangle 2775"/>
              <p:cNvSpPr>
                <a:spLocks noChangeArrowheads="1"/>
              </p:cNvSpPr>
              <p:nvPr/>
            </p:nvSpPr>
            <p:spPr bwMode="auto">
              <a:xfrm>
                <a:off x="2268" y="2399"/>
                <a:ext cx="25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" name="Rectangle 2776"/>
              <p:cNvSpPr>
                <a:spLocks noChangeArrowheads="1"/>
              </p:cNvSpPr>
              <p:nvPr/>
            </p:nvSpPr>
            <p:spPr bwMode="auto">
              <a:xfrm>
                <a:off x="2322" y="239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" name="Rectangle 2777"/>
              <p:cNvSpPr>
                <a:spLocks noChangeArrowheads="1"/>
              </p:cNvSpPr>
              <p:nvPr/>
            </p:nvSpPr>
            <p:spPr bwMode="auto">
              <a:xfrm>
                <a:off x="2375" y="239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7" name="Rectangle 2778"/>
              <p:cNvSpPr>
                <a:spLocks noChangeArrowheads="1"/>
              </p:cNvSpPr>
              <p:nvPr/>
            </p:nvSpPr>
            <p:spPr bwMode="auto">
              <a:xfrm>
                <a:off x="2428" y="2394"/>
                <a:ext cx="24" cy="25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8" name="Rectangle 2779"/>
              <p:cNvSpPr>
                <a:spLocks noChangeArrowheads="1"/>
              </p:cNvSpPr>
              <p:nvPr/>
            </p:nvSpPr>
            <p:spPr bwMode="auto">
              <a:xfrm>
                <a:off x="2481" y="2394"/>
                <a:ext cx="24" cy="25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9" name="Rectangle 2780"/>
              <p:cNvSpPr>
                <a:spLocks noChangeArrowheads="1"/>
              </p:cNvSpPr>
              <p:nvPr/>
            </p:nvSpPr>
            <p:spPr bwMode="auto">
              <a:xfrm>
                <a:off x="2534" y="2394"/>
                <a:ext cx="24" cy="25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0" name="Rectangle 2781"/>
              <p:cNvSpPr>
                <a:spLocks noChangeArrowheads="1"/>
              </p:cNvSpPr>
              <p:nvPr/>
            </p:nvSpPr>
            <p:spPr bwMode="auto">
              <a:xfrm>
                <a:off x="2587" y="2390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1" name="Rectangle 2782"/>
              <p:cNvSpPr>
                <a:spLocks noChangeArrowheads="1"/>
              </p:cNvSpPr>
              <p:nvPr/>
            </p:nvSpPr>
            <p:spPr bwMode="auto">
              <a:xfrm>
                <a:off x="2640" y="2394"/>
                <a:ext cx="25" cy="25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2" name="Rectangle 2783"/>
              <p:cNvSpPr>
                <a:spLocks noChangeArrowheads="1"/>
              </p:cNvSpPr>
              <p:nvPr/>
            </p:nvSpPr>
            <p:spPr bwMode="auto">
              <a:xfrm>
                <a:off x="2694" y="2390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3" name="Rectangle 2784"/>
              <p:cNvSpPr>
                <a:spLocks noChangeArrowheads="1"/>
              </p:cNvSpPr>
              <p:nvPr/>
            </p:nvSpPr>
            <p:spPr bwMode="auto">
              <a:xfrm>
                <a:off x="2747" y="2390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" name="Rectangle 2785"/>
              <p:cNvSpPr>
                <a:spLocks noChangeArrowheads="1"/>
              </p:cNvSpPr>
              <p:nvPr/>
            </p:nvSpPr>
            <p:spPr bwMode="auto">
              <a:xfrm>
                <a:off x="2800" y="2385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5" name="Rectangle 2786"/>
              <p:cNvSpPr>
                <a:spLocks noChangeArrowheads="1"/>
              </p:cNvSpPr>
              <p:nvPr/>
            </p:nvSpPr>
            <p:spPr bwMode="auto">
              <a:xfrm>
                <a:off x="2853" y="2380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6" name="Rectangle 2787"/>
              <p:cNvSpPr>
                <a:spLocks noChangeArrowheads="1"/>
              </p:cNvSpPr>
              <p:nvPr/>
            </p:nvSpPr>
            <p:spPr bwMode="auto">
              <a:xfrm>
                <a:off x="2906" y="2375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7" name="Rectangle 2788"/>
              <p:cNvSpPr>
                <a:spLocks noChangeArrowheads="1"/>
              </p:cNvSpPr>
              <p:nvPr/>
            </p:nvSpPr>
            <p:spPr bwMode="auto">
              <a:xfrm>
                <a:off x="2959" y="2365"/>
                <a:ext cx="24" cy="25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8" name="Rectangle 2789"/>
              <p:cNvSpPr>
                <a:spLocks noChangeArrowheads="1"/>
              </p:cNvSpPr>
              <p:nvPr/>
            </p:nvSpPr>
            <p:spPr bwMode="auto">
              <a:xfrm>
                <a:off x="3012" y="2341"/>
                <a:ext cx="25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9" name="Rectangle 2790"/>
              <p:cNvSpPr>
                <a:spLocks noChangeArrowheads="1"/>
              </p:cNvSpPr>
              <p:nvPr/>
            </p:nvSpPr>
            <p:spPr bwMode="auto">
              <a:xfrm>
                <a:off x="3066" y="2312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0" name="Rectangle 2791"/>
              <p:cNvSpPr>
                <a:spLocks noChangeArrowheads="1"/>
              </p:cNvSpPr>
              <p:nvPr/>
            </p:nvSpPr>
            <p:spPr bwMode="auto">
              <a:xfrm>
                <a:off x="3119" y="225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1" name="Rectangle 2792"/>
              <p:cNvSpPr>
                <a:spLocks noChangeArrowheads="1"/>
              </p:cNvSpPr>
              <p:nvPr/>
            </p:nvSpPr>
            <p:spPr bwMode="auto">
              <a:xfrm>
                <a:off x="3172" y="2182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2" name="Rectangle 2793"/>
              <p:cNvSpPr>
                <a:spLocks noChangeArrowheads="1"/>
              </p:cNvSpPr>
              <p:nvPr/>
            </p:nvSpPr>
            <p:spPr bwMode="auto">
              <a:xfrm>
                <a:off x="3225" y="2105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3" name="Rectangle 2794"/>
              <p:cNvSpPr>
                <a:spLocks noChangeArrowheads="1"/>
              </p:cNvSpPr>
              <p:nvPr/>
            </p:nvSpPr>
            <p:spPr bwMode="auto">
              <a:xfrm>
                <a:off x="3278" y="2027"/>
                <a:ext cx="24" cy="25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" name="Rectangle 2795"/>
              <p:cNvSpPr>
                <a:spLocks noChangeArrowheads="1"/>
              </p:cNvSpPr>
              <p:nvPr/>
            </p:nvSpPr>
            <p:spPr bwMode="auto">
              <a:xfrm>
                <a:off x="3331" y="1960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" name="Rectangle 2796"/>
              <p:cNvSpPr>
                <a:spLocks noChangeArrowheads="1"/>
              </p:cNvSpPr>
              <p:nvPr/>
            </p:nvSpPr>
            <p:spPr bwMode="auto">
              <a:xfrm>
                <a:off x="3384" y="1916"/>
                <a:ext cx="25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" name="Rectangle 2797"/>
              <p:cNvSpPr>
                <a:spLocks noChangeArrowheads="1"/>
              </p:cNvSpPr>
              <p:nvPr/>
            </p:nvSpPr>
            <p:spPr bwMode="auto">
              <a:xfrm>
                <a:off x="3438" y="1873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7" name="Rectangle 2798"/>
              <p:cNvSpPr>
                <a:spLocks noChangeArrowheads="1"/>
              </p:cNvSpPr>
              <p:nvPr/>
            </p:nvSpPr>
            <p:spPr bwMode="auto">
              <a:xfrm>
                <a:off x="3491" y="1834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8" name="Rectangle 2799"/>
              <p:cNvSpPr>
                <a:spLocks noChangeArrowheads="1"/>
              </p:cNvSpPr>
              <p:nvPr/>
            </p:nvSpPr>
            <p:spPr bwMode="auto">
              <a:xfrm>
                <a:off x="3544" y="1800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9" name="Rectangle 2800"/>
              <p:cNvSpPr>
                <a:spLocks noChangeArrowheads="1"/>
              </p:cNvSpPr>
              <p:nvPr/>
            </p:nvSpPr>
            <p:spPr bwMode="auto">
              <a:xfrm>
                <a:off x="3597" y="1767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0" name="Rectangle 2801"/>
              <p:cNvSpPr>
                <a:spLocks noChangeArrowheads="1"/>
              </p:cNvSpPr>
              <p:nvPr/>
            </p:nvSpPr>
            <p:spPr bwMode="auto">
              <a:xfrm>
                <a:off x="3650" y="1747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1" name="Rectangle 2802"/>
              <p:cNvSpPr>
                <a:spLocks noChangeArrowheads="1"/>
              </p:cNvSpPr>
              <p:nvPr/>
            </p:nvSpPr>
            <p:spPr bwMode="auto">
              <a:xfrm>
                <a:off x="3703" y="1718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2" name="Rectangle 2803"/>
              <p:cNvSpPr>
                <a:spLocks noChangeArrowheads="1"/>
              </p:cNvSpPr>
              <p:nvPr/>
            </p:nvSpPr>
            <p:spPr bwMode="auto">
              <a:xfrm>
                <a:off x="3756" y="1704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3" name="Rectangle 2804"/>
              <p:cNvSpPr>
                <a:spLocks noChangeArrowheads="1"/>
              </p:cNvSpPr>
              <p:nvPr/>
            </p:nvSpPr>
            <p:spPr bwMode="auto">
              <a:xfrm>
                <a:off x="3809" y="1689"/>
                <a:ext cx="25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" name="Rectangle 2805"/>
              <p:cNvSpPr>
                <a:spLocks noChangeArrowheads="1"/>
              </p:cNvSpPr>
              <p:nvPr/>
            </p:nvSpPr>
            <p:spPr bwMode="auto">
              <a:xfrm>
                <a:off x="3863" y="1689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5" name="Rectangle 2806"/>
              <p:cNvSpPr>
                <a:spLocks noChangeArrowheads="1"/>
              </p:cNvSpPr>
              <p:nvPr/>
            </p:nvSpPr>
            <p:spPr bwMode="auto">
              <a:xfrm>
                <a:off x="3916" y="1675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6" name="Rectangle 2807"/>
              <p:cNvSpPr>
                <a:spLocks noChangeArrowheads="1"/>
              </p:cNvSpPr>
              <p:nvPr/>
            </p:nvSpPr>
            <p:spPr bwMode="auto">
              <a:xfrm>
                <a:off x="3969" y="1670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7" name="Rectangle 2808"/>
              <p:cNvSpPr>
                <a:spLocks noChangeArrowheads="1"/>
              </p:cNvSpPr>
              <p:nvPr/>
            </p:nvSpPr>
            <p:spPr bwMode="auto">
              <a:xfrm>
                <a:off x="4022" y="1665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8" name="Rectangle 2809"/>
              <p:cNvSpPr>
                <a:spLocks noChangeArrowheads="1"/>
              </p:cNvSpPr>
              <p:nvPr/>
            </p:nvSpPr>
            <p:spPr bwMode="auto">
              <a:xfrm>
                <a:off x="4075" y="1665"/>
                <a:ext cx="24" cy="24"/>
              </a:xfrm>
              <a:prstGeom prst="rect">
                <a:avLst/>
              </a:prstGeom>
              <a:solidFill>
                <a:srgbClr val="FF6600"/>
              </a:solidFill>
              <a:ln w="7938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9" name="Rectangle 2810"/>
              <p:cNvSpPr>
                <a:spLocks noChangeArrowheads="1"/>
              </p:cNvSpPr>
              <p:nvPr/>
            </p:nvSpPr>
            <p:spPr bwMode="auto">
              <a:xfrm>
                <a:off x="674" y="2457"/>
                <a:ext cx="25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0" name="Rectangle 2811"/>
              <p:cNvSpPr>
                <a:spLocks noChangeArrowheads="1"/>
              </p:cNvSpPr>
              <p:nvPr/>
            </p:nvSpPr>
            <p:spPr bwMode="auto">
              <a:xfrm>
                <a:off x="728" y="2452"/>
                <a:ext cx="24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1" name="Rectangle 2812"/>
              <p:cNvSpPr>
                <a:spLocks noChangeArrowheads="1"/>
              </p:cNvSpPr>
              <p:nvPr/>
            </p:nvSpPr>
            <p:spPr bwMode="auto">
              <a:xfrm>
                <a:off x="781" y="2452"/>
                <a:ext cx="24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2" name="Rectangle 2813"/>
              <p:cNvSpPr>
                <a:spLocks noChangeArrowheads="1"/>
              </p:cNvSpPr>
              <p:nvPr/>
            </p:nvSpPr>
            <p:spPr bwMode="auto">
              <a:xfrm>
                <a:off x="834" y="2448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3" name="Rectangle 2814"/>
              <p:cNvSpPr>
                <a:spLocks noChangeArrowheads="1"/>
              </p:cNvSpPr>
              <p:nvPr/>
            </p:nvSpPr>
            <p:spPr bwMode="auto">
              <a:xfrm>
                <a:off x="887" y="2448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4" name="Group 3016"/>
            <p:cNvGrpSpPr>
              <a:grpSpLocks/>
            </p:cNvGrpSpPr>
            <p:nvPr/>
          </p:nvGrpSpPr>
          <p:grpSpPr bwMode="auto">
            <a:xfrm>
              <a:off x="1485901" y="3109414"/>
              <a:ext cx="4328746" cy="1601788"/>
              <a:chOff x="674" y="1293"/>
              <a:chExt cx="3425" cy="1188"/>
            </a:xfrm>
          </p:grpSpPr>
          <p:sp>
            <p:nvSpPr>
              <p:cNvPr id="635" name="Rectangle 2816"/>
              <p:cNvSpPr>
                <a:spLocks noChangeArrowheads="1"/>
              </p:cNvSpPr>
              <p:nvPr/>
            </p:nvSpPr>
            <p:spPr bwMode="auto">
              <a:xfrm>
                <a:off x="940" y="2443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" name="Rectangle 2817"/>
              <p:cNvSpPr>
                <a:spLocks noChangeArrowheads="1"/>
              </p:cNvSpPr>
              <p:nvPr/>
            </p:nvSpPr>
            <p:spPr bwMode="auto">
              <a:xfrm>
                <a:off x="993" y="2443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7" name="Rectangle 2818"/>
              <p:cNvSpPr>
                <a:spLocks noChangeArrowheads="1"/>
              </p:cNvSpPr>
              <p:nvPr/>
            </p:nvSpPr>
            <p:spPr bwMode="auto">
              <a:xfrm>
                <a:off x="1046" y="2438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8" name="Rectangle 2819"/>
              <p:cNvSpPr>
                <a:spLocks noChangeArrowheads="1"/>
              </p:cNvSpPr>
              <p:nvPr/>
            </p:nvSpPr>
            <p:spPr bwMode="auto">
              <a:xfrm>
                <a:off x="1099" y="2438"/>
                <a:ext cx="25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9" name="Rectangle 2820"/>
              <p:cNvSpPr>
                <a:spLocks noChangeArrowheads="1"/>
              </p:cNvSpPr>
              <p:nvPr/>
            </p:nvSpPr>
            <p:spPr bwMode="auto">
              <a:xfrm>
                <a:off x="1153" y="2433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0" name="Rectangle 2821"/>
              <p:cNvSpPr>
                <a:spLocks noChangeArrowheads="1"/>
              </p:cNvSpPr>
              <p:nvPr/>
            </p:nvSpPr>
            <p:spPr bwMode="auto">
              <a:xfrm>
                <a:off x="1206" y="2428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1" name="Rectangle 2822"/>
              <p:cNvSpPr>
                <a:spLocks noChangeArrowheads="1"/>
              </p:cNvSpPr>
              <p:nvPr/>
            </p:nvSpPr>
            <p:spPr bwMode="auto">
              <a:xfrm>
                <a:off x="1259" y="2428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2" name="Rectangle 2823"/>
              <p:cNvSpPr>
                <a:spLocks noChangeArrowheads="1"/>
              </p:cNvSpPr>
              <p:nvPr/>
            </p:nvSpPr>
            <p:spPr bwMode="auto">
              <a:xfrm>
                <a:off x="1312" y="2428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3" name="Rectangle 2824"/>
              <p:cNvSpPr>
                <a:spLocks noChangeArrowheads="1"/>
              </p:cNvSpPr>
              <p:nvPr/>
            </p:nvSpPr>
            <p:spPr bwMode="auto">
              <a:xfrm>
                <a:off x="1365" y="2423"/>
                <a:ext cx="24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4" name="Rectangle 2825"/>
              <p:cNvSpPr>
                <a:spLocks noChangeArrowheads="1"/>
              </p:cNvSpPr>
              <p:nvPr/>
            </p:nvSpPr>
            <p:spPr bwMode="auto">
              <a:xfrm>
                <a:off x="1418" y="2423"/>
                <a:ext cx="24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" name="Rectangle 2826"/>
              <p:cNvSpPr>
                <a:spLocks noChangeArrowheads="1"/>
              </p:cNvSpPr>
              <p:nvPr/>
            </p:nvSpPr>
            <p:spPr bwMode="auto">
              <a:xfrm>
                <a:off x="1471" y="2423"/>
                <a:ext cx="25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6" name="Rectangle 2827"/>
              <p:cNvSpPr>
                <a:spLocks noChangeArrowheads="1"/>
              </p:cNvSpPr>
              <p:nvPr/>
            </p:nvSpPr>
            <p:spPr bwMode="auto">
              <a:xfrm>
                <a:off x="1525" y="2419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7" name="Rectangle 2828"/>
              <p:cNvSpPr>
                <a:spLocks noChangeArrowheads="1"/>
              </p:cNvSpPr>
              <p:nvPr/>
            </p:nvSpPr>
            <p:spPr bwMode="auto">
              <a:xfrm>
                <a:off x="1578" y="2419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8" name="Rectangle 2829"/>
              <p:cNvSpPr>
                <a:spLocks noChangeArrowheads="1"/>
              </p:cNvSpPr>
              <p:nvPr/>
            </p:nvSpPr>
            <p:spPr bwMode="auto">
              <a:xfrm>
                <a:off x="1631" y="2414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9" name="Rectangle 2830"/>
              <p:cNvSpPr>
                <a:spLocks noChangeArrowheads="1"/>
              </p:cNvSpPr>
              <p:nvPr/>
            </p:nvSpPr>
            <p:spPr bwMode="auto">
              <a:xfrm>
                <a:off x="1684" y="2414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0" name="Rectangle 2831"/>
              <p:cNvSpPr>
                <a:spLocks noChangeArrowheads="1"/>
              </p:cNvSpPr>
              <p:nvPr/>
            </p:nvSpPr>
            <p:spPr bwMode="auto">
              <a:xfrm>
                <a:off x="1737" y="2414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1" name="Rectangle 2832"/>
              <p:cNvSpPr>
                <a:spLocks noChangeArrowheads="1"/>
              </p:cNvSpPr>
              <p:nvPr/>
            </p:nvSpPr>
            <p:spPr bwMode="auto">
              <a:xfrm>
                <a:off x="1790" y="2414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2" name="Rectangle 2833"/>
              <p:cNvSpPr>
                <a:spLocks noChangeArrowheads="1"/>
              </p:cNvSpPr>
              <p:nvPr/>
            </p:nvSpPr>
            <p:spPr bwMode="auto">
              <a:xfrm>
                <a:off x="1843" y="2409"/>
                <a:ext cx="25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3" name="Rectangle 2834"/>
              <p:cNvSpPr>
                <a:spLocks noChangeArrowheads="1"/>
              </p:cNvSpPr>
              <p:nvPr/>
            </p:nvSpPr>
            <p:spPr bwMode="auto">
              <a:xfrm>
                <a:off x="1897" y="2409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4" name="Rectangle 2835"/>
              <p:cNvSpPr>
                <a:spLocks noChangeArrowheads="1"/>
              </p:cNvSpPr>
              <p:nvPr/>
            </p:nvSpPr>
            <p:spPr bwMode="auto">
              <a:xfrm>
                <a:off x="1950" y="2404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" name="Rectangle 2836"/>
              <p:cNvSpPr>
                <a:spLocks noChangeArrowheads="1"/>
              </p:cNvSpPr>
              <p:nvPr/>
            </p:nvSpPr>
            <p:spPr bwMode="auto">
              <a:xfrm>
                <a:off x="2003" y="2404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6" name="Rectangle 2837"/>
              <p:cNvSpPr>
                <a:spLocks noChangeArrowheads="1"/>
              </p:cNvSpPr>
              <p:nvPr/>
            </p:nvSpPr>
            <p:spPr bwMode="auto">
              <a:xfrm>
                <a:off x="2056" y="2404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7" name="Rectangle 2838"/>
              <p:cNvSpPr>
                <a:spLocks noChangeArrowheads="1"/>
              </p:cNvSpPr>
              <p:nvPr/>
            </p:nvSpPr>
            <p:spPr bwMode="auto">
              <a:xfrm>
                <a:off x="2109" y="2404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" name="Rectangle 2839"/>
              <p:cNvSpPr>
                <a:spLocks noChangeArrowheads="1"/>
              </p:cNvSpPr>
              <p:nvPr/>
            </p:nvSpPr>
            <p:spPr bwMode="auto">
              <a:xfrm>
                <a:off x="2162" y="2399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9" name="Rectangle 2840"/>
              <p:cNvSpPr>
                <a:spLocks noChangeArrowheads="1"/>
              </p:cNvSpPr>
              <p:nvPr/>
            </p:nvSpPr>
            <p:spPr bwMode="auto">
              <a:xfrm>
                <a:off x="2215" y="2399"/>
                <a:ext cx="25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0" name="Rectangle 2841"/>
              <p:cNvSpPr>
                <a:spLocks noChangeArrowheads="1"/>
              </p:cNvSpPr>
              <p:nvPr/>
            </p:nvSpPr>
            <p:spPr bwMode="auto">
              <a:xfrm>
                <a:off x="2268" y="2399"/>
                <a:ext cx="25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1" name="Rectangle 2842"/>
              <p:cNvSpPr>
                <a:spLocks noChangeArrowheads="1"/>
              </p:cNvSpPr>
              <p:nvPr/>
            </p:nvSpPr>
            <p:spPr bwMode="auto">
              <a:xfrm>
                <a:off x="2322" y="2394"/>
                <a:ext cx="24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2" name="Rectangle 2843"/>
              <p:cNvSpPr>
                <a:spLocks noChangeArrowheads="1"/>
              </p:cNvSpPr>
              <p:nvPr/>
            </p:nvSpPr>
            <p:spPr bwMode="auto">
              <a:xfrm>
                <a:off x="2375" y="2394"/>
                <a:ext cx="24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3" name="Rectangle 2844"/>
              <p:cNvSpPr>
                <a:spLocks noChangeArrowheads="1"/>
              </p:cNvSpPr>
              <p:nvPr/>
            </p:nvSpPr>
            <p:spPr bwMode="auto">
              <a:xfrm>
                <a:off x="2428" y="2394"/>
                <a:ext cx="24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4" name="Rectangle 2845"/>
              <p:cNvSpPr>
                <a:spLocks noChangeArrowheads="1"/>
              </p:cNvSpPr>
              <p:nvPr/>
            </p:nvSpPr>
            <p:spPr bwMode="auto">
              <a:xfrm>
                <a:off x="2481" y="2394"/>
                <a:ext cx="24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" name="Rectangle 2846"/>
              <p:cNvSpPr>
                <a:spLocks noChangeArrowheads="1"/>
              </p:cNvSpPr>
              <p:nvPr/>
            </p:nvSpPr>
            <p:spPr bwMode="auto">
              <a:xfrm>
                <a:off x="2534" y="2390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" name="Rectangle 2847"/>
              <p:cNvSpPr>
                <a:spLocks noChangeArrowheads="1"/>
              </p:cNvSpPr>
              <p:nvPr/>
            </p:nvSpPr>
            <p:spPr bwMode="auto">
              <a:xfrm>
                <a:off x="2587" y="2385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7" name="Rectangle 2848"/>
              <p:cNvSpPr>
                <a:spLocks noChangeArrowheads="1"/>
              </p:cNvSpPr>
              <p:nvPr/>
            </p:nvSpPr>
            <p:spPr bwMode="auto">
              <a:xfrm>
                <a:off x="2640" y="2380"/>
                <a:ext cx="25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8" name="Rectangle 2849"/>
              <p:cNvSpPr>
                <a:spLocks noChangeArrowheads="1"/>
              </p:cNvSpPr>
              <p:nvPr/>
            </p:nvSpPr>
            <p:spPr bwMode="auto">
              <a:xfrm>
                <a:off x="2694" y="2370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9" name="Rectangle 2850"/>
              <p:cNvSpPr>
                <a:spLocks noChangeArrowheads="1"/>
              </p:cNvSpPr>
              <p:nvPr/>
            </p:nvSpPr>
            <p:spPr bwMode="auto">
              <a:xfrm>
                <a:off x="2747" y="2351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0" name="Rectangle 2851"/>
              <p:cNvSpPr>
                <a:spLocks noChangeArrowheads="1"/>
              </p:cNvSpPr>
              <p:nvPr/>
            </p:nvSpPr>
            <p:spPr bwMode="auto">
              <a:xfrm>
                <a:off x="2800" y="2317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1" name="Rectangle 2852"/>
              <p:cNvSpPr>
                <a:spLocks noChangeArrowheads="1"/>
              </p:cNvSpPr>
              <p:nvPr/>
            </p:nvSpPr>
            <p:spPr bwMode="auto">
              <a:xfrm>
                <a:off x="2853" y="2264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2" name="Rectangle 2853"/>
              <p:cNvSpPr>
                <a:spLocks noChangeArrowheads="1"/>
              </p:cNvSpPr>
              <p:nvPr/>
            </p:nvSpPr>
            <p:spPr bwMode="auto">
              <a:xfrm>
                <a:off x="2906" y="2192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3" name="Rectangle 2854"/>
              <p:cNvSpPr>
                <a:spLocks noChangeArrowheads="1"/>
              </p:cNvSpPr>
              <p:nvPr/>
            </p:nvSpPr>
            <p:spPr bwMode="auto">
              <a:xfrm>
                <a:off x="2959" y="2095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4" name="Rectangle 2855"/>
              <p:cNvSpPr>
                <a:spLocks noChangeArrowheads="1"/>
              </p:cNvSpPr>
              <p:nvPr/>
            </p:nvSpPr>
            <p:spPr bwMode="auto">
              <a:xfrm>
                <a:off x="3012" y="2003"/>
                <a:ext cx="25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" name="Rectangle 2856"/>
              <p:cNvSpPr>
                <a:spLocks noChangeArrowheads="1"/>
              </p:cNvSpPr>
              <p:nvPr/>
            </p:nvSpPr>
            <p:spPr bwMode="auto">
              <a:xfrm>
                <a:off x="3066" y="1936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" name="Rectangle 2857"/>
              <p:cNvSpPr>
                <a:spLocks noChangeArrowheads="1"/>
              </p:cNvSpPr>
              <p:nvPr/>
            </p:nvSpPr>
            <p:spPr bwMode="auto">
              <a:xfrm>
                <a:off x="3119" y="1887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7" name="Rectangle 2858"/>
              <p:cNvSpPr>
                <a:spLocks noChangeArrowheads="1"/>
              </p:cNvSpPr>
              <p:nvPr/>
            </p:nvSpPr>
            <p:spPr bwMode="auto">
              <a:xfrm>
                <a:off x="3172" y="1844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8" name="Rectangle 2859"/>
              <p:cNvSpPr>
                <a:spLocks noChangeArrowheads="1"/>
              </p:cNvSpPr>
              <p:nvPr/>
            </p:nvSpPr>
            <p:spPr bwMode="auto">
              <a:xfrm>
                <a:off x="3225" y="1800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9" name="Rectangle 2860"/>
              <p:cNvSpPr>
                <a:spLocks noChangeArrowheads="1"/>
              </p:cNvSpPr>
              <p:nvPr/>
            </p:nvSpPr>
            <p:spPr bwMode="auto">
              <a:xfrm>
                <a:off x="3278" y="1762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0" name="Rectangle 2861"/>
              <p:cNvSpPr>
                <a:spLocks noChangeArrowheads="1"/>
              </p:cNvSpPr>
              <p:nvPr/>
            </p:nvSpPr>
            <p:spPr bwMode="auto">
              <a:xfrm>
                <a:off x="3331" y="1728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1" name="Rectangle 2862"/>
              <p:cNvSpPr>
                <a:spLocks noChangeArrowheads="1"/>
              </p:cNvSpPr>
              <p:nvPr/>
            </p:nvSpPr>
            <p:spPr bwMode="auto">
              <a:xfrm>
                <a:off x="3384" y="1694"/>
                <a:ext cx="25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2" name="Rectangle 2863"/>
              <p:cNvSpPr>
                <a:spLocks noChangeArrowheads="1"/>
              </p:cNvSpPr>
              <p:nvPr/>
            </p:nvSpPr>
            <p:spPr bwMode="auto">
              <a:xfrm>
                <a:off x="3438" y="1670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3" name="Rectangle 2864"/>
              <p:cNvSpPr>
                <a:spLocks noChangeArrowheads="1"/>
              </p:cNvSpPr>
              <p:nvPr/>
            </p:nvSpPr>
            <p:spPr bwMode="auto">
              <a:xfrm>
                <a:off x="3491" y="1651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4" name="Rectangle 2865"/>
              <p:cNvSpPr>
                <a:spLocks noChangeArrowheads="1"/>
              </p:cNvSpPr>
              <p:nvPr/>
            </p:nvSpPr>
            <p:spPr bwMode="auto">
              <a:xfrm>
                <a:off x="3544" y="1641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5" name="Rectangle 2866"/>
              <p:cNvSpPr>
                <a:spLocks noChangeArrowheads="1"/>
              </p:cNvSpPr>
              <p:nvPr/>
            </p:nvSpPr>
            <p:spPr bwMode="auto">
              <a:xfrm>
                <a:off x="3597" y="1622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6" name="Rectangle 2867"/>
              <p:cNvSpPr>
                <a:spLocks noChangeArrowheads="1"/>
              </p:cNvSpPr>
              <p:nvPr/>
            </p:nvSpPr>
            <p:spPr bwMode="auto">
              <a:xfrm>
                <a:off x="3650" y="1617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7" name="Rectangle 2868"/>
              <p:cNvSpPr>
                <a:spLocks noChangeArrowheads="1"/>
              </p:cNvSpPr>
              <p:nvPr/>
            </p:nvSpPr>
            <p:spPr bwMode="auto">
              <a:xfrm>
                <a:off x="3703" y="1602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8" name="Rectangle 2869"/>
              <p:cNvSpPr>
                <a:spLocks noChangeArrowheads="1"/>
              </p:cNvSpPr>
              <p:nvPr/>
            </p:nvSpPr>
            <p:spPr bwMode="auto">
              <a:xfrm>
                <a:off x="3756" y="1597"/>
                <a:ext cx="24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9" name="Rectangle 2870"/>
              <p:cNvSpPr>
                <a:spLocks noChangeArrowheads="1"/>
              </p:cNvSpPr>
              <p:nvPr/>
            </p:nvSpPr>
            <p:spPr bwMode="auto">
              <a:xfrm>
                <a:off x="3809" y="1597"/>
                <a:ext cx="25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0" name="Rectangle 2871"/>
              <p:cNvSpPr>
                <a:spLocks noChangeArrowheads="1"/>
              </p:cNvSpPr>
              <p:nvPr/>
            </p:nvSpPr>
            <p:spPr bwMode="auto">
              <a:xfrm>
                <a:off x="3863" y="1597"/>
                <a:ext cx="24" cy="25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1" name="Rectangle 2872"/>
              <p:cNvSpPr>
                <a:spLocks noChangeArrowheads="1"/>
              </p:cNvSpPr>
              <p:nvPr/>
            </p:nvSpPr>
            <p:spPr bwMode="auto">
              <a:xfrm>
                <a:off x="3916" y="1588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2" name="Rectangle 2873"/>
              <p:cNvSpPr>
                <a:spLocks noChangeArrowheads="1"/>
              </p:cNvSpPr>
              <p:nvPr/>
            </p:nvSpPr>
            <p:spPr bwMode="auto">
              <a:xfrm>
                <a:off x="3969" y="1578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3" name="Rectangle 2874"/>
              <p:cNvSpPr>
                <a:spLocks noChangeArrowheads="1"/>
              </p:cNvSpPr>
              <p:nvPr/>
            </p:nvSpPr>
            <p:spPr bwMode="auto">
              <a:xfrm>
                <a:off x="4022" y="1578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4" name="Rectangle 2875"/>
              <p:cNvSpPr>
                <a:spLocks noChangeArrowheads="1"/>
              </p:cNvSpPr>
              <p:nvPr/>
            </p:nvSpPr>
            <p:spPr bwMode="auto">
              <a:xfrm>
                <a:off x="4075" y="1573"/>
                <a:ext cx="24" cy="24"/>
              </a:xfrm>
              <a:prstGeom prst="rect">
                <a:avLst/>
              </a:prstGeom>
              <a:solidFill>
                <a:srgbClr val="800080"/>
              </a:solidFill>
              <a:ln w="7938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5" name="Rectangle 2876"/>
              <p:cNvSpPr>
                <a:spLocks noChangeArrowheads="1"/>
              </p:cNvSpPr>
              <p:nvPr/>
            </p:nvSpPr>
            <p:spPr bwMode="auto">
              <a:xfrm>
                <a:off x="674" y="2457"/>
                <a:ext cx="25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6" name="Rectangle 2877"/>
              <p:cNvSpPr>
                <a:spLocks noChangeArrowheads="1"/>
              </p:cNvSpPr>
              <p:nvPr/>
            </p:nvSpPr>
            <p:spPr bwMode="auto">
              <a:xfrm>
                <a:off x="728" y="2452"/>
                <a:ext cx="24" cy="25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7" name="Rectangle 2878"/>
              <p:cNvSpPr>
                <a:spLocks noChangeArrowheads="1"/>
              </p:cNvSpPr>
              <p:nvPr/>
            </p:nvSpPr>
            <p:spPr bwMode="auto">
              <a:xfrm>
                <a:off x="781" y="2452"/>
                <a:ext cx="24" cy="25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8" name="Rectangle 2879"/>
              <p:cNvSpPr>
                <a:spLocks noChangeArrowheads="1"/>
              </p:cNvSpPr>
              <p:nvPr/>
            </p:nvSpPr>
            <p:spPr bwMode="auto">
              <a:xfrm>
                <a:off x="834" y="2452"/>
                <a:ext cx="24" cy="25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9" name="Rectangle 2880"/>
              <p:cNvSpPr>
                <a:spLocks noChangeArrowheads="1"/>
              </p:cNvSpPr>
              <p:nvPr/>
            </p:nvSpPr>
            <p:spPr bwMode="auto">
              <a:xfrm>
                <a:off x="887" y="2448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0" name="Rectangle 2881"/>
              <p:cNvSpPr>
                <a:spLocks noChangeArrowheads="1"/>
              </p:cNvSpPr>
              <p:nvPr/>
            </p:nvSpPr>
            <p:spPr bwMode="auto">
              <a:xfrm>
                <a:off x="940" y="2443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1" name="Rectangle 2882"/>
              <p:cNvSpPr>
                <a:spLocks noChangeArrowheads="1"/>
              </p:cNvSpPr>
              <p:nvPr/>
            </p:nvSpPr>
            <p:spPr bwMode="auto">
              <a:xfrm>
                <a:off x="993" y="2443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2" name="Rectangle 2883"/>
              <p:cNvSpPr>
                <a:spLocks noChangeArrowheads="1"/>
              </p:cNvSpPr>
              <p:nvPr/>
            </p:nvSpPr>
            <p:spPr bwMode="auto">
              <a:xfrm>
                <a:off x="1046" y="2438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3" name="Rectangle 2884"/>
              <p:cNvSpPr>
                <a:spLocks noChangeArrowheads="1"/>
              </p:cNvSpPr>
              <p:nvPr/>
            </p:nvSpPr>
            <p:spPr bwMode="auto">
              <a:xfrm>
                <a:off x="1099" y="2438"/>
                <a:ext cx="25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4" name="Rectangle 2885"/>
              <p:cNvSpPr>
                <a:spLocks noChangeArrowheads="1"/>
              </p:cNvSpPr>
              <p:nvPr/>
            </p:nvSpPr>
            <p:spPr bwMode="auto">
              <a:xfrm>
                <a:off x="1153" y="2433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5" name="Rectangle 2886"/>
              <p:cNvSpPr>
                <a:spLocks noChangeArrowheads="1"/>
              </p:cNvSpPr>
              <p:nvPr/>
            </p:nvSpPr>
            <p:spPr bwMode="auto">
              <a:xfrm>
                <a:off x="1206" y="2433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6" name="Rectangle 2887"/>
              <p:cNvSpPr>
                <a:spLocks noChangeArrowheads="1"/>
              </p:cNvSpPr>
              <p:nvPr/>
            </p:nvSpPr>
            <p:spPr bwMode="auto">
              <a:xfrm>
                <a:off x="1259" y="2433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7" name="Rectangle 2888"/>
              <p:cNvSpPr>
                <a:spLocks noChangeArrowheads="1"/>
              </p:cNvSpPr>
              <p:nvPr/>
            </p:nvSpPr>
            <p:spPr bwMode="auto">
              <a:xfrm>
                <a:off x="1312" y="2428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8" name="Rectangle 2889"/>
              <p:cNvSpPr>
                <a:spLocks noChangeArrowheads="1"/>
              </p:cNvSpPr>
              <p:nvPr/>
            </p:nvSpPr>
            <p:spPr bwMode="auto">
              <a:xfrm>
                <a:off x="1365" y="2428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9" name="Rectangle 2890"/>
              <p:cNvSpPr>
                <a:spLocks noChangeArrowheads="1"/>
              </p:cNvSpPr>
              <p:nvPr/>
            </p:nvSpPr>
            <p:spPr bwMode="auto">
              <a:xfrm>
                <a:off x="1418" y="2428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0" name="Rectangle 2891"/>
              <p:cNvSpPr>
                <a:spLocks noChangeArrowheads="1"/>
              </p:cNvSpPr>
              <p:nvPr/>
            </p:nvSpPr>
            <p:spPr bwMode="auto">
              <a:xfrm>
                <a:off x="1471" y="2423"/>
                <a:ext cx="25" cy="25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1" name="Rectangle 2892"/>
              <p:cNvSpPr>
                <a:spLocks noChangeArrowheads="1"/>
              </p:cNvSpPr>
              <p:nvPr/>
            </p:nvSpPr>
            <p:spPr bwMode="auto">
              <a:xfrm>
                <a:off x="1525" y="241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2" name="Rectangle 2893"/>
              <p:cNvSpPr>
                <a:spLocks noChangeArrowheads="1"/>
              </p:cNvSpPr>
              <p:nvPr/>
            </p:nvSpPr>
            <p:spPr bwMode="auto">
              <a:xfrm>
                <a:off x="1578" y="241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3" name="Rectangle 2894"/>
              <p:cNvSpPr>
                <a:spLocks noChangeArrowheads="1"/>
              </p:cNvSpPr>
              <p:nvPr/>
            </p:nvSpPr>
            <p:spPr bwMode="auto">
              <a:xfrm>
                <a:off x="1631" y="241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4" name="Rectangle 2895"/>
              <p:cNvSpPr>
                <a:spLocks noChangeArrowheads="1"/>
              </p:cNvSpPr>
              <p:nvPr/>
            </p:nvSpPr>
            <p:spPr bwMode="auto">
              <a:xfrm>
                <a:off x="1684" y="241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5" name="Rectangle 2896"/>
              <p:cNvSpPr>
                <a:spLocks noChangeArrowheads="1"/>
              </p:cNvSpPr>
              <p:nvPr/>
            </p:nvSpPr>
            <p:spPr bwMode="auto">
              <a:xfrm>
                <a:off x="1737" y="241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6" name="Rectangle 2897"/>
              <p:cNvSpPr>
                <a:spLocks noChangeArrowheads="1"/>
              </p:cNvSpPr>
              <p:nvPr/>
            </p:nvSpPr>
            <p:spPr bwMode="auto">
              <a:xfrm>
                <a:off x="1790" y="2414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7" name="Rectangle 2898"/>
              <p:cNvSpPr>
                <a:spLocks noChangeArrowheads="1"/>
              </p:cNvSpPr>
              <p:nvPr/>
            </p:nvSpPr>
            <p:spPr bwMode="auto">
              <a:xfrm>
                <a:off x="1843" y="2414"/>
                <a:ext cx="25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" name="Rectangle 2899"/>
              <p:cNvSpPr>
                <a:spLocks noChangeArrowheads="1"/>
              </p:cNvSpPr>
              <p:nvPr/>
            </p:nvSpPr>
            <p:spPr bwMode="auto">
              <a:xfrm>
                <a:off x="1897" y="2414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" name="Rectangle 2900"/>
              <p:cNvSpPr>
                <a:spLocks noChangeArrowheads="1"/>
              </p:cNvSpPr>
              <p:nvPr/>
            </p:nvSpPr>
            <p:spPr bwMode="auto">
              <a:xfrm>
                <a:off x="1950" y="240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" name="Rectangle 2901"/>
              <p:cNvSpPr>
                <a:spLocks noChangeArrowheads="1"/>
              </p:cNvSpPr>
              <p:nvPr/>
            </p:nvSpPr>
            <p:spPr bwMode="auto">
              <a:xfrm>
                <a:off x="2003" y="240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" name="Rectangle 2902"/>
              <p:cNvSpPr>
                <a:spLocks noChangeArrowheads="1"/>
              </p:cNvSpPr>
              <p:nvPr/>
            </p:nvSpPr>
            <p:spPr bwMode="auto">
              <a:xfrm>
                <a:off x="2056" y="240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2" name="Rectangle 2903"/>
              <p:cNvSpPr>
                <a:spLocks noChangeArrowheads="1"/>
              </p:cNvSpPr>
              <p:nvPr/>
            </p:nvSpPr>
            <p:spPr bwMode="auto">
              <a:xfrm>
                <a:off x="2109" y="2404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" name="Rectangle 2904"/>
              <p:cNvSpPr>
                <a:spLocks noChangeArrowheads="1"/>
              </p:cNvSpPr>
              <p:nvPr/>
            </p:nvSpPr>
            <p:spPr bwMode="auto">
              <a:xfrm>
                <a:off x="2162" y="2404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" name="Rectangle 2905"/>
              <p:cNvSpPr>
                <a:spLocks noChangeArrowheads="1"/>
              </p:cNvSpPr>
              <p:nvPr/>
            </p:nvSpPr>
            <p:spPr bwMode="auto">
              <a:xfrm>
                <a:off x="2215" y="2404"/>
                <a:ext cx="25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" name="Rectangle 2906"/>
              <p:cNvSpPr>
                <a:spLocks noChangeArrowheads="1"/>
              </p:cNvSpPr>
              <p:nvPr/>
            </p:nvSpPr>
            <p:spPr bwMode="auto">
              <a:xfrm>
                <a:off x="2268" y="2399"/>
                <a:ext cx="25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" name="Rectangle 2907"/>
              <p:cNvSpPr>
                <a:spLocks noChangeArrowheads="1"/>
              </p:cNvSpPr>
              <p:nvPr/>
            </p:nvSpPr>
            <p:spPr bwMode="auto">
              <a:xfrm>
                <a:off x="2322" y="239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7" name="Rectangle 2908"/>
              <p:cNvSpPr>
                <a:spLocks noChangeArrowheads="1"/>
              </p:cNvSpPr>
              <p:nvPr/>
            </p:nvSpPr>
            <p:spPr bwMode="auto">
              <a:xfrm>
                <a:off x="2375" y="2394"/>
                <a:ext cx="24" cy="25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8" name="Rectangle 2909"/>
              <p:cNvSpPr>
                <a:spLocks noChangeArrowheads="1"/>
              </p:cNvSpPr>
              <p:nvPr/>
            </p:nvSpPr>
            <p:spPr bwMode="auto">
              <a:xfrm>
                <a:off x="2428" y="2394"/>
                <a:ext cx="24" cy="25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9" name="Rectangle 2910"/>
              <p:cNvSpPr>
                <a:spLocks noChangeArrowheads="1"/>
              </p:cNvSpPr>
              <p:nvPr/>
            </p:nvSpPr>
            <p:spPr bwMode="auto">
              <a:xfrm>
                <a:off x="2481" y="2385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0" name="Rectangle 2911"/>
              <p:cNvSpPr>
                <a:spLocks noChangeArrowheads="1"/>
              </p:cNvSpPr>
              <p:nvPr/>
            </p:nvSpPr>
            <p:spPr bwMode="auto">
              <a:xfrm>
                <a:off x="2534" y="2375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1" name="Rectangle 2912"/>
              <p:cNvSpPr>
                <a:spLocks noChangeArrowheads="1"/>
              </p:cNvSpPr>
              <p:nvPr/>
            </p:nvSpPr>
            <p:spPr bwMode="auto">
              <a:xfrm>
                <a:off x="2587" y="236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2" name="Rectangle 2913"/>
              <p:cNvSpPr>
                <a:spLocks noChangeArrowheads="1"/>
              </p:cNvSpPr>
              <p:nvPr/>
            </p:nvSpPr>
            <p:spPr bwMode="auto">
              <a:xfrm>
                <a:off x="2640" y="2332"/>
                <a:ext cx="25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3" name="Rectangle 2914"/>
              <p:cNvSpPr>
                <a:spLocks noChangeArrowheads="1"/>
              </p:cNvSpPr>
              <p:nvPr/>
            </p:nvSpPr>
            <p:spPr bwMode="auto">
              <a:xfrm>
                <a:off x="2694" y="227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4" name="Rectangle 2915"/>
              <p:cNvSpPr>
                <a:spLocks noChangeArrowheads="1"/>
              </p:cNvSpPr>
              <p:nvPr/>
            </p:nvSpPr>
            <p:spPr bwMode="auto">
              <a:xfrm>
                <a:off x="2747" y="2206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5" name="Rectangle 2916"/>
              <p:cNvSpPr>
                <a:spLocks noChangeArrowheads="1"/>
              </p:cNvSpPr>
              <p:nvPr/>
            </p:nvSpPr>
            <p:spPr bwMode="auto">
              <a:xfrm>
                <a:off x="2800" y="211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6" name="Rectangle 2917"/>
              <p:cNvSpPr>
                <a:spLocks noChangeArrowheads="1"/>
              </p:cNvSpPr>
              <p:nvPr/>
            </p:nvSpPr>
            <p:spPr bwMode="auto">
              <a:xfrm>
                <a:off x="2853" y="2018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7" name="Rectangle 2918"/>
              <p:cNvSpPr>
                <a:spLocks noChangeArrowheads="1"/>
              </p:cNvSpPr>
              <p:nvPr/>
            </p:nvSpPr>
            <p:spPr bwMode="auto">
              <a:xfrm>
                <a:off x="2906" y="193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8" name="Rectangle 2919"/>
              <p:cNvSpPr>
                <a:spLocks noChangeArrowheads="1"/>
              </p:cNvSpPr>
              <p:nvPr/>
            </p:nvSpPr>
            <p:spPr bwMode="auto">
              <a:xfrm>
                <a:off x="2959" y="1858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9" name="Rectangle 2920"/>
              <p:cNvSpPr>
                <a:spLocks noChangeArrowheads="1"/>
              </p:cNvSpPr>
              <p:nvPr/>
            </p:nvSpPr>
            <p:spPr bwMode="auto">
              <a:xfrm>
                <a:off x="3012" y="1800"/>
                <a:ext cx="25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0" name="Rectangle 2921"/>
              <p:cNvSpPr>
                <a:spLocks noChangeArrowheads="1"/>
              </p:cNvSpPr>
              <p:nvPr/>
            </p:nvSpPr>
            <p:spPr bwMode="auto">
              <a:xfrm>
                <a:off x="3066" y="1762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1" name="Rectangle 2922"/>
              <p:cNvSpPr>
                <a:spLocks noChangeArrowheads="1"/>
              </p:cNvSpPr>
              <p:nvPr/>
            </p:nvSpPr>
            <p:spPr bwMode="auto">
              <a:xfrm>
                <a:off x="3119" y="1718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" name="Rectangle 2923"/>
              <p:cNvSpPr>
                <a:spLocks noChangeArrowheads="1"/>
              </p:cNvSpPr>
              <p:nvPr/>
            </p:nvSpPr>
            <p:spPr bwMode="auto">
              <a:xfrm>
                <a:off x="3172" y="1684"/>
                <a:ext cx="24" cy="25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" name="Rectangle 2924"/>
              <p:cNvSpPr>
                <a:spLocks noChangeArrowheads="1"/>
              </p:cNvSpPr>
              <p:nvPr/>
            </p:nvSpPr>
            <p:spPr bwMode="auto">
              <a:xfrm>
                <a:off x="3225" y="164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4" name="Rectangle 2925"/>
              <p:cNvSpPr>
                <a:spLocks noChangeArrowheads="1"/>
              </p:cNvSpPr>
              <p:nvPr/>
            </p:nvSpPr>
            <p:spPr bwMode="auto">
              <a:xfrm>
                <a:off x="3278" y="1602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5" name="Rectangle 2926"/>
              <p:cNvSpPr>
                <a:spLocks noChangeArrowheads="1"/>
              </p:cNvSpPr>
              <p:nvPr/>
            </p:nvSpPr>
            <p:spPr bwMode="auto">
              <a:xfrm>
                <a:off x="3331" y="1578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6" name="Rectangle 2927"/>
              <p:cNvSpPr>
                <a:spLocks noChangeArrowheads="1"/>
              </p:cNvSpPr>
              <p:nvPr/>
            </p:nvSpPr>
            <p:spPr bwMode="auto">
              <a:xfrm>
                <a:off x="3384" y="1544"/>
                <a:ext cx="25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7" name="Rectangle 2928"/>
              <p:cNvSpPr>
                <a:spLocks noChangeArrowheads="1"/>
              </p:cNvSpPr>
              <p:nvPr/>
            </p:nvSpPr>
            <p:spPr bwMode="auto">
              <a:xfrm>
                <a:off x="3438" y="1511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8" name="Rectangle 2929"/>
              <p:cNvSpPr>
                <a:spLocks noChangeArrowheads="1"/>
              </p:cNvSpPr>
              <p:nvPr/>
            </p:nvSpPr>
            <p:spPr bwMode="auto">
              <a:xfrm>
                <a:off x="3491" y="1486"/>
                <a:ext cx="24" cy="25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9" name="Rectangle 2930"/>
              <p:cNvSpPr>
                <a:spLocks noChangeArrowheads="1"/>
              </p:cNvSpPr>
              <p:nvPr/>
            </p:nvSpPr>
            <p:spPr bwMode="auto">
              <a:xfrm>
                <a:off x="3544" y="1462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0" name="Rectangle 2931"/>
              <p:cNvSpPr>
                <a:spLocks noChangeArrowheads="1"/>
              </p:cNvSpPr>
              <p:nvPr/>
            </p:nvSpPr>
            <p:spPr bwMode="auto">
              <a:xfrm>
                <a:off x="3597" y="1438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1" name="Rectangle 2932"/>
              <p:cNvSpPr>
                <a:spLocks noChangeArrowheads="1"/>
              </p:cNvSpPr>
              <p:nvPr/>
            </p:nvSpPr>
            <p:spPr bwMode="auto">
              <a:xfrm>
                <a:off x="3650" y="1419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2" name="Rectangle 2933"/>
              <p:cNvSpPr>
                <a:spLocks noChangeArrowheads="1"/>
              </p:cNvSpPr>
              <p:nvPr/>
            </p:nvSpPr>
            <p:spPr bwMode="auto">
              <a:xfrm>
                <a:off x="3703" y="1390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3" name="Rectangle 2934"/>
              <p:cNvSpPr>
                <a:spLocks noChangeArrowheads="1"/>
              </p:cNvSpPr>
              <p:nvPr/>
            </p:nvSpPr>
            <p:spPr bwMode="auto">
              <a:xfrm>
                <a:off x="3756" y="1385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4" name="Rectangle 2935"/>
              <p:cNvSpPr>
                <a:spLocks noChangeArrowheads="1"/>
              </p:cNvSpPr>
              <p:nvPr/>
            </p:nvSpPr>
            <p:spPr bwMode="auto">
              <a:xfrm>
                <a:off x="3809" y="1366"/>
                <a:ext cx="25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5" name="Rectangle 2936"/>
              <p:cNvSpPr>
                <a:spLocks noChangeArrowheads="1"/>
              </p:cNvSpPr>
              <p:nvPr/>
            </p:nvSpPr>
            <p:spPr bwMode="auto">
              <a:xfrm>
                <a:off x="3863" y="1366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6" name="Rectangle 2937"/>
              <p:cNvSpPr>
                <a:spLocks noChangeArrowheads="1"/>
              </p:cNvSpPr>
              <p:nvPr/>
            </p:nvSpPr>
            <p:spPr bwMode="auto">
              <a:xfrm>
                <a:off x="3916" y="1346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7" name="Rectangle 2938"/>
              <p:cNvSpPr>
                <a:spLocks noChangeArrowheads="1"/>
              </p:cNvSpPr>
              <p:nvPr/>
            </p:nvSpPr>
            <p:spPr bwMode="auto">
              <a:xfrm>
                <a:off x="3969" y="1332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8" name="Rectangle 2939"/>
              <p:cNvSpPr>
                <a:spLocks noChangeArrowheads="1"/>
              </p:cNvSpPr>
              <p:nvPr/>
            </p:nvSpPr>
            <p:spPr bwMode="auto">
              <a:xfrm>
                <a:off x="4022" y="1332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9" name="Rectangle 2940"/>
              <p:cNvSpPr>
                <a:spLocks noChangeArrowheads="1"/>
              </p:cNvSpPr>
              <p:nvPr/>
            </p:nvSpPr>
            <p:spPr bwMode="auto">
              <a:xfrm>
                <a:off x="4075" y="1327"/>
                <a:ext cx="24" cy="24"/>
              </a:xfrm>
              <a:prstGeom prst="rect">
                <a:avLst/>
              </a:prstGeom>
              <a:solidFill>
                <a:srgbClr val="0000FF"/>
              </a:solidFill>
              <a:ln w="7938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0" name="Rectangle 2941"/>
              <p:cNvSpPr>
                <a:spLocks noChangeArrowheads="1"/>
              </p:cNvSpPr>
              <p:nvPr/>
            </p:nvSpPr>
            <p:spPr bwMode="auto">
              <a:xfrm>
                <a:off x="674" y="2457"/>
                <a:ext cx="25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1" name="Rectangle 2942"/>
              <p:cNvSpPr>
                <a:spLocks noChangeArrowheads="1"/>
              </p:cNvSpPr>
              <p:nvPr/>
            </p:nvSpPr>
            <p:spPr bwMode="auto">
              <a:xfrm>
                <a:off x="728" y="2452"/>
                <a:ext cx="24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2" name="Rectangle 2943"/>
              <p:cNvSpPr>
                <a:spLocks noChangeArrowheads="1"/>
              </p:cNvSpPr>
              <p:nvPr/>
            </p:nvSpPr>
            <p:spPr bwMode="auto">
              <a:xfrm>
                <a:off x="781" y="2452"/>
                <a:ext cx="24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3" name="Rectangle 2944"/>
              <p:cNvSpPr>
                <a:spLocks noChangeArrowheads="1"/>
              </p:cNvSpPr>
              <p:nvPr/>
            </p:nvSpPr>
            <p:spPr bwMode="auto">
              <a:xfrm>
                <a:off x="834" y="2448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4" name="Rectangle 2945"/>
              <p:cNvSpPr>
                <a:spLocks noChangeArrowheads="1"/>
              </p:cNvSpPr>
              <p:nvPr/>
            </p:nvSpPr>
            <p:spPr bwMode="auto">
              <a:xfrm>
                <a:off x="887" y="2443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5" name="Rectangle 2946"/>
              <p:cNvSpPr>
                <a:spLocks noChangeArrowheads="1"/>
              </p:cNvSpPr>
              <p:nvPr/>
            </p:nvSpPr>
            <p:spPr bwMode="auto">
              <a:xfrm>
                <a:off x="940" y="2443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6" name="Rectangle 2947"/>
              <p:cNvSpPr>
                <a:spLocks noChangeArrowheads="1"/>
              </p:cNvSpPr>
              <p:nvPr/>
            </p:nvSpPr>
            <p:spPr bwMode="auto">
              <a:xfrm>
                <a:off x="993" y="2443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7" name="Rectangle 2948"/>
              <p:cNvSpPr>
                <a:spLocks noChangeArrowheads="1"/>
              </p:cNvSpPr>
              <p:nvPr/>
            </p:nvSpPr>
            <p:spPr bwMode="auto">
              <a:xfrm>
                <a:off x="1046" y="2438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" name="Rectangle 2949"/>
              <p:cNvSpPr>
                <a:spLocks noChangeArrowheads="1"/>
              </p:cNvSpPr>
              <p:nvPr/>
            </p:nvSpPr>
            <p:spPr bwMode="auto">
              <a:xfrm>
                <a:off x="1099" y="2433"/>
                <a:ext cx="25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" name="Rectangle 2950"/>
              <p:cNvSpPr>
                <a:spLocks noChangeArrowheads="1"/>
              </p:cNvSpPr>
              <p:nvPr/>
            </p:nvSpPr>
            <p:spPr bwMode="auto">
              <a:xfrm>
                <a:off x="1153" y="2433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0" name="Rectangle 2951"/>
              <p:cNvSpPr>
                <a:spLocks noChangeArrowheads="1"/>
              </p:cNvSpPr>
              <p:nvPr/>
            </p:nvSpPr>
            <p:spPr bwMode="auto">
              <a:xfrm>
                <a:off x="1206" y="2428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1" name="Rectangle 2952"/>
              <p:cNvSpPr>
                <a:spLocks noChangeArrowheads="1"/>
              </p:cNvSpPr>
              <p:nvPr/>
            </p:nvSpPr>
            <p:spPr bwMode="auto">
              <a:xfrm>
                <a:off x="1259" y="2428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2" name="Rectangle 2953"/>
              <p:cNvSpPr>
                <a:spLocks noChangeArrowheads="1"/>
              </p:cNvSpPr>
              <p:nvPr/>
            </p:nvSpPr>
            <p:spPr bwMode="auto">
              <a:xfrm>
                <a:off x="1312" y="2428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3" name="Rectangle 2954"/>
              <p:cNvSpPr>
                <a:spLocks noChangeArrowheads="1"/>
              </p:cNvSpPr>
              <p:nvPr/>
            </p:nvSpPr>
            <p:spPr bwMode="auto">
              <a:xfrm>
                <a:off x="1365" y="2428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4" name="Rectangle 2955"/>
              <p:cNvSpPr>
                <a:spLocks noChangeArrowheads="1"/>
              </p:cNvSpPr>
              <p:nvPr/>
            </p:nvSpPr>
            <p:spPr bwMode="auto">
              <a:xfrm>
                <a:off x="1418" y="2423"/>
                <a:ext cx="24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5" name="Rectangle 2956"/>
              <p:cNvSpPr>
                <a:spLocks noChangeArrowheads="1"/>
              </p:cNvSpPr>
              <p:nvPr/>
            </p:nvSpPr>
            <p:spPr bwMode="auto">
              <a:xfrm>
                <a:off x="1471" y="2423"/>
                <a:ext cx="25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6" name="Rectangle 2957"/>
              <p:cNvSpPr>
                <a:spLocks noChangeArrowheads="1"/>
              </p:cNvSpPr>
              <p:nvPr/>
            </p:nvSpPr>
            <p:spPr bwMode="auto">
              <a:xfrm>
                <a:off x="1525" y="2419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7" name="Rectangle 2958"/>
              <p:cNvSpPr>
                <a:spLocks noChangeArrowheads="1"/>
              </p:cNvSpPr>
              <p:nvPr/>
            </p:nvSpPr>
            <p:spPr bwMode="auto">
              <a:xfrm>
                <a:off x="1578" y="2419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8" name="Rectangle 2959"/>
              <p:cNvSpPr>
                <a:spLocks noChangeArrowheads="1"/>
              </p:cNvSpPr>
              <p:nvPr/>
            </p:nvSpPr>
            <p:spPr bwMode="auto">
              <a:xfrm>
                <a:off x="1631" y="2419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9" name="Rectangle 2960"/>
              <p:cNvSpPr>
                <a:spLocks noChangeArrowheads="1"/>
              </p:cNvSpPr>
              <p:nvPr/>
            </p:nvSpPr>
            <p:spPr bwMode="auto">
              <a:xfrm>
                <a:off x="1684" y="2414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0" name="Rectangle 2961"/>
              <p:cNvSpPr>
                <a:spLocks noChangeArrowheads="1"/>
              </p:cNvSpPr>
              <p:nvPr/>
            </p:nvSpPr>
            <p:spPr bwMode="auto">
              <a:xfrm>
                <a:off x="1737" y="2414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1" name="Rectangle 2962"/>
              <p:cNvSpPr>
                <a:spLocks noChangeArrowheads="1"/>
              </p:cNvSpPr>
              <p:nvPr/>
            </p:nvSpPr>
            <p:spPr bwMode="auto">
              <a:xfrm>
                <a:off x="1790" y="2414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2" name="Rectangle 2963"/>
              <p:cNvSpPr>
                <a:spLocks noChangeArrowheads="1"/>
              </p:cNvSpPr>
              <p:nvPr/>
            </p:nvSpPr>
            <p:spPr bwMode="auto">
              <a:xfrm>
                <a:off x="1843" y="2409"/>
                <a:ext cx="25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3" name="Rectangle 2964"/>
              <p:cNvSpPr>
                <a:spLocks noChangeArrowheads="1"/>
              </p:cNvSpPr>
              <p:nvPr/>
            </p:nvSpPr>
            <p:spPr bwMode="auto">
              <a:xfrm>
                <a:off x="1897" y="2409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4" name="Rectangle 2965"/>
              <p:cNvSpPr>
                <a:spLocks noChangeArrowheads="1"/>
              </p:cNvSpPr>
              <p:nvPr/>
            </p:nvSpPr>
            <p:spPr bwMode="auto">
              <a:xfrm>
                <a:off x="1950" y="2409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5" name="Rectangle 2966"/>
              <p:cNvSpPr>
                <a:spLocks noChangeArrowheads="1"/>
              </p:cNvSpPr>
              <p:nvPr/>
            </p:nvSpPr>
            <p:spPr bwMode="auto">
              <a:xfrm>
                <a:off x="2003" y="2404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6" name="Rectangle 2967"/>
              <p:cNvSpPr>
                <a:spLocks noChangeArrowheads="1"/>
              </p:cNvSpPr>
              <p:nvPr/>
            </p:nvSpPr>
            <p:spPr bwMode="auto">
              <a:xfrm>
                <a:off x="2056" y="2404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7" name="Rectangle 2968"/>
              <p:cNvSpPr>
                <a:spLocks noChangeArrowheads="1"/>
              </p:cNvSpPr>
              <p:nvPr/>
            </p:nvSpPr>
            <p:spPr bwMode="auto">
              <a:xfrm>
                <a:off x="2109" y="2399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8" name="Rectangle 2969"/>
              <p:cNvSpPr>
                <a:spLocks noChangeArrowheads="1"/>
              </p:cNvSpPr>
              <p:nvPr/>
            </p:nvSpPr>
            <p:spPr bwMode="auto">
              <a:xfrm>
                <a:off x="2162" y="2394"/>
                <a:ext cx="24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9" name="Rectangle 2970"/>
              <p:cNvSpPr>
                <a:spLocks noChangeArrowheads="1"/>
              </p:cNvSpPr>
              <p:nvPr/>
            </p:nvSpPr>
            <p:spPr bwMode="auto">
              <a:xfrm>
                <a:off x="2215" y="2390"/>
                <a:ext cx="25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0" name="Rectangle 2971"/>
              <p:cNvSpPr>
                <a:spLocks noChangeArrowheads="1"/>
              </p:cNvSpPr>
              <p:nvPr/>
            </p:nvSpPr>
            <p:spPr bwMode="auto">
              <a:xfrm>
                <a:off x="2268" y="2385"/>
                <a:ext cx="25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1" name="Rectangle 2972"/>
              <p:cNvSpPr>
                <a:spLocks noChangeArrowheads="1"/>
              </p:cNvSpPr>
              <p:nvPr/>
            </p:nvSpPr>
            <p:spPr bwMode="auto">
              <a:xfrm>
                <a:off x="2322" y="2365"/>
                <a:ext cx="24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2" name="Rectangle 2973"/>
              <p:cNvSpPr>
                <a:spLocks noChangeArrowheads="1"/>
              </p:cNvSpPr>
              <p:nvPr/>
            </p:nvSpPr>
            <p:spPr bwMode="auto">
              <a:xfrm>
                <a:off x="2375" y="2341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3" name="Rectangle 2974"/>
              <p:cNvSpPr>
                <a:spLocks noChangeArrowheads="1"/>
              </p:cNvSpPr>
              <p:nvPr/>
            </p:nvSpPr>
            <p:spPr bwMode="auto">
              <a:xfrm>
                <a:off x="2428" y="2298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4" name="Rectangle 2975"/>
              <p:cNvSpPr>
                <a:spLocks noChangeArrowheads="1"/>
              </p:cNvSpPr>
              <p:nvPr/>
            </p:nvSpPr>
            <p:spPr bwMode="auto">
              <a:xfrm>
                <a:off x="2481" y="2230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5" name="Rectangle 2976"/>
              <p:cNvSpPr>
                <a:spLocks noChangeArrowheads="1"/>
              </p:cNvSpPr>
              <p:nvPr/>
            </p:nvSpPr>
            <p:spPr bwMode="auto">
              <a:xfrm>
                <a:off x="2534" y="2148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6" name="Rectangle 2977"/>
              <p:cNvSpPr>
                <a:spLocks noChangeArrowheads="1"/>
              </p:cNvSpPr>
              <p:nvPr/>
            </p:nvSpPr>
            <p:spPr bwMode="auto">
              <a:xfrm>
                <a:off x="2587" y="2056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7" name="Rectangle 2978"/>
              <p:cNvSpPr>
                <a:spLocks noChangeArrowheads="1"/>
              </p:cNvSpPr>
              <p:nvPr/>
            </p:nvSpPr>
            <p:spPr bwMode="auto">
              <a:xfrm>
                <a:off x="2640" y="1969"/>
                <a:ext cx="25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8" name="Rectangle 2979"/>
              <p:cNvSpPr>
                <a:spLocks noChangeArrowheads="1"/>
              </p:cNvSpPr>
              <p:nvPr/>
            </p:nvSpPr>
            <p:spPr bwMode="auto">
              <a:xfrm>
                <a:off x="2694" y="1897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9" name="Rectangle 2980"/>
              <p:cNvSpPr>
                <a:spLocks noChangeArrowheads="1"/>
              </p:cNvSpPr>
              <p:nvPr/>
            </p:nvSpPr>
            <p:spPr bwMode="auto">
              <a:xfrm>
                <a:off x="2747" y="1839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0" name="Rectangle 2981"/>
              <p:cNvSpPr>
                <a:spLocks noChangeArrowheads="1"/>
              </p:cNvSpPr>
              <p:nvPr/>
            </p:nvSpPr>
            <p:spPr bwMode="auto">
              <a:xfrm>
                <a:off x="2800" y="1791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1" name="Rectangle 2982"/>
              <p:cNvSpPr>
                <a:spLocks noChangeArrowheads="1"/>
              </p:cNvSpPr>
              <p:nvPr/>
            </p:nvSpPr>
            <p:spPr bwMode="auto">
              <a:xfrm>
                <a:off x="2853" y="1752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2" name="Rectangle 2983"/>
              <p:cNvSpPr>
                <a:spLocks noChangeArrowheads="1"/>
              </p:cNvSpPr>
              <p:nvPr/>
            </p:nvSpPr>
            <p:spPr bwMode="auto">
              <a:xfrm>
                <a:off x="2906" y="1713"/>
                <a:ext cx="24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3" name="Rectangle 2984"/>
              <p:cNvSpPr>
                <a:spLocks noChangeArrowheads="1"/>
              </p:cNvSpPr>
              <p:nvPr/>
            </p:nvSpPr>
            <p:spPr bwMode="auto">
              <a:xfrm>
                <a:off x="2959" y="1680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4" name="Rectangle 2985"/>
              <p:cNvSpPr>
                <a:spLocks noChangeArrowheads="1"/>
              </p:cNvSpPr>
              <p:nvPr/>
            </p:nvSpPr>
            <p:spPr bwMode="auto">
              <a:xfrm>
                <a:off x="3012" y="1646"/>
                <a:ext cx="25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5" name="Rectangle 2986"/>
              <p:cNvSpPr>
                <a:spLocks noChangeArrowheads="1"/>
              </p:cNvSpPr>
              <p:nvPr/>
            </p:nvSpPr>
            <p:spPr bwMode="auto">
              <a:xfrm>
                <a:off x="3066" y="1612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6" name="Rectangle 2987"/>
              <p:cNvSpPr>
                <a:spLocks noChangeArrowheads="1"/>
              </p:cNvSpPr>
              <p:nvPr/>
            </p:nvSpPr>
            <p:spPr bwMode="auto">
              <a:xfrm>
                <a:off x="3119" y="1578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7" name="Rectangle 2988"/>
              <p:cNvSpPr>
                <a:spLocks noChangeArrowheads="1"/>
              </p:cNvSpPr>
              <p:nvPr/>
            </p:nvSpPr>
            <p:spPr bwMode="auto">
              <a:xfrm>
                <a:off x="3172" y="1544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8" name="Rectangle 2989"/>
              <p:cNvSpPr>
                <a:spLocks noChangeArrowheads="1"/>
              </p:cNvSpPr>
              <p:nvPr/>
            </p:nvSpPr>
            <p:spPr bwMode="auto">
              <a:xfrm>
                <a:off x="3225" y="1511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" name="Rectangle 2990"/>
              <p:cNvSpPr>
                <a:spLocks noChangeArrowheads="1"/>
              </p:cNvSpPr>
              <p:nvPr/>
            </p:nvSpPr>
            <p:spPr bwMode="auto">
              <a:xfrm>
                <a:off x="3278" y="1482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0" name="Rectangle 2991"/>
              <p:cNvSpPr>
                <a:spLocks noChangeArrowheads="1"/>
              </p:cNvSpPr>
              <p:nvPr/>
            </p:nvSpPr>
            <p:spPr bwMode="auto">
              <a:xfrm>
                <a:off x="3331" y="1457"/>
                <a:ext cx="24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1" name="Rectangle 2992"/>
              <p:cNvSpPr>
                <a:spLocks noChangeArrowheads="1"/>
              </p:cNvSpPr>
              <p:nvPr/>
            </p:nvSpPr>
            <p:spPr bwMode="auto">
              <a:xfrm>
                <a:off x="3384" y="1433"/>
                <a:ext cx="25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2" name="Rectangle 2993"/>
              <p:cNvSpPr>
                <a:spLocks noChangeArrowheads="1"/>
              </p:cNvSpPr>
              <p:nvPr/>
            </p:nvSpPr>
            <p:spPr bwMode="auto">
              <a:xfrm>
                <a:off x="3438" y="1414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3" name="Rectangle 2994"/>
              <p:cNvSpPr>
                <a:spLocks noChangeArrowheads="1"/>
              </p:cNvSpPr>
              <p:nvPr/>
            </p:nvSpPr>
            <p:spPr bwMode="auto">
              <a:xfrm>
                <a:off x="3491" y="1399"/>
                <a:ext cx="24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4" name="Rectangle 2995"/>
              <p:cNvSpPr>
                <a:spLocks noChangeArrowheads="1"/>
              </p:cNvSpPr>
              <p:nvPr/>
            </p:nvSpPr>
            <p:spPr bwMode="auto">
              <a:xfrm>
                <a:off x="3544" y="1385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5" name="Rectangle 2996"/>
              <p:cNvSpPr>
                <a:spLocks noChangeArrowheads="1"/>
              </p:cNvSpPr>
              <p:nvPr/>
            </p:nvSpPr>
            <p:spPr bwMode="auto">
              <a:xfrm>
                <a:off x="3597" y="1370"/>
                <a:ext cx="24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6" name="Rectangle 2997"/>
              <p:cNvSpPr>
                <a:spLocks noChangeArrowheads="1"/>
              </p:cNvSpPr>
              <p:nvPr/>
            </p:nvSpPr>
            <p:spPr bwMode="auto">
              <a:xfrm>
                <a:off x="3650" y="1361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7" name="Rectangle 2998"/>
              <p:cNvSpPr>
                <a:spLocks noChangeArrowheads="1"/>
              </p:cNvSpPr>
              <p:nvPr/>
            </p:nvSpPr>
            <p:spPr bwMode="auto">
              <a:xfrm>
                <a:off x="3703" y="1341"/>
                <a:ext cx="24" cy="25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8" name="Rectangle 2999"/>
              <p:cNvSpPr>
                <a:spLocks noChangeArrowheads="1"/>
              </p:cNvSpPr>
              <p:nvPr/>
            </p:nvSpPr>
            <p:spPr bwMode="auto">
              <a:xfrm>
                <a:off x="3756" y="1332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" name="Rectangle 3000"/>
              <p:cNvSpPr>
                <a:spLocks noChangeArrowheads="1"/>
              </p:cNvSpPr>
              <p:nvPr/>
            </p:nvSpPr>
            <p:spPr bwMode="auto">
              <a:xfrm>
                <a:off x="3809" y="1327"/>
                <a:ext cx="25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" name="Rectangle 3001"/>
              <p:cNvSpPr>
                <a:spLocks noChangeArrowheads="1"/>
              </p:cNvSpPr>
              <p:nvPr/>
            </p:nvSpPr>
            <p:spPr bwMode="auto">
              <a:xfrm>
                <a:off x="3863" y="1327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" name="Rectangle 3002"/>
              <p:cNvSpPr>
                <a:spLocks noChangeArrowheads="1"/>
              </p:cNvSpPr>
              <p:nvPr/>
            </p:nvSpPr>
            <p:spPr bwMode="auto">
              <a:xfrm>
                <a:off x="3916" y="1313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" name="Rectangle 3003"/>
              <p:cNvSpPr>
                <a:spLocks noChangeArrowheads="1"/>
              </p:cNvSpPr>
              <p:nvPr/>
            </p:nvSpPr>
            <p:spPr bwMode="auto">
              <a:xfrm>
                <a:off x="3969" y="1303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" name="Rectangle 3004"/>
              <p:cNvSpPr>
                <a:spLocks noChangeArrowheads="1"/>
              </p:cNvSpPr>
              <p:nvPr/>
            </p:nvSpPr>
            <p:spPr bwMode="auto">
              <a:xfrm>
                <a:off x="4022" y="1298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4" name="Rectangle 3005"/>
              <p:cNvSpPr>
                <a:spLocks noChangeArrowheads="1"/>
              </p:cNvSpPr>
              <p:nvPr/>
            </p:nvSpPr>
            <p:spPr bwMode="auto">
              <a:xfrm>
                <a:off x="4075" y="1293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 w="7938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" name="Rectangle 3006"/>
              <p:cNvSpPr>
                <a:spLocks noChangeArrowheads="1"/>
              </p:cNvSpPr>
              <p:nvPr/>
            </p:nvSpPr>
            <p:spPr bwMode="auto">
              <a:xfrm>
                <a:off x="674" y="2457"/>
                <a:ext cx="25" cy="24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" name="Rectangle 3007"/>
              <p:cNvSpPr>
                <a:spLocks noChangeArrowheads="1"/>
              </p:cNvSpPr>
              <p:nvPr/>
            </p:nvSpPr>
            <p:spPr bwMode="auto">
              <a:xfrm>
                <a:off x="728" y="2452"/>
                <a:ext cx="24" cy="25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7" name="Rectangle 3008"/>
              <p:cNvSpPr>
                <a:spLocks noChangeArrowheads="1"/>
              </p:cNvSpPr>
              <p:nvPr/>
            </p:nvSpPr>
            <p:spPr bwMode="auto">
              <a:xfrm>
                <a:off x="781" y="2448"/>
                <a:ext cx="24" cy="24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8" name="Rectangle 3009"/>
              <p:cNvSpPr>
                <a:spLocks noChangeArrowheads="1"/>
              </p:cNvSpPr>
              <p:nvPr/>
            </p:nvSpPr>
            <p:spPr bwMode="auto">
              <a:xfrm>
                <a:off x="834" y="2448"/>
                <a:ext cx="24" cy="24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" name="Rectangle 3010"/>
              <p:cNvSpPr>
                <a:spLocks noChangeArrowheads="1"/>
              </p:cNvSpPr>
              <p:nvPr/>
            </p:nvSpPr>
            <p:spPr bwMode="auto">
              <a:xfrm>
                <a:off x="887" y="2448"/>
                <a:ext cx="24" cy="24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" name="Rectangle 3011"/>
              <p:cNvSpPr>
                <a:spLocks noChangeArrowheads="1"/>
              </p:cNvSpPr>
              <p:nvPr/>
            </p:nvSpPr>
            <p:spPr bwMode="auto">
              <a:xfrm>
                <a:off x="940" y="2443"/>
                <a:ext cx="24" cy="24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" name="Rectangle 3012"/>
              <p:cNvSpPr>
                <a:spLocks noChangeArrowheads="1"/>
              </p:cNvSpPr>
              <p:nvPr/>
            </p:nvSpPr>
            <p:spPr bwMode="auto">
              <a:xfrm>
                <a:off x="993" y="2438"/>
                <a:ext cx="24" cy="24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" name="Rectangle 3013"/>
              <p:cNvSpPr>
                <a:spLocks noChangeArrowheads="1"/>
              </p:cNvSpPr>
              <p:nvPr/>
            </p:nvSpPr>
            <p:spPr bwMode="auto">
              <a:xfrm>
                <a:off x="1046" y="2438"/>
                <a:ext cx="24" cy="24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" name="Rectangle 3014"/>
              <p:cNvSpPr>
                <a:spLocks noChangeArrowheads="1"/>
              </p:cNvSpPr>
              <p:nvPr/>
            </p:nvSpPr>
            <p:spPr bwMode="auto">
              <a:xfrm>
                <a:off x="1099" y="2438"/>
                <a:ext cx="25" cy="24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" name="Rectangle 3015"/>
              <p:cNvSpPr>
                <a:spLocks noChangeArrowheads="1"/>
              </p:cNvSpPr>
              <p:nvPr/>
            </p:nvSpPr>
            <p:spPr bwMode="auto">
              <a:xfrm>
                <a:off x="1153" y="2433"/>
                <a:ext cx="24" cy="24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35" name="Rectangle 3017"/>
            <p:cNvSpPr>
              <a:spLocks noChangeArrowheads="1"/>
            </p:cNvSpPr>
            <p:nvPr/>
          </p:nvSpPr>
          <p:spPr bwMode="auto">
            <a:xfrm>
              <a:off x="2158513" y="4639764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36" name="Rectangle 3018"/>
            <p:cNvSpPr>
              <a:spLocks noChangeArrowheads="1"/>
            </p:cNvSpPr>
            <p:nvPr/>
          </p:nvSpPr>
          <p:spPr bwMode="auto">
            <a:xfrm>
              <a:off x="2225921" y="4639764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37" name="Rectangle 3019"/>
            <p:cNvSpPr>
              <a:spLocks noChangeArrowheads="1"/>
            </p:cNvSpPr>
            <p:nvPr/>
          </p:nvSpPr>
          <p:spPr bwMode="auto">
            <a:xfrm>
              <a:off x="2293327" y="4639764"/>
              <a:ext cx="29308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38" name="Rectangle 3020"/>
            <p:cNvSpPr>
              <a:spLocks noChangeArrowheads="1"/>
            </p:cNvSpPr>
            <p:nvPr/>
          </p:nvSpPr>
          <p:spPr bwMode="auto">
            <a:xfrm>
              <a:off x="2359269" y="4633414"/>
              <a:ext cx="30774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39" name="Rectangle 3021"/>
            <p:cNvSpPr>
              <a:spLocks noChangeArrowheads="1"/>
            </p:cNvSpPr>
            <p:nvPr/>
          </p:nvSpPr>
          <p:spPr bwMode="auto">
            <a:xfrm>
              <a:off x="2426678" y="4633414"/>
              <a:ext cx="30774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40" name="Rectangle 3022"/>
            <p:cNvSpPr>
              <a:spLocks noChangeArrowheads="1"/>
            </p:cNvSpPr>
            <p:nvPr/>
          </p:nvSpPr>
          <p:spPr bwMode="auto">
            <a:xfrm>
              <a:off x="2494084" y="4633414"/>
              <a:ext cx="30774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41" name="Rectangle 3023"/>
            <p:cNvSpPr>
              <a:spLocks noChangeArrowheads="1"/>
            </p:cNvSpPr>
            <p:nvPr/>
          </p:nvSpPr>
          <p:spPr bwMode="auto">
            <a:xfrm>
              <a:off x="2561492" y="4627064"/>
              <a:ext cx="30774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42" name="Rectangle 3024"/>
            <p:cNvSpPr>
              <a:spLocks noChangeArrowheads="1"/>
            </p:cNvSpPr>
            <p:nvPr/>
          </p:nvSpPr>
          <p:spPr bwMode="auto">
            <a:xfrm>
              <a:off x="2628901" y="4627064"/>
              <a:ext cx="30774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43" name="Rectangle 3025"/>
            <p:cNvSpPr>
              <a:spLocks noChangeArrowheads="1"/>
            </p:cNvSpPr>
            <p:nvPr/>
          </p:nvSpPr>
          <p:spPr bwMode="auto">
            <a:xfrm>
              <a:off x="2696308" y="4627064"/>
              <a:ext cx="29308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44" name="Rectangle 3026"/>
            <p:cNvSpPr>
              <a:spLocks noChangeArrowheads="1"/>
            </p:cNvSpPr>
            <p:nvPr/>
          </p:nvSpPr>
          <p:spPr bwMode="auto">
            <a:xfrm>
              <a:off x="2762252" y="4620714"/>
              <a:ext cx="30773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45" name="Rectangle 3027"/>
            <p:cNvSpPr>
              <a:spLocks noChangeArrowheads="1"/>
            </p:cNvSpPr>
            <p:nvPr/>
          </p:nvSpPr>
          <p:spPr bwMode="auto">
            <a:xfrm>
              <a:off x="2829659" y="4620714"/>
              <a:ext cx="30773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46" name="Rectangle 3028"/>
            <p:cNvSpPr>
              <a:spLocks noChangeArrowheads="1"/>
            </p:cNvSpPr>
            <p:nvPr/>
          </p:nvSpPr>
          <p:spPr bwMode="auto">
            <a:xfrm>
              <a:off x="2897067" y="4614364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47" name="Rectangle 3029"/>
            <p:cNvSpPr>
              <a:spLocks noChangeArrowheads="1"/>
            </p:cNvSpPr>
            <p:nvPr/>
          </p:nvSpPr>
          <p:spPr bwMode="auto">
            <a:xfrm>
              <a:off x="2964475" y="4614364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48" name="Rectangle 3030"/>
            <p:cNvSpPr>
              <a:spLocks noChangeArrowheads="1"/>
            </p:cNvSpPr>
            <p:nvPr/>
          </p:nvSpPr>
          <p:spPr bwMode="auto">
            <a:xfrm>
              <a:off x="3031883" y="4614364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49" name="Rectangle 3031"/>
            <p:cNvSpPr>
              <a:spLocks noChangeArrowheads="1"/>
            </p:cNvSpPr>
            <p:nvPr/>
          </p:nvSpPr>
          <p:spPr bwMode="auto">
            <a:xfrm>
              <a:off x="3099290" y="4608014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50" name="Rectangle 3032"/>
            <p:cNvSpPr>
              <a:spLocks noChangeArrowheads="1"/>
            </p:cNvSpPr>
            <p:nvPr/>
          </p:nvSpPr>
          <p:spPr bwMode="auto">
            <a:xfrm>
              <a:off x="3166696" y="4600080"/>
              <a:ext cx="29308" cy="3333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51" name="Rectangle 3033"/>
            <p:cNvSpPr>
              <a:spLocks noChangeArrowheads="1"/>
            </p:cNvSpPr>
            <p:nvPr/>
          </p:nvSpPr>
          <p:spPr bwMode="auto">
            <a:xfrm>
              <a:off x="3232638" y="4593730"/>
              <a:ext cx="30774" cy="3333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52" name="Rectangle 3034"/>
            <p:cNvSpPr>
              <a:spLocks noChangeArrowheads="1"/>
            </p:cNvSpPr>
            <p:nvPr/>
          </p:nvSpPr>
          <p:spPr bwMode="auto">
            <a:xfrm>
              <a:off x="3300047" y="4574677"/>
              <a:ext cx="30774" cy="3333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53" name="Rectangle 3035"/>
            <p:cNvSpPr>
              <a:spLocks noChangeArrowheads="1"/>
            </p:cNvSpPr>
            <p:nvPr/>
          </p:nvSpPr>
          <p:spPr bwMode="auto">
            <a:xfrm>
              <a:off x="3367454" y="4555627"/>
              <a:ext cx="29308" cy="3333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54" name="Rectangle 3036"/>
            <p:cNvSpPr>
              <a:spLocks noChangeArrowheads="1"/>
            </p:cNvSpPr>
            <p:nvPr/>
          </p:nvSpPr>
          <p:spPr bwMode="auto">
            <a:xfrm>
              <a:off x="3433397" y="4511177"/>
              <a:ext cx="32238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55" name="Rectangle 3037"/>
            <p:cNvSpPr>
              <a:spLocks noChangeArrowheads="1"/>
            </p:cNvSpPr>
            <p:nvPr/>
          </p:nvSpPr>
          <p:spPr bwMode="auto">
            <a:xfrm>
              <a:off x="3500806" y="4444502"/>
              <a:ext cx="32238" cy="3333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56" name="Rectangle 3038"/>
            <p:cNvSpPr>
              <a:spLocks noChangeArrowheads="1"/>
            </p:cNvSpPr>
            <p:nvPr/>
          </p:nvSpPr>
          <p:spPr bwMode="auto">
            <a:xfrm>
              <a:off x="3569677" y="4354014"/>
              <a:ext cx="29308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57" name="Rectangle 3039"/>
            <p:cNvSpPr>
              <a:spLocks noChangeArrowheads="1"/>
            </p:cNvSpPr>
            <p:nvPr/>
          </p:nvSpPr>
          <p:spPr bwMode="auto">
            <a:xfrm>
              <a:off x="3635621" y="4236539"/>
              <a:ext cx="30773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58" name="Rectangle 3040"/>
            <p:cNvSpPr>
              <a:spLocks noChangeArrowheads="1"/>
            </p:cNvSpPr>
            <p:nvPr/>
          </p:nvSpPr>
          <p:spPr bwMode="auto">
            <a:xfrm>
              <a:off x="3703029" y="4119064"/>
              <a:ext cx="30773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59" name="Rectangle 3041"/>
            <p:cNvSpPr>
              <a:spLocks noChangeArrowheads="1"/>
            </p:cNvSpPr>
            <p:nvPr/>
          </p:nvSpPr>
          <p:spPr bwMode="auto">
            <a:xfrm>
              <a:off x="3770436" y="4009527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60" name="Rectangle 3042"/>
            <p:cNvSpPr>
              <a:spLocks noChangeArrowheads="1"/>
            </p:cNvSpPr>
            <p:nvPr/>
          </p:nvSpPr>
          <p:spPr bwMode="auto">
            <a:xfrm>
              <a:off x="3837843" y="3923805"/>
              <a:ext cx="29308" cy="3333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61" name="Rectangle 3043"/>
            <p:cNvSpPr>
              <a:spLocks noChangeArrowheads="1"/>
            </p:cNvSpPr>
            <p:nvPr/>
          </p:nvSpPr>
          <p:spPr bwMode="auto">
            <a:xfrm>
              <a:off x="3903784" y="3852364"/>
              <a:ext cx="30774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62" name="Rectangle 3044"/>
            <p:cNvSpPr>
              <a:spLocks noChangeArrowheads="1"/>
            </p:cNvSpPr>
            <p:nvPr/>
          </p:nvSpPr>
          <p:spPr bwMode="auto">
            <a:xfrm>
              <a:off x="3971194" y="3787280"/>
              <a:ext cx="32238" cy="3333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63" name="Rectangle 3045"/>
            <p:cNvSpPr>
              <a:spLocks noChangeArrowheads="1"/>
            </p:cNvSpPr>
            <p:nvPr/>
          </p:nvSpPr>
          <p:spPr bwMode="auto">
            <a:xfrm>
              <a:off x="4040066" y="3734889"/>
              <a:ext cx="29308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64" name="Rectangle 3046"/>
            <p:cNvSpPr>
              <a:spLocks noChangeArrowheads="1"/>
            </p:cNvSpPr>
            <p:nvPr/>
          </p:nvSpPr>
          <p:spPr bwMode="auto">
            <a:xfrm>
              <a:off x="4106007" y="3696789"/>
              <a:ext cx="30774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65" name="Rectangle 3047"/>
            <p:cNvSpPr>
              <a:spLocks noChangeArrowheads="1"/>
            </p:cNvSpPr>
            <p:nvPr/>
          </p:nvSpPr>
          <p:spPr bwMode="auto">
            <a:xfrm>
              <a:off x="4173415" y="3644402"/>
              <a:ext cx="30774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66" name="Rectangle 3048"/>
            <p:cNvSpPr>
              <a:spLocks noChangeArrowheads="1"/>
            </p:cNvSpPr>
            <p:nvPr/>
          </p:nvSpPr>
          <p:spPr bwMode="auto">
            <a:xfrm>
              <a:off x="4240823" y="3598364"/>
              <a:ext cx="29308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67" name="Rectangle 3049"/>
            <p:cNvSpPr>
              <a:spLocks noChangeArrowheads="1"/>
            </p:cNvSpPr>
            <p:nvPr/>
          </p:nvSpPr>
          <p:spPr bwMode="auto">
            <a:xfrm>
              <a:off x="4306767" y="3558680"/>
              <a:ext cx="30773" cy="3333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68" name="Rectangle 3050"/>
            <p:cNvSpPr>
              <a:spLocks noChangeArrowheads="1"/>
            </p:cNvSpPr>
            <p:nvPr/>
          </p:nvSpPr>
          <p:spPr bwMode="auto">
            <a:xfrm>
              <a:off x="4374175" y="3507877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69" name="Rectangle 3051"/>
            <p:cNvSpPr>
              <a:spLocks noChangeArrowheads="1"/>
            </p:cNvSpPr>
            <p:nvPr/>
          </p:nvSpPr>
          <p:spPr bwMode="auto">
            <a:xfrm>
              <a:off x="4441583" y="3474539"/>
              <a:ext cx="30773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70" name="Rectangle 3052"/>
            <p:cNvSpPr>
              <a:spLocks noChangeArrowheads="1"/>
            </p:cNvSpPr>
            <p:nvPr/>
          </p:nvSpPr>
          <p:spPr bwMode="auto">
            <a:xfrm>
              <a:off x="4508990" y="3430089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71" name="Rectangle 3053"/>
            <p:cNvSpPr>
              <a:spLocks noChangeArrowheads="1"/>
            </p:cNvSpPr>
            <p:nvPr/>
          </p:nvSpPr>
          <p:spPr bwMode="auto">
            <a:xfrm>
              <a:off x="4576398" y="3390402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72" name="Rectangle 3054"/>
            <p:cNvSpPr>
              <a:spLocks noChangeArrowheads="1"/>
            </p:cNvSpPr>
            <p:nvPr/>
          </p:nvSpPr>
          <p:spPr bwMode="auto">
            <a:xfrm>
              <a:off x="4643806" y="3358652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73" name="Rectangle 3055"/>
            <p:cNvSpPr>
              <a:spLocks noChangeArrowheads="1"/>
            </p:cNvSpPr>
            <p:nvPr/>
          </p:nvSpPr>
          <p:spPr bwMode="auto">
            <a:xfrm>
              <a:off x="4711212" y="3318964"/>
              <a:ext cx="29308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74" name="Rectangle 3056"/>
            <p:cNvSpPr>
              <a:spLocks noChangeArrowheads="1"/>
            </p:cNvSpPr>
            <p:nvPr/>
          </p:nvSpPr>
          <p:spPr bwMode="auto">
            <a:xfrm>
              <a:off x="4777155" y="3287214"/>
              <a:ext cx="30774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75" name="Rectangle 3057"/>
            <p:cNvSpPr>
              <a:spLocks noChangeArrowheads="1"/>
            </p:cNvSpPr>
            <p:nvPr/>
          </p:nvSpPr>
          <p:spPr bwMode="auto">
            <a:xfrm>
              <a:off x="4844561" y="3272927"/>
              <a:ext cx="30774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76" name="Rectangle 3058"/>
            <p:cNvSpPr>
              <a:spLocks noChangeArrowheads="1"/>
            </p:cNvSpPr>
            <p:nvPr/>
          </p:nvSpPr>
          <p:spPr bwMode="auto">
            <a:xfrm>
              <a:off x="4911970" y="3247527"/>
              <a:ext cx="30774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77" name="Rectangle 3059"/>
            <p:cNvSpPr>
              <a:spLocks noChangeArrowheads="1"/>
            </p:cNvSpPr>
            <p:nvPr/>
          </p:nvSpPr>
          <p:spPr bwMode="auto">
            <a:xfrm>
              <a:off x="4979378" y="3226889"/>
              <a:ext cx="30774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78" name="Rectangle 3060"/>
            <p:cNvSpPr>
              <a:spLocks noChangeArrowheads="1"/>
            </p:cNvSpPr>
            <p:nvPr/>
          </p:nvSpPr>
          <p:spPr bwMode="auto">
            <a:xfrm>
              <a:off x="5046784" y="3214189"/>
              <a:ext cx="30774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79" name="Rectangle 3061"/>
            <p:cNvSpPr>
              <a:spLocks noChangeArrowheads="1"/>
            </p:cNvSpPr>
            <p:nvPr/>
          </p:nvSpPr>
          <p:spPr bwMode="auto">
            <a:xfrm>
              <a:off x="5114192" y="3201489"/>
              <a:ext cx="29308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80" name="Rectangle 3062"/>
            <p:cNvSpPr>
              <a:spLocks noChangeArrowheads="1"/>
            </p:cNvSpPr>
            <p:nvPr/>
          </p:nvSpPr>
          <p:spPr bwMode="auto">
            <a:xfrm>
              <a:off x="5180136" y="3188789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81" name="Rectangle 3063"/>
            <p:cNvSpPr>
              <a:spLocks noChangeArrowheads="1"/>
            </p:cNvSpPr>
            <p:nvPr/>
          </p:nvSpPr>
          <p:spPr bwMode="auto">
            <a:xfrm>
              <a:off x="5247544" y="3174505"/>
              <a:ext cx="30773" cy="3333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82" name="Rectangle 3064"/>
            <p:cNvSpPr>
              <a:spLocks noChangeArrowheads="1"/>
            </p:cNvSpPr>
            <p:nvPr/>
          </p:nvSpPr>
          <p:spPr bwMode="auto">
            <a:xfrm>
              <a:off x="5314952" y="3149102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83" name="Rectangle 3065"/>
            <p:cNvSpPr>
              <a:spLocks noChangeArrowheads="1"/>
            </p:cNvSpPr>
            <p:nvPr/>
          </p:nvSpPr>
          <p:spPr bwMode="auto">
            <a:xfrm>
              <a:off x="5382358" y="3149102"/>
              <a:ext cx="29308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84" name="Rectangle 3066"/>
            <p:cNvSpPr>
              <a:spLocks noChangeArrowheads="1"/>
            </p:cNvSpPr>
            <p:nvPr/>
          </p:nvSpPr>
          <p:spPr bwMode="auto">
            <a:xfrm>
              <a:off x="5448302" y="3136405"/>
              <a:ext cx="32238" cy="33337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85" name="Rectangle 3067"/>
            <p:cNvSpPr>
              <a:spLocks noChangeArrowheads="1"/>
            </p:cNvSpPr>
            <p:nvPr/>
          </p:nvSpPr>
          <p:spPr bwMode="auto">
            <a:xfrm>
              <a:off x="5517175" y="3142752"/>
              <a:ext cx="30773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86" name="Rectangle 3068"/>
            <p:cNvSpPr>
              <a:spLocks noChangeArrowheads="1"/>
            </p:cNvSpPr>
            <p:nvPr/>
          </p:nvSpPr>
          <p:spPr bwMode="auto">
            <a:xfrm>
              <a:off x="5584581" y="3123702"/>
              <a:ext cx="29308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87" name="Rectangle 3069"/>
            <p:cNvSpPr>
              <a:spLocks noChangeArrowheads="1"/>
            </p:cNvSpPr>
            <p:nvPr/>
          </p:nvSpPr>
          <p:spPr bwMode="auto">
            <a:xfrm>
              <a:off x="5650524" y="3103064"/>
              <a:ext cx="30774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88" name="Rectangle 3070"/>
            <p:cNvSpPr>
              <a:spLocks noChangeArrowheads="1"/>
            </p:cNvSpPr>
            <p:nvPr/>
          </p:nvSpPr>
          <p:spPr bwMode="auto">
            <a:xfrm>
              <a:off x="5717931" y="3109414"/>
              <a:ext cx="30774" cy="33338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89" name="Rectangle 3071"/>
            <p:cNvSpPr>
              <a:spLocks noChangeArrowheads="1"/>
            </p:cNvSpPr>
            <p:nvPr/>
          </p:nvSpPr>
          <p:spPr bwMode="auto">
            <a:xfrm>
              <a:off x="5785338" y="3098302"/>
              <a:ext cx="29308" cy="31750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90" name="Rectangle 2048"/>
            <p:cNvSpPr>
              <a:spLocks noChangeArrowheads="1"/>
            </p:cNvSpPr>
            <p:nvPr/>
          </p:nvSpPr>
          <p:spPr bwMode="auto">
            <a:xfrm>
              <a:off x="1485902" y="4679452"/>
              <a:ext cx="3223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91" name="Rectangle 2049"/>
            <p:cNvSpPr>
              <a:spLocks noChangeArrowheads="1"/>
            </p:cNvSpPr>
            <p:nvPr/>
          </p:nvSpPr>
          <p:spPr bwMode="auto">
            <a:xfrm>
              <a:off x="1554775" y="4671517"/>
              <a:ext cx="30773" cy="34925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92" name="Rectangle 2050"/>
            <p:cNvSpPr>
              <a:spLocks noChangeArrowheads="1"/>
            </p:cNvSpPr>
            <p:nvPr/>
          </p:nvSpPr>
          <p:spPr bwMode="auto">
            <a:xfrm>
              <a:off x="1622181" y="4671517"/>
              <a:ext cx="29308" cy="34925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93" name="Rectangle 2051"/>
            <p:cNvSpPr>
              <a:spLocks noChangeArrowheads="1"/>
            </p:cNvSpPr>
            <p:nvPr/>
          </p:nvSpPr>
          <p:spPr bwMode="auto">
            <a:xfrm>
              <a:off x="1688124" y="4671517"/>
              <a:ext cx="30774" cy="34925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94" name="Rectangle 2052"/>
            <p:cNvSpPr>
              <a:spLocks noChangeArrowheads="1"/>
            </p:cNvSpPr>
            <p:nvPr/>
          </p:nvSpPr>
          <p:spPr bwMode="auto">
            <a:xfrm>
              <a:off x="1755531" y="4666752"/>
              <a:ext cx="30774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95" name="Rectangle 2053"/>
            <p:cNvSpPr>
              <a:spLocks noChangeArrowheads="1"/>
            </p:cNvSpPr>
            <p:nvPr/>
          </p:nvSpPr>
          <p:spPr bwMode="auto">
            <a:xfrm>
              <a:off x="1822938" y="4660402"/>
              <a:ext cx="2930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96" name="Rectangle 2054"/>
            <p:cNvSpPr>
              <a:spLocks noChangeArrowheads="1"/>
            </p:cNvSpPr>
            <p:nvPr/>
          </p:nvSpPr>
          <p:spPr bwMode="auto">
            <a:xfrm>
              <a:off x="1888881" y="4660402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97" name="Rectangle 2055"/>
            <p:cNvSpPr>
              <a:spLocks noChangeArrowheads="1"/>
            </p:cNvSpPr>
            <p:nvPr/>
          </p:nvSpPr>
          <p:spPr bwMode="auto">
            <a:xfrm>
              <a:off x="1956290" y="4654052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98" name="Rectangle 2056"/>
            <p:cNvSpPr>
              <a:spLocks noChangeArrowheads="1"/>
            </p:cNvSpPr>
            <p:nvPr/>
          </p:nvSpPr>
          <p:spPr bwMode="auto">
            <a:xfrm>
              <a:off x="2023698" y="4654052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99" name="Rectangle 2057"/>
            <p:cNvSpPr>
              <a:spLocks noChangeArrowheads="1"/>
            </p:cNvSpPr>
            <p:nvPr/>
          </p:nvSpPr>
          <p:spPr bwMode="auto">
            <a:xfrm>
              <a:off x="2091106" y="4646114"/>
              <a:ext cx="30773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00" name="Rectangle 2058"/>
            <p:cNvSpPr>
              <a:spLocks noChangeArrowheads="1"/>
            </p:cNvSpPr>
            <p:nvPr/>
          </p:nvSpPr>
          <p:spPr bwMode="auto">
            <a:xfrm>
              <a:off x="2158513" y="4646114"/>
              <a:ext cx="30773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01" name="Rectangle 2059"/>
            <p:cNvSpPr>
              <a:spLocks noChangeArrowheads="1"/>
            </p:cNvSpPr>
            <p:nvPr/>
          </p:nvSpPr>
          <p:spPr bwMode="auto">
            <a:xfrm>
              <a:off x="2225921" y="4646114"/>
              <a:ext cx="30773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02" name="Rectangle 2060"/>
            <p:cNvSpPr>
              <a:spLocks noChangeArrowheads="1"/>
            </p:cNvSpPr>
            <p:nvPr/>
          </p:nvSpPr>
          <p:spPr bwMode="auto">
            <a:xfrm>
              <a:off x="2293327" y="4639764"/>
              <a:ext cx="2930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03" name="Rectangle 2061"/>
            <p:cNvSpPr>
              <a:spLocks noChangeArrowheads="1"/>
            </p:cNvSpPr>
            <p:nvPr/>
          </p:nvSpPr>
          <p:spPr bwMode="auto">
            <a:xfrm>
              <a:off x="2359269" y="4639764"/>
              <a:ext cx="30774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04" name="Rectangle 2062"/>
            <p:cNvSpPr>
              <a:spLocks noChangeArrowheads="1"/>
            </p:cNvSpPr>
            <p:nvPr/>
          </p:nvSpPr>
          <p:spPr bwMode="auto">
            <a:xfrm>
              <a:off x="2426678" y="4633414"/>
              <a:ext cx="30774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05" name="Rectangle 2063"/>
            <p:cNvSpPr>
              <a:spLocks noChangeArrowheads="1"/>
            </p:cNvSpPr>
            <p:nvPr/>
          </p:nvSpPr>
          <p:spPr bwMode="auto">
            <a:xfrm>
              <a:off x="2494084" y="4633414"/>
              <a:ext cx="30774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06" name="Rectangle 2064"/>
            <p:cNvSpPr>
              <a:spLocks noChangeArrowheads="1"/>
            </p:cNvSpPr>
            <p:nvPr/>
          </p:nvSpPr>
          <p:spPr bwMode="auto">
            <a:xfrm>
              <a:off x="2561492" y="4627064"/>
              <a:ext cx="30774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07" name="Rectangle 2065"/>
            <p:cNvSpPr>
              <a:spLocks noChangeArrowheads="1"/>
            </p:cNvSpPr>
            <p:nvPr/>
          </p:nvSpPr>
          <p:spPr bwMode="auto">
            <a:xfrm>
              <a:off x="2628901" y="4627064"/>
              <a:ext cx="30774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08" name="Rectangle 2066"/>
            <p:cNvSpPr>
              <a:spLocks noChangeArrowheads="1"/>
            </p:cNvSpPr>
            <p:nvPr/>
          </p:nvSpPr>
          <p:spPr bwMode="auto">
            <a:xfrm>
              <a:off x="2696308" y="4620714"/>
              <a:ext cx="29308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09" name="Rectangle 2067"/>
            <p:cNvSpPr>
              <a:spLocks noChangeArrowheads="1"/>
            </p:cNvSpPr>
            <p:nvPr/>
          </p:nvSpPr>
          <p:spPr bwMode="auto">
            <a:xfrm>
              <a:off x="2762252" y="4614364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10" name="Rectangle 2068"/>
            <p:cNvSpPr>
              <a:spLocks noChangeArrowheads="1"/>
            </p:cNvSpPr>
            <p:nvPr/>
          </p:nvSpPr>
          <p:spPr bwMode="auto">
            <a:xfrm>
              <a:off x="2829659" y="4600080"/>
              <a:ext cx="30773" cy="333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11" name="Rectangle 2069"/>
            <p:cNvSpPr>
              <a:spLocks noChangeArrowheads="1"/>
            </p:cNvSpPr>
            <p:nvPr/>
          </p:nvSpPr>
          <p:spPr bwMode="auto">
            <a:xfrm>
              <a:off x="2897067" y="4582614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12" name="Rectangle 2070"/>
            <p:cNvSpPr>
              <a:spLocks noChangeArrowheads="1"/>
            </p:cNvSpPr>
            <p:nvPr/>
          </p:nvSpPr>
          <p:spPr bwMode="auto">
            <a:xfrm>
              <a:off x="2964475" y="4555627"/>
              <a:ext cx="30773" cy="333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13" name="Rectangle 2071"/>
            <p:cNvSpPr>
              <a:spLocks noChangeArrowheads="1"/>
            </p:cNvSpPr>
            <p:nvPr/>
          </p:nvSpPr>
          <p:spPr bwMode="auto">
            <a:xfrm>
              <a:off x="3031883" y="4503239"/>
              <a:ext cx="30773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14" name="Rectangle 2072"/>
            <p:cNvSpPr>
              <a:spLocks noChangeArrowheads="1"/>
            </p:cNvSpPr>
            <p:nvPr/>
          </p:nvSpPr>
          <p:spPr bwMode="auto">
            <a:xfrm>
              <a:off x="3099290" y="4431805"/>
              <a:ext cx="30773" cy="333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15" name="Rectangle 2073"/>
            <p:cNvSpPr>
              <a:spLocks noChangeArrowheads="1"/>
            </p:cNvSpPr>
            <p:nvPr/>
          </p:nvSpPr>
          <p:spPr bwMode="auto">
            <a:xfrm>
              <a:off x="3166696" y="4341314"/>
              <a:ext cx="2930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16" name="Rectangle 2074"/>
            <p:cNvSpPr>
              <a:spLocks noChangeArrowheads="1"/>
            </p:cNvSpPr>
            <p:nvPr/>
          </p:nvSpPr>
          <p:spPr bwMode="auto">
            <a:xfrm>
              <a:off x="3232638" y="4230189"/>
              <a:ext cx="30774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17" name="Rectangle 2075"/>
            <p:cNvSpPr>
              <a:spLocks noChangeArrowheads="1"/>
            </p:cNvSpPr>
            <p:nvPr/>
          </p:nvSpPr>
          <p:spPr bwMode="auto">
            <a:xfrm>
              <a:off x="3300047" y="4133352"/>
              <a:ext cx="30774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18" name="Rectangle 2076"/>
            <p:cNvSpPr>
              <a:spLocks noChangeArrowheads="1"/>
            </p:cNvSpPr>
            <p:nvPr/>
          </p:nvSpPr>
          <p:spPr bwMode="auto">
            <a:xfrm>
              <a:off x="3367454" y="4041277"/>
              <a:ext cx="2930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19" name="Rectangle 2077"/>
            <p:cNvSpPr>
              <a:spLocks noChangeArrowheads="1"/>
            </p:cNvSpPr>
            <p:nvPr/>
          </p:nvSpPr>
          <p:spPr bwMode="auto">
            <a:xfrm>
              <a:off x="3433397" y="3963489"/>
              <a:ext cx="3223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20" name="Rectangle 2078"/>
            <p:cNvSpPr>
              <a:spLocks noChangeArrowheads="1"/>
            </p:cNvSpPr>
            <p:nvPr/>
          </p:nvSpPr>
          <p:spPr bwMode="auto">
            <a:xfrm>
              <a:off x="3500806" y="3903167"/>
              <a:ext cx="32238" cy="34925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21" name="Rectangle 2079"/>
            <p:cNvSpPr>
              <a:spLocks noChangeArrowheads="1"/>
            </p:cNvSpPr>
            <p:nvPr/>
          </p:nvSpPr>
          <p:spPr bwMode="auto">
            <a:xfrm>
              <a:off x="3569677" y="3852364"/>
              <a:ext cx="29308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22" name="Rectangle 2080"/>
            <p:cNvSpPr>
              <a:spLocks noChangeArrowheads="1"/>
            </p:cNvSpPr>
            <p:nvPr/>
          </p:nvSpPr>
          <p:spPr bwMode="auto">
            <a:xfrm>
              <a:off x="3635621" y="3806330"/>
              <a:ext cx="30773" cy="333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23" name="Rectangle 2081"/>
            <p:cNvSpPr>
              <a:spLocks noChangeArrowheads="1"/>
            </p:cNvSpPr>
            <p:nvPr/>
          </p:nvSpPr>
          <p:spPr bwMode="auto">
            <a:xfrm>
              <a:off x="3703029" y="3760289"/>
              <a:ext cx="30773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24" name="Rectangle 2082"/>
            <p:cNvSpPr>
              <a:spLocks noChangeArrowheads="1"/>
            </p:cNvSpPr>
            <p:nvPr/>
          </p:nvSpPr>
          <p:spPr bwMode="auto">
            <a:xfrm>
              <a:off x="3770436" y="3709489"/>
              <a:ext cx="30773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25" name="Rectangle 2083"/>
            <p:cNvSpPr>
              <a:spLocks noChangeArrowheads="1"/>
            </p:cNvSpPr>
            <p:nvPr/>
          </p:nvSpPr>
          <p:spPr bwMode="auto">
            <a:xfrm>
              <a:off x="3837843" y="3671389"/>
              <a:ext cx="2930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26" name="Rectangle 2084"/>
            <p:cNvSpPr>
              <a:spLocks noChangeArrowheads="1"/>
            </p:cNvSpPr>
            <p:nvPr/>
          </p:nvSpPr>
          <p:spPr bwMode="auto">
            <a:xfrm>
              <a:off x="3903784" y="3625352"/>
              <a:ext cx="30774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27" name="Rectangle 2085"/>
            <p:cNvSpPr>
              <a:spLocks noChangeArrowheads="1"/>
            </p:cNvSpPr>
            <p:nvPr/>
          </p:nvSpPr>
          <p:spPr bwMode="auto">
            <a:xfrm>
              <a:off x="3971194" y="3585664"/>
              <a:ext cx="3223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28" name="Rectangle 2086"/>
            <p:cNvSpPr>
              <a:spLocks noChangeArrowheads="1"/>
            </p:cNvSpPr>
            <p:nvPr/>
          </p:nvSpPr>
          <p:spPr bwMode="auto">
            <a:xfrm>
              <a:off x="4040066" y="3539630"/>
              <a:ext cx="29308" cy="333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29" name="Rectangle 2087"/>
            <p:cNvSpPr>
              <a:spLocks noChangeArrowheads="1"/>
            </p:cNvSpPr>
            <p:nvPr/>
          </p:nvSpPr>
          <p:spPr bwMode="auto">
            <a:xfrm>
              <a:off x="4106007" y="3493589"/>
              <a:ext cx="30774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30" name="Rectangle 2088"/>
            <p:cNvSpPr>
              <a:spLocks noChangeArrowheads="1"/>
            </p:cNvSpPr>
            <p:nvPr/>
          </p:nvSpPr>
          <p:spPr bwMode="auto">
            <a:xfrm>
              <a:off x="4173415" y="3461839"/>
              <a:ext cx="30774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31" name="Rectangle 2089"/>
            <p:cNvSpPr>
              <a:spLocks noChangeArrowheads="1"/>
            </p:cNvSpPr>
            <p:nvPr/>
          </p:nvSpPr>
          <p:spPr bwMode="auto">
            <a:xfrm>
              <a:off x="4240823" y="3422155"/>
              <a:ext cx="29308" cy="333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32" name="Rectangle 2090"/>
            <p:cNvSpPr>
              <a:spLocks noChangeArrowheads="1"/>
            </p:cNvSpPr>
            <p:nvPr/>
          </p:nvSpPr>
          <p:spPr bwMode="auto">
            <a:xfrm>
              <a:off x="4306767" y="3390402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33" name="Rectangle 2091"/>
            <p:cNvSpPr>
              <a:spLocks noChangeArrowheads="1"/>
            </p:cNvSpPr>
            <p:nvPr/>
          </p:nvSpPr>
          <p:spPr bwMode="auto">
            <a:xfrm>
              <a:off x="4374175" y="3358652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34" name="Rectangle 2092"/>
            <p:cNvSpPr>
              <a:spLocks noChangeArrowheads="1"/>
            </p:cNvSpPr>
            <p:nvPr/>
          </p:nvSpPr>
          <p:spPr bwMode="auto">
            <a:xfrm>
              <a:off x="4441583" y="3338014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35" name="Rectangle 2093"/>
            <p:cNvSpPr>
              <a:spLocks noChangeArrowheads="1"/>
            </p:cNvSpPr>
            <p:nvPr/>
          </p:nvSpPr>
          <p:spPr bwMode="auto">
            <a:xfrm>
              <a:off x="4508990" y="3312614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36" name="Rectangle 2094"/>
            <p:cNvSpPr>
              <a:spLocks noChangeArrowheads="1"/>
            </p:cNvSpPr>
            <p:nvPr/>
          </p:nvSpPr>
          <p:spPr bwMode="auto">
            <a:xfrm>
              <a:off x="4576398" y="3287214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37" name="Rectangle 2095"/>
            <p:cNvSpPr>
              <a:spLocks noChangeArrowheads="1"/>
            </p:cNvSpPr>
            <p:nvPr/>
          </p:nvSpPr>
          <p:spPr bwMode="auto">
            <a:xfrm>
              <a:off x="4643806" y="3272927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38" name="Rectangle 2096"/>
            <p:cNvSpPr>
              <a:spLocks noChangeArrowheads="1"/>
            </p:cNvSpPr>
            <p:nvPr/>
          </p:nvSpPr>
          <p:spPr bwMode="auto">
            <a:xfrm>
              <a:off x="4711212" y="3247527"/>
              <a:ext cx="2930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39" name="Rectangle 2097"/>
            <p:cNvSpPr>
              <a:spLocks noChangeArrowheads="1"/>
            </p:cNvSpPr>
            <p:nvPr/>
          </p:nvSpPr>
          <p:spPr bwMode="auto">
            <a:xfrm>
              <a:off x="4777155" y="3233239"/>
              <a:ext cx="30774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40" name="Rectangle 2098"/>
            <p:cNvSpPr>
              <a:spLocks noChangeArrowheads="1"/>
            </p:cNvSpPr>
            <p:nvPr/>
          </p:nvSpPr>
          <p:spPr bwMode="auto">
            <a:xfrm>
              <a:off x="4844561" y="3220539"/>
              <a:ext cx="30774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41" name="Rectangle 2099"/>
            <p:cNvSpPr>
              <a:spLocks noChangeArrowheads="1"/>
            </p:cNvSpPr>
            <p:nvPr/>
          </p:nvSpPr>
          <p:spPr bwMode="auto">
            <a:xfrm>
              <a:off x="4911970" y="3207839"/>
              <a:ext cx="30774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42" name="Rectangle 2100"/>
            <p:cNvSpPr>
              <a:spLocks noChangeArrowheads="1"/>
            </p:cNvSpPr>
            <p:nvPr/>
          </p:nvSpPr>
          <p:spPr bwMode="auto">
            <a:xfrm>
              <a:off x="4979378" y="3201489"/>
              <a:ext cx="30774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43" name="Rectangle 2101"/>
            <p:cNvSpPr>
              <a:spLocks noChangeArrowheads="1"/>
            </p:cNvSpPr>
            <p:nvPr/>
          </p:nvSpPr>
          <p:spPr bwMode="auto">
            <a:xfrm>
              <a:off x="5046784" y="3188789"/>
              <a:ext cx="30774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44" name="Rectangle 2102"/>
            <p:cNvSpPr>
              <a:spLocks noChangeArrowheads="1"/>
            </p:cNvSpPr>
            <p:nvPr/>
          </p:nvSpPr>
          <p:spPr bwMode="auto">
            <a:xfrm>
              <a:off x="5114192" y="3188789"/>
              <a:ext cx="2930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45" name="Rectangle 2103"/>
            <p:cNvSpPr>
              <a:spLocks noChangeArrowheads="1"/>
            </p:cNvSpPr>
            <p:nvPr/>
          </p:nvSpPr>
          <p:spPr bwMode="auto">
            <a:xfrm>
              <a:off x="5180136" y="3169739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46" name="Rectangle 2104"/>
            <p:cNvSpPr>
              <a:spLocks noChangeArrowheads="1"/>
            </p:cNvSpPr>
            <p:nvPr/>
          </p:nvSpPr>
          <p:spPr bwMode="auto">
            <a:xfrm>
              <a:off x="5247544" y="3161805"/>
              <a:ext cx="30773" cy="333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47" name="Rectangle 2105"/>
            <p:cNvSpPr>
              <a:spLocks noChangeArrowheads="1"/>
            </p:cNvSpPr>
            <p:nvPr/>
          </p:nvSpPr>
          <p:spPr bwMode="auto">
            <a:xfrm>
              <a:off x="5314952" y="3142752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48" name="Rectangle 2106"/>
            <p:cNvSpPr>
              <a:spLocks noChangeArrowheads="1"/>
            </p:cNvSpPr>
            <p:nvPr/>
          </p:nvSpPr>
          <p:spPr bwMode="auto">
            <a:xfrm>
              <a:off x="5382358" y="3142752"/>
              <a:ext cx="2930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49" name="Rectangle 2107"/>
            <p:cNvSpPr>
              <a:spLocks noChangeArrowheads="1"/>
            </p:cNvSpPr>
            <p:nvPr/>
          </p:nvSpPr>
          <p:spPr bwMode="auto">
            <a:xfrm>
              <a:off x="5448302" y="3130052"/>
              <a:ext cx="3223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50" name="Rectangle 2108"/>
            <p:cNvSpPr>
              <a:spLocks noChangeArrowheads="1"/>
            </p:cNvSpPr>
            <p:nvPr/>
          </p:nvSpPr>
          <p:spPr bwMode="auto">
            <a:xfrm>
              <a:off x="5517175" y="3142752"/>
              <a:ext cx="30773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51" name="Rectangle 2109"/>
            <p:cNvSpPr>
              <a:spLocks noChangeArrowheads="1"/>
            </p:cNvSpPr>
            <p:nvPr/>
          </p:nvSpPr>
          <p:spPr bwMode="auto">
            <a:xfrm>
              <a:off x="5584581" y="3123702"/>
              <a:ext cx="29308" cy="31750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52" name="Rectangle 2110"/>
            <p:cNvSpPr>
              <a:spLocks noChangeArrowheads="1"/>
            </p:cNvSpPr>
            <p:nvPr/>
          </p:nvSpPr>
          <p:spPr bwMode="auto">
            <a:xfrm>
              <a:off x="5650524" y="3109414"/>
              <a:ext cx="30774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53" name="Rectangle 2111"/>
            <p:cNvSpPr>
              <a:spLocks noChangeArrowheads="1"/>
            </p:cNvSpPr>
            <p:nvPr/>
          </p:nvSpPr>
          <p:spPr bwMode="auto">
            <a:xfrm>
              <a:off x="5717931" y="3109414"/>
              <a:ext cx="30774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54" name="Rectangle 2112"/>
            <p:cNvSpPr>
              <a:spLocks noChangeArrowheads="1"/>
            </p:cNvSpPr>
            <p:nvPr/>
          </p:nvSpPr>
          <p:spPr bwMode="auto">
            <a:xfrm>
              <a:off x="5785338" y="3103064"/>
              <a:ext cx="29308" cy="333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55" name="Rectangle 2113"/>
            <p:cNvSpPr>
              <a:spLocks noChangeArrowheads="1"/>
            </p:cNvSpPr>
            <p:nvPr/>
          </p:nvSpPr>
          <p:spPr bwMode="auto">
            <a:xfrm>
              <a:off x="1169377" y="5563690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i="1" smtClean="0">
                  <a:solidFill>
                    <a:srgbClr val="000000"/>
                  </a:solidFill>
                </a:rPr>
                <a:t>0.5</a:t>
              </a:r>
              <a:endParaRPr lang="it-IT" alt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956" name="Rectangle 2114"/>
            <p:cNvSpPr>
              <a:spLocks noChangeArrowheads="1"/>
            </p:cNvSpPr>
            <p:nvPr/>
          </p:nvSpPr>
          <p:spPr bwMode="auto">
            <a:xfrm>
              <a:off x="1169378" y="4249239"/>
              <a:ext cx="2292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00" b="1" i="1" smtClean="0">
                  <a:solidFill>
                    <a:srgbClr val="000000"/>
                  </a:solidFill>
                  <a:latin typeface="Verdana" pitchFamily="34" charset="0"/>
                </a:rPr>
                <a:t>1.5</a:t>
              </a:r>
              <a:endParaRPr lang="it-IT" altLang="it-IT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57" name="Rectangle 2115"/>
            <p:cNvSpPr>
              <a:spLocks noChangeArrowheads="1"/>
            </p:cNvSpPr>
            <p:nvPr/>
          </p:nvSpPr>
          <p:spPr bwMode="auto">
            <a:xfrm>
              <a:off x="1169378" y="2934789"/>
              <a:ext cx="2292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000" b="1" i="1" smtClean="0">
                  <a:solidFill>
                    <a:srgbClr val="000000"/>
                  </a:solidFill>
                  <a:latin typeface="Verdana" pitchFamily="34" charset="0"/>
                </a:rPr>
                <a:t>2.5</a:t>
              </a:r>
              <a:endParaRPr lang="it-IT" altLang="it-IT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58" name="Rectangle 2116"/>
            <p:cNvSpPr>
              <a:spLocks noChangeArrowheads="1"/>
            </p:cNvSpPr>
            <p:nvPr/>
          </p:nvSpPr>
          <p:spPr bwMode="auto">
            <a:xfrm>
              <a:off x="1395046" y="5714502"/>
              <a:ext cx="769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i="1" smtClean="0">
                  <a:solidFill>
                    <a:srgbClr val="000000"/>
                  </a:solidFill>
                </a:rPr>
                <a:t>0</a:t>
              </a:r>
              <a:endParaRPr lang="it-IT" alt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959" name="Rectangle 2117"/>
            <p:cNvSpPr>
              <a:spLocks noChangeArrowheads="1"/>
            </p:cNvSpPr>
            <p:nvPr/>
          </p:nvSpPr>
          <p:spPr bwMode="auto">
            <a:xfrm>
              <a:off x="2035420" y="5714502"/>
              <a:ext cx="1538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i="1" smtClean="0">
                  <a:solidFill>
                    <a:srgbClr val="000000"/>
                  </a:solidFill>
                </a:rPr>
                <a:t>10</a:t>
              </a:r>
              <a:endParaRPr lang="it-IT" alt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960" name="Rectangle 2118"/>
            <p:cNvSpPr>
              <a:spLocks noChangeArrowheads="1"/>
            </p:cNvSpPr>
            <p:nvPr/>
          </p:nvSpPr>
          <p:spPr bwMode="auto">
            <a:xfrm>
              <a:off x="2708031" y="5714502"/>
              <a:ext cx="1538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i="1" smtClean="0">
                  <a:solidFill>
                    <a:srgbClr val="000000"/>
                  </a:solidFill>
                </a:rPr>
                <a:t>20</a:t>
              </a:r>
              <a:endParaRPr lang="it-IT" alt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961" name="Rectangle 2119"/>
            <p:cNvSpPr>
              <a:spLocks noChangeArrowheads="1"/>
            </p:cNvSpPr>
            <p:nvPr/>
          </p:nvSpPr>
          <p:spPr bwMode="auto">
            <a:xfrm>
              <a:off x="3377712" y="5714502"/>
              <a:ext cx="1538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i="1" smtClean="0">
                  <a:solidFill>
                    <a:srgbClr val="000000"/>
                  </a:solidFill>
                </a:rPr>
                <a:t>30</a:t>
              </a:r>
              <a:endParaRPr lang="it-IT" alt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962" name="Rectangle 2120"/>
            <p:cNvSpPr>
              <a:spLocks noChangeArrowheads="1"/>
            </p:cNvSpPr>
            <p:nvPr/>
          </p:nvSpPr>
          <p:spPr bwMode="auto">
            <a:xfrm>
              <a:off x="4050323" y="5703390"/>
              <a:ext cx="1538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i="1" smtClean="0">
                  <a:solidFill>
                    <a:srgbClr val="000000"/>
                  </a:solidFill>
                </a:rPr>
                <a:t>40</a:t>
              </a:r>
              <a:endParaRPr lang="it-IT" alt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963" name="Rectangle 2121"/>
            <p:cNvSpPr>
              <a:spLocks noChangeArrowheads="1"/>
            </p:cNvSpPr>
            <p:nvPr/>
          </p:nvSpPr>
          <p:spPr bwMode="auto">
            <a:xfrm>
              <a:off x="4722935" y="5703390"/>
              <a:ext cx="1538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i="1" smtClean="0">
                  <a:solidFill>
                    <a:srgbClr val="000000"/>
                  </a:solidFill>
                </a:rPr>
                <a:t>50</a:t>
              </a:r>
              <a:endParaRPr lang="it-IT" alt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964" name="Rectangle 2122"/>
            <p:cNvSpPr>
              <a:spLocks noChangeArrowheads="1"/>
            </p:cNvSpPr>
            <p:nvPr/>
          </p:nvSpPr>
          <p:spPr bwMode="auto">
            <a:xfrm>
              <a:off x="5394081" y="5703390"/>
              <a:ext cx="1538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i="1" smtClean="0">
                  <a:solidFill>
                    <a:srgbClr val="000000"/>
                  </a:solidFill>
                </a:rPr>
                <a:t>60</a:t>
              </a:r>
              <a:endParaRPr lang="it-IT" alt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965" name="Rectangle 2123"/>
            <p:cNvSpPr>
              <a:spLocks noChangeArrowheads="1"/>
            </p:cNvSpPr>
            <p:nvPr/>
          </p:nvSpPr>
          <p:spPr bwMode="auto">
            <a:xfrm>
              <a:off x="6065228" y="5703390"/>
              <a:ext cx="1538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200" i="1" smtClean="0">
                  <a:solidFill>
                    <a:srgbClr val="000000"/>
                  </a:solidFill>
                </a:rPr>
                <a:t>70</a:t>
              </a:r>
              <a:endParaRPr lang="it-IT" altLang="it-IT" sz="1200" smtClean="0">
                <a:solidFill>
                  <a:srgbClr val="000000"/>
                </a:solidFill>
              </a:endParaRPr>
            </a:p>
          </p:txBody>
        </p:sp>
        <p:sp>
          <p:nvSpPr>
            <p:cNvPr id="966" name="Rectangle 2125"/>
            <p:cNvSpPr>
              <a:spLocks noChangeArrowheads="1"/>
            </p:cNvSpPr>
            <p:nvPr/>
          </p:nvSpPr>
          <p:spPr bwMode="auto">
            <a:xfrm rot="16200000">
              <a:off x="362691" y="4271387"/>
              <a:ext cx="12001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600" b="1" dirty="0" smtClean="0">
                  <a:solidFill>
                    <a:srgbClr val="000000"/>
                  </a:solidFill>
                </a:rPr>
                <a:t>Fluorescenza </a:t>
              </a:r>
              <a:endParaRPr lang="it-IT" altLang="it-IT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67" name="AutoShape 2328"/>
            <p:cNvSpPr>
              <a:spLocks noChangeArrowheads="1"/>
            </p:cNvSpPr>
            <p:nvPr/>
          </p:nvSpPr>
          <p:spPr bwMode="auto">
            <a:xfrm rot="17880000">
              <a:off x="2995709" y="3771984"/>
              <a:ext cx="165527" cy="433626"/>
            </a:xfrm>
            <a:prstGeom prst="downArrow">
              <a:avLst>
                <a:gd name="adj1" fmla="val 50000"/>
                <a:gd name="adj2" fmla="val 8176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68" name="Rectangle 2329"/>
            <p:cNvSpPr>
              <a:spLocks noChangeArrowheads="1"/>
            </p:cNvSpPr>
            <p:nvPr/>
          </p:nvSpPr>
          <p:spPr bwMode="auto">
            <a:xfrm>
              <a:off x="2085558" y="3569238"/>
              <a:ext cx="108878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600" smtClean="0">
                  <a:solidFill>
                    <a:srgbClr val="0000CC"/>
                  </a:solidFill>
                </a:rPr>
                <a:t>Ciclo soglia</a:t>
              </a:r>
              <a:r>
                <a:rPr lang="en-US" altLang="it-IT" sz="1400" smtClean="0">
                  <a:solidFill>
                    <a:srgbClr val="0000CC"/>
                  </a:solidFill>
                  <a:latin typeface="Verdana" pitchFamily="34" charset="0"/>
                </a:rPr>
                <a:t> </a:t>
              </a:r>
              <a:endParaRPr lang="en-AU" altLang="it-IT" sz="1400" smtClean="0">
                <a:solidFill>
                  <a:srgbClr val="0000CC"/>
                </a:solidFill>
                <a:latin typeface="Verdana" pitchFamily="34" charset="0"/>
              </a:endParaRPr>
            </a:p>
          </p:txBody>
        </p:sp>
        <p:sp>
          <p:nvSpPr>
            <p:cNvPr id="969" name="Line 2330"/>
            <p:cNvSpPr>
              <a:spLocks noChangeShapeType="1"/>
            </p:cNvSpPr>
            <p:nvPr/>
          </p:nvSpPr>
          <p:spPr bwMode="auto">
            <a:xfrm flipH="1">
              <a:off x="2513137" y="4461964"/>
              <a:ext cx="2791557" cy="1588"/>
            </a:xfrm>
            <a:prstGeom prst="line">
              <a:avLst/>
            </a:prstGeom>
            <a:noFill/>
            <a:ln w="2540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970" name="Group 2331"/>
            <p:cNvGrpSpPr>
              <a:grpSpLocks/>
            </p:cNvGrpSpPr>
            <p:nvPr/>
          </p:nvGrpSpPr>
          <p:grpSpPr bwMode="auto">
            <a:xfrm>
              <a:off x="3087566" y="4461964"/>
              <a:ext cx="1490296" cy="1162050"/>
              <a:chOff x="1960" y="2498"/>
              <a:chExt cx="1264" cy="1167"/>
            </a:xfrm>
          </p:grpSpPr>
          <p:sp>
            <p:nvSpPr>
              <p:cNvPr id="971" name="Line 2332"/>
              <p:cNvSpPr>
                <a:spLocks noChangeShapeType="1"/>
              </p:cNvSpPr>
              <p:nvPr/>
            </p:nvSpPr>
            <p:spPr bwMode="auto">
              <a:xfrm>
                <a:off x="1960" y="2504"/>
                <a:ext cx="0" cy="11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2" name="Line 2333"/>
              <p:cNvSpPr>
                <a:spLocks noChangeShapeType="1"/>
              </p:cNvSpPr>
              <p:nvPr/>
            </p:nvSpPr>
            <p:spPr bwMode="auto">
              <a:xfrm>
                <a:off x="2316" y="2508"/>
                <a:ext cx="0" cy="115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3" name="Line 2334"/>
              <p:cNvSpPr>
                <a:spLocks noChangeShapeType="1"/>
              </p:cNvSpPr>
              <p:nvPr/>
            </p:nvSpPr>
            <p:spPr bwMode="auto">
              <a:xfrm>
                <a:off x="2512" y="2504"/>
                <a:ext cx="0" cy="1152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4" name="Line 2335"/>
              <p:cNvSpPr>
                <a:spLocks noChangeShapeType="1"/>
              </p:cNvSpPr>
              <p:nvPr/>
            </p:nvSpPr>
            <p:spPr bwMode="auto">
              <a:xfrm>
                <a:off x="2776" y="2500"/>
                <a:ext cx="0" cy="115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5" name="Line 2336"/>
              <p:cNvSpPr>
                <a:spLocks noChangeShapeType="1"/>
              </p:cNvSpPr>
              <p:nvPr/>
            </p:nvSpPr>
            <p:spPr bwMode="auto">
              <a:xfrm>
                <a:off x="2926" y="2498"/>
                <a:ext cx="0" cy="1161"/>
              </a:xfrm>
              <a:prstGeom prst="line">
                <a:avLst/>
              </a:prstGeom>
              <a:noFill/>
              <a:ln w="28575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6" name="Line 2337"/>
              <p:cNvSpPr>
                <a:spLocks noChangeShapeType="1"/>
              </p:cNvSpPr>
              <p:nvPr/>
            </p:nvSpPr>
            <p:spPr bwMode="auto">
              <a:xfrm flipH="1">
                <a:off x="3224" y="2505"/>
                <a:ext cx="0" cy="116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Text Box 2351"/>
          <p:cNvSpPr txBox="1">
            <a:spLocks noChangeArrowheads="1"/>
          </p:cNvSpPr>
          <p:nvPr/>
        </p:nvSpPr>
        <p:spPr bwMode="auto">
          <a:xfrm>
            <a:off x="357158" y="357166"/>
            <a:ext cx="83582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smtClean="0">
                <a:solidFill>
                  <a:srgbClr val="FF0000"/>
                </a:solidFill>
              </a:rPr>
              <a:t>Il ciclo soglia (</a:t>
            </a:r>
            <a:r>
              <a:rPr lang="it-IT" altLang="it-IT" sz="2400" dirty="0" err="1" smtClean="0">
                <a:solidFill>
                  <a:srgbClr val="FF0000"/>
                </a:solidFill>
              </a:rPr>
              <a:t>threshold</a:t>
            </a:r>
            <a:r>
              <a:rPr lang="it-IT" altLang="it-IT" sz="2400" dirty="0" smtClean="0">
                <a:solidFill>
                  <a:srgbClr val="FF0000"/>
                </a:solidFill>
              </a:rPr>
              <a:t> </a:t>
            </a:r>
            <a:r>
              <a:rPr lang="it-IT" altLang="it-IT" sz="2400" dirty="0" err="1" smtClean="0">
                <a:solidFill>
                  <a:srgbClr val="FF0000"/>
                </a:solidFill>
              </a:rPr>
              <a:t>cycle-Ct-</a:t>
            </a:r>
            <a:r>
              <a:rPr lang="it-IT" altLang="it-IT" sz="2400" dirty="0" smtClean="0">
                <a:solidFill>
                  <a:srgbClr val="FF0000"/>
                </a:solidFill>
              </a:rPr>
              <a:t>) è inversamente proporzionale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smtClean="0">
                <a:solidFill>
                  <a:srgbClr val="FF0000"/>
                </a:solidFill>
              </a:rPr>
              <a:t> alla quantità di DNA di partenza</a:t>
            </a:r>
          </a:p>
        </p:txBody>
      </p:sp>
      <p:sp>
        <p:nvSpPr>
          <p:cNvPr id="5" name="Text Box 2351"/>
          <p:cNvSpPr txBox="1">
            <a:spLocks noChangeArrowheads="1"/>
          </p:cNvSpPr>
          <p:nvPr/>
        </p:nvSpPr>
        <p:spPr bwMode="auto">
          <a:xfrm>
            <a:off x="428597" y="1792694"/>
            <a:ext cx="8358245" cy="142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/>
              <a:t>Maggiore è il numero delle molecole di target presenti all’inizio della reazione e minore sarà il numero di cicli necessari per raggiungere un determinato valore minimo di ammontare di prodotto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638567"/>
            <a:ext cx="4902640" cy="250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1D4E8-BE00-464E-AEC0-05B127BEC35C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94"/>
          <p:cNvSpPr>
            <a:spLocks noChangeArrowheads="1"/>
          </p:cNvSpPr>
          <p:nvPr/>
        </p:nvSpPr>
        <p:spPr bwMode="auto">
          <a:xfrm>
            <a:off x="467544" y="1772816"/>
            <a:ext cx="8042275" cy="373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solidFill>
                  <a:srgbClr val="000000"/>
                </a:solidFill>
              </a:rPr>
              <a:t>Questa proprietà può essere utilizzata anche per </a:t>
            </a:r>
            <a:r>
              <a:rPr lang="it-IT" altLang="it-IT" dirty="0">
                <a:solidFill>
                  <a:srgbClr val="0000FF"/>
                </a:solidFill>
              </a:rPr>
              <a:t>riassociare due filamenti </a:t>
            </a:r>
            <a:r>
              <a:rPr lang="it-IT" altLang="it-IT" dirty="0">
                <a:solidFill>
                  <a:srgbClr val="000000"/>
                </a:solidFill>
              </a:rPr>
              <a:t>di acido nucleico complementari di </a:t>
            </a:r>
            <a:r>
              <a:rPr lang="it-IT" altLang="it-IT" dirty="0">
                <a:solidFill>
                  <a:srgbClr val="0000FF"/>
                </a:solidFill>
              </a:rPr>
              <a:t>diversa origine </a:t>
            </a:r>
            <a:r>
              <a:rPr lang="it-IT" altLang="it-IT" dirty="0">
                <a:solidFill>
                  <a:srgbClr val="000000"/>
                </a:solidFill>
              </a:rPr>
              <a:t>a formare duplex stabili. In questo caso la reazione prende il nome di </a:t>
            </a:r>
            <a:r>
              <a:rPr lang="it-IT" altLang="it-IT" b="1" dirty="0">
                <a:solidFill>
                  <a:srgbClr val="0000FF"/>
                </a:solidFill>
              </a:rPr>
              <a:t>ibridizzazione (ibridazione). </a:t>
            </a:r>
            <a:r>
              <a:rPr lang="it-IT" altLang="it-IT" dirty="0">
                <a:solidFill>
                  <a:srgbClr val="000000"/>
                </a:solidFill>
              </a:rPr>
              <a:t>Il filamento</a:t>
            </a:r>
            <a:r>
              <a:rPr lang="it-IT" altLang="it-IT" b="1" dirty="0">
                <a:solidFill>
                  <a:srgbClr val="000000"/>
                </a:solidFill>
              </a:rPr>
              <a:t> </a:t>
            </a:r>
            <a:r>
              <a:rPr lang="it-IT" altLang="it-IT" dirty="0">
                <a:solidFill>
                  <a:srgbClr val="000000"/>
                </a:solidFill>
              </a:rPr>
              <a:t>utilizzato per l’ibridizzazione di un DNA bersaglio </a:t>
            </a:r>
            <a:r>
              <a:rPr lang="it-IT" altLang="it-IT" u="sng" dirty="0">
                <a:solidFill>
                  <a:srgbClr val="000000"/>
                </a:solidFill>
              </a:rPr>
              <a:t>può essere </a:t>
            </a:r>
            <a:r>
              <a:rPr lang="it-IT" altLang="it-IT" u="sng" dirty="0"/>
              <a:t>un polinucleotide </a:t>
            </a:r>
            <a:r>
              <a:rPr lang="it-IT" altLang="it-IT" u="sng" dirty="0">
                <a:solidFill>
                  <a:srgbClr val="000000"/>
                </a:solidFill>
              </a:rPr>
              <a:t>che prende il nome di </a:t>
            </a:r>
            <a:r>
              <a:rPr lang="it-IT" altLang="it-IT" u="sng" dirty="0">
                <a:solidFill>
                  <a:srgbClr val="FF0000"/>
                </a:solidFill>
              </a:rPr>
              <a:t>sonda</a:t>
            </a:r>
            <a:r>
              <a:rPr lang="it-IT" altLang="it-IT" u="sng" dirty="0">
                <a:solidFill>
                  <a:srgbClr val="000000"/>
                </a:solidFill>
              </a:rPr>
              <a:t> (probe), in genere è marcato in modo da essere evidenziato,</a:t>
            </a:r>
            <a:r>
              <a:rPr lang="it-IT" altLang="it-IT" dirty="0">
                <a:solidFill>
                  <a:srgbClr val="000000"/>
                </a:solidFill>
              </a:rPr>
              <a:t> oppure può essere un </a:t>
            </a:r>
            <a:r>
              <a:rPr lang="it-IT" altLang="it-IT" dirty="0" err="1">
                <a:solidFill>
                  <a:srgbClr val="000000"/>
                </a:solidFill>
              </a:rPr>
              <a:t>oligonucleotide</a:t>
            </a:r>
            <a:r>
              <a:rPr lang="it-IT" altLang="it-IT" dirty="0">
                <a:solidFill>
                  <a:srgbClr val="000000"/>
                </a:solidFill>
              </a:rPr>
              <a:t> </a:t>
            </a:r>
            <a:r>
              <a:rPr lang="it-IT" altLang="it-IT" dirty="0">
                <a:solidFill>
                  <a:srgbClr val="FF0000"/>
                </a:solidFill>
              </a:rPr>
              <a:t>innesco</a:t>
            </a:r>
            <a:r>
              <a:rPr lang="it-IT" altLang="it-IT" dirty="0">
                <a:solidFill>
                  <a:srgbClr val="000000"/>
                </a:solidFill>
              </a:rPr>
              <a:t> che prende il nome di </a:t>
            </a:r>
            <a:r>
              <a:rPr lang="it-IT" altLang="it-IT" dirty="0" err="1">
                <a:solidFill>
                  <a:srgbClr val="FF0000"/>
                </a:solidFill>
              </a:rPr>
              <a:t>primer</a:t>
            </a:r>
            <a:r>
              <a:rPr lang="it-IT" altLang="it-IT" dirty="0">
                <a:solidFill>
                  <a:srgbClr val="000000"/>
                </a:solidFill>
              </a:rPr>
              <a:t>, necessario per iniziare una reazione enzimatica di polimerizzazione (amplificazione). 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04162" y="726717"/>
            <a:ext cx="6780213" cy="61118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t-IT" altLang="it-IT" sz="2800" b="1" u="sng" kern="0" dirty="0" err="1">
                <a:latin typeface="+mn-lt"/>
                <a:ea typeface="+mj-ea"/>
                <a:cs typeface="+mj-cs"/>
              </a:rPr>
              <a:t>Ibridizzazione</a:t>
            </a:r>
            <a:r>
              <a:rPr lang="it-IT" altLang="it-IT" sz="2800" b="1" u="sng" kern="0" dirty="0">
                <a:latin typeface="+mn-lt"/>
                <a:ea typeface="+mj-ea"/>
                <a:cs typeface="+mj-cs"/>
              </a:rPr>
              <a:t> degli acidi nucleici</a:t>
            </a:r>
            <a:endParaRPr lang="en-US" altLang="it-IT" sz="2800" b="1" u="sng" kern="0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7788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2054"/>
          <p:cNvSpPr txBox="1">
            <a:spLocks noChangeArrowheads="1"/>
          </p:cNvSpPr>
          <p:nvPr/>
        </p:nvSpPr>
        <p:spPr>
          <a:xfrm>
            <a:off x="838200" y="157719"/>
            <a:ext cx="7444154" cy="4851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it-IT" sz="2800" u="sng" kern="0" dirty="0" smtClean="0">
                <a:solidFill>
                  <a:srgbClr val="0000FF"/>
                </a:solidFill>
                <a:ea typeface="+mj-ea"/>
                <a:cs typeface="+mj-cs"/>
              </a:rPr>
              <a:t>Curve </a:t>
            </a:r>
            <a:r>
              <a:rPr lang="en-AU" altLang="it-IT" sz="2800" u="sng" kern="0" dirty="0" err="1" smtClean="0">
                <a:solidFill>
                  <a:srgbClr val="0000FF"/>
                </a:solidFill>
                <a:ea typeface="+mj-ea"/>
                <a:cs typeface="+mj-cs"/>
              </a:rPr>
              <a:t>di</a:t>
            </a:r>
            <a:r>
              <a:rPr lang="en-AU" altLang="it-IT" sz="2800" u="sng" kern="0" dirty="0" smtClean="0">
                <a:solidFill>
                  <a:srgbClr val="0000FF"/>
                </a:solidFill>
                <a:ea typeface="+mj-ea"/>
                <a:cs typeface="+mj-cs"/>
              </a:rPr>
              <a:t> </a:t>
            </a:r>
            <a:r>
              <a:rPr lang="en-AU" altLang="it-IT" sz="2800" u="sng" kern="0" dirty="0" err="1" smtClean="0">
                <a:solidFill>
                  <a:srgbClr val="0000FF"/>
                </a:solidFill>
                <a:ea typeface="+mj-ea"/>
                <a:cs typeface="+mj-cs"/>
              </a:rPr>
              <a:t>amplificazione</a:t>
            </a:r>
            <a:endParaRPr kumimoji="0" lang="it-IT" altLang="it-IT" sz="2800" b="0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357290" y="857232"/>
            <a:ext cx="6169443" cy="3798356"/>
            <a:chOff x="1357290" y="857232"/>
            <a:chExt cx="6169443" cy="3798356"/>
          </a:xfrm>
        </p:grpSpPr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4480" y="857232"/>
              <a:ext cx="5812253" cy="3462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CasellaDiTesto 4"/>
            <p:cNvSpPr txBox="1"/>
            <p:nvPr/>
          </p:nvSpPr>
          <p:spPr>
            <a:xfrm>
              <a:off x="3643306" y="4286256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Cicli di amplificazione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 rot="16200000">
              <a:off x="840482" y="244561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Fluorescenza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 Box 2351"/>
          <p:cNvSpPr txBox="1">
            <a:spLocks noChangeArrowheads="1"/>
          </p:cNvSpPr>
          <p:nvPr/>
        </p:nvSpPr>
        <p:spPr bwMode="auto">
          <a:xfrm>
            <a:off x="428597" y="5040440"/>
            <a:ext cx="8358245" cy="9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/>
              <a:t>Per ogni campione si ottiene una curva di amplificazione il cui ciclo soglia (</a:t>
            </a:r>
            <a:r>
              <a:rPr lang="it-IT" altLang="it-IT" sz="2000" dirty="0" err="1" smtClean="0"/>
              <a:t>Ct</a:t>
            </a:r>
            <a:r>
              <a:rPr lang="it-IT" altLang="it-IT" sz="2000" dirty="0" smtClean="0"/>
              <a:t>) è inversamente proporzionale alla quantità di target iniziale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2054"/>
          <p:cNvSpPr txBox="1">
            <a:spLocks noChangeArrowheads="1"/>
          </p:cNvSpPr>
          <p:nvPr/>
        </p:nvSpPr>
        <p:spPr>
          <a:xfrm>
            <a:off x="838200" y="157719"/>
            <a:ext cx="7444154" cy="4851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it-IT" sz="2800" u="sng" kern="0" dirty="0" err="1" smtClean="0">
                <a:solidFill>
                  <a:srgbClr val="0000FF"/>
                </a:solidFill>
                <a:ea typeface="+mj-ea"/>
                <a:cs typeface="+mj-cs"/>
              </a:rPr>
              <a:t>Quantificazione</a:t>
            </a:r>
            <a:r>
              <a:rPr lang="en-AU" altLang="it-IT" sz="2800" u="sng" kern="0" dirty="0" smtClean="0">
                <a:solidFill>
                  <a:srgbClr val="0000FF"/>
                </a:solidFill>
                <a:ea typeface="+mj-ea"/>
                <a:cs typeface="+mj-cs"/>
              </a:rPr>
              <a:t> in </a:t>
            </a:r>
            <a:r>
              <a:rPr kumimoji="0" lang="en-AU" altLang="it-IT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PCR Real-Time</a:t>
            </a:r>
            <a:endParaRPr kumimoji="0" lang="it-IT" altLang="it-IT" sz="2800" b="0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ext Box 2351"/>
          <p:cNvSpPr txBox="1">
            <a:spLocks noChangeArrowheads="1"/>
          </p:cNvSpPr>
          <p:nvPr/>
        </p:nvSpPr>
        <p:spPr bwMode="auto">
          <a:xfrm>
            <a:off x="142876" y="960796"/>
            <a:ext cx="8786842" cy="5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200" dirty="0" smtClean="0"/>
              <a:t>La quantificazione in PCR Real-Time può essere </a:t>
            </a:r>
            <a:r>
              <a:rPr lang="it-IT" altLang="it-IT" sz="2200" b="1" dirty="0" smtClean="0"/>
              <a:t>assoluta</a:t>
            </a:r>
            <a:r>
              <a:rPr lang="it-IT" altLang="it-IT" sz="2200" dirty="0" smtClean="0"/>
              <a:t> o </a:t>
            </a:r>
            <a:r>
              <a:rPr lang="it-IT" altLang="it-IT" sz="2200" b="1" dirty="0" smtClean="0"/>
              <a:t>relativa</a:t>
            </a:r>
          </a:p>
        </p:txBody>
      </p:sp>
      <p:sp>
        <p:nvSpPr>
          <p:cNvPr id="6" name="Text Box 2351"/>
          <p:cNvSpPr txBox="1">
            <a:spLocks noChangeArrowheads="1"/>
          </p:cNvSpPr>
          <p:nvPr/>
        </p:nvSpPr>
        <p:spPr bwMode="auto">
          <a:xfrm>
            <a:off x="357158" y="1714488"/>
            <a:ext cx="85725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rgbClr val="FF0000"/>
                </a:solidFill>
              </a:rPr>
              <a:t>QUANTIFICAZIONE ASSOLUTA</a:t>
            </a:r>
            <a:r>
              <a:rPr lang="it-IT" altLang="it-IT" sz="2000" dirty="0" smtClean="0"/>
              <a:t>: sono necessari dei campioni standard di cui si conosce la concentrazione assoluta (costruzione di una curva standard). Per i campioni da valutare si impiega una quantità fissa la cui concentrazione sarà dedotta dalla curva standard</a:t>
            </a:r>
            <a:endParaRPr lang="it-IT" altLang="it-IT" sz="2000" b="1" dirty="0" smtClean="0"/>
          </a:p>
        </p:txBody>
      </p:sp>
      <p:sp>
        <p:nvSpPr>
          <p:cNvPr id="7" name="Text Box 2351"/>
          <p:cNvSpPr txBox="1">
            <a:spLocks noChangeArrowheads="1"/>
          </p:cNvSpPr>
          <p:nvPr/>
        </p:nvSpPr>
        <p:spPr bwMode="auto">
          <a:xfrm>
            <a:off x="357158" y="3781388"/>
            <a:ext cx="85725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rgbClr val="FF0000"/>
                </a:solidFill>
              </a:rPr>
              <a:t>QUANTIFICAZIONE RELATIVA</a:t>
            </a:r>
            <a:r>
              <a:rPr lang="it-IT" altLang="it-IT" sz="2000" dirty="0" smtClean="0"/>
              <a:t>: la quantificazione viene fatta paragonando i Ct. Non si utilizza una curva standard ma dei controlli interni (es. controllo di gene costitutivo, controllo wild </a:t>
            </a:r>
            <a:r>
              <a:rPr lang="it-IT" altLang="it-IT" sz="2000" dirty="0" err="1" smtClean="0"/>
              <a:t>type</a:t>
            </a:r>
            <a:r>
              <a:rPr lang="it-IT" altLang="it-IT" sz="2000" dirty="0" smtClean="0"/>
              <a:t>, controllo non trattato) per risalire alla concentrazione del campione.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/>
              <a:t>I campioni da valutare vengono quantificati paragonando il loro </a:t>
            </a:r>
            <a:r>
              <a:rPr lang="it-IT" altLang="it-IT" sz="2000" dirty="0" err="1" smtClean="0">
                <a:latin typeface="Symbol" pitchFamily="18" charset="2"/>
              </a:rPr>
              <a:t>D</a:t>
            </a:r>
            <a:r>
              <a:rPr lang="it-IT" altLang="it-IT" sz="2000" dirty="0" err="1" smtClean="0">
                <a:latin typeface="+mn-lt"/>
              </a:rPr>
              <a:t>Ct</a:t>
            </a:r>
            <a:r>
              <a:rPr lang="it-IT" altLang="it-IT" sz="2000" dirty="0" smtClean="0">
                <a:latin typeface="+mn-lt"/>
              </a:rPr>
              <a:t> con quello del controllo interno</a:t>
            </a:r>
            <a:endParaRPr lang="it-IT" altLang="it-IT" sz="20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4480" y="285728"/>
            <a:ext cx="5881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2400" b="1" dirty="0" smtClean="0">
                <a:solidFill>
                  <a:srgbClr val="FF0000"/>
                </a:solidFill>
              </a:rPr>
              <a:t>QUANTIFICAZIONE ASSOLUTA </a:t>
            </a:r>
          </a:p>
          <a:p>
            <a:pPr algn="ctr"/>
            <a:r>
              <a:rPr lang="it-IT" altLang="it-IT" sz="2400" b="1" dirty="0" smtClean="0">
                <a:solidFill>
                  <a:srgbClr val="FF0000"/>
                </a:solidFill>
              </a:rPr>
              <a:t>(interpretazione dati dopo Real-Time PCR)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2844" y="5214950"/>
            <a:ext cx="8786842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/>
              <a:t>I valori ottenuti per ciascuno dei campioni </a:t>
            </a:r>
            <a:r>
              <a:rPr lang="it-IT" dirty="0" err="1" smtClean="0"/>
              <a:t>unknown</a:t>
            </a:r>
            <a:r>
              <a:rPr lang="it-IT" dirty="0" smtClean="0"/>
              <a:t> vengono divisi per i valori derivati dall’amplificazione di un gene costitutivo </a:t>
            </a:r>
          </a:p>
          <a:p>
            <a:pPr algn="ctr">
              <a:lnSpc>
                <a:spcPct val="150000"/>
              </a:lnSpc>
            </a:pPr>
            <a:r>
              <a:rPr lang="it-IT" dirty="0" smtClean="0"/>
              <a:t>(beta-actina, GAPDH, 28S </a:t>
            </a:r>
            <a:r>
              <a:rPr lang="it-IT" dirty="0" err="1" smtClean="0"/>
              <a:t>ribosomiale</a:t>
            </a:r>
            <a:r>
              <a:rPr lang="it-IT" dirty="0" smtClean="0"/>
              <a:t>, 18S </a:t>
            </a:r>
            <a:r>
              <a:rPr lang="it-IT" dirty="0" err="1" smtClean="0"/>
              <a:t>ribosomiale</a:t>
            </a:r>
            <a:r>
              <a:rPr lang="it-IT" dirty="0" smtClean="0"/>
              <a:t>)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928662" y="1500174"/>
            <a:ext cx="7391429" cy="3486150"/>
            <a:chOff x="1395413" y="1571612"/>
            <a:chExt cx="7391429" cy="3486150"/>
          </a:xfrm>
        </p:grpSpPr>
        <p:pic>
          <p:nvPicPr>
            <p:cNvPr id="645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5413" y="1571612"/>
              <a:ext cx="6353175" cy="348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CasellaDiTesto 6"/>
            <p:cNvSpPr txBox="1"/>
            <p:nvPr/>
          </p:nvSpPr>
          <p:spPr>
            <a:xfrm>
              <a:off x="7000924" y="4768571"/>
              <a:ext cx="17859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latin typeface="+mj-lt"/>
                </a:rPr>
                <a:t>Numero copie di DNA</a:t>
              </a:r>
              <a:endParaRPr lang="it-IT" sz="1200" b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19" y="785794"/>
            <a:ext cx="5381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1714480" y="-24"/>
            <a:ext cx="5881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2400" b="1" dirty="0" smtClean="0">
                <a:solidFill>
                  <a:srgbClr val="FF0000"/>
                </a:solidFill>
              </a:rPr>
              <a:t>QUANTIFICAZIONE RELATIVA </a:t>
            </a:r>
          </a:p>
          <a:p>
            <a:pPr algn="ctr"/>
            <a:r>
              <a:rPr lang="it-IT" altLang="it-IT" sz="2400" b="1" dirty="0" smtClean="0">
                <a:solidFill>
                  <a:srgbClr val="FF0000"/>
                </a:solidFill>
              </a:rPr>
              <a:t>(interpretazione dati dopo Real-Time PCR)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44" y="5072074"/>
            <a:ext cx="878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/>
              <a:t>In ogni esperimento si inserisce: 1) la sequenza di DNA da analizzare; 2) il controllo endogeno (un gene espresso </a:t>
            </a:r>
            <a:r>
              <a:rPr lang="it-IT" dirty="0" err="1" smtClean="0"/>
              <a:t>costitutivamente</a:t>
            </a:r>
            <a:r>
              <a:rPr lang="it-IT" dirty="0" smtClean="0"/>
              <a:t> in tutti i campioni da analizzare per normalizzare i dati rispetto al DNA caricato e a variazioni di efficienza di reazione); 3) il calibratore (campione non trattato o campione wild </a:t>
            </a:r>
            <a:r>
              <a:rPr lang="it-IT" dirty="0" err="1" smtClean="0"/>
              <a:t>type</a:t>
            </a:r>
            <a:r>
              <a:rPr lang="it-IT" dirty="0" smtClean="0"/>
              <a:t>) per la comparazione.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35779"/>
            <a:ext cx="7215237" cy="523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002" y="428604"/>
            <a:ext cx="8251401" cy="57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EC6A60-69A1-4893-A7F1-69F428C1B380}" type="slidenum">
              <a:rPr lang="it-IT" altLang="it-IT">
                <a:solidFill>
                  <a:srgbClr val="000000"/>
                </a:solidFill>
                <a:latin typeface="Tahoma" pitchFamily="34" charset="0"/>
              </a:rPr>
              <a:pPr eaLnBrk="1" hangingPunct="1"/>
              <a:t>36</a:t>
            </a:fld>
            <a:endParaRPr lang="it-IT" altLang="it-IT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14290"/>
            <a:ext cx="6429420" cy="534988"/>
          </a:xfrm>
        </p:spPr>
        <p:txBody>
          <a:bodyPr/>
          <a:lstStyle/>
          <a:p>
            <a:pPr eaLnBrk="1" hangingPunct="1"/>
            <a:r>
              <a:rPr lang="it-IT" altLang="it-IT" sz="2800" u="sng" dirty="0" smtClean="0">
                <a:solidFill>
                  <a:srgbClr val="0000FF"/>
                </a:solidFill>
                <a:latin typeface="+mn-lt"/>
              </a:rPr>
              <a:t>Principali impieghi della PCR Real-Time 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58" y="679480"/>
            <a:ext cx="8169519" cy="5678478"/>
          </a:xfrm>
          <a:noFill/>
        </p:spPr>
        <p:txBody>
          <a:bodyPr wrap="square">
            <a:spAutoFit/>
          </a:bodyPr>
          <a:lstStyle/>
          <a:p>
            <a:pPr marL="174625" indent="-174625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it-IT" altLang="it-IT" sz="2200" dirty="0" smtClean="0"/>
          </a:p>
          <a:p>
            <a:pPr marL="541338" lvl="1" indent="-187325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kumimoji="1" lang="it-IT" altLang="zh-TW" sz="2200" dirty="0" smtClean="0">
                <a:ea typeface="PMingLiU" pitchFamily="18" charset="-120"/>
              </a:rPr>
              <a:t>Analisi dell’espressione genica (RT-PCR) per quantificare il trascritto analizzato</a:t>
            </a:r>
          </a:p>
          <a:p>
            <a:pPr marL="541338" lvl="1" indent="-187325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kumimoji="1" lang="it-IT" altLang="zh-TW" sz="2200" dirty="0" smtClean="0">
              <a:ea typeface="PMingLiU" pitchFamily="18" charset="-120"/>
            </a:endParaRPr>
          </a:p>
          <a:p>
            <a:pPr marL="541338" lvl="1" indent="-187325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kumimoji="1" lang="it-IT" altLang="zh-TW" sz="2200" dirty="0" smtClean="0">
                <a:ea typeface="PMingLiU" pitchFamily="18" charset="-120"/>
              </a:rPr>
              <a:t>Misura della carica virale  </a:t>
            </a:r>
          </a:p>
          <a:p>
            <a:pPr marL="541338" lvl="1" indent="-187325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kumimoji="1" lang="it-IT" altLang="zh-TW" sz="2200" dirty="0" smtClean="0">
              <a:ea typeface="PMingLiU" pitchFamily="18" charset="-120"/>
            </a:endParaRPr>
          </a:p>
          <a:p>
            <a:pPr marL="541338" lvl="1" indent="-187325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kumimoji="1" lang="it-IT" altLang="zh-TW" sz="2200" dirty="0" smtClean="0">
                <a:ea typeface="PMingLiU" pitchFamily="18" charset="-120"/>
              </a:rPr>
              <a:t>Identificazione simultanea di più bersagli attraverso l’uso di sonde specifiche per ogni stampo provviste di </a:t>
            </a:r>
            <a:r>
              <a:rPr kumimoji="1" lang="it-IT" altLang="zh-TW" sz="2200" dirty="0" err="1" smtClean="0">
                <a:ea typeface="PMingLiU" pitchFamily="18" charset="-120"/>
              </a:rPr>
              <a:t>fluorofori</a:t>
            </a:r>
            <a:r>
              <a:rPr kumimoji="1" lang="it-IT" altLang="zh-TW" sz="2200" dirty="0" smtClean="0">
                <a:ea typeface="PMingLiU" pitchFamily="18" charset="-120"/>
              </a:rPr>
              <a:t> diversi</a:t>
            </a:r>
          </a:p>
          <a:p>
            <a:pPr marL="541338" lvl="1" indent="-187325" algn="just" eaLnBrk="1" hangingPunct="1">
              <a:lnSpc>
                <a:spcPct val="150000"/>
              </a:lnSpc>
              <a:spcBef>
                <a:spcPct val="0"/>
              </a:spcBef>
            </a:pPr>
            <a:endParaRPr kumimoji="1" lang="it-IT" altLang="zh-TW" sz="2200" dirty="0" smtClean="0">
              <a:ea typeface="PMingLiU" pitchFamily="18" charset="-120"/>
            </a:endParaRPr>
          </a:p>
          <a:p>
            <a:pPr marL="541338" lvl="1" indent="-187325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kumimoji="1" lang="it-IT" altLang="zh-TW" sz="2200" dirty="0" smtClean="0">
                <a:ea typeface="PMingLiU" pitchFamily="18" charset="-120"/>
              </a:rPr>
              <a:t>Variazioni di sequenze note in geni target umani e </a:t>
            </a:r>
            <a:r>
              <a:rPr kumimoji="1" lang="it-IT" altLang="zh-TW" sz="2200" dirty="0" err="1" smtClean="0">
                <a:ea typeface="PMingLiU" pitchFamily="18" charset="-120"/>
              </a:rPr>
              <a:t>genotipizzazione</a:t>
            </a:r>
            <a:endParaRPr kumimoji="1" lang="en-US" altLang="zh-TW" sz="2200" dirty="0" smtClean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22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47D95-2A02-4C08-BA5D-8B8DBB3B9A6C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4348" y="465120"/>
            <a:ext cx="8072494" cy="5349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kern="0" dirty="0" smtClean="0">
                <a:solidFill>
                  <a:srgbClr val="FF0000"/>
                </a:solidFill>
                <a:ea typeface="+mj-ea"/>
                <a:cs typeface="+mj-cs"/>
              </a:rPr>
              <a:t>REAL-TIME PCR: </a:t>
            </a:r>
            <a:r>
              <a:rPr lang="it-IT" altLang="it-IT" sz="2400" b="1" u="sng" kern="0" dirty="0" smtClean="0">
                <a:solidFill>
                  <a:srgbClr val="FF0000"/>
                </a:solidFill>
                <a:ea typeface="+mj-ea"/>
                <a:cs typeface="+mj-cs"/>
              </a:rPr>
              <a:t>MELTING CURVE ANALYSIS</a:t>
            </a:r>
            <a:r>
              <a:rPr kumimoji="0" lang="it-IT" altLang="it-IT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28596" y="1477866"/>
            <a:ext cx="81695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Serve per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effettuare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un’analisa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qualitativa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e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determinare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:</a:t>
            </a:r>
          </a:p>
          <a:p>
            <a:pPr marL="174625" marR="0" lvl="0" indent="-1746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Char char="-"/>
              <a:tabLst/>
              <a:defRPr/>
            </a:pPr>
            <a:r>
              <a:rPr kumimoji="1" lang="en-US" altLang="zh-TW" sz="2400" kern="0" dirty="0" err="1" smtClean="0">
                <a:ea typeface="PMingLiU" pitchFamily="18" charset="-120"/>
              </a:rPr>
              <a:t>variazioni</a:t>
            </a:r>
            <a:r>
              <a:rPr kumimoji="1" lang="en-US" altLang="zh-TW" sz="2400" kern="0" dirty="0" smtClean="0"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ea typeface="PMingLiU" pitchFamily="18" charset="-120"/>
              </a:rPr>
              <a:t>di</a:t>
            </a:r>
            <a:r>
              <a:rPr kumimoji="1" lang="en-US" altLang="zh-TW" sz="2400" kern="0" dirty="0" smtClean="0"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ea typeface="PMingLiU" pitchFamily="18" charset="-120"/>
              </a:rPr>
              <a:t>sequenza</a:t>
            </a:r>
            <a:r>
              <a:rPr kumimoji="1" lang="en-US" altLang="zh-TW" sz="2400" kern="0" dirty="0" smtClean="0">
                <a:ea typeface="PMingLiU" pitchFamily="18" charset="-120"/>
              </a:rPr>
              <a:t> in </a:t>
            </a:r>
            <a:r>
              <a:rPr kumimoji="1" lang="en-US" altLang="zh-TW" sz="2400" kern="0" dirty="0" err="1" smtClean="0">
                <a:ea typeface="PMingLiU" pitchFamily="18" charset="-120"/>
              </a:rPr>
              <a:t>geni</a:t>
            </a:r>
            <a:r>
              <a:rPr kumimoji="1" lang="en-US" altLang="zh-TW" sz="2400" kern="0" dirty="0" smtClean="0">
                <a:ea typeface="PMingLiU" pitchFamily="18" charset="-120"/>
              </a:rPr>
              <a:t> target</a:t>
            </a:r>
          </a:p>
          <a:p>
            <a:pPr marL="174625" marR="0" lvl="0" indent="-1746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Char char="-"/>
              <a:tabLst/>
              <a:defRPr/>
            </a:pPr>
            <a:r>
              <a:rPr kumimoji="1" lang="en-US" altLang="zh-TW" sz="2400" kern="0" dirty="0" err="1" smtClean="0">
                <a:ea typeface="PMingLiU" pitchFamily="18" charset="-120"/>
              </a:rPr>
              <a:t>i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dentificare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e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genotipizzare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agenti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patogeni</a:t>
            </a:r>
            <a:endParaRPr kumimoji="1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</a:endParaRPr>
          </a:p>
          <a:p>
            <a:pPr marL="174625" marR="0" lvl="0" indent="-1746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85720" y="3889252"/>
            <a:ext cx="85011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La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temperatura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di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melting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(Tm) 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o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temperatura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di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fusione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è la T </a:t>
            </a:r>
            <a:r>
              <a:rPr kumimoji="1" lang="en-US" altLang="zh-TW" sz="2400" kern="0" dirty="0" smtClean="0">
                <a:ea typeface="PMingLiU" pitchFamily="18" charset="-120"/>
              </a:rPr>
              <a:t>ne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lla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quale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metà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delle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sequenze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complementari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di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DNA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sono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ibridate</a:t>
            </a:r>
            <a:r>
              <a:rPr kumimoji="1" lang="en-US" altLang="zh-TW" sz="2400" kern="0" dirty="0" smtClean="0">
                <a:ea typeface="PMingLiU" pitchFamily="18" charset="-120"/>
              </a:rPr>
              <a:t>. </a:t>
            </a:r>
            <a:r>
              <a:rPr kumimoji="1" lang="en-US" altLang="zh-TW" sz="2400" kern="0" dirty="0" smtClean="0">
                <a:solidFill>
                  <a:srgbClr val="0000FF"/>
                </a:solidFill>
                <a:ea typeface="PMingLiU" pitchFamily="18" charset="-120"/>
              </a:rPr>
              <a:t>Il </a:t>
            </a:r>
            <a:r>
              <a:rPr kumimoji="1" lang="en-US" altLang="zh-TW" sz="2400" kern="0" dirty="0" err="1" smtClean="0">
                <a:solidFill>
                  <a:srgbClr val="0000FF"/>
                </a:solidFill>
                <a:ea typeface="PMingLiU" pitchFamily="18" charset="-120"/>
              </a:rPr>
              <a:t>suo</a:t>
            </a:r>
            <a:r>
              <a:rPr kumimoji="1" lang="en-US" altLang="zh-TW" sz="2400" kern="0" dirty="0" smtClean="0">
                <a:solidFill>
                  <a:srgbClr val="0000FF"/>
                </a:solidFill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solidFill>
                  <a:srgbClr val="0000FF"/>
                </a:solidFill>
                <a:ea typeface="PMingLiU" pitchFamily="18" charset="-120"/>
              </a:rPr>
              <a:t>valore</a:t>
            </a:r>
            <a:r>
              <a:rPr kumimoji="1" lang="en-US" altLang="zh-TW" sz="2400" kern="0" dirty="0" smtClean="0">
                <a:solidFill>
                  <a:srgbClr val="0000FF"/>
                </a:solidFill>
                <a:ea typeface="PMingLiU" pitchFamily="18" charset="-120"/>
              </a:rPr>
              <a:t> è in </a:t>
            </a:r>
            <a:r>
              <a:rPr kumimoji="1" lang="en-US" altLang="zh-TW" sz="2400" kern="0" dirty="0" err="1" smtClean="0">
                <a:solidFill>
                  <a:srgbClr val="0000FF"/>
                </a:solidFill>
                <a:ea typeface="PMingLiU" pitchFamily="18" charset="-120"/>
              </a:rPr>
              <a:t>relazione</a:t>
            </a:r>
            <a:r>
              <a:rPr kumimoji="1" lang="en-US" altLang="zh-TW" sz="2400" kern="0" dirty="0" smtClean="0">
                <a:solidFill>
                  <a:srgbClr val="0000FF"/>
                </a:solidFill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solidFill>
                  <a:srgbClr val="0000FF"/>
                </a:solidFill>
                <a:ea typeface="PMingLiU" pitchFamily="18" charset="-120"/>
              </a:rPr>
              <a:t>anche</a:t>
            </a:r>
            <a:r>
              <a:rPr kumimoji="1" lang="en-US" altLang="zh-TW" sz="2400" kern="0" dirty="0" smtClean="0">
                <a:solidFill>
                  <a:srgbClr val="0000FF"/>
                </a:solidFill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al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grado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di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omologia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esistente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fra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le due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sequenze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ibridate</a:t>
            </a:r>
            <a:r>
              <a:rPr kumimoji="1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9818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85720" y="3571876"/>
            <a:ext cx="850112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1746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Char char="-"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La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Tm è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inferiore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in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presenza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di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una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kern="0" dirty="0" smtClean="0">
                <a:ea typeface="PMingLiU" pitchFamily="18" charset="-120"/>
              </a:rPr>
              <a:t>NON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totale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complementarietà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fra</a:t>
            </a:r>
            <a:r>
              <a:rPr kumimoji="1" lang="en-US" altLang="zh-TW" sz="2000" kern="0" dirty="0"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2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sequenze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(mismatch)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rispetto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ad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una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complementarietà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perfetta</a:t>
            </a:r>
            <a:endParaRPr kumimoji="1" lang="en-US" altLang="zh-TW" sz="20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PMingLiU" pitchFamily="18" charset="-120"/>
            </a:endParaRPr>
          </a:p>
          <a:p>
            <a:pPr marR="0" lvl="0" indent="-1746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Char char="-"/>
              <a:tabLst/>
              <a:defRPr/>
            </a:pPr>
            <a:endParaRPr kumimoji="1" lang="en-US" altLang="zh-TW" sz="20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PMingLiU" pitchFamily="18" charset="-120"/>
            </a:endParaRPr>
          </a:p>
          <a:p>
            <a:pPr marR="0" lvl="0" indent="-1746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Char char="-"/>
              <a:tabLst/>
              <a:defRPr/>
            </a:pP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Ogni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variazione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di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sequenza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nella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regione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della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sonda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determina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un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abbassamento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della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Tm (1 base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di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differenza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-&gt; Tm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inferiore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di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 2-10 </a:t>
            </a:r>
            <a:r>
              <a:rPr kumimoji="1" lang="en-US" altLang="zh-TW" sz="2000" kern="0" baseline="0" dirty="0" err="1" smtClean="0">
                <a:ea typeface="PMingLiU" pitchFamily="18" charset="-120"/>
              </a:rPr>
              <a:t>gradi</a:t>
            </a:r>
            <a:r>
              <a:rPr kumimoji="1" lang="en-US" altLang="zh-TW" sz="2000" kern="0" baseline="0" dirty="0" smtClean="0">
                <a:ea typeface="PMingLiU" pitchFamily="18" charset="-120"/>
              </a:rPr>
              <a:t>)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1" y="571480"/>
            <a:ext cx="3190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790" y="3470681"/>
            <a:ext cx="2809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143108" y="1428736"/>
            <a:ext cx="49291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Totale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complementarietà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fra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sonda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e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templato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-&gt;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stabilità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e Tm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dell’ibrido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maggiore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PMingLiU" pitchFamily="18" charset="-12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791606" y="4434387"/>
            <a:ext cx="5632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en-US" altLang="zh-TW" sz="2000" kern="0" dirty="0" smtClean="0">
                <a:ea typeface="PMingLiU" pitchFamily="18" charset="-120"/>
              </a:rPr>
              <a:t>Non t</a:t>
            </a:r>
            <a:r>
              <a:rPr kumimoji="1" lang="en-US" altLang="zh-TW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otale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complementarietà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fra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sonda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e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templato</a:t>
            </a:r>
            <a:endParaRPr kumimoji="1" lang="en-US" altLang="zh-TW" sz="20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PMingLiU" pitchFamily="18" charset="-120"/>
            </a:endParaRPr>
          </a:p>
          <a:p>
            <a:pPr marL="174625" marR="0" lvl="0" indent="-17462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-&gt;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destabilizzazione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dell’ibrido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e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riduzione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della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PMingLiU" pitchFamily="18" charset="-120"/>
              </a:rPr>
              <a:t>Tm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1D4E8-BE00-464E-AEC0-05B127BEC35C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32874" y="500042"/>
            <a:ext cx="852540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v"/>
            </a:pPr>
            <a:r>
              <a:rPr lang="it-IT" altLang="it-IT" sz="2200" dirty="0" smtClean="0">
                <a:solidFill>
                  <a:srgbClr val="000000"/>
                </a:solidFill>
              </a:rPr>
              <a:t> La rilevazione del DNA  amplificato avviene </a:t>
            </a:r>
            <a:r>
              <a:rPr lang="it-IT" altLang="it-IT" sz="2200" dirty="0" smtClean="0"/>
              <a:t>tramite l’utilizzo di particolari </a:t>
            </a:r>
            <a:r>
              <a:rPr lang="it-IT" altLang="it-IT" sz="2200" dirty="0" smtClean="0">
                <a:solidFill>
                  <a:srgbClr val="00B0F0"/>
                </a:solidFill>
              </a:rPr>
              <a:t>sonde specifiche</a:t>
            </a:r>
            <a:r>
              <a:rPr lang="it-IT" altLang="it-IT" sz="2200" dirty="0" smtClean="0">
                <a:solidFill>
                  <a:srgbClr val="000000"/>
                </a:solidFill>
              </a:rPr>
              <a:t> per i frammenti da amplificare che generano segnali  fluorescenti; possono essere usati anche </a:t>
            </a:r>
            <a:r>
              <a:rPr lang="it-IT" altLang="it-IT" sz="2200" dirty="0" smtClean="0">
                <a:solidFill>
                  <a:srgbClr val="00B0F0"/>
                </a:solidFill>
              </a:rPr>
              <a:t>intercalanti </a:t>
            </a:r>
            <a:r>
              <a:rPr lang="it-IT" altLang="it-IT" sz="2200" dirty="0" smtClean="0">
                <a:solidFill>
                  <a:srgbClr val="000000"/>
                </a:solidFill>
              </a:rPr>
              <a:t>per evidenziare il DNA amplificato.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4282" y="2539856"/>
            <a:ext cx="8696356" cy="817706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kern="0" dirty="0" smtClean="0">
                <a:solidFill>
                  <a:srgbClr val="0000FF"/>
                </a:solidFill>
                <a:ea typeface="+mj-ea"/>
                <a:cs typeface="+mj-cs"/>
              </a:rPr>
              <a:t>METODI </a:t>
            </a:r>
            <a:r>
              <a:rPr lang="it-IT" altLang="it-IT" sz="2400" b="1" kern="0" dirty="0" err="1" smtClean="0">
                <a:solidFill>
                  <a:srgbClr val="0000FF"/>
                </a:solidFill>
                <a:ea typeface="+mj-ea"/>
                <a:cs typeface="+mj-cs"/>
              </a:rPr>
              <a:t>DI</a:t>
            </a:r>
            <a:r>
              <a:rPr lang="it-IT" altLang="it-IT" sz="2400" b="1" kern="0" dirty="0" smtClean="0">
                <a:solidFill>
                  <a:srgbClr val="0000FF"/>
                </a:solidFill>
                <a:ea typeface="+mj-ea"/>
                <a:cs typeface="+mj-cs"/>
              </a:rPr>
              <a:t> RILEVAMENTO DELLA FLUORESCENZA DEGLI AMPLIFICATI IN REAL-TIME PCR</a:t>
            </a:r>
            <a:endParaRPr kumimoji="0" lang="it-IT" altLang="it-IT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14282" y="4040054"/>
            <a:ext cx="8696356" cy="8177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1.SONDE </a:t>
            </a:r>
            <a:r>
              <a:rPr kumimoji="0" lang="it-IT" alt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DI</a:t>
            </a:r>
            <a:r>
              <a:rPr kumimoji="0" lang="it-IT" alt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IBRIDAZIONE CHE GENERANO SEGNALI FLUORESCENTI</a:t>
            </a:r>
          </a:p>
        </p:txBody>
      </p:sp>
      <p:sp>
        <p:nvSpPr>
          <p:cNvPr id="8" name="Rectangle 160"/>
          <p:cNvSpPr>
            <a:spLocks noChangeArrowheads="1"/>
          </p:cNvSpPr>
          <p:nvPr/>
        </p:nvSpPr>
        <p:spPr bwMode="auto">
          <a:xfrm>
            <a:off x="357158" y="4985105"/>
            <a:ext cx="8331473" cy="11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smtClean="0">
                <a:solidFill>
                  <a:srgbClr val="000000"/>
                </a:solidFill>
              </a:rPr>
              <a:t>Sonde di ibridizzazione basate sul fenomeno fisico della </a:t>
            </a:r>
            <a:r>
              <a:rPr lang="it-IT" altLang="it-IT" sz="2400" b="1" dirty="0" smtClean="0">
                <a:solidFill>
                  <a:srgbClr val="00B0F0"/>
                </a:solidFill>
              </a:rPr>
              <a:t>FRET 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smtClean="0">
                <a:solidFill>
                  <a:srgbClr val="000000"/>
                </a:solidFill>
              </a:rPr>
              <a:t>(trasferimento di energia a risonanza di fluorescenza).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176981" cy="203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0085" y="2707056"/>
            <a:ext cx="6165431" cy="36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it-IT" altLang="it-IT">
              <a:solidFill>
                <a:srgbClr val="00000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539644" y="1000108"/>
            <a:ext cx="6389942" cy="4572032"/>
            <a:chOff x="1539644" y="1000108"/>
            <a:chExt cx="6389942" cy="457203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b="25463"/>
            <a:stretch>
              <a:fillRect/>
            </a:stretch>
          </p:blipFill>
          <p:spPr bwMode="auto">
            <a:xfrm>
              <a:off x="1539644" y="1000108"/>
              <a:ext cx="6389942" cy="4500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ttangolo 4"/>
            <p:cNvSpPr/>
            <p:nvPr/>
          </p:nvSpPr>
          <p:spPr bwMode="auto">
            <a:xfrm>
              <a:off x="1753958" y="4286256"/>
              <a:ext cx="4429156" cy="12858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12649" t="84462" r="38160"/>
            <a:stretch>
              <a:fillRect/>
            </a:stretch>
          </p:blipFill>
          <p:spPr bwMode="auto">
            <a:xfrm>
              <a:off x="2539776" y="4357694"/>
              <a:ext cx="3143272" cy="938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201" y="491615"/>
            <a:ext cx="7034823" cy="40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85720" y="4857760"/>
            <a:ext cx="85011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17462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Il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decadimento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della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fluorescenza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sarà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rappresentato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sottoforma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di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“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picchi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di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melting” e la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loro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analisi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permette</a:t>
            </a:r>
            <a:r>
              <a:rPr kumimoji="1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000" kern="0" dirty="0" err="1" smtClean="0">
                <a:solidFill>
                  <a:srgbClr val="0000FF"/>
                </a:solidFill>
                <a:ea typeface="PMingLiU" pitchFamily="18" charset="-120"/>
              </a:rPr>
              <a:t>di</a:t>
            </a:r>
            <a:r>
              <a:rPr kumimoji="1" lang="en-US" altLang="zh-TW" sz="2000" kern="0" dirty="0" smtClean="0">
                <a:solidFill>
                  <a:srgbClr val="0000FF"/>
                </a:solidFill>
                <a:ea typeface="PMingLiU" pitchFamily="18" charset="-120"/>
              </a:rPr>
              <a:t> </a:t>
            </a:r>
            <a:r>
              <a:rPr kumimoji="1" lang="en-US" altLang="zh-TW" sz="2000" kern="0" dirty="0" err="1" smtClean="0">
                <a:solidFill>
                  <a:srgbClr val="0000FF"/>
                </a:solidFill>
                <a:ea typeface="PMingLiU" pitchFamily="18" charset="-120"/>
              </a:rPr>
              <a:t>interpretare</a:t>
            </a:r>
            <a:r>
              <a:rPr kumimoji="1" lang="en-US" altLang="zh-TW" sz="2000" kern="0" dirty="0" smtClean="0">
                <a:solidFill>
                  <a:srgbClr val="0000FF"/>
                </a:solidFill>
                <a:ea typeface="PMingLiU" pitchFamily="18" charset="-120"/>
              </a:rPr>
              <a:t> </a:t>
            </a:r>
            <a:r>
              <a:rPr kumimoji="1" lang="en-US" altLang="zh-TW" sz="2000" kern="0" dirty="0" err="1" smtClean="0">
                <a:solidFill>
                  <a:srgbClr val="0000FF"/>
                </a:solidFill>
                <a:ea typeface="PMingLiU" pitchFamily="18" charset="-120"/>
              </a:rPr>
              <a:t>il</a:t>
            </a:r>
            <a:r>
              <a:rPr kumimoji="1" lang="en-US" altLang="zh-TW" sz="2000" kern="0" dirty="0" smtClean="0">
                <a:solidFill>
                  <a:srgbClr val="0000FF"/>
                </a:solidFill>
                <a:ea typeface="PMingLiU" pitchFamily="18" charset="-120"/>
              </a:rPr>
              <a:t> </a:t>
            </a:r>
            <a:r>
              <a:rPr kumimoji="1" lang="en-US" altLang="zh-TW" sz="2000" kern="0" dirty="0" err="1" smtClean="0">
                <a:solidFill>
                  <a:srgbClr val="0000FF"/>
                </a:solidFill>
                <a:ea typeface="PMingLiU" pitchFamily="18" charset="-120"/>
              </a:rPr>
              <a:t>livello</a:t>
            </a:r>
            <a:r>
              <a:rPr kumimoji="1" lang="en-US" altLang="zh-TW" sz="2000" kern="0" dirty="0" smtClean="0">
                <a:solidFill>
                  <a:srgbClr val="0000FF"/>
                </a:solidFill>
                <a:ea typeface="PMingLiU" pitchFamily="18" charset="-120"/>
              </a:rPr>
              <a:t> </a:t>
            </a:r>
            <a:r>
              <a:rPr kumimoji="1" lang="en-US" altLang="zh-TW" sz="2000" kern="0" dirty="0" err="1" smtClean="0">
                <a:solidFill>
                  <a:srgbClr val="0000FF"/>
                </a:solidFill>
                <a:ea typeface="PMingLiU" pitchFamily="18" charset="-120"/>
              </a:rPr>
              <a:t>di</a:t>
            </a:r>
            <a:r>
              <a:rPr kumimoji="1" lang="en-US" altLang="zh-TW" sz="2000" kern="0" dirty="0" smtClean="0">
                <a:solidFill>
                  <a:srgbClr val="0000FF"/>
                </a:solidFill>
                <a:ea typeface="PMingLiU" pitchFamily="18" charset="-120"/>
              </a:rPr>
              <a:t> </a:t>
            </a:r>
            <a:r>
              <a:rPr kumimoji="1" lang="en-US" altLang="zh-TW" sz="2000" kern="0" dirty="0" err="1" smtClean="0">
                <a:solidFill>
                  <a:srgbClr val="0000FF"/>
                </a:solidFill>
                <a:ea typeface="PMingLiU" pitchFamily="18" charset="-120"/>
              </a:rPr>
              <a:t>complementarietà</a:t>
            </a:r>
            <a:r>
              <a:rPr kumimoji="1" lang="en-US" altLang="zh-TW" sz="2000" kern="0" dirty="0" smtClean="0">
                <a:solidFill>
                  <a:srgbClr val="0000FF"/>
                </a:solidFill>
                <a:ea typeface="PMingLiU" pitchFamily="18" charset="-120"/>
              </a:rPr>
              <a:t> </a:t>
            </a:r>
            <a:r>
              <a:rPr kumimoji="1" lang="en-US" altLang="zh-TW" sz="2000" kern="0" dirty="0" err="1" smtClean="0">
                <a:solidFill>
                  <a:srgbClr val="0000FF"/>
                </a:solidFill>
                <a:ea typeface="PMingLiU" pitchFamily="18" charset="-120"/>
              </a:rPr>
              <a:t>tra</a:t>
            </a:r>
            <a:r>
              <a:rPr kumimoji="1" lang="en-US" altLang="zh-TW" sz="2000" kern="0" dirty="0" smtClean="0">
                <a:solidFill>
                  <a:srgbClr val="0000FF"/>
                </a:solidFill>
                <a:ea typeface="PMingLiU" pitchFamily="18" charset="-120"/>
              </a:rPr>
              <a:t> </a:t>
            </a:r>
            <a:r>
              <a:rPr kumimoji="1" lang="en-US" altLang="zh-TW" sz="2000" kern="0" dirty="0" err="1" smtClean="0">
                <a:solidFill>
                  <a:srgbClr val="0000FF"/>
                </a:solidFill>
                <a:ea typeface="PMingLiU" pitchFamily="18" charset="-120"/>
              </a:rPr>
              <a:t>sequenza</a:t>
            </a:r>
            <a:r>
              <a:rPr kumimoji="1" lang="en-US" altLang="zh-TW" sz="2000" kern="0" dirty="0" smtClean="0">
                <a:solidFill>
                  <a:srgbClr val="0000FF"/>
                </a:solidFill>
                <a:ea typeface="PMingLiU" pitchFamily="18" charset="-120"/>
              </a:rPr>
              <a:t> e </a:t>
            </a:r>
            <a:r>
              <a:rPr kumimoji="1" lang="en-US" altLang="zh-TW" sz="2000" kern="0" dirty="0" err="1" smtClean="0">
                <a:solidFill>
                  <a:srgbClr val="0000FF"/>
                </a:solidFill>
                <a:ea typeface="PMingLiU" pitchFamily="18" charset="-120"/>
              </a:rPr>
              <a:t>sonda</a:t>
            </a:r>
            <a:r>
              <a:rPr kumimoji="1" lang="en-US" altLang="zh-TW" sz="2000" kern="0" dirty="0" smtClean="0">
                <a:solidFill>
                  <a:srgbClr val="0000FF"/>
                </a:solidFill>
                <a:ea typeface="PMingLiU" pitchFamily="18" charset="-120"/>
              </a:rPr>
              <a:t> (</a:t>
            </a:r>
            <a:r>
              <a:rPr kumimoji="1" lang="en-US" altLang="zh-TW" sz="2000" kern="0" dirty="0" err="1" smtClean="0">
                <a:solidFill>
                  <a:srgbClr val="0000FF"/>
                </a:solidFill>
                <a:ea typeface="PMingLiU" pitchFamily="18" charset="-120"/>
              </a:rPr>
              <a:t>totale</a:t>
            </a:r>
            <a:r>
              <a:rPr kumimoji="1" lang="en-US" altLang="zh-TW" sz="2000" kern="0" dirty="0" smtClean="0">
                <a:solidFill>
                  <a:srgbClr val="0000FF"/>
                </a:solidFill>
                <a:ea typeface="PMingLiU" pitchFamily="18" charset="-120"/>
              </a:rPr>
              <a:t> o </a:t>
            </a:r>
            <a:r>
              <a:rPr kumimoji="1" lang="en-US" altLang="zh-TW" sz="2000" kern="0" dirty="0" err="1" smtClean="0">
                <a:solidFill>
                  <a:srgbClr val="0000FF"/>
                </a:solidFill>
                <a:ea typeface="PMingLiU" pitchFamily="18" charset="-120"/>
              </a:rPr>
              <a:t>parziale</a:t>
            </a:r>
            <a:r>
              <a:rPr kumimoji="1" lang="en-US" altLang="zh-TW" sz="2000" kern="0" dirty="0" smtClean="0">
                <a:solidFill>
                  <a:srgbClr val="0000FF"/>
                </a:solidFill>
                <a:ea typeface="PMingLiU" pitchFamily="18" charset="-120"/>
              </a:rPr>
              <a:t>)</a:t>
            </a:r>
            <a:endParaRPr kumimoji="1" lang="en-US" altLang="zh-TW" sz="2000" b="0" i="0" u="none" strike="noStrike" kern="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286" y="500042"/>
            <a:ext cx="88038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259" y="317818"/>
            <a:ext cx="8333145" cy="61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42910" y="214290"/>
            <a:ext cx="8072494" cy="5349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kern="0" dirty="0" smtClean="0">
                <a:solidFill>
                  <a:srgbClr val="FF0000"/>
                </a:solidFill>
                <a:ea typeface="+mj-ea"/>
                <a:cs typeface="+mj-cs"/>
              </a:rPr>
              <a:t>REAL-TIME PCR: DISCRIMINAZIONE ALLELICA</a:t>
            </a:r>
            <a:r>
              <a:rPr kumimoji="0" lang="it-IT" altLang="it-IT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57158" y="714356"/>
            <a:ext cx="81695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1746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en-US" altLang="zh-TW" sz="2400" kern="0" dirty="0" smtClean="0">
                <a:ea typeface="PMingLiU" pitchFamily="18" charset="-120"/>
              </a:rPr>
              <a:t>Per </a:t>
            </a:r>
            <a:r>
              <a:rPr kumimoji="1" lang="en-US" altLang="zh-TW" sz="2400" kern="0" dirty="0" err="1" smtClean="0">
                <a:ea typeface="PMingLiU" pitchFamily="18" charset="-120"/>
              </a:rPr>
              <a:t>ogni</a:t>
            </a:r>
            <a:r>
              <a:rPr kumimoji="1" lang="en-US" altLang="zh-TW" sz="2400" kern="0" dirty="0" smtClean="0"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ea typeface="PMingLiU" pitchFamily="18" charset="-120"/>
              </a:rPr>
              <a:t>campione</a:t>
            </a:r>
            <a:r>
              <a:rPr kumimoji="1" lang="en-US" altLang="zh-TW" sz="2400" kern="0" dirty="0" smtClean="0"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ea typeface="PMingLiU" pitchFamily="18" charset="-120"/>
              </a:rPr>
              <a:t>da</a:t>
            </a:r>
            <a:r>
              <a:rPr kumimoji="1" lang="en-US" altLang="zh-TW" sz="2400" kern="0" dirty="0" smtClean="0"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ea typeface="PMingLiU" pitchFamily="18" charset="-120"/>
              </a:rPr>
              <a:t>analizzare</a:t>
            </a:r>
            <a:r>
              <a:rPr kumimoji="1" lang="en-US" altLang="zh-TW" sz="2400" kern="0" dirty="0" smtClean="0"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ea typeface="PMingLiU" pitchFamily="18" charset="-120"/>
              </a:rPr>
              <a:t>utilizzo</a:t>
            </a:r>
            <a:r>
              <a:rPr kumimoji="1" lang="en-US" altLang="zh-TW" sz="2400" kern="0" dirty="0" smtClean="0">
                <a:ea typeface="PMingLiU" pitchFamily="18" charset="-120"/>
              </a:rPr>
              <a:t> 2 </a:t>
            </a:r>
            <a:r>
              <a:rPr kumimoji="1" lang="en-US" altLang="zh-TW" sz="2400" kern="0" dirty="0" err="1" smtClean="0">
                <a:ea typeface="PMingLiU" pitchFamily="18" charset="-120"/>
              </a:rPr>
              <a:t>differenti</a:t>
            </a:r>
            <a:r>
              <a:rPr kumimoji="1" lang="en-US" altLang="zh-TW" sz="2400" kern="0" dirty="0" smtClean="0"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ea typeface="PMingLiU" pitchFamily="18" charset="-120"/>
              </a:rPr>
              <a:t>sonde</a:t>
            </a:r>
            <a:r>
              <a:rPr kumimoji="1" lang="en-US" altLang="zh-TW" sz="2400" kern="0" dirty="0" smtClean="0"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ea typeface="PMingLiU" pitchFamily="18" charset="-120"/>
              </a:rPr>
              <a:t>marcate</a:t>
            </a:r>
            <a:r>
              <a:rPr kumimoji="1" lang="en-US" altLang="zh-TW" sz="2400" kern="0" dirty="0" smtClean="0">
                <a:ea typeface="PMingLiU" pitchFamily="18" charset="-120"/>
              </a:rPr>
              <a:t>, </a:t>
            </a:r>
            <a:r>
              <a:rPr kumimoji="1" lang="en-US" altLang="zh-TW" sz="2400" kern="0" dirty="0" err="1" smtClean="0">
                <a:ea typeface="PMingLiU" pitchFamily="18" charset="-120"/>
              </a:rPr>
              <a:t>ognuna</a:t>
            </a:r>
            <a:r>
              <a:rPr kumimoji="1" lang="en-US" altLang="zh-TW" sz="2400" kern="0" dirty="0" smtClean="0">
                <a:ea typeface="PMingLiU" pitchFamily="18" charset="-120"/>
              </a:rPr>
              <a:t> con un </a:t>
            </a:r>
            <a:r>
              <a:rPr kumimoji="1" lang="en-US" altLang="zh-TW" sz="2400" kern="0" dirty="0" err="1" smtClean="0">
                <a:ea typeface="PMingLiU" pitchFamily="18" charset="-120"/>
              </a:rPr>
              <a:t>fluoroforo</a:t>
            </a:r>
            <a:r>
              <a:rPr kumimoji="1" lang="en-US" altLang="zh-TW" sz="2400" kern="0" dirty="0" smtClean="0"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ea typeface="PMingLiU" pitchFamily="18" charset="-120"/>
              </a:rPr>
              <a:t>diverso</a:t>
            </a:r>
            <a:r>
              <a:rPr kumimoji="1" lang="en-US" altLang="zh-TW" sz="2400" kern="0" dirty="0" smtClean="0">
                <a:ea typeface="PMingLiU" pitchFamily="18" charset="-120"/>
              </a:rPr>
              <a:t>: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</a:p>
          <a:p>
            <a:pPr marL="282575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AutoNum type="arabicParenR"/>
              <a:tabLst/>
              <a:defRPr/>
            </a:pPr>
            <a:r>
              <a:rPr kumimoji="1" lang="en-US" altLang="zh-TW" sz="2400" kern="0" dirty="0" err="1" smtClean="0">
                <a:ea typeface="PMingLiU" pitchFamily="18" charset="-120"/>
              </a:rPr>
              <a:t>Sonda</a:t>
            </a:r>
            <a:r>
              <a:rPr kumimoji="1" lang="en-US" altLang="zh-TW" sz="2400" kern="0" dirty="0" smtClean="0">
                <a:ea typeface="PMingLiU" pitchFamily="18" charset="-120"/>
              </a:rPr>
              <a:t> 1 </a:t>
            </a:r>
            <a:r>
              <a:rPr kumimoji="1" lang="en-US" altLang="zh-TW" sz="2400" kern="0" dirty="0" err="1" smtClean="0">
                <a:ea typeface="PMingLiU" pitchFamily="18" charset="-120"/>
              </a:rPr>
              <a:t>complementare</a:t>
            </a:r>
            <a:r>
              <a:rPr kumimoji="1" lang="en-US" altLang="zh-TW" sz="2400" kern="0" dirty="0" smtClean="0">
                <a:ea typeface="PMingLiU" pitchFamily="18" charset="-120"/>
              </a:rPr>
              <a:t> </a:t>
            </a:r>
            <a:r>
              <a:rPr kumimoji="1" lang="en-US" altLang="zh-TW" sz="2400" kern="0" dirty="0" err="1" smtClean="0">
                <a:ea typeface="PMingLiU" pitchFamily="18" charset="-120"/>
              </a:rPr>
              <a:t>all’allele</a:t>
            </a:r>
            <a:r>
              <a:rPr kumimoji="1" lang="en-US" altLang="zh-TW" sz="2400" kern="0" dirty="0" smtClean="0">
                <a:ea typeface="PMingLiU" pitchFamily="18" charset="-120"/>
              </a:rPr>
              <a:t> wild type</a:t>
            </a:r>
          </a:p>
          <a:p>
            <a:pPr marL="282575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AutoNum type="arabicParenR"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Sonda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2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complementare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all’allele</a:t>
            </a: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itchFamily="18" charset="-120"/>
              </a:rPr>
              <a:t>mutato</a:t>
            </a:r>
            <a:endParaRPr kumimoji="1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85" y="3228990"/>
            <a:ext cx="66770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611896"/>
            <a:ext cx="571504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47D95-2A02-4C08-BA5D-8B8DBB3B9A6C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85720" y="714356"/>
            <a:ext cx="81695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marR="0" lvl="1" indent="-1873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Permette di ottenere risultati quantitativi    </a:t>
            </a:r>
          </a:p>
          <a:p>
            <a:pPr marL="541338" marR="0" lvl="1" indent="-1873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Riduce i tempi di analisi (1 ora anziché 3-5 ore) e permette di analizzare un numero elevato di campioni </a:t>
            </a:r>
          </a:p>
          <a:p>
            <a:pPr marL="541338" marR="0" lvl="1" indent="-1873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Elimina ogni trattamento del campione </a:t>
            </a:r>
            <a:r>
              <a:rPr kumimoji="0" lang="it-IT" alt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post-PCR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riducendo il rischio di contaminazioni     </a:t>
            </a:r>
          </a:p>
          <a:p>
            <a:pPr marL="541338" marR="0" lvl="1" indent="-1873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E’ un metodo molto sensibile  (si può partire anche solo da 10 molecole di DNA o 3pg di DNA) con un elevato </a:t>
            </a:r>
            <a:r>
              <a:rPr kumimoji="0" lang="it-IT" alt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range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di rilevabilità (10</a:t>
            </a:r>
            <a:r>
              <a:rPr kumimoji="0" lang="it-IT" altLang="it-IT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 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– 10</a:t>
            </a:r>
            <a:r>
              <a:rPr kumimoji="0" lang="it-IT" altLang="it-IT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10 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copie di stampo)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00166" y="142852"/>
            <a:ext cx="6429420" cy="5349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u="sng" kern="0" dirty="0" smtClean="0">
                <a:solidFill>
                  <a:srgbClr val="0000FF"/>
                </a:solidFill>
                <a:ea typeface="+mj-ea"/>
                <a:cs typeface="+mj-cs"/>
              </a:rPr>
              <a:t>Caratteristiche</a:t>
            </a:r>
            <a:r>
              <a:rPr kumimoji="0" lang="it-IT" altLang="it-I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della PCR Real-Time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0166" y="4394210"/>
            <a:ext cx="6429420" cy="5349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Limiti della PCR Real-Time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85720" y="4847594"/>
            <a:ext cx="8341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marR="0" lvl="1" indent="-1873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Elevato costo delle attrezzature </a:t>
            </a:r>
          </a:p>
          <a:p>
            <a:pPr marL="541338" marR="0" lvl="1" indent="-1873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Vecchie macchine di </a:t>
            </a:r>
            <a:r>
              <a:rPr kumimoji="0" lang="it-IT" alt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Real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alt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Time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PCR: limitato numero di </a:t>
            </a:r>
            <a:r>
              <a:rPr kumimoji="0" lang="it-IT" alt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fluorofori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disponibili che non consentono di rilevare più bersagli allo stesso tempo (nelle nuove macchine fino a 6 diversi </a:t>
            </a:r>
            <a:r>
              <a:rPr kumimoji="0" lang="it-IT" alt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fluorocromi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alt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contemporanemente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47D95-2A02-4C08-BA5D-8B8DBB3B9A6C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7"/>
            <a:ext cx="6643734" cy="509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905F45-83B0-428A-80C7-BDCC45A0FA7E}" type="slidenum">
              <a:rPr lang="it-IT" altLang="it-IT">
                <a:solidFill>
                  <a:srgbClr val="000000"/>
                </a:solidFill>
                <a:latin typeface="Tahoma" pitchFamily="34" charset="0"/>
              </a:rPr>
              <a:pPr eaLnBrk="1" hangingPunct="1"/>
              <a:t>48</a:t>
            </a:fld>
            <a:endParaRPr lang="it-IT" altLang="it-IT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857224" y="312721"/>
            <a:ext cx="7286675" cy="54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u="sng" dirty="0" smtClean="0">
                <a:solidFill>
                  <a:srgbClr val="000000"/>
                </a:solidFill>
                <a:latin typeface="+mn-lt"/>
              </a:rPr>
              <a:t>La Real-Time PCR può essere influenzata da: </a:t>
            </a:r>
            <a:endParaRPr lang="it-IT" altLang="it-IT" sz="2800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500034" y="857232"/>
            <a:ext cx="8033238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i="1" u="sng" dirty="0" smtClean="0">
                <a:solidFill>
                  <a:srgbClr val="000000"/>
                </a:solidFill>
              </a:rPr>
              <a:t>Se impieghiamo DNA (genomico o </a:t>
            </a:r>
            <a:r>
              <a:rPr lang="it-IT" altLang="it-IT" sz="2000" i="1" u="sng" dirty="0" err="1" smtClean="0">
                <a:solidFill>
                  <a:srgbClr val="000000"/>
                </a:solidFill>
              </a:rPr>
              <a:t>cDNA</a:t>
            </a:r>
            <a:r>
              <a:rPr lang="it-IT" altLang="it-IT" sz="2000" i="1" u="sng" dirty="0" smtClean="0">
                <a:solidFill>
                  <a:srgbClr val="000000"/>
                </a:solidFill>
              </a:rPr>
              <a:t>)</a:t>
            </a:r>
            <a:r>
              <a:rPr lang="it-IT" altLang="it-IT" sz="2000" i="1" dirty="0" smtClean="0">
                <a:solidFill>
                  <a:srgbClr val="000000"/>
                </a:solidFill>
              </a:rPr>
              <a:t>:</a:t>
            </a:r>
            <a:endParaRPr lang="it-IT" altLang="it-IT" sz="2000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000" i="1" u="sng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000000"/>
                </a:solidFill>
              </a:rPr>
              <a:t>- dalla qualità del campione,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altLang="it-IT" sz="2000" dirty="0" smtClean="0">
                <a:solidFill>
                  <a:srgbClr val="000000"/>
                </a:solidFill>
              </a:rPr>
              <a:t> dalle </a:t>
            </a:r>
            <a:r>
              <a:rPr lang="it-IT" altLang="it-IT" sz="2000" dirty="0">
                <a:solidFill>
                  <a:srgbClr val="000000"/>
                </a:solidFill>
              </a:rPr>
              <a:t>variazione random tra </a:t>
            </a:r>
            <a:r>
              <a:rPr lang="it-IT" altLang="it-IT" sz="2000" dirty="0" smtClean="0">
                <a:solidFill>
                  <a:srgbClr val="000000"/>
                </a:solidFill>
              </a:rPr>
              <a:t>i vari pozzetti </a:t>
            </a:r>
            <a:r>
              <a:rPr lang="it-IT" altLang="it-IT" sz="2000" dirty="0">
                <a:solidFill>
                  <a:srgbClr val="000000"/>
                </a:solidFill>
              </a:rPr>
              <a:t>di amplificazione nelle prime fasi di amplificazione, un fatto derivante dalla natura esponenziale del processo (piccole variazioni iniziali possono essere responsabili di grandi variazioni con il progredire dei cicli)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it-IT" altLang="it-IT" sz="20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i="1" u="sng" dirty="0" smtClean="0">
                <a:solidFill>
                  <a:srgbClr val="000000"/>
                </a:solidFill>
              </a:rPr>
              <a:t>Se valutiamo RNA (</a:t>
            </a:r>
            <a:r>
              <a:rPr lang="it-IT" altLang="it-IT" sz="2000" i="1" u="sng" dirty="0" err="1" smtClean="0">
                <a:solidFill>
                  <a:srgbClr val="000000"/>
                </a:solidFill>
              </a:rPr>
              <a:t>cDNA</a:t>
            </a:r>
            <a:r>
              <a:rPr lang="it-IT" altLang="it-IT" sz="2000" i="1" u="sng" dirty="0" smtClean="0">
                <a:solidFill>
                  <a:srgbClr val="000000"/>
                </a:solidFill>
              </a:rPr>
              <a:t>)</a:t>
            </a:r>
            <a:r>
              <a:rPr lang="it-IT" altLang="it-IT" sz="2000" i="1" dirty="0" smtClean="0">
                <a:solidFill>
                  <a:srgbClr val="000000"/>
                </a:solidFill>
              </a:rPr>
              <a:t>:</a:t>
            </a:r>
            <a:endParaRPr lang="it-IT" altLang="it-IT" sz="2000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000" i="1" u="sng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</a:rPr>
              <a:t>- da </a:t>
            </a:r>
            <a:r>
              <a:rPr lang="it-IT" altLang="it-IT" sz="2000" dirty="0">
                <a:solidFill>
                  <a:srgbClr val="000000"/>
                </a:solidFill>
              </a:rPr>
              <a:t>variazioni nella efficienza di retro-trascrizione, un fatto che dipende dalla qualità del campione e che è soggetta a variazioni random tra le varie provette </a:t>
            </a:r>
          </a:p>
        </p:txBody>
      </p:sp>
    </p:spTree>
    <p:extLst>
      <p:ext uri="{BB962C8B-B14F-4D97-AF65-F5344CB8AC3E}">
        <p14:creationId xmlns:p14="http://schemas.microsoft.com/office/powerpoint/2010/main" val="10351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4538"/>
            <a:ext cx="8388455" cy="5711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724" y="791907"/>
            <a:ext cx="7774928" cy="528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643174" y="-71462"/>
            <a:ext cx="3714776" cy="53195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SONDE</a:t>
            </a:r>
            <a:r>
              <a:rPr kumimoji="0" lang="it-IT" altLang="it-IT" sz="2800" b="1" i="0" u="sng" strike="noStrike" kern="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FRET</a:t>
            </a:r>
            <a:endParaRPr kumimoji="0" lang="it-IT" altLang="it-IT" sz="2800" b="1" i="0" u="sng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4283" y="357728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000" dirty="0" smtClean="0"/>
              <a:t> Alla mix di PCR, oltre alla coppia di </a:t>
            </a:r>
            <a:r>
              <a:rPr lang="it-IT" sz="2000" dirty="0" err="1" smtClean="0"/>
              <a:t>primers</a:t>
            </a:r>
            <a:r>
              <a:rPr lang="it-IT" sz="2000" dirty="0" smtClean="0"/>
              <a:t> si aggiungono </a:t>
            </a:r>
            <a:r>
              <a:rPr lang="it-IT" sz="2000" dirty="0" smtClean="0">
                <a:solidFill>
                  <a:srgbClr val="00B0F0"/>
                </a:solidFill>
              </a:rPr>
              <a:t>due </a:t>
            </a:r>
            <a:r>
              <a:rPr lang="it-IT" sz="2000" dirty="0" err="1" smtClean="0">
                <a:solidFill>
                  <a:srgbClr val="00B0F0"/>
                </a:solidFill>
              </a:rPr>
              <a:t>oligonucleotidi</a:t>
            </a:r>
            <a:r>
              <a:rPr lang="it-IT" sz="2000" dirty="0" smtClean="0">
                <a:solidFill>
                  <a:srgbClr val="00B0F0"/>
                </a:solidFill>
              </a:rPr>
              <a:t> sonda  </a:t>
            </a:r>
            <a:r>
              <a:rPr lang="it-IT" sz="2000" dirty="0" smtClean="0"/>
              <a:t>che  possono ibridarsi alla regione da amplificare (maggior specificità nell’amplificazione del target studiato). Ognuna è marcata con un solo </a:t>
            </a:r>
            <a:r>
              <a:rPr lang="it-IT" sz="2000" dirty="0" err="1" smtClean="0"/>
              <a:t>fluorocromo</a:t>
            </a:r>
            <a:r>
              <a:rPr lang="it-IT" sz="2000" dirty="0" smtClean="0"/>
              <a:t> (</a:t>
            </a:r>
            <a:r>
              <a:rPr lang="it-IT" sz="2000" dirty="0" smtClean="0">
                <a:solidFill>
                  <a:srgbClr val="00B0F0"/>
                </a:solidFill>
              </a:rPr>
              <a:t>donatore e accettore</a:t>
            </a:r>
            <a:r>
              <a:rPr lang="it-IT" sz="2000" dirty="0" smtClean="0"/>
              <a:t>)</a:t>
            </a:r>
          </a:p>
          <a:p>
            <a:pPr algn="just">
              <a:lnSpc>
                <a:spcPct val="150000"/>
              </a:lnSpc>
            </a:pPr>
            <a:endParaRPr lang="it-IT" sz="2000" dirty="0" smtClean="0"/>
          </a:p>
          <a:p>
            <a:pPr algn="just">
              <a:lnSpc>
                <a:spcPct val="150000"/>
              </a:lnSpc>
            </a:pPr>
            <a:endParaRPr lang="it-IT" sz="2000" dirty="0" smtClean="0"/>
          </a:p>
          <a:p>
            <a:pPr algn="just">
              <a:lnSpc>
                <a:spcPct val="150000"/>
              </a:lnSpc>
            </a:pPr>
            <a:endParaRPr lang="it-IT" sz="2000" dirty="0" smtClean="0"/>
          </a:p>
          <a:p>
            <a:pPr algn="just">
              <a:lnSpc>
                <a:spcPct val="150000"/>
              </a:lnSpc>
            </a:pPr>
            <a:endParaRPr lang="it-IT" sz="2000" dirty="0"/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730" y="1928803"/>
            <a:ext cx="2893030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285720" y="3643314"/>
            <a:ext cx="8572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000" dirty="0" smtClean="0"/>
              <a:t> Quando le sonde non sono legate alle sequenze target, il segnale fluorescente dell’</a:t>
            </a:r>
            <a:r>
              <a:rPr lang="it-IT" sz="2000" dirty="0" smtClean="0">
                <a:solidFill>
                  <a:srgbClr val="00B0F0"/>
                </a:solidFill>
              </a:rPr>
              <a:t>accettore non viene rilevato </a:t>
            </a:r>
            <a:r>
              <a:rPr lang="it-IT" sz="2000" dirty="0" smtClean="0"/>
              <a:t>quello del donatore invece sì (ma non interessa misurarlo)</a:t>
            </a:r>
            <a:endParaRPr lang="it-IT" sz="2000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endParaRPr lang="it-IT" sz="2000" dirty="0" smtClean="0"/>
          </a:p>
          <a:p>
            <a:pPr algn="just">
              <a:lnSpc>
                <a:spcPct val="150000"/>
              </a:lnSpc>
            </a:pPr>
            <a:endParaRPr lang="it-IT" sz="2000" dirty="0" smtClean="0"/>
          </a:p>
        </p:txBody>
      </p:sp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766" y="5143513"/>
            <a:ext cx="2812993" cy="17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28"/>
            <a:ext cx="872800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14282" y="20412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000" dirty="0" smtClean="0"/>
              <a:t> Durante lo </a:t>
            </a:r>
            <a:r>
              <a:rPr lang="it-IT" sz="2000" dirty="0" err="1" smtClean="0"/>
              <a:t>step</a:t>
            </a:r>
            <a:r>
              <a:rPr lang="it-IT" sz="2000" dirty="0" smtClean="0"/>
              <a:t> di </a:t>
            </a:r>
            <a:r>
              <a:rPr lang="it-IT" sz="2000" dirty="0" err="1" smtClean="0"/>
              <a:t>annealing</a:t>
            </a:r>
            <a:r>
              <a:rPr lang="it-IT" sz="2000" dirty="0" smtClean="0"/>
              <a:t> PCR, entrambe le sonde FRET </a:t>
            </a:r>
            <a:r>
              <a:rPr lang="it-IT" sz="2000" dirty="0" err="1" smtClean="0"/>
              <a:t>ibridizzano</a:t>
            </a:r>
            <a:r>
              <a:rPr lang="it-IT" sz="2000" dirty="0" smtClean="0"/>
              <a:t>: il </a:t>
            </a:r>
            <a:r>
              <a:rPr lang="it-IT" sz="2000" dirty="0" err="1" smtClean="0"/>
              <a:t>fluoroforo</a:t>
            </a:r>
            <a:r>
              <a:rPr lang="it-IT" sz="2000" dirty="0" smtClean="0"/>
              <a:t> donatore si avvicina all’accettore permettendo il trasferimento di energia e la </a:t>
            </a:r>
            <a:r>
              <a:rPr lang="it-IT" sz="2000" dirty="0" smtClean="0">
                <a:solidFill>
                  <a:srgbClr val="00B0F0"/>
                </a:solidFill>
              </a:rPr>
              <a:t>fluorescenza dell’accettore </a:t>
            </a:r>
            <a:r>
              <a:rPr lang="it-IT" sz="2000" dirty="0" smtClean="0"/>
              <a:t>viene rilevata e misurata</a:t>
            </a:r>
          </a:p>
          <a:p>
            <a:pPr algn="just">
              <a:lnSpc>
                <a:spcPct val="150000"/>
              </a:lnSpc>
            </a:pPr>
            <a:endParaRPr lang="it-IT" sz="2000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09257"/>
            <a:ext cx="3161363" cy="1919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B666-D67E-4E05-8709-1FEC23FFBB53}" type="slidenum">
              <a:rPr lang="it-IT" altLang="it-IT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210" y="428604"/>
            <a:ext cx="844363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fumature">
  <a:themeElements>
    <a:clrScheme name="Sfumatur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2250</Words>
  <Application>Microsoft Office PowerPoint</Application>
  <PresentationFormat>Presentazione su schermo (4:3)</PresentationFormat>
  <Paragraphs>248</Paragraphs>
  <Slides>48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8" baseType="lpstr">
      <vt:lpstr>Arial</vt:lpstr>
      <vt:lpstr>Calibri</vt:lpstr>
      <vt:lpstr>PMingLiU</vt:lpstr>
      <vt:lpstr>Symbol</vt:lpstr>
      <vt:lpstr>Tahoma</vt:lpstr>
      <vt:lpstr>Times</vt:lpstr>
      <vt:lpstr>Times New Roman</vt:lpstr>
      <vt:lpstr>Verdana</vt:lpstr>
      <vt:lpstr>Wingdings</vt:lpstr>
      <vt:lpstr>Sfumature</vt:lpstr>
      <vt:lpstr>Presentazione standard di PowerPoint</vt:lpstr>
      <vt:lpstr>PCR Real-Time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Principali impieghi della PCR Real-Time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Grassi</dc:creator>
  <cp:lastModifiedBy>Utente</cp:lastModifiedBy>
  <cp:revision>201</cp:revision>
  <dcterms:created xsi:type="dcterms:W3CDTF">2014-01-13T20:12:09Z</dcterms:created>
  <dcterms:modified xsi:type="dcterms:W3CDTF">2020-10-22T10:30:51Z</dcterms:modified>
</cp:coreProperties>
</file>