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76" r:id="rId7"/>
    <p:sldId id="261" r:id="rId8"/>
    <p:sldId id="262" r:id="rId9"/>
    <p:sldId id="263" r:id="rId10"/>
    <p:sldId id="277"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Avenir Book" panose="02000503020000020003" pitchFamily="2" charset="0"/>
      <p:regular r:id="rId25"/>
      <p:italic r:id="rId26"/>
    </p:embeddedFont>
    <p:embeddedFont>
      <p:font typeface="Montserrat" pitchFamily="2"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7"/>
    <p:restoredTop sz="94654"/>
  </p:normalViewPr>
  <p:slideViewPr>
    <p:cSldViewPr snapToGrid="0">
      <p:cViewPr>
        <p:scale>
          <a:sx n="70" d="100"/>
          <a:sy n="70" d="100"/>
        </p:scale>
        <p:origin x="976" y="12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4161f58c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4161f58c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4161f58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4161f58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4161f58c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4161f58c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4161f58c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4161f58c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46e1956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46e1956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4161f58cd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4161f58c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4161f58c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4161f58c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f7c89b9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f7c89b93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4161f58c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4161f58c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4161f58cd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4161f58c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4161f58c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4161f58c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4161f58c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4161f58c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4161f58c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4161f58c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4161f58c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4161f58c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a4161f58c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a4161f58c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4161f58c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4161f58c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4161f58c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4161f58c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4161f58cd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4161f58c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4161f58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4161f58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imidoc.n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n7Rw5UCYQ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youtube.com/watch?v=-SbT5a2P_X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JhGO9EzbG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2-GX0Tltg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www.youtube.com/watch?v=hl1TK_tDMa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MNUbt8HEaw&amp;feature=emb_log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https://www.youtube.com/watch?v=KA7pvZzPTX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1217250" y="2695700"/>
            <a:ext cx="6709500" cy="7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900">
                <a:latin typeface="Montserrat"/>
                <a:ea typeface="Montserrat"/>
                <a:cs typeface="Montserrat"/>
                <a:sym typeface="Montserrat"/>
              </a:rPr>
              <a:t>Laurea Magistrale - Public History </a:t>
            </a:r>
            <a:endParaRPr sz="1900">
              <a:latin typeface="Montserrat"/>
              <a:ea typeface="Montserrat"/>
              <a:cs typeface="Montserrat"/>
              <a:sym typeface="Montserrat"/>
            </a:endParaRPr>
          </a:p>
          <a:p>
            <a:pPr marL="0" lvl="0" indent="0" algn="ctr" rtl="0">
              <a:spcBef>
                <a:spcPts val="0"/>
              </a:spcBef>
              <a:spcAft>
                <a:spcPts val="0"/>
              </a:spcAft>
              <a:buNone/>
            </a:pPr>
            <a:r>
              <a:rPr lang="fr" sz="1900">
                <a:latin typeface="Montserrat"/>
                <a:ea typeface="Montserrat"/>
                <a:cs typeface="Montserrat"/>
                <a:sym typeface="Montserrat"/>
              </a:rPr>
              <a:t>Studi storici. Dall’antico al contemporaneo</a:t>
            </a:r>
            <a:endParaRPr sz="1900">
              <a:latin typeface="Montserrat"/>
              <a:ea typeface="Montserrat"/>
              <a:cs typeface="Montserrat"/>
              <a:sym typeface="Montserrat"/>
            </a:endParaRPr>
          </a:p>
        </p:txBody>
      </p:sp>
      <p:sp>
        <p:nvSpPr>
          <p:cNvPr id="55" name="Google Shape;55;p13"/>
          <p:cNvSpPr txBox="1"/>
          <p:nvPr/>
        </p:nvSpPr>
        <p:spPr>
          <a:xfrm>
            <a:off x="1993350" y="897525"/>
            <a:ext cx="5157300" cy="117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3000" b="1">
                <a:latin typeface="Montserrat"/>
                <a:ea typeface="Montserrat"/>
                <a:cs typeface="Montserrat"/>
                <a:sym typeface="Montserrat"/>
              </a:rPr>
              <a:t>La storia nei media</a:t>
            </a:r>
            <a:endParaRPr sz="3000" b="1">
              <a:latin typeface="Montserrat"/>
              <a:ea typeface="Montserrat"/>
              <a:cs typeface="Montserrat"/>
              <a:sym typeface="Montserrat"/>
            </a:endParaRPr>
          </a:p>
          <a:p>
            <a:pPr marL="0" lvl="0" indent="0" algn="ctr" rtl="0">
              <a:spcBef>
                <a:spcPts val="0"/>
              </a:spcBef>
              <a:spcAft>
                <a:spcPts val="0"/>
              </a:spcAft>
              <a:buNone/>
            </a:pPr>
            <a:r>
              <a:rPr lang="fr" sz="3000" b="1">
                <a:latin typeface="Montserrat"/>
                <a:ea typeface="Montserrat"/>
                <a:cs typeface="Montserrat"/>
                <a:sym typeface="Montserrat"/>
              </a:rPr>
              <a:t>Cinema, TV, Web</a:t>
            </a:r>
            <a:endParaRPr sz="3000" b="1">
              <a:latin typeface="Montserrat"/>
              <a:ea typeface="Montserrat"/>
              <a:cs typeface="Montserrat"/>
              <a:sym typeface="Montserrat"/>
            </a:endParaRPr>
          </a:p>
        </p:txBody>
      </p:sp>
      <p:sp>
        <p:nvSpPr>
          <p:cNvPr id="56" name="Google Shape;56;p13"/>
          <p:cNvSpPr txBox="1"/>
          <p:nvPr/>
        </p:nvSpPr>
        <p:spPr>
          <a:xfrm>
            <a:off x="1545900" y="4326000"/>
            <a:ext cx="6052200" cy="64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a:latin typeface="Montserrat"/>
                <a:ea typeface="Montserrat"/>
                <a:cs typeface="Montserrat"/>
                <a:sym typeface="Montserrat"/>
              </a:rPr>
              <a:t>Iris Pupella-Noguès (Università di Parigi-Est / Università di Trieste)</a:t>
            </a:r>
            <a:endParaRPr>
              <a:latin typeface="Montserrat"/>
              <a:ea typeface="Montserrat"/>
              <a:cs typeface="Montserrat"/>
              <a:sym typeface="Montserrat"/>
            </a:endParaRPr>
          </a:p>
          <a:p>
            <a:pPr marL="0" lvl="0" indent="0" algn="ctr" rtl="0">
              <a:spcBef>
                <a:spcPts val="0"/>
              </a:spcBef>
              <a:spcAft>
                <a:spcPts val="0"/>
              </a:spcAft>
              <a:buNone/>
            </a:pPr>
            <a:r>
              <a:rPr lang="fr">
                <a:latin typeface="Montserrat"/>
                <a:ea typeface="Montserrat"/>
                <a:cs typeface="Montserrat"/>
                <a:sym typeface="Montserrat"/>
              </a:rPr>
              <a:t>iris.pupella-nogues@phd.units.it</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F7F814E-8E70-B343-9A6B-A2CB1BB42767}"/>
              </a:ext>
            </a:extLst>
          </p:cNvPr>
          <p:cNvSpPr>
            <a:spLocks noGrp="1"/>
          </p:cNvSpPr>
          <p:nvPr>
            <p:ph type="body" idx="1"/>
          </p:nvPr>
        </p:nvSpPr>
        <p:spPr>
          <a:xfrm>
            <a:off x="311700" y="140797"/>
            <a:ext cx="8520600" cy="4859219"/>
          </a:xfrm>
        </p:spPr>
        <p:txBody>
          <a:bodyPr/>
          <a:lstStyle/>
          <a:p>
            <a:pPr marL="114300" indent="0" algn="just">
              <a:buNone/>
            </a:pPr>
            <a:r>
              <a:rPr lang="it-IT" sz="1600" dirty="0">
                <a:solidFill>
                  <a:schemeClr val="tx1"/>
                </a:solidFill>
                <a:latin typeface="Avenir Book" panose="02000503020000020003" pitchFamily="2" charset="0"/>
              </a:rPr>
              <a:t>Quando si guarda un documentario storico c’è questo strano paradosso di potere “guardare il passato”: grazie all’uso delle immagini di archivio, del procedere tecnico del doc-fiction o anche delle persone interrogate, che hanno il ruolo di testimoniare il passato. </a:t>
            </a:r>
            <a:endParaRPr lang="fr-FR" sz="1600" dirty="0">
              <a:solidFill>
                <a:schemeClr val="tx1"/>
              </a:solidFill>
              <a:latin typeface="Avenir Book" panose="02000503020000020003" pitchFamily="2" charset="0"/>
            </a:endParaRPr>
          </a:p>
          <a:p>
            <a:pPr marL="114300" indent="0" algn="just">
              <a:buNone/>
            </a:pPr>
            <a:endParaRPr lang="it-IT" sz="1600" dirty="0">
              <a:solidFill>
                <a:schemeClr val="tx1"/>
              </a:solidFill>
              <a:latin typeface="Avenir Book" panose="02000503020000020003" pitchFamily="2" charset="0"/>
            </a:endParaRPr>
          </a:p>
          <a:p>
            <a:pPr algn="just">
              <a:buFont typeface="Wingdings" pitchFamily="2" charset="2"/>
              <a:buChar char="à"/>
            </a:pPr>
            <a:r>
              <a:rPr lang="it-IT" sz="1600" dirty="0">
                <a:solidFill>
                  <a:schemeClr val="tx1"/>
                </a:solidFill>
                <a:latin typeface="Avenir Book" panose="02000503020000020003" pitchFamily="2" charset="0"/>
              </a:rPr>
              <a:t>Come lo dice Claude </a:t>
            </a:r>
            <a:r>
              <a:rPr lang="it-IT" sz="1600" dirty="0" err="1">
                <a:solidFill>
                  <a:schemeClr val="tx1"/>
                </a:solidFill>
                <a:latin typeface="Avenir Book" panose="02000503020000020003" pitchFamily="2" charset="0"/>
              </a:rPr>
              <a:t>Lanzmann</a:t>
            </a:r>
            <a:r>
              <a:rPr lang="it-IT" sz="1600" dirty="0">
                <a:solidFill>
                  <a:schemeClr val="tx1"/>
                </a:solidFill>
                <a:latin typeface="Avenir Book" panose="02000503020000020003" pitchFamily="2" charset="0"/>
              </a:rPr>
              <a:t> : in </a:t>
            </a:r>
            <a:r>
              <a:rPr lang="it-IT" sz="1600" i="1" dirty="0">
                <a:solidFill>
                  <a:schemeClr val="tx1"/>
                </a:solidFill>
                <a:latin typeface="Avenir Book" panose="02000503020000020003" pitchFamily="2" charset="0"/>
              </a:rPr>
              <a:t>Shoah</a:t>
            </a:r>
            <a:r>
              <a:rPr lang="it-IT" sz="1600" dirty="0">
                <a:solidFill>
                  <a:schemeClr val="tx1"/>
                </a:solidFill>
                <a:latin typeface="Avenir Book" panose="02000503020000020003" pitchFamily="2" charset="0"/>
              </a:rPr>
              <a:t>, gli eventi dell’Olocausto sono “vissuti di nuovo. Non è un documentario nella quale la gente, vestita in costume in un ufficio raccontano le loro memorie, le memorie sono deboli. Ho scelti dei protagonisti in capacità di viverlo di nuovo e per questo dovevano pagare il prezzo il più alto, quello di soffrire quando raccontavano questa storia”</a:t>
            </a:r>
          </a:p>
          <a:p>
            <a:pPr marL="114300" indent="0" algn="just">
              <a:buNone/>
            </a:pPr>
            <a:endParaRPr lang="it-IT" sz="1600" dirty="0">
              <a:solidFill>
                <a:schemeClr val="tx1"/>
              </a:solidFill>
              <a:latin typeface="Avenir Book" panose="02000503020000020003" pitchFamily="2" charset="0"/>
            </a:endParaRPr>
          </a:p>
          <a:p>
            <a:pPr marL="114300" indent="0" algn="just">
              <a:buNone/>
            </a:pPr>
            <a:endParaRPr lang="it-IT" sz="1600" dirty="0">
              <a:solidFill>
                <a:schemeClr val="tx1"/>
              </a:solidFill>
              <a:latin typeface="Avenir Book" panose="02000503020000020003" pitchFamily="2" charset="0"/>
            </a:endParaRPr>
          </a:p>
          <a:p>
            <a:pPr marL="114300" indent="0" algn="just">
              <a:buNone/>
            </a:pPr>
            <a:r>
              <a:rPr lang="it-IT" sz="1600" i="1" dirty="0">
                <a:solidFill>
                  <a:schemeClr val="tx1"/>
                </a:solidFill>
                <a:latin typeface="Avenir Book" panose="02000503020000020003" pitchFamily="2" charset="0"/>
              </a:rPr>
              <a:t>Shoah</a:t>
            </a:r>
            <a:r>
              <a:rPr lang="it-IT" sz="1600" dirty="0">
                <a:solidFill>
                  <a:schemeClr val="tx1"/>
                </a:solidFill>
                <a:latin typeface="Avenir Book" panose="02000503020000020003" pitchFamily="2" charset="0"/>
              </a:rPr>
              <a:t> è l’unico documentario che ha la capacità di “rappresentare la realtà ‘palpabile’ della morte di milioni di persone” In effetti, le voci di </a:t>
            </a:r>
            <a:r>
              <a:rPr lang="it-IT" sz="1600" i="1" dirty="0">
                <a:solidFill>
                  <a:schemeClr val="tx1"/>
                </a:solidFill>
                <a:latin typeface="Avenir Book" panose="02000503020000020003" pitchFamily="2" charset="0"/>
              </a:rPr>
              <a:t>Shoah</a:t>
            </a:r>
            <a:r>
              <a:rPr lang="it-IT" sz="1600" dirty="0">
                <a:solidFill>
                  <a:schemeClr val="tx1"/>
                </a:solidFill>
                <a:latin typeface="Avenir Book" panose="02000503020000020003" pitchFamily="2" charset="0"/>
              </a:rPr>
              <a:t>, dimostrano, in modo molto più efficace che un libro di storia dell’Olocausto e la complessità di questo passato.</a:t>
            </a:r>
            <a:endParaRPr lang="fr-FR" sz="16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24771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222512"/>
            <a:ext cx="8520600" cy="46984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dirty="0">
                <a:latin typeface="Montserrat"/>
                <a:ea typeface="Montserrat"/>
                <a:cs typeface="Montserrat"/>
                <a:sym typeface="Montserrat"/>
              </a:rPr>
              <a:t>1- La </a:t>
            </a:r>
            <a:r>
              <a:rPr lang="fr" sz="1800" b="1" dirty="0" err="1">
                <a:latin typeface="Montserrat"/>
                <a:ea typeface="Montserrat"/>
                <a:cs typeface="Montserrat"/>
                <a:sym typeface="Montserrat"/>
              </a:rPr>
              <a:t>storia</a:t>
            </a:r>
            <a:r>
              <a:rPr lang="fr" sz="1800" b="1" dirty="0">
                <a:latin typeface="Montserrat"/>
                <a:ea typeface="Montserrat"/>
                <a:cs typeface="Montserrat"/>
                <a:sym typeface="Montserrat"/>
              </a:rPr>
              <a:t> al </a:t>
            </a:r>
            <a:r>
              <a:rPr lang="fr" sz="1800" b="1" dirty="0" err="1">
                <a:latin typeface="Montserrat"/>
                <a:ea typeface="Montserrat"/>
                <a:cs typeface="Montserrat"/>
                <a:sym typeface="Montserrat"/>
              </a:rPr>
              <a:t>cinema</a:t>
            </a:r>
            <a:r>
              <a:rPr lang="fr" sz="1800" b="1" dirty="0">
                <a:latin typeface="Montserrat"/>
                <a:ea typeface="Montserrat"/>
                <a:cs typeface="Montserrat"/>
                <a:sym typeface="Montserrat"/>
              </a:rPr>
              <a:t>, alla TV e </a:t>
            </a:r>
            <a:r>
              <a:rPr lang="fr" sz="1800" b="1" dirty="0" err="1">
                <a:latin typeface="Montserrat"/>
                <a:ea typeface="Montserrat"/>
                <a:cs typeface="Montserrat"/>
                <a:sym typeface="Montserrat"/>
              </a:rPr>
              <a:t>nel</a:t>
            </a:r>
            <a:r>
              <a:rPr lang="fr" sz="1800" b="1" dirty="0">
                <a:latin typeface="Montserrat"/>
                <a:ea typeface="Montserrat"/>
                <a:cs typeface="Montserrat"/>
                <a:sym typeface="Montserrat"/>
              </a:rPr>
              <a:t> web: panorama </a:t>
            </a:r>
            <a:r>
              <a:rPr lang="fr" sz="1800" b="1" dirty="0" err="1">
                <a:latin typeface="Montserrat"/>
                <a:ea typeface="Montserrat"/>
                <a:cs typeface="Montserrat"/>
                <a:sym typeface="Montserrat"/>
              </a:rPr>
              <a:t>storico</a:t>
            </a:r>
            <a:endParaRPr sz="1800" b="1" dirty="0">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dirty="0">
                <a:latin typeface="Montserrat"/>
                <a:ea typeface="Montserrat"/>
                <a:cs typeface="Montserrat"/>
                <a:sym typeface="Montserrat"/>
              </a:rPr>
              <a:t>Il </a:t>
            </a:r>
            <a:r>
              <a:rPr lang="fr" sz="1800" dirty="0" err="1">
                <a:latin typeface="Montserrat"/>
                <a:ea typeface="Montserrat"/>
                <a:cs typeface="Montserrat"/>
                <a:sym typeface="Montserrat"/>
              </a:rPr>
              <a:t>documentario</a:t>
            </a:r>
            <a:r>
              <a:rPr lang="fr" sz="1800" dirty="0">
                <a:latin typeface="Montserrat"/>
                <a:ea typeface="Montserrat"/>
                <a:cs typeface="Montserrat"/>
                <a:sym typeface="Montserrat"/>
              </a:rPr>
              <a:t>: </a:t>
            </a:r>
            <a:r>
              <a:rPr lang="fr" sz="1800" dirty="0" err="1">
                <a:latin typeface="Montserrat"/>
                <a:ea typeface="Montserrat"/>
                <a:cs typeface="Montserrat"/>
                <a:sym typeface="Montserrat"/>
              </a:rPr>
              <a:t>prova</a:t>
            </a:r>
            <a:r>
              <a:rPr lang="fr" sz="1800" dirty="0">
                <a:latin typeface="Montserrat"/>
                <a:ea typeface="Montserrat"/>
                <a:cs typeface="Montserrat"/>
                <a:sym typeface="Montserrat"/>
              </a:rPr>
              <a:t> di </a:t>
            </a:r>
            <a:r>
              <a:rPr lang="fr" sz="1800" dirty="0" err="1">
                <a:latin typeface="Montserrat"/>
                <a:ea typeface="Montserrat"/>
                <a:cs typeface="Montserrat"/>
                <a:sym typeface="Montserrat"/>
              </a:rPr>
              <a:t>definizione</a:t>
            </a:r>
            <a:endParaRPr sz="1800" dirty="0">
              <a:latin typeface="Montserrat"/>
              <a:ea typeface="Montserrat"/>
              <a:cs typeface="Montserrat"/>
              <a:sym typeface="Montserrat"/>
            </a:endParaRPr>
          </a:p>
          <a:p>
            <a:r>
              <a:rPr lang="fr" sz="1300" dirty="0">
                <a:solidFill>
                  <a:schemeClr val="tx1"/>
                </a:solidFill>
                <a:latin typeface="Avenir Book" panose="02000503020000020003" pitchFamily="2" charset="0"/>
                <a:ea typeface="Montserrat"/>
                <a:cs typeface="Montserrat"/>
                <a:sym typeface="Montserrat"/>
              </a:rPr>
              <a:t>→ </a:t>
            </a:r>
            <a:r>
              <a:rPr lang="fr" sz="1300" dirty="0" err="1">
                <a:solidFill>
                  <a:schemeClr val="tx1"/>
                </a:solidFill>
                <a:latin typeface="Avenir Book" panose="02000503020000020003" pitchFamily="2" charset="0"/>
                <a:ea typeface="Montserrat"/>
                <a:cs typeface="Montserrat"/>
                <a:sym typeface="Montserrat"/>
              </a:rPr>
              <a:t>Storici</a:t>
            </a:r>
            <a:r>
              <a:rPr lang="fr" sz="1300" dirty="0">
                <a:solidFill>
                  <a:schemeClr val="tx1"/>
                </a:solidFill>
                <a:latin typeface="Avenir Book" panose="02000503020000020003" pitchFamily="2" charset="0"/>
                <a:ea typeface="Montserrat"/>
                <a:cs typeface="Montserrat"/>
                <a:sym typeface="Montserrat"/>
              </a:rPr>
              <a:t>, </a:t>
            </a:r>
            <a:r>
              <a:rPr lang="fr" sz="1300" dirty="0" err="1">
                <a:solidFill>
                  <a:schemeClr val="tx1"/>
                </a:solidFill>
                <a:latin typeface="Avenir Book" panose="02000503020000020003" pitchFamily="2" charset="0"/>
                <a:ea typeface="Montserrat"/>
                <a:cs typeface="Montserrat"/>
                <a:sym typeface="Montserrat"/>
              </a:rPr>
              <a:t>storiche</a:t>
            </a:r>
            <a:r>
              <a:rPr lang="fr" sz="1300" dirty="0">
                <a:solidFill>
                  <a:schemeClr val="tx1"/>
                </a:solidFill>
                <a:latin typeface="Avenir Book" panose="02000503020000020003" pitchFamily="2" charset="0"/>
                <a:ea typeface="Montserrat"/>
                <a:cs typeface="Montserrat"/>
                <a:sym typeface="Montserrat"/>
              </a:rPr>
              <a:t> e i </a:t>
            </a:r>
            <a:r>
              <a:rPr lang="fr" sz="1300" dirty="0" err="1">
                <a:solidFill>
                  <a:schemeClr val="tx1"/>
                </a:solidFill>
                <a:latin typeface="Avenir Book" panose="02000503020000020003" pitchFamily="2" charset="0"/>
                <a:ea typeface="Montserrat"/>
                <a:cs typeface="Montserrat"/>
                <a:sym typeface="Montserrat"/>
              </a:rPr>
              <a:t>documentari</a:t>
            </a:r>
            <a:r>
              <a:rPr lang="fr" sz="1300" dirty="0">
                <a:solidFill>
                  <a:schemeClr val="tx1"/>
                </a:solidFill>
                <a:latin typeface="Avenir Book" panose="02000503020000020003" pitchFamily="2" charset="0"/>
                <a:ea typeface="Montserrat"/>
                <a:cs typeface="Montserrat"/>
                <a:sym typeface="Montserrat"/>
              </a:rPr>
              <a:t> TV </a:t>
            </a:r>
            <a:br>
              <a:rPr lang="fr" sz="1300" dirty="0">
                <a:solidFill>
                  <a:schemeClr val="tx1"/>
                </a:solidFill>
                <a:latin typeface="Avenir Book" panose="02000503020000020003" pitchFamily="2" charset="0"/>
                <a:ea typeface="Montserrat"/>
                <a:cs typeface="Montserrat"/>
                <a:sym typeface="Montserrat"/>
              </a:rPr>
            </a:br>
            <a:br>
              <a:rPr lang="fr" sz="1300" dirty="0">
                <a:solidFill>
                  <a:schemeClr val="tx1"/>
                </a:solidFill>
                <a:latin typeface="Avenir Book" panose="02000503020000020003" pitchFamily="2" charset="0"/>
                <a:ea typeface="Montserrat"/>
                <a:cs typeface="Montserrat"/>
                <a:sym typeface="Montserrat"/>
              </a:rPr>
            </a:br>
            <a:r>
              <a:rPr lang="it-IT" sz="1300" dirty="0">
                <a:solidFill>
                  <a:schemeClr val="tx1"/>
                </a:solidFill>
                <a:latin typeface="Avenir Book" panose="02000503020000020003" pitchFamily="2" charset="0"/>
              </a:rPr>
              <a:t>In generale, i/le storici/che rimprovano alla televisione di essere troppo superficiale, di non essere in capacità di presentare qualsiasi forma di complessità, di tenersi lontana dalle fonti e della ricerca, e delle controverse storiografiche. Le produzioni televisive di carattere storico hanno una tendenza ad affermare più che ad analizzare il passato, invece sappiamo che quando si fa storia è sempre difficile affermare in modo definitivo quello che è accaduto nel passato, Il professore di cinema </a:t>
            </a:r>
            <a:r>
              <a:rPr lang="it-IT" sz="1300" dirty="0" err="1">
                <a:solidFill>
                  <a:schemeClr val="tx1"/>
                </a:solidFill>
                <a:latin typeface="Avenir Book" panose="02000503020000020003" pitchFamily="2" charset="0"/>
              </a:rPr>
              <a:t>Dirk</a:t>
            </a:r>
            <a:r>
              <a:rPr lang="it-IT" sz="1300" dirty="0">
                <a:solidFill>
                  <a:schemeClr val="tx1"/>
                </a:solidFill>
                <a:latin typeface="Avenir Book" panose="02000503020000020003" pitchFamily="2" charset="0"/>
              </a:rPr>
              <a:t> </a:t>
            </a:r>
            <a:r>
              <a:rPr lang="it-IT" sz="1300" dirty="0" err="1">
                <a:solidFill>
                  <a:schemeClr val="tx1"/>
                </a:solidFill>
                <a:latin typeface="Avenir Book" panose="02000503020000020003" pitchFamily="2" charset="0"/>
              </a:rPr>
              <a:t>Eitzen</a:t>
            </a:r>
            <a:r>
              <a:rPr lang="it-IT" sz="1300" dirty="0">
                <a:solidFill>
                  <a:schemeClr val="tx1"/>
                </a:solidFill>
                <a:latin typeface="Avenir Book" panose="02000503020000020003" pitchFamily="2" charset="0"/>
              </a:rPr>
              <a:t> (Università Franklin and Marshall, Stati-Uniti), ha anche detto in modo provocatorio che “il pubblico dei documentari storici non è interessato nel capire la complessità del passato. Quello che il pubblico vuole è una forte esperienza emozionante” (</a:t>
            </a:r>
            <a:r>
              <a:rPr lang="en-GB" sz="1300" dirty="0">
                <a:solidFill>
                  <a:schemeClr val="tx1"/>
                </a:solidFill>
                <a:latin typeface="Avenir Book" panose="02000503020000020003" pitchFamily="2" charset="0"/>
              </a:rPr>
              <a:t>D. </a:t>
            </a:r>
            <a:r>
              <a:rPr lang="en-GB" sz="1300" dirty="0" err="1">
                <a:solidFill>
                  <a:schemeClr val="tx1"/>
                </a:solidFill>
                <a:latin typeface="Avenir Book" panose="02000503020000020003" pitchFamily="2" charset="0"/>
              </a:rPr>
              <a:t>Eitzen</a:t>
            </a:r>
            <a:r>
              <a:rPr lang="en-GB" sz="1300" dirty="0">
                <a:solidFill>
                  <a:schemeClr val="tx1"/>
                </a:solidFill>
                <a:latin typeface="Avenir Book" panose="02000503020000020003" pitchFamily="2" charset="0"/>
              </a:rPr>
              <a:t> “Against the ivory tower: an apologia for ‘popular’ historical documentaries”, in Rosenthal and Corner, New Challenges for Documentary, 2005, p. 411.) </a:t>
            </a:r>
            <a:br>
              <a:rPr lang="fr-FR" sz="1300" dirty="0">
                <a:solidFill>
                  <a:schemeClr val="tx1"/>
                </a:solidFill>
                <a:latin typeface="Avenir Book" panose="02000503020000020003" pitchFamily="2" charset="0"/>
              </a:rPr>
            </a:br>
            <a:r>
              <a:rPr lang="en-GB" sz="1300" dirty="0">
                <a:solidFill>
                  <a:schemeClr val="tx1"/>
                </a:solidFill>
                <a:latin typeface="Avenir Book" panose="02000503020000020003" pitchFamily="2" charset="0"/>
              </a:rPr>
              <a:t>	</a:t>
            </a:r>
            <a:br>
              <a:rPr lang="fr-FR" sz="1300" dirty="0">
                <a:solidFill>
                  <a:schemeClr val="tx1"/>
                </a:solidFill>
                <a:latin typeface="Avenir Book" panose="02000503020000020003" pitchFamily="2" charset="0"/>
              </a:rPr>
            </a:br>
            <a:r>
              <a:rPr lang="it-IT" sz="1300" dirty="0">
                <a:solidFill>
                  <a:schemeClr val="tx1"/>
                </a:solidFill>
                <a:latin typeface="Avenir Book" panose="02000503020000020003" pitchFamily="2" charset="0"/>
              </a:rPr>
              <a:t>	Potremo dire che la “realtà” è troppo complessa per essere mostrata al grande pubblico. Il processo di comunicare a un grande pubblico significa inevitabilmente di semplificare il messaggio. Cosa significa allora? Vuol dire la storia “vera” deve essere lasciata agli/</a:t>
            </a:r>
            <a:r>
              <a:rPr lang="it-IT" sz="1300" dirty="0" err="1">
                <a:solidFill>
                  <a:schemeClr val="tx1"/>
                </a:solidFill>
                <a:latin typeface="Avenir Book" panose="02000503020000020003" pitchFamily="2" charset="0"/>
              </a:rPr>
              <a:t>lle</a:t>
            </a:r>
            <a:r>
              <a:rPr lang="it-IT" sz="1300" dirty="0">
                <a:solidFill>
                  <a:schemeClr val="tx1"/>
                </a:solidFill>
                <a:latin typeface="Avenir Book" panose="02000503020000020003" pitchFamily="2" charset="0"/>
              </a:rPr>
              <a:t> storici/che professionali/e? Che sono soltanto loro che hanno il potere di parlare di storia? C’è il bisogno di controllare la produzione e l’interpretazione del passato? E questo ci fa interrogare sul posto degli/</a:t>
            </a:r>
            <a:r>
              <a:rPr lang="it-IT" sz="1300" dirty="0" err="1">
                <a:solidFill>
                  <a:schemeClr val="tx1"/>
                </a:solidFill>
                <a:latin typeface="Avenir Book" panose="02000503020000020003" pitchFamily="2" charset="0"/>
              </a:rPr>
              <a:t>lle</a:t>
            </a:r>
            <a:r>
              <a:rPr lang="it-IT" sz="1300" dirty="0">
                <a:solidFill>
                  <a:schemeClr val="tx1"/>
                </a:solidFill>
                <a:latin typeface="Avenir Book" panose="02000503020000020003" pitchFamily="2" charset="0"/>
              </a:rPr>
              <a:t> storici/che e soprattutto dei Public </a:t>
            </a:r>
            <a:r>
              <a:rPr lang="it-IT" sz="1300" dirty="0" err="1">
                <a:solidFill>
                  <a:schemeClr val="tx1"/>
                </a:solidFill>
                <a:latin typeface="Avenir Book" panose="02000503020000020003" pitchFamily="2" charset="0"/>
              </a:rPr>
              <a:t>Historians</a:t>
            </a:r>
            <a:r>
              <a:rPr lang="it-IT" sz="1300" dirty="0">
                <a:solidFill>
                  <a:schemeClr val="tx1"/>
                </a:solidFill>
                <a:latin typeface="Avenir Book" panose="02000503020000020003" pitchFamily="2" charset="0"/>
              </a:rPr>
              <a:t>. Potremmo dire che i Public </a:t>
            </a:r>
            <a:r>
              <a:rPr lang="it-IT" sz="1300" dirty="0" err="1">
                <a:solidFill>
                  <a:schemeClr val="tx1"/>
                </a:solidFill>
                <a:latin typeface="Avenir Book" panose="02000503020000020003" pitchFamily="2" charset="0"/>
              </a:rPr>
              <a:t>Historians</a:t>
            </a:r>
            <a:r>
              <a:rPr lang="it-IT" sz="1300" dirty="0">
                <a:solidFill>
                  <a:schemeClr val="tx1"/>
                </a:solidFill>
                <a:latin typeface="Avenir Book" panose="02000503020000020003" pitchFamily="2" charset="0"/>
              </a:rPr>
              <a:t> si trovano in mezzo. In mezzo tra il grande pubblico, le produzioni televisive, cinematografiche </a:t>
            </a:r>
            <a:r>
              <a:rPr lang="it-IT" sz="1300" u="sng" dirty="0">
                <a:solidFill>
                  <a:schemeClr val="tx1"/>
                </a:solidFill>
                <a:latin typeface="Avenir Book" panose="02000503020000020003" pitchFamily="2" charset="0"/>
              </a:rPr>
              <a:t>e</a:t>
            </a:r>
            <a:r>
              <a:rPr lang="it-IT" sz="1300" dirty="0">
                <a:solidFill>
                  <a:schemeClr val="tx1"/>
                </a:solidFill>
                <a:latin typeface="Avenir Book" panose="02000503020000020003" pitchFamily="2" charset="0"/>
              </a:rPr>
              <a:t> gli/le storici/che dell’Academia</a:t>
            </a:r>
            <a:endParaRPr sz="1300" dirty="0">
              <a:solidFill>
                <a:schemeClr val="tx1"/>
              </a:solidFill>
              <a:latin typeface="Avenir Book" panose="02000503020000020003"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4356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IT" sz="1800" b="1" dirty="0">
                <a:latin typeface="Montserrat"/>
                <a:ea typeface="Montserrat"/>
                <a:cs typeface="Montserrat"/>
                <a:sym typeface="Montserrat"/>
              </a:rPr>
              <a:t>1- La storia al cinema, alla TV e nel web: panorama storico</a:t>
            </a:r>
          </a:p>
          <a:p>
            <a:pPr marL="457200" lvl="0" indent="-342900" algn="l" rtl="0">
              <a:lnSpc>
                <a:spcPct val="115000"/>
              </a:lnSpc>
              <a:spcBef>
                <a:spcPts val="1600"/>
              </a:spcBef>
              <a:spcAft>
                <a:spcPts val="0"/>
              </a:spcAft>
              <a:buClr>
                <a:schemeClr val="dk1"/>
              </a:buClr>
              <a:buSzPts val="1800"/>
              <a:buFont typeface="Montserrat"/>
              <a:buChar char="●"/>
            </a:pPr>
            <a:r>
              <a:rPr lang="it-IT" sz="1800" dirty="0">
                <a:latin typeface="Montserrat"/>
                <a:ea typeface="Montserrat"/>
                <a:cs typeface="Montserrat"/>
                <a:sym typeface="Montserrat"/>
              </a:rPr>
              <a:t>Il documentario storico in TV: panorama italiano </a:t>
            </a:r>
          </a:p>
          <a:p>
            <a:pPr>
              <a:lnSpc>
                <a:spcPct val="115000"/>
              </a:lnSpc>
              <a:spcBef>
                <a:spcPts val="1600"/>
              </a:spcBef>
              <a:spcAft>
                <a:spcPts val="1600"/>
              </a:spcAft>
            </a:pPr>
            <a:r>
              <a:rPr lang="it-IT" sz="1800" dirty="0">
                <a:latin typeface="Montserrat"/>
                <a:ea typeface="Montserrat"/>
                <a:cs typeface="Montserrat"/>
                <a:sym typeface="Montserrat"/>
              </a:rPr>
              <a:t>→ Anni Cinquanta e Sessanta </a:t>
            </a:r>
            <a:br>
              <a:rPr lang="it-IT" sz="1800" dirty="0">
                <a:latin typeface="Montserrat"/>
                <a:ea typeface="Montserrat"/>
                <a:cs typeface="Montserrat"/>
                <a:sym typeface="Montserrat"/>
              </a:rPr>
            </a:br>
            <a:br>
              <a:rPr lang="it-IT" sz="1800" dirty="0">
                <a:latin typeface="Montserrat"/>
                <a:ea typeface="Montserrat"/>
                <a:cs typeface="Montserrat"/>
                <a:sym typeface="Montserrat"/>
              </a:rPr>
            </a:br>
            <a:r>
              <a:rPr lang="it-IT" sz="1800" dirty="0">
                <a:latin typeface="Montserrat"/>
                <a:ea typeface="Montserrat"/>
                <a:cs typeface="Montserrat"/>
                <a:sym typeface="Montserrat"/>
              </a:rPr>
              <a:t>- Argomento dominante : Italia ma assenza dell’arco </a:t>
            </a:r>
            <a:br>
              <a:rPr lang="it-IT" sz="1800" dirty="0">
                <a:latin typeface="Montserrat"/>
                <a:ea typeface="Montserrat"/>
                <a:cs typeface="Montserrat"/>
                <a:sym typeface="Montserrat"/>
              </a:rPr>
            </a:br>
            <a:r>
              <a:rPr lang="it-IT" sz="1800" dirty="0">
                <a:latin typeface="Montserrat"/>
                <a:ea typeface="Montserrat"/>
                <a:cs typeface="Montserrat"/>
                <a:sym typeface="Montserrat"/>
              </a:rPr>
              <a:t>tematico di fascismo e Resistenza. </a:t>
            </a:r>
            <a:br>
              <a:rPr lang="it-IT" sz="1800" dirty="0">
                <a:latin typeface="Montserrat"/>
                <a:ea typeface="Montserrat"/>
                <a:cs typeface="Montserrat"/>
                <a:sym typeface="Montserrat"/>
              </a:rPr>
            </a:br>
            <a:r>
              <a:rPr lang="it-IT" sz="1800" dirty="0">
                <a:latin typeface="Montserrat"/>
                <a:ea typeface="Montserrat"/>
                <a:cs typeface="Montserrat"/>
                <a:sym typeface="Montserrat"/>
              </a:rPr>
              <a:t>- Documentari di montaggio: immagini di repertorio, spesso acquisite da altri organismi (come </a:t>
            </a:r>
            <a:r>
              <a:rPr lang="it-IT" sz="1800" b="1" dirty="0">
                <a:latin typeface="Montserrat"/>
                <a:ea typeface="Montserrat"/>
                <a:cs typeface="Montserrat"/>
                <a:sym typeface="Montserrat"/>
              </a:rPr>
              <a:t>l’Istituto Luce</a:t>
            </a:r>
            <a:r>
              <a:rPr lang="it-IT" sz="1800" dirty="0">
                <a:latin typeface="Montserrat"/>
                <a:ea typeface="Montserrat"/>
                <a:cs typeface="Montserrat"/>
                <a:sym typeface="Montserrat"/>
              </a:rPr>
              <a:t>) e commentate da una voce fuori campo. </a:t>
            </a:r>
            <a:br>
              <a:rPr lang="it-IT" sz="1800" dirty="0">
                <a:latin typeface="Montserrat"/>
                <a:ea typeface="Montserrat"/>
                <a:cs typeface="Montserrat"/>
                <a:sym typeface="Montserrat"/>
              </a:rPr>
            </a:br>
            <a:r>
              <a:rPr lang="it-IT" sz="1800" dirty="0">
                <a:latin typeface="Montserrat"/>
                <a:ea typeface="Montserrat"/>
                <a:cs typeface="Montserrat"/>
                <a:sym typeface="Montserrat"/>
              </a:rPr>
              <a:t>- Orientamento pedagogico impegnato a fornire modelli socioculturali. </a:t>
            </a:r>
            <a:br>
              <a:rPr lang="it-IT" sz="1800" dirty="0">
                <a:latin typeface="Montserrat"/>
                <a:ea typeface="Montserrat"/>
                <a:cs typeface="Montserrat"/>
                <a:sym typeface="Montserrat"/>
              </a:rPr>
            </a:br>
            <a:br>
              <a:rPr lang="it-IT" sz="1800" dirty="0">
                <a:latin typeface="Montserrat"/>
                <a:ea typeface="Montserrat"/>
                <a:cs typeface="Montserrat"/>
                <a:sym typeface="Montserrat"/>
              </a:rPr>
            </a:br>
            <a:endParaRPr lang="it-IT" sz="1800" dirty="0">
              <a:latin typeface="Montserrat"/>
              <a:ea typeface="Montserrat"/>
              <a:cs typeface="Montserrat"/>
              <a:sym typeface="Montserrat"/>
            </a:endParaRPr>
          </a:p>
        </p:txBody>
      </p:sp>
      <p:pic>
        <p:nvPicPr>
          <p:cNvPr id="110" name="Google Shape;110;p22"/>
          <p:cNvPicPr preferRelativeResize="0"/>
          <p:nvPr/>
        </p:nvPicPr>
        <p:blipFill>
          <a:blip r:embed="rId3">
            <a:alphaModFix/>
          </a:blip>
          <a:stretch>
            <a:fillRect/>
          </a:stretch>
        </p:blipFill>
        <p:spPr>
          <a:xfrm>
            <a:off x="6848272" y="845347"/>
            <a:ext cx="1692198" cy="1397838"/>
          </a:xfrm>
          <a:prstGeom prst="rect">
            <a:avLst/>
          </a:prstGeom>
          <a:noFill/>
          <a:ln>
            <a:noFill/>
          </a:ln>
        </p:spPr>
      </p:pic>
      <p:sp>
        <p:nvSpPr>
          <p:cNvPr id="111" name="Google Shape;111;p22"/>
          <p:cNvSpPr txBox="1"/>
          <p:nvPr/>
        </p:nvSpPr>
        <p:spPr>
          <a:xfrm>
            <a:off x="6531871" y="2243185"/>
            <a:ext cx="2612129" cy="3285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200" dirty="0">
                <a:solidFill>
                  <a:schemeClr val="dk1"/>
                </a:solidFill>
                <a:latin typeface="Montserrat"/>
                <a:ea typeface="Montserrat"/>
                <a:cs typeface="Montserrat"/>
                <a:sym typeface="Montserrat"/>
              </a:rPr>
              <a:t>Logo delle Rai (</a:t>
            </a:r>
            <a:r>
              <a:rPr lang="fr" sz="1200" dirty="0" err="1">
                <a:solidFill>
                  <a:schemeClr val="dk1"/>
                </a:solidFill>
                <a:latin typeface="Montserrat"/>
                <a:ea typeface="Montserrat"/>
                <a:cs typeface="Montserrat"/>
                <a:sym typeface="Montserrat"/>
              </a:rPr>
              <a:t>inizio</a:t>
            </a:r>
            <a:r>
              <a:rPr lang="fr" sz="1200" dirty="0">
                <a:solidFill>
                  <a:schemeClr val="dk1"/>
                </a:solidFill>
                <a:latin typeface="Montserrat"/>
                <a:ea typeface="Montserrat"/>
                <a:cs typeface="Montserrat"/>
                <a:sym typeface="Montserrat"/>
              </a:rPr>
              <a:t> </a:t>
            </a:r>
            <a:r>
              <a:rPr lang="fr" sz="1200" dirty="0" err="1">
                <a:solidFill>
                  <a:schemeClr val="dk1"/>
                </a:solidFill>
                <a:latin typeface="Montserrat"/>
                <a:ea typeface="Montserrat"/>
                <a:cs typeface="Montserrat"/>
                <a:sym typeface="Montserrat"/>
              </a:rPr>
              <a:t>anni</a:t>
            </a:r>
            <a:r>
              <a:rPr lang="fr" sz="1200" dirty="0">
                <a:solidFill>
                  <a:schemeClr val="dk1"/>
                </a:solidFill>
                <a:latin typeface="Montserrat"/>
                <a:ea typeface="Montserrat"/>
                <a:cs typeface="Montserrat"/>
                <a:sym typeface="Montserrat"/>
              </a:rPr>
              <a:t> 50)</a:t>
            </a: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469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IT" sz="1800" b="1" dirty="0">
                <a:latin typeface="Montserrat"/>
                <a:ea typeface="Montserrat"/>
                <a:cs typeface="Montserrat"/>
                <a:sym typeface="Montserrat"/>
              </a:rPr>
              <a:t>1- La storia al cinema, alla TV e nel web: panorama storico</a:t>
            </a:r>
          </a:p>
          <a:p>
            <a:pPr marL="457200" lvl="0" indent="-342900" algn="l" rtl="0">
              <a:lnSpc>
                <a:spcPct val="115000"/>
              </a:lnSpc>
              <a:spcBef>
                <a:spcPts val="1600"/>
              </a:spcBef>
              <a:spcAft>
                <a:spcPts val="0"/>
              </a:spcAft>
              <a:buClr>
                <a:schemeClr val="dk1"/>
              </a:buClr>
              <a:buSzPts val="1800"/>
              <a:buFont typeface="Montserrat"/>
              <a:buChar char="●"/>
            </a:pPr>
            <a:r>
              <a:rPr lang="it-IT" sz="1800" dirty="0">
                <a:latin typeface="Montserrat"/>
                <a:ea typeface="Montserrat"/>
                <a:cs typeface="Montserrat"/>
                <a:sym typeface="Montserrat"/>
              </a:rPr>
              <a:t>Il documentario storico in TV: panorama italiano </a:t>
            </a:r>
          </a:p>
          <a:p>
            <a:pPr marL="0" lvl="0" indent="0" algn="l" rtl="0">
              <a:lnSpc>
                <a:spcPct val="115000"/>
              </a:lnSpc>
              <a:spcBef>
                <a:spcPts val="1600"/>
              </a:spcBef>
              <a:spcAft>
                <a:spcPts val="0"/>
              </a:spcAft>
              <a:buNone/>
            </a:pPr>
            <a:r>
              <a:rPr lang="it-IT" sz="1800" dirty="0">
                <a:latin typeface="Montserrat"/>
                <a:ea typeface="Montserrat"/>
                <a:cs typeface="Montserrat"/>
                <a:sym typeface="Montserrat"/>
              </a:rPr>
              <a:t>→ Anni Settanta </a:t>
            </a:r>
          </a:p>
          <a:p>
            <a:pPr marL="0" lvl="0" indent="0" algn="just" rtl="0">
              <a:lnSpc>
                <a:spcPct val="115000"/>
              </a:lnSpc>
              <a:spcBef>
                <a:spcPts val="1600"/>
              </a:spcBef>
              <a:spcAft>
                <a:spcPts val="0"/>
              </a:spcAft>
              <a:buNone/>
            </a:pPr>
            <a:r>
              <a:rPr lang="it-IT" sz="1400" dirty="0">
                <a:latin typeface="Montserrat"/>
                <a:ea typeface="Montserrat"/>
                <a:cs typeface="Montserrat"/>
                <a:sym typeface="Montserrat"/>
              </a:rPr>
              <a:t>Alcuni programmi rappresentativi di questo filone (a vedere su </a:t>
            </a:r>
            <a:r>
              <a:rPr lang="it-IT" sz="1400" dirty="0" err="1">
                <a:latin typeface="Montserrat"/>
                <a:ea typeface="Montserrat"/>
                <a:cs typeface="Montserrat"/>
                <a:sym typeface="Montserrat"/>
              </a:rPr>
              <a:t>TecheRai</a:t>
            </a:r>
            <a:r>
              <a:rPr lang="it-IT" sz="1400" dirty="0">
                <a:latin typeface="Montserrat"/>
                <a:ea typeface="Montserrat"/>
                <a:cs typeface="Montserrat"/>
                <a:sym typeface="Montserrat"/>
              </a:rPr>
              <a:t>)</a:t>
            </a:r>
          </a:p>
          <a:p>
            <a:pPr marL="457200" lvl="0" indent="-228600" algn="just" rtl="0">
              <a:lnSpc>
                <a:spcPct val="115000"/>
              </a:lnSpc>
              <a:spcBef>
                <a:spcPts val="0"/>
              </a:spcBef>
              <a:spcAft>
                <a:spcPts val="0"/>
              </a:spcAft>
              <a:buNone/>
            </a:pPr>
            <a:r>
              <a:rPr lang="it-IT" sz="1400" dirty="0">
                <a:latin typeface="Montserrat"/>
                <a:ea typeface="Montserrat"/>
                <a:cs typeface="Montserrat"/>
                <a:sym typeface="Montserrat"/>
              </a:rPr>
              <a:t>-   	</a:t>
            </a:r>
            <a:r>
              <a:rPr lang="it-IT" sz="1400" i="1" dirty="0">
                <a:latin typeface="Montserrat"/>
                <a:ea typeface="Montserrat"/>
                <a:cs typeface="Montserrat"/>
                <a:sym typeface="Montserrat"/>
              </a:rPr>
              <a:t>C’era una volta ieri, Nascita della Repubblica</a:t>
            </a:r>
            <a:r>
              <a:rPr lang="it-IT" sz="1400" dirty="0">
                <a:latin typeface="Montserrat"/>
                <a:ea typeface="Montserrat"/>
                <a:cs typeface="Montserrat"/>
                <a:sym typeface="Montserrat"/>
              </a:rPr>
              <a:t>: sulla Costituzione, combina filmati di repertorio, servizi ed interviste</a:t>
            </a:r>
          </a:p>
          <a:p>
            <a:pPr marL="457200" lvl="0" indent="-228600" algn="just" rtl="0">
              <a:lnSpc>
                <a:spcPct val="115000"/>
              </a:lnSpc>
              <a:spcBef>
                <a:spcPts val="0"/>
              </a:spcBef>
              <a:spcAft>
                <a:spcPts val="0"/>
              </a:spcAft>
              <a:buNone/>
            </a:pPr>
            <a:r>
              <a:rPr lang="it-IT" sz="1400" dirty="0">
                <a:latin typeface="Montserrat"/>
                <a:ea typeface="Montserrat"/>
                <a:cs typeface="Montserrat"/>
                <a:sym typeface="Montserrat"/>
              </a:rPr>
              <a:t>-   	</a:t>
            </a:r>
            <a:r>
              <a:rPr lang="it-IT" sz="1400" i="1" dirty="0">
                <a:latin typeface="Montserrat"/>
                <a:ea typeface="Montserrat"/>
                <a:cs typeface="Montserrat"/>
                <a:sym typeface="Montserrat"/>
              </a:rPr>
              <a:t>Storie dell’emigrazione</a:t>
            </a:r>
            <a:r>
              <a:rPr lang="it-IT" sz="1400" dirty="0">
                <a:latin typeface="Montserrat"/>
                <a:ea typeface="Montserrat"/>
                <a:cs typeface="Montserrat"/>
                <a:sym typeface="Montserrat"/>
              </a:rPr>
              <a:t>: testimonianze personali che si fondono in un racconto al plurale, esempio di “storia sociale”</a:t>
            </a:r>
          </a:p>
          <a:p>
            <a:pPr marL="457200" lvl="0" indent="-228600" algn="just" rtl="0">
              <a:lnSpc>
                <a:spcPct val="115000"/>
              </a:lnSpc>
              <a:spcBef>
                <a:spcPts val="0"/>
              </a:spcBef>
              <a:spcAft>
                <a:spcPts val="0"/>
              </a:spcAft>
              <a:buNone/>
            </a:pPr>
            <a:r>
              <a:rPr lang="it-IT" sz="1400" dirty="0">
                <a:latin typeface="Montserrat"/>
                <a:ea typeface="Montserrat"/>
                <a:cs typeface="Montserrat"/>
                <a:sym typeface="Montserrat"/>
              </a:rPr>
              <a:t>-   	</a:t>
            </a:r>
            <a:r>
              <a:rPr lang="it-IT" sz="1400" i="1" dirty="0">
                <a:latin typeface="Montserrat"/>
                <a:ea typeface="Montserrat"/>
                <a:cs typeface="Montserrat"/>
                <a:sym typeface="Montserrat"/>
              </a:rPr>
              <a:t>Passato prossimo, Appena ieri</a:t>
            </a:r>
            <a:r>
              <a:rPr lang="it-IT" sz="1400" dirty="0">
                <a:latin typeface="Montserrat"/>
                <a:ea typeface="Montserrat"/>
                <a:cs typeface="Montserrat"/>
                <a:sym typeface="Montserrat"/>
              </a:rPr>
              <a:t>: incentrato anche su argomenti poco trattati del passato recente</a:t>
            </a:r>
          </a:p>
          <a:p>
            <a:pPr marL="457200" lvl="0" indent="-228600" algn="just" rtl="0">
              <a:lnSpc>
                <a:spcPct val="115000"/>
              </a:lnSpc>
              <a:spcBef>
                <a:spcPts val="0"/>
              </a:spcBef>
              <a:spcAft>
                <a:spcPts val="0"/>
              </a:spcAft>
              <a:buNone/>
            </a:pPr>
            <a:r>
              <a:rPr lang="it-IT" sz="1400" dirty="0">
                <a:latin typeface="Montserrat"/>
                <a:ea typeface="Montserrat"/>
                <a:cs typeface="Montserrat"/>
                <a:sym typeface="Montserrat"/>
              </a:rPr>
              <a:t>-   	</a:t>
            </a:r>
            <a:r>
              <a:rPr lang="it-IT" sz="1400" i="1" dirty="0">
                <a:latin typeface="Montserrat"/>
                <a:ea typeface="Montserrat"/>
                <a:cs typeface="Montserrat"/>
                <a:sym typeface="Montserrat"/>
              </a:rPr>
              <a:t>La Repubblica che ci siamo dati</a:t>
            </a:r>
            <a:r>
              <a:rPr lang="it-IT" sz="1400" dirty="0">
                <a:latin typeface="Montserrat"/>
                <a:ea typeface="Montserrat"/>
                <a:cs typeface="Montserrat"/>
                <a:sym typeface="Montserrat"/>
              </a:rPr>
              <a:t>: spezzoni di film, in particolare neorealisti, immagini di repertorio e interviste</a:t>
            </a:r>
          </a:p>
          <a:p>
            <a:pPr marL="457200" lvl="0" indent="-228600" algn="just" rtl="0">
              <a:lnSpc>
                <a:spcPct val="115000"/>
              </a:lnSpc>
              <a:spcBef>
                <a:spcPts val="0"/>
              </a:spcBef>
              <a:spcAft>
                <a:spcPts val="0"/>
              </a:spcAft>
              <a:buNone/>
            </a:pPr>
            <a:r>
              <a:rPr lang="it-IT" sz="1400" dirty="0">
                <a:latin typeface="Montserrat"/>
                <a:ea typeface="Montserrat"/>
                <a:cs typeface="Montserrat"/>
                <a:sym typeface="Montserrat"/>
              </a:rPr>
              <a:t>-   	</a:t>
            </a:r>
            <a:r>
              <a:rPr lang="it-IT" sz="1400" i="1" dirty="0">
                <a:latin typeface="Montserrat"/>
                <a:ea typeface="Montserrat"/>
                <a:cs typeface="Montserrat"/>
                <a:sym typeface="Montserrat"/>
              </a:rPr>
              <a:t>Febbraio 1947: vincitori e vinti, Togliatti e il memoriale di Yalta</a:t>
            </a:r>
            <a:r>
              <a:rPr lang="it-IT" sz="1400" dirty="0">
                <a:latin typeface="Montserrat"/>
                <a:ea typeface="Montserrat"/>
                <a:cs typeface="Montserrat"/>
                <a:sym typeface="Montserrat"/>
              </a:rPr>
              <a:t>: insieme all’anniversario del decennale della morte del segretario del PCI, in epoca di centrosinistra e compromesso storico</a:t>
            </a:r>
          </a:p>
          <a:p>
            <a:pPr marL="0" lvl="0" indent="0" algn="l" rtl="0">
              <a:lnSpc>
                <a:spcPct val="115000"/>
              </a:lnSpc>
              <a:spcBef>
                <a:spcPts val="0"/>
              </a:spcBef>
              <a:spcAft>
                <a:spcPts val="0"/>
              </a:spcAft>
              <a:buNone/>
            </a:pPr>
            <a:endParaRPr lang="it-IT" sz="1800" dirty="0">
              <a:latin typeface="Montserrat"/>
              <a:ea typeface="Montserrat"/>
              <a:cs typeface="Montserrat"/>
              <a:sym typeface="Montserrat"/>
            </a:endParaRPr>
          </a:p>
          <a:p>
            <a:pPr marL="0" lvl="0" indent="0" algn="l" rtl="0">
              <a:lnSpc>
                <a:spcPct val="115000"/>
              </a:lnSpc>
              <a:spcBef>
                <a:spcPts val="1600"/>
              </a:spcBef>
              <a:spcAft>
                <a:spcPts val="1600"/>
              </a:spcAft>
              <a:buClr>
                <a:schemeClr val="dk1"/>
              </a:buClr>
              <a:buSzPts val="1100"/>
              <a:buFont typeface="Arial"/>
              <a:buNone/>
            </a:pPr>
            <a:endParaRPr lang="it-IT" sz="1800" dirty="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445024"/>
            <a:ext cx="8520600" cy="45355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800" b="1" dirty="0">
                <a:latin typeface="Montserrat"/>
                <a:ea typeface="Montserrat"/>
                <a:cs typeface="Montserrat"/>
                <a:sym typeface="Montserrat"/>
              </a:rPr>
              <a:t>1- La storia al cinema, alla TV e nel web: panorama storico</a:t>
            </a:r>
          </a:p>
          <a:p>
            <a:pPr marL="457200" lvl="0" indent="-342900" algn="l" rtl="0">
              <a:lnSpc>
                <a:spcPct val="115000"/>
              </a:lnSpc>
              <a:spcBef>
                <a:spcPts val="1600"/>
              </a:spcBef>
              <a:spcAft>
                <a:spcPts val="0"/>
              </a:spcAft>
              <a:buClr>
                <a:schemeClr val="dk1"/>
              </a:buClr>
              <a:buSzPts val="1800"/>
              <a:buFont typeface="Montserrat"/>
              <a:buChar char="●"/>
            </a:pPr>
            <a:r>
              <a:rPr lang="it-IT" sz="1800" dirty="0">
                <a:latin typeface="Montserrat"/>
                <a:ea typeface="Montserrat"/>
                <a:cs typeface="Montserrat"/>
                <a:sym typeface="Montserrat"/>
              </a:rPr>
              <a:t>Il documentario storico in TV: panorama italiano </a:t>
            </a:r>
          </a:p>
          <a:p>
            <a:pPr lvl="0"/>
            <a:r>
              <a:rPr lang="it-IT" sz="1200" dirty="0">
                <a:latin typeface="Avenir Book" panose="02000503020000020003" pitchFamily="2" charset="0"/>
                <a:ea typeface="Montserrat"/>
                <a:cs typeface="Montserrat"/>
                <a:sym typeface="Montserrat"/>
              </a:rPr>
              <a:t>→ Anni Ottanta</a:t>
            </a:r>
            <a:br>
              <a:rPr lang="it-IT" sz="1200" dirty="0">
                <a:latin typeface="Avenir Book" panose="02000503020000020003" pitchFamily="2" charset="0"/>
                <a:ea typeface="Montserrat"/>
                <a:cs typeface="Montserrat"/>
                <a:sym typeface="Montserrat"/>
              </a:rPr>
            </a:br>
            <a:br>
              <a:rPr lang="it-IT" sz="1200" dirty="0">
                <a:latin typeface="Avenir Book" panose="02000503020000020003" pitchFamily="2" charset="0"/>
                <a:ea typeface="Montserrat"/>
                <a:cs typeface="Montserrat"/>
                <a:sym typeface="Montserrat"/>
              </a:rPr>
            </a:br>
            <a:r>
              <a:rPr lang="it-IT" sz="1200" dirty="0">
                <a:latin typeface="Avenir Book" panose="02000503020000020003" pitchFamily="2" charset="0"/>
                <a:ea typeface="Montserrat"/>
                <a:cs typeface="Montserrat"/>
                <a:sym typeface="Montserrat"/>
              </a:rPr>
              <a:t>&gt; P</a:t>
            </a:r>
            <a:r>
              <a:rPr lang="it-IT" sz="1200" dirty="0">
                <a:latin typeface="Avenir Book" panose="02000503020000020003" pitchFamily="2" charset="0"/>
              </a:rPr>
              <a:t>ropensione verso la spettacolarizzazione della storia: </a:t>
            </a:r>
            <a:br>
              <a:rPr lang="it-IT" sz="1200" dirty="0">
                <a:latin typeface="Avenir Book" panose="02000503020000020003" pitchFamily="2" charset="0"/>
              </a:rPr>
            </a:br>
            <a:r>
              <a:rPr lang="it-IT" sz="1200" dirty="0">
                <a:latin typeface="Avenir Book" panose="02000503020000020003" pitchFamily="2" charset="0"/>
              </a:rPr>
              <a:t>in questo periodo, uno dei principali obiettivi è intrattenere il proprio pubblico. La conseguenza è l’opportunità di offrire prodotti coinvolgenti, che non abdichino alla funzione divulgativa, ma che rafforzino l’appeal verso un target il più ampio possibile.</a:t>
            </a:r>
            <a:br>
              <a:rPr lang="it-IT" sz="1200" dirty="0">
                <a:latin typeface="Avenir Book" panose="02000503020000020003" pitchFamily="2" charset="0"/>
              </a:rPr>
            </a:br>
            <a:r>
              <a:rPr lang="it-IT" sz="1200" dirty="0">
                <a:latin typeface="Avenir Book" panose="02000503020000020003" pitchFamily="2" charset="0"/>
              </a:rPr>
              <a:t>&gt; Entrata in un regime concorrenziale (con nuovi cannali televisivi) accentua questa necessità: la sfida per contrastare nuove proposte è quella di ripensare parzialmente la programmazione, non tanto nella sostanza, quanto nella forma. </a:t>
            </a:r>
            <a:br>
              <a:rPr lang="it-IT" sz="1200" dirty="0">
                <a:latin typeface="Avenir Book" panose="02000503020000020003" pitchFamily="2" charset="0"/>
              </a:rPr>
            </a:br>
            <a:r>
              <a:rPr lang="it-IT" sz="1200" dirty="0">
                <a:latin typeface="Avenir Book" panose="02000503020000020003" pitchFamily="2" charset="0"/>
              </a:rPr>
              <a:t>&gt; Versante strutturale: le novità di tipologia del programma storico dipendono principalmente dall’interazione tra lo storico di professione, che entra maggiormente in sintonia con la “grammatica” televisiva. Ma viene anche intrapresa una strada che porta i giornalisti a calarsi nei panni di “nuovi storici” e che promuove la TV quale maturo strumento di divulgazione dell’argomento storico. </a:t>
            </a:r>
            <a:br>
              <a:rPr lang="it-IT" sz="1200" dirty="0">
                <a:latin typeface="Avenir Book" panose="02000503020000020003" pitchFamily="2" charset="0"/>
              </a:rPr>
            </a:br>
            <a:r>
              <a:rPr lang="it-IT" sz="1200" dirty="0">
                <a:latin typeface="Avenir Book" panose="02000503020000020003" pitchFamily="2" charset="0"/>
              </a:rPr>
              <a:t>&gt; L’ampliamento dell’arco tematico e la definitiva strutturazione in cicli organizzati. Le questioni più trattate sono quelle relative al fascismo e al nazismo, alla Seconda guerra mondiale e alla fase postbellica</a:t>
            </a:r>
            <a:br>
              <a:rPr lang="it-IT" sz="1200" dirty="0">
                <a:latin typeface="Avenir Book" panose="02000503020000020003" pitchFamily="2" charset="0"/>
              </a:rPr>
            </a:br>
            <a:br>
              <a:rPr lang="it-IT" sz="1200" dirty="0">
                <a:latin typeface="Avenir Book" panose="02000503020000020003" pitchFamily="2" charset="0"/>
              </a:rPr>
            </a:br>
            <a:r>
              <a:rPr lang="it-IT" sz="1200" dirty="0">
                <a:latin typeface="Avenir Book" panose="02000503020000020003" pitchFamily="2" charset="0"/>
              </a:rPr>
              <a:t>Esempi:</a:t>
            </a:r>
            <a:br>
              <a:rPr lang="it-IT" sz="1200" dirty="0">
                <a:latin typeface="Avenir Book" panose="02000503020000020003" pitchFamily="2" charset="0"/>
              </a:rPr>
            </a:br>
            <a:r>
              <a:rPr lang="it-IT" sz="1200" i="1" dirty="0">
                <a:latin typeface="Avenir Book" panose="02000503020000020003" pitchFamily="2" charset="0"/>
              </a:rPr>
              <a:t>I vent’anni di tre generazioni</a:t>
            </a:r>
            <a:r>
              <a:rPr lang="it-IT" sz="1200" dirty="0">
                <a:latin typeface="Avenir Book" panose="02000503020000020003" pitchFamily="2" charset="0"/>
              </a:rPr>
              <a:t>: il Novecento italiano analizzato attraverso un taglio socio-politico</a:t>
            </a:r>
            <a:br>
              <a:rPr lang="it-IT" sz="1200" dirty="0">
                <a:latin typeface="Avenir Book" panose="02000503020000020003" pitchFamily="2" charset="0"/>
              </a:rPr>
            </a:br>
            <a:r>
              <a:rPr lang="it-IT" sz="1200" i="1" dirty="0">
                <a:latin typeface="Avenir Book" panose="02000503020000020003" pitchFamily="2" charset="0"/>
              </a:rPr>
              <a:t>Serata </a:t>
            </a:r>
            <a:r>
              <a:rPr lang="it-IT" sz="1200" i="1" dirty="0" err="1">
                <a:latin typeface="Avenir Book" panose="02000503020000020003" pitchFamily="2" charset="0"/>
              </a:rPr>
              <a:t>Marx</a:t>
            </a:r>
            <a:r>
              <a:rPr lang="it-IT" sz="1200" i="1" dirty="0">
                <a:latin typeface="Avenir Book" panose="02000503020000020003" pitchFamily="2" charset="0"/>
              </a:rPr>
              <a:t> e Serata Mussolini:</a:t>
            </a:r>
            <a:r>
              <a:rPr lang="it-IT" sz="1200" dirty="0">
                <a:latin typeface="Avenir Book" panose="02000503020000020003" pitchFamily="2" charset="0"/>
              </a:rPr>
              <a:t> con la conduzione di Beniamino Placido, dotato di una buona componente spettacolare</a:t>
            </a:r>
            <a:br>
              <a:rPr lang="it-IT" sz="1200" dirty="0">
                <a:latin typeface="Avenir Book" panose="02000503020000020003" pitchFamily="2" charset="0"/>
              </a:rPr>
            </a:br>
            <a:br>
              <a:rPr lang="it-IT" sz="1200" dirty="0">
                <a:latin typeface="Avenir Book" panose="02000503020000020003" pitchFamily="2" charset="0"/>
              </a:rPr>
            </a:br>
            <a:br>
              <a:rPr lang="it-IT" sz="1200" dirty="0">
                <a:latin typeface="Avenir Book" panose="02000503020000020003" pitchFamily="2" charset="0"/>
              </a:rPr>
            </a:br>
            <a:endParaRPr lang="it-IT" sz="1200" dirty="0">
              <a:latin typeface="Avenir Book" panose="02000503020000020003" pitchFamily="2" charset="0"/>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4"/>
            <a:ext cx="8520600" cy="46984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dirty="0">
                <a:latin typeface="Montserrat"/>
                <a:ea typeface="Montserrat"/>
                <a:cs typeface="Montserrat"/>
                <a:sym typeface="Montserrat"/>
              </a:rPr>
              <a:t>1- La </a:t>
            </a:r>
            <a:r>
              <a:rPr lang="fr" sz="1800" b="1" dirty="0" err="1">
                <a:latin typeface="Montserrat"/>
                <a:ea typeface="Montserrat"/>
                <a:cs typeface="Montserrat"/>
                <a:sym typeface="Montserrat"/>
              </a:rPr>
              <a:t>storia</a:t>
            </a:r>
            <a:r>
              <a:rPr lang="fr" sz="1800" b="1" dirty="0">
                <a:latin typeface="Montserrat"/>
                <a:ea typeface="Montserrat"/>
                <a:cs typeface="Montserrat"/>
                <a:sym typeface="Montserrat"/>
              </a:rPr>
              <a:t> al </a:t>
            </a:r>
            <a:r>
              <a:rPr lang="fr" sz="1800" b="1" dirty="0" err="1">
                <a:latin typeface="Montserrat"/>
                <a:ea typeface="Montserrat"/>
                <a:cs typeface="Montserrat"/>
                <a:sym typeface="Montserrat"/>
              </a:rPr>
              <a:t>cinema</a:t>
            </a:r>
            <a:r>
              <a:rPr lang="fr" sz="1800" b="1" dirty="0">
                <a:latin typeface="Montserrat"/>
                <a:ea typeface="Montserrat"/>
                <a:cs typeface="Montserrat"/>
                <a:sym typeface="Montserrat"/>
              </a:rPr>
              <a:t>, alla TV e </a:t>
            </a:r>
            <a:r>
              <a:rPr lang="fr" sz="1800" b="1" dirty="0" err="1">
                <a:latin typeface="Montserrat"/>
                <a:ea typeface="Montserrat"/>
                <a:cs typeface="Montserrat"/>
                <a:sym typeface="Montserrat"/>
              </a:rPr>
              <a:t>nel</a:t>
            </a:r>
            <a:r>
              <a:rPr lang="fr" sz="1800" b="1" dirty="0">
                <a:latin typeface="Montserrat"/>
                <a:ea typeface="Montserrat"/>
                <a:cs typeface="Montserrat"/>
                <a:sym typeface="Montserrat"/>
              </a:rPr>
              <a:t> web: panorama </a:t>
            </a:r>
            <a:r>
              <a:rPr lang="fr" sz="1800" b="1" dirty="0" err="1">
                <a:latin typeface="Montserrat"/>
                <a:ea typeface="Montserrat"/>
                <a:cs typeface="Montserrat"/>
                <a:sym typeface="Montserrat"/>
              </a:rPr>
              <a:t>storico</a:t>
            </a:r>
            <a:endParaRPr sz="1800" b="1" dirty="0">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dirty="0">
                <a:latin typeface="Montserrat"/>
                <a:ea typeface="Montserrat"/>
                <a:cs typeface="Montserrat"/>
                <a:sym typeface="Montserrat"/>
              </a:rPr>
              <a:t>Il </a:t>
            </a:r>
            <a:r>
              <a:rPr lang="fr" sz="1800" dirty="0" err="1">
                <a:latin typeface="Montserrat"/>
                <a:ea typeface="Montserrat"/>
                <a:cs typeface="Montserrat"/>
                <a:sym typeface="Montserrat"/>
              </a:rPr>
              <a:t>documentario</a:t>
            </a:r>
            <a:r>
              <a:rPr lang="fr" sz="1800" dirty="0">
                <a:latin typeface="Montserrat"/>
                <a:ea typeface="Montserrat"/>
                <a:cs typeface="Montserrat"/>
                <a:sym typeface="Montserrat"/>
              </a:rPr>
              <a:t> </a:t>
            </a:r>
            <a:r>
              <a:rPr lang="fr" sz="1800" dirty="0" err="1">
                <a:latin typeface="Montserrat"/>
                <a:ea typeface="Montserrat"/>
                <a:cs typeface="Montserrat"/>
                <a:sym typeface="Montserrat"/>
              </a:rPr>
              <a:t>storico</a:t>
            </a:r>
            <a:r>
              <a:rPr lang="fr" sz="1800" dirty="0">
                <a:latin typeface="Montserrat"/>
                <a:ea typeface="Montserrat"/>
                <a:cs typeface="Montserrat"/>
                <a:sym typeface="Montserrat"/>
              </a:rPr>
              <a:t> in TV: panorama italiano </a:t>
            </a:r>
            <a:br>
              <a:rPr lang="fr" sz="1800" dirty="0">
                <a:latin typeface="Montserrat"/>
                <a:ea typeface="Montserrat"/>
                <a:cs typeface="Montserrat"/>
                <a:sym typeface="Montserrat"/>
              </a:rPr>
            </a:br>
            <a:endParaRPr sz="1800" dirty="0">
              <a:latin typeface="Montserrat"/>
              <a:ea typeface="Montserrat"/>
              <a:cs typeface="Montserrat"/>
              <a:sym typeface="Montserrat"/>
            </a:endParaRPr>
          </a:p>
          <a:p>
            <a:r>
              <a:rPr lang="fr" sz="1200" dirty="0">
                <a:latin typeface="Avenir Book" panose="02000503020000020003" pitchFamily="2" charset="0"/>
                <a:ea typeface="Montserrat"/>
                <a:cs typeface="Montserrat"/>
                <a:sym typeface="Montserrat"/>
              </a:rPr>
              <a:t>→ </a:t>
            </a:r>
            <a:r>
              <a:rPr lang="fr" sz="1200" dirty="0" err="1">
                <a:latin typeface="Avenir Book" panose="02000503020000020003" pitchFamily="2" charset="0"/>
                <a:ea typeface="Montserrat"/>
                <a:cs typeface="Montserrat"/>
                <a:sym typeface="Montserrat"/>
              </a:rPr>
              <a:t>Anni</a:t>
            </a:r>
            <a:r>
              <a:rPr lang="fr" sz="1200" dirty="0">
                <a:latin typeface="Avenir Book" panose="02000503020000020003" pitchFamily="2" charset="0"/>
                <a:ea typeface="Montserrat"/>
                <a:cs typeface="Montserrat"/>
                <a:sym typeface="Montserrat"/>
              </a:rPr>
              <a:t> </a:t>
            </a:r>
            <a:r>
              <a:rPr lang="fr" sz="1200" dirty="0" err="1">
                <a:latin typeface="Avenir Book" panose="02000503020000020003" pitchFamily="2" charset="0"/>
                <a:ea typeface="Montserrat"/>
                <a:cs typeface="Montserrat"/>
                <a:sym typeface="Montserrat"/>
              </a:rPr>
              <a:t>Novanta</a:t>
            </a:r>
            <a:r>
              <a:rPr lang="fr" sz="1200" dirty="0">
                <a:latin typeface="Avenir Book" panose="02000503020000020003" pitchFamily="2" charset="0"/>
                <a:ea typeface="Montserrat"/>
                <a:cs typeface="Montserrat"/>
                <a:sym typeface="Montserrat"/>
              </a:rPr>
              <a:t> </a:t>
            </a:r>
            <a:br>
              <a:rPr lang="fr" sz="1200" dirty="0">
                <a:latin typeface="Avenir Book" panose="02000503020000020003" pitchFamily="2" charset="0"/>
                <a:ea typeface="Montserrat"/>
                <a:cs typeface="Montserrat"/>
                <a:sym typeface="Montserrat"/>
              </a:rPr>
            </a:br>
            <a:r>
              <a:rPr lang="it-IT" sz="1200" dirty="0">
                <a:latin typeface="Avenir Book" panose="02000503020000020003" pitchFamily="2" charset="0"/>
              </a:rPr>
              <a:t>Il rapporto con la politica si intensifica (anche dovuto al contesto politico italiano (“Tangentopoli” o “Mani Pulite”). Le potenzialità del medium sono a disposizione, dal punto di vista dell’informazione, di un racconto per immagini in grado di illustrare in maniera quanto più esaustiva tutti gli argomenti, legandoli però a una cornice spettacolare che risponda alle aspettative del pubblico. </a:t>
            </a:r>
            <a:br>
              <a:rPr lang="fr-FR" sz="1200" dirty="0">
                <a:latin typeface="Avenir Book" panose="02000503020000020003" pitchFamily="2" charset="0"/>
              </a:rPr>
            </a:br>
            <a:r>
              <a:rPr lang="it-IT" sz="1200" dirty="0">
                <a:latin typeface="Avenir Book" panose="02000503020000020003" pitchFamily="2" charset="0"/>
              </a:rPr>
              <a:t>Nel 1997 comincia il programma La grande storia (che esiste ancora oggi), sul piano contenutistico, La Grande Storia marca un ampliamento delle materie trattate e una innovazione nei modi enunciativi. E altro punto importante, riesce a rimanere diffuso in prima serata, in una congiuntura di guerra degli ascolti, con il merito di conquistare una propria audience e nel tentativo di fidelizzarla. </a:t>
            </a:r>
            <a:br>
              <a:rPr lang="fr-FR" sz="1200" dirty="0">
                <a:latin typeface="Avenir Book" panose="02000503020000020003" pitchFamily="2" charset="0"/>
              </a:rPr>
            </a:br>
            <a:r>
              <a:rPr lang="it-IT" sz="1200" dirty="0">
                <a:latin typeface="Avenir Book" panose="02000503020000020003" pitchFamily="2" charset="0"/>
              </a:rPr>
              <a:t>Nello stesso anno, con le prime trasmissioni di Galeazzo Ciano. Una tragedia fascista e Hitler e Mussolini: gli anni degli incontri firmata da Nicola Caracciolo (PHOTO), si apre quella che si potrebbe definire come “l’età adulta” del passaggio dello specifico storico sugli schermi televisivi: prodotti di divulgazione insieme a prodotti di fiction iniziano a occupare una porzione sempre più ampia. </a:t>
            </a:r>
            <a:br>
              <a:rPr lang="it-IT" sz="1200" dirty="0">
                <a:latin typeface="Avenir Book" panose="02000503020000020003" pitchFamily="2" charset="0"/>
              </a:rPr>
            </a:br>
            <a:br>
              <a:rPr lang="it-IT" sz="1200" dirty="0">
                <a:latin typeface="Avenir Book" panose="02000503020000020003" pitchFamily="2" charset="0"/>
              </a:rPr>
            </a:br>
            <a:r>
              <a:rPr lang="it-IT" sz="1200" dirty="0">
                <a:latin typeface="Avenir Book" panose="02000503020000020003" pitchFamily="2" charset="0"/>
              </a:rPr>
              <a:t>Alcuni programmi rappresentativi: </a:t>
            </a:r>
            <a:br>
              <a:rPr lang="fr-FR" sz="1200" dirty="0">
                <a:latin typeface="Avenir Book" panose="02000503020000020003" pitchFamily="2" charset="0"/>
              </a:rPr>
            </a:br>
            <a:r>
              <a:rPr lang="it-IT" sz="1200" i="1" dirty="0">
                <a:latin typeface="Avenir Book" panose="02000503020000020003" pitchFamily="2" charset="0"/>
              </a:rPr>
              <a:t>50 anni fa, l’Italia va alla guerra, Quell’Italia del ’43</a:t>
            </a:r>
            <a:r>
              <a:rPr lang="it-IT" sz="1200" dirty="0">
                <a:latin typeface="Avenir Book" panose="02000503020000020003" pitchFamily="2" charset="0"/>
              </a:rPr>
              <a:t>: programma anniversario in concomitanza con il cinquantenario della Seconda guerra mondiale </a:t>
            </a:r>
            <a:br>
              <a:rPr lang="fr-FR" sz="1200" dirty="0">
                <a:latin typeface="Avenir Book" panose="02000503020000020003" pitchFamily="2" charset="0"/>
              </a:rPr>
            </a:br>
            <a:r>
              <a:rPr lang="it-IT" sz="1200" i="1" dirty="0">
                <a:latin typeface="Avenir Book" panose="02000503020000020003" pitchFamily="2" charset="0"/>
              </a:rPr>
              <a:t>La mia guerra</a:t>
            </a:r>
            <a:r>
              <a:rPr lang="it-IT" sz="1200" dirty="0">
                <a:latin typeface="Avenir Book" panose="02000503020000020003" pitchFamily="2" charset="0"/>
              </a:rPr>
              <a:t>: storie private, memorie di guerra portate in primo piano dalle testimonianze della gente comune</a:t>
            </a:r>
            <a:br>
              <a:rPr lang="fr-FR" sz="1200" dirty="0">
                <a:latin typeface="Avenir Book" panose="02000503020000020003" pitchFamily="2" charset="0"/>
              </a:rPr>
            </a:br>
            <a:endParaRPr sz="1200" dirty="0">
              <a:latin typeface="Avenir Book" panose="02000503020000020003"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4"/>
            <a:ext cx="8520600" cy="46984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dirty="0">
                <a:latin typeface="Montserrat"/>
                <a:ea typeface="Montserrat"/>
                <a:cs typeface="Montserrat"/>
                <a:sym typeface="Montserrat"/>
              </a:rPr>
              <a:t>1- La </a:t>
            </a:r>
            <a:r>
              <a:rPr lang="fr" sz="1800" b="1" dirty="0" err="1">
                <a:latin typeface="Montserrat"/>
                <a:ea typeface="Montserrat"/>
                <a:cs typeface="Montserrat"/>
                <a:sym typeface="Montserrat"/>
              </a:rPr>
              <a:t>storia</a:t>
            </a:r>
            <a:r>
              <a:rPr lang="fr" sz="1800" b="1" dirty="0">
                <a:latin typeface="Montserrat"/>
                <a:ea typeface="Montserrat"/>
                <a:cs typeface="Montserrat"/>
                <a:sym typeface="Montserrat"/>
              </a:rPr>
              <a:t> al </a:t>
            </a:r>
            <a:r>
              <a:rPr lang="fr" sz="1800" b="1" dirty="0" err="1">
                <a:latin typeface="Montserrat"/>
                <a:ea typeface="Montserrat"/>
                <a:cs typeface="Montserrat"/>
                <a:sym typeface="Montserrat"/>
              </a:rPr>
              <a:t>cinema</a:t>
            </a:r>
            <a:r>
              <a:rPr lang="fr" sz="1800" b="1" dirty="0">
                <a:latin typeface="Montserrat"/>
                <a:ea typeface="Montserrat"/>
                <a:cs typeface="Montserrat"/>
                <a:sym typeface="Montserrat"/>
              </a:rPr>
              <a:t>, alla TV e </a:t>
            </a:r>
            <a:r>
              <a:rPr lang="fr" sz="1800" b="1" dirty="0" err="1">
                <a:latin typeface="Montserrat"/>
                <a:ea typeface="Montserrat"/>
                <a:cs typeface="Montserrat"/>
                <a:sym typeface="Montserrat"/>
              </a:rPr>
              <a:t>nel</a:t>
            </a:r>
            <a:r>
              <a:rPr lang="fr" sz="1800" b="1" dirty="0">
                <a:latin typeface="Montserrat"/>
                <a:ea typeface="Montserrat"/>
                <a:cs typeface="Montserrat"/>
                <a:sym typeface="Montserrat"/>
              </a:rPr>
              <a:t> web: panorama </a:t>
            </a:r>
            <a:r>
              <a:rPr lang="fr" sz="1800" b="1" dirty="0" err="1">
                <a:latin typeface="Montserrat"/>
                <a:ea typeface="Montserrat"/>
                <a:cs typeface="Montserrat"/>
                <a:sym typeface="Montserrat"/>
              </a:rPr>
              <a:t>storico</a:t>
            </a:r>
            <a:endParaRPr sz="1800" b="1" dirty="0">
              <a:latin typeface="Montserrat"/>
              <a:ea typeface="Montserrat"/>
              <a:cs typeface="Montserrat"/>
              <a:sym typeface="Montserrat"/>
            </a:endParaRPr>
          </a:p>
          <a:p>
            <a:br>
              <a:rPr lang="fr" sz="1200" dirty="0">
                <a:latin typeface="Avenir Book" panose="02000503020000020003" pitchFamily="2" charset="0"/>
                <a:ea typeface="Montserrat"/>
                <a:cs typeface="Montserrat"/>
                <a:sym typeface="Montserrat"/>
              </a:rPr>
            </a:br>
            <a:r>
              <a:rPr lang="fr" sz="1200" b="1" dirty="0">
                <a:latin typeface="Avenir Book" panose="02000503020000020003" pitchFamily="2" charset="0"/>
                <a:ea typeface="Montserrat"/>
                <a:cs typeface="Montserrat"/>
                <a:sym typeface="Montserrat"/>
              </a:rPr>
              <a:t>La </a:t>
            </a:r>
            <a:r>
              <a:rPr lang="fr" sz="1200" b="1" dirty="0" err="1">
                <a:latin typeface="Avenir Book" panose="02000503020000020003" pitchFamily="2" charset="0"/>
                <a:ea typeface="Montserrat"/>
                <a:cs typeface="Montserrat"/>
                <a:sym typeface="Montserrat"/>
              </a:rPr>
              <a:t>storia</a:t>
            </a:r>
            <a:r>
              <a:rPr lang="fr" sz="1200" b="1" dirty="0">
                <a:latin typeface="Avenir Book" panose="02000503020000020003" pitchFamily="2" charset="0"/>
                <a:ea typeface="Montserrat"/>
                <a:cs typeface="Montserrat"/>
                <a:sym typeface="Montserrat"/>
              </a:rPr>
              <a:t> su Internet: focus </a:t>
            </a:r>
            <a:r>
              <a:rPr lang="fr" sz="1200" b="1" dirty="0" err="1">
                <a:latin typeface="Avenir Book" panose="02000503020000020003" pitchFamily="2" charset="0"/>
                <a:ea typeface="Montserrat"/>
                <a:cs typeface="Montserrat"/>
                <a:sym typeface="Montserrat"/>
              </a:rPr>
              <a:t>sul</a:t>
            </a:r>
            <a:r>
              <a:rPr lang="fr" sz="1200" b="1" dirty="0">
                <a:latin typeface="Avenir Book" panose="02000503020000020003" pitchFamily="2" charset="0"/>
                <a:ea typeface="Montserrat"/>
                <a:cs typeface="Montserrat"/>
                <a:sym typeface="Montserrat"/>
              </a:rPr>
              <a:t> web </a:t>
            </a:r>
            <a:r>
              <a:rPr lang="fr" sz="1200" b="1" dirty="0" err="1">
                <a:latin typeface="Avenir Book" panose="02000503020000020003" pitchFamily="2" charset="0"/>
                <a:ea typeface="Montserrat"/>
                <a:cs typeface="Montserrat"/>
                <a:sym typeface="Montserrat"/>
              </a:rPr>
              <a:t>documentario</a:t>
            </a:r>
            <a:br>
              <a:rPr lang="fr" sz="1200" dirty="0">
                <a:latin typeface="Avenir Book" panose="02000503020000020003" pitchFamily="2" charset="0"/>
                <a:ea typeface="Montserrat"/>
                <a:cs typeface="Montserrat"/>
                <a:sym typeface="Montserrat"/>
              </a:rPr>
            </a:br>
            <a:br>
              <a:rPr lang="fr" sz="1200" dirty="0">
                <a:latin typeface="Avenir Book" panose="02000503020000020003" pitchFamily="2" charset="0"/>
                <a:ea typeface="Montserrat"/>
                <a:cs typeface="Montserrat"/>
                <a:sym typeface="Montserrat"/>
              </a:rPr>
            </a:br>
            <a:r>
              <a:rPr lang="it-IT" sz="1200" dirty="0">
                <a:latin typeface="Avenir Book" panose="02000503020000020003" pitchFamily="2" charset="0"/>
                <a:ea typeface="Montserrat"/>
                <a:cs typeface="Montserrat"/>
                <a:sym typeface="Montserrat"/>
              </a:rPr>
              <a:t>U</a:t>
            </a:r>
            <a:r>
              <a:rPr lang="it-IT" sz="1200" dirty="0">
                <a:latin typeface="Avenir Book" panose="02000503020000020003" pitchFamily="2" charset="0"/>
              </a:rPr>
              <a:t>n web-</a:t>
            </a:r>
            <a:r>
              <a:rPr lang="it-IT" sz="1200" dirty="0" err="1">
                <a:latin typeface="Avenir Book" panose="02000503020000020003" pitchFamily="2" charset="0"/>
              </a:rPr>
              <a:t>documentary</a:t>
            </a:r>
            <a:r>
              <a:rPr lang="it-IT" sz="1200" dirty="0">
                <a:latin typeface="Avenir Book" panose="02000503020000020003" pitchFamily="2" charset="0"/>
              </a:rPr>
              <a:t>, o documentario interattivo, è un nuovo genere di documentario nato intorno ai primi anni Duemila, che differisce dal documentario tradizionale per forma, modalità di fruizione e rapporto tra autore e fruitore. </a:t>
            </a:r>
            <a:br>
              <a:rPr lang="fr-FR" sz="1200" dirty="0">
                <a:latin typeface="Avenir Book" panose="02000503020000020003" pitchFamily="2" charset="0"/>
              </a:rPr>
            </a:br>
            <a:r>
              <a:rPr lang="it-IT" sz="1200" dirty="0">
                <a:latin typeface="Avenir Book" panose="02000503020000020003" pitchFamily="2" charset="0"/>
              </a:rPr>
              <a:t> </a:t>
            </a:r>
            <a:br>
              <a:rPr lang="fr-FR" sz="1200" dirty="0">
                <a:latin typeface="Avenir Book" panose="02000503020000020003" pitchFamily="2" charset="0"/>
              </a:rPr>
            </a:br>
            <a:r>
              <a:rPr lang="fr-FR" sz="1200" dirty="0">
                <a:latin typeface="Avenir Book" panose="02000503020000020003" pitchFamily="2" charset="0"/>
              </a:rPr>
              <a:t>Se </a:t>
            </a:r>
            <a:r>
              <a:rPr lang="it-IT" sz="1200" dirty="0">
                <a:latin typeface="Avenir Book" panose="02000503020000020003" pitchFamily="2" charset="0"/>
              </a:rPr>
              <a:t>il documentario tradizionale è un audiovisivo pensato per cinema o televisione, il web-doc è un prodotto multimediale destinato a una fruizione su internet, i cui contenuti vengono presentati sotto forma di diversi media – testo, audio, video, </a:t>
            </a:r>
            <a:r>
              <a:rPr lang="it-IT" sz="1200" dirty="0" err="1">
                <a:latin typeface="Avenir Book" panose="02000503020000020003" pitchFamily="2" charset="0"/>
              </a:rPr>
              <a:t>infografiche</a:t>
            </a:r>
            <a:r>
              <a:rPr lang="it-IT" sz="1200" dirty="0">
                <a:latin typeface="Avenir Book" panose="02000503020000020003" pitchFamily="2" charset="0"/>
              </a:rPr>
              <a:t>, immagini, animazioni, e così via – collegati in una struttura ipertestuale.</a:t>
            </a:r>
            <a:br>
              <a:rPr lang="fr-FR" sz="1200" dirty="0">
                <a:latin typeface="Avenir Book" panose="02000503020000020003" pitchFamily="2" charset="0"/>
              </a:rPr>
            </a:br>
            <a:r>
              <a:rPr lang="it-IT" sz="1200" dirty="0">
                <a:latin typeface="Avenir Book" panose="02000503020000020003" pitchFamily="2" charset="0"/>
              </a:rPr>
              <a:t> </a:t>
            </a:r>
            <a:br>
              <a:rPr lang="fr-FR" sz="1200" dirty="0">
                <a:latin typeface="Avenir Book" panose="02000503020000020003" pitchFamily="2" charset="0"/>
              </a:rPr>
            </a:br>
            <a:r>
              <a:rPr lang="it-IT" sz="1200" dirty="0">
                <a:latin typeface="Avenir Book" panose="02000503020000020003" pitchFamily="2" charset="0"/>
              </a:rPr>
              <a:t>Questa modalità di offerta dei contenuti influisce necessariamente sia sulla struttura narrativa del documentario che sulla sua fruizione da parte dello spettatore/utente, che sono due aspetti strettamente correlati. Se un documentario tradizionale è caratterizzato da una narrazione “lineare” – in cui si parte da un inizio e si arriva a una fine secondo un percorso stabilito dall’autore – la narrazione in un web-doc è “non lineare” proprio perché l’utente è chiamato a fruirlo in modo “attivo”. Nel primo caso lo spettatore assiste in modo “passivo” (guardando, con una partecipazione al più cognitiva), senza poter influire sulla storia; nel secondo caso esplora i vari contenuti secondo un proprio percorso basato su interessi personali e con i propri tempi, la sua partecipazione è, in qualche modo, “fisica”, nel senso che si traduce in azioni come muovere il mouse, cliccare, muoversi in uno spazio virtuale, parlare.</a:t>
            </a:r>
            <a:br>
              <a:rPr lang="fr-FR" sz="1200" dirty="0">
                <a:latin typeface="Avenir Book" panose="02000503020000020003" pitchFamily="2" charset="0"/>
              </a:rPr>
            </a:br>
            <a:r>
              <a:rPr lang="it-IT" sz="1200" dirty="0">
                <a:latin typeface="Avenir Book" panose="02000503020000020003" pitchFamily="2" charset="0"/>
              </a:rPr>
              <a:t> </a:t>
            </a:r>
            <a:br>
              <a:rPr lang="fr-FR" sz="1200" dirty="0">
                <a:latin typeface="Avenir Book" panose="02000503020000020003" pitchFamily="2" charset="0"/>
              </a:rPr>
            </a:br>
            <a:r>
              <a:rPr lang="it-IT" sz="1200" dirty="0">
                <a:latin typeface="Avenir Book" panose="02000503020000020003" pitchFamily="2" charset="0"/>
              </a:rPr>
              <a:t>Il genere web-doc nasce dalla convergenza di tre elementi fondamentali: la struttura ipertestuale, la multimedialità (video, foto, testo ecc.) e lo storytelling.</a:t>
            </a:r>
            <a:endParaRPr sz="1200" dirty="0">
              <a:latin typeface="Avenir Book" panose="02000503020000020003"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159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a:latin typeface="Montserrat"/>
                <a:ea typeface="Montserrat"/>
                <a:cs typeface="Montserrat"/>
                <a:sym typeface="Montserrat"/>
              </a:rPr>
              <a:t>1- La storia al cinema, alla TV e nel web: panorama storico</a:t>
            </a:r>
            <a:endParaRPr sz="1800" b="1">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a:latin typeface="Montserrat"/>
                <a:ea typeface="Montserrat"/>
                <a:cs typeface="Montserrat"/>
                <a:sym typeface="Montserrat"/>
              </a:rPr>
              <a:t>La storia su Internet: focus sul web documentario</a:t>
            </a:r>
            <a:endParaRPr/>
          </a:p>
        </p:txBody>
      </p:sp>
      <p:pic>
        <p:nvPicPr>
          <p:cNvPr id="145" name="Google Shape;145;p27"/>
          <p:cNvPicPr preferRelativeResize="0"/>
          <p:nvPr/>
        </p:nvPicPr>
        <p:blipFill>
          <a:blip r:embed="rId3">
            <a:alphaModFix/>
          </a:blip>
          <a:stretch>
            <a:fillRect/>
          </a:stretch>
        </p:blipFill>
        <p:spPr>
          <a:xfrm>
            <a:off x="1925363" y="1529625"/>
            <a:ext cx="5293275" cy="2977475"/>
          </a:xfrm>
          <a:prstGeom prst="rect">
            <a:avLst/>
          </a:prstGeom>
          <a:noFill/>
          <a:ln>
            <a:noFill/>
          </a:ln>
        </p:spPr>
      </p:pic>
      <p:sp>
        <p:nvSpPr>
          <p:cNvPr id="146" name="Google Shape;146;p27"/>
          <p:cNvSpPr txBox="1"/>
          <p:nvPr/>
        </p:nvSpPr>
        <p:spPr>
          <a:xfrm>
            <a:off x="1925400" y="4507100"/>
            <a:ext cx="5293200" cy="49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300" i="1">
                <a:solidFill>
                  <a:schemeClr val="dk1"/>
                </a:solidFill>
                <a:latin typeface="Montserrat"/>
                <a:ea typeface="Montserrat"/>
                <a:cs typeface="Montserrat"/>
                <a:sym typeface="Montserrat"/>
              </a:rPr>
              <a:t>Im Märkischen Sand / Nella sabbia del Brandeburgo</a:t>
            </a:r>
            <a:r>
              <a:rPr lang="fr" sz="1300">
                <a:solidFill>
                  <a:schemeClr val="dk1"/>
                </a:solidFill>
                <a:latin typeface="Montserrat"/>
                <a:ea typeface="Montserrat"/>
                <a:cs typeface="Montserrat"/>
                <a:sym typeface="Montserrat"/>
              </a:rPr>
              <a:t> (Out Of Focus Filmproduktion, 2016</a:t>
            </a:r>
            <a:r>
              <a:rPr lang="fr" sz="13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 </a:t>
            </a:r>
            <a:r>
              <a:rPr lang="fr" sz="1300" u="sng">
                <a:solidFill>
                  <a:srgbClr val="954F72"/>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http://www.imidoc.net/</a:t>
            </a:r>
            <a:r>
              <a:rPr lang="fr" sz="1300">
                <a:solidFill>
                  <a:schemeClr val="dk1"/>
                </a:solidFill>
                <a:latin typeface="Montserrat"/>
                <a:ea typeface="Montserrat"/>
                <a:cs typeface="Montserrat"/>
                <a:sym typeface="Montserrat"/>
              </a:rPr>
              <a:t>).</a:t>
            </a:r>
            <a:endParaRPr sz="13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4"/>
            <a:ext cx="8832300" cy="46984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dirty="0">
                <a:latin typeface="Montserrat"/>
                <a:ea typeface="Montserrat"/>
                <a:cs typeface="Montserrat"/>
                <a:sym typeface="Montserrat"/>
              </a:rPr>
              <a:t>1- Le </a:t>
            </a:r>
            <a:r>
              <a:rPr lang="fr" sz="1800" b="1" dirty="0" err="1">
                <a:latin typeface="Montserrat"/>
                <a:ea typeface="Montserrat"/>
                <a:cs typeface="Montserrat"/>
                <a:sym typeface="Montserrat"/>
              </a:rPr>
              <a:t>immagini</a:t>
            </a:r>
            <a:r>
              <a:rPr lang="fr" sz="1800" b="1" dirty="0">
                <a:latin typeface="Montserrat"/>
                <a:ea typeface="Montserrat"/>
                <a:cs typeface="Montserrat"/>
                <a:sym typeface="Montserrat"/>
              </a:rPr>
              <a:t> d’</a:t>
            </a:r>
            <a:r>
              <a:rPr lang="fr" sz="1800" b="1" dirty="0" err="1">
                <a:latin typeface="Montserrat"/>
                <a:ea typeface="Montserrat"/>
                <a:cs typeface="Montserrat"/>
                <a:sym typeface="Montserrat"/>
              </a:rPr>
              <a:t>archivio</a:t>
            </a:r>
            <a:endParaRPr sz="1800" b="1" dirty="0">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dirty="0" err="1">
                <a:latin typeface="Montserrat"/>
                <a:ea typeface="Montserrat"/>
                <a:cs typeface="Montserrat"/>
                <a:sym typeface="Montserrat"/>
              </a:rPr>
              <a:t>Cos’è</a:t>
            </a:r>
            <a:r>
              <a:rPr lang="fr" sz="1800" dirty="0">
                <a:latin typeface="Montserrat"/>
                <a:ea typeface="Montserrat"/>
                <a:cs typeface="Montserrat"/>
                <a:sym typeface="Montserrat"/>
              </a:rPr>
              <a:t> </a:t>
            </a:r>
            <a:r>
              <a:rPr lang="fr" sz="1800" dirty="0" err="1">
                <a:latin typeface="Montserrat"/>
                <a:ea typeface="Montserrat"/>
                <a:cs typeface="Montserrat"/>
                <a:sym typeface="Montserrat"/>
              </a:rPr>
              <a:t>un’immagine</a:t>
            </a:r>
            <a:r>
              <a:rPr lang="fr" sz="1800" dirty="0">
                <a:latin typeface="Montserrat"/>
                <a:ea typeface="Montserrat"/>
                <a:cs typeface="Montserrat"/>
                <a:sym typeface="Montserrat"/>
              </a:rPr>
              <a:t> d’</a:t>
            </a:r>
            <a:r>
              <a:rPr lang="fr" sz="1800" dirty="0" err="1">
                <a:latin typeface="Montserrat"/>
                <a:ea typeface="Montserrat"/>
                <a:cs typeface="Montserrat"/>
                <a:sym typeface="Montserrat"/>
              </a:rPr>
              <a:t>archivio</a:t>
            </a:r>
            <a:r>
              <a:rPr lang="fr" sz="1800" dirty="0">
                <a:latin typeface="Montserrat"/>
                <a:ea typeface="Montserrat"/>
                <a:cs typeface="Montserrat"/>
                <a:sym typeface="Montserrat"/>
              </a:rPr>
              <a:t>: </a:t>
            </a:r>
            <a:r>
              <a:rPr lang="fr" sz="1800" dirty="0" err="1">
                <a:latin typeface="Montserrat"/>
                <a:ea typeface="Montserrat"/>
                <a:cs typeface="Montserrat"/>
                <a:sym typeface="Montserrat"/>
              </a:rPr>
              <a:t>prova</a:t>
            </a:r>
            <a:r>
              <a:rPr lang="fr" sz="1800" dirty="0">
                <a:latin typeface="Montserrat"/>
                <a:ea typeface="Montserrat"/>
                <a:cs typeface="Montserrat"/>
                <a:sym typeface="Montserrat"/>
              </a:rPr>
              <a:t> di </a:t>
            </a:r>
            <a:r>
              <a:rPr lang="fr" sz="1800" dirty="0" err="1">
                <a:latin typeface="Montserrat"/>
                <a:ea typeface="Montserrat"/>
                <a:cs typeface="Montserrat"/>
                <a:sym typeface="Montserrat"/>
              </a:rPr>
              <a:t>definizione</a:t>
            </a:r>
            <a:endParaRPr sz="1800" dirty="0">
              <a:latin typeface="Montserrat"/>
              <a:ea typeface="Montserrat"/>
              <a:cs typeface="Montserrat"/>
              <a:sym typeface="Montserrat"/>
            </a:endParaRPr>
          </a:p>
          <a:p>
            <a:br>
              <a:rPr lang="fr" sz="1200" i="1" u="sng" dirty="0">
                <a:solidFill>
                  <a:schemeClr val="hlink"/>
                </a:solidFill>
                <a:latin typeface="Avenir Book" panose="02000503020000020003" pitchFamily="2" charset="0"/>
                <a:ea typeface="Montserrat"/>
                <a:cs typeface="Montserrat"/>
                <a:sym typeface="Montserrat"/>
                <a:hlinkClick r:id="rId3"/>
              </a:rPr>
            </a:br>
            <a:r>
              <a:rPr lang="fr" sz="1200" i="1" u="sng" dirty="0">
                <a:solidFill>
                  <a:schemeClr val="hlink"/>
                </a:solidFill>
                <a:latin typeface="Avenir Book" panose="02000503020000020003" pitchFamily="2" charset="0"/>
                <a:ea typeface="Montserrat"/>
                <a:cs typeface="Montserrat"/>
                <a:sym typeface="Montserrat"/>
                <a:hlinkClick r:id="rId3"/>
              </a:rPr>
              <a:t>Vogliamo Anche Le Rose</a:t>
            </a:r>
            <a:r>
              <a:rPr lang="fr" sz="1200" dirty="0">
                <a:latin typeface="Avenir Book" panose="02000503020000020003" pitchFamily="2" charset="0"/>
                <a:ea typeface="Montserrat"/>
                <a:cs typeface="Montserrat"/>
                <a:sym typeface="Montserrat"/>
              </a:rPr>
              <a:t>, di </a:t>
            </a:r>
            <a:r>
              <a:rPr lang="fr" sz="1200" dirty="0" err="1">
                <a:latin typeface="Avenir Book" panose="02000503020000020003" pitchFamily="2" charset="0"/>
                <a:ea typeface="Montserrat"/>
                <a:cs typeface="Montserrat"/>
                <a:sym typeface="Montserrat"/>
              </a:rPr>
              <a:t>Alina</a:t>
            </a:r>
            <a:r>
              <a:rPr lang="fr" sz="1200" dirty="0">
                <a:latin typeface="Avenir Book" panose="02000503020000020003" pitchFamily="2" charset="0"/>
                <a:ea typeface="Montserrat"/>
                <a:cs typeface="Montserrat"/>
                <a:sym typeface="Montserrat"/>
              </a:rPr>
              <a:t> </a:t>
            </a:r>
            <a:r>
              <a:rPr lang="fr" sz="1200" dirty="0" err="1">
                <a:latin typeface="Avenir Book" panose="02000503020000020003" pitchFamily="2" charset="0"/>
                <a:ea typeface="Montserrat"/>
                <a:cs typeface="Montserrat"/>
                <a:sym typeface="Montserrat"/>
              </a:rPr>
              <a:t>Marazzi</a:t>
            </a:r>
            <a:r>
              <a:rPr lang="fr" sz="1200" dirty="0">
                <a:latin typeface="Avenir Book" panose="02000503020000020003" pitchFamily="2" charset="0"/>
                <a:ea typeface="Montserrat"/>
                <a:cs typeface="Montserrat"/>
                <a:sym typeface="Montserrat"/>
              </a:rPr>
              <a:t> (2007)</a:t>
            </a:r>
            <a:br>
              <a:rPr lang="fr" sz="1200" dirty="0">
                <a:latin typeface="Avenir Book" panose="02000503020000020003" pitchFamily="2" charset="0"/>
                <a:ea typeface="Montserrat"/>
                <a:cs typeface="Montserrat"/>
                <a:sym typeface="Montserrat"/>
              </a:rPr>
            </a:br>
            <a:br>
              <a:rPr lang="fr" sz="1200" dirty="0">
                <a:latin typeface="Avenir Book" panose="02000503020000020003" pitchFamily="2" charset="0"/>
                <a:ea typeface="Montserrat"/>
                <a:cs typeface="Montserrat"/>
                <a:sym typeface="Montserrat"/>
              </a:rPr>
            </a:br>
            <a:r>
              <a:rPr lang="it-IT" sz="1200" dirty="0">
                <a:latin typeface="Avenir Book" panose="02000503020000020003" pitchFamily="2" charset="0"/>
              </a:rPr>
              <a:t>Le immagini di archivio sono onnipresenti nella nostra cultura visuale. Possiamo riconoscerli da un’estetica che si distingue dalle immagini attuale, dalle riprese proposte, o semplicemente da una didascalia o un commento che rinviano le immagini a un passato vicino o lontano. Ritroviamo le immagini di archivio in tutte le produzioni cinematografiche, i documentari, in tutti programmi della televisione, del telegiornale, della pubblicità.</a:t>
            </a:r>
            <a:br>
              <a:rPr lang="fr-FR" sz="1200" dirty="0">
                <a:latin typeface="Avenir Book" panose="02000503020000020003" pitchFamily="2" charset="0"/>
              </a:rPr>
            </a:br>
            <a:br>
              <a:rPr lang="fr" sz="1200" dirty="0">
                <a:latin typeface="Avenir Book" panose="02000503020000020003" pitchFamily="2" charset="0"/>
                <a:ea typeface="Montserrat"/>
                <a:cs typeface="Montserrat"/>
                <a:sym typeface="Montserrat"/>
              </a:rPr>
            </a:br>
            <a:br>
              <a:rPr lang="fr" sz="1200" dirty="0">
                <a:latin typeface="Avenir Book" panose="02000503020000020003" pitchFamily="2" charset="0"/>
                <a:ea typeface="Montserrat"/>
                <a:cs typeface="Montserrat"/>
                <a:sym typeface="Montserrat"/>
              </a:rPr>
            </a:br>
            <a:r>
              <a:rPr lang="it-IT" sz="1200" dirty="0">
                <a:latin typeface="Avenir Book" panose="02000503020000020003" pitchFamily="2" charset="0"/>
              </a:rPr>
              <a:t>L’immagine d’archivio non è uno </a:t>
            </a:r>
            <a:r>
              <a:rPr lang="it-IT" sz="1200" i="1" dirty="0">
                <a:latin typeface="Avenir Book" panose="02000503020000020003" pitchFamily="2" charset="0"/>
              </a:rPr>
              <a:t>stock </a:t>
            </a:r>
            <a:r>
              <a:rPr lang="it-IT" sz="1200" i="1" dirty="0" err="1">
                <a:latin typeface="Avenir Book" panose="02000503020000020003" pitchFamily="2" charset="0"/>
              </a:rPr>
              <a:t>shot</a:t>
            </a:r>
            <a:r>
              <a:rPr lang="it-IT" sz="1200" i="1" dirty="0">
                <a:latin typeface="Avenir Book" panose="02000503020000020003" pitchFamily="2" charset="0"/>
              </a:rPr>
              <a:t> </a:t>
            </a:r>
            <a:r>
              <a:rPr lang="it-IT" sz="1200" dirty="0">
                <a:latin typeface="Avenir Book" panose="02000503020000020003" pitchFamily="2" charset="0"/>
              </a:rPr>
              <a:t>che suppone la capacità di diffondersi nelle immagini che l’accompagnano, al punto che è difficile sapere se appartiene a un contesto spazio-temporale differente. Invece l’immagine d’archivio, esiste con quello che rivendica. </a:t>
            </a:r>
            <a:br>
              <a:rPr lang="fr-FR" sz="1200" dirty="0">
                <a:latin typeface="Avenir Book" panose="02000503020000020003" pitchFamily="2" charset="0"/>
              </a:rPr>
            </a:br>
            <a:r>
              <a:rPr lang="it-IT" sz="1200" dirty="0">
                <a:latin typeface="Avenir Book" panose="02000503020000020003" pitchFamily="2" charset="0"/>
              </a:rPr>
              <a:t>A priori, ogni immagine del passato può essere un’immagine d’archivio ma, appunto, dicendo così si annulla la qualificazione. La domanda è come si può misurare il valore documentario di un’immagine?  Potremmo dire che il valore documentario dipende dalla “natura” dell’immagine d’archivio (provenienza ad esempio) ma anche dalle domande che pone il fatto di metterla in un altro contesto, un altro film</a:t>
            </a:r>
            <a:r>
              <a:rPr lang="fr-FR" sz="1200" dirty="0">
                <a:latin typeface="Avenir Book" panose="02000503020000020003" pitchFamily="2" charset="0"/>
              </a:rPr>
              <a:t>.  </a:t>
            </a:r>
            <a:br>
              <a:rPr lang="fr-FR" sz="1200" dirty="0">
                <a:latin typeface="Avenir Book" panose="02000503020000020003" pitchFamily="2" charset="0"/>
              </a:rPr>
            </a:br>
            <a:r>
              <a:rPr lang="it-IT" sz="1200" dirty="0">
                <a:latin typeface="Avenir Book" panose="02000503020000020003" pitchFamily="2" charset="0"/>
              </a:rPr>
              <a:t>Questo significa dunque che l’immagine d’archivio non ha un valore documentario in sé. Questo valore evolve col tempo, in funzione del suo valore sul mercato e delle domande che facciamo alle immagini. </a:t>
            </a:r>
            <a:br>
              <a:rPr lang="fr-FR" sz="1200" dirty="0">
                <a:latin typeface="Avenir Book" panose="02000503020000020003" pitchFamily="2" charset="0"/>
              </a:rPr>
            </a:br>
            <a:endParaRPr sz="1200" dirty="0">
              <a:latin typeface="Avenir Book" panose="02000503020000020003" pitchFamily="2" charset="0"/>
              <a:ea typeface="Montserrat"/>
              <a:cs typeface="Montserrat"/>
              <a:sym typeface="Montserrat"/>
            </a:endParaRPr>
          </a:p>
        </p:txBody>
      </p:sp>
      <p:pic>
        <p:nvPicPr>
          <p:cNvPr id="152" name="Google Shape;152;p28"/>
          <p:cNvPicPr preferRelativeResize="0"/>
          <p:nvPr/>
        </p:nvPicPr>
        <p:blipFill>
          <a:blip r:embed="rId4">
            <a:alphaModFix/>
          </a:blip>
          <a:stretch>
            <a:fillRect/>
          </a:stretch>
        </p:blipFill>
        <p:spPr>
          <a:xfrm>
            <a:off x="7844748" y="445024"/>
            <a:ext cx="987552" cy="13654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4"/>
            <a:ext cx="8520600" cy="46984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dirty="0">
                <a:latin typeface="Montserrat"/>
                <a:ea typeface="Montserrat"/>
                <a:cs typeface="Montserrat"/>
                <a:sym typeface="Montserrat"/>
              </a:rPr>
              <a:t>1- Le </a:t>
            </a:r>
            <a:r>
              <a:rPr lang="fr" sz="1800" b="1" dirty="0" err="1">
                <a:latin typeface="Montserrat"/>
                <a:ea typeface="Montserrat"/>
                <a:cs typeface="Montserrat"/>
                <a:sym typeface="Montserrat"/>
              </a:rPr>
              <a:t>immagini</a:t>
            </a:r>
            <a:r>
              <a:rPr lang="fr" sz="1800" b="1" dirty="0">
                <a:latin typeface="Montserrat"/>
                <a:ea typeface="Montserrat"/>
                <a:cs typeface="Montserrat"/>
                <a:sym typeface="Montserrat"/>
              </a:rPr>
              <a:t> d’</a:t>
            </a:r>
            <a:r>
              <a:rPr lang="fr" sz="1800" b="1" dirty="0" err="1">
                <a:latin typeface="Montserrat"/>
                <a:ea typeface="Montserrat"/>
                <a:cs typeface="Montserrat"/>
                <a:sym typeface="Montserrat"/>
              </a:rPr>
              <a:t>archivio</a:t>
            </a:r>
            <a:endParaRPr sz="1800" b="1" dirty="0">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dirty="0">
                <a:latin typeface="Montserrat"/>
                <a:ea typeface="Montserrat"/>
                <a:cs typeface="Montserrat"/>
                <a:sym typeface="Montserrat"/>
              </a:rPr>
              <a:t>La </a:t>
            </a:r>
            <a:r>
              <a:rPr lang="fr" sz="1800" dirty="0" err="1">
                <a:latin typeface="Montserrat"/>
                <a:ea typeface="Montserrat"/>
                <a:cs typeface="Montserrat"/>
                <a:sym typeface="Montserrat"/>
              </a:rPr>
              <a:t>questione</a:t>
            </a:r>
            <a:r>
              <a:rPr lang="fr" sz="1800" dirty="0">
                <a:latin typeface="Montserrat"/>
                <a:ea typeface="Montserrat"/>
                <a:cs typeface="Montserrat"/>
                <a:sym typeface="Montserrat"/>
              </a:rPr>
              <a:t> </a:t>
            </a:r>
            <a:r>
              <a:rPr lang="fr" sz="1800" dirty="0" err="1">
                <a:latin typeface="Montserrat"/>
                <a:ea typeface="Montserrat"/>
                <a:cs typeface="Montserrat"/>
                <a:sym typeface="Montserrat"/>
              </a:rPr>
              <a:t>della</a:t>
            </a:r>
            <a:r>
              <a:rPr lang="fr" sz="1800" dirty="0">
                <a:latin typeface="Montserrat"/>
                <a:ea typeface="Montserrat"/>
                <a:cs typeface="Montserrat"/>
                <a:sym typeface="Montserrat"/>
              </a:rPr>
              <a:t> </a:t>
            </a:r>
            <a:r>
              <a:rPr lang="fr" sz="1800" dirty="0" err="1">
                <a:latin typeface="Montserrat"/>
                <a:ea typeface="Montserrat"/>
                <a:cs typeface="Montserrat"/>
                <a:sym typeface="Montserrat"/>
              </a:rPr>
              <a:t>modificazione</a:t>
            </a:r>
            <a:r>
              <a:rPr lang="fr" sz="1800" dirty="0">
                <a:latin typeface="Montserrat"/>
                <a:ea typeface="Montserrat"/>
                <a:cs typeface="Montserrat"/>
                <a:sym typeface="Montserrat"/>
              </a:rPr>
              <a:t> delle </a:t>
            </a:r>
            <a:r>
              <a:rPr lang="fr" sz="1800" dirty="0" err="1">
                <a:latin typeface="Montserrat"/>
                <a:ea typeface="Montserrat"/>
                <a:cs typeface="Montserrat"/>
                <a:sym typeface="Montserrat"/>
              </a:rPr>
              <a:t>immagini</a:t>
            </a:r>
            <a:r>
              <a:rPr lang="fr" sz="1800" dirty="0">
                <a:latin typeface="Montserrat"/>
                <a:ea typeface="Montserrat"/>
                <a:cs typeface="Montserrat"/>
                <a:sym typeface="Montserrat"/>
              </a:rPr>
              <a:t> d’</a:t>
            </a:r>
            <a:r>
              <a:rPr lang="fr" sz="1800" dirty="0" err="1">
                <a:latin typeface="Montserrat"/>
                <a:ea typeface="Montserrat"/>
                <a:cs typeface="Montserrat"/>
                <a:sym typeface="Montserrat"/>
              </a:rPr>
              <a:t>archivio</a:t>
            </a:r>
            <a:endParaRPr sz="1800" dirty="0">
              <a:latin typeface="Montserrat"/>
              <a:ea typeface="Montserrat"/>
              <a:cs typeface="Montserrat"/>
              <a:sym typeface="Montserrat"/>
            </a:endParaRPr>
          </a:p>
          <a:p>
            <a:br>
              <a:rPr lang="fr" sz="1500" dirty="0">
                <a:latin typeface="Avenir Book" panose="02000503020000020003" pitchFamily="2" charset="0"/>
                <a:ea typeface="Montserrat"/>
                <a:cs typeface="Montserrat"/>
                <a:sym typeface="Montserrat"/>
              </a:rPr>
            </a:br>
            <a:r>
              <a:rPr lang="fr" sz="1500" dirty="0">
                <a:latin typeface="Avenir Book" panose="02000503020000020003" pitchFamily="2" charset="0"/>
                <a:ea typeface="Montserrat"/>
                <a:cs typeface="Montserrat"/>
                <a:sym typeface="Montserrat"/>
              </a:rPr>
              <a:t>→ Il </a:t>
            </a:r>
            <a:r>
              <a:rPr lang="fr" sz="1500" dirty="0" err="1">
                <a:latin typeface="Avenir Book" panose="02000503020000020003" pitchFamily="2" charset="0"/>
                <a:ea typeface="Montserrat"/>
                <a:cs typeface="Montserrat"/>
                <a:sym typeface="Montserrat"/>
              </a:rPr>
              <a:t>problema</a:t>
            </a:r>
            <a:r>
              <a:rPr lang="fr" sz="1500" dirty="0">
                <a:latin typeface="Avenir Book" panose="02000503020000020003" pitchFamily="2" charset="0"/>
                <a:ea typeface="Montserrat"/>
                <a:cs typeface="Montserrat"/>
                <a:sym typeface="Montserrat"/>
              </a:rPr>
              <a:t> </a:t>
            </a:r>
            <a:r>
              <a:rPr lang="fr" sz="1500" dirty="0" err="1">
                <a:latin typeface="Avenir Book" panose="02000503020000020003" pitchFamily="2" charset="0"/>
                <a:ea typeface="Montserrat"/>
                <a:cs typeface="Montserrat"/>
                <a:sym typeface="Montserrat"/>
              </a:rPr>
              <a:t>dell’uso</a:t>
            </a:r>
            <a:r>
              <a:rPr lang="fr" sz="1500" dirty="0">
                <a:latin typeface="Avenir Book" panose="02000503020000020003" pitchFamily="2" charset="0"/>
                <a:ea typeface="Montserrat"/>
                <a:cs typeface="Montserrat"/>
                <a:sym typeface="Montserrat"/>
              </a:rPr>
              <a:t> delle </a:t>
            </a:r>
            <a:r>
              <a:rPr lang="fr" sz="1500" dirty="0" err="1">
                <a:latin typeface="Avenir Book" panose="02000503020000020003" pitchFamily="2" charset="0"/>
                <a:ea typeface="Montserrat"/>
                <a:cs typeface="Montserrat"/>
                <a:sym typeface="Montserrat"/>
              </a:rPr>
              <a:t>immagini</a:t>
            </a:r>
            <a:r>
              <a:rPr lang="fr" sz="1500" dirty="0">
                <a:latin typeface="Avenir Book" panose="02000503020000020003" pitchFamily="2" charset="0"/>
                <a:ea typeface="Montserrat"/>
                <a:cs typeface="Montserrat"/>
                <a:sym typeface="Montserrat"/>
              </a:rPr>
              <a:t> d’</a:t>
            </a:r>
            <a:r>
              <a:rPr lang="fr" sz="1500" dirty="0" err="1">
                <a:latin typeface="Avenir Book" panose="02000503020000020003" pitchFamily="2" charset="0"/>
                <a:ea typeface="Montserrat"/>
                <a:cs typeface="Montserrat"/>
                <a:sym typeface="Montserrat"/>
              </a:rPr>
              <a:t>archivio</a:t>
            </a:r>
            <a:br>
              <a:rPr lang="fr" sz="1500" dirty="0">
                <a:latin typeface="Avenir Book" panose="02000503020000020003" pitchFamily="2" charset="0"/>
                <a:ea typeface="Montserrat"/>
                <a:cs typeface="Montserrat"/>
                <a:sym typeface="Montserrat"/>
              </a:rPr>
            </a:br>
            <a:br>
              <a:rPr lang="fr" sz="1500" dirty="0">
                <a:latin typeface="Avenir Book" panose="02000503020000020003" pitchFamily="2" charset="0"/>
                <a:ea typeface="Montserrat"/>
                <a:cs typeface="Montserrat"/>
                <a:sym typeface="Montserrat"/>
              </a:rPr>
            </a:br>
            <a:r>
              <a:rPr lang="it-IT" sz="1500" dirty="0">
                <a:latin typeface="Avenir Book" panose="02000503020000020003" pitchFamily="2" charset="0"/>
              </a:rPr>
              <a:t>Ci sono numerosi programmi storici che prendono le immagini d’archivio senza bene prendere in conto il loro tenore ideologico, la loro parte di soggettività, molti documentari si accontentano di mettere (senza porsi domande) le immagini di propaganda di ieri commentandole con la propaganda di oggi; come se queste vedute fossero portatrici del pieno senso della storia. </a:t>
            </a:r>
            <a:br>
              <a:rPr lang="fr-FR" sz="1500" dirty="0">
                <a:latin typeface="Avenir Book" panose="02000503020000020003" pitchFamily="2" charset="0"/>
              </a:rPr>
            </a:br>
            <a:br>
              <a:rPr lang="fr-FR" sz="1500" dirty="0">
                <a:latin typeface="Avenir Book" panose="02000503020000020003" pitchFamily="2" charset="0"/>
              </a:rPr>
            </a:br>
            <a:r>
              <a:rPr lang="it-IT" sz="1500" dirty="0">
                <a:latin typeface="Avenir Book" panose="02000503020000020003" pitchFamily="2" charset="0"/>
              </a:rPr>
              <a:t>In generale, le immagini d’archivio sono usate per animare il quadro, l’argomento del film è lasciato al commento. Il valore documentario delle immagini d’archivio è allora abbandonato per diventare soltanto delle immagini illustrative, al carattere spettacolare. Quello che provoca spesso </a:t>
            </a:r>
            <a:r>
              <a:rPr lang="it-IT" sz="1500" dirty="0" err="1">
                <a:latin typeface="Avenir Book" panose="02000503020000020003" pitchFamily="2" charset="0"/>
              </a:rPr>
              <a:t>un’uso</a:t>
            </a:r>
            <a:r>
              <a:rPr lang="it-IT" sz="1500" dirty="0">
                <a:latin typeface="Avenir Book" panose="02000503020000020003" pitchFamily="2" charset="0"/>
              </a:rPr>
              <a:t> sbagliato delle immagini d’archivio. Si nota anche usando queste immagini senza spiegarne il senso, si abitua il pubblico a vederle senza pensarli.</a:t>
            </a:r>
            <a:br>
              <a:rPr lang="fr-FR" sz="1500" dirty="0">
                <a:latin typeface="Avenir Book" panose="02000503020000020003" pitchFamily="2" charset="0"/>
              </a:rPr>
            </a:br>
            <a:endParaRPr sz="1500" dirty="0">
              <a:latin typeface="Avenir Book" panose="02000503020000020003" pitchFamily="2" charset="0"/>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latin typeface="Montserrat"/>
                <a:ea typeface="Montserrat"/>
                <a:cs typeface="Montserrat"/>
                <a:sym typeface="Montserrat"/>
              </a:rPr>
              <a:t>I temi che affronteremo nelle due lezioni:</a:t>
            </a:r>
            <a:endParaRPr>
              <a:latin typeface="Montserrat"/>
              <a:ea typeface="Montserrat"/>
              <a:cs typeface="Montserrat"/>
              <a:sym typeface="Montserrat"/>
            </a:endParaRPr>
          </a:p>
        </p:txBody>
      </p:sp>
      <p:sp>
        <p:nvSpPr>
          <p:cNvPr id="62" name="Google Shape;62;p14"/>
          <p:cNvSpPr txBox="1">
            <a:spLocks noGrp="1"/>
          </p:cNvSpPr>
          <p:nvPr>
            <p:ph type="body" idx="1"/>
          </p:nvPr>
        </p:nvSpPr>
        <p:spPr>
          <a:xfrm>
            <a:off x="311700" y="1152475"/>
            <a:ext cx="8520600" cy="38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chemeClr val="dk1"/>
                </a:solidFill>
                <a:latin typeface="Montserrat"/>
                <a:ea typeface="Montserrat"/>
                <a:cs typeface="Montserrat"/>
                <a:sym typeface="Montserrat"/>
              </a:rPr>
              <a:t>1- La storia al cinema, alla TV e nel web: panorama storico</a:t>
            </a:r>
            <a:endParaRPr b="1">
              <a:solidFill>
                <a:schemeClr val="dk1"/>
              </a:solidFill>
              <a:latin typeface="Montserrat"/>
              <a:ea typeface="Montserrat"/>
              <a:cs typeface="Montserrat"/>
              <a:sym typeface="Montserrat"/>
            </a:endParaRPr>
          </a:p>
          <a:p>
            <a:pPr marL="457200" lvl="0" indent="-342900" algn="l" rtl="0">
              <a:spcBef>
                <a:spcPts val="1600"/>
              </a:spcBef>
              <a:spcAft>
                <a:spcPts val="0"/>
              </a:spcAft>
              <a:buClr>
                <a:schemeClr val="dk1"/>
              </a:buClr>
              <a:buSzPts val="1800"/>
              <a:buFont typeface="Montserrat"/>
              <a:buChar char="●"/>
            </a:pPr>
            <a:r>
              <a:rPr lang="fr">
                <a:solidFill>
                  <a:schemeClr val="dk1"/>
                </a:solidFill>
                <a:latin typeface="Montserrat"/>
                <a:ea typeface="Montserrat"/>
                <a:cs typeface="Montserrat"/>
                <a:sym typeface="Montserrat"/>
              </a:rPr>
              <a:t>Storia al cinema: i film “storici” </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fr">
                <a:solidFill>
                  <a:schemeClr val="dk1"/>
                </a:solidFill>
                <a:latin typeface="Montserrat"/>
                <a:ea typeface="Montserrat"/>
                <a:cs typeface="Montserrat"/>
                <a:sym typeface="Montserrat"/>
              </a:rPr>
              <a:t>Il documentario: prova di definizione </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fr">
                <a:solidFill>
                  <a:schemeClr val="dk1"/>
                </a:solidFill>
                <a:latin typeface="Montserrat"/>
                <a:ea typeface="Montserrat"/>
                <a:cs typeface="Montserrat"/>
                <a:sym typeface="Montserrat"/>
              </a:rPr>
              <a:t>Il documentario storico TV: panorama italiano </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fr">
                <a:solidFill>
                  <a:schemeClr val="dk1"/>
                </a:solidFill>
                <a:latin typeface="Montserrat"/>
                <a:ea typeface="Montserrat"/>
                <a:cs typeface="Montserrat"/>
                <a:sym typeface="Montserrat"/>
              </a:rPr>
              <a:t>La storia su Internet: focus sul web-documentario </a:t>
            </a:r>
            <a:endParaRPr>
              <a:solidFill>
                <a:schemeClr val="dk1"/>
              </a:solidFill>
              <a:latin typeface="Montserrat"/>
              <a:ea typeface="Montserrat"/>
              <a:cs typeface="Montserrat"/>
              <a:sym typeface="Montserrat"/>
            </a:endParaRPr>
          </a:p>
          <a:p>
            <a:pPr marL="0" lvl="0" indent="0" algn="l" rtl="0">
              <a:spcBef>
                <a:spcPts val="1600"/>
              </a:spcBef>
              <a:spcAft>
                <a:spcPts val="0"/>
              </a:spcAft>
              <a:buNone/>
            </a:pPr>
            <a:r>
              <a:rPr lang="fr" b="1">
                <a:solidFill>
                  <a:schemeClr val="dk1"/>
                </a:solidFill>
                <a:latin typeface="Montserrat"/>
                <a:ea typeface="Montserrat"/>
                <a:cs typeface="Montserrat"/>
                <a:sym typeface="Montserrat"/>
              </a:rPr>
              <a:t>2- Le immagini d’archivio </a:t>
            </a:r>
            <a:endParaRPr b="1">
              <a:solidFill>
                <a:schemeClr val="dk1"/>
              </a:solidFill>
              <a:latin typeface="Montserrat"/>
              <a:ea typeface="Montserrat"/>
              <a:cs typeface="Montserrat"/>
              <a:sym typeface="Montserrat"/>
            </a:endParaRPr>
          </a:p>
          <a:p>
            <a:pPr marL="457200" lvl="0" indent="-342900" algn="l" rtl="0">
              <a:spcBef>
                <a:spcPts val="1600"/>
              </a:spcBef>
              <a:spcAft>
                <a:spcPts val="0"/>
              </a:spcAft>
              <a:buClr>
                <a:schemeClr val="dk1"/>
              </a:buClr>
              <a:buSzPts val="1800"/>
              <a:buFont typeface="Montserrat"/>
              <a:buChar char="●"/>
            </a:pPr>
            <a:r>
              <a:rPr lang="fr">
                <a:solidFill>
                  <a:schemeClr val="dk1"/>
                </a:solidFill>
                <a:latin typeface="Montserrat"/>
                <a:ea typeface="Montserrat"/>
                <a:cs typeface="Montserrat"/>
                <a:sym typeface="Montserrat"/>
              </a:rPr>
              <a:t>Cos’è un’immagine d’archivio: prova di definizione</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fr">
                <a:solidFill>
                  <a:schemeClr val="dk1"/>
                </a:solidFill>
                <a:latin typeface="Montserrat"/>
                <a:ea typeface="Montserrat"/>
                <a:cs typeface="Montserrat"/>
                <a:sym typeface="Montserrat"/>
              </a:rPr>
              <a:t>La questione della modificazione delle immagini d’archivio </a:t>
            </a:r>
            <a:endParaRPr>
              <a:solidFill>
                <a:schemeClr val="dk1"/>
              </a:solidFill>
              <a:latin typeface="Montserrat"/>
              <a:ea typeface="Montserrat"/>
              <a:cs typeface="Montserrat"/>
              <a:sym typeface="Montserrat"/>
            </a:endParaRPr>
          </a:p>
          <a:p>
            <a:pPr marL="0" lvl="0" indent="0" algn="l" rtl="0">
              <a:spcBef>
                <a:spcPts val="1600"/>
              </a:spcBef>
              <a:spcAft>
                <a:spcPts val="1600"/>
              </a:spcAft>
              <a:buNone/>
            </a:pPr>
            <a:r>
              <a:rPr lang="fr" b="1">
                <a:solidFill>
                  <a:schemeClr val="dk1"/>
                </a:solidFill>
                <a:latin typeface="Montserrat"/>
                <a:ea typeface="Montserrat"/>
                <a:cs typeface="Montserrat"/>
                <a:sym typeface="Montserrat"/>
              </a:rPr>
              <a:t>3- Discussione conclusiva</a:t>
            </a:r>
            <a:endParaRPr b="1">
              <a:solidFill>
                <a:schemeClr val="dk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445025"/>
            <a:ext cx="8520600" cy="312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IT" sz="1800" b="1" dirty="0">
                <a:latin typeface="Montserrat"/>
                <a:ea typeface="Montserrat"/>
                <a:cs typeface="Montserrat"/>
                <a:sym typeface="Montserrat"/>
              </a:rPr>
              <a:t>1- Le immagini d’archivio</a:t>
            </a:r>
          </a:p>
          <a:p>
            <a:pPr marL="457200" lvl="0" indent="-342900" algn="l" rtl="0">
              <a:lnSpc>
                <a:spcPct val="115000"/>
              </a:lnSpc>
              <a:spcBef>
                <a:spcPts val="1600"/>
              </a:spcBef>
              <a:spcAft>
                <a:spcPts val="0"/>
              </a:spcAft>
              <a:buClr>
                <a:schemeClr val="dk1"/>
              </a:buClr>
              <a:buSzPts val="1800"/>
              <a:buFont typeface="Montserrat"/>
              <a:buChar char="●"/>
            </a:pPr>
            <a:r>
              <a:rPr lang="it-IT" sz="1800" dirty="0">
                <a:latin typeface="Montserrat"/>
                <a:ea typeface="Montserrat"/>
                <a:cs typeface="Montserrat"/>
                <a:sym typeface="Montserrat"/>
              </a:rPr>
              <a:t>La questione della modificazione delle immagini d’archivio</a:t>
            </a:r>
          </a:p>
          <a:p>
            <a:pPr marL="0" lvl="0" indent="0" algn="l" rtl="0">
              <a:lnSpc>
                <a:spcPct val="115000"/>
              </a:lnSpc>
              <a:spcBef>
                <a:spcPts val="1600"/>
              </a:spcBef>
              <a:spcAft>
                <a:spcPts val="0"/>
              </a:spcAft>
              <a:buNone/>
            </a:pPr>
            <a:endParaRPr lang="it-IT" sz="1800" dirty="0">
              <a:latin typeface="Montserrat"/>
              <a:ea typeface="Montserrat"/>
              <a:cs typeface="Montserrat"/>
              <a:sym typeface="Montserrat"/>
            </a:endParaRPr>
          </a:p>
          <a:p>
            <a:pPr marL="0" lvl="0" indent="0" algn="l" rtl="0">
              <a:lnSpc>
                <a:spcPct val="115000"/>
              </a:lnSpc>
              <a:spcBef>
                <a:spcPts val="1600"/>
              </a:spcBef>
              <a:spcAft>
                <a:spcPts val="0"/>
              </a:spcAft>
              <a:buNone/>
            </a:pPr>
            <a:r>
              <a:rPr lang="it-IT" sz="1800" dirty="0">
                <a:latin typeface="Montserrat"/>
                <a:ea typeface="Montserrat"/>
                <a:cs typeface="Montserrat"/>
                <a:sym typeface="Montserrat"/>
              </a:rPr>
              <a:t>→ Il problema della colorizzazione</a:t>
            </a:r>
          </a:p>
          <a:p>
            <a:pPr marL="0" lvl="0" indent="0" algn="l" rtl="0">
              <a:lnSpc>
                <a:spcPct val="115000"/>
              </a:lnSpc>
              <a:spcBef>
                <a:spcPts val="1600"/>
              </a:spcBef>
              <a:spcAft>
                <a:spcPts val="1600"/>
              </a:spcAft>
              <a:buNone/>
            </a:pPr>
            <a:r>
              <a:rPr lang="it-IT" sz="1800" dirty="0">
                <a:latin typeface="Montserrat"/>
                <a:ea typeface="Montserrat"/>
                <a:cs typeface="Montserrat"/>
                <a:sym typeface="Montserrat"/>
              </a:rPr>
              <a:t>delle immagini d’archivio &gt; una pratica</a:t>
            </a:r>
            <a:br>
              <a:rPr lang="it-IT" sz="1800" dirty="0">
                <a:latin typeface="Montserrat"/>
                <a:ea typeface="Montserrat"/>
                <a:cs typeface="Montserrat"/>
                <a:sym typeface="Montserrat"/>
              </a:rPr>
            </a:br>
            <a:r>
              <a:rPr lang="it-IT" sz="1800" dirty="0">
                <a:latin typeface="Montserrat"/>
                <a:ea typeface="Montserrat"/>
                <a:cs typeface="Montserrat"/>
                <a:sym typeface="Montserrat"/>
              </a:rPr>
              <a:t>di « attualizzazione » del passato.</a:t>
            </a:r>
          </a:p>
        </p:txBody>
      </p:sp>
      <p:pic>
        <p:nvPicPr>
          <p:cNvPr id="163" name="Google Shape;163;p30"/>
          <p:cNvPicPr preferRelativeResize="0"/>
          <p:nvPr/>
        </p:nvPicPr>
        <p:blipFill>
          <a:blip r:embed="rId3">
            <a:alphaModFix/>
          </a:blip>
          <a:stretch>
            <a:fillRect/>
          </a:stretch>
        </p:blipFill>
        <p:spPr>
          <a:xfrm>
            <a:off x="4870700" y="1417049"/>
            <a:ext cx="4067451" cy="3226825"/>
          </a:xfrm>
          <a:prstGeom prst="rect">
            <a:avLst/>
          </a:prstGeom>
          <a:noFill/>
          <a:ln>
            <a:noFill/>
          </a:ln>
        </p:spPr>
      </p:pic>
      <p:sp>
        <p:nvSpPr>
          <p:cNvPr id="164" name="Google Shape;164;p30"/>
          <p:cNvSpPr txBox="1"/>
          <p:nvPr/>
        </p:nvSpPr>
        <p:spPr>
          <a:xfrm>
            <a:off x="4870700" y="4546500"/>
            <a:ext cx="4067400" cy="59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fr" sz="1300">
                <a:latin typeface="Montserrat"/>
                <a:ea typeface="Montserrat"/>
                <a:cs typeface="Montserrat"/>
                <a:sym typeface="Montserrat"/>
              </a:rPr>
              <a:t>Le foto di Czeslawa Kwoka prese ad Auschwitz colorizzate dall’artista Marina Amaral nel 2018</a:t>
            </a:r>
            <a:endParaRPr sz="1300">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fr" sz="1300" b="1">
                <a:solidFill>
                  <a:srgbClr val="C00000"/>
                </a:solidFill>
              </a:rPr>
              <a:t> </a:t>
            </a:r>
            <a:endParaRPr sz="1300" b="1">
              <a:solidFill>
                <a:srgbClr val="C00000"/>
              </a:solidFill>
            </a:endParaRPr>
          </a:p>
          <a:p>
            <a:pPr marL="0" lvl="0" indent="0" algn="l" rtl="0">
              <a:spcBef>
                <a:spcPts val="0"/>
              </a:spcBef>
              <a:spcAft>
                <a:spcPts val="0"/>
              </a:spcAft>
              <a:buNone/>
            </a:pPr>
            <a:endParaRPr/>
          </a:p>
        </p:txBody>
      </p:sp>
      <p:sp>
        <p:nvSpPr>
          <p:cNvPr id="165" name="Google Shape;165;p30"/>
          <p:cNvSpPr/>
          <p:nvPr/>
        </p:nvSpPr>
        <p:spPr>
          <a:xfrm>
            <a:off x="1457075" y="3664125"/>
            <a:ext cx="1961700" cy="1170600"/>
          </a:xfrm>
          <a:prstGeom prst="roundRect">
            <a:avLst>
              <a:gd name="adj" fmla="val 16667"/>
            </a:avLst>
          </a:pr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i="1" u="sng">
                <a:solidFill>
                  <a:srgbClr val="FFFF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Le fascisme italien en couleurs</a:t>
            </a:r>
            <a:endParaRPr i="1">
              <a:solidFill>
                <a:srgbClr val="FFFFFF"/>
              </a:solidFill>
              <a:latin typeface="Montserrat"/>
              <a:ea typeface="Montserrat"/>
              <a:cs typeface="Montserrat"/>
              <a:sym typeface="Montserrat"/>
            </a:endParaRPr>
          </a:p>
          <a:p>
            <a:pPr marL="0" lvl="0" indent="0" algn="ctr" rtl="0">
              <a:spcBef>
                <a:spcPts val="0"/>
              </a:spcBef>
              <a:spcAft>
                <a:spcPts val="0"/>
              </a:spcAft>
              <a:buNone/>
            </a:pPr>
            <a:r>
              <a:rPr lang="fr">
                <a:solidFill>
                  <a:srgbClr val="FFFFFF"/>
                </a:solidFill>
                <a:latin typeface="Montserrat"/>
                <a:ea typeface="Montserrat"/>
                <a:cs typeface="Montserrat"/>
                <a:sym typeface="Montserrat"/>
              </a:rPr>
              <a:t>(Chris Oxley, 2007)</a:t>
            </a:r>
            <a:endParaRPr>
              <a:solidFill>
                <a:srgbClr val="FFFFFF"/>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241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latin typeface="Montserrat"/>
                <a:ea typeface="Montserrat"/>
                <a:cs typeface="Montserrat"/>
                <a:sym typeface="Montserrat"/>
              </a:rPr>
              <a:t>Bibliografia</a:t>
            </a:r>
            <a:endParaRPr>
              <a:latin typeface="Montserrat"/>
              <a:ea typeface="Montserrat"/>
              <a:cs typeface="Montserrat"/>
              <a:sym typeface="Montserrat"/>
            </a:endParaRPr>
          </a:p>
        </p:txBody>
      </p:sp>
      <p:sp>
        <p:nvSpPr>
          <p:cNvPr id="171" name="Google Shape;171;p31"/>
          <p:cNvSpPr txBox="1">
            <a:spLocks noGrp="1"/>
          </p:cNvSpPr>
          <p:nvPr>
            <p:ph type="body" idx="1"/>
          </p:nvPr>
        </p:nvSpPr>
        <p:spPr>
          <a:xfrm>
            <a:off x="311700" y="898975"/>
            <a:ext cx="8520600" cy="3990900"/>
          </a:xfrm>
          <a:prstGeom prst="rect">
            <a:avLst/>
          </a:prstGeom>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chemeClr val="dk1"/>
              </a:buClr>
              <a:buSzPts val="1200"/>
              <a:buFont typeface="Montserrat"/>
              <a:buChar char="-"/>
            </a:pPr>
            <a:r>
              <a:rPr lang="fr" sz="1200">
                <a:solidFill>
                  <a:schemeClr val="dk1"/>
                </a:solidFill>
                <a:latin typeface="Montserrat"/>
                <a:ea typeface="Montserrat"/>
                <a:cs typeface="Montserrat"/>
                <a:sym typeface="Montserrat"/>
              </a:rPr>
              <a:t>BISOGNO Anna, </a:t>
            </a:r>
            <a:r>
              <a:rPr lang="fr" sz="1200" i="1">
                <a:solidFill>
                  <a:schemeClr val="dk1"/>
                </a:solidFill>
                <a:latin typeface="Montserrat"/>
                <a:ea typeface="Montserrat"/>
                <a:cs typeface="Montserrat"/>
                <a:sym typeface="Montserrat"/>
              </a:rPr>
              <a:t>La storia in TV. Immagine e memoria collettiva</a:t>
            </a:r>
            <a:r>
              <a:rPr lang="fr" sz="1200">
                <a:solidFill>
                  <a:schemeClr val="dk1"/>
                </a:solidFill>
                <a:latin typeface="Montserrat"/>
                <a:ea typeface="Montserrat"/>
                <a:cs typeface="Montserrat"/>
                <a:sym typeface="Montserrat"/>
              </a:rPr>
              <a:t>, Roma, Carocci, 2008</a:t>
            </a:r>
            <a:endParaRPr sz="1200">
              <a:solidFill>
                <a:schemeClr val="dk1"/>
              </a:solidFill>
              <a:latin typeface="Montserrat"/>
              <a:ea typeface="Montserrat"/>
              <a:cs typeface="Montserrat"/>
              <a:sym typeface="Montserrat"/>
            </a:endParaRPr>
          </a:p>
          <a:p>
            <a:pPr marL="457200" lvl="0" indent="-304800" algn="just" rtl="0">
              <a:lnSpc>
                <a:spcPct val="150000"/>
              </a:lnSpc>
              <a:spcBef>
                <a:spcPts val="0"/>
              </a:spcBef>
              <a:spcAft>
                <a:spcPts val="0"/>
              </a:spcAft>
              <a:buClr>
                <a:schemeClr val="dk1"/>
              </a:buClr>
              <a:buSzPts val="1200"/>
              <a:buFont typeface="Montserrat"/>
              <a:buChar char="-"/>
            </a:pPr>
            <a:r>
              <a:rPr lang="fr" sz="1200">
                <a:solidFill>
                  <a:schemeClr val="dk1"/>
                </a:solidFill>
                <a:latin typeface="Montserrat"/>
                <a:ea typeface="Montserrat"/>
                <a:cs typeface="Montserrat"/>
                <a:sym typeface="Montserrat"/>
              </a:rPr>
              <a:t>CAVALLO Pietro, </a:t>
            </a:r>
            <a:r>
              <a:rPr lang="fr" sz="1200" i="1">
                <a:solidFill>
                  <a:schemeClr val="dk1"/>
                </a:solidFill>
                <a:latin typeface="Montserrat"/>
                <a:ea typeface="Montserrat"/>
                <a:cs typeface="Montserrat"/>
                <a:sym typeface="Montserrat"/>
              </a:rPr>
              <a:t>La storia attraverso i media. Immagini, propaganda e cultura in Italia dal fascismo alla Repubblica</a:t>
            </a:r>
            <a:r>
              <a:rPr lang="fr" sz="1200">
                <a:solidFill>
                  <a:schemeClr val="dk1"/>
                </a:solidFill>
                <a:latin typeface="Montserrat"/>
                <a:ea typeface="Montserrat"/>
                <a:cs typeface="Montserrat"/>
                <a:sym typeface="Montserrat"/>
              </a:rPr>
              <a:t>, Napoli, Liguori, 2002</a:t>
            </a:r>
            <a:endParaRPr sz="1200">
              <a:solidFill>
                <a:schemeClr val="dk1"/>
              </a:solidFill>
              <a:latin typeface="Montserrat"/>
              <a:ea typeface="Montserrat"/>
              <a:cs typeface="Montserrat"/>
              <a:sym typeface="Montserrat"/>
            </a:endParaRPr>
          </a:p>
          <a:p>
            <a:pPr marL="457200" lvl="0" indent="-304800" algn="just" rtl="0">
              <a:lnSpc>
                <a:spcPct val="150000"/>
              </a:lnSpc>
              <a:spcBef>
                <a:spcPts val="0"/>
              </a:spcBef>
              <a:spcAft>
                <a:spcPts val="0"/>
              </a:spcAft>
              <a:buClr>
                <a:schemeClr val="dk1"/>
              </a:buClr>
              <a:buSzPts val="1200"/>
              <a:buFont typeface="Montserrat"/>
              <a:buChar char="-"/>
            </a:pPr>
            <a:r>
              <a:rPr lang="fr" sz="1200">
                <a:solidFill>
                  <a:schemeClr val="dk1"/>
                </a:solidFill>
                <a:latin typeface="Montserrat"/>
                <a:ea typeface="Montserrat"/>
                <a:cs typeface="Montserrat"/>
                <a:sym typeface="Montserrat"/>
              </a:rPr>
              <a:t>CIGOGNETTI Luisa, SERVETTI Lorenza, SORLIN Pierre (a cura di), </a:t>
            </a:r>
            <a:r>
              <a:rPr lang="fr" sz="1200" i="1">
                <a:solidFill>
                  <a:schemeClr val="dk1"/>
                </a:solidFill>
                <a:latin typeface="Montserrat"/>
                <a:ea typeface="Montserrat"/>
                <a:cs typeface="Montserrat"/>
                <a:sym typeface="Montserrat"/>
              </a:rPr>
              <a:t>La storia in televisione</a:t>
            </a:r>
            <a:r>
              <a:rPr lang="fr" sz="1200">
                <a:solidFill>
                  <a:schemeClr val="dk1"/>
                </a:solidFill>
                <a:latin typeface="Montserrat"/>
                <a:ea typeface="Montserrat"/>
                <a:cs typeface="Montserrat"/>
                <a:sym typeface="Montserrat"/>
              </a:rPr>
              <a:t>, Istituto Ferruccio Parri, Padova, Marsilio, 2001</a:t>
            </a:r>
            <a:endParaRPr sz="1200">
              <a:solidFill>
                <a:schemeClr val="dk1"/>
              </a:solidFill>
              <a:latin typeface="Montserrat"/>
              <a:ea typeface="Montserrat"/>
              <a:cs typeface="Montserrat"/>
              <a:sym typeface="Montserrat"/>
            </a:endParaRPr>
          </a:p>
          <a:p>
            <a:pPr marL="457200" lvl="0" indent="-304800" algn="just" rtl="0">
              <a:lnSpc>
                <a:spcPct val="150000"/>
              </a:lnSpc>
              <a:spcBef>
                <a:spcPts val="0"/>
              </a:spcBef>
              <a:spcAft>
                <a:spcPts val="0"/>
              </a:spcAft>
              <a:buClr>
                <a:schemeClr val="dk1"/>
              </a:buClr>
              <a:buSzPts val="1200"/>
              <a:buFont typeface="Montserrat"/>
              <a:buChar char="-"/>
            </a:pPr>
            <a:r>
              <a:rPr lang="fr" sz="1200">
                <a:solidFill>
                  <a:schemeClr val="dk1"/>
                </a:solidFill>
                <a:latin typeface="Montserrat"/>
                <a:ea typeface="Montserrat"/>
                <a:cs typeface="Montserrat"/>
                <a:sym typeface="Montserrat"/>
              </a:rPr>
              <a:t>DE GROOT Jerome, </a:t>
            </a:r>
            <a:r>
              <a:rPr lang="fr" sz="1200" i="1">
                <a:solidFill>
                  <a:schemeClr val="dk1"/>
                </a:solidFill>
                <a:latin typeface="Montserrat"/>
                <a:ea typeface="Montserrat"/>
                <a:cs typeface="Montserrat"/>
                <a:sym typeface="Montserrat"/>
              </a:rPr>
              <a:t>Consuming History. Historians and heritage in contemporary popular culture</a:t>
            </a:r>
            <a:r>
              <a:rPr lang="fr" sz="1200">
                <a:solidFill>
                  <a:schemeClr val="dk1"/>
                </a:solidFill>
                <a:latin typeface="Montserrat"/>
                <a:ea typeface="Montserrat"/>
                <a:cs typeface="Montserrat"/>
                <a:sym typeface="Montserrat"/>
              </a:rPr>
              <a:t>, Oxon/New York, Routledge, 2009</a:t>
            </a:r>
            <a:endParaRPr sz="1200">
              <a:solidFill>
                <a:schemeClr val="dk1"/>
              </a:solidFill>
              <a:latin typeface="Montserrat"/>
              <a:ea typeface="Montserrat"/>
              <a:cs typeface="Montserrat"/>
              <a:sym typeface="Montserrat"/>
            </a:endParaRPr>
          </a:p>
          <a:p>
            <a:pPr marL="457200" lvl="0" indent="-304800" algn="just" rtl="0">
              <a:lnSpc>
                <a:spcPct val="150000"/>
              </a:lnSpc>
              <a:spcBef>
                <a:spcPts val="0"/>
              </a:spcBef>
              <a:spcAft>
                <a:spcPts val="0"/>
              </a:spcAft>
              <a:buClr>
                <a:schemeClr val="dk1"/>
              </a:buClr>
              <a:buSzPts val="1200"/>
              <a:buFont typeface="Montserrat"/>
              <a:buChar char="-"/>
            </a:pPr>
            <a:r>
              <a:rPr lang="fr" sz="1200">
                <a:solidFill>
                  <a:schemeClr val="dk1"/>
                </a:solidFill>
                <a:latin typeface="Montserrat"/>
                <a:ea typeface="Montserrat"/>
                <a:cs typeface="Montserrat"/>
                <a:sym typeface="Montserrat"/>
              </a:rPr>
              <a:t>DOTTORINI Daniele (a cura di), </a:t>
            </a:r>
            <a:r>
              <a:rPr lang="fr" sz="1200" i="1">
                <a:solidFill>
                  <a:schemeClr val="dk1"/>
                </a:solidFill>
                <a:latin typeface="Montserrat"/>
                <a:ea typeface="Montserrat"/>
                <a:cs typeface="Montserrat"/>
                <a:sym typeface="Montserrat"/>
              </a:rPr>
              <a:t>Per un cinema del reale. Forme e pratiche del documentario italiano contemporaneo</a:t>
            </a:r>
            <a:r>
              <a:rPr lang="fr" sz="1200">
                <a:solidFill>
                  <a:schemeClr val="dk1"/>
                </a:solidFill>
                <a:latin typeface="Montserrat"/>
                <a:ea typeface="Montserrat"/>
                <a:cs typeface="Montserrat"/>
                <a:sym typeface="Montserrat"/>
              </a:rPr>
              <a:t>, Udine, Forum Editrice Universitaria Udinese, 2012</a:t>
            </a:r>
            <a:endParaRPr sz="1200">
              <a:solidFill>
                <a:schemeClr val="dk1"/>
              </a:solidFill>
              <a:latin typeface="Montserrat"/>
              <a:ea typeface="Montserrat"/>
              <a:cs typeface="Montserrat"/>
              <a:sym typeface="Montserrat"/>
            </a:endParaRPr>
          </a:p>
          <a:p>
            <a:pPr marL="457200" lvl="0" indent="-304800" algn="just" rtl="0">
              <a:lnSpc>
                <a:spcPct val="150000"/>
              </a:lnSpc>
              <a:spcBef>
                <a:spcPts val="0"/>
              </a:spcBef>
              <a:spcAft>
                <a:spcPts val="0"/>
              </a:spcAft>
              <a:buClr>
                <a:schemeClr val="dk1"/>
              </a:buClr>
              <a:buSzPts val="1200"/>
              <a:buFont typeface="Montserrat"/>
              <a:buChar char="-"/>
            </a:pPr>
            <a:r>
              <a:rPr lang="fr" sz="1200">
                <a:solidFill>
                  <a:schemeClr val="dk1"/>
                </a:solidFill>
                <a:latin typeface="Montserrat"/>
                <a:ea typeface="Montserrat"/>
                <a:cs typeface="Montserrat"/>
                <a:sym typeface="Montserrat"/>
              </a:rPr>
              <a:t>GIANNARELLI Ansano, </a:t>
            </a:r>
            <a:r>
              <a:rPr lang="fr" sz="1200" i="1">
                <a:solidFill>
                  <a:schemeClr val="dk1"/>
                </a:solidFill>
                <a:latin typeface="Montserrat"/>
                <a:ea typeface="Montserrat"/>
                <a:cs typeface="Montserrat"/>
                <a:sym typeface="Montserrat"/>
              </a:rPr>
              <a:t>Il film documentario nell’era digitale</a:t>
            </a:r>
            <a:r>
              <a:rPr lang="fr" sz="1200">
                <a:solidFill>
                  <a:schemeClr val="dk1"/>
                </a:solidFill>
                <a:latin typeface="Montserrat"/>
                <a:ea typeface="Montserrat"/>
                <a:cs typeface="Montserrat"/>
                <a:sym typeface="Montserrat"/>
              </a:rPr>
              <a:t>, Roma, Ediesse, 2007</a:t>
            </a:r>
            <a:endParaRPr sz="1200">
              <a:solidFill>
                <a:schemeClr val="dk1"/>
              </a:solidFill>
              <a:latin typeface="Montserrat"/>
              <a:ea typeface="Montserrat"/>
              <a:cs typeface="Montserrat"/>
              <a:sym typeface="Montserrat"/>
            </a:endParaRPr>
          </a:p>
          <a:p>
            <a:pPr marL="457200" lvl="0" indent="-228600" algn="just" rtl="0">
              <a:lnSpc>
                <a:spcPct val="150000"/>
              </a:lnSpc>
              <a:spcBef>
                <a:spcPts val="0"/>
              </a:spcBef>
              <a:spcAft>
                <a:spcPts val="0"/>
              </a:spcAft>
              <a:buNone/>
            </a:pPr>
            <a:r>
              <a:rPr lang="fr" sz="1200">
                <a:solidFill>
                  <a:schemeClr val="dk1"/>
                </a:solidFill>
                <a:latin typeface="Montserrat"/>
                <a:ea typeface="Montserrat"/>
                <a:cs typeface="Montserrat"/>
                <a:sym typeface="Montserrat"/>
              </a:rPr>
              <a:t>-   	MINECCIA Francesco, TOMASSINI Luigi, « Media e storia », dossier di </a:t>
            </a:r>
            <a:r>
              <a:rPr lang="fr" sz="1200" i="1">
                <a:solidFill>
                  <a:schemeClr val="dk1"/>
                </a:solidFill>
                <a:latin typeface="Montserrat"/>
                <a:ea typeface="Montserrat"/>
                <a:cs typeface="Montserrat"/>
                <a:sym typeface="Montserrat"/>
              </a:rPr>
              <a:t>Ricerche Storiche</a:t>
            </a:r>
            <a:r>
              <a:rPr lang="fr" sz="1200">
                <a:solidFill>
                  <a:schemeClr val="dk1"/>
                </a:solidFill>
                <a:latin typeface="Montserrat"/>
                <a:ea typeface="Montserrat"/>
                <a:cs typeface="Montserrat"/>
                <a:sym typeface="Montserrat"/>
              </a:rPr>
              <a:t>, 39, n. 2-3, 2009</a:t>
            </a:r>
            <a:endParaRPr sz="1200" i="1">
              <a:solidFill>
                <a:schemeClr val="dk1"/>
              </a:solidFill>
              <a:latin typeface="Montserrat"/>
              <a:ea typeface="Montserrat"/>
              <a:cs typeface="Montserrat"/>
              <a:sym typeface="Montserrat"/>
            </a:endParaRPr>
          </a:p>
          <a:p>
            <a:pPr marL="457200" lvl="0" indent="-228600" algn="just" rtl="0">
              <a:lnSpc>
                <a:spcPct val="150000"/>
              </a:lnSpc>
              <a:spcBef>
                <a:spcPts val="0"/>
              </a:spcBef>
              <a:spcAft>
                <a:spcPts val="0"/>
              </a:spcAft>
              <a:buClr>
                <a:schemeClr val="dk1"/>
              </a:buClr>
              <a:buSzPts val="1100"/>
              <a:buFont typeface="Arial"/>
              <a:buNone/>
            </a:pPr>
            <a:r>
              <a:rPr lang="fr" sz="1200" i="1">
                <a:solidFill>
                  <a:schemeClr val="dk1"/>
                </a:solidFill>
                <a:latin typeface="Montserrat"/>
                <a:ea typeface="Montserrat"/>
                <a:cs typeface="Montserrat"/>
                <a:sym typeface="Montserrat"/>
              </a:rPr>
              <a:t>-   </a:t>
            </a:r>
            <a:r>
              <a:rPr lang="fr" sz="1200">
                <a:solidFill>
                  <a:schemeClr val="dk1"/>
                </a:solidFill>
                <a:latin typeface="Montserrat"/>
                <a:ea typeface="Montserrat"/>
                <a:cs typeface="Montserrat"/>
                <a:sym typeface="Montserrat"/>
              </a:rPr>
              <a:t>MIRO GORI Gianfranco (a cura di), </a:t>
            </a:r>
            <a:r>
              <a:rPr lang="fr" sz="1200" i="1">
                <a:solidFill>
                  <a:schemeClr val="dk1"/>
                </a:solidFill>
                <a:latin typeface="Montserrat"/>
                <a:ea typeface="Montserrat"/>
                <a:cs typeface="Montserrat"/>
                <a:sym typeface="Montserrat"/>
              </a:rPr>
              <a:t>La storia al cinema. Ricostruzione del passato, interpretazione del presente</a:t>
            </a:r>
            <a:r>
              <a:rPr lang="fr" sz="1200">
                <a:solidFill>
                  <a:schemeClr val="dk1"/>
                </a:solidFill>
                <a:latin typeface="Montserrat"/>
                <a:ea typeface="Montserrat"/>
                <a:cs typeface="Montserrat"/>
                <a:sym typeface="Montserrat"/>
              </a:rPr>
              <a:t>, Roma, Bulzoni, 1994 </a:t>
            </a:r>
            <a:endParaRPr sz="1200" i="1">
              <a:solidFill>
                <a:schemeClr val="dk1"/>
              </a:solidFill>
              <a:latin typeface="Montserrat"/>
              <a:ea typeface="Montserrat"/>
              <a:cs typeface="Montserrat"/>
              <a:sym typeface="Montserrat"/>
            </a:endParaRPr>
          </a:p>
          <a:p>
            <a:pPr marL="457200" lvl="0" indent="-228600" algn="just" rtl="0">
              <a:lnSpc>
                <a:spcPct val="150000"/>
              </a:lnSpc>
              <a:spcBef>
                <a:spcPts val="0"/>
              </a:spcBef>
              <a:spcAft>
                <a:spcPts val="0"/>
              </a:spcAft>
              <a:buClr>
                <a:schemeClr val="dk1"/>
              </a:buClr>
              <a:buSzPts val="1100"/>
              <a:buFont typeface="Arial"/>
              <a:buNone/>
            </a:pPr>
            <a:r>
              <a:rPr lang="fr" sz="1200">
                <a:solidFill>
                  <a:schemeClr val="dk1"/>
                </a:solidFill>
                <a:latin typeface="Montserrat"/>
                <a:ea typeface="Montserrat"/>
                <a:cs typeface="Montserrat"/>
                <a:sym typeface="Montserrat"/>
              </a:rPr>
              <a:t>-   	SORLIN Pierre, </a:t>
            </a:r>
            <a:r>
              <a:rPr lang="fr" sz="1200" i="1">
                <a:solidFill>
                  <a:schemeClr val="dk1"/>
                </a:solidFill>
                <a:latin typeface="Montserrat"/>
                <a:ea typeface="Montserrat"/>
                <a:cs typeface="Montserrat"/>
                <a:sym typeface="Montserrat"/>
              </a:rPr>
              <a:t>Ombre passeggere. Cinema e storia</a:t>
            </a:r>
            <a:r>
              <a:rPr lang="fr" sz="1200">
                <a:solidFill>
                  <a:schemeClr val="dk1"/>
                </a:solidFill>
                <a:latin typeface="Montserrat"/>
                <a:ea typeface="Montserrat"/>
                <a:cs typeface="Montserrat"/>
                <a:sym typeface="Montserrat"/>
              </a:rPr>
              <a:t>, Padova, Marsilio, 2013  </a:t>
            </a:r>
            <a:endParaRPr sz="1200">
              <a:solidFill>
                <a:schemeClr val="dk1"/>
              </a:solidFill>
              <a:latin typeface="Montserrat"/>
              <a:ea typeface="Montserrat"/>
              <a:cs typeface="Montserrat"/>
              <a:sym typeface="Montserrat"/>
            </a:endParaRPr>
          </a:p>
          <a:p>
            <a:pPr marL="0" lvl="0" indent="0" algn="l" rtl="0">
              <a:spcBef>
                <a:spcPts val="0"/>
              </a:spcBef>
              <a:spcAft>
                <a:spcPts val="1600"/>
              </a:spcAft>
              <a:buNone/>
            </a:pPr>
            <a:endParaRPr sz="12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latin typeface="Montserrat"/>
                <a:ea typeface="Montserrat"/>
                <a:cs typeface="Montserrat"/>
                <a:sym typeface="Montserrat"/>
              </a:rPr>
              <a:t>Discussione conclusiva</a:t>
            </a:r>
            <a:endParaRPr>
              <a:latin typeface="Montserrat"/>
              <a:ea typeface="Montserrat"/>
              <a:cs typeface="Montserrat"/>
              <a:sym typeface="Montserrat"/>
            </a:endParaRPr>
          </a:p>
        </p:txBody>
      </p:sp>
      <p:sp>
        <p:nvSpPr>
          <p:cNvPr id="177" name="Google Shape;177;p32"/>
          <p:cNvSpPr txBox="1">
            <a:spLocks noGrp="1"/>
          </p:cNvSpPr>
          <p:nvPr>
            <p:ph type="body" idx="1"/>
          </p:nvPr>
        </p:nvSpPr>
        <p:spPr>
          <a:xfrm>
            <a:off x="311700" y="1322100"/>
            <a:ext cx="8520600" cy="3416400"/>
          </a:xfrm>
          <a:prstGeom prst="rect">
            <a:avLst/>
          </a:prstGeom>
        </p:spPr>
        <p:txBody>
          <a:bodyPr spcFirstLastPara="1" wrap="square" lIns="91425" tIns="91425" rIns="91425" bIns="91425" anchor="t" anchorCtr="0">
            <a:noAutofit/>
          </a:bodyPr>
          <a:lstStyle/>
          <a:p>
            <a:pPr marL="457200" lvl="0" indent="-228600" algn="just" rtl="0">
              <a:spcBef>
                <a:spcPts val="0"/>
              </a:spcBef>
              <a:spcAft>
                <a:spcPts val="0"/>
              </a:spcAft>
              <a:buNone/>
            </a:pPr>
            <a:r>
              <a:rPr lang="fr" sz="1400">
                <a:solidFill>
                  <a:schemeClr val="dk1"/>
                </a:solidFill>
                <a:latin typeface="Montserrat"/>
                <a:ea typeface="Montserrat"/>
                <a:cs typeface="Montserrat"/>
                <a:sym typeface="Montserrat"/>
              </a:rPr>
              <a:t>-   "Il documentario non deve essere un testo di storia illustrato.”</a:t>
            </a: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Clr>
                <a:schemeClr val="dk1"/>
              </a:buClr>
              <a:buSzPts val="1100"/>
              <a:buFont typeface="Arial"/>
              <a:buNone/>
            </a:pP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None/>
            </a:pPr>
            <a:r>
              <a:rPr lang="fr" sz="1400">
                <a:solidFill>
                  <a:schemeClr val="dk1"/>
                </a:solidFill>
                <a:latin typeface="Montserrat"/>
                <a:ea typeface="Montserrat"/>
                <a:cs typeface="Montserrat"/>
                <a:sym typeface="Montserrat"/>
              </a:rPr>
              <a:t>-   	Si possono fare dei film/documentari consacrati a un’epoca dove il cinema non esisteva?</a:t>
            </a: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Clr>
                <a:schemeClr val="dk1"/>
              </a:buClr>
              <a:buSzPts val="1100"/>
              <a:buFont typeface="Arial"/>
              <a:buNone/>
            </a:pP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None/>
            </a:pPr>
            <a:r>
              <a:rPr lang="fr" sz="1400">
                <a:solidFill>
                  <a:schemeClr val="dk1"/>
                </a:solidFill>
                <a:latin typeface="Montserrat"/>
                <a:ea typeface="Montserrat"/>
                <a:cs typeface="Montserrat"/>
                <a:sym typeface="Montserrat"/>
              </a:rPr>
              <a:t>-   	Come si passa dalla consultazione di fonti scritte a una rappresentazione filmica?</a:t>
            </a: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Clr>
                <a:schemeClr val="dk1"/>
              </a:buClr>
              <a:buSzPts val="1100"/>
              <a:buFont typeface="Arial"/>
              <a:buNone/>
            </a:pP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None/>
            </a:pPr>
            <a:r>
              <a:rPr lang="fr" sz="1400">
                <a:solidFill>
                  <a:schemeClr val="dk1"/>
                </a:solidFill>
                <a:latin typeface="Montserrat"/>
                <a:ea typeface="Montserrat"/>
                <a:cs typeface="Montserrat"/>
                <a:sym typeface="Montserrat"/>
              </a:rPr>
              <a:t>-   	Come inserire il fatto che sia una visione “falsa”, attuale, immaginaria di quello che è successo all’epoca?</a:t>
            </a: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Clr>
                <a:schemeClr val="dk1"/>
              </a:buClr>
              <a:buSzPts val="1100"/>
              <a:buFont typeface="Arial"/>
              <a:buNone/>
            </a:pPr>
            <a:endParaRPr sz="1400">
              <a:solidFill>
                <a:schemeClr val="dk1"/>
              </a:solidFill>
              <a:latin typeface="Montserrat"/>
              <a:ea typeface="Montserrat"/>
              <a:cs typeface="Montserrat"/>
              <a:sym typeface="Montserrat"/>
            </a:endParaRPr>
          </a:p>
          <a:p>
            <a:pPr marL="457200" lvl="0" indent="-228600" algn="just" rtl="0">
              <a:spcBef>
                <a:spcPts val="0"/>
              </a:spcBef>
              <a:spcAft>
                <a:spcPts val="0"/>
              </a:spcAft>
              <a:buClr>
                <a:schemeClr val="dk1"/>
              </a:buClr>
              <a:buSzPts val="1100"/>
              <a:buFont typeface="Arial"/>
              <a:buNone/>
            </a:pPr>
            <a:r>
              <a:rPr lang="fr" sz="1400">
                <a:solidFill>
                  <a:schemeClr val="dk1"/>
                </a:solidFill>
                <a:latin typeface="Montserrat"/>
                <a:ea typeface="Montserrat"/>
                <a:cs typeface="Montserrat"/>
                <a:sym typeface="Montserrat"/>
              </a:rPr>
              <a:t>-   	Quale deve essere il posto dello/a storico/a o dello/a Public Historian?</a:t>
            </a:r>
            <a:endParaRPr sz="1400">
              <a:solidFill>
                <a:schemeClr val="dk1"/>
              </a:solidFill>
              <a:latin typeface="Montserrat"/>
              <a:ea typeface="Montserrat"/>
              <a:cs typeface="Montserrat"/>
              <a:sym typeface="Montserrat"/>
            </a:endParaRPr>
          </a:p>
          <a:p>
            <a:pPr marL="0" lvl="0" indent="0" algn="l" rtl="0">
              <a:spcBef>
                <a:spcPts val="0"/>
              </a:spcBef>
              <a:spcAft>
                <a:spcPts val="1600"/>
              </a:spcAft>
              <a:buNone/>
            </a:pPr>
            <a:endParaRPr sz="12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4"/>
            <a:ext cx="8520600" cy="395187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IT" sz="1800" b="1" dirty="0">
                <a:latin typeface="Montserrat"/>
                <a:ea typeface="Montserrat"/>
                <a:cs typeface="Montserrat"/>
                <a:sym typeface="Montserrat"/>
              </a:rPr>
              <a:t>1- La storia al cinema, alla TV e nel web: panorama storico</a:t>
            </a:r>
          </a:p>
          <a:p>
            <a:r>
              <a:rPr lang="it-IT" sz="1800" dirty="0">
                <a:latin typeface="Montserrat"/>
                <a:ea typeface="Montserrat"/>
                <a:cs typeface="Montserrat"/>
                <a:sym typeface="Montserrat"/>
              </a:rPr>
              <a:t>Storia al cinema: i film “storici” </a:t>
            </a:r>
            <a:br>
              <a:rPr lang="it-IT" sz="1800" dirty="0">
                <a:latin typeface="Montserrat"/>
                <a:ea typeface="Montserrat"/>
                <a:cs typeface="Montserrat"/>
                <a:sym typeface="Montserrat"/>
              </a:rPr>
            </a:br>
            <a:br>
              <a:rPr lang="it-IT" sz="1800" dirty="0">
                <a:latin typeface="Montserrat"/>
                <a:ea typeface="Montserrat"/>
                <a:cs typeface="Montserrat"/>
                <a:sym typeface="Montserrat"/>
              </a:rPr>
            </a:br>
            <a:br>
              <a:rPr lang="it-IT" sz="1800" dirty="0">
                <a:latin typeface="Montserrat"/>
                <a:ea typeface="Montserrat"/>
                <a:cs typeface="Montserrat"/>
                <a:sym typeface="Montserrat"/>
              </a:rPr>
            </a:br>
            <a:r>
              <a:rPr lang="it-IT" sz="1500" dirty="0">
                <a:latin typeface="Avenir Book" panose="02000503020000020003" pitchFamily="2" charset="0"/>
                <a:ea typeface="Montserrat"/>
                <a:cs typeface="Montserrat"/>
                <a:sym typeface="Montserrat"/>
              </a:rPr>
              <a:t>A partire degli anni 70, i</a:t>
            </a:r>
            <a:r>
              <a:rPr lang="it-IT" sz="1500" dirty="0">
                <a:latin typeface="Avenir Book" panose="02000503020000020003" pitchFamily="2" charset="0"/>
              </a:rPr>
              <a:t> storici francesi </a:t>
            </a:r>
            <a:r>
              <a:rPr lang="it-IT" sz="1500" b="1" dirty="0">
                <a:latin typeface="Avenir Book" panose="02000503020000020003" pitchFamily="2" charset="0"/>
              </a:rPr>
              <a:t>Marc Ferro </a:t>
            </a:r>
            <a:r>
              <a:rPr lang="it-IT" sz="1500" dirty="0">
                <a:latin typeface="Avenir Book" panose="02000503020000020003" pitchFamily="2" charset="0"/>
              </a:rPr>
              <a:t>e </a:t>
            </a:r>
            <a:r>
              <a:rPr lang="it-IT" sz="1500" b="1" dirty="0">
                <a:latin typeface="Avenir Book" panose="02000503020000020003" pitchFamily="2" charset="0"/>
              </a:rPr>
              <a:t>Pierre Sorlin</a:t>
            </a:r>
            <a:r>
              <a:rPr lang="it-IT" sz="1500" dirty="0">
                <a:latin typeface="Avenir Book" panose="02000503020000020003" pitchFamily="2" charset="0"/>
              </a:rPr>
              <a:t>, usano e incitano ad usare i film e certi contenuti della TV come fonte in sé, importante per gli studi in storia contemporanea. In effetti, il cinema e la TV costituiscono degli strumenti di rappresentazione e di ridefinizione della memoria collettiva, e una opportunità di accrescimento della coscienza del passato e dei momenti fondativi su cui si sostiene una società. </a:t>
            </a:r>
            <a:br>
              <a:rPr lang="fr-FR" dirty="0"/>
            </a:b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1"/>
        <p:cNvGrpSpPr/>
        <p:nvPr/>
      </p:nvGrpSpPr>
      <p:grpSpPr>
        <a:xfrm>
          <a:off x="0" y="0"/>
          <a:ext cx="0" cy="0"/>
          <a:chOff x="0" y="0"/>
          <a:chExt cx="0" cy="0"/>
        </a:xfrm>
      </p:grpSpPr>
      <p:sp>
        <p:nvSpPr>
          <p:cNvPr id="72" name="Google Shape;72;p16"/>
          <p:cNvSpPr txBox="1"/>
          <p:nvPr/>
        </p:nvSpPr>
        <p:spPr>
          <a:xfrm>
            <a:off x="0" y="0"/>
            <a:ext cx="9228900" cy="106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800" b="1">
                <a:solidFill>
                  <a:schemeClr val="dk1"/>
                </a:solidFill>
                <a:latin typeface="Montserrat"/>
                <a:ea typeface="Montserrat"/>
                <a:cs typeface="Montserrat"/>
                <a:sym typeface="Montserrat"/>
              </a:rPr>
              <a:t>1- La storia al cinema, alla TV e nel web: panorama storico</a:t>
            </a:r>
            <a:endParaRPr sz="1800" b="1">
              <a:solidFill>
                <a:schemeClr val="dk1"/>
              </a:solidFill>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a:solidFill>
                  <a:schemeClr val="dk1"/>
                </a:solidFill>
                <a:latin typeface="Montserrat"/>
                <a:ea typeface="Montserrat"/>
                <a:cs typeface="Montserrat"/>
                <a:sym typeface="Montserrat"/>
              </a:rPr>
              <a:t>Storia al cinema: i film “storici” </a:t>
            </a:r>
            <a:endParaRPr sz="1800">
              <a:solidFill>
                <a:schemeClr val="dk1"/>
              </a:solidFill>
              <a:latin typeface="Montserrat"/>
              <a:ea typeface="Montserrat"/>
              <a:cs typeface="Montserrat"/>
              <a:sym typeface="Montserrat"/>
            </a:endParaRPr>
          </a:p>
          <a:p>
            <a:pPr marL="0" lvl="0" indent="0" algn="l" rtl="0">
              <a:lnSpc>
                <a:spcPct val="115000"/>
              </a:lnSpc>
              <a:spcBef>
                <a:spcPts val="1600"/>
              </a:spcBef>
              <a:spcAft>
                <a:spcPts val="0"/>
              </a:spcAft>
              <a:buNone/>
            </a:pPr>
            <a:r>
              <a:rPr lang="fr" sz="1800">
                <a:solidFill>
                  <a:schemeClr val="dk1"/>
                </a:solidFill>
                <a:latin typeface="Montserrat"/>
                <a:ea typeface="Montserrat"/>
                <a:cs typeface="Montserrat"/>
                <a:sym typeface="Montserrat"/>
              </a:rPr>
              <a:t>Due esempi in comparazione: </a:t>
            </a:r>
            <a:endParaRPr sz="1800">
              <a:solidFill>
                <a:schemeClr val="dk1"/>
              </a:solidFill>
              <a:latin typeface="Montserrat"/>
              <a:ea typeface="Montserrat"/>
              <a:cs typeface="Montserrat"/>
              <a:sym typeface="Montserrat"/>
            </a:endParaRPr>
          </a:p>
          <a:p>
            <a:pPr marL="0" lvl="0" indent="0" algn="l" rtl="0">
              <a:lnSpc>
                <a:spcPct val="115000"/>
              </a:lnSpc>
              <a:spcBef>
                <a:spcPts val="1600"/>
              </a:spcBef>
              <a:spcAft>
                <a:spcPts val="0"/>
              </a:spcAft>
              <a:buNone/>
            </a:pPr>
            <a:r>
              <a:rPr lang="fr" sz="1800" i="1" u="sng">
                <a:solidFill>
                  <a:schemeClr val="hlink"/>
                </a:solidFill>
                <a:latin typeface="Montserrat"/>
                <a:ea typeface="Montserrat"/>
                <a:cs typeface="Montserrat"/>
                <a:sym typeface="Montserrat"/>
                <a:hlinkClick r:id="rId3"/>
              </a:rPr>
              <a:t>Buongiorno, notte</a:t>
            </a:r>
            <a:r>
              <a:rPr lang="fr" sz="1800">
                <a:solidFill>
                  <a:schemeClr val="dk1"/>
                </a:solidFill>
                <a:latin typeface="Montserrat"/>
                <a:ea typeface="Montserrat"/>
                <a:cs typeface="Montserrat"/>
                <a:sym typeface="Montserrat"/>
              </a:rPr>
              <a:t> di Marco Bellocchio (2003) </a:t>
            </a:r>
            <a:endParaRPr sz="1800">
              <a:solidFill>
                <a:schemeClr val="dk1"/>
              </a:solidFill>
              <a:latin typeface="Montserrat"/>
              <a:ea typeface="Montserrat"/>
              <a:cs typeface="Montserrat"/>
              <a:sym typeface="Montserrat"/>
            </a:endParaRPr>
          </a:p>
          <a:p>
            <a:pPr marL="457200" lvl="0" indent="0" algn="l" rtl="0">
              <a:lnSpc>
                <a:spcPct val="115000"/>
              </a:lnSpc>
              <a:spcBef>
                <a:spcPts val="1600"/>
              </a:spcBef>
              <a:spcAft>
                <a:spcPts val="1600"/>
              </a:spcAft>
              <a:buNone/>
            </a:pPr>
            <a:endParaRPr sz="1800">
              <a:solidFill>
                <a:schemeClr val="dk1"/>
              </a:solidFill>
              <a:latin typeface="Montserrat"/>
              <a:ea typeface="Montserrat"/>
              <a:cs typeface="Montserrat"/>
              <a:sym typeface="Montserrat"/>
            </a:endParaRPr>
          </a:p>
        </p:txBody>
      </p:sp>
      <p:pic>
        <p:nvPicPr>
          <p:cNvPr id="73" name="Google Shape;73;p16"/>
          <p:cNvPicPr preferRelativeResize="0"/>
          <p:nvPr/>
        </p:nvPicPr>
        <p:blipFill>
          <a:blip r:embed="rId4">
            <a:alphaModFix/>
          </a:blip>
          <a:stretch>
            <a:fillRect/>
          </a:stretch>
        </p:blipFill>
        <p:spPr>
          <a:xfrm>
            <a:off x="6077725" y="797475"/>
            <a:ext cx="2730934" cy="3905250"/>
          </a:xfrm>
          <a:prstGeom prst="rect">
            <a:avLst/>
          </a:prstGeom>
          <a:noFill/>
          <a:ln>
            <a:noFill/>
          </a:ln>
        </p:spPr>
      </p:pic>
      <p:pic>
        <p:nvPicPr>
          <p:cNvPr id="74" name="Google Shape;74;p16"/>
          <p:cNvPicPr preferRelativeResize="0"/>
          <p:nvPr/>
        </p:nvPicPr>
        <p:blipFill>
          <a:blip r:embed="rId5">
            <a:alphaModFix/>
          </a:blip>
          <a:stretch>
            <a:fillRect/>
          </a:stretch>
        </p:blipFill>
        <p:spPr>
          <a:xfrm>
            <a:off x="814300" y="2082575"/>
            <a:ext cx="4524725" cy="282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8"/>
        <p:cNvGrpSpPr/>
        <p:nvPr/>
      </p:nvGrpSpPr>
      <p:grpSpPr>
        <a:xfrm>
          <a:off x="0" y="0"/>
          <a:ext cx="0" cy="0"/>
          <a:chOff x="0" y="0"/>
          <a:chExt cx="0" cy="0"/>
        </a:xfrm>
      </p:grpSpPr>
      <p:sp>
        <p:nvSpPr>
          <p:cNvPr id="79" name="Google Shape;79;p17"/>
          <p:cNvSpPr txBox="1"/>
          <p:nvPr/>
        </p:nvSpPr>
        <p:spPr>
          <a:xfrm>
            <a:off x="0" y="0"/>
            <a:ext cx="9144000" cy="215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800" b="1">
                <a:solidFill>
                  <a:schemeClr val="dk1"/>
                </a:solidFill>
                <a:latin typeface="Montserrat"/>
                <a:ea typeface="Montserrat"/>
                <a:cs typeface="Montserrat"/>
                <a:sym typeface="Montserrat"/>
              </a:rPr>
              <a:t>1- La storia al cinema, alla TV e nel web: panorama storico</a:t>
            </a:r>
            <a:endParaRPr sz="1800" b="1">
              <a:solidFill>
                <a:schemeClr val="dk1"/>
              </a:solidFill>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a:solidFill>
                  <a:schemeClr val="dk1"/>
                </a:solidFill>
                <a:latin typeface="Montserrat"/>
                <a:ea typeface="Montserrat"/>
                <a:cs typeface="Montserrat"/>
                <a:sym typeface="Montserrat"/>
              </a:rPr>
              <a:t>Storia al cinema: i film “storici” </a:t>
            </a:r>
            <a:endParaRPr sz="1800">
              <a:solidFill>
                <a:schemeClr val="dk1"/>
              </a:solidFill>
              <a:latin typeface="Montserrat"/>
              <a:ea typeface="Montserrat"/>
              <a:cs typeface="Montserrat"/>
              <a:sym typeface="Montserrat"/>
            </a:endParaRPr>
          </a:p>
          <a:p>
            <a:pPr marL="0" lvl="0" indent="0" algn="l" rtl="0">
              <a:lnSpc>
                <a:spcPct val="115000"/>
              </a:lnSpc>
              <a:spcBef>
                <a:spcPts val="1600"/>
              </a:spcBef>
              <a:spcAft>
                <a:spcPts val="0"/>
              </a:spcAft>
              <a:buNone/>
            </a:pPr>
            <a:r>
              <a:rPr lang="fr" sz="1800">
                <a:solidFill>
                  <a:schemeClr val="dk1"/>
                </a:solidFill>
                <a:latin typeface="Montserrat"/>
                <a:ea typeface="Montserrat"/>
                <a:cs typeface="Montserrat"/>
                <a:sym typeface="Montserrat"/>
              </a:rPr>
              <a:t>Due esempi in comparazione: </a:t>
            </a:r>
            <a:endParaRPr sz="1800">
              <a:solidFill>
                <a:schemeClr val="dk1"/>
              </a:solidFill>
              <a:latin typeface="Montserrat"/>
              <a:ea typeface="Montserrat"/>
              <a:cs typeface="Montserrat"/>
              <a:sym typeface="Montserrat"/>
            </a:endParaRPr>
          </a:p>
          <a:p>
            <a:pPr marL="0" lvl="0" indent="0" algn="l" rtl="0">
              <a:lnSpc>
                <a:spcPct val="115000"/>
              </a:lnSpc>
              <a:spcBef>
                <a:spcPts val="1600"/>
              </a:spcBef>
              <a:spcAft>
                <a:spcPts val="1600"/>
              </a:spcAft>
              <a:buNone/>
            </a:pPr>
            <a:r>
              <a:rPr lang="fr" sz="1800" i="1" u="sng">
                <a:solidFill>
                  <a:schemeClr val="hlink"/>
                </a:solidFill>
                <a:latin typeface="Montserrat"/>
                <a:ea typeface="Montserrat"/>
                <a:cs typeface="Montserrat"/>
                <a:sym typeface="Montserrat"/>
                <a:hlinkClick r:id="rId3"/>
              </a:rPr>
              <a:t>Cinema</a:t>
            </a:r>
            <a:r>
              <a:rPr lang="fr" sz="1800" i="1">
                <a:solidFill>
                  <a:schemeClr val="dk1"/>
                </a:solidFill>
                <a:latin typeface="Montserrat"/>
                <a:ea typeface="Montserrat"/>
                <a:cs typeface="Montserrat"/>
                <a:sym typeface="Montserrat"/>
              </a:rPr>
              <a:t> </a:t>
            </a:r>
            <a:r>
              <a:rPr lang="fr" sz="1800" i="1" u="sng">
                <a:solidFill>
                  <a:schemeClr val="hlink"/>
                </a:solidFill>
                <a:latin typeface="Montserrat"/>
                <a:ea typeface="Montserrat"/>
                <a:cs typeface="Montserrat"/>
                <a:sym typeface="Montserrat"/>
                <a:hlinkClick r:id="rId4"/>
              </a:rPr>
              <a:t>Paradiso</a:t>
            </a:r>
            <a:r>
              <a:rPr lang="fr" sz="1800" i="1">
                <a:solidFill>
                  <a:schemeClr val="dk1"/>
                </a:solidFill>
                <a:latin typeface="Montserrat"/>
                <a:ea typeface="Montserrat"/>
                <a:cs typeface="Montserrat"/>
                <a:sym typeface="Montserrat"/>
              </a:rPr>
              <a:t> </a:t>
            </a:r>
            <a:r>
              <a:rPr lang="fr" sz="1800">
                <a:solidFill>
                  <a:schemeClr val="dk1"/>
                </a:solidFill>
                <a:latin typeface="Montserrat"/>
                <a:ea typeface="Montserrat"/>
                <a:cs typeface="Montserrat"/>
                <a:sym typeface="Montserrat"/>
              </a:rPr>
              <a:t>di Giuseppe Tornatore (1988) </a:t>
            </a:r>
            <a:endParaRPr/>
          </a:p>
        </p:txBody>
      </p:sp>
      <p:pic>
        <p:nvPicPr>
          <p:cNvPr id="80" name="Google Shape;80;p17"/>
          <p:cNvPicPr preferRelativeResize="0"/>
          <p:nvPr/>
        </p:nvPicPr>
        <p:blipFill>
          <a:blip r:embed="rId5">
            <a:alphaModFix/>
          </a:blip>
          <a:stretch>
            <a:fillRect/>
          </a:stretch>
        </p:blipFill>
        <p:spPr>
          <a:xfrm>
            <a:off x="5801625" y="516000"/>
            <a:ext cx="2867350" cy="4331351"/>
          </a:xfrm>
          <a:prstGeom prst="rect">
            <a:avLst/>
          </a:prstGeom>
          <a:noFill/>
          <a:ln>
            <a:noFill/>
          </a:ln>
        </p:spPr>
      </p:pic>
      <p:pic>
        <p:nvPicPr>
          <p:cNvPr id="81" name="Google Shape;81;p17"/>
          <p:cNvPicPr preferRelativeResize="0"/>
          <p:nvPr/>
        </p:nvPicPr>
        <p:blipFill>
          <a:blip r:embed="rId6">
            <a:alphaModFix/>
          </a:blip>
          <a:stretch>
            <a:fillRect/>
          </a:stretch>
        </p:blipFill>
        <p:spPr>
          <a:xfrm>
            <a:off x="780075" y="2154600"/>
            <a:ext cx="4027725" cy="2684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C7FD236-3D34-2F44-BC7B-629CBD4097B5}"/>
              </a:ext>
            </a:extLst>
          </p:cNvPr>
          <p:cNvSpPr>
            <a:spLocks noGrp="1"/>
          </p:cNvSpPr>
          <p:nvPr>
            <p:ph type="body" idx="1"/>
          </p:nvPr>
        </p:nvSpPr>
        <p:spPr/>
        <p:txBody>
          <a:bodyPr/>
          <a:lstStyle/>
          <a:p>
            <a:pPr marL="114300" indent="0">
              <a:buNone/>
            </a:pPr>
            <a:endParaRPr lang="it-IT" dirty="0"/>
          </a:p>
          <a:p>
            <a:pPr marL="114300" indent="0" algn="just">
              <a:buNone/>
            </a:pPr>
            <a:r>
              <a:rPr lang="it-IT" dirty="0">
                <a:solidFill>
                  <a:schemeClr val="tx1"/>
                </a:solidFill>
                <a:latin typeface="Avenir Book" panose="02000503020000020003" pitchFamily="2" charset="0"/>
                <a:sym typeface="Wingdings" pitchFamily="2" charset="2"/>
              </a:rPr>
              <a:t> </a:t>
            </a:r>
            <a:r>
              <a:rPr lang="it-IT" dirty="0">
                <a:solidFill>
                  <a:schemeClr val="tx1"/>
                </a:solidFill>
                <a:latin typeface="Avenir Book" panose="02000503020000020003" pitchFamily="2" charset="0"/>
              </a:rPr>
              <a:t>I due film dimostrano che i film storici possono sia interrogare politicamente la società che soltanto presentare una visione nostalgica di eventi storici immaginati. Però, se </a:t>
            </a:r>
            <a:r>
              <a:rPr lang="it-IT" i="1" dirty="0">
                <a:solidFill>
                  <a:schemeClr val="tx1"/>
                </a:solidFill>
                <a:latin typeface="Avenir Book" panose="02000503020000020003" pitchFamily="2" charset="0"/>
              </a:rPr>
              <a:t>Buongiorno notte </a:t>
            </a:r>
            <a:r>
              <a:rPr lang="it-IT" dirty="0">
                <a:solidFill>
                  <a:schemeClr val="tx1"/>
                </a:solidFill>
                <a:latin typeface="Avenir Book" panose="02000503020000020003" pitchFamily="2" charset="0"/>
              </a:rPr>
              <a:t>è basato su eventi reali, </a:t>
            </a:r>
            <a:r>
              <a:rPr lang="it-IT" i="1" dirty="0">
                <a:solidFill>
                  <a:schemeClr val="tx1"/>
                </a:solidFill>
                <a:latin typeface="Avenir Book" panose="02000503020000020003" pitchFamily="2" charset="0"/>
              </a:rPr>
              <a:t>Cinema Paradiso</a:t>
            </a:r>
            <a:r>
              <a:rPr lang="it-IT" dirty="0">
                <a:solidFill>
                  <a:schemeClr val="tx1"/>
                </a:solidFill>
                <a:latin typeface="Avenir Book" panose="02000503020000020003" pitchFamily="2" charset="0"/>
              </a:rPr>
              <a:t>, presenta un’impressione del passato piuttosto che una “vera” ricostruzione del passato.  </a:t>
            </a:r>
            <a:endParaRPr lang="fr-FR" dirty="0">
              <a:solidFill>
                <a:schemeClr val="tx1"/>
              </a:solidFill>
              <a:latin typeface="Avenir Book" panose="02000503020000020003" pitchFamily="2" charset="0"/>
            </a:endParaRPr>
          </a:p>
          <a:p>
            <a:pPr marL="114300" indent="0">
              <a:buNone/>
            </a:pPr>
            <a:endParaRPr lang="fr-FR" dirty="0"/>
          </a:p>
        </p:txBody>
      </p:sp>
    </p:spTree>
    <p:extLst>
      <p:ext uri="{BB962C8B-B14F-4D97-AF65-F5344CB8AC3E}">
        <p14:creationId xmlns:p14="http://schemas.microsoft.com/office/powerpoint/2010/main" val="73154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311700" y="0"/>
            <a:ext cx="8520600" cy="5143500"/>
          </a:xfrm>
          <a:prstGeom prst="rect">
            <a:avLst/>
          </a:prstGeom>
        </p:spPr>
        <p:txBody>
          <a:bodyPr spcFirstLastPara="1" wrap="square" lIns="91425" tIns="91425" rIns="91425" bIns="91425" anchor="t" anchorCtr="0">
            <a:noAutofit/>
          </a:bodyPr>
          <a:lstStyle/>
          <a:p>
            <a:pPr marL="114300" lvl="0" indent="0" algn="l" rtl="0">
              <a:spcBef>
                <a:spcPts val="1600"/>
              </a:spcBef>
              <a:spcAft>
                <a:spcPts val="0"/>
              </a:spcAft>
              <a:buClr>
                <a:schemeClr val="dk1"/>
              </a:buClr>
              <a:buSzPts val="1800"/>
              <a:buNone/>
            </a:pPr>
            <a:r>
              <a:rPr lang="it-IT" dirty="0">
                <a:solidFill>
                  <a:schemeClr val="dk1"/>
                </a:solidFill>
                <a:latin typeface="Montserrat"/>
                <a:ea typeface="Montserrat"/>
                <a:cs typeface="Montserrat"/>
                <a:sym typeface="Montserrat"/>
              </a:rPr>
              <a:t>Ci sono dunque due punti:</a:t>
            </a:r>
          </a:p>
          <a:p>
            <a:pPr marL="114300" lvl="0" indent="0" algn="l" rtl="0">
              <a:spcBef>
                <a:spcPts val="1600"/>
              </a:spcBef>
              <a:spcAft>
                <a:spcPts val="0"/>
              </a:spcAft>
              <a:buClr>
                <a:schemeClr val="dk1"/>
              </a:buClr>
              <a:buSzPts val="1800"/>
              <a:buNone/>
            </a:pPr>
            <a:r>
              <a:rPr lang="it-IT" b="1" u="sng" dirty="0">
                <a:solidFill>
                  <a:schemeClr val="dk1"/>
                </a:solidFill>
                <a:latin typeface="Montserrat"/>
                <a:ea typeface="Montserrat"/>
                <a:cs typeface="Montserrat"/>
                <a:sym typeface="Montserrat"/>
              </a:rPr>
              <a:t>Utilizzare</a:t>
            </a:r>
            <a:r>
              <a:rPr lang="it-IT" b="1" dirty="0">
                <a:solidFill>
                  <a:schemeClr val="dk1"/>
                </a:solidFill>
                <a:latin typeface="Montserrat"/>
                <a:ea typeface="Montserrat"/>
                <a:cs typeface="Montserrat"/>
                <a:sym typeface="Montserrat"/>
              </a:rPr>
              <a:t> il cinema, la TV, le serie, i documentari ecc. come fonte storica</a:t>
            </a:r>
          </a:p>
          <a:p>
            <a:pPr marL="114300" lvl="0" indent="0" algn="just">
              <a:spcBef>
                <a:spcPts val="1600"/>
              </a:spcBef>
              <a:buClr>
                <a:schemeClr val="dk1"/>
              </a:buClr>
              <a:buNone/>
            </a:pPr>
            <a:r>
              <a:rPr lang="it-IT" sz="1500" dirty="0">
                <a:solidFill>
                  <a:schemeClr val="tx1"/>
                </a:solidFill>
                <a:latin typeface="Avenir Book" panose="02000503020000020003" pitchFamily="2" charset="0"/>
              </a:rPr>
              <a:t>La storia, come </a:t>
            </a:r>
            <a:r>
              <a:rPr lang="it-IT" sz="1500" i="1" dirty="0">
                <a:solidFill>
                  <a:schemeClr val="tx1"/>
                </a:solidFill>
                <a:latin typeface="Avenir Book" panose="02000503020000020003" pitchFamily="2" charset="0"/>
              </a:rPr>
              <a:t>genre</a:t>
            </a:r>
            <a:r>
              <a:rPr lang="it-IT" sz="1500" dirty="0">
                <a:solidFill>
                  <a:schemeClr val="tx1"/>
                </a:solidFill>
                <a:latin typeface="Avenir Book" panose="02000503020000020003" pitchFamily="2" charset="0"/>
              </a:rPr>
              <a:t> («genere») è molto rappresentata al cinema e nella TV, può essere una «fonte, un scenario, un quadro, un motivo» per diversi tipi di produzione come le «commedie, fiction drammatiche o fantastiche». L’autenticità di queste opere non risiede nel modo di rappresentare il passato ma piuttosto nel fatto che permettono di capire meglio il presente della realizzazione di questi media.</a:t>
            </a:r>
            <a:endParaRPr lang="it-IT" sz="1500" b="1" dirty="0">
              <a:solidFill>
                <a:schemeClr val="tx1"/>
              </a:solidFill>
              <a:latin typeface="Avenir Book" panose="02000503020000020003" pitchFamily="2" charset="0"/>
              <a:ea typeface="Montserrat"/>
              <a:cs typeface="Montserrat"/>
              <a:sym typeface="Montserrat"/>
            </a:endParaRPr>
          </a:p>
          <a:p>
            <a:pPr marL="114300" lvl="0" indent="0" algn="l" rtl="0">
              <a:spcBef>
                <a:spcPts val="1600"/>
              </a:spcBef>
              <a:spcAft>
                <a:spcPts val="0"/>
              </a:spcAft>
              <a:buClr>
                <a:schemeClr val="dk1"/>
              </a:buClr>
              <a:buSzPts val="1800"/>
              <a:buNone/>
            </a:pPr>
            <a:endParaRPr lang="it-IT" b="1" dirty="0">
              <a:solidFill>
                <a:schemeClr val="dk1"/>
              </a:solidFill>
              <a:latin typeface="Montserrat"/>
              <a:ea typeface="Montserrat"/>
              <a:cs typeface="Montserrat"/>
              <a:sym typeface="Montserrat"/>
            </a:endParaRPr>
          </a:p>
          <a:p>
            <a:pPr marL="114300" lvl="0" indent="0" algn="l" rtl="0">
              <a:spcBef>
                <a:spcPts val="1600"/>
              </a:spcBef>
              <a:spcAft>
                <a:spcPts val="0"/>
              </a:spcAft>
              <a:buClr>
                <a:schemeClr val="dk1"/>
              </a:buClr>
              <a:buSzPts val="1800"/>
              <a:buNone/>
            </a:pPr>
            <a:r>
              <a:rPr lang="it-IT" b="1" dirty="0">
                <a:solidFill>
                  <a:schemeClr val="dk1"/>
                </a:solidFill>
                <a:latin typeface="Montserrat"/>
                <a:ea typeface="Montserrat"/>
                <a:cs typeface="Montserrat"/>
                <a:sym typeface="Montserrat"/>
              </a:rPr>
              <a:t>Analizzare </a:t>
            </a:r>
            <a:r>
              <a:rPr lang="it-IT" b="1" u="sng" dirty="0">
                <a:solidFill>
                  <a:schemeClr val="dk1"/>
                </a:solidFill>
                <a:latin typeface="Montserrat"/>
                <a:ea typeface="Montserrat"/>
                <a:cs typeface="Montserrat"/>
                <a:sym typeface="Montserrat"/>
              </a:rPr>
              <a:t>come</a:t>
            </a:r>
            <a:r>
              <a:rPr lang="it-IT" b="1" dirty="0">
                <a:solidFill>
                  <a:schemeClr val="dk1"/>
                </a:solidFill>
                <a:latin typeface="Montserrat"/>
                <a:ea typeface="Montserrat"/>
                <a:cs typeface="Montserrat"/>
                <a:sym typeface="Montserrat"/>
              </a:rPr>
              <a:t> la storia è rappresentata in questi media</a:t>
            </a:r>
          </a:p>
          <a:p>
            <a:pPr marL="114300" lvl="0" indent="0" algn="l" rtl="0">
              <a:spcBef>
                <a:spcPts val="1600"/>
              </a:spcBef>
              <a:spcAft>
                <a:spcPts val="0"/>
              </a:spcAft>
              <a:buClr>
                <a:schemeClr val="dk1"/>
              </a:buClr>
              <a:buSzPts val="1800"/>
              <a:buNone/>
            </a:pPr>
            <a:endParaRPr lang="it-IT" b="1" dirty="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4"/>
            <a:ext cx="8520600" cy="46984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IT" sz="1800" b="1" dirty="0">
                <a:latin typeface="Montserrat"/>
                <a:ea typeface="Montserrat"/>
                <a:cs typeface="Montserrat"/>
                <a:sym typeface="Montserrat"/>
              </a:rPr>
              <a:t>1- La storia al cinema, alla TV e nel web: panorama storico</a:t>
            </a:r>
          </a:p>
          <a:p>
            <a:pPr marL="457200" lvl="0" indent="-342900" algn="l" rtl="0">
              <a:lnSpc>
                <a:spcPct val="115000"/>
              </a:lnSpc>
              <a:spcBef>
                <a:spcPts val="1600"/>
              </a:spcBef>
              <a:spcAft>
                <a:spcPts val="0"/>
              </a:spcAft>
              <a:buClr>
                <a:schemeClr val="dk1"/>
              </a:buClr>
              <a:buSzPts val="1800"/>
              <a:buFont typeface="Montserrat"/>
              <a:buChar char="●"/>
            </a:pPr>
            <a:r>
              <a:rPr lang="it-IT" sz="1800" dirty="0">
                <a:latin typeface="Montserrat"/>
                <a:ea typeface="Montserrat"/>
                <a:cs typeface="Montserrat"/>
                <a:sym typeface="Montserrat"/>
              </a:rPr>
              <a:t>Il documentario: prova di definizione</a:t>
            </a:r>
            <a:br>
              <a:rPr lang="it-IT" sz="1800" dirty="0">
                <a:latin typeface="Montserrat"/>
                <a:ea typeface="Montserrat"/>
                <a:cs typeface="Montserrat"/>
                <a:sym typeface="Montserrat"/>
              </a:rPr>
            </a:br>
            <a:endParaRPr lang="it-IT" sz="1800" dirty="0">
              <a:latin typeface="Montserrat"/>
              <a:ea typeface="Montserrat"/>
              <a:cs typeface="Montserrat"/>
              <a:sym typeface="Montserrat"/>
            </a:endParaRPr>
          </a:p>
          <a:p>
            <a:r>
              <a:rPr lang="it-IT" sz="1300" dirty="0">
                <a:latin typeface="Avenir Book" panose="02000503020000020003" pitchFamily="2" charset="0"/>
                <a:ea typeface="Montserrat"/>
                <a:cs typeface="Montserrat"/>
                <a:sym typeface="Montserrat"/>
              </a:rPr>
              <a:t>→ Il dilemma vero/falso del documentario </a:t>
            </a:r>
            <a:br>
              <a:rPr lang="it-IT" sz="1300" dirty="0">
                <a:latin typeface="Avenir Book" panose="02000503020000020003" pitchFamily="2" charset="0"/>
                <a:ea typeface="Montserrat"/>
                <a:cs typeface="Montserrat"/>
                <a:sym typeface="Montserrat"/>
              </a:rPr>
            </a:br>
            <a:br>
              <a:rPr lang="it-IT" sz="1300" dirty="0">
                <a:latin typeface="Avenir Book" panose="02000503020000020003" pitchFamily="2" charset="0"/>
                <a:ea typeface="Montserrat"/>
                <a:cs typeface="Montserrat"/>
                <a:sym typeface="Montserrat"/>
              </a:rPr>
            </a:br>
            <a:r>
              <a:rPr lang="it-IT" sz="1300" dirty="0">
                <a:latin typeface="Avenir Book" panose="02000503020000020003" pitchFamily="2" charset="0"/>
              </a:rPr>
              <a:t>Definizione del documentario (secondo Treccani): “con il termine documentario si intende, nell'uso comune, un film, di qualsiasi lunghezza, girato senza esplicite finalità di finzione, e perciò, in generale, senza una sceneggiatura che pianifichi le riprese, ma anzi con disponibilità verso gli accadimenti, e senza attori. (…) Alla base del documentario c'è un rapporto ontologico con la realtà filmata, che si pretende restituita sullo schermo come si è manifestata davanti alla macchina da presa, senza mediazioni. (…) Il cinema di finzione rappresenta invece una realtà mediata, manipolata dal regista per esprimere ciò che ha immaginato. È una realtà messa in scena. Nel documentario la macchina da presa è al servizio della </a:t>
            </a:r>
            <a:r>
              <a:rPr lang="it-IT" sz="1300" u="sng" dirty="0">
                <a:latin typeface="Avenir Book" panose="02000503020000020003" pitchFamily="2" charset="0"/>
              </a:rPr>
              <a:t>realtà</a:t>
            </a:r>
            <a:r>
              <a:rPr lang="it-IT" sz="1300" dirty="0">
                <a:latin typeface="Avenir Book" panose="02000503020000020003" pitchFamily="2" charset="0"/>
              </a:rPr>
              <a:t> che le sta di fronte. </a:t>
            </a:r>
            <a:br>
              <a:rPr lang="it-IT" sz="1300" dirty="0">
                <a:latin typeface="Avenir Book" panose="02000503020000020003" pitchFamily="2" charset="0"/>
              </a:rPr>
            </a:br>
            <a:r>
              <a:rPr lang="it-IT" sz="1300" dirty="0">
                <a:latin typeface="Avenir Book" panose="02000503020000020003" pitchFamily="2" charset="0"/>
              </a:rPr>
              <a:t> </a:t>
            </a:r>
            <a:br>
              <a:rPr lang="it-IT" sz="1300" dirty="0">
                <a:latin typeface="Avenir Book" panose="02000503020000020003" pitchFamily="2" charset="0"/>
              </a:rPr>
            </a:br>
            <a:r>
              <a:rPr lang="it-IT" sz="1300" dirty="0">
                <a:latin typeface="Avenir Book" panose="02000503020000020003" pitchFamily="2" charset="0"/>
              </a:rPr>
              <a:t>Paradosso del documentario: i documentari sono costruiti </a:t>
            </a:r>
            <a:r>
              <a:rPr lang="it-IT" sz="1300" dirty="0">
                <a:latin typeface="Avenir Book" panose="02000503020000020003" pitchFamily="2" charset="0"/>
                <a:sym typeface="Symbol" pitchFamily="2" charset="2"/>
              </a:rPr>
              <a:t></a:t>
            </a:r>
            <a:r>
              <a:rPr lang="it-IT" sz="1300" dirty="0">
                <a:latin typeface="Avenir Book" panose="02000503020000020003" pitchFamily="2" charset="0"/>
              </a:rPr>
              <a:t>perché?</a:t>
            </a:r>
            <a:r>
              <a:rPr lang="it-IT" sz="1300" dirty="0">
                <a:latin typeface="Avenir Book" panose="02000503020000020003" pitchFamily="2" charset="0"/>
                <a:sym typeface="Symbol" pitchFamily="2" charset="2"/>
              </a:rPr>
              <a:t></a:t>
            </a:r>
            <a:r>
              <a:rPr lang="it-IT" sz="1300" dirty="0">
                <a:latin typeface="Avenir Book" panose="02000503020000020003" pitchFamily="2" charset="0"/>
              </a:rPr>
              <a:t>, ma cercano di rivelare la verità senza </a:t>
            </a:r>
            <a:r>
              <a:rPr lang="it-IT" sz="1300" u="sng" dirty="0">
                <a:latin typeface="Avenir Book" panose="02000503020000020003" pitchFamily="2" charset="0"/>
              </a:rPr>
              <a:t>mediazione</a:t>
            </a:r>
            <a:r>
              <a:rPr lang="it-IT" sz="1300" dirty="0">
                <a:latin typeface="Avenir Book" panose="02000503020000020003" pitchFamily="2" charset="0"/>
              </a:rPr>
              <a:t>. Guardare un documentario implica tenere queste due convinzioni contrarie. La stessa falsità del rapporto tra telecamera e argomento di studio è stata istituita fin dal primo lungometraggio documentario </a:t>
            </a:r>
            <a:r>
              <a:rPr lang="it-IT" sz="1300" i="1" dirty="0">
                <a:latin typeface="Avenir Book" panose="02000503020000020003" pitchFamily="2" charset="0"/>
              </a:rPr>
              <a:t>Nanuk l'esquimese (</a:t>
            </a:r>
            <a:r>
              <a:rPr lang="it-IT" sz="1300" i="1" dirty="0" err="1">
                <a:latin typeface="Avenir Book" panose="02000503020000020003" pitchFamily="2" charset="0"/>
              </a:rPr>
              <a:t>Nanook</a:t>
            </a:r>
            <a:r>
              <a:rPr lang="it-IT" sz="1300" i="1" dirty="0">
                <a:latin typeface="Avenir Book" panose="02000503020000020003" pitchFamily="2" charset="0"/>
              </a:rPr>
              <a:t> of the North</a:t>
            </a:r>
            <a:r>
              <a:rPr lang="it-IT" sz="1300" dirty="0">
                <a:latin typeface="Avenir Book" panose="02000503020000020003" pitchFamily="2" charset="0"/>
              </a:rPr>
              <a:t>, 1922) dove il regista Robert Flaherty ha cambiato certi materiali e messo in scena eventi, distorcendo il suo soggetto. </a:t>
            </a:r>
            <a:br>
              <a:rPr lang="fr-FR" sz="1300" dirty="0">
                <a:latin typeface="Avenir Book" panose="02000503020000020003" pitchFamily="2" charset="0"/>
              </a:rPr>
            </a:br>
            <a:endParaRPr sz="1300" dirty="0">
              <a:latin typeface="Avenir Book" panose="02000503020000020003" pitchFamily="2" charset="0"/>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1081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800" b="1">
                <a:latin typeface="Montserrat"/>
                <a:ea typeface="Montserrat"/>
                <a:cs typeface="Montserrat"/>
                <a:sym typeface="Montserrat"/>
              </a:rPr>
              <a:t>1- La storia al cinema, alla TV e nel web: panorama storico</a:t>
            </a:r>
            <a:endParaRPr sz="1800" b="1">
              <a:latin typeface="Montserrat"/>
              <a:ea typeface="Montserrat"/>
              <a:cs typeface="Montserrat"/>
              <a:sym typeface="Montserrat"/>
            </a:endParaRPr>
          </a:p>
          <a:p>
            <a:pPr marL="457200" lvl="0" indent="-342900" algn="l" rtl="0">
              <a:lnSpc>
                <a:spcPct val="115000"/>
              </a:lnSpc>
              <a:spcBef>
                <a:spcPts val="1600"/>
              </a:spcBef>
              <a:spcAft>
                <a:spcPts val="0"/>
              </a:spcAft>
              <a:buClr>
                <a:schemeClr val="dk1"/>
              </a:buClr>
              <a:buSzPts val="1800"/>
              <a:buFont typeface="Montserrat"/>
              <a:buChar char="●"/>
            </a:pPr>
            <a:r>
              <a:rPr lang="fr" sz="1800">
                <a:latin typeface="Montserrat"/>
                <a:ea typeface="Montserrat"/>
                <a:cs typeface="Montserrat"/>
                <a:sym typeface="Montserrat"/>
              </a:rPr>
              <a:t>Il documentario: prova di definizione</a:t>
            </a:r>
            <a:endParaRPr sz="1800">
              <a:latin typeface="Montserrat"/>
              <a:ea typeface="Montserrat"/>
              <a:cs typeface="Montserrat"/>
              <a:sym typeface="Montserrat"/>
            </a:endParaRPr>
          </a:p>
          <a:p>
            <a:pPr marL="0" lvl="0" indent="0" algn="l" rtl="0">
              <a:lnSpc>
                <a:spcPct val="115000"/>
              </a:lnSpc>
              <a:spcBef>
                <a:spcPts val="1600"/>
              </a:spcBef>
              <a:spcAft>
                <a:spcPts val="1600"/>
              </a:spcAft>
              <a:buNone/>
            </a:pPr>
            <a:r>
              <a:rPr lang="fr" sz="1800" i="1" u="sng">
                <a:solidFill>
                  <a:schemeClr val="hlink"/>
                </a:solidFill>
                <a:latin typeface="Montserrat"/>
                <a:ea typeface="Montserrat"/>
                <a:cs typeface="Montserrat"/>
                <a:sym typeface="Montserrat"/>
                <a:hlinkClick r:id="rId3"/>
              </a:rPr>
              <a:t>Shoah</a:t>
            </a:r>
            <a:r>
              <a:rPr lang="fr" sz="1800">
                <a:latin typeface="Montserrat"/>
                <a:ea typeface="Montserrat"/>
                <a:cs typeface="Montserrat"/>
                <a:sym typeface="Montserrat"/>
              </a:rPr>
              <a:t> </a:t>
            </a:r>
            <a:r>
              <a:rPr lang="fr" sz="1800" u="sng">
                <a:solidFill>
                  <a:schemeClr val="hlink"/>
                </a:solidFill>
                <a:latin typeface="Montserrat"/>
                <a:ea typeface="Montserrat"/>
                <a:cs typeface="Montserrat"/>
                <a:sym typeface="Montserrat"/>
                <a:hlinkClick r:id="rId4"/>
              </a:rPr>
              <a:t>di</a:t>
            </a:r>
            <a:r>
              <a:rPr lang="fr" sz="1800">
                <a:latin typeface="Montserrat"/>
                <a:ea typeface="Montserrat"/>
                <a:cs typeface="Montserrat"/>
                <a:sym typeface="Montserrat"/>
              </a:rPr>
              <a:t> Claude Lanzmann (1985)</a:t>
            </a:r>
            <a:endParaRPr sz="1800">
              <a:latin typeface="Montserrat"/>
              <a:ea typeface="Montserrat"/>
              <a:cs typeface="Montserrat"/>
              <a:sym typeface="Montserrat"/>
            </a:endParaRPr>
          </a:p>
        </p:txBody>
      </p:sp>
      <p:pic>
        <p:nvPicPr>
          <p:cNvPr id="97" name="Google Shape;97;p20"/>
          <p:cNvPicPr preferRelativeResize="0"/>
          <p:nvPr/>
        </p:nvPicPr>
        <p:blipFill>
          <a:blip r:embed="rId5">
            <a:alphaModFix/>
          </a:blip>
          <a:stretch>
            <a:fillRect/>
          </a:stretch>
        </p:blipFill>
        <p:spPr>
          <a:xfrm>
            <a:off x="5880150" y="898600"/>
            <a:ext cx="2731600" cy="4024673"/>
          </a:xfrm>
          <a:prstGeom prst="rect">
            <a:avLst/>
          </a:prstGeom>
          <a:noFill/>
          <a:ln>
            <a:noFill/>
          </a:ln>
        </p:spPr>
      </p:pic>
      <p:pic>
        <p:nvPicPr>
          <p:cNvPr id="98" name="Google Shape;98;p20"/>
          <p:cNvPicPr preferRelativeResize="0"/>
          <p:nvPr/>
        </p:nvPicPr>
        <p:blipFill>
          <a:blip r:embed="rId6">
            <a:alphaModFix/>
          </a:blip>
          <a:stretch>
            <a:fillRect/>
          </a:stretch>
        </p:blipFill>
        <p:spPr>
          <a:xfrm>
            <a:off x="604100" y="1933975"/>
            <a:ext cx="4790701" cy="2694749"/>
          </a:xfrm>
          <a:prstGeom prst="rect">
            <a:avLst/>
          </a:prstGeom>
          <a:noFill/>
          <a:ln>
            <a:noFill/>
          </a:ln>
        </p:spPr>
      </p:pic>
      <p:sp>
        <p:nvSpPr>
          <p:cNvPr id="99" name="Google Shape;99;p20"/>
          <p:cNvSpPr txBox="1"/>
          <p:nvPr/>
        </p:nvSpPr>
        <p:spPr>
          <a:xfrm>
            <a:off x="215300" y="4628725"/>
            <a:ext cx="5568300" cy="28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latin typeface="Montserrat"/>
                <a:ea typeface="Montserrat"/>
                <a:cs typeface="Montserrat"/>
                <a:sym typeface="Montserrat"/>
              </a:rPr>
              <a:t>Claude Lanzmann, nella sua casa parigina, febbraio 2016, © Joël Saget, AFP</a:t>
            </a:r>
            <a:endParaRPr sz="11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3175</Words>
  <Application>Microsoft Macintosh PowerPoint</Application>
  <PresentationFormat>Affichage à l'écran (16:9)</PresentationFormat>
  <Paragraphs>108</Paragraphs>
  <Slides>22</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Montserrat</vt:lpstr>
      <vt:lpstr>Avenir Book</vt:lpstr>
      <vt:lpstr>Arial</vt:lpstr>
      <vt:lpstr>Wingdings</vt:lpstr>
      <vt:lpstr>Simple Light</vt:lpstr>
      <vt:lpstr>Présentation PowerPoint</vt:lpstr>
      <vt:lpstr>I temi che affronteremo nelle due lezioni:</vt:lpstr>
      <vt:lpstr>1- La storia al cinema, alla TV e nel web: panorama storico Storia al cinema: i film “storici”    A partire degli anni 70, i storici francesi Marc Ferro e Pierre Sorlin, usano e incitano ad usare i film e certi contenuti della TV come fonte in sé, importante per gli studi in storia contemporanea. In effetti, il cinema e la TV costituiscono degli strumenti di rappresentazione e di ridefinizione della memoria collettiva, e una opportunità di accrescimento della coscienza del passato e dei momenti fondativi su cui si sostiene una società.  </vt:lpstr>
      <vt:lpstr>Présentation PowerPoint</vt:lpstr>
      <vt:lpstr>Présentation PowerPoint</vt:lpstr>
      <vt:lpstr>Présentation PowerPoint</vt:lpstr>
      <vt:lpstr>Présentation PowerPoint</vt:lpstr>
      <vt:lpstr>1- La storia al cinema, alla TV e nel web: panorama storico Il documentario: prova di definizione  → Il dilemma vero/falso del documentario   Definizione del documentario (secondo Treccani): “con il termine documentario si intende, nell'uso comune, un film, di qualsiasi lunghezza, girato senza esplicite finalità di finzione, e perciò, in generale, senza una sceneggiatura che pianifichi le riprese, ma anzi con disponibilità verso gli accadimenti, e senza attori. (…) Alla base del documentario c'è un rapporto ontologico con la realtà filmata, che si pretende restituita sullo schermo come si è manifestata davanti alla macchina da presa, senza mediazioni. (…) Il cinema di finzione rappresenta invece una realtà mediata, manipolata dal regista per esprimere ciò che ha immaginato. È una realtà messa in scena. Nel documentario la macchina da presa è al servizio della realtà che le sta di fronte.    Paradosso del documentario: i documentari sono costruiti perché?, ma cercano di rivelare la verità senza mediazione. Guardare un documentario implica tenere queste due convinzioni contrarie. La stessa falsità del rapporto tra telecamera e argomento di studio è stata istituita fin dal primo lungometraggio documentario Nanuk l'esquimese (Nanook of the North, 1922) dove il regista Robert Flaherty ha cambiato certi materiali e messo in scena eventi, distorcendo il suo soggetto.  </vt:lpstr>
      <vt:lpstr>1- La storia al cinema, alla TV e nel web: panorama storico Il documentario: prova di definizione Shoah di Claude Lanzmann (1985)</vt:lpstr>
      <vt:lpstr>Présentation PowerPoint</vt:lpstr>
      <vt:lpstr>1- La storia al cinema, alla TV e nel web: panorama storico Il documentario: prova di definizione → Storici, storiche e i documentari TV   In generale, i/le storici/che rimprovano alla televisione di essere troppo superficiale, di non essere in capacità di presentare qualsiasi forma di complessità, di tenersi lontana dalle fonti e della ricerca, e delle controverse storiografiche. Le produzioni televisive di carattere storico hanno una tendenza ad affermare più che ad analizzare il passato, invece sappiamo che quando si fa storia è sempre difficile affermare in modo definitivo quello che è accaduto nel passato, Il professore di cinema Dirk Eitzen (Università Franklin and Marshall, Stati-Uniti), ha anche detto in modo provocatorio che “il pubblico dei documentari storici non è interessato nel capire la complessità del passato. Quello che il pubblico vuole è una forte esperienza emozionante” (D. Eitzen “Against the ivory tower: an apologia for ‘popular’ historical documentaries”, in Rosenthal and Corner, New Challenges for Documentary, 2005, p. 411.)     Potremo dire che la “realtà” è troppo complessa per essere mostrata al grande pubblico. Il processo di comunicare a un grande pubblico significa inevitabilmente di semplificare il messaggio. Cosa significa allora? Vuol dire la storia “vera” deve essere lasciata agli/lle storici/che professionali/e? Che sono soltanto loro che hanno il potere di parlare di storia? C’è il bisogno di controllare la produzione e l’interpretazione del passato? E questo ci fa interrogare sul posto degli/lle storici/che e soprattutto dei Public Historians. Potremmo dire che i Public Historians si trovano in mezzo. In mezzo tra il grande pubblico, le produzioni televisive, cinematografiche e gli/le storici/che dell’Academia</vt:lpstr>
      <vt:lpstr>1- La storia al cinema, alla TV e nel web: panorama storico Il documentario storico in TV: panorama italiano  → Anni Cinquanta e Sessanta   - Argomento dominante : Italia ma assenza dell’arco  tematico di fascismo e Resistenza.  - Documentari di montaggio: immagini di repertorio, spesso acquisite da altri organismi (come l’Istituto Luce) e commentate da una voce fuori campo.  - Orientamento pedagogico impegnato a fornire modelli socioculturali.   </vt:lpstr>
      <vt:lpstr>1- La storia al cinema, alla TV e nel web: panorama storico Il documentario storico in TV: panorama italiano  → Anni Settanta  Alcuni programmi rappresentativi di questo filone (a vedere su TecheRai) -    C’era una volta ieri, Nascita della Repubblica: sulla Costituzione, combina filmati di repertorio, servizi ed interviste -    Storie dell’emigrazione: testimonianze personali che si fondono in un racconto al plurale, esempio di “storia sociale” -    Passato prossimo, Appena ieri: incentrato anche su argomenti poco trattati del passato recente -    La Repubblica che ci siamo dati: spezzoni di film, in particolare neorealisti, immagini di repertorio e interviste -    Febbraio 1947: vincitori e vinti, Togliatti e il memoriale di Yalta: insieme all’anniversario del decennale della morte del segretario del PCI, in epoca di centrosinistra e compromesso storico  </vt:lpstr>
      <vt:lpstr>1- La storia al cinema, alla TV e nel web: panorama storico Il documentario storico in TV: panorama italiano  → Anni Ottanta  &gt; Propensione verso la spettacolarizzazione della storia:  in questo periodo, uno dei principali obiettivi è intrattenere il proprio pubblico. La conseguenza è l’opportunità di offrire prodotti coinvolgenti, che non abdichino alla funzione divulgativa, ma che rafforzino l’appeal verso un target il più ampio possibile. &gt; Entrata in un regime concorrenziale (con nuovi cannali televisivi) accentua questa necessità: la sfida per contrastare nuove proposte è quella di ripensare parzialmente la programmazione, non tanto nella sostanza, quanto nella forma.  &gt; Versante strutturale: le novità di tipologia del programma storico dipendono principalmente dall’interazione tra lo storico di professione, che entra maggiormente in sintonia con la “grammatica” televisiva. Ma viene anche intrapresa una strada che porta i giornalisti a calarsi nei panni di “nuovi storici” e che promuove la TV quale maturo strumento di divulgazione dell’argomento storico.  &gt; L’ampliamento dell’arco tematico e la definitiva strutturazione in cicli organizzati. Le questioni più trattate sono quelle relative al fascismo e al nazismo, alla Seconda guerra mondiale e alla fase postbellica  Esempi: I vent’anni di tre generazioni: il Novecento italiano analizzato attraverso un taglio socio-politico Serata Marx e Serata Mussolini: con la conduzione di Beniamino Placido, dotato di una buona componente spettacolare   </vt:lpstr>
      <vt:lpstr>1- La storia al cinema, alla TV e nel web: panorama storico Il documentario storico in TV: panorama italiano   → Anni Novanta  Il rapporto con la politica si intensifica (anche dovuto al contesto politico italiano (“Tangentopoli” o “Mani Pulite”). Le potenzialità del medium sono a disposizione, dal punto di vista dell’informazione, di un racconto per immagini in grado di illustrare in maniera quanto più esaustiva tutti gli argomenti, legandoli però a una cornice spettacolare che risponda alle aspettative del pubblico.  Nel 1997 comincia il programma La grande storia (che esiste ancora oggi), sul piano contenutistico, La Grande Storia marca un ampliamento delle materie trattate e una innovazione nei modi enunciativi. E altro punto importante, riesce a rimanere diffuso in prima serata, in una congiuntura di guerra degli ascolti, con il merito di conquistare una propria audience e nel tentativo di fidelizzarla.  Nello stesso anno, con le prime trasmissioni di Galeazzo Ciano. Una tragedia fascista e Hitler e Mussolini: gli anni degli incontri firmata da Nicola Caracciolo (PHOTO), si apre quella che si potrebbe definire come “l’età adulta” del passaggio dello specifico storico sugli schermi televisivi: prodotti di divulgazione insieme a prodotti di fiction iniziano a occupare una porzione sempre più ampia.   Alcuni programmi rappresentativi:  50 anni fa, l’Italia va alla guerra, Quell’Italia del ’43: programma anniversario in concomitanza con il cinquantenario della Seconda guerra mondiale  La mia guerra: storie private, memorie di guerra portate in primo piano dalle testimonianze della gente comune </vt:lpstr>
      <vt:lpstr>1- La storia al cinema, alla TV e nel web: panorama storico  La storia su Internet: focus sul web documentario  Un web-documentary, o documentario interattivo, è un nuovo genere di documentario nato intorno ai primi anni Duemila, che differisce dal documentario tradizionale per forma, modalità di fruizione e rapporto tra autore e fruitore.    Se il documentario tradizionale è un audiovisivo pensato per cinema o televisione, il web-doc è un prodotto multimediale destinato a una fruizione su internet, i cui contenuti vengono presentati sotto forma di diversi media – testo, audio, video, infografiche, immagini, animazioni, e così via – collegati in una struttura ipertestuale.   Questa modalità di offerta dei contenuti influisce necessariamente sia sulla struttura narrativa del documentario che sulla sua fruizione da parte dello spettatore/utente, che sono due aspetti strettamente correlati. Se un documentario tradizionale è caratterizzato da una narrazione “lineare” – in cui si parte da un inizio e si arriva a una fine secondo un percorso stabilito dall’autore – la narrazione in un web-doc è “non lineare” proprio perché l’utente è chiamato a fruirlo in modo “attivo”. Nel primo caso lo spettatore assiste in modo “passivo” (guardando, con una partecipazione al più cognitiva), senza poter influire sulla storia; nel secondo caso esplora i vari contenuti secondo un proprio percorso basato su interessi personali e con i propri tempi, la sua partecipazione è, in qualche modo, “fisica”, nel senso che si traduce in azioni come muovere il mouse, cliccare, muoversi in uno spazio virtuale, parlare.   Il genere web-doc nasce dalla convergenza di tre elementi fondamentali: la struttura ipertestuale, la multimedialità (video, foto, testo ecc.) e lo storytelling.</vt:lpstr>
      <vt:lpstr>1- La storia al cinema, alla TV e nel web: panorama storico La storia su Internet: focus sul web documentario</vt:lpstr>
      <vt:lpstr>1- Le immagini d’archivio Cos’è un’immagine d’archivio: prova di definizione  Vogliamo Anche Le Rose, di Alina Marazzi (2007)  Le immagini di archivio sono onnipresenti nella nostra cultura visuale. Possiamo riconoscerli da un’estetica che si distingue dalle immagini attuale, dalle riprese proposte, o semplicemente da una didascalia o un commento che rinviano le immagini a un passato vicino o lontano. Ritroviamo le immagini di archivio in tutte le produzioni cinematografiche, i documentari, in tutti programmi della televisione, del telegiornale, della pubblicità.   L’immagine d’archivio non è uno stock shot che suppone la capacità di diffondersi nelle immagini che l’accompagnano, al punto che è difficile sapere se appartiene a un contesto spazio-temporale differente. Invece l’immagine d’archivio, esiste con quello che rivendica.  A priori, ogni immagine del passato può essere un’immagine d’archivio ma, appunto, dicendo così si annulla la qualificazione. La domanda è come si può misurare il valore documentario di un’immagine?  Potremmo dire che il valore documentario dipende dalla “natura” dell’immagine d’archivio (provenienza ad esempio) ma anche dalle domande che pone il fatto di metterla in un altro contesto, un altro film.   Questo significa dunque che l’immagine d’archivio non ha un valore documentario in sé. Questo valore evolve col tempo, in funzione del suo valore sul mercato e delle domande che facciamo alle immagini.  </vt:lpstr>
      <vt:lpstr>1- Le immagini d’archivio La questione della modificazione delle immagini d’archivio  → Il problema dell’uso delle immagini d’archivio  Ci sono numerosi programmi storici che prendono le immagini d’archivio senza bene prendere in conto il loro tenore ideologico, la loro parte di soggettività, molti documentari si accontentano di mettere (senza porsi domande) le immagini di propaganda di ieri commentandole con la propaganda di oggi; come se queste vedute fossero portatrici del pieno senso della storia.   In generale, le immagini d’archivio sono usate per animare il quadro, l’argomento del film è lasciato al commento. Il valore documentario delle immagini d’archivio è allora abbandonato per diventare soltanto delle immagini illustrative, al carattere spettacolare. Quello che provoca spesso un’uso sbagliato delle immagini d’archivio. Si nota anche usando queste immagini senza spiegarne il senso, si abitua il pubblico a vederle senza pensarli. </vt:lpstr>
      <vt:lpstr>1- Le immagini d’archivio La questione della modificazione delle immagini d’archivio  → Il problema della colorizzazione delle immagini d’archivio &gt; una pratica di « attualizzazione » del passato.</vt:lpstr>
      <vt:lpstr>Bibliografia</vt:lpstr>
      <vt:lpstr>Discussione conclusiva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Microsoft Office User</cp:lastModifiedBy>
  <cp:revision>8</cp:revision>
  <dcterms:modified xsi:type="dcterms:W3CDTF">2020-10-25T18:50:52Z</dcterms:modified>
</cp:coreProperties>
</file>