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65" r:id="rId3"/>
    <p:sldId id="267" r:id="rId4"/>
    <p:sldId id="266" r:id="rId5"/>
    <p:sldId id="270" r:id="rId6"/>
    <p:sldId id="268" r:id="rId7"/>
    <p:sldId id="269" r:id="rId8"/>
    <p:sldId id="272" r:id="rId9"/>
    <p:sldId id="271" r:id="rId10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10B"/>
    <a:srgbClr val="1B3F67"/>
    <a:srgbClr val="70240F"/>
    <a:srgbClr val="154194"/>
    <a:srgbClr val="EE6D05"/>
    <a:srgbClr val="FCBF00"/>
    <a:srgbClr val="273483"/>
    <a:srgbClr val="E33C8C"/>
    <a:srgbClr val="E33253"/>
    <a:srgbClr val="3F9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89" autoAdjust="0"/>
    <p:restoredTop sz="94718"/>
  </p:normalViewPr>
  <p:slideViewPr>
    <p:cSldViewPr snapToGrid="0" snapToObjects="1">
      <p:cViewPr varScale="1">
        <p:scale>
          <a:sx n="108" d="100"/>
          <a:sy n="10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16D92-6188-A14E-A891-B5D26DF81351}" type="datetimeFigureOut">
              <a:rPr lang="it-IT" smtClean="0"/>
              <a:t>08/10/2019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756EE-FE83-7B45-BED0-DBEE85721A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79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16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612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608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102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545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832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913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396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54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08/10/2019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08/10/2019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08/10/2019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08/10/2019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08/10/2019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08/10/2019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08/10/2019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08/10/2019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08/10/2019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08/10/2019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08/10/2019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ED7CB-2896-6E45-A4F9-63B8E38DD059}" type="datetimeFigureOut">
              <a:rPr lang="it-IT" smtClean="0"/>
              <a:t>08/10/2019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Elettronica per l’audio e l’acustica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C2B431D-892C-8B43-A2D7-A99F14F5E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988"/>
            <a:ext cx="9144000" cy="399851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1128" y="3144243"/>
            <a:ext cx="5801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The De1-SoC </a:t>
            </a:r>
            <a:r>
              <a:rPr lang="it-IT" sz="2100" b="1" dirty="0" err="1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development</a:t>
            </a:r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 board</a:t>
            </a:r>
          </a:p>
          <a:p>
            <a:endParaRPr lang="it-IT" sz="2100" b="1" dirty="0">
              <a:solidFill>
                <a:srgbClr val="70240F"/>
              </a:solidFill>
              <a:latin typeface="Founders Grotesk" panose="020B0503030202060203" pitchFamily="34" charset="77"/>
              <a:ea typeface="Gibson SemiBold" charset="0"/>
              <a:cs typeface="Gibson SemiBold" charset="0"/>
            </a:endParaRPr>
          </a:p>
          <a:p>
            <a:r>
              <a:rPr lang="it-IT" sz="2100" b="1" dirty="0" err="1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A.Carini</a:t>
            </a:r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 – Progettazione di sistemi elettronici</a:t>
            </a:r>
          </a:p>
          <a:p>
            <a:endParaRPr lang="it-IT" sz="2100" b="1" dirty="0">
              <a:solidFill>
                <a:srgbClr val="70240F"/>
              </a:solidFill>
              <a:latin typeface="Founders Grotesk" panose="020B0503030202060203" pitchFamily="34" charset="77"/>
              <a:ea typeface="Gibson SemiBold" charset="0"/>
              <a:cs typeface="Gibson SemiBold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A77C57D-DACB-4D49-9CDC-735C99708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28" y="341906"/>
            <a:ext cx="2877459" cy="58817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DC48736-1C21-2141-8F8C-8851A2DBD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660" y="341907"/>
            <a:ext cx="1558210" cy="5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4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Top </a:t>
            </a:r>
            <a:r>
              <a:rPr lang="it-IT" sz="2100" b="1" dirty="0" err="1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view</a:t>
            </a:r>
            <a:endParaRPr lang="it-IT" sz="2100" b="1" dirty="0">
              <a:solidFill>
                <a:srgbClr val="70240F"/>
              </a:solidFill>
              <a:latin typeface="Founders Grotesk" panose="020B0503030202060203" pitchFamily="34" charset="77"/>
              <a:ea typeface="Gibson SemiBold" charset="0"/>
              <a:cs typeface="Gibson SemiBold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AC3D543-37E3-4CF2-8062-AAD743BBA594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Progettazione di sistemi elettronici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6388A16-577B-4E7B-81EA-6D0601269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763" y="14062"/>
            <a:ext cx="638948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4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Bottom </a:t>
            </a:r>
            <a:r>
              <a:rPr lang="it-IT" sz="2100" b="1" dirty="0" err="1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view</a:t>
            </a:r>
            <a:endParaRPr lang="it-IT" sz="2100" b="1" dirty="0">
              <a:solidFill>
                <a:srgbClr val="70240F"/>
              </a:solidFill>
              <a:latin typeface="Founders Grotesk" panose="020B0503030202060203" pitchFamily="34" charset="77"/>
              <a:ea typeface="Gibson SemiBold" charset="0"/>
              <a:cs typeface="Gibson SemiBold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AC3D543-37E3-4CF2-8062-AAD743BBA594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Progettazione di sistemi elettronici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4D3D25B-EFA0-426F-9085-442279434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111" y="774235"/>
            <a:ext cx="5689777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1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HW FPGA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0507E5-8B73-494C-BD40-7205403095ED}"/>
              </a:ext>
            </a:extLst>
          </p:cNvPr>
          <p:cNvSpPr txBox="1"/>
          <p:nvPr/>
        </p:nvSpPr>
        <p:spPr>
          <a:xfrm>
            <a:off x="543108" y="762322"/>
            <a:ext cx="78768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• Altera </a:t>
            </a:r>
            <a:r>
              <a:rPr lang="it-IT" sz="1600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Cyclone</a:t>
            </a:r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® V SE 5CSEMA5F31C6N device</a:t>
            </a:r>
          </a:p>
          <a:p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• Altera serial </a:t>
            </a:r>
            <a:r>
              <a:rPr lang="it-IT" sz="1600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configuration</a:t>
            </a:r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 device – EPCS128</a:t>
            </a:r>
          </a:p>
          <a:p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• USB-Blaster II </a:t>
            </a:r>
            <a:r>
              <a:rPr lang="it-IT" sz="1600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onboard</a:t>
            </a:r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 for programming; JTAG Mode</a:t>
            </a:r>
          </a:p>
          <a:p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• 64MB SDRAM (16-bit data bus)</a:t>
            </a:r>
          </a:p>
          <a:p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• 4 </a:t>
            </a:r>
            <a:r>
              <a:rPr lang="it-IT" sz="1600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push-buttons</a:t>
            </a:r>
            <a:endParaRPr lang="it-IT" sz="1600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  <a:p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• 10 slide switches</a:t>
            </a:r>
          </a:p>
          <a:p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• 10 red user </a:t>
            </a:r>
            <a:r>
              <a:rPr lang="it-IT" sz="1600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LEDs</a:t>
            </a:r>
            <a:endParaRPr lang="it-IT" sz="1600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  <a:p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• Six 7-segment displays</a:t>
            </a:r>
          </a:p>
          <a:p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• </a:t>
            </a:r>
            <a:r>
              <a:rPr lang="it-IT" sz="1600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Four</a:t>
            </a:r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 50MHz clock sources from the clock generator</a:t>
            </a:r>
          </a:p>
          <a:p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• 24-bit CD-</a:t>
            </a:r>
            <a:r>
              <a:rPr lang="it-IT" sz="1600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quality</a:t>
            </a:r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 audio CODEC with line-in, line-out, and </a:t>
            </a:r>
            <a:r>
              <a:rPr lang="it-IT" sz="1600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microphone</a:t>
            </a:r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-in jacks</a:t>
            </a:r>
          </a:p>
          <a:p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• VGA DAC (8-bit high-speed triple </a:t>
            </a:r>
            <a:r>
              <a:rPr lang="it-IT" sz="1600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DACs</a:t>
            </a:r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) with VGA-out </a:t>
            </a:r>
            <a:r>
              <a:rPr lang="it-IT" sz="1600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connector</a:t>
            </a:r>
            <a:endParaRPr lang="it-IT" sz="1600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  <a:p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• TV decoder (NTSC/PAL/SECAM) and TV-in </a:t>
            </a:r>
            <a:r>
              <a:rPr lang="it-IT" sz="1600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connector</a:t>
            </a:r>
            <a:endParaRPr lang="it-IT" sz="1600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  <a:p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• PS/2 mouse/</a:t>
            </a:r>
            <a:r>
              <a:rPr lang="it-IT" sz="1600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keyboard</a:t>
            </a:r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 </a:t>
            </a:r>
            <a:r>
              <a:rPr lang="it-IT" sz="1600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connector</a:t>
            </a:r>
            <a:endParaRPr lang="it-IT" sz="1600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  <a:p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• IR </a:t>
            </a:r>
            <a:r>
              <a:rPr lang="it-IT" sz="1600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receiver</a:t>
            </a:r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 and IR </a:t>
            </a:r>
            <a:r>
              <a:rPr lang="it-IT" sz="1600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emitter</a:t>
            </a:r>
            <a:endParaRPr lang="it-IT" sz="1600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  <a:p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• Two 40-pin </a:t>
            </a:r>
            <a:r>
              <a:rPr lang="it-IT" sz="1600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expansion</a:t>
            </a:r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 </a:t>
            </a:r>
            <a:r>
              <a:rPr lang="it-IT" sz="1600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header</a:t>
            </a:r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 with </a:t>
            </a:r>
            <a:r>
              <a:rPr lang="it-IT" sz="1600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diode</a:t>
            </a:r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 </a:t>
            </a:r>
            <a:r>
              <a:rPr lang="it-IT" sz="1600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protection</a:t>
            </a:r>
            <a:endParaRPr lang="it-IT" sz="1600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  <a:p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• A/D </a:t>
            </a:r>
            <a:r>
              <a:rPr lang="it-IT" sz="1600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converter</a:t>
            </a:r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, 4-pin SPI </a:t>
            </a:r>
            <a:r>
              <a:rPr lang="it-IT" sz="1600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interface</a:t>
            </a:r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 with FPGA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AC3D543-37E3-4CF2-8062-AAD743BBA594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Progettazione di sistemi elettronici</a:t>
            </a:r>
          </a:p>
        </p:txBody>
      </p:sp>
    </p:spTree>
    <p:extLst>
      <p:ext uri="{BB962C8B-B14F-4D97-AF65-F5344CB8AC3E}">
        <p14:creationId xmlns:p14="http://schemas.microsoft.com/office/powerpoint/2010/main" val="272949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HW HPS (Hard Processor System)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0507E5-8B73-494C-BD40-7205403095ED}"/>
              </a:ext>
            </a:extLst>
          </p:cNvPr>
          <p:cNvSpPr txBox="1"/>
          <p:nvPr/>
        </p:nvSpPr>
        <p:spPr>
          <a:xfrm>
            <a:off x="543108" y="1003322"/>
            <a:ext cx="78768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800MHz Dual-core ARM Cortex-A9 </a:t>
            </a:r>
            <a:r>
              <a:rPr lang="en-US" dirty="0" err="1"/>
              <a:t>MPCore</a:t>
            </a:r>
            <a:r>
              <a:rPr lang="en-US" dirty="0"/>
              <a:t> processor</a:t>
            </a:r>
          </a:p>
          <a:p>
            <a:r>
              <a:rPr lang="en-US" dirty="0"/>
              <a:t>• 1GB DDR3 SDRAM (32-bit data bus)</a:t>
            </a:r>
          </a:p>
          <a:p>
            <a:r>
              <a:rPr lang="en-US" dirty="0"/>
              <a:t>• 1 Gigabit Ethernet PHY with RJ45 connector</a:t>
            </a:r>
          </a:p>
          <a:p>
            <a:r>
              <a:rPr lang="en-US" dirty="0"/>
              <a:t>• 2-port USB Host, normal Type-A USB connector</a:t>
            </a:r>
          </a:p>
          <a:p>
            <a:r>
              <a:rPr lang="en-US" dirty="0"/>
              <a:t>• Micro SD card socket</a:t>
            </a:r>
          </a:p>
          <a:p>
            <a:r>
              <a:rPr lang="en-US" dirty="0"/>
              <a:t>• Accelerometer (I2C interface + interrupt)</a:t>
            </a:r>
          </a:p>
          <a:p>
            <a:r>
              <a:rPr lang="en-US" dirty="0"/>
              <a:t>• UART to USB, USB Mini-B connector</a:t>
            </a:r>
          </a:p>
          <a:p>
            <a:r>
              <a:rPr lang="en-US" dirty="0"/>
              <a:t>• Warm reset button and cold reset button</a:t>
            </a:r>
          </a:p>
          <a:p>
            <a:r>
              <a:rPr lang="en-US" dirty="0"/>
              <a:t>• One user button and one user LED</a:t>
            </a:r>
          </a:p>
          <a:p>
            <a:r>
              <a:rPr lang="en-US" dirty="0"/>
              <a:t>• LTC 2x7 expansion header</a:t>
            </a:r>
            <a:endParaRPr lang="it-IT" sz="1600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AC3D543-37E3-4CF2-8062-AAD743BBA594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Progettazione di sistemi elettronici</a:t>
            </a:r>
          </a:p>
        </p:txBody>
      </p:sp>
    </p:spTree>
    <p:extLst>
      <p:ext uri="{BB962C8B-B14F-4D97-AF65-F5344CB8AC3E}">
        <p14:creationId xmlns:p14="http://schemas.microsoft.com/office/powerpoint/2010/main" val="1871881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 err="1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Block</a:t>
            </a:r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 </a:t>
            </a:r>
            <a:r>
              <a:rPr lang="it-IT" sz="2100" b="1" dirty="0" err="1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diagram</a:t>
            </a:r>
            <a:endParaRPr lang="it-IT" sz="2100" b="1" dirty="0">
              <a:solidFill>
                <a:srgbClr val="70240F"/>
              </a:solidFill>
              <a:latin typeface="Founders Grotesk" panose="020B0503030202060203" pitchFamily="34" charset="77"/>
              <a:ea typeface="Gibson SemiBold" charset="0"/>
              <a:cs typeface="Gibson SemiBold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AC3D543-37E3-4CF2-8062-AAD743BBA594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Progettazione di sistemi elettronici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C72F8C9-0AC9-4AB0-9281-E6FB0C177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262" y="375457"/>
            <a:ext cx="4968831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0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FPGA Device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0507E5-8B73-494C-BD40-7205403095ED}"/>
              </a:ext>
            </a:extLst>
          </p:cNvPr>
          <p:cNvSpPr txBox="1"/>
          <p:nvPr/>
        </p:nvSpPr>
        <p:spPr>
          <a:xfrm>
            <a:off x="408429" y="1152104"/>
            <a:ext cx="7876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Cyclone V SoC 5CSEMA5F31 Device</a:t>
            </a:r>
          </a:p>
          <a:p>
            <a:r>
              <a:rPr lang="en-US" dirty="0"/>
              <a:t>• Dual-core ARM Cortex-A9 (HPS)</a:t>
            </a:r>
          </a:p>
          <a:p>
            <a:r>
              <a:rPr lang="en-US" dirty="0"/>
              <a:t>• 85K programmable logic elements</a:t>
            </a:r>
          </a:p>
          <a:p>
            <a:r>
              <a:rPr lang="en-US" dirty="0"/>
              <a:t>• 4,450 Kbits embedded memory</a:t>
            </a:r>
          </a:p>
          <a:p>
            <a:r>
              <a:rPr lang="en-US" dirty="0"/>
              <a:t>• 6 fractional PLLs</a:t>
            </a:r>
          </a:p>
          <a:p>
            <a:r>
              <a:rPr lang="en-US" dirty="0"/>
              <a:t>• 2 hard memory controllers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AC3D543-37E3-4CF2-8062-AAD743BBA594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Progettazione di sistemi elettronici</a:t>
            </a:r>
          </a:p>
        </p:txBody>
      </p:sp>
    </p:spTree>
    <p:extLst>
      <p:ext uri="{BB962C8B-B14F-4D97-AF65-F5344CB8AC3E}">
        <p14:creationId xmlns:p14="http://schemas.microsoft.com/office/powerpoint/2010/main" val="60226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Settings of FPGA Configuration Mode</a:t>
            </a:r>
            <a:endParaRPr lang="it-IT" sz="2100" b="1" dirty="0">
              <a:solidFill>
                <a:srgbClr val="70240F"/>
              </a:solidFill>
              <a:latin typeface="Founders Grotesk" panose="020B0503030202060203" pitchFamily="34" charset="77"/>
              <a:ea typeface="Gibson SemiBold" charset="0"/>
              <a:cs typeface="Gibson SemiBold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0507E5-8B73-494C-BD40-7205403095ED}"/>
              </a:ext>
            </a:extLst>
          </p:cNvPr>
          <p:cNvSpPr txBox="1"/>
          <p:nvPr/>
        </p:nvSpPr>
        <p:spPr>
          <a:xfrm>
            <a:off x="408429" y="1152104"/>
            <a:ext cx="787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These are the default settings (Active Serial mode) to be used in Labs: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AC3D543-37E3-4CF2-8062-AAD743BBA594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Progettazione di sistemi elettronici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D3EFBD2-896C-4D2F-9205-90A108951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989" y="1663425"/>
            <a:ext cx="6870023" cy="28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5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HW </a:t>
            </a:r>
            <a:r>
              <a:rPr lang="it-IT" sz="2100" b="1" dirty="0" err="1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Resources</a:t>
            </a:r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 and board </a:t>
            </a:r>
            <a:r>
              <a:rPr lang="it-IT" sz="2100" b="1" dirty="0" err="1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manual</a:t>
            </a:r>
            <a:endParaRPr lang="it-IT" sz="2100" b="1" dirty="0">
              <a:solidFill>
                <a:srgbClr val="70240F"/>
              </a:solidFill>
              <a:latin typeface="Founders Grotesk" panose="020B0503030202060203" pitchFamily="34" charset="77"/>
              <a:ea typeface="Gibson SemiBold" charset="0"/>
              <a:cs typeface="Gibson SemiBold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0507E5-8B73-494C-BD40-7205403095ED}"/>
              </a:ext>
            </a:extLst>
          </p:cNvPr>
          <p:cNvSpPr txBox="1"/>
          <p:nvPr/>
        </p:nvSpPr>
        <p:spPr>
          <a:xfrm>
            <a:off x="408429" y="1152104"/>
            <a:ext cx="7876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HW resources (</a:t>
            </a:r>
            <a:r>
              <a:rPr lang="en-US" dirty="0" err="1"/>
              <a:t>leds</a:t>
            </a:r>
            <a:r>
              <a:rPr lang="en-US" dirty="0"/>
              <a:t>, buttons, switches, memories, etc.) are mapped into specific pins of the FPGA.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pin assignment can be found on the board User Manual.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 at hand a copy of the board manual: DE1-SoC_User_manual.pdf</a:t>
            </a:r>
          </a:p>
          <a:p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AC3D543-37E3-4CF2-8062-AAD743BBA594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Progettazione di sistemi elettronici</a:t>
            </a:r>
          </a:p>
        </p:txBody>
      </p:sp>
    </p:spTree>
    <p:extLst>
      <p:ext uri="{BB962C8B-B14F-4D97-AF65-F5344CB8AC3E}">
        <p14:creationId xmlns:p14="http://schemas.microsoft.com/office/powerpoint/2010/main" val="3197648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</TotalTime>
  <Words>416</Words>
  <Application>Microsoft Office PowerPoint</Application>
  <PresentationFormat>Presentazione su schermo (16:9)</PresentationFormat>
  <Paragraphs>64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Founders Grotesk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Alberto Carini</dc:creator>
  <cp:lastModifiedBy>Alberto Carini</cp:lastModifiedBy>
  <cp:revision>48</cp:revision>
  <dcterms:created xsi:type="dcterms:W3CDTF">2018-02-12T09:47:17Z</dcterms:created>
  <dcterms:modified xsi:type="dcterms:W3CDTF">2019-10-08T17:09:28Z</dcterms:modified>
</cp:coreProperties>
</file>