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76" r:id="rId2"/>
    <p:sldId id="261" r:id="rId3"/>
    <p:sldId id="262" r:id="rId4"/>
    <p:sldId id="266" r:id="rId5"/>
    <p:sldId id="260" r:id="rId6"/>
    <p:sldId id="267" r:id="rId7"/>
    <p:sldId id="268" r:id="rId8"/>
    <p:sldId id="269" r:id="rId9"/>
    <p:sldId id="275" r:id="rId10"/>
    <p:sldId id="274" r:id="rId11"/>
    <p:sldId id="270" r:id="rId12"/>
    <p:sldId id="271" r:id="rId13"/>
    <p:sldId id="257" r:id="rId14"/>
    <p:sldId id="272" r:id="rId15"/>
    <p:sldId id="273" r:id="rId16"/>
  </p:sldIdLst>
  <p:sldSz cx="9144000" cy="6858000" type="screen4x3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CAPITAL of S.P.A.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Azioni</c:v>
                </c:pt>
              </c:strCache>
            </c:strRef>
          </c:tx>
          <c:cat>
            <c:numRef>
              <c:f>Foglio1!$A$2:$A$41</c:f>
              <c:numCache>
                <c:formatCode>General</c:formatCode>
                <c:ptCount val="40"/>
              </c:numCache>
            </c:numRef>
          </c:cat>
          <c:val>
            <c:numRef>
              <c:f>Foglio1!$B$2:$B$41</c:f>
              <c:numCache>
                <c:formatCode>General</c:formatCode>
                <c:ptCount val="4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11-4F93-9636-052DB75999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0.75938</cdr:x>
      <cdr:y>0.33182</cdr:y>
    </cdr:from>
    <cdr:to>
      <cdr:x>0.97101</cdr:x>
      <cdr:y>0.51847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4392488" y="1152128"/>
          <a:ext cx="122413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2000" dirty="0"/>
            <a:t>SHARES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D06E4-34CB-4567-9DDF-3B880DC1ADA3}" type="datetimeFigureOut">
              <a:rPr lang="it-IT" smtClean="0"/>
              <a:pPr/>
              <a:t>29/10/2020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180AD-8AB8-428A-A4C0-B6B30313FB8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795E881-96AB-4CCB-A398-2B45D441C38F}" type="datetimeFigureOut">
              <a:rPr lang="it-IT" smtClean="0"/>
              <a:pPr/>
              <a:t>29/10/2020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AAAD786-77F9-4F39-B760-390677928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B61667-8DAF-4FAB-896A-93E2F7A00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06C342E-F6A8-4212-A2E8-15D4DCCD4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37E36D-5C21-4F20-8E11-5AA7343F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4EA8-BB81-4323-8B0A-BAA67085017C}" type="datetime1">
              <a:rPr lang="it-IT" smtClean="0"/>
              <a:t>29/10/2020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9481F0-D787-4049-AE1A-7003BDAD2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9E2177-3B05-4F20-AAF7-DF60E1D4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3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BB9546-3E42-44D6-A693-537A7E115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2B52A7C-AFD4-4C3C-A707-321C6DB0E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4DA85D-0BE1-41F2-870C-BF0841CE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88F9-07EE-4179-8992-CC57B9C55918}" type="datetime1">
              <a:rPr lang="it-IT" smtClean="0"/>
              <a:t>29/10/2020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3A3A15-DF83-44E4-BBBE-47C37EEF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C7D6E4-CB2D-4F56-B66E-F9E2CA902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023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F7CB661-A37C-48A8-A033-D5952C733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0D9B25B-184D-4D77-A550-F8162B668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86DD59-2B02-4539-8E78-35D0C530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BDDA-3337-4EC6-BE29-93283F0F39E2}" type="datetime1">
              <a:rPr lang="it-IT" smtClean="0"/>
              <a:t>29/10/2020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082E83-4739-46A5-9482-5FA5B079F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A0DB4A-ED74-4B86-9D30-BEBC2744F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52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BA591D-9893-4F07-A38A-53DD2676C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C02A14-64C0-4D7D-8BE9-817F2B60C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108688-131A-48CC-88E8-87201D985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7D34-D6B6-4479-84AF-E11DC2297751}" type="datetime1">
              <a:rPr lang="it-IT" smtClean="0"/>
              <a:t>29/10/2020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0AF7E5-0759-49F3-9188-E480873EB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D52DC0-479A-4122-8FCB-6E18BBD3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39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871EF2-1F4E-4DF9-B0F4-91813D47F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1BB25AD-BFB2-4BAB-B1B6-48226E51A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2CA404-1E9C-402C-83AE-37EAA97A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35C8-C434-4F61-8832-AC3114309D78}" type="datetime1">
              <a:rPr lang="it-IT" smtClean="0"/>
              <a:t>29/10/2020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ACB0554-570D-4B30-9E38-EF57EAF4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650AC2-C6AA-4BAB-B399-C113AE5C3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3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5DDFC7-DEE6-4399-973F-7749831B0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4D4C77-5872-42A7-B800-7BD731EE96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012725-ED8E-4BC9-9CC4-A69ACB297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A3B105-0AAE-4DB8-9761-3B08BA07D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C2472-A5CD-4EB6-8FBA-43391FB8F1BB}" type="datetime1">
              <a:rPr lang="it-IT" smtClean="0"/>
              <a:t>29/10/2020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C0352C-35F8-4254-B41F-087A6A62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4015DC3-4177-467D-9193-7D000A77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06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C5B45B-F293-473F-9C1E-E090DCC19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CB5EBA-1767-434B-B022-B5CDE5655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2A3469F-0DA9-4AEE-A9B1-FED6182D9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FEF930A-4E57-410E-B252-F6E719A34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B1E0E3B-7295-43AB-A4A6-97EF0FDD6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83FFDD3-FA0A-497E-A156-5257C793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1939-BC2A-4074-92E2-7A03E3C0C0A3}" type="datetime1">
              <a:rPr lang="it-IT" smtClean="0"/>
              <a:t>29/10/2020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04C6A27-F226-4428-B254-55607CB5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2A454E5-174D-457E-B1B5-8C9C81ABD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738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ED4D45-F09C-43D8-B35A-854510EB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5CE5D6-551C-4E25-925D-F6DF93165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3A89-55A8-46E7-8CAB-407B5ED425F0}" type="datetime1">
              <a:rPr lang="it-IT" smtClean="0"/>
              <a:t>29/10/2020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79F94FC-A333-40E8-8B8D-048631377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690674E-72AF-4AE3-B07D-E7432E06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219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30EEBB8-AF5D-4D53-B5AB-F158D9242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8C00-A1D4-485A-90E8-555633CC1BA4}" type="datetime1">
              <a:rPr lang="it-IT" smtClean="0"/>
              <a:t>29/10/2020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AB7B5E-E5DE-40C5-A2EE-DFD922AB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CF6C17-6FA5-4D11-AD7C-CAAF4F23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851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0DC1F6-1E74-48A7-96AF-613E5E8A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27919D-F3CA-4999-98EA-8273D190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C9780D-3C05-409E-BA76-5A3FDDC76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66196B-FE6E-4884-98A2-9A07457A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8299-BEFC-4778-BF39-817DDD88C7FF}" type="datetime1">
              <a:rPr lang="it-IT" smtClean="0"/>
              <a:t>29/10/2020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B4B5CD9-FC42-4D7A-AE78-4DFC5B010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8EAE1B-0304-4DD9-958A-820A22C6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495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72CA0F-D6EC-4202-9F6D-D86561349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F29D23A-7716-41DC-8F21-53EC2B79F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ED3B13-40BD-4C70-974E-94772C071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E4A4B88-3E22-4D93-BF79-9529EB54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F865-58BB-462E-B820-362D053D2356}" type="datetime1">
              <a:rPr lang="it-IT" smtClean="0"/>
              <a:t>29/10/2020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CD493B-5128-4EE8-9F50-E520E880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40FB3C4-5A2E-40DA-868E-693C994B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36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5E15848-6D59-4129-AA12-EBC532827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AD4818C-DE42-4450-93D9-3C45F3E03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D0F288-FB71-4272-88A3-D4EAD47932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75FBC-67C8-40EF-998B-3FD9639EEFF7}" type="datetime1">
              <a:rPr lang="it-IT" smtClean="0"/>
              <a:t>29/10/2020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F9750F-D348-4A01-93C7-1B86196BB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AA 2020-2021 - Italian and European Company Law –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BEB67C-7B3A-4E04-9C5A-348F13F02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85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D344E2-66DA-4B2B-AE3C-9CB01A63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it-IT" sz="675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AA 2020-2021 - Italian and European Company Law – dott. Giulia Gabassi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22DC4F-2F48-4E42-B956-FCC9A800D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893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8D9FA-5310-4E04-88BC-C40975AD99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/>
              <a:t>SHARES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A224C15B-CF5A-4392-8C4B-6DC52E29D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4784"/>
            <a:ext cx="8047806" cy="4692179"/>
          </a:xfrm>
        </p:spPr>
        <p:txBody>
          <a:bodyPr>
            <a:normAutofit lnSpcReduction="10000"/>
          </a:bodyPr>
          <a:lstStyle/>
          <a:p>
            <a:endParaRPr lang="it-IT" sz="3200" dirty="0"/>
          </a:p>
          <a:p>
            <a:r>
              <a:rPr lang="it-IT" sz="3200" dirty="0" err="1"/>
              <a:t>Circulation</a:t>
            </a:r>
            <a:endParaRPr lang="it-IT" sz="3200" dirty="0"/>
          </a:p>
          <a:p>
            <a:pPr lvl="1"/>
            <a:r>
              <a:rPr lang="it-IT" sz="2800" dirty="0" err="1"/>
              <a:t>Freely</a:t>
            </a:r>
            <a:r>
              <a:rPr lang="it-IT" sz="2800" dirty="0"/>
              <a:t> </a:t>
            </a:r>
            <a:r>
              <a:rPr lang="it-IT" sz="2800" dirty="0" err="1"/>
              <a:t>transferable</a:t>
            </a:r>
            <a:endParaRPr lang="it-IT" sz="2800" dirty="0"/>
          </a:p>
          <a:p>
            <a:pPr lvl="1"/>
            <a:r>
              <a:rPr lang="it-IT" sz="2800" dirty="0"/>
              <a:t>Limits:</a:t>
            </a:r>
          </a:p>
          <a:p>
            <a:pPr lvl="2"/>
            <a:r>
              <a:rPr lang="it-IT" sz="2000" dirty="0"/>
              <a:t>Legal vs by-</a:t>
            </a:r>
            <a:r>
              <a:rPr lang="it-IT" sz="2000" dirty="0" err="1"/>
              <a:t>laws</a:t>
            </a:r>
            <a:endParaRPr lang="it-IT" sz="2000" dirty="0"/>
          </a:p>
          <a:p>
            <a:pPr lvl="2"/>
            <a:r>
              <a:rPr lang="it-IT" sz="2000" dirty="0"/>
              <a:t>Shareholders’ agreements</a:t>
            </a:r>
          </a:p>
          <a:p>
            <a:pPr lvl="2"/>
            <a:r>
              <a:rPr lang="it-IT" sz="2000" dirty="0" err="1"/>
              <a:t>Pre-emption</a:t>
            </a:r>
            <a:r>
              <a:rPr lang="it-IT" sz="2000" dirty="0"/>
              <a:t> </a:t>
            </a:r>
            <a:r>
              <a:rPr lang="it-IT" sz="2000" dirty="0" err="1"/>
              <a:t>clause</a:t>
            </a:r>
            <a:endParaRPr lang="it-IT" sz="2000" dirty="0"/>
          </a:p>
          <a:p>
            <a:pPr lvl="2"/>
            <a:r>
              <a:rPr lang="it-IT" sz="2000" dirty="0" err="1"/>
              <a:t>Approval</a:t>
            </a:r>
            <a:r>
              <a:rPr lang="it-IT" sz="2000" dirty="0"/>
              <a:t> </a:t>
            </a:r>
            <a:r>
              <a:rPr lang="it-IT" sz="2000" dirty="0" err="1"/>
              <a:t>clause</a:t>
            </a:r>
            <a:endParaRPr lang="it-IT" sz="2000" dirty="0"/>
          </a:p>
          <a:p>
            <a:pPr lvl="2"/>
            <a:endParaRPr lang="it-IT" sz="2000" dirty="0"/>
          </a:p>
          <a:p>
            <a:pPr lvl="2"/>
            <a:r>
              <a:rPr lang="it-IT" sz="2000" dirty="0" err="1"/>
              <a:t>Acquisition</a:t>
            </a:r>
            <a:r>
              <a:rPr lang="it-IT" sz="2000" dirty="0"/>
              <a:t> of </a:t>
            </a:r>
            <a:r>
              <a:rPr lang="it-IT" sz="2000" dirty="0" err="1"/>
              <a:t>its</a:t>
            </a:r>
            <a:r>
              <a:rPr lang="it-IT" sz="2000" dirty="0"/>
              <a:t> </a:t>
            </a:r>
            <a:r>
              <a:rPr lang="it-IT" sz="2000" dirty="0" err="1"/>
              <a:t>own</a:t>
            </a:r>
            <a:r>
              <a:rPr lang="it-IT" sz="2000" dirty="0"/>
              <a:t> shares</a:t>
            </a:r>
          </a:p>
          <a:p>
            <a:endParaRPr lang="it-IT" sz="3200" dirty="0"/>
          </a:p>
          <a:p>
            <a:r>
              <a:rPr lang="it-IT" sz="3200" dirty="0" err="1"/>
              <a:t>Charges</a:t>
            </a:r>
            <a:r>
              <a:rPr lang="it-IT" sz="3200" dirty="0"/>
              <a:t> 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CFA5E5-2E7C-47D5-B8AC-24CF559D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19672" y="6356350"/>
            <a:ext cx="4784176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1081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510FD-99E2-4BF5-8331-887DC7CA3CC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it-IT" dirty="0"/>
              <a:t>DEBENTURES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81436AE-67D8-43AD-92B5-4D3B67B21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Increasing</a:t>
            </a:r>
            <a:r>
              <a:rPr lang="it-IT" dirty="0"/>
              <a:t> corporate capital VS </a:t>
            </a:r>
            <a:r>
              <a:rPr lang="it-IT" dirty="0" err="1"/>
              <a:t>debt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don’t</a:t>
            </a:r>
            <a:r>
              <a:rPr lang="it-IT" dirty="0"/>
              <a:t> </a:t>
            </a:r>
            <a:r>
              <a:rPr lang="it-IT" dirty="0" err="1"/>
              <a:t>represent</a:t>
            </a:r>
            <a:r>
              <a:rPr lang="it-IT" dirty="0"/>
              <a:t> a </a:t>
            </a:r>
            <a:r>
              <a:rPr lang="it-IT" dirty="0" err="1"/>
              <a:t>portion</a:t>
            </a:r>
            <a:r>
              <a:rPr lang="it-IT" dirty="0"/>
              <a:t> of the corporate capital</a:t>
            </a:r>
          </a:p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don’t</a:t>
            </a:r>
            <a:r>
              <a:rPr lang="it-IT" dirty="0"/>
              <a:t> </a:t>
            </a:r>
            <a:r>
              <a:rPr lang="it-IT" dirty="0" err="1"/>
              <a:t>entitle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holders</a:t>
            </a:r>
            <a:r>
              <a:rPr lang="it-IT" dirty="0"/>
              <a:t> to </a:t>
            </a:r>
            <a:r>
              <a:rPr lang="it-IT" dirty="0" err="1"/>
              <a:t>dividends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principal</a:t>
            </a:r>
            <a:r>
              <a:rPr lang="it-IT" dirty="0"/>
              <a:t> </a:t>
            </a:r>
            <a:r>
              <a:rPr lang="it-IT" dirty="0" err="1"/>
              <a:t>amount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to be </a:t>
            </a:r>
            <a:r>
              <a:rPr lang="it-IT" dirty="0" err="1"/>
              <a:t>repaid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544169F-483D-4A30-985D-50C91228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616624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1624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510FD-99E2-4BF5-8331-887DC7CA3CC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it-IT" dirty="0"/>
              <a:t>DEBENTURES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81436AE-67D8-43AD-92B5-4D3B67B21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Directors </a:t>
            </a:r>
          </a:p>
          <a:p>
            <a:endParaRPr lang="it-IT" dirty="0"/>
          </a:p>
          <a:p>
            <a:r>
              <a:rPr lang="it-IT" dirty="0" err="1"/>
              <a:t>Quantity</a:t>
            </a:r>
            <a:r>
              <a:rPr lang="it-IT" dirty="0"/>
              <a:t> </a:t>
            </a:r>
            <a:r>
              <a:rPr lang="it-IT" dirty="0" err="1"/>
              <a:t>limits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 err="1"/>
              <a:t>Convertible</a:t>
            </a:r>
            <a:r>
              <a:rPr lang="it-IT" dirty="0"/>
              <a:t> </a:t>
            </a:r>
            <a:r>
              <a:rPr lang="it-IT" dirty="0" err="1"/>
              <a:t>debentures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Meeting and common </a:t>
            </a:r>
            <a:r>
              <a:rPr lang="it-IT" dirty="0" err="1"/>
              <a:t>representative</a:t>
            </a:r>
            <a:r>
              <a:rPr lang="it-IT" dirty="0"/>
              <a:t> </a:t>
            </a:r>
          </a:p>
          <a:p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544169F-483D-4A30-985D-50C91228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3648" y="6356350"/>
            <a:ext cx="5000200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0310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sz="4000" dirty="0" err="1"/>
              <a:t>Participating</a:t>
            </a:r>
            <a:r>
              <a:rPr lang="it-IT" sz="4000" dirty="0"/>
              <a:t> </a:t>
            </a:r>
            <a:r>
              <a:rPr lang="it-IT" sz="4000" dirty="0" err="1"/>
              <a:t>financial</a:t>
            </a:r>
            <a:r>
              <a:rPr lang="it-IT" sz="4000" dirty="0"/>
              <a:t> </a:t>
            </a:r>
            <a:r>
              <a:rPr lang="it-IT" sz="4000" dirty="0" err="1"/>
              <a:t>instruments</a:t>
            </a:r>
            <a:endParaRPr lang="it-IT" sz="40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sz="3600" dirty="0"/>
              <a:t>2346</a:t>
            </a:r>
          </a:p>
          <a:p>
            <a:pPr lvl="1"/>
            <a:r>
              <a:rPr lang="it-IT" sz="3200" dirty="0" err="1"/>
              <a:t>Contributions</a:t>
            </a:r>
            <a:r>
              <a:rPr lang="it-IT" sz="3200" dirty="0"/>
              <a:t> </a:t>
            </a:r>
            <a:r>
              <a:rPr lang="it-IT" sz="3200" dirty="0" err="1"/>
              <a:t>represented</a:t>
            </a:r>
            <a:r>
              <a:rPr lang="it-IT" sz="3200" dirty="0"/>
              <a:t> </a:t>
            </a:r>
            <a:r>
              <a:rPr lang="it-IT" sz="3200" dirty="0" err="1"/>
              <a:t>also</a:t>
            </a:r>
            <a:r>
              <a:rPr lang="it-IT" sz="3200" dirty="0"/>
              <a:t> by </a:t>
            </a:r>
            <a:r>
              <a:rPr lang="it-IT" sz="3200" dirty="0" err="1"/>
              <a:t>works</a:t>
            </a:r>
            <a:r>
              <a:rPr lang="it-IT" sz="3200" dirty="0"/>
              <a:t> or </a:t>
            </a:r>
            <a:r>
              <a:rPr lang="it-IT" sz="3200" dirty="0" err="1"/>
              <a:t>services</a:t>
            </a:r>
            <a:r>
              <a:rPr lang="it-IT" sz="3200" dirty="0"/>
              <a:t> </a:t>
            </a:r>
            <a:r>
              <a:rPr lang="it-IT" sz="3200" dirty="0" err="1"/>
              <a:t>performed</a:t>
            </a:r>
            <a:r>
              <a:rPr lang="it-IT" sz="3200" dirty="0"/>
              <a:t> by </a:t>
            </a:r>
            <a:r>
              <a:rPr lang="it-IT" sz="3200" dirty="0" err="1"/>
              <a:t>shareholders</a:t>
            </a:r>
            <a:r>
              <a:rPr lang="it-IT" sz="3200" dirty="0"/>
              <a:t> or </a:t>
            </a:r>
            <a:r>
              <a:rPr lang="it-IT" sz="3200" dirty="0" err="1"/>
              <a:t>third</a:t>
            </a:r>
            <a:r>
              <a:rPr lang="it-IT" sz="3200" dirty="0"/>
              <a:t> parties</a:t>
            </a:r>
          </a:p>
          <a:p>
            <a:pPr lvl="1"/>
            <a:r>
              <a:rPr lang="it-IT" sz="3200" dirty="0" err="1"/>
              <a:t>Proprietary</a:t>
            </a:r>
            <a:r>
              <a:rPr lang="it-IT" sz="3200" dirty="0"/>
              <a:t> or </a:t>
            </a:r>
            <a:r>
              <a:rPr lang="it-IT" sz="3200" dirty="0" err="1"/>
              <a:t>administrative</a:t>
            </a:r>
            <a:r>
              <a:rPr lang="it-IT" sz="3200" dirty="0"/>
              <a:t> </a:t>
            </a:r>
            <a:r>
              <a:rPr lang="it-IT" sz="3200" dirty="0" err="1"/>
              <a:t>rights</a:t>
            </a:r>
            <a:r>
              <a:rPr lang="it-IT" sz="3200" dirty="0"/>
              <a:t> (no vote in the general meeting!)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1403648" y="6356350"/>
            <a:ext cx="5000200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err="1"/>
              <a:t>Participating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instruments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2346</a:t>
            </a:r>
          </a:p>
          <a:p>
            <a:pPr lvl="1"/>
            <a:r>
              <a:rPr lang="it-IT" dirty="0"/>
              <a:t>By-</a:t>
            </a:r>
            <a:r>
              <a:rPr lang="it-IT" dirty="0" err="1"/>
              <a:t>laws</a:t>
            </a:r>
            <a:endParaRPr lang="it-IT" dirty="0"/>
          </a:p>
          <a:p>
            <a:pPr lvl="2"/>
            <a:r>
              <a:rPr lang="it-IT" dirty="0" err="1"/>
              <a:t>Modalities</a:t>
            </a:r>
            <a:r>
              <a:rPr lang="it-IT" dirty="0"/>
              <a:t> and </a:t>
            </a:r>
            <a:r>
              <a:rPr lang="it-IT" dirty="0" err="1"/>
              <a:t>conditions</a:t>
            </a:r>
            <a:r>
              <a:rPr lang="it-IT" dirty="0"/>
              <a:t> of the </a:t>
            </a:r>
            <a:r>
              <a:rPr lang="it-IT" dirty="0" err="1"/>
              <a:t>issue</a:t>
            </a:r>
            <a:endParaRPr lang="it-IT" dirty="0"/>
          </a:p>
          <a:p>
            <a:pPr lvl="2"/>
            <a:r>
              <a:rPr lang="it-IT" dirty="0" err="1"/>
              <a:t>Related</a:t>
            </a:r>
            <a:r>
              <a:rPr lang="it-IT" dirty="0"/>
              <a:t> </a:t>
            </a:r>
            <a:r>
              <a:rPr lang="it-IT" dirty="0" err="1"/>
              <a:t>rights</a:t>
            </a:r>
            <a:endParaRPr lang="it-IT" dirty="0"/>
          </a:p>
          <a:p>
            <a:pPr lvl="2"/>
            <a:r>
              <a:rPr lang="it-IT" dirty="0" err="1"/>
              <a:t>Transferability</a:t>
            </a:r>
            <a:endParaRPr lang="it-IT" dirty="0"/>
          </a:p>
          <a:p>
            <a:pPr lvl="2"/>
            <a:endParaRPr lang="it-IT" dirty="0"/>
          </a:p>
          <a:p>
            <a:pPr lvl="1"/>
            <a:r>
              <a:rPr lang="it-IT" dirty="0"/>
              <a:t>NO PART OF THE CORPORATE CAPITAL</a:t>
            </a:r>
          </a:p>
          <a:p>
            <a:pPr lvl="2"/>
            <a:endParaRPr lang="it-IT" dirty="0"/>
          </a:p>
          <a:p>
            <a:pPr lvl="1"/>
            <a:r>
              <a:rPr lang="it-IT" dirty="0" err="1"/>
              <a:t>Extraordinary</a:t>
            </a:r>
            <a:r>
              <a:rPr lang="it-IT" dirty="0"/>
              <a:t> shareholders’ meeting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1403648" y="6356350"/>
            <a:ext cx="5000200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4226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err="1"/>
              <a:t>Participating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instruments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PROPRIETARY RIGHTS</a:t>
            </a:r>
          </a:p>
          <a:p>
            <a:r>
              <a:rPr lang="it-IT" dirty="0"/>
              <a:t>RIGHT TO VOTE</a:t>
            </a:r>
          </a:p>
          <a:p>
            <a:r>
              <a:rPr lang="it-IT" dirty="0"/>
              <a:t>ADMINISTRATIVE RIGHTS</a:t>
            </a:r>
          </a:p>
          <a:p>
            <a:endParaRPr lang="it-IT" dirty="0"/>
          </a:p>
          <a:p>
            <a:r>
              <a:rPr lang="it-IT" dirty="0" err="1"/>
              <a:t>employees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1403648" y="6356350"/>
            <a:ext cx="5000200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356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ITALIAN AND EUROPEAN</a:t>
            </a:r>
            <a:br>
              <a:rPr lang="it-IT" dirty="0"/>
            </a:br>
            <a:r>
              <a:rPr lang="it-IT" dirty="0"/>
              <a:t>COMPANY LAW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2020/2021</a:t>
            </a:r>
          </a:p>
        </p:txBody>
      </p:sp>
    </p:spTree>
    <p:extLst>
      <p:ext uri="{BB962C8B-B14F-4D97-AF65-F5344CB8AC3E}">
        <p14:creationId xmlns:p14="http://schemas.microsoft.com/office/powerpoint/2010/main" val="38172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JOINT STOCK COMPANIES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700" dirty="0"/>
              <a:t>COMPANIES LIMITED BY SHARES</a:t>
            </a:r>
          </a:p>
        </p:txBody>
      </p:sp>
    </p:spTree>
    <p:extLst>
      <p:ext uri="{BB962C8B-B14F-4D97-AF65-F5344CB8AC3E}">
        <p14:creationId xmlns:p14="http://schemas.microsoft.com/office/powerpoint/2010/main" val="6179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Shares – Financial </a:t>
            </a:r>
            <a:r>
              <a:rPr lang="it-IT" dirty="0" err="1"/>
              <a:t>instruments</a:t>
            </a:r>
            <a:r>
              <a:rPr lang="it-IT" dirty="0"/>
              <a:t> – </a:t>
            </a:r>
            <a:r>
              <a:rPr lang="it-IT" dirty="0" err="1"/>
              <a:t>Debentures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Shares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D0F95E0A-4109-4F39-95FE-F8891FEEAB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General</a:t>
            </a:r>
            <a:r>
              <a:rPr lang="it-IT" dirty="0"/>
              <a:t> </a:t>
            </a:r>
            <a:r>
              <a:rPr lang="it-IT" dirty="0" err="1"/>
              <a:t>remarks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5544616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1043608" y="1124744"/>
          <a:ext cx="6720408" cy="397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467544" y="5085184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e.g.  </a:t>
            </a:r>
            <a:r>
              <a:rPr lang="en-US" dirty="0"/>
              <a:t>The capital stock amounts to EURO 29,045,044.98 (</a:t>
            </a:r>
            <a:r>
              <a:rPr lang="en-US" dirty="0" err="1"/>
              <a:t>twentyninemillionfortyfivethousand</a:t>
            </a:r>
            <a:r>
              <a:rPr lang="en-US" dirty="0"/>
              <a:t> </a:t>
            </a:r>
            <a:r>
              <a:rPr lang="en-US" dirty="0" err="1"/>
              <a:t>fortyfour</a:t>
            </a:r>
            <a:r>
              <a:rPr lang="en-US" dirty="0"/>
              <a:t> point </a:t>
            </a:r>
            <a:r>
              <a:rPr lang="en-US" dirty="0" err="1"/>
              <a:t>ninetyeight</a:t>
            </a:r>
            <a:r>
              <a:rPr lang="en-US" dirty="0"/>
              <a:t>) and is divided into 484,084,083, common shares stock of nominal value, EURO 0.06 (zero point zero six euro) each (Luxottica Group </a:t>
            </a:r>
            <a:r>
              <a:rPr lang="en-US" dirty="0" err="1"/>
              <a:t>s.p.a</a:t>
            </a:r>
            <a:r>
              <a:rPr lang="en-US" dirty="0"/>
              <a:t>.)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0894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8D9FA-5310-4E04-88BC-C40975AD99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/>
              <a:t>SHARES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A224C15B-CF5A-4392-8C4B-6DC52E29D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Memorandum of </a:t>
            </a:r>
            <a:r>
              <a:rPr lang="it-IT" dirty="0" err="1"/>
              <a:t>incorporation</a:t>
            </a:r>
            <a:endParaRPr lang="it-IT" dirty="0"/>
          </a:p>
          <a:p>
            <a:endParaRPr lang="it-IT" dirty="0"/>
          </a:p>
          <a:p>
            <a:pPr lvl="1"/>
            <a:r>
              <a:rPr lang="it-IT" dirty="0"/>
              <a:t>(</a:t>
            </a:r>
            <a:r>
              <a:rPr lang="it-IT" dirty="0" err="1"/>
              <a:t>nominal</a:t>
            </a:r>
            <a:r>
              <a:rPr lang="it-IT" dirty="0"/>
              <a:t>)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expressed</a:t>
            </a:r>
            <a:endParaRPr lang="it-IT" dirty="0"/>
          </a:p>
          <a:p>
            <a:pPr lvl="1"/>
            <a:r>
              <a:rPr lang="it-IT" dirty="0"/>
              <a:t>(</a:t>
            </a:r>
            <a:r>
              <a:rPr lang="it-IT" dirty="0" err="1"/>
              <a:t>nominal</a:t>
            </a:r>
            <a:r>
              <a:rPr lang="it-IT" dirty="0"/>
              <a:t>)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expressed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 SHARES AND CAPITAL</a:t>
            </a:r>
          </a:p>
          <a:p>
            <a:endParaRPr lang="it-IT" dirty="0"/>
          </a:p>
          <a:p>
            <a:r>
              <a:rPr lang="it-IT" dirty="0" err="1"/>
              <a:t>Indivisible</a:t>
            </a:r>
            <a:r>
              <a:rPr lang="it-IT" dirty="0"/>
              <a:t>, </a:t>
            </a:r>
            <a:r>
              <a:rPr lang="it-IT" dirty="0" err="1"/>
              <a:t>homogeneous</a:t>
            </a:r>
            <a:r>
              <a:rPr lang="it-IT" dirty="0"/>
              <a:t>, </a:t>
            </a:r>
            <a:r>
              <a:rPr lang="it-IT" dirty="0" err="1"/>
              <a:t>standardised</a:t>
            </a:r>
            <a:r>
              <a:rPr lang="it-IT" dirty="0"/>
              <a:t>, </a:t>
            </a:r>
            <a:r>
              <a:rPr lang="it-IT" dirty="0" err="1"/>
              <a:t>freely</a:t>
            </a:r>
            <a:r>
              <a:rPr lang="it-IT" dirty="0"/>
              <a:t> </a:t>
            </a:r>
            <a:r>
              <a:rPr lang="it-IT" dirty="0" err="1"/>
              <a:t>transferable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CFA5E5-2E7C-47D5-B8AC-24CF559D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184576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911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8D9FA-5310-4E04-88BC-C40975AD99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/>
              <a:t>SHARES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A224C15B-CF5A-4392-8C4B-6DC52E29D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Certificate/</a:t>
            </a:r>
            <a:r>
              <a:rPr lang="it-IT" dirty="0" err="1"/>
              <a:t>dematerialization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 err="1"/>
              <a:t>Rights</a:t>
            </a:r>
            <a:r>
              <a:rPr lang="it-IT" dirty="0"/>
              <a:t> </a:t>
            </a:r>
            <a:r>
              <a:rPr lang="it-IT" dirty="0" err="1"/>
              <a:t>granted</a:t>
            </a:r>
            <a:endParaRPr lang="it-IT" dirty="0"/>
          </a:p>
          <a:p>
            <a:pPr lvl="1"/>
            <a:r>
              <a:rPr lang="it-IT" dirty="0" err="1"/>
              <a:t>Administrative</a:t>
            </a:r>
            <a:endParaRPr lang="it-IT" dirty="0"/>
          </a:p>
          <a:p>
            <a:pPr lvl="1"/>
            <a:r>
              <a:rPr lang="it-IT" dirty="0" err="1"/>
              <a:t>Proprietary</a:t>
            </a:r>
            <a:endParaRPr lang="it-IT" dirty="0"/>
          </a:p>
          <a:p>
            <a:pPr lvl="1"/>
            <a:r>
              <a:rPr lang="it-IT" dirty="0"/>
              <a:t>Mixed </a:t>
            </a:r>
          </a:p>
          <a:p>
            <a:endParaRPr lang="it-IT" dirty="0"/>
          </a:p>
          <a:p>
            <a:r>
              <a:rPr lang="it-IT" dirty="0" err="1"/>
              <a:t>Indipendent</a:t>
            </a:r>
            <a:r>
              <a:rPr lang="it-IT" dirty="0"/>
              <a:t> from the </a:t>
            </a:r>
            <a:r>
              <a:rPr lang="it-IT" dirty="0" err="1"/>
              <a:t>number</a:t>
            </a:r>
            <a:endParaRPr lang="it-IT" dirty="0"/>
          </a:p>
          <a:p>
            <a:r>
              <a:rPr lang="it-IT" dirty="0" err="1"/>
              <a:t>Dependent</a:t>
            </a:r>
            <a:r>
              <a:rPr lang="it-IT" dirty="0"/>
              <a:t> on the </a:t>
            </a:r>
            <a:r>
              <a:rPr lang="it-IT" dirty="0" err="1"/>
              <a:t>percentage</a:t>
            </a:r>
            <a:endParaRPr lang="it-IT" dirty="0"/>
          </a:p>
          <a:p>
            <a:r>
              <a:rPr lang="it-IT" dirty="0" err="1"/>
              <a:t>Proportion</a:t>
            </a:r>
            <a:r>
              <a:rPr lang="it-IT" dirty="0"/>
              <a:t> to the </a:t>
            </a:r>
            <a:r>
              <a:rPr lang="it-IT" dirty="0" err="1"/>
              <a:t>number</a:t>
            </a:r>
            <a:r>
              <a:rPr lang="it-IT" dirty="0"/>
              <a:t> of shares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CFA5E5-2E7C-47D5-B8AC-24CF559D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5129736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7865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8D9FA-5310-4E04-88BC-C40975AD99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/>
              <a:t>SHARES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A224C15B-CF5A-4392-8C4B-6DC52E29D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24536"/>
          </a:xfrm>
        </p:spPr>
        <p:txBody>
          <a:bodyPr>
            <a:normAutofit lnSpcReduction="10000"/>
          </a:bodyPr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EQUALITY PRINCIPLE</a:t>
            </a:r>
          </a:p>
          <a:p>
            <a:endParaRPr lang="it-IT" dirty="0"/>
          </a:p>
          <a:p>
            <a:r>
              <a:rPr lang="it-IT" dirty="0" err="1"/>
              <a:t>Categories</a:t>
            </a:r>
            <a:r>
              <a:rPr lang="it-IT" dirty="0"/>
              <a:t> (</a:t>
            </a:r>
            <a:r>
              <a:rPr lang="it-IT" dirty="0" err="1"/>
              <a:t>examples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Increased</a:t>
            </a:r>
            <a:r>
              <a:rPr lang="it-IT" dirty="0"/>
              <a:t> </a:t>
            </a:r>
            <a:r>
              <a:rPr lang="it-IT" dirty="0" err="1"/>
              <a:t>voting</a:t>
            </a:r>
            <a:r>
              <a:rPr lang="it-IT" dirty="0"/>
              <a:t> shares and </a:t>
            </a:r>
            <a:r>
              <a:rPr lang="it-IT" dirty="0">
                <a:solidFill>
                  <a:srgbClr val="FF0000"/>
                </a:solidFill>
              </a:rPr>
              <a:t>multiple </a:t>
            </a:r>
            <a:r>
              <a:rPr lang="it-IT" dirty="0" err="1">
                <a:solidFill>
                  <a:srgbClr val="FF0000"/>
                </a:solidFill>
              </a:rPr>
              <a:t>voting</a:t>
            </a:r>
            <a:r>
              <a:rPr lang="it-IT" dirty="0">
                <a:solidFill>
                  <a:srgbClr val="FF0000"/>
                </a:solidFill>
              </a:rPr>
              <a:t> shares</a:t>
            </a:r>
          </a:p>
          <a:p>
            <a:pPr lvl="1"/>
            <a:r>
              <a:rPr lang="it-IT" dirty="0"/>
              <a:t>Shares with </a:t>
            </a:r>
            <a:r>
              <a:rPr lang="it-IT" dirty="0" err="1"/>
              <a:t>voting</a:t>
            </a:r>
            <a:r>
              <a:rPr lang="it-IT" dirty="0"/>
              <a:t> </a:t>
            </a:r>
            <a:r>
              <a:rPr lang="it-IT" dirty="0" err="1"/>
              <a:t>right</a:t>
            </a:r>
            <a:r>
              <a:rPr lang="it-IT" dirty="0"/>
              <a:t> on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matters</a:t>
            </a:r>
            <a:r>
              <a:rPr lang="it-IT" dirty="0"/>
              <a:t> or </a:t>
            </a:r>
            <a:r>
              <a:rPr lang="it-IT" dirty="0" err="1"/>
              <a:t>upon</a:t>
            </a:r>
            <a:r>
              <a:rPr lang="it-IT" dirty="0"/>
              <a:t> the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certain</a:t>
            </a:r>
            <a:r>
              <a:rPr lang="it-IT" dirty="0"/>
              <a:t> events or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voting</a:t>
            </a:r>
            <a:r>
              <a:rPr lang="it-IT" dirty="0"/>
              <a:t> </a:t>
            </a:r>
            <a:r>
              <a:rPr lang="it-IT" dirty="0" err="1"/>
              <a:t>right</a:t>
            </a:r>
            <a:endParaRPr lang="it-IT" dirty="0"/>
          </a:p>
          <a:p>
            <a:pPr lvl="1"/>
            <a:r>
              <a:rPr lang="it-IT" dirty="0" err="1"/>
              <a:t>Preferred</a:t>
            </a:r>
            <a:r>
              <a:rPr lang="it-IT" dirty="0"/>
              <a:t> shares</a:t>
            </a:r>
          </a:p>
          <a:p>
            <a:pPr lvl="1"/>
            <a:r>
              <a:rPr lang="it-IT" dirty="0"/>
              <a:t>Tracking shares</a:t>
            </a:r>
          </a:p>
          <a:p>
            <a:pPr lvl="1"/>
            <a:r>
              <a:rPr lang="it-IT" dirty="0" err="1"/>
              <a:t>Saving</a:t>
            </a:r>
            <a:r>
              <a:rPr lang="it-IT" dirty="0"/>
              <a:t> shares</a:t>
            </a:r>
          </a:p>
          <a:p>
            <a:pPr lvl="1"/>
            <a:r>
              <a:rPr lang="it-IT" dirty="0" err="1"/>
              <a:t>Dividend-bearing</a:t>
            </a:r>
            <a:r>
              <a:rPr lang="it-IT" dirty="0"/>
              <a:t> shares</a:t>
            </a:r>
          </a:p>
          <a:p>
            <a:pPr lvl="1"/>
            <a:r>
              <a:rPr lang="it-IT" dirty="0"/>
              <a:t>Shares in </a:t>
            </a:r>
            <a:r>
              <a:rPr lang="it-IT" dirty="0" err="1"/>
              <a:t>favour</a:t>
            </a:r>
            <a:r>
              <a:rPr lang="it-IT" dirty="0"/>
              <a:t> of </a:t>
            </a:r>
            <a:r>
              <a:rPr lang="it-IT" dirty="0" err="1"/>
              <a:t>employees</a:t>
            </a:r>
            <a:endParaRPr lang="it-IT" dirty="0"/>
          </a:p>
          <a:p>
            <a:pPr lvl="1"/>
            <a:r>
              <a:rPr lang="it-IT" dirty="0" err="1"/>
              <a:t>Redeemable</a:t>
            </a:r>
            <a:r>
              <a:rPr lang="it-IT" dirty="0"/>
              <a:t> shares (2437sexies c.c.)</a:t>
            </a:r>
          </a:p>
          <a:p>
            <a:pPr lvl="1"/>
            <a:r>
              <a:rPr lang="it-IT" dirty="0"/>
              <a:t>Shares with </a:t>
            </a:r>
            <a:r>
              <a:rPr lang="it-IT" dirty="0" err="1"/>
              <a:t>ancillary</a:t>
            </a:r>
            <a:r>
              <a:rPr lang="it-IT" dirty="0"/>
              <a:t> </a:t>
            </a:r>
            <a:r>
              <a:rPr lang="it-IT" dirty="0" err="1"/>
              <a:t>obligations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CFA5E5-2E7C-47D5-B8AC-24CF559D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6552728" cy="365760"/>
          </a:xfrm>
        </p:spPr>
        <p:txBody>
          <a:bodyPr/>
          <a:lstStyle/>
          <a:p>
            <a:r>
              <a:rPr lang="it-IT"/>
              <a:t>AA 2020-2021 - Italian and European Company Law – dott. Giulia Gabassi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54050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8106</TotalTime>
  <Words>457</Words>
  <Application>Microsoft Office PowerPoint</Application>
  <PresentationFormat>Presentazione su schermo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di Office</vt:lpstr>
      <vt:lpstr>Presentazione standard di PowerPoint</vt:lpstr>
      <vt:lpstr>ITALIAN AND EUROPEAN COMPANY LAW</vt:lpstr>
      <vt:lpstr>JOINT STOCK COMPANIES</vt:lpstr>
      <vt:lpstr>Shares – Financial instruments – Debentures</vt:lpstr>
      <vt:lpstr>Shares</vt:lpstr>
      <vt:lpstr>General remarks</vt:lpstr>
      <vt:lpstr>SHARES</vt:lpstr>
      <vt:lpstr>SHARES</vt:lpstr>
      <vt:lpstr>SHARES</vt:lpstr>
      <vt:lpstr>SHARES</vt:lpstr>
      <vt:lpstr>DEBENTURES</vt:lpstr>
      <vt:lpstr>DEBENTURES</vt:lpstr>
      <vt:lpstr>Participating financial instruments</vt:lpstr>
      <vt:lpstr>Participating financial instruments</vt:lpstr>
      <vt:lpstr>Participating financial instruments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Shares – Financial instruments - Debentures</dc:title>
  <dc:creator>a</dc:creator>
  <cp:lastModifiedBy>giulia@gabassi.it</cp:lastModifiedBy>
  <cp:revision>595</cp:revision>
  <dcterms:created xsi:type="dcterms:W3CDTF">2015-10-13T15:41:23Z</dcterms:created>
  <dcterms:modified xsi:type="dcterms:W3CDTF">2020-10-29T17:00:17Z</dcterms:modified>
</cp:coreProperties>
</file>