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7" r:id="rId2"/>
    <p:sldId id="258" r:id="rId3"/>
    <p:sldId id="259" r:id="rId4"/>
    <p:sldId id="260" r:id="rId5"/>
    <p:sldId id="261" r:id="rId6"/>
    <p:sldId id="262" r:id="rId7"/>
    <p:sldId id="263" r:id="rId8"/>
    <p:sldId id="264" r:id="rId9"/>
    <p:sldId id="265" r:id="rId10"/>
    <p:sldId id="266" r:id="rId11"/>
    <p:sldId id="267" r:id="rId12"/>
    <p:sldId id="268" r:id="rId13"/>
    <p:sldId id="269" r:id="rId14"/>
    <p:sldId id="270" r:id="rId15"/>
    <p:sldId id="271" r:id="rId16"/>
    <p:sldId id="272" r:id="rId17"/>
    <p:sldId id="273" r:id="rId18"/>
    <p:sldId id="274" r:id="rId19"/>
    <p:sldId id="275" r:id="rId20"/>
    <p:sldId id="276" r:id="rId21"/>
    <p:sldId id="277" r:id="rId22"/>
    <p:sldId id="278" r:id="rId23"/>
    <p:sldId id="279" r:id="rId24"/>
    <p:sldId id="280" r:id="rId25"/>
    <p:sldId id="281" r:id="rId26"/>
    <p:sldId id="282" r:id="rId27"/>
    <p:sldId id="328" r:id="rId28"/>
    <p:sldId id="329" r:id="rId29"/>
    <p:sldId id="330" r:id="rId30"/>
    <p:sldId id="283" r:id="rId31"/>
    <p:sldId id="284" r:id="rId32"/>
    <p:sldId id="285" r:id="rId33"/>
    <p:sldId id="286" r:id="rId34"/>
    <p:sldId id="331" r:id="rId35"/>
    <p:sldId id="332" r:id="rId36"/>
    <p:sldId id="287" r:id="rId37"/>
    <p:sldId id="288" r:id="rId38"/>
    <p:sldId id="289" r:id="rId39"/>
    <p:sldId id="291" r:id="rId40"/>
    <p:sldId id="333" r:id="rId41"/>
    <p:sldId id="292" r:id="rId42"/>
    <p:sldId id="293" r:id="rId43"/>
    <p:sldId id="294" r:id="rId44"/>
    <p:sldId id="334" r:id="rId45"/>
    <p:sldId id="335" r:id="rId46"/>
    <p:sldId id="336" r:id="rId47"/>
    <p:sldId id="337" r:id="rId48"/>
    <p:sldId id="295" r:id="rId49"/>
    <p:sldId id="344" r:id="rId50"/>
    <p:sldId id="296" r:id="rId51"/>
    <p:sldId id="297" r:id="rId52"/>
    <p:sldId id="298" r:id="rId53"/>
    <p:sldId id="299" r:id="rId54"/>
    <p:sldId id="300" r:id="rId55"/>
    <p:sldId id="301" r:id="rId56"/>
    <p:sldId id="302" r:id="rId57"/>
    <p:sldId id="303" r:id="rId58"/>
    <p:sldId id="304" r:id="rId59"/>
    <p:sldId id="305" r:id="rId60"/>
    <p:sldId id="306" r:id="rId61"/>
    <p:sldId id="307" r:id="rId62"/>
    <p:sldId id="308" r:id="rId63"/>
    <p:sldId id="338" r:id="rId64"/>
    <p:sldId id="339" r:id="rId65"/>
    <p:sldId id="340" r:id="rId66"/>
    <p:sldId id="309" r:id="rId67"/>
    <p:sldId id="310" r:id="rId68"/>
    <p:sldId id="311" r:id="rId69"/>
    <p:sldId id="312" r:id="rId70"/>
    <p:sldId id="313" r:id="rId71"/>
    <p:sldId id="314" r:id="rId72"/>
    <p:sldId id="315" r:id="rId73"/>
    <p:sldId id="316" r:id="rId74"/>
    <p:sldId id="317" r:id="rId75"/>
    <p:sldId id="318" r:id="rId76"/>
    <p:sldId id="319" r:id="rId77"/>
    <p:sldId id="320" r:id="rId78"/>
    <p:sldId id="321" r:id="rId79"/>
    <p:sldId id="322" r:id="rId80"/>
    <p:sldId id="323" r:id="rId81"/>
    <p:sldId id="324" r:id="rId82"/>
    <p:sldId id="325" r:id="rId83"/>
    <p:sldId id="326" r:id="rId84"/>
    <p:sldId id="327" r:id="rId85"/>
    <p:sldId id="341" r:id="rId86"/>
    <p:sldId id="342" r:id="rId87"/>
    <p:sldId id="343" r:id="rId88"/>
  </p:sldIdLst>
  <p:sldSz cx="9144000" cy="5143500" type="screen16x9"/>
  <p:notesSz cx="6858000" cy="9144000"/>
  <p:defaultTextStyle>
    <a:defPPr>
      <a:defRPr lang="it-I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162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5854"/>
    <p:restoredTop sz="92818"/>
  </p:normalViewPr>
  <p:slideViewPr>
    <p:cSldViewPr>
      <p:cViewPr varScale="1">
        <p:scale>
          <a:sx n="75" d="100"/>
          <a:sy n="75" d="100"/>
        </p:scale>
        <p:origin x="680" y="168"/>
      </p:cViewPr>
      <p:guideLst>
        <p:guide orient="horz" pos="1620"/>
        <p:guide pos="2880"/>
      </p:guideLst>
    </p:cSldViewPr>
  </p:slideViewPr>
  <p:notesTextViewPr>
    <p:cViewPr>
      <p:scale>
        <a:sx n="1" d="1"/>
        <a:sy n="1" d="1"/>
      </p:scale>
      <p:origin x="0" y="0"/>
    </p:cViewPr>
  </p:notesTextViewPr>
  <p:sorterViewPr>
    <p:cViewPr>
      <p:scale>
        <a:sx n="100" d="100"/>
        <a:sy n="100" d="100"/>
      </p:scale>
      <p:origin x="0" y="0"/>
    </p:cViewPr>
  </p:sorterViewPr>
  <p:gridSpacing cx="72008" cy="72008"/>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84" Type="http://schemas.openxmlformats.org/officeDocument/2006/relationships/slide" Target="slides/slide83.xml"/><Relationship Id="rId89" Type="http://schemas.openxmlformats.org/officeDocument/2006/relationships/presProps" Target="presProps.xml"/><Relationship Id="rId16" Type="http://schemas.openxmlformats.org/officeDocument/2006/relationships/slide" Target="slides/slide15.xml"/><Relationship Id="rId11" Type="http://schemas.openxmlformats.org/officeDocument/2006/relationships/slide" Target="slides/slide10.xml"/><Relationship Id="rId32" Type="http://schemas.openxmlformats.org/officeDocument/2006/relationships/slide" Target="slides/slide31.xml"/><Relationship Id="rId37" Type="http://schemas.openxmlformats.org/officeDocument/2006/relationships/slide" Target="slides/slide36.xml"/><Relationship Id="rId53" Type="http://schemas.openxmlformats.org/officeDocument/2006/relationships/slide" Target="slides/slide52.xml"/><Relationship Id="rId58" Type="http://schemas.openxmlformats.org/officeDocument/2006/relationships/slide" Target="slides/slide57.xml"/><Relationship Id="rId74" Type="http://schemas.openxmlformats.org/officeDocument/2006/relationships/slide" Target="slides/slide73.xml"/><Relationship Id="rId79" Type="http://schemas.openxmlformats.org/officeDocument/2006/relationships/slide" Target="slides/slide78.xml"/><Relationship Id="rId5" Type="http://schemas.openxmlformats.org/officeDocument/2006/relationships/slide" Target="slides/slide4.xml"/><Relationship Id="rId90" Type="http://schemas.openxmlformats.org/officeDocument/2006/relationships/viewProps" Target="viewProps.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slide" Target="slides/slide76.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slide" Target="slides/slide79.xml"/><Relationship Id="rId85" Type="http://schemas.openxmlformats.org/officeDocument/2006/relationships/slide" Target="slides/slide84.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slide" Target="slides/slide82.xml"/><Relationship Id="rId88" Type="http://schemas.openxmlformats.org/officeDocument/2006/relationships/slide" Target="slides/slide87.xml"/><Relationship Id="rId91"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slide" Target="slides/slide80.xml"/><Relationship Id="rId86" Type="http://schemas.openxmlformats.org/officeDocument/2006/relationships/slide" Target="slides/slide85.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slide" Target="slides/slide75.xml"/><Relationship Id="rId7" Type="http://schemas.openxmlformats.org/officeDocument/2006/relationships/slide" Target="slides/slide6.xml"/><Relationship Id="rId71" Type="http://schemas.openxmlformats.org/officeDocument/2006/relationships/slide" Target="slides/slide70.xml"/><Relationship Id="rId92" Type="http://schemas.openxmlformats.org/officeDocument/2006/relationships/tableStyles" Target="tableStyles.xml"/><Relationship Id="rId2" Type="http://schemas.openxmlformats.org/officeDocument/2006/relationships/slide" Target="slides/slide1.xml"/><Relationship Id="rId29" Type="http://schemas.openxmlformats.org/officeDocument/2006/relationships/slide" Target="slides/slide28.xml"/><Relationship Id="rId24" Type="http://schemas.openxmlformats.org/officeDocument/2006/relationships/slide" Target="slides/slide23.xml"/><Relationship Id="rId40" Type="http://schemas.openxmlformats.org/officeDocument/2006/relationships/slide" Target="slides/slide39.xml"/><Relationship Id="rId45" Type="http://schemas.openxmlformats.org/officeDocument/2006/relationships/slide" Target="slides/slide44.xml"/><Relationship Id="rId66" Type="http://schemas.openxmlformats.org/officeDocument/2006/relationships/slide" Target="slides/slide65.xml"/><Relationship Id="rId87" Type="http://schemas.openxmlformats.org/officeDocument/2006/relationships/slide" Target="slides/slide86.xml"/><Relationship Id="rId61" Type="http://schemas.openxmlformats.org/officeDocument/2006/relationships/slide" Target="slides/slide60.xml"/><Relationship Id="rId82" Type="http://schemas.openxmlformats.org/officeDocument/2006/relationships/slide" Target="slides/slide81.xml"/><Relationship Id="rId19" Type="http://schemas.openxmlformats.org/officeDocument/2006/relationships/slide" Target="slides/slide18.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Diapositiva titolo">
    <p:spTree>
      <p:nvGrpSpPr>
        <p:cNvPr id="1" name=""/>
        <p:cNvGrpSpPr/>
        <p:nvPr/>
      </p:nvGrpSpPr>
      <p:grpSpPr>
        <a:xfrm>
          <a:off x="0" y="0"/>
          <a:ext cx="0" cy="0"/>
          <a:chOff x="0" y="0"/>
          <a:chExt cx="0" cy="0"/>
        </a:xfrm>
      </p:grpSpPr>
      <p:grpSp>
        <p:nvGrpSpPr>
          <p:cNvPr id="16" name="Group 15"/>
          <p:cNvGrpSpPr/>
          <p:nvPr/>
        </p:nvGrpSpPr>
        <p:grpSpPr>
          <a:xfrm>
            <a:off x="0" y="-6350"/>
            <a:ext cx="9144000" cy="5149850"/>
            <a:chOff x="0" y="-8467"/>
            <a:chExt cx="12192000" cy="6866467"/>
          </a:xfrm>
        </p:grpSpPr>
        <p:sp>
          <p:nvSpPr>
            <p:cNvPr id="15" name="Freeform 14"/>
            <p:cNvSpPr/>
            <p:nvPr/>
          </p:nvSpPr>
          <p:spPr>
            <a:xfrm>
              <a:off x="0" y="-7862"/>
              <a:ext cx="863600" cy="5698067"/>
            </a:xfrm>
            <a:custGeom>
              <a:avLst/>
              <a:gdLst/>
              <a:ahLst/>
              <a:cxnLst/>
              <a:rect l="l" t="t" r="r" b="b"/>
              <a:pathLst>
                <a:path w="863600" h="5698067">
                  <a:moveTo>
                    <a:pt x="0" y="8467"/>
                  </a:moveTo>
                  <a:lnTo>
                    <a:pt x="863600" y="0"/>
                  </a:lnTo>
                  <a:lnTo>
                    <a:pt x="863600" y="16934"/>
                  </a:lnTo>
                  <a:lnTo>
                    <a:pt x="0" y="5698067"/>
                  </a:lnTo>
                  <a:lnTo>
                    <a:pt x="0" y="8467"/>
                  </a:lnTo>
                  <a:close/>
                </a:path>
              </a:pathLst>
            </a:cu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sp>
        <p:cxnSp>
          <p:nvCxnSpPr>
            <p:cNvPr id="19" name="Straight Connector 18"/>
            <p:cNvCxnSpPr/>
            <p:nvPr/>
          </p:nvCxnSpPr>
          <p:spPr>
            <a:xfrm>
              <a:off x="9371012" y="0"/>
              <a:ext cx="1219200" cy="6858000"/>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20" name="Straight Connector 19"/>
            <p:cNvCxnSpPr/>
            <p:nvPr/>
          </p:nvCxnSpPr>
          <p:spPr>
            <a:xfrm flipH="1">
              <a:off x="7425267" y="3681413"/>
              <a:ext cx="4763558" cy="3176587"/>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21"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2"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Isosceles Triangle 22"/>
            <p:cNvSpPr/>
            <p:nvPr/>
          </p:nvSpPr>
          <p:spPr>
            <a:xfrm>
              <a:off x="8932333" y="3048000"/>
              <a:ext cx="3259667" cy="3810000"/>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2">
                <a:lumMod val="75000"/>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10371666" y="3589867"/>
              <a:ext cx="1817159" cy="3268133"/>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130300" y="1803400"/>
            <a:ext cx="5825202" cy="1234727"/>
          </a:xfrm>
        </p:spPr>
        <p:txBody>
          <a:bodyPr anchor="b">
            <a:noAutofit/>
          </a:bodyPr>
          <a:lstStyle>
            <a:lvl1pPr algn="r">
              <a:defRPr sz="4100">
                <a:solidFill>
                  <a:schemeClr val="accent1"/>
                </a:solidFill>
              </a:defRPr>
            </a:lvl1pPr>
          </a:lstStyle>
          <a:p>
            <a:r>
              <a:rPr lang="it-IT"/>
              <a:t>Fare clic per modificare lo stile del titolo</a:t>
            </a:r>
            <a:endParaRPr lang="en-US" dirty="0"/>
          </a:p>
        </p:txBody>
      </p:sp>
      <p:sp>
        <p:nvSpPr>
          <p:cNvPr id="3" name="Subtitle 2"/>
          <p:cNvSpPr>
            <a:spLocks noGrp="1"/>
          </p:cNvSpPr>
          <p:nvPr>
            <p:ph type="subTitle" idx="1"/>
          </p:nvPr>
        </p:nvSpPr>
        <p:spPr>
          <a:xfrm>
            <a:off x="1130300" y="3038127"/>
            <a:ext cx="5825202" cy="822674"/>
          </a:xfrm>
        </p:spPr>
        <p:txBody>
          <a:bodyPr anchor="t"/>
          <a:lstStyle>
            <a:lvl1pPr marL="0" indent="0" algn="r">
              <a:buNone/>
              <a:defRPr>
                <a:solidFill>
                  <a:schemeClr val="tx1">
                    <a:lumMod val="50000"/>
                    <a:lumOff val="50000"/>
                  </a:schemeClr>
                </a:solidFill>
              </a:defRPr>
            </a:lvl1pPr>
            <a:lvl2pPr marL="342900" indent="0" algn="ctr">
              <a:buNone/>
              <a:defRPr>
                <a:solidFill>
                  <a:schemeClr val="tx1">
                    <a:tint val="75000"/>
                  </a:schemeClr>
                </a:solidFill>
              </a:defRPr>
            </a:lvl2pPr>
            <a:lvl3pPr marL="685800" indent="0" algn="ctr">
              <a:buNone/>
              <a:defRPr>
                <a:solidFill>
                  <a:schemeClr val="tx1">
                    <a:tint val="75000"/>
                  </a:schemeClr>
                </a:solidFill>
              </a:defRPr>
            </a:lvl3pPr>
            <a:lvl4pPr marL="1028700" indent="0" algn="ctr">
              <a:buNone/>
              <a:defRPr>
                <a:solidFill>
                  <a:schemeClr val="tx1">
                    <a:tint val="75000"/>
                  </a:schemeClr>
                </a:solidFill>
              </a:defRPr>
            </a:lvl4pPr>
            <a:lvl5pPr marL="1371600" indent="0" algn="ctr">
              <a:buNone/>
              <a:defRPr>
                <a:solidFill>
                  <a:schemeClr val="tx1">
                    <a:tint val="75000"/>
                  </a:schemeClr>
                </a:solidFill>
              </a:defRPr>
            </a:lvl5pPr>
            <a:lvl6pPr marL="1714500" indent="0" algn="ctr">
              <a:buNone/>
              <a:defRPr>
                <a:solidFill>
                  <a:schemeClr val="tx1">
                    <a:tint val="75000"/>
                  </a:schemeClr>
                </a:solidFill>
              </a:defRPr>
            </a:lvl6pPr>
            <a:lvl7pPr marL="2057400" indent="0" algn="ctr">
              <a:buNone/>
              <a:defRPr>
                <a:solidFill>
                  <a:schemeClr val="tx1">
                    <a:tint val="75000"/>
                  </a:schemeClr>
                </a:solidFill>
              </a:defRPr>
            </a:lvl7pPr>
            <a:lvl8pPr marL="2400300" indent="0" algn="ctr">
              <a:buNone/>
              <a:defRPr>
                <a:solidFill>
                  <a:schemeClr val="tx1">
                    <a:tint val="75000"/>
                  </a:schemeClr>
                </a:solidFill>
              </a:defRPr>
            </a:lvl8pPr>
            <a:lvl9pPr marL="2743200" indent="0" algn="ctr">
              <a:buNone/>
              <a:defRPr>
                <a:solidFill>
                  <a:schemeClr val="tx1">
                    <a:tint val="75000"/>
                  </a:schemeClr>
                </a:solidFill>
              </a:defRPr>
            </a:lvl9pPr>
          </a:lstStyle>
          <a:p>
            <a:r>
              <a:rPr lang="it-IT"/>
              <a:t>Fare clic per modificare lo stile del sottotitolo dello schema</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dirty="0">
                <a:solidFill>
                  <a:prstClr val="black">
                    <a:tint val="75000"/>
                  </a:prstClr>
                </a:solidFill>
              </a:rPr>
              <a:pPr/>
              <a:t>10/27/20</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p>
            <a:fld id="{D57F1E4F-1CFF-5643-939E-217C01CDF565}" type="slidenum">
              <a:rPr lang="en-US" dirty="0">
                <a:solidFill>
                  <a:srgbClr val="5FCBEF"/>
                </a:solidFill>
              </a:rPr>
              <a:pPr/>
              <a:t>‹N›</a:t>
            </a:fld>
            <a:endParaRPr lang="en-US" dirty="0">
              <a:solidFill>
                <a:srgbClr val="5FCBEF"/>
              </a:solidFill>
            </a:endParaRPr>
          </a:p>
        </p:txBody>
      </p:sp>
    </p:spTree>
    <p:extLst>
      <p:ext uri="{BB962C8B-B14F-4D97-AF65-F5344CB8AC3E}">
        <p14:creationId xmlns:p14="http://schemas.microsoft.com/office/powerpoint/2010/main" val="193238968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olo e contenut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a:t>
            </a:r>
            <a:endParaRPr lang="en-US" dirty="0"/>
          </a:p>
        </p:txBody>
      </p:sp>
      <p:sp>
        <p:nvSpPr>
          <p:cNvPr id="3" name="Content Placeholder 2"/>
          <p:cNvSpPr>
            <a:spLocks noGrp="1"/>
          </p:cNvSpPr>
          <p:nvPr>
            <p:ph idx="1"/>
          </p:nvPr>
        </p:nvSpPr>
        <p:spPr/>
        <p:txBody>
          <a:bodyPr/>
          <a:lstStyle/>
          <a:p>
            <a:pPr lvl="0"/>
            <a:r>
              <a:rPr lang="it-IT"/>
              <a:t>Fare clic per modificare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Date Placeholder 3"/>
          <p:cNvSpPr>
            <a:spLocks noGrp="1"/>
          </p:cNvSpPr>
          <p:nvPr>
            <p:ph type="dt" sz="half" idx="10"/>
          </p:nvPr>
        </p:nvSpPr>
        <p:spPr/>
        <p:txBody>
          <a:bodyPr/>
          <a:lstStyle/>
          <a:p>
            <a:fld id="{42A54C80-263E-416B-A8E0-580EDEADCBDC}" type="datetimeFigureOut">
              <a:rPr lang="en-US" dirty="0">
                <a:solidFill>
                  <a:prstClr val="black">
                    <a:tint val="75000"/>
                  </a:prstClr>
                </a:solidFill>
              </a:rPr>
              <a:pPr/>
              <a:t>10/27/20</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p>
            <a:fld id="{519954A3-9DFD-4C44-94BA-B95130A3BA1C}" type="slidenum">
              <a:rPr lang="en-US" dirty="0">
                <a:solidFill>
                  <a:srgbClr val="5FCBEF"/>
                </a:solidFill>
              </a:rPr>
              <a:pPr/>
              <a:t>‹N›</a:t>
            </a:fld>
            <a:endParaRPr lang="en-US" dirty="0">
              <a:solidFill>
                <a:srgbClr val="5FCBEF"/>
              </a:solidFill>
            </a:endParaRPr>
          </a:p>
        </p:txBody>
      </p:sp>
    </p:spTree>
    <p:extLst>
      <p:ext uri="{BB962C8B-B14F-4D97-AF65-F5344CB8AC3E}">
        <p14:creationId xmlns:p14="http://schemas.microsoft.com/office/powerpoint/2010/main" val="251382337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Intestazione sezione">
    <p:spTree>
      <p:nvGrpSpPr>
        <p:cNvPr id="1" name=""/>
        <p:cNvGrpSpPr/>
        <p:nvPr/>
      </p:nvGrpSpPr>
      <p:grpSpPr>
        <a:xfrm>
          <a:off x="0" y="0"/>
          <a:ext cx="0" cy="0"/>
          <a:chOff x="0" y="0"/>
          <a:chExt cx="0" cy="0"/>
        </a:xfrm>
      </p:grpSpPr>
      <p:sp>
        <p:nvSpPr>
          <p:cNvPr id="2" name="Title 1"/>
          <p:cNvSpPr>
            <a:spLocks noGrp="1"/>
          </p:cNvSpPr>
          <p:nvPr>
            <p:ph type="title"/>
          </p:nvPr>
        </p:nvSpPr>
        <p:spPr>
          <a:xfrm>
            <a:off x="508001" y="2025652"/>
            <a:ext cx="6447501" cy="1369936"/>
          </a:xfrm>
        </p:spPr>
        <p:txBody>
          <a:bodyPr anchor="b"/>
          <a:lstStyle>
            <a:lvl1pPr algn="l">
              <a:defRPr sz="3000" b="0" cap="none"/>
            </a:lvl1pPr>
          </a:lstStyle>
          <a:p>
            <a:r>
              <a:rPr lang="it-IT"/>
              <a:t>Fare clic per modificare lo stile del titolo</a:t>
            </a:r>
            <a:endParaRPr lang="en-US" dirty="0"/>
          </a:p>
        </p:txBody>
      </p:sp>
      <p:sp>
        <p:nvSpPr>
          <p:cNvPr id="3" name="Text Placeholder 2"/>
          <p:cNvSpPr>
            <a:spLocks noGrp="1"/>
          </p:cNvSpPr>
          <p:nvPr>
            <p:ph type="body" idx="1"/>
          </p:nvPr>
        </p:nvSpPr>
        <p:spPr>
          <a:xfrm>
            <a:off x="508001" y="3395586"/>
            <a:ext cx="6447501" cy="645300"/>
          </a:xfrm>
        </p:spPr>
        <p:txBody>
          <a:bodyPr anchor="t"/>
          <a:lstStyle>
            <a:lvl1pPr marL="0" indent="0" algn="l">
              <a:buNone/>
              <a:defRPr sz="1500">
                <a:solidFill>
                  <a:schemeClr val="tx1">
                    <a:lumMod val="50000"/>
                    <a:lumOff val="50000"/>
                  </a:schemeClr>
                </a:solidFill>
              </a:defRPr>
            </a:lvl1pPr>
            <a:lvl2pPr marL="342900" indent="0">
              <a:buNone/>
              <a:defRPr sz="1400">
                <a:solidFill>
                  <a:schemeClr val="tx1">
                    <a:tint val="75000"/>
                  </a:schemeClr>
                </a:solidFill>
              </a:defRPr>
            </a:lvl2pPr>
            <a:lvl3pPr marL="685800" indent="0">
              <a:buNone/>
              <a:defRPr sz="1200">
                <a:solidFill>
                  <a:schemeClr val="tx1">
                    <a:tint val="75000"/>
                  </a:schemeClr>
                </a:solidFill>
              </a:defRPr>
            </a:lvl3pPr>
            <a:lvl4pPr marL="1028700" indent="0">
              <a:buNone/>
              <a:defRPr sz="1100">
                <a:solidFill>
                  <a:schemeClr val="tx1">
                    <a:tint val="75000"/>
                  </a:schemeClr>
                </a:solidFill>
              </a:defRPr>
            </a:lvl4pPr>
            <a:lvl5pPr marL="1371600" indent="0">
              <a:buNone/>
              <a:defRPr sz="1100">
                <a:solidFill>
                  <a:schemeClr val="tx1">
                    <a:tint val="75000"/>
                  </a:schemeClr>
                </a:solidFill>
              </a:defRPr>
            </a:lvl5pPr>
            <a:lvl6pPr marL="1714500" indent="0">
              <a:buNone/>
              <a:defRPr sz="1100">
                <a:solidFill>
                  <a:schemeClr val="tx1">
                    <a:tint val="75000"/>
                  </a:schemeClr>
                </a:solidFill>
              </a:defRPr>
            </a:lvl6pPr>
            <a:lvl7pPr marL="2057400" indent="0">
              <a:buNone/>
              <a:defRPr sz="1100">
                <a:solidFill>
                  <a:schemeClr val="tx1">
                    <a:tint val="75000"/>
                  </a:schemeClr>
                </a:solidFill>
              </a:defRPr>
            </a:lvl7pPr>
            <a:lvl8pPr marL="2400300" indent="0">
              <a:buNone/>
              <a:defRPr sz="1100">
                <a:solidFill>
                  <a:schemeClr val="tx1">
                    <a:tint val="75000"/>
                  </a:schemeClr>
                </a:solidFill>
              </a:defRPr>
            </a:lvl8pPr>
            <a:lvl9pPr marL="2743200" indent="0">
              <a:buNone/>
              <a:defRPr sz="1100">
                <a:solidFill>
                  <a:schemeClr val="tx1">
                    <a:tint val="75000"/>
                  </a:schemeClr>
                </a:solidFill>
              </a:defRPr>
            </a:lvl9pPr>
          </a:lstStyle>
          <a:p>
            <a:pPr lvl="0"/>
            <a:r>
              <a:rPr lang="it-IT"/>
              <a:t>Fare clic per modificare stili del testo dello schema</a:t>
            </a:r>
          </a:p>
        </p:txBody>
      </p:sp>
      <p:sp>
        <p:nvSpPr>
          <p:cNvPr id="4" name="Date Placeholder 3"/>
          <p:cNvSpPr>
            <a:spLocks noGrp="1"/>
          </p:cNvSpPr>
          <p:nvPr>
            <p:ph type="dt" sz="half" idx="10"/>
          </p:nvPr>
        </p:nvSpPr>
        <p:spPr/>
        <p:txBody>
          <a:bodyPr/>
          <a:lstStyle/>
          <a:p>
            <a:fld id="{B61BEF0D-F0BB-DE4B-95CE-6DB70DBA9567}" type="datetimeFigureOut">
              <a:rPr lang="en-US" dirty="0">
                <a:solidFill>
                  <a:prstClr val="black">
                    <a:tint val="75000"/>
                  </a:prstClr>
                </a:solidFill>
              </a:rPr>
              <a:pPr/>
              <a:t>10/27/20</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p>
            <a:fld id="{D57F1E4F-1CFF-5643-939E-217C01CDF565}" type="slidenum">
              <a:rPr lang="en-US" dirty="0">
                <a:solidFill>
                  <a:srgbClr val="5FCBEF"/>
                </a:solidFill>
              </a:rPr>
              <a:pPr/>
              <a:t>‹N›</a:t>
            </a:fld>
            <a:endParaRPr lang="en-US" dirty="0">
              <a:solidFill>
                <a:srgbClr val="5FCBEF"/>
              </a:solidFill>
            </a:endParaRPr>
          </a:p>
        </p:txBody>
      </p:sp>
    </p:spTree>
    <p:extLst>
      <p:ext uri="{BB962C8B-B14F-4D97-AF65-F5344CB8AC3E}">
        <p14:creationId xmlns:p14="http://schemas.microsoft.com/office/powerpoint/2010/main" val="104044430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ue contenuti">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a:t>
            </a:r>
            <a:endParaRPr lang="en-US" dirty="0"/>
          </a:p>
        </p:txBody>
      </p:sp>
      <p:sp>
        <p:nvSpPr>
          <p:cNvPr id="3" name="Content Placeholder 2"/>
          <p:cNvSpPr>
            <a:spLocks noGrp="1"/>
          </p:cNvSpPr>
          <p:nvPr>
            <p:ph sz="half" idx="1"/>
          </p:nvPr>
        </p:nvSpPr>
        <p:spPr>
          <a:xfrm>
            <a:off x="508002" y="1620442"/>
            <a:ext cx="3138026" cy="2910579"/>
          </a:xfrm>
        </p:spPr>
        <p:txBody>
          <a:bodyPr/>
          <a:lstStyle/>
          <a:p>
            <a:pPr lvl="0"/>
            <a:r>
              <a:rPr lang="it-IT"/>
              <a:t>Fare clic per modificare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Content Placeholder 3"/>
          <p:cNvSpPr>
            <a:spLocks noGrp="1"/>
          </p:cNvSpPr>
          <p:nvPr>
            <p:ph sz="half" idx="2"/>
          </p:nvPr>
        </p:nvSpPr>
        <p:spPr>
          <a:xfrm>
            <a:off x="3817477" y="1620443"/>
            <a:ext cx="3138026" cy="2910580"/>
          </a:xfrm>
        </p:spPr>
        <p:txBody>
          <a:bodyPr/>
          <a:lstStyle/>
          <a:p>
            <a:pPr lvl="0"/>
            <a:r>
              <a:rPr lang="it-IT"/>
              <a:t>Fare clic per modificare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5" name="Date Placeholder 4"/>
          <p:cNvSpPr>
            <a:spLocks noGrp="1"/>
          </p:cNvSpPr>
          <p:nvPr>
            <p:ph type="dt" sz="half" idx="10"/>
          </p:nvPr>
        </p:nvSpPr>
        <p:spPr/>
        <p:txBody>
          <a:bodyPr/>
          <a:lstStyle/>
          <a:p>
            <a:fld id="{42A54C80-263E-416B-A8E0-580EDEADCBDC}" type="datetimeFigureOut">
              <a:rPr lang="en-US" dirty="0">
                <a:solidFill>
                  <a:prstClr val="black">
                    <a:tint val="75000"/>
                  </a:prstClr>
                </a:solidFill>
              </a:rPr>
              <a:pPr/>
              <a:t>10/27/20</a:t>
            </a:fld>
            <a:endParaRPr lang="en-US" dirty="0">
              <a:solidFill>
                <a:prstClr val="black">
                  <a:tint val="75000"/>
                </a:prstClr>
              </a:solidFill>
            </a:endParaRPr>
          </a:p>
        </p:txBody>
      </p:sp>
      <p:sp>
        <p:nvSpPr>
          <p:cNvPr id="6" name="Footer Placeholder 5"/>
          <p:cNvSpPr>
            <a:spLocks noGrp="1"/>
          </p:cNvSpPr>
          <p:nvPr>
            <p:ph type="ftr" sz="quarter" idx="11"/>
          </p:nvPr>
        </p:nvSpPr>
        <p:spPr/>
        <p:txBody>
          <a:bodyPr/>
          <a:lstStyle/>
          <a:p>
            <a:endParaRPr lang="en-US" dirty="0">
              <a:solidFill>
                <a:prstClr val="black">
                  <a:tint val="75000"/>
                </a:prstClr>
              </a:solidFill>
            </a:endParaRPr>
          </a:p>
        </p:txBody>
      </p:sp>
      <p:sp>
        <p:nvSpPr>
          <p:cNvPr id="7" name="Slide Number Placeholder 6"/>
          <p:cNvSpPr>
            <a:spLocks noGrp="1"/>
          </p:cNvSpPr>
          <p:nvPr>
            <p:ph type="sldNum" sz="quarter" idx="12"/>
          </p:nvPr>
        </p:nvSpPr>
        <p:spPr/>
        <p:txBody>
          <a:bodyPr/>
          <a:lstStyle/>
          <a:p>
            <a:fld id="{519954A3-9DFD-4C44-94BA-B95130A3BA1C}" type="slidenum">
              <a:rPr lang="en-US" dirty="0">
                <a:solidFill>
                  <a:srgbClr val="5FCBEF"/>
                </a:solidFill>
              </a:rPr>
              <a:pPr/>
              <a:t>‹N›</a:t>
            </a:fld>
            <a:endParaRPr lang="en-US" dirty="0">
              <a:solidFill>
                <a:srgbClr val="5FCBEF"/>
              </a:solidFill>
            </a:endParaRPr>
          </a:p>
        </p:txBody>
      </p:sp>
    </p:spTree>
    <p:extLst>
      <p:ext uri="{BB962C8B-B14F-4D97-AF65-F5344CB8AC3E}">
        <p14:creationId xmlns:p14="http://schemas.microsoft.com/office/powerpoint/2010/main" val="377622030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nfront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it-IT"/>
              <a:t>Fare clic per modificare lo stile del titolo</a:t>
            </a:r>
            <a:endParaRPr lang="en-US" dirty="0"/>
          </a:p>
        </p:txBody>
      </p:sp>
      <p:sp>
        <p:nvSpPr>
          <p:cNvPr id="3" name="Text Placeholder 2"/>
          <p:cNvSpPr>
            <a:spLocks noGrp="1"/>
          </p:cNvSpPr>
          <p:nvPr>
            <p:ph type="body" idx="1"/>
          </p:nvPr>
        </p:nvSpPr>
        <p:spPr>
          <a:xfrm>
            <a:off x="506810" y="1620737"/>
            <a:ext cx="3139217" cy="432197"/>
          </a:xfrm>
        </p:spPr>
        <p:txBody>
          <a:bodyPr anchor="b">
            <a:noAutofit/>
          </a:bodyPr>
          <a:lstStyle>
            <a:lvl1pPr marL="0" indent="0">
              <a:buNone/>
              <a:defRPr sz="1800" b="0"/>
            </a:lvl1pPr>
            <a:lvl2pPr marL="342900" indent="0">
              <a:buNone/>
              <a:defRPr sz="1500" b="1"/>
            </a:lvl2pPr>
            <a:lvl3pPr marL="685800" indent="0">
              <a:buNone/>
              <a:defRPr sz="140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it-IT"/>
              <a:t>Fare clic per modificare stili del testo dello schema</a:t>
            </a:r>
          </a:p>
        </p:txBody>
      </p:sp>
      <p:sp>
        <p:nvSpPr>
          <p:cNvPr id="4" name="Content Placeholder 3"/>
          <p:cNvSpPr>
            <a:spLocks noGrp="1"/>
          </p:cNvSpPr>
          <p:nvPr>
            <p:ph sz="half" idx="2"/>
          </p:nvPr>
        </p:nvSpPr>
        <p:spPr>
          <a:xfrm>
            <a:off x="506810" y="2052936"/>
            <a:ext cx="3139217" cy="2478088"/>
          </a:xfrm>
        </p:spPr>
        <p:txBody>
          <a:bodyPr>
            <a:normAutofit/>
          </a:bodyPr>
          <a:lstStyle/>
          <a:p>
            <a:pPr lvl="0"/>
            <a:r>
              <a:rPr lang="it-IT"/>
              <a:t>Fare clic per modificare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5" name="Text Placeholder 4"/>
          <p:cNvSpPr>
            <a:spLocks noGrp="1"/>
          </p:cNvSpPr>
          <p:nvPr>
            <p:ph type="body" sz="quarter" idx="3"/>
          </p:nvPr>
        </p:nvSpPr>
        <p:spPr>
          <a:xfrm>
            <a:off x="3816288" y="1620737"/>
            <a:ext cx="3139214" cy="432197"/>
          </a:xfrm>
        </p:spPr>
        <p:txBody>
          <a:bodyPr anchor="b">
            <a:noAutofit/>
          </a:bodyPr>
          <a:lstStyle>
            <a:lvl1pPr marL="0" indent="0">
              <a:buNone/>
              <a:defRPr sz="1800" b="0"/>
            </a:lvl1pPr>
            <a:lvl2pPr marL="342900" indent="0">
              <a:buNone/>
              <a:defRPr sz="1500" b="1"/>
            </a:lvl2pPr>
            <a:lvl3pPr marL="685800" indent="0">
              <a:buNone/>
              <a:defRPr sz="140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it-IT"/>
              <a:t>Fare clic per modificare stili del testo dello schema</a:t>
            </a:r>
          </a:p>
        </p:txBody>
      </p:sp>
      <p:sp>
        <p:nvSpPr>
          <p:cNvPr id="6" name="Content Placeholder 5"/>
          <p:cNvSpPr>
            <a:spLocks noGrp="1"/>
          </p:cNvSpPr>
          <p:nvPr>
            <p:ph sz="quarter" idx="4"/>
          </p:nvPr>
        </p:nvSpPr>
        <p:spPr>
          <a:xfrm>
            <a:off x="3816289" y="2052936"/>
            <a:ext cx="3139213" cy="2478088"/>
          </a:xfrm>
        </p:spPr>
        <p:txBody>
          <a:bodyPr>
            <a:normAutofit/>
          </a:bodyPr>
          <a:lstStyle/>
          <a:p>
            <a:pPr lvl="0"/>
            <a:r>
              <a:rPr lang="it-IT"/>
              <a:t>Fare clic per modificare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7" name="Date Placeholder 6"/>
          <p:cNvSpPr>
            <a:spLocks noGrp="1"/>
          </p:cNvSpPr>
          <p:nvPr>
            <p:ph type="dt" sz="half" idx="10"/>
          </p:nvPr>
        </p:nvSpPr>
        <p:spPr/>
        <p:txBody>
          <a:bodyPr/>
          <a:lstStyle/>
          <a:p>
            <a:fld id="{B61BEF0D-F0BB-DE4B-95CE-6DB70DBA9567}" type="datetimeFigureOut">
              <a:rPr lang="en-US" dirty="0">
                <a:solidFill>
                  <a:prstClr val="black">
                    <a:tint val="75000"/>
                  </a:prstClr>
                </a:solidFill>
              </a:rPr>
              <a:pPr/>
              <a:t>10/27/20</a:t>
            </a:fld>
            <a:endParaRPr lang="en-US" dirty="0">
              <a:solidFill>
                <a:prstClr val="black">
                  <a:tint val="75000"/>
                </a:prstClr>
              </a:solidFill>
            </a:endParaRPr>
          </a:p>
        </p:txBody>
      </p:sp>
      <p:sp>
        <p:nvSpPr>
          <p:cNvPr id="8" name="Footer Placeholder 7"/>
          <p:cNvSpPr>
            <a:spLocks noGrp="1"/>
          </p:cNvSpPr>
          <p:nvPr>
            <p:ph type="ftr" sz="quarter" idx="11"/>
          </p:nvPr>
        </p:nvSpPr>
        <p:spPr/>
        <p:txBody>
          <a:bodyPr/>
          <a:lstStyle/>
          <a:p>
            <a:endParaRPr lang="en-US" dirty="0">
              <a:solidFill>
                <a:prstClr val="black">
                  <a:tint val="75000"/>
                </a:prstClr>
              </a:solidFill>
            </a:endParaRPr>
          </a:p>
        </p:txBody>
      </p:sp>
      <p:sp>
        <p:nvSpPr>
          <p:cNvPr id="9" name="Slide Number Placeholder 8"/>
          <p:cNvSpPr>
            <a:spLocks noGrp="1"/>
          </p:cNvSpPr>
          <p:nvPr>
            <p:ph type="sldNum" sz="quarter" idx="12"/>
          </p:nvPr>
        </p:nvSpPr>
        <p:spPr/>
        <p:txBody>
          <a:bodyPr/>
          <a:lstStyle/>
          <a:p>
            <a:fld id="{D57F1E4F-1CFF-5643-939E-217C01CDF565}" type="slidenum">
              <a:rPr lang="en-US" dirty="0">
                <a:solidFill>
                  <a:srgbClr val="5FCBEF"/>
                </a:solidFill>
              </a:rPr>
              <a:pPr/>
              <a:t>‹N›</a:t>
            </a:fld>
            <a:endParaRPr lang="en-US" dirty="0">
              <a:solidFill>
                <a:srgbClr val="5FCBEF"/>
              </a:solidFill>
            </a:endParaRPr>
          </a:p>
        </p:txBody>
      </p:sp>
    </p:spTree>
    <p:extLst>
      <p:ext uri="{BB962C8B-B14F-4D97-AF65-F5344CB8AC3E}">
        <p14:creationId xmlns:p14="http://schemas.microsoft.com/office/powerpoint/2010/main" val="363829003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lo titolo">
    <p:spTree>
      <p:nvGrpSpPr>
        <p:cNvPr id="1" name=""/>
        <p:cNvGrpSpPr/>
        <p:nvPr/>
      </p:nvGrpSpPr>
      <p:grpSpPr>
        <a:xfrm>
          <a:off x="0" y="0"/>
          <a:ext cx="0" cy="0"/>
          <a:chOff x="0" y="0"/>
          <a:chExt cx="0" cy="0"/>
        </a:xfrm>
      </p:grpSpPr>
      <p:sp>
        <p:nvSpPr>
          <p:cNvPr id="2" name="Title 1"/>
          <p:cNvSpPr>
            <a:spLocks noGrp="1"/>
          </p:cNvSpPr>
          <p:nvPr>
            <p:ph type="title"/>
          </p:nvPr>
        </p:nvSpPr>
        <p:spPr>
          <a:xfrm>
            <a:off x="508001" y="457200"/>
            <a:ext cx="6447501" cy="990600"/>
          </a:xfrm>
        </p:spPr>
        <p:txBody>
          <a:bodyPr/>
          <a:lstStyle/>
          <a:p>
            <a:r>
              <a:rPr lang="it-IT"/>
              <a:t>Fare clic per modificare lo stile del titolo</a:t>
            </a:r>
            <a:endParaRPr lang="en-US" dirty="0"/>
          </a:p>
        </p:txBody>
      </p:sp>
      <p:sp>
        <p:nvSpPr>
          <p:cNvPr id="3" name="Date Placeholder 2"/>
          <p:cNvSpPr>
            <a:spLocks noGrp="1"/>
          </p:cNvSpPr>
          <p:nvPr>
            <p:ph type="dt" sz="half" idx="10"/>
          </p:nvPr>
        </p:nvSpPr>
        <p:spPr/>
        <p:txBody>
          <a:bodyPr/>
          <a:lstStyle/>
          <a:p>
            <a:fld id="{B61BEF0D-F0BB-DE4B-95CE-6DB70DBA9567}" type="datetimeFigureOut">
              <a:rPr lang="en-US" dirty="0">
                <a:solidFill>
                  <a:prstClr val="black">
                    <a:tint val="75000"/>
                  </a:prstClr>
                </a:solidFill>
              </a:rPr>
              <a:pPr/>
              <a:t>10/27/20</a:t>
            </a:fld>
            <a:endParaRPr lang="en-US" dirty="0">
              <a:solidFill>
                <a:prstClr val="black">
                  <a:tint val="75000"/>
                </a:prstClr>
              </a:solidFill>
            </a:endParaRPr>
          </a:p>
        </p:txBody>
      </p:sp>
      <p:sp>
        <p:nvSpPr>
          <p:cNvPr id="4" name="Footer Placeholder 3"/>
          <p:cNvSpPr>
            <a:spLocks noGrp="1"/>
          </p:cNvSpPr>
          <p:nvPr>
            <p:ph type="ftr" sz="quarter" idx="11"/>
          </p:nvPr>
        </p:nvSpPr>
        <p:spPr/>
        <p:txBody>
          <a:bodyPr/>
          <a:lstStyle/>
          <a:p>
            <a:endParaRPr lang="en-US" dirty="0">
              <a:solidFill>
                <a:prstClr val="black">
                  <a:tint val="75000"/>
                </a:prstClr>
              </a:solidFill>
            </a:endParaRPr>
          </a:p>
        </p:txBody>
      </p:sp>
      <p:sp>
        <p:nvSpPr>
          <p:cNvPr id="5" name="Slide Number Placeholder 4"/>
          <p:cNvSpPr>
            <a:spLocks noGrp="1"/>
          </p:cNvSpPr>
          <p:nvPr>
            <p:ph type="sldNum" sz="quarter" idx="12"/>
          </p:nvPr>
        </p:nvSpPr>
        <p:spPr/>
        <p:txBody>
          <a:bodyPr/>
          <a:lstStyle/>
          <a:p>
            <a:fld id="{D57F1E4F-1CFF-5643-939E-217C01CDF565}" type="slidenum">
              <a:rPr lang="en-US" dirty="0">
                <a:solidFill>
                  <a:srgbClr val="5FCBEF"/>
                </a:solidFill>
              </a:rPr>
              <a:pPr/>
              <a:t>‹N›</a:t>
            </a:fld>
            <a:endParaRPr lang="en-US" dirty="0">
              <a:solidFill>
                <a:srgbClr val="5FCBEF"/>
              </a:solidFill>
            </a:endParaRPr>
          </a:p>
        </p:txBody>
      </p:sp>
    </p:spTree>
    <p:extLst>
      <p:ext uri="{BB962C8B-B14F-4D97-AF65-F5344CB8AC3E}">
        <p14:creationId xmlns:p14="http://schemas.microsoft.com/office/powerpoint/2010/main" val="171255198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uota">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B61BEF0D-F0BB-DE4B-95CE-6DB70DBA9567}" type="datetimeFigureOut">
              <a:rPr lang="en-US" dirty="0">
                <a:solidFill>
                  <a:prstClr val="black">
                    <a:tint val="75000"/>
                  </a:prstClr>
                </a:solidFill>
              </a:rPr>
              <a:pPr/>
              <a:t>10/27/20</a:t>
            </a:fld>
            <a:endParaRPr lang="en-US" dirty="0">
              <a:solidFill>
                <a:prstClr val="black">
                  <a:tint val="75000"/>
                </a:prstClr>
              </a:solidFill>
            </a:endParaRPr>
          </a:p>
        </p:txBody>
      </p:sp>
      <p:sp>
        <p:nvSpPr>
          <p:cNvPr id="3" name="Footer Placeholder 2"/>
          <p:cNvSpPr>
            <a:spLocks noGrp="1"/>
          </p:cNvSpPr>
          <p:nvPr>
            <p:ph type="ftr" sz="quarter" idx="11"/>
          </p:nvPr>
        </p:nvSpPr>
        <p:spPr/>
        <p:txBody>
          <a:bodyPr/>
          <a:lstStyle/>
          <a:p>
            <a:endParaRPr lang="en-US" dirty="0">
              <a:solidFill>
                <a:prstClr val="black">
                  <a:tint val="75000"/>
                </a:prstClr>
              </a:solidFill>
            </a:endParaRPr>
          </a:p>
        </p:txBody>
      </p:sp>
      <p:sp>
        <p:nvSpPr>
          <p:cNvPr id="4" name="Slide Number Placeholder 3"/>
          <p:cNvSpPr>
            <a:spLocks noGrp="1"/>
          </p:cNvSpPr>
          <p:nvPr>
            <p:ph type="sldNum" sz="quarter" idx="12"/>
          </p:nvPr>
        </p:nvSpPr>
        <p:spPr/>
        <p:txBody>
          <a:bodyPr/>
          <a:lstStyle/>
          <a:p>
            <a:fld id="{D57F1E4F-1CFF-5643-939E-217C01CDF565}" type="slidenum">
              <a:rPr lang="en-US" dirty="0">
                <a:solidFill>
                  <a:srgbClr val="5FCBEF"/>
                </a:solidFill>
              </a:rPr>
              <a:pPr/>
              <a:t>‹N›</a:t>
            </a:fld>
            <a:endParaRPr lang="en-US" dirty="0">
              <a:solidFill>
                <a:srgbClr val="5FCBEF"/>
              </a:solidFill>
            </a:endParaRPr>
          </a:p>
        </p:txBody>
      </p:sp>
    </p:spTree>
    <p:extLst>
      <p:ext uri="{BB962C8B-B14F-4D97-AF65-F5344CB8AC3E}">
        <p14:creationId xmlns:p14="http://schemas.microsoft.com/office/powerpoint/2010/main" val="151197285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to con didascalia">
    <p:spTree>
      <p:nvGrpSpPr>
        <p:cNvPr id="1" name=""/>
        <p:cNvGrpSpPr/>
        <p:nvPr/>
      </p:nvGrpSpPr>
      <p:grpSpPr>
        <a:xfrm>
          <a:off x="0" y="0"/>
          <a:ext cx="0" cy="0"/>
          <a:chOff x="0" y="0"/>
          <a:chExt cx="0" cy="0"/>
        </a:xfrm>
      </p:grpSpPr>
      <p:sp>
        <p:nvSpPr>
          <p:cNvPr id="2" name="Title 1"/>
          <p:cNvSpPr>
            <a:spLocks noGrp="1"/>
          </p:cNvSpPr>
          <p:nvPr>
            <p:ph type="title"/>
          </p:nvPr>
        </p:nvSpPr>
        <p:spPr>
          <a:xfrm>
            <a:off x="508001" y="1123953"/>
            <a:ext cx="2890896" cy="958850"/>
          </a:xfrm>
        </p:spPr>
        <p:txBody>
          <a:bodyPr anchor="b">
            <a:normAutofit/>
          </a:bodyPr>
          <a:lstStyle>
            <a:lvl1pPr>
              <a:defRPr sz="1500"/>
            </a:lvl1pPr>
          </a:lstStyle>
          <a:p>
            <a:r>
              <a:rPr lang="it-IT"/>
              <a:t>Fare clic per modificare lo stile del titolo</a:t>
            </a:r>
            <a:endParaRPr lang="en-US" dirty="0"/>
          </a:p>
        </p:txBody>
      </p:sp>
      <p:sp>
        <p:nvSpPr>
          <p:cNvPr id="3" name="Content Placeholder 2"/>
          <p:cNvSpPr>
            <a:spLocks noGrp="1"/>
          </p:cNvSpPr>
          <p:nvPr>
            <p:ph idx="1"/>
          </p:nvPr>
        </p:nvSpPr>
        <p:spPr>
          <a:xfrm>
            <a:off x="3570347" y="386195"/>
            <a:ext cx="3385156" cy="4144828"/>
          </a:xfrm>
        </p:spPr>
        <p:txBody>
          <a:bodyPr>
            <a:normAutofit/>
          </a:bodyPr>
          <a:lstStyle/>
          <a:p>
            <a:pPr lvl="0"/>
            <a:r>
              <a:rPr lang="it-IT"/>
              <a:t>Fare clic per modificare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Text Placeholder 3"/>
          <p:cNvSpPr>
            <a:spLocks noGrp="1"/>
          </p:cNvSpPr>
          <p:nvPr>
            <p:ph type="body" sz="half" idx="2"/>
          </p:nvPr>
        </p:nvSpPr>
        <p:spPr>
          <a:xfrm>
            <a:off x="508001" y="2082802"/>
            <a:ext cx="2890896" cy="1938337"/>
          </a:xfrm>
        </p:spPr>
        <p:txBody>
          <a:bodyPr>
            <a:normAutofit/>
          </a:bodyPr>
          <a:lstStyle>
            <a:lvl1pPr marL="0" indent="0">
              <a:buNone/>
              <a:defRPr sz="1100"/>
            </a:lvl1pPr>
            <a:lvl2pPr marL="342797" indent="0">
              <a:buNone/>
              <a:defRPr sz="1100"/>
            </a:lvl2pPr>
            <a:lvl3pPr marL="685595" indent="0">
              <a:buNone/>
              <a:defRPr sz="900"/>
            </a:lvl3pPr>
            <a:lvl4pPr marL="1028392" indent="0">
              <a:buNone/>
              <a:defRPr sz="800"/>
            </a:lvl4pPr>
            <a:lvl5pPr marL="1371188" indent="0">
              <a:buNone/>
              <a:defRPr sz="800"/>
            </a:lvl5pPr>
            <a:lvl6pPr marL="1713986" indent="0">
              <a:buNone/>
              <a:defRPr sz="800"/>
            </a:lvl6pPr>
            <a:lvl7pPr marL="2056783" indent="0">
              <a:buNone/>
              <a:defRPr sz="800"/>
            </a:lvl7pPr>
            <a:lvl8pPr marL="2399580" indent="0">
              <a:buNone/>
              <a:defRPr sz="800"/>
            </a:lvl8pPr>
            <a:lvl9pPr marL="2742377" indent="0">
              <a:buNone/>
              <a:defRPr sz="800"/>
            </a:lvl9pPr>
          </a:lstStyle>
          <a:p>
            <a:pPr lvl="0"/>
            <a:r>
              <a:rPr lang="it-IT"/>
              <a:t>Fare clic per modificare stili del testo dello schema</a:t>
            </a:r>
          </a:p>
        </p:txBody>
      </p:sp>
      <p:sp>
        <p:nvSpPr>
          <p:cNvPr id="5" name="Date Placeholder 4"/>
          <p:cNvSpPr>
            <a:spLocks noGrp="1"/>
          </p:cNvSpPr>
          <p:nvPr>
            <p:ph type="dt" sz="half" idx="10"/>
          </p:nvPr>
        </p:nvSpPr>
        <p:spPr/>
        <p:txBody>
          <a:bodyPr/>
          <a:lstStyle/>
          <a:p>
            <a:fld id="{42A54C80-263E-416B-A8E0-580EDEADCBDC}" type="datetimeFigureOut">
              <a:rPr lang="en-US" dirty="0">
                <a:solidFill>
                  <a:prstClr val="black">
                    <a:tint val="75000"/>
                  </a:prstClr>
                </a:solidFill>
              </a:rPr>
              <a:pPr/>
              <a:t>10/27/20</a:t>
            </a:fld>
            <a:endParaRPr lang="en-US" dirty="0">
              <a:solidFill>
                <a:prstClr val="black">
                  <a:tint val="75000"/>
                </a:prstClr>
              </a:solidFill>
            </a:endParaRPr>
          </a:p>
        </p:txBody>
      </p:sp>
      <p:sp>
        <p:nvSpPr>
          <p:cNvPr id="6" name="Footer Placeholder 5"/>
          <p:cNvSpPr>
            <a:spLocks noGrp="1"/>
          </p:cNvSpPr>
          <p:nvPr>
            <p:ph type="ftr" sz="quarter" idx="11"/>
          </p:nvPr>
        </p:nvSpPr>
        <p:spPr/>
        <p:txBody>
          <a:bodyPr/>
          <a:lstStyle/>
          <a:p>
            <a:endParaRPr lang="en-US" dirty="0">
              <a:solidFill>
                <a:prstClr val="black">
                  <a:tint val="75000"/>
                </a:prstClr>
              </a:solidFill>
            </a:endParaRPr>
          </a:p>
        </p:txBody>
      </p:sp>
      <p:sp>
        <p:nvSpPr>
          <p:cNvPr id="7" name="Slide Number Placeholder 6"/>
          <p:cNvSpPr>
            <a:spLocks noGrp="1"/>
          </p:cNvSpPr>
          <p:nvPr>
            <p:ph type="sldNum" sz="quarter" idx="12"/>
          </p:nvPr>
        </p:nvSpPr>
        <p:spPr/>
        <p:txBody>
          <a:bodyPr/>
          <a:lstStyle/>
          <a:p>
            <a:fld id="{519954A3-9DFD-4C44-94BA-B95130A3BA1C}" type="slidenum">
              <a:rPr lang="en-US" dirty="0">
                <a:solidFill>
                  <a:srgbClr val="5FCBEF"/>
                </a:solidFill>
              </a:rPr>
              <a:pPr/>
              <a:t>‹N›</a:t>
            </a:fld>
            <a:endParaRPr lang="en-US" dirty="0">
              <a:solidFill>
                <a:srgbClr val="5FCBEF"/>
              </a:solidFill>
            </a:endParaRPr>
          </a:p>
        </p:txBody>
      </p:sp>
    </p:spTree>
    <p:extLst>
      <p:ext uri="{BB962C8B-B14F-4D97-AF65-F5344CB8AC3E}">
        <p14:creationId xmlns:p14="http://schemas.microsoft.com/office/powerpoint/2010/main" val="142094802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magine con didascalia">
    <p:spTree>
      <p:nvGrpSpPr>
        <p:cNvPr id="1" name=""/>
        <p:cNvGrpSpPr/>
        <p:nvPr/>
      </p:nvGrpSpPr>
      <p:grpSpPr>
        <a:xfrm>
          <a:off x="0" y="0"/>
          <a:ext cx="0" cy="0"/>
          <a:chOff x="0" y="0"/>
          <a:chExt cx="0" cy="0"/>
        </a:xfrm>
      </p:grpSpPr>
      <p:sp>
        <p:nvSpPr>
          <p:cNvPr id="2" name="Title 1"/>
          <p:cNvSpPr>
            <a:spLocks noGrp="1"/>
          </p:cNvSpPr>
          <p:nvPr>
            <p:ph type="title"/>
          </p:nvPr>
        </p:nvSpPr>
        <p:spPr>
          <a:xfrm>
            <a:off x="508002" y="3600450"/>
            <a:ext cx="6447500" cy="425054"/>
          </a:xfrm>
        </p:spPr>
        <p:txBody>
          <a:bodyPr anchor="b">
            <a:normAutofit/>
          </a:bodyPr>
          <a:lstStyle>
            <a:lvl1pPr algn="l">
              <a:defRPr sz="1800" b="0"/>
            </a:lvl1pPr>
          </a:lstStyle>
          <a:p>
            <a:r>
              <a:rPr lang="it-IT"/>
              <a:t>Fare clic per modificare lo stile del titolo</a:t>
            </a:r>
            <a:endParaRPr lang="en-US" dirty="0"/>
          </a:p>
        </p:txBody>
      </p:sp>
      <p:sp>
        <p:nvSpPr>
          <p:cNvPr id="3" name="Picture Placeholder 2"/>
          <p:cNvSpPr>
            <a:spLocks noGrp="1" noChangeAspect="1"/>
          </p:cNvSpPr>
          <p:nvPr>
            <p:ph type="pic" idx="1"/>
          </p:nvPr>
        </p:nvSpPr>
        <p:spPr>
          <a:xfrm>
            <a:off x="508001" y="457200"/>
            <a:ext cx="6447501" cy="2884289"/>
          </a:xfrm>
        </p:spPr>
        <p:txBody>
          <a:bodyPr anchor="t">
            <a:normAutofit/>
          </a:bodyPr>
          <a:lstStyle>
            <a:lvl1pPr marL="0" indent="0" algn="ctr">
              <a:buNone/>
              <a:defRPr sz="1200"/>
            </a:lvl1pPr>
            <a:lvl2pPr marL="342900" indent="0">
              <a:buNone/>
              <a:defRPr sz="1200"/>
            </a:lvl2pPr>
            <a:lvl3pPr marL="685800" indent="0">
              <a:buNone/>
              <a:defRPr sz="1200"/>
            </a:lvl3pPr>
            <a:lvl4pPr marL="1028700" indent="0">
              <a:buNone/>
              <a:defRPr sz="1200"/>
            </a:lvl4pPr>
            <a:lvl5pPr marL="1371600" indent="0">
              <a:buNone/>
              <a:defRPr sz="1200"/>
            </a:lvl5pPr>
            <a:lvl6pPr marL="1714500" indent="0">
              <a:buNone/>
              <a:defRPr sz="1200"/>
            </a:lvl6pPr>
            <a:lvl7pPr marL="2057400" indent="0">
              <a:buNone/>
              <a:defRPr sz="1200"/>
            </a:lvl7pPr>
            <a:lvl8pPr marL="2400300" indent="0">
              <a:buNone/>
              <a:defRPr sz="1200"/>
            </a:lvl8pPr>
            <a:lvl9pPr marL="2743200" indent="0">
              <a:buNone/>
              <a:defRPr sz="1200"/>
            </a:lvl9pPr>
          </a:lstStyle>
          <a:p>
            <a:r>
              <a:rPr lang="it-IT"/>
              <a:t>Fare clic sull'icona per inserire un'immagine</a:t>
            </a:r>
            <a:endParaRPr lang="en-US" dirty="0"/>
          </a:p>
        </p:txBody>
      </p:sp>
      <p:sp>
        <p:nvSpPr>
          <p:cNvPr id="4" name="Text Placeholder 3"/>
          <p:cNvSpPr>
            <a:spLocks noGrp="1"/>
          </p:cNvSpPr>
          <p:nvPr>
            <p:ph type="body" sz="half" idx="2"/>
          </p:nvPr>
        </p:nvSpPr>
        <p:spPr>
          <a:xfrm>
            <a:off x="508002" y="4025504"/>
            <a:ext cx="6447500" cy="505518"/>
          </a:xfrm>
        </p:spPr>
        <p:txBody>
          <a:bodyPr>
            <a:normAutofit/>
          </a:bodyPr>
          <a:lstStyle>
            <a:lvl1pPr marL="0" indent="0">
              <a:buNone/>
              <a:defRPr sz="900"/>
            </a:lvl1pPr>
            <a:lvl2pPr marL="342900" indent="0">
              <a:buNone/>
              <a:defRPr sz="900"/>
            </a:lvl2pPr>
            <a:lvl3pPr marL="685800" indent="0">
              <a:buNone/>
              <a:defRPr sz="800"/>
            </a:lvl3pPr>
            <a:lvl4pPr marL="1028700" indent="0">
              <a:buNone/>
              <a:defRPr sz="700"/>
            </a:lvl4pPr>
            <a:lvl5pPr marL="1371600" indent="0">
              <a:buNone/>
              <a:defRPr sz="700"/>
            </a:lvl5pPr>
            <a:lvl6pPr marL="1714500" indent="0">
              <a:buNone/>
              <a:defRPr sz="700"/>
            </a:lvl6pPr>
            <a:lvl7pPr marL="2057400" indent="0">
              <a:buNone/>
              <a:defRPr sz="700"/>
            </a:lvl7pPr>
            <a:lvl8pPr marL="2400300" indent="0">
              <a:buNone/>
              <a:defRPr sz="700"/>
            </a:lvl8pPr>
            <a:lvl9pPr marL="2743200" indent="0">
              <a:buNone/>
              <a:defRPr sz="700"/>
            </a:lvl9pPr>
          </a:lstStyle>
          <a:p>
            <a:pPr lvl="0"/>
            <a:r>
              <a:rPr lang="it-IT"/>
              <a:t>Fare clic per modificare stili del testo dello schema</a:t>
            </a:r>
          </a:p>
        </p:txBody>
      </p:sp>
      <p:sp>
        <p:nvSpPr>
          <p:cNvPr id="6" name="Footer Placeholder 5"/>
          <p:cNvSpPr>
            <a:spLocks noGrp="1"/>
          </p:cNvSpPr>
          <p:nvPr>
            <p:ph type="ftr" sz="quarter" idx="11"/>
          </p:nvPr>
        </p:nvSpPr>
        <p:spPr/>
        <p:txBody>
          <a:bodyPr/>
          <a:lstStyle/>
          <a:p>
            <a:endParaRPr lang="en-US" dirty="0">
              <a:solidFill>
                <a:prstClr val="black">
                  <a:tint val="75000"/>
                </a:prstClr>
              </a:solidFill>
            </a:endParaRPr>
          </a:p>
        </p:txBody>
      </p:sp>
      <p:sp>
        <p:nvSpPr>
          <p:cNvPr id="7" name="Slide Number Placeholder 6"/>
          <p:cNvSpPr>
            <a:spLocks noGrp="1"/>
          </p:cNvSpPr>
          <p:nvPr>
            <p:ph type="sldNum" sz="quarter" idx="12"/>
          </p:nvPr>
        </p:nvSpPr>
        <p:spPr/>
        <p:txBody>
          <a:bodyPr/>
          <a:lstStyle/>
          <a:p>
            <a:fld id="{D57F1E4F-1CFF-5643-939E-217C01CDF565}" type="slidenum">
              <a:rPr lang="en-US" dirty="0">
                <a:solidFill>
                  <a:srgbClr val="5FCBEF"/>
                </a:solidFill>
              </a:rPr>
              <a:pPr/>
              <a:t>‹N›</a:t>
            </a:fld>
            <a:endParaRPr lang="en-US" dirty="0">
              <a:solidFill>
                <a:srgbClr val="5FCBEF"/>
              </a:solidFill>
            </a:endParaRPr>
          </a:p>
        </p:txBody>
      </p:sp>
      <p:sp>
        <p:nvSpPr>
          <p:cNvPr id="5" name="Date Placeholder 4"/>
          <p:cNvSpPr>
            <a:spLocks noGrp="1"/>
          </p:cNvSpPr>
          <p:nvPr>
            <p:ph type="dt" sz="half" idx="10"/>
          </p:nvPr>
        </p:nvSpPr>
        <p:spPr/>
        <p:txBody>
          <a:bodyPr/>
          <a:lstStyle/>
          <a:p>
            <a:fld id="{B61BEF0D-F0BB-DE4B-95CE-6DB70DBA9567}" type="datetimeFigureOut">
              <a:rPr lang="en-US" dirty="0">
                <a:solidFill>
                  <a:prstClr val="black">
                    <a:tint val="75000"/>
                  </a:prstClr>
                </a:solidFill>
              </a:rPr>
              <a:pPr/>
              <a:t>10/27/20</a:t>
            </a:fld>
            <a:endParaRPr lang="en-US" dirty="0">
              <a:solidFill>
                <a:prstClr val="black">
                  <a:tint val="75000"/>
                </a:prstClr>
              </a:solidFill>
            </a:endParaRPr>
          </a:p>
        </p:txBody>
      </p:sp>
    </p:spTree>
    <p:extLst>
      <p:ext uri="{BB962C8B-B14F-4D97-AF65-F5344CB8AC3E}">
        <p14:creationId xmlns:p14="http://schemas.microsoft.com/office/powerpoint/2010/main" val="248568828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olo e sottotitolo">
    <p:spTree>
      <p:nvGrpSpPr>
        <p:cNvPr id="1" name=""/>
        <p:cNvGrpSpPr/>
        <p:nvPr/>
      </p:nvGrpSpPr>
      <p:grpSpPr>
        <a:xfrm>
          <a:off x="0" y="0"/>
          <a:ext cx="0" cy="0"/>
          <a:chOff x="0" y="0"/>
          <a:chExt cx="0" cy="0"/>
        </a:xfrm>
      </p:grpSpPr>
      <p:sp>
        <p:nvSpPr>
          <p:cNvPr id="2" name="Title 1"/>
          <p:cNvSpPr>
            <a:spLocks noGrp="1"/>
          </p:cNvSpPr>
          <p:nvPr>
            <p:ph type="title"/>
          </p:nvPr>
        </p:nvSpPr>
        <p:spPr>
          <a:xfrm>
            <a:off x="508001" y="457200"/>
            <a:ext cx="6447501" cy="2552700"/>
          </a:xfrm>
        </p:spPr>
        <p:txBody>
          <a:bodyPr anchor="ctr">
            <a:normAutofit/>
          </a:bodyPr>
          <a:lstStyle>
            <a:lvl1pPr algn="l">
              <a:defRPr sz="3300" b="0" cap="none"/>
            </a:lvl1pPr>
          </a:lstStyle>
          <a:p>
            <a:r>
              <a:rPr lang="it-IT"/>
              <a:t>Fare clic per modificare lo stile del titolo</a:t>
            </a:r>
            <a:endParaRPr lang="en-US" dirty="0"/>
          </a:p>
        </p:txBody>
      </p:sp>
      <p:sp>
        <p:nvSpPr>
          <p:cNvPr id="3" name="Text Placeholder 2"/>
          <p:cNvSpPr>
            <a:spLocks noGrp="1"/>
          </p:cNvSpPr>
          <p:nvPr>
            <p:ph type="body" idx="1"/>
          </p:nvPr>
        </p:nvSpPr>
        <p:spPr>
          <a:xfrm>
            <a:off x="508001" y="3352800"/>
            <a:ext cx="6447501" cy="1178222"/>
          </a:xfrm>
        </p:spPr>
        <p:txBody>
          <a:bodyPr anchor="ctr">
            <a:normAutofit/>
          </a:bodyPr>
          <a:lstStyle>
            <a:lvl1pPr marL="0" indent="0" algn="l">
              <a:buNone/>
              <a:defRPr sz="1400">
                <a:solidFill>
                  <a:schemeClr val="tx1">
                    <a:lumMod val="75000"/>
                    <a:lumOff val="25000"/>
                  </a:schemeClr>
                </a:solidFill>
              </a:defRPr>
            </a:lvl1pPr>
            <a:lvl2pPr marL="342900" indent="0">
              <a:buNone/>
              <a:defRPr sz="1400">
                <a:solidFill>
                  <a:schemeClr val="tx1">
                    <a:tint val="75000"/>
                  </a:schemeClr>
                </a:solidFill>
              </a:defRPr>
            </a:lvl2pPr>
            <a:lvl3pPr marL="685800" indent="0">
              <a:buNone/>
              <a:defRPr sz="1200">
                <a:solidFill>
                  <a:schemeClr val="tx1">
                    <a:tint val="75000"/>
                  </a:schemeClr>
                </a:solidFill>
              </a:defRPr>
            </a:lvl3pPr>
            <a:lvl4pPr marL="1028700" indent="0">
              <a:buNone/>
              <a:defRPr sz="1100">
                <a:solidFill>
                  <a:schemeClr val="tx1">
                    <a:tint val="75000"/>
                  </a:schemeClr>
                </a:solidFill>
              </a:defRPr>
            </a:lvl4pPr>
            <a:lvl5pPr marL="1371600" indent="0">
              <a:buNone/>
              <a:defRPr sz="1100">
                <a:solidFill>
                  <a:schemeClr val="tx1">
                    <a:tint val="75000"/>
                  </a:schemeClr>
                </a:solidFill>
              </a:defRPr>
            </a:lvl5pPr>
            <a:lvl6pPr marL="1714500" indent="0">
              <a:buNone/>
              <a:defRPr sz="1100">
                <a:solidFill>
                  <a:schemeClr val="tx1">
                    <a:tint val="75000"/>
                  </a:schemeClr>
                </a:solidFill>
              </a:defRPr>
            </a:lvl6pPr>
            <a:lvl7pPr marL="2057400" indent="0">
              <a:buNone/>
              <a:defRPr sz="1100">
                <a:solidFill>
                  <a:schemeClr val="tx1">
                    <a:tint val="75000"/>
                  </a:schemeClr>
                </a:solidFill>
              </a:defRPr>
            </a:lvl7pPr>
            <a:lvl8pPr marL="2400300" indent="0">
              <a:buNone/>
              <a:defRPr sz="1100">
                <a:solidFill>
                  <a:schemeClr val="tx1">
                    <a:tint val="75000"/>
                  </a:schemeClr>
                </a:solidFill>
              </a:defRPr>
            </a:lvl8pPr>
            <a:lvl9pPr marL="2743200" indent="0">
              <a:buNone/>
              <a:defRPr sz="1100">
                <a:solidFill>
                  <a:schemeClr val="tx1">
                    <a:tint val="75000"/>
                  </a:schemeClr>
                </a:solidFill>
              </a:defRPr>
            </a:lvl9pPr>
          </a:lstStyle>
          <a:p>
            <a:pPr lvl="0"/>
            <a:r>
              <a:rPr lang="it-IT"/>
              <a:t>Fare clic per modificare stili del testo dello schema</a:t>
            </a:r>
          </a:p>
        </p:txBody>
      </p:sp>
      <p:sp>
        <p:nvSpPr>
          <p:cNvPr id="4" name="Date Placeholder 3"/>
          <p:cNvSpPr>
            <a:spLocks noGrp="1"/>
          </p:cNvSpPr>
          <p:nvPr>
            <p:ph type="dt" sz="half" idx="10"/>
          </p:nvPr>
        </p:nvSpPr>
        <p:spPr/>
        <p:txBody>
          <a:bodyPr/>
          <a:lstStyle/>
          <a:p>
            <a:fld id="{B61BEF0D-F0BB-DE4B-95CE-6DB70DBA9567}" type="datetimeFigureOut">
              <a:rPr lang="en-US" dirty="0">
                <a:solidFill>
                  <a:prstClr val="black">
                    <a:tint val="75000"/>
                  </a:prstClr>
                </a:solidFill>
              </a:rPr>
              <a:pPr/>
              <a:t>10/27/20</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p>
            <a:fld id="{D57F1E4F-1CFF-5643-939E-217C01CDF565}" type="slidenum">
              <a:rPr lang="en-US" dirty="0">
                <a:solidFill>
                  <a:srgbClr val="5FCBEF"/>
                </a:solidFill>
              </a:rPr>
              <a:pPr/>
              <a:t>‹N›</a:t>
            </a:fld>
            <a:endParaRPr lang="en-US" dirty="0">
              <a:solidFill>
                <a:srgbClr val="5FCBEF"/>
              </a:solidFill>
            </a:endParaRPr>
          </a:p>
        </p:txBody>
      </p:sp>
    </p:spTree>
    <p:extLst>
      <p:ext uri="{BB962C8B-B14F-4D97-AF65-F5344CB8AC3E}">
        <p14:creationId xmlns:p14="http://schemas.microsoft.com/office/powerpoint/2010/main" val="63195459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Citazione con didascalia">
    <p:spTree>
      <p:nvGrpSpPr>
        <p:cNvPr id="1" name=""/>
        <p:cNvGrpSpPr/>
        <p:nvPr/>
      </p:nvGrpSpPr>
      <p:grpSpPr>
        <a:xfrm>
          <a:off x="0" y="0"/>
          <a:ext cx="0" cy="0"/>
          <a:chOff x="0" y="0"/>
          <a:chExt cx="0" cy="0"/>
        </a:xfrm>
      </p:grpSpPr>
      <p:sp>
        <p:nvSpPr>
          <p:cNvPr id="2" name="Title 1"/>
          <p:cNvSpPr>
            <a:spLocks noGrp="1"/>
          </p:cNvSpPr>
          <p:nvPr>
            <p:ph type="title"/>
          </p:nvPr>
        </p:nvSpPr>
        <p:spPr>
          <a:xfrm>
            <a:off x="698501" y="457200"/>
            <a:ext cx="6070601" cy="2266950"/>
          </a:xfrm>
        </p:spPr>
        <p:txBody>
          <a:bodyPr anchor="ctr">
            <a:normAutofit/>
          </a:bodyPr>
          <a:lstStyle>
            <a:lvl1pPr algn="l">
              <a:defRPr sz="3300" b="0" cap="none"/>
            </a:lvl1pPr>
          </a:lstStyle>
          <a:p>
            <a:r>
              <a:rPr lang="it-IT"/>
              <a:t>Fare clic per modificare lo stile del titolo</a:t>
            </a:r>
            <a:endParaRPr lang="en-US" dirty="0"/>
          </a:p>
        </p:txBody>
      </p:sp>
      <p:sp>
        <p:nvSpPr>
          <p:cNvPr id="23" name="Text Placeholder 9"/>
          <p:cNvSpPr>
            <a:spLocks noGrp="1"/>
          </p:cNvSpPr>
          <p:nvPr>
            <p:ph type="body" sz="quarter" idx="13"/>
          </p:nvPr>
        </p:nvSpPr>
        <p:spPr>
          <a:xfrm>
            <a:off x="1024604" y="2724150"/>
            <a:ext cx="5418393" cy="285750"/>
          </a:xfrm>
        </p:spPr>
        <p:txBody>
          <a:bodyPr anchor="ctr">
            <a:noAutofit/>
          </a:bodyPr>
          <a:lstStyle>
            <a:lvl1pPr marL="0" indent="0">
              <a:buFontTx/>
              <a:buNone/>
              <a:defRPr sz="1200">
                <a:solidFill>
                  <a:schemeClr val="tx1">
                    <a:lumMod val="50000"/>
                    <a:lumOff val="50000"/>
                  </a:schemeClr>
                </a:solidFill>
              </a:defRPr>
            </a:lvl1pPr>
            <a:lvl2pPr marL="342900" indent="0">
              <a:buFontTx/>
              <a:buNone/>
              <a:defRPr/>
            </a:lvl2pPr>
            <a:lvl3pPr marL="685800" indent="0">
              <a:buFontTx/>
              <a:buNone/>
              <a:defRPr/>
            </a:lvl3pPr>
            <a:lvl4pPr marL="1028700" indent="0">
              <a:buFontTx/>
              <a:buNone/>
              <a:defRPr/>
            </a:lvl4pPr>
            <a:lvl5pPr marL="1371600" indent="0">
              <a:buFontTx/>
              <a:buNone/>
              <a:defRPr/>
            </a:lvl5pPr>
          </a:lstStyle>
          <a:p>
            <a:pPr lvl="0"/>
            <a:r>
              <a:rPr lang="it-IT"/>
              <a:t>Fare clic per modificare stili del testo dello schema</a:t>
            </a:r>
          </a:p>
        </p:txBody>
      </p:sp>
      <p:sp>
        <p:nvSpPr>
          <p:cNvPr id="3" name="Text Placeholder 2"/>
          <p:cNvSpPr>
            <a:spLocks noGrp="1"/>
          </p:cNvSpPr>
          <p:nvPr>
            <p:ph type="body" idx="1"/>
          </p:nvPr>
        </p:nvSpPr>
        <p:spPr>
          <a:xfrm>
            <a:off x="508001" y="3352800"/>
            <a:ext cx="6447501" cy="1178222"/>
          </a:xfrm>
        </p:spPr>
        <p:txBody>
          <a:bodyPr anchor="ctr">
            <a:normAutofit/>
          </a:bodyPr>
          <a:lstStyle>
            <a:lvl1pPr marL="0" indent="0" algn="l">
              <a:buNone/>
              <a:defRPr sz="1400">
                <a:solidFill>
                  <a:schemeClr val="tx1">
                    <a:lumMod val="75000"/>
                    <a:lumOff val="25000"/>
                  </a:schemeClr>
                </a:solidFill>
              </a:defRPr>
            </a:lvl1pPr>
            <a:lvl2pPr marL="342900" indent="0">
              <a:buNone/>
              <a:defRPr sz="1400">
                <a:solidFill>
                  <a:schemeClr val="tx1">
                    <a:tint val="75000"/>
                  </a:schemeClr>
                </a:solidFill>
              </a:defRPr>
            </a:lvl2pPr>
            <a:lvl3pPr marL="685800" indent="0">
              <a:buNone/>
              <a:defRPr sz="1200">
                <a:solidFill>
                  <a:schemeClr val="tx1">
                    <a:tint val="75000"/>
                  </a:schemeClr>
                </a:solidFill>
              </a:defRPr>
            </a:lvl3pPr>
            <a:lvl4pPr marL="1028700" indent="0">
              <a:buNone/>
              <a:defRPr sz="1100">
                <a:solidFill>
                  <a:schemeClr val="tx1">
                    <a:tint val="75000"/>
                  </a:schemeClr>
                </a:solidFill>
              </a:defRPr>
            </a:lvl4pPr>
            <a:lvl5pPr marL="1371600" indent="0">
              <a:buNone/>
              <a:defRPr sz="1100">
                <a:solidFill>
                  <a:schemeClr val="tx1">
                    <a:tint val="75000"/>
                  </a:schemeClr>
                </a:solidFill>
              </a:defRPr>
            </a:lvl5pPr>
            <a:lvl6pPr marL="1714500" indent="0">
              <a:buNone/>
              <a:defRPr sz="1100">
                <a:solidFill>
                  <a:schemeClr val="tx1">
                    <a:tint val="75000"/>
                  </a:schemeClr>
                </a:solidFill>
              </a:defRPr>
            </a:lvl6pPr>
            <a:lvl7pPr marL="2057400" indent="0">
              <a:buNone/>
              <a:defRPr sz="1100">
                <a:solidFill>
                  <a:schemeClr val="tx1">
                    <a:tint val="75000"/>
                  </a:schemeClr>
                </a:solidFill>
              </a:defRPr>
            </a:lvl7pPr>
            <a:lvl8pPr marL="2400300" indent="0">
              <a:buNone/>
              <a:defRPr sz="1100">
                <a:solidFill>
                  <a:schemeClr val="tx1">
                    <a:tint val="75000"/>
                  </a:schemeClr>
                </a:solidFill>
              </a:defRPr>
            </a:lvl8pPr>
            <a:lvl9pPr marL="2743200" indent="0">
              <a:buNone/>
              <a:defRPr sz="1100">
                <a:solidFill>
                  <a:schemeClr val="tx1">
                    <a:tint val="75000"/>
                  </a:schemeClr>
                </a:solidFill>
              </a:defRPr>
            </a:lvl9pPr>
          </a:lstStyle>
          <a:p>
            <a:pPr lvl="0"/>
            <a:r>
              <a:rPr lang="it-IT"/>
              <a:t>Fare clic per modificare stili del testo dello schema</a:t>
            </a:r>
          </a:p>
        </p:txBody>
      </p:sp>
      <p:sp>
        <p:nvSpPr>
          <p:cNvPr id="4" name="Date Placeholder 3"/>
          <p:cNvSpPr>
            <a:spLocks noGrp="1"/>
          </p:cNvSpPr>
          <p:nvPr>
            <p:ph type="dt" sz="half" idx="10"/>
          </p:nvPr>
        </p:nvSpPr>
        <p:spPr/>
        <p:txBody>
          <a:bodyPr/>
          <a:lstStyle/>
          <a:p>
            <a:fld id="{B61BEF0D-F0BB-DE4B-95CE-6DB70DBA9567}" type="datetimeFigureOut">
              <a:rPr lang="en-US" dirty="0">
                <a:solidFill>
                  <a:prstClr val="black">
                    <a:tint val="75000"/>
                  </a:prstClr>
                </a:solidFill>
              </a:rPr>
              <a:pPr/>
              <a:t>10/27/20</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p>
            <a:fld id="{D57F1E4F-1CFF-5643-939E-217C01CDF565}" type="slidenum">
              <a:rPr lang="en-US" dirty="0">
                <a:solidFill>
                  <a:srgbClr val="5FCBEF"/>
                </a:solidFill>
              </a:rPr>
              <a:pPr/>
              <a:t>‹N›</a:t>
            </a:fld>
            <a:endParaRPr lang="en-US" dirty="0">
              <a:solidFill>
                <a:srgbClr val="5FCBEF"/>
              </a:solidFill>
            </a:endParaRPr>
          </a:p>
        </p:txBody>
      </p:sp>
      <p:sp>
        <p:nvSpPr>
          <p:cNvPr id="24" name="TextBox 23"/>
          <p:cNvSpPr txBox="1"/>
          <p:nvPr/>
        </p:nvSpPr>
        <p:spPr>
          <a:xfrm>
            <a:off x="406403" y="592784"/>
            <a:ext cx="457200" cy="438582"/>
          </a:xfrm>
          <a:prstGeom prst="rect">
            <a:avLst/>
          </a:prstGeom>
        </p:spPr>
        <p:txBody>
          <a:bodyPr vert="horz" lIns="68580" tIns="34290" rIns="68580" bIns="34290" rtlCol="0" anchor="ctr">
            <a:noAutofit/>
          </a:bodyPr>
          <a:lstStyle/>
          <a:p>
            <a:pPr defTabSz="342900"/>
            <a:r>
              <a:rPr lang="en-US" sz="6000" dirty="0">
                <a:ln w="3175" cmpd="sng">
                  <a:noFill/>
                </a:ln>
                <a:solidFill>
                  <a:srgbClr val="5FCBEF">
                    <a:lumMod val="60000"/>
                    <a:lumOff val="40000"/>
                  </a:srgbClr>
                </a:solidFill>
                <a:latin typeface="Arial"/>
              </a:rPr>
              <a:t>“</a:t>
            </a:r>
          </a:p>
        </p:txBody>
      </p:sp>
      <p:sp>
        <p:nvSpPr>
          <p:cNvPr id="25" name="TextBox 24"/>
          <p:cNvSpPr txBox="1"/>
          <p:nvPr/>
        </p:nvSpPr>
        <p:spPr>
          <a:xfrm>
            <a:off x="6669758" y="2164917"/>
            <a:ext cx="457200" cy="438582"/>
          </a:xfrm>
          <a:prstGeom prst="rect">
            <a:avLst/>
          </a:prstGeom>
        </p:spPr>
        <p:txBody>
          <a:bodyPr vert="horz" lIns="68580" tIns="34290" rIns="68580" bIns="34290" rtlCol="0" anchor="ctr">
            <a:noAutofit/>
          </a:bodyPr>
          <a:lstStyle/>
          <a:p>
            <a:pPr defTabSz="342900"/>
            <a:r>
              <a:rPr lang="en-US" sz="6000" dirty="0">
                <a:ln w="3175" cmpd="sng">
                  <a:noFill/>
                </a:ln>
                <a:solidFill>
                  <a:srgbClr val="5FCBEF">
                    <a:lumMod val="60000"/>
                    <a:lumOff val="40000"/>
                  </a:srgbClr>
                </a:solidFill>
                <a:latin typeface="Arial"/>
              </a:rPr>
              <a:t>”</a:t>
            </a:r>
          </a:p>
        </p:txBody>
      </p:sp>
    </p:spTree>
    <p:extLst>
      <p:ext uri="{BB962C8B-B14F-4D97-AF65-F5344CB8AC3E}">
        <p14:creationId xmlns:p14="http://schemas.microsoft.com/office/powerpoint/2010/main" val="2037042385"/>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Scheda nome">
    <p:spTree>
      <p:nvGrpSpPr>
        <p:cNvPr id="1" name=""/>
        <p:cNvGrpSpPr/>
        <p:nvPr/>
      </p:nvGrpSpPr>
      <p:grpSpPr>
        <a:xfrm>
          <a:off x="0" y="0"/>
          <a:ext cx="0" cy="0"/>
          <a:chOff x="0" y="0"/>
          <a:chExt cx="0" cy="0"/>
        </a:xfrm>
      </p:grpSpPr>
      <p:sp>
        <p:nvSpPr>
          <p:cNvPr id="2" name="Title 1"/>
          <p:cNvSpPr>
            <a:spLocks noGrp="1"/>
          </p:cNvSpPr>
          <p:nvPr>
            <p:ph type="title"/>
          </p:nvPr>
        </p:nvSpPr>
        <p:spPr>
          <a:xfrm>
            <a:off x="508001" y="1448991"/>
            <a:ext cx="6447501" cy="1946595"/>
          </a:xfrm>
        </p:spPr>
        <p:txBody>
          <a:bodyPr anchor="b">
            <a:normAutofit/>
          </a:bodyPr>
          <a:lstStyle>
            <a:lvl1pPr algn="l">
              <a:defRPr sz="3300" b="0" cap="none"/>
            </a:lvl1pPr>
          </a:lstStyle>
          <a:p>
            <a:r>
              <a:rPr lang="it-IT"/>
              <a:t>Fare clic per modificare lo stile del titolo</a:t>
            </a:r>
            <a:endParaRPr lang="en-US" dirty="0"/>
          </a:p>
        </p:txBody>
      </p:sp>
      <p:sp>
        <p:nvSpPr>
          <p:cNvPr id="3" name="Text Placeholder 2"/>
          <p:cNvSpPr>
            <a:spLocks noGrp="1"/>
          </p:cNvSpPr>
          <p:nvPr>
            <p:ph type="body" idx="1"/>
          </p:nvPr>
        </p:nvSpPr>
        <p:spPr>
          <a:xfrm>
            <a:off x="508001" y="3395586"/>
            <a:ext cx="6447501" cy="1135436"/>
          </a:xfrm>
        </p:spPr>
        <p:txBody>
          <a:bodyPr anchor="t">
            <a:normAutofit/>
          </a:bodyPr>
          <a:lstStyle>
            <a:lvl1pPr marL="0" indent="0" algn="l">
              <a:buNone/>
              <a:defRPr sz="1400">
                <a:solidFill>
                  <a:schemeClr val="tx1">
                    <a:lumMod val="75000"/>
                    <a:lumOff val="25000"/>
                  </a:schemeClr>
                </a:solidFill>
              </a:defRPr>
            </a:lvl1pPr>
            <a:lvl2pPr marL="342900" indent="0">
              <a:buNone/>
              <a:defRPr sz="1400">
                <a:solidFill>
                  <a:schemeClr val="tx1">
                    <a:tint val="75000"/>
                  </a:schemeClr>
                </a:solidFill>
              </a:defRPr>
            </a:lvl2pPr>
            <a:lvl3pPr marL="685800" indent="0">
              <a:buNone/>
              <a:defRPr sz="1200">
                <a:solidFill>
                  <a:schemeClr val="tx1">
                    <a:tint val="75000"/>
                  </a:schemeClr>
                </a:solidFill>
              </a:defRPr>
            </a:lvl3pPr>
            <a:lvl4pPr marL="1028700" indent="0">
              <a:buNone/>
              <a:defRPr sz="1100">
                <a:solidFill>
                  <a:schemeClr val="tx1">
                    <a:tint val="75000"/>
                  </a:schemeClr>
                </a:solidFill>
              </a:defRPr>
            </a:lvl4pPr>
            <a:lvl5pPr marL="1371600" indent="0">
              <a:buNone/>
              <a:defRPr sz="1100">
                <a:solidFill>
                  <a:schemeClr val="tx1">
                    <a:tint val="75000"/>
                  </a:schemeClr>
                </a:solidFill>
              </a:defRPr>
            </a:lvl5pPr>
            <a:lvl6pPr marL="1714500" indent="0">
              <a:buNone/>
              <a:defRPr sz="1100">
                <a:solidFill>
                  <a:schemeClr val="tx1">
                    <a:tint val="75000"/>
                  </a:schemeClr>
                </a:solidFill>
              </a:defRPr>
            </a:lvl6pPr>
            <a:lvl7pPr marL="2057400" indent="0">
              <a:buNone/>
              <a:defRPr sz="1100">
                <a:solidFill>
                  <a:schemeClr val="tx1">
                    <a:tint val="75000"/>
                  </a:schemeClr>
                </a:solidFill>
              </a:defRPr>
            </a:lvl7pPr>
            <a:lvl8pPr marL="2400300" indent="0">
              <a:buNone/>
              <a:defRPr sz="1100">
                <a:solidFill>
                  <a:schemeClr val="tx1">
                    <a:tint val="75000"/>
                  </a:schemeClr>
                </a:solidFill>
              </a:defRPr>
            </a:lvl8pPr>
            <a:lvl9pPr marL="2743200" indent="0">
              <a:buNone/>
              <a:defRPr sz="1100">
                <a:solidFill>
                  <a:schemeClr val="tx1">
                    <a:tint val="75000"/>
                  </a:schemeClr>
                </a:solidFill>
              </a:defRPr>
            </a:lvl9pPr>
          </a:lstStyle>
          <a:p>
            <a:pPr lvl="0"/>
            <a:r>
              <a:rPr lang="it-IT"/>
              <a:t>Fare clic per modificare stili del testo dello schema</a:t>
            </a:r>
          </a:p>
        </p:txBody>
      </p:sp>
      <p:sp>
        <p:nvSpPr>
          <p:cNvPr id="4" name="Date Placeholder 3"/>
          <p:cNvSpPr>
            <a:spLocks noGrp="1"/>
          </p:cNvSpPr>
          <p:nvPr>
            <p:ph type="dt" sz="half" idx="10"/>
          </p:nvPr>
        </p:nvSpPr>
        <p:spPr/>
        <p:txBody>
          <a:bodyPr/>
          <a:lstStyle/>
          <a:p>
            <a:fld id="{B61BEF0D-F0BB-DE4B-95CE-6DB70DBA9567}" type="datetimeFigureOut">
              <a:rPr lang="en-US" dirty="0">
                <a:solidFill>
                  <a:prstClr val="black">
                    <a:tint val="75000"/>
                  </a:prstClr>
                </a:solidFill>
              </a:rPr>
              <a:pPr/>
              <a:t>10/27/20</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p>
            <a:fld id="{D57F1E4F-1CFF-5643-939E-217C01CDF565}" type="slidenum">
              <a:rPr lang="en-US" dirty="0">
                <a:solidFill>
                  <a:srgbClr val="5FCBEF"/>
                </a:solidFill>
              </a:rPr>
              <a:pPr/>
              <a:t>‹N›</a:t>
            </a:fld>
            <a:endParaRPr lang="en-US" dirty="0">
              <a:solidFill>
                <a:srgbClr val="5FCBEF"/>
              </a:solidFill>
            </a:endParaRPr>
          </a:p>
        </p:txBody>
      </p:sp>
    </p:spTree>
    <p:extLst>
      <p:ext uri="{BB962C8B-B14F-4D97-AF65-F5344CB8AC3E}">
        <p14:creationId xmlns:p14="http://schemas.microsoft.com/office/powerpoint/2010/main" val="3799640808"/>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Scheda nome citazione">
    <p:spTree>
      <p:nvGrpSpPr>
        <p:cNvPr id="1" name=""/>
        <p:cNvGrpSpPr/>
        <p:nvPr/>
      </p:nvGrpSpPr>
      <p:grpSpPr>
        <a:xfrm>
          <a:off x="0" y="0"/>
          <a:ext cx="0" cy="0"/>
          <a:chOff x="0" y="0"/>
          <a:chExt cx="0" cy="0"/>
        </a:xfrm>
      </p:grpSpPr>
      <p:sp>
        <p:nvSpPr>
          <p:cNvPr id="2" name="Title 1"/>
          <p:cNvSpPr>
            <a:spLocks noGrp="1"/>
          </p:cNvSpPr>
          <p:nvPr>
            <p:ph type="title"/>
          </p:nvPr>
        </p:nvSpPr>
        <p:spPr>
          <a:xfrm>
            <a:off x="698501" y="457200"/>
            <a:ext cx="6070601" cy="2266950"/>
          </a:xfrm>
        </p:spPr>
        <p:txBody>
          <a:bodyPr anchor="ctr">
            <a:normAutofit/>
          </a:bodyPr>
          <a:lstStyle>
            <a:lvl1pPr algn="l">
              <a:defRPr sz="3300" b="0" cap="none"/>
            </a:lvl1pPr>
          </a:lstStyle>
          <a:p>
            <a:r>
              <a:rPr lang="it-IT"/>
              <a:t>Fare clic per modificare lo stile del titolo</a:t>
            </a:r>
            <a:endParaRPr lang="en-US" dirty="0"/>
          </a:p>
        </p:txBody>
      </p:sp>
      <p:sp>
        <p:nvSpPr>
          <p:cNvPr id="23" name="Text Placeholder 9"/>
          <p:cNvSpPr>
            <a:spLocks noGrp="1"/>
          </p:cNvSpPr>
          <p:nvPr>
            <p:ph type="body" sz="quarter" idx="13"/>
          </p:nvPr>
        </p:nvSpPr>
        <p:spPr>
          <a:xfrm>
            <a:off x="507999" y="3009900"/>
            <a:ext cx="6447502" cy="385686"/>
          </a:xfrm>
        </p:spPr>
        <p:txBody>
          <a:bodyPr anchor="b">
            <a:noAutofit/>
          </a:bodyPr>
          <a:lstStyle>
            <a:lvl1pPr marL="0" indent="0">
              <a:buFontTx/>
              <a:buNone/>
              <a:defRPr sz="1800">
                <a:solidFill>
                  <a:schemeClr val="tx1">
                    <a:lumMod val="75000"/>
                    <a:lumOff val="25000"/>
                  </a:schemeClr>
                </a:solidFill>
              </a:defRPr>
            </a:lvl1pPr>
            <a:lvl2pPr marL="342900" indent="0">
              <a:buFontTx/>
              <a:buNone/>
              <a:defRPr/>
            </a:lvl2pPr>
            <a:lvl3pPr marL="685800" indent="0">
              <a:buFontTx/>
              <a:buNone/>
              <a:defRPr/>
            </a:lvl3pPr>
            <a:lvl4pPr marL="1028700" indent="0">
              <a:buFontTx/>
              <a:buNone/>
              <a:defRPr/>
            </a:lvl4pPr>
            <a:lvl5pPr marL="1371600" indent="0">
              <a:buFontTx/>
              <a:buNone/>
              <a:defRPr/>
            </a:lvl5pPr>
          </a:lstStyle>
          <a:p>
            <a:pPr lvl="0"/>
            <a:r>
              <a:rPr lang="it-IT"/>
              <a:t>Fare clic per modificare stili del testo dello schema</a:t>
            </a:r>
          </a:p>
        </p:txBody>
      </p:sp>
      <p:sp>
        <p:nvSpPr>
          <p:cNvPr id="3" name="Text Placeholder 2"/>
          <p:cNvSpPr>
            <a:spLocks noGrp="1"/>
          </p:cNvSpPr>
          <p:nvPr>
            <p:ph type="body" idx="1"/>
          </p:nvPr>
        </p:nvSpPr>
        <p:spPr>
          <a:xfrm>
            <a:off x="508001" y="3395586"/>
            <a:ext cx="6447501" cy="1135436"/>
          </a:xfrm>
        </p:spPr>
        <p:txBody>
          <a:bodyPr anchor="t">
            <a:normAutofit/>
          </a:bodyPr>
          <a:lstStyle>
            <a:lvl1pPr marL="0" indent="0" algn="l">
              <a:buNone/>
              <a:defRPr sz="1400">
                <a:solidFill>
                  <a:schemeClr val="tx1">
                    <a:lumMod val="50000"/>
                    <a:lumOff val="50000"/>
                  </a:schemeClr>
                </a:solidFill>
              </a:defRPr>
            </a:lvl1pPr>
            <a:lvl2pPr marL="342900" indent="0">
              <a:buNone/>
              <a:defRPr sz="1400">
                <a:solidFill>
                  <a:schemeClr val="tx1">
                    <a:tint val="75000"/>
                  </a:schemeClr>
                </a:solidFill>
              </a:defRPr>
            </a:lvl2pPr>
            <a:lvl3pPr marL="685800" indent="0">
              <a:buNone/>
              <a:defRPr sz="1200">
                <a:solidFill>
                  <a:schemeClr val="tx1">
                    <a:tint val="75000"/>
                  </a:schemeClr>
                </a:solidFill>
              </a:defRPr>
            </a:lvl3pPr>
            <a:lvl4pPr marL="1028700" indent="0">
              <a:buNone/>
              <a:defRPr sz="1100">
                <a:solidFill>
                  <a:schemeClr val="tx1">
                    <a:tint val="75000"/>
                  </a:schemeClr>
                </a:solidFill>
              </a:defRPr>
            </a:lvl4pPr>
            <a:lvl5pPr marL="1371600" indent="0">
              <a:buNone/>
              <a:defRPr sz="1100">
                <a:solidFill>
                  <a:schemeClr val="tx1">
                    <a:tint val="75000"/>
                  </a:schemeClr>
                </a:solidFill>
              </a:defRPr>
            </a:lvl5pPr>
            <a:lvl6pPr marL="1714500" indent="0">
              <a:buNone/>
              <a:defRPr sz="1100">
                <a:solidFill>
                  <a:schemeClr val="tx1">
                    <a:tint val="75000"/>
                  </a:schemeClr>
                </a:solidFill>
              </a:defRPr>
            </a:lvl6pPr>
            <a:lvl7pPr marL="2057400" indent="0">
              <a:buNone/>
              <a:defRPr sz="1100">
                <a:solidFill>
                  <a:schemeClr val="tx1">
                    <a:tint val="75000"/>
                  </a:schemeClr>
                </a:solidFill>
              </a:defRPr>
            </a:lvl7pPr>
            <a:lvl8pPr marL="2400300" indent="0">
              <a:buNone/>
              <a:defRPr sz="1100">
                <a:solidFill>
                  <a:schemeClr val="tx1">
                    <a:tint val="75000"/>
                  </a:schemeClr>
                </a:solidFill>
              </a:defRPr>
            </a:lvl8pPr>
            <a:lvl9pPr marL="2743200" indent="0">
              <a:buNone/>
              <a:defRPr sz="1100">
                <a:solidFill>
                  <a:schemeClr val="tx1">
                    <a:tint val="75000"/>
                  </a:schemeClr>
                </a:solidFill>
              </a:defRPr>
            </a:lvl9pPr>
          </a:lstStyle>
          <a:p>
            <a:pPr lvl="0"/>
            <a:r>
              <a:rPr lang="it-IT"/>
              <a:t>Fare clic per modificare stili del testo dello schema</a:t>
            </a:r>
          </a:p>
        </p:txBody>
      </p:sp>
      <p:sp>
        <p:nvSpPr>
          <p:cNvPr id="4" name="Date Placeholder 3"/>
          <p:cNvSpPr>
            <a:spLocks noGrp="1"/>
          </p:cNvSpPr>
          <p:nvPr>
            <p:ph type="dt" sz="half" idx="10"/>
          </p:nvPr>
        </p:nvSpPr>
        <p:spPr/>
        <p:txBody>
          <a:bodyPr/>
          <a:lstStyle/>
          <a:p>
            <a:fld id="{B61BEF0D-F0BB-DE4B-95CE-6DB70DBA9567}" type="datetimeFigureOut">
              <a:rPr lang="en-US" dirty="0">
                <a:solidFill>
                  <a:prstClr val="black">
                    <a:tint val="75000"/>
                  </a:prstClr>
                </a:solidFill>
              </a:rPr>
              <a:pPr/>
              <a:t>10/27/20</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p>
            <a:fld id="{D57F1E4F-1CFF-5643-939E-217C01CDF565}" type="slidenum">
              <a:rPr lang="en-US" dirty="0">
                <a:solidFill>
                  <a:srgbClr val="5FCBEF"/>
                </a:solidFill>
              </a:rPr>
              <a:pPr/>
              <a:t>‹N›</a:t>
            </a:fld>
            <a:endParaRPr lang="en-US" dirty="0">
              <a:solidFill>
                <a:srgbClr val="5FCBEF"/>
              </a:solidFill>
            </a:endParaRPr>
          </a:p>
        </p:txBody>
      </p:sp>
      <p:sp>
        <p:nvSpPr>
          <p:cNvPr id="24" name="TextBox 23"/>
          <p:cNvSpPr txBox="1"/>
          <p:nvPr/>
        </p:nvSpPr>
        <p:spPr>
          <a:xfrm>
            <a:off x="406403" y="592784"/>
            <a:ext cx="457200" cy="438582"/>
          </a:xfrm>
          <a:prstGeom prst="rect">
            <a:avLst/>
          </a:prstGeom>
        </p:spPr>
        <p:txBody>
          <a:bodyPr vert="horz" lIns="68580" tIns="34290" rIns="68580" bIns="34290" rtlCol="0" anchor="ctr">
            <a:noAutofit/>
          </a:bodyPr>
          <a:lstStyle/>
          <a:p>
            <a:pPr defTabSz="342900"/>
            <a:r>
              <a:rPr lang="en-US" sz="6000" dirty="0">
                <a:ln w="3175" cmpd="sng">
                  <a:noFill/>
                </a:ln>
                <a:solidFill>
                  <a:srgbClr val="5FCBEF">
                    <a:lumMod val="60000"/>
                    <a:lumOff val="40000"/>
                  </a:srgbClr>
                </a:solidFill>
                <a:latin typeface="Arial"/>
              </a:rPr>
              <a:t>“</a:t>
            </a:r>
          </a:p>
        </p:txBody>
      </p:sp>
      <p:sp>
        <p:nvSpPr>
          <p:cNvPr id="25" name="TextBox 24"/>
          <p:cNvSpPr txBox="1"/>
          <p:nvPr/>
        </p:nvSpPr>
        <p:spPr>
          <a:xfrm>
            <a:off x="6669758" y="2164917"/>
            <a:ext cx="457200" cy="438582"/>
          </a:xfrm>
          <a:prstGeom prst="rect">
            <a:avLst/>
          </a:prstGeom>
        </p:spPr>
        <p:txBody>
          <a:bodyPr vert="horz" lIns="68580" tIns="34290" rIns="68580" bIns="34290" rtlCol="0" anchor="ctr">
            <a:noAutofit/>
          </a:bodyPr>
          <a:lstStyle/>
          <a:p>
            <a:pPr defTabSz="342900"/>
            <a:r>
              <a:rPr lang="en-US" sz="6000" dirty="0">
                <a:ln w="3175" cmpd="sng">
                  <a:noFill/>
                </a:ln>
                <a:solidFill>
                  <a:srgbClr val="5FCBEF">
                    <a:lumMod val="60000"/>
                    <a:lumOff val="40000"/>
                  </a:srgbClr>
                </a:solidFill>
                <a:latin typeface="Arial"/>
              </a:rPr>
              <a:t>”</a:t>
            </a:r>
          </a:p>
        </p:txBody>
      </p:sp>
    </p:spTree>
    <p:extLst>
      <p:ext uri="{BB962C8B-B14F-4D97-AF65-F5344CB8AC3E}">
        <p14:creationId xmlns:p14="http://schemas.microsoft.com/office/powerpoint/2010/main" val="4026750781"/>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Vero o falso">
    <p:spTree>
      <p:nvGrpSpPr>
        <p:cNvPr id="1" name=""/>
        <p:cNvGrpSpPr/>
        <p:nvPr/>
      </p:nvGrpSpPr>
      <p:grpSpPr>
        <a:xfrm>
          <a:off x="0" y="0"/>
          <a:ext cx="0" cy="0"/>
          <a:chOff x="0" y="0"/>
          <a:chExt cx="0" cy="0"/>
        </a:xfrm>
      </p:grpSpPr>
      <p:sp>
        <p:nvSpPr>
          <p:cNvPr id="2" name="Title 1"/>
          <p:cNvSpPr>
            <a:spLocks noGrp="1"/>
          </p:cNvSpPr>
          <p:nvPr>
            <p:ph type="title"/>
          </p:nvPr>
        </p:nvSpPr>
        <p:spPr>
          <a:xfrm>
            <a:off x="514351" y="457200"/>
            <a:ext cx="6441152" cy="2266950"/>
          </a:xfrm>
        </p:spPr>
        <p:txBody>
          <a:bodyPr anchor="ctr">
            <a:normAutofit/>
          </a:bodyPr>
          <a:lstStyle>
            <a:lvl1pPr algn="l">
              <a:defRPr sz="3300" b="0" cap="none"/>
            </a:lvl1pPr>
          </a:lstStyle>
          <a:p>
            <a:r>
              <a:rPr lang="it-IT"/>
              <a:t>Fare clic per modificare lo stile del titolo</a:t>
            </a:r>
            <a:endParaRPr lang="en-US" dirty="0"/>
          </a:p>
        </p:txBody>
      </p:sp>
      <p:sp>
        <p:nvSpPr>
          <p:cNvPr id="23" name="Text Placeholder 9"/>
          <p:cNvSpPr>
            <a:spLocks noGrp="1"/>
          </p:cNvSpPr>
          <p:nvPr>
            <p:ph type="body" sz="quarter" idx="13"/>
          </p:nvPr>
        </p:nvSpPr>
        <p:spPr>
          <a:xfrm>
            <a:off x="507999" y="3009900"/>
            <a:ext cx="6447502" cy="385686"/>
          </a:xfrm>
        </p:spPr>
        <p:txBody>
          <a:bodyPr anchor="b">
            <a:noAutofit/>
          </a:bodyPr>
          <a:lstStyle>
            <a:lvl1pPr marL="0" indent="0">
              <a:buFontTx/>
              <a:buNone/>
              <a:defRPr sz="1800">
                <a:solidFill>
                  <a:schemeClr val="accent1"/>
                </a:solidFill>
              </a:defRPr>
            </a:lvl1pPr>
            <a:lvl2pPr marL="342900" indent="0">
              <a:buFontTx/>
              <a:buNone/>
              <a:defRPr/>
            </a:lvl2pPr>
            <a:lvl3pPr marL="685800" indent="0">
              <a:buFontTx/>
              <a:buNone/>
              <a:defRPr/>
            </a:lvl3pPr>
            <a:lvl4pPr marL="1028700" indent="0">
              <a:buFontTx/>
              <a:buNone/>
              <a:defRPr/>
            </a:lvl4pPr>
            <a:lvl5pPr marL="1371600" indent="0">
              <a:buFontTx/>
              <a:buNone/>
              <a:defRPr/>
            </a:lvl5pPr>
          </a:lstStyle>
          <a:p>
            <a:pPr lvl="0"/>
            <a:r>
              <a:rPr lang="it-IT"/>
              <a:t>Fare clic per modificare stili del testo dello schema</a:t>
            </a:r>
          </a:p>
        </p:txBody>
      </p:sp>
      <p:sp>
        <p:nvSpPr>
          <p:cNvPr id="3" name="Text Placeholder 2"/>
          <p:cNvSpPr>
            <a:spLocks noGrp="1"/>
          </p:cNvSpPr>
          <p:nvPr>
            <p:ph type="body" idx="1"/>
          </p:nvPr>
        </p:nvSpPr>
        <p:spPr>
          <a:xfrm>
            <a:off x="508001" y="3395586"/>
            <a:ext cx="6447501" cy="1135436"/>
          </a:xfrm>
        </p:spPr>
        <p:txBody>
          <a:bodyPr anchor="t">
            <a:normAutofit/>
          </a:bodyPr>
          <a:lstStyle>
            <a:lvl1pPr marL="0" indent="0" algn="l">
              <a:buNone/>
              <a:defRPr sz="1400">
                <a:solidFill>
                  <a:schemeClr val="tx1">
                    <a:lumMod val="50000"/>
                    <a:lumOff val="50000"/>
                  </a:schemeClr>
                </a:solidFill>
              </a:defRPr>
            </a:lvl1pPr>
            <a:lvl2pPr marL="342900" indent="0">
              <a:buNone/>
              <a:defRPr sz="1400">
                <a:solidFill>
                  <a:schemeClr val="tx1">
                    <a:tint val="75000"/>
                  </a:schemeClr>
                </a:solidFill>
              </a:defRPr>
            </a:lvl2pPr>
            <a:lvl3pPr marL="685800" indent="0">
              <a:buNone/>
              <a:defRPr sz="1200">
                <a:solidFill>
                  <a:schemeClr val="tx1">
                    <a:tint val="75000"/>
                  </a:schemeClr>
                </a:solidFill>
              </a:defRPr>
            </a:lvl3pPr>
            <a:lvl4pPr marL="1028700" indent="0">
              <a:buNone/>
              <a:defRPr sz="1100">
                <a:solidFill>
                  <a:schemeClr val="tx1">
                    <a:tint val="75000"/>
                  </a:schemeClr>
                </a:solidFill>
              </a:defRPr>
            </a:lvl4pPr>
            <a:lvl5pPr marL="1371600" indent="0">
              <a:buNone/>
              <a:defRPr sz="1100">
                <a:solidFill>
                  <a:schemeClr val="tx1">
                    <a:tint val="75000"/>
                  </a:schemeClr>
                </a:solidFill>
              </a:defRPr>
            </a:lvl5pPr>
            <a:lvl6pPr marL="1714500" indent="0">
              <a:buNone/>
              <a:defRPr sz="1100">
                <a:solidFill>
                  <a:schemeClr val="tx1">
                    <a:tint val="75000"/>
                  </a:schemeClr>
                </a:solidFill>
              </a:defRPr>
            </a:lvl6pPr>
            <a:lvl7pPr marL="2057400" indent="0">
              <a:buNone/>
              <a:defRPr sz="1100">
                <a:solidFill>
                  <a:schemeClr val="tx1">
                    <a:tint val="75000"/>
                  </a:schemeClr>
                </a:solidFill>
              </a:defRPr>
            </a:lvl7pPr>
            <a:lvl8pPr marL="2400300" indent="0">
              <a:buNone/>
              <a:defRPr sz="1100">
                <a:solidFill>
                  <a:schemeClr val="tx1">
                    <a:tint val="75000"/>
                  </a:schemeClr>
                </a:solidFill>
              </a:defRPr>
            </a:lvl8pPr>
            <a:lvl9pPr marL="2743200" indent="0">
              <a:buNone/>
              <a:defRPr sz="1100">
                <a:solidFill>
                  <a:schemeClr val="tx1">
                    <a:tint val="75000"/>
                  </a:schemeClr>
                </a:solidFill>
              </a:defRPr>
            </a:lvl9pPr>
          </a:lstStyle>
          <a:p>
            <a:pPr lvl="0"/>
            <a:r>
              <a:rPr lang="it-IT"/>
              <a:t>Fare clic per modificare stili del testo dello schema</a:t>
            </a:r>
          </a:p>
        </p:txBody>
      </p:sp>
      <p:sp>
        <p:nvSpPr>
          <p:cNvPr id="4" name="Date Placeholder 3"/>
          <p:cNvSpPr>
            <a:spLocks noGrp="1"/>
          </p:cNvSpPr>
          <p:nvPr>
            <p:ph type="dt" sz="half" idx="10"/>
          </p:nvPr>
        </p:nvSpPr>
        <p:spPr/>
        <p:txBody>
          <a:bodyPr/>
          <a:lstStyle/>
          <a:p>
            <a:fld id="{B61BEF0D-F0BB-DE4B-95CE-6DB70DBA9567}" type="datetimeFigureOut">
              <a:rPr lang="en-US" dirty="0">
                <a:solidFill>
                  <a:prstClr val="black">
                    <a:tint val="75000"/>
                  </a:prstClr>
                </a:solidFill>
              </a:rPr>
              <a:pPr/>
              <a:t>10/27/20</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p>
            <a:fld id="{D57F1E4F-1CFF-5643-939E-217C01CDF565}" type="slidenum">
              <a:rPr lang="en-US" dirty="0">
                <a:solidFill>
                  <a:srgbClr val="5FCBEF"/>
                </a:solidFill>
              </a:rPr>
              <a:pPr/>
              <a:t>‹N›</a:t>
            </a:fld>
            <a:endParaRPr lang="en-US" dirty="0">
              <a:solidFill>
                <a:srgbClr val="5FCBEF"/>
              </a:solidFill>
            </a:endParaRPr>
          </a:p>
        </p:txBody>
      </p:sp>
    </p:spTree>
    <p:extLst>
      <p:ext uri="{BB962C8B-B14F-4D97-AF65-F5344CB8AC3E}">
        <p14:creationId xmlns:p14="http://schemas.microsoft.com/office/powerpoint/2010/main" val="1208298913"/>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olo e testo verticale">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a:t>
            </a:r>
            <a:endParaRPr lang="en-US" dirty="0"/>
          </a:p>
        </p:txBody>
      </p:sp>
      <p:sp>
        <p:nvSpPr>
          <p:cNvPr id="3" name="Vertical Text Placeholder 2"/>
          <p:cNvSpPr>
            <a:spLocks noGrp="1"/>
          </p:cNvSpPr>
          <p:nvPr>
            <p:ph type="body" orient="vert" idx="1"/>
          </p:nvPr>
        </p:nvSpPr>
        <p:spPr/>
        <p:txBody>
          <a:bodyPr vert="eaVert"/>
          <a:lstStyle/>
          <a:p>
            <a:pPr lvl="0"/>
            <a:r>
              <a:rPr lang="it-IT"/>
              <a:t>Fare clic per modificare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Date Placeholder 3"/>
          <p:cNvSpPr>
            <a:spLocks noGrp="1"/>
          </p:cNvSpPr>
          <p:nvPr>
            <p:ph type="dt" sz="half" idx="10"/>
          </p:nvPr>
        </p:nvSpPr>
        <p:spPr/>
        <p:txBody>
          <a:bodyPr/>
          <a:lstStyle/>
          <a:p>
            <a:fld id="{55C6B4A9-1611-4792-9094-5F34BCA07E0B}" type="datetimeFigureOut">
              <a:rPr lang="en-US" dirty="0">
                <a:solidFill>
                  <a:prstClr val="black">
                    <a:tint val="75000"/>
                  </a:prstClr>
                </a:solidFill>
              </a:rPr>
              <a:pPr/>
              <a:t>10/27/20</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p>
            <a:fld id="{89333C77-0158-454C-844F-B7AB9BD7DAD4}" type="slidenum">
              <a:rPr lang="en-US" dirty="0">
                <a:solidFill>
                  <a:srgbClr val="5FCBEF"/>
                </a:solidFill>
              </a:rPr>
              <a:pPr/>
              <a:t>‹N›</a:t>
            </a:fld>
            <a:endParaRPr lang="en-US" dirty="0">
              <a:solidFill>
                <a:srgbClr val="5FCBEF"/>
              </a:solidFill>
            </a:endParaRPr>
          </a:p>
        </p:txBody>
      </p:sp>
    </p:spTree>
    <p:extLst>
      <p:ext uri="{BB962C8B-B14F-4D97-AF65-F5344CB8AC3E}">
        <p14:creationId xmlns:p14="http://schemas.microsoft.com/office/powerpoint/2010/main" val="273744285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1_Titolo e testo verticale">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5975756" y="457201"/>
            <a:ext cx="978557" cy="3938588"/>
          </a:xfrm>
        </p:spPr>
        <p:txBody>
          <a:bodyPr vert="eaVert" anchor="ctr"/>
          <a:lstStyle/>
          <a:p>
            <a:r>
              <a:rPr lang="it-IT"/>
              <a:t>Fare clic per modificare lo stile del titolo</a:t>
            </a:r>
            <a:endParaRPr lang="en-US" dirty="0"/>
          </a:p>
        </p:txBody>
      </p:sp>
      <p:sp>
        <p:nvSpPr>
          <p:cNvPr id="3" name="Vertical Text Placeholder 2"/>
          <p:cNvSpPr>
            <a:spLocks noGrp="1"/>
          </p:cNvSpPr>
          <p:nvPr>
            <p:ph type="body" orient="vert" idx="1"/>
          </p:nvPr>
        </p:nvSpPr>
        <p:spPr>
          <a:xfrm>
            <a:off x="508002" y="457200"/>
            <a:ext cx="5295113" cy="3938588"/>
          </a:xfrm>
        </p:spPr>
        <p:txBody>
          <a:bodyPr vert="eaVert"/>
          <a:lstStyle/>
          <a:p>
            <a:pPr lvl="0"/>
            <a:r>
              <a:rPr lang="it-IT"/>
              <a:t>Fare clic per modificare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dirty="0">
                <a:solidFill>
                  <a:prstClr val="black">
                    <a:tint val="75000"/>
                  </a:prstClr>
                </a:solidFill>
              </a:rPr>
              <a:pPr/>
              <a:t>10/27/20</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p>
            <a:fld id="{D57F1E4F-1CFF-5643-939E-217C01CDF565}" type="slidenum">
              <a:rPr lang="en-US" dirty="0">
                <a:solidFill>
                  <a:srgbClr val="5FCBEF"/>
                </a:solidFill>
              </a:rPr>
              <a:pPr/>
              <a:t>‹N›</a:t>
            </a:fld>
            <a:endParaRPr lang="en-US" dirty="0">
              <a:solidFill>
                <a:srgbClr val="5FCBEF"/>
              </a:solidFill>
            </a:endParaRPr>
          </a:p>
        </p:txBody>
      </p:sp>
    </p:spTree>
    <p:extLst>
      <p:ext uri="{BB962C8B-B14F-4D97-AF65-F5344CB8AC3E}">
        <p14:creationId xmlns:p14="http://schemas.microsoft.com/office/powerpoint/2010/main" val="395654071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44" name="Group 43"/>
          <p:cNvGrpSpPr/>
          <p:nvPr/>
        </p:nvGrpSpPr>
        <p:grpSpPr>
          <a:xfrm>
            <a:off x="0" y="-6350"/>
            <a:ext cx="9144000" cy="5149850"/>
            <a:chOff x="0" y="-8467"/>
            <a:chExt cx="12192000" cy="6866467"/>
          </a:xfrm>
        </p:grpSpPr>
        <p:cxnSp>
          <p:nvCxnSpPr>
            <p:cNvPr id="20" name="Straight Connector 19"/>
            <p:cNvCxnSpPr/>
            <p:nvPr/>
          </p:nvCxnSpPr>
          <p:spPr>
            <a:xfrm>
              <a:off x="9371012" y="0"/>
              <a:ext cx="1219200" cy="6858000"/>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2">
                <a:lumMod val="75000"/>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a:off x="0" y="4013200"/>
              <a:ext cx="448733" cy="2844800"/>
            </a:xfrm>
            <a:prstGeom prst="triangle">
              <a:avLst>
                <a:gd name="adj" fmla="val 0"/>
              </a:avLst>
            </a:pr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508001" y="457200"/>
            <a:ext cx="6447501" cy="990600"/>
          </a:xfrm>
          <a:prstGeom prst="rect">
            <a:avLst/>
          </a:prstGeom>
        </p:spPr>
        <p:txBody>
          <a:bodyPr vert="horz" lIns="68580" tIns="34290" rIns="68580" bIns="34290" rtlCol="0" anchor="t">
            <a:normAutofit/>
          </a:bodyPr>
          <a:lstStyle/>
          <a:p>
            <a:r>
              <a:rPr lang="it-IT"/>
              <a:t>Fare clic per modificare lo stile del titolo</a:t>
            </a:r>
            <a:endParaRPr lang="en-US" dirty="0"/>
          </a:p>
        </p:txBody>
      </p:sp>
      <p:sp>
        <p:nvSpPr>
          <p:cNvPr id="3" name="Text Placeholder 2"/>
          <p:cNvSpPr>
            <a:spLocks noGrp="1"/>
          </p:cNvSpPr>
          <p:nvPr>
            <p:ph type="body" idx="1"/>
          </p:nvPr>
        </p:nvSpPr>
        <p:spPr>
          <a:xfrm>
            <a:off x="508001" y="1620443"/>
            <a:ext cx="6447501" cy="2910580"/>
          </a:xfrm>
          <a:prstGeom prst="rect">
            <a:avLst/>
          </a:prstGeom>
        </p:spPr>
        <p:txBody>
          <a:bodyPr vert="horz" lIns="68580" tIns="34290" rIns="68580" bIns="34290" rtlCol="0">
            <a:normAutofit/>
          </a:bodyPr>
          <a:lstStyle/>
          <a:p>
            <a:pPr lvl="0"/>
            <a:r>
              <a:rPr lang="it-IT"/>
              <a:t>Fare clic per modificare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Date Placeholder 3"/>
          <p:cNvSpPr>
            <a:spLocks noGrp="1"/>
          </p:cNvSpPr>
          <p:nvPr>
            <p:ph type="dt" sz="half" idx="2"/>
          </p:nvPr>
        </p:nvSpPr>
        <p:spPr>
          <a:xfrm>
            <a:off x="5403850" y="4531023"/>
            <a:ext cx="683954" cy="273844"/>
          </a:xfrm>
          <a:prstGeom prst="rect">
            <a:avLst/>
          </a:prstGeom>
        </p:spPr>
        <p:txBody>
          <a:bodyPr vert="horz" lIns="68580" tIns="34290" rIns="68580" bIns="34290" rtlCol="0" anchor="ctr"/>
          <a:lstStyle>
            <a:lvl1pPr algn="r">
              <a:defRPr sz="700">
                <a:solidFill>
                  <a:schemeClr val="tx1">
                    <a:tint val="75000"/>
                  </a:schemeClr>
                </a:solidFill>
              </a:defRPr>
            </a:lvl1pPr>
          </a:lstStyle>
          <a:p>
            <a:pPr defTabSz="342900"/>
            <a:fld id="{B61BEF0D-F0BB-DE4B-95CE-6DB70DBA9567}" type="datetimeFigureOut">
              <a:rPr lang="en-US" dirty="0">
                <a:solidFill>
                  <a:prstClr val="black">
                    <a:tint val="75000"/>
                  </a:prstClr>
                </a:solidFill>
              </a:rPr>
              <a:pPr defTabSz="342900"/>
              <a:t>10/27/20</a:t>
            </a:fld>
            <a:endParaRPr lang="en-US" dirty="0">
              <a:solidFill>
                <a:prstClr val="black">
                  <a:tint val="75000"/>
                </a:prstClr>
              </a:solidFill>
            </a:endParaRPr>
          </a:p>
        </p:txBody>
      </p:sp>
      <p:sp>
        <p:nvSpPr>
          <p:cNvPr id="5" name="Footer Placeholder 4"/>
          <p:cNvSpPr>
            <a:spLocks noGrp="1"/>
          </p:cNvSpPr>
          <p:nvPr>
            <p:ph type="ftr" sz="quarter" idx="3"/>
          </p:nvPr>
        </p:nvSpPr>
        <p:spPr>
          <a:xfrm>
            <a:off x="508001" y="4531023"/>
            <a:ext cx="4723209" cy="273844"/>
          </a:xfrm>
          <a:prstGeom prst="rect">
            <a:avLst/>
          </a:prstGeom>
        </p:spPr>
        <p:txBody>
          <a:bodyPr vert="horz" lIns="68580" tIns="34290" rIns="68580" bIns="34290" rtlCol="0" anchor="ctr"/>
          <a:lstStyle>
            <a:lvl1pPr algn="l">
              <a:defRPr sz="700">
                <a:solidFill>
                  <a:schemeClr val="tx1">
                    <a:tint val="75000"/>
                  </a:schemeClr>
                </a:solidFill>
              </a:defRPr>
            </a:lvl1pPr>
          </a:lstStyle>
          <a:p>
            <a:pPr defTabSz="342900"/>
            <a:endParaRPr lang="en-US" dirty="0">
              <a:solidFill>
                <a:prstClr val="black">
                  <a:tint val="75000"/>
                </a:prstClr>
              </a:solidFill>
            </a:endParaRPr>
          </a:p>
        </p:txBody>
      </p:sp>
      <p:sp>
        <p:nvSpPr>
          <p:cNvPr id="6" name="Slide Number Placeholder 5"/>
          <p:cNvSpPr>
            <a:spLocks noGrp="1"/>
          </p:cNvSpPr>
          <p:nvPr>
            <p:ph type="sldNum" sz="quarter" idx="4"/>
          </p:nvPr>
        </p:nvSpPr>
        <p:spPr>
          <a:xfrm>
            <a:off x="6442999" y="4531023"/>
            <a:ext cx="512504" cy="273844"/>
          </a:xfrm>
          <a:prstGeom prst="rect">
            <a:avLst/>
          </a:prstGeom>
        </p:spPr>
        <p:txBody>
          <a:bodyPr vert="horz" lIns="68580" tIns="34290" rIns="68580" bIns="34290" rtlCol="0" anchor="ctr"/>
          <a:lstStyle>
            <a:lvl1pPr algn="r">
              <a:defRPr sz="700">
                <a:solidFill>
                  <a:schemeClr val="accent1"/>
                </a:solidFill>
              </a:defRPr>
            </a:lvl1pPr>
          </a:lstStyle>
          <a:p>
            <a:pPr defTabSz="342900"/>
            <a:fld id="{D57F1E4F-1CFF-5643-939E-217C01CDF565}" type="slidenum">
              <a:rPr lang="en-US" dirty="0">
                <a:solidFill>
                  <a:srgbClr val="5FCBEF"/>
                </a:solidFill>
              </a:rPr>
              <a:pPr defTabSz="342900"/>
              <a:t>‹N›</a:t>
            </a:fld>
            <a:endParaRPr lang="en-US" dirty="0">
              <a:solidFill>
                <a:srgbClr val="5FCBEF"/>
              </a:solidFill>
            </a:endParaRPr>
          </a:p>
        </p:txBody>
      </p:sp>
    </p:spTree>
    <p:extLst>
      <p:ext uri="{BB962C8B-B14F-4D97-AF65-F5344CB8AC3E}">
        <p14:creationId xmlns:p14="http://schemas.microsoft.com/office/powerpoint/2010/main" val="2815939034"/>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Lst>
  <p:txStyles>
    <p:titleStyle>
      <a:lvl1pPr algn="l" defTabSz="342900" rtl="0" eaLnBrk="1" latinLnBrk="0" hangingPunct="1">
        <a:spcBef>
          <a:spcPct val="0"/>
        </a:spcBef>
        <a:buNone/>
        <a:defRPr sz="27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257175" indent="-257175" algn="l" defTabSz="342900" rtl="0" eaLnBrk="1" latinLnBrk="0" hangingPunct="1">
        <a:spcBef>
          <a:spcPts val="75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1pPr>
      <a:lvl2pPr marL="557213" indent="-214313" algn="l" defTabSz="342900" rtl="0" eaLnBrk="1" latinLnBrk="0" hangingPunct="1">
        <a:spcBef>
          <a:spcPts val="75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2pPr>
      <a:lvl3pPr marL="857250" indent="-171450" algn="l" defTabSz="342900" rtl="0" eaLnBrk="1" latinLnBrk="0" hangingPunct="1">
        <a:spcBef>
          <a:spcPts val="750"/>
        </a:spcBef>
        <a:spcAft>
          <a:spcPts val="0"/>
        </a:spcAft>
        <a:buClr>
          <a:schemeClr val="accent1"/>
        </a:buClr>
        <a:buSzPct val="80000"/>
        <a:buFont typeface="Wingdings 3" charset="2"/>
        <a:buChar char=""/>
        <a:defRPr sz="1100" kern="1200">
          <a:solidFill>
            <a:schemeClr val="tx1">
              <a:lumMod val="75000"/>
              <a:lumOff val="25000"/>
            </a:schemeClr>
          </a:solidFill>
          <a:latin typeface="+mn-lt"/>
          <a:ea typeface="+mn-ea"/>
          <a:cs typeface="+mn-cs"/>
        </a:defRPr>
      </a:lvl3pPr>
      <a:lvl4pPr marL="1200150" indent="-171450" algn="l" defTabSz="342900" rtl="0" eaLnBrk="1" latinLnBrk="0" hangingPunct="1">
        <a:spcBef>
          <a:spcPts val="750"/>
        </a:spcBef>
        <a:spcAft>
          <a:spcPts val="0"/>
        </a:spcAft>
        <a:buClr>
          <a:schemeClr val="accent1"/>
        </a:buClr>
        <a:buSzPct val="80000"/>
        <a:buFont typeface="Wingdings 3" charset="2"/>
        <a:buChar char=""/>
        <a:defRPr sz="900" kern="1200">
          <a:solidFill>
            <a:schemeClr val="tx1">
              <a:lumMod val="75000"/>
              <a:lumOff val="25000"/>
            </a:schemeClr>
          </a:solidFill>
          <a:latin typeface="+mn-lt"/>
          <a:ea typeface="+mn-ea"/>
          <a:cs typeface="+mn-cs"/>
        </a:defRPr>
      </a:lvl4pPr>
      <a:lvl5pPr marL="1543050" indent="-171450" algn="l" defTabSz="342900" rtl="0" eaLnBrk="1" latinLnBrk="0" hangingPunct="1">
        <a:spcBef>
          <a:spcPts val="750"/>
        </a:spcBef>
        <a:spcAft>
          <a:spcPts val="0"/>
        </a:spcAft>
        <a:buClr>
          <a:schemeClr val="accent1"/>
        </a:buClr>
        <a:buSzPct val="80000"/>
        <a:buFont typeface="Wingdings 3" charset="2"/>
        <a:buChar char=""/>
        <a:defRPr sz="900" kern="1200">
          <a:solidFill>
            <a:schemeClr val="tx1">
              <a:lumMod val="75000"/>
              <a:lumOff val="25000"/>
            </a:schemeClr>
          </a:solidFill>
          <a:latin typeface="+mn-lt"/>
          <a:ea typeface="+mn-ea"/>
          <a:cs typeface="+mn-cs"/>
        </a:defRPr>
      </a:lvl5pPr>
      <a:lvl6pPr marL="1885950" indent="-171450" algn="l" defTabSz="342900" rtl="0" eaLnBrk="1" latinLnBrk="0" hangingPunct="1">
        <a:spcBef>
          <a:spcPts val="750"/>
        </a:spcBef>
        <a:spcAft>
          <a:spcPts val="0"/>
        </a:spcAft>
        <a:buClr>
          <a:schemeClr val="accent1"/>
        </a:buClr>
        <a:buSzPct val="80000"/>
        <a:buFont typeface="Wingdings 3" charset="2"/>
        <a:buChar char=""/>
        <a:defRPr sz="900" kern="1200">
          <a:solidFill>
            <a:schemeClr val="tx1">
              <a:lumMod val="75000"/>
              <a:lumOff val="25000"/>
            </a:schemeClr>
          </a:solidFill>
          <a:latin typeface="+mn-lt"/>
          <a:ea typeface="+mn-ea"/>
          <a:cs typeface="+mn-cs"/>
        </a:defRPr>
      </a:lvl6pPr>
      <a:lvl7pPr marL="2228850" indent="-171450" algn="l" defTabSz="342900" rtl="0" eaLnBrk="1" latinLnBrk="0" hangingPunct="1">
        <a:spcBef>
          <a:spcPts val="750"/>
        </a:spcBef>
        <a:spcAft>
          <a:spcPts val="0"/>
        </a:spcAft>
        <a:buClr>
          <a:schemeClr val="accent1"/>
        </a:buClr>
        <a:buSzPct val="80000"/>
        <a:buFont typeface="Wingdings 3" charset="2"/>
        <a:buChar char=""/>
        <a:defRPr sz="900" kern="1200">
          <a:solidFill>
            <a:schemeClr val="tx1">
              <a:lumMod val="75000"/>
              <a:lumOff val="25000"/>
            </a:schemeClr>
          </a:solidFill>
          <a:latin typeface="+mn-lt"/>
          <a:ea typeface="+mn-ea"/>
          <a:cs typeface="+mn-cs"/>
        </a:defRPr>
      </a:lvl7pPr>
      <a:lvl8pPr marL="2571750" indent="-171450" algn="l" defTabSz="342900" rtl="0" eaLnBrk="1" latinLnBrk="0" hangingPunct="1">
        <a:spcBef>
          <a:spcPts val="750"/>
        </a:spcBef>
        <a:spcAft>
          <a:spcPts val="0"/>
        </a:spcAft>
        <a:buClr>
          <a:schemeClr val="accent1"/>
        </a:buClr>
        <a:buSzPct val="80000"/>
        <a:buFont typeface="Wingdings 3" charset="2"/>
        <a:buChar char=""/>
        <a:defRPr sz="900" kern="1200">
          <a:solidFill>
            <a:schemeClr val="tx1">
              <a:lumMod val="75000"/>
              <a:lumOff val="25000"/>
            </a:schemeClr>
          </a:solidFill>
          <a:latin typeface="+mn-lt"/>
          <a:ea typeface="+mn-ea"/>
          <a:cs typeface="+mn-cs"/>
        </a:defRPr>
      </a:lvl8pPr>
      <a:lvl9pPr marL="2914650" indent="-171450" algn="l" defTabSz="342900" rtl="0" eaLnBrk="1" latinLnBrk="0" hangingPunct="1">
        <a:spcBef>
          <a:spcPts val="750"/>
        </a:spcBef>
        <a:spcAft>
          <a:spcPts val="0"/>
        </a:spcAft>
        <a:buClr>
          <a:schemeClr val="accent1"/>
        </a:buClr>
        <a:buSzPct val="80000"/>
        <a:buFont typeface="Wingdings 3" charset="2"/>
        <a:buChar char=""/>
        <a:defRPr sz="900" kern="1200">
          <a:solidFill>
            <a:schemeClr val="tx1">
              <a:lumMod val="75000"/>
              <a:lumOff val="25000"/>
            </a:schemeClr>
          </a:solidFill>
          <a:latin typeface="+mn-lt"/>
          <a:ea typeface="+mn-ea"/>
          <a:cs typeface="+mn-cs"/>
        </a:defRPr>
      </a:lvl9pPr>
    </p:bodyStyle>
    <p:otherStyle>
      <a:defPPr>
        <a:defRPr lang="en-US"/>
      </a:defPPr>
      <a:lvl1pPr marL="0" algn="l" defTabSz="342900" rtl="0" eaLnBrk="1" latinLnBrk="0" hangingPunct="1">
        <a:defRPr sz="1400" kern="1200">
          <a:solidFill>
            <a:schemeClr val="tx1"/>
          </a:solidFill>
          <a:latin typeface="+mn-lt"/>
          <a:ea typeface="+mn-ea"/>
          <a:cs typeface="+mn-cs"/>
        </a:defRPr>
      </a:lvl1pPr>
      <a:lvl2pPr marL="342900" algn="l" defTabSz="342900" rtl="0" eaLnBrk="1" latinLnBrk="0" hangingPunct="1">
        <a:defRPr sz="1400" kern="1200">
          <a:solidFill>
            <a:schemeClr val="tx1"/>
          </a:solidFill>
          <a:latin typeface="+mn-lt"/>
          <a:ea typeface="+mn-ea"/>
          <a:cs typeface="+mn-cs"/>
        </a:defRPr>
      </a:lvl2pPr>
      <a:lvl3pPr marL="685800" algn="l" defTabSz="342900" rtl="0" eaLnBrk="1" latinLnBrk="0" hangingPunct="1">
        <a:defRPr sz="1400" kern="1200">
          <a:solidFill>
            <a:schemeClr val="tx1"/>
          </a:solidFill>
          <a:latin typeface="+mn-lt"/>
          <a:ea typeface="+mn-ea"/>
          <a:cs typeface="+mn-cs"/>
        </a:defRPr>
      </a:lvl3pPr>
      <a:lvl4pPr marL="1028700" algn="l" defTabSz="342900" rtl="0" eaLnBrk="1" latinLnBrk="0" hangingPunct="1">
        <a:defRPr sz="1400" kern="1200">
          <a:solidFill>
            <a:schemeClr val="tx1"/>
          </a:solidFill>
          <a:latin typeface="+mn-lt"/>
          <a:ea typeface="+mn-ea"/>
          <a:cs typeface="+mn-cs"/>
        </a:defRPr>
      </a:lvl4pPr>
      <a:lvl5pPr marL="1371600" algn="l" defTabSz="342900" rtl="0" eaLnBrk="1" latinLnBrk="0" hangingPunct="1">
        <a:defRPr sz="1400" kern="1200">
          <a:solidFill>
            <a:schemeClr val="tx1"/>
          </a:solidFill>
          <a:latin typeface="+mn-lt"/>
          <a:ea typeface="+mn-ea"/>
          <a:cs typeface="+mn-cs"/>
        </a:defRPr>
      </a:lvl5pPr>
      <a:lvl6pPr marL="1714500" algn="l" defTabSz="342900" rtl="0" eaLnBrk="1" latinLnBrk="0" hangingPunct="1">
        <a:defRPr sz="1400" kern="1200">
          <a:solidFill>
            <a:schemeClr val="tx1"/>
          </a:solidFill>
          <a:latin typeface="+mn-lt"/>
          <a:ea typeface="+mn-ea"/>
          <a:cs typeface="+mn-cs"/>
        </a:defRPr>
      </a:lvl6pPr>
      <a:lvl7pPr marL="2057400" algn="l" defTabSz="342900" rtl="0" eaLnBrk="1" latinLnBrk="0" hangingPunct="1">
        <a:defRPr sz="1400" kern="1200">
          <a:solidFill>
            <a:schemeClr val="tx1"/>
          </a:solidFill>
          <a:latin typeface="+mn-lt"/>
          <a:ea typeface="+mn-ea"/>
          <a:cs typeface="+mn-cs"/>
        </a:defRPr>
      </a:lvl7pPr>
      <a:lvl8pPr marL="2400300" algn="l" defTabSz="342900" rtl="0" eaLnBrk="1" latinLnBrk="0" hangingPunct="1">
        <a:defRPr sz="1400" kern="1200">
          <a:solidFill>
            <a:schemeClr val="tx1"/>
          </a:solidFill>
          <a:latin typeface="+mn-lt"/>
          <a:ea typeface="+mn-ea"/>
          <a:cs typeface="+mn-cs"/>
        </a:defRPr>
      </a:lvl8pPr>
      <a:lvl9pPr marL="2743200" algn="l" defTabSz="342900" rtl="0" eaLnBrk="1" latinLnBrk="0" hangingPunct="1">
        <a:defRPr sz="14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294393" y="889416"/>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I concetti di « bene » e di « cosa » sono spesso confusi o adoperati come sinonimi. In realtà, si tratta di concetti ben diversi. </a:t>
            </a: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 Cosa » è una parte di materia (non importa se allo stato solido, liquido o gassoso). Peraltro non ogni cosa è un «bene»: tale è solo la cosa che possa essere fonte di utilità e oggetto di appropriazione. </a:t>
            </a: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Quindi non sono « beni »: </a:t>
            </a: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a) né le cose dalle quali non si è in grado, allo stato, di trarre vantaggio alcuno; </a:t>
            </a: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 né le c.d. res </a:t>
            </a:r>
            <a:r>
              <a:rPr lang="it-IT" dirty="0" err="1">
                <a:solidFill>
                  <a:srgbClr val="2E83C3">
                    <a:lumMod val="50000"/>
                  </a:srgbClr>
                </a:solidFill>
                <a:latin typeface="Georgia" panose="02040502050405020303" pitchFamily="18" charset="0"/>
              </a:rPr>
              <a:t>communes</a:t>
            </a:r>
            <a:r>
              <a:rPr lang="it-IT" dirty="0">
                <a:solidFill>
                  <a:srgbClr val="2E83C3">
                    <a:lumMod val="50000"/>
                  </a:srgbClr>
                </a:solidFill>
                <a:latin typeface="Georgia" panose="02040502050405020303" pitchFamily="18" charset="0"/>
              </a:rPr>
              <a:t> omnium, ossia le cose di cui tutti possono fruire, senza impedirne una pari fruizione da parte degli altri consociati. </a:t>
            </a:r>
          </a:p>
        </p:txBody>
      </p:sp>
    </p:spTree>
    <p:extLst>
      <p:ext uri="{BB962C8B-B14F-4D97-AF65-F5344CB8AC3E}">
        <p14:creationId xmlns:p14="http://schemas.microsoft.com/office/powerpoint/2010/main" val="58504445"/>
      </p:ext>
    </p:extLst>
  </p:cSld>
  <p:clrMapOvr>
    <a:masterClrMapping/>
  </p:clrMapOvr>
  <mc:AlternateContent xmlns:mc="http://schemas.openxmlformats.org/markup-compatibility/2006" xmlns:p14="http://schemas.microsoft.com/office/powerpoint/2010/main">
    <mc:Choice Requires="p14">
      <p:transition spd="slow" p14:dur="2000" advTm="78370"/>
    </mc:Choice>
    <mc:Fallback xmlns="">
      <p:transition spd="slow" advTm="78370"/>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26076" y="998316"/>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8" name="CasellaDiTesto 7"/>
          <p:cNvSpPr txBox="1"/>
          <p:nvPr/>
        </p:nvSpPr>
        <p:spPr>
          <a:xfrm>
            <a:off x="313683" y="983580"/>
            <a:ext cx="7087616" cy="623246"/>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dirty="0">
                <a:solidFill>
                  <a:srgbClr val="002060"/>
                </a:solidFill>
                <a:latin typeface="Georgia" charset="0"/>
                <a:ea typeface="Georgia" charset="0"/>
                <a:cs typeface="Georgia" charset="0"/>
              </a:rPr>
              <a:t>Art. 810 C.C.: </a:t>
            </a:r>
            <a:r>
              <a:rPr lang="it-IT" dirty="0">
                <a:solidFill>
                  <a:srgbClr val="002060"/>
                </a:solidFill>
                <a:latin typeface="Georgia" charset="0"/>
                <a:ea typeface="Georgia" charset="0"/>
                <a:cs typeface="Georgia" charset="0"/>
              </a:rPr>
              <a:t>«Sono beni le cose che possono formare oggetto di diritti.»</a:t>
            </a:r>
            <a:endParaRPr lang="en-US" dirty="0">
              <a:solidFill>
                <a:srgbClr val="002060"/>
              </a:solidFill>
              <a:latin typeface="Georgia" charset="0"/>
              <a:ea typeface="Georgia" charset="0"/>
              <a:cs typeface="Georgia" charset="0"/>
            </a:endParaRPr>
          </a:p>
        </p:txBody>
      </p:sp>
      <p:sp>
        <p:nvSpPr>
          <p:cNvPr id="3" name="Rettangolo 2"/>
          <p:cNvSpPr/>
          <p:nvPr/>
        </p:nvSpPr>
        <p:spPr>
          <a:xfrm>
            <a:off x="313683" y="2067694"/>
            <a:ext cx="7031725" cy="2436564"/>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Beni materiali: le « cose » che possono essere oggetto di diritti reali si caratterizzano - oltre che per la loro suscettibilità di valutazione economica - per la loro corporeità o, quanto meno, per la loro idoneità ad essere percepite con i sensi o con strumenti materiali</a:t>
            </a:r>
          </a:p>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Beni immateriali (diritti, strumenti finanziari, dati personali, banche dati, opere dell’ingegno, ditta, insegna, marchi, know-how)</a:t>
            </a:r>
          </a:p>
        </p:txBody>
      </p:sp>
    </p:spTree>
    <p:extLst>
      <p:ext uri="{BB962C8B-B14F-4D97-AF65-F5344CB8AC3E}">
        <p14:creationId xmlns:p14="http://schemas.microsoft.com/office/powerpoint/2010/main" val="3183690584"/>
      </p:ext>
    </p:extLst>
  </p:cSld>
  <p:clrMapOvr>
    <a:masterClrMapping/>
  </p:clrMapOvr>
  <mc:AlternateContent xmlns:mc="http://schemas.openxmlformats.org/markup-compatibility/2006" xmlns:p14="http://schemas.microsoft.com/office/powerpoint/2010/main">
    <mc:Choice Requires="p14">
      <p:transition spd="slow" p14:dur="2000" advTm="354742"/>
    </mc:Choice>
    <mc:Fallback xmlns="">
      <p:transition spd="slow" advTm="354742"/>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13683" y="734815"/>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8" name="CasellaDiTesto 7"/>
          <p:cNvSpPr txBox="1"/>
          <p:nvPr/>
        </p:nvSpPr>
        <p:spPr>
          <a:xfrm>
            <a:off x="313683" y="983580"/>
            <a:ext cx="7251166" cy="2069795"/>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sz="1600" dirty="0">
                <a:solidFill>
                  <a:srgbClr val="002060"/>
                </a:solidFill>
                <a:latin typeface="Georgia" charset="0"/>
                <a:ea typeface="Georgia" charset="0"/>
                <a:cs typeface="Georgia" charset="0"/>
              </a:rPr>
              <a:t>Art. 812 C.C.: </a:t>
            </a:r>
            <a:r>
              <a:rPr lang="it-IT" sz="1600" dirty="0">
                <a:solidFill>
                  <a:srgbClr val="002060"/>
                </a:solidFill>
                <a:latin typeface="Georgia" charset="0"/>
                <a:ea typeface="Georgia" charset="0"/>
                <a:cs typeface="Georgia" charset="0"/>
              </a:rPr>
              <a:t>«Sono beni immobili il suolo, le sorgenti e i corsi d'acqua, gli alberi, gli edifici e le altre costruzioni, anche se unite al suolo a scopo transitorio, e in genere tutto ciò che naturalmente o artificialmente è incorporato al suolo.</a:t>
            </a:r>
          </a:p>
          <a:p>
            <a:pPr defTabSz="342892"/>
            <a:r>
              <a:rPr lang="it-IT" sz="1600" dirty="0">
                <a:solidFill>
                  <a:srgbClr val="002060"/>
                </a:solidFill>
                <a:latin typeface="Georgia" charset="0"/>
                <a:ea typeface="Georgia" charset="0"/>
                <a:cs typeface="Georgia" charset="0"/>
              </a:rPr>
              <a:t>Sono reputati immobili i mulini, i bagni e gli altri edifici galleggianti quando sono saldamente assicurati alla riva o all'alveo e sono destinati ad esserlo in modo permanente per la loro utilizzazione.</a:t>
            </a:r>
          </a:p>
          <a:p>
            <a:pPr defTabSz="342892"/>
            <a:r>
              <a:rPr lang="it-IT" sz="1600" dirty="0">
                <a:solidFill>
                  <a:srgbClr val="002060"/>
                </a:solidFill>
                <a:latin typeface="Georgia" charset="0"/>
                <a:ea typeface="Georgia" charset="0"/>
                <a:cs typeface="Georgia" charset="0"/>
              </a:rPr>
              <a:t>Sono mobili tutti gli altri beni.»</a:t>
            </a:r>
            <a:endParaRPr lang="en-US" sz="1600" dirty="0">
              <a:solidFill>
                <a:srgbClr val="002060"/>
              </a:solidFill>
              <a:latin typeface="Georgia" charset="0"/>
              <a:ea typeface="Georgia" charset="0"/>
              <a:cs typeface="Georgia" charset="0"/>
            </a:endParaRPr>
          </a:p>
        </p:txBody>
      </p:sp>
      <p:sp>
        <p:nvSpPr>
          <p:cNvPr id="3" name="Rettangolo 2"/>
          <p:cNvSpPr/>
          <p:nvPr/>
        </p:nvSpPr>
        <p:spPr>
          <a:xfrm>
            <a:off x="294394" y="3141898"/>
            <a:ext cx="7270455" cy="1882567"/>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Beni immobili: le « cose » che possono essere oggetto di diritti reali si caratterizzano - oltre che per la loro suscettibilità di valutazione economica - per la loro corporeità o, quanto meno, per la loro idoneità ad essere percepite con i sensi o con strumenti materiali</a:t>
            </a:r>
          </a:p>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Beni mobili (diritti, strumenti finanziari, dati personali, banche dati, opere dell’ingegno, ditta, insegna, marchi, know-how)</a:t>
            </a:r>
          </a:p>
        </p:txBody>
      </p:sp>
    </p:spTree>
    <p:extLst>
      <p:ext uri="{BB962C8B-B14F-4D97-AF65-F5344CB8AC3E}">
        <p14:creationId xmlns:p14="http://schemas.microsoft.com/office/powerpoint/2010/main" val="2745954505"/>
      </p:ext>
    </p:extLst>
  </p:cSld>
  <p:clrMapOvr>
    <a:masterClrMapping/>
  </p:clrMapOvr>
  <mc:AlternateContent xmlns:mc="http://schemas.openxmlformats.org/markup-compatibility/2006" xmlns:p14="http://schemas.microsoft.com/office/powerpoint/2010/main">
    <mc:Choice Requires="p14">
      <p:transition spd="slow" p14:dur="2000" advTm="95494"/>
    </mc:Choice>
    <mc:Fallback xmlns="">
      <p:transition spd="slow" advTm="95494"/>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313683" y="1386258"/>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13683" y="734815"/>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3" name="Rettangolo 2"/>
          <p:cNvSpPr/>
          <p:nvPr/>
        </p:nvSpPr>
        <p:spPr>
          <a:xfrm>
            <a:off x="150133" y="734815"/>
            <a:ext cx="7270455" cy="4355038"/>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Beni mobili e immobili:</a:t>
            </a:r>
          </a:p>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esiste per gli immobili (non per i mobili) una speciale organizzazione pubblica per l'accertamento e la documentazione della loro consistenza: il catasto, tenuto dagli uffici tecnici erariali e formato da un complesso di mappe che descrivono tutti gli immobili rustici e urbani;</a:t>
            </a:r>
          </a:p>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la circolazione degli immobili richiede formalità più rigorose di quelle previste per i mobili; e soprattutto è soggetta a un regime di pubblicità che permette di seguire i loro trasferimenti e le altre principali modifiche delle situazioni giuridiche che li riguardano (è il meccanismo della trascrizione nei pubblici registri immobiliari);</a:t>
            </a:r>
          </a:p>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un bene mobile, al contrario del bene immobile, può non appartenere a nessun proprietario (gli immobili che non risultano proprietà di nessuno sono dello Stato: art. 827 C.C.)</a:t>
            </a:r>
          </a:p>
        </p:txBody>
      </p:sp>
    </p:spTree>
    <p:extLst>
      <p:ext uri="{BB962C8B-B14F-4D97-AF65-F5344CB8AC3E}">
        <p14:creationId xmlns:p14="http://schemas.microsoft.com/office/powerpoint/2010/main" val="410428851"/>
      </p:ext>
    </p:extLst>
  </p:cSld>
  <p:clrMapOvr>
    <a:masterClrMapping/>
  </p:clrMapOvr>
  <mc:AlternateContent xmlns:mc="http://schemas.openxmlformats.org/markup-compatibility/2006" xmlns:p14="http://schemas.microsoft.com/office/powerpoint/2010/main">
    <mc:Choice Requires="p14">
      <p:transition spd="slow" p14:dur="2000" advTm="142626"/>
    </mc:Choice>
    <mc:Fallback xmlns="">
      <p:transition spd="slow" advTm="142626"/>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800" dirty="0" err="1">
                <a:solidFill>
                  <a:srgbClr val="2E83C3">
                    <a:lumMod val="50000"/>
                  </a:srgbClr>
                </a:solidFill>
                <a:latin typeface="Georgia" charset="0"/>
                <a:ea typeface="Georgia" charset="0"/>
                <a:cs typeface="Georgia" charset="0"/>
              </a:rPr>
              <a:t>Diritto</a:t>
            </a:r>
            <a:r>
              <a:rPr lang="en-US" sz="1800" dirty="0">
                <a:solidFill>
                  <a:srgbClr val="2E83C3">
                    <a:lumMod val="50000"/>
                  </a:srgbClr>
                </a:solidFill>
                <a:latin typeface="Georgia" charset="0"/>
                <a:ea typeface="Georgia" charset="0"/>
                <a:cs typeface="Georgia" charset="0"/>
              </a:rPr>
              <a:t> </a:t>
            </a:r>
            <a:r>
              <a:rPr lang="en-US" sz="1800" dirty="0" err="1">
                <a:solidFill>
                  <a:srgbClr val="2E83C3">
                    <a:lumMod val="50000"/>
                  </a:srgbClr>
                </a:solidFill>
                <a:latin typeface="Georgia" charset="0"/>
                <a:ea typeface="Georgia" charset="0"/>
                <a:cs typeface="Georgia" charset="0"/>
              </a:rPr>
              <a:t>Privato</a:t>
            </a:r>
            <a:r>
              <a:rPr lang="en-US" sz="1800" dirty="0">
                <a:solidFill>
                  <a:srgbClr val="2E83C3">
                    <a:lumMod val="50000"/>
                  </a:srgbClr>
                </a:solidFill>
                <a:latin typeface="Georgia" charset="0"/>
                <a:ea typeface="Georgia" charset="0"/>
                <a:cs typeface="Georgia" charset="0"/>
              </a:rPr>
              <a:t> </a:t>
            </a:r>
            <a:r>
              <a:rPr lang="mr-IN" sz="1800" dirty="0">
                <a:solidFill>
                  <a:srgbClr val="2E83C3">
                    <a:lumMod val="50000"/>
                  </a:srgbClr>
                </a:solidFill>
                <a:latin typeface="Georgia" charset="0"/>
                <a:ea typeface="Georgia" charset="0"/>
                <a:cs typeface="Georgia" charset="0"/>
              </a:rPr>
              <a:t>–</a:t>
            </a:r>
            <a:r>
              <a:rPr lang="en-US" sz="1800" dirty="0">
                <a:solidFill>
                  <a:srgbClr val="2E83C3">
                    <a:lumMod val="50000"/>
                  </a:srgbClr>
                </a:solidFill>
                <a:latin typeface="Georgia" charset="0"/>
                <a:ea typeface="Georgia" charset="0"/>
                <a:cs typeface="Georgia" charset="0"/>
              </a:rPr>
              <a:t> I </a:t>
            </a:r>
            <a:r>
              <a:rPr lang="en-US" sz="1800" dirty="0" err="1">
                <a:solidFill>
                  <a:srgbClr val="2E83C3">
                    <a:lumMod val="50000"/>
                  </a:srgbClr>
                </a:solidFill>
                <a:latin typeface="Georgia" charset="0"/>
                <a:ea typeface="Georgia" charset="0"/>
                <a:cs typeface="Georgia" charset="0"/>
              </a:rPr>
              <a:t>beni</a:t>
            </a:r>
            <a:endParaRPr lang="en-US" sz="18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313683" y="1386258"/>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13683" y="734815"/>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3" name="Rettangolo 2"/>
          <p:cNvSpPr/>
          <p:nvPr/>
        </p:nvSpPr>
        <p:spPr>
          <a:xfrm>
            <a:off x="150133" y="734815"/>
            <a:ext cx="7270455" cy="369332"/>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Beni mobili registrati:</a:t>
            </a:r>
          </a:p>
        </p:txBody>
      </p:sp>
      <p:sp>
        <p:nvSpPr>
          <p:cNvPr id="8" name="CasellaDiTesto 7"/>
          <p:cNvSpPr txBox="1"/>
          <p:nvPr/>
        </p:nvSpPr>
        <p:spPr>
          <a:xfrm>
            <a:off x="430943" y="1203598"/>
            <a:ext cx="7087616" cy="900244"/>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dirty="0">
                <a:solidFill>
                  <a:srgbClr val="002060"/>
                </a:solidFill>
                <a:latin typeface="Georgia" charset="0"/>
                <a:ea typeface="Georgia" charset="0"/>
                <a:cs typeface="Georgia" charset="0"/>
              </a:rPr>
              <a:t>Art. 815 C.C.: </a:t>
            </a:r>
            <a:r>
              <a:rPr lang="it-IT" dirty="0">
                <a:solidFill>
                  <a:srgbClr val="002060"/>
                </a:solidFill>
                <a:latin typeface="Georgia" charset="0"/>
                <a:ea typeface="Georgia" charset="0"/>
                <a:cs typeface="Georgia" charset="0"/>
              </a:rPr>
              <a:t>«I beni mobili iscritti in pubblici registri sono soggetti alle disposizioni che li riguardano e, in mancanza, alle disposizioni relative ai beni mobili.»</a:t>
            </a:r>
            <a:endParaRPr lang="en-US" dirty="0">
              <a:solidFill>
                <a:srgbClr val="002060"/>
              </a:solidFill>
              <a:latin typeface="Georgia" charset="0"/>
              <a:ea typeface="Georgia" charset="0"/>
              <a:cs typeface="Georgia" charset="0"/>
            </a:endParaRPr>
          </a:p>
        </p:txBody>
      </p:sp>
      <p:sp>
        <p:nvSpPr>
          <p:cNvPr id="4" name="Rettangolo 3"/>
          <p:cNvSpPr/>
          <p:nvPr/>
        </p:nvSpPr>
        <p:spPr>
          <a:xfrm>
            <a:off x="441928" y="2365387"/>
            <a:ext cx="7065645" cy="1200329"/>
          </a:xfrm>
          <a:prstGeom prst="rect">
            <a:avLst/>
          </a:prstGeom>
        </p:spPr>
        <p:txBody>
          <a:bodyPr wrap="square">
            <a:spAutoFit/>
          </a:bodyPr>
          <a:lstStyle/>
          <a:p>
            <a:pPr lvl="0" algn="just">
              <a:spcBef>
                <a:spcPts val="450"/>
              </a:spcBef>
              <a:spcAft>
                <a:spcPts val="450"/>
              </a:spcAft>
              <a:buClr>
                <a:srgbClr val="5FCBEF"/>
              </a:buClr>
            </a:pPr>
            <a:r>
              <a:rPr lang="it-IT" dirty="0">
                <a:solidFill>
                  <a:srgbClr val="2E83C3">
                    <a:lumMod val="50000"/>
                  </a:srgbClr>
                </a:solidFill>
                <a:latin typeface="Georgia" panose="02040502050405020303" pitchFamily="18" charset="0"/>
              </a:rPr>
              <a:t>Le vicende come il trasferimento di proprietà, la costituzione la costituzione di ipoteca ecc. relative a tal une categorie di beni – appunto i c.d. beni registrati - sono oggetto di iscrizione in registri pubblici, che chiunque può liberamente consultare.</a:t>
            </a:r>
          </a:p>
        </p:txBody>
      </p:sp>
    </p:spTree>
    <p:extLst>
      <p:ext uri="{BB962C8B-B14F-4D97-AF65-F5344CB8AC3E}">
        <p14:creationId xmlns:p14="http://schemas.microsoft.com/office/powerpoint/2010/main" val="2938188761"/>
      </p:ext>
    </p:extLst>
  </p:cSld>
  <p:clrMapOvr>
    <a:masterClrMapping/>
  </p:clrMapOvr>
  <mc:AlternateContent xmlns:mc="http://schemas.openxmlformats.org/markup-compatibility/2006" xmlns:p14="http://schemas.microsoft.com/office/powerpoint/2010/main">
    <mc:Choice Requires="p14">
      <p:transition spd="slow" p14:dur="2000" advTm="120811"/>
    </mc:Choice>
    <mc:Fallback xmlns="">
      <p:transition spd="slow" advTm="120811"/>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800" dirty="0" err="1">
                <a:solidFill>
                  <a:srgbClr val="2E83C3">
                    <a:lumMod val="50000"/>
                  </a:srgbClr>
                </a:solidFill>
                <a:latin typeface="Georgia" charset="0"/>
                <a:ea typeface="Georgia" charset="0"/>
                <a:cs typeface="Georgia" charset="0"/>
              </a:rPr>
              <a:t>Diritto</a:t>
            </a:r>
            <a:r>
              <a:rPr lang="en-US" sz="1800" dirty="0">
                <a:solidFill>
                  <a:srgbClr val="2E83C3">
                    <a:lumMod val="50000"/>
                  </a:srgbClr>
                </a:solidFill>
                <a:latin typeface="Georgia" charset="0"/>
                <a:ea typeface="Georgia" charset="0"/>
                <a:cs typeface="Georgia" charset="0"/>
              </a:rPr>
              <a:t> </a:t>
            </a:r>
            <a:r>
              <a:rPr lang="en-US" sz="1800" dirty="0" err="1">
                <a:solidFill>
                  <a:srgbClr val="2E83C3">
                    <a:lumMod val="50000"/>
                  </a:srgbClr>
                </a:solidFill>
                <a:latin typeface="Georgia" charset="0"/>
                <a:ea typeface="Georgia" charset="0"/>
                <a:cs typeface="Georgia" charset="0"/>
              </a:rPr>
              <a:t>Privato</a:t>
            </a:r>
            <a:r>
              <a:rPr lang="en-US" sz="1800" dirty="0">
                <a:solidFill>
                  <a:srgbClr val="2E83C3">
                    <a:lumMod val="50000"/>
                  </a:srgbClr>
                </a:solidFill>
                <a:latin typeface="Georgia" charset="0"/>
                <a:ea typeface="Georgia" charset="0"/>
                <a:cs typeface="Georgia" charset="0"/>
              </a:rPr>
              <a:t> </a:t>
            </a:r>
            <a:r>
              <a:rPr lang="mr-IN" sz="1800" dirty="0">
                <a:solidFill>
                  <a:srgbClr val="2E83C3">
                    <a:lumMod val="50000"/>
                  </a:srgbClr>
                </a:solidFill>
                <a:latin typeface="Georgia" charset="0"/>
                <a:ea typeface="Georgia" charset="0"/>
                <a:cs typeface="Georgia" charset="0"/>
              </a:rPr>
              <a:t>–</a:t>
            </a:r>
            <a:r>
              <a:rPr lang="en-US" sz="1800" dirty="0">
                <a:solidFill>
                  <a:srgbClr val="2E83C3">
                    <a:lumMod val="50000"/>
                  </a:srgbClr>
                </a:solidFill>
                <a:latin typeface="Georgia" charset="0"/>
                <a:ea typeface="Georgia" charset="0"/>
                <a:cs typeface="Georgia" charset="0"/>
              </a:rPr>
              <a:t> I </a:t>
            </a:r>
            <a:r>
              <a:rPr lang="en-US" sz="1800" dirty="0" err="1">
                <a:solidFill>
                  <a:srgbClr val="2E83C3">
                    <a:lumMod val="50000"/>
                  </a:srgbClr>
                </a:solidFill>
                <a:latin typeface="Georgia" charset="0"/>
                <a:ea typeface="Georgia" charset="0"/>
                <a:cs typeface="Georgia" charset="0"/>
              </a:rPr>
              <a:t>beni</a:t>
            </a:r>
            <a:endParaRPr lang="en-US" sz="18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313683" y="1386258"/>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13683" y="734815"/>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3" name="Rettangolo 2"/>
          <p:cNvSpPr/>
          <p:nvPr/>
        </p:nvSpPr>
        <p:spPr>
          <a:xfrm>
            <a:off x="150133" y="734815"/>
            <a:ext cx="7270455" cy="369332"/>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Universalità di mobili:</a:t>
            </a:r>
          </a:p>
        </p:txBody>
      </p:sp>
      <p:sp>
        <p:nvSpPr>
          <p:cNvPr id="8" name="CasellaDiTesto 7"/>
          <p:cNvSpPr txBox="1"/>
          <p:nvPr/>
        </p:nvSpPr>
        <p:spPr>
          <a:xfrm>
            <a:off x="430943" y="1203598"/>
            <a:ext cx="7087616" cy="1454242"/>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dirty="0">
                <a:solidFill>
                  <a:srgbClr val="002060"/>
                </a:solidFill>
                <a:latin typeface="Georgia" charset="0"/>
                <a:ea typeface="Georgia" charset="0"/>
                <a:cs typeface="Georgia" charset="0"/>
              </a:rPr>
              <a:t>Art. 816 C.C.: </a:t>
            </a:r>
            <a:r>
              <a:rPr lang="it-IT" dirty="0">
                <a:solidFill>
                  <a:srgbClr val="002060"/>
                </a:solidFill>
                <a:latin typeface="Georgia" charset="0"/>
                <a:ea typeface="Georgia" charset="0"/>
                <a:cs typeface="Georgia" charset="0"/>
              </a:rPr>
              <a:t>«È considerata universalità di mobili la pluralità di cose che appartengono alla stessa persona e hanno una destinazione unitaria.</a:t>
            </a:r>
          </a:p>
          <a:p>
            <a:pPr defTabSz="342892"/>
            <a:r>
              <a:rPr lang="it-IT" dirty="0">
                <a:solidFill>
                  <a:srgbClr val="002060"/>
                </a:solidFill>
                <a:latin typeface="Georgia" charset="0"/>
                <a:ea typeface="Georgia" charset="0"/>
                <a:cs typeface="Georgia" charset="0"/>
              </a:rPr>
              <a:t>Le singole cose componenti l'universalità possono formare oggetto di separati atti e rapporti giuridici.»</a:t>
            </a:r>
            <a:endParaRPr lang="en-US" dirty="0">
              <a:solidFill>
                <a:srgbClr val="002060"/>
              </a:solidFill>
              <a:latin typeface="Georgia" charset="0"/>
              <a:ea typeface="Georgia" charset="0"/>
              <a:cs typeface="Georgia" charset="0"/>
            </a:endParaRPr>
          </a:p>
        </p:txBody>
      </p:sp>
      <p:sp>
        <p:nvSpPr>
          <p:cNvPr id="4" name="Rettangolo 3"/>
          <p:cNvSpPr/>
          <p:nvPr/>
        </p:nvSpPr>
        <p:spPr>
          <a:xfrm>
            <a:off x="430943" y="2859782"/>
            <a:ext cx="7065645" cy="1200329"/>
          </a:xfrm>
          <a:prstGeom prst="rect">
            <a:avLst/>
          </a:prstGeom>
        </p:spPr>
        <p:txBody>
          <a:bodyPr wrap="square">
            <a:spAutoFit/>
          </a:bodyPr>
          <a:lstStyle/>
          <a:p>
            <a:pPr lvl="0" algn="just">
              <a:spcBef>
                <a:spcPts val="450"/>
              </a:spcBef>
              <a:spcAft>
                <a:spcPts val="450"/>
              </a:spcAft>
              <a:buClr>
                <a:srgbClr val="5FCBEF"/>
              </a:buClr>
            </a:pPr>
            <a:r>
              <a:rPr lang="it-IT" dirty="0">
                <a:solidFill>
                  <a:srgbClr val="2E83C3">
                    <a:lumMod val="50000"/>
                  </a:srgbClr>
                </a:solidFill>
                <a:latin typeface="Georgia" panose="02040502050405020303" pitchFamily="18" charset="0"/>
                <a:cs typeface="Times New Roman"/>
              </a:rPr>
              <a:t>È</a:t>
            </a:r>
            <a:r>
              <a:rPr lang="it-IT" dirty="0">
                <a:solidFill>
                  <a:srgbClr val="2E83C3">
                    <a:lumMod val="50000"/>
                  </a:srgbClr>
                </a:solidFill>
                <a:latin typeface="Georgia" panose="02040502050405020303" pitchFamily="18" charset="0"/>
              </a:rPr>
              <a:t> possibile disporre del complesso unitario (venderlo, locarlo, imprestarlo) con un unico atto; ma è possibile anche disporre frazionatamente, con atti diversi, dei singoli beni che lo compongono (art. 816, c. 2). </a:t>
            </a:r>
          </a:p>
        </p:txBody>
      </p:sp>
    </p:spTree>
    <p:extLst>
      <p:ext uri="{BB962C8B-B14F-4D97-AF65-F5344CB8AC3E}">
        <p14:creationId xmlns:p14="http://schemas.microsoft.com/office/powerpoint/2010/main" val="3925325102"/>
      </p:ext>
    </p:extLst>
  </p:cSld>
  <p:clrMapOvr>
    <a:masterClrMapping/>
  </p:clrMapOvr>
  <mc:AlternateContent xmlns:mc="http://schemas.openxmlformats.org/markup-compatibility/2006" xmlns:p14="http://schemas.microsoft.com/office/powerpoint/2010/main">
    <mc:Choice Requires="p14">
      <p:transition spd="slow" p14:dur="2000" advTm="93167"/>
    </mc:Choice>
    <mc:Fallback xmlns="">
      <p:transition spd="slow" advTm="93167"/>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26076" y="998316"/>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3" name="Rettangolo 2"/>
          <p:cNvSpPr/>
          <p:nvPr/>
        </p:nvSpPr>
        <p:spPr>
          <a:xfrm>
            <a:off x="326076" y="1131590"/>
            <a:ext cx="7031725" cy="2970044"/>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Beni fungibili: sono quei beni sono individuati con esclusivo riferimento alla loro appartenenza ad un determinato genere (ad es., denaro, titoli di Stato, ecc.): essi possono essere sostituiti indifferentemente con altri bene dello stesso genere;</a:t>
            </a:r>
          </a:p>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Beni infungibili: sono quei beni individuati nella loro specifica identità (opera d’arte).</a:t>
            </a:r>
          </a:p>
          <a:p>
            <a:pPr marL="257168" indent="-257168">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a:spcBef>
                <a:spcPts val="450"/>
              </a:spcBef>
              <a:spcAft>
                <a:spcPts val="450"/>
              </a:spcAft>
              <a:buClr>
                <a:srgbClr val="5FCBEF"/>
              </a:buClr>
            </a:pPr>
            <a:r>
              <a:rPr lang="it-IT" dirty="0">
                <a:solidFill>
                  <a:srgbClr val="2E83C3">
                    <a:lumMod val="50000"/>
                  </a:srgbClr>
                </a:solidFill>
                <a:latin typeface="Georgia" panose="02040502050405020303" pitchFamily="18" charset="0"/>
              </a:rPr>
              <a:t>La fungibilità o infungibilità dipende, anzitutto, dalla natura dei beni, ma può anche derivare dalla volontà delle parti</a:t>
            </a:r>
          </a:p>
        </p:txBody>
      </p:sp>
    </p:spTree>
    <p:extLst>
      <p:ext uri="{BB962C8B-B14F-4D97-AF65-F5344CB8AC3E}">
        <p14:creationId xmlns:p14="http://schemas.microsoft.com/office/powerpoint/2010/main" val="1439678270"/>
      </p:ext>
    </p:extLst>
  </p:cSld>
  <p:clrMapOvr>
    <a:masterClrMapping/>
  </p:clrMapOvr>
  <mc:AlternateContent xmlns:mc="http://schemas.openxmlformats.org/markup-compatibility/2006" xmlns:p14="http://schemas.microsoft.com/office/powerpoint/2010/main">
    <mc:Choice Requires="p14">
      <p:transition spd="slow" p14:dur="2000" advTm="164685"/>
    </mc:Choice>
    <mc:Fallback xmlns="">
      <p:transition spd="slow" advTm="164685"/>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26076" y="998316"/>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3" name="Rettangolo 2"/>
          <p:cNvSpPr/>
          <p:nvPr/>
        </p:nvSpPr>
        <p:spPr>
          <a:xfrm>
            <a:off x="294393" y="907278"/>
            <a:ext cx="7031725" cy="3118803"/>
          </a:xfrm>
          <a:prstGeom prst="rect">
            <a:avLst/>
          </a:prstGeom>
        </p:spPr>
        <p:txBody>
          <a:bodyPr wrap="square">
            <a:spAutoFit/>
          </a:bodyPr>
          <a:lstStyle/>
          <a:p>
            <a:pPr>
              <a:spcBef>
                <a:spcPts val="450"/>
              </a:spcBef>
              <a:spcAft>
                <a:spcPts val="450"/>
              </a:spcAft>
              <a:buClr>
                <a:srgbClr val="5FCBEF"/>
              </a:buClr>
            </a:pPr>
            <a:r>
              <a:rPr lang="it-IT" dirty="0">
                <a:solidFill>
                  <a:srgbClr val="2E83C3">
                    <a:lumMod val="50000"/>
                  </a:srgbClr>
                </a:solidFill>
                <a:latin typeface="Georgia" panose="02040502050405020303" pitchFamily="18" charset="0"/>
              </a:rPr>
              <a:t>Anche la distinzione fra beni fungibili e beni infungibili è importante, perché le due categorie sono sottoposte ad una disciplina parzialmente diversificata. </a:t>
            </a:r>
          </a:p>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Ad es. per trasmettere dal venditore all'acquirente la proprietà di un bene infungibile è sufficiente che le parti raggiungano un accordo al riguardo. Invece per il trasferimento della proprietà di una determinata quantità di beni fungibili occorre altresì la separazione (o specificazione), la quale consiste nella numerazione, nella pesatura o nella misura della parte dovuta. </a:t>
            </a:r>
          </a:p>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 </a:t>
            </a:r>
            <a:r>
              <a:rPr lang="it-IT" dirty="0" err="1">
                <a:solidFill>
                  <a:srgbClr val="2E83C3">
                    <a:lumMod val="50000"/>
                  </a:srgbClr>
                </a:solidFill>
                <a:latin typeface="Georgia" panose="02040502050405020303" pitchFamily="18" charset="0"/>
              </a:rPr>
              <a:t>genus</a:t>
            </a:r>
            <a:r>
              <a:rPr lang="it-IT" dirty="0">
                <a:solidFill>
                  <a:srgbClr val="2E83C3">
                    <a:lumMod val="50000"/>
                  </a:srgbClr>
                </a:solidFill>
                <a:latin typeface="Georgia" panose="02040502050405020303" pitchFamily="18" charset="0"/>
              </a:rPr>
              <a:t> </a:t>
            </a:r>
            <a:r>
              <a:rPr lang="it-IT" dirty="0" err="1">
                <a:solidFill>
                  <a:srgbClr val="2E83C3">
                    <a:lumMod val="50000"/>
                  </a:srgbClr>
                </a:solidFill>
                <a:latin typeface="Georgia" panose="02040502050405020303" pitchFamily="18" charset="0"/>
              </a:rPr>
              <a:t>numquam</a:t>
            </a:r>
            <a:r>
              <a:rPr lang="it-IT" dirty="0">
                <a:solidFill>
                  <a:srgbClr val="2E83C3">
                    <a:lumMod val="50000"/>
                  </a:srgbClr>
                </a:solidFill>
                <a:latin typeface="Georgia" panose="02040502050405020303" pitchFamily="18" charset="0"/>
              </a:rPr>
              <a:t> </a:t>
            </a:r>
            <a:r>
              <a:rPr lang="it-IT" dirty="0" err="1">
                <a:solidFill>
                  <a:srgbClr val="2E83C3">
                    <a:lumMod val="50000"/>
                  </a:srgbClr>
                </a:solidFill>
                <a:latin typeface="Georgia" panose="02040502050405020303" pitchFamily="18" charset="0"/>
              </a:rPr>
              <a:t>perit</a:t>
            </a:r>
            <a:r>
              <a:rPr lang="it-IT" dirty="0">
                <a:solidFill>
                  <a:srgbClr val="2E83C3">
                    <a:lumMod val="50000"/>
                  </a:srgbClr>
                </a:solidFill>
                <a:latin typeface="Georgia" panose="02040502050405020303" pitchFamily="18" charset="0"/>
              </a:rPr>
              <a:t> </a:t>
            </a:r>
            <a:r>
              <a:rPr lang="it-IT" dirty="0">
                <a:solidFill>
                  <a:srgbClr val="2E83C3">
                    <a:lumMod val="50000"/>
                  </a:srgbClr>
                </a:solidFill>
                <a:latin typeface="Times New Roman"/>
                <a:cs typeface="Times New Roman"/>
              </a:rPr>
              <a:t>»</a:t>
            </a:r>
            <a:endParaRPr lang="it-IT" dirty="0">
              <a:solidFill>
                <a:srgbClr val="2E83C3">
                  <a:lumMod val="50000"/>
                </a:srgbClr>
              </a:solidFill>
              <a:latin typeface="Georgia" panose="02040502050405020303" pitchFamily="18" charset="0"/>
            </a:endParaRPr>
          </a:p>
        </p:txBody>
      </p:sp>
    </p:spTree>
    <p:extLst>
      <p:ext uri="{BB962C8B-B14F-4D97-AF65-F5344CB8AC3E}">
        <p14:creationId xmlns:p14="http://schemas.microsoft.com/office/powerpoint/2010/main" val="974433141"/>
      </p:ext>
    </p:extLst>
  </p:cSld>
  <p:clrMapOvr>
    <a:masterClrMapping/>
  </p:clrMapOvr>
  <mc:AlternateContent xmlns:mc="http://schemas.openxmlformats.org/markup-compatibility/2006" xmlns:p14="http://schemas.microsoft.com/office/powerpoint/2010/main">
    <mc:Choice Requires="p14">
      <p:transition spd="slow" p14:dur="2000" advTm="157313"/>
    </mc:Choice>
    <mc:Fallback xmlns="">
      <p:transition spd="slow" advTm="157313"/>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26076" y="998316"/>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3" name="Rettangolo 2"/>
          <p:cNvSpPr/>
          <p:nvPr/>
        </p:nvSpPr>
        <p:spPr>
          <a:xfrm>
            <a:off x="326076" y="1131590"/>
            <a:ext cx="7031725" cy="2990562"/>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Beni consumabili: sono i beni che si esauriscono immediatamente con l'uso. Non possono arrecare utilità all'uomo senza perdere la loro individualità (per es., il cibo, una bevanda, il carburante per auto, ecc.), ovvero senza che il soggetto se ne privi (per es., il danaro); </a:t>
            </a:r>
          </a:p>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Beni inconsumabili: sono quei beni suscettibili di plurime utilizzazioni senza essere distrutti nella loro consistenza (ad es., un fondo rustico, un edificio, ecc.), ancorché si deteriorino con l’uso (ad es., un vestito, un'autovettura, ccc.) (c.d. « beni deteriorabili »). </a:t>
            </a:r>
          </a:p>
        </p:txBody>
      </p:sp>
    </p:spTree>
    <p:extLst>
      <p:ext uri="{BB962C8B-B14F-4D97-AF65-F5344CB8AC3E}">
        <p14:creationId xmlns:p14="http://schemas.microsoft.com/office/powerpoint/2010/main" val="587508765"/>
      </p:ext>
    </p:extLst>
  </p:cSld>
  <p:clrMapOvr>
    <a:masterClrMapping/>
  </p:clrMapOvr>
  <mc:AlternateContent xmlns:mc="http://schemas.openxmlformats.org/markup-compatibility/2006" xmlns:p14="http://schemas.microsoft.com/office/powerpoint/2010/main">
    <mc:Choice Requires="p14">
      <p:transition spd="slow" p14:dur="2000" advTm="42703"/>
    </mc:Choice>
    <mc:Fallback xmlns="">
      <p:transition spd="slow" advTm="42703"/>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26076" y="998316"/>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3" name="Rettangolo 2"/>
          <p:cNvSpPr/>
          <p:nvPr/>
        </p:nvSpPr>
        <p:spPr>
          <a:xfrm>
            <a:off x="326076" y="1131590"/>
            <a:ext cx="7031725" cy="2841804"/>
          </a:xfrm>
          <a:prstGeom prst="rect">
            <a:avLst/>
          </a:prstGeom>
        </p:spPr>
        <p:txBody>
          <a:bodyPr wrap="square">
            <a:spAutoFit/>
          </a:bodyPr>
          <a:lstStyle/>
          <a:p>
            <a:pPr>
              <a:spcBef>
                <a:spcPts val="450"/>
              </a:spcBef>
              <a:spcAft>
                <a:spcPts val="450"/>
              </a:spcAft>
              <a:buClr>
                <a:srgbClr val="5FCBEF"/>
              </a:buClr>
            </a:pPr>
            <a:r>
              <a:rPr lang="it-IT" dirty="0">
                <a:solidFill>
                  <a:srgbClr val="2E83C3">
                    <a:lumMod val="50000"/>
                  </a:srgbClr>
                </a:solidFill>
                <a:latin typeface="Georgia" panose="02040502050405020303" pitchFamily="18" charset="0"/>
              </a:rPr>
              <a:t>Anche la distinzione tra beni consumabili e beni inconsumabili ha notevole importanza pratica. </a:t>
            </a:r>
          </a:p>
          <a:p>
            <a:pPr>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Così, ad es., l’« usufrutto » non è concepibile rispetto ai beni consumabili. Rispetto a tali beni è, invece, configurabile un rapporto diverso: il « quasi-usufrutto» (art. 995 C.C.). Per i beni deteriorabili rimane la disciplina propria dell'usufrutto: l'usufruttuario è tenuto a restituirli nello stato in cui si trovano (art. 996 C.C.). </a:t>
            </a:r>
          </a:p>
        </p:txBody>
      </p:sp>
    </p:spTree>
    <p:extLst>
      <p:ext uri="{BB962C8B-B14F-4D97-AF65-F5344CB8AC3E}">
        <p14:creationId xmlns:p14="http://schemas.microsoft.com/office/powerpoint/2010/main" val="130004449"/>
      </p:ext>
    </p:extLst>
  </p:cSld>
  <p:clrMapOvr>
    <a:masterClrMapping/>
  </p:clrMapOvr>
  <mc:AlternateContent xmlns:mc="http://schemas.openxmlformats.org/markup-compatibility/2006" xmlns:p14="http://schemas.microsoft.com/office/powerpoint/2010/main">
    <mc:Choice Requires="p14">
      <p:transition spd="slow" p14:dur="2000" advTm="80993"/>
    </mc:Choice>
    <mc:Fallback xmlns="">
      <p:transition spd="slow" advTm="80993"/>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26076" y="998316"/>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3" name="Rettangolo 2"/>
          <p:cNvSpPr/>
          <p:nvPr/>
        </p:nvSpPr>
        <p:spPr>
          <a:xfrm>
            <a:off x="326076" y="1131590"/>
            <a:ext cx="7031725" cy="2031325"/>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Distinzione tra comodato e mutuo. Il comodato è un contratto con il quale si consegna ad una persona una cosa a titolo gratuito, perché se ne serva con l'obbligo di restituire la stessa cosa ricevuta (art. 1803 C.C.). Il comodato non è concepibile rispetto ai beni consumabili. A questi si addice la figura del mutuo (art. 1813 C.C.), in cui si ha l'obbligo di restituire non già la stessa cosa, ma la stessa quantità di beni dello stesso genere. </a:t>
            </a:r>
          </a:p>
        </p:txBody>
      </p:sp>
    </p:spTree>
    <p:extLst>
      <p:ext uri="{BB962C8B-B14F-4D97-AF65-F5344CB8AC3E}">
        <p14:creationId xmlns:p14="http://schemas.microsoft.com/office/powerpoint/2010/main" val="993905344"/>
      </p:ext>
    </p:extLst>
  </p:cSld>
  <p:clrMapOvr>
    <a:masterClrMapping/>
  </p:clrMapOvr>
  <mc:AlternateContent xmlns:mc="http://schemas.openxmlformats.org/markup-compatibility/2006" xmlns:p14="http://schemas.microsoft.com/office/powerpoint/2010/main">
    <mc:Choice Requires="p14">
      <p:transition spd="slow" p14:dur="2000" advTm="54424"/>
    </mc:Choice>
    <mc:Fallback xmlns="">
      <p:transition spd="slow" advTm="54424"/>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4" y="464505"/>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26076" y="998316"/>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3" name="Rettangolo 2"/>
          <p:cNvSpPr/>
          <p:nvPr/>
        </p:nvSpPr>
        <p:spPr>
          <a:xfrm>
            <a:off x="291092" y="1635646"/>
            <a:ext cx="7031725" cy="1605568"/>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Beni divisibili: sono i beni suscettibili di essere ridotti in parti omogenee senza che se ne alteri la destinazione economica; </a:t>
            </a:r>
          </a:p>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Beni indivisibili: sono quei beni che non rispondono a tale caratteristica, ovvero la suddivisione è materialmente o economicamente impossibile. </a:t>
            </a:r>
          </a:p>
        </p:txBody>
      </p:sp>
    </p:spTree>
    <p:extLst>
      <p:ext uri="{BB962C8B-B14F-4D97-AF65-F5344CB8AC3E}">
        <p14:creationId xmlns:p14="http://schemas.microsoft.com/office/powerpoint/2010/main" val="1439310242"/>
      </p:ext>
    </p:extLst>
  </p:cSld>
  <p:clrMapOvr>
    <a:masterClrMapping/>
  </p:clrMapOvr>
  <mc:AlternateContent xmlns:mc="http://schemas.openxmlformats.org/markup-compatibility/2006" xmlns:p14="http://schemas.microsoft.com/office/powerpoint/2010/main">
    <mc:Choice Requires="p14">
      <p:transition spd="slow" p14:dur="2000" advTm="81299"/>
    </mc:Choice>
    <mc:Fallback xmlns="">
      <p:transition spd="slow" advTm="81299"/>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306557" y="443723"/>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73862" y="983457"/>
            <a:ext cx="7106905" cy="1721939"/>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26076" y="998316"/>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8" name="Rettangolo 7"/>
          <p:cNvSpPr/>
          <p:nvPr/>
        </p:nvSpPr>
        <p:spPr>
          <a:xfrm>
            <a:off x="326076" y="1318641"/>
            <a:ext cx="7031725" cy="3503523"/>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Beni presenti: sono i beni già esistenti in natura. Solo questi possono formare oggetto di proprietà o di diritti reali; </a:t>
            </a:r>
          </a:p>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Beni futuri: sono quei beni quelli non ancora presenti in natura.</a:t>
            </a:r>
          </a:p>
          <a:p>
            <a:pPr marL="257168" indent="-257168">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a:spcBef>
                <a:spcPts val="450"/>
              </a:spcBef>
              <a:spcAft>
                <a:spcPts val="450"/>
              </a:spcAft>
              <a:buClr>
                <a:srgbClr val="5FCBEF"/>
              </a:buClr>
            </a:pPr>
            <a:r>
              <a:rPr lang="it-IT" dirty="0">
                <a:solidFill>
                  <a:srgbClr val="2E83C3">
                    <a:lumMod val="50000"/>
                  </a:srgbClr>
                </a:solidFill>
                <a:latin typeface="Georgia" panose="02040502050405020303" pitchFamily="18" charset="0"/>
              </a:rPr>
              <a:t>A proposito di negozi aventi ad oggetto beni futuri, bisogna tener ben distinte due situazioni diverse fra loro:</a:t>
            </a:r>
          </a:p>
          <a:p>
            <a:pPr marL="285750" indent="-285750">
              <a:spcBef>
                <a:spcPts val="450"/>
              </a:spcBef>
              <a:spcAft>
                <a:spcPts val="450"/>
              </a:spcAft>
              <a:buClr>
                <a:srgbClr val="5FCBEF"/>
              </a:buClr>
              <a:buFontTx/>
              <a:buChar char="-"/>
            </a:pPr>
            <a:r>
              <a:rPr lang="it-IT" dirty="0">
                <a:solidFill>
                  <a:srgbClr val="2E83C3">
                    <a:lumMod val="50000"/>
                  </a:srgbClr>
                </a:solidFill>
                <a:latin typeface="Georgia" panose="02040502050405020303" pitchFamily="18" charset="0"/>
              </a:rPr>
              <a:t>chi acquista un bene futuro non voglia assumere alcun rischio (se il bene non viene ad esistenza nulla è dovuto)</a:t>
            </a:r>
          </a:p>
          <a:p>
            <a:pPr marL="285750" indent="-285750">
              <a:spcBef>
                <a:spcPts val="450"/>
              </a:spcBef>
              <a:spcAft>
                <a:spcPts val="450"/>
              </a:spcAft>
              <a:buClr>
                <a:srgbClr val="5FCBEF"/>
              </a:buClr>
              <a:buFontTx/>
              <a:buChar char="-"/>
            </a:pPr>
            <a:r>
              <a:rPr lang="it-IT" dirty="0">
                <a:solidFill>
                  <a:srgbClr val="2E83C3">
                    <a:lumMod val="50000"/>
                  </a:srgbClr>
                </a:solidFill>
                <a:latin typeface="Georgia" panose="02040502050405020303" pitchFamily="18" charset="0"/>
              </a:rPr>
              <a:t>contratto aleatorio (le parti si affidano alla sorte: es. un soggetto acquista tutto ciò che si ricaverà dal getto della rete).</a:t>
            </a:r>
          </a:p>
        </p:txBody>
      </p:sp>
    </p:spTree>
    <p:extLst>
      <p:ext uri="{BB962C8B-B14F-4D97-AF65-F5344CB8AC3E}">
        <p14:creationId xmlns:p14="http://schemas.microsoft.com/office/powerpoint/2010/main" val="1231437486"/>
      </p:ext>
    </p:extLst>
  </p:cSld>
  <p:clrMapOvr>
    <a:masterClrMapping/>
  </p:clrMapOvr>
  <mc:AlternateContent xmlns:mc="http://schemas.openxmlformats.org/markup-compatibility/2006" xmlns:p14="http://schemas.microsoft.com/office/powerpoint/2010/main">
    <mc:Choice Requires="p14">
      <p:transition spd="slow" p14:dur="2000" advTm="87235"/>
    </mc:Choice>
    <mc:Fallback xmlns="">
      <p:transition spd="slow" advTm="87235"/>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26076" y="998316"/>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8" name="CasellaDiTesto 7"/>
          <p:cNvSpPr txBox="1"/>
          <p:nvPr/>
        </p:nvSpPr>
        <p:spPr>
          <a:xfrm>
            <a:off x="304038" y="1644550"/>
            <a:ext cx="7087616" cy="2839237"/>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dirty="0">
                <a:solidFill>
                  <a:srgbClr val="002060"/>
                </a:solidFill>
                <a:latin typeface="Georgia" charset="0"/>
                <a:ea typeface="Georgia" charset="0"/>
                <a:cs typeface="Georgia" charset="0"/>
              </a:rPr>
              <a:t>Art. 820 C.C.: </a:t>
            </a:r>
            <a:r>
              <a:rPr lang="it-IT" dirty="0">
                <a:solidFill>
                  <a:srgbClr val="002060"/>
                </a:solidFill>
                <a:latin typeface="Georgia" charset="0"/>
                <a:ea typeface="Georgia" charset="0"/>
                <a:cs typeface="Georgia" charset="0"/>
              </a:rPr>
              <a:t>«Sono frutti naturali quelli che provengono direttamente dalla cosa, vi concorra o no l'opera dell'uomo, come i prodotti agricoli, la legna, i parti degli animali, i prodotti delle miniere, cave e torbiere.</a:t>
            </a:r>
          </a:p>
          <a:p>
            <a:pPr defTabSz="342892"/>
            <a:r>
              <a:rPr lang="it-IT" dirty="0">
                <a:solidFill>
                  <a:srgbClr val="002060"/>
                </a:solidFill>
                <a:latin typeface="Georgia" charset="0"/>
                <a:ea typeface="Georgia" charset="0"/>
                <a:cs typeface="Georgia" charset="0"/>
              </a:rPr>
              <a:t>Finché non avviene la separazione, i frutti formano parte della cosa. Si può tuttavia disporre di essi come di cosa mobile futura.</a:t>
            </a:r>
          </a:p>
          <a:p>
            <a:pPr defTabSz="342892"/>
            <a:r>
              <a:rPr lang="it-IT" dirty="0">
                <a:solidFill>
                  <a:srgbClr val="002060"/>
                </a:solidFill>
                <a:latin typeface="Georgia" charset="0"/>
                <a:ea typeface="Georgia" charset="0"/>
                <a:cs typeface="Georgia" charset="0"/>
              </a:rPr>
              <a:t>Sono frutti civili quelli che si ritraggono dalla cosa come corrispettivo del godimento che altri ne abbia. Tali sono gli interessi dei capitali, i canoni enfiteutici, le rendite vitalizie e ogni altra rendita, il corrispettivo delle locazioni.»</a:t>
            </a:r>
            <a:endParaRPr lang="en-US" dirty="0">
              <a:solidFill>
                <a:srgbClr val="002060"/>
              </a:solidFill>
              <a:latin typeface="Georgia" charset="0"/>
              <a:ea typeface="Georgia" charset="0"/>
              <a:cs typeface="Georgia" charset="0"/>
            </a:endParaRPr>
          </a:p>
        </p:txBody>
      </p:sp>
      <p:sp>
        <p:nvSpPr>
          <p:cNvPr id="3" name="Rettangolo 2"/>
          <p:cNvSpPr/>
          <p:nvPr/>
        </p:nvSpPr>
        <p:spPr>
          <a:xfrm>
            <a:off x="294394" y="878427"/>
            <a:ext cx="7031725" cy="369332"/>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I frutti sono beni prodotti da altri beni </a:t>
            </a:r>
          </a:p>
        </p:txBody>
      </p:sp>
    </p:spTree>
    <p:extLst>
      <p:ext uri="{BB962C8B-B14F-4D97-AF65-F5344CB8AC3E}">
        <p14:creationId xmlns:p14="http://schemas.microsoft.com/office/powerpoint/2010/main" val="311430753"/>
      </p:ext>
    </p:extLst>
  </p:cSld>
  <p:clrMapOvr>
    <a:masterClrMapping/>
  </p:clrMapOvr>
  <mc:AlternateContent xmlns:mc="http://schemas.openxmlformats.org/markup-compatibility/2006" xmlns:p14="http://schemas.microsoft.com/office/powerpoint/2010/main">
    <mc:Choice Requires="p14">
      <p:transition spd="slow" p14:dur="2000" advTm="64201"/>
    </mc:Choice>
    <mc:Fallback xmlns="">
      <p:transition spd="slow" advTm="64201"/>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26076" y="998316"/>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3" name="Rettangolo 2"/>
          <p:cNvSpPr/>
          <p:nvPr/>
        </p:nvSpPr>
        <p:spPr>
          <a:xfrm>
            <a:off x="294393" y="640830"/>
            <a:ext cx="7031725" cy="4185761"/>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Frutti naturali </a:t>
            </a:r>
          </a:p>
          <a:p>
            <a:pPr marL="257168" indent="-257168">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a:spcBef>
                <a:spcPts val="450"/>
              </a:spcBef>
              <a:spcAft>
                <a:spcPts val="450"/>
              </a:spcAft>
              <a:buClr>
                <a:srgbClr val="5FCBEF"/>
              </a:buClr>
            </a:pPr>
            <a:r>
              <a:rPr lang="it-IT" dirty="0">
                <a:solidFill>
                  <a:srgbClr val="2E83C3">
                    <a:lumMod val="50000"/>
                  </a:srgbClr>
                </a:solidFill>
                <a:latin typeface="Georgia" panose="02040502050405020303" pitchFamily="18" charset="0"/>
              </a:rPr>
              <a:t>Finché non avviene la separazione dal bene che li produce, i frutti naturali si dicono « pendenti »: essi formano parte della «cosa madre» (c.d. cosa fruttifera), non hanno ancora esistenza autonoma. Solo con la separazione i frutti naturali acquistano una loro distinta individualità (c.d. frutti « separati ») e divengono oggetto di un autonomo diritto di proprietà.</a:t>
            </a:r>
          </a:p>
        </p:txBody>
      </p:sp>
      <p:sp>
        <p:nvSpPr>
          <p:cNvPr id="9" name="CasellaDiTesto 8"/>
          <p:cNvSpPr txBox="1"/>
          <p:nvPr/>
        </p:nvSpPr>
        <p:spPr>
          <a:xfrm>
            <a:off x="326076" y="1063093"/>
            <a:ext cx="7087616" cy="2008240"/>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dirty="0">
                <a:solidFill>
                  <a:srgbClr val="002060"/>
                </a:solidFill>
                <a:latin typeface="Georgia" charset="0"/>
                <a:ea typeface="Georgia" charset="0"/>
                <a:cs typeface="Georgia" charset="0"/>
              </a:rPr>
              <a:t>Art. 821 C.C.: </a:t>
            </a:r>
            <a:r>
              <a:rPr lang="it-IT" dirty="0">
                <a:solidFill>
                  <a:srgbClr val="002060"/>
                </a:solidFill>
                <a:latin typeface="Georgia" charset="0"/>
                <a:ea typeface="Georgia" charset="0"/>
                <a:cs typeface="Georgia" charset="0"/>
              </a:rPr>
              <a:t>«I frutti naturali appartengono al proprietario della cosa che li produce, salvo che la loro proprietà sia attribuita ad altri. In quest'ultimo caso la proprietà si acquista con la separazione.</a:t>
            </a:r>
          </a:p>
          <a:p>
            <a:pPr defTabSz="342892"/>
            <a:r>
              <a:rPr lang="it-IT" dirty="0">
                <a:solidFill>
                  <a:srgbClr val="002060"/>
                </a:solidFill>
                <a:latin typeface="Georgia" charset="0"/>
                <a:ea typeface="Georgia" charset="0"/>
                <a:cs typeface="Georgia" charset="0"/>
              </a:rPr>
              <a:t>Chi fa propri i frutti deve, nei limiti del loro valore, rimborsare colui che abbia fatto spese per la produzione e il raccolto.</a:t>
            </a:r>
          </a:p>
          <a:p>
            <a:pPr defTabSz="342892"/>
            <a:r>
              <a:rPr lang="it-IT" dirty="0">
                <a:solidFill>
                  <a:srgbClr val="002060"/>
                </a:solidFill>
                <a:latin typeface="Georgia" charset="0"/>
                <a:ea typeface="Georgia" charset="0"/>
                <a:cs typeface="Georgia" charset="0"/>
              </a:rPr>
              <a:t>I frutti civili si acquistano giorno per giorno, in ragione della durata del diritto.»</a:t>
            </a:r>
            <a:endParaRPr lang="en-US"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799017932"/>
      </p:ext>
    </p:extLst>
  </p:cSld>
  <p:clrMapOvr>
    <a:masterClrMapping/>
  </p:clrMapOvr>
  <mc:AlternateContent xmlns:mc="http://schemas.openxmlformats.org/markup-compatibility/2006" xmlns:p14="http://schemas.microsoft.com/office/powerpoint/2010/main">
    <mc:Choice Requires="p14">
      <p:transition spd="slow" p14:dur="2000" advTm="86945"/>
    </mc:Choice>
    <mc:Fallback xmlns="">
      <p:transition spd="slow" advTm="86945"/>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26076" y="998316"/>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8" name="CasellaDiTesto 7"/>
          <p:cNvSpPr txBox="1"/>
          <p:nvPr/>
        </p:nvSpPr>
        <p:spPr>
          <a:xfrm>
            <a:off x="304038" y="1644550"/>
            <a:ext cx="7087616" cy="1177243"/>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dirty="0">
                <a:solidFill>
                  <a:srgbClr val="002060"/>
                </a:solidFill>
                <a:latin typeface="Georgia" charset="0"/>
                <a:ea typeface="Georgia" charset="0"/>
                <a:cs typeface="Georgia" charset="0"/>
              </a:rPr>
              <a:t>Art. 820, comma 3, C.C.: </a:t>
            </a:r>
            <a:r>
              <a:rPr lang="it-IT" dirty="0">
                <a:solidFill>
                  <a:srgbClr val="002060"/>
                </a:solidFill>
                <a:latin typeface="Georgia" charset="0"/>
                <a:ea typeface="Georgia" charset="0"/>
                <a:cs typeface="Georgia" charset="0"/>
              </a:rPr>
              <a:t>«Sono frutti civili quelli che si ritraggono dalla cosa come corrispettivo del godimento che altri ne abbia. Tali sono gli interessi dei capitali, i canoni enfiteutici, le rendite vitalizie e ogni altra rendita, il corrispettivo delle locazioni.»</a:t>
            </a:r>
            <a:endParaRPr lang="en-US" dirty="0">
              <a:solidFill>
                <a:srgbClr val="002060"/>
              </a:solidFill>
              <a:latin typeface="Georgia" charset="0"/>
              <a:ea typeface="Georgia" charset="0"/>
              <a:cs typeface="Georgia" charset="0"/>
            </a:endParaRPr>
          </a:p>
        </p:txBody>
      </p:sp>
      <p:sp>
        <p:nvSpPr>
          <p:cNvPr id="3" name="Rettangolo 2"/>
          <p:cNvSpPr/>
          <p:nvPr/>
        </p:nvSpPr>
        <p:spPr>
          <a:xfrm>
            <a:off x="294394" y="878427"/>
            <a:ext cx="7031725" cy="369332"/>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Frutti civili</a:t>
            </a:r>
          </a:p>
        </p:txBody>
      </p:sp>
    </p:spTree>
    <p:extLst>
      <p:ext uri="{BB962C8B-B14F-4D97-AF65-F5344CB8AC3E}">
        <p14:creationId xmlns:p14="http://schemas.microsoft.com/office/powerpoint/2010/main" val="879138433"/>
      </p:ext>
    </p:extLst>
  </p:cSld>
  <p:clrMapOvr>
    <a:masterClrMapping/>
  </p:clrMapOvr>
  <mc:AlternateContent xmlns:mc="http://schemas.openxmlformats.org/markup-compatibility/2006" xmlns:p14="http://schemas.microsoft.com/office/powerpoint/2010/main">
    <mc:Choice Requires="p14">
      <p:transition spd="slow" p14:dur="2000" advTm="46638"/>
    </mc:Choice>
    <mc:Fallback xmlns="">
      <p:transition spd="slow" advTm="46638"/>
    </mc:Fallback>
  </mc:AlternateContent>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26076" y="998316"/>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8" name="CasellaDiTesto 7"/>
          <p:cNvSpPr txBox="1"/>
          <p:nvPr/>
        </p:nvSpPr>
        <p:spPr>
          <a:xfrm>
            <a:off x="233064" y="1203598"/>
            <a:ext cx="7087616" cy="1177243"/>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dirty="0">
                <a:solidFill>
                  <a:srgbClr val="002060"/>
                </a:solidFill>
                <a:latin typeface="Georgia" charset="0"/>
                <a:ea typeface="Georgia" charset="0"/>
                <a:cs typeface="Georgia" charset="0"/>
              </a:rPr>
              <a:t>Art. 817 C.C.: </a:t>
            </a:r>
            <a:r>
              <a:rPr lang="it-IT" dirty="0">
                <a:solidFill>
                  <a:srgbClr val="002060"/>
                </a:solidFill>
                <a:latin typeface="Georgia" charset="0"/>
                <a:ea typeface="Georgia" charset="0"/>
                <a:cs typeface="Georgia" charset="0"/>
              </a:rPr>
              <a:t>«Sono pertinenze le cose destinate in modo durevole a servizio o ad ornamento di un'altra cosa.</a:t>
            </a:r>
          </a:p>
          <a:p>
            <a:pPr defTabSz="342892"/>
            <a:r>
              <a:rPr lang="it-IT" dirty="0">
                <a:solidFill>
                  <a:srgbClr val="002060"/>
                </a:solidFill>
                <a:latin typeface="Georgia" charset="0"/>
                <a:ea typeface="Georgia" charset="0"/>
                <a:cs typeface="Georgia" charset="0"/>
              </a:rPr>
              <a:t>La destinazione può essere effettuata dal proprietario della cosa principale o da chi ha un diritto reale sulla medesima.»</a:t>
            </a:r>
            <a:endParaRPr lang="en-US" dirty="0">
              <a:solidFill>
                <a:srgbClr val="002060"/>
              </a:solidFill>
              <a:latin typeface="Georgia" charset="0"/>
              <a:ea typeface="Georgia" charset="0"/>
              <a:cs typeface="Georgia" charset="0"/>
            </a:endParaRPr>
          </a:p>
        </p:txBody>
      </p:sp>
      <p:sp>
        <p:nvSpPr>
          <p:cNvPr id="3" name="Rettangolo 2"/>
          <p:cNvSpPr/>
          <p:nvPr/>
        </p:nvSpPr>
        <p:spPr>
          <a:xfrm>
            <a:off x="294394" y="818868"/>
            <a:ext cx="7031725" cy="4591000"/>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Pertinenze</a:t>
            </a:r>
          </a:p>
          <a:p>
            <a:pPr marL="257168" indent="-257168">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Per la costituzione del rapporto pertinenziale debbono concorrere: </a:t>
            </a:r>
          </a:p>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a) un elemento oggettivo (rapporto di servizio o ornamento tra cosa accessoria e cosa principale); </a:t>
            </a:r>
          </a:p>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 un elemento soggettivo (volontà di effettuare la destinazione dell'una cosa a servizio od ornamento dell'altra). II rapporto pertinenziale nasce di solito per iniziativa del proprietario della cosa principale.</a:t>
            </a:r>
          </a:p>
          <a:p>
            <a:pPr marL="257168" indent="-257168">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Tree>
    <p:extLst>
      <p:ext uri="{BB962C8B-B14F-4D97-AF65-F5344CB8AC3E}">
        <p14:creationId xmlns:p14="http://schemas.microsoft.com/office/powerpoint/2010/main" val="992152071"/>
      </p:ext>
    </p:extLst>
  </p:cSld>
  <p:clrMapOvr>
    <a:masterClrMapping/>
  </p:clrMapOvr>
  <mc:AlternateContent xmlns:mc="http://schemas.openxmlformats.org/markup-compatibility/2006" xmlns:p14="http://schemas.microsoft.com/office/powerpoint/2010/main">
    <mc:Choice Requires="p14">
      <p:transition spd="slow" p14:dur="2000" advTm="75623"/>
    </mc:Choice>
    <mc:Fallback xmlns="">
      <p:transition spd="slow" advTm="75623"/>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26076" y="998316"/>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3" name="Rettangolo 2"/>
          <p:cNvSpPr/>
          <p:nvPr/>
        </p:nvSpPr>
        <p:spPr>
          <a:xfrm>
            <a:off x="294394" y="878427"/>
            <a:ext cx="7031725" cy="3908762"/>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Pertinenze</a:t>
            </a:r>
          </a:p>
          <a:p>
            <a:pPr>
              <a:spcBef>
                <a:spcPts val="450"/>
              </a:spcBef>
              <a:spcAft>
                <a:spcPts val="450"/>
              </a:spcAft>
              <a:buClr>
                <a:srgbClr val="5FCBEF"/>
              </a:buClr>
            </a:pPr>
            <a:r>
              <a:rPr lang="it-IT" dirty="0">
                <a:solidFill>
                  <a:srgbClr val="2E83C3">
                    <a:lumMod val="50000"/>
                  </a:srgbClr>
                </a:solidFill>
                <a:latin typeface="Georgia" panose="02040502050405020303" pitchFamily="18" charset="0"/>
              </a:rPr>
              <a:t>-    Il vincolo di pertinenza può intercorrere fra immobile ed immobile, fra mobile ed immobile, fra mobile e mobile.</a:t>
            </a:r>
          </a:p>
          <a:p>
            <a:pPr marL="285750" indent="-285750">
              <a:spcBef>
                <a:spcPts val="450"/>
              </a:spcBef>
              <a:spcAft>
                <a:spcPts val="450"/>
              </a:spcAft>
              <a:buClr>
                <a:srgbClr val="5FCBEF"/>
              </a:buClr>
              <a:buFontTx/>
              <a:buChar char="-"/>
            </a:pPr>
            <a:r>
              <a:rPr lang="it-IT" dirty="0">
                <a:solidFill>
                  <a:srgbClr val="2E83C3">
                    <a:lumMod val="50000"/>
                  </a:srgbClr>
                </a:solidFill>
                <a:latin typeface="Georgia" panose="02040502050405020303" pitchFamily="18" charset="0"/>
              </a:rPr>
              <a:t>La destinazione di una cosa al servizio o all'ornamento dell'altra fa sì che l'una cosa abbia carattere accessorio rispetto all'altra, che assume posizione principale. Se manca il vincolo di accessorietà, non v'è figura della pertinenza</a:t>
            </a:r>
          </a:p>
          <a:p>
            <a:pPr marL="285750" indent="-285750">
              <a:spcBef>
                <a:spcPts val="450"/>
              </a:spcBef>
              <a:spcAft>
                <a:spcPts val="450"/>
              </a:spcAft>
              <a:buClr>
                <a:srgbClr val="5FCBEF"/>
              </a:buClr>
              <a:buFontTx/>
              <a:buChar char="-"/>
            </a:pPr>
            <a:r>
              <a:rPr lang="it-IT" dirty="0">
                <a:solidFill>
                  <a:srgbClr val="2E83C3">
                    <a:lumMod val="50000"/>
                  </a:srgbClr>
                </a:solidFill>
                <a:latin typeface="Georgia" panose="02040502050405020303" pitchFamily="18" charset="0"/>
              </a:rPr>
              <a:t>Il vincolo che sussiste tra le due cose dev'essere durevole</a:t>
            </a:r>
          </a:p>
          <a:p>
            <a:pPr marL="285750" indent="-285750">
              <a:spcBef>
                <a:spcPts val="450"/>
              </a:spcBef>
              <a:spcAft>
                <a:spcPts val="450"/>
              </a:spcAft>
              <a:buClr>
                <a:srgbClr val="5FCBEF"/>
              </a:buClr>
              <a:buFontTx/>
              <a:buChar char="-"/>
            </a:pPr>
            <a:endParaRPr lang="it-IT" dirty="0">
              <a:solidFill>
                <a:srgbClr val="2E83C3">
                  <a:lumMod val="50000"/>
                </a:srgbClr>
              </a:solidFill>
              <a:latin typeface="Georgia" panose="02040502050405020303" pitchFamily="18" charset="0"/>
            </a:endParaRPr>
          </a:p>
          <a:p>
            <a:pPr marL="285750" indent="-285750">
              <a:spcBef>
                <a:spcPts val="450"/>
              </a:spcBef>
              <a:spcAft>
                <a:spcPts val="450"/>
              </a:spcAft>
              <a:buClr>
                <a:srgbClr val="5FCBEF"/>
              </a:buClr>
              <a:buFontTx/>
              <a:buChar char="-"/>
            </a:pPr>
            <a:endParaRPr lang="it-IT" dirty="0">
              <a:solidFill>
                <a:srgbClr val="2E83C3">
                  <a:lumMod val="50000"/>
                </a:srgbClr>
              </a:solidFill>
              <a:latin typeface="Georgia" panose="02040502050405020303" pitchFamily="18" charset="0"/>
            </a:endParaRPr>
          </a:p>
          <a:p>
            <a:pPr marL="285750" indent="-285750">
              <a:spcBef>
                <a:spcPts val="450"/>
              </a:spcBef>
              <a:spcAft>
                <a:spcPts val="450"/>
              </a:spcAft>
              <a:buClr>
                <a:srgbClr val="5FCBEF"/>
              </a:buClr>
              <a:buFontTx/>
              <a:buChar char="-"/>
            </a:pPr>
            <a:endParaRPr lang="it-IT" dirty="0">
              <a:solidFill>
                <a:srgbClr val="2E83C3">
                  <a:lumMod val="50000"/>
                </a:srgbClr>
              </a:solidFill>
              <a:latin typeface="Georgia" panose="02040502050405020303" pitchFamily="18" charset="0"/>
            </a:endParaRPr>
          </a:p>
        </p:txBody>
      </p:sp>
      <p:sp>
        <p:nvSpPr>
          <p:cNvPr id="10" name="CasellaDiTesto 9"/>
          <p:cNvSpPr txBox="1"/>
          <p:nvPr/>
        </p:nvSpPr>
        <p:spPr>
          <a:xfrm>
            <a:off x="313683" y="3633059"/>
            <a:ext cx="7087616" cy="900244"/>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dirty="0">
                <a:solidFill>
                  <a:srgbClr val="002060"/>
                </a:solidFill>
                <a:latin typeface="Georgia" charset="0"/>
                <a:ea typeface="Georgia" charset="0"/>
                <a:cs typeface="Georgia" charset="0"/>
              </a:rPr>
              <a:t>Art. 817, comma 2, C.C.: </a:t>
            </a:r>
            <a:r>
              <a:rPr lang="it-IT" dirty="0">
                <a:solidFill>
                  <a:srgbClr val="002060"/>
                </a:solidFill>
                <a:latin typeface="Georgia" charset="0"/>
                <a:ea typeface="Georgia" charset="0"/>
                <a:cs typeface="Georgia" charset="0"/>
              </a:rPr>
              <a:t>«La destinazione può essere effettuata dal proprietario della cosa principale o da chi ha un diritto reale sulla medesima.»</a:t>
            </a:r>
            <a:endParaRPr lang="en-US"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2036821989"/>
      </p:ext>
    </p:extLst>
  </p:cSld>
  <p:clrMapOvr>
    <a:masterClrMapping/>
  </p:clrMapOvr>
  <mc:AlternateContent xmlns:mc="http://schemas.openxmlformats.org/markup-compatibility/2006" xmlns:p14="http://schemas.microsoft.com/office/powerpoint/2010/main">
    <mc:Choice Requires="p14">
      <p:transition spd="slow" p14:dur="2000" advTm="84934"/>
    </mc:Choice>
    <mc:Fallback xmlns="">
      <p:transition spd="slow" advTm="84934"/>
    </mc:Fallback>
  </mc:AlternateContent>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26076" y="998316"/>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8" name="CasellaDiTesto 7"/>
          <p:cNvSpPr txBox="1"/>
          <p:nvPr/>
        </p:nvSpPr>
        <p:spPr>
          <a:xfrm>
            <a:off x="444594" y="1275606"/>
            <a:ext cx="7087616" cy="2008240"/>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dirty="0">
                <a:solidFill>
                  <a:srgbClr val="002060"/>
                </a:solidFill>
                <a:latin typeface="Georgia" charset="0"/>
                <a:ea typeface="Georgia" charset="0"/>
                <a:cs typeface="Georgia" charset="0"/>
              </a:rPr>
              <a:t>Art. 818 C.C.: </a:t>
            </a:r>
            <a:r>
              <a:rPr lang="it-IT" dirty="0">
                <a:solidFill>
                  <a:srgbClr val="002060"/>
                </a:solidFill>
                <a:latin typeface="Georgia" charset="0"/>
                <a:ea typeface="Georgia" charset="0"/>
                <a:cs typeface="Georgia" charset="0"/>
              </a:rPr>
              <a:t>«Gli atti e i rapporti giuridici che hanno per oggetto la cosa principale comprendono anche le pertinenze, se non è diversamente disposto.</a:t>
            </a:r>
          </a:p>
          <a:p>
            <a:pPr defTabSz="342892"/>
            <a:r>
              <a:rPr lang="it-IT" dirty="0">
                <a:solidFill>
                  <a:srgbClr val="002060"/>
                </a:solidFill>
                <a:latin typeface="Georgia" charset="0"/>
                <a:ea typeface="Georgia" charset="0"/>
                <a:cs typeface="Georgia" charset="0"/>
              </a:rPr>
              <a:t>Le pertinenze possono formare oggetto di separati atti o rapporti giuridici.</a:t>
            </a:r>
          </a:p>
          <a:p>
            <a:pPr defTabSz="342892"/>
            <a:r>
              <a:rPr lang="it-IT" dirty="0">
                <a:solidFill>
                  <a:srgbClr val="002060"/>
                </a:solidFill>
                <a:latin typeface="Georgia" charset="0"/>
                <a:ea typeface="Georgia" charset="0"/>
                <a:cs typeface="Georgia" charset="0"/>
              </a:rPr>
              <a:t>La cessazione della qualità di pertinenza non è opponibile ai terzi i quali abbiano anteriormente acquistato diritti sulla cosa principale.»</a:t>
            </a:r>
            <a:endParaRPr lang="en-US" dirty="0">
              <a:solidFill>
                <a:srgbClr val="002060"/>
              </a:solidFill>
              <a:latin typeface="Georgia" charset="0"/>
              <a:ea typeface="Georgia" charset="0"/>
              <a:cs typeface="Georgia" charset="0"/>
            </a:endParaRPr>
          </a:p>
        </p:txBody>
      </p:sp>
      <p:sp>
        <p:nvSpPr>
          <p:cNvPr id="3" name="Rettangolo 2"/>
          <p:cNvSpPr/>
          <p:nvPr/>
        </p:nvSpPr>
        <p:spPr>
          <a:xfrm>
            <a:off x="294394" y="878427"/>
            <a:ext cx="7031725" cy="4185761"/>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Pertinenze</a:t>
            </a:r>
          </a:p>
          <a:p>
            <a:pPr marL="257168" indent="-257168">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Il proprietario è libero di trasferire la pertinenza insieme con la cosa principale; oppure l'una separatamente dall' altra. Se però trasferisce la cosa principale senza precisare che il trasferimento non comprende la pertinenza, anche questa s'intende trasferita. In altre parole: se si vuole trasferire la cosa principale senza pertinenza, bisogna dirlo esplicitamente (art. 818). </a:t>
            </a:r>
          </a:p>
        </p:txBody>
      </p:sp>
    </p:spTree>
    <p:extLst>
      <p:ext uri="{BB962C8B-B14F-4D97-AF65-F5344CB8AC3E}">
        <p14:creationId xmlns:p14="http://schemas.microsoft.com/office/powerpoint/2010/main" val="1977835943"/>
      </p:ext>
    </p:extLst>
  </p:cSld>
  <p:clrMapOvr>
    <a:masterClrMapping/>
  </p:clrMapOvr>
  <mc:AlternateContent xmlns:mc="http://schemas.openxmlformats.org/markup-compatibility/2006" xmlns:p14="http://schemas.microsoft.com/office/powerpoint/2010/main">
    <mc:Choice Requires="p14">
      <p:transition spd="slow" p14:dur="2000" advTm="79442"/>
    </mc:Choice>
    <mc:Fallback xmlns="">
      <p:transition spd="slow" advTm="79442"/>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26076" y="998316"/>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3" name="Rettangolo 2"/>
          <p:cNvSpPr/>
          <p:nvPr/>
        </p:nvSpPr>
        <p:spPr>
          <a:xfrm>
            <a:off x="294393" y="640830"/>
            <a:ext cx="7236559" cy="2841804"/>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Patrimonio</a:t>
            </a:r>
          </a:p>
          <a:p>
            <a:pPr>
              <a:spcBef>
                <a:spcPts val="450"/>
              </a:spcBef>
              <a:spcAft>
                <a:spcPts val="450"/>
              </a:spcAft>
              <a:buClr>
                <a:srgbClr val="5FCBEF"/>
              </a:buClr>
            </a:pPr>
            <a:r>
              <a:rPr lang="it-IT" dirty="0">
                <a:solidFill>
                  <a:srgbClr val="2E83C3">
                    <a:lumMod val="50000"/>
                  </a:srgbClr>
                </a:solidFill>
                <a:latin typeface="Georgia" panose="02040502050405020303" pitchFamily="18" charset="0"/>
              </a:rPr>
              <a:t>In senso giuridico, si chiama « patrimonio » il complesso dei rapporti attivi e passivi, suscettibili di valutazione economica, facenti capo ad un soggetto.</a:t>
            </a:r>
          </a:p>
          <a:p>
            <a:pPr>
              <a:spcBef>
                <a:spcPts val="450"/>
              </a:spcBef>
              <a:spcAft>
                <a:spcPts val="450"/>
              </a:spcAft>
              <a:buClr>
                <a:srgbClr val="5FCBEF"/>
              </a:buClr>
            </a:pPr>
            <a:r>
              <a:rPr lang="it-IT" dirty="0">
                <a:solidFill>
                  <a:srgbClr val="2E83C3">
                    <a:lumMod val="50000"/>
                  </a:srgbClr>
                </a:solidFill>
                <a:latin typeface="Georgia" panose="02040502050405020303" pitchFamily="18" charset="0"/>
              </a:rPr>
              <a:t>Nel patrimonio si comprendono non solo le cose materiali, ma anche i beni immateriali: del patrimonio di un soggetto fanno parte anche i crediti non ancora incassati. In secondo luogo, nel patrimonio si comprendono non solo gli elementi, ma anche gli elementi passivi, e cioè i debiti. </a:t>
            </a:r>
          </a:p>
        </p:txBody>
      </p:sp>
      <p:sp>
        <p:nvSpPr>
          <p:cNvPr id="9" name="CasellaDiTesto 8"/>
          <p:cNvSpPr txBox="1"/>
          <p:nvPr/>
        </p:nvSpPr>
        <p:spPr>
          <a:xfrm>
            <a:off x="355404" y="3633059"/>
            <a:ext cx="7087616" cy="1177243"/>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dirty="0">
                <a:solidFill>
                  <a:srgbClr val="002060"/>
                </a:solidFill>
                <a:latin typeface="Georgia" charset="0"/>
                <a:ea typeface="Georgia" charset="0"/>
                <a:cs typeface="Georgia" charset="0"/>
              </a:rPr>
              <a:t>Art. 2740 C.C.: </a:t>
            </a:r>
            <a:r>
              <a:rPr lang="it-IT" dirty="0">
                <a:solidFill>
                  <a:srgbClr val="002060"/>
                </a:solidFill>
                <a:latin typeface="Georgia" charset="0"/>
                <a:ea typeface="Georgia" charset="0"/>
                <a:cs typeface="Georgia" charset="0"/>
              </a:rPr>
              <a:t>«Il debitore risponde dell’adempimento delle obbligazioni con tutti i suoi beni presenti e futuri.</a:t>
            </a:r>
          </a:p>
          <a:p>
            <a:pPr defTabSz="342892"/>
            <a:r>
              <a:rPr lang="it-IT" dirty="0">
                <a:solidFill>
                  <a:srgbClr val="002060"/>
                </a:solidFill>
                <a:latin typeface="Georgia" charset="0"/>
                <a:ea typeface="Georgia" charset="0"/>
                <a:cs typeface="Georgia" charset="0"/>
              </a:rPr>
              <a:t>Le limitazioni della responsabilità non sono ammesse se non nei casi stabiliti dalla legge.»</a:t>
            </a:r>
            <a:endParaRPr lang="en-US"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541753052"/>
      </p:ext>
    </p:extLst>
  </p:cSld>
  <p:clrMapOvr>
    <a:masterClrMapping/>
  </p:clrMapOvr>
  <mc:AlternateContent xmlns:mc="http://schemas.openxmlformats.org/markup-compatibility/2006" xmlns:p14="http://schemas.microsoft.com/office/powerpoint/2010/main">
    <mc:Choice Requires="p14">
      <p:transition spd="slow" p14:dur="2000" advTm="129961"/>
    </mc:Choice>
    <mc:Fallback xmlns="">
      <p:transition spd="slow" advTm="129961"/>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26076" y="998316"/>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3" name="Rettangolo 2"/>
          <p:cNvSpPr/>
          <p:nvPr/>
        </p:nvSpPr>
        <p:spPr>
          <a:xfrm>
            <a:off x="294393" y="640830"/>
            <a:ext cx="7236559" cy="3652282"/>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Patrimonio</a:t>
            </a:r>
          </a:p>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Non è, di massima, concesso al singolo di staccare dei beni o dei rapporti giuridici dal proprio patrimonio per riservarli ad alcuni creditori, escludendo gli altri. Ciò può avvenire soltanto nei casi previsti dalla legge (art. 2740, comma 2, cod. civ.). </a:t>
            </a:r>
          </a:p>
          <a:p>
            <a:pPr marL="257168" indent="-257168">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Ipotesi in cui la legge prevede o consente la separazione di taluni cespiti o categorie di cespiti dal restante patrimonio di un medesimo soggetto (c.d. « patrimonio separato »). Su tali cespiti possono agire in via esecutiva solo alcuni creditori.</a:t>
            </a:r>
          </a:p>
        </p:txBody>
      </p:sp>
      <p:sp>
        <p:nvSpPr>
          <p:cNvPr id="9" name="CasellaDiTesto 8"/>
          <p:cNvSpPr txBox="1"/>
          <p:nvPr/>
        </p:nvSpPr>
        <p:spPr>
          <a:xfrm>
            <a:off x="443336" y="2330764"/>
            <a:ext cx="7087616" cy="623246"/>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dirty="0">
                <a:solidFill>
                  <a:srgbClr val="002060"/>
                </a:solidFill>
                <a:latin typeface="Georgia" charset="0"/>
                <a:ea typeface="Georgia" charset="0"/>
                <a:cs typeface="Georgia" charset="0"/>
              </a:rPr>
              <a:t>Art. 2740, comma 2, C.C.: </a:t>
            </a:r>
            <a:r>
              <a:rPr lang="it-IT" dirty="0">
                <a:solidFill>
                  <a:srgbClr val="002060"/>
                </a:solidFill>
                <a:latin typeface="Georgia" charset="0"/>
                <a:ea typeface="Georgia" charset="0"/>
                <a:cs typeface="Georgia" charset="0"/>
              </a:rPr>
              <a:t>«Le limitazioni della responsabilità non sono ammesse se non nei casi stabiliti dalla legge.»</a:t>
            </a:r>
            <a:endParaRPr lang="en-US"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2060365331"/>
      </p:ext>
    </p:extLst>
  </p:cSld>
  <p:clrMapOvr>
    <a:masterClrMapping/>
  </p:clrMapOvr>
  <mc:AlternateContent xmlns:mc="http://schemas.openxmlformats.org/markup-compatibility/2006" xmlns:p14="http://schemas.microsoft.com/office/powerpoint/2010/main">
    <mc:Choice Requires="p14">
      <p:transition spd="slow" p14:dur="2000" advTm="75568"/>
    </mc:Choice>
    <mc:Fallback xmlns="">
      <p:transition spd="slow" advTm="75568"/>
    </mc:Fallback>
  </mc:AlternateContent>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61947" y="1063716"/>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84285" y="1275606"/>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Questa distinzione si fonda su due criteri: il criterio (soggettivo), dell'appartenenza, e il criterio (oggettivo) della destinazione. </a:t>
            </a: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I beni pubblici presentano due requisiti: </a:t>
            </a: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 un requisito soggettivo (appartenere allo Stato o a un altro ente pubblico);</a:t>
            </a: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 un requisito oggettivo (sono destinati a soddisfare interessi generali della collettività).</a:t>
            </a: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I beni privati sono tutti gli altri: quelli che appartengono a privati; quelli che non sono vincolati a soddisfare interessi generali.</a:t>
            </a:r>
          </a:p>
        </p:txBody>
      </p:sp>
      <p:sp>
        <p:nvSpPr>
          <p:cNvPr id="3" name="Rettangolo 2"/>
          <p:cNvSpPr/>
          <p:nvPr/>
        </p:nvSpPr>
        <p:spPr>
          <a:xfrm>
            <a:off x="294393" y="834266"/>
            <a:ext cx="7236559" cy="369332"/>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Beni pubblici e privati</a:t>
            </a:r>
          </a:p>
        </p:txBody>
      </p:sp>
    </p:spTree>
    <p:extLst>
      <p:ext uri="{BB962C8B-B14F-4D97-AF65-F5344CB8AC3E}">
        <p14:creationId xmlns:p14="http://schemas.microsoft.com/office/powerpoint/2010/main" val="386310242"/>
      </p:ext>
    </p:extLst>
  </p:cSld>
  <p:clrMapOvr>
    <a:masterClrMapping/>
  </p:clrMapOvr>
  <mc:AlternateContent xmlns:mc="http://schemas.openxmlformats.org/markup-compatibility/2006" xmlns:p14="http://schemas.microsoft.com/office/powerpoint/2010/main">
    <mc:Choice Requires="p14">
      <p:transition spd="slow" p14:dur="2000" advTm="52363"/>
    </mc:Choice>
    <mc:Fallback xmlns="">
      <p:transition spd="slow" advTm="52363"/>
    </mc:Fallback>
  </mc:AlternateContent>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61947" y="1063716"/>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272495" y="1491630"/>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Di « beni pubblici si parla in due sensi: </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a) beni appartenenti ad un ente pubblico (c.d. beni pubblici in senso soggettivo); </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b) beni assoggettati ad un regime speciale, diverso dalla proprietà privata, per favorire il raggiungimento dei fini pubblici cui quei cespiti sono destinati (c.d. beni pubblici in senso oggettivo). </a:t>
            </a: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Sono pubblici in senso oggettivo i beni demaniali ed i « beni del patrimonio indisponibile ». </a:t>
            </a: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3" name="Rettangolo 2"/>
          <p:cNvSpPr/>
          <p:nvPr/>
        </p:nvSpPr>
        <p:spPr>
          <a:xfrm>
            <a:off x="294393" y="834266"/>
            <a:ext cx="7236559" cy="369332"/>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Beni pubblici </a:t>
            </a:r>
          </a:p>
        </p:txBody>
      </p:sp>
    </p:spTree>
    <p:extLst>
      <p:ext uri="{BB962C8B-B14F-4D97-AF65-F5344CB8AC3E}">
        <p14:creationId xmlns:p14="http://schemas.microsoft.com/office/powerpoint/2010/main" val="873172413"/>
      </p:ext>
    </p:extLst>
  </p:cSld>
  <p:clrMapOvr>
    <a:masterClrMapping/>
  </p:clrMapOvr>
  <mc:AlternateContent xmlns:mc="http://schemas.openxmlformats.org/markup-compatibility/2006" xmlns:p14="http://schemas.microsoft.com/office/powerpoint/2010/main">
    <mc:Choice Requires="p14">
      <p:transition spd="slow" p14:dur="2000" advTm="41829"/>
    </mc:Choice>
    <mc:Fallback xmlns="">
      <p:transition spd="slow" advTm="41829"/>
    </mc:Fallback>
  </mc:AlternateContent>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61947" y="1063716"/>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272495" y="1491630"/>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I beni demaniali - in quanto direttamente preordinati al soddisfacimento di interessi imputati alla collettività rappresentata da gli enti territoriali - sono assoggettati ad un regime particolare: non possono formare oggetto di negozi di diritto privato (c.d. incommerciabilità dei beni demaniali).</a:t>
            </a:r>
          </a:p>
        </p:txBody>
      </p:sp>
      <p:sp>
        <p:nvSpPr>
          <p:cNvPr id="3" name="Rettangolo 2"/>
          <p:cNvSpPr/>
          <p:nvPr/>
        </p:nvSpPr>
        <p:spPr>
          <a:xfrm>
            <a:off x="294393" y="834266"/>
            <a:ext cx="7236559" cy="369332"/>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Beni pubblici </a:t>
            </a:r>
          </a:p>
        </p:txBody>
      </p:sp>
      <p:sp>
        <p:nvSpPr>
          <p:cNvPr id="8" name="CasellaDiTesto 7"/>
          <p:cNvSpPr txBox="1"/>
          <p:nvPr/>
        </p:nvSpPr>
        <p:spPr>
          <a:xfrm>
            <a:off x="443336" y="3244601"/>
            <a:ext cx="7087616" cy="900244"/>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dirty="0">
                <a:solidFill>
                  <a:srgbClr val="002060"/>
                </a:solidFill>
                <a:latin typeface="Georgia" charset="0"/>
                <a:ea typeface="Georgia" charset="0"/>
                <a:cs typeface="Georgia" charset="0"/>
              </a:rPr>
              <a:t>Art. 823 C.C.: </a:t>
            </a:r>
            <a:r>
              <a:rPr lang="it-IT" dirty="0">
                <a:solidFill>
                  <a:srgbClr val="002060"/>
                </a:solidFill>
                <a:latin typeface="Georgia" charset="0"/>
                <a:ea typeface="Georgia" charset="0"/>
                <a:cs typeface="Georgia" charset="0"/>
              </a:rPr>
              <a:t>«I beni che fanno parte del demanio pubblico sono inalienabili e non possono formare oggetto di diritti a favore di terzi, se non nei modi e nei limiti stabiliti dalle leggi che li riguardano.»</a:t>
            </a:r>
            <a:endParaRPr lang="en-US"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1652985340"/>
      </p:ext>
    </p:extLst>
  </p:cSld>
  <p:clrMapOvr>
    <a:masterClrMapping/>
  </p:clrMapOvr>
  <mc:AlternateContent xmlns:mc="http://schemas.openxmlformats.org/markup-compatibility/2006" xmlns:p14="http://schemas.microsoft.com/office/powerpoint/2010/main">
    <mc:Choice Requires="p14">
      <p:transition spd="slow" p14:dur="2000" advTm="51625"/>
    </mc:Choice>
    <mc:Fallback xmlns="">
      <p:transition spd="slow" advTm="51625"/>
    </mc:Fallback>
  </mc:AlternateContent>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61947" y="1063716"/>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261947" y="1275606"/>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I beni non demaniali appartenenti ad un ente pubblico territoriale si definiscono « beni patrimoniali </a:t>
            </a:r>
            <a:r>
              <a:rPr lang="it-IT" dirty="0">
                <a:solidFill>
                  <a:srgbClr val="2E83C3">
                    <a:lumMod val="50000"/>
                  </a:srgbClr>
                </a:solidFill>
                <a:latin typeface="Times New Roman"/>
                <a:cs typeface="Times New Roman"/>
              </a:rPr>
              <a:t>»:</a:t>
            </a:r>
            <a:r>
              <a:rPr lang="it-IT" dirty="0">
                <a:solidFill>
                  <a:srgbClr val="2E83C3">
                    <a:lumMod val="50000"/>
                  </a:srgbClr>
                </a:solidFill>
                <a:latin typeface="Georgia" panose="02040502050405020303" pitchFamily="18" charset="0"/>
              </a:rPr>
              <a:t> </a:t>
            </a: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a) beni - immobili e mobili - del </a:t>
            </a:r>
            <a:r>
              <a:rPr lang="it-IT" b="1" dirty="0">
                <a:solidFill>
                  <a:srgbClr val="2E83C3">
                    <a:lumMod val="50000"/>
                  </a:srgbClr>
                </a:solidFill>
                <a:latin typeface="Georgia" panose="02040502050405020303" pitchFamily="18" charset="0"/>
              </a:rPr>
              <a:t>patrimonio indisponibile</a:t>
            </a:r>
            <a:r>
              <a:rPr lang="it-IT" dirty="0">
                <a:solidFill>
                  <a:srgbClr val="2E83C3">
                    <a:lumMod val="50000"/>
                  </a:srgbClr>
                </a:solidFill>
                <a:latin typeface="Georgia" panose="02040502050405020303" pitchFamily="18" charset="0"/>
              </a:rPr>
              <a:t>, che non possono essere sottratti alle rispettive destinazioni se non con le modalità previste dalle norme di diritto pubblico; </a:t>
            </a: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3" name="Rettangolo 2"/>
          <p:cNvSpPr/>
          <p:nvPr/>
        </p:nvSpPr>
        <p:spPr>
          <a:xfrm>
            <a:off x="294393" y="834266"/>
            <a:ext cx="7236559" cy="369332"/>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Beni pubblici </a:t>
            </a:r>
          </a:p>
        </p:txBody>
      </p:sp>
      <p:sp>
        <p:nvSpPr>
          <p:cNvPr id="8" name="CasellaDiTesto 7"/>
          <p:cNvSpPr txBox="1"/>
          <p:nvPr/>
        </p:nvSpPr>
        <p:spPr>
          <a:xfrm>
            <a:off x="453145" y="2931790"/>
            <a:ext cx="7087616" cy="2008240"/>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dirty="0">
                <a:solidFill>
                  <a:srgbClr val="002060"/>
                </a:solidFill>
                <a:latin typeface="Georgia" charset="0"/>
                <a:ea typeface="Georgia" charset="0"/>
                <a:cs typeface="Georgia" charset="0"/>
              </a:rPr>
              <a:t>Art. 828 C.C.: </a:t>
            </a:r>
            <a:r>
              <a:rPr lang="it-IT" dirty="0">
                <a:solidFill>
                  <a:srgbClr val="002060"/>
                </a:solidFill>
                <a:latin typeface="Georgia" charset="0"/>
                <a:ea typeface="Georgia" charset="0"/>
                <a:cs typeface="Georgia" charset="0"/>
              </a:rPr>
              <a:t>«I beni che costituiscono il patrimonio dello Stato, delle province e dei comuni sono soggetti alle regole particolari che li concernono e, in quanto non è diversamente disposto, alle regole del presente codice.</a:t>
            </a:r>
          </a:p>
          <a:p>
            <a:pPr defTabSz="342892"/>
            <a:r>
              <a:rPr lang="it-IT" dirty="0">
                <a:solidFill>
                  <a:srgbClr val="002060"/>
                </a:solidFill>
                <a:latin typeface="Georgia" charset="0"/>
                <a:ea typeface="Georgia" charset="0"/>
                <a:cs typeface="Georgia" charset="0"/>
              </a:rPr>
              <a:t>I beni che fanno parte del patrimonio indisponibile non possono essere sottratti alla loro destinazione, se non nei modi stabiliti dalle leggi che li riguardano.»</a:t>
            </a:r>
            <a:endParaRPr lang="en-US"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1876151788"/>
      </p:ext>
    </p:extLst>
  </p:cSld>
  <p:clrMapOvr>
    <a:masterClrMapping/>
  </p:clrMapOvr>
  <mc:AlternateContent xmlns:mc="http://schemas.openxmlformats.org/markup-compatibility/2006" xmlns:p14="http://schemas.microsoft.com/office/powerpoint/2010/main">
    <mc:Choice Requires="p14">
      <p:transition spd="slow" p14:dur="2000" advTm="39188"/>
    </mc:Choice>
    <mc:Fallback xmlns="">
      <p:transition spd="slow" advTm="39188"/>
    </mc:Fallback>
  </mc:AlternateContent>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61947" y="1063716"/>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212961" y="1347614"/>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I beni non demaniali appartenenti ad un ente pubblico territoriale si definiscono « beni patrimoniali </a:t>
            </a:r>
            <a:r>
              <a:rPr lang="it-IT" dirty="0">
                <a:solidFill>
                  <a:srgbClr val="2E83C3">
                    <a:lumMod val="50000"/>
                  </a:srgbClr>
                </a:solidFill>
                <a:latin typeface="Times New Roman"/>
                <a:cs typeface="Times New Roman"/>
              </a:rPr>
              <a:t>»:</a:t>
            </a:r>
            <a:r>
              <a:rPr lang="it-IT" dirty="0">
                <a:solidFill>
                  <a:srgbClr val="2E83C3">
                    <a:lumMod val="50000"/>
                  </a:srgbClr>
                </a:solidFill>
                <a:latin typeface="Georgia" panose="02040502050405020303" pitchFamily="18" charset="0"/>
              </a:rPr>
              <a:t> </a:t>
            </a: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 beni del </a:t>
            </a:r>
            <a:r>
              <a:rPr lang="it-IT" b="1" dirty="0">
                <a:solidFill>
                  <a:srgbClr val="2E83C3">
                    <a:lumMod val="50000"/>
                  </a:srgbClr>
                </a:solidFill>
                <a:latin typeface="Georgia" panose="02040502050405020303" pitchFamily="18" charset="0"/>
              </a:rPr>
              <a:t>patrimonio disponibile</a:t>
            </a:r>
            <a:r>
              <a:rPr lang="it-IT" dirty="0">
                <a:solidFill>
                  <a:srgbClr val="2E83C3">
                    <a:lumMod val="50000"/>
                  </a:srgbClr>
                </a:solidFill>
                <a:latin typeface="Georgia" panose="02040502050405020303" pitchFamily="18" charset="0"/>
              </a:rPr>
              <a:t>, che non sono destinati direttamente ed immediatamente al perseguimento di fini pubblici e, conseguentemente, sono soggetti alle norme del codice civile. </a:t>
            </a:r>
          </a:p>
        </p:txBody>
      </p:sp>
      <p:sp>
        <p:nvSpPr>
          <p:cNvPr id="3" name="Rettangolo 2"/>
          <p:cNvSpPr/>
          <p:nvPr/>
        </p:nvSpPr>
        <p:spPr>
          <a:xfrm>
            <a:off x="294393" y="834266"/>
            <a:ext cx="7236559" cy="369332"/>
          </a:xfrm>
          <a:prstGeom prst="rect">
            <a:avLst/>
          </a:prstGeom>
        </p:spPr>
        <p:txBody>
          <a:bodyPr wrap="square">
            <a:spAutoFit/>
          </a:bodyPr>
          <a:lstStyle/>
          <a:p>
            <a:pPr marL="257168" indent="-257168">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Beni pubblici </a:t>
            </a:r>
          </a:p>
        </p:txBody>
      </p:sp>
    </p:spTree>
    <p:extLst>
      <p:ext uri="{BB962C8B-B14F-4D97-AF65-F5344CB8AC3E}">
        <p14:creationId xmlns:p14="http://schemas.microsoft.com/office/powerpoint/2010/main" val="980712015"/>
      </p:ext>
    </p:extLst>
  </p:cSld>
  <p:clrMapOvr>
    <a:masterClrMapping/>
  </p:clrMapOvr>
  <mc:AlternateContent xmlns:mc="http://schemas.openxmlformats.org/markup-compatibility/2006" xmlns:p14="http://schemas.microsoft.com/office/powerpoint/2010/main">
    <mc:Choice Requires="p14">
      <p:transition spd="slow" p14:dur="2000" advTm="28002"/>
    </mc:Choice>
    <mc:Fallback xmlns="">
      <p:transition spd="slow" advTm="28002"/>
    </mc:Fallback>
  </mc:AlternateContent>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61947" y="1063716"/>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611560" y="987574"/>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Nella nozione di bene rientrano le sole cose materiali?</a:t>
            </a: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vero</a:t>
            </a: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Sì, ad esclusione delle energie naturali</a:t>
            </a: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Falso </a:t>
            </a:r>
          </a:p>
          <a:p>
            <a:pPr marL="257168" indent="-257168" algn="l">
              <a:spcBef>
                <a:spcPts val="450"/>
              </a:spcBef>
              <a:spcAft>
                <a:spcPts val="450"/>
              </a:spcAft>
              <a:buClr>
                <a:srgbClr val="5FCBEF"/>
              </a:buClr>
              <a:buFont typeface="Arial" charset="0"/>
              <a:buChar char="•"/>
            </a:pPr>
            <a:endParaRPr lang="it-IT" sz="10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Quali tra i seguenti beni sono ascrivibili alla categoria dei beni mobili registrati?</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I beni mobili di pertinenza di un immobile</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I beni mobili di un'eredità</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Le navi </a:t>
            </a: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Tree>
    <p:extLst>
      <p:ext uri="{BB962C8B-B14F-4D97-AF65-F5344CB8AC3E}">
        <p14:creationId xmlns:p14="http://schemas.microsoft.com/office/powerpoint/2010/main" val="2058078233"/>
      </p:ext>
    </p:extLst>
  </p:cSld>
  <p:clrMapOvr>
    <a:masterClrMapping/>
  </p:clrMapOvr>
  <mc:AlternateContent xmlns:mc="http://schemas.openxmlformats.org/markup-compatibility/2006" xmlns:p14="http://schemas.microsoft.com/office/powerpoint/2010/main">
    <mc:Choice Requires="p14">
      <p:transition spd="slow" p14:dur="2000" advTm="28002"/>
    </mc:Choice>
    <mc:Fallback xmlns="">
      <p:transition spd="slow" advTm="28002"/>
    </mc:Fallback>
  </mc:AlternateContent>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61947" y="1063716"/>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611560" y="987574"/>
            <a:ext cx="626469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Un compratore può far valere il suo diritto di proprietà sul garage, pertinenza dell'immobile</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Se il trasferimento del garage è esplicitato nel contratto</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Se il contr ha menzionato generica il trasferimento delle pertinenze</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Se il contratto non ha esplicitamente escluso il trasferimento del garage </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In ogni caso</a:t>
            </a:r>
          </a:p>
        </p:txBody>
      </p:sp>
    </p:spTree>
    <p:extLst>
      <p:ext uri="{BB962C8B-B14F-4D97-AF65-F5344CB8AC3E}">
        <p14:creationId xmlns:p14="http://schemas.microsoft.com/office/powerpoint/2010/main" val="627198208"/>
      </p:ext>
    </p:extLst>
  </p:cSld>
  <p:clrMapOvr>
    <a:masterClrMapping/>
  </p:clrMapOvr>
  <mc:AlternateContent xmlns:mc="http://schemas.openxmlformats.org/markup-compatibility/2006" xmlns:p14="http://schemas.microsoft.com/office/powerpoint/2010/main">
    <mc:Choice Requires="p14">
      <p:transition spd="slow" p14:dur="2000" advTm="28002"/>
    </mc:Choice>
    <mc:Fallback xmlns="">
      <p:transition spd="slow" advTm="28002"/>
    </mc:Fallback>
  </mc:AlternateContent>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61947" y="1063716"/>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554375" y="890039"/>
            <a:ext cx="626469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Sono frutti pendenti</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I frutti civili non liquidati</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I frutti naturali non separati </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Tutti i frutti sui quali pende una lite</a:t>
            </a:r>
          </a:p>
          <a:p>
            <a:pPr marL="285750" indent="-285750" algn="l">
              <a:spcBef>
                <a:spcPts val="450"/>
              </a:spcBef>
              <a:spcAft>
                <a:spcPts val="450"/>
              </a:spcAft>
              <a:buClr>
                <a:srgbClr val="5FCBEF"/>
              </a:buClr>
              <a:buFont typeface="Arial" panose="020B0604020202020204" pitchFamily="34" charset="0"/>
              <a:buChar cha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A chi appartengono gli immobili vacanti?</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Sono di tutti</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Non sono di nessuno</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Allo Stato </a:t>
            </a:r>
          </a:p>
          <a:p>
            <a:pPr marL="285750" indent="-285750" algn="l">
              <a:spcBef>
                <a:spcPts val="450"/>
              </a:spcBef>
              <a:spcAft>
                <a:spcPts val="450"/>
              </a:spcAft>
              <a:buClr>
                <a:srgbClr val="5FCBEF"/>
              </a:buClr>
              <a:buFont typeface="Arial" panose="020B0604020202020204" pitchFamily="34" charset="0"/>
              <a:buChar cha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b="1" dirty="0">
              <a:solidFill>
                <a:srgbClr val="2E83C3">
                  <a:lumMod val="50000"/>
                </a:srgbClr>
              </a:solidFill>
              <a:latin typeface="Georgia" panose="02040502050405020303" pitchFamily="18" charset="0"/>
            </a:endParaRPr>
          </a:p>
        </p:txBody>
      </p:sp>
    </p:spTree>
    <p:extLst>
      <p:ext uri="{BB962C8B-B14F-4D97-AF65-F5344CB8AC3E}">
        <p14:creationId xmlns:p14="http://schemas.microsoft.com/office/powerpoint/2010/main" val="1346670078"/>
      </p:ext>
    </p:extLst>
  </p:cSld>
  <p:clrMapOvr>
    <a:masterClrMapping/>
  </p:clrMapOvr>
  <mc:AlternateContent xmlns:mc="http://schemas.openxmlformats.org/markup-compatibility/2006" xmlns:p14="http://schemas.microsoft.com/office/powerpoint/2010/main">
    <mc:Choice Requires="p14">
      <p:transition spd="slow" p14:dur="2000" advTm="28002"/>
    </mc:Choice>
    <mc:Fallback xmlns="">
      <p:transition spd="slow" advTm="28002"/>
    </mc:Fallback>
  </mc:AlternateContent>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1" y="269242"/>
            <a:ext cx="6784661" cy="371588"/>
          </a:xfrm>
          <a:prstGeom prst="rect">
            <a:avLst/>
          </a:prstGeom>
        </p:spPr>
        <p:txBody>
          <a:bodyPr vert="horz" lIns="68580" tIns="34290" rIns="68580" bIns="34290"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650" dirty="0" err="1">
                <a:solidFill>
                  <a:schemeClr val="accent2">
                    <a:lumMod val="50000"/>
                  </a:schemeClr>
                </a:solidFill>
                <a:latin typeface="Georgia" charset="0"/>
                <a:ea typeface="Georgia" charset="0"/>
                <a:cs typeface="Georgia" charset="0"/>
              </a:rPr>
              <a:t>Diritto</a:t>
            </a:r>
            <a:r>
              <a:rPr lang="en-US" sz="1650" dirty="0">
                <a:solidFill>
                  <a:schemeClr val="accent2">
                    <a:lumMod val="50000"/>
                  </a:schemeClr>
                </a:solidFill>
                <a:latin typeface="Georgia" charset="0"/>
                <a:ea typeface="Georgia" charset="0"/>
                <a:cs typeface="Georgia" charset="0"/>
              </a:rPr>
              <a:t> </a:t>
            </a:r>
            <a:r>
              <a:rPr lang="en-US" sz="1650" dirty="0" err="1">
                <a:solidFill>
                  <a:schemeClr val="accent2">
                    <a:lumMod val="50000"/>
                  </a:schemeClr>
                </a:solidFill>
                <a:latin typeface="Georgia" charset="0"/>
                <a:ea typeface="Georgia" charset="0"/>
                <a:cs typeface="Georgia" charset="0"/>
              </a:rPr>
              <a:t>Privato</a:t>
            </a:r>
            <a:r>
              <a:rPr lang="en-US" sz="1650" dirty="0">
                <a:solidFill>
                  <a:schemeClr val="accent2">
                    <a:lumMod val="50000"/>
                  </a:schemeClr>
                </a:solidFill>
                <a:latin typeface="Georgia" charset="0"/>
                <a:ea typeface="Georgia" charset="0"/>
                <a:cs typeface="Georgia" charset="0"/>
              </a:rPr>
              <a:t> </a:t>
            </a:r>
            <a:r>
              <a:rPr lang="mr-IN" sz="1650" dirty="0">
                <a:solidFill>
                  <a:schemeClr val="accent2">
                    <a:lumMod val="50000"/>
                  </a:schemeClr>
                </a:solidFill>
                <a:latin typeface="Georgia" charset="0"/>
                <a:ea typeface="Georgia" charset="0"/>
                <a:cs typeface="Georgia" charset="0"/>
              </a:rPr>
              <a:t>–</a:t>
            </a:r>
            <a:r>
              <a:rPr lang="en-US" sz="1650" dirty="0">
                <a:solidFill>
                  <a:schemeClr val="accent2">
                    <a:lumMod val="50000"/>
                  </a:schemeClr>
                </a:solidFill>
                <a:latin typeface="Georgia" charset="0"/>
                <a:ea typeface="Georgia" charset="0"/>
                <a:cs typeface="Georgia" charset="0"/>
              </a:rPr>
              <a:t> </a:t>
            </a:r>
            <a:r>
              <a:rPr lang="en-US" sz="1650" dirty="0" err="1">
                <a:solidFill>
                  <a:schemeClr val="accent2">
                    <a:lumMod val="50000"/>
                  </a:schemeClr>
                </a:solidFill>
                <a:latin typeface="Georgia" charset="0"/>
                <a:ea typeface="Georgia" charset="0"/>
                <a:cs typeface="Georgia" charset="0"/>
              </a:rPr>
              <a:t>Proprietà</a:t>
            </a:r>
            <a:endParaRPr lang="en-US" sz="1650" dirty="0">
              <a:solidFill>
                <a:schemeClr val="accent2">
                  <a:lumMod val="50000"/>
                </a:schemeClr>
              </a:solidFill>
              <a:latin typeface="Georgia" charset="0"/>
              <a:ea typeface="Georgia" charset="0"/>
              <a:cs typeface="Georgia" charset="0"/>
            </a:endParaRPr>
          </a:p>
        </p:txBody>
      </p:sp>
      <p:sp>
        <p:nvSpPr>
          <p:cNvPr id="7" name="Segnaposto contenuto 2"/>
          <p:cNvSpPr txBox="1">
            <a:spLocks/>
          </p:cNvSpPr>
          <p:nvPr/>
        </p:nvSpPr>
        <p:spPr>
          <a:xfrm>
            <a:off x="294392" y="1063090"/>
            <a:ext cx="7106905" cy="3158588"/>
          </a:xfrm>
          <a:prstGeom prst="rect">
            <a:avLst/>
          </a:prstGeom>
        </p:spPr>
        <p:txBody>
          <a:bodyPr vert="horz" lIns="68580" tIns="34290" rIns="68580" bIns="34290"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pPr>
            <a:endParaRPr lang="it-IT" dirty="0">
              <a:solidFill>
                <a:schemeClr val="accent2">
                  <a:lumMod val="50000"/>
                </a:schemeClr>
              </a:solidFill>
              <a:latin typeface="Georgia" panose="02040502050405020303" pitchFamily="18" charset="0"/>
            </a:endParaRPr>
          </a:p>
        </p:txBody>
      </p:sp>
      <p:sp>
        <p:nvSpPr>
          <p:cNvPr id="4" name="CasellaDiTesto 3"/>
          <p:cNvSpPr txBox="1"/>
          <p:nvPr/>
        </p:nvSpPr>
        <p:spPr>
          <a:xfrm>
            <a:off x="298193" y="2030677"/>
            <a:ext cx="6867792" cy="1246495"/>
          </a:xfrm>
          <a:prstGeom prst="rect">
            <a:avLst/>
          </a:prstGeom>
          <a:solidFill>
            <a:schemeClr val="accent1">
              <a:lumMod val="20000"/>
              <a:lumOff val="80000"/>
            </a:schemeClr>
          </a:solidFill>
          <a:ln w="12700">
            <a:solidFill>
              <a:srgbClr val="002060"/>
            </a:solidFill>
          </a:ln>
        </p:spPr>
        <p:txBody>
          <a:bodyPr wrap="square" rtlCol="0">
            <a:spAutoFit/>
          </a:bodyPr>
          <a:lstStyle/>
          <a:p>
            <a:r>
              <a:rPr lang="en-US" sz="1500" dirty="0">
                <a:solidFill>
                  <a:srgbClr val="002060"/>
                </a:solidFill>
                <a:latin typeface="Georgia" charset="0"/>
                <a:ea typeface="Georgia" charset="0"/>
                <a:cs typeface="Georgia" charset="0"/>
              </a:rPr>
              <a:t>Art. 42 Cost: </a:t>
            </a:r>
            <a:r>
              <a:rPr lang="it-IT" sz="1500" dirty="0">
                <a:solidFill>
                  <a:srgbClr val="002060"/>
                </a:solidFill>
                <a:latin typeface="Georgia" charset="0"/>
                <a:ea typeface="Georgia" charset="0"/>
                <a:cs typeface="Georgia" charset="0"/>
              </a:rPr>
              <a:t>«1, La proprietà è pubblica o privata. I beni economici appartengono allo Stato, ad enti o a privati. 2. La proprietà privata è riconosciuta e garantita dalla legge, che ne determina i modi di acquisto, di godimento e i limiti allo scopo di assicurarne la funzione sociale e di renderla accessibile a tutti.»</a:t>
            </a:r>
            <a:endParaRPr lang="en-US" sz="1500" dirty="0">
              <a:solidFill>
                <a:srgbClr val="002060"/>
              </a:solidFill>
              <a:latin typeface="Georgia" charset="0"/>
              <a:ea typeface="Georgia" charset="0"/>
              <a:cs typeface="Georgia" charset="0"/>
            </a:endParaRPr>
          </a:p>
        </p:txBody>
      </p:sp>
      <p:sp>
        <p:nvSpPr>
          <p:cNvPr id="6" name="Segnaposto contenuto 2"/>
          <p:cNvSpPr txBox="1">
            <a:spLocks/>
          </p:cNvSpPr>
          <p:nvPr/>
        </p:nvSpPr>
        <p:spPr>
          <a:xfrm>
            <a:off x="298193" y="936938"/>
            <a:ext cx="7204876" cy="3950594"/>
          </a:xfrm>
          <a:prstGeom prst="rect">
            <a:avLst/>
          </a:prstGeom>
        </p:spPr>
        <p:txBody>
          <a:bodyPr vert="horz" lIns="68580" tIns="34290" rIns="68580" bIns="34290"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pPr>
            <a:r>
              <a:rPr lang="it-IT" u="sng" dirty="0">
                <a:solidFill>
                  <a:schemeClr val="accent2">
                    <a:lumMod val="50000"/>
                  </a:schemeClr>
                </a:solidFill>
                <a:latin typeface="Georgia" panose="02040502050405020303" pitchFamily="18" charset="0"/>
              </a:rPr>
              <a:t>La proprietà nella Costituzione</a:t>
            </a:r>
          </a:p>
          <a:p>
            <a:pPr algn="l">
              <a:spcBef>
                <a:spcPts val="450"/>
              </a:spcBef>
              <a:spcAft>
                <a:spcPts val="450"/>
              </a:spcAft>
            </a:pPr>
            <a:r>
              <a:rPr lang="it-IT" dirty="0">
                <a:solidFill>
                  <a:schemeClr val="accent2">
                    <a:lumMod val="50000"/>
                  </a:schemeClr>
                </a:solidFill>
                <a:latin typeface="Georgia" panose="02040502050405020303" pitchFamily="18" charset="0"/>
              </a:rPr>
              <a:t>Gli articoli della Costituzione che riguardano la proprietà si trovano nel titolo III, dedicato ai «rapporti economici».</a:t>
            </a:r>
          </a:p>
          <a:p>
            <a:pPr algn="l">
              <a:spcBef>
                <a:spcPts val="450"/>
              </a:spcBef>
              <a:spcAft>
                <a:spcPts val="450"/>
              </a:spcAft>
            </a:pPr>
            <a:endParaRPr lang="it-IT" dirty="0">
              <a:solidFill>
                <a:schemeClr val="accent2">
                  <a:lumMod val="50000"/>
                </a:schemeClr>
              </a:solidFill>
              <a:latin typeface="Georgia" panose="02040502050405020303" pitchFamily="18" charset="0"/>
            </a:endParaRPr>
          </a:p>
        </p:txBody>
      </p:sp>
      <p:sp>
        <p:nvSpPr>
          <p:cNvPr id="8" name="CasellaDiTesto 7"/>
          <p:cNvSpPr txBox="1"/>
          <p:nvPr/>
        </p:nvSpPr>
        <p:spPr>
          <a:xfrm>
            <a:off x="298193" y="3336727"/>
            <a:ext cx="6867792" cy="1477328"/>
          </a:xfrm>
          <a:prstGeom prst="rect">
            <a:avLst/>
          </a:prstGeom>
          <a:solidFill>
            <a:schemeClr val="accent1">
              <a:lumMod val="20000"/>
              <a:lumOff val="80000"/>
            </a:schemeClr>
          </a:solidFill>
          <a:ln w="12700">
            <a:solidFill>
              <a:srgbClr val="002060"/>
            </a:solidFill>
          </a:ln>
        </p:spPr>
        <p:txBody>
          <a:bodyPr wrap="square" rtlCol="0">
            <a:spAutoFit/>
          </a:bodyPr>
          <a:lstStyle/>
          <a:p>
            <a:r>
              <a:rPr lang="en-US" sz="1500" dirty="0">
                <a:solidFill>
                  <a:srgbClr val="002060"/>
                </a:solidFill>
                <a:latin typeface="Georgia" charset="0"/>
                <a:ea typeface="Georgia" charset="0"/>
                <a:cs typeface="Georgia" charset="0"/>
              </a:rPr>
              <a:t>Art. 41 Cost: </a:t>
            </a:r>
            <a:r>
              <a:rPr lang="it-IT" sz="1500" dirty="0">
                <a:solidFill>
                  <a:srgbClr val="002060"/>
                </a:solidFill>
                <a:latin typeface="Georgia" charset="0"/>
                <a:ea typeface="Georgia" charset="0"/>
                <a:cs typeface="Georgia" charset="0"/>
              </a:rPr>
              <a:t>«L'iniziativa economica privata è libera.</a:t>
            </a:r>
          </a:p>
          <a:p>
            <a:r>
              <a:rPr lang="it-IT" sz="1500" dirty="0">
                <a:solidFill>
                  <a:srgbClr val="002060"/>
                </a:solidFill>
                <a:latin typeface="Georgia" charset="0"/>
                <a:ea typeface="Georgia" charset="0"/>
                <a:cs typeface="Georgia" charset="0"/>
              </a:rPr>
              <a:t>Non può svolgersi in contrasto con l'utilità sociale o in modo da recare danno alla sicurezza, alla libertà, alla dignità umana.</a:t>
            </a:r>
          </a:p>
          <a:p>
            <a:r>
              <a:rPr lang="it-IT" sz="1500" dirty="0">
                <a:solidFill>
                  <a:srgbClr val="002060"/>
                </a:solidFill>
                <a:latin typeface="Georgia" charset="0"/>
                <a:ea typeface="Georgia" charset="0"/>
                <a:cs typeface="Georgia" charset="0"/>
              </a:rPr>
              <a:t>La legge determina i programmi e i controlli opportuni perché l'attività economica pubblica e privata possa essere indirizzata e coordinata a fini sociali.»</a:t>
            </a:r>
            <a:endParaRPr lang="en-US" sz="15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889845380"/>
      </p:ext>
    </p:extLst>
  </p:cSld>
  <p:clrMapOvr>
    <a:masterClrMapping/>
  </p:clrMapOvr>
  <mc:AlternateContent xmlns:mc="http://schemas.openxmlformats.org/markup-compatibility/2006" xmlns:p14="http://schemas.microsoft.com/office/powerpoint/2010/main">
    <mc:Choice Requires="p14">
      <p:transition spd="slow" p14:dur="2000" advTm="259833"/>
    </mc:Choice>
    <mc:Fallback xmlns="">
      <p:transition spd="slow" advTm="259833"/>
    </mc:Fallback>
  </mc:AlternateContent>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1" y="269242"/>
            <a:ext cx="6784661" cy="371588"/>
          </a:xfrm>
          <a:prstGeom prst="rect">
            <a:avLst/>
          </a:prstGeom>
        </p:spPr>
        <p:txBody>
          <a:bodyPr vert="horz" lIns="68580" tIns="34290" rIns="68580" bIns="34290"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650" dirty="0" err="1">
                <a:solidFill>
                  <a:schemeClr val="accent2">
                    <a:lumMod val="50000"/>
                  </a:schemeClr>
                </a:solidFill>
                <a:latin typeface="Georgia" charset="0"/>
                <a:ea typeface="Georgia" charset="0"/>
                <a:cs typeface="Georgia" charset="0"/>
              </a:rPr>
              <a:t>Diritto</a:t>
            </a:r>
            <a:r>
              <a:rPr lang="en-US" sz="1650" dirty="0">
                <a:solidFill>
                  <a:schemeClr val="accent2">
                    <a:lumMod val="50000"/>
                  </a:schemeClr>
                </a:solidFill>
                <a:latin typeface="Georgia" charset="0"/>
                <a:ea typeface="Georgia" charset="0"/>
                <a:cs typeface="Georgia" charset="0"/>
              </a:rPr>
              <a:t> </a:t>
            </a:r>
            <a:r>
              <a:rPr lang="en-US" sz="1650" dirty="0" err="1">
                <a:solidFill>
                  <a:schemeClr val="accent2">
                    <a:lumMod val="50000"/>
                  </a:schemeClr>
                </a:solidFill>
                <a:latin typeface="Georgia" charset="0"/>
                <a:ea typeface="Georgia" charset="0"/>
                <a:cs typeface="Georgia" charset="0"/>
              </a:rPr>
              <a:t>Privato</a:t>
            </a:r>
            <a:r>
              <a:rPr lang="en-US" sz="1650" dirty="0">
                <a:solidFill>
                  <a:schemeClr val="accent2">
                    <a:lumMod val="50000"/>
                  </a:schemeClr>
                </a:solidFill>
                <a:latin typeface="Georgia" charset="0"/>
                <a:ea typeface="Georgia" charset="0"/>
                <a:cs typeface="Georgia" charset="0"/>
              </a:rPr>
              <a:t> </a:t>
            </a:r>
            <a:r>
              <a:rPr lang="mr-IN" sz="1650" dirty="0">
                <a:solidFill>
                  <a:schemeClr val="accent2">
                    <a:lumMod val="50000"/>
                  </a:schemeClr>
                </a:solidFill>
                <a:latin typeface="Georgia" charset="0"/>
                <a:ea typeface="Georgia" charset="0"/>
                <a:cs typeface="Georgia" charset="0"/>
              </a:rPr>
              <a:t>–</a:t>
            </a:r>
            <a:r>
              <a:rPr lang="en-US" sz="1650" dirty="0">
                <a:solidFill>
                  <a:schemeClr val="accent2">
                    <a:lumMod val="50000"/>
                  </a:schemeClr>
                </a:solidFill>
                <a:latin typeface="Georgia" charset="0"/>
                <a:ea typeface="Georgia" charset="0"/>
                <a:cs typeface="Georgia" charset="0"/>
              </a:rPr>
              <a:t> </a:t>
            </a:r>
            <a:r>
              <a:rPr lang="en-US" sz="1650" dirty="0" err="1">
                <a:solidFill>
                  <a:schemeClr val="accent2">
                    <a:lumMod val="50000"/>
                  </a:schemeClr>
                </a:solidFill>
                <a:latin typeface="Georgia" charset="0"/>
                <a:ea typeface="Georgia" charset="0"/>
                <a:cs typeface="Georgia" charset="0"/>
              </a:rPr>
              <a:t>Proprietà</a:t>
            </a:r>
            <a:endParaRPr lang="en-US" sz="1650" dirty="0">
              <a:solidFill>
                <a:schemeClr val="accent2">
                  <a:lumMod val="50000"/>
                </a:schemeClr>
              </a:solidFill>
              <a:latin typeface="Georgia" charset="0"/>
              <a:ea typeface="Georgia" charset="0"/>
              <a:cs typeface="Georgia" charset="0"/>
            </a:endParaRPr>
          </a:p>
        </p:txBody>
      </p:sp>
      <p:sp>
        <p:nvSpPr>
          <p:cNvPr id="7" name="Segnaposto contenuto 2"/>
          <p:cNvSpPr txBox="1">
            <a:spLocks/>
          </p:cNvSpPr>
          <p:nvPr/>
        </p:nvSpPr>
        <p:spPr>
          <a:xfrm>
            <a:off x="294392" y="1063090"/>
            <a:ext cx="7106905" cy="3158588"/>
          </a:xfrm>
          <a:prstGeom prst="rect">
            <a:avLst/>
          </a:prstGeom>
        </p:spPr>
        <p:txBody>
          <a:bodyPr vert="horz" lIns="68580" tIns="34290" rIns="68580" bIns="34290"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pPr>
            <a:endParaRPr lang="it-IT" dirty="0">
              <a:solidFill>
                <a:schemeClr val="accent2">
                  <a:lumMod val="50000"/>
                </a:schemeClr>
              </a:solidFill>
              <a:latin typeface="Georgia" panose="02040502050405020303" pitchFamily="18" charset="0"/>
            </a:endParaRPr>
          </a:p>
        </p:txBody>
      </p:sp>
      <p:sp>
        <p:nvSpPr>
          <p:cNvPr id="4" name="CasellaDiTesto 3"/>
          <p:cNvSpPr txBox="1"/>
          <p:nvPr/>
        </p:nvSpPr>
        <p:spPr>
          <a:xfrm>
            <a:off x="298193" y="2034350"/>
            <a:ext cx="6867792" cy="553998"/>
          </a:xfrm>
          <a:prstGeom prst="rect">
            <a:avLst/>
          </a:prstGeom>
          <a:solidFill>
            <a:schemeClr val="accent1">
              <a:lumMod val="20000"/>
              <a:lumOff val="80000"/>
            </a:schemeClr>
          </a:solidFill>
          <a:ln w="12700">
            <a:solidFill>
              <a:srgbClr val="002060"/>
            </a:solidFill>
          </a:ln>
        </p:spPr>
        <p:txBody>
          <a:bodyPr wrap="square" rtlCol="0">
            <a:spAutoFit/>
          </a:bodyPr>
          <a:lstStyle/>
          <a:p>
            <a:r>
              <a:rPr lang="en-US" sz="1500" dirty="0">
                <a:solidFill>
                  <a:srgbClr val="002060"/>
                </a:solidFill>
                <a:latin typeface="Georgia" charset="0"/>
                <a:ea typeface="Georgia" charset="0"/>
                <a:cs typeface="Georgia" charset="0"/>
              </a:rPr>
              <a:t>Art. 42, comma 3, Cost: </a:t>
            </a:r>
            <a:r>
              <a:rPr lang="it-IT" sz="1500" dirty="0">
                <a:solidFill>
                  <a:srgbClr val="002060"/>
                </a:solidFill>
                <a:latin typeface="Georgia" charset="0"/>
                <a:ea typeface="Georgia" charset="0"/>
                <a:cs typeface="Georgia" charset="0"/>
              </a:rPr>
              <a:t>«La proprietà privata può essere, nei casi preveduti dalla legge, e salvo indennizzo, espropriata per motivi d'interesse generale.»</a:t>
            </a:r>
            <a:endParaRPr lang="en-US" sz="1500" dirty="0">
              <a:solidFill>
                <a:srgbClr val="002060"/>
              </a:solidFill>
              <a:latin typeface="Georgia" charset="0"/>
              <a:ea typeface="Georgia" charset="0"/>
              <a:cs typeface="Georgia" charset="0"/>
            </a:endParaRPr>
          </a:p>
        </p:txBody>
      </p:sp>
      <p:sp>
        <p:nvSpPr>
          <p:cNvPr id="6" name="Segnaposto contenuto 2"/>
          <p:cNvSpPr txBox="1">
            <a:spLocks/>
          </p:cNvSpPr>
          <p:nvPr/>
        </p:nvSpPr>
        <p:spPr>
          <a:xfrm>
            <a:off x="294392" y="1063090"/>
            <a:ext cx="7204876" cy="3505942"/>
          </a:xfrm>
          <a:prstGeom prst="rect">
            <a:avLst/>
          </a:prstGeom>
        </p:spPr>
        <p:txBody>
          <a:bodyPr vert="horz" lIns="68580" tIns="34290" rIns="68580" bIns="34290"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pPr>
            <a:r>
              <a:rPr lang="it-IT" sz="1500" dirty="0">
                <a:solidFill>
                  <a:schemeClr val="accent2">
                    <a:lumMod val="50000"/>
                  </a:schemeClr>
                </a:solidFill>
                <a:latin typeface="Georgia" panose="02040502050405020303" pitchFamily="18" charset="0"/>
              </a:rPr>
              <a:t>La disciplina costituzionale della proprietà comprende una serie di norme che per un verso garantiscono la posizione dei proprietari e tutelano i loro interessi privati, ma per altro verso limitano quella posizione in nome dell’interesse generale.</a:t>
            </a:r>
          </a:p>
          <a:p>
            <a:pPr algn="l">
              <a:spcBef>
                <a:spcPts val="450"/>
              </a:spcBef>
              <a:spcAft>
                <a:spcPts val="450"/>
              </a:spcAft>
            </a:pPr>
            <a:endParaRPr lang="it-IT" sz="1500" dirty="0">
              <a:solidFill>
                <a:schemeClr val="accent2">
                  <a:lumMod val="50000"/>
                </a:schemeClr>
              </a:solidFill>
              <a:latin typeface="Georgia" panose="02040502050405020303" pitchFamily="18" charset="0"/>
            </a:endParaRPr>
          </a:p>
          <a:p>
            <a:pPr algn="l">
              <a:spcBef>
                <a:spcPts val="450"/>
              </a:spcBef>
              <a:spcAft>
                <a:spcPts val="450"/>
              </a:spcAft>
            </a:pPr>
            <a:endParaRPr lang="it-IT" sz="1500" dirty="0">
              <a:solidFill>
                <a:schemeClr val="accent2">
                  <a:lumMod val="50000"/>
                </a:schemeClr>
              </a:solidFill>
              <a:latin typeface="Georgia" panose="02040502050405020303" pitchFamily="18" charset="0"/>
            </a:endParaRPr>
          </a:p>
          <a:p>
            <a:pPr algn="l">
              <a:spcBef>
                <a:spcPts val="450"/>
              </a:spcBef>
              <a:spcAft>
                <a:spcPts val="450"/>
              </a:spcAft>
            </a:pPr>
            <a:endParaRPr lang="it-IT" sz="1500" dirty="0">
              <a:solidFill>
                <a:schemeClr val="accent2">
                  <a:lumMod val="50000"/>
                </a:schemeClr>
              </a:solidFill>
              <a:latin typeface="Georgia" panose="02040502050405020303" pitchFamily="18" charset="0"/>
            </a:endParaRPr>
          </a:p>
          <a:p>
            <a:pPr marL="257175" indent="-257175" algn="l">
              <a:spcBef>
                <a:spcPts val="450"/>
              </a:spcBef>
              <a:spcAft>
                <a:spcPts val="450"/>
              </a:spcAft>
              <a:buFont typeface="Arial" charset="0"/>
              <a:buChar char="•"/>
            </a:pPr>
            <a:r>
              <a:rPr lang="it-IT" sz="1500" dirty="0">
                <a:solidFill>
                  <a:schemeClr val="accent2">
                    <a:lumMod val="50000"/>
                  </a:schemeClr>
                </a:solidFill>
                <a:latin typeface="Georgia" panose="02040502050405020303" pitchFamily="18" charset="0"/>
              </a:rPr>
              <a:t>l'espropriazione può avvenire  solo se si fonda su motivi di interesse generale </a:t>
            </a:r>
          </a:p>
          <a:p>
            <a:pPr marL="257175" indent="-257175" algn="l">
              <a:spcBef>
                <a:spcPts val="450"/>
              </a:spcBef>
              <a:spcAft>
                <a:spcPts val="450"/>
              </a:spcAft>
              <a:buFont typeface="Arial" charset="0"/>
              <a:buChar char="•"/>
            </a:pPr>
            <a:r>
              <a:rPr lang="it-IT" sz="1500" dirty="0">
                <a:solidFill>
                  <a:schemeClr val="accent2">
                    <a:lumMod val="50000"/>
                  </a:schemeClr>
                </a:solidFill>
                <a:latin typeface="Georgia" panose="02040502050405020303" pitchFamily="18" charset="0"/>
              </a:rPr>
              <a:t>l'espropriazione può avvenire solo «nei casi preveduti dalla legge» </a:t>
            </a:r>
          </a:p>
          <a:p>
            <a:pPr marL="257175" indent="-257175" algn="l">
              <a:spcBef>
                <a:spcPts val="450"/>
              </a:spcBef>
              <a:spcAft>
                <a:spcPts val="450"/>
              </a:spcAft>
              <a:buFont typeface="Arial" charset="0"/>
              <a:buChar char="•"/>
            </a:pPr>
            <a:r>
              <a:rPr lang="it-IT" sz="1500" dirty="0">
                <a:solidFill>
                  <a:schemeClr val="accent2">
                    <a:lumMod val="50000"/>
                  </a:schemeClr>
                </a:solidFill>
                <a:latin typeface="Georgia" panose="02040502050405020303" pitchFamily="18" charset="0"/>
              </a:rPr>
              <a:t>al proprietario espropriato spetta una contropartita economica in denaro, che lo compensi della perdita subita: l'indennizzo. </a:t>
            </a:r>
          </a:p>
          <a:p>
            <a:pPr algn="l">
              <a:spcBef>
                <a:spcPts val="450"/>
              </a:spcBef>
              <a:spcAft>
                <a:spcPts val="450"/>
              </a:spcAft>
            </a:pPr>
            <a:r>
              <a:rPr lang="it-IT" sz="1500" dirty="0">
                <a:solidFill>
                  <a:schemeClr val="accent2">
                    <a:lumMod val="50000"/>
                  </a:schemeClr>
                </a:solidFill>
                <a:latin typeface="Georgia" panose="02040502050405020303" pitchFamily="18" charset="0"/>
              </a:rPr>
              <a:t>Una espropriazione che violi anche una sola di queste garanzie è illegittima, e il proprietario vi si può opporre. </a:t>
            </a:r>
          </a:p>
          <a:p>
            <a:pPr algn="l">
              <a:spcBef>
                <a:spcPts val="450"/>
              </a:spcBef>
              <a:spcAft>
                <a:spcPts val="450"/>
              </a:spcAft>
            </a:pPr>
            <a:endParaRPr lang="it-IT" sz="1500" dirty="0">
              <a:solidFill>
                <a:schemeClr val="accent2">
                  <a:lumMod val="50000"/>
                </a:schemeClr>
              </a:solidFill>
              <a:latin typeface="Georgia" panose="02040502050405020303" pitchFamily="18" charset="0"/>
            </a:endParaRPr>
          </a:p>
        </p:txBody>
      </p:sp>
    </p:spTree>
    <p:extLst>
      <p:ext uri="{BB962C8B-B14F-4D97-AF65-F5344CB8AC3E}">
        <p14:creationId xmlns:p14="http://schemas.microsoft.com/office/powerpoint/2010/main" val="555183952"/>
      </p:ext>
    </p:extLst>
  </p:cSld>
  <p:clrMapOvr>
    <a:masterClrMapping/>
  </p:clrMapOvr>
  <mc:AlternateContent xmlns:mc="http://schemas.openxmlformats.org/markup-compatibility/2006" xmlns:p14="http://schemas.microsoft.com/office/powerpoint/2010/main">
    <mc:Choice Requires="p14">
      <p:transition spd="slow" p14:dur="2000" advTm="137271"/>
    </mc:Choice>
    <mc:Fallback xmlns="">
      <p:transition spd="slow" advTm="137271"/>
    </mc:Fallback>
  </mc:AlternateContent>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1" y="269242"/>
            <a:ext cx="6784661" cy="371588"/>
          </a:xfrm>
          <a:prstGeom prst="rect">
            <a:avLst/>
          </a:prstGeom>
        </p:spPr>
        <p:txBody>
          <a:bodyPr vert="horz" lIns="68580" tIns="34290" rIns="68580" bIns="34290"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650" dirty="0" err="1">
                <a:solidFill>
                  <a:schemeClr val="accent2">
                    <a:lumMod val="50000"/>
                  </a:schemeClr>
                </a:solidFill>
                <a:latin typeface="Georgia" charset="0"/>
                <a:ea typeface="Georgia" charset="0"/>
                <a:cs typeface="Georgia" charset="0"/>
              </a:rPr>
              <a:t>Diritto</a:t>
            </a:r>
            <a:r>
              <a:rPr lang="en-US" sz="1650" dirty="0">
                <a:solidFill>
                  <a:schemeClr val="accent2">
                    <a:lumMod val="50000"/>
                  </a:schemeClr>
                </a:solidFill>
                <a:latin typeface="Georgia" charset="0"/>
                <a:ea typeface="Georgia" charset="0"/>
                <a:cs typeface="Georgia" charset="0"/>
              </a:rPr>
              <a:t> </a:t>
            </a:r>
            <a:r>
              <a:rPr lang="en-US" sz="1650" dirty="0" err="1">
                <a:solidFill>
                  <a:schemeClr val="accent2">
                    <a:lumMod val="50000"/>
                  </a:schemeClr>
                </a:solidFill>
                <a:latin typeface="Georgia" charset="0"/>
                <a:ea typeface="Georgia" charset="0"/>
                <a:cs typeface="Georgia" charset="0"/>
              </a:rPr>
              <a:t>Privato</a:t>
            </a:r>
            <a:r>
              <a:rPr lang="en-US" sz="1650" dirty="0">
                <a:solidFill>
                  <a:schemeClr val="accent2">
                    <a:lumMod val="50000"/>
                  </a:schemeClr>
                </a:solidFill>
                <a:latin typeface="Georgia" charset="0"/>
                <a:ea typeface="Georgia" charset="0"/>
                <a:cs typeface="Georgia" charset="0"/>
              </a:rPr>
              <a:t> </a:t>
            </a:r>
            <a:r>
              <a:rPr lang="mr-IN" sz="1650" dirty="0">
                <a:solidFill>
                  <a:schemeClr val="accent2">
                    <a:lumMod val="50000"/>
                  </a:schemeClr>
                </a:solidFill>
                <a:latin typeface="Georgia" charset="0"/>
                <a:ea typeface="Georgia" charset="0"/>
                <a:cs typeface="Georgia" charset="0"/>
              </a:rPr>
              <a:t>–</a:t>
            </a:r>
            <a:r>
              <a:rPr lang="en-US" sz="1650" dirty="0">
                <a:solidFill>
                  <a:schemeClr val="accent2">
                    <a:lumMod val="50000"/>
                  </a:schemeClr>
                </a:solidFill>
                <a:latin typeface="Georgia" charset="0"/>
                <a:ea typeface="Georgia" charset="0"/>
                <a:cs typeface="Georgia" charset="0"/>
              </a:rPr>
              <a:t> </a:t>
            </a:r>
            <a:r>
              <a:rPr lang="en-US" sz="1650" dirty="0" err="1">
                <a:solidFill>
                  <a:schemeClr val="accent2">
                    <a:lumMod val="50000"/>
                  </a:schemeClr>
                </a:solidFill>
                <a:latin typeface="Georgia" charset="0"/>
                <a:ea typeface="Georgia" charset="0"/>
                <a:cs typeface="Georgia" charset="0"/>
              </a:rPr>
              <a:t>Proprietà</a:t>
            </a:r>
            <a:endParaRPr lang="en-US" sz="1650" dirty="0">
              <a:solidFill>
                <a:schemeClr val="accent2">
                  <a:lumMod val="50000"/>
                </a:schemeClr>
              </a:solidFill>
              <a:latin typeface="Georgia" charset="0"/>
              <a:ea typeface="Georgia" charset="0"/>
              <a:cs typeface="Georgia" charset="0"/>
            </a:endParaRPr>
          </a:p>
        </p:txBody>
      </p:sp>
      <p:sp>
        <p:nvSpPr>
          <p:cNvPr id="7" name="Segnaposto contenuto 2"/>
          <p:cNvSpPr txBox="1">
            <a:spLocks/>
          </p:cNvSpPr>
          <p:nvPr/>
        </p:nvSpPr>
        <p:spPr>
          <a:xfrm>
            <a:off x="294392" y="1063090"/>
            <a:ext cx="7106905" cy="3158588"/>
          </a:xfrm>
          <a:prstGeom prst="rect">
            <a:avLst/>
          </a:prstGeom>
        </p:spPr>
        <p:txBody>
          <a:bodyPr vert="horz" lIns="68580" tIns="34290" rIns="68580" bIns="34290"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pPr>
            <a:endParaRPr lang="it-IT" dirty="0">
              <a:solidFill>
                <a:schemeClr val="accent2">
                  <a:lumMod val="50000"/>
                </a:schemeClr>
              </a:solidFill>
              <a:latin typeface="Georgia" panose="02040502050405020303" pitchFamily="18" charset="0"/>
            </a:endParaRPr>
          </a:p>
        </p:txBody>
      </p:sp>
      <p:sp>
        <p:nvSpPr>
          <p:cNvPr id="6" name="Segnaposto contenuto 2"/>
          <p:cNvSpPr txBox="1">
            <a:spLocks/>
          </p:cNvSpPr>
          <p:nvPr/>
        </p:nvSpPr>
        <p:spPr>
          <a:xfrm>
            <a:off x="294392" y="1063090"/>
            <a:ext cx="7204876" cy="3505942"/>
          </a:xfrm>
          <a:prstGeom prst="rect">
            <a:avLst/>
          </a:prstGeom>
        </p:spPr>
        <p:txBody>
          <a:bodyPr vert="horz" lIns="68580" tIns="34290" rIns="68580" bIns="34290"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pPr>
            <a:r>
              <a:rPr lang="it-IT" u="sng" dirty="0">
                <a:solidFill>
                  <a:schemeClr val="accent2">
                    <a:lumMod val="50000"/>
                  </a:schemeClr>
                </a:solidFill>
                <a:latin typeface="Georgia" panose="02040502050405020303" pitchFamily="18" charset="0"/>
              </a:rPr>
              <a:t>La proprietà nel codice civile</a:t>
            </a:r>
          </a:p>
          <a:p>
            <a:pPr algn="l">
              <a:spcBef>
                <a:spcPts val="450"/>
              </a:spcBef>
              <a:spcAft>
                <a:spcPts val="450"/>
              </a:spcAft>
            </a:pPr>
            <a:r>
              <a:rPr lang="it-IT" dirty="0">
                <a:solidFill>
                  <a:schemeClr val="accent2">
                    <a:lumMod val="50000"/>
                  </a:schemeClr>
                </a:solidFill>
                <a:latin typeface="Georgia" panose="02040502050405020303" pitchFamily="18" charset="0"/>
              </a:rPr>
              <a:t>Capo I («Disposizioni generali») dei quali, in realtà, solo i primi due (832 e 833) riguardano il contenuto della proprietà a prescindere dalla natura del bene. </a:t>
            </a:r>
          </a:p>
          <a:p>
            <a:pPr algn="l">
              <a:spcBef>
                <a:spcPts val="450"/>
              </a:spcBef>
              <a:spcAft>
                <a:spcPts val="450"/>
              </a:spcAft>
            </a:pPr>
            <a:r>
              <a:rPr lang="it-IT" dirty="0">
                <a:solidFill>
                  <a:schemeClr val="accent2">
                    <a:lumMod val="50000"/>
                  </a:schemeClr>
                </a:solidFill>
                <a:latin typeface="Georgia" panose="02040502050405020303" pitchFamily="18" charset="0"/>
              </a:rPr>
              <a:t>Capo III, sui «Modi di acquisto della proprietà» (artt. 922 e ss.) </a:t>
            </a:r>
          </a:p>
          <a:p>
            <a:pPr algn="l">
              <a:spcBef>
                <a:spcPts val="450"/>
              </a:spcBef>
              <a:spcAft>
                <a:spcPts val="450"/>
              </a:spcAft>
            </a:pPr>
            <a:r>
              <a:rPr lang="it-IT" dirty="0">
                <a:solidFill>
                  <a:schemeClr val="accent2">
                    <a:lumMod val="50000"/>
                  </a:schemeClr>
                </a:solidFill>
                <a:latin typeface="Georgia" panose="02040502050405020303" pitchFamily="18" charset="0"/>
              </a:rPr>
              <a:t>Capo IV «Delle azioni a difesa della proprietà» (</a:t>
            </a:r>
            <a:r>
              <a:rPr lang="it-IT" dirty="0" err="1">
                <a:solidFill>
                  <a:schemeClr val="accent2">
                    <a:lumMod val="50000"/>
                  </a:schemeClr>
                </a:solidFill>
                <a:latin typeface="Georgia" panose="02040502050405020303" pitchFamily="18" charset="0"/>
              </a:rPr>
              <a:t>artt</a:t>
            </a:r>
            <a:r>
              <a:rPr lang="it-IT" dirty="0">
                <a:solidFill>
                  <a:schemeClr val="accent2">
                    <a:lumMod val="50000"/>
                  </a:schemeClr>
                </a:solidFill>
                <a:latin typeface="Georgia" panose="02040502050405020303" pitchFamily="18" charset="0"/>
              </a:rPr>
              <a:t>, 948 e ss.)</a:t>
            </a:r>
          </a:p>
          <a:p>
            <a:pPr algn="l">
              <a:spcBef>
                <a:spcPts val="450"/>
              </a:spcBef>
              <a:spcAft>
                <a:spcPts val="450"/>
              </a:spcAft>
            </a:pPr>
            <a:endParaRPr lang="it-IT" dirty="0">
              <a:solidFill>
                <a:schemeClr val="accent2">
                  <a:lumMod val="50000"/>
                </a:schemeClr>
              </a:solidFill>
              <a:latin typeface="Georgia" panose="02040502050405020303" pitchFamily="18" charset="0"/>
            </a:endParaRPr>
          </a:p>
        </p:txBody>
      </p:sp>
      <p:sp>
        <p:nvSpPr>
          <p:cNvPr id="9" name="CasellaDiTesto 8"/>
          <p:cNvSpPr txBox="1"/>
          <p:nvPr/>
        </p:nvSpPr>
        <p:spPr>
          <a:xfrm>
            <a:off x="413948" y="3471543"/>
            <a:ext cx="6867792" cy="784830"/>
          </a:xfrm>
          <a:prstGeom prst="rect">
            <a:avLst/>
          </a:prstGeom>
          <a:solidFill>
            <a:schemeClr val="accent1">
              <a:lumMod val="20000"/>
              <a:lumOff val="80000"/>
            </a:schemeClr>
          </a:solidFill>
          <a:ln w="12700">
            <a:solidFill>
              <a:srgbClr val="002060"/>
            </a:solidFill>
          </a:ln>
        </p:spPr>
        <p:txBody>
          <a:bodyPr wrap="square" rtlCol="0">
            <a:spAutoFit/>
          </a:bodyPr>
          <a:lstStyle/>
          <a:p>
            <a:r>
              <a:rPr lang="en-US" sz="1500" dirty="0">
                <a:solidFill>
                  <a:srgbClr val="002060"/>
                </a:solidFill>
                <a:latin typeface="Georgia" charset="0"/>
                <a:ea typeface="Georgia" charset="0"/>
                <a:cs typeface="Georgia" charset="0"/>
              </a:rPr>
              <a:t>Art. 832 C.C.: </a:t>
            </a:r>
            <a:r>
              <a:rPr lang="it-IT" sz="1500" dirty="0">
                <a:solidFill>
                  <a:srgbClr val="002060"/>
                </a:solidFill>
                <a:latin typeface="Georgia" charset="0"/>
                <a:ea typeface="Georgia" charset="0"/>
                <a:cs typeface="Georgia" charset="0"/>
              </a:rPr>
              <a:t>«Il proprietario ha diritto di </a:t>
            </a:r>
            <a:r>
              <a:rPr lang="it-IT" sz="1500" b="1" dirty="0">
                <a:solidFill>
                  <a:srgbClr val="002060"/>
                </a:solidFill>
                <a:latin typeface="Georgia" charset="0"/>
                <a:ea typeface="Georgia" charset="0"/>
                <a:cs typeface="Georgia" charset="0"/>
              </a:rPr>
              <a:t>godere</a:t>
            </a:r>
            <a:r>
              <a:rPr lang="it-IT" sz="1500" dirty="0">
                <a:solidFill>
                  <a:srgbClr val="002060"/>
                </a:solidFill>
                <a:latin typeface="Georgia" charset="0"/>
                <a:ea typeface="Georgia" charset="0"/>
                <a:cs typeface="Georgia" charset="0"/>
              </a:rPr>
              <a:t> e </a:t>
            </a:r>
            <a:r>
              <a:rPr lang="it-IT" sz="1500" b="1" dirty="0">
                <a:solidFill>
                  <a:srgbClr val="002060"/>
                </a:solidFill>
                <a:latin typeface="Georgia" charset="0"/>
                <a:ea typeface="Georgia" charset="0"/>
                <a:cs typeface="Georgia" charset="0"/>
              </a:rPr>
              <a:t>disporre</a:t>
            </a:r>
            <a:r>
              <a:rPr lang="it-IT" sz="1500" dirty="0">
                <a:solidFill>
                  <a:srgbClr val="002060"/>
                </a:solidFill>
                <a:latin typeface="Georgia" charset="0"/>
                <a:ea typeface="Georgia" charset="0"/>
                <a:cs typeface="Georgia" charset="0"/>
              </a:rPr>
              <a:t> delle cose in modo </a:t>
            </a:r>
            <a:r>
              <a:rPr lang="it-IT" sz="1500" b="1" dirty="0">
                <a:solidFill>
                  <a:srgbClr val="002060"/>
                </a:solidFill>
                <a:latin typeface="Georgia" charset="0"/>
                <a:ea typeface="Georgia" charset="0"/>
                <a:cs typeface="Georgia" charset="0"/>
              </a:rPr>
              <a:t>pieno </a:t>
            </a:r>
            <a:r>
              <a:rPr lang="it-IT" sz="1500" dirty="0">
                <a:solidFill>
                  <a:srgbClr val="002060"/>
                </a:solidFill>
                <a:latin typeface="Georgia" charset="0"/>
                <a:ea typeface="Georgia" charset="0"/>
                <a:cs typeface="Georgia" charset="0"/>
              </a:rPr>
              <a:t>ed </a:t>
            </a:r>
            <a:r>
              <a:rPr lang="it-IT" sz="1500" b="1" dirty="0">
                <a:solidFill>
                  <a:srgbClr val="002060"/>
                </a:solidFill>
                <a:latin typeface="Georgia" charset="0"/>
                <a:ea typeface="Georgia" charset="0"/>
                <a:cs typeface="Georgia" charset="0"/>
              </a:rPr>
              <a:t>esclusivo</a:t>
            </a:r>
            <a:r>
              <a:rPr lang="it-IT" sz="1500" dirty="0">
                <a:solidFill>
                  <a:srgbClr val="002060"/>
                </a:solidFill>
                <a:latin typeface="Georgia" charset="0"/>
                <a:ea typeface="Georgia" charset="0"/>
                <a:cs typeface="Georgia" charset="0"/>
              </a:rPr>
              <a:t>, entro i limiti e con l'osservanza degli obblighi stabiliti dall'ordinamento giuridico»</a:t>
            </a:r>
            <a:endParaRPr lang="en-US" sz="15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160235049"/>
      </p:ext>
    </p:extLst>
  </p:cSld>
  <p:clrMapOvr>
    <a:masterClrMapping/>
  </p:clrMapOvr>
  <mc:AlternateContent xmlns:mc="http://schemas.openxmlformats.org/markup-compatibility/2006" xmlns:p14="http://schemas.microsoft.com/office/powerpoint/2010/main">
    <mc:Choice Requires="p14">
      <p:transition spd="slow" p14:dur="2000" advTm="82090"/>
    </mc:Choice>
    <mc:Fallback xmlns="">
      <p:transition spd="slow" advTm="82090"/>
    </mc:Fallback>
  </mc:AlternateContent>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1" y="269242"/>
            <a:ext cx="6784661" cy="371588"/>
          </a:xfrm>
          <a:prstGeom prst="rect">
            <a:avLst/>
          </a:prstGeom>
        </p:spPr>
        <p:txBody>
          <a:bodyPr vert="horz" lIns="68580" tIns="34290" rIns="68580" bIns="34290"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650" dirty="0" err="1">
                <a:solidFill>
                  <a:schemeClr val="accent2">
                    <a:lumMod val="50000"/>
                  </a:schemeClr>
                </a:solidFill>
                <a:latin typeface="Georgia" charset="0"/>
                <a:ea typeface="Georgia" charset="0"/>
                <a:cs typeface="Georgia" charset="0"/>
              </a:rPr>
              <a:t>Diritto</a:t>
            </a:r>
            <a:r>
              <a:rPr lang="en-US" sz="1650" dirty="0">
                <a:solidFill>
                  <a:schemeClr val="accent2">
                    <a:lumMod val="50000"/>
                  </a:schemeClr>
                </a:solidFill>
                <a:latin typeface="Georgia" charset="0"/>
                <a:ea typeface="Georgia" charset="0"/>
                <a:cs typeface="Georgia" charset="0"/>
              </a:rPr>
              <a:t> </a:t>
            </a:r>
            <a:r>
              <a:rPr lang="en-US" sz="1650" dirty="0" err="1">
                <a:solidFill>
                  <a:schemeClr val="accent2">
                    <a:lumMod val="50000"/>
                  </a:schemeClr>
                </a:solidFill>
                <a:latin typeface="Georgia" charset="0"/>
                <a:ea typeface="Georgia" charset="0"/>
                <a:cs typeface="Georgia" charset="0"/>
              </a:rPr>
              <a:t>Privato</a:t>
            </a:r>
            <a:r>
              <a:rPr lang="en-US" sz="1650" dirty="0">
                <a:solidFill>
                  <a:schemeClr val="accent2">
                    <a:lumMod val="50000"/>
                  </a:schemeClr>
                </a:solidFill>
                <a:latin typeface="Georgia" charset="0"/>
                <a:ea typeface="Georgia" charset="0"/>
                <a:cs typeface="Georgia" charset="0"/>
              </a:rPr>
              <a:t> </a:t>
            </a:r>
            <a:r>
              <a:rPr lang="mr-IN" sz="1650" dirty="0">
                <a:solidFill>
                  <a:schemeClr val="accent2">
                    <a:lumMod val="50000"/>
                  </a:schemeClr>
                </a:solidFill>
                <a:latin typeface="Georgia" charset="0"/>
                <a:ea typeface="Georgia" charset="0"/>
                <a:cs typeface="Georgia" charset="0"/>
              </a:rPr>
              <a:t>–</a:t>
            </a:r>
            <a:r>
              <a:rPr lang="en-US" sz="1650" dirty="0">
                <a:solidFill>
                  <a:schemeClr val="accent2">
                    <a:lumMod val="50000"/>
                  </a:schemeClr>
                </a:solidFill>
                <a:latin typeface="Georgia" charset="0"/>
                <a:ea typeface="Georgia" charset="0"/>
                <a:cs typeface="Georgia" charset="0"/>
              </a:rPr>
              <a:t> </a:t>
            </a:r>
            <a:r>
              <a:rPr lang="en-US" sz="1650" dirty="0" err="1">
                <a:solidFill>
                  <a:schemeClr val="accent2">
                    <a:lumMod val="50000"/>
                  </a:schemeClr>
                </a:solidFill>
                <a:latin typeface="Georgia" charset="0"/>
                <a:ea typeface="Georgia" charset="0"/>
                <a:cs typeface="Georgia" charset="0"/>
              </a:rPr>
              <a:t>Proprietà</a:t>
            </a:r>
            <a:endParaRPr lang="en-US" sz="1650" dirty="0">
              <a:solidFill>
                <a:schemeClr val="accent2">
                  <a:lumMod val="50000"/>
                </a:schemeClr>
              </a:solidFill>
              <a:latin typeface="Georgia" charset="0"/>
              <a:ea typeface="Georgia" charset="0"/>
              <a:cs typeface="Georgia" charset="0"/>
            </a:endParaRPr>
          </a:p>
        </p:txBody>
      </p:sp>
      <p:sp>
        <p:nvSpPr>
          <p:cNvPr id="7" name="Segnaposto contenuto 2"/>
          <p:cNvSpPr txBox="1">
            <a:spLocks/>
          </p:cNvSpPr>
          <p:nvPr/>
        </p:nvSpPr>
        <p:spPr>
          <a:xfrm>
            <a:off x="294392" y="1063090"/>
            <a:ext cx="7106905" cy="3158588"/>
          </a:xfrm>
          <a:prstGeom prst="rect">
            <a:avLst/>
          </a:prstGeom>
        </p:spPr>
        <p:txBody>
          <a:bodyPr vert="horz" lIns="68580" tIns="34290" rIns="68580" bIns="34290"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pPr>
            <a:endParaRPr lang="it-IT" dirty="0">
              <a:solidFill>
                <a:schemeClr val="accent2">
                  <a:lumMod val="50000"/>
                </a:schemeClr>
              </a:solidFill>
              <a:latin typeface="Georgia" panose="02040502050405020303" pitchFamily="18" charset="0"/>
            </a:endParaRPr>
          </a:p>
        </p:txBody>
      </p:sp>
      <p:sp>
        <p:nvSpPr>
          <p:cNvPr id="6" name="Segnaposto contenuto 2"/>
          <p:cNvSpPr txBox="1">
            <a:spLocks/>
          </p:cNvSpPr>
          <p:nvPr/>
        </p:nvSpPr>
        <p:spPr>
          <a:xfrm>
            <a:off x="294392" y="1063090"/>
            <a:ext cx="7204876" cy="3505942"/>
          </a:xfrm>
          <a:prstGeom prst="rect">
            <a:avLst/>
          </a:prstGeom>
        </p:spPr>
        <p:txBody>
          <a:bodyPr vert="horz" lIns="68580" tIns="34290" rIns="68580" bIns="34290"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75" indent="-257175" algn="l">
              <a:spcBef>
                <a:spcPts val="450"/>
              </a:spcBef>
              <a:spcAft>
                <a:spcPts val="450"/>
              </a:spcAft>
              <a:buFont typeface="Arial" charset="0"/>
              <a:buChar char="•"/>
            </a:pPr>
            <a:r>
              <a:rPr lang="it-IT" b="1" dirty="0">
                <a:solidFill>
                  <a:schemeClr val="accent2">
                    <a:lumMod val="50000"/>
                  </a:schemeClr>
                </a:solidFill>
                <a:latin typeface="Georgia" panose="02040502050405020303" pitchFamily="18" charset="0"/>
              </a:rPr>
              <a:t>la facoltà di disposizione </a:t>
            </a:r>
            <a:r>
              <a:rPr lang="it-IT" dirty="0">
                <a:solidFill>
                  <a:schemeClr val="accent2">
                    <a:lumMod val="50000"/>
                  </a:schemeClr>
                </a:solidFill>
                <a:latin typeface="Georgia" panose="02040502050405020303" pitchFamily="18" charset="0"/>
              </a:rPr>
              <a:t>è quella con cui il proprietario realizza il valore di scambio della cosa: cioè ne ricava delle utilità (generalmente economiche, e quasi sempre monetarie), che può ottenere solo rinunciando alla (piena) proprietà della cosa stessa. </a:t>
            </a:r>
          </a:p>
          <a:p>
            <a:pPr marL="257175" indent="-257175" algn="l">
              <a:spcBef>
                <a:spcPts val="450"/>
              </a:spcBef>
              <a:spcAft>
                <a:spcPts val="450"/>
              </a:spcAft>
              <a:buFont typeface="Arial" charset="0"/>
              <a:buChar char="•"/>
            </a:pPr>
            <a:r>
              <a:rPr lang="it-IT" b="1" dirty="0">
                <a:solidFill>
                  <a:schemeClr val="accent2">
                    <a:lumMod val="50000"/>
                  </a:schemeClr>
                </a:solidFill>
                <a:latin typeface="Georgia" panose="02040502050405020303" pitchFamily="18" charset="0"/>
              </a:rPr>
              <a:t>la facoltà di godimento </a:t>
            </a:r>
            <a:r>
              <a:rPr lang="it-IT" dirty="0">
                <a:solidFill>
                  <a:schemeClr val="accent2">
                    <a:lumMod val="50000"/>
                  </a:schemeClr>
                </a:solidFill>
                <a:latin typeface="Georgia" panose="02040502050405020303" pitchFamily="18" charset="0"/>
              </a:rPr>
              <a:t>è qualsiasi modo di impiegare la cosa e ricavarne utilità, che il proprietario possa attuare senza rinunciare alla piena proprietà della cosa stessa. </a:t>
            </a:r>
          </a:p>
          <a:p>
            <a:pPr marL="257175" indent="-257175" algn="l">
              <a:spcBef>
                <a:spcPts val="450"/>
              </a:spcBef>
              <a:spcAft>
                <a:spcPts val="450"/>
              </a:spcAft>
              <a:buFont typeface="Arial" charset="0"/>
              <a:buChar char="•"/>
            </a:pPr>
            <a:r>
              <a:rPr lang="it-IT" b="1" dirty="0">
                <a:solidFill>
                  <a:schemeClr val="accent2">
                    <a:lumMod val="50000"/>
                  </a:schemeClr>
                </a:solidFill>
                <a:latin typeface="Georgia" panose="02040502050405020303" pitchFamily="18" charset="0"/>
              </a:rPr>
              <a:t>in modo pieno</a:t>
            </a:r>
            <a:r>
              <a:rPr lang="it-IT" dirty="0">
                <a:solidFill>
                  <a:schemeClr val="accent2">
                    <a:lumMod val="50000"/>
                  </a:schemeClr>
                </a:solidFill>
                <a:latin typeface="Georgia" panose="02040502050405020303" pitchFamily="18" charset="0"/>
              </a:rPr>
              <a:t>: se la legge non stabilisce limiti, il proprietario può fare ciò che crede della cosa e del proprio diritto. </a:t>
            </a:r>
          </a:p>
          <a:p>
            <a:pPr marL="257175" indent="-257175" algn="l">
              <a:spcBef>
                <a:spcPts val="450"/>
              </a:spcBef>
              <a:spcAft>
                <a:spcPts val="450"/>
              </a:spcAft>
              <a:buFont typeface="Arial" charset="0"/>
              <a:buChar char="•"/>
            </a:pPr>
            <a:r>
              <a:rPr lang="it-IT" b="1" dirty="0">
                <a:solidFill>
                  <a:schemeClr val="accent2">
                    <a:lumMod val="50000"/>
                  </a:schemeClr>
                </a:solidFill>
                <a:latin typeface="Georgia" panose="02040502050405020303" pitchFamily="18" charset="0"/>
              </a:rPr>
              <a:t>in modo esclusivo</a:t>
            </a:r>
            <a:r>
              <a:rPr lang="it-IT" dirty="0">
                <a:solidFill>
                  <a:schemeClr val="accent2">
                    <a:lumMod val="50000"/>
                  </a:schemeClr>
                </a:solidFill>
                <a:latin typeface="Georgia" panose="02040502050405020303" pitchFamily="18" charset="0"/>
              </a:rPr>
              <a:t>: si tratta della pretesa volta verso tutti a un comportamento che non ostacoli il libero e pieno godimento del bene.</a:t>
            </a:r>
          </a:p>
          <a:p>
            <a:pPr marL="257175" indent="-257175" algn="l">
              <a:spcBef>
                <a:spcPts val="450"/>
              </a:spcBef>
              <a:spcAft>
                <a:spcPts val="450"/>
              </a:spcAft>
              <a:buFont typeface="Arial" charset="0"/>
              <a:buChar char="•"/>
            </a:pPr>
            <a:endParaRPr lang="it-IT" dirty="0">
              <a:solidFill>
                <a:schemeClr val="accent2">
                  <a:lumMod val="50000"/>
                </a:schemeClr>
              </a:solidFill>
              <a:latin typeface="Georgia" panose="02040502050405020303" pitchFamily="18" charset="0"/>
            </a:endParaRPr>
          </a:p>
        </p:txBody>
      </p:sp>
    </p:spTree>
    <p:extLst>
      <p:ext uri="{BB962C8B-B14F-4D97-AF65-F5344CB8AC3E}">
        <p14:creationId xmlns:p14="http://schemas.microsoft.com/office/powerpoint/2010/main" val="125975205"/>
      </p:ext>
    </p:extLst>
  </p:cSld>
  <p:clrMapOvr>
    <a:masterClrMapping/>
  </p:clrMapOvr>
  <mc:AlternateContent xmlns:mc="http://schemas.openxmlformats.org/markup-compatibility/2006" xmlns:p14="http://schemas.microsoft.com/office/powerpoint/2010/main">
    <mc:Choice Requires="p14">
      <p:transition spd="slow" p14:dur="2000" advTm="368834"/>
    </mc:Choice>
    <mc:Fallback xmlns="">
      <p:transition spd="slow" advTm="368834"/>
    </mc:Fallback>
  </mc:AlternateContent>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1" y="269242"/>
            <a:ext cx="6784661" cy="371588"/>
          </a:xfrm>
          <a:prstGeom prst="rect">
            <a:avLst/>
          </a:prstGeom>
        </p:spPr>
        <p:txBody>
          <a:bodyPr vert="horz" lIns="68580" tIns="34290" rIns="68580" bIns="34290"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650" dirty="0" err="1">
                <a:solidFill>
                  <a:schemeClr val="accent2">
                    <a:lumMod val="50000"/>
                  </a:schemeClr>
                </a:solidFill>
                <a:latin typeface="Georgia" charset="0"/>
                <a:ea typeface="Georgia" charset="0"/>
                <a:cs typeface="Georgia" charset="0"/>
              </a:rPr>
              <a:t>Diritto</a:t>
            </a:r>
            <a:r>
              <a:rPr lang="en-US" sz="1650" dirty="0">
                <a:solidFill>
                  <a:schemeClr val="accent2">
                    <a:lumMod val="50000"/>
                  </a:schemeClr>
                </a:solidFill>
                <a:latin typeface="Georgia" charset="0"/>
                <a:ea typeface="Georgia" charset="0"/>
                <a:cs typeface="Georgia" charset="0"/>
              </a:rPr>
              <a:t> </a:t>
            </a:r>
            <a:r>
              <a:rPr lang="en-US" sz="1650" dirty="0" err="1">
                <a:solidFill>
                  <a:schemeClr val="accent2">
                    <a:lumMod val="50000"/>
                  </a:schemeClr>
                </a:solidFill>
                <a:latin typeface="Georgia" charset="0"/>
                <a:ea typeface="Georgia" charset="0"/>
                <a:cs typeface="Georgia" charset="0"/>
              </a:rPr>
              <a:t>Privato</a:t>
            </a:r>
            <a:r>
              <a:rPr lang="en-US" sz="1650" dirty="0">
                <a:solidFill>
                  <a:schemeClr val="accent2">
                    <a:lumMod val="50000"/>
                  </a:schemeClr>
                </a:solidFill>
                <a:latin typeface="Georgia" charset="0"/>
                <a:ea typeface="Georgia" charset="0"/>
                <a:cs typeface="Georgia" charset="0"/>
              </a:rPr>
              <a:t> </a:t>
            </a:r>
            <a:r>
              <a:rPr lang="mr-IN" sz="1650" dirty="0">
                <a:solidFill>
                  <a:schemeClr val="accent2">
                    <a:lumMod val="50000"/>
                  </a:schemeClr>
                </a:solidFill>
                <a:latin typeface="Georgia" charset="0"/>
                <a:ea typeface="Georgia" charset="0"/>
                <a:cs typeface="Georgia" charset="0"/>
              </a:rPr>
              <a:t>–</a:t>
            </a:r>
            <a:r>
              <a:rPr lang="en-US" sz="1650" dirty="0">
                <a:solidFill>
                  <a:schemeClr val="accent2">
                    <a:lumMod val="50000"/>
                  </a:schemeClr>
                </a:solidFill>
                <a:latin typeface="Georgia" charset="0"/>
                <a:ea typeface="Georgia" charset="0"/>
                <a:cs typeface="Georgia" charset="0"/>
              </a:rPr>
              <a:t> </a:t>
            </a:r>
            <a:r>
              <a:rPr lang="en-US" sz="1650" dirty="0" err="1">
                <a:solidFill>
                  <a:schemeClr val="accent2">
                    <a:lumMod val="50000"/>
                  </a:schemeClr>
                </a:solidFill>
                <a:latin typeface="Georgia" charset="0"/>
                <a:ea typeface="Georgia" charset="0"/>
                <a:cs typeface="Georgia" charset="0"/>
              </a:rPr>
              <a:t>Proprietà</a:t>
            </a:r>
            <a:endParaRPr lang="en-US" sz="1650" dirty="0">
              <a:solidFill>
                <a:schemeClr val="accent2">
                  <a:lumMod val="50000"/>
                </a:schemeClr>
              </a:solidFill>
              <a:latin typeface="Georgia" charset="0"/>
              <a:ea typeface="Georgia" charset="0"/>
              <a:cs typeface="Georgia" charset="0"/>
            </a:endParaRPr>
          </a:p>
        </p:txBody>
      </p:sp>
      <p:sp>
        <p:nvSpPr>
          <p:cNvPr id="7" name="Segnaposto contenuto 2"/>
          <p:cNvSpPr txBox="1">
            <a:spLocks/>
          </p:cNvSpPr>
          <p:nvPr/>
        </p:nvSpPr>
        <p:spPr>
          <a:xfrm>
            <a:off x="294392" y="1063090"/>
            <a:ext cx="7106905" cy="3158588"/>
          </a:xfrm>
          <a:prstGeom prst="rect">
            <a:avLst/>
          </a:prstGeom>
        </p:spPr>
        <p:txBody>
          <a:bodyPr vert="horz" lIns="68580" tIns="34290" rIns="68580" bIns="34290"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pPr>
            <a:endParaRPr lang="it-IT" dirty="0">
              <a:solidFill>
                <a:schemeClr val="accent2">
                  <a:lumMod val="50000"/>
                </a:schemeClr>
              </a:solidFill>
              <a:latin typeface="Georgia" panose="02040502050405020303" pitchFamily="18" charset="0"/>
            </a:endParaRPr>
          </a:p>
        </p:txBody>
      </p:sp>
      <p:sp>
        <p:nvSpPr>
          <p:cNvPr id="6" name="Segnaposto contenuto 2"/>
          <p:cNvSpPr txBox="1">
            <a:spLocks/>
          </p:cNvSpPr>
          <p:nvPr/>
        </p:nvSpPr>
        <p:spPr>
          <a:xfrm>
            <a:off x="294392" y="1063090"/>
            <a:ext cx="7204876" cy="3505942"/>
          </a:xfrm>
          <a:prstGeom prst="rect">
            <a:avLst/>
          </a:prstGeom>
        </p:spPr>
        <p:txBody>
          <a:bodyPr vert="horz" lIns="68580" tIns="34290" rIns="68580" bIns="34290"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75" indent="-257175" algn="l">
              <a:spcBef>
                <a:spcPts val="450"/>
              </a:spcBef>
              <a:spcAft>
                <a:spcPts val="450"/>
              </a:spcAft>
              <a:buFont typeface="Arial" charset="0"/>
              <a:buChar char="•"/>
            </a:pPr>
            <a:endParaRPr lang="it-IT" dirty="0">
              <a:solidFill>
                <a:schemeClr val="accent2">
                  <a:lumMod val="50000"/>
                </a:schemeClr>
              </a:solidFill>
              <a:latin typeface="Georgia" panose="02040502050405020303" pitchFamily="18" charset="0"/>
            </a:endParaRPr>
          </a:p>
        </p:txBody>
      </p:sp>
      <p:sp>
        <p:nvSpPr>
          <p:cNvPr id="8" name="CasellaDiTesto 7"/>
          <p:cNvSpPr txBox="1"/>
          <p:nvPr/>
        </p:nvSpPr>
        <p:spPr>
          <a:xfrm>
            <a:off x="294391" y="915566"/>
            <a:ext cx="6867792" cy="761745"/>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sz="1500" dirty="0">
                <a:solidFill>
                  <a:srgbClr val="002060"/>
                </a:solidFill>
                <a:latin typeface="Georgia" charset="0"/>
                <a:ea typeface="Georgia" charset="0"/>
                <a:cs typeface="Georgia" charset="0"/>
              </a:rPr>
              <a:t>Art. 842 C.C.: </a:t>
            </a:r>
            <a:r>
              <a:rPr lang="it-IT" sz="1500" dirty="0">
                <a:solidFill>
                  <a:srgbClr val="002060"/>
                </a:solidFill>
                <a:latin typeface="Georgia" charset="0"/>
                <a:ea typeface="Georgia" charset="0"/>
                <a:cs typeface="Georgia" charset="0"/>
              </a:rPr>
              <a:t>«1. Il proprietario di un fondo non può impedire che vi si entri per l'esercizio della caccia, a meno che il fondo sia chiuso nei modi stabiliti dalla legge sulla caccia o vi siano colture in atto suscettibili di danno.»</a:t>
            </a:r>
            <a:endParaRPr lang="en-US" sz="1500" dirty="0">
              <a:solidFill>
                <a:srgbClr val="002060"/>
              </a:solidFill>
              <a:latin typeface="Georgia" charset="0"/>
              <a:ea typeface="Georgia" charset="0"/>
              <a:cs typeface="Georgia" charset="0"/>
            </a:endParaRPr>
          </a:p>
        </p:txBody>
      </p:sp>
      <p:sp>
        <p:nvSpPr>
          <p:cNvPr id="9" name="CasellaDiTesto 8"/>
          <p:cNvSpPr txBox="1"/>
          <p:nvPr/>
        </p:nvSpPr>
        <p:spPr>
          <a:xfrm>
            <a:off x="294391" y="1830059"/>
            <a:ext cx="6867792" cy="992577"/>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sz="1500" dirty="0">
                <a:solidFill>
                  <a:srgbClr val="002060"/>
                </a:solidFill>
                <a:latin typeface="Georgia" charset="0"/>
                <a:ea typeface="Georgia" charset="0"/>
                <a:cs typeface="Georgia" charset="0"/>
              </a:rPr>
              <a:t>Art. 843 C.C.: </a:t>
            </a:r>
            <a:r>
              <a:rPr lang="it-IT" sz="1500" dirty="0">
                <a:solidFill>
                  <a:srgbClr val="002060"/>
                </a:solidFill>
                <a:latin typeface="Georgia" charset="0"/>
                <a:ea typeface="Georgia" charset="0"/>
                <a:cs typeface="Georgia" charset="0"/>
              </a:rPr>
              <a:t>«3. Il proprietario deve parimenti permettere l'accesso a chi vuole riprendere la cosa sua che vi si trovi accidentalmente o l'animale che vi si sia riparato sfuggendo alla custodia. Il proprietario può impedire l'accesso consegnando la cosa o l'animale.»</a:t>
            </a:r>
            <a:endParaRPr lang="en-US" sz="1500" dirty="0">
              <a:solidFill>
                <a:srgbClr val="002060"/>
              </a:solidFill>
              <a:latin typeface="Georgia" charset="0"/>
              <a:ea typeface="Georgia" charset="0"/>
              <a:cs typeface="Georgia" charset="0"/>
            </a:endParaRPr>
          </a:p>
        </p:txBody>
      </p:sp>
      <p:sp>
        <p:nvSpPr>
          <p:cNvPr id="10" name="CasellaDiTesto 9"/>
          <p:cNvSpPr txBox="1"/>
          <p:nvPr/>
        </p:nvSpPr>
        <p:spPr>
          <a:xfrm>
            <a:off x="294391" y="2931790"/>
            <a:ext cx="6867792" cy="2146740"/>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sz="1500" dirty="0">
                <a:solidFill>
                  <a:srgbClr val="002060"/>
                </a:solidFill>
                <a:latin typeface="Georgia" charset="0"/>
                <a:ea typeface="Georgia" charset="0"/>
                <a:cs typeface="Georgia" charset="0"/>
              </a:rPr>
              <a:t>Art. 840 C.C.: </a:t>
            </a:r>
            <a:r>
              <a:rPr lang="it-IT" sz="1500" dirty="0">
                <a:solidFill>
                  <a:srgbClr val="002060"/>
                </a:solidFill>
                <a:latin typeface="Georgia" charset="0"/>
                <a:ea typeface="Georgia" charset="0"/>
                <a:cs typeface="Georgia" charset="0"/>
              </a:rPr>
              <a:t>«1. La proprietà del suolo si estende al sottosuolo, con tutto ciò che vi si contiene, e il proprietario può fare qualsiasi escavazione od opera che non rechi danno al vicino. Questa disposizione non si applica a quanto forma oggetto delle leggi sulle miniere, cave e torbiere. Sono del pari salve le limitazioni derivanti dalle leggi sulle antichità e belle arti, sulle acque, sulle opere idrauliche e da altre leggi speciali.</a:t>
            </a:r>
          </a:p>
          <a:p>
            <a:pPr defTabSz="342892"/>
            <a:r>
              <a:rPr lang="it-IT" sz="1500" dirty="0">
                <a:solidFill>
                  <a:srgbClr val="002060"/>
                </a:solidFill>
                <a:latin typeface="Georgia" charset="0"/>
                <a:ea typeface="Georgia" charset="0"/>
                <a:cs typeface="Georgia" charset="0"/>
              </a:rPr>
              <a:t>Il proprietario del suolo non può opporsi ad attività di terzi che si svolgano a tale profondità nel sottosuolo o a tale altezza nello spazio sovrastante, che egli non abbia interesse ad escluderle.»</a:t>
            </a:r>
            <a:endParaRPr lang="en-US" sz="15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1143041037"/>
      </p:ext>
    </p:extLst>
  </p:cSld>
  <p:clrMapOvr>
    <a:masterClrMapping/>
  </p:clrMapOvr>
  <mc:AlternateContent xmlns:mc="http://schemas.openxmlformats.org/markup-compatibility/2006" xmlns:p14="http://schemas.microsoft.com/office/powerpoint/2010/main">
    <mc:Choice Requires="p14">
      <p:transition spd="slow" p14:dur="2000" advTm="368834"/>
    </mc:Choice>
    <mc:Fallback xmlns="">
      <p:transition spd="slow" advTm="368834"/>
    </mc:Fallback>
  </mc:AlternateContent>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1" y="269242"/>
            <a:ext cx="6784661" cy="371588"/>
          </a:xfrm>
          <a:prstGeom prst="rect">
            <a:avLst/>
          </a:prstGeom>
        </p:spPr>
        <p:txBody>
          <a:bodyPr vert="horz" lIns="68580" tIns="34290" rIns="68580" bIns="34290"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650" dirty="0" err="1">
                <a:solidFill>
                  <a:schemeClr val="accent2">
                    <a:lumMod val="50000"/>
                  </a:schemeClr>
                </a:solidFill>
                <a:latin typeface="Georgia" charset="0"/>
                <a:ea typeface="Georgia" charset="0"/>
                <a:cs typeface="Georgia" charset="0"/>
              </a:rPr>
              <a:t>Diritto</a:t>
            </a:r>
            <a:r>
              <a:rPr lang="en-US" sz="1650" dirty="0">
                <a:solidFill>
                  <a:schemeClr val="accent2">
                    <a:lumMod val="50000"/>
                  </a:schemeClr>
                </a:solidFill>
                <a:latin typeface="Georgia" charset="0"/>
                <a:ea typeface="Georgia" charset="0"/>
                <a:cs typeface="Georgia" charset="0"/>
              </a:rPr>
              <a:t> </a:t>
            </a:r>
            <a:r>
              <a:rPr lang="en-US" sz="1650" dirty="0" err="1">
                <a:solidFill>
                  <a:schemeClr val="accent2">
                    <a:lumMod val="50000"/>
                  </a:schemeClr>
                </a:solidFill>
                <a:latin typeface="Georgia" charset="0"/>
                <a:ea typeface="Georgia" charset="0"/>
                <a:cs typeface="Georgia" charset="0"/>
              </a:rPr>
              <a:t>Privato</a:t>
            </a:r>
            <a:r>
              <a:rPr lang="en-US" sz="1650" dirty="0">
                <a:solidFill>
                  <a:schemeClr val="accent2">
                    <a:lumMod val="50000"/>
                  </a:schemeClr>
                </a:solidFill>
                <a:latin typeface="Georgia" charset="0"/>
                <a:ea typeface="Georgia" charset="0"/>
                <a:cs typeface="Georgia" charset="0"/>
              </a:rPr>
              <a:t> </a:t>
            </a:r>
            <a:r>
              <a:rPr lang="mr-IN" sz="1650" dirty="0">
                <a:solidFill>
                  <a:schemeClr val="accent2">
                    <a:lumMod val="50000"/>
                  </a:schemeClr>
                </a:solidFill>
                <a:latin typeface="Georgia" charset="0"/>
                <a:ea typeface="Georgia" charset="0"/>
                <a:cs typeface="Georgia" charset="0"/>
              </a:rPr>
              <a:t>–</a:t>
            </a:r>
            <a:r>
              <a:rPr lang="en-US" sz="1650" dirty="0">
                <a:solidFill>
                  <a:schemeClr val="accent2">
                    <a:lumMod val="50000"/>
                  </a:schemeClr>
                </a:solidFill>
                <a:latin typeface="Georgia" charset="0"/>
                <a:ea typeface="Georgia" charset="0"/>
                <a:cs typeface="Georgia" charset="0"/>
              </a:rPr>
              <a:t> </a:t>
            </a:r>
            <a:r>
              <a:rPr lang="en-US" sz="1650" dirty="0" err="1">
                <a:solidFill>
                  <a:schemeClr val="accent2">
                    <a:lumMod val="50000"/>
                  </a:schemeClr>
                </a:solidFill>
                <a:latin typeface="Georgia" charset="0"/>
                <a:ea typeface="Georgia" charset="0"/>
                <a:cs typeface="Georgia" charset="0"/>
              </a:rPr>
              <a:t>Proprietà</a:t>
            </a:r>
            <a:endParaRPr lang="en-US" sz="1650" dirty="0">
              <a:solidFill>
                <a:schemeClr val="accent2">
                  <a:lumMod val="50000"/>
                </a:schemeClr>
              </a:solidFill>
              <a:latin typeface="Georgia" charset="0"/>
              <a:ea typeface="Georgia" charset="0"/>
              <a:cs typeface="Georgia" charset="0"/>
            </a:endParaRPr>
          </a:p>
        </p:txBody>
      </p:sp>
      <p:sp>
        <p:nvSpPr>
          <p:cNvPr id="7" name="Segnaposto contenuto 2"/>
          <p:cNvSpPr txBox="1">
            <a:spLocks/>
          </p:cNvSpPr>
          <p:nvPr/>
        </p:nvSpPr>
        <p:spPr>
          <a:xfrm>
            <a:off x="294392" y="1063090"/>
            <a:ext cx="7106905" cy="3158588"/>
          </a:xfrm>
          <a:prstGeom prst="rect">
            <a:avLst/>
          </a:prstGeom>
        </p:spPr>
        <p:txBody>
          <a:bodyPr vert="horz" lIns="68580" tIns="34290" rIns="68580" bIns="34290"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pPr>
            <a:endParaRPr lang="it-IT" dirty="0">
              <a:solidFill>
                <a:schemeClr val="accent2">
                  <a:lumMod val="50000"/>
                </a:schemeClr>
              </a:solidFill>
              <a:latin typeface="Georgia" panose="02040502050405020303" pitchFamily="18" charset="0"/>
            </a:endParaRPr>
          </a:p>
        </p:txBody>
      </p:sp>
      <p:sp>
        <p:nvSpPr>
          <p:cNvPr id="6" name="Segnaposto contenuto 2"/>
          <p:cNvSpPr txBox="1">
            <a:spLocks/>
          </p:cNvSpPr>
          <p:nvPr/>
        </p:nvSpPr>
        <p:spPr>
          <a:xfrm>
            <a:off x="294392" y="1063090"/>
            <a:ext cx="7204876" cy="3505942"/>
          </a:xfrm>
          <a:prstGeom prst="rect">
            <a:avLst/>
          </a:prstGeom>
        </p:spPr>
        <p:txBody>
          <a:bodyPr vert="horz" lIns="68580" tIns="34290" rIns="68580" bIns="34290"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75" indent="-257175" algn="l">
              <a:spcBef>
                <a:spcPts val="450"/>
              </a:spcBef>
              <a:spcAft>
                <a:spcPts val="450"/>
              </a:spcAft>
              <a:buFont typeface="Arial" charset="0"/>
              <a:buChar char="•"/>
            </a:pPr>
            <a:endParaRPr lang="it-IT" dirty="0">
              <a:solidFill>
                <a:schemeClr val="accent2">
                  <a:lumMod val="50000"/>
                </a:schemeClr>
              </a:solidFill>
              <a:latin typeface="Georgia" panose="02040502050405020303" pitchFamily="18" charset="0"/>
            </a:endParaRPr>
          </a:p>
        </p:txBody>
      </p:sp>
      <p:sp>
        <p:nvSpPr>
          <p:cNvPr id="8" name="CasellaDiTesto 7"/>
          <p:cNvSpPr txBox="1"/>
          <p:nvPr/>
        </p:nvSpPr>
        <p:spPr>
          <a:xfrm>
            <a:off x="526954" y="1923678"/>
            <a:ext cx="6867792" cy="530913"/>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sz="1500" dirty="0">
                <a:solidFill>
                  <a:srgbClr val="002060"/>
                </a:solidFill>
                <a:latin typeface="Georgia" charset="0"/>
                <a:ea typeface="Georgia" charset="0"/>
                <a:cs typeface="Georgia" charset="0"/>
              </a:rPr>
              <a:t>Art. 948 C.C.: </a:t>
            </a:r>
            <a:r>
              <a:rPr lang="it-IT" sz="1500" dirty="0">
                <a:solidFill>
                  <a:srgbClr val="002060"/>
                </a:solidFill>
                <a:latin typeface="Georgia" charset="0"/>
                <a:ea typeface="Georgia" charset="0"/>
                <a:cs typeface="Georgia" charset="0"/>
              </a:rPr>
              <a:t>«3. L'azione di rivendicazione non si prescrive, salvi gli effetti dell'acquisto della proprietà da parte di altri per usucapione.»</a:t>
            </a:r>
            <a:endParaRPr lang="en-US" sz="1500" dirty="0">
              <a:solidFill>
                <a:srgbClr val="002060"/>
              </a:solidFill>
              <a:latin typeface="Georgia" charset="0"/>
              <a:ea typeface="Georgia" charset="0"/>
              <a:cs typeface="Georgia" charset="0"/>
            </a:endParaRPr>
          </a:p>
        </p:txBody>
      </p:sp>
      <p:sp>
        <p:nvSpPr>
          <p:cNvPr id="11" name="Segnaposto contenuto 2"/>
          <p:cNvSpPr txBox="1">
            <a:spLocks/>
          </p:cNvSpPr>
          <p:nvPr/>
        </p:nvSpPr>
        <p:spPr>
          <a:xfrm>
            <a:off x="294391" y="1178819"/>
            <a:ext cx="7204876" cy="3505942"/>
          </a:xfrm>
          <a:prstGeom prst="rect">
            <a:avLst/>
          </a:prstGeom>
        </p:spPr>
        <p:txBody>
          <a:bodyPr vert="horz" lIns="68580" tIns="34290" rIns="68580" bIns="34290"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pPr>
            <a:r>
              <a:rPr lang="it-IT" dirty="0">
                <a:solidFill>
                  <a:schemeClr val="accent2">
                    <a:lumMod val="50000"/>
                  </a:schemeClr>
                </a:solidFill>
                <a:latin typeface="Georgia" panose="02040502050405020303" pitchFamily="18" charset="0"/>
              </a:rPr>
              <a:t>La proprietà non soffre limiti di tempo.</a:t>
            </a:r>
          </a:p>
          <a:p>
            <a:pPr algn="l">
              <a:spcBef>
                <a:spcPts val="450"/>
              </a:spcBef>
              <a:spcAft>
                <a:spcPts val="450"/>
              </a:spcAft>
            </a:pPr>
            <a:endParaRPr lang="it-IT" dirty="0">
              <a:solidFill>
                <a:schemeClr val="accent2">
                  <a:lumMod val="50000"/>
                </a:schemeClr>
              </a:solidFill>
              <a:latin typeface="Georgia" panose="02040502050405020303" pitchFamily="18" charset="0"/>
            </a:endParaRPr>
          </a:p>
          <a:p>
            <a:pPr algn="l">
              <a:spcBef>
                <a:spcPts val="450"/>
              </a:spcBef>
              <a:spcAft>
                <a:spcPts val="450"/>
              </a:spcAft>
            </a:pPr>
            <a:endParaRPr lang="it-IT" dirty="0">
              <a:solidFill>
                <a:schemeClr val="accent2">
                  <a:lumMod val="50000"/>
                </a:schemeClr>
              </a:solidFill>
              <a:latin typeface="Georgia" panose="02040502050405020303" pitchFamily="18" charset="0"/>
            </a:endParaRPr>
          </a:p>
          <a:p>
            <a:pPr algn="l">
              <a:spcBef>
                <a:spcPts val="450"/>
              </a:spcBef>
              <a:spcAft>
                <a:spcPts val="450"/>
              </a:spcAft>
            </a:pPr>
            <a:endParaRPr lang="it-IT" dirty="0">
              <a:solidFill>
                <a:schemeClr val="accent2">
                  <a:lumMod val="50000"/>
                </a:schemeClr>
              </a:solidFill>
              <a:latin typeface="Georgia" panose="02040502050405020303" pitchFamily="18" charset="0"/>
            </a:endParaRPr>
          </a:p>
          <a:p>
            <a:pPr algn="l">
              <a:spcBef>
                <a:spcPts val="450"/>
              </a:spcBef>
              <a:spcAft>
                <a:spcPts val="450"/>
              </a:spcAft>
            </a:pPr>
            <a:r>
              <a:rPr lang="it-IT" dirty="0">
                <a:solidFill>
                  <a:schemeClr val="accent2">
                    <a:lumMod val="50000"/>
                  </a:schemeClr>
                </a:solidFill>
                <a:latin typeface="Georgia" panose="02040502050405020303" pitchFamily="18" charset="0"/>
              </a:rPr>
              <a:t>L’inerzia del proprietario può però contribuire al formarsi di una fattispecie estintiva del diritto: l’usucapione. </a:t>
            </a:r>
          </a:p>
        </p:txBody>
      </p:sp>
      <p:sp>
        <p:nvSpPr>
          <p:cNvPr id="12" name="CasellaDiTesto 11"/>
          <p:cNvSpPr txBox="1"/>
          <p:nvPr/>
        </p:nvSpPr>
        <p:spPr>
          <a:xfrm>
            <a:off x="526954" y="3639701"/>
            <a:ext cx="6867792" cy="761745"/>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sz="1500" dirty="0">
                <a:solidFill>
                  <a:srgbClr val="002060"/>
                </a:solidFill>
                <a:latin typeface="Georgia" charset="0"/>
                <a:ea typeface="Georgia" charset="0"/>
                <a:cs typeface="Georgia" charset="0"/>
              </a:rPr>
              <a:t>Art. 1158 C.C.: </a:t>
            </a:r>
            <a:r>
              <a:rPr lang="it-IT" sz="1500" dirty="0">
                <a:solidFill>
                  <a:srgbClr val="002060"/>
                </a:solidFill>
                <a:latin typeface="Georgia" charset="0"/>
                <a:ea typeface="Georgia" charset="0"/>
                <a:cs typeface="Georgia" charset="0"/>
              </a:rPr>
              <a:t>«La proprietà dei beni immobili e gli altri diritti reali di godimento sui beni medesimi si acquistano in virtu' del possesso continuato per venti anni.»</a:t>
            </a:r>
            <a:endParaRPr lang="en-US" sz="15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3840466340"/>
      </p:ext>
    </p:extLst>
  </p:cSld>
  <p:clrMapOvr>
    <a:masterClrMapping/>
  </p:clrMapOvr>
  <mc:AlternateContent xmlns:mc="http://schemas.openxmlformats.org/markup-compatibility/2006" xmlns:p14="http://schemas.microsoft.com/office/powerpoint/2010/main">
    <mc:Choice Requires="p14">
      <p:transition spd="slow" p14:dur="2000" advTm="368834"/>
    </mc:Choice>
    <mc:Fallback xmlns="">
      <p:transition spd="slow" advTm="368834"/>
    </mc:Fallback>
  </mc:AlternateContent>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294393" y="1063090"/>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r>
              <a:rPr lang="it-IT" u="sng" dirty="0">
                <a:solidFill>
                  <a:srgbClr val="2E83C3">
                    <a:lumMod val="50000"/>
                  </a:srgbClr>
                </a:solidFill>
                <a:latin typeface="Georgia" panose="02040502050405020303" pitchFamily="18" charset="0"/>
              </a:rPr>
              <a:t>Limiti della proprietà</a:t>
            </a:r>
            <a:endParaRPr lang="it-IT" b="1"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I limiti della proprietà si ripartiscono, tradizionalmente, in due categorie: </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1. limiti dell’</a:t>
            </a:r>
            <a:r>
              <a:rPr lang="it-IT" b="1" dirty="0">
                <a:solidFill>
                  <a:srgbClr val="2E83C3">
                    <a:lumMod val="50000"/>
                  </a:srgbClr>
                </a:solidFill>
                <a:latin typeface="Georgia" panose="02040502050405020303" pitchFamily="18" charset="0"/>
              </a:rPr>
              <a:t>interesse pubblico </a:t>
            </a:r>
            <a:r>
              <a:rPr lang="it-IT" dirty="0">
                <a:solidFill>
                  <a:srgbClr val="2E83C3">
                    <a:lumMod val="50000"/>
                  </a:srgbClr>
                </a:solidFill>
                <a:latin typeface="Georgia" panose="02040502050405020303" pitchFamily="18" charset="0"/>
              </a:rPr>
              <a:t>sono quelli Imposti dalla legge al proprietario per soddisfare superiori interessi della collettività, e cioè per realizzare la funzione sociale della proprietà; </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2. limiti nell’</a:t>
            </a:r>
            <a:r>
              <a:rPr lang="it-IT" b="1" dirty="0">
                <a:solidFill>
                  <a:srgbClr val="2E83C3">
                    <a:lumMod val="50000"/>
                  </a:srgbClr>
                </a:solidFill>
                <a:latin typeface="Georgia" panose="02040502050405020303" pitchFamily="18" charset="0"/>
              </a:rPr>
              <a:t>interesse privato </a:t>
            </a:r>
            <a:r>
              <a:rPr lang="it-IT" dirty="0">
                <a:solidFill>
                  <a:srgbClr val="2E83C3">
                    <a:lumMod val="50000"/>
                  </a:srgbClr>
                </a:solidFill>
                <a:latin typeface="Georgia" panose="02040502050405020303" pitchFamily="18" charset="0"/>
              </a:rPr>
              <a:t>sono quelli imposti al proprietario per soddisfare interessi di altri privati, generalmente proprietari di fondi vicini (divieto degli atti emulativi, la disciplina delle immissioni e le altre regole sui c.d. rapporti di vicinato).</a:t>
            </a: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Tree>
    <p:extLst>
      <p:ext uri="{BB962C8B-B14F-4D97-AF65-F5344CB8AC3E}">
        <p14:creationId xmlns:p14="http://schemas.microsoft.com/office/powerpoint/2010/main" val="1775071192"/>
      </p:ext>
    </p:extLst>
  </p:cSld>
  <p:clrMapOvr>
    <a:masterClrMapping/>
  </p:clrMapOvr>
  <mc:AlternateContent xmlns:mc="http://schemas.openxmlformats.org/markup-compatibility/2006" xmlns:p14="http://schemas.microsoft.com/office/powerpoint/2010/main">
    <mc:Choice Requires="p14">
      <p:transition spd="slow" p14:dur="2000" advTm="67741"/>
    </mc:Choice>
    <mc:Fallback xmlns="">
      <p:transition spd="slow" advTm="67741"/>
    </mc:Fallback>
  </mc:AlternateContent>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294393" y="1063090"/>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r>
              <a:rPr lang="it-IT" u="sng" dirty="0">
                <a:solidFill>
                  <a:srgbClr val="2E83C3">
                    <a:lumMod val="50000"/>
                  </a:srgbClr>
                </a:solidFill>
                <a:latin typeface="Georgia" panose="02040502050405020303" pitchFamily="18" charset="0"/>
              </a:rPr>
              <a:t>Limiti della proprietà</a:t>
            </a: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Rapporti di vicinato: distanze legali; luci e vedute; stillicidio e acque private (artt. 873 ss. C.C.)</a:t>
            </a: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8" name="CasellaDiTesto 7"/>
          <p:cNvSpPr txBox="1"/>
          <p:nvPr/>
        </p:nvSpPr>
        <p:spPr>
          <a:xfrm>
            <a:off x="413948" y="1540124"/>
            <a:ext cx="6867792" cy="530915"/>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sz="1500" dirty="0">
                <a:solidFill>
                  <a:srgbClr val="002060"/>
                </a:solidFill>
                <a:latin typeface="Georgia" charset="0"/>
                <a:ea typeface="Georgia" charset="0"/>
                <a:cs typeface="Georgia" charset="0"/>
              </a:rPr>
              <a:t>Art. 833 C.C.: </a:t>
            </a:r>
            <a:r>
              <a:rPr lang="it-IT" sz="1500" dirty="0">
                <a:solidFill>
                  <a:srgbClr val="002060"/>
                </a:solidFill>
                <a:latin typeface="Georgia" charset="0"/>
                <a:ea typeface="Georgia" charset="0"/>
                <a:cs typeface="Georgia" charset="0"/>
              </a:rPr>
              <a:t>«Il proprietario non può fare atti i quali non abbiano altro scopo che quello di nuocere o recare molestia ad altri.»</a:t>
            </a:r>
            <a:endParaRPr lang="en-US" sz="1500" dirty="0">
              <a:solidFill>
                <a:srgbClr val="002060"/>
              </a:solidFill>
              <a:latin typeface="Georgia" charset="0"/>
              <a:ea typeface="Georgia" charset="0"/>
              <a:cs typeface="Georgia" charset="0"/>
            </a:endParaRPr>
          </a:p>
        </p:txBody>
      </p:sp>
      <p:sp>
        <p:nvSpPr>
          <p:cNvPr id="9" name="CasellaDiTesto 8"/>
          <p:cNvSpPr txBox="1"/>
          <p:nvPr/>
        </p:nvSpPr>
        <p:spPr>
          <a:xfrm>
            <a:off x="413948" y="2285146"/>
            <a:ext cx="6867792" cy="1454244"/>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sz="1500" dirty="0">
                <a:solidFill>
                  <a:srgbClr val="002060"/>
                </a:solidFill>
                <a:latin typeface="Georgia" charset="0"/>
                <a:ea typeface="Georgia" charset="0"/>
                <a:cs typeface="Georgia" charset="0"/>
              </a:rPr>
              <a:t>Art. 844 C.C.: </a:t>
            </a:r>
            <a:r>
              <a:rPr lang="it-IT" sz="1500" dirty="0">
                <a:solidFill>
                  <a:srgbClr val="002060"/>
                </a:solidFill>
                <a:latin typeface="Georgia" charset="0"/>
                <a:ea typeface="Georgia" charset="0"/>
                <a:cs typeface="Georgia" charset="0"/>
              </a:rPr>
              <a:t>«1. Il proprietario di un fondo non può impedire le immissioni di fumo o di calore, le esalazioni, i rumori, gli scuotimenti e simili propagazioni  derivanti dal fondo del vicino, se non superano la normale tollerabilità, avuto anche riguardo alla condizione dei luoghi.  2. Nell’applicare questa norma l'autorità giudiziaria deve contemperare le esigenze della produzione con le ragioni della proprietà. Può tener conto della priorità di un determinato uso.»</a:t>
            </a:r>
            <a:endParaRPr lang="en-US" sz="15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778699820"/>
      </p:ext>
    </p:extLst>
  </p:cSld>
  <p:clrMapOvr>
    <a:masterClrMapping/>
  </p:clrMapOvr>
  <mc:AlternateContent xmlns:mc="http://schemas.openxmlformats.org/markup-compatibility/2006" xmlns:p14="http://schemas.microsoft.com/office/powerpoint/2010/main">
    <mc:Choice Requires="p14">
      <p:transition spd="slow" p14:dur="2000" advTm="193938"/>
    </mc:Choice>
    <mc:Fallback xmlns="">
      <p:transition spd="slow" advTm="193938"/>
    </mc:Fallback>
  </mc:AlternateContent>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301821" y="767834"/>
            <a:ext cx="75899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r>
              <a:rPr lang="it-IT" u="sng" dirty="0">
                <a:solidFill>
                  <a:srgbClr val="2E83C3">
                    <a:lumMod val="50000"/>
                  </a:srgbClr>
                </a:solidFill>
                <a:latin typeface="Georgia" panose="02040502050405020303" pitchFamily="18" charset="0"/>
              </a:rPr>
              <a:t>Limiti della proprietà</a:t>
            </a: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Il rapporto di vicinato è fonte di vari limiti della proprietà privata che hanno tre caratteristiche comuni: l'automaticità, la reciprocità e di conseguenza la gratuità</a:t>
            </a:r>
            <a:endParaRPr lang="it-IT" b="1"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r>
              <a:rPr lang="it-IT" u="sng" dirty="0">
                <a:solidFill>
                  <a:srgbClr val="2E83C3">
                    <a:lumMod val="50000"/>
                  </a:srgbClr>
                </a:solidFill>
                <a:latin typeface="Georgia" panose="02040502050405020303" pitchFamily="18" charset="0"/>
              </a:rPr>
              <a:t>Divieto di immissioni </a:t>
            </a:r>
            <a:r>
              <a:rPr lang="it-IT" dirty="0">
                <a:solidFill>
                  <a:srgbClr val="2E83C3">
                    <a:lumMod val="50000"/>
                  </a:srgbClr>
                </a:solidFill>
                <a:latin typeface="Georgia" panose="02040502050405020303" pitchFamily="18" charset="0"/>
              </a:rPr>
              <a:t>(art. 844 C.C.):</a:t>
            </a: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Rimedi: ordine di cessare l’abuso o di provvedere  alla misure necessarie per ridurre le immissioni (se ci sono i presupposti, risarcimento del danno ex art. 2043 C.C.)</a:t>
            </a: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9" name="CasellaDiTesto 8"/>
          <p:cNvSpPr txBox="1"/>
          <p:nvPr/>
        </p:nvSpPr>
        <p:spPr>
          <a:xfrm>
            <a:off x="533507" y="2530230"/>
            <a:ext cx="6867792" cy="1454244"/>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sz="1500" dirty="0">
                <a:solidFill>
                  <a:srgbClr val="002060"/>
                </a:solidFill>
                <a:latin typeface="Georgia" charset="0"/>
                <a:ea typeface="Georgia" charset="0"/>
                <a:cs typeface="Georgia" charset="0"/>
              </a:rPr>
              <a:t>Art. 844 C.C.: </a:t>
            </a:r>
            <a:r>
              <a:rPr lang="it-IT" sz="1500" dirty="0">
                <a:solidFill>
                  <a:srgbClr val="002060"/>
                </a:solidFill>
                <a:latin typeface="Georgia" charset="0"/>
                <a:ea typeface="Georgia" charset="0"/>
                <a:cs typeface="Georgia" charset="0"/>
              </a:rPr>
              <a:t>«1. Il proprietario di un fondo non può impedire le immissioni di fumo o di calore, le esalazioni, i rumori, gli scuotimenti e simili propagazioni  derivanti dal fondo del vicino, </a:t>
            </a:r>
            <a:r>
              <a:rPr lang="it-IT" sz="1500" u="sng" dirty="0">
                <a:solidFill>
                  <a:srgbClr val="002060"/>
                </a:solidFill>
                <a:latin typeface="Georgia" charset="0"/>
                <a:ea typeface="Georgia" charset="0"/>
                <a:cs typeface="Georgia" charset="0"/>
              </a:rPr>
              <a:t>se non superano la normale tollerabilità, avuto anche riguardo alla condizione dei luoghi</a:t>
            </a:r>
            <a:r>
              <a:rPr lang="it-IT" sz="1500" dirty="0">
                <a:solidFill>
                  <a:srgbClr val="002060"/>
                </a:solidFill>
                <a:latin typeface="Georgia" charset="0"/>
                <a:ea typeface="Georgia" charset="0"/>
                <a:cs typeface="Georgia" charset="0"/>
              </a:rPr>
              <a:t>.  2. Nell’applicare questa norma l'autorità giudiziaria deve contemperare le esigenze della produzione con le ragioni della proprietà. Può tener conto della priorità di un determinato uso.»</a:t>
            </a:r>
            <a:endParaRPr lang="en-US" sz="15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842529922"/>
      </p:ext>
    </p:extLst>
  </p:cSld>
  <p:clrMapOvr>
    <a:masterClrMapping/>
  </p:clrMapOvr>
  <mc:AlternateContent xmlns:mc="http://schemas.openxmlformats.org/markup-compatibility/2006" xmlns:p14="http://schemas.microsoft.com/office/powerpoint/2010/main">
    <mc:Choice Requires="p14">
      <p:transition spd="slow" p14:dur="2000" advTm="313081"/>
    </mc:Choice>
    <mc:Fallback xmlns="">
      <p:transition spd="slow" advTm="313081"/>
    </mc:Fallback>
  </mc:AlternateContent>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294393" y="875687"/>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r>
              <a:rPr lang="it-IT" u="sng" dirty="0">
                <a:solidFill>
                  <a:srgbClr val="2E83C3">
                    <a:lumMod val="50000"/>
                  </a:srgbClr>
                </a:solidFill>
                <a:latin typeface="Georgia" panose="02040502050405020303" pitchFamily="18" charset="0"/>
              </a:rPr>
              <a:t>Limiti della proprietà</a:t>
            </a:r>
          </a:p>
          <a:p>
            <a:pPr marL="257168" indent="-257168" algn="l">
              <a:spcBef>
                <a:spcPts val="450"/>
              </a:spcBef>
              <a:spcAft>
                <a:spcPts val="450"/>
              </a:spcAft>
              <a:buClr>
                <a:srgbClr val="5FCBEF"/>
              </a:buClr>
              <a:buFont typeface="Arial" charset="0"/>
              <a:buChar char="•"/>
            </a:pPr>
            <a:r>
              <a:rPr lang="it-IT" u="sng" dirty="0">
                <a:solidFill>
                  <a:srgbClr val="2E83C3">
                    <a:lumMod val="50000"/>
                  </a:srgbClr>
                </a:solidFill>
                <a:latin typeface="Georgia" panose="02040502050405020303" pitchFamily="18" charset="0"/>
              </a:rPr>
              <a:t>Distanze nelle costruzioni</a:t>
            </a: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9" name="CasellaDiTesto 8"/>
          <p:cNvSpPr txBox="1"/>
          <p:nvPr/>
        </p:nvSpPr>
        <p:spPr>
          <a:xfrm>
            <a:off x="533507" y="1707654"/>
            <a:ext cx="6867792" cy="761745"/>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sz="1500" dirty="0">
                <a:solidFill>
                  <a:srgbClr val="002060"/>
                </a:solidFill>
                <a:latin typeface="Georgia" charset="0"/>
                <a:ea typeface="Georgia" charset="0"/>
                <a:cs typeface="Georgia" charset="0"/>
              </a:rPr>
              <a:t>Art. 873 C.C.: </a:t>
            </a:r>
            <a:r>
              <a:rPr lang="it-IT" sz="1500" dirty="0">
                <a:solidFill>
                  <a:srgbClr val="002060"/>
                </a:solidFill>
                <a:latin typeface="Georgia" charset="0"/>
                <a:ea typeface="Georgia" charset="0"/>
                <a:cs typeface="Georgia" charset="0"/>
              </a:rPr>
              <a:t>«Le costruzioni su fondi finitimi, se non sono unite o aderenti, devono essere tenute a distanza non minore di tre metri. Nei regolamenti locali può essere stabilita una distanza maggiore.»</a:t>
            </a:r>
            <a:endParaRPr lang="en-US" sz="1500" dirty="0">
              <a:solidFill>
                <a:srgbClr val="002060"/>
              </a:solidFill>
              <a:latin typeface="Georgia" charset="0"/>
              <a:ea typeface="Georgia" charset="0"/>
              <a:cs typeface="Georgia" charset="0"/>
            </a:endParaRPr>
          </a:p>
        </p:txBody>
      </p:sp>
      <p:sp>
        <p:nvSpPr>
          <p:cNvPr id="10" name="CasellaDiTesto 9"/>
          <p:cNvSpPr txBox="1"/>
          <p:nvPr/>
        </p:nvSpPr>
        <p:spPr>
          <a:xfrm>
            <a:off x="533507" y="2571750"/>
            <a:ext cx="6867792" cy="1454242"/>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sz="1500" dirty="0">
                <a:solidFill>
                  <a:srgbClr val="002060"/>
                </a:solidFill>
                <a:latin typeface="Georgia" charset="0"/>
                <a:ea typeface="Georgia" charset="0"/>
                <a:cs typeface="Georgia" charset="0"/>
              </a:rPr>
              <a:t>Art. 874 C.C.: </a:t>
            </a:r>
            <a:r>
              <a:rPr lang="it-IT" sz="1500" dirty="0">
                <a:solidFill>
                  <a:srgbClr val="002060"/>
                </a:solidFill>
                <a:latin typeface="Georgia" charset="0"/>
                <a:ea typeface="Georgia" charset="0"/>
                <a:cs typeface="Georgia" charset="0"/>
              </a:rPr>
              <a:t>«Il proprietario di un fondo contiguo al muro altrui può chiederne la comunione, per tutta l'altezza o per parte di essa, purché lo faccia per tutta l'estensione della sua proprietà. Per ottenere la comunione deve pagare la metà del valore del muro, o della parte di muro resa comune, e la metà del valore del suolo su cui il muro è costruito. Deve inoltre eseguire le opere che occorrono per non danneggiare il vicino.»</a:t>
            </a:r>
            <a:endParaRPr lang="en-US" sz="1500" dirty="0">
              <a:solidFill>
                <a:srgbClr val="002060"/>
              </a:solidFill>
              <a:latin typeface="Georgia" charset="0"/>
              <a:ea typeface="Georgia" charset="0"/>
              <a:cs typeface="Georgia" charset="0"/>
            </a:endParaRPr>
          </a:p>
        </p:txBody>
      </p:sp>
      <p:sp>
        <p:nvSpPr>
          <p:cNvPr id="11" name="CasellaDiTesto 10"/>
          <p:cNvSpPr txBox="1"/>
          <p:nvPr/>
        </p:nvSpPr>
        <p:spPr>
          <a:xfrm>
            <a:off x="533507" y="4155926"/>
            <a:ext cx="6867792" cy="761745"/>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sz="1500" dirty="0">
                <a:solidFill>
                  <a:srgbClr val="002060"/>
                </a:solidFill>
                <a:latin typeface="Georgia" charset="0"/>
                <a:ea typeface="Georgia" charset="0"/>
                <a:cs typeface="Georgia" charset="0"/>
              </a:rPr>
              <a:t>Art. 877 C.C.: </a:t>
            </a:r>
            <a:r>
              <a:rPr lang="it-IT" sz="1500" dirty="0">
                <a:solidFill>
                  <a:srgbClr val="002060"/>
                </a:solidFill>
                <a:latin typeface="Georgia" charset="0"/>
                <a:ea typeface="Georgia" charset="0"/>
                <a:cs typeface="Georgia" charset="0"/>
              </a:rPr>
              <a:t>«Il vicino, senza chiedere la comunione del muro posto sul confine, può costruire sul confine stesso in aderenza, ma senza appoggiare la sua fabbrica a quella preesistente.»</a:t>
            </a:r>
            <a:endParaRPr lang="en-US" sz="15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368865135"/>
      </p:ext>
    </p:extLst>
  </p:cSld>
  <p:clrMapOvr>
    <a:masterClrMapping/>
  </p:clrMapOvr>
  <mc:AlternateContent xmlns:mc="http://schemas.openxmlformats.org/markup-compatibility/2006" xmlns:p14="http://schemas.microsoft.com/office/powerpoint/2010/main">
    <mc:Choice Requires="p14">
      <p:transition spd="slow" p14:dur="2000" advTm="67377"/>
    </mc:Choice>
    <mc:Fallback xmlns="">
      <p:transition spd="slow" advTm="67377"/>
    </mc:Fallback>
  </mc:AlternateContent>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294393" y="875687"/>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r>
              <a:rPr lang="it-IT" u="sng" dirty="0">
                <a:solidFill>
                  <a:srgbClr val="2E83C3">
                    <a:lumMod val="50000"/>
                  </a:srgbClr>
                </a:solidFill>
                <a:latin typeface="Georgia" panose="02040502050405020303" pitchFamily="18" charset="0"/>
              </a:rPr>
              <a:t>Limiti della proprietà</a:t>
            </a:r>
          </a:p>
          <a:p>
            <a:pPr marL="257168" indent="-257168" algn="l">
              <a:spcBef>
                <a:spcPts val="450"/>
              </a:spcBef>
              <a:spcAft>
                <a:spcPts val="450"/>
              </a:spcAft>
              <a:buClr>
                <a:srgbClr val="5FCBEF"/>
              </a:buClr>
              <a:buFont typeface="Arial" charset="0"/>
              <a:buChar char="•"/>
            </a:pPr>
            <a:r>
              <a:rPr lang="it-IT" u="sng" dirty="0">
                <a:solidFill>
                  <a:srgbClr val="2E83C3">
                    <a:lumMod val="50000"/>
                  </a:srgbClr>
                </a:solidFill>
                <a:latin typeface="Georgia" panose="02040502050405020303" pitchFamily="18" charset="0"/>
              </a:rPr>
              <a:t>Distanze nelle costruzioni</a:t>
            </a: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10" name="CasellaDiTesto 9"/>
          <p:cNvSpPr txBox="1"/>
          <p:nvPr/>
        </p:nvSpPr>
        <p:spPr>
          <a:xfrm>
            <a:off x="462935" y="1779662"/>
            <a:ext cx="6867792" cy="2608404"/>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sz="1500" dirty="0">
                <a:solidFill>
                  <a:srgbClr val="002060"/>
                </a:solidFill>
                <a:latin typeface="Georgia" charset="0"/>
                <a:ea typeface="Georgia" charset="0"/>
                <a:cs typeface="Georgia" charset="0"/>
              </a:rPr>
              <a:t>Art. 875 C.C.: </a:t>
            </a:r>
            <a:r>
              <a:rPr lang="it-IT" sz="1500" dirty="0">
                <a:solidFill>
                  <a:srgbClr val="002060"/>
                </a:solidFill>
                <a:latin typeface="Georgia" charset="0"/>
                <a:ea typeface="Georgia" charset="0"/>
                <a:cs typeface="Georgia" charset="0"/>
              </a:rPr>
              <a:t>«Quando il muro si trova a una distanza dal confine minore di un metro e mezzo ovvero a distanza minore della metà di quella stabilita dai regolamenti locali, il vicino può chiedere la </a:t>
            </a:r>
            <a:r>
              <a:rPr lang="it-IT" sz="1500" u="sng" dirty="0">
                <a:solidFill>
                  <a:srgbClr val="002060"/>
                </a:solidFill>
                <a:latin typeface="Georgia" charset="0"/>
                <a:ea typeface="Georgia" charset="0"/>
                <a:cs typeface="Georgia" charset="0"/>
              </a:rPr>
              <a:t>comunione del muro </a:t>
            </a:r>
            <a:r>
              <a:rPr lang="it-IT" sz="1500" dirty="0">
                <a:solidFill>
                  <a:srgbClr val="002060"/>
                </a:solidFill>
                <a:latin typeface="Georgia" charset="0"/>
                <a:ea typeface="Georgia" charset="0"/>
                <a:cs typeface="Georgia" charset="0"/>
              </a:rPr>
              <a:t>soltanto allo scopo di fabbricare contro il muro stesso, pagando, oltre il valore della metà del muro, il valore del suolo da occupare con la nuova fabbrica, salvo che il proprietario preferisca estendere il suo muro sino al confine.</a:t>
            </a:r>
          </a:p>
          <a:p>
            <a:pPr defTabSz="342892"/>
            <a:r>
              <a:rPr lang="it-IT" sz="1500" dirty="0">
                <a:solidFill>
                  <a:srgbClr val="002060"/>
                </a:solidFill>
                <a:latin typeface="Georgia" charset="0"/>
                <a:ea typeface="Georgia" charset="0"/>
                <a:cs typeface="Georgia" charset="0"/>
              </a:rPr>
              <a:t>Il vicino che intende domandare la comunione deve interpellare preventivamente il proprietario se preferisca di estendere il muro al confine o di procedere alla sua demolizione. Questi deve manifestare la propria volontà entro un termine di giorni quindici e deve procedere alla costruzione o alla demolizione entro sei mesi dal giorno in cui ha comunicato la risposta.»</a:t>
            </a:r>
            <a:endParaRPr lang="en-US" sz="15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1424903597"/>
      </p:ext>
    </p:extLst>
  </p:cSld>
  <p:clrMapOvr>
    <a:masterClrMapping/>
  </p:clrMapOvr>
  <mc:AlternateContent xmlns:mc="http://schemas.openxmlformats.org/markup-compatibility/2006" xmlns:p14="http://schemas.microsoft.com/office/powerpoint/2010/main">
    <mc:Choice Requires="p14">
      <p:transition spd="slow" p14:dur="2000" advTm="67377"/>
    </mc:Choice>
    <mc:Fallback xmlns="">
      <p:transition spd="slow" advTm="67377"/>
    </mc:Fallback>
  </mc:AlternateContent>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294393" y="875687"/>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r>
              <a:rPr lang="it-IT" u="sng" dirty="0">
                <a:solidFill>
                  <a:srgbClr val="2E83C3">
                    <a:lumMod val="50000"/>
                  </a:srgbClr>
                </a:solidFill>
                <a:latin typeface="Georgia" panose="02040502050405020303" pitchFamily="18" charset="0"/>
              </a:rPr>
              <a:t>Limiti della proprietà</a:t>
            </a:r>
          </a:p>
          <a:p>
            <a:pPr marL="257168" indent="-257168" algn="l">
              <a:spcBef>
                <a:spcPts val="450"/>
              </a:spcBef>
              <a:spcAft>
                <a:spcPts val="450"/>
              </a:spcAft>
              <a:buClr>
                <a:srgbClr val="5FCBEF"/>
              </a:buClr>
              <a:buFont typeface="Arial" charset="0"/>
              <a:buChar char="•"/>
            </a:pPr>
            <a:r>
              <a:rPr lang="it-IT" u="sng" dirty="0">
                <a:solidFill>
                  <a:srgbClr val="2E83C3">
                    <a:lumMod val="50000"/>
                  </a:srgbClr>
                </a:solidFill>
                <a:latin typeface="Georgia" panose="02040502050405020303" pitchFamily="18" charset="0"/>
              </a:rPr>
              <a:t>Distanze nelle costruzioni</a:t>
            </a: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Quando c'è una violazione delle distanze legali previste dal codice, il proprietario del fondo confinante ha due rimedi : </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 - la riduzione in pristino (cioè la rimozione di quanto fatto)</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 - il risarcimento del danno</a:t>
            </a: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Tree>
    <p:extLst>
      <p:ext uri="{BB962C8B-B14F-4D97-AF65-F5344CB8AC3E}">
        <p14:creationId xmlns:p14="http://schemas.microsoft.com/office/powerpoint/2010/main" val="1878518703"/>
      </p:ext>
    </p:extLst>
  </p:cSld>
  <p:clrMapOvr>
    <a:masterClrMapping/>
  </p:clrMapOvr>
  <mc:AlternateContent xmlns:mc="http://schemas.openxmlformats.org/markup-compatibility/2006" xmlns:p14="http://schemas.microsoft.com/office/powerpoint/2010/main">
    <mc:Choice Requires="p14">
      <p:transition spd="slow" p14:dur="2000" advTm="28921"/>
    </mc:Choice>
    <mc:Fallback xmlns="">
      <p:transition spd="slow" advTm="28921"/>
    </mc:Fallback>
  </mc:AlternateContent>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294393" y="875687"/>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r>
              <a:rPr lang="it-IT" u="sng" dirty="0">
                <a:solidFill>
                  <a:srgbClr val="2E83C3">
                    <a:lumMod val="50000"/>
                  </a:srgbClr>
                </a:solidFill>
                <a:latin typeface="Georgia" panose="02040502050405020303" pitchFamily="18" charset="0"/>
              </a:rPr>
              <a:t>Limiti della proprietà</a:t>
            </a:r>
          </a:p>
          <a:p>
            <a:pPr algn="l">
              <a:spcBef>
                <a:spcPts val="450"/>
              </a:spcBef>
              <a:spcAft>
                <a:spcPts val="450"/>
              </a:spcAft>
              <a:buClr>
                <a:srgbClr val="5FCBEF"/>
              </a:buClr>
            </a:pPr>
            <a:r>
              <a:rPr lang="it-IT" u="sng" dirty="0">
                <a:solidFill>
                  <a:srgbClr val="2E83C3">
                    <a:lumMod val="50000"/>
                  </a:srgbClr>
                </a:solidFill>
                <a:latin typeface="Georgia" panose="02040502050405020303" pitchFamily="18" charset="0"/>
              </a:rPr>
              <a:t>Distanze nelle costruzioni</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Le finestre si distinguono in:</a:t>
            </a: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 vedute o prospetti </a:t>
            </a: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luci</a:t>
            </a: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8" name="CasellaDiTesto 7"/>
          <p:cNvSpPr txBox="1"/>
          <p:nvPr/>
        </p:nvSpPr>
        <p:spPr>
          <a:xfrm>
            <a:off x="631477" y="2896202"/>
            <a:ext cx="6867792" cy="1300354"/>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sz="1500" dirty="0">
                <a:solidFill>
                  <a:srgbClr val="002060"/>
                </a:solidFill>
                <a:latin typeface="Georgia" charset="0"/>
                <a:ea typeface="Georgia" charset="0"/>
                <a:cs typeface="Georgia" charset="0"/>
              </a:rPr>
              <a:t>Art. 900 C.C.: </a:t>
            </a:r>
            <a:r>
              <a:rPr lang="it-IT" sz="1500" dirty="0">
                <a:solidFill>
                  <a:srgbClr val="002060"/>
                </a:solidFill>
                <a:latin typeface="Georgia" charset="0"/>
                <a:ea typeface="Georgia" charset="0"/>
                <a:cs typeface="Georgia" charset="0"/>
              </a:rPr>
              <a:t>«</a:t>
            </a:r>
            <a:r>
              <a:rPr lang="it-IT" sz="1600" dirty="0">
                <a:solidFill>
                  <a:srgbClr val="2E83C3">
                    <a:lumMod val="50000"/>
                  </a:srgbClr>
                </a:solidFill>
                <a:latin typeface="Georgia" panose="02040502050405020303" pitchFamily="18" charset="0"/>
              </a:rPr>
              <a:t>Le finestre o altre aperture sul fondo del vicino sono di due specie: </a:t>
            </a:r>
            <a:r>
              <a:rPr lang="it-IT" sz="1600" u="sng" dirty="0">
                <a:solidFill>
                  <a:srgbClr val="2E83C3">
                    <a:lumMod val="50000"/>
                  </a:srgbClr>
                </a:solidFill>
                <a:latin typeface="Georgia" panose="02040502050405020303" pitchFamily="18" charset="0"/>
              </a:rPr>
              <a:t>luci</a:t>
            </a:r>
            <a:r>
              <a:rPr lang="it-IT" sz="1600" dirty="0">
                <a:solidFill>
                  <a:srgbClr val="2E83C3">
                    <a:lumMod val="50000"/>
                  </a:srgbClr>
                </a:solidFill>
                <a:latin typeface="Georgia" panose="02040502050405020303" pitchFamily="18" charset="0"/>
              </a:rPr>
              <a:t>, quando danno passaggio alla luce e all'aria, ma non permettono di affacciarsi sul fondo del vicino; </a:t>
            </a:r>
            <a:r>
              <a:rPr lang="it-IT" sz="1600" u="sng" dirty="0">
                <a:solidFill>
                  <a:srgbClr val="2E83C3">
                    <a:lumMod val="50000"/>
                  </a:srgbClr>
                </a:solidFill>
                <a:latin typeface="Georgia" panose="02040502050405020303" pitchFamily="18" charset="0"/>
              </a:rPr>
              <a:t>vedute o prospetti</a:t>
            </a:r>
            <a:r>
              <a:rPr lang="it-IT" sz="1600" dirty="0">
                <a:solidFill>
                  <a:srgbClr val="2E83C3">
                    <a:lumMod val="50000"/>
                  </a:srgbClr>
                </a:solidFill>
                <a:latin typeface="Georgia" panose="02040502050405020303" pitchFamily="18" charset="0"/>
              </a:rPr>
              <a:t>, quando permettono di affacciarsi e di guardare di fronte, obliquamente o lateralmente.</a:t>
            </a:r>
            <a:r>
              <a:rPr lang="it-IT" sz="1500" dirty="0">
                <a:solidFill>
                  <a:srgbClr val="002060"/>
                </a:solidFill>
                <a:latin typeface="Georgia" charset="0"/>
                <a:ea typeface="Georgia" charset="0"/>
                <a:cs typeface="Georgia" charset="0"/>
              </a:rPr>
              <a:t>»</a:t>
            </a:r>
            <a:endParaRPr lang="en-US" sz="15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2106746774"/>
      </p:ext>
    </p:extLst>
  </p:cSld>
  <p:clrMapOvr>
    <a:masterClrMapping/>
  </p:clrMapOvr>
  <mc:AlternateContent xmlns:mc="http://schemas.openxmlformats.org/markup-compatibility/2006" xmlns:p14="http://schemas.microsoft.com/office/powerpoint/2010/main">
    <mc:Choice Requires="p14">
      <p:transition spd="slow" p14:dur="2000" advTm="28758"/>
    </mc:Choice>
    <mc:Fallback xmlns="">
      <p:transition spd="slow" advTm="28758"/>
    </mc:Fallback>
  </mc:AlternateContent>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4" y="1063093"/>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245408" y="1347614"/>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Le luci possono essere aperte solo a un'altezza minima dal suolo, e devono seguire particolari accorgimenti costruttivi (inferriate, grate) per evitare l'affaccio sul fondo del vicino (art. 901). </a:t>
            </a: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Le vedute non si possono aprire, se non nel rispetto di determinate distanze dal fondo del vicino. È prevista una distanza minima delle vedute dal confine, pari alla metà di quella che deve esistere tra costruzioni (art. 905 C.C. </a:t>
            </a:r>
            <a:r>
              <a:rPr lang="it-IT" dirty="0" err="1">
                <a:solidFill>
                  <a:srgbClr val="2E83C3">
                    <a:lumMod val="50000"/>
                  </a:srgbClr>
                </a:solidFill>
                <a:latin typeface="Georgia" panose="02040502050405020303" pitchFamily="18" charset="0"/>
              </a:rPr>
              <a:t>ss</a:t>
            </a:r>
            <a:r>
              <a:rPr lang="it-IT" dirty="0">
                <a:solidFill>
                  <a:srgbClr val="2E83C3">
                    <a:lumMod val="50000"/>
                  </a:srgbClr>
                </a:solidFill>
                <a:latin typeface="Georgia" panose="02040502050405020303" pitchFamily="18" charset="0"/>
              </a:rPr>
              <a:t>). </a:t>
            </a: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b="1" u="sng" dirty="0">
              <a:solidFill>
                <a:srgbClr val="2E83C3">
                  <a:lumMod val="50000"/>
                </a:srgbClr>
              </a:solidFill>
              <a:latin typeface="Georgia" panose="02040502050405020303" pitchFamily="18" charset="0"/>
            </a:endParaRPr>
          </a:p>
          <a:p>
            <a:pPr marL="257168" indent="-257168" algn="l">
              <a:spcBef>
                <a:spcPts val="450"/>
              </a:spcBef>
              <a:spcAft>
                <a:spcPts val="450"/>
              </a:spcAft>
              <a:buClr>
                <a:srgbClr val="5FCBEF"/>
              </a:buClr>
              <a:buFont typeface="Arial" charset="0"/>
              <a:buChar char="•"/>
            </a:pPr>
            <a:endParaRPr lang="it-IT" dirty="0">
              <a:solidFill>
                <a:srgbClr val="2E83C3">
                  <a:lumMod val="50000"/>
                </a:srgbClr>
              </a:solidFill>
              <a:latin typeface="Georgia" panose="02040502050405020303" pitchFamily="18" charset="0"/>
            </a:endParaRPr>
          </a:p>
        </p:txBody>
      </p:sp>
      <p:sp>
        <p:nvSpPr>
          <p:cNvPr id="9" name="CasellaDiTesto 8"/>
          <p:cNvSpPr txBox="1"/>
          <p:nvPr/>
        </p:nvSpPr>
        <p:spPr>
          <a:xfrm>
            <a:off x="413950" y="3651870"/>
            <a:ext cx="6867792" cy="807911"/>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sz="1500" dirty="0">
                <a:solidFill>
                  <a:srgbClr val="002060"/>
                </a:solidFill>
                <a:latin typeface="Georgia" charset="0"/>
                <a:ea typeface="Georgia" charset="0"/>
                <a:cs typeface="Georgia" charset="0"/>
              </a:rPr>
              <a:t>Art. 907 C.C.: </a:t>
            </a:r>
            <a:r>
              <a:rPr lang="it-IT" sz="1500" dirty="0">
                <a:solidFill>
                  <a:srgbClr val="002060"/>
                </a:solidFill>
                <a:latin typeface="Georgia" charset="0"/>
                <a:ea typeface="Georgia" charset="0"/>
                <a:cs typeface="Georgia" charset="0"/>
              </a:rPr>
              <a:t>«</a:t>
            </a:r>
            <a:r>
              <a:rPr lang="it-IT" sz="1600" dirty="0">
                <a:solidFill>
                  <a:srgbClr val="2E83C3">
                    <a:lumMod val="50000"/>
                  </a:srgbClr>
                </a:solidFill>
                <a:latin typeface="Georgia" panose="02040502050405020303" pitchFamily="18" charset="0"/>
              </a:rPr>
              <a:t>Quando si è acquistato il diritto di avere vedute dirette verso il fondo vicino, il proprietario di questo non può fabbricare a distanza minore di tre metri, misurata a norma dell'articolo 905.</a:t>
            </a:r>
            <a:r>
              <a:rPr lang="it-IT" sz="1500" dirty="0">
                <a:solidFill>
                  <a:srgbClr val="002060"/>
                </a:solidFill>
                <a:latin typeface="Georgia" charset="0"/>
                <a:ea typeface="Georgia" charset="0"/>
                <a:cs typeface="Georgia" charset="0"/>
              </a:rPr>
              <a:t>»</a:t>
            </a:r>
            <a:endParaRPr lang="en-US" sz="15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382658882"/>
      </p:ext>
    </p:extLst>
  </p:cSld>
  <p:clrMapOvr>
    <a:masterClrMapping/>
  </p:clrMapOvr>
  <mc:AlternateContent xmlns:mc="http://schemas.openxmlformats.org/markup-compatibility/2006" xmlns:p14="http://schemas.microsoft.com/office/powerpoint/2010/main">
    <mc:Choice Requires="p14">
      <p:transition spd="slow" p14:dur="2000" advTm="145741"/>
    </mc:Choice>
    <mc:Fallback xmlns="">
      <p:transition spd="slow" advTm="145741"/>
    </mc:Fallback>
  </mc:AlternateContent>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61947" y="1063716"/>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611560" y="987574"/>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In caso di espropriazione è sempre dovuto un indennizzo?</a:t>
            </a: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Sì, sempre </a:t>
            </a: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Solo se non dipende da motivi di interesse generale</a:t>
            </a:r>
          </a:p>
          <a:p>
            <a:pPr marL="257168" indent="-257168" algn="l">
              <a:spcBef>
                <a:spcPts val="450"/>
              </a:spcBef>
              <a:spcAft>
                <a:spcPts val="450"/>
              </a:spcAft>
              <a:buClr>
                <a:srgbClr val="5FCBEF"/>
              </a:buClr>
              <a:buFont typeface="Arial" charset="0"/>
              <a:buChar char="•"/>
            </a:pPr>
            <a:r>
              <a:rPr lang="it-IT" dirty="0">
                <a:solidFill>
                  <a:srgbClr val="2E83C3">
                    <a:lumMod val="50000"/>
                  </a:srgbClr>
                </a:solidFill>
                <a:latin typeface="Georgia" panose="02040502050405020303" pitchFamily="18" charset="0"/>
              </a:rPr>
              <a:t>Solo nei casi previsti dalla legge</a:t>
            </a:r>
          </a:p>
          <a:p>
            <a:pPr marL="257168" indent="-257168" algn="l">
              <a:spcBef>
                <a:spcPts val="450"/>
              </a:spcBef>
              <a:spcAft>
                <a:spcPts val="450"/>
              </a:spcAft>
              <a:buClr>
                <a:srgbClr val="5FCBEF"/>
              </a:buClr>
              <a:buFont typeface="Arial" charset="0"/>
              <a:buChar char="•"/>
            </a:pPr>
            <a:endParaRPr lang="it-IT" sz="10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Gli atti emulativi consistono in atti del proprietario..</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in esecuzione di norme dei rapporti di vicinato</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con il solo scopo di nuocere ad altri </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con lo scopo di riconoscere al vicino un diritto analogo</a:t>
            </a: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Tree>
    <p:extLst>
      <p:ext uri="{BB962C8B-B14F-4D97-AF65-F5344CB8AC3E}">
        <p14:creationId xmlns:p14="http://schemas.microsoft.com/office/powerpoint/2010/main" val="3409905019"/>
      </p:ext>
    </p:extLst>
  </p:cSld>
  <p:clrMapOvr>
    <a:masterClrMapping/>
  </p:clrMapOvr>
  <mc:AlternateContent xmlns:mc="http://schemas.openxmlformats.org/markup-compatibility/2006" xmlns:p14="http://schemas.microsoft.com/office/powerpoint/2010/main">
    <mc:Choice Requires="p14">
      <p:transition spd="slow" p14:dur="2000" advTm="28002"/>
    </mc:Choice>
    <mc:Fallback xmlns="">
      <p:transition spd="slow" advTm="28002"/>
    </mc:Fallback>
  </mc:AlternateContent>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61947" y="1063716"/>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611560" y="987574"/>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Caio abbandona per 20 anni il suo terreno. Perde il diritto di proprietà?</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Sì, per decorso della prescrizione ventennale</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No, in nessun caso</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Solo se lo stato di abbandono nuoce ai vicini</a:t>
            </a:r>
          </a:p>
          <a:p>
            <a:pPr marL="257168" indent="-257168" algn="l">
              <a:spcBef>
                <a:spcPts val="450"/>
              </a:spcBef>
              <a:spcAft>
                <a:spcPts val="450"/>
              </a:spcAft>
              <a:buClr>
                <a:srgbClr val="5FCBEF"/>
              </a:buClr>
              <a:buFont typeface="Arial" charset="0"/>
              <a:buChar char="•"/>
            </a:pPr>
            <a:endParaRPr lang="it-IT" sz="10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Il cane di Caio scappa nel fondo di Tizio. Tizio deve far entrare Caio nel suo fondo?</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Sì, in ogni caso</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Sì, a meno che non provveda lui stesso </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No, mai</a:t>
            </a: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Tree>
    <p:extLst>
      <p:ext uri="{BB962C8B-B14F-4D97-AF65-F5344CB8AC3E}">
        <p14:creationId xmlns:p14="http://schemas.microsoft.com/office/powerpoint/2010/main" val="3973759560"/>
      </p:ext>
    </p:extLst>
  </p:cSld>
  <p:clrMapOvr>
    <a:masterClrMapping/>
  </p:clrMapOvr>
  <mc:AlternateContent xmlns:mc="http://schemas.openxmlformats.org/markup-compatibility/2006" xmlns:p14="http://schemas.microsoft.com/office/powerpoint/2010/main">
    <mc:Choice Requires="p14">
      <p:transition spd="slow" p14:dur="2000" advTm="28002"/>
    </mc:Choice>
    <mc:Fallback xmlns="">
      <p:transition spd="slow" advTm="28002"/>
    </mc:Fallback>
  </mc:AlternateContent>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61947" y="1063716"/>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467544" y="1637558"/>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X subisce immissioni intollerabili dal vicino Y. Ha diritto ad ottenere:</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La cessazione delle immissioni</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La cessazione ed il risarcimento del danno</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Il risarcimento del danno</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Un indennizzo</a:t>
            </a:r>
          </a:p>
          <a:p>
            <a:pPr marL="257168" indent="-257168" algn="l">
              <a:spcBef>
                <a:spcPts val="450"/>
              </a:spcBef>
              <a:spcAft>
                <a:spcPts val="450"/>
              </a:spcAft>
              <a:buClr>
                <a:srgbClr val="5FCBEF"/>
              </a:buClr>
              <a:buFont typeface="Arial" charset="0"/>
              <a:buChar char="•"/>
            </a:pPr>
            <a:endParaRPr lang="it-IT" sz="10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Tree>
    <p:extLst>
      <p:ext uri="{BB962C8B-B14F-4D97-AF65-F5344CB8AC3E}">
        <p14:creationId xmlns:p14="http://schemas.microsoft.com/office/powerpoint/2010/main" val="2212679781"/>
      </p:ext>
    </p:extLst>
  </p:cSld>
  <p:clrMapOvr>
    <a:masterClrMapping/>
  </p:clrMapOvr>
  <mc:AlternateContent xmlns:mc="http://schemas.openxmlformats.org/markup-compatibility/2006" xmlns:p14="http://schemas.microsoft.com/office/powerpoint/2010/main">
    <mc:Choice Requires="p14">
      <p:transition spd="slow" p14:dur="2000" advTm="28002"/>
    </mc:Choice>
    <mc:Fallback xmlns="">
      <p:transition spd="slow" advTm="28002"/>
    </mc:Fallback>
  </mc:AlternateContent>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61947" y="1063716"/>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646838" y="1347614"/>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Il proprietario di un fondo deve sopportare le immissioni di rumore del vicino?</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Vero</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Solo se contenute nei limiti di legge</a:t>
            </a:r>
          </a:p>
          <a:p>
            <a:pPr marL="285750" indent="-285750" algn="l">
              <a:spcBef>
                <a:spcPts val="450"/>
              </a:spcBef>
              <a:spcAft>
                <a:spcPts val="450"/>
              </a:spcAft>
              <a:buClr>
                <a:srgbClr val="5FCBEF"/>
              </a:buClr>
              <a:buFont typeface="Arial" panose="020B0604020202020204" pitchFamily="34" charset="0"/>
              <a:buChar char="•"/>
            </a:pPr>
            <a:r>
              <a:rPr lang="it-IT" dirty="0">
                <a:solidFill>
                  <a:srgbClr val="2E83C3">
                    <a:lumMod val="50000"/>
                  </a:srgbClr>
                </a:solidFill>
                <a:latin typeface="Georgia" panose="02040502050405020303" pitchFamily="18" charset="0"/>
              </a:rPr>
              <a:t>Solo se non superano la normale </a:t>
            </a:r>
            <a:r>
              <a:rPr lang="it-IT">
                <a:solidFill>
                  <a:srgbClr val="2E83C3">
                    <a:lumMod val="50000"/>
                  </a:srgbClr>
                </a:solidFill>
                <a:latin typeface="Georgia" panose="02040502050405020303" pitchFamily="18" charset="0"/>
              </a:rPr>
              <a:t>tollerabilità </a:t>
            </a: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Tree>
    <p:extLst>
      <p:ext uri="{BB962C8B-B14F-4D97-AF65-F5344CB8AC3E}">
        <p14:creationId xmlns:p14="http://schemas.microsoft.com/office/powerpoint/2010/main" val="3141535799"/>
      </p:ext>
    </p:extLst>
  </p:cSld>
  <p:clrMapOvr>
    <a:masterClrMapping/>
  </p:clrMapOvr>
  <mc:AlternateContent xmlns:mc="http://schemas.openxmlformats.org/markup-compatibility/2006" xmlns:p14="http://schemas.microsoft.com/office/powerpoint/2010/main">
    <mc:Choice Requires="p14">
      <p:transition spd="slow" p14:dur="2000" advTm="28002"/>
    </mc:Choice>
    <mc:Fallback xmlns="">
      <p:transition spd="slow" advTm="28002"/>
    </mc:Fallback>
  </mc:AlternateContent>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169702" y="947181"/>
            <a:ext cx="7356287" cy="406592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u="sng" dirty="0">
                <a:solidFill>
                  <a:srgbClr val="2E83C3">
                    <a:lumMod val="50000"/>
                  </a:srgbClr>
                </a:solidFill>
                <a:latin typeface="Georgia" panose="02040502050405020303" pitchFamily="18" charset="0"/>
              </a:rPr>
              <a:t>I modi di acquisto della proprietà</a:t>
            </a: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CasellaDiTesto 5">
            <a:extLst>
              <a:ext uri="{FF2B5EF4-FFF2-40B4-BE49-F238E27FC236}">
                <a16:creationId xmlns:a16="http://schemas.microsoft.com/office/drawing/2014/main" id="{1BDF5938-E083-8D49-B396-871C8165190A}"/>
              </a:ext>
            </a:extLst>
          </p:cNvPr>
          <p:cNvSpPr txBox="1"/>
          <p:nvPr/>
        </p:nvSpPr>
        <p:spPr>
          <a:xfrm>
            <a:off x="252827" y="1733647"/>
            <a:ext cx="7273162" cy="1015663"/>
          </a:xfrm>
          <a:prstGeom prst="rect">
            <a:avLst/>
          </a:prstGeom>
          <a:solidFill>
            <a:schemeClr val="accent1">
              <a:lumMod val="20000"/>
              <a:lumOff val="80000"/>
            </a:schemeClr>
          </a:solidFill>
          <a:ln w="12700">
            <a:solidFill>
              <a:srgbClr val="002060"/>
            </a:solidFill>
          </a:ln>
        </p:spPr>
        <p:txBody>
          <a:bodyPr wrap="square" rtlCol="0">
            <a:spAutoFit/>
          </a:bodyPr>
          <a:lstStyle/>
          <a:p>
            <a:r>
              <a:rPr lang="en-US" sz="1500" dirty="0">
                <a:solidFill>
                  <a:srgbClr val="002060"/>
                </a:solidFill>
                <a:latin typeface="Georgia" charset="0"/>
                <a:ea typeface="Georgia" charset="0"/>
                <a:cs typeface="Georgia" charset="0"/>
              </a:rPr>
              <a:t>Art. 42 Cost: </a:t>
            </a:r>
            <a:r>
              <a:rPr lang="it-IT" sz="1500" dirty="0">
                <a:solidFill>
                  <a:srgbClr val="002060"/>
                </a:solidFill>
                <a:latin typeface="Georgia" charset="0"/>
                <a:ea typeface="Georgia" charset="0"/>
                <a:cs typeface="Georgia" charset="0"/>
              </a:rPr>
              <a:t>«1, La proprietà è pubblica o privata. I beni economici appartengono allo Stato, ad enti o a privati. 2. </a:t>
            </a:r>
            <a:r>
              <a:rPr lang="it-IT" sz="1500" u="sng" dirty="0">
                <a:solidFill>
                  <a:srgbClr val="002060"/>
                </a:solidFill>
                <a:latin typeface="Georgia" charset="0"/>
                <a:ea typeface="Georgia" charset="0"/>
                <a:cs typeface="Georgia" charset="0"/>
              </a:rPr>
              <a:t>La proprietà privata è riconosciuta e garantita dalla legge, che ne determina i modi di acquisto</a:t>
            </a:r>
            <a:r>
              <a:rPr lang="it-IT" sz="1500" dirty="0">
                <a:solidFill>
                  <a:srgbClr val="002060"/>
                </a:solidFill>
                <a:latin typeface="Georgia" charset="0"/>
                <a:ea typeface="Georgia" charset="0"/>
                <a:cs typeface="Georgia" charset="0"/>
              </a:rPr>
              <a:t>, di godimento e i limiti allo scopo di assicurarne la funzione sociale e di renderla accessibile a tutti.»</a:t>
            </a:r>
            <a:endParaRPr lang="en-US" sz="15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2043581624"/>
      </p:ext>
    </p:extLst>
  </p:cSld>
  <p:clrMapOvr>
    <a:masterClrMapping/>
  </p:clrMapOvr>
  <mc:AlternateContent xmlns:mc="http://schemas.openxmlformats.org/markup-compatibility/2006" xmlns:p14="http://schemas.microsoft.com/office/powerpoint/2010/main">
    <mc:Choice Requires="p14">
      <p:transition spd="slow" p14:dur="2000" advTm="133505"/>
    </mc:Choice>
    <mc:Fallback xmlns="">
      <p:transition spd="slow" advTm="133505"/>
    </mc:Fallback>
  </mc:AlternateContent>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169702" y="947181"/>
            <a:ext cx="7356287" cy="406592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u="sng" dirty="0">
                <a:solidFill>
                  <a:srgbClr val="2E83C3">
                    <a:lumMod val="50000"/>
                  </a:srgbClr>
                </a:solidFill>
                <a:latin typeface="Georgia" panose="02040502050405020303" pitchFamily="18" charset="0"/>
              </a:rPr>
              <a:t>I modi di acquisto della proprietà</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I fatti e gli atti giuridici che, nel nostro ordinamento, hanno per effetto l'acquisto della proprietà sono elencati nell' art. 922.</a:t>
            </a: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Particolare importanza ha la distinzione fra: </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 </a:t>
            </a:r>
            <a:r>
              <a:rPr lang="it-IT" b="1" dirty="0">
                <a:solidFill>
                  <a:srgbClr val="2E83C3">
                    <a:lumMod val="50000"/>
                  </a:srgbClr>
                </a:solidFill>
                <a:latin typeface="Georgia" panose="02040502050405020303" pitchFamily="18" charset="0"/>
              </a:rPr>
              <a:t>acquisti a titolo derivativo</a:t>
            </a:r>
            <a:r>
              <a:rPr lang="it-IT" dirty="0">
                <a:solidFill>
                  <a:srgbClr val="2E83C3">
                    <a:lumMod val="50000"/>
                  </a:srgbClr>
                </a:solidFill>
                <a:latin typeface="Georgia" panose="02040502050405020303" pitchFamily="18" charset="0"/>
              </a:rPr>
              <a:t>, che avvengono sulla base di un rapporto tra l'acquirente e il precedente titolare del diritto, che lo trasmette; e </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 </a:t>
            </a:r>
            <a:r>
              <a:rPr lang="it-IT" b="1" dirty="0">
                <a:solidFill>
                  <a:srgbClr val="2E83C3">
                    <a:lumMod val="50000"/>
                  </a:srgbClr>
                </a:solidFill>
                <a:latin typeface="Georgia" panose="02040502050405020303" pitchFamily="18" charset="0"/>
              </a:rPr>
              <a:t>acquisti a titolo originario</a:t>
            </a:r>
            <a:r>
              <a:rPr lang="it-IT" dirty="0">
                <a:solidFill>
                  <a:srgbClr val="2E83C3">
                    <a:lumMod val="50000"/>
                  </a:srgbClr>
                </a:solidFill>
                <a:latin typeface="Georgia" panose="02040502050405020303" pitchFamily="18" charset="0"/>
              </a:rPr>
              <a:t>, che prescindono dal rapporto con il precedente titolare. </a:t>
            </a:r>
          </a:p>
          <a:p>
            <a:pPr algn="l">
              <a:spcBef>
                <a:spcPts val="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4" name="CasellaDiTesto 3"/>
          <p:cNvSpPr txBox="1"/>
          <p:nvPr/>
        </p:nvSpPr>
        <p:spPr>
          <a:xfrm>
            <a:off x="211260" y="1989230"/>
            <a:ext cx="6867792" cy="992579"/>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en-US" sz="1500" dirty="0">
                <a:solidFill>
                  <a:srgbClr val="002060"/>
                </a:solidFill>
                <a:latin typeface="Georgia" charset="0"/>
                <a:ea typeface="Georgia" charset="0"/>
                <a:cs typeface="Georgia" charset="0"/>
              </a:rPr>
              <a:t>Art. 922 C.C.: </a:t>
            </a:r>
            <a:r>
              <a:rPr lang="it-IT" sz="1500" dirty="0">
                <a:solidFill>
                  <a:srgbClr val="002060"/>
                </a:solidFill>
                <a:latin typeface="Georgia" charset="0"/>
                <a:ea typeface="Georgia" charset="0"/>
                <a:cs typeface="Georgia" charset="0"/>
              </a:rPr>
              <a:t>«La proprietà si acquista per occupazione, per invenzione, per accessione, per specificazione , per unione o commistione, per usucapione, per effetto di contratti, per successione a causa di morte e negli altri modi stabiliti dalla legge»</a:t>
            </a:r>
            <a:endParaRPr lang="en-US" sz="15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572782738"/>
      </p:ext>
    </p:extLst>
  </p:cSld>
  <p:clrMapOvr>
    <a:masterClrMapping/>
  </p:clrMapOvr>
  <mc:AlternateContent xmlns:mc="http://schemas.openxmlformats.org/markup-compatibility/2006" xmlns:p14="http://schemas.microsoft.com/office/powerpoint/2010/main">
    <mc:Choice Requires="p14">
      <p:transition spd="slow" p14:dur="2000" advTm="133505"/>
    </mc:Choice>
    <mc:Fallback xmlns="">
      <p:transition spd="slow" advTm="133505"/>
    </mc:Fallback>
  </mc:AlternateContent>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539552" y="1332521"/>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Acquisti a titolo derivativo</a:t>
            </a:r>
          </a:p>
          <a:p>
            <a:pPr marL="257168" indent="-257168" algn="l">
              <a:spcBef>
                <a:spcPts val="450"/>
              </a:spcBef>
              <a:spcAft>
                <a:spcPts val="450"/>
              </a:spcAft>
              <a:buClr>
                <a:srgbClr val="5FCBEF"/>
              </a:buClr>
              <a:buFontTx/>
              <a:buChar char="-"/>
            </a:pPr>
            <a:r>
              <a:rPr lang="it-IT" dirty="0">
                <a:solidFill>
                  <a:srgbClr val="2E83C3">
                    <a:lumMod val="50000"/>
                  </a:srgbClr>
                </a:solidFill>
                <a:latin typeface="Georgia" panose="02040502050405020303" pitchFamily="18" charset="0"/>
              </a:rPr>
              <a:t>Esiste una relazione di dipendenza tra il diritto del dante causa (alienante) e quello dell' avente causa (acquirente), per cui: </a:t>
            </a:r>
          </a:p>
          <a:p>
            <a:pPr marL="257168" indent="-257168" algn="l">
              <a:spcBef>
                <a:spcPts val="450"/>
              </a:spcBef>
              <a:spcAft>
                <a:spcPts val="450"/>
              </a:spcAft>
              <a:buClr>
                <a:srgbClr val="5FCBEF"/>
              </a:buClr>
              <a:buFontTx/>
              <a:buChar char="-"/>
            </a:pPr>
            <a:r>
              <a:rPr lang="it-IT" dirty="0">
                <a:solidFill>
                  <a:srgbClr val="2E83C3">
                    <a:lumMod val="50000"/>
                  </a:srgbClr>
                </a:solidFill>
                <a:latin typeface="Georgia" panose="02040502050405020303" pitchFamily="18" charset="0"/>
              </a:rPr>
              <a:t>a) l'avente causa acquista il diritto così com'era in capo all'autore o dante causa; </a:t>
            </a:r>
          </a:p>
          <a:p>
            <a:pPr marL="257168" indent="-257168" algn="l">
              <a:spcBef>
                <a:spcPts val="450"/>
              </a:spcBef>
              <a:spcAft>
                <a:spcPts val="450"/>
              </a:spcAft>
              <a:buClr>
                <a:srgbClr val="5FCBEF"/>
              </a:buClr>
              <a:buFontTx/>
              <a:buChar char="-"/>
            </a:pPr>
            <a:r>
              <a:rPr lang="it-IT" dirty="0">
                <a:solidFill>
                  <a:srgbClr val="2E83C3">
                    <a:lumMod val="50000"/>
                  </a:srgbClr>
                </a:solidFill>
                <a:latin typeface="Georgia" panose="02040502050405020303" pitchFamily="18" charset="0"/>
              </a:rPr>
              <a:t>b) se il titolo del dante causa viene meno, viene meno anche il diritto dell'avente causa</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 </a:t>
            </a:r>
          </a:p>
        </p:txBody>
      </p:sp>
    </p:spTree>
    <p:extLst>
      <p:ext uri="{BB962C8B-B14F-4D97-AF65-F5344CB8AC3E}">
        <p14:creationId xmlns:p14="http://schemas.microsoft.com/office/powerpoint/2010/main" val="1770388097"/>
      </p:ext>
    </p:extLst>
  </p:cSld>
  <p:clrMapOvr>
    <a:masterClrMapping/>
  </p:clrMapOvr>
  <mc:AlternateContent xmlns:mc="http://schemas.openxmlformats.org/markup-compatibility/2006" xmlns:p14="http://schemas.microsoft.com/office/powerpoint/2010/main">
    <mc:Choice Requires="p14">
      <p:transition spd="slow" p14:dur="2000" advTm="74903"/>
    </mc:Choice>
    <mc:Fallback xmlns="">
      <p:transition spd="slow" advTm="74903"/>
    </mc:Fallback>
  </mc:AlternateContent>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395536" y="915566"/>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Acquisti a titolo originario </a:t>
            </a:r>
          </a:p>
          <a:p>
            <a:pPr marL="257168" indent="-257168" algn="l">
              <a:spcBef>
                <a:spcPts val="450"/>
              </a:spcBef>
              <a:spcAft>
                <a:spcPts val="450"/>
              </a:spcAft>
              <a:buClr>
                <a:srgbClr val="5FCBEF"/>
              </a:buClr>
              <a:buFontTx/>
              <a:buChar char="-"/>
            </a:pPr>
            <a:r>
              <a:rPr lang="it-IT" dirty="0">
                <a:solidFill>
                  <a:srgbClr val="2E83C3">
                    <a:lumMod val="50000"/>
                  </a:srgbClr>
                </a:solidFill>
                <a:latin typeface="Georgia" panose="02040502050405020303" pitchFamily="18" charset="0"/>
              </a:rPr>
              <a:t>Il titolo dell'acquisto consiste principalmente in fatti materiali, e non in atti giuridici (negoziali). </a:t>
            </a:r>
          </a:p>
          <a:p>
            <a:pPr marL="257168" indent="-257168" algn="l">
              <a:spcBef>
                <a:spcPts val="450"/>
              </a:spcBef>
              <a:spcAft>
                <a:spcPts val="450"/>
              </a:spcAft>
              <a:buClr>
                <a:srgbClr val="5FCBEF"/>
              </a:buClr>
              <a:buFontTx/>
              <a:buChar char="-"/>
            </a:pPr>
            <a:r>
              <a:rPr lang="it-IT" dirty="0">
                <a:solidFill>
                  <a:srgbClr val="2E83C3">
                    <a:lumMod val="50000"/>
                  </a:srgbClr>
                </a:solidFill>
                <a:latin typeface="Georgia" panose="02040502050405020303" pitchFamily="18" charset="0"/>
              </a:rPr>
              <a:t>Chi acquista a titolo originario, </a:t>
            </a:r>
            <a:r>
              <a:rPr lang="it-IT" u="sng" dirty="0">
                <a:solidFill>
                  <a:srgbClr val="2E83C3">
                    <a:lumMod val="50000"/>
                  </a:srgbClr>
                </a:solidFill>
                <a:latin typeface="Georgia" panose="02040502050405020303" pitchFamily="18" charset="0"/>
              </a:rPr>
              <a:t>acquista un diritto di proprietà pieno e libero dai vincoli che in ipotesi limitavano il diritto del proprietario precedente</a:t>
            </a:r>
            <a:r>
              <a:rPr lang="it-IT" dirty="0">
                <a:solidFill>
                  <a:srgbClr val="2E83C3">
                    <a:lumMod val="50000"/>
                  </a:srgbClr>
                </a:solidFill>
                <a:latin typeface="Georgia" panose="02040502050405020303" pitchFamily="18" charset="0"/>
              </a:rPr>
              <a:t>; inoltre fa un acquisto stabile, che non può essere messo in discussione da eventuali irregolarità presenti nell'acquisto del proprietario precedente. </a:t>
            </a:r>
          </a:p>
          <a:p>
            <a:pPr marL="257168" indent="-257168" algn="l">
              <a:spcBef>
                <a:spcPts val="450"/>
              </a:spcBef>
              <a:spcAft>
                <a:spcPts val="450"/>
              </a:spcAft>
              <a:buClr>
                <a:srgbClr val="5FCBEF"/>
              </a:buClr>
              <a:buFontTx/>
              <a:buChar char="-"/>
            </a:pPr>
            <a:r>
              <a:rPr lang="it-IT" dirty="0">
                <a:solidFill>
                  <a:srgbClr val="2E83C3">
                    <a:lumMod val="50000"/>
                  </a:srgbClr>
                </a:solidFill>
                <a:latin typeface="Georgia" panose="02040502050405020303" pitchFamily="18" charset="0"/>
              </a:rPr>
              <a:t>I modi d'acquisto a titolo originario sono: </a:t>
            </a:r>
            <a:r>
              <a:rPr lang="it-IT" b="1" dirty="0">
                <a:solidFill>
                  <a:srgbClr val="2E83C3">
                    <a:lumMod val="50000"/>
                  </a:srgbClr>
                </a:solidFill>
                <a:latin typeface="Georgia" panose="02040502050405020303" pitchFamily="18" charset="0"/>
              </a:rPr>
              <a:t>l'occupazione, l'invenzione, l'accessione, l'unione o commistione, la specificazione, l'usucapione; l'acquisto del possesso di buona fede di cose mobili </a:t>
            </a:r>
            <a:r>
              <a:rPr lang="it-IT" dirty="0">
                <a:solidFill>
                  <a:srgbClr val="2E83C3">
                    <a:lumMod val="50000"/>
                  </a:srgbClr>
                </a:solidFill>
                <a:latin typeface="Georgia" panose="02040502050405020303" pitchFamily="18" charset="0"/>
              </a:rPr>
              <a:t>(art. 1153).</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 </a:t>
            </a:r>
          </a:p>
        </p:txBody>
      </p:sp>
    </p:spTree>
    <p:extLst>
      <p:ext uri="{BB962C8B-B14F-4D97-AF65-F5344CB8AC3E}">
        <p14:creationId xmlns:p14="http://schemas.microsoft.com/office/powerpoint/2010/main" val="1526817094"/>
      </p:ext>
    </p:extLst>
  </p:cSld>
  <p:clrMapOvr>
    <a:masterClrMapping/>
  </p:clrMapOvr>
  <mc:AlternateContent xmlns:mc="http://schemas.openxmlformats.org/markup-compatibility/2006" xmlns:p14="http://schemas.microsoft.com/office/powerpoint/2010/main">
    <mc:Choice Requires="p14">
      <p:transition spd="slow" p14:dur="2000" advTm="108626"/>
    </mc:Choice>
    <mc:Fallback xmlns="">
      <p:transition spd="slow" advTm="108626"/>
    </mc:Fallback>
  </mc:AlternateContent>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169702" y="771550"/>
            <a:ext cx="7356287" cy="406592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u="sng" dirty="0">
                <a:solidFill>
                  <a:srgbClr val="2E83C3">
                    <a:lumMod val="50000"/>
                  </a:srgbClr>
                </a:solidFill>
                <a:latin typeface="Georgia" panose="02040502050405020303" pitchFamily="18" charset="0"/>
              </a:rPr>
              <a:t>Acquisti a titolo originario </a:t>
            </a: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4" name="CasellaDiTesto 3"/>
          <p:cNvSpPr txBox="1"/>
          <p:nvPr/>
        </p:nvSpPr>
        <p:spPr>
          <a:xfrm>
            <a:off x="169702" y="1126623"/>
            <a:ext cx="6867792" cy="1685075"/>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500" b="1" dirty="0">
                <a:solidFill>
                  <a:srgbClr val="002060"/>
                </a:solidFill>
                <a:latin typeface="Georgia" charset="0"/>
                <a:ea typeface="Georgia" charset="0"/>
                <a:cs typeface="Georgia" charset="0"/>
              </a:rPr>
              <a:t>Occupazione</a:t>
            </a:r>
            <a:r>
              <a:rPr lang="it-IT" sz="1500" dirty="0">
                <a:solidFill>
                  <a:srgbClr val="002060"/>
                </a:solidFill>
                <a:latin typeface="Georgia" charset="0"/>
                <a:ea typeface="Georgia" charset="0"/>
                <a:cs typeface="Georgia" charset="0"/>
              </a:rPr>
              <a:t> </a:t>
            </a:r>
          </a:p>
          <a:p>
            <a:pPr defTabSz="342892"/>
            <a:r>
              <a:rPr lang="it-IT" sz="1500" dirty="0">
                <a:solidFill>
                  <a:srgbClr val="002060"/>
                </a:solidFill>
                <a:latin typeface="Georgia" charset="0"/>
                <a:ea typeface="Georgia" charset="0"/>
                <a:cs typeface="Georgia" charset="0"/>
              </a:rPr>
              <a:t>Art</a:t>
            </a:r>
            <a:r>
              <a:rPr lang="en-US" sz="1500" dirty="0">
                <a:solidFill>
                  <a:srgbClr val="002060"/>
                </a:solidFill>
                <a:latin typeface="Georgia" charset="0"/>
                <a:ea typeface="Georgia" charset="0"/>
                <a:cs typeface="Georgia" charset="0"/>
              </a:rPr>
              <a:t>. 923 C.C.: </a:t>
            </a:r>
            <a:r>
              <a:rPr lang="it-IT" sz="1500" dirty="0">
                <a:solidFill>
                  <a:srgbClr val="002060"/>
                </a:solidFill>
                <a:latin typeface="Georgia" charset="0"/>
                <a:ea typeface="Georgia" charset="0"/>
                <a:cs typeface="Georgia" charset="0"/>
              </a:rPr>
              <a:t>«Le cose mobili che non sono proprietà di alcuno si acquistano con l'occupazione.</a:t>
            </a:r>
          </a:p>
          <a:p>
            <a:pPr defTabSz="342892"/>
            <a:r>
              <a:rPr lang="it-IT" sz="1500" dirty="0">
                <a:solidFill>
                  <a:srgbClr val="002060"/>
                </a:solidFill>
                <a:latin typeface="Georgia" charset="0"/>
                <a:ea typeface="Georgia" charset="0"/>
                <a:cs typeface="Georgia" charset="0"/>
              </a:rPr>
              <a:t>Tali sono le cose abbandonate e gli animali che formano oggetto di caccia o di pesca.» </a:t>
            </a:r>
          </a:p>
          <a:p>
            <a:pPr defTabSz="342892"/>
            <a:r>
              <a:rPr lang="it-IT" sz="1500" dirty="0">
                <a:solidFill>
                  <a:srgbClr val="002060"/>
                </a:solidFill>
                <a:latin typeface="Georgia" charset="0"/>
                <a:ea typeface="Georgia" charset="0"/>
                <a:cs typeface="Georgia" charset="0"/>
              </a:rPr>
              <a:t>Art</a:t>
            </a:r>
            <a:r>
              <a:rPr lang="en-US" sz="1500" dirty="0">
                <a:solidFill>
                  <a:srgbClr val="002060"/>
                </a:solidFill>
                <a:latin typeface="Georgia" charset="0"/>
                <a:ea typeface="Georgia" charset="0"/>
                <a:cs typeface="Georgia" charset="0"/>
              </a:rPr>
              <a:t>. 827 C.C.:</a:t>
            </a:r>
            <a:r>
              <a:rPr lang="it-IT" sz="1500" dirty="0">
                <a:solidFill>
                  <a:srgbClr val="002060"/>
                </a:solidFill>
                <a:latin typeface="Georgia" charset="0"/>
                <a:ea typeface="Georgia" charset="0"/>
                <a:cs typeface="Georgia" charset="0"/>
              </a:rPr>
              <a:t>«I beni immobili che non sono in proprietà di alcuno spettano al patrimonio dello.»</a:t>
            </a:r>
            <a:endParaRPr lang="en-US" sz="1500" dirty="0">
              <a:solidFill>
                <a:srgbClr val="002060"/>
              </a:solidFill>
              <a:latin typeface="Georgia" charset="0"/>
              <a:ea typeface="Georgia" charset="0"/>
              <a:cs typeface="Georgia" charset="0"/>
            </a:endParaRPr>
          </a:p>
        </p:txBody>
      </p:sp>
      <p:sp>
        <p:nvSpPr>
          <p:cNvPr id="8" name="CasellaDiTesto 7"/>
          <p:cNvSpPr txBox="1"/>
          <p:nvPr/>
        </p:nvSpPr>
        <p:spPr>
          <a:xfrm>
            <a:off x="169702" y="2931790"/>
            <a:ext cx="6867792" cy="2146740"/>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500" b="1" dirty="0">
                <a:solidFill>
                  <a:srgbClr val="002060"/>
                </a:solidFill>
                <a:latin typeface="Georgia" charset="0"/>
                <a:ea typeface="Georgia" charset="0"/>
                <a:cs typeface="Georgia" charset="0"/>
              </a:rPr>
              <a:t>Invenzione</a:t>
            </a:r>
            <a:r>
              <a:rPr lang="it-IT" sz="1500" dirty="0">
                <a:solidFill>
                  <a:srgbClr val="002060"/>
                </a:solidFill>
                <a:latin typeface="Georgia" charset="0"/>
                <a:ea typeface="Georgia" charset="0"/>
                <a:cs typeface="Georgia" charset="0"/>
              </a:rPr>
              <a:t> </a:t>
            </a:r>
          </a:p>
          <a:p>
            <a:pPr defTabSz="342892"/>
            <a:r>
              <a:rPr lang="it-IT" sz="1500" dirty="0">
                <a:solidFill>
                  <a:srgbClr val="002060"/>
                </a:solidFill>
                <a:latin typeface="Georgia" charset="0"/>
                <a:ea typeface="Georgia" charset="0"/>
                <a:cs typeface="Georgia" charset="0"/>
              </a:rPr>
              <a:t>Art</a:t>
            </a:r>
            <a:r>
              <a:rPr lang="en-US" sz="1500" dirty="0">
                <a:solidFill>
                  <a:srgbClr val="002060"/>
                </a:solidFill>
                <a:latin typeface="Georgia" charset="0"/>
                <a:ea typeface="Georgia" charset="0"/>
                <a:cs typeface="Georgia" charset="0"/>
              </a:rPr>
              <a:t>. 927 C.C.: </a:t>
            </a:r>
            <a:r>
              <a:rPr lang="it-IT" sz="1500" dirty="0">
                <a:solidFill>
                  <a:srgbClr val="002060"/>
                </a:solidFill>
                <a:latin typeface="Georgia" charset="0"/>
                <a:ea typeface="Georgia" charset="0"/>
                <a:cs typeface="Georgia" charset="0"/>
              </a:rPr>
              <a:t>«Chi trova una cosa mobile deve restituirla al proprietario, e, se non lo conosce, deve consegnarla senza ritardo al sindaco del luogo in cui l'ha trovata, indicando le circostanze del ritrovamento.»</a:t>
            </a:r>
          </a:p>
          <a:p>
            <a:pPr defTabSz="342892"/>
            <a:r>
              <a:rPr lang="it-IT" sz="1500" dirty="0">
                <a:solidFill>
                  <a:srgbClr val="002060"/>
                </a:solidFill>
                <a:latin typeface="Georgia" charset="0"/>
                <a:ea typeface="Georgia" charset="0"/>
                <a:cs typeface="Georgia" charset="0"/>
              </a:rPr>
              <a:t>Art</a:t>
            </a:r>
            <a:r>
              <a:rPr lang="en-US" sz="1500" dirty="0">
                <a:solidFill>
                  <a:srgbClr val="002060"/>
                </a:solidFill>
                <a:latin typeface="Georgia" charset="0"/>
                <a:ea typeface="Georgia" charset="0"/>
                <a:cs typeface="Georgia" charset="0"/>
              </a:rPr>
              <a:t>. 929 C.C.: </a:t>
            </a:r>
            <a:r>
              <a:rPr lang="it-IT" sz="1500" dirty="0">
                <a:solidFill>
                  <a:srgbClr val="002060"/>
                </a:solidFill>
                <a:latin typeface="Georgia" charset="0"/>
                <a:ea typeface="Georgia" charset="0"/>
                <a:cs typeface="Georgia" charset="0"/>
              </a:rPr>
              <a:t>«Trascorso un anno dall'ultimo giorno della pubblicazione senza che si presenti il proprietario, la cosa oppure il suo prezzo, se le circostanze ne hanno richiesto la vendita, appartiene a chi l'ha trovata.»</a:t>
            </a:r>
          </a:p>
          <a:p>
            <a:pPr defTabSz="342892"/>
            <a:endParaRPr lang="it-IT" sz="1500" dirty="0">
              <a:solidFill>
                <a:srgbClr val="002060"/>
              </a:solidFill>
              <a:latin typeface="Georgia" charset="0"/>
              <a:ea typeface="Georgia" charset="0"/>
              <a:cs typeface="Georgia" charset="0"/>
            </a:endParaRPr>
          </a:p>
          <a:p>
            <a:pPr defTabSz="342892"/>
            <a:endParaRPr lang="it-IT" sz="15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953346885"/>
      </p:ext>
    </p:extLst>
  </p:cSld>
  <p:clrMapOvr>
    <a:masterClrMapping/>
  </p:clrMapOvr>
  <mc:AlternateContent xmlns:mc="http://schemas.openxmlformats.org/markup-compatibility/2006" xmlns:p14="http://schemas.microsoft.com/office/powerpoint/2010/main">
    <mc:Choice Requires="p14">
      <p:transition spd="slow" p14:dur="2000" advTm="155598"/>
    </mc:Choice>
    <mc:Fallback xmlns="">
      <p:transition spd="slow" advTm="155598"/>
    </mc:Fallback>
  </mc:AlternateContent>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169702" y="771550"/>
            <a:ext cx="7356287" cy="406592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u="sng" dirty="0">
                <a:solidFill>
                  <a:srgbClr val="2E83C3">
                    <a:lumMod val="50000"/>
                  </a:srgbClr>
                </a:solidFill>
                <a:latin typeface="Georgia" panose="02040502050405020303" pitchFamily="18" charset="0"/>
              </a:rPr>
              <a:t>Acquisti a titolo originario </a:t>
            </a: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8" name="CasellaDiTesto 7"/>
          <p:cNvSpPr txBox="1"/>
          <p:nvPr/>
        </p:nvSpPr>
        <p:spPr>
          <a:xfrm>
            <a:off x="190484" y="1165335"/>
            <a:ext cx="6867792" cy="3762566"/>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500" b="1" dirty="0">
                <a:solidFill>
                  <a:srgbClr val="002060"/>
                </a:solidFill>
                <a:latin typeface="Georgia" charset="0"/>
                <a:ea typeface="Georgia" charset="0"/>
                <a:cs typeface="Georgia" charset="0"/>
              </a:rPr>
              <a:t>Invenzione</a:t>
            </a:r>
            <a:r>
              <a:rPr lang="it-IT" sz="1500" dirty="0">
                <a:solidFill>
                  <a:srgbClr val="002060"/>
                </a:solidFill>
                <a:latin typeface="Georgia" charset="0"/>
                <a:ea typeface="Georgia" charset="0"/>
                <a:cs typeface="Georgia" charset="0"/>
              </a:rPr>
              <a:t> </a:t>
            </a:r>
          </a:p>
          <a:p>
            <a:pPr defTabSz="342892"/>
            <a:r>
              <a:rPr lang="it-IT" sz="1500" dirty="0">
                <a:solidFill>
                  <a:srgbClr val="002060"/>
                </a:solidFill>
                <a:latin typeface="Georgia" charset="0"/>
                <a:ea typeface="Georgia" charset="0"/>
                <a:cs typeface="Georgia" charset="0"/>
              </a:rPr>
              <a:t>Art</a:t>
            </a:r>
            <a:r>
              <a:rPr lang="en-US" sz="1500" dirty="0">
                <a:solidFill>
                  <a:srgbClr val="002060"/>
                </a:solidFill>
                <a:latin typeface="Georgia" charset="0"/>
                <a:ea typeface="Georgia" charset="0"/>
                <a:cs typeface="Georgia" charset="0"/>
              </a:rPr>
              <a:t>. 930 C.C.: </a:t>
            </a:r>
            <a:r>
              <a:rPr lang="it-IT" sz="1500" dirty="0">
                <a:solidFill>
                  <a:srgbClr val="002060"/>
                </a:solidFill>
                <a:latin typeface="Georgia" charset="0"/>
                <a:ea typeface="Georgia" charset="0"/>
                <a:cs typeface="Georgia" charset="0"/>
              </a:rPr>
              <a:t>«Il proprietario deve pagare a titolo di premio al ritrovatore, se questi lo richiede, il decimo della somma o del prezzo della cosa ritrovata.</a:t>
            </a:r>
          </a:p>
          <a:p>
            <a:pPr defTabSz="342892"/>
            <a:r>
              <a:rPr lang="it-IT" sz="1500" dirty="0">
                <a:solidFill>
                  <a:srgbClr val="002060"/>
                </a:solidFill>
                <a:latin typeface="Georgia" charset="0"/>
                <a:ea typeface="Georgia" charset="0"/>
                <a:cs typeface="Georgia" charset="0"/>
              </a:rPr>
              <a:t>Se tale somma o prezzo eccede euro 5,16, il premio per il sovrappiù è solo del ventesimo.</a:t>
            </a:r>
          </a:p>
          <a:p>
            <a:pPr defTabSz="342892"/>
            <a:r>
              <a:rPr lang="it-IT" sz="1500" dirty="0">
                <a:solidFill>
                  <a:srgbClr val="002060"/>
                </a:solidFill>
                <a:latin typeface="Georgia" charset="0"/>
                <a:ea typeface="Georgia" charset="0"/>
                <a:cs typeface="Georgia" charset="0"/>
              </a:rPr>
              <a:t>Se la cosa non ha valore commerciale, la misura del premio è fissata dal giudice secondo il suo prudente apprezzamento.»</a:t>
            </a:r>
          </a:p>
          <a:p>
            <a:pPr defTabSz="342892"/>
            <a:endParaRPr lang="it-IT" sz="1500" dirty="0">
              <a:solidFill>
                <a:srgbClr val="002060"/>
              </a:solidFill>
              <a:latin typeface="Georgia" charset="0"/>
              <a:ea typeface="Georgia" charset="0"/>
              <a:cs typeface="Georgia" charset="0"/>
            </a:endParaRPr>
          </a:p>
          <a:p>
            <a:pPr defTabSz="342892"/>
            <a:r>
              <a:rPr lang="it-IT" sz="1500" dirty="0">
                <a:solidFill>
                  <a:srgbClr val="002060"/>
                </a:solidFill>
                <a:latin typeface="Georgia" charset="0"/>
                <a:ea typeface="Georgia" charset="0"/>
                <a:cs typeface="Georgia" charset="0"/>
              </a:rPr>
              <a:t>Art</a:t>
            </a:r>
            <a:r>
              <a:rPr lang="en-US" sz="1500" dirty="0">
                <a:solidFill>
                  <a:srgbClr val="002060"/>
                </a:solidFill>
                <a:latin typeface="Georgia" charset="0"/>
                <a:ea typeface="Georgia" charset="0"/>
                <a:cs typeface="Georgia" charset="0"/>
              </a:rPr>
              <a:t>. 932 C.C.: </a:t>
            </a:r>
            <a:r>
              <a:rPr lang="it-IT" sz="1500" dirty="0">
                <a:solidFill>
                  <a:srgbClr val="002060"/>
                </a:solidFill>
                <a:latin typeface="Georgia" charset="0"/>
                <a:ea typeface="Georgia" charset="0"/>
                <a:cs typeface="Georgia" charset="0"/>
              </a:rPr>
              <a:t>«Tesoro è qualunque cosa mobile di pregio, nascosta o sotterrata, di cui nessuno può provare di essere proprietario.</a:t>
            </a:r>
          </a:p>
          <a:p>
            <a:pPr defTabSz="342892"/>
            <a:r>
              <a:rPr lang="it-IT" sz="1500" dirty="0">
                <a:solidFill>
                  <a:srgbClr val="002060"/>
                </a:solidFill>
                <a:latin typeface="Georgia" charset="0"/>
                <a:ea typeface="Georgia" charset="0"/>
                <a:cs typeface="Georgia" charset="0"/>
              </a:rPr>
              <a:t>Il tesoro appartiene al proprietario del fondo in cui si trova. Se il tesoro è trovato nel fondo altrui, purché sia stato scoperto per solo effetto del caso, spetta per metà al proprietario del fondo e per metà al ritrovatore. La stessa disposizione si applica se il tesoro è scoperto in una cosa mobile altrui.</a:t>
            </a:r>
          </a:p>
          <a:p>
            <a:pPr defTabSz="342892"/>
            <a:r>
              <a:rPr lang="it-IT" sz="1500" dirty="0">
                <a:solidFill>
                  <a:srgbClr val="002060"/>
                </a:solidFill>
                <a:latin typeface="Georgia" charset="0"/>
                <a:ea typeface="Georgia" charset="0"/>
                <a:cs typeface="Georgia" charset="0"/>
              </a:rPr>
              <a:t>Per il ritrovamento degli oggetti d'interesse storico, archeologico, paletnologico, paleontologico e artistico si osservano le disposizioni delle leggi speciali.»</a:t>
            </a:r>
          </a:p>
        </p:txBody>
      </p:sp>
    </p:spTree>
    <p:extLst>
      <p:ext uri="{BB962C8B-B14F-4D97-AF65-F5344CB8AC3E}">
        <p14:creationId xmlns:p14="http://schemas.microsoft.com/office/powerpoint/2010/main" val="525605928"/>
      </p:ext>
    </p:extLst>
  </p:cSld>
  <p:clrMapOvr>
    <a:masterClrMapping/>
  </p:clrMapOvr>
  <mc:AlternateContent xmlns:mc="http://schemas.openxmlformats.org/markup-compatibility/2006" xmlns:p14="http://schemas.microsoft.com/office/powerpoint/2010/main">
    <mc:Choice Requires="p14">
      <p:transition spd="slow" p14:dur="2000" advTm="83752"/>
    </mc:Choice>
    <mc:Fallback xmlns="">
      <p:transition spd="slow" advTm="83752"/>
    </mc:Fallback>
  </mc:AlternateContent>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176938" y="663506"/>
            <a:ext cx="7356287" cy="406592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u="sng" dirty="0">
                <a:solidFill>
                  <a:srgbClr val="2E83C3">
                    <a:lumMod val="50000"/>
                  </a:srgbClr>
                </a:solidFill>
                <a:latin typeface="Georgia" panose="02040502050405020303" pitchFamily="18" charset="0"/>
              </a:rPr>
              <a:t>Acquisti a titolo originario </a:t>
            </a: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9" name="CasellaDiTesto 8"/>
          <p:cNvSpPr txBox="1"/>
          <p:nvPr/>
        </p:nvSpPr>
        <p:spPr>
          <a:xfrm>
            <a:off x="171451" y="1059582"/>
            <a:ext cx="7361774" cy="3993399"/>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500" b="1" dirty="0">
                <a:solidFill>
                  <a:srgbClr val="002060"/>
                </a:solidFill>
                <a:latin typeface="Georgia" charset="0"/>
                <a:ea typeface="Georgia" charset="0"/>
                <a:cs typeface="Georgia" charset="0"/>
              </a:rPr>
              <a:t>Accessione</a:t>
            </a:r>
            <a:r>
              <a:rPr lang="it-IT" sz="1500" dirty="0">
                <a:solidFill>
                  <a:srgbClr val="002060"/>
                </a:solidFill>
                <a:latin typeface="Georgia" charset="0"/>
                <a:ea typeface="Georgia" charset="0"/>
                <a:cs typeface="Georgia" charset="0"/>
              </a:rPr>
              <a:t> </a:t>
            </a:r>
          </a:p>
          <a:p>
            <a:pPr defTabSz="342892"/>
            <a:r>
              <a:rPr lang="it-IT" sz="1500" dirty="0">
                <a:solidFill>
                  <a:srgbClr val="002060"/>
                </a:solidFill>
                <a:latin typeface="Georgia" charset="0"/>
                <a:ea typeface="Georgia" charset="0"/>
                <a:cs typeface="Georgia" charset="0"/>
              </a:rPr>
              <a:t>Art</a:t>
            </a:r>
            <a:r>
              <a:rPr lang="en-US" sz="1500" dirty="0">
                <a:solidFill>
                  <a:srgbClr val="002060"/>
                </a:solidFill>
                <a:latin typeface="Georgia" charset="0"/>
                <a:ea typeface="Georgia" charset="0"/>
                <a:cs typeface="Georgia" charset="0"/>
              </a:rPr>
              <a:t>. 934 C.C.: </a:t>
            </a:r>
            <a:r>
              <a:rPr lang="it-IT" sz="1500" dirty="0">
                <a:solidFill>
                  <a:srgbClr val="002060"/>
                </a:solidFill>
                <a:latin typeface="Georgia" charset="0"/>
                <a:ea typeface="Georgia" charset="0"/>
                <a:cs typeface="Georgia" charset="0"/>
              </a:rPr>
              <a:t>«Qualunque piantagione, costruzione od opera esistente sopra o sotto il suolo appartiene al proprietario di questo, salvo quanto è disposto dagli articoli 935, 936, 937 e 938 e salvo che risulti diversamente dal titolo o dalla legge.»</a:t>
            </a:r>
          </a:p>
          <a:p>
            <a:pPr defTabSz="342892"/>
            <a:endParaRPr lang="it-IT" sz="1500" dirty="0">
              <a:solidFill>
                <a:srgbClr val="002060"/>
              </a:solidFill>
              <a:latin typeface="Georgia" charset="0"/>
              <a:ea typeface="Georgia" charset="0"/>
              <a:cs typeface="Georgia" charset="0"/>
            </a:endParaRPr>
          </a:p>
          <a:p>
            <a:pPr defTabSz="342892"/>
            <a:r>
              <a:rPr lang="it-IT" sz="1500" dirty="0">
                <a:solidFill>
                  <a:srgbClr val="002060"/>
                </a:solidFill>
                <a:latin typeface="Georgia" charset="0"/>
                <a:ea typeface="Georgia" charset="0"/>
                <a:cs typeface="Georgia" charset="0"/>
              </a:rPr>
              <a:t>Art</a:t>
            </a:r>
            <a:r>
              <a:rPr lang="en-US" sz="1500" dirty="0">
                <a:solidFill>
                  <a:srgbClr val="002060"/>
                </a:solidFill>
                <a:latin typeface="Georgia" charset="0"/>
                <a:ea typeface="Georgia" charset="0"/>
                <a:cs typeface="Georgia" charset="0"/>
              </a:rPr>
              <a:t>. 935 C.C.: </a:t>
            </a:r>
            <a:r>
              <a:rPr lang="it-IT" sz="1500" dirty="0">
                <a:solidFill>
                  <a:srgbClr val="002060"/>
                </a:solidFill>
                <a:latin typeface="Georgia" charset="0"/>
                <a:ea typeface="Georgia" charset="0"/>
                <a:cs typeface="Georgia" charset="0"/>
              </a:rPr>
              <a:t>«Il proprietario del suolo che ha fatto costruzioni, piantagioni od opere con materiali altrui deve pagarne il valore, se la separazione non è chiesta dal proprietario dei materiali, ovvero non può farsi senza che si rechi grave danno all'opera costruita o senza che perisca la piantagione. Deve inoltre, anche nel caso che si faccia la separazione, il risarcimento dei danni, se è in colpa grave.»</a:t>
            </a:r>
          </a:p>
          <a:p>
            <a:pPr defTabSz="342892"/>
            <a:endParaRPr lang="it-IT" sz="1500" dirty="0">
              <a:solidFill>
                <a:srgbClr val="002060"/>
              </a:solidFill>
              <a:latin typeface="Georgia" charset="0"/>
              <a:ea typeface="Georgia" charset="0"/>
              <a:cs typeface="Georgia" charset="0"/>
            </a:endParaRPr>
          </a:p>
          <a:p>
            <a:pPr defTabSz="342892"/>
            <a:r>
              <a:rPr lang="it-IT" sz="1500" dirty="0">
                <a:solidFill>
                  <a:srgbClr val="002060"/>
                </a:solidFill>
                <a:latin typeface="Georgia" charset="0"/>
                <a:ea typeface="Georgia" charset="0"/>
                <a:cs typeface="Georgia" charset="0"/>
              </a:rPr>
              <a:t>Art</a:t>
            </a:r>
            <a:r>
              <a:rPr lang="en-US" sz="1500" dirty="0">
                <a:solidFill>
                  <a:srgbClr val="002060"/>
                </a:solidFill>
                <a:latin typeface="Georgia" charset="0"/>
                <a:ea typeface="Georgia" charset="0"/>
                <a:cs typeface="Georgia" charset="0"/>
              </a:rPr>
              <a:t>. 936 C.C.: </a:t>
            </a:r>
            <a:r>
              <a:rPr lang="it-IT" sz="1500" dirty="0">
                <a:solidFill>
                  <a:srgbClr val="002060"/>
                </a:solidFill>
                <a:latin typeface="Georgia" charset="0"/>
                <a:ea typeface="Georgia" charset="0"/>
                <a:cs typeface="Georgia" charset="0"/>
              </a:rPr>
              <a:t>«Quando le piantagioni, costruzioni od opere sono state fatte da un terzo con suoi materiali, il proprietario del fondo ha diritto di ritenerle o di obbligare colui che le ha fatte a levarle.</a:t>
            </a:r>
          </a:p>
          <a:p>
            <a:pPr defTabSz="342892"/>
            <a:r>
              <a:rPr lang="it-IT" sz="1500" dirty="0">
                <a:solidFill>
                  <a:srgbClr val="002060"/>
                </a:solidFill>
                <a:latin typeface="Georgia" charset="0"/>
                <a:ea typeface="Georgia" charset="0"/>
                <a:cs typeface="Georgia" charset="0"/>
              </a:rPr>
              <a:t>Se il proprietario preferisce di ritenerle, deve pagare a sua scelta il valore dei materiali e il prezzo della mano d'opera oppure l'aumento di valore recato al fondo.»</a:t>
            </a:r>
          </a:p>
          <a:p>
            <a:pPr defTabSz="342892"/>
            <a:endParaRPr lang="en-US" sz="15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1258591785"/>
      </p:ext>
    </p:extLst>
  </p:cSld>
  <p:clrMapOvr>
    <a:masterClrMapping/>
  </p:clrMapOvr>
  <mc:AlternateContent xmlns:mc="http://schemas.openxmlformats.org/markup-compatibility/2006" xmlns:p14="http://schemas.microsoft.com/office/powerpoint/2010/main">
    <mc:Choice Requires="p14">
      <p:transition spd="slow" p14:dur="2000" advTm="153084"/>
    </mc:Choice>
    <mc:Fallback xmlns="">
      <p:transition spd="slow" advTm="153084"/>
    </mc:Fallback>
  </mc:AlternateContent>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169701" y="652829"/>
            <a:ext cx="7356287" cy="406592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u="sng" dirty="0">
                <a:solidFill>
                  <a:srgbClr val="2E83C3">
                    <a:lumMod val="50000"/>
                  </a:srgbClr>
                </a:solidFill>
                <a:latin typeface="Georgia" panose="02040502050405020303" pitchFamily="18" charset="0"/>
              </a:rPr>
              <a:t>Acquisti a titolo originario </a:t>
            </a: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4" name="CasellaDiTesto 3"/>
          <p:cNvSpPr txBox="1"/>
          <p:nvPr/>
        </p:nvSpPr>
        <p:spPr>
          <a:xfrm>
            <a:off x="198058" y="2673020"/>
            <a:ext cx="6867792" cy="992577"/>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500" b="1" dirty="0">
                <a:solidFill>
                  <a:srgbClr val="002060"/>
                </a:solidFill>
                <a:latin typeface="Georgia" charset="0"/>
                <a:ea typeface="Georgia" charset="0"/>
                <a:cs typeface="Georgia" charset="0"/>
              </a:rPr>
              <a:t>Alluvione</a:t>
            </a:r>
            <a:r>
              <a:rPr lang="it-IT" sz="1500" dirty="0">
                <a:solidFill>
                  <a:srgbClr val="002060"/>
                </a:solidFill>
                <a:latin typeface="Georgia" charset="0"/>
                <a:ea typeface="Georgia" charset="0"/>
                <a:cs typeface="Georgia" charset="0"/>
              </a:rPr>
              <a:t> - Art</a:t>
            </a:r>
            <a:r>
              <a:rPr lang="en-US" sz="1500" dirty="0">
                <a:solidFill>
                  <a:srgbClr val="002060"/>
                </a:solidFill>
                <a:latin typeface="Georgia" charset="0"/>
                <a:ea typeface="Georgia" charset="0"/>
                <a:cs typeface="Georgia" charset="0"/>
              </a:rPr>
              <a:t>. 941 C.C.: </a:t>
            </a:r>
            <a:r>
              <a:rPr lang="it-IT" sz="1500" dirty="0">
                <a:solidFill>
                  <a:srgbClr val="002060"/>
                </a:solidFill>
                <a:latin typeface="Georgia" charset="0"/>
                <a:ea typeface="Georgia" charset="0"/>
                <a:cs typeface="Georgia" charset="0"/>
              </a:rPr>
              <a:t>«Le unioni di terra e gli incrementi, che si formano successivamente e impercettibilmente nei fondi posti lungo le rive dei fiumi o torrenti, appartengono al proprietario del fondo, salvo quanto è disposto dalle leggi speciali.»</a:t>
            </a:r>
            <a:endParaRPr lang="en-US" sz="1500" dirty="0">
              <a:solidFill>
                <a:srgbClr val="002060"/>
              </a:solidFill>
              <a:latin typeface="Georgia" charset="0"/>
              <a:ea typeface="Georgia" charset="0"/>
              <a:cs typeface="Georgia" charset="0"/>
            </a:endParaRPr>
          </a:p>
        </p:txBody>
      </p:sp>
      <p:sp>
        <p:nvSpPr>
          <p:cNvPr id="8" name="CasellaDiTesto 7"/>
          <p:cNvSpPr txBox="1"/>
          <p:nvPr/>
        </p:nvSpPr>
        <p:spPr>
          <a:xfrm>
            <a:off x="214745" y="3665597"/>
            <a:ext cx="6867792" cy="1454242"/>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500" b="1" dirty="0">
                <a:solidFill>
                  <a:srgbClr val="002060"/>
                </a:solidFill>
                <a:latin typeface="Georgia" charset="0"/>
                <a:ea typeface="Georgia" charset="0"/>
                <a:cs typeface="Georgia" charset="0"/>
              </a:rPr>
              <a:t>Avulsione</a:t>
            </a:r>
            <a:r>
              <a:rPr lang="it-IT" sz="1500" dirty="0">
                <a:solidFill>
                  <a:srgbClr val="002060"/>
                </a:solidFill>
                <a:latin typeface="Georgia" charset="0"/>
                <a:ea typeface="Georgia" charset="0"/>
                <a:cs typeface="Georgia" charset="0"/>
              </a:rPr>
              <a:t> - Art</a:t>
            </a:r>
            <a:r>
              <a:rPr lang="en-US" sz="1500" dirty="0">
                <a:solidFill>
                  <a:srgbClr val="002060"/>
                </a:solidFill>
                <a:latin typeface="Georgia" charset="0"/>
                <a:ea typeface="Georgia" charset="0"/>
                <a:cs typeface="Georgia" charset="0"/>
              </a:rPr>
              <a:t>. 944 C.C.: </a:t>
            </a:r>
            <a:r>
              <a:rPr lang="it-IT" sz="1500" dirty="0">
                <a:solidFill>
                  <a:srgbClr val="002060"/>
                </a:solidFill>
                <a:latin typeface="Georgia" charset="0"/>
                <a:ea typeface="Georgia" charset="0"/>
                <a:cs typeface="Georgia" charset="0"/>
              </a:rPr>
              <a:t>«Se un fiume o torrente stacca per forza istantanea una parte considerevole e riconoscibile di un fondo contiguo al suo corso e la trasporta verso un fondo inferiore o verso l'opposta riva (1), il proprietario del fondo al quale si è unita la parte staccata ne acquista la proprietà. Deve però pagare all'altro proprietario un'indennità nei limiti del maggior valore recato al fondo dall'avulsione.»</a:t>
            </a:r>
            <a:endParaRPr lang="en-US" sz="1500" dirty="0">
              <a:solidFill>
                <a:srgbClr val="002060"/>
              </a:solidFill>
              <a:latin typeface="Georgia" charset="0"/>
              <a:ea typeface="Georgia" charset="0"/>
              <a:cs typeface="Georgia" charset="0"/>
            </a:endParaRPr>
          </a:p>
        </p:txBody>
      </p:sp>
      <p:sp>
        <p:nvSpPr>
          <p:cNvPr id="9" name="CasellaDiTesto 8"/>
          <p:cNvSpPr txBox="1"/>
          <p:nvPr/>
        </p:nvSpPr>
        <p:spPr>
          <a:xfrm>
            <a:off x="209758" y="1007173"/>
            <a:ext cx="6867792" cy="1685075"/>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500" b="1" dirty="0">
                <a:solidFill>
                  <a:srgbClr val="002060"/>
                </a:solidFill>
                <a:latin typeface="Georgia" charset="0"/>
                <a:ea typeface="Georgia" charset="0"/>
                <a:cs typeface="Georgia" charset="0"/>
              </a:rPr>
              <a:t>Accessione</a:t>
            </a:r>
            <a:r>
              <a:rPr lang="it-IT" sz="1500" dirty="0">
                <a:solidFill>
                  <a:srgbClr val="002060"/>
                </a:solidFill>
                <a:latin typeface="Georgia" charset="0"/>
                <a:ea typeface="Georgia" charset="0"/>
                <a:cs typeface="Georgia" charset="0"/>
              </a:rPr>
              <a:t> - Art</a:t>
            </a:r>
            <a:r>
              <a:rPr lang="en-US" sz="1500" dirty="0">
                <a:solidFill>
                  <a:srgbClr val="002060"/>
                </a:solidFill>
                <a:latin typeface="Georgia" charset="0"/>
                <a:ea typeface="Georgia" charset="0"/>
                <a:cs typeface="Georgia" charset="0"/>
              </a:rPr>
              <a:t>. 938 C.C.: </a:t>
            </a:r>
            <a:r>
              <a:rPr lang="it-IT" sz="1500" dirty="0">
                <a:solidFill>
                  <a:srgbClr val="002060"/>
                </a:solidFill>
                <a:latin typeface="Georgia" charset="0"/>
                <a:ea typeface="Georgia" charset="0"/>
                <a:cs typeface="Georgia" charset="0"/>
              </a:rPr>
              <a:t>«Se nella costruzione di un edificio si occupa in buona fede una porzione del fondo attiguo, e il proprietario di questo non fa opposizione entro tre mesi dal giorno in cui ebbe inizio la costruzione, l'autorità giudiziaria, tenuto conto delle circostanze, può attribuire al costruttore la proprietà dell'edificio e del suolo occupato. Il costruttore è tenuto a pagare al proprietario del suolo il doppio del valore della superficie occupata, oltre il risarcimento dei danni.»</a:t>
            </a:r>
            <a:endParaRPr lang="en-US" sz="15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438207545"/>
      </p:ext>
    </p:extLst>
  </p:cSld>
  <p:clrMapOvr>
    <a:masterClrMapping/>
  </p:clrMapOvr>
  <mc:AlternateContent xmlns:mc="http://schemas.openxmlformats.org/markup-compatibility/2006" xmlns:p14="http://schemas.microsoft.com/office/powerpoint/2010/main">
    <mc:Choice Requires="p14">
      <p:transition spd="slow" p14:dur="2000" advTm="182902"/>
    </mc:Choice>
    <mc:Fallback xmlns="">
      <p:transition spd="slow" advTm="182902"/>
    </mc:Fallback>
  </mc:AlternateContent>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169702" y="947181"/>
            <a:ext cx="7356287" cy="406592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u="sng" dirty="0">
                <a:solidFill>
                  <a:srgbClr val="2E83C3">
                    <a:lumMod val="50000"/>
                  </a:srgbClr>
                </a:solidFill>
                <a:latin typeface="Georgia" panose="02040502050405020303" pitchFamily="18" charset="0"/>
              </a:rPr>
              <a:t>Acquisti a titolo originario </a:t>
            </a: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4" name="CasellaDiTesto 3"/>
          <p:cNvSpPr txBox="1"/>
          <p:nvPr/>
        </p:nvSpPr>
        <p:spPr>
          <a:xfrm>
            <a:off x="160380" y="3795886"/>
            <a:ext cx="6867792" cy="992577"/>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500" b="1" dirty="0">
                <a:solidFill>
                  <a:srgbClr val="002060"/>
                </a:solidFill>
                <a:latin typeface="Georgia" charset="0"/>
                <a:ea typeface="Georgia" charset="0"/>
                <a:cs typeface="Georgia" charset="0"/>
              </a:rPr>
              <a:t>Specificazione</a:t>
            </a:r>
            <a:r>
              <a:rPr lang="it-IT" sz="1500" dirty="0">
                <a:solidFill>
                  <a:srgbClr val="002060"/>
                </a:solidFill>
                <a:latin typeface="Georgia" charset="0"/>
                <a:ea typeface="Georgia" charset="0"/>
                <a:cs typeface="Georgia" charset="0"/>
              </a:rPr>
              <a:t> - Art</a:t>
            </a:r>
            <a:r>
              <a:rPr lang="en-US" sz="1500" dirty="0">
                <a:solidFill>
                  <a:srgbClr val="002060"/>
                </a:solidFill>
                <a:latin typeface="Georgia" charset="0"/>
                <a:ea typeface="Georgia" charset="0"/>
                <a:cs typeface="Georgia" charset="0"/>
              </a:rPr>
              <a:t>. 923 C.C.: </a:t>
            </a:r>
            <a:r>
              <a:rPr lang="it-IT" sz="1500" dirty="0">
                <a:solidFill>
                  <a:srgbClr val="002060"/>
                </a:solidFill>
                <a:latin typeface="Georgia" charset="0"/>
                <a:ea typeface="Georgia" charset="0"/>
                <a:cs typeface="Georgia" charset="0"/>
              </a:rPr>
              <a:t>«Le cose mobili che non sono proprietà di alcuno si acquistano con l'occupazione.</a:t>
            </a:r>
          </a:p>
          <a:p>
            <a:pPr defTabSz="342892"/>
            <a:r>
              <a:rPr lang="it-IT" sz="1500" dirty="0">
                <a:solidFill>
                  <a:srgbClr val="002060"/>
                </a:solidFill>
                <a:latin typeface="Georgia" charset="0"/>
                <a:ea typeface="Georgia" charset="0"/>
                <a:cs typeface="Georgia" charset="0"/>
              </a:rPr>
              <a:t>Tali sono le cose abbandonate e gli animali che formano oggetto di caccia o di pesca.»</a:t>
            </a:r>
            <a:endParaRPr lang="en-US" sz="1500" dirty="0">
              <a:solidFill>
                <a:srgbClr val="002060"/>
              </a:solidFill>
              <a:latin typeface="Georgia" charset="0"/>
              <a:ea typeface="Georgia" charset="0"/>
              <a:cs typeface="Georgia" charset="0"/>
            </a:endParaRPr>
          </a:p>
        </p:txBody>
      </p:sp>
      <p:sp>
        <p:nvSpPr>
          <p:cNvPr id="10" name="CasellaDiTesto 9"/>
          <p:cNvSpPr txBox="1"/>
          <p:nvPr/>
        </p:nvSpPr>
        <p:spPr>
          <a:xfrm>
            <a:off x="169702" y="1491630"/>
            <a:ext cx="6867792" cy="3531734"/>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500" b="1" dirty="0">
                <a:solidFill>
                  <a:srgbClr val="002060"/>
                </a:solidFill>
                <a:latin typeface="Georgia" charset="0"/>
                <a:ea typeface="Georgia" charset="0"/>
                <a:cs typeface="Georgia" charset="0"/>
              </a:rPr>
              <a:t>Unione e commistione </a:t>
            </a:r>
            <a:r>
              <a:rPr lang="it-IT" sz="1500" dirty="0">
                <a:solidFill>
                  <a:srgbClr val="002060"/>
                </a:solidFill>
                <a:latin typeface="Georgia" charset="0"/>
                <a:ea typeface="Georgia" charset="0"/>
                <a:cs typeface="Georgia" charset="0"/>
              </a:rPr>
              <a:t> - Art</a:t>
            </a:r>
            <a:r>
              <a:rPr lang="en-US" sz="1500" dirty="0">
                <a:solidFill>
                  <a:srgbClr val="002060"/>
                </a:solidFill>
                <a:latin typeface="Georgia" charset="0"/>
                <a:ea typeface="Georgia" charset="0"/>
                <a:cs typeface="Georgia" charset="0"/>
              </a:rPr>
              <a:t>. 939 C.C.: </a:t>
            </a:r>
            <a:r>
              <a:rPr lang="it-IT" sz="1500" dirty="0">
                <a:solidFill>
                  <a:srgbClr val="002060"/>
                </a:solidFill>
                <a:latin typeface="Georgia" charset="0"/>
                <a:ea typeface="Georgia" charset="0"/>
                <a:cs typeface="Georgia" charset="0"/>
              </a:rPr>
              <a:t>«Quando più cose appartenenti a diversi proprietari sono state unite o mescolate in guisa da formare un sol tutto, ma sono separabili senza notevole deterioramento, ciascuno conserva la proprietà della cosa sua e ha diritto di ottenerne la separazione. In caso diverso, la proprietà ne diventa comune in proporzione del valore delle cose spettanti a ciascuno.</a:t>
            </a:r>
          </a:p>
          <a:p>
            <a:pPr defTabSz="342892"/>
            <a:r>
              <a:rPr lang="it-IT" sz="1500" dirty="0">
                <a:solidFill>
                  <a:srgbClr val="002060"/>
                </a:solidFill>
                <a:latin typeface="Georgia" charset="0"/>
                <a:ea typeface="Georgia" charset="0"/>
                <a:cs typeface="Georgia" charset="0"/>
              </a:rPr>
              <a:t>Quando però una delle cose si può riguardare come principale o è di molto superiore per valore, ancorché serva all'altra di ornamento, il proprietario della cosa principale acquista la proprietà del tutto. Egli ha l'obbligo di pagare all'altro il valore della cosa che vi è unita o mescolata; ma se l'unione o la mescolanza è avvenuta senza il suo consenso ad opera del proprietario della cosa accessoria, egli non è obbligato a corrispondere che la somma minore tra l'aumento di valore apportato alla cosa principale e il valore della cosa accessoria.</a:t>
            </a:r>
          </a:p>
          <a:p>
            <a:pPr defTabSz="342892"/>
            <a:r>
              <a:rPr lang="it-IT" sz="1500" dirty="0">
                <a:solidFill>
                  <a:srgbClr val="002060"/>
                </a:solidFill>
                <a:latin typeface="Georgia" charset="0"/>
                <a:ea typeface="Georgia" charset="0"/>
                <a:cs typeface="Georgia" charset="0"/>
              </a:rPr>
              <a:t>È inoltre dovuto il risarcimento dei danni in caso di colpa grave.»</a:t>
            </a:r>
            <a:endParaRPr lang="en-US" sz="15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1232783252"/>
      </p:ext>
    </p:extLst>
  </p:cSld>
  <p:clrMapOvr>
    <a:masterClrMapping/>
  </p:clrMapOvr>
  <mc:AlternateContent xmlns:mc="http://schemas.openxmlformats.org/markup-compatibility/2006" xmlns:p14="http://schemas.microsoft.com/office/powerpoint/2010/main">
    <mc:Choice Requires="p14">
      <p:transition spd="slow" p14:dur="2000" advTm="99600"/>
    </mc:Choice>
    <mc:Fallback xmlns="">
      <p:transition spd="slow" advTm="99600"/>
    </mc:Fallback>
  </mc:AlternateContent>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169702" y="947181"/>
            <a:ext cx="7356287" cy="406592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u="sng" dirty="0">
                <a:solidFill>
                  <a:srgbClr val="2E83C3">
                    <a:lumMod val="50000"/>
                  </a:srgbClr>
                </a:solidFill>
                <a:latin typeface="Georgia" panose="02040502050405020303" pitchFamily="18" charset="0"/>
              </a:rPr>
              <a:t>Acquisti a titolo originario </a:t>
            </a: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4" name="CasellaDiTesto 3"/>
          <p:cNvSpPr txBox="1"/>
          <p:nvPr/>
        </p:nvSpPr>
        <p:spPr>
          <a:xfrm>
            <a:off x="169702" y="1492941"/>
            <a:ext cx="6867792" cy="1454242"/>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500" b="1" dirty="0">
                <a:solidFill>
                  <a:srgbClr val="002060"/>
                </a:solidFill>
                <a:latin typeface="Georgia" charset="0"/>
                <a:ea typeface="Georgia" charset="0"/>
                <a:cs typeface="Georgia" charset="0"/>
              </a:rPr>
              <a:t>Specificazione</a:t>
            </a:r>
            <a:r>
              <a:rPr lang="it-IT" sz="1500" dirty="0">
                <a:solidFill>
                  <a:srgbClr val="002060"/>
                </a:solidFill>
                <a:latin typeface="Georgia" charset="0"/>
                <a:ea typeface="Georgia" charset="0"/>
                <a:cs typeface="Georgia" charset="0"/>
              </a:rPr>
              <a:t> - Art</a:t>
            </a:r>
            <a:r>
              <a:rPr lang="en-US" sz="1500" dirty="0">
                <a:solidFill>
                  <a:srgbClr val="002060"/>
                </a:solidFill>
                <a:latin typeface="Georgia" charset="0"/>
                <a:ea typeface="Georgia" charset="0"/>
                <a:cs typeface="Georgia" charset="0"/>
              </a:rPr>
              <a:t>. 940 C.C.: </a:t>
            </a:r>
            <a:r>
              <a:rPr lang="it-IT" sz="1500" dirty="0">
                <a:solidFill>
                  <a:srgbClr val="002060"/>
                </a:solidFill>
                <a:latin typeface="Georgia" charset="0"/>
                <a:ea typeface="Georgia" charset="0"/>
                <a:cs typeface="Georgia" charset="0"/>
              </a:rPr>
              <a:t>«Se taluno ha adoperato una materia che non gli apparteneva per formare una nuova cosa, possa o non possa la materia riprendere la sua prima forma, ne acquista la proprietà pagando al proprietario il prezzo della materia, salvo che il valore della materia sorpassi notevolmente quello della mano d'opera. In questo ultimo caso la cosa spetta al proprietario della materia, il quale deve pagare il prezzo della mano d'opera.»</a:t>
            </a:r>
            <a:endParaRPr lang="en-US" sz="15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465890108"/>
      </p:ext>
    </p:extLst>
  </p:cSld>
  <p:clrMapOvr>
    <a:masterClrMapping/>
  </p:clrMapOvr>
  <mc:AlternateContent xmlns:mc="http://schemas.openxmlformats.org/markup-compatibility/2006" xmlns:p14="http://schemas.microsoft.com/office/powerpoint/2010/main">
    <mc:Choice Requires="p14">
      <p:transition spd="slow" p14:dur="2000" advTm="93291"/>
    </mc:Choice>
    <mc:Fallback xmlns="">
      <p:transition spd="slow" advTm="93291"/>
    </mc:Fallback>
  </mc:AlternateContent>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169702" y="947181"/>
            <a:ext cx="7356287" cy="406592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u="sng" dirty="0">
                <a:solidFill>
                  <a:srgbClr val="2E83C3">
                    <a:lumMod val="50000"/>
                  </a:srgbClr>
                </a:solidFill>
                <a:latin typeface="Georgia" panose="02040502050405020303" pitchFamily="18" charset="0"/>
              </a:rPr>
              <a:t>Acquisti a titolo originario</a:t>
            </a:r>
          </a:p>
          <a:p>
            <a:pPr algn="l">
              <a:spcBef>
                <a:spcPts val="450"/>
              </a:spcBef>
              <a:spcAft>
                <a:spcPts val="450"/>
              </a:spcAft>
              <a:buClr>
                <a:srgbClr val="5FCBEF"/>
              </a:buClr>
            </a:pPr>
            <a:endParaRPr lang="it-IT" u="sng"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u="sng"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u="sng"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u="sng"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u="sng"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u="sng"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u="sng"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Altri modi previsti dalla legge (es. Acquisto della proprietà a seguito dell’esercizio del patto di riscatto) </a:t>
            </a: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8" name="CasellaDiTesto 7"/>
          <p:cNvSpPr txBox="1"/>
          <p:nvPr/>
        </p:nvSpPr>
        <p:spPr>
          <a:xfrm>
            <a:off x="165673" y="1491630"/>
            <a:ext cx="6867792" cy="761745"/>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500" b="1" dirty="0">
                <a:solidFill>
                  <a:srgbClr val="002060"/>
                </a:solidFill>
                <a:latin typeface="Georgia" charset="0"/>
                <a:ea typeface="Georgia" charset="0"/>
                <a:cs typeface="Georgia" charset="0"/>
              </a:rPr>
              <a:t>Usucapione</a:t>
            </a:r>
            <a:r>
              <a:rPr lang="it-IT" sz="1500" dirty="0">
                <a:solidFill>
                  <a:srgbClr val="002060"/>
                </a:solidFill>
                <a:latin typeface="Georgia" charset="0"/>
                <a:ea typeface="Georgia" charset="0"/>
                <a:cs typeface="Georgia" charset="0"/>
              </a:rPr>
              <a:t> - Art</a:t>
            </a:r>
            <a:r>
              <a:rPr lang="en-US" sz="1500" dirty="0">
                <a:solidFill>
                  <a:srgbClr val="002060"/>
                </a:solidFill>
                <a:latin typeface="Georgia" charset="0"/>
                <a:ea typeface="Georgia" charset="0"/>
                <a:cs typeface="Georgia" charset="0"/>
              </a:rPr>
              <a:t>. 1158 C.C.: </a:t>
            </a:r>
            <a:r>
              <a:rPr lang="it-IT" sz="1500" dirty="0">
                <a:solidFill>
                  <a:srgbClr val="002060"/>
                </a:solidFill>
                <a:latin typeface="Georgia" charset="0"/>
                <a:ea typeface="Georgia" charset="0"/>
                <a:cs typeface="Georgia" charset="0"/>
              </a:rPr>
              <a:t>«La proprietà dei beni immobili e gli altri diritti reali di godimento sui beni medesimi si acquistano in virtù del possesso continuato per venti anni.»</a:t>
            </a:r>
            <a:endParaRPr lang="en-US" sz="1500" dirty="0">
              <a:solidFill>
                <a:srgbClr val="002060"/>
              </a:solidFill>
              <a:latin typeface="Georgia" charset="0"/>
              <a:ea typeface="Georgia" charset="0"/>
              <a:cs typeface="Georgia" charset="0"/>
            </a:endParaRPr>
          </a:p>
        </p:txBody>
      </p:sp>
      <p:sp>
        <p:nvSpPr>
          <p:cNvPr id="9" name="CasellaDiTesto 8"/>
          <p:cNvSpPr txBox="1"/>
          <p:nvPr/>
        </p:nvSpPr>
        <p:spPr>
          <a:xfrm>
            <a:off x="153438" y="2499742"/>
            <a:ext cx="6867792" cy="1454242"/>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500" b="1" dirty="0">
                <a:solidFill>
                  <a:srgbClr val="002060"/>
                </a:solidFill>
                <a:latin typeface="Georgia" charset="0"/>
                <a:ea typeface="Georgia" charset="0"/>
                <a:cs typeface="Georgia" charset="0"/>
              </a:rPr>
              <a:t>Possesso in buona fede di cosa mobile </a:t>
            </a:r>
            <a:r>
              <a:rPr lang="it-IT" sz="1500" dirty="0">
                <a:solidFill>
                  <a:srgbClr val="002060"/>
                </a:solidFill>
                <a:latin typeface="Georgia" charset="0"/>
                <a:ea typeface="Georgia" charset="0"/>
                <a:cs typeface="Georgia" charset="0"/>
              </a:rPr>
              <a:t>- Art</a:t>
            </a:r>
            <a:r>
              <a:rPr lang="en-US" sz="1500" dirty="0">
                <a:solidFill>
                  <a:srgbClr val="002060"/>
                </a:solidFill>
                <a:latin typeface="Georgia" charset="0"/>
                <a:ea typeface="Georgia" charset="0"/>
                <a:cs typeface="Georgia" charset="0"/>
              </a:rPr>
              <a:t>. 1153 C.C.: </a:t>
            </a:r>
            <a:r>
              <a:rPr lang="it-IT" sz="1500" dirty="0">
                <a:solidFill>
                  <a:srgbClr val="002060"/>
                </a:solidFill>
                <a:latin typeface="Georgia" charset="0"/>
                <a:ea typeface="Georgia" charset="0"/>
                <a:cs typeface="Georgia" charset="0"/>
              </a:rPr>
              <a:t>«Colui al quale sono alienati beni mobili da parte di chi non è proprietario, ne acquista la proprietà mediante il possesso, purché sia in buona fede al momento della consegna e sussista un titolo idoneo al trasferimento della proprietà.</a:t>
            </a:r>
          </a:p>
          <a:p>
            <a:pPr defTabSz="342892"/>
            <a:r>
              <a:rPr lang="it-IT" sz="1500" dirty="0">
                <a:solidFill>
                  <a:srgbClr val="002060"/>
                </a:solidFill>
                <a:latin typeface="Georgia" charset="0"/>
                <a:ea typeface="Georgia" charset="0"/>
                <a:cs typeface="Georgia" charset="0"/>
              </a:rPr>
              <a:t>La proprietà si acquista libera da diritti altrui sulla cosa, se questi non risultano dal titolo e vi è la buona fede dell'acquirente.»</a:t>
            </a:r>
            <a:endParaRPr lang="en-US" sz="15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489668194"/>
      </p:ext>
    </p:extLst>
  </p:cSld>
  <p:clrMapOvr>
    <a:masterClrMapping/>
  </p:clrMapOvr>
  <mc:AlternateContent xmlns:mc="http://schemas.openxmlformats.org/markup-compatibility/2006" xmlns:p14="http://schemas.microsoft.com/office/powerpoint/2010/main">
    <mc:Choice Requires="p14">
      <p:transition spd="slow" p14:dur="2000" advTm="124861"/>
    </mc:Choice>
    <mc:Fallback xmlns="">
      <p:transition spd="slow" advTm="124861"/>
    </mc:Fallback>
  </mc:AlternateContent>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182445"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Tx/>
              <a:buChar char="-"/>
            </a:pPr>
            <a:r>
              <a:rPr lang="it-IT" b="1" dirty="0">
                <a:solidFill>
                  <a:srgbClr val="2E83C3">
                    <a:lumMod val="50000"/>
                  </a:srgbClr>
                </a:solidFill>
                <a:latin typeface="Georgia" panose="02040502050405020303" pitchFamily="18" charset="0"/>
              </a:rPr>
              <a:t>Azioni a difesa della proprietà (c.d. azioni petitorie)</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Sono rimedi giudiziari attraverso i quali il proprietario ingiustamente privato della possibilità di utilizzare la sua cosa, o comunque disturbato nel godimento di essa, può recuperare il pieno e tranquillo godimento della cosa stessa. </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Le azioni petitorie sono quattro: * </a:t>
            </a:r>
            <a:r>
              <a:rPr lang="it-IT" b="1" dirty="0">
                <a:solidFill>
                  <a:srgbClr val="2E83C3">
                    <a:lumMod val="50000"/>
                  </a:srgbClr>
                </a:solidFill>
                <a:latin typeface="Georgia" panose="02040502050405020303" pitchFamily="18" charset="0"/>
              </a:rPr>
              <a:t>azione di rivendicazione</a:t>
            </a:r>
            <a:r>
              <a:rPr lang="it-IT" dirty="0">
                <a:solidFill>
                  <a:srgbClr val="2E83C3">
                    <a:lumMod val="50000"/>
                  </a:srgbClr>
                </a:solidFill>
                <a:latin typeface="Georgia" panose="02040502050405020303" pitchFamily="18" charset="0"/>
              </a:rPr>
              <a:t>; * </a:t>
            </a:r>
            <a:r>
              <a:rPr lang="it-IT" b="1" dirty="0">
                <a:solidFill>
                  <a:srgbClr val="2E83C3">
                    <a:lumMod val="50000"/>
                  </a:srgbClr>
                </a:solidFill>
                <a:latin typeface="Georgia" panose="02040502050405020303" pitchFamily="18" charset="0"/>
              </a:rPr>
              <a:t>azione negatoria</a:t>
            </a:r>
            <a:r>
              <a:rPr lang="it-IT" dirty="0">
                <a:solidFill>
                  <a:srgbClr val="2E83C3">
                    <a:lumMod val="50000"/>
                  </a:srgbClr>
                </a:solidFill>
                <a:latin typeface="Georgia" panose="02040502050405020303" pitchFamily="18" charset="0"/>
              </a:rPr>
              <a:t>; * </a:t>
            </a:r>
            <a:r>
              <a:rPr lang="it-IT" b="1" dirty="0">
                <a:solidFill>
                  <a:srgbClr val="2E83C3">
                    <a:lumMod val="50000"/>
                  </a:srgbClr>
                </a:solidFill>
                <a:latin typeface="Georgia" panose="02040502050405020303" pitchFamily="18" charset="0"/>
              </a:rPr>
              <a:t>azione di regolamento di confini</a:t>
            </a:r>
            <a:r>
              <a:rPr lang="it-IT" dirty="0">
                <a:solidFill>
                  <a:srgbClr val="2E83C3">
                    <a:lumMod val="50000"/>
                  </a:srgbClr>
                </a:solidFill>
                <a:latin typeface="Georgia" panose="02040502050405020303" pitchFamily="18" charset="0"/>
              </a:rPr>
              <a:t>; * </a:t>
            </a:r>
            <a:r>
              <a:rPr lang="it-IT" b="1" dirty="0">
                <a:solidFill>
                  <a:srgbClr val="2E83C3">
                    <a:lumMod val="50000"/>
                  </a:srgbClr>
                </a:solidFill>
                <a:latin typeface="Georgia" panose="02040502050405020303" pitchFamily="18" charset="0"/>
              </a:rPr>
              <a:t>azione per apposizione di termini</a:t>
            </a:r>
            <a:r>
              <a:rPr lang="it-IT" dirty="0">
                <a:solidFill>
                  <a:srgbClr val="2E83C3">
                    <a:lumMod val="50000"/>
                  </a:srgbClr>
                </a:solidFill>
                <a:latin typeface="Georgia" panose="02040502050405020303" pitchFamily="18" charset="0"/>
              </a:rPr>
              <a:t>. </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Queste azioni hanno due elementi in comune: </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 le può esercitare solo chi ha, e prova di avere, il diritto di proprietà sulla cosa; </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-sono imprescrittibili, per cui il proprietario non perde la possibilità di esercitarle.</a:t>
            </a:r>
          </a:p>
        </p:txBody>
      </p:sp>
    </p:spTree>
    <p:extLst>
      <p:ext uri="{BB962C8B-B14F-4D97-AF65-F5344CB8AC3E}">
        <p14:creationId xmlns:p14="http://schemas.microsoft.com/office/powerpoint/2010/main" val="349650769"/>
      </p:ext>
    </p:extLst>
  </p:cSld>
  <p:clrMapOvr>
    <a:masterClrMapping/>
  </p:clrMapOvr>
  <mc:AlternateContent xmlns:mc="http://schemas.openxmlformats.org/markup-compatibility/2006" xmlns:p14="http://schemas.microsoft.com/office/powerpoint/2010/main">
    <mc:Choice Requires="p14">
      <p:transition spd="slow" p14:dur="2000" advTm="180639"/>
    </mc:Choice>
    <mc:Fallback xmlns="">
      <p:transition spd="slow" advTm="180639"/>
    </mc:Fallback>
  </mc:AlternateContent>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Tx/>
              <a:buChar char="-"/>
            </a:pPr>
            <a:r>
              <a:rPr lang="it-IT" u="sng" dirty="0">
                <a:solidFill>
                  <a:srgbClr val="2E83C3">
                    <a:lumMod val="50000"/>
                  </a:srgbClr>
                </a:solidFill>
                <a:latin typeface="Georgia" panose="02040502050405020303" pitchFamily="18" charset="0"/>
              </a:rPr>
              <a:t>Azioni a difesa della proprietà (c.d. azioni petitorie)</a:t>
            </a:r>
          </a:p>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Azione di rivendicazione</a:t>
            </a:r>
          </a:p>
          <a:p>
            <a:pPr algn="l">
              <a:spcBef>
                <a:spcPts val="450"/>
              </a:spcBef>
              <a:spcAft>
                <a:spcPts val="450"/>
              </a:spcAft>
              <a:buClr>
                <a:srgbClr val="5FCBEF"/>
              </a:buClr>
            </a:pPr>
            <a:endParaRPr lang="it-IT" b="1"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b="1"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b="1"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b="1"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b="1"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b="1"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Con l'azione di rivendicazione, il proprietario di una cosa si rivolge contro chiunque possiede o detiene la cosa senza titolo, per ottenerne la riconsegna (titolo: è un atto o un (fatto) che giustifica il possesso o la detenzione della cosa altrui)</a:t>
            </a:r>
            <a:endParaRPr lang="it-IT" sz="1600" b="1" dirty="0">
              <a:solidFill>
                <a:srgbClr val="2E83C3">
                  <a:lumMod val="50000"/>
                </a:srgbClr>
              </a:solidFill>
              <a:latin typeface="Georgia" panose="02040502050405020303" pitchFamily="18" charset="0"/>
            </a:endParaRPr>
          </a:p>
        </p:txBody>
      </p:sp>
      <p:sp>
        <p:nvSpPr>
          <p:cNvPr id="4" name="CasellaDiTesto 3"/>
          <p:cNvSpPr txBox="1"/>
          <p:nvPr/>
        </p:nvSpPr>
        <p:spPr>
          <a:xfrm>
            <a:off x="165673" y="1418314"/>
            <a:ext cx="6867792" cy="2377572"/>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500" dirty="0">
                <a:solidFill>
                  <a:srgbClr val="002060"/>
                </a:solidFill>
                <a:latin typeface="Georgia" charset="0"/>
                <a:ea typeface="Georgia" charset="0"/>
                <a:cs typeface="Georgia" charset="0"/>
              </a:rPr>
              <a:t>Art</a:t>
            </a:r>
            <a:r>
              <a:rPr lang="en-US" sz="1500" dirty="0">
                <a:solidFill>
                  <a:srgbClr val="002060"/>
                </a:solidFill>
                <a:latin typeface="Georgia" charset="0"/>
                <a:ea typeface="Georgia" charset="0"/>
                <a:cs typeface="Georgia" charset="0"/>
              </a:rPr>
              <a:t>. 948 C.C.: </a:t>
            </a:r>
            <a:r>
              <a:rPr lang="it-IT" sz="1500" dirty="0">
                <a:solidFill>
                  <a:srgbClr val="002060"/>
                </a:solidFill>
                <a:latin typeface="Georgia" charset="0"/>
                <a:ea typeface="Georgia" charset="0"/>
                <a:cs typeface="Georgia" charset="0"/>
              </a:rPr>
              <a:t>«Il proprietario può rivendicare la cosa da chiunque la possiede o detiene e può proseguire l'esercizio dell'azione anche se costui, dopo la domanda, ha cessato, per fatto proprio, di possedere o detenere la cosa. In tal caso il convenuto è obbligato a recuperarla per l'attore a proprie spese, o, in mancanza, a corrispondergliene il valore, oltre a risarcirgli il danno.</a:t>
            </a:r>
          </a:p>
          <a:p>
            <a:pPr defTabSz="342892"/>
            <a:r>
              <a:rPr lang="it-IT" sz="1500" dirty="0">
                <a:solidFill>
                  <a:srgbClr val="002060"/>
                </a:solidFill>
                <a:latin typeface="Georgia" charset="0"/>
                <a:ea typeface="Georgia" charset="0"/>
                <a:cs typeface="Georgia" charset="0"/>
              </a:rPr>
              <a:t>Il proprietario, se consegue direttamente dal nuovo possessore o detentore la restituzione della cosa, è tenuto a restituire al precedente possessore o detentore la somma ricevuta in luogo di essa.</a:t>
            </a:r>
          </a:p>
          <a:p>
            <a:pPr defTabSz="342892"/>
            <a:r>
              <a:rPr lang="it-IT" sz="1500" dirty="0">
                <a:solidFill>
                  <a:srgbClr val="002060"/>
                </a:solidFill>
                <a:latin typeface="Georgia" charset="0"/>
                <a:ea typeface="Georgia" charset="0"/>
                <a:cs typeface="Georgia" charset="0"/>
              </a:rPr>
              <a:t>L'azione di rivendicazione non si prescrive, salvi gli effetti dell'acquisto della proprietà da parte di altri per usucapione.»</a:t>
            </a:r>
            <a:endParaRPr lang="en-US" sz="15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1065216391"/>
      </p:ext>
    </p:extLst>
  </p:cSld>
  <p:clrMapOvr>
    <a:masterClrMapping/>
  </p:clrMapOvr>
  <mc:AlternateContent xmlns:mc="http://schemas.openxmlformats.org/markup-compatibility/2006" xmlns:p14="http://schemas.microsoft.com/office/powerpoint/2010/main">
    <mc:Choice Requires="p14">
      <p:transition spd="slow" p14:dur="2000" advTm="76460"/>
    </mc:Choice>
    <mc:Fallback xmlns="">
      <p:transition spd="slow" advTm="76460"/>
    </mc:Fallback>
  </mc:AlternateContent>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Tx/>
              <a:buChar char="-"/>
            </a:pPr>
            <a:r>
              <a:rPr lang="it-IT" u="sng" dirty="0">
                <a:solidFill>
                  <a:srgbClr val="2E83C3">
                    <a:lumMod val="50000"/>
                  </a:srgbClr>
                </a:solidFill>
                <a:latin typeface="Georgia" panose="02040502050405020303" pitchFamily="18" charset="0"/>
              </a:rPr>
              <a:t>Azioni a difesa della proprietà (c.d. azioni petitorie)</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Con l'azione di rivendicazione, il proprietario di una cosa si rivolge contro chiunque possiede o detiene la cosa senza titolo, per ottenerne la riconsegna (titolo: è un atto o un (fatto) che giustifica il possesso o la detenzione della cosa altrui).</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Ciò che si chiede (il </a:t>
            </a:r>
            <a:r>
              <a:rPr lang="it-IT" sz="1600" dirty="0" err="1">
                <a:solidFill>
                  <a:srgbClr val="2E83C3">
                    <a:lumMod val="50000"/>
                  </a:srgbClr>
                </a:solidFill>
                <a:latin typeface="Georgia" panose="02040502050405020303" pitchFamily="18" charset="0"/>
              </a:rPr>
              <a:t>petitum</a:t>
            </a:r>
            <a:r>
              <a:rPr lang="it-IT" sz="1600" dirty="0">
                <a:solidFill>
                  <a:srgbClr val="2E83C3">
                    <a:lumMod val="50000"/>
                  </a:srgbClr>
                </a:solidFill>
                <a:latin typeface="Georgia" panose="02040502050405020303" pitchFamily="18" charset="0"/>
              </a:rPr>
              <a:t>) è la consegna o la restituzione della cosa di cui il proprietario ha perduto, o non ha mai avuto, il possesso (cioè la disponibilità di fatto). L'azione si rivolge </a:t>
            </a:r>
            <a:r>
              <a:rPr lang="it-IT" sz="1600" u="sng" dirty="0">
                <a:solidFill>
                  <a:srgbClr val="2E83C3">
                    <a:lumMod val="50000"/>
                  </a:srgbClr>
                </a:solidFill>
                <a:latin typeface="Georgia" panose="02040502050405020303" pitchFamily="18" charset="0"/>
              </a:rPr>
              <a:t>contro chiunque tiene presso di sé la cosa</a:t>
            </a:r>
            <a:r>
              <a:rPr lang="it-IT" sz="1600" dirty="0">
                <a:solidFill>
                  <a:srgbClr val="2E83C3">
                    <a:lumMod val="50000"/>
                  </a:srgbClr>
                </a:solidFill>
                <a:latin typeface="Georgia" panose="02040502050405020303" pitchFamily="18" charset="0"/>
              </a:rPr>
              <a:t> (si dice che l'azione segue la cosa)</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Il proprietario può agire anche contro il nuovo possessore o detentore (</a:t>
            </a:r>
            <a:r>
              <a:rPr lang="it-IT" sz="1600" dirty="0">
                <a:solidFill>
                  <a:srgbClr val="002060"/>
                </a:solidFill>
                <a:latin typeface="Georgia" charset="0"/>
                <a:ea typeface="Georgia" charset="0"/>
                <a:cs typeface="Georgia" charset="0"/>
              </a:rPr>
              <a:t>Art</a:t>
            </a:r>
            <a:r>
              <a:rPr lang="en-US" sz="1600" dirty="0">
                <a:solidFill>
                  <a:srgbClr val="002060"/>
                </a:solidFill>
                <a:latin typeface="Georgia" charset="0"/>
                <a:ea typeface="Georgia" charset="0"/>
                <a:cs typeface="Georgia" charset="0"/>
              </a:rPr>
              <a:t>. 948, comma 2, C.C</a:t>
            </a:r>
            <a:r>
              <a:rPr lang="it-IT" sz="1600" dirty="0">
                <a:solidFill>
                  <a:srgbClr val="2E83C3">
                    <a:lumMod val="50000"/>
                  </a:srgbClr>
                </a:solidFill>
                <a:latin typeface="Georgia" panose="02040502050405020303" pitchFamily="18" charset="0"/>
              </a:rPr>
              <a:t>).</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Chi agisce in rivendicazione deve provare di essere proprietario, secondo la regola generale sull'onere della prova che impone a chiunque vuol far valere un diritto in giudizio di provare i fatti che ne sono a fondamento («prova diabolica»)</a:t>
            </a: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p:txBody>
      </p:sp>
    </p:spTree>
    <p:extLst>
      <p:ext uri="{BB962C8B-B14F-4D97-AF65-F5344CB8AC3E}">
        <p14:creationId xmlns:p14="http://schemas.microsoft.com/office/powerpoint/2010/main" val="1668202145"/>
      </p:ext>
    </p:extLst>
  </p:cSld>
  <p:clrMapOvr>
    <a:masterClrMapping/>
  </p:clrMapOvr>
  <mc:AlternateContent xmlns:mc="http://schemas.openxmlformats.org/markup-compatibility/2006" xmlns:p14="http://schemas.microsoft.com/office/powerpoint/2010/main">
    <mc:Choice Requires="p14">
      <p:transition spd="slow" p14:dur="2000" advTm="177623"/>
    </mc:Choice>
    <mc:Fallback xmlns="">
      <p:transition spd="slow" advTm="177623"/>
    </mc:Fallback>
  </mc:AlternateContent>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Proprietà</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57168" indent="-257168" algn="l">
              <a:spcBef>
                <a:spcPts val="450"/>
              </a:spcBef>
              <a:spcAft>
                <a:spcPts val="450"/>
              </a:spcAft>
              <a:buClr>
                <a:srgbClr val="5FCBEF"/>
              </a:buClr>
              <a:buFontTx/>
              <a:buChar char="-"/>
            </a:pPr>
            <a:r>
              <a:rPr lang="it-IT" u="sng" dirty="0">
                <a:solidFill>
                  <a:srgbClr val="2E83C3">
                    <a:lumMod val="50000"/>
                  </a:srgbClr>
                </a:solidFill>
                <a:latin typeface="Georgia" panose="02040502050405020303" pitchFamily="18" charset="0"/>
              </a:rPr>
              <a:t>Azioni a difesa della proprietà (c.d. azioni petitorie)</a:t>
            </a:r>
          </a:p>
        </p:txBody>
      </p:sp>
      <p:sp>
        <p:nvSpPr>
          <p:cNvPr id="6" name="CasellaDiTesto 5"/>
          <p:cNvSpPr txBox="1"/>
          <p:nvPr/>
        </p:nvSpPr>
        <p:spPr>
          <a:xfrm>
            <a:off x="165673" y="1131590"/>
            <a:ext cx="6867792" cy="1223410"/>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500" u="sng" dirty="0">
                <a:solidFill>
                  <a:srgbClr val="002060"/>
                </a:solidFill>
                <a:latin typeface="Georgia" charset="0"/>
                <a:ea typeface="Georgia" charset="0"/>
                <a:cs typeface="Georgia" charset="0"/>
              </a:rPr>
              <a:t>Azione negatoria </a:t>
            </a:r>
            <a:r>
              <a:rPr lang="it-IT" sz="1500" dirty="0">
                <a:solidFill>
                  <a:srgbClr val="002060"/>
                </a:solidFill>
                <a:latin typeface="Georgia" charset="0"/>
                <a:ea typeface="Georgia" charset="0"/>
                <a:cs typeface="Georgia" charset="0"/>
              </a:rPr>
              <a:t>- Art</a:t>
            </a:r>
            <a:r>
              <a:rPr lang="en-US" sz="1500" dirty="0">
                <a:solidFill>
                  <a:srgbClr val="002060"/>
                </a:solidFill>
                <a:latin typeface="Georgia" charset="0"/>
                <a:ea typeface="Georgia" charset="0"/>
                <a:cs typeface="Georgia" charset="0"/>
              </a:rPr>
              <a:t>. 949 C.C.: </a:t>
            </a:r>
            <a:r>
              <a:rPr lang="it-IT" sz="1500" dirty="0">
                <a:solidFill>
                  <a:srgbClr val="002060"/>
                </a:solidFill>
                <a:latin typeface="Georgia" charset="0"/>
                <a:ea typeface="Georgia" charset="0"/>
                <a:cs typeface="Georgia" charset="0"/>
              </a:rPr>
              <a:t>«Il proprietario può agire per far dichiarare l'inesistenza di diritti affermati da altri sulla cosa, quando ha motivo di temerne pregiudizio.</a:t>
            </a:r>
          </a:p>
          <a:p>
            <a:pPr defTabSz="342892"/>
            <a:r>
              <a:rPr lang="it-IT" sz="1500" dirty="0">
                <a:solidFill>
                  <a:srgbClr val="002060"/>
                </a:solidFill>
                <a:latin typeface="Georgia" charset="0"/>
                <a:ea typeface="Georgia" charset="0"/>
                <a:cs typeface="Georgia" charset="0"/>
              </a:rPr>
              <a:t>Se sussistono anche turbative o molestie, il proprietario può chiedere che se ne ordini la cessazione, oltre la condanna al risarcimento del danno.»</a:t>
            </a:r>
          </a:p>
        </p:txBody>
      </p:sp>
      <p:sp>
        <p:nvSpPr>
          <p:cNvPr id="9" name="CasellaDiTesto 8"/>
          <p:cNvSpPr txBox="1"/>
          <p:nvPr/>
        </p:nvSpPr>
        <p:spPr>
          <a:xfrm>
            <a:off x="165673" y="2413652"/>
            <a:ext cx="6867792" cy="1454242"/>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500" u="sng" dirty="0">
                <a:solidFill>
                  <a:srgbClr val="002060"/>
                </a:solidFill>
                <a:latin typeface="Georgia" charset="0"/>
                <a:ea typeface="Georgia" charset="0"/>
                <a:cs typeface="Georgia" charset="0"/>
              </a:rPr>
              <a:t>Azione di regolamento di confini </a:t>
            </a:r>
            <a:r>
              <a:rPr lang="it-IT" sz="1500" dirty="0">
                <a:solidFill>
                  <a:srgbClr val="002060"/>
                </a:solidFill>
                <a:latin typeface="Georgia" charset="0"/>
                <a:ea typeface="Georgia" charset="0"/>
                <a:cs typeface="Georgia" charset="0"/>
              </a:rPr>
              <a:t>- Art</a:t>
            </a:r>
            <a:r>
              <a:rPr lang="en-US" sz="1500" dirty="0">
                <a:solidFill>
                  <a:srgbClr val="002060"/>
                </a:solidFill>
                <a:latin typeface="Georgia" charset="0"/>
                <a:ea typeface="Georgia" charset="0"/>
                <a:cs typeface="Georgia" charset="0"/>
              </a:rPr>
              <a:t>. 950 C.C.: </a:t>
            </a:r>
            <a:r>
              <a:rPr lang="it-IT" sz="1500" dirty="0">
                <a:solidFill>
                  <a:srgbClr val="002060"/>
                </a:solidFill>
                <a:latin typeface="Georgia" charset="0"/>
                <a:ea typeface="Georgia" charset="0"/>
                <a:cs typeface="Georgia" charset="0"/>
              </a:rPr>
              <a:t>«Quando il confine tra due fondi è incerto, ciascuno dei proprietari può chiedere che sia stabilito giudizialmente.</a:t>
            </a:r>
          </a:p>
          <a:p>
            <a:pPr defTabSz="342892"/>
            <a:r>
              <a:rPr lang="it-IT" sz="1500" dirty="0">
                <a:solidFill>
                  <a:srgbClr val="002060"/>
                </a:solidFill>
                <a:latin typeface="Georgia" charset="0"/>
                <a:ea typeface="Georgia" charset="0"/>
                <a:cs typeface="Georgia" charset="0"/>
              </a:rPr>
              <a:t>Ogni mezzo di prova è ammesso.</a:t>
            </a:r>
          </a:p>
          <a:p>
            <a:pPr defTabSz="342892"/>
            <a:r>
              <a:rPr lang="it-IT" sz="1500" dirty="0">
                <a:solidFill>
                  <a:srgbClr val="002060"/>
                </a:solidFill>
                <a:latin typeface="Georgia" charset="0"/>
                <a:ea typeface="Georgia" charset="0"/>
                <a:cs typeface="Georgia" charset="0"/>
              </a:rPr>
              <a:t>In mancanza di altri elementi, il giudice si attiene al confine delineato dalle mappe catastali.»  </a:t>
            </a:r>
          </a:p>
        </p:txBody>
      </p:sp>
      <p:sp>
        <p:nvSpPr>
          <p:cNvPr id="10" name="CasellaDiTesto 9"/>
          <p:cNvSpPr txBox="1"/>
          <p:nvPr/>
        </p:nvSpPr>
        <p:spPr>
          <a:xfrm>
            <a:off x="160528" y="3962608"/>
            <a:ext cx="6867792" cy="761745"/>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500" u="sng" dirty="0">
                <a:solidFill>
                  <a:srgbClr val="002060"/>
                </a:solidFill>
                <a:latin typeface="Georgia" charset="0"/>
                <a:ea typeface="Georgia" charset="0"/>
                <a:cs typeface="Georgia" charset="0"/>
              </a:rPr>
              <a:t>Azione di apposizione di termini </a:t>
            </a:r>
            <a:r>
              <a:rPr lang="it-IT" sz="1500" dirty="0">
                <a:solidFill>
                  <a:srgbClr val="002060"/>
                </a:solidFill>
                <a:latin typeface="Georgia" charset="0"/>
                <a:ea typeface="Georgia" charset="0"/>
                <a:cs typeface="Georgia" charset="0"/>
              </a:rPr>
              <a:t>- Art</a:t>
            </a:r>
            <a:r>
              <a:rPr lang="en-US" sz="1500" dirty="0">
                <a:solidFill>
                  <a:srgbClr val="002060"/>
                </a:solidFill>
                <a:latin typeface="Georgia" charset="0"/>
                <a:ea typeface="Georgia" charset="0"/>
                <a:cs typeface="Georgia" charset="0"/>
              </a:rPr>
              <a:t>. 951 C.C.: </a:t>
            </a:r>
            <a:r>
              <a:rPr lang="it-IT" sz="1500" dirty="0">
                <a:solidFill>
                  <a:srgbClr val="002060"/>
                </a:solidFill>
                <a:latin typeface="Georgia" charset="0"/>
                <a:ea typeface="Georgia" charset="0"/>
                <a:cs typeface="Georgia" charset="0"/>
              </a:rPr>
              <a:t>«Se i termini tra fondi contigui mancano o sono diventati irriconoscibili, ciascuno dei proprietari ha diritto di chiedere che essi siano apposti o ristabiliti a spese comuni.»  </a:t>
            </a:r>
          </a:p>
        </p:txBody>
      </p:sp>
    </p:spTree>
    <p:extLst>
      <p:ext uri="{BB962C8B-B14F-4D97-AF65-F5344CB8AC3E}">
        <p14:creationId xmlns:p14="http://schemas.microsoft.com/office/powerpoint/2010/main" val="508319994"/>
      </p:ext>
    </p:extLst>
  </p:cSld>
  <p:clrMapOvr>
    <a:masterClrMapping/>
  </p:clrMapOvr>
  <mc:AlternateContent xmlns:mc="http://schemas.openxmlformats.org/markup-compatibility/2006" xmlns:p14="http://schemas.microsoft.com/office/powerpoint/2010/main">
    <mc:Choice Requires="p14">
      <p:transition spd="slow" p14:dur="2000" advTm="170701"/>
    </mc:Choice>
    <mc:Fallback xmlns="">
      <p:transition spd="slow" advTm="170701"/>
    </mc:Fallback>
  </mc:AlternateContent>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61947" y="1063716"/>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611560" y="987574"/>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L'invenzione è un modo di acquisto della proprietà a titolo originario:</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Di cose abbandonate</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Di cose smarrite </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Degli animali selvatici</a:t>
            </a:r>
          </a:p>
          <a:p>
            <a:pPr marL="257168" indent="-257168" algn="l">
              <a:spcBef>
                <a:spcPts val="450"/>
              </a:spcBef>
              <a:spcAft>
                <a:spcPts val="450"/>
              </a:spcAft>
              <a:buClr>
                <a:srgbClr val="5FCBEF"/>
              </a:buClr>
              <a:buFont typeface="Arial" charset="0"/>
              <a:buChar char="•"/>
            </a:pPr>
            <a:endParaRPr lang="it-IT" sz="10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Si parla di accessione invertita a fronte di opere</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Fatte dal proprietario del suolo con materiale altrui</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Fatte da un terzo con materiali propri sul fondo altrui</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Fatte sul proprio fondo sconfinando in quello altrui </a:t>
            </a: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Tree>
    <p:extLst>
      <p:ext uri="{BB962C8B-B14F-4D97-AF65-F5344CB8AC3E}">
        <p14:creationId xmlns:p14="http://schemas.microsoft.com/office/powerpoint/2010/main" val="1102900152"/>
      </p:ext>
    </p:extLst>
  </p:cSld>
  <p:clrMapOvr>
    <a:masterClrMapping/>
  </p:clrMapOvr>
  <mc:AlternateContent xmlns:mc="http://schemas.openxmlformats.org/markup-compatibility/2006" xmlns:p14="http://schemas.microsoft.com/office/powerpoint/2010/main">
    <mc:Choice Requires="p14">
      <p:transition spd="slow" p14:dur="2000" advTm="28002"/>
    </mc:Choice>
    <mc:Fallback xmlns="">
      <p:transition spd="slow" advTm="28002"/>
    </mc:Fallback>
  </mc:AlternateContent>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61947" y="1063716"/>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611560" y="987574"/>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Sono azioni petitorie</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Le azioni a difesa della proprietà </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Le azioni a difesa del possesso</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Le azioni di nunciazione</a:t>
            </a:r>
          </a:p>
          <a:p>
            <a:pPr marL="257168" indent="-257168" algn="l">
              <a:spcBef>
                <a:spcPts val="450"/>
              </a:spcBef>
              <a:spcAft>
                <a:spcPts val="450"/>
              </a:spcAft>
              <a:buClr>
                <a:srgbClr val="5FCBEF"/>
              </a:buClr>
              <a:buFont typeface="Arial" charset="0"/>
              <a:buChar char="•"/>
            </a:pPr>
            <a:endParaRPr lang="it-IT" sz="10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In quanto tempo si prescrive l'azione di rivendicazione?</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1 anno</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10 anni</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E' imprescrittibile </a:t>
            </a:r>
          </a:p>
          <a:p>
            <a:pPr algn="l">
              <a:spcBef>
                <a:spcPts val="450"/>
              </a:spcBef>
              <a:spcAft>
                <a:spcPts val="450"/>
              </a:spcAft>
              <a:buClr>
                <a:srgbClr val="5FCBEF"/>
              </a:buClr>
            </a:pPr>
            <a:endParaRPr lang="it-IT" b="1"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Tree>
    <p:extLst>
      <p:ext uri="{BB962C8B-B14F-4D97-AF65-F5344CB8AC3E}">
        <p14:creationId xmlns:p14="http://schemas.microsoft.com/office/powerpoint/2010/main" val="87402154"/>
      </p:ext>
    </p:extLst>
  </p:cSld>
  <p:clrMapOvr>
    <a:masterClrMapping/>
  </p:clrMapOvr>
  <mc:AlternateContent xmlns:mc="http://schemas.openxmlformats.org/markup-compatibility/2006" xmlns:p14="http://schemas.microsoft.com/office/powerpoint/2010/main">
    <mc:Choice Requires="p14">
      <p:transition spd="slow" p14:dur="2000" advTm="28002"/>
    </mc:Choice>
    <mc:Fallback xmlns="">
      <p:transition spd="slow" advTm="28002"/>
    </mc:Fallback>
  </mc:AlternateContent>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61947" y="1063716"/>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611560" y="987574"/>
            <a:ext cx="7992888"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L’azione negatoria è esperibile</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Solo contro le molestie di fatto</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Solo contro le molestie di diritto</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Sia contro le molestie di fatto che di diritto</a:t>
            </a:r>
          </a:p>
          <a:p>
            <a:pPr marL="257168" indent="-257168" algn="l">
              <a:spcBef>
                <a:spcPts val="450"/>
              </a:spcBef>
              <a:spcAft>
                <a:spcPts val="450"/>
              </a:spcAft>
              <a:buClr>
                <a:srgbClr val="5FCBEF"/>
              </a:buClr>
              <a:buFont typeface="Arial" charset="0"/>
              <a:buChar char="•"/>
            </a:pPr>
            <a:endParaRPr lang="it-IT" sz="10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Ai fini dell’esercizio dell'azione di rivendicazione, è necessario provare di essere il proprietario della cosa?</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Falso, si tratta di una prova diabolica che non è possibile fornire</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Falso, basterà provare che la cosa non appartiene a chi la possiede</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Vero, e sarà sufficiente la prova di un acquisto a titolo derivativo</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Vero, e sarà sufficiente rifarsi ad una fattispecie di acquisto a titolo originario</a:t>
            </a:r>
          </a:p>
          <a:p>
            <a:pPr algn="l">
              <a:spcBef>
                <a:spcPts val="450"/>
              </a:spcBef>
              <a:spcAft>
                <a:spcPts val="450"/>
              </a:spcAft>
              <a:buClr>
                <a:srgbClr val="5FCBEF"/>
              </a:buClr>
            </a:pPr>
            <a:endParaRPr lang="it-IT" b="1"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Tree>
    <p:extLst>
      <p:ext uri="{BB962C8B-B14F-4D97-AF65-F5344CB8AC3E}">
        <p14:creationId xmlns:p14="http://schemas.microsoft.com/office/powerpoint/2010/main" val="2083179718"/>
      </p:ext>
    </p:extLst>
  </p:cSld>
  <p:clrMapOvr>
    <a:masterClrMapping/>
  </p:clrMapOvr>
  <mc:AlternateContent xmlns:mc="http://schemas.openxmlformats.org/markup-compatibility/2006" xmlns:p14="http://schemas.microsoft.com/office/powerpoint/2010/main">
    <mc:Choice Requires="p14">
      <p:transition spd="slow" p14:dur="2000" advTm="28002"/>
    </mc:Choice>
    <mc:Fallback xmlns="">
      <p:transition spd="slow" advTm="28002"/>
    </mc:Fallback>
  </mc:AlternateContent>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Possesso</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Nel linguaggio di tutti i giorni, possiamo distinguere due tipi di significato del termine «possesso»: uno che tende a identificarsi con quello di proprietà, e un altro che, invece, punta solo sul fatto che una persona riesce ad avere, o a mantenere, la disponibilità di certe cose. Il significato tecnico-giuridico del termine «possesso» è vicino al secondo significato corrente, e non al primo, al quale anzi spesso si contrappone: l'ordinamento, cioè, collega una serie di importanti effetti al fatto che una persona si trovi a disporre di una cosa, indipendentemente dalla circostanza che abbia o non abbia il diritto di farlo.</a:t>
            </a:r>
          </a:p>
        </p:txBody>
      </p:sp>
      <p:sp>
        <p:nvSpPr>
          <p:cNvPr id="6" name="CasellaDiTesto 5"/>
          <p:cNvSpPr txBox="1"/>
          <p:nvPr/>
        </p:nvSpPr>
        <p:spPr>
          <a:xfrm>
            <a:off x="395536" y="3363837"/>
            <a:ext cx="6867792" cy="992577"/>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500" dirty="0">
                <a:solidFill>
                  <a:srgbClr val="002060"/>
                </a:solidFill>
                <a:latin typeface="Georgia" charset="0"/>
                <a:ea typeface="Georgia" charset="0"/>
                <a:cs typeface="Georgia" charset="0"/>
              </a:rPr>
              <a:t>Art</a:t>
            </a:r>
            <a:r>
              <a:rPr lang="en-US" sz="1500" dirty="0">
                <a:solidFill>
                  <a:srgbClr val="002060"/>
                </a:solidFill>
                <a:latin typeface="Georgia" charset="0"/>
                <a:ea typeface="Georgia" charset="0"/>
                <a:cs typeface="Georgia" charset="0"/>
              </a:rPr>
              <a:t>. 1140 C.C.: </a:t>
            </a:r>
            <a:r>
              <a:rPr lang="it-IT" sz="1500" dirty="0">
                <a:solidFill>
                  <a:srgbClr val="002060"/>
                </a:solidFill>
                <a:latin typeface="Georgia" charset="0"/>
                <a:ea typeface="Georgia" charset="0"/>
                <a:cs typeface="Georgia" charset="0"/>
              </a:rPr>
              <a:t>«Il possesso è il potere sulla cosa che si manifesta in un’attività corrispondente all’esercizio della proprietà o di altro diritto reale.</a:t>
            </a:r>
          </a:p>
          <a:p>
            <a:pPr defTabSz="342892"/>
            <a:r>
              <a:rPr lang="it-IT" sz="1500" dirty="0">
                <a:solidFill>
                  <a:srgbClr val="002060"/>
                </a:solidFill>
                <a:latin typeface="Georgia" charset="0"/>
                <a:ea typeface="Georgia" charset="0"/>
                <a:cs typeface="Georgia" charset="0"/>
              </a:rPr>
              <a:t>Si può possedere direttamente o per mezzo di altra persona, che ha la detenzione della cosa .»</a:t>
            </a:r>
          </a:p>
        </p:txBody>
      </p:sp>
    </p:spTree>
    <p:extLst>
      <p:ext uri="{BB962C8B-B14F-4D97-AF65-F5344CB8AC3E}">
        <p14:creationId xmlns:p14="http://schemas.microsoft.com/office/powerpoint/2010/main" val="1459660817"/>
      </p:ext>
    </p:extLst>
  </p:cSld>
  <p:clrMapOvr>
    <a:masterClrMapping/>
  </p:clrMapOvr>
  <mc:AlternateContent xmlns:mc="http://schemas.openxmlformats.org/markup-compatibility/2006" xmlns:p14="http://schemas.microsoft.com/office/powerpoint/2010/main">
    <mc:Choice Requires="p14">
      <p:transition spd="slow" p14:dur="2000" advTm="126647"/>
    </mc:Choice>
    <mc:Fallback xmlns="">
      <p:transition spd="slow" advTm="126647"/>
    </mc:Fallback>
  </mc:AlternateContent>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Possesso</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La fattispecie che la norma descrive un comportamento che «corrisponde» all‘esercizio della proprietà o di altro diritto reale.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Che la condotta sia esercizio di un diritto, o non lo sia; che il «potere sulla cosa» sia esercitato in modo lecito o non lecito, tutto ciò non è un connotato della fattispecie; tutto quel che importa è che una persona si comporti di fatto come il titolare di un diritto.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La </a:t>
            </a:r>
            <a:r>
              <a:rPr lang="it-IT" sz="1600" u="sng" dirty="0">
                <a:solidFill>
                  <a:srgbClr val="2E83C3">
                    <a:lumMod val="50000"/>
                  </a:srgbClr>
                </a:solidFill>
                <a:latin typeface="Georgia" panose="02040502050405020303" pitchFamily="18" charset="0"/>
              </a:rPr>
              <a:t>situazione di fatto </a:t>
            </a:r>
            <a:r>
              <a:rPr lang="it-IT" sz="1600" dirty="0">
                <a:solidFill>
                  <a:srgbClr val="2E83C3">
                    <a:lumMod val="50000"/>
                  </a:srgbClr>
                </a:solidFill>
                <a:latin typeface="Georgia" panose="02040502050405020303" pitchFamily="18" charset="0"/>
              </a:rPr>
              <a:t>riguarda l'esercizio effettivo di poteri sopra la cosa, indipendentemente dalla circostanza che chi li esercita abbia legittimamente quei poteri.  La </a:t>
            </a:r>
            <a:r>
              <a:rPr lang="it-IT" sz="1600" u="sng" dirty="0">
                <a:solidFill>
                  <a:srgbClr val="2E83C3">
                    <a:lumMod val="50000"/>
                  </a:srgbClr>
                </a:solidFill>
                <a:latin typeface="Georgia" panose="02040502050405020303" pitchFamily="18" charset="0"/>
              </a:rPr>
              <a:t>situazione di diritto </a:t>
            </a:r>
            <a:r>
              <a:rPr lang="it-IT" sz="1600" dirty="0">
                <a:solidFill>
                  <a:srgbClr val="2E83C3">
                    <a:lumMod val="50000"/>
                  </a:srgbClr>
                </a:solidFill>
                <a:latin typeface="Georgia" panose="02040502050405020303" pitchFamily="18" charset="0"/>
              </a:rPr>
              <a:t>è diversa, riguarda invece l'esistenza di poteri legittimi sulla cosa: riflette la circostanza che egli sia o non sia titolare del diritto soggettivo.</a:t>
            </a:r>
          </a:p>
        </p:txBody>
      </p:sp>
    </p:spTree>
    <p:extLst>
      <p:ext uri="{BB962C8B-B14F-4D97-AF65-F5344CB8AC3E}">
        <p14:creationId xmlns:p14="http://schemas.microsoft.com/office/powerpoint/2010/main" val="1813651638"/>
      </p:ext>
    </p:extLst>
  </p:cSld>
  <p:clrMapOvr>
    <a:masterClrMapping/>
  </p:clrMapOvr>
  <mc:AlternateContent xmlns:mc="http://schemas.openxmlformats.org/markup-compatibility/2006" xmlns:p14="http://schemas.microsoft.com/office/powerpoint/2010/main">
    <mc:Choice Requires="p14">
      <p:transition spd="slow" p14:dur="2000" advTm="179943"/>
    </mc:Choice>
    <mc:Fallback xmlns="">
      <p:transition spd="slow" advTm="179943"/>
    </mc:Fallback>
  </mc:AlternateContent>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Possesso</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u="sng" dirty="0">
                <a:solidFill>
                  <a:srgbClr val="2E83C3">
                    <a:lumMod val="50000"/>
                  </a:srgbClr>
                </a:solidFill>
                <a:latin typeface="Georgia" panose="02040502050405020303" pitchFamily="18" charset="0"/>
              </a:rPr>
              <a:t>Possesso e detenzione</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Per avere il </a:t>
            </a:r>
            <a:r>
              <a:rPr lang="it-IT" sz="1600" b="1" dirty="0">
                <a:solidFill>
                  <a:srgbClr val="2E83C3">
                    <a:lumMod val="50000"/>
                  </a:srgbClr>
                </a:solidFill>
                <a:latin typeface="Georgia" panose="02040502050405020303" pitchFamily="18" charset="0"/>
              </a:rPr>
              <a:t>possesso</a:t>
            </a:r>
            <a:r>
              <a:rPr lang="it-IT" sz="1600" dirty="0">
                <a:solidFill>
                  <a:srgbClr val="2E83C3">
                    <a:lumMod val="50000"/>
                  </a:srgbClr>
                </a:solidFill>
                <a:latin typeface="Georgia" panose="02040502050405020303" pitchFamily="18" charset="0"/>
              </a:rPr>
              <a:t> sono necessari due elementi: </a:t>
            </a:r>
          </a:p>
          <a:p>
            <a:pPr marL="285750" indent="-285750" algn="l">
              <a:spcBef>
                <a:spcPts val="450"/>
              </a:spcBef>
              <a:spcAft>
                <a:spcPts val="450"/>
              </a:spcAft>
              <a:buClr>
                <a:srgbClr val="5FCBEF"/>
              </a:buClr>
              <a:buFont typeface="Arial" charset="0"/>
              <a:buChar char="•"/>
            </a:pPr>
            <a:r>
              <a:rPr lang="it-IT" sz="1600" dirty="0">
                <a:solidFill>
                  <a:srgbClr val="2E83C3">
                    <a:lumMod val="50000"/>
                  </a:srgbClr>
                </a:solidFill>
                <a:latin typeface="Georgia" panose="02040502050405020303" pitchFamily="18" charset="0"/>
              </a:rPr>
              <a:t>un elemento oggettivo, o materiale, consistente nell' avere il controllo effettivo della cosa; </a:t>
            </a:r>
          </a:p>
          <a:p>
            <a:pPr marL="285750" indent="-285750" algn="l">
              <a:spcBef>
                <a:spcPts val="450"/>
              </a:spcBef>
              <a:spcAft>
                <a:spcPts val="450"/>
              </a:spcAft>
              <a:buClr>
                <a:srgbClr val="5FCBEF"/>
              </a:buClr>
              <a:buFont typeface="Arial" charset="0"/>
              <a:buChar char="•"/>
            </a:pPr>
            <a:r>
              <a:rPr lang="it-IT" sz="1600" dirty="0">
                <a:solidFill>
                  <a:srgbClr val="2E83C3">
                    <a:lumMod val="50000"/>
                  </a:srgbClr>
                </a:solidFill>
                <a:latin typeface="Georgia" panose="02040502050405020303" pitchFamily="18" charset="0"/>
              </a:rPr>
              <a:t>un elemento soggettivo, o psicologico, consistente nell'intenzione di esercitare sulla cosa poteri che corrispondono al contenuto della proprietà o di altro diritto reale; in una parola, l'intenzione di comportarsi da titolare del diritto (c.d. animus </a:t>
            </a:r>
            <a:r>
              <a:rPr lang="it-IT" sz="1600" dirty="0" err="1">
                <a:solidFill>
                  <a:srgbClr val="2E83C3">
                    <a:lumMod val="50000"/>
                  </a:srgbClr>
                </a:solidFill>
                <a:latin typeface="Georgia" panose="02040502050405020303" pitchFamily="18" charset="0"/>
              </a:rPr>
              <a:t>possidendi</a:t>
            </a:r>
            <a:r>
              <a:rPr lang="it-IT" sz="1600" dirty="0">
                <a:solidFill>
                  <a:srgbClr val="2E83C3">
                    <a:lumMod val="50000"/>
                  </a:srgbClr>
                </a:solidFill>
                <a:latin typeface="Georgia" panose="02040502050405020303" pitchFamily="18" charset="0"/>
              </a:rPr>
              <a:t>).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In qualche situazione può essere presente solo il primo elemento e non il secondo: chi controlla materialmente la cosa non manifesta l'intenzione di comportarsi da proprietario. Questa situazione non è possesso, bensì </a:t>
            </a:r>
            <a:r>
              <a:rPr lang="it-IT" sz="1600" b="1" dirty="0">
                <a:solidFill>
                  <a:srgbClr val="2E83C3">
                    <a:lumMod val="50000"/>
                  </a:srgbClr>
                </a:solidFill>
                <a:latin typeface="Georgia" panose="02040502050405020303" pitchFamily="18" charset="0"/>
              </a:rPr>
              <a:t>detenzione</a:t>
            </a:r>
            <a:r>
              <a:rPr lang="it-IT" sz="1600" dirty="0">
                <a:solidFill>
                  <a:srgbClr val="2E83C3">
                    <a:lumMod val="50000"/>
                  </a:srgbClr>
                </a:solidFill>
                <a:latin typeface="Georgia" panose="02040502050405020303" pitchFamily="18" charset="0"/>
              </a:rPr>
              <a:t>. </a:t>
            </a:r>
          </a:p>
        </p:txBody>
      </p:sp>
    </p:spTree>
    <p:extLst>
      <p:ext uri="{BB962C8B-B14F-4D97-AF65-F5344CB8AC3E}">
        <p14:creationId xmlns:p14="http://schemas.microsoft.com/office/powerpoint/2010/main" val="660194348"/>
      </p:ext>
    </p:extLst>
  </p:cSld>
  <p:clrMapOvr>
    <a:masterClrMapping/>
  </p:clrMapOvr>
  <mc:AlternateContent xmlns:mc="http://schemas.openxmlformats.org/markup-compatibility/2006" xmlns:p14="http://schemas.microsoft.com/office/powerpoint/2010/main">
    <mc:Choice Requires="p14">
      <p:transition spd="slow" p14:dur="2000" advTm="116978"/>
    </mc:Choice>
    <mc:Fallback xmlns="">
      <p:transition spd="slow" advTm="116978"/>
    </mc:Fallback>
  </mc:AlternateContent>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Possesso</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Al possesso sono collegati due ordini di effetti: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a) un sistema di protezione dello stato di fatto o esistente contro spoliazioni, turbative e molestie (le c.d. </a:t>
            </a:r>
            <a:r>
              <a:rPr lang="it-IT" sz="1600" b="1" dirty="0">
                <a:solidFill>
                  <a:srgbClr val="2E83C3">
                    <a:lumMod val="50000"/>
                  </a:srgbClr>
                </a:solidFill>
                <a:latin typeface="Georgia" panose="02040502050405020303" pitchFamily="18" charset="0"/>
              </a:rPr>
              <a:t>azioni possessorie</a:t>
            </a:r>
            <a:r>
              <a:rPr lang="it-IT" sz="1600" dirty="0">
                <a:solidFill>
                  <a:srgbClr val="2E83C3">
                    <a:lumMod val="50000"/>
                  </a:srgbClr>
                </a:solidFill>
                <a:latin typeface="Georgia" panose="02040502050405020303" pitchFamily="18" charset="0"/>
              </a:rPr>
              <a:t>) e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b) la possibilità di trasformare la situazione di possesso senza diritto nella titolarità del diritto corrispondente (</a:t>
            </a:r>
            <a:r>
              <a:rPr lang="it-IT" sz="1600" b="1" dirty="0">
                <a:solidFill>
                  <a:srgbClr val="2E83C3">
                    <a:lumMod val="50000"/>
                  </a:srgbClr>
                </a:solidFill>
                <a:latin typeface="Georgia" panose="02040502050405020303" pitchFamily="18" charset="0"/>
              </a:rPr>
              <a:t>acquisto a titolo originario della proprietà o di altro diritto reale per usucapione o nell'ipotesi prevista dall'art. 1153 c.c.</a:t>
            </a:r>
            <a:r>
              <a:rPr lang="it-IT" sz="1600" dirty="0">
                <a:solidFill>
                  <a:srgbClr val="2E83C3">
                    <a:lumMod val="50000"/>
                  </a:srgbClr>
                </a:solidFill>
                <a:latin typeface="Georgia" panose="02040502050405020303" pitchFamily="18" charset="0"/>
              </a:rPr>
              <a:t>)</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La tutela del possesso rappresenta una particolare tecnica di soluzione delle controversie relative all'utilizzazione delle cose. Anziché aprire, in ogni caso in cui scoppia una lite, la questione relativa al diritto dell'una o dell'altra parte di comportarsi in un certo modo, questa tecnica dà rilievo, in via immediata ma provvisoria, allo stato di fatto e ne consente il ripristino o la protezione tramite l'azione possessoria, rinviando ad altra sede (azione petitoria) la questione relativa al diritto dei due litiganti. </a:t>
            </a:r>
          </a:p>
        </p:txBody>
      </p:sp>
    </p:spTree>
    <p:extLst>
      <p:ext uri="{BB962C8B-B14F-4D97-AF65-F5344CB8AC3E}">
        <p14:creationId xmlns:p14="http://schemas.microsoft.com/office/powerpoint/2010/main" val="602454564"/>
      </p:ext>
    </p:extLst>
  </p:cSld>
  <p:clrMapOvr>
    <a:masterClrMapping/>
  </p:clrMapOvr>
  <mc:AlternateContent xmlns:mc="http://schemas.openxmlformats.org/markup-compatibility/2006" xmlns:p14="http://schemas.microsoft.com/office/powerpoint/2010/main">
    <mc:Choice Requires="p14">
      <p:transition spd="slow" p14:dur="2000" advTm="198073"/>
    </mc:Choice>
    <mc:Fallback xmlns="">
      <p:transition spd="slow" advTm="198073"/>
    </mc:Fallback>
  </mc:AlternateContent>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Possesso</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Ragioni che giustificano la tutela del possesso : </a:t>
            </a:r>
          </a:p>
          <a:p>
            <a:pPr marL="342900" indent="-342900" algn="l">
              <a:spcBef>
                <a:spcPts val="450"/>
              </a:spcBef>
              <a:spcAft>
                <a:spcPts val="450"/>
              </a:spcAft>
              <a:buClr>
                <a:srgbClr val="5FCBEF"/>
              </a:buClr>
              <a:buAutoNum type="alphaLcParenR"/>
            </a:pPr>
            <a:r>
              <a:rPr lang="it-IT" sz="1600" dirty="0">
                <a:solidFill>
                  <a:srgbClr val="2E83C3">
                    <a:lumMod val="50000"/>
                  </a:srgbClr>
                </a:solidFill>
                <a:latin typeface="Georgia" panose="02040502050405020303" pitchFamily="18" charset="0"/>
              </a:rPr>
              <a:t>la difficoltà della prova della proprietà e degli altri diritti reali </a:t>
            </a:r>
          </a:p>
          <a:p>
            <a:pPr marL="342900" indent="-342900" algn="l">
              <a:spcBef>
                <a:spcPts val="450"/>
              </a:spcBef>
              <a:spcAft>
                <a:spcPts val="450"/>
              </a:spcAft>
              <a:buClr>
                <a:srgbClr val="5FCBEF"/>
              </a:buClr>
              <a:buAutoNum type="alphaLcParenR"/>
            </a:pPr>
            <a:r>
              <a:rPr lang="it-IT" sz="1600" dirty="0">
                <a:solidFill>
                  <a:srgbClr val="2E83C3">
                    <a:lumMod val="50000"/>
                  </a:srgbClr>
                </a:solidFill>
                <a:latin typeface="Georgia" panose="02040502050405020303" pitchFamily="18" charset="0"/>
              </a:rPr>
              <a:t>l'interesse generale ad attribuire una certa forza allo stato di fatto, per evitare che tutti quelli, a cui la situazione esistente non va bene, siano tentati di modificarla a loro vantaggio confidando sulla lungaggine dell' accertamento giudiziale del diritto.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In questo modo, si accetta di proteggere anche situazioni contrarie al diritto: ma è un prezzo che si paga per un prevalente interesse generale e per la più efficace tutela delle situazioni che sono conformi al diritto. </a:t>
            </a:r>
          </a:p>
        </p:txBody>
      </p:sp>
    </p:spTree>
    <p:extLst>
      <p:ext uri="{BB962C8B-B14F-4D97-AF65-F5344CB8AC3E}">
        <p14:creationId xmlns:p14="http://schemas.microsoft.com/office/powerpoint/2010/main" val="68461543"/>
      </p:ext>
    </p:extLst>
  </p:cSld>
  <p:clrMapOvr>
    <a:masterClrMapping/>
  </p:clrMapOvr>
  <mc:AlternateContent xmlns:mc="http://schemas.openxmlformats.org/markup-compatibility/2006" xmlns:p14="http://schemas.microsoft.com/office/powerpoint/2010/main">
    <mc:Choice Requires="p14">
      <p:transition spd="slow" p14:dur="2000" advTm="47192"/>
    </mc:Choice>
    <mc:Fallback xmlns="">
      <p:transition spd="slow" advTm="47192"/>
    </mc:Fallback>
  </mc:AlternateContent>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Possesso</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L’acquisto del possesso</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Il possesso si acquista in modo originario per apprensione (cioè per impossessamento d'iniziativa di chi diviene possessore) e in modo traslativo per consegna, che può essere anche simbolica (consegna delle chiavi, dei documenti).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L'acquisto derivativo del possesso può realizzarsi anche senza la consegna quando: </a:t>
            </a:r>
          </a:p>
          <a:p>
            <a:pPr marL="342900" indent="-342900" algn="l">
              <a:spcBef>
                <a:spcPts val="450"/>
              </a:spcBef>
              <a:spcAft>
                <a:spcPts val="450"/>
              </a:spcAft>
              <a:buClr>
                <a:srgbClr val="5FCBEF"/>
              </a:buClr>
              <a:buAutoNum type="alphaLcParenR"/>
            </a:pPr>
            <a:r>
              <a:rPr lang="it-IT" sz="1600" dirty="0">
                <a:solidFill>
                  <a:srgbClr val="2E83C3">
                    <a:lumMod val="50000"/>
                  </a:srgbClr>
                </a:solidFill>
                <a:latin typeface="Georgia" panose="02040502050405020303" pitchFamily="18" charset="0"/>
              </a:rPr>
              <a:t>l'acquirente è già detentore e diviene possessore </a:t>
            </a:r>
          </a:p>
          <a:p>
            <a:pPr marL="342900" indent="-342900" algn="l">
              <a:spcBef>
                <a:spcPts val="450"/>
              </a:spcBef>
              <a:spcAft>
                <a:spcPts val="450"/>
              </a:spcAft>
              <a:buClr>
                <a:srgbClr val="5FCBEF"/>
              </a:buClr>
              <a:buAutoNum type="alphaLcParenR"/>
            </a:pPr>
            <a:r>
              <a:rPr lang="it-IT" sz="1600" dirty="0">
                <a:solidFill>
                  <a:srgbClr val="2E83C3">
                    <a:lumMod val="50000"/>
                  </a:srgbClr>
                </a:solidFill>
                <a:latin typeface="Georgia" panose="02040502050405020303" pitchFamily="18" charset="0"/>
              </a:rPr>
              <a:t>chi cede il possesso conserva la detenzione della cosa, e «costituisce» nel possesso l'acquirente  (c.d. costituto possessorio)</a:t>
            </a:r>
          </a:p>
        </p:txBody>
      </p:sp>
    </p:spTree>
    <p:extLst>
      <p:ext uri="{BB962C8B-B14F-4D97-AF65-F5344CB8AC3E}">
        <p14:creationId xmlns:p14="http://schemas.microsoft.com/office/powerpoint/2010/main" val="1729402056"/>
      </p:ext>
    </p:extLst>
  </p:cSld>
  <p:clrMapOvr>
    <a:masterClrMapping/>
  </p:clrMapOvr>
  <mc:AlternateContent xmlns:mc="http://schemas.openxmlformats.org/markup-compatibility/2006" xmlns:p14="http://schemas.microsoft.com/office/powerpoint/2010/main">
    <mc:Choice Requires="p14">
      <p:transition spd="slow" p14:dur="2000" advTm="97174"/>
    </mc:Choice>
    <mc:Fallback xmlns="">
      <p:transition spd="slow" advTm="97174"/>
    </mc:Fallback>
  </mc:AlternateContent>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Possesso</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Presunzioni in materia di possesso</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Per agevolare l'identificazione delle situazioni di possesso, la legge interviene perciò con una regola di base: </a:t>
            </a:r>
            <a:r>
              <a:rPr lang="it-IT" sz="1600" u="sng" dirty="0">
                <a:solidFill>
                  <a:srgbClr val="2E83C3">
                    <a:lumMod val="50000"/>
                  </a:srgbClr>
                </a:solidFill>
                <a:latin typeface="Georgia" panose="02040502050405020303" pitchFamily="18" charset="0"/>
              </a:rPr>
              <a:t>quando un soggetto esercita sopra una cosa poteri di fatto, si presume che egli abbia il possesso</a:t>
            </a:r>
            <a:r>
              <a:rPr lang="it-IT" sz="1600" dirty="0">
                <a:solidFill>
                  <a:srgbClr val="2E83C3">
                    <a:lumMod val="50000"/>
                  </a:srgbClr>
                </a:solidFill>
                <a:latin typeface="Georgia" panose="02040502050405020303" pitchFamily="18" charset="0"/>
              </a:rPr>
              <a:t>, senza richiedere da lui alcuna prova in tal senso (presunzione di possesso).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Spetta al controinteressato dare la prova contraria, e cioè dimostrare che il soggetto è un semplice detentore: e questa prova si può dare, dimostrando che il soggetto aveva cominciato a esercitare quei poteri a titolo di detenzione. </a:t>
            </a:r>
          </a:p>
        </p:txBody>
      </p:sp>
      <p:sp>
        <p:nvSpPr>
          <p:cNvPr id="6" name="CasellaDiTesto 5"/>
          <p:cNvSpPr txBox="1"/>
          <p:nvPr/>
        </p:nvSpPr>
        <p:spPr>
          <a:xfrm>
            <a:off x="329548" y="3435845"/>
            <a:ext cx="7321132" cy="807911"/>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600" dirty="0">
                <a:solidFill>
                  <a:srgbClr val="002060"/>
                </a:solidFill>
                <a:latin typeface="Georgia" charset="0"/>
                <a:ea typeface="Georgia" charset="0"/>
                <a:cs typeface="Georgia" charset="0"/>
              </a:rPr>
              <a:t>Art</a:t>
            </a:r>
            <a:r>
              <a:rPr lang="en-US" sz="1600" dirty="0">
                <a:solidFill>
                  <a:srgbClr val="002060"/>
                </a:solidFill>
                <a:latin typeface="Georgia" charset="0"/>
                <a:ea typeface="Georgia" charset="0"/>
                <a:cs typeface="Georgia" charset="0"/>
              </a:rPr>
              <a:t>. 1141, comma 1, C.C.: </a:t>
            </a:r>
            <a:r>
              <a:rPr lang="it-IT" sz="1600" dirty="0">
                <a:solidFill>
                  <a:srgbClr val="002060"/>
                </a:solidFill>
                <a:latin typeface="Georgia" charset="0"/>
                <a:ea typeface="Georgia" charset="0"/>
                <a:cs typeface="Georgia" charset="0"/>
              </a:rPr>
              <a:t>«</a:t>
            </a:r>
            <a:r>
              <a:rPr lang="it-IT" sz="1600" dirty="0">
                <a:solidFill>
                  <a:srgbClr val="2E83C3">
                    <a:lumMod val="50000"/>
                  </a:srgbClr>
                </a:solidFill>
                <a:latin typeface="Georgia" panose="02040502050405020303" pitchFamily="18" charset="0"/>
              </a:rPr>
              <a:t>Si presume il possesso in colui che esercita il potere di fatto, quando non si prova che ha cominciato a esercitarlo semplicemente come detenzione</a:t>
            </a:r>
            <a:r>
              <a:rPr lang="it-IT" sz="1600" dirty="0">
                <a:solidFill>
                  <a:srgbClr val="002060"/>
                </a:solidFill>
                <a:latin typeface="Georgia" charset="0"/>
                <a:ea typeface="Georgia" charset="0"/>
                <a:cs typeface="Georgia" charset="0"/>
              </a:rPr>
              <a:t>»</a:t>
            </a:r>
            <a:endParaRPr lang="en-US" sz="16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550795457"/>
      </p:ext>
    </p:extLst>
  </p:cSld>
  <p:clrMapOvr>
    <a:masterClrMapping/>
  </p:clrMapOvr>
  <mc:AlternateContent xmlns:mc="http://schemas.openxmlformats.org/markup-compatibility/2006" xmlns:p14="http://schemas.microsoft.com/office/powerpoint/2010/main">
    <mc:Choice Requires="p14">
      <p:transition spd="slow" p14:dur="2000" advTm="59415"/>
    </mc:Choice>
    <mc:Fallback xmlns="">
      <p:transition spd="slow" advTm="59415"/>
    </mc:Fallback>
  </mc:AlternateContent>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Possesso</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Presunzioni in materia di possesso</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Ci sono altre regole in tema di presunzioni in materia di possesso. Infatti, taluni effetti del possesso presuppongono che questo sia stato esercitato per un certo tempo in modo continuativo e senza interruzioni.</a:t>
            </a:r>
          </a:p>
          <a:p>
            <a:pPr algn="l">
              <a:spcBef>
                <a:spcPts val="450"/>
              </a:spcBef>
              <a:spcAft>
                <a:spcPts val="450"/>
              </a:spcAft>
              <a:buClr>
                <a:srgbClr val="5FCBEF"/>
              </a:buClr>
            </a:pPr>
            <a:r>
              <a:rPr lang="it-IT" sz="1600" u="sng" dirty="0">
                <a:solidFill>
                  <a:srgbClr val="2E83C3">
                    <a:lumMod val="50000"/>
                  </a:srgbClr>
                </a:solidFill>
                <a:latin typeface="Georgia" panose="02040502050405020303" pitchFamily="18" charset="0"/>
              </a:rPr>
              <a:t>Il possesso attuale non fa presumere il possesso anteriore</a:t>
            </a:r>
            <a:r>
              <a:rPr lang="it-IT" sz="1600" dirty="0">
                <a:solidFill>
                  <a:srgbClr val="2E83C3">
                    <a:lumMod val="50000"/>
                  </a:srgbClr>
                </a:solidFill>
                <a:latin typeface="Georgia" panose="02040502050405020303" pitchFamily="18" charset="0"/>
              </a:rPr>
              <a:t>. Tuttavia: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a) se la persona ha posseduto in tempo più remoto, si presume il possesso intermedio (art. 1142); </a:t>
            </a: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b) se la persona possiede in base a un titolo (p. es. una compravendita) si presume che possieda dalla data del titolo, sempre salva la prova contraria</a:t>
            </a: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p:txBody>
      </p:sp>
      <p:sp>
        <p:nvSpPr>
          <p:cNvPr id="6" name="CasellaDiTesto 5"/>
          <p:cNvSpPr txBox="1"/>
          <p:nvPr/>
        </p:nvSpPr>
        <p:spPr>
          <a:xfrm>
            <a:off x="329548" y="3147814"/>
            <a:ext cx="7626828" cy="500135"/>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400" dirty="0">
                <a:solidFill>
                  <a:srgbClr val="002060"/>
                </a:solidFill>
                <a:latin typeface="Georgia" charset="0"/>
                <a:ea typeface="Georgia" charset="0"/>
                <a:cs typeface="Georgia" charset="0"/>
              </a:rPr>
              <a:t>Art</a:t>
            </a:r>
            <a:r>
              <a:rPr lang="en-US" sz="1400" dirty="0">
                <a:solidFill>
                  <a:srgbClr val="002060"/>
                </a:solidFill>
                <a:latin typeface="Georgia" charset="0"/>
                <a:ea typeface="Georgia" charset="0"/>
                <a:cs typeface="Georgia" charset="0"/>
              </a:rPr>
              <a:t>. 1142 C.C.: </a:t>
            </a:r>
            <a:r>
              <a:rPr lang="it-IT" sz="1400" dirty="0">
                <a:solidFill>
                  <a:srgbClr val="002060"/>
                </a:solidFill>
                <a:latin typeface="Georgia" charset="0"/>
                <a:ea typeface="Georgia" charset="0"/>
                <a:cs typeface="Georgia" charset="0"/>
              </a:rPr>
              <a:t>«</a:t>
            </a:r>
            <a:r>
              <a:rPr lang="it-IT" sz="1400" dirty="0">
                <a:solidFill>
                  <a:srgbClr val="2E83C3">
                    <a:lumMod val="50000"/>
                  </a:srgbClr>
                </a:solidFill>
                <a:latin typeface="Georgia" panose="02040502050405020303" pitchFamily="18" charset="0"/>
              </a:rPr>
              <a:t>Il possessore attuale che ha posseduto in tempo più remoto si presume che abbia posseduto anche nel tempo intermedio.</a:t>
            </a:r>
            <a:r>
              <a:rPr lang="it-IT" sz="1400" dirty="0">
                <a:solidFill>
                  <a:srgbClr val="002060"/>
                </a:solidFill>
                <a:latin typeface="Georgia" charset="0"/>
                <a:ea typeface="Georgia" charset="0"/>
                <a:cs typeface="Georgia" charset="0"/>
              </a:rPr>
              <a:t>»</a:t>
            </a:r>
            <a:endParaRPr lang="en-US" sz="1400" dirty="0">
              <a:solidFill>
                <a:srgbClr val="002060"/>
              </a:solidFill>
              <a:latin typeface="Georgia" charset="0"/>
              <a:ea typeface="Georgia" charset="0"/>
              <a:cs typeface="Georgia" charset="0"/>
            </a:endParaRPr>
          </a:p>
        </p:txBody>
      </p:sp>
      <p:sp>
        <p:nvSpPr>
          <p:cNvPr id="8" name="CasellaDiTesto 7"/>
          <p:cNvSpPr txBox="1"/>
          <p:nvPr/>
        </p:nvSpPr>
        <p:spPr>
          <a:xfrm>
            <a:off x="332802" y="4155926"/>
            <a:ext cx="7623574" cy="715578"/>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400" dirty="0">
                <a:solidFill>
                  <a:srgbClr val="002060"/>
                </a:solidFill>
                <a:latin typeface="Georgia" charset="0"/>
                <a:ea typeface="Georgia" charset="0"/>
                <a:cs typeface="Georgia" charset="0"/>
              </a:rPr>
              <a:t>Art</a:t>
            </a:r>
            <a:r>
              <a:rPr lang="en-US" sz="1400" dirty="0">
                <a:solidFill>
                  <a:srgbClr val="002060"/>
                </a:solidFill>
                <a:latin typeface="Georgia" charset="0"/>
                <a:ea typeface="Georgia" charset="0"/>
                <a:cs typeface="Georgia" charset="0"/>
              </a:rPr>
              <a:t>. 1143 C.C.: </a:t>
            </a:r>
            <a:r>
              <a:rPr lang="it-IT" sz="1400" dirty="0">
                <a:solidFill>
                  <a:srgbClr val="002060"/>
                </a:solidFill>
                <a:latin typeface="Georgia" charset="0"/>
                <a:ea typeface="Georgia" charset="0"/>
                <a:cs typeface="Georgia" charset="0"/>
              </a:rPr>
              <a:t>«</a:t>
            </a:r>
            <a:r>
              <a:rPr lang="it-IT" sz="1400" dirty="0">
                <a:solidFill>
                  <a:srgbClr val="2E83C3">
                    <a:lumMod val="50000"/>
                  </a:srgbClr>
                </a:solidFill>
                <a:latin typeface="Georgia" panose="02040502050405020303" pitchFamily="18" charset="0"/>
              </a:rPr>
              <a:t>Il possesso attuale non fa presumere il possesso anteriore, salvo che il possessore abbia un titolo a fondamento del suo possesso; in questo caso si presume che egli abbia posseduto dalla data del titolo.</a:t>
            </a:r>
            <a:r>
              <a:rPr lang="it-IT" sz="1400" dirty="0">
                <a:solidFill>
                  <a:srgbClr val="002060"/>
                </a:solidFill>
                <a:latin typeface="Georgia" charset="0"/>
                <a:ea typeface="Georgia" charset="0"/>
                <a:cs typeface="Georgia" charset="0"/>
              </a:rPr>
              <a:t>»</a:t>
            </a:r>
            <a:endParaRPr lang="en-US" sz="14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1564727229"/>
      </p:ext>
    </p:extLst>
  </p:cSld>
  <p:clrMapOvr>
    <a:masterClrMapping/>
  </p:clrMapOvr>
  <mc:AlternateContent xmlns:mc="http://schemas.openxmlformats.org/markup-compatibility/2006" xmlns:p14="http://schemas.microsoft.com/office/powerpoint/2010/main">
    <mc:Choice Requires="p14">
      <p:transition spd="slow" p14:dur="2000" advTm="76553"/>
    </mc:Choice>
    <mc:Fallback xmlns="">
      <p:transition spd="slow" advTm="76553"/>
    </mc:Fallback>
  </mc:AlternateContent>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Possesso</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Presunzioni in materia di possesso</a:t>
            </a: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Ciò che qualifica il possesso è uno stato soggettivo del possessore (c.d. buona fede soggettiva) che consiste in una ignoranza non colpevole, non dipendente da colpa grave.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Questo stato soggettivo è presunto (occorre quindi dare la prova della mala lede per evitare gli effetti della buona fede) e basta che sussista al tempo dell’acquisto del possesso: se vien meno successivamente non pregiudica gli effetti favorevoli.</a:t>
            </a: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p:txBody>
      </p:sp>
      <p:sp>
        <p:nvSpPr>
          <p:cNvPr id="6" name="CasellaDiTesto 5"/>
          <p:cNvSpPr txBox="1"/>
          <p:nvPr/>
        </p:nvSpPr>
        <p:spPr>
          <a:xfrm>
            <a:off x="329548" y="2032879"/>
            <a:ext cx="7321132" cy="1054133"/>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600" dirty="0">
                <a:solidFill>
                  <a:srgbClr val="002060"/>
                </a:solidFill>
                <a:latin typeface="Georgia" charset="0"/>
                <a:ea typeface="Georgia" charset="0"/>
                <a:cs typeface="Georgia" charset="0"/>
              </a:rPr>
              <a:t>Art</a:t>
            </a:r>
            <a:r>
              <a:rPr lang="en-US" sz="1600" dirty="0">
                <a:solidFill>
                  <a:srgbClr val="002060"/>
                </a:solidFill>
                <a:latin typeface="Georgia" charset="0"/>
                <a:ea typeface="Georgia" charset="0"/>
                <a:cs typeface="Georgia" charset="0"/>
              </a:rPr>
              <a:t>. 1147 C.C.: </a:t>
            </a:r>
            <a:r>
              <a:rPr lang="it-IT" sz="1600" dirty="0">
                <a:solidFill>
                  <a:srgbClr val="002060"/>
                </a:solidFill>
                <a:latin typeface="Georgia" charset="0"/>
                <a:ea typeface="Georgia" charset="0"/>
                <a:cs typeface="Georgia" charset="0"/>
              </a:rPr>
              <a:t>«</a:t>
            </a:r>
            <a:r>
              <a:rPr lang="it-IT" sz="1600" dirty="0">
                <a:solidFill>
                  <a:srgbClr val="2E83C3">
                    <a:lumMod val="50000"/>
                  </a:srgbClr>
                </a:solidFill>
                <a:latin typeface="Georgia" panose="02040502050405020303" pitchFamily="18" charset="0"/>
              </a:rPr>
              <a:t>E’ possessore di buona fede chi possiede ignorando di ledere l’altrui diritto.</a:t>
            </a:r>
          </a:p>
          <a:p>
            <a:pPr defTabSz="342892"/>
            <a:r>
              <a:rPr lang="it-IT" sz="1600" dirty="0">
                <a:solidFill>
                  <a:srgbClr val="2E83C3">
                    <a:lumMod val="50000"/>
                  </a:srgbClr>
                </a:solidFill>
                <a:latin typeface="Georgia" panose="02040502050405020303" pitchFamily="18" charset="0"/>
              </a:rPr>
              <a:t>La buona fede non giova se l’ignoranza dipende da colpa grave.</a:t>
            </a:r>
          </a:p>
          <a:p>
            <a:pPr defTabSz="342892"/>
            <a:r>
              <a:rPr lang="it-IT" sz="1600" dirty="0">
                <a:solidFill>
                  <a:srgbClr val="2E83C3">
                    <a:lumMod val="50000"/>
                  </a:srgbClr>
                </a:solidFill>
                <a:latin typeface="Georgia" panose="02040502050405020303" pitchFamily="18" charset="0"/>
              </a:rPr>
              <a:t>La buona fede è presunta e basta che vi sia stata al tempo dell’acquisto.</a:t>
            </a:r>
            <a:r>
              <a:rPr lang="it-IT" sz="1600" dirty="0">
                <a:solidFill>
                  <a:srgbClr val="002060"/>
                </a:solidFill>
                <a:latin typeface="Georgia" charset="0"/>
                <a:ea typeface="Georgia" charset="0"/>
                <a:cs typeface="Georgia" charset="0"/>
              </a:rPr>
              <a:t>»</a:t>
            </a:r>
            <a:endParaRPr lang="en-US" sz="1600" dirty="0">
              <a:solidFill>
                <a:srgbClr val="002060"/>
              </a:solidFill>
              <a:latin typeface="Georgia" charset="0"/>
              <a:ea typeface="Georgia" charset="0"/>
              <a:cs typeface="Georgia" charset="0"/>
            </a:endParaRPr>
          </a:p>
        </p:txBody>
      </p:sp>
      <p:sp>
        <p:nvSpPr>
          <p:cNvPr id="9" name="CasellaDiTesto 8">
            <a:extLst>
              <a:ext uri="{FF2B5EF4-FFF2-40B4-BE49-F238E27FC236}">
                <a16:creationId xmlns:a16="http://schemas.microsoft.com/office/drawing/2014/main" id="{5E59EEF5-62DD-2C40-B2C5-ADD10B9A4CCA}"/>
              </a:ext>
            </a:extLst>
          </p:cNvPr>
          <p:cNvSpPr txBox="1"/>
          <p:nvPr/>
        </p:nvSpPr>
        <p:spPr>
          <a:xfrm>
            <a:off x="329548" y="820325"/>
            <a:ext cx="7321132" cy="807911"/>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a:spcBef>
                <a:spcPts val="450"/>
              </a:spcBef>
              <a:spcAft>
                <a:spcPts val="450"/>
              </a:spcAft>
              <a:buClr>
                <a:srgbClr val="5FCBEF"/>
              </a:buClr>
            </a:pPr>
            <a:r>
              <a:rPr lang="it-IT" sz="1600" dirty="0">
                <a:solidFill>
                  <a:srgbClr val="002060"/>
                </a:solidFill>
                <a:latin typeface="Georgia" charset="0"/>
                <a:ea typeface="Georgia" charset="0"/>
                <a:cs typeface="Georgia" charset="0"/>
              </a:rPr>
              <a:t>Art</a:t>
            </a:r>
            <a:r>
              <a:rPr lang="en-US" sz="1600" dirty="0">
                <a:solidFill>
                  <a:srgbClr val="002060"/>
                </a:solidFill>
                <a:latin typeface="Georgia" charset="0"/>
                <a:ea typeface="Georgia" charset="0"/>
                <a:cs typeface="Georgia" charset="0"/>
              </a:rPr>
              <a:t>. 1146 C.C.: </a:t>
            </a:r>
            <a:r>
              <a:rPr lang="it-IT" sz="1600" dirty="0">
                <a:solidFill>
                  <a:srgbClr val="002060"/>
                </a:solidFill>
                <a:latin typeface="Georgia" charset="0"/>
                <a:ea typeface="Georgia" charset="0"/>
                <a:cs typeface="Georgia" charset="0"/>
              </a:rPr>
              <a:t>«</a:t>
            </a:r>
            <a:r>
              <a:rPr lang="it-IT" sz="1600" dirty="0">
                <a:solidFill>
                  <a:srgbClr val="2E83C3">
                    <a:lumMod val="50000"/>
                  </a:srgbClr>
                </a:solidFill>
                <a:latin typeface="Georgia" panose="02040502050405020303" pitchFamily="18" charset="0"/>
              </a:rPr>
              <a:t>Il possesso continua nell'erede con effetto dall'apertura della successione. Il successore a titolo particolare può unire al proprio possesso quello del suo autore per goderne gli effetti.</a:t>
            </a:r>
            <a:r>
              <a:rPr lang="it-IT" sz="1600" dirty="0">
                <a:solidFill>
                  <a:srgbClr val="002060"/>
                </a:solidFill>
                <a:latin typeface="Georgia" charset="0"/>
                <a:ea typeface="Georgia" charset="0"/>
                <a:cs typeface="Georgia" charset="0"/>
              </a:rPr>
              <a:t>»</a:t>
            </a:r>
            <a:endParaRPr lang="en-US" sz="16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285796641"/>
      </p:ext>
    </p:extLst>
  </p:cSld>
  <p:clrMapOvr>
    <a:masterClrMapping/>
  </p:clrMapOvr>
  <mc:AlternateContent xmlns:mc="http://schemas.openxmlformats.org/markup-compatibility/2006" xmlns:p14="http://schemas.microsoft.com/office/powerpoint/2010/main">
    <mc:Choice Requires="p14">
      <p:transition spd="slow" p14:dur="2000" advTm="68906"/>
    </mc:Choice>
    <mc:Fallback xmlns="">
      <p:transition spd="slow" advTm="68906"/>
    </mc:Fallback>
  </mc:AlternateContent>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Possesso</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Effetti del possesso </a:t>
            </a: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La norma infatti prevede che la persona, a cui è alienato un bene mobile (non registrato) </a:t>
            </a:r>
            <a:r>
              <a:rPr lang="it-IT" sz="1600" u="sng" dirty="0">
                <a:solidFill>
                  <a:srgbClr val="2E83C3">
                    <a:lumMod val="50000"/>
                  </a:srgbClr>
                </a:solidFill>
                <a:latin typeface="Georgia" panose="02040502050405020303" pitchFamily="18" charset="0"/>
              </a:rPr>
              <a:t>ne acquisti la proprietà</a:t>
            </a:r>
            <a:r>
              <a:rPr lang="it-IT" sz="1600" dirty="0">
                <a:solidFill>
                  <a:srgbClr val="2E83C3">
                    <a:lumMod val="50000"/>
                  </a:srgbClr>
                </a:solidFill>
                <a:latin typeface="Georgia" panose="02040502050405020303" pitchFamily="18" charset="0"/>
              </a:rPr>
              <a:t>, anche se </a:t>
            </a:r>
            <a:r>
              <a:rPr lang="it-IT" sz="1600" u="sng" dirty="0">
                <a:solidFill>
                  <a:srgbClr val="2E83C3">
                    <a:lumMod val="50000"/>
                  </a:srgbClr>
                </a:solidFill>
                <a:latin typeface="Georgia" panose="02040502050405020303" pitchFamily="18" charset="0"/>
              </a:rPr>
              <a:t>l'alienante non era proprietario </a:t>
            </a:r>
            <a:r>
              <a:rPr lang="it-IT" sz="1600" dirty="0">
                <a:solidFill>
                  <a:srgbClr val="2E83C3">
                    <a:lumMod val="50000"/>
                  </a:srgbClr>
                </a:solidFill>
                <a:latin typeface="Georgia" panose="02040502050405020303" pitchFamily="18" charset="0"/>
              </a:rPr>
              <a:t>della cosa, purché ricorrano due condizioni: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a)	che vi sia stato acquisto del </a:t>
            </a:r>
            <a:r>
              <a:rPr lang="it-IT" sz="1600" u="sng" dirty="0">
                <a:solidFill>
                  <a:srgbClr val="2E83C3">
                    <a:lumMod val="50000"/>
                  </a:srgbClr>
                </a:solidFill>
                <a:latin typeface="Georgia" panose="02040502050405020303" pitchFamily="18" charset="0"/>
              </a:rPr>
              <a:t>possesso in buona fede</a:t>
            </a:r>
            <a:r>
              <a:rPr lang="it-IT" sz="1600" dirty="0">
                <a:solidFill>
                  <a:srgbClr val="2E83C3">
                    <a:lumMod val="50000"/>
                  </a:srgbClr>
                </a:solidFill>
                <a:latin typeface="Georgia" panose="02040502050405020303" pitchFamily="18" charset="0"/>
              </a:rPr>
              <a:t>;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b)	sulla base di un </a:t>
            </a:r>
            <a:r>
              <a:rPr lang="it-IT" sz="1600" u="sng" dirty="0">
                <a:solidFill>
                  <a:srgbClr val="2E83C3">
                    <a:lumMod val="50000"/>
                  </a:srgbClr>
                </a:solidFill>
                <a:latin typeface="Georgia" panose="02040502050405020303" pitchFamily="18" charset="0"/>
              </a:rPr>
              <a:t>titolo astrattamente idoneo </a:t>
            </a:r>
            <a:r>
              <a:rPr lang="it-IT" sz="1600" dirty="0">
                <a:solidFill>
                  <a:srgbClr val="2E83C3">
                    <a:lumMod val="50000"/>
                  </a:srgbClr>
                </a:solidFill>
                <a:latin typeface="Georgia" panose="02040502050405020303" pitchFamily="18" charset="0"/>
              </a:rPr>
              <a:t>a trasferire la proprietà.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La regola non si applica alle universalità e ai beni mobili registrati (art. 1156). </a:t>
            </a:r>
          </a:p>
        </p:txBody>
      </p:sp>
      <p:sp>
        <p:nvSpPr>
          <p:cNvPr id="6" name="CasellaDiTesto 5"/>
          <p:cNvSpPr txBox="1"/>
          <p:nvPr/>
        </p:nvSpPr>
        <p:spPr>
          <a:xfrm>
            <a:off x="311970" y="1314694"/>
            <a:ext cx="7321132" cy="1054133"/>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600" dirty="0">
                <a:solidFill>
                  <a:srgbClr val="002060"/>
                </a:solidFill>
                <a:latin typeface="Georgia" charset="0"/>
                <a:ea typeface="Georgia" charset="0"/>
                <a:cs typeface="Georgia" charset="0"/>
              </a:rPr>
              <a:t>Art</a:t>
            </a:r>
            <a:r>
              <a:rPr lang="en-US" sz="1600" dirty="0">
                <a:solidFill>
                  <a:srgbClr val="002060"/>
                </a:solidFill>
                <a:latin typeface="Georgia" charset="0"/>
                <a:ea typeface="Georgia" charset="0"/>
                <a:cs typeface="Georgia" charset="0"/>
              </a:rPr>
              <a:t>. 1153, comma 1, C.C.: </a:t>
            </a:r>
            <a:r>
              <a:rPr lang="it-IT" sz="1600" dirty="0">
                <a:solidFill>
                  <a:srgbClr val="002060"/>
                </a:solidFill>
                <a:latin typeface="Georgia" charset="0"/>
                <a:ea typeface="Georgia" charset="0"/>
                <a:cs typeface="Georgia" charset="0"/>
              </a:rPr>
              <a:t>«</a:t>
            </a:r>
            <a:r>
              <a:rPr lang="it-IT" sz="1600" dirty="0">
                <a:solidFill>
                  <a:srgbClr val="2E83C3">
                    <a:lumMod val="50000"/>
                  </a:srgbClr>
                </a:solidFill>
                <a:latin typeface="Georgia" panose="02040502050405020303" pitchFamily="18" charset="0"/>
              </a:rPr>
              <a:t>Colui al quale sono alienati beni mobili  da parte di chi non ne è proprietario, ne acquista la proprietà mediante il possesso, purché sia in buona fede al momento della consegna e sussista un titolo idoneo al trasferimento della proprietà.</a:t>
            </a:r>
            <a:r>
              <a:rPr lang="it-IT" sz="1600" dirty="0">
                <a:solidFill>
                  <a:srgbClr val="002060"/>
                </a:solidFill>
                <a:latin typeface="Georgia" charset="0"/>
                <a:ea typeface="Georgia" charset="0"/>
                <a:cs typeface="Georgia" charset="0"/>
              </a:rPr>
              <a:t>»</a:t>
            </a:r>
            <a:endParaRPr lang="en-US" sz="16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34116083"/>
      </p:ext>
    </p:extLst>
  </p:cSld>
  <p:clrMapOvr>
    <a:masterClrMapping/>
  </p:clrMapOvr>
  <mc:AlternateContent xmlns:mc="http://schemas.openxmlformats.org/markup-compatibility/2006" xmlns:p14="http://schemas.microsoft.com/office/powerpoint/2010/main">
    <mc:Choice Requires="p14">
      <p:transition spd="slow" p14:dur="2000" advTm="59156"/>
    </mc:Choice>
    <mc:Fallback xmlns="">
      <p:transition spd="slow" advTm="59156"/>
    </mc:Fallback>
  </mc:AlternateContent>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Possesso</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Effetti del possesso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L’espressione «titolo astrattamente idoneo»: </a:t>
            </a:r>
          </a:p>
          <a:p>
            <a:pPr marL="342900" indent="-342900" algn="l">
              <a:spcBef>
                <a:spcPts val="450"/>
              </a:spcBef>
              <a:spcAft>
                <a:spcPts val="450"/>
              </a:spcAft>
              <a:buClr>
                <a:srgbClr val="5FCBEF"/>
              </a:buClr>
              <a:buAutoNum type="alphaLcParenR"/>
            </a:pPr>
            <a:r>
              <a:rPr lang="it-IT" sz="1600" b="1" dirty="0">
                <a:solidFill>
                  <a:srgbClr val="2E83C3">
                    <a:lumMod val="50000"/>
                  </a:srgbClr>
                </a:solidFill>
                <a:latin typeface="Georgia" panose="02040502050405020303" pitchFamily="18" charset="0"/>
              </a:rPr>
              <a:t>titolo</a:t>
            </a:r>
            <a:r>
              <a:rPr lang="it-IT" sz="1600" dirty="0">
                <a:solidFill>
                  <a:srgbClr val="2E83C3">
                    <a:lumMod val="50000"/>
                  </a:srgbClr>
                </a:solidFill>
                <a:latin typeface="Georgia" panose="02040502050405020303" pitchFamily="18" charset="0"/>
              </a:rPr>
              <a:t> significa un atto giuridico (compravendita, donazione …)</a:t>
            </a:r>
          </a:p>
          <a:p>
            <a:pPr marL="342900" indent="-342900" algn="l">
              <a:spcBef>
                <a:spcPts val="450"/>
              </a:spcBef>
              <a:spcAft>
                <a:spcPts val="450"/>
              </a:spcAft>
              <a:buClr>
                <a:srgbClr val="5FCBEF"/>
              </a:buClr>
              <a:buAutoNum type="alphaLcParenR"/>
            </a:pPr>
            <a:r>
              <a:rPr lang="it-IT" sz="1600" b="1" dirty="0">
                <a:solidFill>
                  <a:srgbClr val="2E83C3">
                    <a:lumMod val="50000"/>
                  </a:srgbClr>
                </a:solidFill>
                <a:latin typeface="Georgia" panose="02040502050405020303" pitchFamily="18" charset="0"/>
              </a:rPr>
              <a:t>astrattamente idoneo </a:t>
            </a:r>
            <a:r>
              <a:rPr lang="it-IT" sz="1600" dirty="0">
                <a:solidFill>
                  <a:srgbClr val="2E83C3">
                    <a:lumMod val="50000"/>
                  </a:srgbClr>
                </a:solidFill>
                <a:latin typeface="Georgia" panose="02040502050405020303" pitchFamily="18" charset="0"/>
              </a:rPr>
              <a:t>vuol dire che l'atto deve avere tutti i requisiti che sono necessari, in astratto, perché sia idoneo a trasferire la proprietà: cioè dev'essere valido (né nullo, né annullabile né rescindibile), anche se in concreto non potrebbe produrre quell'effetto perché manca nell'alienante il potere di disporre. </a:t>
            </a: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p:txBody>
      </p:sp>
    </p:spTree>
    <p:extLst>
      <p:ext uri="{BB962C8B-B14F-4D97-AF65-F5344CB8AC3E}">
        <p14:creationId xmlns:p14="http://schemas.microsoft.com/office/powerpoint/2010/main" val="10873232"/>
      </p:ext>
    </p:extLst>
  </p:cSld>
  <p:clrMapOvr>
    <a:masterClrMapping/>
  </p:clrMapOvr>
  <mc:AlternateContent xmlns:mc="http://schemas.openxmlformats.org/markup-compatibility/2006" xmlns:p14="http://schemas.microsoft.com/office/powerpoint/2010/main">
    <mc:Choice Requires="p14">
      <p:transition spd="slow" p14:dur="2000" advTm="59212"/>
    </mc:Choice>
    <mc:Fallback xmlns="">
      <p:transition spd="slow" advTm="59212"/>
    </mc:Fallback>
  </mc:AlternateContent>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Possesso</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Effetti del possesso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La priorità di acquisto del possesso di buona fede risolve anche il conflitto tra due aventi causa dallo stesso autore</a:t>
            </a:r>
          </a:p>
        </p:txBody>
      </p:sp>
      <p:sp>
        <p:nvSpPr>
          <p:cNvPr id="6" name="CasellaDiTesto 5"/>
          <p:cNvSpPr txBox="1"/>
          <p:nvPr/>
        </p:nvSpPr>
        <p:spPr>
          <a:xfrm>
            <a:off x="357420" y="2283718"/>
            <a:ext cx="7321132" cy="807911"/>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600" dirty="0">
                <a:solidFill>
                  <a:srgbClr val="002060"/>
                </a:solidFill>
                <a:latin typeface="Georgia" charset="0"/>
                <a:ea typeface="Georgia" charset="0"/>
                <a:cs typeface="Georgia" charset="0"/>
              </a:rPr>
              <a:t>Art</a:t>
            </a:r>
            <a:r>
              <a:rPr lang="en-US" sz="1600" dirty="0">
                <a:solidFill>
                  <a:srgbClr val="002060"/>
                </a:solidFill>
                <a:latin typeface="Georgia" charset="0"/>
                <a:ea typeface="Georgia" charset="0"/>
                <a:cs typeface="Georgia" charset="0"/>
              </a:rPr>
              <a:t>. 1155 C.C.: </a:t>
            </a:r>
            <a:r>
              <a:rPr lang="it-IT" sz="1600" dirty="0">
                <a:solidFill>
                  <a:srgbClr val="002060"/>
                </a:solidFill>
                <a:latin typeface="Georgia" charset="0"/>
                <a:ea typeface="Georgia" charset="0"/>
                <a:cs typeface="Georgia" charset="0"/>
              </a:rPr>
              <a:t>«</a:t>
            </a:r>
            <a:r>
              <a:rPr lang="it-IT" sz="1600" dirty="0">
                <a:solidFill>
                  <a:srgbClr val="2E83C3">
                    <a:lumMod val="50000"/>
                  </a:srgbClr>
                </a:solidFill>
                <a:latin typeface="Georgia" panose="02040502050405020303" pitchFamily="18" charset="0"/>
              </a:rPr>
              <a:t>Se taluno con successivi contratti aliena a più persone un bene mobile, quella tra esse che ne ha acquistato in buona fede il possesso è preferita alle altre, anche se il suo titolo è di data posteriore.</a:t>
            </a:r>
            <a:r>
              <a:rPr lang="it-IT" sz="1600" dirty="0">
                <a:solidFill>
                  <a:srgbClr val="002060"/>
                </a:solidFill>
                <a:latin typeface="Georgia" charset="0"/>
                <a:ea typeface="Georgia" charset="0"/>
                <a:cs typeface="Georgia" charset="0"/>
              </a:rPr>
              <a:t>»</a:t>
            </a:r>
            <a:endParaRPr lang="en-US" sz="16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210300229"/>
      </p:ext>
    </p:extLst>
  </p:cSld>
  <p:clrMapOvr>
    <a:masterClrMapping/>
  </p:clrMapOvr>
  <mc:AlternateContent xmlns:mc="http://schemas.openxmlformats.org/markup-compatibility/2006" xmlns:p14="http://schemas.microsoft.com/office/powerpoint/2010/main">
    <mc:Choice Requires="p14">
      <p:transition spd="slow" p14:dur="2000" advTm="31076"/>
    </mc:Choice>
    <mc:Fallback xmlns="">
      <p:transition spd="slow" advTm="31076"/>
    </mc:Fallback>
  </mc:AlternateContent>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Possesso</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Effetti del possesso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Usucapione</a:t>
            </a: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p:txBody>
      </p:sp>
      <p:sp>
        <p:nvSpPr>
          <p:cNvPr id="6" name="CasellaDiTesto 5"/>
          <p:cNvSpPr txBox="1"/>
          <p:nvPr/>
        </p:nvSpPr>
        <p:spPr>
          <a:xfrm>
            <a:off x="280706" y="1801708"/>
            <a:ext cx="7321132" cy="807911"/>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600" dirty="0">
                <a:solidFill>
                  <a:srgbClr val="002060"/>
                </a:solidFill>
                <a:latin typeface="Georgia" charset="0"/>
                <a:ea typeface="Georgia" charset="0"/>
                <a:cs typeface="Georgia" charset="0"/>
              </a:rPr>
              <a:t>Art</a:t>
            </a:r>
            <a:r>
              <a:rPr lang="en-US" sz="1600" dirty="0">
                <a:solidFill>
                  <a:srgbClr val="002060"/>
                </a:solidFill>
                <a:latin typeface="Georgia" charset="0"/>
                <a:ea typeface="Georgia" charset="0"/>
                <a:cs typeface="Georgia" charset="0"/>
              </a:rPr>
              <a:t>. 1158 C.C.: </a:t>
            </a:r>
            <a:r>
              <a:rPr lang="it-IT" sz="1600" dirty="0">
                <a:solidFill>
                  <a:srgbClr val="002060"/>
                </a:solidFill>
                <a:latin typeface="Georgia" charset="0"/>
                <a:ea typeface="Georgia" charset="0"/>
                <a:cs typeface="Georgia" charset="0"/>
              </a:rPr>
              <a:t>«</a:t>
            </a:r>
            <a:r>
              <a:rPr lang="it-IT" sz="1600" dirty="0">
                <a:solidFill>
                  <a:srgbClr val="2E83C3">
                    <a:lumMod val="50000"/>
                  </a:srgbClr>
                </a:solidFill>
                <a:latin typeface="Georgia" panose="02040502050405020303" pitchFamily="18" charset="0"/>
              </a:rPr>
              <a:t>La proprietà dei beni immobili e gli altri diritti reali di godimento sui beni medesimi si acquistano in virtù del possesso </a:t>
            </a:r>
            <a:r>
              <a:rPr lang="it-IT" sz="1600" u="sng" dirty="0">
                <a:solidFill>
                  <a:srgbClr val="2E83C3">
                    <a:lumMod val="50000"/>
                  </a:srgbClr>
                </a:solidFill>
                <a:latin typeface="Georgia" panose="02040502050405020303" pitchFamily="18" charset="0"/>
              </a:rPr>
              <a:t>continuato</a:t>
            </a:r>
            <a:r>
              <a:rPr lang="it-IT" sz="1600" dirty="0">
                <a:solidFill>
                  <a:srgbClr val="2E83C3">
                    <a:lumMod val="50000"/>
                  </a:srgbClr>
                </a:solidFill>
                <a:latin typeface="Georgia" panose="02040502050405020303" pitchFamily="18" charset="0"/>
              </a:rPr>
              <a:t> per venti anni.</a:t>
            </a:r>
            <a:r>
              <a:rPr lang="it-IT" sz="1600" dirty="0">
                <a:solidFill>
                  <a:srgbClr val="002060"/>
                </a:solidFill>
                <a:latin typeface="Georgia" charset="0"/>
                <a:ea typeface="Georgia" charset="0"/>
                <a:cs typeface="Georgia" charset="0"/>
              </a:rPr>
              <a:t>»</a:t>
            </a:r>
            <a:endParaRPr lang="en-US" sz="1600" dirty="0">
              <a:solidFill>
                <a:srgbClr val="002060"/>
              </a:solidFill>
              <a:latin typeface="Georgia" charset="0"/>
              <a:ea typeface="Georgia" charset="0"/>
              <a:cs typeface="Georgia" charset="0"/>
            </a:endParaRPr>
          </a:p>
        </p:txBody>
      </p:sp>
      <p:sp>
        <p:nvSpPr>
          <p:cNvPr id="8" name="CasellaDiTesto 7"/>
          <p:cNvSpPr txBox="1"/>
          <p:nvPr/>
        </p:nvSpPr>
        <p:spPr>
          <a:xfrm>
            <a:off x="280706" y="2824897"/>
            <a:ext cx="7321132" cy="807911"/>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600" dirty="0">
                <a:solidFill>
                  <a:srgbClr val="002060"/>
                </a:solidFill>
                <a:latin typeface="Georgia" charset="0"/>
                <a:ea typeface="Georgia" charset="0"/>
                <a:cs typeface="Georgia" charset="0"/>
              </a:rPr>
              <a:t>Art</a:t>
            </a:r>
            <a:r>
              <a:rPr lang="en-US" sz="1600" dirty="0">
                <a:solidFill>
                  <a:srgbClr val="002060"/>
                </a:solidFill>
                <a:latin typeface="Georgia" charset="0"/>
                <a:ea typeface="Georgia" charset="0"/>
                <a:cs typeface="Georgia" charset="0"/>
              </a:rPr>
              <a:t>. 1163 C.C.: </a:t>
            </a:r>
            <a:r>
              <a:rPr lang="it-IT" sz="1600" dirty="0">
                <a:solidFill>
                  <a:srgbClr val="002060"/>
                </a:solidFill>
                <a:latin typeface="Georgia" charset="0"/>
                <a:ea typeface="Georgia" charset="0"/>
                <a:cs typeface="Georgia" charset="0"/>
              </a:rPr>
              <a:t>«</a:t>
            </a:r>
            <a:r>
              <a:rPr lang="it-IT" sz="1600" dirty="0">
                <a:solidFill>
                  <a:srgbClr val="2E83C3">
                    <a:lumMod val="50000"/>
                  </a:srgbClr>
                </a:solidFill>
                <a:latin typeface="Georgia" panose="02040502050405020303" pitchFamily="18" charset="0"/>
              </a:rPr>
              <a:t>Il possesso acquistato in modo </a:t>
            </a:r>
            <a:r>
              <a:rPr lang="it-IT" sz="1600" u="sng" dirty="0">
                <a:solidFill>
                  <a:srgbClr val="2E83C3">
                    <a:lumMod val="50000"/>
                  </a:srgbClr>
                </a:solidFill>
                <a:latin typeface="Georgia" panose="02040502050405020303" pitchFamily="18" charset="0"/>
              </a:rPr>
              <a:t>violento o clandestino </a:t>
            </a:r>
            <a:r>
              <a:rPr lang="it-IT" sz="1600" dirty="0">
                <a:solidFill>
                  <a:srgbClr val="2E83C3">
                    <a:lumMod val="50000"/>
                  </a:srgbClr>
                </a:solidFill>
                <a:latin typeface="Georgia" panose="02040502050405020303" pitchFamily="18" charset="0"/>
              </a:rPr>
              <a:t>non giova per l’usucapione se non dal momento in cui la violenza o la clandestinità è cessata.</a:t>
            </a:r>
            <a:r>
              <a:rPr lang="it-IT" sz="1600" dirty="0">
                <a:solidFill>
                  <a:srgbClr val="002060"/>
                </a:solidFill>
                <a:latin typeface="Georgia" charset="0"/>
                <a:ea typeface="Georgia" charset="0"/>
                <a:cs typeface="Georgia" charset="0"/>
              </a:rPr>
              <a:t>»</a:t>
            </a:r>
            <a:endParaRPr lang="en-US" sz="1600" dirty="0">
              <a:solidFill>
                <a:srgbClr val="002060"/>
              </a:solidFill>
              <a:latin typeface="Georgia" charset="0"/>
              <a:ea typeface="Georgia" charset="0"/>
              <a:cs typeface="Georgia" charset="0"/>
            </a:endParaRPr>
          </a:p>
        </p:txBody>
      </p:sp>
      <p:sp>
        <p:nvSpPr>
          <p:cNvPr id="9" name="CasellaDiTesto 8"/>
          <p:cNvSpPr txBox="1"/>
          <p:nvPr/>
        </p:nvSpPr>
        <p:spPr>
          <a:xfrm>
            <a:off x="294393" y="3814889"/>
            <a:ext cx="7321132" cy="561690"/>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600" dirty="0">
                <a:solidFill>
                  <a:srgbClr val="002060"/>
                </a:solidFill>
                <a:latin typeface="Georgia" charset="0"/>
                <a:ea typeface="Georgia" charset="0"/>
                <a:cs typeface="Georgia" charset="0"/>
              </a:rPr>
              <a:t>Art</a:t>
            </a:r>
            <a:r>
              <a:rPr lang="en-US" sz="1600" dirty="0">
                <a:solidFill>
                  <a:srgbClr val="002060"/>
                </a:solidFill>
                <a:latin typeface="Georgia" charset="0"/>
                <a:ea typeface="Georgia" charset="0"/>
                <a:cs typeface="Georgia" charset="0"/>
              </a:rPr>
              <a:t>. 1167, comma 1, C.C.: </a:t>
            </a:r>
            <a:r>
              <a:rPr lang="it-IT" sz="1600" dirty="0">
                <a:solidFill>
                  <a:srgbClr val="002060"/>
                </a:solidFill>
                <a:latin typeface="Georgia" charset="0"/>
                <a:ea typeface="Georgia" charset="0"/>
                <a:cs typeface="Georgia" charset="0"/>
              </a:rPr>
              <a:t>«</a:t>
            </a:r>
            <a:r>
              <a:rPr lang="it-IT" sz="1600" dirty="0">
                <a:solidFill>
                  <a:srgbClr val="2E83C3">
                    <a:lumMod val="50000"/>
                  </a:srgbClr>
                </a:solidFill>
                <a:latin typeface="Georgia" panose="02040502050405020303" pitchFamily="18" charset="0"/>
              </a:rPr>
              <a:t>L'usucapione è </a:t>
            </a:r>
            <a:r>
              <a:rPr lang="it-IT" sz="1600" u="sng" dirty="0">
                <a:solidFill>
                  <a:srgbClr val="2E83C3">
                    <a:lumMod val="50000"/>
                  </a:srgbClr>
                </a:solidFill>
                <a:latin typeface="Georgia" panose="02040502050405020303" pitchFamily="18" charset="0"/>
              </a:rPr>
              <a:t>interrotta</a:t>
            </a:r>
            <a:r>
              <a:rPr lang="it-IT" sz="1600" dirty="0">
                <a:solidFill>
                  <a:srgbClr val="2E83C3">
                    <a:lumMod val="50000"/>
                  </a:srgbClr>
                </a:solidFill>
                <a:latin typeface="Georgia" panose="02040502050405020303" pitchFamily="18" charset="0"/>
              </a:rPr>
              <a:t> quando il possessore è stato privato del possesso per oltre un anno.</a:t>
            </a:r>
            <a:r>
              <a:rPr lang="it-IT" sz="1600" dirty="0">
                <a:solidFill>
                  <a:srgbClr val="002060"/>
                </a:solidFill>
                <a:latin typeface="Georgia" charset="0"/>
                <a:ea typeface="Georgia" charset="0"/>
                <a:cs typeface="Georgia" charset="0"/>
              </a:rPr>
              <a:t>»</a:t>
            </a:r>
            <a:endParaRPr lang="en-US" sz="16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1905349488"/>
      </p:ext>
    </p:extLst>
  </p:cSld>
  <p:clrMapOvr>
    <a:masterClrMapping/>
  </p:clrMapOvr>
  <mc:AlternateContent xmlns:mc="http://schemas.openxmlformats.org/markup-compatibility/2006" xmlns:p14="http://schemas.microsoft.com/office/powerpoint/2010/main">
    <mc:Choice Requires="p14">
      <p:transition spd="slow" p14:dur="2000" advTm="105322"/>
    </mc:Choice>
    <mc:Fallback xmlns="">
      <p:transition spd="slow" advTm="105322"/>
    </mc:Fallback>
  </mc:AlternateContent>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Possesso</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86381" y="462021"/>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Effetti del possesso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Usucapione</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Il termine ordinario di usucapione è di </a:t>
            </a:r>
            <a:r>
              <a:rPr lang="it-IT" sz="1600" b="1" dirty="0">
                <a:solidFill>
                  <a:srgbClr val="2E83C3">
                    <a:lumMod val="50000"/>
                  </a:srgbClr>
                </a:solidFill>
                <a:latin typeface="Georgia" panose="02040502050405020303" pitchFamily="18" charset="0"/>
              </a:rPr>
              <a:t>venti anni </a:t>
            </a:r>
            <a:r>
              <a:rPr lang="it-IT" sz="1600" dirty="0">
                <a:solidFill>
                  <a:srgbClr val="2E83C3">
                    <a:lumMod val="50000"/>
                  </a:srgbClr>
                </a:solidFill>
                <a:latin typeface="Georgia" panose="02040502050405020303" pitchFamily="18" charset="0"/>
              </a:rPr>
              <a:t>sia per gli immobili, sia per l'universalità di mobili, sia per i beni mobili (</a:t>
            </a:r>
            <a:r>
              <a:rPr lang="it-IT" sz="1600" dirty="0" err="1">
                <a:solidFill>
                  <a:srgbClr val="2E83C3">
                    <a:lumMod val="50000"/>
                  </a:srgbClr>
                </a:solidFill>
                <a:latin typeface="Georgia" panose="02040502050405020303" pitchFamily="18" charset="0"/>
              </a:rPr>
              <a:t>artt</a:t>
            </a:r>
            <a:r>
              <a:rPr lang="it-IT" sz="1600" dirty="0">
                <a:solidFill>
                  <a:srgbClr val="2E83C3">
                    <a:lumMod val="50000"/>
                  </a:srgbClr>
                </a:solidFill>
                <a:latin typeface="Georgia" panose="02040502050405020303" pitchFamily="18" charset="0"/>
              </a:rPr>
              <a:t>, 1158, 1160, 1161, comma 2, C.C.).</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Il termine ventennale si riduce a </a:t>
            </a:r>
            <a:r>
              <a:rPr lang="it-IT" sz="1600" b="1" dirty="0">
                <a:solidFill>
                  <a:srgbClr val="2E83C3">
                    <a:lumMod val="50000"/>
                  </a:srgbClr>
                </a:solidFill>
                <a:latin typeface="Georgia" panose="02040502050405020303" pitchFamily="18" charset="0"/>
              </a:rPr>
              <a:t>dieci anni</a:t>
            </a:r>
            <a:r>
              <a:rPr lang="it-IT" sz="1600" dirty="0">
                <a:solidFill>
                  <a:srgbClr val="2E83C3">
                    <a:lumMod val="50000"/>
                  </a:srgbClr>
                </a:solidFill>
                <a:latin typeface="Georgia" panose="02040502050405020303" pitchFamily="18" charset="0"/>
              </a:rPr>
              <a:t>, nel caso dei beni immobili se c'è a) buona fede, b) un titolo idoneo a trasferire la proprietà e c) la trascrizione dell'atto (art. 1159 C.C.).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Con gli stessi requisiti, si riduce a </a:t>
            </a:r>
            <a:r>
              <a:rPr lang="it-IT" sz="1600" b="1" dirty="0">
                <a:solidFill>
                  <a:srgbClr val="2E83C3">
                    <a:lumMod val="50000"/>
                  </a:srgbClr>
                </a:solidFill>
                <a:latin typeface="Georgia" panose="02040502050405020303" pitchFamily="18" charset="0"/>
              </a:rPr>
              <a:t>tre anni </a:t>
            </a:r>
            <a:r>
              <a:rPr lang="it-IT" sz="1600" dirty="0">
                <a:solidFill>
                  <a:srgbClr val="2E83C3">
                    <a:lumMod val="50000"/>
                  </a:srgbClr>
                </a:solidFill>
                <a:latin typeface="Georgia" panose="02040502050405020303" pitchFamily="18" charset="0"/>
              </a:rPr>
              <a:t>l'usucapione dei beni </a:t>
            </a:r>
            <a:r>
              <a:rPr lang="it-IT" sz="1600" b="1" dirty="0">
                <a:solidFill>
                  <a:srgbClr val="2E83C3">
                    <a:lumMod val="50000"/>
                  </a:srgbClr>
                </a:solidFill>
                <a:latin typeface="Georgia" panose="02040502050405020303" pitchFamily="18" charset="0"/>
              </a:rPr>
              <a:t>mobili registrati</a:t>
            </a:r>
            <a:r>
              <a:rPr lang="it-IT" sz="1600" dirty="0">
                <a:solidFill>
                  <a:srgbClr val="2E83C3">
                    <a:lumMod val="50000"/>
                  </a:srgbClr>
                </a:solidFill>
                <a:latin typeface="Georgia" panose="02040502050405020303" pitchFamily="18" charset="0"/>
              </a:rPr>
              <a:t> (art. 1162 C.C.).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Quanto agli altri beni </a:t>
            </a:r>
            <a:r>
              <a:rPr lang="it-IT" sz="1600" b="1" dirty="0">
                <a:solidFill>
                  <a:srgbClr val="2E83C3">
                    <a:lumMod val="50000"/>
                  </a:srgbClr>
                </a:solidFill>
                <a:latin typeface="Georgia" panose="02040502050405020303" pitchFamily="18" charset="0"/>
              </a:rPr>
              <a:t>mobili</a:t>
            </a:r>
            <a:r>
              <a:rPr lang="it-IT" sz="1600" dirty="0">
                <a:solidFill>
                  <a:srgbClr val="2E83C3">
                    <a:lumMod val="50000"/>
                  </a:srgbClr>
                </a:solidFill>
                <a:latin typeface="Georgia" panose="02040502050405020303" pitchFamily="18" charset="0"/>
              </a:rPr>
              <a:t>, la buona fede fa ridurre il termine a </a:t>
            </a:r>
            <a:r>
              <a:rPr lang="it-IT" sz="1600" b="1" dirty="0">
                <a:solidFill>
                  <a:srgbClr val="2E83C3">
                    <a:lumMod val="50000"/>
                  </a:srgbClr>
                </a:solidFill>
                <a:latin typeface="Georgia" panose="02040502050405020303" pitchFamily="18" charset="0"/>
              </a:rPr>
              <a:t>dieci anni </a:t>
            </a:r>
            <a:r>
              <a:rPr lang="it-IT" sz="1600" dirty="0">
                <a:solidFill>
                  <a:srgbClr val="2E83C3">
                    <a:lumMod val="50000"/>
                  </a:srgbClr>
                </a:solidFill>
                <a:latin typeface="Georgia" panose="02040502050405020303" pitchFamily="18" charset="0"/>
              </a:rPr>
              <a:t>(art. 1161,  comma 1, C.C.), mentre la presenza di buona fede e titolo idoneo determina l'acquisto immediato della proprietà a norma dell'art. </a:t>
            </a:r>
            <a:r>
              <a:rPr lang="it-IT" sz="1600">
                <a:solidFill>
                  <a:srgbClr val="2E83C3">
                    <a:lumMod val="50000"/>
                  </a:srgbClr>
                </a:solidFill>
                <a:latin typeface="Georgia" panose="02040502050405020303" pitchFamily="18" charset="0"/>
              </a:rPr>
              <a:t>1153 C.C. </a:t>
            </a:r>
            <a:r>
              <a:rPr lang="it-IT" sz="1600" dirty="0">
                <a:solidFill>
                  <a:srgbClr val="2E83C3">
                    <a:lumMod val="50000"/>
                  </a:srgbClr>
                </a:solidFill>
                <a:latin typeface="Georgia" panose="02040502050405020303" pitchFamily="18" charset="0"/>
              </a:rPr>
              <a:t>e quindi realizza un'ipotesi diversa dall'usucapione. </a:t>
            </a: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p:txBody>
      </p:sp>
    </p:spTree>
    <p:extLst>
      <p:ext uri="{BB962C8B-B14F-4D97-AF65-F5344CB8AC3E}">
        <p14:creationId xmlns:p14="http://schemas.microsoft.com/office/powerpoint/2010/main" val="2080184399"/>
      </p:ext>
    </p:extLst>
  </p:cSld>
  <p:clrMapOvr>
    <a:masterClrMapping/>
  </p:clrMapOvr>
  <mc:AlternateContent xmlns:mc="http://schemas.openxmlformats.org/markup-compatibility/2006" xmlns:p14="http://schemas.microsoft.com/office/powerpoint/2010/main">
    <mc:Choice Requires="p14">
      <p:transition spd="slow" p14:dur="2000" advTm="60189"/>
    </mc:Choice>
    <mc:Fallback xmlns="">
      <p:transition spd="slow" advTm="60189"/>
    </mc:Fallback>
  </mc:AlternateContent>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Possesso</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b="1" dirty="0">
                <a:solidFill>
                  <a:srgbClr val="2E83C3">
                    <a:lumMod val="50000"/>
                  </a:srgbClr>
                </a:solidFill>
                <a:latin typeface="Georgia" panose="02040502050405020303" pitchFamily="18" charset="0"/>
              </a:rPr>
              <a:t>Azioni possessorie</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Il codice regola per ultimo quello che, invece, è l'effetto più importante del possesso: l'attribuzione al possessore, come tale - cioè per il solo fatto di comportarsi come titolare di un diritto sulla cosa - delle </a:t>
            </a:r>
            <a:r>
              <a:rPr lang="it-IT" sz="1600" u="sng" dirty="0">
                <a:solidFill>
                  <a:srgbClr val="2E83C3">
                    <a:lumMod val="50000"/>
                  </a:srgbClr>
                </a:solidFill>
                <a:latin typeface="Georgia" panose="02040502050405020303" pitchFamily="18" charset="0"/>
              </a:rPr>
              <a:t>azioni possessorie</a:t>
            </a:r>
            <a:r>
              <a:rPr lang="it-IT" sz="1600" dirty="0">
                <a:solidFill>
                  <a:srgbClr val="2E83C3">
                    <a:lumMod val="50000"/>
                  </a:srgbClr>
                </a:solidFill>
                <a:latin typeface="Georgia" panose="02040502050405020303" pitchFamily="18" charset="0"/>
              </a:rPr>
              <a:t>, cioè della possibilità di rivolgersi al giudice e chiedere provvedimenti a tutela della sua posizione.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Si distinguono due gradi diversi di protezione del possesso.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a) Qualunque possessore - che abbia acquistato il possesso in modo pacifico o violento, pubblico o clandestino, da lungo tempo o da breve tempo - è protetto contro lo </a:t>
            </a:r>
            <a:r>
              <a:rPr lang="it-IT" sz="1600" b="1" dirty="0">
                <a:solidFill>
                  <a:srgbClr val="2E83C3">
                    <a:lumMod val="50000"/>
                  </a:srgbClr>
                </a:solidFill>
                <a:latin typeface="Georgia" panose="02040502050405020303" pitchFamily="18" charset="0"/>
              </a:rPr>
              <a:t>spoglio</a:t>
            </a:r>
            <a:r>
              <a:rPr lang="it-IT" sz="1600" dirty="0">
                <a:solidFill>
                  <a:srgbClr val="2E83C3">
                    <a:lumMod val="50000"/>
                  </a:srgbClr>
                </a:solidFill>
                <a:latin typeface="Georgia" panose="02040502050405020303" pitchFamily="18" charset="0"/>
              </a:rPr>
              <a:t>, cioè la privazione violenta o clandestina del possesso; egli può chiedere al giudice di essere reintegrato nella sua posizione: di qui il nome «</a:t>
            </a:r>
            <a:r>
              <a:rPr lang="it-IT" sz="1600" b="1" dirty="0">
                <a:solidFill>
                  <a:srgbClr val="2E83C3">
                    <a:lumMod val="50000"/>
                  </a:srgbClr>
                </a:solidFill>
                <a:latin typeface="Georgia" panose="02040502050405020303" pitchFamily="18" charset="0"/>
              </a:rPr>
              <a:t>azione di reintegrazione</a:t>
            </a:r>
            <a:r>
              <a:rPr lang="it-IT" sz="1600" dirty="0">
                <a:solidFill>
                  <a:srgbClr val="2E83C3">
                    <a:lumMod val="50000"/>
                  </a:srgbClr>
                </a:solidFill>
                <a:latin typeface="Georgia" panose="02040502050405020303" pitchFamily="18" charset="0"/>
              </a:rPr>
              <a:t>» (art. 1168). </a:t>
            </a: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p:txBody>
      </p:sp>
    </p:spTree>
    <p:extLst>
      <p:ext uri="{BB962C8B-B14F-4D97-AF65-F5344CB8AC3E}">
        <p14:creationId xmlns:p14="http://schemas.microsoft.com/office/powerpoint/2010/main" val="1662971813"/>
      </p:ext>
    </p:extLst>
  </p:cSld>
  <p:clrMapOvr>
    <a:masterClrMapping/>
  </p:clrMapOvr>
  <mc:AlternateContent xmlns:mc="http://schemas.openxmlformats.org/markup-compatibility/2006" xmlns:p14="http://schemas.microsoft.com/office/powerpoint/2010/main">
    <mc:Choice Requires="p14">
      <p:transition spd="slow" p14:dur="2000" advTm="81368"/>
    </mc:Choice>
    <mc:Fallback xmlns="">
      <p:transition spd="slow" advTm="81368"/>
    </mc:Fallback>
  </mc:AlternateContent>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Possesso</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Azioni possessorie - </a:t>
            </a:r>
            <a:r>
              <a:rPr lang="it-IT" sz="1600" u="sng" dirty="0">
                <a:solidFill>
                  <a:srgbClr val="2E83C3">
                    <a:lumMod val="50000"/>
                  </a:srgbClr>
                </a:solidFill>
                <a:latin typeface="Georgia" panose="02040502050405020303" pitchFamily="18" charset="0"/>
              </a:rPr>
              <a:t>azione di reintegrazione o di spoglio</a:t>
            </a: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p:txBody>
      </p:sp>
      <p:sp>
        <p:nvSpPr>
          <p:cNvPr id="6" name="CasellaDiTesto 5"/>
          <p:cNvSpPr txBox="1"/>
          <p:nvPr/>
        </p:nvSpPr>
        <p:spPr>
          <a:xfrm>
            <a:off x="294393" y="1419622"/>
            <a:ext cx="7321132" cy="2285239"/>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600" dirty="0">
                <a:solidFill>
                  <a:srgbClr val="002060"/>
                </a:solidFill>
                <a:latin typeface="Georgia" charset="0"/>
                <a:ea typeface="Georgia" charset="0"/>
                <a:cs typeface="Georgia" charset="0"/>
              </a:rPr>
              <a:t>Art</a:t>
            </a:r>
            <a:r>
              <a:rPr lang="en-US" sz="1600" dirty="0">
                <a:solidFill>
                  <a:srgbClr val="002060"/>
                </a:solidFill>
                <a:latin typeface="Georgia" charset="0"/>
                <a:ea typeface="Georgia" charset="0"/>
                <a:cs typeface="Georgia" charset="0"/>
              </a:rPr>
              <a:t>. 1168 C.C.: </a:t>
            </a:r>
            <a:r>
              <a:rPr lang="it-IT" sz="1600" dirty="0">
                <a:solidFill>
                  <a:srgbClr val="002060"/>
                </a:solidFill>
                <a:latin typeface="Georgia" charset="0"/>
                <a:ea typeface="Georgia" charset="0"/>
                <a:cs typeface="Georgia" charset="0"/>
              </a:rPr>
              <a:t>«</a:t>
            </a:r>
            <a:r>
              <a:rPr lang="it-IT" sz="1600" dirty="0">
                <a:solidFill>
                  <a:srgbClr val="2E83C3">
                    <a:lumMod val="50000"/>
                  </a:srgbClr>
                </a:solidFill>
                <a:latin typeface="Georgia" panose="02040502050405020303" pitchFamily="18" charset="0"/>
              </a:rPr>
              <a:t>Chi è stato violentemente od occultamente spogliato del possesso può, </a:t>
            </a:r>
            <a:r>
              <a:rPr lang="it-IT" sz="1600" u="sng" dirty="0">
                <a:solidFill>
                  <a:srgbClr val="2E83C3">
                    <a:lumMod val="50000"/>
                  </a:srgbClr>
                </a:solidFill>
                <a:latin typeface="Georgia" panose="02040502050405020303" pitchFamily="18" charset="0"/>
              </a:rPr>
              <a:t>entro l'anno dal sofferto spoglio</a:t>
            </a:r>
            <a:r>
              <a:rPr lang="it-IT" sz="1600" dirty="0">
                <a:solidFill>
                  <a:srgbClr val="2E83C3">
                    <a:lumMod val="50000"/>
                  </a:srgbClr>
                </a:solidFill>
                <a:latin typeface="Georgia" panose="02040502050405020303" pitchFamily="18" charset="0"/>
              </a:rPr>
              <a:t>, chiedere contro l'autore di esso la reintegrazione del possesso medesimo.</a:t>
            </a:r>
          </a:p>
          <a:p>
            <a:pPr defTabSz="342892"/>
            <a:r>
              <a:rPr lang="it-IT" sz="1600" dirty="0">
                <a:solidFill>
                  <a:srgbClr val="2E83C3">
                    <a:lumMod val="50000"/>
                  </a:srgbClr>
                </a:solidFill>
                <a:latin typeface="Georgia" panose="02040502050405020303" pitchFamily="18" charset="0"/>
              </a:rPr>
              <a:t>L'azione è concessa altresì a chi ha la detenzione della cosa, tranne il caso che l'abbia per ragioni di servizio o di ospitalità.</a:t>
            </a:r>
          </a:p>
          <a:p>
            <a:pPr defTabSz="342892"/>
            <a:r>
              <a:rPr lang="it-IT" sz="1600" dirty="0">
                <a:solidFill>
                  <a:srgbClr val="2E83C3">
                    <a:lumMod val="50000"/>
                  </a:srgbClr>
                </a:solidFill>
                <a:latin typeface="Georgia" panose="02040502050405020303" pitchFamily="18" charset="0"/>
              </a:rPr>
              <a:t>Se lo spoglio è clandestino, il termine per chiedere la reintegrazione decorre dal giorno della scoperta dello spoglio.</a:t>
            </a:r>
          </a:p>
          <a:p>
            <a:pPr defTabSz="342892"/>
            <a:r>
              <a:rPr lang="it-IT" sz="1600" u="sng" dirty="0">
                <a:solidFill>
                  <a:srgbClr val="2E83C3">
                    <a:lumMod val="50000"/>
                  </a:srgbClr>
                </a:solidFill>
                <a:latin typeface="Georgia" panose="02040502050405020303" pitchFamily="18" charset="0"/>
              </a:rPr>
              <a:t>La reintegrazione deve ordinarsi dal giudice sulla semplice notorietà del fatto, senza dilazione</a:t>
            </a:r>
            <a:r>
              <a:rPr lang="it-IT" sz="1600" dirty="0">
                <a:solidFill>
                  <a:srgbClr val="2E83C3">
                    <a:lumMod val="50000"/>
                  </a:srgbClr>
                </a:solidFill>
                <a:latin typeface="Georgia" panose="02040502050405020303" pitchFamily="18" charset="0"/>
              </a:rPr>
              <a:t>.</a:t>
            </a:r>
            <a:r>
              <a:rPr lang="it-IT" sz="1600" dirty="0">
                <a:solidFill>
                  <a:srgbClr val="002060"/>
                </a:solidFill>
                <a:latin typeface="Georgia" charset="0"/>
                <a:ea typeface="Georgia" charset="0"/>
                <a:cs typeface="Georgia" charset="0"/>
              </a:rPr>
              <a:t>»</a:t>
            </a:r>
            <a:endParaRPr lang="en-US" sz="16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67595386"/>
      </p:ext>
    </p:extLst>
  </p:cSld>
  <p:clrMapOvr>
    <a:masterClrMapping/>
  </p:clrMapOvr>
  <mc:AlternateContent xmlns:mc="http://schemas.openxmlformats.org/markup-compatibility/2006" xmlns:p14="http://schemas.microsoft.com/office/powerpoint/2010/main">
    <mc:Choice Requires="p14">
      <p:transition spd="slow" p14:dur="2000" advTm="135652"/>
    </mc:Choice>
    <mc:Fallback xmlns="">
      <p:transition spd="slow" advTm="135652"/>
    </mc:Fallback>
  </mc:AlternateContent>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Possesso</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b) Una più completa tutela è disposta a favore di un possessore di immobili o di universalità di mobili il cui possesso abbia i requisiti già visti per l'usucapione e sia durato almeno un anno.</a:t>
            </a:r>
          </a:p>
          <a:p>
            <a:pPr algn="l">
              <a:spcBef>
                <a:spcPts val="450"/>
              </a:spcBef>
              <a:spcAft>
                <a:spcPts val="450"/>
              </a:spcAft>
              <a:buClr>
                <a:srgbClr val="5FCBEF"/>
              </a:buClr>
            </a:pPr>
            <a:r>
              <a:rPr lang="it-IT" sz="1600" u="sng" dirty="0">
                <a:solidFill>
                  <a:srgbClr val="2E83C3">
                    <a:lumMod val="50000"/>
                  </a:srgbClr>
                </a:solidFill>
                <a:latin typeface="Georgia" panose="02040502050405020303" pitchFamily="18" charset="0"/>
              </a:rPr>
              <a:t>Azione di manutenzione</a:t>
            </a: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p:txBody>
      </p:sp>
      <p:sp>
        <p:nvSpPr>
          <p:cNvPr id="4" name="CasellaDiTesto 3"/>
          <p:cNvSpPr txBox="1"/>
          <p:nvPr/>
        </p:nvSpPr>
        <p:spPr>
          <a:xfrm>
            <a:off x="329548" y="2232398"/>
            <a:ext cx="7321132" cy="2777681"/>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600" dirty="0">
                <a:solidFill>
                  <a:srgbClr val="002060"/>
                </a:solidFill>
                <a:latin typeface="Georgia" charset="0"/>
                <a:ea typeface="Georgia" charset="0"/>
                <a:cs typeface="Georgia" charset="0"/>
              </a:rPr>
              <a:t>Art</a:t>
            </a:r>
            <a:r>
              <a:rPr lang="en-US" sz="1600" dirty="0">
                <a:solidFill>
                  <a:srgbClr val="002060"/>
                </a:solidFill>
                <a:latin typeface="Georgia" charset="0"/>
                <a:ea typeface="Georgia" charset="0"/>
                <a:cs typeface="Georgia" charset="0"/>
              </a:rPr>
              <a:t>. 1170 C.C.: </a:t>
            </a:r>
            <a:r>
              <a:rPr lang="it-IT" sz="1600" dirty="0">
                <a:solidFill>
                  <a:srgbClr val="002060"/>
                </a:solidFill>
                <a:latin typeface="Georgia" charset="0"/>
                <a:ea typeface="Georgia" charset="0"/>
                <a:cs typeface="Georgia" charset="0"/>
              </a:rPr>
              <a:t>«</a:t>
            </a:r>
            <a:r>
              <a:rPr lang="it-IT" sz="1600" dirty="0">
                <a:solidFill>
                  <a:srgbClr val="2E83C3">
                    <a:lumMod val="50000"/>
                  </a:srgbClr>
                </a:solidFill>
                <a:latin typeface="Georgia" panose="02040502050405020303" pitchFamily="18" charset="0"/>
              </a:rPr>
              <a:t>Chi è stato molestato nel possesso di un immobile, di un diritto reale sopra un immobile o di un'universalità di mobili può, entro l'anno dalla turbativa, chiedere la manutenzione del possesso medesimo.</a:t>
            </a:r>
          </a:p>
          <a:p>
            <a:pPr defTabSz="342892"/>
            <a:r>
              <a:rPr lang="it-IT" sz="1600" dirty="0">
                <a:solidFill>
                  <a:srgbClr val="2E83C3">
                    <a:lumMod val="50000"/>
                  </a:srgbClr>
                </a:solidFill>
                <a:latin typeface="Georgia" panose="02040502050405020303" pitchFamily="18" charset="0"/>
              </a:rPr>
              <a:t>L'azione è data se il possesso dura da oltre un anno, continuo e non interrotto, e non è stato acquistato violentemente o clandestinamente. Qualora il possesso sia stato acquistato in modo violento o clandestino, l'azione può nondimeno esercitarsi, decorso un anno dal giorno in cui la violenza o la clandestinità è cessata.</a:t>
            </a:r>
          </a:p>
          <a:p>
            <a:pPr defTabSz="342892"/>
            <a:r>
              <a:rPr lang="it-IT" sz="1600" dirty="0">
                <a:solidFill>
                  <a:srgbClr val="2E83C3">
                    <a:lumMod val="50000"/>
                  </a:srgbClr>
                </a:solidFill>
                <a:latin typeface="Georgia" panose="02040502050405020303" pitchFamily="18" charset="0"/>
              </a:rPr>
              <a:t>Anche colui che ha subito uno spoglio non violento o clandestino può chiedere di essere rimesso nel possesso, se ricorrono le condizioni indicate dal comma precedente.</a:t>
            </a:r>
            <a:r>
              <a:rPr lang="it-IT" sz="1600" dirty="0">
                <a:solidFill>
                  <a:srgbClr val="002060"/>
                </a:solidFill>
                <a:latin typeface="Georgia" charset="0"/>
                <a:ea typeface="Georgia" charset="0"/>
                <a:cs typeface="Georgia" charset="0"/>
              </a:rPr>
              <a:t>»</a:t>
            </a:r>
            <a:endParaRPr lang="en-US" sz="16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56803239"/>
      </p:ext>
    </p:extLst>
  </p:cSld>
  <p:clrMapOvr>
    <a:masterClrMapping/>
  </p:clrMapOvr>
  <mc:AlternateContent xmlns:mc="http://schemas.openxmlformats.org/markup-compatibility/2006" xmlns:p14="http://schemas.microsoft.com/office/powerpoint/2010/main">
    <mc:Choice Requires="p14">
      <p:transition spd="slow" p14:dur="2000" advTm="36790"/>
    </mc:Choice>
    <mc:Fallback xmlns="">
      <p:transition spd="slow" advTm="36790"/>
    </mc:Fallback>
  </mc:AlternateContent>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Possesso</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642205"/>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Nel caso dell’azione di manutenzione, il possesso è protetto: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a) contro le molestie  </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b) contro una privazione del possesso né violente né clandestina</a:t>
            </a: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L'azione può essere esperita solo entro l'anno dalla turbativa o dallo spoglio. A differenza dell’azione di spoglio:</a:t>
            </a:r>
          </a:p>
          <a:p>
            <a:pPr marL="285750" indent="-285750" algn="l">
              <a:spcBef>
                <a:spcPts val="450"/>
              </a:spcBef>
              <a:spcAft>
                <a:spcPts val="450"/>
              </a:spcAft>
              <a:buClr>
                <a:srgbClr val="5FCBEF"/>
              </a:buClr>
              <a:buFontTx/>
              <a:buChar char="-"/>
            </a:pPr>
            <a:r>
              <a:rPr lang="it-IT" sz="1600" dirty="0">
                <a:solidFill>
                  <a:srgbClr val="2E83C3">
                    <a:lumMod val="50000"/>
                  </a:srgbClr>
                </a:solidFill>
                <a:latin typeface="Georgia" panose="02040502050405020303" pitchFamily="18" charset="0"/>
              </a:rPr>
              <a:t>Tutela solo il possesso esercitato sopra immobili o universalità di mobili </a:t>
            </a:r>
          </a:p>
          <a:p>
            <a:pPr marL="285750" indent="-285750" algn="l">
              <a:spcBef>
                <a:spcPts val="450"/>
              </a:spcBef>
              <a:spcAft>
                <a:spcPts val="450"/>
              </a:spcAft>
              <a:buClr>
                <a:srgbClr val="5FCBEF"/>
              </a:buClr>
              <a:buFontTx/>
              <a:buChar char="-"/>
            </a:pPr>
            <a:r>
              <a:rPr lang="it-IT" sz="1600" dirty="0">
                <a:solidFill>
                  <a:srgbClr val="2E83C3">
                    <a:lumMod val="50000"/>
                  </a:srgbClr>
                </a:solidFill>
                <a:latin typeface="Georgia" panose="02040502050405020303" pitchFamily="18" charset="0"/>
              </a:rPr>
              <a:t>Non può essere mai esercitata dal semplice detentore, neppure qualificato </a:t>
            </a:r>
          </a:p>
          <a:p>
            <a:pPr marL="285750" indent="-285750" algn="l">
              <a:spcBef>
                <a:spcPts val="450"/>
              </a:spcBef>
              <a:spcAft>
                <a:spcPts val="450"/>
              </a:spcAft>
              <a:buClr>
                <a:srgbClr val="5FCBEF"/>
              </a:buClr>
              <a:buFontTx/>
              <a:buChar char="-"/>
            </a:pPr>
            <a:r>
              <a:rPr lang="it-IT" sz="1600" dirty="0">
                <a:solidFill>
                  <a:srgbClr val="2E83C3">
                    <a:lumMod val="50000"/>
                  </a:srgbClr>
                </a:solidFill>
                <a:latin typeface="Georgia" panose="02040502050405020303" pitchFamily="18" charset="0"/>
              </a:rPr>
              <a:t>Presuppone che il possesso di cui si chiede la tutela duri ininterrottamente da oltre un anno, e sia stato acquistato in modo non violento né clandestino. Se il possesso è stato acquistato in tali modi (c.d. possesso vizioso) l'azione può essere esercitata se è passato almeno un anno dalla fine della violenza o della clandestinità.</a:t>
            </a:r>
          </a:p>
        </p:txBody>
      </p:sp>
    </p:spTree>
    <p:extLst>
      <p:ext uri="{BB962C8B-B14F-4D97-AF65-F5344CB8AC3E}">
        <p14:creationId xmlns:p14="http://schemas.microsoft.com/office/powerpoint/2010/main" val="1209298605"/>
      </p:ext>
    </p:extLst>
  </p:cSld>
  <p:clrMapOvr>
    <a:masterClrMapping/>
  </p:clrMapOvr>
  <mc:AlternateContent xmlns:mc="http://schemas.openxmlformats.org/markup-compatibility/2006" xmlns:p14="http://schemas.microsoft.com/office/powerpoint/2010/main">
    <mc:Choice Requires="p14">
      <p:transition spd="slow" p14:dur="2000" advTm="90887"/>
    </mc:Choice>
    <mc:Fallback xmlns="">
      <p:transition spd="slow" advTm="90887"/>
    </mc:Fallback>
  </mc:AlternateContent>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Possesso</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94393" y="504450"/>
            <a:ext cx="7356287" cy="383548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sz="1600"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sz="1600" dirty="0">
                <a:solidFill>
                  <a:srgbClr val="2E83C3">
                    <a:lumMod val="50000"/>
                  </a:srgbClr>
                </a:solidFill>
                <a:latin typeface="Georgia" panose="02040502050405020303" pitchFamily="18" charset="0"/>
              </a:rPr>
              <a:t>L'ultimo titolo del libro III è dedicato a due azioni che spettano sia al possessore sia al proprietario, o titolare di altro diritto reale, anche se non possessore (c.d. </a:t>
            </a:r>
            <a:r>
              <a:rPr lang="it-IT" sz="1600" u="sng" dirty="0">
                <a:solidFill>
                  <a:srgbClr val="2E83C3">
                    <a:lumMod val="50000"/>
                  </a:srgbClr>
                </a:solidFill>
                <a:latin typeface="Georgia" panose="02040502050405020303" pitchFamily="18" charset="0"/>
              </a:rPr>
              <a:t>azioni di nunciazione</a:t>
            </a:r>
            <a:r>
              <a:rPr lang="it-IT" sz="1600" dirty="0">
                <a:solidFill>
                  <a:srgbClr val="2E83C3">
                    <a:lumMod val="50000"/>
                  </a:srgbClr>
                </a:solidFill>
                <a:latin typeface="Georgia" panose="02040502050405020303" pitchFamily="18" charset="0"/>
              </a:rPr>
              <a:t>, cioè di denunzia). </a:t>
            </a:r>
          </a:p>
        </p:txBody>
      </p:sp>
      <p:sp>
        <p:nvSpPr>
          <p:cNvPr id="4" name="CasellaDiTesto 3"/>
          <p:cNvSpPr txBox="1"/>
          <p:nvPr/>
        </p:nvSpPr>
        <p:spPr>
          <a:xfrm>
            <a:off x="329548" y="1851670"/>
            <a:ext cx="7321132" cy="1546575"/>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600" dirty="0">
                <a:solidFill>
                  <a:srgbClr val="002060"/>
                </a:solidFill>
                <a:latin typeface="Georgia" charset="0"/>
                <a:ea typeface="Georgia" charset="0"/>
                <a:cs typeface="Georgia" charset="0"/>
              </a:rPr>
              <a:t>Azione di nuova opera - Art</a:t>
            </a:r>
            <a:r>
              <a:rPr lang="en-US" sz="1600" dirty="0">
                <a:solidFill>
                  <a:srgbClr val="002060"/>
                </a:solidFill>
                <a:latin typeface="Georgia" charset="0"/>
                <a:ea typeface="Georgia" charset="0"/>
                <a:cs typeface="Georgia" charset="0"/>
              </a:rPr>
              <a:t>. 1171 C.C.: </a:t>
            </a:r>
            <a:r>
              <a:rPr lang="it-IT" sz="1600" dirty="0">
                <a:solidFill>
                  <a:srgbClr val="002060"/>
                </a:solidFill>
                <a:latin typeface="Georgia" charset="0"/>
                <a:ea typeface="Georgia" charset="0"/>
                <a:cs typeface="Georgia" charset="0"/>
              </a:rPr>
              <a:t>«</a:t>
            </a:r>
            <a:r>
              <a:rPr lang="it-IT" sz="1600" dirty="0">
                <a:solidFill>
                  <a:srgbClr val="2E83C3">
                    <a:lumMod val="50000"/>
                  </a:srgbClr>
                </a:solidFill>
                <a:latin typeface="Georgia" panose="02040502050405020303" pitchFamily="18" charset="0"/>
              </a:rPr>
              <a:t>Il proprietario, il titolare di altro diritto reale di godimento o il possessore, il quale ha ragione di temere che da una nuova opera, da altri intrapresa sul proprio come sull'altrui fondo, sia per derivare danno alla cosa che forma l'oggetto del suo diritto o del suo possesso, può denunziare all'autorità giudiziaria la nuova opera, purché questa non sia terminata e non sia trascorso un anno dal suo inizio.</a:t>
            </a:r>
            <a:r>
              <a:rPr lang="it-IT" sz="1600" dirty="0">
                <a:solidFill>
                  <a:srgbClr val="002060"/>
                </a:solidFill>
                <a:latin typeface="Georgia" charset="0"/>
                <a:ea typeface="Georgia" charset="0"/>
                <a:cs typeface="Georgia" charset="0"/>
              </a:rPr>
              <a:t>»</a:t>
            </a:r>
            <a:endParaRPr lang="en-US" sz="1600" dirty="0">
              <a:solidFill>
                <a:srgbClr val="002060"/>
              </a:solidFill>
              <a:latin typeface="Georgia" charset="0"/>
              <a:ea typeface="Georgia" charset="0"/>
              <a:cs typeface="Georgia" charset="0"/>
            </a:endParaRPr>
          </a:p>
        </p:txBody>
      </p:sp>
      <p:sp>
        <p:nvSpPr>
          <p:cNvPr id="6" name="CasellaDiTesto 5"/>
          <p:cNvSpPr txBox="1"/>
          <p:nvPr/>
        </p:nvSpPr>
        <p:spPr>
          <a:xfrm>
            <a:off x="354359" y="3544847"/>
            <a:ext cx="7321132" cy="1546575"/>
          </a:xfrm>
          <a:prstGeom prst="rect">
            <a:avLst/>
          </a:prstGeom>
          <a:solidFill>
            <a:schemeClr val="accent1">
              <a:lumMod val="20000"/>
              <a:lumOff val="80000"/>
            </a:schemeClr>
          </a:solidFill>
          <a:ln w="12700">
            <a:solidFill>
              <a:srgbClr val="002060"/>
            </a:solidFill>
          </a:ln>
        </p:spPr>
        <p:txBody>
          <a:bodyPr wrap="square" lIns="68579" tIns="34289" rIns="68579" bIns="34289" rtlCol="0">
            <a:spAutoFit/>
          </a:bodyPr>
          <a:lstStyle/>
          <a:p>
            <a:pPr defTabSz="342892"/>
            <a:r>
              <a:rPr lang="it-IT" sz="1600">
                <a:solidFill>
                  <a:srgbClr val="002060"/>
                </a:solidFill>
                <a:latin typeface="Georgia" charset="0"/>
                <a:ea typeface="Georgia" charset="0"/>
                <a:cs typeface="Georgia" charset="0"/>
              </a:rPr>
              <a:t>Azione </a:t>
            </a:r>
            <a:r>
              <a:rPr lang="it-IT" sz="1600" dirty="0">
                <a:solidFill>
                  <a:srgbClr val="002060"/>
                </a:solidFill>
                <a:latin typeface="Georgia" charset="0"/>
                <a:ea typeface="Georgia" charset="0"/>
                <a:cs typeface="Georgia" charset="0"/>
              </a:rPr>
              <a:t>di danno temuto - Art</a:t>
            </a:r>
            <a:r>
              <a:rPr lang="en-US" sz="1600" dirty="0">
                <a:solidFill>
                  <a:srgbClr val="002060"/>
                </a:solidFill>
                <a:latin typeface="Georgia" charset="0"/>
                <a:ea typeface="Georgia" charset="0"/>
                <a:cs typeface="Georgia" charset="0"/>
              </a:rPr>
              <a:t>. 1172 C.C.: </a:t>
            </a:r>
            <a:r>
              <a:rPr lang="it-IT" sz="1600" dirty="0">
                <a:solidFill>
                  <a:srgbClr val="002060"/>
                </a:solidFill>
                <a:latin typeface="Georgia" charset="0"/>
                <a:ea typeface="Georgia" charset="0"/>
                <a:cs typeface="Georgia" charset="0"/>
              </a:rPr>
              <a:t>«</a:t>
            </a:r>
            <a:r>
              <a:rPr lang="it-IT" sz="1600" dirty="0">
                <a:solidFill>
                  <a:srgbClr val="2E83C3">
                    <a:lumMod val="50000"/>
                  </a:srgbClr>
                </a:solidFill>
                <a:latin typeface="Georgia" panose="02040502050405020303" pitchFamily="18" charset="0"/>
              </a:rPr>
              <a:t>Il proprietario, il titolare di altro diritto reale di godimento o il possessore, il quale ha ragione di temere che da qualsiasi edificio, albero o altra cosa sovrasti pericolo di un danno grave e prossimo alla cosa che forma l'oggetto del suo diritto o del suo possesso, può denunziare il fatto all'autorità giudiziaria e ottenere, secondo le circostanze, che si provveda per ovviare al pericolo.</a:t>
            </a:r>
            <a:r>
              <a:rPr lang="it-IT" sz="1600" dirty="0">
                <a:solidFill>
                  <a:srgbClr val="002060"/>
                </a:solidFill>
                <a:latin typeface="Georgia" charset="0"/>
                <a:ea typeface="Georgia" charset="0"/>
                <a:cs typeface="Georgia" charset="0"/>
              </a:rPr>
              <a:t>»</a:t>
            </a:r>
            <a:endParaRPr lang="en-US" sz="1600" dirty="0">
              <a:solidFill>
                <a:srgbClr val="002060"/>
              </a:solidFill>
              <a:latin typeface="Georgia" charset="0"/>
              <a:ea typeface="Georgia" charset="0"/>
              <a:cs typeface="Georgia" charset="0"/>
            </a:endParaRPr>
          </a:p>
        </p:txBody>
      </p:sp>
    </p:spTree>
    <p:extLst>
      <p:ext uri="{BB962C8B-B14F-4D97-AF65-F5344CB8AC3E}">
        <p14:creationId xmlns:p14="http://schemas.microsoft.com/office/powerpoint/2010/main" val="896419027"/>
      </p:ext>
    </p:extLst>
  </p:cSld>
  <p:clrMapOvr>
    <a:masterClrMapping/>
  </p:clrMapOvr>
  <mc:AlternateContent xmlns:mc="http://schemas.openxmlformats.org/markup-compatibility/2006" xmlns:p14="http://schemas.microsoft.com/office/powerpoint/2010/main">
    <mc:Choice Requires="p14">
      <p:transition spd="slow" p14:dur="2000" advTm="86007"/>
    </mc:Choice>
    <mc:Fallback xmlns="">
      <p:transition spd="slow" advTm="86007"/>
    </mc:Fallback>
  </mc:AlternateContent>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61947" y="1063716"/>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646838" y="1347614"/>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Il possesso costituisce</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Un potere di fatto </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Un diritto soggettivo assoluto</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Una facoltà</a:t>
            </a: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E' possessore di buona fede colui che possiede</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Ignorando di ledere il diritto altrui </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Comportandosi con la diligenza del buon padre di famiglia</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Comportandosi secondo correttezza</a:t>
            </a:r>
          </a:p>
          <a:p>
            <a:pPr algn="l">
              <a:spcBef>
                <a:spcPts val="450"/>
              </a:spcBef>
              <a:spcAft>
                <a:spcPts val="450"/>
              </a:spcAft>
              <a:buClr>
                <a:srgbClr val="5FCBEF"/>
              </a:buClr>
            </a:pPr>
            <a:endParaRPr lang="it-IT" b="1"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b="1"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Tree>
    <p:extLst>
      <p:ext uri="{BB962C8B-B14F-4D97-AF65-F5344CB8AC3E}">
        <p14:creationId xmlns:p14="http://schemas.microsoft.com/office/powerpoint/2010/main" val="217934039"/>
      </p:ext>
    </p:extLst>
  </p:cSld>
  <p:clrMapOvr>
    <a:masterClrMapping/>
  </p:clrMapOvr>
  <mc:AlternateContent xmlns:mc="http://schemas.openxmlformats.org/markup-compatibility/2006" xmlns:p14="http://schemas.microsoft.com/office/powerpoint/2010/main">
    <mc:Choice Requires="p14">
      <p:transition spd="slow" p14:dur="2000" advTm="28002"/>
    </mc:Choice>
    <mc:Fallback xmlns="">
      <p:transition spd="slow" advTm="28002"/>
    </mc:Fallback>
  </mc:AlternateContent>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61947" y="1063716"/>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539552" y="988930"/>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L'usucapione ordinaria si applica</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A qualunque possessore </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Ai possessori di malafede</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Ai possessori di buona fede</a:t>
            </a:r>
          </a:p>
          <a:p>
            <a:pPr algn="l">
              <a:spcBef>
                <a:spcPts val="450"/>
              </a:spcBef>
              <a:spcAft>
                <a:spcPts val="450"/>
              </a:spcAft>
              <a:buClr>
                <a:srgbClr val="5FCBEF"/>
              </a:buClr>
            </a:pPr>
            <a:endParaRPr lang="it-IT" b="1" dirty="0">
              <a:solidFill>
                <a:srgbClr val="2E83C3">
                  <a:lumMod val="50000"/>
                </a:srgbClr>
              </a:solidFill>
              <a:latin typeface="Georgia" panose="02040502050405020303" pitchFamily="18" charset="0"/>
            </a:endParaRPr>
          </a:p>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La tutela possessoria può essere esercitata</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Da qualunque possessore </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Dal possessore legittimo</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Dal possessore di buona fede</a:t>
            </a:r>
          </a:p>
          <a:p>
            <a:pPr algn="l">
              <a:spcBef>
                <a:spcPts val="450"/>
              </a:spcBef>
              <a:spcAft>
                <a:spcPts val="450"/>
              </a:spcAft>
              <a:buClr>
                <a:srgbClr val="5FCBEF"/>
              </a:buClr>
            </a:pPr>
            <a:endParaRPr lang="it-IT" b="1"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b="1"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b="1"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Tree>
    <p:extLst>
      <p:ext uri="{BB962C8B-B14F-4D97-AF65-F5344CB8AC3E}">
        <p14:creationId xmlns:p14="http://schemas.microsoft.com/office/powerpoint/2010/main" val="1104542667"/>
      </p:ext>
    </p:extLst>
  </p:cSld>
  <p:clrMapOvr>
    <a:masterClrMapping/>
  </p:clrMapOvr>
  <mc:AlternateContent xmlns:mc="http://schemas.openxmlformats.org/markup-compatibility/2006" xmlns:p14="http://schemas.microsoft.com/office/powerpoint/2010/main">
    <mc:Choice Requires="p14">
      <p:transition spd="slow" p14:dur="2000" advTm="28002"/>
    </mc:Choice>
    <mc:Fallback xmlns="">
      <p:transition spd="slow" advTm="28002"/>
    </mc:Fallback>
  </mc:AlternateContent>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olo 1"/>
          <p:cNvSpPr txBox="1">
            <a:spLocks/>
          </p:cNvSpPr>
          <p:nvPr/>
        </p:nvSpPr>
        <p:spPr>
          <a:xfrm>
            <a:off x="294393" y="269242"/>
            <a:ext cx="6784661" cy="371588"/>
          </a:xfrm>
          <a:prstGeom prst="rect">
            <a:avLst/>
          </a:prstGeom>
        </p:spPr>
        <p:txBody>
          <a:bodyPr vert="horz" lIns="68579" tIns="34289" rIns="68579" bIns="34289" rtlCol="0" anchor="b">
            <a:norm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l"/>
            <a:r>
              <a:rPr lang="en-US" sz="1700" dirty="0" err="1">
                <a:solidFill>
                  <a:srgbClr val="2E83C3">
                    <a:lumMod val="50000"/>
                  </a:srgbClr>
                </a:solidFill>
                <a:latin typeface="Georgia" charset="0"/>
                <a:ea typeface="Georgia" charset="0"/>
                <a:cs typeface="Georgia" charset="0"/>
              </a:rPr>
              <a:t>Diritto</a:t>
            </a:r>
            <a:r>
              <a:rPr lang="en-US" sz="1700" dirty="0">
                <a:solidFill>
                  <a:srgbClr val="2E83C3">
                    <a:lumMod val="50000"/>
                  </a:srgbClr>
                </a:solidFill>
                <a:latin typeface="Georgia" charset="0"/>
                <a:ea typeface="Georgia" charset="0"/>
                <a:cs typeface="Georgia" charset="0"/>
              </a:rPr>
              <a:t> </a:t>
            </a:r>
            <a:r>
              <a:rPr lang="en-US" sz="1700" dirty="0" err="1">
                <a:solidFill>
                  <a:srgbClr val="2E83C3">
                    <a:lumMod val="50000"/>
                  </a:srgbClr>
                </a:solidFill>
                <a:latin typeface="Georgia" charset="0"/>
                <a:ea typeface="Georgia" charset="0"/>
                <a:cs typeface="Georgia" charset="0"/>
              </a:rPr>
              <a:t>Privato</a:t>
            </a:r>
            <a:r>
              <a:rPr lang="en-US" sz="1700" dirty="0">
                <a:solidFill>
                  <a:srgbClr val="2E83C3">
                    <a:lumMod val="50000"/>
                  </a:srgbClr>
                </a:solidFill>
                <a:latin typeface="Georgia" charset="0"/>
                <a:ea typeface="Georgia" charset="0"/>
                <a:cs typeface="Georgia" charset="0"/>
              </a:rPr>
              <a:t> </a:t>
            </a:r>
            <a:r>
              <a:rPr lang="mr-IN" sz="1700" dirty="0">
                <a:solidFill>
                  <a:srgbClr val="2E83C3">
                    <a:lumMod val="50000"/>
                  </a:srgbClr>
                </a:solidFill>
                <a:latin typeface="Georgia" charset="0"/>
                <a:ea typeface="Georgia" charset="0"/>
                <a:cs typeface="Georgia" charset="0"/>
              </a:rPr>
              <a:t>–</a:t>
            </a:r>
            <a:r>
              <a:rPr lang="en-US" sz="1700" dirty="0">
                <a:solidFill>
                  <a:srgbClr val="2E83C3">
                    <a:lumMod val="50000"/>
                  </a:srgbClr>
                </a:solidFill>
                <a:latin typeface="Georgia" charset="0"/>
                <a:ea typeface="Georgia" charset="0"/>
                <a:cs typeface="Georgia" charset="0"/>
              </a:rPr>
              <a:t> I </a:t>
            </a:r>
            <a:r>
              <a:rPr lang="en-US" sz="1700" dirty="0" err="1">
                <a:solidFill>
                  <a:srgbClr val="2E83C3">
                    <a:lumMod val="50000"/>
                  </a:srgbClr>
                </a:solidFill>
                <a:latin typeface="Georgia" charset="0"/>
                <a:ea typeface="Georgia" charset="0"/>
                <a:cs typeface="Georgia" charset="0"/>
              </a:rPr>
              <a:t>beni</a:t>
            </a:r>
            <a:endParaRPr lang="en-US" sz="1700" dirty="0">
              <a:solidFill>
                <a:srgbClr val="2E83C3">
                  <a:lumMod val="50000"/>
                </a:srgbClr>
              </a:solidFill>
              <a:latin typeface="Georgia" charset="0"/>
              <a:ea typeface="Georgia" charset="0"/>
              <a:cs typeface="Georgia" charset="0"/>
            </a:endParaRPr>
          </a:p>
        </p:txBody>
      </p:sp>
      <p:sp>
        <p:nvSpPr>
          <p:cNvPr id="7" name="Segnaposto contenuto 2"/>
          <p:cNvSpPr txBox="1">
            <a:spLocks/>
          </p:cNvSpPr>
          <p:nvPr/>
        </p:nvSpPr>
        <p:spPr>
          <a:xfrm>
            <a:off x="261947" y="1063716"/>
            <a:ext cx="7106905" cy="3158588"/>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
        <p:nvSpPr>
          <p:cNvPr id="6" name="Segnaposto contenuto 2"/>
          <p:cNvSpPr txBox="1">
            <a:spLocks/>
          </p:cNvSpPr>
          <p:nvPr/>
        </p:nvSpPr>
        <p:spPr>
          <a:xfrm>
            <a:off x="467544" y="1419622"/>
            <a:ext cx="7204876" cy="3505942"/>
          </a:xfrm>
          <a:prstGeom prst="rect">
            <a:avLst/>
          </a:prstGeom>
        </p:spPr>
        <p:txBody>
          <a:bodyPr vert="horz" lIns="68579" tIns="34289" rIns="68579" bIns="34289"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a:spcBef>
                <a:spcPts val="450"/>
              </a:spcBef>
              <a:spcAft>
                <a:spcPts val="450"/>
              </a:spcAft>
              <a:buClr>
                <a:srgbClr val="5FCBEF"/>
              </a:buClr>
            </a:pPr>
            <a:r>
              <a:rPr lang="it-IT" b="1" dirty="0">
                <a:solidFill>
                  <a:srgbClr val="2E83C3">
                    <a:lumMod val="50000"/>
                  </a:srgbClr>
                </a:solidFill>
                <a:latin typeface="Georgia" panose="02040502050405020303" pitchFamily="18" charset="0"/>
              </a:rPr>
              <a:t>Titolo astrattamente idoneo a trasferire la proprietà ex art. 1153 cc è</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Contratto preliminare di compravendita</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Contratto di leasing</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Contratto di compravendita nullo</a:t>
            </a:r>
          </a:p>
          <a:p>
            <a:pPr algn="l">
              <a:spcBef>
                <a:spcPts val="450"/>
              </a:spcBef>
              <a:spcAft>
                <a:spcPts val="450"/>
              </a:spcAft>
              <a:buClr>
                <a:srgbClr val="5FCBEF"/>
              </a:buClr>
            </a:pPr>
            <a:r>
              <a:rPr lang="it-IT" dirty="0">
                <a:solidFill>
                  <a:srgbClr val="2E83C3">
                    <a:lumMod val="50000"/>
                  </a:srgbClr>
                </a:solidFill>
                <a:latin typeface="Georgia" panose="02040502050405020303" pitchFamily="18" charset="0"/>
              </a:rPr>
              <a:t>Contratto di donazione </a:t>
            </a:r>
          </a:p>
          <a:p>
            <a:pPr algn="l">
              <a:spcBef>
                <a:spcPts val="450"/>
              </a:spcBef>
              <a:spcAft>
                <a:spcPts val="450"/>
              </a:spcAft>
              <a:buClr>
                <a:srgbClr val="5FCBEF"/>
              </a:buClr>
            </a:pPr>
            <a:endParaRPr lang="it-IT" b="1"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b="1"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b="1"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b="1" dirty="0">
              <a:solidFill>
                <a:srgbClr val="2E83C3">
                  <a:lumMod val="50000"/>
                </a:srgbClr>
              </a:solidFill>
              <a:latin typeface="Georgia" panose="02040502050405020303" pitchFamily="18" charset="0"/>
            </a:endParaRPr>
          </a:p>
          <a:p>
            <a:pPr algn="l">
              <a:spcBef>
                <a:spcPts val="450"/>
              </a:spcBef>
              <a:spcAft>
                <a:spcPts val="450"/>
              </a:spcAft>
              <a:buClr>
                <a:srgbClr val="5FCBEF"/>
              </a:buClr>
            </a:pPr>
            <a:endParaRPr lang="it-IT" dirty="0">
              <a:solidFill>
                <a:srgbClr val="2E83C3">
                  <a:lumMod val="50000"/>
                </a:srgbClr>
              </a:solidFill>
              <a:latin typeface="Georgia" panose="02040502050405020303" pitchFamily="18" charset="0"/>
            </a:endParaRPr>
          </a:p>
        </p:txBody>
      </p:sp>
    </p:spTree>
    <p:extLst>
      <p:ext uri="{BB962C8B-B14F-4D97-AF65-F5344CB8AC3E}">
        <p14:creationId xmlns:p14="http://schemas.microsoft.com/office/powerpoint/2010/main" val="1870836061"/>
      </p:ext>
    </p:extLst>
  </p:cSld>
  <p:clrMapOvr>
    <a:masterClrMapping/>
  </p:clrMapOvr>
  <mc:AlternateContent xmlns:mc="http://schemas.openxmlformats.org/markup-compatibility/2006" xmlns:p14="http://schemas.microsoft.com/office/powerpoint/2010/main">
    <mc:Choice Requires="p14">
      <p:transition spd="slow" p14:dur="2000" advTm="28002"/>
    </mc:Choice>
    <mc:Fallback xmlns="">
      <p:transition spd="slow" advTm="28002"/>
    </mc:Fallback>
  </mc:AlternateContent>
</p:sld>
</file>

<file path=ppt/theme/theme1.xml><?xml version="1.0" encoding="utf-8"?>
<a:theme xmlns:a="http://schemas.openxmlformats.org/drawingml/2006/main" name="Sfaccettatura">
  <a:themeElements>
    <a:clrScheme name="Facet">
      <a:dk1>
        <a:sysClr val="windowText" lastClr="000000"/>
      </a:dk1>
      <a:lt1>
        <a:sysClr val="window" lastClr="FFFFFF"/>
      </a:lt1>
      <a:dk2>
        <a:srgbClr val="2C3C43"/>
      </a:dk2>
      <a:lt2>
        <a:srgbClr val="EBEBEB"/>
      </a:lt2>
      <a:accent1>
        <a:srgbClr val="5FCBEF"/>
      </a:accent1>
      <a:accent2>
        <a:srgbClr val="2E83C3"/>
      </a:accent2>
      <a:accent3>
        <a:srgbClr val="42D0A2"/>
      </a:accent3>
      <a:accent4>
        <a:srgbClr val="2E946B"/>
      </a:accent4>
      <a:accent5>
        <a:srgbClr val="42B051"/>
      </a:accent5>
      <a:accent6>
        <a:srgbClr val="96D141"/>
      </a:accent6>
      <a:hlink>
        <a:srgbClr val="3FCDE7"/>
      </a:hlink>
      <a:folHlink>
        <a:srgbClr val="A9D3E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0B5AB586-D108-4FC1-8368-649FE654B894}"/>
    </a:ext>
  </a:extLst>
</a:theme>
</file>

<file path=docProps/app.xml><?xml version="1.0" encoding="utf-8"?>
<Properties xmlns="http://schemas.openxmlformats.org/officeDocument/2006/extended-properties" xmlns:vt="http://schemas.openxmlformats.org/officeDocument/2006/docPropsVTypes">
  <TotalTime>3404</TotalTime>
  <Words>10343</Words>
  <Application>Microsoft Macintosh PowerPoint</Application>
  <PresentationFormat>Presentazione su schermo (16:9)</PresentationFormat>
  <Paragraphs>675</Paragraphs>
  <Slides>87</Slides>
  <Notes>0</Notes>
  <HiddenSlides>0</HiddenSlides>
  <MMClips>0</MMClips>
  <ScaleCrop>false</ScaleCrop>
  <HeadingPairs>
    <vt:vector size="6" baseType="variant">
      <vt:variant>
        <vt:lpstr>Caratteri utilizzati</vt:lpstr>
      </vt:variant>
      <vt:variant>
        <vt:i4>5</vt:i4>
      </vt:variant>
      <vt:variant>
        <vt:lpstr>Tema</vt:lpstr>
      </vt:variant>
      <vt:variant>
        <vt:i4>1</vt:i4>
      </vt:variant>
      <vt:variant>
        <vt:lpstr>Titoli diapositive</vt:lpstr>
      </vt:variant>
      <vt:variant>
        <vt:i4>87</vt:i4>
      </vt:variant>
    </vt:vector>
  </HeadingPairs>
  <TitlesOfParts>
    <vt:vector size="93" baseType="lpstr">
      <vt:lpstr>Arial</vt:lpstr>
      <vt:lpstr>Georgia</vt:lpstr>
      <vt:lpstr>Times New Roman</vt:lpstr>
      <vt:lpstr>Trebuchet MS</vt:lpstr>
      <vt:lpstr>Wingdings 3</vt:lpstr>
      <vt:lpstr>Sfaccettatura</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vector>
  </TitlesOfParts>
  <LinksUpToDate>false</LinksUpToDate>
  <SharedDoc>false</SharedDoc>
  <HyperlinksChanged>false</HyperlinksChanged>
  <AppVersion>16.0016</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Presentazione standard di PowerPoint</dc:title>
  <dc:creator>M</dc:creator>
  <cp:lastModifiedBy>Paola Monaco</cp:lastModifiedBy>
  <cp:revision>33</cp:revision>
  <dcterms:created xsi:type="dcterms:W3CDTF">2020-03-11T15:48:27Z</dcterms:created>
  <dcterms:modified xsi:type="dcterms:W3CDTF">2020-10-29T10:36:34Z</dcterms:modified>
</cp:coreProperties>
</file>