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66" r:id="rId2"/>
    <p:sldId id="285" r:id="rId3"/>
    <p:sldId id="287" r:id="rId4"/>
    <p:sldId id="288" r:id="rId5"/>
    <p:sldId id="286" r:id="rId6"/>
    <p:sldId id="327" r:id="rId7"/>
    <p:sldId id="328" r:id="rId8"/>
    <p:sldId id="283" r:id="rId9"/>
    <p:sldId id="330" r:id="rId10"/>
    <p:sldId id="308" r:id="rId11"/>
    <p:sldId id="309" r:id="rId12"/>
    <p:sldId id="310" r:id="rId13"/>
    <p:sldId id="312" r:id="rId14"/>
    <p:sldId id="289" r:id="rId15"/>
    <p:sldId id="292" r:id="rId16"/>
    <p:sldId id="298" r:id="rId17"/>
    <p:sldId id="291" r:id="rId18"/>
    <p:sldId id="323" r:id="rId19"/>
    <p:sldId id="293" r:id="rId20"/>
    <p:sldId id="295" r:id="rId21"/>
    <p:sldId id="333" r:id="rId22"/>
    <p:sldId id="331" r:id="rId23"/>
    <p:sldId id="332" r:id="rId24"/>
    <p:sldId id="313" r:id="rId25"/>
    <p:sldId id="314" r:id="rId26"/>
    <p:sldId id="294" r:id="rId27"/>
    <p:sldId id="296" r:id="rId28"/>
    <p:sldId id="297" r:id="rId29"/>
    <p:sldId id="338" r:id="rId30"/>
    <p:sldId id="339" r:id="rId31"/>
    <p:sldId id="340" r:id="rId32"/>
    <p:sldId id="341" r:id="rId33"/>
    <p:sldId id="342" r:id="rId34"/>
    <p:sldId id="343" r:id="rId35"/>
    <p:sldId id="344" r:id="rId36"/>
    <p:sldId id="345" r:id="rId37"/>
    <p:sldId id="375" r:id="rId38"/>
    <p:sldId id="346"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67" r:id="rId59"/>
    <p:sldId id="368" r:id="rId60"/>
    <p:sldId id="369" r:id="rId61"/>
    <p:sldId id="370" r:id="rId62"/>
    <p:sldId id="371" r:id="rId63"/>
    <p:sldId id="372" r:id="rId64"/>
    <p:sldId id="373" r:id="rId65"/>
    <p:sldId id="374" r:id="rId66"/>
    <p:sldId id="320" r:id="rId67"/>
    <p:sldId id="319" r:id="rId68"/>
    <p:sldId id="324" r:id="rId69"/>
    <p:sldId id="325" r:id="rId70"/>
    <p:sldId id="299" r:id="rId71"/>
    <p:sldId id="301" r:id="rId72"/>
    <p:sldId id="303" r:id="rId73"/>
    <p:sldId id="304" r:id="rId74"/>
    <p:sldId id="305" r:id="rId75"/>
    <p:sldId id="306" r:id="rId76"/>
    <p:sldId id="307" r:id="rId77"/>
    <p:sldId id="317" r:id="rId78"/>
    <p:sldId id="290" r:id="rId7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6699"/>
    <a:srgbClr val="0000FF"/>
    <a:srgbClr val="CC3399"/>
    <a:srgbClr val="FFFFFF"/>
    <a:srgbClr val="00FF00"/>
    <a:srgbClr val="808080"/>
    <a:srgbClr val="5F5F5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4B499-12FC-47AF-8CCB-D71C961420FD}" type="datetimeFigureOut">
              <a:rPr lang="en-US" smtClean="0"/>
              <a:pPr/>
              <a:t>10/25/2020</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C49F8C-AF4E-442C-9B5D-55151C4CDEEA}" type="slidenum">
              <a:rPr lang="en-US" smtClean="0"/>
              <a:pPr/>
              <a:t>‹N›</a:t>
            </a:fld>
            <a:endParaRPr lang="en-US"/>
          </a:p>
        </p:txBody>
      </p:sp>
    </p:spTree>
    <p:extLst>
      <p:ext uri="{BB962C8B-B14F-4D97-AF65-F5344CB8AC3E}">
        <p14:creationId xmlns:p14="http://schemas.microsoft.com/office/powerpoint/2010/main" val="417274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3679708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132754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336592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2629723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1494868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351194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1821433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233848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1119719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2902698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11B4161-DA93-4C42-ACD8-3DD04ABABD3F}" type="datetimeFigureOut">
              <a:rPr lang="en-US" smtClean="0"/>
              <a:pPr/>
              <a:t>10/25/2020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04C4A3D2-4C0B-4BB8-9C3D-2433E46A12EE}" type="slidenum">
              <a:rPr lang="en-US" smtClean="0"/>
              <a:pPr/>
              <a:t>‹N›</a:t>
            </a:fld>
            <a:endParaRPr lang="en-US"/>
          </a:p>
        </p:txBody>
      </p:sp>
    </p:spTree>
    <p:extLst>
      <p:ext uri="{BB962C8B-B14F-4D97-AF65-F5344CB8AC3E}">
        <p14:creationId xmlns:p14="http://schemas.microsoft.com/office/powerpoint/2010/main" val="3747064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B4161-DA93-4C42-ACD8-3DD04ABABD3F}" type="datetimeFigureOut">
              <a:rPr lang="en-US" smtClean="0"/>
              <a:pPr/>
              <a:t>10/25/2020</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4A3D2-4C0B-4BB8-9C3D-2433E46A12EE}" type="slidenum">
              <a:rPr lang="en-US" smtClean="0"/>
              <a:pPr/>
              <a:t>‹N›</a:t>
            </a:fld>
            <a:endParaRPr lang="en-US"/>
          </a:p>
        </p:txBody>
      </p:sp>
    </p:spTree>
    <p:extLst>
      <p:ext uri="{BB962C8B-B14F-4D97-AF65-F5344CB8AC3E}">
        <p14:creationId xmlns:p14="http://schemas.microsoft.com/office/powerpoint/2010/main" val="1729650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63688" y="2852936"/>
            <a:ext cx="5198860"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3600" b="1" cap="all" dirty="0" smtClean="0">
                <a:ln w="0"/>
                <a:solidFill>
                  <a:srgbClr val="CC3399"/>
                </a:solidFill>
                <a:effectLst>
                  <a:reflection blurRad="12700" stA="50000" endPos="50000" dist="5000" dir="5400000" sy="-100000" rotWithShape="0"/>
                </a:effectLst>
                <a:latin typeface="Times New Roman" pitchFamily="18" charset="0"/>
                <a:cs typeface="Times New Roman" pitchFamily="18" charset="0"/>
              </a:rPr>
              <a:t>IBRIDAZIONE </a:t>
            </a:r>
            <a:r>
              <a:rPr lang="it-IT" sz="3600" b="1" cap="all" dirty="0" err="1" smtClean="0">
                <a:ln w="0"/>
                <a:solidFill>
                  <a:srgbClr val="CC3399"/>
                </a:solidFill>
                <a:effectLst>
                  <a:reflection blurRad="12700" stA="50000" endPos="50000" dist="5000" dir="5400000" sy="-100000" rotWithShape="0"/>
                </a:effectLst>
                <a:latin typeface="Times New Roman" pitchFamily="18" charset="0"/>
                <a:cs typeface="Times New Roman" pitchFamily="18" charset="0"/>
              </a:rPr>
              <a:t>IN-SITu</a:t>
            </a:r>
            <a:endParaRPr lang="it-IT" sz="3600" b="1" cap="all" dirty="0" smtClean="0">
              <a:ln w="0"/>
              <a:solidFill>
                <a:srgbClr val="CC3399"/>
              </a:solidFill>
              <a:effectLst>
                <a:reflection blurRad="12700" stA="50000" endPos="50000" dist="5000" dir="5400000" sy="-100000" rotWithShape="0"/>
              </a:effectLst>
              <a:latin typeface="Times New Roman" pitchFamily="18" charset="0"/>
              <a:cs typeface="Times New Roman" pitchFamily="18" charset="0"/>
            </a:endParaRPr>
          </a:p>
        </p:txBody>
      </p:sp>
      <p:sp>
        <p:nvSpPr>
          <p:cNvPr id="3" name="CasellaDiTesto 2"/>
          <p:cNvSpPr txBox="1"/>
          <p:nvPr/>
        </p:nvSpPr>
        <p:spPr>
          <a:xfrm>
            <a:off x="5652120" y="260648"/>
            <a:ext cx="3291286" cy="461665"/>
          </a:xfrm>
          <a:prstGeom prst="rect">
            <a:avLst/>
          </a:prstGeom>
          <a:noFill/>
        </p:spPr>
        <p:txBody>
          <a:bodyPr wrap="none" rtlCol="0">
            <a:spAutoFit/>
          </a:bodyPr>
          <a:lstStyle/>
          <a:p>
            <a:r>
              <a:rPr lang="it-IT" sz="2400" u="sng"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Metodiche di Ibridazione</a:t>
            </a:r>
            <a:endParaRPr lang="it-IT" sz="2400"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594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xsackieRNA ISH konsekutiv"/>
          <p:cNvPicPr>
            <a:picLocks noChangeAspect="1" noChangeArrowheads="1"/>
          </p:cNvPicPr>
          <p:nvPr/>
        </p:nvPicPr>
        <p:blipFill>
          <a:blip r:embed="rId2">
            <a:lum bright="12000"/>
          </a:blip>
          <a:srcRect/>
          <a:stretch>
            <a:fillRect/>
          </a:stretch>
        </p:blipFill>
        <p:spPr bwMode="auto">
          <a:xfrm>
            <a:off x="755650" y="765175"/>
            <a:ext cx="7700963" cy="5786438"/>
          </a:xfrm>
          <a:prstGeom prst="rect">
            <a:avLst/>
          </a:prstGeom>
          <a:noFill/>
          <a:ln w="9525">
            <a:noFill/>
            <a:miter lim="800000"/>
            <a:headEnd/>
            <a:tailEnd/>
          </a:ln>
        </p:spPr>
      </p:pic>
      <p:sp>
        <p:nvSpPr>
          <p:cNvPr id="3" name="Text Box 3"/>
          <p:cNvSpPr txBox="1">
            <a:spLocks noChangeArrowheads="1"/>
          </p:cNvSpPr>
          <p:nvPr/>
        </p:nvSpPr>
        <p:spPr bwMode="auto">
          <a:xfrm>
            <a:off x="0" y="142852"/>
            <a:ext cx="9144000" cy="400110"/>
          </a:xfrm>
          <a:prstGeom prst="rect">
            <a:avLst/>
          </a:prstGeom>
          <a:noFill/>
          <a:ln w="9525">
            <a:noFill/>
            <a:miter lim="800000"/>
            <a:headEnd/>
            <a:tailEnd/>
          </a:ln>
        </p:spPr>
        <p:txBody>
          <a:bodyPr wrap="square">
            <a:spAutoFit/>
          </a:bodyPr>
          <a:lstStyle/>
          <a:p>
            <a:pPr algn="ctr" eaLnBrk="0" hangingPunct="0"/>
            <a:r>
              <a:rPr lang="de-DE" sz="2000" b="1" dirty="0" err="1">
                <a:latin typeface="Times New Roman" pitchFamily="18" charset="0"/>
              </a:rPr>
              <a:t>Ibridazione</a:t>
            </a:r>
            <a:r>
              <a:rPr lang="de-DE" sz="2000" b="1" dirty="0">
                <a:latin typeface="Times New Roman" pitchFamily="18" charset="0"/>
              </a:rPr>
              <a:t> situ </a:t>
            </a:r>
            <a:r>
              <a:rPr lang="de-DE" sz="2000" b="1" dirty="0" err="1">
                <a:latin typeface="Times New Roman" pitchFamily="18" charset="0"/>
              </a:rPr>
              <a:t>con</a:t>
            </a:r>
            <a:r>
              <a:rPr lang="de-DE" sz="2000" b="1" dirty="0">
                <a:latin typeface="Times New Roman" pitchFamily="18" charset="0"/>
              </a:rPr>
              <a:t> </a:t>
            </a:r>
            <a:r>
              <a:rPr lang="de-DE" sz="2000" b="1" dirty="0" err="1">
                <a:latin typeface="Times New Roman" pitchFamily="18" charset="0"/>
              </a:rPr>
              <a:t>sonda</a:t>
            </a:r>
            <a:r>
              <a:rPr lang="de-DE" sz="2000" b="1" dirty="0">
                <a:latin typeface="Times New Roman" pitchFamily="18" charset="0"/>
              </a:rPr>
              <a:t> </a:t>
            </a:r>
            <a:r>
              <a:rPr lang="de-DE" sz="2000" b="1" dirty="0" err="1" smtClean="0">
                <a:latin typeface="Times New Roman" pitchFamily="18" charset="0"/>
              </a:rPr>
              <a:t>radioattiva</a:t>
            </a:r>
            <a:r>
              <a:rPr lang="de-DE" sz="2000" b="1" dirty="0" smtClean="0">
                <a:latin typeface="Times New Roman" pitchFamily="18" charset="0"/>
              </a:rPr>
              <a:t> anti </a:t>
            </a:r>
            <a:r>
              <a:rPr lang="de-DE" sz="2000" b="1" dirty="0" err="1" smtClean="0">
                <a:latin typeface="Times New Roman" pitchFamily="18" charset="0"/>
              </a:rPr>
              <a:t>coxsackie</a:t>
            </a:r>
            <a:r>
              <a:rPr lang="de-DE" sz="2000" b="1" dirty="0" smtClean="0">
                <a:latin typeface="Times New Roman" pitchFamily="18" charset="0"/>
              </a:rPr>
              <a:t> </a:t>
            </a:r>
            <a:r>
              <a:rPr lang="de-DE" sz="2000" b="1" dirty="0" err="1" smtClean="0">
                <a:latin typeface="Times New Roman" pitchFamily="18" charset="0"/>
              </a:rPr>
              <a:t>virus</a:t>
            </a:r>
            <a:r>
              <a:rPr lang="de-DE" sz="2000" b="1" dirty="0" smtClean="0">
                <a:latin typeface="Times New Roman" pitchFamily="18" charset="0"/>
              </a:rPr>
              <a:t> </a:t>
            </a:r>
            <a:r>
              <a:rPr lang="de-DE" sz="2000" b="1" dirty="0">
                <a:latin typeface="Times New Roman" pitchFamily="18" charset="0"/>
              </a:rPr>
              <a:t>in </a:t>
            </a:r>
            <a:r>
              <a:rPr lang="de-DE" sz="2000" b="1" dirty="0" err="1">
                <a:latin typeface="Times New Roman" pitchFamily="18" charset="0"/>
              </a:rPr>
              <a:t>sezioni</a:t>
            </a:r>
            <a:r>
              <a:rPr lang="de-DE" sz="2000" b="1" dirty="0">
                <a:latin typeface="Times New Roman" pitchFamily="18" charset="0"/>
              </a:rPr>
              <a:t> di </a:t>
            </a:r>
            <a:r>
              <a:rPr lang="de-DE" sz="2000" b="1" dirty="0" err="1">
                <a:latin typeface="Times New Roman" pitchFamily="18" charset="0"/>
              </a:rPr>
              <a:t>miocardio</a:t>
            </a:r>
            <a:endParaRPr lang="de-DE" sz="2000" dirty="0">
              <a:latin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MV kidney"/>
          <p:cNvPicPr>
            <a:picLocks noChangeAspect="1" noChangeArrowheads="1"/>
          </p:cNvPicPr>
          <p:nvPr/>
        </p:nvPicPr>
        <p:blipFill>
          <a:blip r:embed="rId2">
            <a:lum bright="12000" contrast="6000"/>
          </a:blip>
          <a:srcRect/>
          <a:stretch>
            <a:fillRect/>
          </a:stretch>
        </p:blipFill>
        <p:spPr bwMode="auto">
          <a:xfrm>
            <a:off x="838200" y="1096963"/>
            <a:ext cx="7358063" cy="5526087"/>
          </a:xfrm>
          <a:prstGeom prst="rect">
            <a:avLst/>
          </a:prstGeom>
          <a:noFill/>
          <a:ln w="9525">
            <a:solidFill>
              <a:schemeClr val="tx1"/>
            </a:solidFill>
            <a:miter lim="800000"/>
            <a:headEnd/>
            <a:tailEnd/>
          </a:ln>
        </p:spPr>
      </p:pic>
      <p:sp>
        <p:nvSpPr>
          <p:cNvPr id="3" name="Text Box 3"/>
          <p:cNvSpPr txBox="1">
            <a:spLocks noChangeArrowheads="1"/>
          </p:cNvSpPr>
          <p:nvPr/>
        </p:nvSpPr>
        <p:spPr bwMode="auto">
          <a:xfrm>
            <a:off x="0" y="71414"/>
            <a:ext cx="9144000" cy="1200329"/>
          </a:xfrm>
          <a:prstGeom prst="rect">
            <a:avLst/>
          </a:prstGeom>
          <a:noFill/>
          <a:ln w="9525">
            <a:noFill/>
            <a:miter lim="800000"/>
            <a:headEnd/>
            <a:tailEnd/>
          </a:ln>
        </p:spPr>
        <p:txBody>
          <a:bodyPr>
            <a:spAutoFit/>
          </a:bodyPr>
          <a:lstStyle/>
          <a:p>
            <a:pPr algn="ctr" eaLnBrk="0" hangingPunct="0"/>
            <a:r>
              <a:rPr lang="de-DE" sz="2400" b="1" dirty="0" err="1" smtClean="0">
                <a:latin typeface="Times New Roman" pitchFamily="18" charset="0"/>
              </a:rPr>
              <a:t>Ibridazione</a:t>
            </a:r>
            <a:r>
              <a:rPr lang="de-DE" sz="2400" b="1" dirty="0" smtClean="0">
                <a:latin typeface="Times New Roman" pitchFamily="18" charset="0"/>
              </a:rPr>
              <a:t> </a:t>
            </a:r>
            <a:r>
              <a:rPr lang="de-DE" sz="2400" b="1" dirty="0">
                <a:latin typeface="Times New Roman" pitchFamily="18" charset="0"/>
              </a:rPr>
              <a:t>in situ:</a:t>
            </a:r>
          </a:p>
          <a:p>
            <a:pPr algn="ctr" eaLnBrk="0" hangingPunct="0"/>
            <a:r>
              <a:rPr lang="de-DE" sz="2400" b="1" dirty="0" err="1">
                <a:latin typeface="Times New Roman" pitchFamily="18" charset="0"/>
              </a:rPr>
              <a:t>sonda</a:t>
            </a:r>
            <a:r>
              <a:rPr lang="de-DE" sz="2400" b="1" dirty="0">
                <a:latin typeface="Times New Roman" pitchFamily="18" charset="0"/>
              </a:rPr>
              <a:t> </a:t>
            </a:r>
            <a:r>
              <a:rPr lang="de-DE" sz="2400" b="1" dirty="0" err="1">
                <a:latin typeface="Times New Roman" pitchFamily="18" charset="0"/>
              </a:rPr>
              <a:t>radioattiva</a:t>
            </a:r>
            <a:r>
              <a:rPr lang="de-DE" sz="2400" b="1" dirty="0">
                <a:latin typeface="Times New Roman" pitchFamily="18" charset="0"/>
              </a:rPr>
              <a:t> anti EBV in </a:t>
            </a:r>
            <a:r>
              <a:rPr lang="de-DE" sz="2400" b="1" dirty="0" err="1">
                <a:latin typeface="Times New Roman" pitchFamily="18" charset="0"/>
              </a:rPr>
              <a:t>sezioni</a:t>
            </a:r>
            <a:r>
              <a:rPr lang="de-DE" sz="2400" b="1" dirty="0">
                <a:latin typeface="Times New Roman" pitchFamily="18" charset="0"/>
              </a:rPr>
              <a:t> di </a:t>
            </a:r>
            <a:r>
              <a:rPr lang="de-DE" sz="2400" b="1" dirty="0" err="1">
                <a:latin typeface="Times New Roman" pitchFamily="18" charset="0"/>
              </a:rPr>
              <a:t>rene</a:t>
            </a:r>
            <a:endParaRPr lang="de-DE" sz="2400" b="1" dirty="0">
              <a:latin typeface="Times New Roman" pitchFamily="18" charset="0"/>
            </a:endParaRPr>
          </a:p>
          <a:p>
            <a:pPr algn="ctr" eaLnBrk="0" hangingPunct="0"/>
            <a:r>
              <a:rPr lang="de-DE" sz="2400" b="1" dirty="0">
                <a:latin typeface="Times New Roman" pitchFamily="18" charset="0"/>
              </a:rPr>
              <a:t> </a:t>
            </a:r>
            <a:endParaRPr lang="de-DE" dirty="0">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CMV in situ hyb lung"/>
          <p:cNvPicPr>
            <a:picLocks noChangeAspect="1" noChangeArrowheads="1"/>
          </p:cNvPicPr>
          <p:nvPr/>
        </p:nvPicPr>
        <p:blipFill>
          <a:blip r:embed="rId2">
            <a:lum bright="18000"/>
          </a:blip>
          <a:srcRect/>
          <a:stretch>
            <a:fillRect/>
          </a:stretch>
        </p:blipFill>
        <p:spPr bwMode="auto">
          <a:xfrm>
            <a:off x="685800" y="930275"/>
            <a:ext cx="7729538" cy="5656263"/>
          </a:xfrm>
          <a:prstGeom prst="rect">
            <a:avLst/>
          </a:prstGeom>
          <a:noFill/>
          <a:ln w="9525">
            <a:solidFill>
              <a:schemeClr val="tx1"/>
            </a:solidFill>
            <a:miter lim="800000"/>
            <a:headEnd/>
            <a:tailEnd/>
          </a:ln>
        </p:spPr>
      </p:pic>
      <p:sp>
        <p:nvSpPr>
          <p:cNvPr id="3" name="Text Box 1028"/>
          <p:cNvSpPr txBox="1">
            <a:spLocks noChangeArrowheads="1"/>
          </p:cNvSpPr>
          <p:nvPr/>
        </p:nvSpPr>
        <p:spPr bwMode="auto">
          <a:xfrm>
            <a:off x="0" y="-76200"/>
            <a:ext cx="9144000" cy="1200329"/>
          </a:xfrm>
          <a:prstGeom prst="rect">
            <a:avLst/>
          </a:prstGeom>
          <a:noFill/>
          <a:ln w="9525">
            <a:noFill/>
            <a:miter lim="800000"/>
            <a:headEnd/>
            <a:tailEnd/>
          </a:ln>
        </p:spPr>
        <p:txBody>
          <a:bodyPr>
            <a:spAutoFit/>
          </a:bodyPr>
          <a:lstStyle/>
          <a:p>
            <a:pPr algn="ctr" eaLnBrk="0" hangingPunct="0"/>
            <a:r>
              <a:rPr lang="de-DE" sz="2400" b="1" dirty="0" err="1" smtClean="0">
                <a:latin typeface="Times New Roman" pitchFamily="18" charset="0"/>
              </a:rPr>
              <a:t>ibridazione</a:t>
            </a:r>
            <a:r>
              <a:rPr lang="de-DE" sz="2400" b="1" dirty="0" smtClean="0">
                <a:latin typeface="Times New Roman" pitchFamily="18" charset="0"/>
              </a:rPr>
              <a:t> </a:t>
            </a:r>
            <a:r>
              <a:rPr lang="de-DE" sz="2400" b="1" dirty="0">
                <a:latin typeface="Times New Roman" pitchFamily="18" charset="0"/>
              </a:rPr>
              <a:t>in situ:</a:t>
            </a:r>
          </a:p>
          <a:p>
            <a:pPr algn="ctr" eaLnBrk="0" hangingPunct="0"/>
            <a:r>
              <a:rPr lang="de-DE" sz="2400" b="1" dirty="0" err="1">
                <a:latin typeface="Times New Roman" pitchFamily="18" charset="0"/>
              </a:rPr>
              <a:t>sonda</a:t>
            </a:r>
            <a:r>
              <a:rPr lang="de-DE" sz="2400" b="1" dirty="0">
                <a:latin typeface="Times New Roman" pitchFamily="18" charset="0"/>
              </a:rPr>
              <a:t> non </a:t>
            </a:r>
            <a:r>
              <a:rPr lang="de-DE" sz="2400" b="1" dirty="0" err="1">
                <a:latin typeface="Times New Roman" pitchFamily="18" charset="0"/>
              </a:rPr>
              <a:t>radioattiva</a:t>
            </a:r>
            <a:r>
              <a:rPr lang="de-DE" sz="2400" b="1" dirty="0">
                <a:latin typeface="Times New Roman" pitchFamily="18" charset="0"/>
              </a:rPr>
              <a:t> anti CMV in </a:t>
            </a:r>
            <a:r>
              <a:rPr lang="de-DE" sz="2400" b="1" dirty="0" err="1">
                <a:latin typeface="Times New Roman" pitchFamily="18" charset="0"/>
              </a:rPr>
              <a:t>paziente</a:t>
            </a:r>
            <a:r>
              <a:rPr lang="de-DE" sz="2400" b="1" dirty="0">
                <a:latin typeface="Times New Roman" pitchFamily="18" charset="0"/>
              </a:rPr>
              <a:t> HIV </a:t>
            </a:r>
            <a:r>
              <a:rPr lang="de-DE" sz="2400" b="1" dirty="0" err="1">
                <a:latin typeface="Times New Roman" pitchFamily="18" charset="0"/>
              </a:rPr>
              <a:t>positivo</a:t>
            </a:r>
            <a:r>
              <a:rPr lang="de-DE" sz="2400" b="1" dirty="0">
                <a:latin typeface="Times New Roman" pitchFamily="18" charset="0"/>
              </a:rPr>
              <a:t> (</a:t>
            </a:r>
            <a:r>
              <a:rPr lang="de-DE" sz="2400" b="1" dirty="0" err="1">
                <a:latin typeface="Times New Roman" pitchFamily="18" charset="0"/>
              </a:rPr>
              <a:t>polmone</a:t>
            </a:r>
            <a:r>
              <a:rPr lang="de-DE" sz="2400" b="1" dirty="0">
                <a:latin typeface="Times New Roman" pitchFamily="18" charset="0"/>
              </a:rPr>
              <a:t>)</a:t>
            </a:r>
          </a:p>
          <a:p>
            <a:pPr algn="ctr" eaLnBrk="0" hangingPunct="0"/>
            <a:r>
              <a:rPr lang="de-DE" sz="2400" b="1" dirty="0">
                <a:latin typeface="Times New Roman" pitchFamily="18" charset="0"/>
              </a:rPr>
              <a:t> </a:t>
            </a:r>
            <a:endParaRPr lang="de-DE" dirty="0">
              <a:latin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slideplayer.it/2/595920/slides/slide_14.jpg"/>
          <p:cNvPicPr>
            <a:picLocks noChangeAspect="1" noChangeArrowheads="1"/>
          </p:cNvPicPr>
          <p:nvPr/>
        </p:nvPicPr>
        <p:blipFill>
          <a:blip r:embed="rId2"/>
          <a:srcRect/>
          <a:stretch>
            <a:fillRect/>
          </a:stretch>
        </p:blipFill>
        <p:spPr bwMode="auto">
          <a:xfrm>
            <a:off x="304827" y="333395"/>
            <a:ext cx="8124825" cy="609600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728" y="142852"/>
            <a:ext cx="6542112" cy="523220"/>
          </a:xfrm>
          <a:prstGeom prst="rect">
            <a:avLst/>
          </a:prstGeom>
        </p:spPr>
        <p:txBody>
          <a:bodyPr wrap="none">
            <a:spAutoFit/>
          </a:bodyPr>
          <a:lstStyle/>
          <a:p>
            <a:pPr algn="ctr">
              <a:spcAft>
                <a:spcPts val="2400"/>
              </a:spcAft>
            </a:pPr>
            <a:r>
              <a:rPr lang="en-US" sz="2800" b="1" dirty="0" smtClean="0">
                <a:solidFill>
                  <a:srgbClr val="CC3399"/>
                </a:solidFill>
                <a:latin typeface="Times New Roman" panose="02020603050405020304" pitchFamily="18" charset="0"/>
                <a:cs typeface="Times New Roman" panose="02020603050405020304" pitchFamily="18" charset="0"/>
              </a:rPr>
              <a:t>Fluorescence in situ hybridization (FISH)</a:t>
            </a:r>
          </a:p>
        </p:txBody>
      </p:sp>
      <p:sp>
        <p:nvSpPr>
          <p:cNvPr id="3" name="Text Box 10"/>
          <p:cNvSpPr txBox="1">
            <a:spLocks noChangeArrowheads="1"/>
          </p:cNvSpPr>
          <p:nvPr/>
        </p:nvSpPr>
        <p:spPr bwMode="auto">
          <a:xfrm>
            <a:off x="179512" y="908720"/>
            <a:ext cx="8786874" cy="6093976"/>
          </a:xfrm>
          <a:prstGeom prst="rect">
            <a:avLst/>
          </a:prstGeom>
          <a:noFill/>
          <a:ln w="9525">
            <a:noFill/>
            <a:miter lim="800000"/>
            <a:headEnd/>
            <a:tailEnd/>
          </a:ln>
        </p:spPr>
        <p:txBody>
          <a:bodyPr wrap="square">
            <a:spAutoFit/>
          </a:bodyPr>
          <a:lstStyle/>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tecnica citogenetica sviluppata  nel 1980 che permette di </a:t>
            </a:r>
            <a:r>
              <a:rPr lang="it-IT" altLang="it-IT" sz="2000" dirty="0" smtClean="0">
                <a:solidFill>
                  <a:srgbClr val="CC3399"/>
                </a:solidFill>
                <a:latin typeface="Times New Roman" pitchFamily="18" charset="0"/>
                <a:cs typeface="Times New Roman" pitchFamily="18" charset="0"/>
              </a:rPr>
              <a:t>visualizzare a livello cromosomico un locus genico</a:t>
            </a:r>
            <a:r>
              <a:rPr lang="it-IT" altLang="it-IT" sz="2000" dirty="0" smtClean="0">
                <a:latin typeface="Times New Roman" pitchFamily="18" charset="0"/>
                <a:cs typeface="Times New Roman" pitchFamily="18" charset="0"/>
              </a:rPr>
              <a:t> o una qualsiasi </a:t>
            </a:r>
            <a:r>
              <a:rPr lang="it-IT" altLang="it-IT" sz="2000" dirty="0" smtClean="0">
                <a:solidFill>
                  <a:srgbClr val="CC3399"/>
                </a:solidFill>
                <a:latin typeface="Times New Roman" pitchFamily="18" charset="0"/>
                <a:cs typeface="Times New Roman" pitchFamily="18" charset="0"/>
              </a:rPr>
              <a:t>sequenza d’interesse </a:t>
            </a:r>
            <a:r>
              <a:rPr lang="it-IT" altLang="it-IT" sz="2000" dirty="0" smtClean="0">
                <a:latin typeface="Times New Roman" pitchFamily="18" charset="0"/>
                <a:cs typeface="Times New Roman" pitchFamily="18" charset="0"/>
              </a:rPr>
              <a:t>mediante sonde a DNA marcate con </a:t>
            </a:r>
            <a:r>
              <a:rPr lang="it-IT" altLang="it-IT" sz="2000" dirty="0" err="1" smtClean="0">
                <a:latin typeface="Times New Roman" pitchFamily="18" charset="0"/>
                <a:cs typeface="Times New Roman" pitchFamily="18" charset="0"/>
              </a:rPr>
              <a:t>fluorocromi</a:t>
            </a:r>
            <a:endParaRPr lang="it-IT" altLang="it-IT" sz="2000" dirty="0" smtClean="0">
              <a:latin typeface="Times New Roman" pitchFamily="18" charset="0"/>
              <a:cs typeface="Times New Roman" pitchFamily="18" charset="0"/>
            </a:endParaRPr>
          </a:p>
          <a:p>
            <a:pPr algn="just" eaLnBrk="1" hangingPunct="1">
              <a:lnSpc>
                <a:spcPct val="150000"/>
              </a:lnSpc>
              <a:buFont typeface="Wingdings" pitchFamily="2" charset="2"/>
              <a:buChar char="v"/>
            </a:pPr>
            <a:endParaRPr lang="it-IT" altLang="it-IT" sz="2000" dirty="0" smtClean="0">
              <a:latin typeface="Times New Roman" pitchFamily="18" charset="0"/>
              <a:cs typeface="Times New Roman" pitchFamily="18" charset="0"/>
            </a:endParaRPr>
          </a:p>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visualizzazione del segnale al microscopio a fluorescenza. Il segnale emesso dalla sonda è più nitido del radioattivo; c’è la possibilità di </a:t>
            </a:r>
            <a:r>
              <a:rPr lang="it-IT" altLang="it-IT" sz="2000" dirty="0" smtClean="0">
                <a:solidFill>
                  <a:srgbClr val="CC3399"/>
                </a:solidFill>
                <a:latin typeface="Times New Roman" pitchFamily="18" charset="0"/>
                <a:cs typeface="Times New Roman" pitchFamily="18" charset="0"/>
              </a:rPr>
              <a:t>usare contemporaneamente più sonde coniugate a </a:t>
            </a:r>
            <a:r>
              <a:rPr lang="it-IT" altLang="it-IT" sz="2000" dirty="0" err="1" smtClean="0">
                <a:solidFill>
                  <a:srgbClr val="CC3399"/>
                </a:solidFill>
                <a:latin typeface="Times New Roman" pitchFamily="18" charset="0"/>
                <a:cs typeface="Times New Roman" pitchFamily="18" charset="0"/>
              </a:rPr>
              <a:t>fluorocromi</a:t>
            </a:r>
            <a:r>
              <a:rPr lang="it-IT" altLang="it-IT" sz="2000" dirty="0" smtClean="0">
                <a:solidFill>
                  <a:srgbClr val="CC3399"/>
                </a:solidFill>
                <a:latin typeface="Times New Roman" pitchFamily="18" charset="0"/>
                <a:cs typeface="Times New Roman" pitchFamily="18" charset="0"/>
              </a:rPr>
              <a:t> </a:t>
            </a:r>
            <a:r>
              <a:rPr lang="it-IT" altLang="it-IT" sz="2000" dirty="0" smtClean="0">
                <a:latin typeface="Times New Roman" pitchFamily="18" charset="0"/>
                <a:cs typeface="Times New Roman" pitchFamily="18" charset="0"/>
              </a:rPr>
              <a:t>diversi con una diversa emissione cromatica</a:t>
            </a:r>
          </a:p>
          <a:p>
            <a:pPr algn="just" eaLnBrk="1" hangingPunct="1">
              <a:lnSpc>
                <a:spcPct val="150000"/>
              </a:lnSpc>
              <a:buFont typeface="Wingdings" pitchFamily="2" charset="2"/>
              <a:buChar char="v"/>
            </a:pPr>
            <a:endParaRPr lang="it-IT" altLang="it-IT" sz="2000" dirty="0" smtClean="0">
              <a:latin typeface="Times New Roman" pitchFamily="18" charset="0"/>
              <a:cs typeface="Times New Roman" pitchFamily="18" charset="0"/>
            </a:endParaRPr>
          </a:p>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La citogenetica convenzionale (analisi cariotipo) permette di identificare solo anomalie cromosomiche </a:t>
            </a:r>
            <a:r>
              <a:rPr lang="it-IT" altLang="it-IT" sz="2000" u="sng" dirty="0" smtClean="0">
                <a:latin typeface="Times New Roman" pitchFamily="18" charset="0"/>
                <a:cs typeface="Times New Roman" pitchFamily="18" charset="0"/>
              </a:rPr>
              <a:t>superiori a 4 megabasi </a:t>
            </a:r>
            <a:r>
              <a:rPr lang="it-IT" altLang="it-IT" sz="2000" dirty="0" smtClean="0">
                <a:latin typeface="Times New Roman" pitchFamily="18" charset="0"/>
                <a:cs typeface="Times New Roman" pitchFamily="18" charset="0"/>
              </a:rPr>
              <a:t>(1 megabase = 10</a:t>
            </a:r>
            <a:r>
              <a:rPr lang="it-IT" altLang="it-IT" sz="2000" baseline="30000" dirty="0" smtClean="0">
                <a:latin typeface="Times New Roman" pitchFamily="18" charset="0"/>
                <a:cs typeface="Times New Roman" pitchFamily="18" charset="0"/>
              </a:rPr>
              <a:t>6 </a:t>
            </a:r>
            <a:r>
              <a:rPr lang="it-IT" altLang="it-IT" sz="2000" dirty="0" err="1" smtClean="0">
                <a:latin typeface="Times New Roman" pitchFamily="18" charset="0"/>
                <a:cs typeface="Times New Roman" pitchFamily="18" charset="0"/>
              </a:rPr>
              <a:t>bp</a:t>
            </a:r>
            <a:r>
              <a:rPr lang="it-IT" altLang="it-IT" sz="2000" dirty="0" smtClean="0">
                <a:latin typeface="Times New Roman" pitchFamily="18" charset="0"/>
                <a:cs typeface="Times New Roman" pitchFamily="18" charset="0"/>
              </a:rPr>
              <a:t>). La FISH riesce invece a identificare anomalie che riguardano </a:t>
            </a:r>
            <a:r>
              <a:rPr lang="it-IT" altLang="it-IT" sz="2000" u="sng" dirty="0" smtClean="0">
                <a:latin typeface="Times New Roman" pitchFamily="18" charset="0"/>
                <a:cs typeface="Times New Roman" pitchFamily="18" charset="0"/>
              </a:rPr>
              <a:t>poche migliaia di paia di basi</a:t>
            </a:r>
            <a:r>
              <a:rPr lang="it-IT" altLang="it-IT" sz="2000" dirty="0" smtClean="0">
                <a:latin typeface="Times New Roman" pitchFamily="18" charset="0"/>
                <a:cs typeface="Times New Roman" pitchFamily="18" charset="0"/>
              </a:rPr>
              <a:t>. Si studiano </a:t>
            </a:r>
            <a:r>
              <a:rPr lang="it-IT" altLang="it-IT" sz="2000" dirty="0" err="1" smtClean="0">
                <a:solidFill>
                  <a:srgbClr val="CC3399"/>
                </a:solidFill>
                <a:latin typeface="Times New Roman" pitchFamily="18" charset="0"/>
                <a:cs typeface="Times New Roman" pitchFamily="18" charset="0"/>
              </a:rPr>
              <a:t>traslocazioni</a:t>
            </a:r>
            <a:r>
              <a:rPr lang="it-IT" altLang="it-IT" sz="2000" dirty="0" smtClean="0">
                <a:solidFill>
                  <a:srgbClr val="CC3399"/>
                </a:solidFill>
                <a:latin typeface="Times New Roman" pitchFamily="18" charset="0"/>
                <a:cs typeface="Times New Roman" pitchFamily="18" charset="0"/>
              </a:rPr>
              <a:t>, inversioni, </a:t>
            </a:r>
            <a:r>
              <a:rPr lang="it-IT" altLang="it-IT" sz="2000" dirty="0" err="1" smtClean="0">
                <a:solidFill>
                  <a:srgbClr val="CC3399"/>
                </a:solidFill>
                <a:latin typeface="Times New Roman" pitchFamily="18" charset="0"/>
                <a:cs typeface="Times New Roman" pitchFamily="18" charset="0"/>
              </a:rPr>
              <a:t>delezioni</a:t>
            </a:r>
            <a:r>
              <a:rPr lang="it-IT" altLang="it-IT" sz="2000" dirty="0" smtClean="0">
                <a:solidFill>
                  <a:srgbClr val="CC3399"/>
                </a:solidFill>
                <a:latin typeface="Times New Roman" pitchFamily="18" charset="0"/>
                <a:cs typeface="Times New Roman" pitchFamily="18" charset="0"/>
              </a:rPr>
              <a:t> </a:t>
            </a:r>
            <a:r>
              <a:rPr lang="it-IT" altLang="it-IT" sz="2000" dirty="0" smtClean="0">
                <a:latin typeface="Times New Roman" pitchFamily="18" charset="0"/>
                <a:cs typeface="Times New Roman" pitchFamily="18" charset="0"/>
              </a:rPr>
              <a:t>e </a:t>
            </a:r>
            <a:r>
              <a:rPr lang="it-IT" altLang="it-IT" sz="2000" dirty="0" smtClean="0">
                <a:solidFill>
                  <a:srgbClr val="CC3399"/>
                </a:solidFill>
                <a:latin typeface="Times New Roman" pitchFamily="18" charset="0"/>
                <a:cs typeface="Times New Roman" pitchFamily="18" charset="0"/>
              </a:rPr>
              <a:t>duplicazioni geniche.</a:t>
            </a:r>
          </a:p>
          <a:p>
            <a:pPr algn="just" eaLnBrk="1" hangingPunct="1">
              <a:lnSpc>
                <a:spcPct val="150000"/>
              </a:lnSpc>
              <a:buFont typeface="Wingdings" pitchFamily="2" charset="2"/>
              <a:buChar char="v"/>
            </a:pPr>
            <a:endParaRPr lang="it-IT" altLang="it-IT" sz="2000"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a:stretch>
            <a:fillRect/>
          </a:stretch>
        </p:blipFill>
        <p:spPr bwMode="auto">
          <a:xfrm>
            <a:off x="2071670" y="928670"/>
            <a:ext cx="5446226" cy="4426961"/>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1428728" y="1214422"/>
            <a:ext cx="6331268" cy="4598670"/>
          </a:xfrm>
          <a:prstGeom prst="rect">
            <a:avLst/>
          </a:prstGeom>
          <a:noFill/>
          <a:ln w="9525">
            <a:solidFill>
              <a:schemeClr val="tx1"/>
            </a:solidFill>
            <a:miter lim="800000"/>
            <a:headEnd/>
            <a:tailEnd/>
          </a:ln>
          <a:effectLst/>
        </p:spPr>
      </p:pic>
      <p:sp>
        <p:nvSpPr>
          <p:cNvPr id="3" name="CasellaDiTesto 2"/>
          <p:cNvSpPr txBox="1"/>
          <p:nvPr/>
        </p:nvSpPr>
        <p:spPr>
          <a:xfrm>
            <a:off x="2409106" y="785794"/>
            <a:ext cx="1091324" cy="369332"/>
          </a:xfrm>
          <a:prstGeom prst="rect">
            <a:avLst/>
          </a:prstGeom>
          <a:noFill/>
        </p:spPr>
        <p:txBody>
          <a:bodyPr wrap="none" rtlCol="0">
            <a:spAutoFit/>
          </a:bodyPr>
          <a:lstStyle/>
          <a:p>
            <a:r>
              <a:rPr lang="it-IT" dirty="0" err="1" smtClean="0">
                <a:solidFill>
                  <a:srgbClr val="0000FF"/>
                </a:solidFill>
              </a:rPr>
              <a:t>delezione</a:t>
            </a:r>
            <a:endParaRPr lang="it-IT" dirty="0">
              <a:solidFill>
                <a:srgbClr val="0000FF"/>
              </a:solidFill>
            </a:endParaRPr>
          </a:p>
        </p:txBody>
      </p:sp>
      <p:sp>
        <p:nvSpPr>
          <p:cNvPr id="4" name="CasellaDiTesto 3"/>
          <p:cNvSpPr txBox="1"/>
          <p:nvPr/>
        </p:nvSpPr>
        <p:spPr>
          <a:xfrm>
            <a:off x="5700432" y="785794"/>
            <a:ext cx="1150828" cy="369332"/>
          </a:xfrm>
          <a:prstGeom prst="rect">
            <a:avLst/>
          </a:prstGeom>
          <a:noFill/>
        </p:spPr>
        <p:txBody>
          <a:bodyPr wrap="none" rtlCol="0">
            <a:spAutoFit/>
          </a:bodyPr>
          <a:lstStyle/>
          <a:p>
            <a:r>
              <a:rPr lang="it-IT" dirty="0" smtClean="0">
                <a:solidFill>
                  <a:srgbClr val="0000FF"/>
                </a:solidFill>
              </a:rPr>
              <a:t>inversione</a:t>
            </a:r>
            <a:endParaRPr lang="it-IT" dirty="0">
              <a:solidFill>
                <a:srgbClr val="0000FF"/>
              </a:solidFill>
            </a:endParaRPr>
          </a:p>
        </p:txBody>
      </p:sp>
      <p:sp>
        <p:nvSpPr>
          <p:cNvPr id="5" name="CasellaDiTesto 4"/>
          <p:cNvSpPr txBox="1"/>
          <p:nvPr/>
        </p:nvSpPr>
        <p:spPr>
          <a:xfrm>
            <a:off x="5786446" y="5857892"/>
            <a:ext cx="1421928" cy="369332"/>
          </a:xfrm>
          <a:prstGeom prst="rect">
            <a:avLst/>
          </a:prstGeom>
          <a:noFill/>
        </p:spPr>
        <p:txBody>
          <a:bodyPr wrap="none" rtlCol="0">
            <a:spAutoFit/>
          </a:bodyPr>
          <a:lstStyle/>
          <a:p>
            <a:r>
              <a:rPr lang="it-IT" dirty="0" err="1" smtClean="0">
                <a:solidFill>
                  <a:srgbClr val="0000FF"/>
                </a:solidFill>
              </a:rPr>
              <a:t>traslocazione</a:t>
            </a:r>
            <a:endParaRPr lang="it-IT" dirty="0">
              <a:solidFill>
                <a:srgbClr val="0000FF"/>
              </a:solidFill>
            </a:endParaRPr>
          </a:p>
        </p:txBody>
      </p:sp>
      <p:sp>
        <p:nvSpPr>
          <p:cNvPr id="6" name="CasellaDiTesto 5"/>
          <p:cNvSpPr txBox="1"/>
          <p:nvPr/>
        </p:nvSpPr>
        <p:spPr>
          <a:xfrm>
            <a:off x="2285984" y="5845750"/>
            <a:ext cx="1365758" cy="369332"/>
          </a:xfrm>
          <a:prstGeom prst="rect">
            <a:avLst/>
          </a:prstGeom>
          <a:noFill/>
        </p:spPr>
        <p:txBody>
          <a:bodyPr wrap="none" rtlCol="0">
            <a:spAutoFit/>
          </a:bodyPr>
          <a:lstStyle/>
          <a:p>
            <a:r>
              <a:rPr lang="it-IT" dirty="0" smtClean="0">
                <a:solidFill>
                  <a:srgbClr val="0000FF"/>
                </a:solidFill>
              </a:rPr>
              <a:t>duplicazione</a:t>
            </a:r>
            <a:endParaRPr lang="it-IT" dirty="0">
              <a:solidFill>
                <a:srgbClr val="0000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5937"/>
            <a:ext cx="8568952" cy="643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214282" y="1000108"/>
            <a:ext cx="8734324" cy="4976624"/>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72754" y="-24"/>
            <a:ext cx="5442452" cy="523220"/>
          </a:xfrm>
          <a:prstGeom prst="rect">
            <a:avLst/>
          </a:prstGeom>
        </p:spPr>
        <p:txBody>
          <a:bodyPr wrap="none">
            <a:spAutoFit/>
          </a:bodyPr>
          <a:lstStyle/>
          <a:p>
            <a:pPr algn="ctr">
              <a:spcAft>
                <a:spcPts val="2400"/>
              </a:spcAft>
            </a:pPr>
            <a:r>
              <a:rPr lang="en-US" sz="2800" b="1" dirty="0" err="1" smtClean="0">
                <a:solidFill>
                  <a:srgbClr val="CC3399"/>
                </a:solidFill>
                <a:latin typeface="Times New Roman" panose="02020603050405020304" pitchFamily="18" charset="0"/>
                <a:cs typeface="Times New Roman" panose="02020603050405020304" pitchFamily="18" charset="0"/>
              </a:rPr>
              <a:t>Classificazione</a:t>
            </a:r>
            <a:r>
              <a:rPr lang="en-US" sz="2800" b="1" dirty="0" smtClean="0">
                <a:solidFill>
                  <a:srgbClr val="CC3399"/>
                </a:solidFill>
                <a:latin typeface="Times New Roman" panose="02020603050405020304" pitchFamily="18" charset="0"/>
                <a:cs typeface="Times New Roman" panose="02020603050405020304" pitchFamily="18" charset="0"/>
              </a:rPr>
              <a:t> </a:t>
            </a:r>
            <a:r>
              <a:rPr lang="en-US" sz="2800" b="1" dirty="0" err="1" smtClean="0">
                <a:solidFill>
                  <a:srgbClr val="CC3399"/>
                </a:solidFill>
                <a:latin typeface="Times New Roman" panose="02020603050405020304" pitchFamily="18" charset="0"/>
                <a:cs typeface="Times New Roman" panose="02020603050405020304" pitchFamily="18" charset="0"/>
              </a:rPr>
              <a:t>sonde</a:t>
            </a:r>
            <a:r>
              <a:rPr lang="en-US" sz="2800" b="1" dirty="0" smtClean="0">
                <a:solidFill>
                  <a:srgbClr val="CC3399"/>
                </a:solidFill>
                <a:latin typeface="Times New Roman" panose="02020603050405020304" pitchFamily="18" charset="0"/>
                <a:cs typeface="Times New Roman" panose="02020603050405020304" pitchFamily="18" charset="0"/>
              </a:rPr>
              <a:t> per la FISH</a:t>
            </a:r>
          </a:p>
        </p:txBody>
      </p:sp>
      <p:pic>
        <p:nvPicPr>
          <p:cNvPr id="73731" name="Picture 3"/>
          <p:cNvPicPr>
            <a:picLocks noChangeAspect="1" noChangeArrowheads="1"/>
          </p:cNvPicPr>
          <p:nvPr/>
        </p:nvPicPr>
        <p:blipFill>
          <a:blip r:embed="rId2"/>
          <a:srcRect/>
          <a:stretch>
            <a:fillRect/>
          </a:stretch>
        </p:blipFill>
        <p:spPr bwMode="auto">
          <a:xfrm>
            <a:off x="-32" y="2714620"/>
            <a:ext cx="9101730" cy="71438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5245" t="11448" b="65670"/>
          <a:stretch>
            <a:fillRect/>
          </a:stretch>
        </p:blipFill>
        <p:spPr bwMode="auto">
          <a:xfrm>
            <a:off x="0" y="1000108"/>
            <a:ext cx="6453081" cy="1062046"/>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l="6294" t="35869" b="48739"/>
          <a:stretch>
            <a:fillRect/>
          </a:stretch>
        </p:blipFill>
        <p:spPr bwMode="auto">
          <a:xfrm>
            <a:off x="0" y="4500570"/>
            <a:ext cx="6381611" cy="714380"/>
          </a:xfrm>
          <a:prstGeom prst="rect">
            <a:avLst/>
          </a:prstGeom>
          <a:noFill/>
          <a:ln w="9525">
            <a:noFill/>
            <a:miter lim="800000"/>
            <a:headEnd/>
            <a:tailEnd/>
          </a:ln>
          <a:effectLst/>
        </p:spPr>
      </p:pic>
      <p:pic>
        <p:nvPicPr>
          <p:cNvPr id="73732" name="Picture 4"/>
          <p:cNvPicPr>
            <a:picLocks noChangeAspect="1" noChangeArrowheads="1"/>
          </p:cNvPicPr>
          <p:nvPr/>
        </p:nvPicPr>
        <p:blipFill>
          <a:blip r:embed="rId4"/>
          <a:srcRect/>
          <a:stretch>
            <a:fillRect/>
          </a:stretch>
        </p:blipFill>
        <p:spPr bwMode="auto">
          <a:xfrm>
            <a:off x="71437" y="5751211"/>
            <a:ext cx="8929719" cy="749623"/>
          </a:xfrm>
          <a:prstGeom prst="rect">
            <a:avLst/>
          </a:prstGeom>
          <a:noFill/>
          <a:ln w="9525">
            <a:noFill/>
            <a:miter lim="800000"/>
            <a:headEnd/>
            <a:tailEnd/>
          </a:ln>
          <a:effectLst/>
        </p:spPr>
      </p:pic>
      <p:pic>
        <p:nvPicPr>
          <p:cNvPr id="73733" name="Picture 5"/>
          <p:cNvPicPr>
            <a:picLocks noChangeAspect="1" noChangeArrowheads="1"/>
          </p:cNvPicPr>
          <p:nvPr/>
        </p:nvPicPr>
        <p:blipFill>
          <a:blip r:embed="rId5"/>
          <a:srcRect/>
          <a:stretch>
            <a:fillRect/>
          </a:stretch>
        </p:blipFill>
        <p:spPr bwMode="auto">
          <a:xfrm>
            <a:off x="6500827" y="604801"/>
            <a:ext cx="2143140" cy="2143140"/>
          </a:xfrm>
          <a:prstGeom prst="rect">
            <a:avLst/>
          </a:prstGeom>
          <a:noFill/>
          <a:ln w="9525">
            <a:noFill/>
            <a:miter lim="800000"/>
            <a:headEnd/>
            <a:tailEnd/>
          </a:ln>
          <a:effectLst/>
        </p:spPr>
      </p:pic>
      <p:pic>
        <p:nvPicPr>
          <p:cNvPr id="73734" name="Picture 6"/>
          <p:cNvPicPr>
            <a:picLocks noChangeAspect="1" noChangeArrowheads="1"/>
          </p:cNvPicPr>
          <p:nvPr/>
        </p:nvPicPr>
        <p:blipFill>
          <a:blip r:embed="rId6"/>
          <a:srcRect/>
          <a:stretch>
            <a:fillRect/>
          </a:stretch>
        </p:blipFill>
        <p:spPr bwMode="auto">
          <a:xfrm>
            <a:off x="6572264" y="3643314"/>
            <a:ext cx="2125980" cy="20574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2143108" y="71414"/>
            <a:ext cx="5033750" cy="523220"/>
          </a:xfrm>
          <a:prstGeom prst="rect">
            <a:avLst/>
          </a:prstGeom>
          <a:noFill/>
          <a:ln w="9525">
            <a:noFill/>
            <a:miter lim="800000"/>
            <a:headEnd/>
            <a:tailEnd/>
          </a:ln>
        </p:spPr>
        <p:txBody>
          <a:bodyPr wrap="none">
            <a:spAutoFit/>
          </a:bodyPr>
          <a:lstStyle/>
          <a:p>
            <a:r>
              <a:rPr lang="it-IT" sz="2800" b="1" dirty="0">
                <a:solidFill>
                  <a:srgbClr val="D60093"/>
                </a:solidFill>
                <a:latin typeface="Times New Roman" pitchFamily="18" charset="0"/>
                <a:cs typeface="Times New Roman" pitchFamily="18" charset="0"/>
              </a:rPr>
              <a:t>IBRIDAZIONE IN-SITU </a:t>
            </a:r>
            <a:r>
              <a:rPr lang="it-IT" sz="2800" b="1" dirty="0" smtClean="0">
                <a:solidFill>
                  <a:srgbClr val="D60093"/>
                </a:solidFill>
                <a:latin typeface="Times New Roman" pitchFamily="18" charset="0"/>
                <a:cs typeface="Times New Roman" pitchFamily="18" charset="0"/>
              </a:rPr>
              <a:t>(ISH)</a:t>
            </a:r>
            <a:endParaRPr lang="it-IT" sz="2800" b="1" dirty="0">
              <a:solidFill>
                <a:srgbClr val="D60093"/>
              </a:solidFill>
              <a:latin typeface="Times New Roman" pitchFamily="18" charset="0"/>
              <a:cs typeface="Times New Roman" pitchFamily="18" charset="0"/>
            </a:endParaRPr>
          </a:p>
        </p:txBody>
      </p:sp>
      <p:sp>
        <p:nvSpPr>
          <p:cNvPr id="3" name="Text Box 10"/>
          <p:cNvSpPr txBox="1">
            <a:spLocks noChangeArrowheads="1"/>
          </p:cNvSpPr>
          <p:nvPr/>
        </p:nvSpPr>
        <p:spPr bwMode="auto">
          <a:xfrm>
            <a:off x="32" y="605079"/>
            <a:ext cx="9144000" cy="2862322"/>
          </a:xfrm>
          <a:prstGeom prst="rect">
            <a:avLst/>
          </a:prstGeom>
          <a:noFill/>
          <a:ln w="9525">
            <a:noFill/>
            <a:miter lim="800000"/>
            <a:headEnd/>
            <a:tailEnd/>
          </a:ln>
        </p:spPr>
        <p:txBody>
          <a:bodyPr>
            <a:spAutoFit/>
          </a:bodyPr>
          <a:lstStyle/>
          <a:p>
            <a:pPr algn="ctr" eaLnBrk="1" hangingPunct="1">
              <a:lnSpc>
                <a:spcPct val="150000"/>
              </a:lnSpc>
            </a:pPr>
            <a:r>
              <a:rPr lang="it-IT" altLang="it-IT" sz="2000" dirty="0">
                <a:latin typeface="Times New Roman" pitchFamily="18" charset="0"/>
                <a:cs typeface="Times New Roman" pitchFamily="18" charset="0"/>
              </a:rPr>
              <a:t>Tecnica di ibridazione molecolare in cui sonde marcate sono usate </a:t>
            </a:r>
            <a:r>
              <a:rPr lang="it-IT" altLang="it-IT" sz="2000" u="sng" dirty="0" smtClean="0">
                <a:latin typeface="Times New Roman" pitchFamily="18" charset="0"/>
                <a:cs typeface="Times New Roman" pitchFamily="18" charset="0"/>
              </a:rPr>
              <a:t>per </a:t>
            </a:r>
            <a:r>
              <a:rPr lang="it-IT" altLang="it-IT" sz="2000" u="sng" dirty="0">
                <a:latin typeface="Times New Roman" pitchFamily="18" charset="0"/>
                <a:cs typeface="Times New Roman" pitchFamily="18" charset="0"/>
              </a:rPr>
              <a:t>localizzare sequenze specifiche di acidi </a:t>
            </a:r>
            <a:r>
              <a:rPr lang="it-IT" altLang="it-IT" sz="2000" u="sng" dirty="0" smtClean="0">
                <a:latin typeface="Times New Roman" pitchFamily="18" charset="0"/>
                <a:cs typeface="Times New Roman" pitchFamily="18" charset="0"/>
              </a:rPr>
              <a:t>nucleici (</a:t>
            </a:r>
            <a:r>
              <a:rPr lang="it-IT" altLang="it-IT" sz="2000" u="sng" dirty="0" err="1" smtClean="0">
                <a:latin typeface="Times New Roman" pitchFamily="18" charset="0"/>
                <a:cs typeface="Times New Roman" pitchFamily="18" charset="0"/>
              </a:rPr>
              <a:t>mRNA</a:t>
            </a:r>
            <a:r>
              <a:rPr lang="it-IT" altLang="it-IT" sz="2000" u="sng" dirty="0" smtClean="0">
                <a:latin typeface="Times New Roman" pitchFamily="18" charset="0"/>
                <a:cs typeface="Times New Roman" pitchFamily="18" charset="0"/>
              </a:rPr>
              <a:t> o DNA) </a:t>
            </a:r>
            <a:r>
              <a:rPr lang="it-IT" altLang="it-IT" sz="2000" u="sng" dirty="0">
                <a:latin typeface="Times New Roman" pitchFamily="18" charset="0"/>
                <a:cs typeface="Times New Roman" pitchFamily="18" charset="0"/>
              </a:rPr>
              <a:t>in una determinata struttura biologica (</a:t>
            </a:r>
            <a:r>
              <a:rPr lang="it-IT" altLang="it-IT" sz="2000" i="1" u="sng" dirty="0">
                <a:latin typeface="Times New Roman" pitchFamily="18" charset="0"/>
                <a:cs typeface="Times New Roman" pitchFamily="18" charset="0"/>
              </a:rPr>
              <a:t>in situ</a:t>
            </a:r>
            <a:r>
              <a:rPr lang="it-IT" altLang="it-IT" sz="2000" u="sng" dirty="0">
                <a:latin typeface="Times New Roman" pitchFamily="18" charset="0"/>
                <a:cs typeface="Times New Roman" pitchFamily="18" charset="0"/>
              </a:rPr>
              <a:t>). </a:t>
            </a:r>
            <a:r>
              <a:rPr lang="it-IT" altLang="it-IT" sz="2000" dirty="0">
                <a:latin typeface="Times New Roman" pitchFamily="18" charset="0"/>
                <a:cs typeface="Times New Roman" pitchFamily="18" charset="0"/>
              </a:rPr>
              <a:t>L’ibridazione viene fatta mettendo </a:t>
            </a:r>
            <a:r>
              <a:rPr lang="it-IT" altLang="it-IT" sz="2000" dirty="0" smtClean="0">
                <a:latin typeface="Times New Roman" pitchFamily="18" charset="0"/>
                <a:cs typeface="Times New Roman" pitchFamily="18" charset="0"/>
              </a:rPr>
              <a:t>la </a:t>
            </a:r>
            <a:r>
              <a:rPr lang="it-IT" altLang="it-IT" sz="2000" dirty="0">
                <a:latin typeface="Times New Roman" pitchFamily="18" charset="0"/>
                <a:cs typeface="Times New Roman" pitchFamily="18" charset="0"/>
              </a:rPr>
              <a:t>sonda </a:t>
            </a:r>
            <a:r>
              <a:rPr lang="it-IT" altLang="it-IT" sz="2000" dirty="0" smtClean="0">
                <a:latin typeface="Times New Roman" pitchFamily="18" charset="0"/>
                <a:cs typeface="Times New Roman" pitchFamily="18" charset="0"/>
              </a:rPr>
              <a:t>su un vetrino in cui </a:t>
            </a:r>
            <a:r>
              <a:rPr lang="it-IT" altLang="it-IT" sz="2000" dirty="0">
                <a:latin typeface="Times New Roman" pitchFamily="18" charset="0"/>
                <a:cs typeface="Times New Roman" pitchFamily="18" charset="0"/>
              </a:rPr>
              <a:t>è stato allestito un preparato </a:t>
            </a:r>
            <a:r>
              <a:rPr lang="it-IT" altLang="it-IT" sz="2000" dirty="0" smtClean="0">
                <a:latin typeface="Times New Roman" pitchFamily="18" charset="0"/>
                <a:cs typeface="Times New Roman" pitchFamily="18" charset="0"/>
              </a:rPr>
              <a:t>istologico, citologico o cromosomico</a:t>
            </a:r>
            <a:r>
              <a:rPr lang="it-IT" altLang="it-IT" sz="2000" dirty="0">
                <a:latin typeface="Times New Roman" pitchFamily="18" charset="0"/>
                <a:cs typeface="Times New Roman" pitchFamily="18" charset="0"/>
              </a:rPr>
              <a:t>.</a:t>
            </a:r>
          </a:p>
          <a:p>
            <a:pPr algn="ctr" eaLnBrk="1" hangingPunct="1">
              <a:lnSpc>
                <a:spcPct val="150000"/>
              </a:lnSpc>
            </a:pPr>
            <a:r>
              <a:rPr lang="it-IT" altLang="it-IT" sz="2000" dirty="0">
                <a:solidFill>
                  <a:srgbClr val="D60093"/>
                </a:solidFill>
                <a:latin typeface="Times New Roman" pitchFamily="18" charset="0"/>
                <a:cs typeface="Times New Roman" pitchFamily="18" charset="0"/>
              </a:rPr>
              <a:t>Si visualizza l’acido nucleico di interesse nella sua sede naturale preservando la struttura tissutale, cellulare </a:t>
            </a:r>
            <a:r>
              <a:rPr lang="it-IT" altLang="it-IT" sz="2000" dirty="0" smtClean="0">
                <a:solidFill>
                  <a:srgbClr val="D60093"/>
                </a:solidFill>
                <a:latin typeface="Times New Roman" pitchFamily="18" charset="0"/>
                <a:cs typeface="Times New Roman" pitchFamily="18" charset="0"/>
              </a:rPr>
              <a:t>o </a:t>
            </a:r>
            <a:r>
              <a:rPr lang="it-IT" altLang="it-IT" sz="2000" dirty="0">
                <a:solidFill>
                  <a:srgbClr val="D60093"/>
                </a:solidFill>
                <a:latin typeface="Times New Roman" pitchFamily="18" charset="0"/>
                <a:cs typeface="Times New Roman" pitchFamily="18" charset="0"/>
              </a:rPr>
              <a:t>cromosomica del preparato</a:t>
            </a:r>
          </a:p>
        </p:txBody>
      </p:sp>
      <p:grpSp>
        <p:nvGrpSpPr>
          <p:cNvPr id="6" name="Gruppo 5"/>
          <p:cNvGrpSpPr/>
          <p:nvPr/>
        </p:nvGrpSpPr>
        <p:grpSpPr>
          <a:xfrm>
            <a:off x="2267744" y="3645024"/>
            <a:ext cx="4364495" cy="3070694"/>
            <a:chOff x="2714612" y="4000504"/>
            <a:chExt cx="3629025" cy="2786063"/>
          </a:xfrm>
        </p:grpSpPr>
        <p:pic>
          <p:nvPicPr>
            <p:cNvPr id="4" name="Picture 2"/>
            <p:cNvPicPr>
              <a:picLocks noChangeAspect="1" noChangeArrowheads="1"/>
            </p:cNvPicPr>
            <p:nvPr/>
          </p:nvPicPr>
          <p:blipFill>
            <a:blip r:embed="rId2"/>
            <a:srcRect/>
            <a:stretch>
              <a:fillRect/>
            </a:stretch>
          </p:blipFill>
          <p:spPr bwMode="auto">
            <a:xfrm>
              <a:off x="2714612" y="4000504"/>
              <a:ext cx="3629025" cy="2786063"/>
            </a:xfrm>
            <a:prstGeom prst="rect">
              <a:avLst/>
            </a:prstGeom>
            <a:noFill/>
            <a:ln w="9525">
              <a:noFill/>
              <a:miter lim="800000"/>
              <a:headEnd/>
              <a:tailEnd/>
            </a:ln>
            <a:effectLst/>
          </p:spPr>
        </p:pic>
        <p:sp>
          <p:nvSpPr>
            <p:cNvPr id="5" name="Rettangolo 4"/>
            <p:cNvSpPr/>
            <p:nvPr/>
          </p:nvSpPr>
          <p:spPr>
            <a:xfrm>
              <a:off x="2857488" y="4143380"/>
              <a:ext cx="1857388" cy="2143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72754" y="-24"/>
            <a:ext cx="5442452" cy="523220"/>
          </a:xfrm>
          <a:prstGeom prst="rect">
            <a:avLst/>
          </a:prstGeom>
        </p:spPr>
        <p:txBody>
          <a:bodyPr wrap="none">
            <a:spAutoFit/>
          </a:bodyPr>
          <a:lstStyle/>
          <a:p>
            <a:pPr algn="ctr">
              <a:spcAft>
                <a:spcPts val="2400"/>
              </a:spcAft>
            </a:pPr>
            <a:r>
              <a:rPr lang="en-US" sz="2800" b="1" dirty="0" err="1" smtClean="0">
                <a:solidFill>
                  <a:srgbClr val="CC3399"/>
                </a:solidFill>
                <a:latin typeface="Times New Roman" panose="02020603050405020304" pitchFamily="18" charset="0"/>
                <a:cs typeface="Times New Roman" panose="02020603050405020304" pitchFamily="18" charset="0"/>
              </a:rPr>
              <a:t>Classificazione</a:t>
            </a:r>
            <a:r>
              <a:rPr lang="en-US" sz="2800" b="1" dirty="0" smtClean="0">
                <a:solidFill>
                  <a:srgbClr val="CC3399"/>
                </a:solidFill>
                <a:latin typeface="Times New Roman" panose="02020603050405020304" pitchFamily="18" charset="0"/>
                <a:cs typeface="Times New Roman" panose="02020603050405020304" pitchFamily="18" charset="0"/>
              </a:rPr>
              <a:t> </a:t>
            </a:r>
            <a:r>
              <a:rPr lang="en-US" sz="2800" b="1" dirty="0" err="1" smtClean="0">
                <a:solidFill>
                  <a:srgbClr val="CC3399"/>
                </a:solidFill>
                <a:latin typeface="Times New Roman" panose="02020603050405020304" pitchFamily="18" charset="0"/>
                <a:cs typeface="Times New Roman" panose="02020603050405020304" pitchFamily="18" charset="0"/>
              </a:rPr>
              <a:t>sonde</a:t>
            </a:r>
            <a:r>
              <a:rPr lang="en-US" sz="2800" b="1" dirty="0" smtClean="0">
                <a:solidFill>
                  <a:srgbClr val="CC3399"/>
                </a:solidFill>
                <a:latin typeface="Times New Roman" panose="02020603050405020304" pitchFamily="18" charset="0"/>
                <a:cs typeface="Times New Roman" panose="02020603050405020304" pitchFamily="18" charset="0"/>
              </a:rPr>
              <a:t> per la FISH</a:t>
            </a:r>
          </a:p>
        </p:txBody>
      </p:sp>
      <p:pic>
        <p:nvPicPr>
          <p:cNvPr id="3" name="Picture 2"/>
          <p:cNvPicPr>
            <a:picLocks noChangeAspect="1" noChangeArrowheads="1"/>
          </p:cNvPicPr>
          <p:nvPr/>
        </p:nvPicPr>
        <p:blipFill>
          <a:blip r:embed="rId2"/>
          <a:srcRect l="5245" t="53254" b="30269"/>
          <a:stretch>
            <a:fillRect/>
          </a:stretch>
        </p:blipFill>
        <p:spPr bwMode="auto">
          <a:xfrm>
            <a:off x="0" y="1142984"/>
            <a:ext cx="6453081" cy="764757"/>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l="5245" t="69997" b="13134"/>
          <a:stretch>
            <a:fillRect/>
          </a:stretch>
        </p:blipFill>
        <p:spPr bwMode="auto">
          <a:xfrm>
            <a:off x="0" y="4360540"/>
            <a:ext cx="6453081" cy="782972"/>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t="86866"/>
          <a:stretch>
            <a:fillRect/>
          </a:stretch>
        </p:blipFill>
        <p:spPr bwMode="auto">
          <a:xfrm>
            <a:off x="1214414" y="6248434"/>
            <a:ext cx="6810303" cy="609590"/>
          </a:xfrm>
          <a:prstGeom prst="rect">
            <a:avLst/>
          </a:prstGeom>
          <a:noFill/>
          <a:ln w="9525">
            <a:noFill/>
            <a:miter lim="800000"/>
            <a:headEnd/>
            <a:tailEnd/>
          </a:ln>
          <a:effectLst/>
        </p:spPr>
      </p:pic>
      <p:pic>
        <p:nvPicPr>
          <p:cNvPr id="74754" name="Picture 2"/>
          <p:cNvPicPr>
            <a:picLocks noChangeAspect="1" noChangeArrowheads="1"/>
          </p:cNvPicPr>
          <p:nvPr/>
        </p:nvPicPr>
        <p:blipFill>
          <a:blip r:embed="rId3"/>
          <a:srcRect b="34238"/>
          <a:stretch>
            <a:fillRect/>
          </a:stretch>
        </p:blipFill>
        <p:spPr bwMode="auto">
          <a:xfrm>
            <a:off x="71406" y="2479245"/>
            <a:ext cx="9082278" cy="1021193"/>
          </a:xfrm>
          <a:prstGeom prst="rect">
            <a:avLst/>
          </a:prstGeom>
          <a:noFill/>
          <a:ln w="9525">
            <a:noFill/>
            <a:miter lim="800000"/>
            <a:headEnd/>
            <a:tailEnd/>
          </a:ln>
          <a:effectLst/>
        </p:spPr>
      </p:pic>
      <p:pic>
        <p:nvPicPr>
          <p:cNvPr id="74755" name="Picture 3"/>
          <p:cNvPicPr>
            <a:picLocks noChangeAspect="1" noChangeArrowheads="1"/>
          </p:cNvPicPr>
          <p:nvPr/>
        </p:nvPicPr>
        <p:blipFill>
          <a:blip r:embed="rId4"/>
          <a:srcRect/>
          <a:stretch>
            <a:fillRect/>
          </a:stretch>
        </p:blipFill>
        <p:spPr bwMode="auto">
          <a:xfrm>
            <a:off x="71406" y="5569288"/>
            <a:ext cx="9056561" cy="788670"/>
          </a:xfrm>
          <a:prstGeom prst="rect">
            <a:avLst/>
          </a:prstGeom>
          <a:noFill/>
          <a:ln w="9525">
            <a:noFill/>
            <a:miter lim="800000"/>
            <a:headEnd/>
            <a:tailEnd/>
          </a:ln>
          <a:effectLst/>
        </p:spPr>
      </p:pic>
      <p:pic>
        <p:nvPicPr>
          <p:cNvPr id="74756" name="Picture 4"/>
          <p:cNvPicPr>
            <a:picLocks noChangeAspect="1" noChangeArrowheads="1"/>
          </p:cNvPicPr>
          <p:nvPr/>
        </p:nvPicPr>
        <p:blipFill>
          <a:blip r:embed="rId5"/>
          <a:srcRect/>
          <a:stretch>
            <a:fillRect/>
          </a:stretch>
        </p:blipFill>
        <p:spPr bwMode="auto">
          <a:xfrm>
            <a:off x="6643702" y="596259"/>
            <a:ext cx="2007870" cy="1975485"/>
          </a:xfrm>
          <a:prstGeom prst="rect">
            <a:avLst/>
          </a:prstGeom>
          <a:noFill/>
          <a:ln w="9525">
            <a:noFill/>
            <a:miter lim="800000"/>
            <a:headEnd/>
            <a:tailEnd/>
          </a:ln>
          <a:effectLst/>
        </p:spPr>
      </p:pic>
      <p:pic>
        <p:nvPicPr>
          <p:cNvPr id="74757" name="Picture 5"/>
          <p:cNvPicPr>
            <a:picLocks noChangeAspect="1" noChangeArrowheads="1"/>
          </p:cNvPicPr>
          <p:nvPr/>
        </p:nvPicPr>
        <p:blipFill>
          <a:blip r:embed="rId6"/>
          <a:srcRect/>
          <a:stretch>
            <a:fillRect/>
          </a:stretch>
        </p:blipFill>
        <p:spPr bwMode="auto">
          <a:xfrm>
            <a:off x="6715141" y="3676189"/>
            <a:ext cx="1967389" cy="1967389"/>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l mio Blog Olistico: Telomeri e invecchiame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961409"/>
            <a:ext cx="6722414" cy="4099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413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Il centromero Nel 1880 Walther Flemming definì i centromeri come  costrizioni primarie citologicamente visibili sui cromosomi. Agli inizi del  1900 i centromeri. - ppt scari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32656"/>
            <a:ext cx="7560840" cy="567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0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B Wellness Blog: Appunti di Biologia Generale - Il Telom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17544"/>
            <a:ext cx="7776864" cy="583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32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r="2003" b="30760"/>
          <a:stretch>
            <a:fillRect/>
          </a:stretch>
        </p:blipFill>
        <p:spPr bwMode="auto">
          <a:xfrm>
            <a:off x="881063" y="1460811"/>
            <a:ext cx="7075487" cy="3240088"/>
          </a:xfrm>
          <a:prstGeom prst="rect">
            <a:avLst/>
          </a:prstGeom>
          <a:noFill/>
          <a:ln w="9525">
            <a:noFill/>
            <a:miter lim="800000"/>
            <a:headEnd/>
            <a:tailEnd/>
          </a:ln>
        </p:spPr>
      </p:pic>
      <p:sp>
        <p:nvSpPr>
          <p:cNvPr id="3" name="Titolo 3"/>
          <p:cNvSpPr txBox="1">
            <a:spLocks/>
          </p:cNvSpPr>
          <p:nvPr/>
        </p:nvSpPr>
        <p:spPr>
          <a:xfrm>
            <a:off x="685800" y="260648"/>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0" i="0" u="none" strike="noStrike" kern="1200" cap="none" spc="0" normalizeH="0" baseline="0" noProof="0" dirty="0" smtClean="0">
                <a:ln>
                  <a:noFill/>
                </a:ln>
                <a:solidFill>
                  <a:srgbClr val="CC3399"/>
                </a:solidFill>
                <a:effectLst/>
                <a:uLnTx/>
                <a:uFillTx/>
                <a:latin typeface="Times New Roman" pitchFamily="18" charset="0"/>
                <a:ea typeface="+mj-ea"/>
                <a:cs typeface="Times New Roman" pitchFamily="18" charset="0"/>
              </a:rPr>
              <a:t>Ibridazione in situ FISH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0" i="0" u="none" strike="noStrike" kern="1200" cap="none" spc="0" normalizeH="0" baseline="0" noProof="0" dirty="0" smtClean="0">
                <a:ln>
                  <a:noFill/>
                </a:ln>
                <a:solidFill>
                  <a:srgbClr val="CC3399"/>
                </a:solidFill>
                <a:effectLst/>
                <a:uLnTx/>
                <a:uFillTx/>
                <a:latin typeface="Times New Roman" pitchFamily="18" charset="0"/>
                <a:ea typeface="+mj-ea"/>
                <a:cs typeface="Times New Roman" pitchFamily="18" charset="0"/>
              </a:rPr>
              <a:t>(per</a:t>
            </a:r>
            <a:r>
              <a:rPr kumimoji="0" lang="it-IT" sz="2800" b="0" i="0" u="none" strike="noStrike" kern="1200" cap="none" spc="0" normalizeH="0" noProof="0" dirty="0" smtClean="0">
                <a:ln>
                  <a:noFill/>
                </a:ln>
                <a:solidFill>
                  <a:srgbClr val="CC3399"/>
                </a:solidFill>
                <a:effectLst/>
                <a:uLnTx/>
                <a:uFillTx/>
                <a:latin typeface="Times New Roman" pitchFamily="18" charset="0"/>
                <a:ea typeface="+mj-ea"/>
                <a:cs typeface="Times New Roman" pitchFamily="18" charset="0"/>
              </a:rPr>
              <a:t> diagnosi microbiologica</a:t>
            </a:r>
            <a:r>
              <a:rPr kumimoji="0" lang="it-IT" sz="2800" b="0" i="0" u="none" strike="noStrike" kern="1200" cap="none" spc="0" normalizeH="0" baseline="0" noProof="0" dirty="0" smtClean="0">
                <a:ln>
                  <a:noFill/>
                </a:ln>
                <a:solidFill>
                  <a:srgbClr val="CC3399"/>
                </a:solidFill>
                <a:effectLst/>
                <a:uLnTx/>
                <a:uFillTx/>
                <a:latin typeface="Times New Roman" pitchFamily="18" charset="0"/>
                <a:ea typeface="+mj-ea"/>
                <a:cs typeface="Times New Roman" pitchFamily="18" charset="0"/>
              </a:rPr>
              <a:t>)</a:t>
            </a:r>
          </a:p>
        </p:txBody>
      </p:sp>
      <p:sp>
        <p:nvSpPr>
          <p:cNvPr id="4" name="CasellaDiTesto 3"/>
          <p:cNvSpPr txBox="1">
            <a:spLocks noChangeArrowheads="1"/>
          </p:cNvSpPr>
          <p:nvPr/>
        </p:nvSpPr>
        <p:spPr bwMode="auto">
          <a:xfrm>
            <a:off x="432656" y="4758062"/>
            <a:ext cx="8278688" cy="1477328"/>
          </a:xfrm>
          <a:prstGeom prst="rect">
            <a:avLst/>
          </a:prstGeom>
          <a:noFill/>
          <a:ln w="9525">
            <a:noFill/>
            <a:miter lim="800000"/>
            <a:headEnd/>
            <a:tailEnd/>
          </a:ln>
        </p:spPr>
        <p:txBody>
          <a:bodyPr wrap="square">
            <a:spAutoFit/>
          </a:bodyPr>
          <a:lstStyle/>
          <a:p>
            <a:pPr algn="ctr">
              <a:lnSpc>
                <a:spcPct val="150000"/>
              </a:lnSpc>
            </a:pPr>
            <a:r>
              <a:rPr lang="it-IT" sz="2000" dirty="0" smtClean="0">
                <a:latin typeface="Times New Roman" pitchFamily="18" charset="0"/>
                <a:cs typeface="Times New Roman" pitchFamily="18" charset="0"/>
              </a:rPr>
              <a:t>cellule </a:t>
            </a:r>
            <a:r>
              <a:rPr lang="it-IT" sz="2000" dirty="0" err="1">
                <a:latin typeface="Times New Roman" pitchFamily="18" charset="0"/>
                <a:cs typeface="Times New Roman" pitchFamily="18" charset="0"/>
              </a:rPr>
              <a:t>macrofagiche</a:t>
            </a:r>
            <a:r>
              <a:rPr lang="it-IT" sz="2000" dirty="0">
                <a:latin typeface="Times New Roman" pitchFamily="18" charset="0"/>
                <a:cs typeface="Times New Roman" pitchFamily="18" charset="0"/>
              </a:rPr>
              <a:t> infettate da </a:t>
            </a:r>
            <a:r>
              <a:rPr lang="it-IT" sz="2000" i="1" dirty="0" err="1" smtClean="0">
                <a:latin typeface="Times New Roman" pitchFamily="18" charset="0"/>
                <a:cs typeface="Times New Roman" pitchFamily="18" charset="0"/>
              </a:rPr>
              <a:t>Chlamydia</a:t>
            </a:r>
            <a:r>
              <a:rPr lang="it-IT" sz="2000" i="1" dirty="0" smtClean="0">
                <a:latin typeface="Times New Roman" pitchFamily="18" charset="0"/>
                <a:cs typeface="Times New Roman" pitchFamily="18" charset="0"/>
              </a:rPr>
              <a:t> </a:t>
            </a:r>
            <a:r>
              <a:rPr lang="it-IT" sz="2000" i="1" dirty="0" err="1">
                <a:latin typeface="Times New Roman" pitchFamily="18" charset="0"/>
                <a:cs typeface="Times New Roman" pitchFamily="18" charset="0"/>
              </a:rPr>
              <a:t>pneumoniae</a:t>
            </a:r>
            <a:r>
              <a:rPr lang="it-IT" sz="2000" dirty="0">
                <a:latin typeface="Times New Roman" pitchFamily="18" charset="0"/>
                <a:cs typeface="Times New Roman" pitchFamily="18" charset="0"/>
              </a:rPr>
              <a:t> trattata con sonda per </a:t>
            </a:r>
            <a:endParaRPr lang="it-IT" sz="2000" dirty="0" smtClean="0">
              <a:latin typeface="Times New Roman" pitchFamily="18" charset="0"/>
              <a:cs typeface="Times New Roman" pitchFamily="18" charset="0"/>
            </a:endParaRPr>
          </a:p>
          <a:p>
            <a:pPr algn="ctr">
              <a:lnSpc>
                <a:spcPct val="150000"/>
              </a:lnSpc>
            </a:pPr>
            <a:r>
              <a:rPr lang="it-IT" sz="2000" dirty="0" smtClean="0">
                <a:latin typeface="Times New Roman" pitchFamily="18" charset="0"/>
                <a:cs typeface="Times New Roman" pitchFamily="18" charset="0"/>
              </a:rPr>
              <a:t> </a:t>
            </a:r>
            <a:r>
              <a:rPr lang="it-IT" sz="2000" dirty="0">
                <a:latin typeface="Times New Roman" pitchFamily="18" charset="0"/>
                <a:cs typeface="Times New Roman" pitchFamily="18" charset="0"/>
              </a:rPr>
              <a:t>RNA 16S del batterio. </a:t>
            </a:r>
            <a:r>
              <a:rPr lang="it-IT" sz="2000" dirty="0" smtClean="0">
                <a:latin typeface="Times New Roman" pitchFamily="18" charset="0"/>
                <a:cs typeface="Times New Roman" pitchFamily="18" charset="0"/>
              </a:rPr>
              <a:t>La </a:t>
            </a:r>
            <a:r>
              <a:rPr lang="it-IT" sz="2000" dirty="0">
                <a:latin typeface="Times New Roman" pitchFamily="18" charset="0"/>
                <a:cs typeface="Times New Roman" pitchFamily="18" charset="0"/>
              </a:rPr>
              <a:t>sonda è marcata con fluorocromo Cy3 che dà un segnale rosso.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r="1234" b="28888"/>
          <a:stretch>
            <a:fillRect/>
          </a:stretch>
        </p:blipFill>
        <p:spPr bwMode="auto">
          <a:xfrm>
            <a:off x="1150937" y="476672"/>
            <a:ext cx="6985000" cy="3960813"/>
          </a:xfrm>
          <a:prstGeom prst="rect">
            <a:avLst/>
          </a:prstGeom>
          <a:noFill/>
          <a:ln w="9525">
            <a:noFill/>
            <a:miter lim="800000"/>
            <a:headEnd/>
            <a:tailEnd/>
          </a:ln>
        </p:spPr>
      </p:pic>
      <p:sp>
        <p:nvSpPr>
          <p:cNvPr id="3" name="CasellaDiTesto 3"/>
          <p:cNvSpPr txBox="1">
            <a:spLocks noChangeArrowheads="1"/>
          </p:cNvSpPr>
          <p:nvPr/>
        </p:nvSpPr>
        <p:spPr bwMode="auto">
          <a:xfrm>
            <a:off x="358775" y="4869160"/>
            <a:ext cx="8785225" cy="1015663"/>
          </a:xfrm>
          <a:prstGeom prst="rect">
            <a:avLst/>
          </a:prstGeom>
          <a:noFill/>
          <a:ln w="9525">
            <a:noFill/>
            <a:miter lim="800000"/>
            <a:headEnd/>
            <a:tailEnd/>
          </a:ln>
        </p:spPr>
        <p:txBody>
          <a:bodyPr>
            <a:spAutoFit/>
          </a:bodyPr>
          <a:lstStyle/>
          <a:p>
            <a:pPr algn="ctr">
              <a:lnSpc>
                <a:spcPct val="150000"/>
              </a:lnSpc>
            </a:pPr>
            <a:r>
              <a:rPr lang="it-IT" sz="2000" dirty="0">
                <a:latin typeface="Times New Roman" pitchFamily="18" charset="0"/>
                <a:cs typeface="Times New Roman" pitchFamily="18" charset="0"/>
              </a:rPr>
              <a:t>Epatociti di </a:t>
            </a:r>
            <a:r>
              <a:rPr lang="it-IT" sz="2000" dirty="0" smtClean="0">
                <a:latin typeface="Times New Roman" pitchFamily="18" charset="0"/>
                <a:cs typeface="Times New Roman" pitchFamily="18" charset="0"/>
              </a:rPr>
              <a:t>criceto infettati da </a:t>
            </a:r>
            <a:r>
              <a:rPr lang="it-IT" sz="2000" i="1" dirty="0">
                <a:latin typeface="Times New Roman" pitchFamily="18" charset="0"/>
                <a:cs typeface="Times New Roman" pitchFamily="18" charset="0"/>
              </a:rPr>
              <a:t>C. </a:t>
            </a:r>
            <a:r>
              <a:rPr lang="it-IT" sz="2000" i="1" dirty="0" err="1">
                <a:latin typeface="Times New Roman" pitchFamily="18" charset="0"/>
                <a:cs typeface="Times New Roman" pitchFamily="18" charset="0"/>
              </a:rPr>
              <a:t>pneumoniae</a:t>
            </a:r>
            <a:r>
              <a:rPr lang="it-IT" sz="2000" dirty="0">
                <a:latin typeface="Times New Roman" pitchFamily="18" charset="0"/>
                <a:cs typeface="Times New Roman" pitchFamily="18" charset="0"/>
              </a:rPr>
              <a:t>. In questo caso la sonda è marcata con 5.6 </a:t>
            </a:r>
            <a:r>
              <a:rPr lang="it-IT" sz="2000" dirty="0" err="1">
                <a:latin typeface="Times New Roman" pitchFamily="18" charset="0"/>
                <a:cs typeface="Times New Roman" pitchFamily="18" charset="0"/>
              </a:rPr>
              <a:t>carbossifluorescina</a:t>
            </a:r>
            <a:r>
              <a:rPr lang="it-IT" sz="2000" dirty="0">
                <a:latin typeface="Times New Roman" pitchFamily="18" charset="0"/>
                <a:cs typeface="Times New Roman" pitchFamily="18" charset="0"/>
              </a:rPr>
              <a:t> che dà un segnale verde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357290" y="262574"/>
            <a:ext cx="6889964" cy="523220"/>
          </a:xfrm>
          <a:prstGeom prst="rect">
            <a:avLst/>
          </a:prstGeom>
        </p:spPr>
        <p:txBody>
          <a:bodyPr wrap="none">
            <a:spAutoFit/>
          </a:bodyPr>
          <a:lstStyle/>
          <a:p>
            <a:pPr algn="ctr">
              <a:spcAft>
                <a:spcPts val="2400"/>
              </a:spcAft>
            </a:pPr>
            <a:r>
              <a:rPr lang="en-US" sz="2800" b="1" dirty="0" err="1" smtClean="0">
                <a:solidFill>
                  <a:srgbClr val="CC3399"/>
                </a:solidFill>
                <a:latin typeface="Times New Roman" panose="02020603050405020304" pitchFamily="18" charset="0"/>
                <a:cs typeface="Times New Roman" panose="02020603050405020304" pitchFamily="18" charset="0"/>
              </a:rPr>
              <a:t>Altre</a:t>
            </a:r>
            <a:r>
              <a:rPr lang="en-US" sz="2800" b="1" dirty="0" smtClean="0">
                <a:solidFill>
                  <a:srgbClr val="CC3399"/>
                </a:solidFill>
                <a:latin typeface="Times New Roman" panose="02020603050405020304" pitchFamily="18" charset="0"/>
                <a:cs typeface="Times New Roman" panose="02020603050405020304" pitchFamily="18" charset="0"/>
              </a:rPr>
              <a:t> </a:t>
            </a:r>
            <a:r>
              <a:rPr lang="en-US" sz="2800" b="1" dirty="0" err="1" smtClean="0">
                <a:solidFill>
                  <a:srgbClr val="CC3399"/>
                </a:solidFill>
                <a:latin typeface="Times New Roman" panose="02020603050405020304" pitchFamily="18" charset="0"/>
                <a:cs typeface="Times New Roman" panose="02020603050405020304" pitchFamily="18" charset="0"/>
              </a:rPr>
              <a:t>applicazioni</a:t>
            </a:r>
            <a:r>
              <a:rPr lang="en-US" sz="2800" b="1" dirty="0" smtClean="0">
                <a:solidFill>
                  <a:srgbClr val="CC3399"/>
                </a:solidFill>
                <a:latin typeface="Times New Roman" panose="02020603050405020304" pitchFamily="18" charset="0"/>
                <a:cs typeface="Times New Roman" panose="02020603050405020304" pitchFamily="18" charset="0"/>
              </a:rPr>
              <a:t> </a:t>
            </a:r>
            <a:r>
              <a:rPr lang="en-US" sz="2800" b="1" dirty="0" err="1" smtClean="0">
                <a:solidFill>
                  <a:srgbClr val="CC3399"/>
                </a:solidFill>
                <a:latin typeface="Times New Roman" panose="02020603050405020304" pitchFamily="18" charset="0"/>
                <a:cs typeface="Times New Roman" panose="02020603050405020304" pitchFamily="18" charset="0"/>
              </a:rPr>
              <a:t>della</a:t>
            </a:r>
            <a:r>
              <a:rPr lang="en-US" sz="2800" b="1" dirty="0" smtClean="0">
                <a:solidFill>
                  <a:srgbClr val="CC3399"/>
                </a:solidFill>
                <a:latin typeface="Times New Roman" panose="02020603050405020304" pitchFamily="18" charset="0"/>
                <a:cs typeface="Times New Roman" panose="02020603050405020304" pitchFamily="18" charset="0"/>
              </a:rPr>
              <a:t> FISH in </a:t>
            </a:r>
            <a:r>
              <a:rPr lang="en-US" sz="2800" b="1" dirty="0" err="1" smtClean="0">
                <a:solidFill>
                  <a:srgbClr val="CC3399"/>
                </a:solidFill>
                <a:latin typeface="Times New Roman" panose="02020603050405020304" pitchFamily="18" charset="0"/>
                <a:cs typeface="Times New Roman" panose="02020603050405020304" pitchFamily="18" charset="0"/>
              </a:rPr>
              <a:t>diagnostica</a:t>
            </a:r>
            <a:endParaRPr lang="en-US" sz="2800" b="1" dirty="0" smtClean="0">
              <a:solidFill>
                <a:srgbClr val="CC3399"/>
              </a:solidFill>
              <a:latin typeface="Times New Roman" panose="02020603050405020304" pitchFamily="18" charset="0"/>
              <a:cs typeface="Times New Roman" panose="02020603050405020304" pitchFamily="18" charset="0"/>
            </a:endParaRPr>
          </a:p>
        </p:txBody>
      </p:sp>
      <p:sp>
        <p:nvSpPr>
          <p:cNvPr id="4" name="Text Box 10"/>
          <p:cNvSpPr txBox="1">
            <a:spLocks noChangeArrowheads="1"/>
          </p:cNvSpPr>
          <p:nvPr/>
        </p:nvSpPr>
        <p:spPr bwMode="auto">
          <a:xfrm>
            <a:off x="182600" y="1253385"/>
            <a:ext cx="8786874" cy="4247317"/>
          </a:xfrm>
          <a:prstGeom prst="rect">
            <a:avLst/>
          </a:prstGeom>
          <a:noFill/>
          <a:ln w="9525">
            <a:noFill/>
            <a:miter lim="800000"/>
            <a:headEnd/>
            <a:tailEnd/>
          </a:ln>
        </p:spPr>
        <p:txBody>
          <a:bodyPr wrap="square">
            <a:spAutoFit/>
          </a:bodyPr>
          <a:lstStyle/>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la FISH viene impiegata nella diagnosi di: leucemia mieloide cronica, leucemia linfoblastica acuta e diverse altre malattie onco-ematologiche. Poi per la diagnosi prenatale di molte patologie genetiche (es. sindrome di Cri-</a:t>
            </a:r>
            <a:r>
              <a:rPr lang="it-IT" altLang="it-IT" sz="2000" dirty="0" err="1" smtClean="0">
                <a:latin typeface="Times New Roman" pitchFamily="18" charset="0"/>
                <a:cs typeface="Times New Roman" pitchFamily="18" charset="0"/>
              </a:rPr>
              <a:t>du</a:t>
            </a:r>
            <a:r>
              <a:rPr lang="it-IT" altLang="it-IT" sz="2000" dirty="0" smtClean="0">
                <a:latin typeface="Times New Roman" pitchFamily="18" charset="0"/>
                <a:cs typeface="Times New Roman" pitchFamily="18" charset="0"/>
              </a:rPr>
              <a:t>-chat, sindrome di Down, sindrome di Turner, </a:t>
            </a:r>
            <a:r>
              <a:rPr lang="it-IT" altLang="it-IT" sz="2000" dirty="0" err="1" smtClean="0">
                <a:latin typeface="Times New Roman" pitchFamily="18" charset="0"/>
                <a:cs typeface="Times New Roman" pitchFamily="18" charset="0"/>
              </a:rPr>
              <a:t>ecc</a:t>
            </a:r>
            <a:r>
              <a:rPr lang="it-IT" altLang="it-IT" sz="2000" dirty="0" smtClean="0">
                <a:latin typeface="Times New Roman" pitchFamily="18" charset="0"/>
                <a:cs typeface="Times New Roman" pitchFamily="18" charset="0"/>
              </a:rPr>
              <a:t>)</a:t>
            </a:r>
          </a:p>
          <a:p>
            <a:pPr algn="just" eaLnBrk="1" hangingPunct="1">
              <a:lnSpc>
                <a:spcPct val="150000"/>
              </a:lnSpc>
              <a:buFont typeface="Wingdings" pitchFamily="2" charset="2"/>
              <a:buChar char="v"/>
            </a:pPr>
            <a:endParaRPr lang="it-IT" altLang="it-IT" sz="2000" dirty="0" smtClean="0">
              <a:latin typeface="Times New Roman" pitchFamily="18" charset="0"/>
              <a:cs typeface="Times New Roman" pitchFamily="18" charset="0"/>
            </a:endParaRPr>
          </a:p>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la FISH viene effettuata negli uomini con problemi di </a:t>
            </a:r>
            <a:r>
              <a:rPr lang="it-IT" altLang="it-IT" sz="2000" dirty="0" err="1" smtClean="0">
                <a:latin typeface="Times New Roman" pitchFamily="18" charset="0"/>
                <a:cs typeface="Times New Roman" pitchFamily="18" charset="0"/>
              </a:rPr>
              <a:t>oligozoospermia</a:t>
            </a:r>
            <a:r>
              <a:rPr lang="it-IT" altLang="it-IT" sz="2000" dirty="0" smtClean="0">
                <a:latin typeface="Times New Roman" pitchFamily="18" charset="0"/>
                <a:cs typeface="Times New Roman" pitchFamily="18" charset="0"/>
              </a:rPr>
              <a:t> poiché il 50% dei soggetti che presenta questo problema presenta anche anomalie cromosomiche</a:t>
            </a:r>
          </a:p>
          <a:p>
            <a:pPr algn="just" eaLnBrk="1" hangingPunct="1">
              <a:lnSpc>
                <a:spcPct val="150000"/>
              </a:lnSpc>
            </a:pPr>
            <a:endParaRPr lang="it-IT" altLang="it-IT" sz="2000" dirty="0" smtClean="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76200" y="116632"/>
            <a:ext cx="88233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algn="ctr" eaLnBrk="0" hangingPunct="0">
              <a:lnSpc>
                <a:spcPct val="85000"/>
              </a:lnSpc>
              <a:spcBef>
                <a:spcPct val="50000"/>
              </a:spcBef>
            </a:pPr>
            <a:r>
              <a:rPr lang="it-IT" altLang="it-IT" sz="2400" b="1" dirty="0">
                <a:solidFill>
                  <a:srgbClr val="0000FF"/>
                </a:solidFill>
                <a:latin typeface="Times New Roman" pitchFamily="18" charset="0"/>
              </a:rPr>
              <a:t>Rappresentazione schematica del cromosoma Philadelphia </a:t>
            </a:r>
            <a:r>
              <a:rPr lang="it-IT" altLang="it-IT" sz="2400" dirty="0">
                <a:solidFill>
                  <a:srgbClr val="0000FF"/>
                </a:solidFill>
                <a:latin typeface="Times New Roman" pitchFamily="18" charset="0"/>
              </a:rPr>
              <a:t>(</a:t>
            </a:r>
            <a:r>
              <a:rPr lang="it-IT" altLang="it-IT" sz="2400" dirty="0" err="1">
                <a:solidFill>
                  <a:srgbClr val="0000FF"/>
                </a:solidFill>
                <a:latin typeface="Times New Roman" pitchFamily="18" charset="0"/>
              </a:rPr>
              <a:t>Ph</a:t>
            </a:r>
            <a:r>
              <a:rPr lang="it-IT" altLang="it-IT" sz="2400" dirty="0">
                <a:solidFill>
                  <a:srgbClr val="0000FF"/>
                </a:solidFill>
                <a:latin typeface="Times New Roman" pitchFamily="18" charset="0"/>
              </a:rPr>
              <a:t>)</a:t>
            </a:r>
          </a:p>
        </p:txBody>
      </p:sp>
      <p:sp>
        <p:nvSpPr>
          <p:cNvPr id="3" name="Rectangle 5"/>
          <p:cNvSpPr>
            <a:spLocks noChangeArrowheads="1"/>
          </p:cNvSpPr>
          <p:nvPr/>
        </p:nvSpPr>
        <p:spPr bwMode="auto">
          <a:xfrm>
            <a:off x="1752600" y="476672"/>
            <a:ext cx="5041900"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381000" indent="-381000">
              <a:defRPr>
                <a:solidFill>
                  <a:schemeClr val="tx1"/>
                </a:solidFill>
                <a:latin typeface="Arial" pitchFamily="34" charset="0"/>
                <a:cs typeface="Arial" pitchFamily="34" charset="0"/>
              </a:defRPr>
            </a:lvl1pPr>
            <a:lvl2pPr marL="857250" indent="-285750">
              <a:defRPr>
                <a:solidFill>
                  <a:schemeClr val="tx1"/>
                </a:solidFill>
                <a:latin typeface="Arial" pitchFamily="34" charset="0"/>
                <a:cs typeface="Arial" pitchFamily="34" charset="0"/>
              </a:defRPr>
            </a:lvl2pPr>
            <a:lvl3pPr marL="1276350" indent="-228600">
              <a:defRPr>
                <a:solidFill>
                  <a:schemeClr val="tx1"/>
                </a:solidFill>
                <a:latin typeface="Arial" pitchFamily="34" charset="0"/>
                <a:cs typeface="Arial" pitchFamily="34" charset="0"/>
              </a:defRPr>
            </a:lvl3pPr>
            <a:lvl4pPr marL="1695450" indent="-228600">
              <a:defRPr>
                <a:solidFill>
                  <a:schemeClr val="tx1"/>
                </a:solidFill>
                <a:latin typeface="Arial" pitchFamily="34" charset="0"/>
                <a:cs typeface="Arial" pitchFamily="34" charset="0"/>
              </a:defRPr>
            </a:lvl4pPr>
            <a:lvl5pPr marL="2114550" indent="-228600">
              <a:defRPr>
                <a:solidFill>
                  <a:schemeClr val="tx1"/>
                </a:solidFill>
                <a:latin typeface="Arial" pitchFamily="34" charset="0"/>
                <a:cs typeface="Arial" pitchFamily="34" charset="0"/>
              </a:defRPr>
            </a:lvl5pPr>
            <a:lvl6pPr marL="2571750" indent="-228600" fontAlgn="base">
              <a:spcBef>
                <a:spcPct val="0"/>
              </a:spcBef>
              <a:spcAft>
                <a:spcPct val="0"/>
              </a:spcAft>
              <a:defRPr>
                <a:solidFill>
                  <a:schemeClr val="tx1"/>
                </a:solidFill>
                <a:latin typeface="Arial" pitchFamily="34" charset="0"/>
                <a:cs typeface="Arial" pitchFamily="34" charset="0"/>
              </a:defRPr>
            </a:lvl6pPr>
            <a:lvl7pPr marL="3028950" indent="-228600" fontAlgn="base">
              <a:spcBef>
                <a:spcPct val="0"/>
              </a:spcBef>
              <a:spcAft>
                <a:spcPct val="0"/>
              </a:spcAft>
              <a:defRPr>
                <a:solidFill>
                  <a:schemeClr val="tx1"/>
                </a:solidFill>
                <a:latin typeface="Arial" pitchFamily="34" charset="0"/>
                <a:cs typeface="Arial" pitchFamily="34" charset="0"/>
              </a:defRPr>
            </a:lvl7pPr>
            <a:lvl8pPr marL="3486150" indent="-228600" fontAlgn="base">
              <a:spcBef>
                <a:spcPct val="0"/>
              </a:spcBef>
              <a:spcAft>
                <a:spcPct val="0"/>
              </a:spcAft>
              <a:defRPr>
                <a:solidFill>
                  <a:schemeClr val="tx1"/>
                </a:solidFill>
                <a:latin typeface="Arial" pitchFamily="34" charset="0"/>
                <a:cs typeface="Arial" pitchFamily="34" charset="0"/>
              </a:defRPr>
            </a:lvl8pPr>
            <a:lvl9pPr marL="394335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lnSpc>
                <a:spcPct val="85000"/>
              </a:lnSpc>
              <a:buClr>
                <a:srgbClr val="7A675D"/>
              </a:buClr>
              <a:buFont typeface="Wingdings" pitchFamily="2" charset="2"/>
              <a:buNone/>
            </a:pPr>
            <a:r>
              <a:rPr lang="it-IT" altLang="it-IT" sz="2400" b="1">
                <a:solidFill>
                  <a:srgbClr val="FF0000"/>
                </a:solidFill>
                <a:latin typeface="Times New Roman" pitchFamily="18" charset="0"/>
              </a:rPr>
              <a:t>La traslocazione </a:t>
            </a:r>
            <a:r>
              <a:rPr lang="it-IT" altLang="it-IT" sz="2000" b="1">
                <a:solidFill>
                  <a:srgbClr val="FF0000"/>
                </a:solidFill>
                <a:latin typeface="Times New Roman" pitchFamily="18" charset="0"/>
              </a:rPr>
              <a:t>t(9;22)</a:t>
            </a:r>
          </a:p>
        </p:txBody>
      </p:sp>
      <p:grpSp>
        <p:nvGrpSpPr>
          <p:cNvPr id="4" name="Group 6"/>
          <p:cNvGrpSpPr>
            <a:grpSpLocks/>
          </p:cNvGrpSpPr>
          <p:nvPr/>
        </p:nvGrpSpPr>
        <p:grpSpPr bwMode="auto">
          <a:xfrm>
            <a:off x="1387475" y="1063636"/>
            <a:ext cx="6800850" cy="3937000"/>
            <a:chOff x="725" y="1233"/>
            <a:chExt cx="4284" cy="2480"/>
          </a:xfrm>
        </p:grpSpPr>
        <p:sp>
          <p:nvSpPr>
            <p:cNvPr id="5" name="Rectangle 7"/>
            <p:cNvSpPr>
              <a:spLocks noChangeArrowheads="1"/>
            </p:cNvSpPr>
            <p:nvPr/>
          </p:nvSpPr>
          <p:spPr bwMode="auto">
            <a:xfrm>
              <a:off x="3818" y="3280"/>
              <a:ext cx="1191" cy="433"/>
            </a:xfrm>
            <a:prstGeom prst="rect">
              <a:avLst/>
            </a:prstGeom>
            <a:solidFill>
              <a:schemeClr val="bg1"/>
            </a:solidFill>
            <a:ln w="19050">
              <a:solidFill>
                <a:srgbClr val="F6601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nchorCtr="1">
              <a:spAutoFit/>
            </a:bodyPr>
            <a:lstStyle/>
            <a:p>
              <a:pPr algn="ctr" eaLnBrk="0" hangingPunct="0">
                <a:lnSpc>
                  <a:spcPct val="90000"/>
                </a:lnSpc>
              </a:pPr>
              <a:r>
                <a:rPr lang="it-IT" altLang="it-IT" sz="1400" b="1"/>
                <a:t>Proteina di fusione con elevata attività tirosina-chinasica </a:t>
              </a:r>
            </a:p>
          </p:txBody>
        </p:sp>
        <p:grpSp>
          <p:nvGrpSpPr>
            <p:cNvPr id="6" name="Group 8"/>
            <p:cNvGrpSpPr>
              <a:grpSpLocks/>
            </p:cNvGrpSpPr>
            <p:nvPr/>
          </p:nvGrpSpPr>
          <p:grpSpPr bwMode="auto">
            <a:xfrm>
              <a:off x="1447" y="1233"/>
              <a:ext cx="249" cy="2056"/>
              <a:chOff x="1447" y="1233"/>
              <a:chExt cx="249" cy="2056"/>
            </a:xfrm>
          </p:grpSpPr>
          <p:sp>
            <p:nvSpPr>
              <p:cNvPr id="168" name="Freeform 9"/>
              <p:cNvSpPr>
                <a:spLocks/>
              </p:cNvSpPr>
              <p:nvPr/>
            </p:nvSpPr>
            <p:spPr bwMode="auto">
              <a:xfrm>
                <a:off x="1456" y="2156"/>
                <a:ext cx="226" cy="202"/>
              </a:xfrm>
              <a:custGeom>
                <a:avLst/>
                <a:gdLst>
                  <a:gd name="T0" fmla="*/ 289 w 290"/>
                  <a:gd name="T1" fmla="*/ 230 h 231"/>
                  <a:gd name="T2" fmla="*/ 289 w 290"/>
                  <a:gd name="T3" fmla="*/ 0 h 231"/>
                  <a:gd name="T4" fmla="*/ 0 w 290"/>
                  <a:gd name="T5" fmla="*/ 0 h 231"/>
                  <a:gd name="T6" fmla="*/ 0 w 290"/>
                  <a:gd name="T7" fmla="*/ 230 h 231"/>
                  <a:gd name="T8" fmla="*/ 289 w 290"/>
                  <a:gd name="T9" fmla="*/ 230 h 231"/>
                </a:gdLst>
                <a:ahLst/>
                <a:cxnLst>
                  <a:cxn ang="0">
                    <a:pos x="T0" y="T1"/>
                  </a:cxn>
                  <a:cxn ang="0">
                    <a:pos x="T2" y="T3"/>
                  </a:cxn>
                  <a:cxn ang="0">
                    <a:pos x="T4" y="T5"/>
                  </a:cxn>
                  <a:cxn ang="0">
                    <a:pos x="T6" y="T7"/>
                  </a:cxn>
                  <a:cxn ang="0">
                    <a:pos x="T8" y="T9"/>
                  </a:cxn>
                </a:cxnLst>
                <a:rect l="0" t="0" r="r" b="b"/>
                <a:pathLst>
                  <a:path w="290" h="231">
                    <a:moveTo>
                      <a:pt x="289" y="230"/>
                    </a:moveTo>
                    <a:lnTo>
                      <a:pt x="289" y="0"/>
                    </a:lnTo>
                    <a:lnTo>
                      <a:pt x="0" y="0"/>
                    </a:lnTo>
                    <a:lnTo>
                      <a:pt x="0" y="230"/>
                    </a:lnTo>
                    <a:lnTo>
                      <a:pt x="289" y="23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 name="Freeform 10"/>
              <p:cNvSpPr>
                <a:spLocks/>
              </p:cNvSpPr>
              <p:nvPr/>
            </p:nvSpPr>
            <p:spPr bwMode="auto">
              <a:xfrm>
                <a:off x="1456" y="1827"/>
                <a:ext cx="226" cy="202"/>
              </a:xfrm>
              <a:custGeom>
                <a:avLst/>
                <a:gdLst>
                  <a:gd name="T0" fmla="*/ 289 w 290"/>
                  <a:gd name="T1" fmla="*/ 230 h 231"/>
                  <a:gd name="T2" fmla="*/ 289 w 290"/>
                  <a:gd name="T3" fmla="*/ 0 h 231"/>
                  <a:gd name="T4" fmla="*/ 0 w 290"/>
                  <a:gd name="T5" fmla="*/ 0 h 231"/>
                  <a:gd name="T6" fmla="*/ 0 w 290"/>
                  <a:gd name="T7" fmla="*/ 230 h 231"/>
                  <a:gd name="T8" fmla="*/ 289 w 290"/>
                  <a:gd name="T9" fmla="*/ 230 h 231"/>
                </a:gdLst>
                <a:ahLst/>
                <a:cxnLst>
                  <a:cxn ang="0">
                    <a:pos x="T0" y="T1"/>
                  </a:cxn>
                  <a:cxn ang="0">
                    <a:pos x="T2" y="T3"/>
                  </a:cxn>
                  <a:cxn ang="0">
                    <a:pos x="T4" y="T5"/>
                  </a:cxn>
                  <a:cxn ang="0">
                    <a:pos x="T6" y="T7"/>
                  </a:cxn>
                  <a:cxn ang="0">
                    <a:pos x="T8" y="T9"/>
                  </a:cxn>
                </a:cxnLst>
                <a:rect l="0" t="0" r="r" b="b"/>
                <a:pathLst>
                  <a:path w="290" h="231">
                    <a:moveTo>
                      <a:pt x="289" y="230"/>
                    </a:moveTo>
                    <a:lnTo>
                      <a:pt x="289" y="0"/>
                    </a:lnTo>
                    <a:lnTo>
                      <a:pt x="0" y="0"/>
                    </a:lnTo>
                    <a:lnTo>
                      <a:pt x="0" y="230"/>
                    </a:lnTo>
                    <a:lnTo>
                      <a:pt x="289" y="23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 name="Freeform 11"/>
              <p:cNvSpPr>
                <a:spLocks/>
              </p:cNvSpPr>
              <p:nvPr/>
            </p:nvSpPr>
            <p:spPr bwMode="auto">
              <a:xfrm>
                <a:off x="1456" y="2464"/>
                <a:ext cx="226" cy="137"/>
              </a:xfrm>
              <a:custGeom>
                <a:avLst/>
                <a:gdLst>
                  <a:gd name="T0" fmla="*/ 289 w 290"/>
                  <a:gd name="T1" fmla="*/ 155 h 156"/>
                  <a:gd name="T2" fmla="*/ 289 w 290"/>
                  <a:gd name="T3" fmla="*/ 0 h 156"/>
                  <a:gd name="T4" fmla="*/ 0 w 290"/>
                  <a:gd name="T5" fmla="*/ 0 h 156"/>
                  <a:gd name="T6" fmla="*/ 0 w 290"/>
                  <a:gd name="T7" fmla="*/ 155 h 156"/>
                  <a:gd name="T8" fmla="*/ 289 w 290"/>
                  <a:gd name="T9" fmla="*/ 155 h 156"/>
                </a:gdLst>
                <a:ahLst/>
                <a:cxnLst>
                  <a:cxn ang="0">
                    <a:pos x="T0" y="T1"/>
                  </a:cxn>
                  <a:cxn ang="0">
                    <a:pos x="T2" y="T3"/>
                  </a:cxn>
                  <a:cxn ang="0">
                    <a:pos x="T4" y="T5"/>
                  </a:cxn>
                  <a:cxn ang="0">
                    <a:pos x="T6" y="T7"/>
                  </a:cxn>
                  <a:cxn ang="0">
                    <a:pos x="T8" y="T9"/>
                  </a:cxn>
                </a:cxnLst>
                <a:rect l="0" t="0" r="r" b="b"/>
                <a:pathLst>
                  <a:path w="290" h="156">
                    <a:moveTo>
                      <a:pt x="289" y="155"/>
                    </a:moveTo>
                    <a:lnTo>
                      <a:pt x="289" y="0"/>
                    </a:lnTo>
                    <a:lnTo>
                      <a:pt x="0" y="0"/>
                    </a:lnTo>
                    <a:lnTo>
                      <a:pt x="0" y="155"/>
                    </a:lnTo>
                    <a:lnTo>
                      <a:pt x="289" y="155"/>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 name="Freeform 12"/>
              <p:cNvSpPr>
                <a:spLocks/>
              </p:cNvSpPr>
              <p:nvPr/>
            </p:nvSpPr>
            <p:spPr bwMode="auto">
              <a:xfrm>
                <a:off x="1456" y="1388"/>
                <a:ext cx="226" cy="80"/>
              </a:xfrm>
              <a:custGeom>
                <a:avLst/>
                <a:gdLst>
                  <a:gd name="T0" fmla="*/ 289 w 290"/>
                  <a:gd name="T1" fmla="*/ 90 h 91"/>
                  <a:gd name="T2" fmla="*/ 289 w 290"/>
                  <a:gd name="T3" fmla="*/ 0 h 91"/>
                  <a:gd name="T4" fmla="*/ 0 w 290"/>
                  <a:gd name="T5" fmla="*/ 0 h 91"/>
                  <a:gd name="T6" fmla="*/ 0 w 290"/>
                  <a:gd name="T7" fmla="*/ 90 h 91"/>
                  <a:gd name="T8" fmla="*/ 289 w 290"/>
                  <a:gd name="T9" fmla="*/ 90 h 91"/>
                </a:gdLst>
                <a:ahLst/>
                <a:cxnLst>
                  <a:cxn ang="0">
                    <a:pos x="T0" y="T1"/>
                  </a:cxn>
                  <a:cxn ang="0">
                    <a:pos x="T2" y="T3"/>
                  </a:cxn>
                  <a:cxn ang="0">
                    <a:pos x="T4" y="T5"/>
                  </a:cxn>
                  <a:cxn ang="0">
                    <a:pos x="T6" y="T7"/>
                  </a:cxn>
                  <a:cxn ang="0">
                    <a:pos x="T8" y="T9"/>
                  </a:cxn>
                </a:cxnLst>
                <a:rect l="0" t="0" r="r" b="b"/>
                <a:pathLst>
                  <a:path w="290" h="91">
                    <a:moveTo>
                      <a:pt x="289" y="90"/>
                    </a:moveTo>
                    <a:lnTo>
                      <a:pt x="289" y="0"/>
                    </a:lnTo>
                    <a:lnTo>
                      <a:pt x="0" y="0"/>
                    </a:lnTo>
                    <a:lnTo>
                      <a:pt x="0" y="90"/>
                    </a:lnTo>
                    <a:lnTo>
                      <a:pt x="289" y="9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 name="Freeform 13"/>
              <p:cNvSpPr>
                <a:spLocks/>
              </p:cNvSpPr>
              <p:nvPr/>
            </p:nvSpPr>
            <p:spPr bwMode="auto">
              <a:xfrm>
                <a:off x="1456" y="1532"/>
                <a:ext cx="226" cy="109"/>
              </a:xfrm>
              <a:custGeom>
                <a:avLst/>
                <a:gdLst>
                  <a:gd name="T0" fmla="*/ 289 w 290"/>
                  <a:gd name="T1" fmla="*/ 123 h 124"/>
                  <a:gd name="T2" fmla="*/ 289 w 290"/>
                  <a:gd name="T3" fmla="*/ 0 h 124"/>
                  <a:gd name="T4" fmla="*/ 0 w 290"/>
                  <a:gd name="T5" fmla="*/ 0 h 124"/>
                  <a:gd name="T6" fmla="*/ 0 w 290"/>
                  <a:gd name="T7" fmla="*/ 123 h 124"/>
                  <a:gd name="T8" fmla="*/ 289 w 290"/>
                  <a:gd name="T9" fmla="*/ 123 h 124"/>
                </a:gdLst>
                <a:ahLst/>
                <a:cxnLst>
                  <a:cxn ang="0">
                    <a:pos x="T0" y="T1"/>
                  </a:cxn>
                  <a:cxn ang="0">
                    <a:pos x="T2" y="T3"/>
                  </a:cxn>
                  <a:cxn ang="0">
                    <a:pos x="T4" y="T5"/>
                  </a:cxn>
                  <a:cxn ang="0">
                    <a:pos x="T6" y="T7"/>
                  </a:cxn>
                  <a:cxn ang="0">
                    <a:pos x="T8" y="T9"/>
                  </a:cxn>
                </a:cxnLst>
                <a:rect l="0" t="0" r="r" b="b"/>
                <a:pathLst>
                  <a:path w="290" h="124">
                    <a:moveTo>
                      <a:pt x="289" y="123"/>
                    </a:moveTo>
                    <a:lnTo>
                      <a:pt x="289" y="0"/>
                    </a:lnTo>
                    <a:lnTo>
                      <a:pt x="0" y="0"/>
                    </a:lnTo>
                    <a:lnTo>
                      <a:pt x="0" y="123"/>
                    </a:lnTo>
                    <a:lnTo>
                      <a:pt x="289" y="123"/>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Freeform 14"/>
              <p:cNvSpPr>
                <a:spLocks/>
              </p:cNvSpPr>
              <p:nvPr/>
            </p:nvSpPr>
            <p:spPr bwMode="auto">
              <a:xfrm>
                <a:off x="1456" y="2909"/>
                <a:ext cx="226" cy="117"/>
              </a:xfrm>
              <a:custGeom>
                <a:avLst/>
                <a:gdLst>
                  <a:gd name="T0" fmla="*/ 289 w 290"/>
                  <a:gd name="T1" fmla="*/ 133 h 134"/>
                  <a:gd name="T2" fmla="*/ 289 w 290"/>
                  <a:gd name="T3" fmla="*/ 0 h 134"/>
                  <a:gd name="T4" fmla="*/ 0 w 290"/>
                  <a:gd name="T5" fmla="*/ 0 h 134"/>
                  <a:gd name="T6" fmla="*/ 0 w 290"/>
                  <a:gd name="T7" fmla="*/ 133 h 134"/>
                  <a:gd name="T8" fmla="*/ 289 w 290"/>
                  <a:gd name="T9" fmla="*/ 133 h 134"/>
                </a:gdLst>
                <a:ahLst/>
                <a:cxnLst>
                  <a:cxn ang="0">
                    <a:pos x="T0" y="T1"/>
                  </a:cxn>
                  <a:cxn ang="0">
                    <a:pos x="T2" y="T3"/>
                  </a:cxn>
                  <a:cxn ang="0">
                    <a:pos x="T4" y="T5"/>
                  </a:cxn>
                  <a:cxn ang="0">
                    <a:pos x="T6" y="T7"/>
                  </a:cxn>
                  <a:cxn ang="0">
                    <a:pos x="T8" y="T9"/>
                  </a:cxn>
                </a:cxnLst>
                <a:rect l="0" t="0" r="r" b="b"/>
                <a:pathLst>
                  <a:path w="290" h="134">
                    <a:moveTo>
                      <a:pt x="289" y="133"/>
                    </a:moveTo>
                    <a:lnTo>
                      <a:pt x="289" y="0"/>
                    </a:lnTo>
                    <a:lnTo>
                      <a:pt x="0" y="0"/>
                    </a:lnTo>
                    <a:lnTo>
                      <a:pt x="0" y="133"/>
                    </a:lnTo>
                    <a:lnTo>
                      <a:pt x="289" y="133"/>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 name="Freeform 15"/>
              <p:cNvSpPr>
                <a:spLocks/>
              </p:cNvSpPr>
              <p:nvPr/>
            </p:nvSpPr>
            <p:spPr bwMode="auto">
              <a:xfrm>
                <a:off x="1456" y="3091"/>
                <a:ext cx="226" cy="81"/>
              </a:xfrm>
              <a:custGeom>
                <a:avLst/>
                <a:gdLst>
                  <a:gd name="T0" fmla="*/ 289 w 290"/>
                  <a:gd name="T1" fmla="*/ 91 h 92"/>
                  <a:gd name="T2" fmla="*/ 289 w 290"/>
                  <a:gd name="T3" fmla="*/ 0 h 92"/>
                  <a:gd name="T4" fmla="*/ 0 w 290"/>
                  <a:gd name="T5" fmla="*/ 0 h 92"/>
                  <a:gd name="T6" fmla="*/ 0 w 290"/>
                  <a:gd name="T7" fmla="*/ 91 h 92"/>
                  <a:gd name="T8" fmla="*/ 289 w 290"/>
                  <a:gd name="T9" fmla="*/ 91 h 92"/>
                </a:gdLst>
                <a:ahLst/>
                <a:cxnLst>
                  <a:cxn ang="0">
                    <a:pos x="T0" y="T1"/>
                  </a:cxn>
                  <a:cxn ang="0">
                    <a:pos x="T2" y="T3"/>
                  </a:cxn>
                  <a:cxn ang="0">
                    <a:pos x="T4" y="T5"/>
                  </a:cxn>
                  <a:cxn ang="0">
                    <a:pos x="T6" y="T7"/>
                  </a:cxn>
                  <a:cxn ang="0">
                    <a:pos x="T8" y="T9"/>
                  </a:cxn>
                </a:cxnLst>
                <a:rect l="0" t="0" r="r" b="b"/>
                <a:pathLst>
                  <a:path w="290" h="92">
                    <a:moveTo>
                      <a:pt x="289" y="91"/>
                    </a:moveTo>
                    <a:lnTo>
                      <a:pt x="289" y="0"/>
                    </a:lnTo>
                    <a:lnTo>
                      <a:pt x="0" y="0"/>
                    </a:lnTo>
                    <a:lnTo>
                      <a:pt x="0" y="91"/>
                    </a:lnTo>
                    <a:lnTo>
                      <a:pt x="289" y="91"/>
                    </a:lnTo>
                  </a:path>
                </a:pathLst>
              </a:custGeom>
              <a:solidFill>
                <a:srgbClr val="CC33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 name="Freeform 16"/>
              <p:cNvSpPr>
                <a:spLocks/>
              </p:cNvSpPr>
              <p:nvPr/>
            </p:nvSpPr>
            <p:spPr bwMode="auto">
              <a:xfrm>
                <a:off x="1447" y="2034"/>
                <a:ext cx="25" cy="15"/>
              </a:xfrm>
              <a:custGeom>
                <a:avLst/>
                <a:gdLst>
                  <a:gd name="T0" fmla="*/ 0 w 33"/>
                  <a:gd name="T1" fmla="*/ 0 h 17"/>
                  <a:gd name="T2" fmla="*/ 0 w 33"/>
                  <a:gd name="T3" fmla="*/ 2 h 17"/>
                  <a:gd name="T4" fmla="*/ 1 w 33"/>
                  <a:gd name="T5" fmla="*/ 3 h 17"/>
                  <a:gd name="T6" fmla="*/ 1 w 33"/>
                  <a:gd name="T7" fmla="*/ 5 h 17"/>
                  <a:gd name="T8" fmla="*/ 2 w 33"/>
                  <a:gd name="T9" fmla="*/ 7 h 17"/>
                  <a:gd name="T10" fmla="*/ 2 w 33"/>
                  <a:gd name="T11" fmla="*/ 8 h 17"/>
                  <a:gd name="T12" fmla="*/ 3 w 33"/>
                  <a:gd name="T13" fmla="*/ 9 h 17"/>
                  <a:gd name="T14" fmla="*/ 4 w 33"/>
                  <a:gd name="T15" fmla="*/ 11 h 17"/>
                  <a:gd name="T16" fmla="*/ 5 w 33"/>
                  <a:gd name="T17" fmla="*/ 12 h 17"/>
                  <a:gd name="T18" fmla="*/ 6 w 33"/>
                  <a:gd name="T19" fmla="*/ 13 h 17"/>
                  <a:gd name="T20" fmla="*/ 8 w 33"/>
                  <a:gd name="T21" fmla="*/ 13 h 17"/>
                  <a:gd name="T22" fmla="*/ 9 w 33"/>
                  <a:gd name="T23" fmla="*/ 14 h 17"/>
                  <a:gd name="T24" fmla="*/ 10 w 33"/>
                  <a:gd name="T25" fmla="*/ 15 h 17"/>
                  <a:gd name="T26" fmla="*/ 13 w 33"/>
                  <a:gd name="T27" fmla="*/ 15 h 17"/>
                  <a:gd name="T28" fmla="*/ 16 w 33"/>
                  <a:gd name="T29" fmla="*/ 16 h 17"/>
                  <a:gd name="T30" fmla="*/ 19 w 33"/>
                  <a:gd name="T31" fmla="*/ 15 h 17"/>
                  <a:gd name="T32" fmla="*/ 22 w 33"/>
                  <a:gd name="T33" fmla="*/ 15 h 17"/>
                  <a:gd name="T34" fmla="*/ 23 w 33"/>
                  <a:gd name="T35" fmla="*/ 14 h 17"/>
                  <a:gd name="T36" fmla="*/ 25 w 33"/>
                  <a:gd name="T37" fmla="*/ 13 h 17"/>
                  <a:gd name="T38" fmla="*/ 26 w 33"/>
                  <a:gd name="T39" fmla="*/ 13 h 17"/>
                  <a:gd name="T40" fmla="*/ 27 w 33"/>
                  <a:gd name="T41" fmla="*/ 12 h 17"/>
                  <a:gd name="T42" fmla="*/ 28 w 33"/>
                  <a:gd name="T43" fmla="*/ 11 h 17"/>
                  <a:gd name="T44" fmla="*/ 29 w 33"/>
                  <a:gd name="T45" fmla="*/ 9 h 17"/>
                  <a:gd name="T46" fmla="*/ 30 w 33"/>
                  <a:gd name="T47" fmla="*/ 8 h 17"/>
                  <a:gd name="T48" fmla="*/ 31 w 33"/>
                  <a:gd name="T49" fmla="*/ 7 h 17"/>
                  <a:gd name="T50" fmla="*/ 31 w 33"/>
                  <a:gd name="T51" fmla="*/ 5 h 17"/>
                  <a:gd name="T52" fmla="*/ 32 w 33"/>
                  <a:gd name="T53" fmla="*/ 3 h 17"/>
                  <a:gd name="T54" fmla="*/ 32 w 33"/>
                  <a:gd name="T55" fmla="*/ 2 h 17"/>
                  <a:gd name="T56" fmla="*/ 32 w 33"/>
                  <a:gd name="T57" fmla="*/ 0 h 17"/>
                  <a:gd name="T58" fmla="*/ 0 w 33"/>
                  <a:gd name="T5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 h="17">
                    <a:moveTo>
                      <a:pt x="0" y="0"/>
                    </a:moveTo>
                    <a:lnTo>
                      <a:pt x="0" y="2"/>
                    </a:lnTo>
                    <a:lnTo>
                      <a:pt x="1" y="3"/>
                    </a:lnTo>
                    <a:lnTo>
                      <a:pt x="1" y="5"/>
                    </a:lnTo>
                    <a:lnTo>
                      <a:pt x="2" y="7"/>
                    </a:lnTo>
                    <a:lnTo>
                      <a:pt x="2" y="8"/>
                    </a:lnTo>
                    <a:lnTo>
                      <a:pt x="3" y="9"/>
                    </a:lnTo>
                    <a:lnTo>
                      <a:pt x="4" y="11"/>
                    </a:lnTo>
                    <a:lnTo>
                      <a:pt x="5" y="12"/>
                    </a:lnTo>
                    <a:lnTo>
                      <a:pt x="6" y="13"/>
                    </a:lnTo>
                    <a:lnTo>
                      <a:pt x="8" y="13"/>
                    </a:lnTo>
                    <a:lnTo>
                      <a:pt x="9" y="14"/>
                    </a:lnTo>
                    <a:lnTo>
                      <a:pt x="10" y="15"/>
                    </a:lnTo>
                    <a:lnTo>
                      <a:pt x="13" y="15"/>
                    </a:lnTo>
                    <a:lnTo>
                      <a:pt x="16" y="16"/>
                    </a:lnTo>
                    <a:lnTo>
                      <a:pt x="19" y="15"/>
                    </a:lnTo>
                    <a:lnTo>
                      <a:pt x="22" y="15"/>
                    </a:lnTo>
                    <a:lnTo>
                      <a:pt x="23" y="14"/>
                    </a:lnTo>
                    <a:lnTo>
                      <a:pt x="25" y="13"/>
                    </a:lnTo>
                    <a:lnTo>
                      <a:pt x="26" y="13"/>
                    </a:lnTo>
                    <a:lnTo>
                      <a:pt x="27" y="12"/>
                    </a:lnTo>
                    <a:lnTo>
                      <a:pt x="28" y="11"/>
                    </a:lnTo>
                    <a:lnTo>
                      <a:pt x="29" y="9"/>
                    </a:lnTo>
                    <a:lnTo>
                      <a:pt x="30" y="8"/>
                    </a:lnTo>
                    <a:lnTo>
                      <a:pt x="31" y="7"/>
                    </a:lnTo>
                    <a:lnTo>
                      <a:pt x="31" y="5"/>
                    </a:lnTo>
                    <a:lnTo>
                      <a:pt x="32" y="3"/>
                    </a:lnTo>
                    <a:lnTo>
                      <a:pt x="32" y="2"/>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 name="Freeform 17"/>
              <p:cNvSpPr>
                <a:spLocks/>
              </p:cNvSpPr>
              <p:nvPr/>
            </p:nvSpPr>
            <p:spPr bwMode="auto">
              <a:xfrm>
                <a:off x="1447" y="1311"/>
                <a:ext cx="25" cy="724"/>
              </a:xfrm>
              <a:custGeom>
                <a:avLst/>
                <a:gdLst>
                  <a:gd name="T0" fmla="*/ 5 w 33"/>
                  <a:gd name="T1" fmla="*/ 0 h 827"/>
                  <a:gd name="T2" fmla="*/ 0 w 33"/>
                  <a:gd name="T3" fmla="*/ 11 h 827"/>
                  <a:gd name="T4" fmla="*/ 0 w 33"/>
                  <a:gd name="T5" fmla="*/ 826 h 827"/>
                  <a:gd name="T6" fmla="*/ 32 w 33"/>
                  <a:gd name="T7" fmla="*/ 826 h 827"/>
                  <a:gd name="T8" fmla="*/ 32 w 33"/>
                  <a:gd name="T9" fmla="*/ 11 h 827"/>
                  <a:gd name="T10" fmla="*/ 5 w 33"/>
                  <a:gd name="T11" fmla="*/ 0 h 827"/>
                  <a:gd name="T12" fmla="*/ 5 w 33"/>
                  <a:gd name="T13" fmla="*/ 0 h 827"/>
                  <a:gd name="T14" fmla="*/ 0 w 33"/>
                  <a:gd name="T15" fmla="*/ 4 h 827"/>
                  <a:gd name="T16" fmla="*/ 0 w 33"/>
                  <a:gd name="T17" fmla="*/ 11 h 827"/>
                  <a:gd name="T18" fmla="*/ 5 w 33"/>
                  <a:gd name="T19" fmla="*/ 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827">
                    <a:moveTo>
                      <a:pt x="5" y="0"/>
                    </a:moveTo>
                    <a:lnTo>
                      <a:pt x="0" y="11"/>
                    </a:lnTo>
                    <a:lnTo>
                      <a:pt x="0" y="826"/>
                    </a:lnTo>
                    <a:lnTo>
                      <a:pt x="32" y="826"/>
                    </a:lnTo>
                    <a:lnTo>
                      <a:pt x="32" y="11"/>
                    </a:lnTo>
                    <a:lnTo>
                      <a:pt x="5" y="0"/>
                    </a:lnTo>
                    <a:lnTo>
                      <a:pt x="5" y="0"/>
                    </a:lnTo>
                    <a:lnTo>
                      <a:pt x="0" y="4"/>
                    </a:lnTo>
                    <a:lnTo>
                      <a:pt x="0" y="11"/>
                    </a:lnTo>
                    <a:lnTo>
                      <a:pt x="5"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 name="Freeform 18"/>
              <p:cNvSpPr>
                <a:spLocks/>
              </p:cNvSpPr>
              <p:nvPr/>
            </p:nvSpPr>
            <p:spPr bwMode="auto">
              <a:xfrm>
                <a:off x="1451" y="1233"/>
                <a:ext cx="83" cy="98"/>
              </a:xfrm>
              <a:custGeom>
                <a:avLst/>
                <a:gdLst>
                  <a:gd name="T0" fmla="*/ 95 w 107"/>
                  <a:gd name="T1" fmla="*/ 0 h 112"/>
                  <a:gd name="T2" fmla="*/ 84 w 107"/>
                  <a:gd name="T3" fmla="*/ 5 h 112"/>
                  <a:gd name="T4" fmla="*/ 0 w 107"/>
                  <a:gd name="T5" fmla="*/ 89 h 112"/>
                  <a:gd name="T6" fmla="*/ 23 w 107"/>
                  <a:gd name="T7" fmla="*/ 111 h 112"/>
                  <a:gd name="T8" fmla="*/ 106 w 107"/>
                  <a:gd name="T9" fmla="*/ 27 h 112"/>
                  <a:gd name="T10" fmla="*/ 95 w 107"/>
                  <a:gd name="T11" fmla="*/ 0 h 112"/>
                  <a:gd name="T12" fmla="*/ 95 w 107"/>
                  <a:gd name="T13" fmla="*/ 0 h 112"/>
                  <a:gd name="T14" fmla="*/ 89 w 107"/>
                  <a:gd name="T15" fmla="*/ 0 h 112"/>
                  <a:gd name="T16" fmla="*/ 84 w 107"/>
                  <a:gd name="T17" fmla="*/ 5 h 112"/>
                  <a:gd name="T18" fmla="*/ 95 w 107"/>
                  <a:gd name="T1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12">
                    <a:moveTo>
                      <a:pt x="95" y="0"/>
                    </a:moveTo>
                    <a:lnTo>
                      <a:pt x="84" y="5"/>
                    </a:lnTo>
                    <a:lnTo>
                      <a:pt x="0" y="89"/>
                    </a:lnTo>
                    <a:lnTo>
                      <a:pt x="23" y="111"/>
                    </a:lnTo>
                    <a:lnTo>
                      <a:pt x="106" y="27"/>
                    </a:lnTo>
                    <a:lnTo>
                      <a:pt x="95" y="0"/>
                    </a:lnTo>
                    <a:lnTo>
                      <a:pt x="95" y="0"/>
                    </a:lnTo>
                    <a:lnTo>
                      <a:pt x="89" y="0"/>
                    </a:lnTo>
                    <a:lnTo>
                      <a:pt x="84" y="5"/>
                    </a:lnTo>
                    <a:lnTo>
                      <a:pt x="95"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Freeform 19"/>
              <p:cNvSpPr>
                <a:spLocks/>
              </p:cNvSpPr>
              <p:nvPr/>
            </p:nvSpPr>
            <p:spPr bwMode="auto">
              <a:xfrm>
                <a:off x="1524" y="1233"/>
                <a:ext cx="103" cy="29"/>
              </a:xfrm>
              <a:custGeom>
                <a:avLst/>
                <a:gdLst>
                  <a:gd name="T0" fmla="*/ 130 w 131"/>
                  <a:gd name="T1" fmla="*/ 5 h 33"/>
                  <a:gd name="T2" fmla="*/ 119 w 131"/>
                  <a:gd name="T3" fmla="*/ 0 h 33"/>
                  <a:gd name="T4" fmla="*/ 0 w 131"/>
                  <a:gd name="T5" fmla="*/ 0 h 33"/>
                  <a:gd name="T6" fmla="*/ 0 w 131"/>
                  <a:gd name="T7" fmla="*/ 32 h 33"/>
                  <a:gd name="T8" fmla="*/ 119 w 131"/>
                  <a:gd name="T9" fmla="*/ 32 h 33"/>
                  <a:gd name="T10" fmla="*/ 130 w 131"/>
                  <a:gd name="T11" fmla="*/ 5 h 33"/>
                  <a:gd name="T12" fmla="*/ 130 w 131"/>
                  <a:gd name="T13" fmla="*/ 5 h 33"/>
                  <a:gd name="T14" fmla="*/ 126 w 131"/>
                  <a:gd name="T15" fmla="*/ 0 h 33"/>
                  <a:gd name="T16" fmla="*/ 119 w 131"/>
                  <a:gd name="T17" fmla="*/ 0 h 33"/>
                  <a:gd name="T18" fmla="*/ 130 w 131"/>
                  <a:gd name="T1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33">
                    <a:moveTo>
                      <a:pt x="130" y="5"/>
                    </a:moveTo>
                    <a:lnTo>
                      <a:pt x="119" y="0"/>
                    </a:lnTo>
                    <a:lnTo>
                      <a:pt x="0" y="0"/>
                    </a:lnTo>
                    <a:lnTo>
                      <a:pt x="0" y="32"/>
                    </a:lnTo>
                    <a:lnTo>
                      <a:pt x="119" y="32"/>
                    </a:lnTo>
                    <a:lnTo>
                      <a:pt x="130" y="5"/>
                    </a:lnTo>
                    <a:lnTo>
                      <a:pt x="130" y="5"/>
                    </a:lnTo>
                    <a:lnTo>
                      <a:pt x="126" y="0"/>
                    </a:lnTo>
                    <a:lnTo>
                      <a:pt x="119" y="0"/>
                    </a:lnTo>
                    <a:lnTo>
                      <a:pt x="130"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 name="Freeform 20"/>
              <p:cNvSpPr>
                <a:spLocks/>
              </p:cNvSpPr>
              <p:nvPr/>
            </p:nvSpPr>
            <p:spPr bwMode="auto">
              <a:xfrm>
                <a:off x="1608" y="1237"/>
                <a:ext cx="88" cy="94"/>
              </a:xfrm>
              <a:custGeom>
                <a:avLst/>
                <a:gdLst>
                  <a:gd name="T0" fmla="*/ 111 w 112"/>
                  <a:gd name="T1" fmla="*/ 95 h 107"/>
                  <a:gd name="T2" fmla="*/ 106 w 112"/>
                  <a:gd name="T3" fmla="*/ 84 h 107"/>
                  <a:gd name="T4" fmla="*/ 22 w 112"/>
                  <a:gd name="T5" fmla="*/ 0 h 107"/>
                  <a:gd name="T6" fmla="*/ 0 w 112"/>
                  <a:gd name="T7" fmla="*/ 22 h 107"/>
                  <a:gd name="T8" fmla="*/ 84 w 112"/>
                  <a:gd name="T9" fmla="*/ 106 h 107"/>
                  <a:gd name="T10" fmla="*/ 111 w 112"/>
                  <a:gd name="T11" fmla="*/ 95 h 107"/>
                  <a:gd name="T12" fmla="*/ 111 w 112"/>
                  <a:gd name="T13" fmla="*/ 95 h 107"/>
                  <a:gd name="T14" fmla="*/ 111 w 112"/>
                  <a:gd name="T15" fmla="*/ 88 h 107"/>
                  <a:gd name="T16" fmla="*/ 106 w 112"/>
                  <a:gd name="T17" fmla="*/ 84 h 107"/>
                  <a:gd name="T18" fmla="*/ 111 w 112"/>
                  <a:gd name="T19" fmla="*/ 9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07">
                    <a:moveTo>
                      <a:pt x="111" y="95"/>
                    </a:moveTo>
                    <a:lnTo>
                      <a:pt x="106" y="84"/>
                    </a:lnTo>
                    <a:lnTo>
                      <a:pt x="22" y="0"/>
                    </a:lnTo>
                    <a:lnTo>
                      <a:pt x="0" y="22"/>
                    </a:lnTo>
                    <a:lnTo>
                      <a:pt x="84" y="106"/>
                    </a:lnTo>
                    <a:lnTo>
                      <a:pt x="111" y="95"/>
                    </a:lnTo>
                    <a:lnTo>
                      <a:pt x="111" y="95"/>
                    </a:lnTo>
                    <a:lnTo>
                      <a:pt x="111" y="88"/>
                    </a:lnTo>
                    <a:lnTo>
                      <a:pt x="106" y="84"/>
                    </a:lnTo>
                    <a:lnTo>
                      <a:pt x="111"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 name="Freeform 21"/>
              <p:cNvSpPr>
                <a:spLocks/>
              </p:cNvSpPr>
              <p:nvPr/>
            </p:nvSpPr>
            <p:spPr bwMode="auto">
              <a:xfrm>
                <a:off x="1671" y="1321"/>
                <a:ext cx="25" cy="728"/>
              </a:xfrm>
              <a:custGeom>
                <a:avLst/>
                <a:gdLst>
                  <a:gd name="T0" fmla="*/ 16 w 33"/>
                  <a:gd name="T1" fmla="*/ 831 h 832"/>
                  <a:gd name="T2" fmla="*/ 32 w 33"/>
                  <a:gd name="T3" fmla="*/ 815 h 832"/>
                  <a:gd name="T4" fmla="*/ 32 w 33"/>
                  <a:gd name="T5" fmla="*/ 0 h 832"/>
                  <a:gd name="T6" fmla="*/ 0 w 33"/>
                  <a:gd name="T7" fmla="*/ 0 h 832"/>
                  <a:gd name="T8" fmla="*/ 0 w 33"/>
                  <a:gd name="T9" fmla="*/ 815 h 832"/>
                  <a:gd name="T10" fmla="*/ 16 w 33"/>
                  <a:gd name="T11" fmla="*/ 831 h 832"/>
                  <a:gd name="T12" fmla="*/ 16 w 33"/>
                  <a:gd name="T13" fmla="*/ 831 h 832"/>
                  <a:gd name="T14" fmla="*/ 32 w 33"/>
                  <a:gd name="T15" fmla="*/ 831 h 832"/>
                  <a:gd name="T16" fmla="*/ 32 w 33"/>
                  <a:gd name="T17" fmla="*/ 815 h 832"/>
                  <a:gd name="T18" fmla="*/ 16 w 33"/>
                  <a:gd name="T19" fmla="*/ 831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832">
                    <a:moveTo>
                      <a:pt x="16" y="831"/>
                    </a:moveTo>
                    <a:lnTo>
                      <a:pt x="32" y="815"/>
                    </a:lnTo>
                    <a:lnTo>
                      <a:pt x="32" y="0"/>
                    </a:lnTo>
                    <a:lnTo>
                      <a:pt x="0" y="0"/>
                    </a:lnTo>
                    <a:lnTo>
                      <a:pt x="0" y="815"/>
                    </a:lnTo>
                    <a:lnTo>
                      <a:pt x="16" y="831"/>
                    </a:lnTo>
                    <a:lnTo>
                      <a:pt x="16" y="831"/>
                    </a:lnTo>
                    <a:lnTo>
                      <a:pt x="32" y="831"/>
                    </a:lnTo>
                    <a:lnTo>
                      <a:pt x="32" y="815"/>
                    </a:lnTo>
                    <a:lnTo>
                      <a:pt x="16" y="83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 name="Freeform 22"/>
              <p:cNvSpPr>
                <a:spLocks/>
              </p:cNvSpPr>
              <p:nvPr/>
            </p:nvSpPr>
            <p:spPr bwMode="auto">
              <a:xfrm>
                <a:off x="1459" y="2020"/>
                <a:ext cx="225" cy="29"/>
              </a:xfrm>
              <a:custGeom>
                <a:avLst/>
                <a:gdLst>
                  <a:gd name="T0" fmla="*/ 0 w 288"/>
                  <a:gd name="T1" fmla="*/ 32 h 33"/>
                  <a:gd name="T2" fmla="*/ 287 w 288"/>
                  <a:gd name="T3" fmla="*/ 32 h 33"/>
                  <a:gd name="T4" fmla="*/ 287 w 288"/>
                  <a:gd name="T5" fmla="*/ 0 h 33"/>
                  <a:gd name="T6" fmla="*/ 0 w 288"/>
                  <a:gd name="T7" fmla="*/ 0 h 33"/>
                  <a:gd name="T8" fmla="*/ 0 w 288"/>
                  <a:gd name="T9" fmla="*/ 32 h 33"/>
                </a:gdLst>
                <a:ahLst/>
                <a:cxnLst>
                  <a:cxn ang="0">
                    <a:pos x="T0" y="T1"/>
                  </a:cxn>
                  <a:cxn ang="0">
                    <a:pos x="T2" y="T3"/>
                  </a:cxn>
                  <a:cxn ang="0">
                    <a:pos x="T4" y="T5"/>
                  </a:cxn>
                  <a:cxn ang="0">
                    <a:pos x="T6" y="T7"/>
                  </a:cxn>
                  <a:cxn ang="0">
                    <a:pos x="T8" y="T9"/>
                  </a:cxn>
                </a:cxnLst>
                <a:rect l="0" t="0" r="r" b="b"/>
                <a:pathLst>
                  <a:path w="288" h="33">
                    <a:moveTo>
                      <a:pt x="0" y="32"/>
                    </a:moveTo>
                    <a:lnTo>
                      <a:pt x="287" y="32"/>
                    </a:lnTo>
                    <a:lnTo>
                      <a:pt x="287" y="0"/>
                    </a:lnTo>
                    <a:lnTo>
                      <a:pt x="0" y="0"/>
                    </a:lnTo>
                    <a:lnTo>
                      <a:pt x="0" y="32"/>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 name="Freeform 23"/>
              <p:cNvSpPr>
                <a:spLocks/>
              </p:cNvSpPr>
              <p:nvPr/>
            </p:nvSpPr>
            <p:spPr bwMode="auto">
              <a:xfrm>
                <a:off x="1459" y="2034"/>
                <a:ext cx="1" cy="1"/>
              </a:xfrm>
              <a:custGeom>
                <a:avLst/>
                <a:gdLst>
                  <a:gd name="T0" fmla="*/ 0 w 1"/>
                  <a:gd name="T1" fmla="*/ 0 h 1"/>
                  <a:gd name="T2" fmla="*/ 0 w 1"/>
                  <a:gd name="T3" fmla="*/ 0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0"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 name="Freeform 24"/>
              <p:cNvSpPr>
                <a:spLocks/>
              </p:cNvSpPr>
              <p:nvPr/>
            </p:nvSpPr>
            <p:spPr bwMode="auto">
              <a:xfrm>
                <a:off x="1447" y="2020"/>
                <a:ext cx="13" cy="29"/>
              </a:xfrm>
              <a:custGeom>
                <a:avLst/>
                <a:gdLst>
                  <a:gd name="T0" fmla="*/ 16 w 17"/>
                  <a:gd name="T1" fmla="*/ 0 h 33"/>
                  <a:gd name="T2" fmla="*/ 14 w 17"/>
                  <a:gd name="T3" fmla="*/ 0 h 33"/>
                  <a:gd name="T4" fmla="*/ 12 w 17"/>
                  <a:gd name="T5" fmla="*/ 0 h 33"/>
                  <a:gd name="T6" fmla="*/ 11 w 17"/>
                  <a:gd name="T7" fmla="*/ 0 h 33"/>
                  <a:gd name="T8" fmla="*/ 9 w 17"/>
                  <a:gd name="T9" fmla="*/ 1 h 33"/>
                  <a:gd name="T10" fmla="*/ 8 w 17"/>
                  <a:gd name="T11" fmla="*/ 2 h 33"/>
                  <a:gd name="T12" fmla="*/ 7 w 17"/>
                  <a:gd name="T13" fmla="*/ 2 h 33"/>
                  <a:gd name="T14" fmla="*/ 5 w 17"/>
                  <a:gd name="T15" fmla="*/ 4 h 33"/>
                  <a:gd name="T16" fmla="*/ 4 w 17"/>
                  <a:gd name="T17" fmla="*/ 5 h 33"/>
                  <a:gd name="T18" fmla="*/ 3 w 17"/>
                  <a:gd name="T19" fmla="*/ 6 h 33"/>
                  <a:gd name="T20" fmla="*/ 2 w 17"/>
                  <a:gd name="T21" fmla="*/ 7 h 33"/>
                  <a:gd name="T22" fmla="*/ 2 w 17"/>
                  <a:gd name="T23" fmla="*/ 8 h 33"/>
                  <a:gd name="T24" fmla="*/ 1 w 17"/>
                  <a:gd name="T25" fmla="*/ 10 h 33"/>
                  <a:gd name="T26" fmla="*/ 1 w 17"/>
                  <a:gd name="T27" fmla="*/ 13 h 33"/>
                  <a:gd name="T28" fmla="*/ 0 w 17"/>
                  <a:gd name="T29" fmla="*/ 16 h 33"/>
                  <a:gd name="T30" fmla="*/ 1 w 17"/>
                  <a:gd name="T31" fmla="*/ 19 h 33"/>
                  <a:gd name="T32" fmla="*/ 1 w 17"/>
                  <a:gd name="T33" fmla="*/ 21 h 33"/>
                  <a:gd name="T34" fmla="*/ 2 w 17"/>
                  <a:gd name="T35" fmla="*/ 23 h 33"/>
                  <a:gd name="T36" fmla="*/ 2 w 17"/>
                  <a:gd name="T37" fmla="*/ 24 h 33"/>
                  <a:gd name="T38" fmla="*/ 3 w 17"/>
                  <a:gd name="T39" fmla="*/ 26 h 33"/>
                  <a:gd name="T40" fmla="*/ 4 w 17"/>
                  <a:gd name="T41" fmla="*/ 27 h 33"/>
                  <a:gd name="T42" fmla="*/ 5 w 17"/>
                  <a:gd name="T43" fmla="*/ 28 h 33"/>
                  <a:gd name="T44" fmla="*/ 7 w 17"/>
                  <a:gd name="T45" fmla="*/ 29 h 33"/>
                  <a:gd name="T46" fmla="*/ 8 w 17"/>
                  <a:gd name="T47" fmla="*/ 29 h 33"/>
                  <a:gd name="T48" fmla="*/ 9 w 17"/>
                  <a:gd name="T49" fmla="*/ 30 h 33"/>
                  <a:gd name="T50" fmla="*/ 11 w 17"/>
                  <a:gd name="T51" fmla="*/ 31 h 33"/>
                  <a:gd name="T52" fmla="*/ 12 w 17"/>
                  <a:gd name="T53" fmla="*/ 31 h 33"/>
                  <a:gd name="T54" fmla="*/ 14 w 17"/>
                  <a:gd name="T55" fmla="*/ 32 h 33"/>
                  <a:gd name="T56" fmla="*/ 16 w 17"/>
                  <a:gd name="T57" fmla="*/ 32 h 33"/>
                  <a:gd name="T58" fmla="*/ 16 w 17"/>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 h="33">
                    <a:moveTo>
                      <a:pt x="16" y="0"/>
                    </a:moveTo>
                    <a:lnTo>
                      <a:pt x="14" y="0"/>
                    </a:lnTo>
                    <a:lnTo>
                      <a:pt x="12" y="0"/>
                    </a:lnTo>
                    <a:lnTo>
                      <a:pt x="11" y="0"/>
                    </a:lnTo>
                    <a:lnTo>
                      <a:pt x="9" y="1"/>
                    </a:lnTo>
                    <a:lnTo>
                      <a:pt x="8" y="2"/>
                    </a:lnTo>
                    <a:lnTo>
                      <a:pt x="7" y="2"/>
                    </a:lnTo>
                    <a:lnTo>
                      <a:pt x="5" y="4"/>
                    </a:lnTo>
                    <a:lnTo>
                      <a:pt x="4" y="5"/>
                    </a:lnTo>
                    <a:lnTo>
                      <a:pt x="3" y="6"/>
                    </a:lnTo>
                    <a:lnTo>
                      <a:pt x="2" y="7"/>
                    </a:lnTo>
                    <a:lnTo>
                      <a:pt x="2" y="8"/>
                    </a:lnTo>
                    <a:lnTo>
                      <a:pt x="1" y="10"/>
                    </a:lnTo>
                    <a:lnTo>
                      <a:pt x="1" y="13"/>
                    </a:lnTo>
                    <a:lnTo>
                      <a:pt x="0" y="16"/>
                    </a:lnTo>
                    <a:lnTo>
                      <a:pt x="1" y="19"/>
                    </a:lnTo>
                    <a:lnTo>
                      <a:pt x="1" y="21"/>
                    </a:lnTo>
                    <a:lnTo>
                      <a:pt x="2" y="23"/>
                    </a:lnTo>
                    <a:lnTo>
                      <a:pt x="2" y="24"/>
                    </a:lnTo>
                    <a:lnTo>
                      <a:pt x="3" y="26"/>
                    </a:lnTo>
                    <a:lnTo>
                      <a:pt x="4" y="27"/>
                    </a:lnTo>
                    <a:lnTo>
                      <a:pt x="5" y="28"/>
                    </a:lnTo>
                    <a:lnTo>
                      <a:pt x="7" y="29"/>
                    </a:lnTo>
                    <a:lnTo>
                      <a:pt x="8" y="29"/>
                    </a:lnTo>
                    <a:lnTo>
                      <a:pt x="9" y="30"/>
                    </a:lnTo>
                    <a:lnTo>
                      <a:pt x="11" y="31"/>
                    </a:lnTo>
                    <a:lnTo>
                      <a:pt x="12" y="31"/>
                    </a:lnTo>
                    <a:lnTo>
                      <a:pt x="14" y="32"/>
                    </a:lnTo>
                    <a:lnTo>
                      <a:pt x="16" y="32"/>
                    </a:lnTo>
                    <a:lnTo>
                      <a:pt x="16"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 name="Freeform 25"/>
              <p:cNvSpPr>
                <a:spLocks/>
              </p:cNvSpPr>
              <p:nvPr/>
            </p:nvSpPr>
            <p:spPr bwMode="auto">
              <a:xfrm>
                <a:off x="1447" y="3187"/>
                <a:ext cx="22" cy="24"/>
              </a:xfrm>
              <a:custGeom>
                <a:avLst/>
                <a:gdLst>
                  <a:gd name="T0" fmla="*/ 28 w 29"/>
                  <a:gd name="T1" fmla="*/ 5 h 28"/>
                  <a:gd name="T2" fmla="*/ 26 w 29"/>
                  <a:gd name="T3" fmla="*/ 3 h 28"/>
                  <a:gd name="T4" fmla="*/ 25 w 29"/>
                  <a:gd name="T5" fmla="*/ 2 h 28"/>
                  <a:gd name="T6" fmla="*/ 23 w 29"/>
                  <a:gd name="T7" fmla="*/ 2 h 28"/>
                  <a:gd name="T8" fmla="*/ 22 w 29"/>
                  <a:gd name="T9" fmla="*/ 1 h 28"/>
                  <a:gd name="T10" fmla="*/ 20 w 29"/>
                  <a:gd name="T11" fmla="*/ 0 h 28"/>
                  <a:gd name="T12" fmla="*/ 19 w 29"/>
                  <a:gd name="T13" fmla="*/ 0 h 28"/>
                  <a:gd name="T14" fmla="*/ 17 w 29"/>
                  <a:gd name="T15" fmla="*/ 0 h 28"/>
                  <a:gd name="T16" fmla="*/ 16 w 29"/>
                  <a:gd name="T17" fmla="*/ 0 h 28"/>
                  <a:gd name="T18" fmla="*/ 14 w 29"/>
                  <a:gd name="T19" fmla="*/ 0 h 28"/>
                  <a:gd name="T20" fmla="*/ 13 w 29"/>
                  <a:gd name="T21" fmla="*/ 0 h 28"/>
                  <a:gd name="T22" fmla="*/ 11 w 29"/>
                  <a:gd name="T23" fmla="*/ 1 h 28"/>
                  <a:gd name="T24" fmla="*/ 10 w 29"/>
                  <a:gd name="T25" fmla="*/ 1 h 28"/>
                  <a:gd name="T26" fmla="*/ 7 w 29"/>
                  <a:gd name="T27" fmla="*/ 3 h 28"/>
                  <a:gd name="T28" fmla="*/ 5 w 29"/>
                  <a:gd name="T29" fmla="*/ 5 h 28"/>
                  <a:gd name="T30" fmla="*/ 3 w 29"/>
                  <a:gd name="T31" fmla="*/ 7 h 28"/>
                  <a:gd name="T32" fmla="*/ 1 w 29"/>
                  <a:gd name="T33" fmla="*/ 10 h 28"/>
                  <a:gd name="T34" fmla="*/ 1 w 29"/>
                  <a:gd name="T35" fmla="*/ 11 h 28"/>
                  <a:gd name="T36" fmla="*/ 1 w 29"/>
                  <a:gd name="T37" fmla="*/ 12 h 28"/>
                  <a:gd name="T38" fmla="*/ 0 w 29"/>
                  <a:gd name="T39" fmla="*/ 14 h 28"/>
                  <a:gd name="T40" fmla="*/ 0 w 29"/>
                  <a:gd name="T41" fmla="*/ 15 h 28"/>
                  <a:gd name="T42" fmla="*/ 0 w 29"/>
                  <a:gd name="T43" fmla="*/ 17 h 28"/>
                  <a:gd name="T44" fmla="*/ 0 w 29"/>
                  <a:gd name="T45" fmla="*/ 18 h 28"/>
                  <a:gd name="T46" fmla="*/ 1 w 29"/>
                  <a:gd name="T47" fmla="*/ 20 h 28"/>
                  <a:gd name="T48" fmla="*/ 1 w 29"/>
                  <a:gd name="T49" fmla="*/ 21 h 28"/>
                  <a:gd name="T50" fmla="*/ 2 w 29"/>
                  <a:gd name="T51" fmla="*/ 23 h 28"/>
                  <a:gd name="T52" fmla="*/ 2 w 29"/>
                  <a:gd name="T53" fmla="*/ 24 h 28"/>
                  <a:gd name="T54" fmla="*/ 4 w 29"/>
                  <a:gd name="T55" fmla="*/ 26 h 28"/>
                  <a:gd name="T56" fmla="*/ 5 w 29"/>
                  <a:gd name="T57" fmla="*/ 27 h 28"/>
                  <a:gd name="T58" fmla="*/ 28 w 29"/>
                  <a:gd name="T5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8">
                    <a:moveTo>
                      <a:pt x="28" y="5"/>
                    </a:moveTo>
                    <a:lnTo>
                      <a:pt x="26" y="3"/>
                    </a:lnTo>
                    <a:lnTo>
                      <a:pt x="25" y="2"/>
                    </a:lnTo>
                    <a:lnTo>
                      <a:pt x="23" y="2"/>
                    </a:lnTo>
                    <a:lnTo>
                      <a:pt x="22" y="1"/>
                    </a:lnTo>
                    <a:lnTo>
                      <a:pt x="20" y="0"/>
                    </a:lnTo>
                    <a:lnTo>
                      <a:pt x="19" y="0"/>
                    </a:lnTo>
                    <a:lnTo>
                      <a:pt x="17" y="0"/>
                    </a:lnTo>
                    <a:lnTo>
                      <a:pt x="16" y="0"/>
                    </a:lnTo>
                    <a:lnTo>
                      <a:pt x="14" y="0"/>
                    </a:lnTo>
                    <a:lnTo>
                      <a:pt x="13" y="0"/>
                    </a:lnTo>
                    <a:lnTo>
                      <a:pt x="11" y="1"/>
                    </a:lnTo>
                    <a:lnTo>
                      <a:pt x="10" y="1"/>
                    </a:lnTo>
                    <a:lnTo>
                      <a:pt x="7" y="3"/>
                    </a:lnTo>
                    <a:lnTo>
                      <a:pt x="5" y="5"/>
                    </a:lnTo>
                    <a:lnTo>
                      <a:pt x="3" y="7"/>
                    </a:lnTo>
                    <a:lnTo>
                      <a:pt x="1" y="10"/>
                    </a:lnTo>
                    <a:lnTo>
                      <a:pt x="1" y="11"/>
                    </a:lnTo>
                    <a:lnTo>
                      <a:pt x="1" y="12"/>
                    </a:lnTo>
                    <a:lnTo>
                      <a:pt x="0" y="14"/>
                    </a:lnTo>
                    <a:lnTo>
                      <a:pt x="0" y="15"/>
                    </a:lnTo>
                    <a:lnTo>
                      <a:pt x="0" y="17"/>
                    </a:lnTo>
                    <a:lnTo>
                      <a:pt x="0" y="18"/>
                    </a:lnTo>
                    <a:lnTo>
                      <a:pt x="1" y="20"/>
                    </a:lnTo>
                    <a:lnTo>
                      <a:pt x="1" y="21"/>
                    </a:lnTo>
                    <a:lnTo>
                      <a:pt x="2" y="23"/>
                    </a:lnTo>
                    <a:lnTo>
                      <a:pt x="2" y="24"/>
                    </a:lnTo>
                    <a:lnTo>
                      <a:pt x="4" y="26"/>
                    </a:lnTo>
                    <a:lnTo>
                      <a:pt x="5" y="27"/>
                    </a:lnTo>
                    <a:lnTo>
                      <a:pt x="28"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 name="Freeform 26"/>
              <p:cNvSpPr>
                <a:spLocks/>
              </p:cNvSpPr>
              <p:nvPr/>
            </p:nvSpPr>
            <p:spPr bwMode="auto">
              <a:xfrm>
                <a:off x="1451" y="3191"/>
                <a:ext cx="83" cy="98"/>
              </a:xfrm>
              <a:custGeom>
                <a:avLst/>
                <a:gdLst>
                  <a:gd name="T0" fmla="*/ 95 w 107"/>
                  <a:gd name="T1" fmla="*/ 111 h 112"/>
                  <a:gd name="T2" fmla="*/ 106 w 107"/>
                  <a:gd name="T3" fmla="*/ 84 h 112"/>
                  <a:gd name="T4" fmla="*/ 23 w 107"/>
                  <a:gd name="T5" fmla="*/ 0 h 112"/>
                  <a:gd name="T6" fmla="*/ 0 w 107"/>
                  <a:gd name="T7" fmla="*/ 22 h 112"/>
                  <a:gd name="T8" fmla="*/ 84 w 107"/>
                  <a:gd name="T9" fmla="*/ 106 h 112"/>
                  <a:gd name="T10" fmla="*/ 95 w 107"/>
                  <a:gd name="T11" fmla="*/ 111 h 112"/>
                  <a:gd name="T12" fmla="*/ 84 w 107"/>
                  <a:gd name="T13" fmla="*/ 106 h 112"/>
                  <a:gd name="T14" fmla="*/ 89 w 107"/>
                  <a:gd name="T15" fmla="*/ 111 h 112"/>
                  <a:gd name="T16" fmla="*/ 95 w 107"/>
                  <a:gd name="T17"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12">
                    <a:moveTo>
                      <a:pt x="95" y="111"/>
                    </a:moveTo>
                    <a:lnTo>
                      <a:pt x="106" y="84"/>
                    </a:lnTo>
                    <a:lnTo>
                      <a:pt x="23" y="0"/>
                    </a:lnTo>
                    <a:lnTo>
                      <a:pt x="0" y="22"/>
                    </a:lnTo>
                    <a:lnTo>
                      <a:pt x="84" y="106"/>
                    </a:lnTo>
                    <a:lnTo>
                      <a:pt x="95" y="111"/>
                    </a:lnTo>
                    <a:lnTo>
                      <a:pt x="84" y="106"/>
                    </a:lnTo>
                    <a:lnTo>
                      <a:pt x="89" y="111"/>
                    </a:lnTo>
                    <a:lnTo>
                      <a:pt x="95"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 name="Freeform 27"/>
              <p:cNvSpPr>
                <a:spLocks/>
              </p:cNvSpPr>
              <p:nvPr/>
            </p:nvSpPr>
            <p:spPr bwMode="auto">
              <a:xfrm>
                <a:off x="1524" y="3260"/>
                <a:ext cx="103" cy="29"/>
              </a:xfrm>
              <a:custGeom>
                <a:avLst/>
                <a:gdLst>
                  <a:gd name="T0" fmla="*/ 130 w 131"/>
                  <a:gd name="T1" fmla="*/ 27 h 33"/>
                  <a:gd name="T2" fmla="*/ 119 w 131"/>
                  <a:gd name="T3" fmla="*/ 0 h 33"/>
                  <a:gd name="T4" fmla="*/ 0 w 131"/>
                  <a:gd name="T5" fmla="*/ 0 h 33"/>
                  <a:gd name="T6" fmla="*/ 0 w 131"/>
                  <a:gd name="T7" fmla="*/ 32 h 33"/>
                  <a:gd name="T8" fmla="*/ 119 w 131"/>
                  <a:gd name="T9" fmla="*/ 32 h 33"/>
                  <a:gd name="T10" fmla="*/ 130 w 131"/>
                  <a:gd name="T11" fmla="*/ 27 h 33"/>
                  <a:gd name="T12" fmla="*/ 119 w 131"/>
                  <a:gd name="T13" fmla="*/ 32 h 33"/>
                  <a:gd name="T14" fmla="*/ 126 w 131"/>
                  <a:gd name="T15" fmla="*/ 32 h 33"/>
                  <a:gd name="T16" fmla="*/ 130 w 131"/>
                  <a:gd name="T17"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33">
                    <a:moveTo>
                      <a:pt x="130" y="27"/>
                    </a:moveTo>
                    <a:lnTo>
                      <a:pt x="119" y="0"/>
                    </a:lnTo>
                    <a:lnTo>
                      <a:pt x="0" y="0"/>
                    </a:lnTo>
                    <a:lnTo>
                      <a:pt x="0" y="32"/>
                    </a:lnTo>
                    <a:lnTo>
                      <a:pt x="119" y="32"/>
                    </a:lnTo>
                    <a:lnTo>
                      <a:pt x="130" y="27"/>
                    </a:lnTo>
                    <a:lnTo>
                      <a:pt x="119" y="32"/>
                    </a:lnTo>
                    <a:lnTo>
                      <a:pt x="126" y="32"/>
                    </a:lnTo>
                    <a:lnTo>
                      <a:pt x="130" y="2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 name="Freeform 28"/>
              <p:cNvSpPr>
                <a:spLocks/>
              </p:cNvSpPr>
              <p:nvPr/>
            </p:nvSpPr>
            <p:spPr bwMode="auto">
              <a:xfrm>
                <a:off x="1608" y="3191"/>
                <a:ext cx="88" cy="94"/>
              </a:xfrm>
              <a:custGeom>
                <a:avLst/>
                <a:gdLst>
                  <a:gd name="T0" fmla="*/ 111 w 112"/>
                  <a:gd name="T1" fmla="*/ 11 h 107"/>
                  <a:gd name="T2" fmla="*/ 84 w 112"/>
                  <a:gd name="T3" fmla="*/ 0 h 107"/>
                  <a:gd name="T4" fmla="*/ 0 w 112"/>
                  <a:gd name="T5" fmla="*/ 84 h 107"/>
                  <a:gd name="T6" fmla="*/ 22 w 112"/>
                  <a:gd name="T7" fmla="*/ 106 h 107"/>
                  <a:gd name="T8" fmla="*/ 106 w 112"/>
                  <a:gd name="T9" fmla="*/ 22 h 107"/>
                  <a:gd name="T10" fmla="*/ 111 w 112"/>
                  <a:gd name="T11" fmla="*/ 11 h 107"/>
                  <a:gd name="T12" fmla="*/ 106 w 112"/>
                  <a:gd name="T13" fmla="*/ 22 h 107"/>
                  <a:gd name="T14" fmla="*/ 111 w 112"/>
                  <a:gd name="T15" fmla="*/ 18 h 107"/>
                  <a:gd name="T16" fmla="*/ 111 w 112"/>
                  <a:gd name="T17" fmla="*/ 1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7">
                    <a:moveTo>
                      <a:pt x="111" y="11"/>
                    </a:moveTo>
                    <a:lnTo>
                      <a:pt x="84" y="0"/>
                    </a:lnTo>
                    <a:lnTo>
                      <a:pt x="0" y="84"/>
                    </a:lnTo>
                    <a:lnTo>
                      <a:pt x="22" y="106"/>
                    </a:lnTo>
                    <a:lnTo>
                      <a:pt x="106" y="22"/>
                    </a:lnTo>
                    <a:lnTo>
                      <a:pt x="111" y="11"/>
                    </a:lnTo>
                    <a:lnTo>
                      <a:pt x="106" y="22"/>
                    </a:lnTo>
                    <a:lnTo>
                      <a:pt x="111" y="18"/>
                    </a:lnTo>
                    <a:lnTo>
                      <a:pt x="111" y="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8" name="Freeform 29"/>
              <p:cNvSpPr>
                <a:spLocks/>
              </p:cNvSpPr>
              <p:nvPr/>
            </p:nvSpPr>
            <p:spPr bwMode="auto">
              <a:xfrm>
                <a:off x="1671" y="2101"/>
                <a:ext cx="25" cy="1100"/>
              </a:xfrm>
              <a:custGeom>
                <a:avLst/>
                <a:gdLst>
                  <a:gd name="T0" fmla="*/ 27 w 33"/>
                  <a:gd name="T1" fmla="*/ 0 h 1257"/>
                  <a:gd name="T2" fmla="*/ 0 w 33"/>
                  <a:gd name="T3" fmla="*/ 11 h 1257"/>
                  <a:gd name="T4" fmla="*/ 0 w 33"/>
                  <a:gd name="T5" fmla="*/ 1256 h 1257"/>
                  <a:gd name="T6" fmla="*/ 32 w 33"/>
                  <a:gd name="T7" fmla="*/ 1256 h 1257"/>
                  <a:gd name="T8" fmla="*/ 32 w 33"/>
                  <a:gd name="T9" fmla="*/ 11 h 1257"/>
                  <a:gd name="T10" fmla="*/ 27 w 33"/>
                  <a:gd name="T11" fmla="*/ 0 h 1257"/>
                  <a:gd name="T12" fmla="*/ 32 w 33"/>
                  <a:gd name="T13" fmla="*/ 11 h 1257"/>
                  <a:gd name="T14" fmla="*/ 32 w 33"/>
                  <a:gd name="T15" fmla="*/ 5 h 1257"/>
                  <a:gd name="T16" fmla="*/ 27 w 33"/>
                  <a:gd name="T1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257">
                    <a:moveTo>
                      <a:pt x="27" y="0"/>
                    </a:moveTo>
                    <a:lnTo>
                      <a:pt x="0" y="11"/>
                    </a:lnTo>
                    <a:lnTo>
                      <a:pt x="0" y="1256"/>
                    </a:lnTo>
                    <a:lnTo>
                      <a:pt x="32" y="1256"/>
                    </a:lnTo>
                    <a:lnTo>
                      <a:pt x="32" y="11"/>
                    </a:lnTo>
                    <a:lnTo>
                      <a:pt x="27" y="0"/>
                    </a:lnTo>
                    <a:lnTo>
                      <a:pt x="32" y="11"/>
                    </a:lnTo>
                    <a:lnTo>
                      <a:pt x="32" y="5"/>
                    </a:lnTo>
                    <a:lnTo>
                      <a:pt x="27"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 name="Freeform 30"/>
              <p:cNvSpPr>
                <a:spLocks/>
              </p:cNvSpPr>
              <p:nvPr/>
            </p:nvSpPr>
            <p:spPr bwMode="auto">
              <a:xfrm>
                <a:off x="1608" y="2023"/>
                <a:ext cx="84" cy="99"/>
              </a:xfrm>
              <a:custGeom>
                <a:avLst/>
                <a:gdLst>
                  <a:gd name="T0" fmla="*/ 11 w 107"/>
                  <a:gd name="T1" fmla="*/ 0 h 113"/>
                  <a:gd name="T2" fmla="*/ 0 w 107"/>
                  <a:gd name="T3" fmla="*/ 28 h 113"/>
                  <a:gd name="T4" fmla="*/ 84 w 107"/>
                  <a:gd name="T5" fmla="*/ 112 h 113"/>
                  <a:gd name="T6" fmla="*/ 106 w 107"/>
                  <a:gd name="T7" fmla="*/ 89 h 113"/>
                  <a:gd name="T8" fmla="*/ 22 w 107"/>
                  <a:gd name="T9" fmla="*/ 5 h 113"/>
                  <a:gd name="T10" fmla="*/ 11 w 107"/>
                  <a:gd name="T11" fmla="*/ 0 h 113"/>
                  <a:gd name="T12" fmla="*/ 22 w 107"/>
                  <a:gd name="T13" fmla="*/ 5 h 113"/>
                  <a:gd name="T14" fmla="*/ 18 w 107"/>
                  <a:gd name="T15" fmla="*/ 0 h 113"/>
                  <a:gd name="T16" fmla="*/ 11 w 107"/>
                  <a:gd name="T1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13">
                    <a:moveTo>
                      <a:pt x="11" y="0"/>
                    </a:moveTo>
                    <a:lnTo>
                      <a:pt x="0" y="28"/>
                    </a:lnTo>
                    <a:lnTo>
                      <a:pt x="84" y="112"/>
                    </a:lnTo>
                    <a:lnTo>
                      <a:pt x="106" y="89"/>
                    </a:lnTo>
                    <a:lnTo>
                      <a:pt x="22" y="5"/>
                    </a:lnTo>
                    <a:lnTo>
                      <a:pt x="11" y="0"/>
                    </a:lnTo>
                    <a:lnTo>
                      <a:pt x="22" y="5"/>
                    </a:lnTo>
                    <a:lnTo>
                      <a:pt x="18" y="0"/>
                    </a:lnTo>
                    <a:lnTo>
                      <a:pt x="11"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 name="Freeform 31"/>
              <p:cNvSpPr>
                <a:spLocks/>
              </p:cNvSpPr>
              <p:nvPr/>
            </p:nvSpPr>
            <p:spPr bwMode="auto">
              <a:xfrm>
                <a:off x="1516" y="2023"/>
                <a:ext cx="102" cy="29"/>
              </a:xfrm>
              <a:custGeom>
                <a:avLst/>
                <a:gdLst>
                  <a:gd name="T0" fmla="*/ 0 w 131"/>
                  <a:gd name="T1" fmla="*/ 5 h 33"/>
                  <a:gd name="T2" fmla="*/ 11 w 131"/>
                  <a:gd name="T3" fmla="*/ 32 h 33"/>
                  <a:gd name="T4" fmla="*/ 130 w 131"/>
                  <a:gd name="T5" fmla="*/ 32 h 33"/>
                  <a:gd name="T6" fmla="*/ 130 w 131"/>
                  <a:gd name="T7" fmla="*/ 0 h 33"/>
                  <a:gd name="T8" fmla="*/ 11 w 131"/>
                  <a:gd name="T9" fmla="*/ 0 h 33"/>
                  <a:gd name="T10" fmla="*/ 0 w 131"/>
                  <a:gd name="T11" fmla="*/ 5 h 33"/>
                  <a:gd name="T12" fmla="*/ 11 w 131"/>
                  <a:gd name="T13" fmla="*/ 0 h 33"/>
                  <a:gd name="T14" fmla="*/ 5 w 131"/>
                  <a:gd name="T15" fmla="*/ 0 h 33"/>
                  <a:gd name="T16" fmla="*/ 0 w 131"/>
                  <a:gd name="T17"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33">
                    <a:moveTo>
                      <a:pt x="0" y="5"/>
                    </a:moveTo>
                    <a:lnTo>
                      <a:pt x="11" y="32"/>
                    </a:lnTo>
                    <a:lnTo>
                      <a:pt x="130" y="32"/>
                    </a:lnTo>
                    <a:lnTo>
                      <a:pt x="130" y="0"/>
                    </a:lnTo>
                    <a:lnTo>
                      <a:pt x="11" y="0"/>
                    </a:lnTo>
                    <a:lnTo>
                      <a:pt x="0" y="5"/>
                    </a:lnTo>
                    <a:lnTo>
                      <a:pt x="11" y="0"/>
                    </a:lnTo>
                    <a:lnTo>
                      <a:pt x="5" y="0"/>
                    </a:lnTo>
                    <a:lnTo>
                      <a:pt x="0"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 name="Freeform 32"/>
              <p:cNvSpPr>
                <a:spLocks/>
              </p:cNvSpPr>
              <p:nvPr/>
            </p:nvSpPr>
            <p:spPr bwMode="auto">
              <a:xfrm>
                <a:off x="1447" y="2028"/>
                <a:ext cx="87" cy="94"/>
              </a:xfrm>
              <a:custGeom>
                <a:avLst/>
                <a:gdLst>
                  <a:gd name="T0" fmla="*/ 0 w 112"/>
                  <a:gd name="T1" fmla="*/ 95 h 108"/>
                  <a:gd name="T2" fmla="*/ 28 w 112"/>
                  <a:gd name="T3" fmla="*/ 107 h 108"/>
                  <a:gd name="T4" fmla="*/ 111 w 112"/>
                  <a:gd name="T5" fmla="*/ 23 h 108"/>
                  <a:gd name="T6" fmla="*/ 89 w 112"/>
                  <a:gd name="T7" fmla="*/ 0 h 108"/>
                  <a:gd name="T8" fmla="*/ 5 w 112"/>
                  <a:gd name="T9" fmla="*/ 84 h 108"/>
                  <a:gd name="T10" fmla="*/ 0 w 112"/>
                  <a:gd name="T11" fmla="*/ 95 h 108"/>
                  <a:gd name="T12" fmla="*/ 5 w 112"/>
                  <a:gd name="T13" fmla="*/ 84 h 108"/>
                  <a:gd name="T14" fmla="*/ 0 w 112"/>
                  <a:gd name="T15" fmla="*/ 89 h 108"/>
                  <a:gd name="T16" fmla="*/ 0 w 112"/>
                  <a:gd name="T17" fmla="*/ 9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0" y="95"/>
                    </a:moveTo>
                    <a:lnTo>
                      <a:pt x="28" y="107"/>
                    </a:lnTo>
                    <a:lnTo>
                      <a:pt x="111" y="23"/>
                    </a:lnTo>
                    <a:lnTo>
                      <a:pt x="89" y="0"/>
                    </a:lnTo>
                    <a:lnTo>
                      <a:pt x="5" y="84"/>
                    </a:lnTo>
                    <a:lnTo>
                      <a:pt x="0" y="95"/>
                    </a:lnTo>
                    <a:lnTo>
                      <a:pt x="5" y="84"/>
                    </a:lnTo>
                    <a:lnTo>
                      <a:pt x="0" y="89"/>
                    </a:lnTo>
                    <a:lnTo>
                      <a:pt x="0"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 name="Freeform 33"/>
              <p:cNvSpPr>
                <a:spLocks/>
              </p:cNvSpPr>
              <p:nvPr/>
            </p:nvSpPr>
            <p:spPr bwMode="auto">
              <a:xfrm>
                <a:off x="1447" y="2111"/>
                <a:ext cx="25" cy="1090"/>
              </a:xfrm>
              <a:custGeom>
                <a:avLst/>
                <a:gdLst>
                  <a:gd name="T0" fmla="*/ 32 w 33"/>
                  <a:gd name="T1" fmla="*/ 1245 h 1246"/>
                  <a:gd name="T2" fmla="*/ 32 w 33"/>
                  <a:gd name="T3" fmla="*/ 0 h 1246"/>
                  <a:gd name="T4" fmla="*/ 0 w 33"/>
                  <a:gd name="T5" fmla="*/ 0 h 1246"/>
                  <a:gd name="T6" fmla="*/ 0 w 33"/>
                  <a:gd name="T7" fmla="*/ 1245 h 1246"/>
                  <a:gd name="T8" fmla="*/ 32 w 33"/>
                  <a:gd name="T9" fmla="*/ 1245 h 1246"/>
                </a:gdLst>
                <a:ahLst/>
                <a:cxnLst>
                  <a:cxn ang="0">
                    <a:pos x="T0" y="T1"/>
                  </a:cxn>
                  <a:cxn ang="0">
                    <a:pos x="T2" y="T3"/>
                  </a:cxn>
                  <a:cxn ang="0">
                    <a:pos x="T4" y="T5"/>
                  </a:cxn>
                  <a:cxn ang="0">
                    <a:pos x="T6" y="T7"/>
                  </a:cxn>
                  <a:cxn ang="0">
                    <a:pos x="T8" y="T9"/>
                  </a:cxn>
                </a:cxnLst>
                <a:rect l="0" t="0" r="r" b="b"/>
                <a:pathLst>
                  <a:path w="33" h="1246">
                    <a:moveTo>
                      <a:pt x="32" y="1245"/>
                    </a:moveTo>
                    <a:lnTo>
                      <a:pt x="32" y="0"/>
                    </a:lnTo>
                    <a:lnTo>
                      <a:pt x="0" y="0"/>
                    </a:lnTo>
                    <a:lnTo>
                      <a:pt x="0" y="1245"/>
                    </a:lnTo>
                    <a:lnTo>
                      <a:pt x="32" y="124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 name="Freeform 34"/>
              <p:cNvSpPr>
                <a:spLocks/>
              </p:cNvSpPr>
              <p:nvPr/>
            </p:nvSpPr>
            <p:spPr bwMode="auto">
              <a:xfrm>
                <a:off x="1459" y="3201"/>
                <a:ext cx="1" cy="0"/>
              </a:xfrm>
              <a:custGeom>
                <a:avLst/>
                <a:gdLst>
                  <a:gd name="T0" fmla="*/ 0 w 1"/>
                  <a:gd name="T1" fmla="*/ 0 h 1"/>
                  <a:gd name="T2" fmla="*/ 0 w 1"/>
                  <a:gd name="T3" fmla="*/ 0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0"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 name="Freeform 35"/>
              <p:cNvSpPr>
                <a:spLocks/>
              </p:cNvSpPr>
              <p:nvPr/>
            </p:nvSpPr>
            <p:spPr bwMode="auto">
              <a:xfrm>
                <a:off x="1447" y="3201"/>
                <a:ext cx="25" cy="14"/>
              </a:xfrm>
              <a:custGeom>
                <a:avLst/>
                <a:gdLst>
                  <a:gd name="T0" fmla="*/ 0 w 33"/>
                  <a:gd name="T1" fmla="*/ 0 h 17"/>
                  <a:gd name="T2" fmla="*/ 0 w 33"/>
                  <a:gd name="T3" fmla="*/ 2 h 17"/>
                  <a:gd name="T4" fmla="*/ 1 w 33"/>
                  <a:gd name="T5" fmla="*/ 4 h 17"/>
                  <a:gd name="T6" fmla="*/ 1 w 33"/>
                  <a:gd name="T7" fmla="*/ 6 h 17"/>
                  <a:gd name="T8" fmla="*/ 2 w 33"/>
                  <a:gd name="T9" fmla="*/ 7 h 17"/>
                  <a:gd name="T10" fmla="*/ 2 w 33"/>
                  <a:gd name="T11" fmla="*/ 8 h 17"/>
                  <a:gd name="T12" fmla="*/ 3 w 33"/>
                  <a:gd name="T13" fmla="*/ 10 h 17"/>
                  <a:gd name="T14" fmla="*/ 4 w 33"/>
                  <a:gd name="T15" fmla="*/ 11 h 17"/>
                  <a:gd name="T16" fmla="*/ 5 w 33"/>
                  <a:gd name="T17" fmla="*/ 12 h 17"/>
                  <a:gd name="T18" fmla="*/ 6 w 33"/>
                  <a:gd name="T19" fmla="*/ 13 h 17"/>
                  <a:gd name="T20" fmla="*/ 8 w 33"/>
                  <a:gd name="T21" fmla="*/ 14 h 17"/>
                  <a:gd name="T22" fmla="*/ 9 w 33"/>
                  <a:gd name="T23" fmla="*/ 14 h 17"/>
                  <a:gd name="T24" fmla="*/ 10 w 33"/>
                  <a:gd name="T25" fmla="*/ 15 h 17"/>
                  <a:gd name="T26" fmla="*/ 13 w 33"/>
                  <a:gd name="T27" fmla="*/ 16 h 17"/>
                  <a:gd name="T28" fmla="*/ 16 w 33"/>
                  <a:gd name="T29" fmla="*/ 16 h 17"/>
                  <a:gd name="T30" fmla="*/ 19 w 33"/>
                  <a:gd name="T31" fmla="*/ 16 h 17"/>
                  <a:gd name="T32" fmla="*/ 22 w 33"/>
                  <a:gd name="T33" fmla="*/ 15 h 17"/>
                  <a:gd name="T34" fmla="*/ 23 w 33"/>
                  <a:gd name="T35" fmla="*/ 14 h 17"/>
                  <a:gd name="T36" fmla="*/ 25 w 33"/>
                  <a:gd name="T37" fmla="*/ 14 h 17"/>
                  <a:gd name="T38" fmla="*/ 26 w 33"/>
                  <a:gd name="T39" fmla="*/ 13 h 17"/>
                  <a:gd name="T40" fmla="*/ 27 w 33"/>
                  <a:gd name="T41" fmla="*/ 12 h 17"/>
                  <a:gd name="T42" fmla="*/ 28 w 33"/>
                  <a:gd name="T43" fmla="*/ 11 h 17"/>
                  <a:gd name="T44" fmla="*/ 29 w 33"/>
                  <a:gd name="T45" fmla="*/ 10 h 17"/>
                  <a:gd name="T46" fmla="*/ 30 w 33"/>
                  <a:gd name="T47" fmla="*/ 8 h 17"/>
                  <a:gd name="T48" fmla="*/ 31 w 33"/>
                  <a:gd name="T49" fmla="*/ 7 h 17"/>
                  <a:gd name="T50" fmla="*/ 31 w 33"/>
                  <a:gd name="T51" fmla="*/ 6 h 17"/>
                  <a:gd name="T52" fmla="*/ 32 w 33"/>
                  <a:gd name="T53" fmla="*/ 4 h 17"/>
                  <a:gd name="T54" fmla="*/ 32 w 33"/>
                  <a:gd name="T55" fmla="*/ 2 h 17"/>
                  <a:gd name="T56" fmla="*/ 32 w 33"/>
                  <a:gd name="T57" fmla="*/ 0 h 17"/>
                  <a:gd name="T58" fmla="*/ 0 w 33"/>
                  <a:gd name="T5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 h="17">
                    <a:moveTo>
                      <a:pt x="0" y="0"/>
                    </a:moveTo>
                    <a:lnTo>
                      <a:pt x="0" y="2"/>
                    </a:lnTo>
                    <a:lnTo>
                      <a:pt x="1" y="4"/>
                    </a:lnTo>
                    <a:lnTo>
                      <a:pt x="1" y="6"/>
                    </a:lnTo>
                    <a:lnTo>
                      <a:pt x="2" y="7"/>
                    </a:lnTo>
                    <a:lnTo>
                      <a:pt x="2" y="8"/>
                    </a:lnTo>
                    <a:lnTo>
                      <a:pt x="3" y="10"/>
                    </a:lnTo>
                    <a:lnTo>
                      <a:pt x="4" y="11"/>
                    </a:lnTo>
                    <a:lnTo>
                      <a:pt x="5" y="12"/>
                    </a:lnTo>
                    <a:lnTo>
                      <a:pt x="6" y="13"/>
                    </a:lnTo>
                    <a:lnTo>
                      <a:pt x="8" y="14"/>
                    </a:lnTo>
                    <a:lnTo>
                      <a:pt x="9" y="14"/>
                    </a:lnTo>
                    <a:lnTo>
                      <a:pt x="10" y="15"/>
                    </a:lnTo>
                    <a:lnTo>
                      <a:pt x="13" y="16"/>
                    </a:lnTo>
                    <a:lnTo>
                      <a:pt x="16" y="16"/>
                    </a:lnTo>
                    <a:lnTo>
                      <a:pt x="19" y="16"/>
                    </a:lnTo>
                    <a:lnTo>
                      <a:pt x="22" y="15"/>
                    </a:lnTo>
                    <a:lnTo>
                      <a:pt x="23" y="14"/>
                    </a:lnTo>
                    <a:lnTo>
                      <a:pt x="25" y="14"/>
                    </a:lnTo>
                    <a:lnTo>
                      <a:pt x="26" y="13"/>
                    </a:lnTo>
                    <a:lnTo>
                      <a:pt x="27" y="12"/>
                    </a:lnTo>
                    <a:lnTo>
                      <a:pt x="28" y="11"/>
                    </a:lnTo>
                    <a:lnTo>
                      <a:pt x="29" y="10"/>
                    </a:lnTo>
                    <a:lnTo>
                      <a:pt x="30" y="8"/>
                    </a:lnTo>
                    <a:lnTo>
                      <a:pt x="31" y="7"/>
                    </a:lnTo>
                    <a:lnTo>
                      <a:pt x="31" y="6"/>
                    </a:lnTo>
                    <a:lnTo>
                      <a:pt x="32" y="4"/>
                    </a:lnTo>
                    <a:lnTo>
                      <a:pt x="32" y="2"/>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 name="Group 36"/>
            <p:cNvGrpSpPr>
              <a:grpSpLocks/>
            </p:cNvGrpSpPr>
            <p:nvPr/>
          </p:nvGrpSpPr>
          <p:grpSpPr bwMode="auto">
            <a:xfrm>
              <a:off x="1990" y="2344"/>
              <a:ext cx="249" cy="942"/>
              <a:chOff x="1815" y="2284"/>
              <a:chExt cx="285" cy="1077"/>
            </a:xfrm>
          </p:grpSpPr>
          <p:sp>
            <p:nvSpPr>
              <p:cNvPr id="122" name="Freeform 37"/>
              <p:cNvSpPr>
                <a:spLocks/>
              </p:cNvSpPr>
              <p:nvPr/>
            </p:nvSpPr>
            <p:spPr bwMode="auto">
              <a:xfrm>
                <a:off x="1829" y="2300"/>
                <a:ext cx="256" cy="312"/>
              </a:xfrm>
              <a:custGeom>
                <a:avLst/>
                <a:gdLst>
                  <a:gd name="T0" fmla="*/ 0 w 288"/>
                  <a:gd name="T1" fmla="*/ 84 h 312"/>
                  <a:gd name="T2" fmla="*/ 84 w 288"/>
                  <a:gd name="T3" fmla="*/ 0 h 312"/>
                  <a:gd name="T4" fmla="*/ 203 w 288"/>
                  <a:gd name="T5" fmla="*/ 0 h 312"/>
                  <a:gd name="T6" fmla="*/ 287 w 288"/>
                  <a:gd name="T7" fmla="*/ 84 h 312"/>
                  <a:gd name="T8" fmla="*/ 287 w 288"/>
                  <a:gd name="T9" fmla="*/ 227 h 312"/>
                  <a:gd name="T10" fmla="*/ 203 w 288"/>
                  <a:gd name="T11" fmla="*/ 311 h 312"/>
                  <a:gd name="T12" fmla="*/ 84 w 288"/>
                  <a:gd name="T13" fmla="*/ 311 h 312"/>
                  <a:gd name="T14" fmla="*/ 0 w 288"/>
                  <a:gd name="T15" fmla="*/ 227 h 312"/>
                  <a:gd name="T16" fmla="*/ 0 w 288"/>
                  <a:gd name="T17" fmla="*/ 84 h 312"/>
                  <a:gd name="T18" fmla="*/ 0 w 288"/>
                  <a:gd name="T19" fmla="*/ 8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312">
                    <a:moveTo>
                      <a:pt x="0" y="84"/>
                    </a:moveTo>
                    <a:lnTo>
                      <a:pt x="84" y="0"/>
                    </a:lnTo>
                    <a:lnTo>
                      <a:pt x="203" y="0"/>
                    </a:lnTo>
                    <a:lnTo>
                      <a:pt x="287" y="84"/>
                    </a:lnTo>
                    <a:lnTo>
                      <a:pt x="287" y="227"/>
                    </a:lnTo>
                    <a:lnTo>
                      <a:pt x="203" y="311"/>
                    </a:lnTo>
                    <a:lnTo>
                      <a:pt x="84" y="311"/>
                    </a:lnTo>
                    <a:lnTo>
                      <a:pt x="0" y="227"/>
                    </a:lnTo>
                    <a:lnTo>
                      <a:pt x="0" y="84"/>
                    </a:lnTo>
                    <a:lnTo>
                      <a:pt x="0" y="84"/>
                    </a:lnTo>
                  </a:path>
                </a:pathLst>
              </a:custGeom>
              <a:noFill/>
              <a:ln w="12700" cap="rnd" cmpd="sng">
                <a:solidFill>
                  <a:srgbClr val="EDC58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 name="Freeform 38"/>
              <p:cNvSpPr>
                <a:spLocks/>
              </p:cNvSpPr>
              <p:nvPr/>
            </p:nvSpPr>
            <p:spPr bwMode="auto">
              <a:xfrm>
                <a:off x="1829" y="2611"/>
                <a:ext cx="256" cy="734"/>
              </a:xfrm>
              <a:custGeom>
                <a:avLst/>
                <a:gdLst>
                  <a:gd name="T0" fmla="*/ 0 w 288"/>
                  <a:gd name="T1" fmla="*/ 649 h 734"/>
                  <a:gd name="T2" fmla="*/ 84 w 288"/>
                  <a:gd name="T3" fmla="*/ 733 h 734"/>
                  <a:gd name="T4" fmla="*/ 203 w 288"/>
                  <a:gd name="T5" fmla="*/ 733 h 734"/>
                  <a:gd name="T6" fmla="*/ 287 w 288"/>
                  <a:gd name="T7" fmla="*/ 649 h 734"/>
                  <a:gd name="T8" fmla="*/ 287 w 288"/>
                  <a:gd name="T9" fmla="*/ 84 h 734"/>
                  <a:gd name="T10" fmla="*/ 203 w 288"/>
                  <a:gd name="T11" fmla="*/ 0 h 734"/>
                  <a:gd name="T12" fmla="*/ 84 w 288"/>
                  <a:gd name="T13" fmla="*/ 0 h 734"/>
                  <a:gd name="T14" fmla="*/ 0 w 288"/>
                  <a:gd name="T15" fmla="*/ 84 h 734"/>
                  <a:gd name="T16" fmla="*/ 0 w 288"/>
                  <a:gd name="T17" fmla="*/ 649 h 734"/>
                  <a:gd name="T18" fmla="*/ 0 w 288"/>
                  <a:gd name="T19" fmla="*/ 649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734">
                    <a:moveTo>
                      <a:pt x="0" y="649"/>
                    </a:moveTo>
                    <a:lnTo>
                      <a:pt x="84" y="733"/>
                    </a:lnTo>
                    <a:lnTo>
                      <a:pt x="203" y="733"/>
                    </a:lnTo>
                    <a:lnTo>
                      <a:pt x="287" y="649"/>
                    </a:lnTo>
                    <a:lnTo>
                      <a:pt x="287" y="84"/>
                    </a:lnTo>
                    <a:lnTo>
                      <a:pt x="203" y="0"/>
                    </a:lnTo>
                    <a:lnTo>
                      <a:pt x="84" y="0"/>
                    </a:lnTo>
                    <a:lnTo>
                      <a:pt x="0" y="84"/>
                    </a:lnTo>
                    <a:lnTo>
                      <a:pt x="0" y="649"/>
                    </a:lnTo>
                    <a:lnTo>
                      <a:pt x="0" y="649"/>
                    </a:lnTo>
                  </a:path>
                </a:pathLst>
              </a:custGeom>
              <a:noFill/>
              <a:ln w="12700" cap="rnd" cmpd="sng">
                <a:solidFill>
                  <a:srgbClr val="EDC58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Freeform 39"/>
              <p:cNvSpPr>
                <a:spLocks/>
              </p:cNvSpPr>
              <p:nvPr/>
            </p:nvSpPr>
            <p:spPr bwMode="auto">
              <a:xfrm>
                <a:off x="1963" y="2300"/>
                <a:ext cx="72" cy="28"/>
              </a:xfrm>
              <a:custGeom>
                <a:avLst/>
                <a:gdLst>
                  <a:gd name="T0" fmla="*/ 59 w 81"/>
                  <a:gd name="T1" fmla="*/ 6 h 28"/>
                  <a:gd name="T2" fmla="*/ 42 w 81"/>
                  <a:gd name="T3" fmla="*/ 0 h 28"/>
                  <a:gd name="T4" fmla="*/ 0 w 81"/>
                  <a:gd name="T5" fmla="*/ 0 h 28"/>
                  <a:gd name="T6" fmla="*/ 80 w 81"/>
                  <a:gd name="T7" fmla="*/ 27 h 28"/>
                  <a:gd name="T8" fmla="*/ 59 w 81"/>
                  <a:gd name="T9" fmla="*/ 6 h 28"/>
                </a:gdLst>
                <a:ahLst/>
                <a:cxnLst>
                  <a:cxn ang="0">
                    <a:pos x="T0" y="T1"/>
                  </a:cxn>
                  <a:cxn ang="0">
                    <a:pos x="T2" y="T3"/>
                  </a:cxn>
                  <a:cxn ang="0">
                    <a:pos x="T4" y="T5"/>
                  </a:cxn>
                  <a:cxn ang="0">
                    <a:pos x="T6" y="T7"/>
                  </a:cxn>
                  <a:cxn ang="0">
                    <a:pos x="T8" y="T9"/>
                  </a:cxn>
                </a:cxnLst>
                <a:rect l="0" t="0" r="r" b="b"/>
                <a:pathLst>
                  <a:path w="81" h="28">
                    <a:moveTo>
                      <a:pt x="59" y="6"/>
                    </a:moveTo>
                    <a:lnTo>
                      <a:pt x="42" y="0"/>
                    </a:lnTo>
                    <a:lnTo>
                      <a:pt x="0" y="0"/>
                    </a:lnTo>
                    <a:lnTo>
                      <a:pt x="80" y="27"/>
                    </a:lnTo>
                    <a:lnTo>
                      <a:pt x="59" y="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Freeform 40"/>
              <p:cNvSpPr>
                <a:spLocks/>
              </p:cNvSpPr>
              <p:nvPr/>
            </p:nvSpPr>
            <p:spPr bwMode="auto">
              <a:xfrm>
                <a:off x="1884" y="2312"/>
                <a:ext cx="201" cy="87"/>
              </a:xfrm>
              <a:custGeom>
                <a:avLst/>
                <a:gdLst>
                  <a:gd name="T0" fmla="*/ 225 w 226"/>
                  <a:gd name="T1" fmla="*/ 72 h 87"/>
                  <a:gd name="T2" fmla="*/ 10 w 226"/>
                  <a:gd name="T3" fmla="*/ 0 h 87"/>
                  <a:gd name="T4" fmla="*/ 0 w 226"/>
                  <a:gd name="T5" fmla="*/ 11 h 87"/>
                  <a:gd name="T6" fmla="*/ 225 w 226"/>
                  <a:gd name="T7" fmla="*/ 86 h 87"/>
                  <a:gd name="T8" fmla="*/ 225 w 226"/>
                  <a:gd name="T9" fmla="*/ 72 h 87"/>
                </a:gdLst>
                <a:ahLst/>
                <a:cxnLst>
                  <a:cxn ang="0">
                    <a:pos x="T0" y="T1"/>
                  </a:cxn>
                  <a:cxn ang="0">
                    <a:pos x="T2" y="T3"/>
                  </a:cxn>
                  <a:cxn ang="0">
                    <a:pos x="T4" y="T5"/>
                  </a:cxn>
                  <a:cxn ang="0">
                    <a:pos x="T6" y="T7"/>
                  </a:cxn>
                  <a:cxn ang="0">
                    <a:pos x="T8" y="T9"/>
                  </a:cxn>
                </a:cxnLst>
                <a:rect l="0" t="0" r="r" b="b"/>
                <a:pathLst>
                  <a:path w="226" h="87">
                    <a:moveTo>
                      <a:pt x="225" y="72"/>
                    </a:moveTo>
                    <a:lnTo>
                      <a:pt x="10" y="0"/>
                    </a:lnTo>
                    <a:lnTo>
                      <a:pt x="0" y="11"/>
                    </a:lnTo>
                    <a:lnTo>
                      <a:pt x="225" y="86"/>
                    </a:lnTo>
                    <a:lnTo>
                      <a:pt x="225" y="7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 name="Freeform 41"/>
              <p:cNvSpPr>
                <a:spLocks/>
              </p:cNvSpPr>
              <p:nvPr/>
            </p:nvSpPr>
            <p:spPr bwMode="auto">
              <a:xfrm>
                <a:off x="1849" y="2352"/>
                <a:ext cx="236" cy="99"/>
              </a:xfrm>
              <a:custGeom>
                <a:avLst/>
                <a:gdLst>
                  <a:gd name="T0" fmla="*/ 265 w 266"/>
                  <a:gd name="T1" fmla="*/ 84 h 99"/>
                  <a:gd name="T2" fmla="*/ 11 w 266"/>
                  <a:gd name="T3" fmla="*/ 0 h 99"/>
                  <a:gd name="T4" fmla="*/ 0 w 266"/>
                  <a:gd name="T5" fmla="*/ 10 h 99"/>
                  <a:gd name="T6" fmla="*/ 265 w 266"/>
                  <a:gd name="T7" fmla="*/ 98 h 99"/>
                  <a:gd name="T8" fmla="*/ 265 w 266"/>
                  <a:gd name="T9" fmla="*/ 84 h 99"/>
                </a:gdLst>
                <a:ahLst/>
                <a:cxnLst>
                  <a:cxn ang="0">
                    <a:pos x="T0" y="T1"/>
                  </a:cxn>
                  <a:cxn ang="0">
                    <a:pos x="T2" y="T3"/>
                  </a:cxn>
                  <a:cxn ang="0">
                    <a:pos x="T4" y="T5"/>
                  </a:cxn>
                  <a:cxn ang="0">
                    <a:pos x="T6" y="T7"/>
                  </a:cxn>
                  <a:cxn ang="0">
                    <a:pos x="T8" y="T9"/>
                  </a:cxn>
                </a:cxnLst>
                <a:rect l="0" t="0" r="r" b="b"/>
                <a:pathLst>
                  <a:path w="266" h="99">
                    <a:moveTo>
                      <a:pt x="265" y="84"/>
                    </a:moveTo>
                    <a:lnTo>
                      <a:pt x="11" y="0"/>
                    </a:lnTo>
                    <a:lnTo>
                      <a:pt x="0" y="10"/>
                    </a:lnTo>
                    <a:lnTo>
                      <a:pt x="265" y="98"/>
                    </a:lnTo>
                    <a:lnTo>
                      <a:pt x="265" y="84"/>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 name="Freeform 42"/>
              <p:cNvSpPr>
                <a:spLocks/>
              </p:cNvSpPr>
              <p:nvPr/>
            </p:nvSpPr>
            <p:spPr bwMode="auto">
              <a:xfrm>
                <a:off x="1829" y="2393"/>
                <a:ext cx="256" cy="111"/>
              </a:xfrm>
              <a:custGeom>
                <a:avLst/>
                <a:gdLst>
                  <a:gd name="T0" fmla="*/ 287 w 288"/>
                  <a:gd name="T1" fmla="*/ 95 h 111"/>
                  <a:gd name="T2" fmla="*/ 0 w 288"/>
                  <a:gd name="T3" fmla="*/ 0 h 111"/>
                  <a:gd name="T4" fmla="*/ 0 w 288"/>
                  <a:gd name="T5" fmla="*/ 14 h 111"/>
                  <a:gd name="T6" fmla="*/ 287 w 288"/>
                  <a:gd name="T7" fmla="*/ 110 h 111"/>
                  <a:gd name="T8" fmla="*/ 287 w 288"/>
                  <a:gd name="T9" fmla="*/ 95 h 111"/>
                </a:gdLst>
                <a:ahLst/>
                <a:cxnLst>
                  <a:cxn ang="0">
                    <a:pos x="T0" y="T1"/>
                  </a:cxn>
                  <a:cxn ang="0">
                    <a:pos x="T2" y="T3"/>
                  </a:cxn>
                  <a:cxn ang="0">
                    <a:pos x="T4" y="T5"/>
                  </a:cxn>
                  <a:cxn ang="0">
                    <a:pos x="T6" y="T7"/>
                  </a:cxn>
                  <a:cxn ang="0">
                    <a:pos x="T8" y="T9"/>
                  </a:cxn>
                </a:cxnLst>
                <a:rect l="0" t="0" r="r" b="b"/>
                <a:pathLst>
                  <a:path w="288" h="111">
                    <a:moveTo>
                      <a:pt x="287" y="95"/>
                    </a:moveTo>
                    <a:lnTo>
                      <a:pt x="0" y="0"/>
                    </a:lnTo>
                    <a:lnTo>
                      <a:pt x="0" y="14"/>
                    </a:lnTo>
                    <a:lnTo>
                      <a:pt x="287" y="110"/>
                    </a:lnTo>
                    <a:lnTo>
                      <a:pt x="287"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 name="Freeform 43"/>
              <p:cNvSpPr>
                <a:spLocks/>
              </p:cNvSpPr>
              <p:nvPr/>
            </p:nvSpPr>
            <p:spPr bwMode="auto">
              <a:xfrm>
                <a:off x="1829" y="2445"/>
                <a:ext cx="247" cy="104"/>
              </a:xfrm>
              <a:custGeom>
                <a:avLst/>
                <a:gdLst>
                  <a:gd name="T0" fmla="*/ 277 w 278"/>
                  <a:gd name="T1" fmla="*/ 92 h 104"/>
                  <a:gd name="T2" fmla="*/ 0 w 278"/>
                  <a:gd name="T3" fmla="*/ 0 h 104"/>
                  <a:gd name="T4" fmla="*/ 0 w 278"/>
                  <a:gd name="T5" fmla="*/ 14 h 104"/>
                  <a:gd name="T6" fmla="*/ 266 w 278"/>
                  <a:gd name="T7" fmla="*/ 103 h 104"/>
                  <a:gd name="T8" fmla="*/ 277 w 278"/>
                  <a:gd name="T9" fmla="*/ 92 h 104"/>
                </a:gdLst>
                <a:ahLst/>
                <a:cxnLst>
                  <a:cxn ang="0">
                    <a:pos x="T0" y="T1"/>
                  </a:cxn>
                  <a:cxn ang="0">
                    <a:pos x="T2" y="T3"/>
                  </a:cxn>
                  <a:cxn ang="0">
                    <a:pos x="T4" y="T5"/>
                  </a:cxn>
                  <a:cxn ang="0">
                    <a:pos x="T6" y="T7"/>
                  </a:cxn>
                  <a:cxn ang="0">
                    <a:pos x="T8" y="T9"/>
                  </a:cxn>
                </a:cxnLst>
                <a:rect l="0" t="0" r="r" b="b"/>
                <a:pathLst>
                  <a:path w="278" h="104">
                    <a:moveTo>
                      <a:pt x="277" y="92"/>
                    </a:moveTo>
                    <a:lnTo>
                      <a:pt x="0" y="0"/>
                    </a:lnTo>
                    <a:lnTo>
                      <a:pt x="0" y="14"/>
                    </a:lnTo>
                    <a:lnTo>
                      <a:pt x="266" y="103"/>
                    </a:lnTo>
                    <a:lnTo>
                      <a:pt x="277" y="9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 name="Freeform 44"/>
              <p:cNvSpPr>
                <a:spLocks/>
              </p:cNvSpPr>
              <p:nvPr/>
            </p:nvSpPr>
            <p:spPr bwMode="auto">
              <a:xfrm>
                <a:off x="1829" y="2498"/>
                <a:ext cx="213" cy="90"/>
              </a:xfrm>
              <a:custGeom>
                <a:avLst/>
                <a:gdLst>
                  <a:gd name="T0" fmla="*/ 238 w 239"/>
                  <a:gd name="T1" fmla="*/ 79 h 90"/>
                  <a:gd name="T2" fmla="*/ 0 w 239"/>
                  <a:gd name="T3" fmla="*/ 0 h 90"/>
                  <a:gd name="T4" fmla="*/ 0 w 239"/>
                  <a:gd name="T5" fmla="*/ 14 h 90"/>
                  <a:gd name="T6" fmla="*/ 227 w 239"/>
                  <a:gd name="T7" fmla="*/ 89 h 90"/>
                  <a:gd name="T8" fmla="*/ 238 w 239"/>
                  <a:gd name="T9" fmla="*/ 79 h 90"/>
                </a:gdLst>
                <a:ahLst/>
                <a:cxnLst>
                  <a:cxn ang="0">
                    <a:pos x="T0" y="T1"/>
                  </a:cxn>
                  <a:cxn ang="0">
                    <a:pos x="T2" y="T3"/>
                  </a:cxn>
                  <a:cxn ang="0">
                    <a:pos x="T4" y="T5"/>
                  </a:cxn>
                  <a:cxn ang="0">
                    <a:pos x="T6" y="T7"/>
                  </a:cxn>
                  <a:cxn ang="0">
                    <a:pos x="T8" y="T9"/>
                  </a:cxn>
                </a:cxnLst>
                <a:rect l="0" t="0" r="r" b="b"/>
                <a:pathLst>
                  <a:path w="239" h="90">
                    <a:moveTo>
                      <a:pt x="238" y="79"/>
                    </a:moveTo>
                    <a:lnTo>
                      <a:pt x="0" y="0"/>
                    </a:lnTo>
                    <a:lnTo>
                      <a:pt x="0" y="14"/>
                    </a:lnTo>
                    <a:lnTo>
                      <a:pt x="227" y="89"/>
                    </a:lnTo>
                    <a:lnTo>
                      <a:pt x="238" y="79"/>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 name="Freeform 45"/>
              <p:cNvSpPr>
                <a:spLocks/>
              </p:cNvSpPr>
              <p:nvPr/>
            </p:nvSpPr>
            <p:spPr bwMode="auto">
              <a:xfrm>
                <a:off x="1860" y="2561"/>
                <a:ext cx="177" cy="81"/>
              </a:xfrm>
              <a:custGeom>
                <a:avLst/>
                <a:gdLst>
                  <a:gd name="T0" fmla="*/ 178 w 200"/>
                  <a:gd name="T1" fmla="*/ 59 h 81"/>
                  <a:gd name="T2" fmla="*/ 151 w 200"/>
                  <a:gd name="T3" fmla="*/ 50 h 81"/>
                  <a:gd name="T4" fmla="*/ 109 w 200"/>
                  <a:gd name="T5" fmla="*/ 50 h 81"/>
                  <a:gd name="T6" fmla="*/ 199 w 200"/>
                  <a:gd name="T7" fmla="*/ 80 h 81"/>
                  <a:gd name="T8" fmla="*/ 178 w 200"/>
                  <a:gd name="T9" fmla="*/ 59 h 81"/>
                  <a:gd name="T10" fmla="*/ 151 w 200"/>
                  <a:gd name="T11" fmla="*/ 50 h 81"/>
                  <a:gd name="T12" fmla="*/ 0 w 200"/>
                  <a:gd name="T13" fmla="*/ 0 h 81"/>
                  <a:gd name="T14" fmla="*/ 21 w 200"/>
                  <a:gd name="T15" fmla="*/ 21 h 81"/>
                  <a:gd name="T16" fmla="*/ 109 w 200"/>
                  <a:gd name="T17" fmla="*/ 50 h 81"/>
                  <a:gd name="T18" fmla="*/ 151 w 200"/>
                  <a:gd name="T19" fmla="*/ 50 h 81"/>
                  <a:gd name="T20" fmla="*/ 178 w 200"/>
                  <a:gd name="T21" fmla="*/ 5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81">
                    <a:moveTo>
                      <a:pt x="178" y="59"/>
                    </a:moveTo>
                    <a:lnTo>
                      <a:pt x="151" y="50"/>
                    </a:lnTo>
                    <a:lnTo>
                      <a:pt x="109" y="50"/>
                    </a:lnTo>
                    <a:lnTo>
                      <a:pt x="199" y="80"/>
                    </a:lnTo>
                    <a:lnTo>
                      <a:pt x="178" y="59"/>
                    </a:lnTo>
                    <a:lnTo>
                      <a:pt x="151" y="50"/>
                    </a:lnTo>
                    <a:lnTo>
                      <a:pt x="0" y="0"/>
                    </a:lnTo>
                    <a:lnTo>
                      <a:pt x="21" y="21"/>
                    </a:lnTo>
                    <a:lnTo>
                      <a:pt x="109" y="50"/>
                    </a:lnTo>
                    <a:lnTo>
                      <a:pt x="151" y="50"/>
                    </a:lnTo>
                    <a:lnTo>
                      <a:pt x="178" y="59"/>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 name="Freeform 46"/>
              <p:cNvSpPr>
                <a:spLocks/>
              </p:cNvSpPr>
              <p:nvPr/>
            </p:nvSpPr>
            <p:spPr bwMode="auto">
              <a:xfrm>
                <a:off x="1883" y="2625"/>
                <a:ext cx="202" cy="88"/>
              </a:xfrm>
              <a:custGeom>
                <a:avLst/>
                <a:gdLst>
                  <a:gd name="T0" fmla="*/ 227 w 228"/>
                  <a:gd name="T1" fmla="*/ 72 h 88"/>
                  <a:gd name="T2" fmla="*/ 11 w 228"/>
                  <a:gd name="T3" fmla="*/ 0 h 88"/>
                  <a:gd name="T4" fmla="*/ 0 w 228"/>
                  <a:gd name="T5" fmla="*/ 11 h 88"/>
                  <a:gd name="T6" fmla="*/ 227 w 228"/>
                  <a:gd name="T7" fmla="*/ 87 h 88"/>
                  <a:gd name="T8" fmla="*/ 227 w 228"/>
                  <a:gd name="T9" fmla="*/ 72 h 88"/>
                </a:gdLst>
                <a:ahLst/>
                <a:cxnLst>
                  <a:cxn ang="0">
                    <a:pos x="T0" y="T1"/>
                  </a:cxn>
                  <a:cxn ang="0">
                    <a:pos x="T2" y="T3"/>
                  </a:cxn>
                  <a:cxn ang="0">
                    <a:pos x="T4" y="T5"/>
                  </a:cxn>
                  <a:cxn ang="0">
                    <a:pos x="T6" y="T7"/>
                  </a:cxn>
                  <a:cxn ang="0">
                    <a:pos x="T8" y="T9"/>
                  </a:cxn>
                </a:cxnLst>
                <a:rect l="0" t="0" r="r" b="b"/>
                <a:pathLst>
                  <a:path w="228" h="88">
                    <a:moveTo>
                      <a:pt x="227" y="72"/>
                    </a:moveTo>
                    <a:lnTo>
                      <a:pt x="11" y="0"/>
                    </a:lnTo>
                    <a:lnTo>
                      <a:pt x="0" y="11"/>
                    </a:lnTo>
                    <a:lnTo>
                      <a:pt x="227" y="87"/>
                    </a:lnTo>
                    <a:lnTo>
                      <a:pt x="227" y="7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Freeform 47"/>
              <p:cNvSpPr>
                <a:spLocks/>
              </p:cNvSpPr>
              <p:nvPr/>
            </p:nvSpPr>
            <p:spPr bwMode="auto">
              <a:xfrm>
                <a:off x="1848" y="2664"/>
                <a:ext cx="237" cy="101"/>
              </a:xfrm>
              <a:custGeom>
                <a:avLst/>
                <a:gdLst>
                  <a:gd name="T0" fmla="*/ 266 w 267"/>
                  <a:gd name="T1" fmla="*/ 86 h 101"/>
                  <a:gd name="T2" fmla="*/ 10 w 267"/>
                  <a:gd name="T3" fmla="*/ 0 h 101"/>
                  <a:gd name="T4" fmla="*/ 0 w 267"/>
                  <a:gd name="T5" fmla="*/ 11 h 101"/>
                  <a:gd name="T6" fmla="*/ 266 w 267"/>
                  <a:gd name="T7" fmla="*/ 100 h 101"/>
                  <a:gd name="T8" fmla="*/ 266 w 267"/>
                  <a:gd name="T9" fmla="*/ 86 h 101"/>
                </a:gdLst>
                <a:ahLst/>
                <a:cxnLst>
                  <a:cxn ang="0">
                    <a:pos x="T0" y="T1"/>
                  </a:cxn>
                  <a:cxn ang="0">
                    <a:pos x="T2" y="T3"/>
                  </a:cxn>
                  <a:cxn ang="0">
                    <a:pos x="T4" y="T5"/>
                  </a:cxn>
                  <a:cxn ang="0">
                    <a:pos x="T6" y="T7"/>
                  </a:cxn>
                  <a:cxn ang="0">
                    <a:pos x="T8" y="T9"/>
                  </a:cxn>
                </a:cxnLst>
                <a:rect l="0" t="0" r="r" b="b"/>
                <a:pathLst>
                  <a:path w="267" h="101">
                    <a:moveTo>
                      <a:pt x="266" y="86"/>
                    </a:moveTo>
                    <a:lnTo>
                      <a:pt x="10" y="0"/>
                    </a:lnTo>
                    <a:lnTo>
                      <a:pt x="0" y="11"/>
                    </a:lnTo>
                    <a:lnTo>
                      <a:pt x="266" y="100"/>
                    </a:lnTo>
                    <a:lnTo>
                      <a:pt x="266" y="8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Freeform 48"/>
              <p:cNvSpPr>
                <a:spLocks/>
              </p:cNvSpPr>
              <p:nvPr/>
            </p:nvSpPr>
            <p:spPr bwMode="auto">
              <a:xfrm>
                <a:off x="1829" y="2706"/>
                <a:ext cx="256" cy="111"/>
              </a:xfrm>
              <a:custGeom>
                <a:avLst/>
                <a:gdLst>
                  <a:gd name="T0" fmla="*/ 287 w 288"/>
                  <a:gd name="T1" fmla="*/ 96 h 111"/>
                  <a:gd name="T2" fmla="*/ 0 w 288"/>
                  <a:gd name="T3" fmla="*/ 0 h 111"/>
                  <a:gd name="T4" fmla="*/ 0 w 288"/>
                  <a:gd name="T5" fmla="*/ 14 h 111"/>
                  <a:gd name="T6" fmla="*/ 287 w 288"/>
                  <a:gd name="T7" fmla="*/ 110 h 111"/>
                  <a:gd name="T8" fmla="*/ 287 w 288"/>
                  <a:gd name="T9" fmla="*/ 96 h 111"/>
                </a:gdLst>
                <a:ahLst/>
                <a:cxnLst>
                  <a:cxn ang="0">
                    <a:pos x="T0" y="T1"/>
                  </a:cxn>
                  <a:cxn ang="0">
                    <a:pos x="T2" y="T3"/>
                  </a:cxn>
                  <a:cxn ang="0">
                    <a:pos x="T4" y="T5"/>
                  </a:cxn>
                  <a:cxn ang="0">
                    <a:pos x="T6" y="T7"/>
                  </a:cxn>
                  <a:cxn ang="0">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Freeform 49"/>
              <p:cNvSpPr>
                <a:spLocks/>
              </p:cNvSpPr>
              <p:nvPr/>
            </p:nvSpPr>
            <p:spPr bwMode="auto">
              <a:xfrm>
                <a:off x="1829" y="2759"/>
                <a:ext cx="256" cy="110"/>
              </a:xfrm>
              <a:custGeom>
                <a:avLst/>
                <a:gdLst>
                  <a:gd name="T0" fmla="*/ 287 w 288"/>
                  <a:gd name="T1" fmla="*/ 95 h 110"/>
                  <a:gd name="T2" fmla="*/ 0 w 288"/>
                  <a:gd name="T3" fmla="*/ 0 h 110"/>
                  <a:gd name="T4" fmla="*/ 0 w 288"/>
                  <a:gd name="T5" fmla="*/ 14 h 110"/>
                  <a:gd name="T6" fmla="*/ 287 w 288"/>
                  <a:gd name="T7" fmla="*/ 109 h 110"/>
                  <a:gd name="T8" fmla="*/ 287 w 288"/>
                  <a:gd name="T9" fmla="*/ 95 h 110"/>
                </a:gdLst>
                <a:ahLst/>
                <a:cxnLst>
                  <a:cxn ang="0">
                    <a:pos x="T0" y="T1"/>
                  </a:cxn>
                  <a:cxn ang="0">
                    <a:pos x="T2" y="T3"/>
                  </a:cxn>
                  <a:cxn ang="0">
                    <a:pos x="T4" y="T5"/>
                  </a:cxn>
                  <a:cxn ang="0">
                    <a:pos x="T6" y="T7"/>
                  </a:cxn>
                  <a:cxn ang="0">
                    <a:pos x="T8" y="T9"/>
                  </a:cxn>
                </a:cxnLst>
                <a:rect l="0" t="0" r="r" b="b"/>
                <a:pathLst>
                  <a:path w="288" h="110">
                    <a:moveTo>
                      <a:pt x="287" y="95"/>
                    </a:moveTo>
                    <a:lnTo>
                      <a:pt x="0" y="0"/>
                    </a:lnTo>
                    <a:lnTo>
                      <a:pt x="0" y="14"/>
                    </a:lnTo>
                    <a:lnTo>
                      <a:pt x="287" y="109"/>
                    </a:lnTo>
                    <a:lnTo>
                      <a:pt x="287"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Freeform 50"/>
              <p:cNvSpPr>
                <a:spLocks/>
              </p:cNvSpPr>
              <p:nvPr/>
            </p:nvSpPr>
            <p:spPr bwMode="auto">
              <a:xfrm>
                <a:off x="1829" y="2811"/>
                <a:ext cx="256" cy="111"/>
              </a:xfrm>
              <a:custGeom>
                <a:avLst/>
                <a:gdLst>
                  <a:gd name="T0" fmla="*/ 287 w 288"/>
                  <a:gd name="T1" fmla="*/ 96 h 111"/>
                  <a:gd name="T2" fmla="*/ 0 w 288"/>
                  <a:gd name="T3" fmla="*/ 0 h 111"/>
                  <a:gd name="T4" fmla="*/ 0 w 288"/>
                  <a:gd name="T5" fmla="*/ 14 h 111"/>
                  <a:gd name="T6" fmla="*/ 287 w 288"/>
                  <a:gd name="T7" fmla="*/ 110 h 111"/>
                  <a:gd name="T8" fmla="*/ 287 w 288"/>
                  <a:gd name="T9" fmla="*/ 96 h 111"/>
                </a:gdLst>
                <a:ahLst/>
                <a:cxnLst>
                  <a:cxn ang="0">
                    <a:pos x="T0" y="T1"/>
                  </a:cxn>
                  <a:cxn ang="0">
                    <a:pos x="T2" y="T3"/>
                  </a:cxn>
                  <a:cxn ang="0">
                    <a:pos x="T4" y="T5"/>
                  </a:cxn>
                  <a:cxn ang="0">
                    <a:pos x="T6" y="T7"/>
                  </a:cxn>
                  <a:cxn ang="0">
                    <a:pos x="T8" y="T9"/>
                  </a:cxn>
                </a:cxnLst>
                <a:rect l="0" t="0" r="r" b="b"/>
                <a:pathLst>
                  <a:path w="288" h="111">
                    <a:moveTo>
                      <a:pt x="287" y="96"/>
                    </a:moveTo>
                    <a:lnTo>
                      <a:pt x="0" y="0"/>
                    </a:lnTo>
                    <a:lnTo>
                      <a:pt x="0" y="14"/>
                    </a:lnTo>
                    <a:lnTo>
                      <a:pt x="287" y="110"/>
                    </a:lnTo>
                    <a:lnTo>
                      <a:pt x="287" y="96"/>
                    </a:lnTo>
                  </a:path>
                </a:pathLst>
              </a:custGeom>
              <a:solidFill>
                <a:srgbClr val="EDC58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Freeform 51"/>
              <p:cNvSpPr>
                <a:spLocks/>
              </p:cNvSpPr>
              <p:nvPr/>
            </p:nvSpPr>
            <p:spPr bwMode="auto">
              <a:xfrm>
                <a:off x="1829" y="2863"/>
                <a:ext cx="256" cy="111"/>
              </a:xfrm>
              <a:custGeom>
                <a:avLst/>
                <a:gdLst>
                  <a:gd name="T0" fmla="*/ 287 w 288"/>
                  <a:gd name="T1" fmla="*/ 96 h 111"/>
                  <a:gd name="T2" fmla="*/ 0 w 288"/>
                  <a:gd name="T3" fmla="*/ 0 h 111"/>
                  <a:gd name="T4" fmla="*/ 0 w 288"/>
                  <a:gd name="T5" fmla="*/ 14 h 111"/>
                  <a:gd name="T6" fmla="*/ 287 w 288"/>
                  <a:gd name="T7" fmla="*/ 110 h 111"/>
                  <a:gd name="T8" fmla="*/ 287 w 288"/>
                  <a:gd name="T9" fmla="*/ 96 h 111"/>
                </a:gdLst>
                <a:ahLst/>
                <a:cxnLst>
                  <a:cxn ang="0">
                    <a:pos x="T0" y="T1"/>
                  </a:cxn>
                  <a:cxn ang="0">
                    <a:pos x="T2" y="T3"/>
                  </a:cxn>
                  <a:cxn ang="0">
                    <a:pos x="T4" y="T5"/>
                  </a:cxn>
                  <a:cxn ang="0">
                    <a:pos x="T6" y="T7"/>
                  </a:cxn>
                  <a:cxn ang="0">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Freeform 52"/>
              <p:cNvSpPr>
                <a:spLocks/>
              </p:cNvSpPr>
              <p:nvPr/>
            </p:nvSpPr>
            <p:spPr bwMode="auto">
              <a:xfrm>
                <a:off x="1829" y="2915"/>
                <a:ext cx="256" cy="111"/>
              </a:xfrm>
              <a:custGeom>
                <a:avLst/>
                <a:gdLst>
                  <a:gd name="T0" fmla="*/ 287 w 288"/>
                  <a:gd name="T1" fmla="*/ 96 h 111"/>
                  <a:gd name="T2" fmla="*/ 0 w 288"/>
                  <a:gd name="T3" fmla="*/ 0 h 111"/>
                  <a:gd name="T4" fmla="*/ 0 w 288"/>
                  <a:gd name="T5" fmla="*/ 14 h 111"/>
                  <a:gd name="T6" fmla="*/ 287 w 288"/>
                  <a:gd name="T7" fmla="*/ 110 h 111"/>
                  <a:gd name="T8" fmla="*/ 287 w 288"/>
                  <a:gd name="T9" fmla="*/ 96 h 111"/>
                </a:gdLst>
                <a:ahLst/>
                <a:cxnLst>
                  <a:cxn ang="0">
                    <a:pos x="T0" y="T1"/>
                  </a:cxn>
                  <a:cxn ang="0">
                    <a:pos x="T2" y="T3"/>
                  </a:cxn>
                  <a:cxn ang="0">
                    <a:pos x="T4" y="T5"/>
                  </a:cxn>
                  <a:cxn ang="0">
                    <a:pos x="T6" y="T7"/>
                  </a:cxn>
                  <a:cxn ang="0">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Freeform 53"/>
              <p:cNvSpPr>
                <a:spLocks/>
              </p:cNvSpPr>
              <p:nvPr/>
            </p:nvSpPr>
            <p:spPr bwMode="auto">
              <a:xfrm>
                <a:off x="1829" y="2968"/>
                <a:ext cx="256" cy="110"/>
              </a:xfrm>
              <a:custGeom>
                <a:avLst/>
                <a:gdLst>
                  <a:gd name="T0" fmla="*/ 287 w 288"/>
                  <a:gd name="T1" fmla="*/ 95 h 110"/>
                  <a:gd name="T2" fmla="*/ 0 w 288"/>
                  <a:gd name="T3" fmla="*/ 0 h 110"/>
                  <a:gd name="T4" fmla="*/ 0 w 288"/>
                  <a:gd name="T5" fmla="*/ 14 h 110"/>
                  <a:gd name="T6" fmla="*/ 287 w 288"/>
                  <a:gd name="T7" fmla="*/ 109 h 110"/>
                  <a:gd name="T8" fmla="*/ 287 w 288"/>
                  <a:gd name="T9" fmla="*/ 95 h 110"/>
                </a:gdLst>
                <a:ahLst/>
                <a:cxnLst>
                  <a:cxn ang="0">
                    <a:pos x="T0" y="T1"/>
                  </a:cxn>
                  <a:cxn ang="0">
                    <a:pos x="T2" y="T3"/>
                  </a:cxn>
                  <a:cxn ang="0">
                    <a:pos x="T4" y="T5"/>
                  </a:cxn>
                  <a:cxn ang="0">
                    <a:pos x="T6" y="T7"/>
                  </a:cxn>
                  <a:cxn ang="0">
                    <a:pos x="T8" y="T9"/>
                  </a:cxn>
                </a:cxnLst>
                <a:rect l="0" t="0" r="r" b="b"/>
                <a:pathLst>
                  <a:path w="288" h="110">
                    <a:moveTo>
                      <a:pt x="287" y="95"/>
                    </a:moveTo>
                    <a:lnTo>
                      <a:pt x="0" y="0"/>
                    </a:lnTo>
                    <a:lnTo>
                      <a:pt x="0" y="14"/>
                    </a:lnTo>
                    <a:lnTo>
                      <a:pt x="287" y="109"/>
                    </a:lnTo>
                    <a:lnTo>
                      <a:pt x="287"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54"/>
              <p:cNvSpPr>
                <a:spLocks/>
              </p:cNvSpPr>
              <p:nvPr/>
            </p:nvSpPr>
            <p:spPr bwMode="auto">
              <a:xfrm>
                <a:off x="1829" y="3020"/>
                <a:ext cx="256" cy="110"/>
              </a:xfrm>
              <a:custGeom>
                <a:avLst/>
                <a:gdLst>
                  <a:gd name="T0" fmla="*/ 287 w 288"/>
                  <a:gd name="T1" fmla="*/ 95 h 110"/>
                  <a:gd name="T2" fmla="*/ 0 w 288"/>
                  <a:gd name="T3" fmla="*/ 0 h 110"/>
                  <a:gd name="T4" fmla="*/ 0 w 288"/>
                  <a:gd name="T5" fmla="*/ 14 h 110"/>
                  <a:gd name="T6" fmla="*/ 287 w 288"/>
                  <a:gd name="T7" fmla="*/ 109 h 110"/>
                  <a:gd name="T8" fmla="*/ 287 w 288"/>
                  <a:gd name="T9" fmla="*/ 95 h 110"/>
                </a:gdLst>
                <a:ahLst/>
                <a:cxnLst>
                  <a:cxn ang="0">
                    <a:pos x="T0" y="T1"/>
                  </a:cxn>
                  <a:cxn ang="0">
                    <a:pos x="T2" y="T3"/>
                  </a:cxn>
                  <a:cxn ang="0">
                    <a:pos x="T4" y="T5"/>
                  </a:cxn>
                  <a:cxn ang="0">
                    <a:pos x="T6" y="T7"/>
                  </a:cxn>
                  <a:cxn ang="0">
                    <a:pos x="T8" y="T9"/>
                  </a:cxn>
                </a:cxnLst>
                <a:rect l="0" t="0" r="r" b="b"/>
                <a:pathLst>
                  <a:path w="288" h="110">
                    <a:moveTo>
                      <a:pt x="287" y="95"/>
                    </a:moveTo>
                    <a:lnTo>
                      <a:pt x="0" y="0"/>
                    </a:lnTo>
                    <a:lnTo>
                      <a:pt x="0" y="14"/>
                    </a:lnTo>
                    <a:lnTo>
                      <a:pt x="287" y="109"/>
                    </a:lnTo>
                    <a:lnTo>
                      <a:pt x="287"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Freeform 55"/>
              <p:cNvSpPr>
                <a:spLocks/>
              </p:cNvSpPr>
              <p:nvPr/>
            </p:nvSpPr>
            <p:spPr bwMode="auto">
              <a:xfrm>
                <a:off x="1829" y="3072"/>
                <a:ext cx="256" cy="111"/>
              </a:xfrm>
              <a:custGeom>
                <a:avLst/>
                <a:gdLst>
                  <a:gd name="T0" fmla="*/ 287 w 288"/>
                  <a:gd name="T1" fmla="*/ 96 h 111"/>
                  <a:gd name="T2" fmla="*/ 0 w 288"/>
                  <a:gd name="T3" fmla="*/ 0 h 111"/>
                  <a:gd name="T4" fmla="*/ 0 w 288"/>
                  <a:gd name="T5" fmla="*/ 14 h 111"/>
                  <a:gd name="T6" fmla="*/ 287 w 288"/>
                  <a:gd name="T7" fmla="*/ 110 h 111"/>
                  <a:gd name="T8" fmla="*/ 287 w 288"/>
                  <a:gd name="T9" fmla="*/ 96 h 111"/>
                </a:gdLst>
                <a:ahLst/>
                <a:cxnLst>
                  <a:cxn ang="0">
                    <a:pos x="T0" y="T1"/>
                  </a:cxn>
                  <a:cxn ang="0">
                    <a:pos x="T2" y="T3"/>
                  </a:cxn>
                  <a:cxn ang="0">
                    <a:pos x="T4" y="T5"/>
                  </a:cxn>
                  <a:cxn ang="0">
                    <a:pos x="T6" y="T7"/>
                  </a:cxn>
                  <a:cxn ang="0">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Freeform 56"/>
              <p:cNvSpPr>
                <a:spLocks/>
              </p:cNvSpPr>
              <p:nvPr/>
            </p:nvSpPr>
            <p:spPr bwMode="auto">
              <a:xfrm>
                <a:off x="1829" y="3124"/>
                <a:ext cx="256" cy="111"/>
              </a:xfrm>
              <a:custGeom>
                <a:avLst/>
                <a:gdLst>
                  <a:gd name="T0" fmla="*/ 287 w 288"/>
                  <a:gd name="T1" fmla="*/ 96 h 111"/>
                  <a:gd name="T2" fmla="*/ 0 w 288"/>
                  <a:gd name="T3" fmla="*/ 0 h 111"/>
                  <a:gd name="T4" fmla="*/ 0 w 288"/>
                  <a:gd name="T5" fmla="*/ 14 h 111"/>
                  <a:gd name="T6" fmla="*/ 287 w 288"/>
                  <a:gd name="T7" fmla="*/ 110 h 111"/>
                  <a:gd name="T8" fmla="*/ 287 w 288"/>
                  <a:gd name="T9" fmla="*/ 96 h 111"/>
                </a:gdLst>
                <a:ahLst/>
                <a:cxnLst>
                  <a:cxn ang="0">
                    <a:pos x="T0" y="T1"/>
                  </a:cxn>
                  <a:cxn ang="0">
                    <a:pos x="T2" y="T3"/>
                  </a:cxn>
                  <a:cxn ang="0">
                    <a:pos x="T4" y="T5"/>
                  </a:cxn>
                  <a:cxn ang="0">
                    <a:pos x="T6" y="T7"/>
                  </a:cxn>
                  <a:cxn ang="0">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Freeform 57"/>
              <p:cNvSpPr>
                <a:spLocks/>
              </p:cNvSpPr>
              <p:nvPr/>
            </p:nvSpPr>
            <p:spPr bwMode="auto">
              <a:xfrm>
                <a:off x="1829" y="3176"/>
                <a:ext cx="248" cy="105"/>
              </a:xfrm>
              <a:custGeom>
                <a:avLst/>
                <a:gdLst>
                  <a:gd name="T0" fmla="*/ 278 w 279"/>
                  <a:gd name="T1" fmla="*/ 93 h 105"/>
                  <a:gd name="T2" fmla="*/ 0 w 279"/>
                  <a:gd name="T3" fmla="*/ 0 h 105"/>
                  <a:gd name="T4" fmla="*/ 0 w 279"/>
                  <a:gd name="T5" fmla="*/ 14 h 105"/>
                  <a:gd name="T6" fmla="*/ 268 w 279"/>
                  <a:gd name="T7" fmla="*/ 104 h 105"/>
                  <a:gd name="T8" fmla="*/ 278 w 279"/>
                  <a:gd name="T9" fmla="*/ 93 h 105"/>
                </a:gdLst>
                <a:ahLst/>
                <a:cxnLst>
                  <a:cxn ang="0">
                    <a:pos x="T0" y="T1"/>
                  </a:cxn>
                  <a:cxn ang="0">
                    <a:pos x="T2" y="T3"/>
                  </a:cxn>
                  <a:cxn ang="0">
                    <a:pos x="T4" y="T5"/>
                  </a:cxn>
                  <a:cxn ang="0">
                    <a:pos x="T6" y="T7"/>
                  </a:cxn>
                  <a:cxn ang="0">
                    <a:pos x="T8" y="T9"/>
                  </a:cxn>
                </a:cxnLst>
                <a:rect l="0" t="0" r="r" b="b"/>
                <a:pathLst>
                  <a:path w="279" h="105">
                    <a:moveTo>
                      <a:pt x="278" y="93"/>
                    </a:moveTo>
                    <a:lnTo>
                      <a:pt x="0" y="0"/>
                    </a:lnTo>
                    <a:lnTo>
                      <a:pt x="0" y="14"/>
                    </a:lnTo>
                    <a:lnTo>
                      <a:pt x="268" y="104"/>
                    </a:lnTo>
                    <a:lnTo>
                      <a:pt x="278" y="93"/>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Freeform 58"/>
              <p:cNvSpPr>
                <a:spLocks/>
              </p:cNvSpPr>
              <p:nvPr/>
            </p:nvSpPr>
            <p:spPr bwMode="auto">
              <a:xfrm>
                <a:off x="1829" y="3229"/>
                <a:ext cx="214" cy="91"/>
              </a:xfrm>
              <a:custGeom>
                <a:avLst/>
                <a:gdLst>
                  <a:gd name="T0" fmla="*/ 239 w 240"/>
                  <a:gd name="T1" fmla="*/ 79 h 91"/>
                  <a:gd name="T2" fmla="*/ 0 w 240"/>
                  <a:gd name="T3" fmla="*/ 0 h 91"/>
                  <a:gd name="T4" fmla="*/ 0 w 240"/>
                  <a:gd name="T5" fmla="*/ 14 h 91"/>
                  <a:gd name="T6" fmla="*/ 228 w 240"/>
                  <a:gd name="T7" fmla="*/ 90 h 91"/>
                  <a:gd name="T8" fmla="*/ 239 w 240"/>
                  <a:gd name="T9" fmla="*/ 79 h 91"/>
                </a:gdLst>
                <a:ahLst/>
                <a:cxnLst>
                  <a:cxn ang="0">
                    <a:pos x="T0" y="T1"/>
                  </a:cxn>
                  <a:cxn ang="0">
                    <a:pos x="T2" y="T3"/>
                  </a:cxn>
                  <a:cxn ang="0">
                    <a:pos x="T4" y="T5"/>
                  </a:cxn>
                  <a:cxn ang="0">
                    <a:pos x="T6" y="T7"/>
                  </a:cxn>
                  <a:cxn ang="0">
                    <a:pos x="T8" y="T9"/>
                  </a:cxn>
                </a:cxnLst>
                <a:rect l="0" t="0" r="r" b="b"/>
                <a:pathLst>
                  <a:path w="240" h="91">
                    <a:moveTo>
                      <a:pt x="239" y="79"/>
                    </a:moveTo>
                    <a:lnTo>
                      <a:pt x="0" y="0"/>
                    </a:lnTo>
                    <a:lnTo>
                      <a:pt x="0" y="14"/>
                    </a:lnTo>
                    <a:lnTo>
                      <a:pt x="228" y="90"/>
                    </a:lnTo>
                    <a:lnTo>
                      <a:pt x="239" y="79"/>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Freeform 59"/>
              <p:cNvSpPr>
                <a:spLocks/>
              </p:cNvSpPr>
              <p:nvPr/>
            </p:nvSpPr>
            <p:spPr bwMode="auto">
              <a:xfrm>
                <a:off x="1858" y="3292"/>
                <a:ext cx="141" cy="53"/>
              </a:xfrm>
              <a:custGeom>
                <a:avLst/>
                <a:gdLst>
                  <a:gd name="T0" fmla="*/ 158 w 159"/>
                  <a:gd name="T1" fmla="*/ 52 h 53"/>
                  <a:gd name="T2" fmla="*/ 0 w 159"/>
                  <a:gd name="T3" fmla="*/ 0 h 53"/>
                  <a:gd name="T4" fmla="*/ 21 w 159"/>
                  <a:gd name="T5" fmla="*/ 20 h 53"/>
                  <a:gd name="T6" fmla="*/ 116 w 159"/>
                  <a:gd name="T7" fmla="*/ 52 h 53"/>
                  <a:gd name="T8" fmla="*/ 158 w 159"/>
                  <a:gd name="T9" fmla="*/ 52 h 53"/>
                </a:gdLst>
                <a:ahLst/>
                <a:cxnLst>
                  <a:cxn ang="0">
                    <a:pos x="T0" y="T1"/>
                  </a:cxn>
                  <a:cxn ang="0">
                    <a:pos x="T2" y="T3"/>
                  </a:cxn>
                  <a:cxn ang="0">
                    <a:pos x="T4" y="T5"/>
                  </a:cxn>
                  <a:cxn ang="0">
                    <a:pos x="T6" y="T7"/>
                  </a:cxn>
                  <a:cxn ang="0">
                    <a:pos x="T8" y="T9"/>
                  </a:cxn>
                </a:cxnLst>
                <a:rect l="0" t="0" r="r" b="b"/>
                <a:pathLst>
                  <a:path w="159" h="53">
                    <a:moveTo>
                      <a:pt x="158" y="52"/>
                    </a:moveTo>
                    <a:lnTo>
                      <a:pt x="0" y="0"/>
                    </a:lnTo>
                    <a:lnTo>
                      <a:pt x="21" y="20"/>
                    </a:lnTo>
                    <a:lnTo>
                      <a:pt x="116" y="52"/>
                    </a:lnTo>
                    <a:lnTo>
                      <a:pt x="158" y="5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 name="Freeform 60"/>
              <p:cNvSpPr>
                <a:spLocks/>
              </p:cNvSpPr>
              <p:nvPr/>
            </p:nvSpPr>
            <p:spPr bwMode="auto">
              <a:xfrm>
                <a:off x="1815" y="2373"/>
                <a:ext cx="26" cy="28"/>
              </a:xfrm>
              <a:custGeom>
                <a:avLst/>
                <a:gdLst>
                  <a:gd name="T0" fmla="*/ 5 w 29"/>
                  <a:gd name="T1" fmla="*/ 0 h 28"/>
                  <a:gd name="T2" fmla="*/ 4 w 29"/>
                  <a:gd name="T3" fmla="*/ 1 h 28"/>
                  <a:gd name="T4" fmla="*/ 3 w 29"/>
                  <a:gd name="T5" fmla="*/ 3 h 28"/>
                  <a:gd name="T6" fmla="*/ 2 w 29"/>
                  <a:gd name="T7" fmla="*/ 4 h 28"/>
                  <a:gd name="T8" fmla="*/ 1 w 29"/>
                  <a:gd name="T9" fmla="*/ 6 h 28"/>
                  <a:gd name="T10" fmla="*/ 1 w 29"/>
                  <a:gd name="T11" fmla="*/ 7 h 28"/>
                  <a:gd name="T12" fmla="*/ 0 w 29"/>
                  <a:gd name="T13" fmla="*/ 9 h 28"/>
                  <a:gd name="T14" fmla="*/ 0 w 29"/>
                  <a:gd name="T15" fmla="*/ 10 h 28"/>
                  <a:gd name="T16" fmla="*/ 0 w 29"/>
                  <a:gd name="T17" fmla="*/ 12 h 28"/>
                  <a:gd name="T18" fmla="*/ 0 w 29"/>
                  <a:gd name="T19" fmla="*/ 13 h 28"/>
                  <a:gd name="T20" fmla="*/ 1 w 29"/>
                  <a:gd name="T21" fmla="*/ 15 h 28"/>
                  <a:gd name="T22" fmla="*/ 1 w 29"/>
                  <a:gd name="T23" fmla="*/ 16 h 28"/>
                  <a:gd name="T24" fmla="*/ 2 w 29"/>
                  <a:gd name="T25" fmla="*/ 17 h 28"/>
                  <a:gd name="T26" fmla="*/ 3 w 29"/>
                  <a:gd name="T27" fmla="*/ 20 h 28"/>
                  <a:gd name="T28" fmla="*/ 5 w 29"/>
                  <a:gd name="T29" fmla="*/ 22 h 28"/>
                  <a:gd name="T30" fmla="*/ 8 w 29"/>
                  <a:gd name="T31" fmla="*/ 24 h 28"/>
                  <a:gd name="T32" fmla="*/ 10 w 29"/>
                  <a:gd name="T33" fmla="*/ 26 h 28"/>
                  <a:gd name="T34" fmla="*/ 12 w 29"/>
                  <a:gd name="T35" fmla="*/ 26 h 28"/>
                  <a:gd name="T36" fmla="*/ 13 w 29"/>
                  <a:gd name="T37" fmla="*/ 27 h 28"/>
                  <a:gd name="T38" fmla="*/ 14 w 29"/>
                  <a:gd name="T39" fmla="*/ 27 h 28"/>
                  <a:gd name="T40" fmla="*/ 16 w 29"/>
                  <a:gd name="T41" fmla="*/ 27 h 28"/>
                  <a:gd name="T42" fmla="*/ 17 w 29"/>
                  <a:gd name="T43" fmla="*/ 27 h 28"/>
                  <a:gd name="T44" fmla="*/ 19 w 29"/>
                  <a:gd name="T45" fmla="*/ 27 h 28"/>
                  <a:gd name="T46" fmla="*/ 21 w 29"/>
                  <a:gd name="T47" fmla="*/ 27 h 28"/>
                  <a:gd name="T48" fmla="*/ 22 w 29"/>
                  <a:gd name="T49" fmla="*/ 26 h 28"/>
                  <a:gd name="T50" fmla="*/ 24 w 29"/>
                  <a:gd name="T51" fmla="*/ 26 h 28"/>
                  <a:gd name="T52" fmla="*/ 25 w 29"/>
                  <a:gd name="T53" fmla="*/ 25 h 28"/>
                  <a:gd name="T54" fmla="*/ 26 w 29"/>
                  <a:gd name="T55" fmla="*/ 24 h 28"/>
                  <a:gd name="T56" fmla="*/ 28 w 29"/>
                  <a:gd name="T57" fmla="*/ 22 h 28"/>
                  <a:gd name="T58" fmla="*/ 5 w 29"/>
                  <a:gd name="T5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8">
                    <a:moveTo>
                      <a:pt x="5" y="0"/>
                    </a:moveTo>
                    <a:lnTo>
                      <a:pt x="4" y="1"/>
                    </a:lnTo>
                    <a:lnTo>
                      <a:pt x="3" y="3"/>
                    </a:lnTo>
                    <a:lnTo>
                      <a:pt x="2" y="4"/>
                    </a:lnTo>
                    <a:lnTo>
                      <a:pt x="1" y="6"/>
                    </a:lnTo>
                    <a:lnTo>
                      <a:pt x="1" y="7"/>
                    </a:lnTo>
                    <a:lnTo>
                      <a:pt x="0" y="9"/>
                    </a:lnTo>
                    <a:lnTo>
                      <a:pt x="0" y="10"/>
                    </a:lnTo>
                    <a:lnTo>
                      <a:pt x="0" y="12"/>
                    </a:lnTo>
                    <a:lnTo>
                      <a:pt x="0" y="13"/>
                    </a:lnTo>
                    <a:lnTo>
                      <a:pt x="1" y="15"/>
                    </a:lnTo>
                    <a:lnTo>
                      <a:pt x="1" y="16"/>
                    </a:lnTo>
                    <a:lnTo>
                      <a:pt x="2" y="17"/>
                    </a:lnTo>
                    <a:lnTo>
                      <a:pt x="3" y="20"/>
                    </a:lnTo>
                    <a:lnTo>
                      <a:pt x="5" y="22"/>
                    </a:lnTo>
                    <a:lnTo>
                      <a:pt x="8" y="24"/>
                    </a:lnTo>
                    <a:lnTo>
                      <a:pt x="10" y="26"/>
                    </a:lnTo>
                    <a:lnTo>
                      <a:pt x="12" y="26"/>
                    </a:lnTo>
                    <a:lnTo>
                      <a:pt x="13" y="27"/>
                    </a:lnTo>
                    <a:lnTo>
                      <a:pt x="14" y="27"/>
                    </a:lnTo>
                    <a:lnTo>
                      <a:pt x="16" y="27"/>
                    </a:lnTo>
                    <a:lnTo>
                      <a:pt x="17" y="27"/>
                    </a:lnTo>
                    <a:lnTo>
                      <a:pt x="19" y="27"/>
                    </a:lnTo>
                    <a:lnTo>
                      <a:pt x="21" y="27"/>
                    </a:lnTo>
                    <a:lnTo>
                      <a:pt x="22" y="26"/>
                    </a:lnTo>
                    <a:lnTo>
                      <a:pt x="24" y="26"/>
                    </a:lnTo>
                    <a:lnTo>
                      <a:pt x="25" y="25"/>
                    </a:lnTo>
                    <a:lnTo>
                      <a:pt x="26" y="24"/>
                    </a:lnTo>
                    <a:lnTo>
                      <a:pt x="28" y="22"/>
                    </a:lnTo>
                    <a:lnTo>
                      <a:pt x="5"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Freeform 61"/>
              <p:cNvSpPr>
                <a:spLocks/>
              </p:cNvSpPr>
              <p:nvPr/>
            </p:nvSpPr>
            <p:spPr bwMode="auto">
              <a:xfrm>
                <a:off x="1820" y="2284"/>
                <a:ext cx="100" cy="112"/>
              </a:xfrm>
              <a:custGeom>
                <a:avLst/>
                <a:gdLst>
                  <a:gd name="T0" fmla="*/ 95 w 113"/>
                  <a:gd name="T1" fmla="*/ 0 h 112"/>
                  <a:gd name="T2" fmla="*/ 84 w 113"/>
                  <a:gd name="T3" fmla="*/ 5 h 112"/>
                  <a:gd name="T4" fmla="*/ 0 w 113"/>
                  <a:gd name="T5" fmla="*/ 89 h 112"/>
                  <a:gd name="T6" fmla="*/ 23 w 113"/>
                  <a:gd name="T7" fmla="*/ 111 h 112"/>
                  <a:gd name="T8" fmla="*/ 107 w 113"/>
                  <a:gd name="T9" fmla="*/ 27 h 112"/>
                  <a:gd name="T10" fmla="*/ 95 w 113"/>
                  <a:gd name="T11" fmla="*/ 0 h 112"/>
                  <a:gd name="T12" fmla="*/ 107 w 113"/>
                  <a:gd name="T13" fmla="*/ 27 h 112"/>
                  <a:gd name="T14" fmla="*/ 108 w 113"/>
                  <a:gd name="T15" fmla="*/ 26 h 112"/>
                  <a:gd name="T16" fmla="*/ 109 w 113"/>
                  <a:gd name="T17" fmla="*/ 24 h 112"/>
                  <a:gd name="T18" fmla="*/ 110 w 113"/>
                  <a:gd name="T19" fmla="*/ 23 h 112"/>
                  <a:gd name="T20" fmla="*/ 111 w 113"/>
                  <a:gd name="T21" fmla="*/ 21 h 112"/>
                  <a:gd name="T22" fmla="*/ 111 w 113"/>
                  <a:gd name="T23" fmla="*/ 20 h 112"/>
                  <a:gd name="T24" fmla="*/ 112 w 113"/>
                  <a:gd name="T25" fmla="*/ 18 h 112"/>
                  <a:gd name="T26" fmla="*/ 112 w 113"/>
                  <a:gd name="T27" fmla="*/ 17 h 112"/>
                  <a:gd name="T28" fmla="*/ 112 w 113"/>
                  <a:gd name="T29" fmla="*/ 15 h 112"/>
                  <a:gd name="T30" fmla="*/ 112 w 113"/>
                  <a:gd name="T31" fmla="*/ 14 h 112"/>
                  <a:gd name="T32" fmla="*/ 111 w 113"/>
                  <a:gd name="T33" fmla="*/ 12 h 112"/>
                  <a:gd name="T34" fmla="*/ 111 w 113"/>
                  <a:gd name="T35" fmla="*/ 11 h 112"/>
                  <a:gd name="T36" fmla="*/ 110 w 113"/>
                  <a:gd name="T37" fmla="*/ 9 h 112"/>
                  <a:gd name="T38" fmla="*/ 109 w 113"/>
                  <a:gd name="T39" fmla="*/ 7 h 112"/>
                  <a:gd name="T40" fmla="*/ 107 w 113"/>
                  <a:gd name="T41" fmla="*/ 5 h 112"/>
                  <a:gd name="T42" fmla="*/ 105 w 113"/>
                  <a:gd name="T43" fmla="*/ 3 h 112"/>
                  <a:gd name="T44" fmla="*/ 102 w 113"/>
                  <a:gd name="T45" fmla="*/ 1 h 112"/>
                  <a:gd name="T46" fmla="*/ 101 w 113"/>
                  <a:gd name="T47" fmla="*/ 1 h 112"/>
                  <a:gd name="T48" fmla="*/ 99 w 113"/>
                  <a:gd name="T49" fmla="*/ 0 h 112"/>
                  <a:gd name="T50" fmla="*/ 98 w 113"/>
                  <a:gd name="T51" fmla="*/ 0 h 112"/>
                  <a:gd name="T52" fmla="*/ 96 w 113"/>
                  <a:gd name="T53" fmla="*/ 0 h 112"/>
                  <a:gd name="T54" fmla="*/ 95 w 113"/>
                  <a:gd name="T55" fmla="*/ 0 h 112"/>
                  <a:gd name="T56" fmla="*/ 93 w 113"/>
                  <a:gd name="T57" fmla="*/ 0 h 112"/>
                  <a:gd name="T58" fmla="*/ 92 w 113"/>
                  <a:gd name="T59" fmla="*/ 0 h 112"/>
                  <a:gd name="T60" fmla="*/ 90 w 113"/>
                  <a:gd name="T61" fmla="*/ 1 h 112"/>
                  <a:gd name="T62" fmla="*/ 89 w 113"/>
                  <a:gd name="T63" fmla="*/ 1 h 112"/>
                  <a:gd name="T64" fmla="*/ 87 w 113"/>
                  <a:gd name="T65" fmla="*/ 2 h 112"/>
                  <a:gd name="T66" fmla="*/ 86 w 113"/>
                  <a:gd name="T67" fmla="*/ 3 h 112"/>
                  <a:gd name="T68" fmla="*/ 84 w 113"/>
                  <a:gd name="T69" fmla="*/ 5 h 112"/>
                  <a:gd name="T70" fmla="*/ 95 w 113"/>
                  <a:gd name="T7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2">
                    <a:moveTo>
                      <a:pt x="95" y="0"/>
                    </a:moveTo>
                    <a:lnTo>
                      <a:pt x="84" y="5"/>
                    </a:lnTo>
                    <a:lnTo>
                      <a:pt x="0" y="89"/>
                    </a:lnTo>
                    <a:lnTo>
                      <a:pt x="23" y="111"/>
                    </a:lnTo>
                    <a:lnTo>
                      <a:pt x="107" y="27"/>
                    </a:lnTo>
                    <a:lnTo>
                      <a:pt x="95" y="0"/>
                    </a:lnTo>
                    <a:lnTo>
                      <a:pt x="107" y="27"/>
                    </a:lnTo>
                    <a:lnTo>
                      <a:pt x="108" y="26"/>
                    </a:lnTo>
                    <a:lnTo>
                      <a:pt x="109" y="24"/>
                    </a:lnTo>
                    <a:lnTo>
                      <a:pt x="110" y="23"/>
                    </a:lnTo>
                    <a:lnTo>
                      <a:pt x="111" y="21"/>
                    </a:lnTo>
                    <a:lnTo>
                      <a:pt x="111" y="20"/>
                    </a:lnTo>
                    <a:lnTo>
                      <a:pt x="112" y="18"/>
                    </a:lnTo>
                    <a:lnTo>
                      <a:pt x="112" y="17"/>
                    </a:lnTo>
                    <a:lnTo>
                      <a:pt x="112" y="15"/>
                    </a:lnTo>
                    <a:lnTo>
                      <a:pt x="112" y="14"/>
                    </a:lnTo>
                    <a:lnTo>
                      <a:pt x="111" y="12"/>
                    </a:lnTo>
                    <a:lnTo>
                      <a:pt x="111" y="11"/>
                    </a:lnTo>
                    <a:lnTo>
                      <a:pt x="110" y="9"/>
                    </a:lnTo>
                    <a:lnTo>
                      <a:pt x="109" y="7"/>
                    </a:lnTo>
                    <a:lnTo>
                      <a:pt x="107" y="5"/>
                    </a:lnTo>
                    <a:lnTo>
                      <a:pt x="105" y="3"/>
                    </a:lnTo>
                    <a:lnTo>
                      <a:pt x="102" y="1"/>
                    </a:lnTo>
                    <a:lnTo>
                      <a:pt x="101" y="1"/>
                    </a:lnTo>
                    <a:lnTo>
                      <a:pt x="99" y="0"/>
                    </a:lnTo>
                    <a:lnTo>
                      <a:pt x="98" y="0"/>
                    </a:lnTo>
                    <a:lnTo>
                      <a:pt x="96" y="0"/>
                    </a:lnTo>
                    <a:lnTo>
                      <a:pt x="95" y="0"/>
                    </a:lnTo>
                    <a:lnTo>
                      <a:pt x="93" y="0"/>
                    </a:lnTo>
                    <a:lnTo>
                      <a:pt x="92" y="0"/>
                    </a:lnTo>
                    <a:lnTo>
                      <a:pt x="90" y="1"/>
                    </a:lnTo>
                    <a:lnTo>
                      <a:pt x="89" y="1"/>
                    </a:lnTo>
                    <a:lnTo>
                      <a:pt x="87" y="2"/>
                    </a:lnTo>
                    <a:lnTo>
                      <a:pt x="86" y="3"/>
                    </a:lnTo>
                    <a:lnTo>
                      <a:pt x="84" y="5"/>
                    </a:lnTo>
                    <a:lnTo>
                      <a:pt x="95"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Freeform 62"/>
              <p:cNvSpPr>
                <a:spLocks/>
              </p:cNvSpPr>
              <p:nvPr/>
            </p:nvSpPr>
            <p:spPr bwMode="auto">
              <a:xfrm>
                <a:off x="1904" y="2284"/>
                <a:ext cx="121" cy="33"/>
              </a:xfrm>
              <a:custGeom>
                <a:avLst/>
                <a:gdLst>
                  <a:gd name="T0" fmla="*/ 131 w 136"/>
                  <a:gd name="T1" fmla="*/ 5 h 33"/>
                  <a:gd name="T2" fmla="*/ 119 w 136"/>
                  <a:gd name="T3" fmla="*/ 0 h 33"/>
                  <a:gd name="T4" fmla="*/ 0 w 136"/>
                  <a:gd name="T5" fmla="*/ 0 h 33"/>
                  <a:gd name="T6" fmla="*/ 0 w 136"/>
                  <a:gd name="T7" fmla="*/ 32 h 33"/>
                  <a:gd name="T8" fmla="*/ 119 w 136"/>
                  <a:gd name="T9" fmla="*/ 32 h 33"/>
                  <a:gd name="T10" fmla="*/ 131 w 136"/>
                  <a:gd name="T11" fmla="*/ 5 h 33"/>
                  <a:gd name="T12" fmla="*/ 119 w 136"/>
                  <a:gd name="T13" fmla="*/ 32 h 33"/>
                  <a:gd name="T14" fmla="*/ 121 w 136"/>
                  <a:gd name="T15" fmla="*/ 32 h 33"/>
                  <a:gd name="T16" fmla="*/ 123 w 136"/>
                  <a:gd name="T17" fmla="*/ 32 h 33"/>
                  <a:gd name="T18" fmla="*/ 125 w 136"/>
                  <a:gd name="T19" fmla="*/ 31 h 33"/>
                  <a:gd name="T20" fmla="*/ 126 w 136"/>
                  <a:gd name="T21" fmla="*/ 31 h 33"/>
                  <a:gd name="T22" fmla="*/ 128 w 136"/>
                  <a:gd name="T23" fmla="*/ 30 h 33"/>
                  <a:gd name="T24" fmla="*/ 129 w 136"/>
                  <a:gd name="T25" fmla="*/ 29 h 33"/>
                  <a:gd name="T26" fmla="*/ 130 w 136"/>
                  <a:gd name="T27" fmla="*/ 28 h 33"/>
                  <a:gd name="T28" fmla="*/ 131 w 136"/>
                  <a:gd name="T29" fmla="*/ 27 h 33"/>
                  <a:gd name="T30" fmla="*/ 132 w 136"/>
                  <a:gd name="T31" fmla="*/ 26 h 33"/>
                  <a:gd name="T32" fmla="*/ 133 w 136"/>
                  <a:gd name="T33" fmla="*/ 25 h 33"/>
                  <a:gd name="T34" fmla="*/ 134 w 136"/>
                  <a:gd name="T35" fmla="*/ 23 h 33"/>
                  <a:gd name="T36" fmla="*/ 134 w 136"/>
                  <a:gd name="T37" fmla="*/ 22 h 33"/>
                  <a:gd name="T38" fmla="*/ 135 w 136"/>
                  <a:gd name="T39" fmla="*/ 19 h 33"/>
                  <a:gd name="T40" fmla="*/ 135 w 136"/>
                  <a:gd name="T41" fmla="*/ 16 h 33"/>
                  <a:gd name="T42" fmla="*/ 135 w 136"/>
                  <a:gd name="T43" fmla="*/ 13 h 33"/>
                  <a:gd name="T44" fmla="*/ 134 w 136"/>
                  <a:gd name="T45" fmla="*/ 10 h 33"/>
                  <a:gd name="T46" fmla="*/ 134 w 136"/>
                  <a:gd name="T47" fmla="*/ 9 h 33"/>
                  <a:gd name="T48" fmla="*/ 133 w 136"/>
                  <a:gd name="T49" fmla="*/ 7 h 33"/>
                  <a:gd name="T50" fmla="*/ 132 w 136"/>
                  <a:gd name="T51" fmla="*/ 6 h 33"/>
                  <a:gd name="T52" fmla="*/ 131 w 136"/>
                  <a:gd name="T53" fmla="*/ 5 h 33"/>
                  <a:gd name="T54" fmla="*/ 130 w 136"/>
                  <a:gd name="T55" fmla="*/ 4 h 33"/>
                  <a:gd name="T56" fmla="*/ 129 w 136"/>
                  <a:gd name="T57" fmla="*/ 3 h 33"/>
                  <a:gd name="T58" fmla="*/ 128 w 136"/>
                  <a:gd name="T59" fmla="*/ 2 h 33"/>
                  <a:gd name="T60" fmla="*/ 126 w 136"/>
                  <a:gd name="T61" fmla="*/ 1 h 33"/>
                  <a:gd name="T62" fmla="*/ 125 w 136"/>
                  <a:gd name="T63" fmla="*/ 1 h 33"/>
                  <a:gd name="T64" fmla="*/ 123 w 136"/>
                  <a:gd name="T65" fmla="*/ 0 h 33"/>
                  <a:gd name="T66" fmla="*/ 121 w 136"/>
                  <a:gd name="T67" fmla="*/ 0 h 33"/>
                  <a:gd name="T68" fmla="*/ 119 w 136"/>
                  <a:gd name="T69" fmla="*/ 0 h 33"/>
                  <a:gd name="T70" fmla="*/ 131 w 136"/>
                  <a:gd name="T71"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33">
                    <a:moveTo>
                      <a:pt x="131" y="5"/>
                    </a:moveTo>
                    <a:lnTo>
                      <a:pt x="119" y="0"/>
                    </a:lnTo>
                    <a:lnTo>
                      <a:pt x="0" y="0"/>
                    </a:lnTo>
                    <a:lnTo>
                      <a:pt x="0" y="32"/>
                    </a:lnTo>
                    <a:lnTo>
                      <a:pt x="119" y="32"/>
                    </a:lnTo>
                    <a:lnTo>
                      <a:pt x="131" y="5"/>
                    </a:lnTo>
                    <a:lnTo>
                      <a:pt x="119" y="32"/>
                    </a:lnTo>
                    <a:lnTo>
                      <a:pt x="121" y="32"/>
                    </a:lnTo>
                    <a:lnTo>
                      <a:pt x="123" y="32"/>
                    </a:lnTo>
                    <a:lnTo>
                      <a:pt x="125" y="31"/>
                    </a:lnTo>
                    <a:lnTo>
                      <a:pt x="126" y="31"/>
                    </a:lnTo>
                    <a:lnTo>
                      <a:pt x="128" y="30"/>
                    </a:lnTo>
                    <a:lnTo>
                      <a:pt x="129" y="29"/>
                    </a:lnTo>
                    <a:lnTo>
                      <a:pt x="130" y="28"/>
                    </a:lnTo>
                    <a:lnTo>
                      <a:pt x="131" y="27"/>
                    </a:lnTo>
                    <a:lnTo>
                      <a:pt x="132" y="26"/>
                    </a:lnTo>
                    <a:lnTo>
                      <a:pt x="133" y="25"/>
                    </a:lnTo>
                    <a:lnTo>
                      <a:pt x="134" y="23"/>
                    </a:lnTo>
                    <a:lnTo>
                      <a:pt x="134" y="22"/>
                    </a:lnTo>
                    <a:lnTo>
                      <a:pt x="135" y="19"/>
                    </a:lnTo>
                    <a:lnTo>
                      <a:pt x="135" y="16"/>
                    </a:lnTo>
                    <a:lnTo>
                      <a:pt x="135" y="13"/>
                    </a:lnTo>
                    <a:lnTo>
                      <a:pt x="134" y="10"/>
                    </a:lnTo>
                    <a:lnTo>
                      <a:pt x="134" y="9"/>
                    </a:lnTo>
                    <a:lnTo>
                      <a:pt x="133" y="7"/>
                    </a:lnTo>
                    <a:lnTo>
                      <a:pt x="132" y="6"/>
                    </a:lnTo>
                    <a:lnTo>
                      <a:pt x="131" y="5"/>
                    </a:lnTo>
                    <a:lnTo>
                      <a:pt x="130" y="4"/>
                    </a:lnTo>
                    <a:lnTo>
                      <a:pt x="129" y="3"/>
                    </a:lnTo>
                    <a:lnTo>
                      <a:pt x="128" y="2"/>
                    </a:lnTo>
                    <a:lnTo>
                      <a:pt x="126" y="1"/>
                    </a:lnTo>
                    <a:lnTo>
                      <a:pt x="125" y="1"/>
                    </a:lnTo>
                    <a:lnTo>
                      <a:pt x="123" y="0"/>
                    </a:lnTo>
                    <a:lnTo>
                      <a:pt x="121" y="0"/>
                    </a:lnTo>
                    <a:lnTo>
                      <a:pt x="119" y="0"/>
                    </a:lnTo>
                    <a:lnTo>
                      <a:pt x="131"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Freeform 63"/>
              <p:cNvSpPr>
                <a:spLocks/>
              </p:cNvSpPr>
              <p:nvPr/>
            </p:nvSpPr>
            <p:spPr bwMode="auto">
              <a:xfrm>
                <a:off x="2000" y="2289"/>
                <a:ext cx="100" cy="112"/>
              </a:xfrm>
              <a:custGeom>
                <a:avLst/>
                <a:gdLst>
                  <a:gd name="T0" fmla="*/ 111 w 113"/>
                  <a:gd name="T1" fmla="*/ 95 h 112"/>
                  <a:gd name="T2" fmla="*/ 107 w 113"/>
                  <a:gd name="T3" fmla="*/ 84 h 112"/>
                  <a:gd name="T4" fmla="*/ 23 w 113"/>
                  <a:gd name="T5" fmla="*/ 0 h 112"/>
                  <a:gd name="T6" fmla="*/ 0 w 113"/>
                  <a:gd name="T7" fmla="*/ 22 h 112"/>
                  <a:gd name="T8" fmla="*/ 84 w 113"/>
                  <a:gd name="T9" fmla="*/ 106 h 112"/>
                  <a:gd name="T10" fmla="*/ 111 w 113"/>
                  <a:gd name="T11" fmla="*/ 95 h 112"/>
                  <a:gd name="T12" fmla="*/ 84 w 113"/>
                  <a:gd name="T13" fmla="*/ 106 h 112"/>
                  <a:gd name="T14" fmla="*/ 85 w 113"/>
                  <a:gd name="T15" fmla="*/ 108 h 112"/>
                  <a:gd name="T16" fmla="*/ 87 w 113"/>
                  <a:gd name="T17" fmla="*/ 109 h 112"/>
                  <a:gd name="T18" fmla="*/ 88 w 113"/>
                  <a:gd name="T19" fmla="*/ 110 h 112"/>
                  <a:gd name="T20" fmla="*/ 90 w 113"/>
                  <a:gd name="T21" fmla="*/ 110 h 112"/>
                  <a:gd name="T22" fmla="*/ 91 w 113"/>
                  <a:gd name="T23" fmla="*/ 111 h 112"/>
                  <a:gd name="T24" fmla="*/ 93 w 113"/>
                  <a:gd name="T25" fmla="*/ 111 h 112"/>
                  <a:gd name="T26" fmla="*/ 95 w 113"/>
                  <a:gd name="T27" fmla="*/ 111 h 112"/>
                  <a:gd name="T28" fmla="*/ 96 w 113"/>
                  <a:gd name="T29" fmla="*/ 111 h 112"/>
                  <a:gd name="T30" fmla="*/ 97 w 113"/>
                  <a:gd name="T31" fmla="*/ 111 h 112"/>
                  <a:gd name="T32" fmla="*/ 99 w 113"/>
                  <a:gd name="T33" fmla="*/ 111 h 112"/>
                  <a:gd name="T34" fmla="*/ 100 w 113"/>
                  <a:gd name="T35" fmla="*/ 110 h 112"/>
                  <a:gd name="T36" fmla="*/ 102 w 113"/>
                  <a:gd name="T37" fmla="*/ 110 h 112"/>
                  <a:gd name="T38" fmla="*/ 104 w 113"/>
                  <a:gd name="T39" fmla="*/ 108 h 112"/>
                  <a:gd name="T40" fmla="*/ 107 w 113"/>
                  <a:gd name="T41" fmla="*/ 106 h 112"/>
                  <a:gd name="T42" fmla="*/ 109 w 113"/>
                  <a:gd name="T43" fmla="*/ 104 h 112"/>
                  <a:gd name="T44" fmla="*/ 110 w 113"/>
                  <a:gd name="T45" fmla="*/ 101 h 112"/>
                  <a:gd name="T46" fmla="*/ 111 w 113"/>
                  <a:gd name="T47" fmla="*/ 100 h 112"/>
                  <a:gd name="T48" fmla="*/ 111 w 113"/>
                  <a:gd name="T49" fmla="*/ 99 h 112"/>
                  <a:gd name="T50" fmla="*/ 111 w 113"/>
                  <a:gd name="T51" fmla="*/ 97 h 112"/>
                  <a:gd name="T52" fmla="*/ 112 w 113"/>
                  <a:gd name="T53" fmla="*/ 96 h 112"/>
                  <a:gd name="T54" fmla="*/ 112 w 113"/>
                  <a:gd name="T55" fmla="*/ 94 h 112"/>
                  <a:gd name="T56" fmla="*/ 111 w 113"/>
                  <a:gd name="T57" fmla="*/ 93 h 112"/>
                  <a:gd name="T58" fmla="*/ 111 w 113"/>
                  <a:gd name="T59" fmla="*/ 91 h 112"/>
                  <a:gd name="T60" fmla="*/ 111 w 113"/>
                  <a:gd name="T61" fmla="*/ 90 h 112"/>
                  <a:gd name="T62" fmla="*/ 110 w 113"/>
                  <a:gd name="T63" fmla="*/ 88 h 112"/>
                  <a:gd name="T64" fmla="*/ 109 w 113"/>
                  <a:gd name="T65" fmla="*/ 87 h 112"/>
                  <a:gd name="T66" fmla="*/ 108 w 113"/>
                  <a:gd name="T67" fmla="*/ 85 h 112"/>
                  <a:gd name="T68" fmla="*/ 107 w 113"/>
                  <a:gd name="T69" fmla="*/ 84 h 112"/>
                  <a:gd name="T70" fmla="*/ 111 w 113"/>
                  <a:gd name="T71"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2">
                    <a:moveTo>
                      <a:pt x="111" y="95"/>
                    </a:moveTo>
                    <a:lnTo>
                      <a:pt x="107" y="84"/>
                    </a:lnTo>
                    <a:lnTo>
                      <a:pt x="23" y="0"/>
                    </a:lnTo>
                    <a:lnTo>
                      <a:pt x="0" y="22"/>
                    </a:lnTo>
                    <a:lnTo>
                      <a:pt x="84" y="106"/>
                    </a:lnTo>
                    <a:lnTo>
                      <a:pt x="111" y="95"/>
                    </a:lnTo>
                    <a:lnTo>
                      <a:pt x="84" y="106"/>
                    </a:lnTo>
                    <a:lnTo>
                      <a:pt x="85" y="108"/>
                    </a:lnTo>
                    <a:lnTo>
                      <a:pt x="87" y="109"/>
                    </a:lnTo>
                    <a:lnTo>
                      <a:pt x="88" y="110"/>
                    </a:lnTo>
                    <a:lnTo>
                      <a:pt x="90" y="110"/>
                    </a:lnTo>
                    <a:lnTo>
                      <a:pt x="91" y="111"/>
                    </a:lnTo>
                    <a:lnTo>
                      <a:pt x="93" y="111"/>
                    </a:lnTo>
                    <a:lnTo>
                      <a:pt x="95" y="111"/>
                    </a:lnTo>
                    <a:lnTo>
                      <a:pt x="96" y="111"/>
                    </a:lnTo>
                    <a:lnTo>
                      <a:pt x="97" y="111"/>
                    </a:lnTo>
                    <a:lnTo>
                      <a:pt x="99" y="111"/>
                    </a:lnTo>
                    <a:lnTo>
                      <a:pt x="100" y="110"/>
                    </a:lnTo>
                    <a:lnTo>
                      <a:pt x="102" y="110"/>
                    </a:lnTo>
                    <a:lnTo>
                      <a:pt x="104" y="108"/>
                    </a:lnTo>
                    <a:lnTo>
                      <a:pt x="107" y="106"/>
                    </a:lnTo>
                    <a:lnTo>
                      <a:pt x="109" y="104"/>
                    </a:lnTo>
                    <a:lnTo>
                      <a:pt x="110" y="101"/>
                    </a:lnTo>
                    <a:lnTo>
                      <a:pt x="111" y="100"/>
                    </a:lnTo>
                    <a:lnTo>
                      <a:pt x="111" y="99"/>
                    </a:lnTo>
                    <a:lnTo>
                      <a:pt x="111" y="97"/>
                    </a:lnTo>
                    <a:lnTo>
                      <a:pt x="112" y="96"/>
                    </a:lnTo>
                    <a:lnTo>
                      <a:pt x="112" y="94"/>
                    </a:lnTo>
                    <a:lnTo>
                      <a:pt x="111" y="93"/>
                    </a:lnTo>
                    <a:lnTo>
                      <a:pt x="111" y="91"/>
                    </a:lnTo>
                    <a:lnTo>
                      <a:pt x="111" y="90"/>
                    </a:lnTo>
                    <a:lnTo>
                      <a:pt x="110" y="88"/>
                    </a:lnTo>
                    <a:lnTo>
                      <a:pt x="109" y="87"/>
                    </a:lnTo>
                    <a:lnTo>
                      <a:pt x="108" y="85"/>
                    </a:lnTo>
                    <a:lnTo>
                      <a:pt x="107" y="84"/>
                    </a:lnTo>
                    <a:lnTo>
                      <a:pt x="111"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Freeform 64"/>
              <p:cNvSpPr>
                <a:spLocks/>
              </p:cNvSpPr>
              <p:nvPr/>
            </p:nvSpPr>
            <p:spPr bwMode="auto">
              <a:xfrm>
                <a:off x="2070" y="2384"/>
                <a:ext cx="30" cy="160"/>
              </a:xfrm>
              <a:custGeom>
                <a:avLst/>
                <a:gdLst>
                  <a:gd name="T0" fmla="*/ 28 w 33"/>
                  <a:gd name="T1" fmla="*/ 155 h 160"/>
                  <a:gd name="T2" fmla="*/ 32 w 33"/>
                  <a:gd name="T3" fmla="*/ 143 h 160"/>
                  <a:gd name="T4" fmla="*/ 32 w 33"/>
                  <a:gd name="T5" fmla="*/ 0 h 160"/>
                  <a:gd name="T6" fmla="*/ 0 w 33"/>
                  <a:gd name="T7" fmla="*/ 0 h 160"/>
                  <a:gd name="T8" fmla="*/ 0 w 33"/>
                  <a:gd name="T9" fmla="*/ 143 h 160"/>
                  <a:gd name="T10" fmla="*/ 28 w 33"/>
                  <a:gd name="T11" fmla="*/ 155 h 160"/>
                  <a:gd name="T12" fmla="*/ 0 w 33"/>
                  <a:gd name="T13" fmla="*/ 143 h 160"/>
                  <a:gd name="T14" fmla="*/ 0 w 33"/>
                  <a:gd name="T15" fmla="*/ 145 h 160"/>
                  <a:gd name="T16" fmla="*/ 1 w 33"/>
                  <a:gd name="T17" fmla="*/ 147 h 160"/>
                  <a:gd name="T18" fmla="*/ 1 w 33"/>
                  <a:gd name="T19" fmla="*/ 149 h 160"/>
                  <a:gd name="T20" fmla="*/ 2 w 33"/>
                  <a:gd name="T21" fmla="*/ 150 h 160"/>
                  <a:gd name="T22" fmla="*/ 2 w 33"/>
                  <a:gd name="T23" fmla="*/ 152 h 160"/>
                  <a:gd name="T24" fmla="*/ 3 w 33"/>
                  <a:gd name="T25" fmla="*/ 153 h 160"/>
                  <a:gd name="T26" fmla="*/ 4 w 33"/>
                  <a:gd name="T27" fmla="*/ 154 h 160"/>
                  <a:gd name="T28" fmla="*/ 5 w 33"/>
                  <a:gd name="T29" fmla="*/ 155 h 160"/>
                  <a:gd name="T30" fmla="*/ 6 w 33"/>
                  <a:gd name="T31" fmla="*/ 156 h 160"/>
                  <a:gd name="T32" fmla="*/ 8 w 33"/>
                  <a:gd name="T33" fmla="*/ 157 h 160"/>
                  <a:gd name="T34" fmla="*/ 9 w 33"/>
                  <a:gd name="T35" fmla="*/ 158 h 160"/>
                  <a:gd name="T36" fmla="*/ 10 w 33"/>
                  <a:gd name="T37" fmla="*/ 158 h 160"/>
                  <a:gd name="T38" fmla="*/ 13 w 33"/>
                  <a:gd name="T39" fmla="*/ 159 h 160"/>
                  <a:gd name="T40" fmla="*/ 16 w 33"/>
                  <a:gd name="T41" fmla="*/ 159 h 160"/>
                  <a:gd name="T42" fmla="*/ 19 w 33"/>
                  <a:gd name="T43" fmla="*/ 159 h 160"/>
                  <a:gd name="T44" fmla="*/ 22 w 33"/>
                  <a:gd name="T45" fmla="*/ 158 h 160"/>
                  <a:gd name="T46" fmla="*/ 24 w 33"/>
                  <a:gd name="T47" fmla="*/ 158 h 160"/>
                  <a:gd name="T48" fmla="*/ 25 w 33"/>
                  <a:gd name="T49" fmla="*/ 157 h 160"/>
                  <a:gd name="T50" fmla="*/ 26 w 33"/>
                  <a:gd name="T51" fmla="*/ 156 h 160"/>
                  <a:gd name="T52" fmla="*/ 27 w 33"/>
                  <a:gd name="T53" fmla="*/ 155 h 160"/>
                  <a:gd name="T54" fmla="*/ 28 w 33"/>
                  <a:gd name="T55" fmla="*/ 154 h 160"/>
                  <a:gd name="T56" fmla="*/ 29 w 33"/>
                  <a:gd name="T57" fmla="*/ 153 h 160"/>
                  <a:gd name="T58" fmla="*/ 30 w 33"/>
                  <a:gd name="T59" fmla="*/ 152 h 160"/>
                  <a:gd name="T60" fmla="*/ 31 w 33"/>
                  <a:gd name="T61" fmla="*/ 150 h 160"/>
                  <a:gd name="T62" fmla="*/ 32 w 33"/>
                  <a:gd name="T63" fmla="*/ 149 h 160"/>
                  <a:gd name="T64" fmla="*/ 32 w 33"/>
                  <a:gd name="T65" fmla="*/ 147 h 160"/>
                  <a:gd name="T66" fmla="*/ 32 w 33"/>
                  <a:gd name="T67" fmla="*/ 145 h 160"/>
                  <a:gd name="T68" fmla="*/ 32 w 33"/>
                  <a:gd name="T69" fmla="*/ 143 h 160"/>
                  <a:gd name="T70" fmla="*/ 28 w 33"/>
                  <a:gd name="T71"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160">
                    <a:moveTo>
                      <a:pt x="28" y="155"/>
                    </a:moveTo>
                    <a:lnTo>
                      <a:pt x="32" y="143"/>
                    </a:lnTo>
                    <a:lnTo>
                      <a:pt x="32" y="0"/>
                    </a:lnTo>
                    <a:lnTo>
                      <a:pt x="0" y="0"/>
                    </a:lnTo>
                    <a:lnTo>
                      <a:pt x="0" y="143"/>
                    </a:lnTo>
                    <a:lnTo>
                      <a:pt x="28" y="155"/>
                    </a:lnTo>
                    <a:lnTo>
                      <a:pt x="0" y="143"/>
                    </a:lnTo>
                    <a:lnTo>
                      <a:pt x="0" y="145"/>
                    </a:lnTo>
                    <a:lnTo>
                      <a:pt x="1" y="147"/>
                    </a:lnTo>
                    <a:lnTo>
                      <a:pt x="1" y="149"/>
                    </a:lnTo>
                    <a:lnTo>
                      <a:pt x="2" y="150"/>
                    </a:lnTo>
                    <a:lnTo>
                      <a:pt x="2" y="152"/>
                    </a:lnTo>
                    <a:lnTo>
                      <a:pt x="3" y="153"/>
                    </a:lnTo>
                    <a:lnTo>
                      <a:pt x="4" y="154"/>
                    </a:lnTo>
                    <a:lnTo>
                      <a:pt x="5" y="155"/>
                    </a:lnTo>
                    <a:lnTo>
                      <a:pt x="6" y="156"/>
                    </a:lnTo>
                    <a:lnTo>
                      <a:pt x="8" y="157"/>
                    </a:lnTo>
                    <a:lnTo>
                      <a:pt x="9" y="158"/>
                    </a:lnTo>
                    <a:lnTo>
                      <a:pt x="10" y="158"/>
                    </a:lnTo>
                    <a:lnTo>
                      <a:pt x="13" y="159"/>
                    </a:lnTo>
                    <a:lnTo>
                      <a:pt x="16" y="159"/>
                    </a:lnTo>
                    <a:lnTo>
                      <a:pt x="19" y="159"/>
                    </a:lnTo>
                    <a:lnTo>
                      <a:pt x="22" y="158"/>
                    </a:lnTo>
                    <a:lnTo>
                      <a:pt x="24" y="158"/>
                    </a:lnTo>
                    <a:lnTo>
                      <a:pt x="25" y="157"/>
                    </a:lnTo>
                    <a:lnTo>
                      <a:pt x="26" y="156"/>
                    </a:lnTo>
                    <a:lnTo>
                      <a:pt x="27" y="155"/>
                    </a:lnTo>
                    <a:lnTo>
                      <a:pt x="28" y="154"/>
                    </a:lnTo>
                    <a:lnTo>
                      <a:pt x="29" y="153"/>
                    </a:lnTo>
                    <a:lnTo>
                      <a:pt x="30" y="152"/>
                    </a:lnTo>
                    <a:lnTo>
                      <a:pt x="31" y="150"/>
                    </a:lnTo>
                    <a:lnTo>
                      <a:pt x="32" y="149"/>
                    </a:lnTo>
                    <a:lnTo>
                      <a:pt x="32" y="147"/>
                    </a:lnTo>
                    <a:lnTo>
                      <a:pt x="32" y="145"/>
                    </a:lnTo>
                    <a:lnTo>
                      <a:pt x="32" y="143"/>
                    </a:lnTo>
                    <a:lnTo>
                      <a:pt x="28" y="15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Freeform 65"/>
              <p:cNvSpPr>
                <a:spLocks/>
              </p:cNvSpPr>
              <p:nvPr/>
            </p:nvSpPr>
            <p:spPr bwMode="auto">
              <a:xfrm>
                <a:off x="1996" y="2516"/>
                <a:ext cx="100" cy="113"/>
              </a:xfrm>
              <a:custGeom>
                <a:avLst/>
                <a:gdLst>
                  <a:gd name="T0" fmla="*/ 16 w 113"/>
                  <a:gd name="T1" fmla="*/ 111 h 113"/>
                  <a:gd name="T2" fmla="*/ 28 w 113"/>
                  <a:gd name="T3" fmla="*/ 107 h 113"/>
                  <a:gd name="T4" fmla="*/ 112 w 113"/>
                  <a:gd name="T5" fmla="*/ 23 h 113"/>
                  <a:gd name="T6" fmla="*/ 89 w 113"/>
                  <a:gd name="T7" fmla="*/ 0 h 113"/>
                  <a:gd name="T8" fmla="*/ 5 w 113"/>
                  <a:gd name="T9" fmla="*/ 84 h 113"/>
                  <a:gd name="T10" fmla="*/ 16 w 113"/>
                  <a:gd name="T11" fmla="*/ 111 h 113"/>
                  <a:gd name="T12" fmla="*/ 5 w 113"/>
                  <a:gd name="T13" fmla="*/ 84 h 113"/>
                  <a:gd name="T14" fmla="*/ 4 w 113"/>
                  <a:gd name="T15" fmla="*/ 85 h 113"/>
                  <a:gd name="T16" fmla="*/ 3 w 113"/>
                  <a:gd name="T17" fmla="*/ 87 h 113"/>
                  <a:gd name="T18" fmla="*/ 2 w 113"/>
                  <a:gd name="T19" fmla="*/ 88 h 113"/>
                  <a:gd name="T20" fmla="*/ 1 w 113"/>
                  <a:gd name="T21" fmla="*/ 90 h 113"/>
                  <a:gd name="T22" fmla="*/ 0 w 113"/>
                  <a:gd name="T23" fmla="*/ 91 h 113"/>
                  <a:gd name="T24" fmla="*/ 0 w 113"/>
                  <a:gd name="T25" fmla="*/ 93 h 113"/>
                  <a:gd name="T26" fmla="*/ 0 w 113"/>
                  <a:gd name="T27" fmla="*/ 94 h 113"/>
                  <a:gd name="T28" fmla="*/ 0 w 113"/>
                  <a:gd name="T29" fmla="*/ 96 h 113"/>
                  <a:gd name="T30" fmla="*/ 0 w 113"/>
                  <a:gd name="T31" fmla="*/ 98 h 113"/>
                  <a:gd name="T32" fmla="*/ 0 w 113"/>
                  <a:gd name="T33" fmla="*/ 99 h 113"/>
                  <a:gd name="T34" fmla="*/ 1 w 113"/>
                  <a:gd name="T35" fmla="*/ 100 h 113"/>
                  <a:gd name="T36" fmla="*/ 2 w 113"/>
                  <a:gd name="T37" fmla="*/ 102 h 113"/>
                  <a:gd name="T38" fmla="*/ 3 w 113"/>
                  <a:gd name="T39" fmla="*/ 104 h 113"/>
                  <a:gd name="T40" fmla="*/ 5 w 113"/>
                  <a:gd name="T41" fmla="*/ 107 h 113"/>
                  <a:gd name="T42" fmla="*/ 7 w 113"/>
                  <a:gd name="T43" fmla="*/ 109 h 113"/>
                  <a:gd name="T44" fmla="*/ 10 w 113"/>
                  <a:gd name="T45" fmla="*/ 110 h 113"/>
                  <a:gd name="T46" fmla="*/ 11 w 113"/>
                  <a:gd name="T47" fmla="*/ 111 h 113"/>
                  <a:gd name="T48" fmla="*/ 13 w 113"/>
                  <a:gd name="T49" fmla="*/ 111 h 113"/>
                  <a:gd name="T50" fmla="*/ 14 w 113"/>
                  <a:gd name="T51" fmla="*/ 111 h 113"/>
                  <a:gd name="T52" fmla="*/ 16 w 113"/>
                  <a:gd name="T53" fmla="*/ 112 h 113"/>
                  <a:gd name="T54" fmla="*/ 17 w 113"/>
                  <a:gd name="T55" fmla="*/ 112 h 113"/>
                  <a:gd name="T56" fmla="*/ 19 w 113"/>
                  <a:gd name="T57" fmla="*/ 112 h 113"/>
                  <a:gd name="T58" fmla="*/ 20 w 113"/>
                  <a:gd name="T59" fmla="*/ 111 h 113"/>
                  <a:gd name="T60" fmla="*/ 22 w 113"/>
                  <a:gd name="T61" fmla="*/ 111 h 113"/>
                  <a:gd name="T62" fmla="*/ 23 w 113"/>
                  <a:gd name="T63" fmla="*/ 110 h 113"/>
                  <a:gd name="T64" fmla="*/ 25 w 113"/>
                  <a:gd name="T65" fmla="*/ 109 h 113"/>
                  <a:gd name="T66" fmla="*/ 26 w 113"/>
                  <a:gd name="T67" fmla="*/ 108 h 113"/>
                  <a:gd name="T68" fmla="*/ 28 w 113"/>
                  <a:gd name="T69" fmla="*/ 107 h 113"/>
                  <a:gd name="T70" fmla="*/ 16 w 113"/>
                  <a:gd name="T71" fmla="*/ 11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16" y="111"/>
                    </a:moveTo>
                    <a:lnTo>
                      <a:pt x="28" y="107"/>
                    </a:lnTo>
                    <a:lnTo>
                      <a:pt x="112" y="23"/>
                    </a:lnTo>
                    <a:lnTo>
                      <a:pt x="89" y="0"/>
                    </a:lnTo>
                    <a:lnTo>
                      <a:pt x="5" y="84"/>
                    </a:lnTo>
                    <a:lnTo>
                      <a:pt x="16" y="111"/>
                    </a:lnTo>
                    <a:lnTo>
                      <a:pt x="5" y="84"/>
                    </a:lnTo>
                    <a:lnTo>
                      <a:pt x="4" y="85"/>
                    </a:lnTo>
                    <a:lnTo>
                      <a:pt x="3" y="87"/>
                    </a:lnTo>
                    <a:lnTo>
                      <a:pt x="2" y="88"/>
                    </a:lnTo>
                    <a:lnTo>
                      <a:pt x="1" y="90"/>
                    </a:lnTo>
                    <a:lnTo>
                      <a:pt x="0" y="91"/>
                    </a:lnTo>
                    <a:lnTo>
                      <a:pt x="0" y="93"/>
                    </a:lnTo>
                    <a:lnTo>
                      <a:pt x="0" y="94"/>
                    </a:lnTo>
                    <a:lnTo>
                      <a:pt x="0" y="96"/>
                    </a:lnTo>
                    <a:lnTo>
                      <a:pt x="0" y="98"/>
                    </a:lnTo>
                    <a:lnTo>
                      <a:pt x="0" y="99"/>
                    </a:lnTo>
                    <a:lnTo>
                      <a:pt x="1" y="100"/>
                    </a:lnTo>
                    <a:lnTo>
                      <a:pt x="2" y="102"/>
                    </a:lnTo>
                    <a:lnTo>
                      <a:pt x="3" y="104"/>
                    </a:lnTo>
                    <a:lnTo>
                      <a:pt x="5" y="107"/>
                    </a:lnTo>
                    <a:lnTo>
                      <a:pt x="7" y="109"/>
                    </a:lnTo>
                    <a:lnTo>
                      <a:pt x="10" y="110"/>
                    </a:lnTo>
                    <a:lnTo>
                      <a:pt x="11" y="111"/>
                    </a:lnTo>
                    <a:lnTo>
                      <a:pt x="13" y="111"/>
                    </a:lnTo>
                    <a:lnTo>
                      <a:pt x="14" y="111"/>
                    </a:lnTo>
                    <a:lnTo>
                      <a:pt x="16" y="112"/>
                    </a:lnTo>
                    <a:lnTo>
                      <a:pt x="17" y="112"/>
                    </a:lnTo>
                    <a:lnTo>
                      <a:pt x="19" y="112"/>
                    </a:lnTo>
                    <a:lnTo>
                      <a:pt x="20" y="111"/>
                    </a:lnTo>
                    <a:lnTo>
                      <a:pt x="22" y="111"/>
                    </a:lnTo>
                    <a:lnTo>
                      <a:pt x="23" y="110"/>
                    </a:lnTo>
                    <a:lnTo>
                      <a:pt x="25" y="109"/>
                    </a:lnTo>
                    <a:lnTo>
                      <a:pt x="26" y="108"/>
                    </a:lnTo>
                    <a:lnTo>
                      <a:pt x="28" y="107"/>
                    </a:lnTo>
                    <a:lnTo>
                      <a:pt x="16"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Freeform 66"/>
              <p:cNvSpPr>
                <a:spLocks/>
              </p:cNvSpPr>
              <p:nvPr/>
            </p:nvSpPr>
            <p:spPr bwMode="auto">
              <a:xfrm>
                <a:off x="1890" y="2595"/>
                <a:ext cx="121" cy="33"/>
              </a:xfrm>
              <a:custGeom>
                <a:avLst/>
                <a:gdLst>
                  <a:gd name="T0" fmla="*/ 5 w 136"/>
                  <a:gd name="T1" fmla="*/ 28 h 33"/>
                  <a:gd name="T2" fmla="*/ 16 w 136"/>
                  <a:gd name="T3" fmla="*/ 32 h 33"/>
                  <a:gd name="T4" fmla="*/ 135 w 136"/>
                  <a:gd name="T5" fmla="*/ 32 h 33"/>
                  <a:gd name="T6" fmla="*/ 135 w 136"/>
                  <a:gd name="T7" fmla="*/ 0 h 33"/>
                  <a:gd name="T8" fmla="*/ 16 w 136"/>
                  <a:gd name="T9" fmla="*/ 0 h 33"/>
                  <a:gd name="T10" fmla="*/ 5 w 136"/>
                  <a:gd name="T11" fmla="*/ 28 h 33"/>
                  <a:gd name="T12" fmla="*/ 16 w 136"/>
                  <a:gd name="T13" fmla="*/ 0 h 33"/>
                  <a:gd name="T14" fmla="*/ 15 w 136"/>
                  <a:gd name="T15" fmla="*/ 0 h 33"/>
                  <a:gd name="T16" fmla="*/ 13 w 136"/>
                  <a:gd name="T17" fmla="*/ 1 h 33"/>
                  <a:gd name="T18" fmla="*/ 11 w 136"/>
                  <a:gd name="T19" fmla="*/ 1 h 33"/>
                  <a:gd name="T20" fmla="*/ 10 w 136"/>
                  <a:gd name="T21" fmla="*/ 2 h 33"/>
                  <a:gd name="T22" fmla="*/ 8 w 136"/>
                  <a:gd name="T23" fmla="*/ 2 h 33"/>
                  <a:gd name="T24" fmla="*/ 7 w 136"/>
                  <a:gd name="T25" fmla="*/ 3 h 33"/>
                  <a:gd name="T26" fmla="*/ 6 w 136"/>
                  <a:gd name="T27" fmla="*/ 4 h 33"/>
                  <a:gd name="T28" fmla="*/ 5 w 136"/>
                  <a:gd name="T29" fmla="*/ 5 h 33"/>
                  <a:gd name="T30" fmla="*/ 4 w 136"/>
                  <a:gd name="T31" fmla="*/ 6 h 33"/>
                  <a:gd name="T32" fmla="*/ 3 w 136"/>
                  <a:gd name="T33" fmla="*/ 8 h 33"/>
                  <a:gd name="T34" fmla="*/ 2 w 136"/>
                  <a:gd name="T35" fmla="*/ 9 h 33"/>
                  <a:gd name="T36" fmla="*/ 2 w 136"/>
                  <a:gd name="T37" fmla="*/ 10 h 33"/>
                  <a:gd name="T38" fmla="*/ 1 w 136"/>
                  <a:gd name="T39" fmla="*/ 13 h 33"/>
                  <a:gd name="T40" fmla="*/ 0 w 136"/>
                  <a:gd name="T41" fmla="*/ 16 h 33"/>
                  <a:gd name="T42" fmla="*/ 1 w 136"/>
                  <a:gd name="T43" fmla="*/ 19 h 33"/>
                  <a:gd name="T44" fmla="*/ 2 w 136"/>
                  <a:gd name="T45" fmla="*/ 22 h 33"/>
                  <a:gd name="T46" fmla="*/ 2 w 136"/>
                  <a:gd name="T47" fmla="*/ 23 h 33"/>
                  <a:gd name="T48" fmla="*/ 3 w 136"/>
                  <a:gd name="T49" fmla="*/ 25 h 33"/>
                  <a:gd name="T50" fmla="*/ 4 w 136"/>
                  <a:gd name="T51" fmla="*/ 26 h 33"/>
                  <a:gd name="T52" fmla="*/ 5 w 136"/>
                  <a:gd name="T53" fmla="*/ 27 h 33"/>
                  <a:gd name="T54" fmla="*/ 6 w 136"/>
                  <a:gd name="T55" fmla="*/ 28 h 33"/>
                  <a:gd name="T56" fmla="*/ 7 w 136"/>
                  <a:gd name="T57" fmla="*/ 29 h 33"/>
                  <a:gd name="T58" fmla="*/ 8 w 136"/>
                  <a:gd name="T59" fmla="*/ 30 h 33"/>
                  <a:gd name="T60" fmla="*/ 10 w 136"/>
                  <a:gd name="T61" fmla="*/ 31 h 33"/>
                  <a:gd name="T62" fmla="*/ 11 w 136"/>
                  <a:gd name="T63" fmla="*/ 31 h 33"/>
                  <a:gd name="T64" fmla="*/ 13 w 136"/>
                  <a:gd name="T65" fmla="*/ 32 h 33"/>
                  <a:gd name="T66" fmla="*/ 15 w 136"/>
                  <a:gd name="T67" fmla="*/ 32 h 33"/>
                  <a:gd name="T68" fmla="*/ 16 w 136"/>
                  <a:gd name="T69" fmla="*/ 32 h 33"/>
                  <a:gd name="T70" fmla="*/ 5 w 136"/>
                  <a:gd name="T7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33">
                    <a:moveTo>
                      <a:pt x="5" y="28"/>
                    </a:moveTo>
                    <a:lnTo>
                      <a:pt x="16" y="32"/>
                    </a:lnTo>
                    <a:lnTo>
                      <a:pt x="135" y="32"/>
                    </a:lnTo>
                    <a:lnTo>
                      <a:pt x="135" y="0"/>
                    </a:lnTo>
                    <a:lnTo>
                      <a:pt x="16" y="0"/>
                    </a:lnTo>
                    <a:lnTo>
                      <a:pt x="5" y="28"/>
                    </a:lnTo>
                    <a:lnTo>
                      <a:pt x="16" y="0"/>
                    </a:lnTo>
                    <a:lnTo>
                      <a:pt x="15" y="0"/>
                    </a:lnTo>
                    <a:lnTo>
                      <a:pt x="13" y="1"/>
                    </a:lnTo>
                    <a:lnTo>
                      <a:pt x="11" y="1"/>
                    </a:lnTo>
                    <a:lnTo>
                      <a:pt x="10" y="2"/>
                    </a:lnTo>
                    <a:lnTo>
                      <a:pt x="8" y="2"/>
                    </a:lnTo>
                    <a:lnTo>
                      <a:pt x="7" y="3"/>
                    </a:lnTo>
                    <a:lnTo>
                      <a:pt x="6" y="4"/>
                    </a:lnTo>
                    <a:lnTo>
                      <a:pt x="5" y="5"/>
                    </a:lnTo>
                    <a:lnTo>
                      <a:pt x="4" y="6"/>
                    </a:lnTo>
                    <a:lnTo>
                      <a:pt x="3" y="8"/>
                    </a:lnTo>
                    <a:lnTo>
                      <a:pt x="2" y="9"/>
                    </a:lnTo>
                    <a:lnTo>
                      <a:pt x="2" y="10"/>
                    </a:lnTo>
                    <a:lnTo>
                      <a:pt x="1" y="13"/>
                    </a:lnTo>
                    <a:lnTo>
                      <a:pt x="0" y="16"/>
                    </a:lnTo>
                    <a:lnTo>
                      <a:pt x="1" y="19"/>
                    </a:lnTo>
                    <a:lnTo>
                      <a:pt x="2" y="22"/>
                    </a:lnTo>
                    <a:lnTo>
                      <a:pt x="2" y="23"/>
                    </a:lnTo>
                    <a:lnTo>
                      <a:pt x="3" y="25"/>
                    </a:lnTo>
                    <a:lnTo>
                      <a:pt x="4" y="26"/>
                    </a:lnTo>
                    <a:lnTo>
                      <a:pt x="5" y="27"/>
                    </a:lnTo>
                    <a:lnTo>
                      <a:pt x="6" y="28"/>
                    </a:lnTo>
                    <a:lnTo>
                      <a:pt x="7" y="29"/>
                    </a:lnTo>
                    <a:lnTo>
                      <a:pt x="8" y="30"/>
                    </a:lnTo>
                    <a:lnTo>
                      <a:pt x="10" y="31"/>
                    </a:lnTo>
                    <a:lnTo>
                      <a:pt x="11" y="31"/>
                    </a:lnTo>
                    <a:lnTo>
                      <a:pt x="13" y="32"/>
                    </a:lnTo>
                    <a:lnTo>
                      <a:pt x="15" y="32"/>
                    </a:lnTo>
                    <a:lnTo>
                      <a:pt x="16" y="32"/>
                    </a:lnTo>
                    <a:lnTo>
                      <a:pt x="5" y="28"/>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Freeform 67"/>
              <p:cNvSpPr>
                <a:spLocks/>
              </p:cNvSpPr>
              <p:nvPr/>
            </p:nvSpPr>
            <p:spPr bwMode="auto">
              <a:xfrm>
                <a:off x="1815" y="2511"/>
                <a:ext cx="101" cy="113"/>
              </a:xfrm>
              <a:custGeom>
                <a:avLst/>
                <a:gdLst>
                  <a:gd name="T0" fmla="*/ 0 w 113"/>
                  <a:gd name="T1" fmla="*/ 16 h 113"/>
                  <a:gd name="T2" fmla="*/ 5 w 113"/>
                  <a:gd name="T3" fmla="*/ 28 h 113"/>
                  <a:gd name="T4" fmla="*/ 89 w 113"/>
                  <a:gd name="T5" fmla="*/ 112 h 113"/>
                  <a:gd name="T6" fmla="*/ 112 w 113"/>
                  <a:gd name="T7" fmla="*/ 89 h 113"/>
                  <a:gd name="T8" fmla="*/ 28 w 113"/>
                  <a:gd name="T9" fmla="*/ 5 h 113"/>
                  <a:gd name="T10" fmla="*/ 0 w 113"/>
                  <a:gd name="T11" fmla="*/ 16 h 113"/>
                  <a:gd name="T12" fmla="*/ 28 w 113"/>
                  <a:gd name="T13" fmla="*/ 5 h 113"/>
                  <a:gd name="T14" fmla="*/ 26 w 113"/>
                  <a:gd name="T15" fmla="*/ 4 h 113"/>
                  <a:gd name="T16" fmla="*/ 25 w 113"/>
                  <a:gd name="T17" fmla="*/ 3 h 113"/>
                  <a:gd name="T18" fmla="*/ 24 w 113"/>
                  <a:gd name="T19" fmla="*/ 2 h 113"/>
                  <a:gd name="T20" fmla="*/ 22 w 113"/>
                  <a:gd name="T21" fmla="*/ 1 h 113"/>
                  <a:gd name="T22" fmla="*/ 21 w 113"/>
                  <a:gd name="T23" fmla="*/ 0 h 113"/>
                  <a:gd name="T24" fmla="*/ 19 w 113"/>
                  <a:gd name="T25" fmla="*/ 0 h 113"/>
                  <a:gd name="T26" fmla="*/ 17 w 113"/>
                  <a:gd name="T27" fmla="*/ 0 h 113"/>
                  <a:gd name="T28" fmla="*/ 16 w 113"/>
                  <a:gd name="T29" fmla="*/ 0 h 113"/>
                  <a:gd name="T30" fmla="*/ 14 w 113"/>
                  <a:gd name="T31" fmla="*/ 0 h 113"/>
                  <a:gd name="T32" fmla="*/ 13 w 113"/>
                  <a:gd name="T33" fmla="*/ 0 h 113"/>
                  <a:gd name="T34" fmla="*/ 12 w 113"/>
                  <a:gd name="T35" fmla="*/ 1 h 113"/>
                  <a:gd name="T36" fmla="*/ 10 w 113"/>
                  <a:gd name="T37" fmla="*/ 1 h 113"/>
                  <a:gd name="T38" fmla="*/ 8 w 113"/>
                  <a:gd name="T39" fmla="*/ 3 h 113"/>
                  <a:gd name="T40" fmla="*/ 5 w 113"/>
                  <a:gd name="T41" fmla="*/ 5 h 113"/>
                  <a:gd name="T42" fmla="*/ 3 w 113"/>
                  <a:gd name="T43" fmla="*/ 7 h 113"/>
                  <a:gd name="T44" fmla="*/ 2 w 113"/>
                  <a:gd name="T45" fmla="*/ 10 h 113"/>
                  <a:gd name="T46" fmla="*/ 1 w 113"/>
                  <a:gd name="T47" fmla="*/ 11 h 113"/>
                  <a:gd name="T48" fmla="*/ 1 w 113"/>
                  <a:gd name="T49" fmla="*/ 13 h 113"/>
                  <a:gd name="T50" fmla="*/ 0 w 113"/>
                  <a:gd name="T51" fmla="*/ 14 h 113"/>
                  <a:gd name="T52" fmla="*/ 0 w 113"/>
                  <a:gd name="T53" fmla="*/ 15 h 113"/>
                  <a:gd name="T54" fmla="*/ 0 w 113"/>
                  <a:gd name="T55" fmla="*/ 17 h 113"/>
                  <a:gd name="T56" fmla="*/ 0 w 113"/>
                  <a:gd name="T57" fmla="*/ 19 h 113"/>
                  <a:gd name="T58" fmla="*/ 1 w 113"/>
                  <a:gd name="T59" fmla="*/ 20 h 113"/>
                  <a:gd name="T60" fmla="*/ 1 w 113"/>
                  <a:gd name="T61" fmla="*/ 22 h 113"/>
                  <a:gd name="T62" fmla="*/ 2 w 113"/>
                  <a:gd name="T63" fmla="*/ 23 h 113"/>
                  <a:gd name="T64" fmla="*/ 3 w 113"/>
                  <a:gd name="T65" fmla="*/ 25 h 113"/>
                  <a:gd name="T66" fmla="*/ 4 w 113"/>
                  <a:gd name="T67" fmla="*/ 26 h 113"/>
                  <a:gd name="T68" fmla="*/ 5 w 113"/>
                  <a:gd name="T69" fmla="*/ 28 h 113"/>
                  <a:gd name="T70" fmla="*/ 0 w 113"/>
                  <a:gd name="T71"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0" y="16"/>
                    </a:moveTo>
                    <a:lnTo>
                      <a:pt x="5" y="28"/>
                    </a:lnTo>
                    <a:lnTo>
                      <a:pt x="89" y="112"/>
                    </a:lnTo>
                    <a:lnTo>
                      <a:pt x="112" y="89"/>
                    </a:lnTo>
                    <a:lnTo>
                      <a:pt x="28" y="5"/>
                    </a:lnTo>
                    <a:lnTo>
                      <a:pt x="0" y="16"/>
                    </a:lnTo>
                    <a:lnTo>
                      <a:pt x="28" y="5"/>
                    </a:lnTo>
                    <a:lnTo>
                      <a:pt x="26" y="4"/>
                    </a:lnTo>
                    <a:lnTo>
                      <a:pt x="25" y="3"/>
                    </a:lnTo>
                    <a:lnTo>
                      <a:pt x="24" y="2"/>
                    </a:lnTo>
                    <a:lnTo>
                      <a:pt x="22" y="1"/>
                    </a:lnTo>
                    <a:lnTo>
                      <a:pt x="21" y="0"/>
                    </a:lnTo>
                    <a:lnTo>
                      <a:pt x="19" y="0"/>
                    </a:lnTo>
                    <a:lnTo>
                      <a:pt x="17" y="0"/>
                    </a:lnTo>
                    <a:lnTo>
                      <a:pt x="16" y="0"/>
                    </a:lnTo>
                    <a:lnTo>
                      <a:pt x="14" y="0"/>
                    </a:lnTo>
                    <a:lnTo>
                      <a:pt x="13" y="0"/>
                    </a:lnTo>
                    <a:lnTo>
                      <a:pt x="12" y="1"/>
                    </a:lnTo>
                    <a:lnTo>
                      <a:pt x="10" y="1"/>
                    </a:lnTo>
                    <a:lnTo>
                      <a:pt x="8" y="3"/>
                    </a:lnTo>
                    <a:lnTo>
                      <a:pt x="5" y="5"/>
                    </a:lnTo>
                    <a:lnTo>
                      <a:pt x="3" y="7"/>
                    </a:lnTo>
                    <a:lnTo>
                      <a:pt x="2" y="10"/>
                    </a:lnTo>
                    <a:lnTo>
                      <a:pt x="1" y="11"/>
                    </a:lnTo>
                    <a:lnTo>
                      <a:pt x="1" y="13"/>
                    </a:lnTo>
                    <a:lnTo>
                      <a:pt x="0" y="14"/>
                    </a:lnTo>
                    <a:lnTo>
                      <a:pt x="0" y="15"/>
                    </a:lnTo>
                    <a:lnTo>
                      <a:pt x="0" y="17"/>
                    </a:lnTo>
                    <a:lnTo>
                      <a:pt x="0" y="19"/>
                    </a:lnTo>
                    <a:lnTo>
                      <a:pt x="1" y="20"/>
                    </a:lnTo>
                    <a:lnTo>
                      <a:pt x="1" y="22"/>
                    </a:lnTo>
                    <a:lnTo>
                      <a:pt x="2" y="23"/>
                    </a:lnTo>
                    <a:lnTo>
                      <a:pt x="3" y="25"/>
                    </a:lnTo>
                    <a:lnTo>
                      <a:pt x="4" y="26"/>
                    </a:lnTo>
                    <a:lnTo>
                      <a:pt x="5" y="28"/>
                    </a:lnTo>
                    <a:lnTo>
                      <a:pt x="0"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 name="Freeform 68"/>
              <p:cNvSpPr>
                <a:spLocks/>
              </p:cNvSpPr>
              <p:nvPr/>
            </p:nvSpPr>
            <p:spPr bwMode="auto">
              <a:xfrm>
                <a:off x="1815" y="2368"/>
                <a:ext cx="30" cy="160"/>
              </a:xfrm>
              <a:custGeom>
                <a:avLst/>
                <a:gdLst>
                  <a:gd name="T0" fmla="*/ 0 w 34"/>
                  <a:gd name="T1" fmla="*/ 16 h 160"/>
                  <a:gd name="T2" fmla="*/ 0 w 34"/>
                  <a:gd name="T3" fmla="*/ 159 h 160"/>
                  <a:gd name="T4" fmla="*/ 33 w 34"/>
                  <a:gd name="T5" fmla="*/ 159 h 160"/>
                  <a:gd name="T6" fmla="*/ 33 w 34"/>
                  <a:gd name="T7" fmla="*/ 16 h 160"/>
                  <a:gd name="T8" fmla="*/ 33 w 34"/>
                  <a:gd name="T9" fmla="*/ 16 h 160"/>
                  <a:gd name="T10" fmla="*/ 32 w 34"/>
                  <a:gd name="T11" fmla="*/ 14 h 160"/>
                  <a:gd name="T12" fmla="*/ 32 w 34"/>
                  <a:gd name="T13" fmla="*/ 12 h 160"/>
                  <a:gd name="T14" fmla="*/ 32 w 34"/>
                  <a:gd name="T15" fmla="*/ 11 h 160"/>
                  <a:gd name="T16" fmla="*/ 31 w 34"/>
                  <a:gd name="T17" fmla="*/ 9 h 160"/>
                  <a:gd name="T18" fmla="*/ 31 w 34"/>
                  <a:gd name="T19" fmla="*/ 8 h 160"/>
                  <a:gd name="T20" fmla="*/ 30 w 34"/>
                  <a:gd name="T21" fmla="*/ 6 h 160"/>
                  <a:gd name="T22" fmla="*/ 29 w 34"/>
                  <a:gd name="T23" fmla="*/ 5 h 160"/>
                  <a:gd name="T24" fmla="*/ 28 w 34"/>
                  <a:gd name="T25" fmla="*/ 4 h 160"/>
                  <a:gd name="T26" fmla="*/ 26 w 34"/>
                  <a:gd name="T27" fmla="*/ 3 h 160"/>
                  <a:gd name="T28" fmla="*/ 25 w 34"/>
                  <a:gd name="T29" fmla="*/ 2 h 160"/>
                  <a:gd name="T30" fmla="*/ 24 w 34"/>
                  <a:gd name="T31" fmla="*/ 1 h 160"/>
                  <a:gd name="T32" fmla="*/ 23 w 34"/>
                  <a:gd name="T33" fmla="*/ 1 h 160"/>
                  <a:gd name="T34" fmla="*/ 19 w 34"/>
                  <a:gd name="T35" fmla="*/ 0 h 160"/>
                  <a:gd name="T36" fmla="*/ 16 w 34"/>
                  <a:gd name="T37" fmla="*/ 0 h 160"/>
                  <a:gd name="T38" fmla="*/ 14 w 34"/>
                  <a:gd name="T39" fmla="*/ 0 h 160"/>
                  <a:gd name="T40" fmla="*/ 11 w 34"/>
                  <a:gd name="T41" fmla="*/ 1 h 160"/>
                  <a:gd name="T42" fmla="*/ 9 w 34"/>
                  <a:gd name="T43" fmla="*/ 1 h 160"/>
                  <a:gd name="T44" fmla="*/ 8 w 34"/>
                  <a:gd name="T45" fmla="*/ 2 h 160"/>
                  <a:gd name="T46" fmla="*/ 7 w 34"/>
                  <a:gd name="T47" fmla="*/ 3 h 160"/>
                  <a:gd name="T48" fmla="*/ 5 w 34"/>
                  <a:gd name="T49" fmla="*/ 4 h 160"/>
                  <a:gd name="T50" fmla="*/ 4 w 34"/>
                  <a:gd name="T51" fmla="*/ 5 h 160"/>
                  <a:gd name="T52" fmla="*/ 4 w 34"/>
                  <a:gd name="T53" fmla="*/ 6 h 160"/>
                  <a:gd name="T54" fmla="*/ 3 w 34"/>
                  <a:gd name="T55" fmla="*/ 8 h 160"/>
                  <a:gd name="T56" fmla="*/ 2 w 34"/>
                  <a:gd name="T57" fmla="*/ 9 h 160"/>
                  <a:gd name="T58" fmla="*/ 1 w 34"/>
                  <a:gd name="T59" fmla="*/ 11 h 160"/>
                  <a:gd name="T60" fmla="*/ 1 w 34"/>
                  <a:gd name="T61" fmla="*/ 12 h 160"/>
                  <a:gd name="T62" fmla="*/ 1 w 34"/>
                  <a:gd name="T63" fmla="*/ 14 h 160"/>
                  <a:gd name="T64" fmla="*/ 0 w 34"/>
                  <a:gd name="T6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160">
                    <a:moveTo>
                      <a:pt x="0" y="16"/>
                    </a:moveTo>
                    <a:lnTo>
                      <a:pt x="0" y="159"/>
                    </a:lnTo>
                    <a:lnTo>
                      <a:pt x="33" y="159"/>
                    </a:lnTo>
                    <a:lnTo>
                      <a:pt x="33" y="16"/>
                    </a:lnTo>
                    <a:lnTo>
                      <a:pt x="33" y="16"/>
                    </a:lnTo>
                    <a:lnTo>
                      <a:pt x="32" y="14"/>
                    </a:lnTo>
                    <a:lnTo>
                      <a:pt x="32" y="12"/>
                    </a:lnTo>
                    <a:lnTo>
                      <a:pt x="32" y="11"/>
                    </a:lnTo>
                    <a:lnTo>
                      <a:pt x="31" y="9"/>
                    </a:lnTo>
                    <a:lnTo>
                      <a:pt x="31" y="8"/>
                    </a:lnTo>
                    <a:lnTo>
                      <a:pt x="30" y="6"/>
                    </a:lnTo>
                    <a:lnTo>
                      <a:pt x="29" y="5"/>
                    </a:lnTo>
                    <a:lnTo>
                      <a:pt x="28" y="4"/>
                    </a:lnTo>
                    <a:lnTo>
                      <a:pt x="26" y="3"/>
                    </a:lnTo>
                    <a:lnTo>
                      <a:pt x="25" y="2"/>
                    </a:lnTo>
                    <a:lnTo>
                      <a:pt x="24" y="1"/>
                    </a:lnTo>
                    <a:lnTo>
                      <a:pt x="23" y="1"/>
                    </a:lnTo>
                    <a:lnTo>
                      <a:pt x="19" y="0"/>
                    </a:lnTo>
                    <a:lnTo>
                      <a:pt x="16" y="0"/>
                    </a:lnTo>
                    <a:lnTo>
                      <a:pt x="14" y="0"/>
                    </a:lnTo>
                    <a:lnTo>
                      <a:pt x="11" y="1"/>
                    </a:lnTo>
                    <a:lnTo>
                      <a:pt x="9" y="1"/>
                    </a:lnTo>
                    <a:lnTo>
                      <a:pt x="8" y="2"/>
                    </a:lnTo>
                    <a:lnTo>
                      <a:pt x="7" y="3"/>
                    </a:lnTo>
                    <a:lnTo>
                      <a:pt x="5" y="4"/>
                    </a:lnTo>
                    <a:lnTo>
                      <a:pt x="4" y="5"/>
                    </a:lnTo>
                    <a:lnTo>
                      <a:pt x="4" y="6"/>
                    </a:lnTo>
                    <a:lnTo>
                      <a:pt x="3" y="8"/>
                    </a:lnTo>
                    <a:lnTo>
                      <a:pt x="2" y="9"/>
                    </a:lnTo>
                    <a:lnTo>
                      <a:pt x="1" y="11"/>
                    </a:lnTo>
                    <a:lnTo>
                      <a:pt x="1" y="12"/>
                    </a:lnTo>
                    <a:lnTo>
                      <a:pt x="1" y="14"/>
                    </a:lnTo>
                    <a:lnTo>
                      <a:pt x="0"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Freeform 69"/>
              <p:cNvSpPr>
                <a:spLocks/>
              </p:cNvSpPr>
              <p:nvPr/>
            </p:nvSpPr>
            <p:spPr bwMode="auto">
              <a:xfrm>
                <a:off x="1829" y="2384"/>
                <a:ext cx="1" cy="1"/>
              </a:xfrm>
              <a:custGeom>
                <a:avLst/>
                <a:gdLst>
                  <a:gd name="T0" fmla="*/ 0 w 1"/>
                  <a:gd name="T1" fmla="*/ 0 h 1"/>
                  <a:gd name="T2" fmla="*/ 0 w 1"/>
                  <a:gd name="T3" fmla="*/ 0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0"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Freeform 70"/>
              <p:cNvSpPr>
                <a:spLocks/>
              </p:cNvSpPr>
              <p:nvPr/>
            </p:nvSpPr>
            <p:spPr bwMode="auto">
              <a:xfrm>
                <a:off x="1815" y="2368"/>
                <a:ext cx="30" cy="17"/>
              </a:xfrm>
              <a:custGeom>
                <a:avLst/>
                <a:gdLst>
                  <a:gd name="T0" fmla="*/ 33 w 34"/>
                  <a:gd name="T1" fmla="*/ 16 h 17"/>
                  <a:gd name="T2" fmla="*/ 32 w 34"/>
                  <a:gd name="T3" fmla="*/ 14 h 17"/>
                  <a:gd name="T4" fmla="*/ 32 w 34"/>
                  <a:gd name="T5" fmla="*/ 12 h 17"/>
                  <a:gd name="T6" fmla="*/ 32 w 34"/>
                  <a:gd name="T7" fmla="*/ 11 h 17"/>
                  <a:gd name="T8" fmla="*/ 31 w 34"/>
                  <a:gd name="T9" fmla="*/ 9 h 17"/>
                  <a:gd name="T10" fmla="*/ 31 w 34"/>
                  <a:gd name="T11" fmla="*/ 8 h 17"/>
                  <a:gd name="T12" fmla="*/ 30 w 34"/>
                  <a:gd name="T13" fmla="*/ 6 h 17"/>
                  <a:gd name="T14" fmla="*/ 29 w 34"/>
                  <a:gd name="T15" fmla="*/ 5 h 17"/>
                  <a:gd name="T16" fmla="*/ 28 w 34"/>
                  <a:gd name="T17" fmla="*/ 4 h 17"/>
                  <a:gd name="T18" fmla="*/ 26 w 34"/>
                  <a:gd name="T19" fmla="*/ 3 h 17"/>
                  <a:gd name="T20" fmla="*/ 25 w 34"/>
                  <a:gd name="T21" fmla="*/ 2 h 17"/>
                  <a:gd name="T22" fmla="*/ 24 w 34"/>
                  <a:gd name="T23" fmla="*/ 1 h 17"/>
                  <a:gd name="T24" fmla="*/ 23 w 34"/>
                  <a:gd name="T25" fmla="*/ 1 h 17"/>
                  <a:gd name="T26" fmla="*/ 19 w 34"/>
                  <a:gd name="T27" fmla="*/ 0 h 17"/>
                  <a:gd name="T28" fmla="*/ 16 w 34"/>
                  <a:gd name="T29" fmla="*/ 0 h 17"/>
                  <a:gd name="T30" fmla="*/ 14 w 34"/>
                  <a:gd name="T31" fmla="*/ 0 h 17"/>
                  <a:gd name="T32" fmla="*/ 11 w 34"/>
                  <a:gd name="T33" fmla="*/ 1 h 17"/>
                  <a:gd name="T34" fmla="*/ 9 w 34"/>
                  <a:gd name="T35" fmla="*/ 1 h 17"/>
                  <a:gd name="T36" fmla="*/ 8 w 34"/>
                  <a:gd name="T37" fmla="*/ 2 h 17"/>
                  <a:gd name="T38" fmla="*/ 7 w 34"/>
                  <a:gd name="T39" fmla="*/ 3 h 17"/>
                  <a:gd name="T40" fmla="*/ 5 w 34"/>
                  <a:gd name="T41" fmla="*/ 4 h 17"/>
                  <a:gd name="T42" fmla="*/ 4 w 34"/>
                  <a:gd name="T43" fmla="*/ 5 h 17"/>
                  <a:gd name="T44" fmla="*/ 4 w 34"/>
                  <a:gd name="T45" fmla="*/ 6 h 17"/>
                  <a:gd name="T46" fmla="*/ 3 w 34"/>
                  <a:gd name="T47" fmla="*/ 8 h 17"/>
                  <a:gd name="T48" fmla="*/ 2 w 34"/>
                  <a:gd name="T49" fmla="*/ 9 h 17"/>
                  <a:gd name="T50" fmla="*/ 1 w 34"/>
                  <a:gd name="T51" fmla="*/ 11 h 17"/>
                  <a:gd name="T52" fmla="*/ 1 w 34"/>
                  <a:gd name="T53" fmla="*/ 12 h 17"/>
                  <a:gd name="T54" fmla="*/ 1 w 34"/>
                  <a:gd name="T55" fmla="*/ 14 h 17"/>
                  <a:gd name="T56" fmla="*/ 0 w 34"/>
                  <a:gd name="T57" fmla="*/ 16 h 17"/>
                  <a:gd name="T58" fmla="*/ 33 w 34"/>
                  <a:gd name="T5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17">
                    <a:moveTo>
                      <a:pt x="33" y="16"/>
                    </a:moveTo>
                    <a:lnTo>
                      <a:pt x="32" y="14"/>
                    </a:lnTo>
                    <a:lnTo>
                      <a:pt x="32" y="12"/>
                    </a:lnTo>
                    <a:lnTo>
                      <a:pt x="32" y="11"/>
                    </a:lnTo>
                    <a:lnTo>
                      <a:pt x="31" y="9"/>
                    </a:lnTo>
                    <a:lnTo>
                      <a:pt x="31" y="8"/>
                    </a:lnTo>
                    <a:lnTo>
                      <a:pt x="30" y="6"/>
                    </a:lnTo>
                    <a:lnTo>
                      <a:pt x="29" y="5"/>
                    </a:lnTo>
                    <a:lnTo>
                      <a:pt x="28" y="4"/>
                    </a:lnTo>
                    <a:lnTo>
                      <a:pt x="26" y="3"/>
                    </a:lnTo>
                    <a:lnTo>
                      <a:pt x="25" y="2"/>
                    </a:lnTo>
                    <a:lnTo>
                      <a:pt x="24" y="1"/>
                    </a:lnTo>
                    <a:lnTo>
                      <a:pt x="23" y="1"/>
                    </a:lnTo>
                    <a:lnTo>
                      <a:pt x="19" y="0"/>
                    </a:lnTo>
                    <a:lnTo>
                      <a:pt x="16" y="0"/>
                    </a:lnTo>
                    <a:lnTo>
                      <a:pt x="14" y="0"/>
                    </a:lnTo>
                    <a:lnTo>
                      <a:pt x="11" y="1"/>
                    </a:lnTo>
                    <a:lnTo>
                      <a:pt x="9" y="1"/>
                    </a:lnTo>
                    <a:lnTo>
                      <a:pt x="8" y="2"/>
                    </a:lnTo>
                    <a:lnTo>
                      <a:pt x="7" y="3"/>
                    </a:lnTo>
                    <a:lnTo>
                      <a:pt x="5" y="4"/>
                    </a:lnTo>
                    <a:lnTo>
                      <a:pt x="4" y="5"/>
                    </a:lnTo>
                    <a:lnTo>
                      <a:pt x="4" y="6"/>
                    </a:lnTo>
                    <a:lnTo>
                      <a:pt x="3" y="8"/>
                    </a:lnTo>
                    <a:lnTo>
                      <a:pt x="2" y="9"/>
                    </a:lnTo>
                    <a:lnTo>
                      <a:pt x="1" y="11"/>
                    </a:lnTo>
                    <a:lnTo>
                      <a:pt x="1" y="12"/>
                    </a:lnTo>
                    <a:lnTo>
                      <a:pt x="1" y="14"/>
                    </a:lnTo>
                    <a:lnTo>
                      <a:pt x="0" y="16"/>
                    </a:lnTo>
                    <a:lnTo>
                      <a:pt x="33"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 name="Freeform 71"/>
              <p:cNvSpPr>
                <a:spLocks/>
              </p:cNvSpPr>
              <p:nvPr/>
            </p:nvSpPr>
            <p:spPr bwMode="auto">
              <a:xfrm>
                <a:off x="1815" y="3244"/>
                <a:ext cx="26" cy="28"/>
              </a:xfrm>
              <a:custGeom>
                <a:avLst/>
                <a:gdLst>
                  <a:gd name="T0" fmla="*/ 28 w 29"/>
                  <a:gd name="T1" fmla="*/ 5 h 28"/>
                  <a:gd name="T2" fmla="*/ 26 w 29"/>
                  <a:gd name="T3" fmla="*/ 3 h 28"/>
                  <a:gd name="T4" fmla="*/ 25 w 29"/>
                  <a:gd name="T5" fmla="*/ 2 h 28"/>
                  <a:gd name="T6" fmla="*/ 24 w 29"/>
                  <a:gd name="T7" fmla="*/ 2 h 28"/>
                  <a:gd name="T8" fmla="*/ 22 w 29"/>
                  <a:gd name="T9" fmla="*/ 1 h 28"/>
                  <a:gd name="T10" fmla="*/ 21 w 29"/>
                  <a:gd name="T11" fmla="*/ 0 h 28"/>
                  <a:gd name="T12" fmla="*/ 19 w 29"/>
                  <a:gd name="T13" fmla="*/ 0 h 28"/>
                  <a:gd name="T14" fmla="*/ 17 w 29"/>
                  <a:gd name="T15" fmla="*/ 0 h 28"/>
                  <a:gd name="T16" fmla="*/ 16 w 29"/>
                  <a:gd name="T17" fmla="*/ 0 h 28"/>
                  <a:gd name="T18" fmla="*/ 14 w 29"/>
                  <a:gd name="T19" fmla="*/ 0 h 28"/>
                  <a:gd name="T20" fmla="*/ 13 w 29"/>
                  <a:gd name="T21" fmla="*/ 0 h 28"/>
                  <a:gd name="T22" fmla="*/ 12 w 29"/>
                  <a:gd name="T23" fmla="*/ 1 h 28"/>
                  <a:gd name="T24" fmla="*/ 10 w 29"/>
                  <a:gd name="T25" fmla="*/ 1 h 28"/>
                  <a:gd name="T26" fmla="*/ 8 w 29"/>
                  <a:gd name="T27" fmla="*/ 3 h 28"/>
                  <a:gd name="T28" fmla="*/ 5 w 29"/>
                  <a:gd name="T29" fmla="*/ 5 h 28"/>
                  <a:gd name="T30" fmla="*/ 3 w 29"/>
                  <a:gd name="T31" fmla="*/ 7 h 28"/>
                  <a:gd name="T32" fmla="*/ 2 w 29"/>
                  <a:gd name="T33" fmla="*/ 10 h 28"/>
                  <a:gd name="T34" fmla="*/ 1 w 29"/>
                  <a:gd name="T35" fmla="*/ 11 h 28"/>
                  <a:gd name="T36" fmla="*/ 1 w 29"/>
                  <a:gd name="T37" fmla="*/ 12 h 28"/>
                  <a:gd name="T38" fmla="*/ 0 w 29"/>
                  <a:gd name="T39" fmla="*/ 14 h 28"/>
                  <a:gd name="T40" fmla="*/ 0 w 29"/>
                  <a:gd name="T41" fmla="*/ 15 h 28"/>
                  <a:gd name="T42" fmla="*/ 0 w 29"/>
                  <a:gd name="T43" fmla="*/ 17 h 28"/>
                  <a:gd name="T44" fmla="*/ 0 w 29"/>
                  <a:gd name="T45" fmla="*/ 18 h 28"/>
                  <a:gd name="T46" fmla="*/ 1 w 29"/>
                  <a:gd name="T47" fmla="*/ 20 h 28"/>
                  <a:gd name="T48" fmla="*/ 1 w 29"/>
                  <a:gd name="T49" fmla="*/ 21 h 28"/>
                  <a:gd name="T50" fmla="*/ 2 w 29"/>
                  <a:gd name="T51" fmla="*/ 23 h 28"/>
                  <a:gd name="T52" fmla="*/ 3 w 29"/>
                  <a:gd name="T53" fmla="*/ 24 h 28"/>
                  <a:gd name="T54" fmla="*/ 4 w 29"/>
                  <a:gd name="T55" fmla="*/ 26 h 28"/>
                  <a:gd name="T56" fmla="*/ 5 w 29"/>
                  <a:gd name="T57" fmla="*/ 27 h 28"/>
                  <a:gd name="T58" fmla="*/ 28 w 29"/>
                  <a:gd name="T5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8">
                    <a:moveTo>
                      <a:pt x="28" y="5"/>
                    </a:moveTo>
                    <a:lnTo>
                      <a:pt x="26" y="3"/>
                    </a:lnTo>
                    <a:lnTo>
                      <a:pt x="25" y="2"/>
                    </a:lnTo>
                    <a:lnTo>
                      <a:pt x="24" y="2"/>
                    </a:lnTo>
                    <a:lnTo>
                      <a:pt x="22" y="1"/>
                    </a:lnTo>
                    <a:lnTo>
                      <a:pt x="21" y="0"/>
                    </a:lnTo>
                    <a:lnTo>
                      <a:pt x="19" y="0"/>
                    </a:lnTo>
                    <a:lnTo>
                      <a:pt x="17" y="0"/>
                    </a:lnTo>
                    <a:lnTo>
                      <a:pt x="16" y="0"/>
                    </a:lnTo>
                    <a:lnTo>
                      <a:pt x="14" y="0"/>
                    </a:lnTo>
                    <a:lnTo>
                      <a:pt x="13" y="0"/>
                    </a:lnTo>
                    <a:lnTo>
                      <a:pt x="12" y="1"/>
                    </a:lnTo>
                    <a:lnTo>
                      <a:pt x="10" y="1"/>
                    </a:lnTo>
                    <a:lnTo>
                      <a:pt x="8" y="3"/>
                    </a:lnTo>
                    <a:lnTo>
                      <a:pt x="5" y="5"/>
                    </a:lnTo>
                    <a:lnTo>
                      <a:pt x="3" y="7"/>
                    </a:lnTo>
                    <a:lnTo>
                      <a:pt x="2" y="10"/>
                    </a:lnTo>
                    <a:lnTo>
                      <a:pt x="1" y="11"/>
                    </a:lnTo>
                    <a:lnTo>
                      <a:pt x="1" y="12"/>
                    </a:lnTo>
                    <a:lnTo>
                      <a:pt x="0" y="14"/>
                    </a:lnTo>
                    <a:lnTo>
                      <a:pt x="0" y="15"/>
                    </a:lnTo>
                    <a:lnTo>
                      <a:pt x="0" y="17"/>
                    </a:lnTo>
                    <a:lnTo>
                      <a:pt x="0" y="18"/>
                    </a:lnTo>
                    <a:lnTo>
                      <a:pt x="1" y="20"/>
                    </a:lnTo>
                    <a:lnTo>
                      <a:pt x="1" y="21"/>
                    </a:lnTo>
                    <a:lnTo>
                      <a:pt x="2" y="23"/>
                    </a:lnTo>
                    <a:lnTo>
                      <a:pt x="3" y="24"/>
                    </a:lnTo>
                    <a:lnTo>
                      <a:pt x="4" y="26"/>
                    </a:lnTo>
                    <a:lnTo>
                      <a:pt x="5" y="27"/>
                    </a:lnTo>
                    <a:lnTo>
                      <a:pt x="28"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Freeform 72"/>
              <p:cNvSpPr>
                <a:spLocks/>
              </p:cNvSpPr>
              <p:nvPr/>
            </p:nvSpPr>
            <p:spPr bwMode="auto">
              <a:xfrm>
                <a:off x="1820" y="3249"/>
                <a:ext cx="100" cy="112"/>
              </a:xfrm>
              <a:custGeom>
                <a:avLst/>
                <a:gdLst>
                  <a:gd name="T0" fmla="*/ 95 w 113"/>
                  <a:gd name="T1" fmla="*/ 111 h 112"/>
                  <a:gd name="T2" fmla="*/ 107 w 113"/>
                  <a:gd name="T3" fmla="*/ 84 h 112"/>
                  <a:gd name="T4" fmla="*/ 23 w 113"/>
                  <a:gd name="T5" fmla="*/ 0 h 112"/>
                  <a:gd name="T6" fmla="*/ 0 w 113"/>
                  <a:gd name="T7" fmla="*/ 22 h 112"/>
                  <a:gd name="T8" fmla="*/ 84 w 113"/>
                  <a:gd name="T9" fmla="*/ 106 h 112"/>
                  <a:gd name="T10" fmla="*/ 95 w 113"/>
                  <a:gd name="T11" fmla="*/ 111 h 112"/>
                  <a:gd name="T12" fmla="*/ 84 w 113"/>
                  <a:gd name="T13" fmla="*/ 106 h 112"/>
                  <a:gd name="T14" fmla="*/ 86 w 113"/>
                  <a:gd name="T15" fmla="*/ 108 h 112"/>
                  <a:gd name="T16" fmla="*/ 87 w 113"/>
                  <a:gd name="T17" fmla="*/ 109 h 112"/>
                  <a:gd name="T18" fmla="*/ 89 w 113"/>
                  <a:gd name="T19" fmla="*/ 110 h 112"/>
                  <a:gd name="T20" fmla="*/ 90 w 113"/>
                  <a:gd name="T21" fmla="*/ 110 h 112"/>
                  <a:gd name="T22" fmla="*/ 92 w 113"/>
                  <a:gd name="T23" fmla="*/ 111 h 112"/>
                  <a:gd name="T24" fmla="*/ 93 w 113"/>
                  <a:gd name="T25" fmla="*/ 111 h 112"/>
                  <a:gd name="T26" fmla="*/ 95 w 113"/>
                  <a:gd name="T27" fmla="*/ 111 h 112"/>
                  <a:gd name="T28" fmla="*/ 96 w 113"/>
                  <a:gd name="T29" fmla="*/ 111 h 112"/>
                  <a:gd name="T30" fmla="*/ 98 w 113"/>
                  <a:gd name="T31" fmla="*/ 111 h 112"/>
                  <a:gd name="T32" fmla="*/ 99 w 113"/>
                  <a:gd name="T33" fmla="*/ 111 h 112"/>
                  <a:gd name="T34" fmla="*/ 101 w 113"/>
                  <a:gd name="T35" fmla="*/ 110 h 112"/>
                  <a:gd name="T36" fmla="*/ 102 w 113"/>
                  <a:gd name="T37" fmla="*/ 110 h 112"/>
                  <a:gd name="T38" fmla="*/ 105 w 113"/>
                  <a:gd name="T39" fmla="*/ 108 h 112"/>
                  <a:gd name="T40" fmla="*/ 107 w 113"/>
                  <a:gd name="T41" fmla="*/ 106 h 112"/>
                  <a:gd name="T42" fmla="*/ 109 w 113"/>
                  <a:gd name="T43" fmla="*/ 104 h 112"/>
                  <a:gd name="T44" fmla="*/ 110 w 113"/>
                  <a:gd name="T45" fmla="*/ 101 h 112"/>
                  <a:gd name="T46" fmla="*/ 111 w 113"/>
                  <a:gd name="T47" fmla="*/ 100 h 112"/>
                  <a:gd name="T48" fmla="*/ 111 w 113"/>
                  <a:gd name="T49" fmla="*/ 99 h 112"/>
                  <a:gd name="T50" fmla="*/ 112 w 113"/>
                  <a:gd name="T51" fmla="*/ 97 h 112"/>
                  <a:gd name="T52" fmla="*/ 112 w 113"/>
                  <a:gd name="T53" fmla="*/ 96 h 112"/>
                  <a:gd name="T54" fmla="*/ 112 w 113"/>
                  <a:gd name="T55" fmla="*/ 94 h 112"/>
                  <a:gd name="T56" fmla="*/ 112 w 113"/>
                  <a:gd name="T57" fmla="*/ 93 h 112"/>
                  <a:gd name="T58" fmla="*/ 111 w 113"/>
                  <a:gd name="T59" fmla="*/ 91 h 112"/>
                  <a:gd name="T60" fmla="*/ 111 w 113"/>
                  <a:gd name="T61" fmla="*/ 90 h 112"/>
                  <a:gd name="T62" fmla="*/ 110 w 113"/>
                  <a:gd name="T63" fmla="*/ 88 h 112"/>
                  <a:gd name="T64" fmla="*/ 109 w 113"/>
                  <a:gd name="T65" fmla="*/ 87 h 112"/>
                  <a:gd name="T66" fmla="*/ 108 w 113"/>
                  <a:gd name="T67" fmla="*/ 85 h 112"/>
                  <a:gd name="T68" fmla="*/ 107 w 113"/>
                  <a:gd name="T69" fmla="*/ 84 h 112"/>
                  <a:gd name="T70" fmla="*/ 95 w 113"/>
                  <a:gd name="T71"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2">
                    <a:moveTo>
                      <a:pt x="95" y="111"/>
                    </a:moveTo>
                    <a:lnTo>
                      <a:pt x="107" y="84"/>
                    </a:lnTo>
                    <a:lnTo>
                      <a:pt x="23" y="0"/>
                    </a:lnTo>
                    <a:lnTo>
                      <a:pt x="0" y="22"/>
                    </a:lnTo>
                    <a:lnTo>
                      <a:pt x="84" y="106"/>
                    </a:lnTo>
                    <a:lnTo>
                      <a:pt x="95" y="111"/>
                    </a:lnTo>
                    <a:lnTo>
                      <a:pt x="84" y="106"/>
                    </a:lnTo>
                    <a:lnTo>
                      <a:pt x="86" y="108"/>
                    </a:lnTo>
                    <a:lnTo>
                      <a:pt x="87" y="109"/>
                    </a:lnTo>
                    <a:lnTo>
                      <a:pt x="89" y="110"/>
                    </a:lnTo>
                    <a:lnTo>
                      <a:pt x="90" y="110"/>
                    </a:lnTo>
                    <a:lnTo>
                      <a:pt x="92" y="111"/>
                    </a:lnTo>
                    <a:lnTo>
                      <a:pt x="93" y="111"/>
                    </a:lnTo>
                    <a:lnTo>
                      <a:pt x="95" y="111"/>
                    </a:lnTo>
                    <a:lnTo>
                      <a:pt x="96" y="111"/>
                    </a:lnTo>
                    <a:lnTo>
                      <a:pt x="98" y="111"/>
                    </a:lnTo>
                    <a:lnTo>
                      <a:pt x="99" y="111"/>
                    </a:lnTo>
                    <a:lnTo>
                      <a:pt x="101" y="110"/>
                    </a:lnTo>
                    <a:lnTo>
                      <a:pt x="102" y="110"/>
                    </a:lnTo>
                    <a:lnTo>
                      <a:pt x="105" y="108"/>
                    </a:lnTo>
                    <a:lnTo>
                      <a:pt x="107" y="106"/>
                    </a:lnTo>
                    <a:lnTo>
                      <a:pt x="109" y="104"/>
                    </a:lnTo>
                    <a:lnTo>
                      <a:pt x="110" y="101"/>
                    </a:lnTo>
                    <a:lnTo>
                      <a:pt x="111" y="100"/>
                    </a:lnTo>
                    <a:lnTo>
                      <a:pt x="111" y="99"/>
                    </a:lnTo>
                    <a:lnTo>
                      <a:pt x="112" y="97"/>
                    </a:lnTo>
                    <a:lnTo>
                      <a:pt x="112" y="96"/>
                    </a:lnTo>
                    <a:lnTo>
                      <a:pt x="112" y="94"/>
                    </a:lnTo>
                    <a:lnTo>
                      <a:pt x="112" y="93"/>
                    </a:lnTo>
                    <a:lnTo>
                      <a:pt x="111" y="91"/>
                    </a:lnTo>
                    <a:lnTo>
                      <a:pt x="111" y="90"/>
                    </a:lnTo>
                    <a:lnTo>
                      <a:pt x="110" y="88"/>
                    </a:lnTo>
                    <a:lnTo>
                      <a:pt x="109" y="87"/>
                    </a:lnTo>
                    <a:lnTo>
                      <a:pt x="108" y="85"/>
                    </a:lnTo>
                    <a:lnTo>
                      <a:pt x="107" y="84"/>
                    </a:lnTo>
                    <a:lnTo>
                      <a:pt x="95"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Freeform 73"/>
              <p:cNvSpPr>
                <a:spLocks/>
              </p:cNvSpPr>
              <p:nvPr/>
            </p:nvSpPr>
            <p:spPr bwMode="auto">
              <a:xfrm>
                <a:off x="1904" y="3328"/>
                <a:ext cx="121" cy="33"/>
              </a:xfrm>
              <a:custGeom>
                <a:avLst/>
                <a:gdLst>
                  <a:gd name="T0" fmla="*/ 131 w 136"/>
                  <a:gd name="T1" fmla="*/ 27 h 33"/>
                  <a:gd name="T2" fmla="*/ 119 w 136"/>
                  <a:gd name="T3" fmla="*/ 0 h 33"/>
                  <a:gd name="T4" fmla="*/ 0 w 136"/>
                  <a:gd name="T5" fmla="*/ 0 h 33"/>
                  <a:gd name="T6" fmla="*/ 0 w 136"/>
                  <a:gd name="T7" fmla="*/ 32 h 33"/>
                  <a:gd name="T8" fmla="*/ 119 w 136"/>
                  <a:gd name="T9" fmla="*/ 32 h 33"/>
                  <a:gd name="T10" fmla="*/ 131 w 136"/>
                  <a:gd name="T11" fmla="*/ 27 h 33"/>
                  <a:gd name="T12" fmla="*/ 119 w 136"/>
                  <a:gd name="T13" fmla="*/ 32 h 33"/>
                  <a:gd name="T14" fmla="*/ 121 w 136"/>
                  <a:gd name="T15" fmla="*/ 32 h 33"/>
                  <a:gd name="T16" fmla="*/ 123 w 136"/>
                  <a:gd name="T17" fmla="*/ 32 h 33"/>
                  <a:gd name="T18" fmla="*/ 125 w 136"/>
                  <a:gd name="T19" fmla="*/ 31 h 33"/>
                  <a:gd name="T20" fmla="*/ 126 w 136"/>
                  <a:gd name="T21" fmla="*/ 31 h 33"/>
                  <a:gd name="T22" fmla="*/ 128 w 136"/>
                  <a:gd name="T23" fmla="*/ 30 h 33"/>
                  <a:gd name="T24" fmla="*/ 129 w 136"/>
                  <a:gd name="T25" fmla="*/ 29 h 33"/>
                  <a:gd name="T26" fmla="*/ 130 w 136"/>
                  <a:gd name="T27" fmla="*/ 28 h 33"/>
                  <a:gd name="T28" fmla="*/ 131 w 136"/>
                  <a:gd name="T29" fmla="*/ 27 h 33"/>
                  <a:gd name="T30" fmla="*/ 132 w 136"/>
                  <a:gd name="T31" fmla="*/ 26 h 33"/>
                  <a:gd name="T32" fmla="*/ 133 w 136"/>
                  <a:gd name="T33" fmla="*/ 25 h 33"/>
                  <a:gd name="T34" fmla="*/ 134 w 136"/>
                  <a:gd name="T35" fmla="*/ 23 h 33"/>
                  <a:gd name="T36" fmla="*/ 134 w 136"/>
                  <a:gd name="T37" fmla="*/ 22 h 33"/>
                  <a:gd name="T38" fmla="*/ 135 w 136"/>
                  <a:gd name="T39" fmla="*/ 19 h 33"/>
                  <a:gd name="T40" fmla="*/ 135 w 136"/>
                  <a:gd name="T41" fmla="*/ 16 h 33"/>
                  <a:gd name="T42" fmla="*/ 135 w 136"/>
                  <a:gd name="T43" fmla="*/ 13 h 33"/>
                  <a:gd name="T44" fmla="*/ 134 w 136"/>
                  <a:gd name="T45" fmla="*/ 10 h 33"/>
                  <a:gd name="T46" fmla="*/ 134 w 136"/>
                  <a:gd name="T47" fmla="*/ 9 h 33"/>
                  <a:gd name="T48" fmla="*/ 133 w 136"/>
                  <a:gd name="T49" fmla="*/ 7 h 33"/>
                  <a:gd name="T50" fmla="*/ 132 w 136"/>
                  <a:gd name="T51" fmla="*/ 6 h 33"/>
                  <a:gd name="T52" fmla="*/ 131 w 136"/>
                  <a:gd name="T53" fmla="*/ 5 h 33"/>
                  <a:gd name="T54" fmla="*/ 130 w 136"/>
                  <a:gd name="T55" fmla="*/ 4 h 33"/>
                  <a:gd name="T56" fmla="*/ 129 w 136"/>
                  <a:gd name="T57" fmla="*/ 3 h 33"/>
                  <a:gd name="T58" fmla="*/ 128 w 136"/>
                  <a:gd name="T59" fmla="*/ 2 h 33"/>
                  <a:gd name="T60" fmla="*/ 126 w 136"/>
                  <a:gd name="T61" fmla="*/ 1 h 33"/>
                  <a:gd name="T62" fmla="*/ 125 w 136"/>
                  <a:gd name="T63" fmla="*/ 1 h 33"/>
                  <a:gd name="T64" fmla="*/ 123 w 136"/>
                  <a:gd name="T65" fmla="*/ 0 h 33"/>
                  <a:gd name="T66" fmla="*/ 121 w 136"/>
                  <a:gd name="T67" fmla="*/ 0 h 33"/>
                  <a:gd name="T68" fmla="*/ 119 w 136"/>
                  <a:gd name="T69" fmla="*/ 0 h 33"/>
                  <a:gd name="T70" fmla="*/ 131 w 136"/>
                  <a:gd name="T71"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33">
                    <a:moveTo>
                      <a:pt x="131" y="27"/>
                    </a:moveTo>
                    <a:lnTo>
                      <a:pt x="119" y="0"/>
                    </a:lnTo>
                    <a:lnTo>
                      <a:pt x="0" y="0"/>
                    </a:lnTo>
                    <a:lnTo>
                      <a:pt x="0" y="32"/>
                    </a:lnTo>
                    <a:lnTo>
                      <a:pt x="119" y="32"/>
                    </a:lnTo>
                    <a:lnTo>
                      <a:pt x="131" y="27"/>
                    </a:lnTo>
                    <a:lnTo>
                      <a:pt x="119" y="32"/>
                    </a:lnTo>
                    <a:lnTo>
                      <a:pt x="121" y="32"/>
                    </a:lnTo>
                    <a:lnTo>
                      <a:pt x="123" y="32"/>
                    </a:lnTo>
                    <a:lnTo>
                      <a:pt x="125" y="31"/>
                    </a:lnTo>
                    <a:lnTo>
                      <a:pt x="126" y="31"/>
                    </a:lnTo>
                    <a:lnTo>
                      <a:pt x="128" y="30"/>
                    </a:lnTo>
                    <a:lnTo>
                      <a:pt x="129" y="29"/>
                    </a:lnTo>
                    <a:lnTo>
                      <a:pt x="130" y="28"/>
                    </a:lnTo>
                    <a:lnTo>
                      <a:pt x="131" y="27"/>
                    </a:lnTo>
                    <a:lnTo>
                      <a:pt x="132" y="26"/>
                    </a:lnTo>
                    <a:lnTo>
                      <a:pt x="133" y="25"/>
                    </a:lnTo>
                    <a:lnTo>
                      <a:pt x="134" y="23"/>
                    </a:lnTo>
                    <a:lnTo>
                      <a:pt x="134" y="22"/>
                    </a:lnTo>
                    <a:lnTo>
                      <a:pt x="135" y="19"/>
                    </a:lnTo>
                    <a:lnTo>
                      <a:pt x="135" y="16"/>
                    </a:lnTo>
                    <a:lnTo>
                      <a:pt x="135" y="13"/>
                    </a:lnTo>
                    <a:lnTo>
                      <a:pt x="134" y="10"/>
                    </a:lnTo>
                    <a:lnTo>
                      <a:pt x="134" y="9"/>
                    </a:lnTo>
                    <a:lnTo>
                      <a:pt x="133" y="7"/>
                    </a:lnTo>
                    <a:lnTo>
                      <a:pt x="132" y="6"/>
                    </a:lnTo>
                    <a:lnTo>
                      <a:pt x="131" y="5"/>
                    </a:lnTo>
                    <a:lnTo>
                      <a:pt x="130" y="4"/>
                    </a:lnTo>
                    <a:lnTo>
                      <a:pt x="129" y="3"/>
                    </a:lnTo>
                    <a:lnTo>
                      <a:pt x="128" y="2"/>
                    </a:lnTo>
                    <a:lnTo>
                      <a:pt x="126" y="1"/>
                    </a:lnTo>
                    <a:lnTo>
                      <a:pt x="125" y="1"/>
                    </a:lnTo>
                    <a:lnTo>
                      <a:pt x="123" y="0"/>
                    </a:lnTo>
                    <a:lnTo>
                      <a:pt x="121" y="0"/>
                    </a:lnTo>
                    <a:lnTo>
                      <a:pt x="119" y="0"/>
                    </a:lnTo>
                    <a:lnTo>
                      <a:pt x="131" y="2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Freeform 74"/>
              <p:cNvSpPr>
                <a:spLocks/>
              </p:cNvSpPr>
              <p:nvPr/>
            </p:nvSpPr>
            <p:spPr bwMode="auto">
              <a:xfrm>
                <a:off x="2000" y="3244"/>
                <a:ext cx="100" cy="112"/>
              </a:xfrm>
              <a:custGeom>
                <a:avLst/>
                <a:gdLst>
                  <a:gd name="T0" fmla="*/ 111 w 113"/>
                  <a:gd name="T1" fmla="*/ 16 h 112"/>
                  <a:gd name="T2" fmla="*/ 84 w 113"/>
                  <a:gd name="T3" fmla="*/ 5 h 112"/>
                  <a:gd name="T4" fmla="*/ 0 w 113"/>
                  <a:gd name="T5" fmla="*/ 89 h 112"/>
                  <a:gd name="T6" fmla="*/ 23 w 113"/>
                  <a:gd name="T7" fmla="*/ 111 h 112"/>
                  <a:gd name="T8" fmla="*/ 107 w 113"/>
                  <a:gd name="T9" fmla="*/ 27 h 112"/>
                  <a:gd name="T10" fmla="*/ 111 w 113"/>
                  <a:gd name="T11" fmla="*/ 16 h 112"/>
                  <a:gd name="T12" fmla="*/ 107 w 113"/>
                  <a:gd name="T13" fmla="*/ 27 h 112"/>
                  <a:gd name="T14" fmla="*/ 108 w 113"/>
                  <a:gd name="T15" fmla="*/ 26 h 112"/>
                  <a:gd name="T16" fmla="*/ 109 w 113"/>
                  <a:gd name="T17" fmla="*/ 24 h 112"/>
                  <a:gd name="T18" fmla="*/ 110 w 113"/>
                  <a:gd name="T19" fmla="*/ 23 h 112"/>
                  <a:gd name="T20" fmla="*/ 111 w 113"/>
                  <a:gd name="T21" fmla="*/ 21 h 112"/>
                  <a:gd name="T22" fmla="*/ 111 w 113"/>
                  <a:gd name="T23" fmla="*/ 20 h 112"/>
                  <a:gd name="T24" fmla="*/ 111 w 113"/>
                  <a:gd name="T25" fmla="*/ 18 h 112"/>
                  <a:gd name="T26" fmla="*/ 112 w 113"/>
                  <a:gd name="T27" fmla="*/ 17 h 112"/>
                  <a:gd name="T28" fmla="*/ 112 w 113"/>
                  <a:gd name="T29" fmla="*/ 15 h 112"/>
                  <a:gd name="T30" fmla="*/ 111 w 113"/>
                  <a:gd name="T31" fmla="*/ 14 h 112"/>
                  <a:gd name="T32" fmla="*/ 111 w 113"/>
                  <a:gd name="T33" fmla="*/ 12 h 112"/>
                  <a:gd name="T34" fmla="*/ 111 w 113"/>
                  <a:gd name="T35" fmla="*/ 11 h 112"/>
                  <a:gd name="T36" fmla="*/ 110 w 113"/>
                  <a:gd name="T37" fmla="*/ 10 h 112"/>
                  <a:gd name="T38" fmla="*/ 109 w 113"/>
                  <a:gd name="T39" fmla="*/ 7 h 112"/>
                  <a:gd name="T40" fmla="*/ 107 w 113"/>
                  <a:gd name="T41" fmla="*/ 5 h 112"/>
                  <a:gd name="T42" fmla="*/ 104 w 113"/>
                  <a:gd name="T43" fmla="*/ 3 h 112"/>
                  <a:gd name="T44" fmla="*/ 102 w 113"/>
                  <a:gd name="T45" fmla="*/ 1 h 112"/>
                  <a:gd name="T46" fmla="*/ 100 w 113"/>
                  <a:gd name="T47" fmla="*/ 1 h 112"/>
                  <a:gd name="T48" fmla="*/ 99 w 113"/>
                  <a:gd name="T49" fmla="*/ 0 h 112"/>
                  <a:gd name="T50" fmla="*/ 97 w 113"/>
                  <a:gd name="T51" fmla="*/ 0 h 112"/>
                  <a:gd name="T52" fmla="*/ 96 w 113"/>
                  <a:gd name="T53" fmla="*/ 0 h 112"/>
                  <a:gd name="T54" fmla="*/ 95 w 113"/>
                  <a:gd name="T55" fmla="*/ 0 h 112"/>
                  <a:gd name="T56" fmla="*/ 93 w 113"/>
                  <a:gd name="T57" fmla="*/ 0 h 112"/>
                  <a:gd name="T58" fmla="*/ 91 w 113"/>
                  <a:gd name="T59" fmla="*/ 0 h 112"/>
                  <a:gd name="T60" fmla="*/ 90 w 113"/>
                  <a:gd name="T61" fmla="*/ 1 h 112"/>
                  <a:gd name="T62" fmla="*/ 88 w 113"/>
                  <a:gd name="T63" fmla="*/ 2 h 112"/>
                  <a:gd name="T64" fmla="*/ 87 w 113"/>
                  <a:gd name="T65" fmla="*/ 2 h 112"/>
                  <a:gd name="T66" fmla="*/ 85 w 113"/>
                  <a:gd name="T67" fmla="*/ 3 h 112"/>
                  <a:gd name="T68" fmla="*/ 84 w 113"/>
                  <a:gd name="T69" fmla="*/ 5 h 112"/>
                  <a:gd name="T70" fmla="*/ 111 w 113"/>
                  <a:gd name="T7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2">
                    <a:moveTo>
                      <a:pt x="111" y="16"/>
                    </a:moveTo>
                    <a:lnTo>
                      <a:pt x="84" y="5"/>
                    </a:lnTo>
                    <a:lnTo>
                      <a:pt x="0" y="89"/>
                    </a:lnTo>
                    <a:lnTo>
                      <a:pt x="23" y="111"/>
                    </a:lnTo>
                    <a:lnTo>
                      <a:pt x="107" y="27"/>
                    </a:lnTo>
                    <a:lnTo>
                      <a:pt x="111" y="16"/>
                    </a:lnTo>
                    <a:lnTo>
                      <a:pt x="107" y="27"/>
                    </a:lnTo>
                    <a:lnTo>
                      <a:pt x="108" y="26"/>
                    </a:lnTo>
                    <a:lnTo>
                      <a:pt x="109" y="24"/>
                    </a:lnTo>
                    <a:lnTo>
                      <a:pt x="110" y="23"/>
                    </a:lnTo>
                    <a:lnTo>
                      <a:pt x="111" y="21"/>
                    </a:lnTo>
                    <a:lnTo>
                      <a:pt x="111" y="20"/>
                    </a:lnTo>
                    <a:lnTo>
                      <a:pt x="111" y="18"/>
                    </a:lnTo>
                    <a:lnTo>
                      <a:pt x="112" y="17"/>
                    </a:lnTo>
                    <a:lnTo>
                      <a:pt x="112" y="15"/>
                    </a:lnTo>
                    <a:lnTo>
                      <a:pt x="111" y="14"/>
                    </a:lnTo>
                    <a:lnTo>
                      <a:pt x="111" y="12"/>
                    </a:lnTo>
                    <a:lnTo>
                      <a:pt x="111" y="11"/>
                    </a:lnTo>
                    <a:lnTo>
                      <a:pt x="110" y="10"/>
                    </a:lnTo>
                    <a:lnTo>
                      <a:pt x="109" y="7"/>
                    </a:lnTo>
                    <a:lnTo>
                      <a:pt x="107" y="5"/>
                    </a:lnTo>
                    <a:lnTo>
                      <a:pt x="104" y="3"/>
                    </a:lnTo>
                    <a:lnTo>
                      <a:pt x="102" y="1"/>
                    </a:lnTo>
                    <a:lnTo>
                      <a:pt x="100" y="1"/>
                    </a:lnTo>
                    <a:lnTo>
                      <a:pt x="99" y="0"/>
                    </a:lnTo>
                    <a:lnTo>
                      <a:pt x="97" y="0"/>
                    </a:lnTo>
                    <a:lnTo>
                      <a:pt x="96" y="0"/>
                    </a:lnTo>
                    <a:lnTo>
                      <a:pt x="95" y="0"/>
                    </a:lnTo>
                    <a:lnTo>
                      <a:pt x="93" y="0"/>
                    </a:lnTo>
                    <a:lnTo>
                      <a:pt x="91" y="0"/>
                    </a:lnTo>
                    <a:lnTo>
                      <a:pt x="90" y="1"/>
                    </a:lnTo>
                    <a:lnTo>
                      <a:pt x="88" y="2"/>
                    </a:lnTo>
                    <a:lnTo>
                      <a:pt x="87" y="2"/>
                    </a:lnTo>
                    <a:lnTo>
                      <a:pt x="85" y="3"/>
                    </a:lnTo>
                    <a:lnTo>
                      <a:pt x="84" y="5"/>
                    </a:lnTo>
                    <a:lnTo>
                      <a:pt x="111"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Freeform 75"/>
              <p:cNvSpPr>
                <a:spLocks/>
              </p:cNvSpPr>
              <p:nvPr/>
            </p:nvSpPr>
            <p:spPr bwMode="auto">
              <a:xfrm>
                <a:off x="2070" y="2679"/>
                <a:ext cx="30" cy="582"/>
              </a:xfrm>
              <a:custGeom>
                <a:avLst/>
                <a:gdLst>
                  <a:gd name="T0" fmla="*/ 28 w 33"/>
                  <a:gd name="T1" fmla="*/ 5 h 582"/>
                  <a:gd name="T2" fmla="*/ 0 w 33"/>
                  <a:gd name="T3" fmla="*/ 16 h 582"/>
                  <a:gd name="T4" fmla="*/ 0 w 33"/>
                  <a:gd name="T5" fmla="*/ 581 h 582"/>
                  <a:gd name="T6" fmla="*/ 32 w 33"/>
                  <a:gd name="T7" fmla="*/ 581 h 582"/>
                  <a:gd name="T8" fmla="*/ 32 w 33"/>
                  <a:gd name="T9" fmla="*/ 16 h 582"/>
                  <a:gd name="T10" fmla="*/ 28 w 33"/>
                  <a:gd name="T11" fmla="*/ 5 h 582"/>
                  <a:gd name="T12" fmla="*/ 32 w 33"/>
                  <a:gd name="T13" fmla="*/ 16 h 582"/>
                  <a:gd name="T14" fmla="*/ 32 w 33"/>
                  <a:gd name="T15" fmla="*/ 14 h 582"/>
                  <a:gd name="T16" fmla="*/ 32 w 33"/>
                  <a:gd name="T17" fmla="*/ 12 h 582"/>
                  <a:gd name="T18" fmla="*/ 32 w 33"/>
                  <a:gd name="T19" fmla="*/ 11 h 582"/>
                  <a:gd name="T20" fmla="*/ 31 w 33"/>
                  <a:gd name="T21" fmla="*/ 9 h 582"/>
                  <a:gd name="T22" fmla="*/ 30 w 33"/>
                  <a:gd name="T23" fmla="*/ 8 h 582"/>
                  <a:gd name="T24" fmla="*/ 29 w 33"/>
                  <a:gd name="T25" fmla="*/ 6 h 582"/>
                  <a:gd name="T26" fmla="*/ 28 w 33"/>
                  <a:gd name="T27" fmla="*/ 5 h 582"/>
                  <a:gd name="T28" fmla="*/ 27 w 33"/>
                  <a:gd name="T29" fmla="*/ 4 h 582"/>
                  <a:gd name="T30" fmla="*/ 26 w 33"/>
                  <a:gd name="T31" fmla="*/ 3 h 582"/>
                  <a:gd name="T32" fmla="*/ 25 w 33"/>
                  <a:gd name="T33" fmla="*/ 3 h 582"/>
                  <a:gd name="T34" fmla="*/ 24 w 33"/>
                  <a:gd name="T35" fmla="*/ 2 h 582"/>
                  <a:gd name="T36" fmla="*/ 22 w 33"/>
                  <a:gd name="T37" fmla="*/ 1 h 582"/>
                  <a:gd name="T38" fmla="*/ 19 w 33"/>
                  <a:gd name="T39" fmla="*/ 0 h 582"/>
                  <a:gd name="T40" fmla="*/ 16 w 33"/>
                  <a:gd name="T41" fmla="*/ 0 h 582"/>
                  <a:gd name="T42" fmla="*/ 13 w 33"/>
                  <a:gd name="T43" fmla="*/ 0 h 582"/>
                  <a:gd name="T44" fmla="*/ 10 w 33"/>
                  <a:gd name="T45" fmla="*/ 1 h 582"/>
                  <a:gd name="T46" fmla="*/ 9 w 33"/>
                  <a:gd name="T47" fmla="*/ 2 h 582"/>
                  <a:gd name="T48" fmla="*/ 8 w 33"/>
                  <a:gd name="T49" fmla="*/ 3 h 582"/>
                  <a:gd name="T50" fmla="*/ 6 w 33"/>
                  <a:gd name="T51" fmla="*/ 3 h 582"/>
                  <a:gd name="T52" fmla="*/ 5 w 33"/>
                  <a:gd name="T53" fmla="*/ 4 h 582"/>
                  <a:gd name="T54" fmla="*/ 4 w 33"/>
                  <a:gd name="T55" fmla="*/ 5 h 582"/>
                  <a:gd name="T56" fmla="*/ 3 w 33"/>
                  <a:gd name="T57" fmla="*/ 6 h 582"/>
                  <a:gd name="T58" fmla="*/ 2 w 33"/>
                  <a:gd name="T59" fmla="*/ 8 h 582"/>
                  <a:gd name="T60" fmla="*/ 2 w 33"/>
                  <a:gd name="T61" fmla="*/ 9 h 582"/>
                  <a:gd name="T62" fmla="*/ 1 w 33"/>
                  <a:gd name="T63" fmla="*/ 11 h 582"/>
                  <a:gd name="T64" fmla="*/ 1 w 33"/>
                  <a:gd name="T65" fmla="*/ 12 h 582"/>
                  <a:gd name="T66" fmla="*/ 0 w 33"/>
                  <a:gd name="T67" fmla="*/ 14 h 582"/>
                  <a:gd name="T68" fmla="*/ 0 w 33"/>
                  <a:gd name="T69" fmla="*/ 16 h 582"/>
                  <a:gd name="T70" fmla="*/ 28 w 33"/>
                  <a:gd name="T71" fmla="*/ 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582">
                    <a:moveTo>
                      <a:pt x="28" y="5"/>
                    </a:moveTo>
                    <a:lnTo>
                      <a:pt x="0" y="16"/>
                    </a:lnTo>
                    <a:lnTo>
                      <a:pt x="0" y="581"/>
                    </a:lnTo>
                    <a:lnTo>
                      <a:pt x="32" y="581"/>
                    </a:lnTo>
                    <a:lnTo>
                      <a:pt x="32" y="16"/>
                    </a:lnTo>
                    <a:lnTo>
                      <a:pt x="28" y="5"/>
                    </a:lnTo>
                    <a:lnTo>
                      <a:pt x="32" y="16"/>
                    </a:lnTo>
                    <a:lnTo>
                      <a:pt x="32" y="14"/>
                    </a:lnTo>
                    <a:lnTo>
                      <a:pt x="32" y="12"/>
                    </a:lnTo>
                    <a:lnTo>
                      <a:pt x="32" y="11"/>
                    </a:lnTo>
                    <a:lnTo>
                      <a:pt x="31" y="9"/>
                    </a:lnTo>
                    <a:lnTo>
                      <a:pt x="30" y="8"/>
                    </a:lnTo>
                    <a:lnTo>
                      <a:pt x="29" y="6"/>
                    </a:lnTo>
                    <a:lnTo>
                      <a:pt x="28" y="5"/>
                    </a:lnTo>
                    <a:lnTo>
                      <a:pt x="27" y="4"/>
                    </a:lnTo>
                    <a:lnTo>
                      <a:pt x="26" y="3"/>
                    </a:lnTo>
                    <a:lnTo>
                      <a:pt x="25" y="3"/>
                    </a:lnTo>
                    <a:lnTo>
                      <a:pt x="24" y="2"/>
                    </a:lnTo>
                    <a:lnTo>
                      <a:pt x="22" y="1"/>
                    </a:lnTo>
                    <a:lnTo>
                      <a:pt x="19" y="0"/>
                    </a:lnTo>
                    <a:lnTo>
                      <a:pt x="16" y="0"/>
                    </a:lnTo>
                    <a:lnTo>
                      <a:pt x="13" y="0"/>
                    </a:lnTo>
                    <a:lnTo>
                      <a:pt x="10" y="1"/>
                    </a:lnTo>
                    <a:lnTo>
                      <a:pt x="9" y="2"/>
                    </a:lnTo>
                    <a:lnTo>
                      <a:pt x="8" y="3"/>
                    </a:lnTo>
                    <a:lnTo>
                      <a:pt x="6" y="3"/>
                    </a:lnTo>
                    <a:lnTo>
                      <a:pt x="5" y="4"/>
                    </a:lnTo>
                    <a:lnTo>
                      <a:pt x="4" y="5"/>
                    </a:lnTo>
                    <a:lnTo>
                      <a:pt x="3" y="6"/>
                    </a:lnTo>
                    <a:lnTo>
                      <a:pt x="2" y="8"/>
                    </a:lnTo>
                    <a:lnTo>
                      <a:pt x="2" y="9"/>
                    </a:lnTo>
                    <a:lnTo>
                      <a:pt x="1" y="11"/>
                    </a:lnTo>
                    <a:lnTo>
                      <a:pt x="1" y="12"/>
                    </a:lnTo>
                    <a:lnTo>
                      <a:pt x="0" y="14"/>
                    </a:lnTo>
                    <a:lnTo>
                      <a:pt x="0" y="16"/>
                    </a:lnTo>
                    <a:lnTo>
                      <a:pt x="28"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Freeform 76"/>
              <p:cNvSpPr>
                <a:spLocks/>
              </p:cNvSpPr>
              <p:nvPr/>
            </p:nvSpPr>
            <p:spPr bwMode="auto">
              <a:xfrm>
                <a:off x="1996" y="2595"/>
                <a:ext cx="100" cy="113"/>
              </a:xfrm>
              <a:custGeom>
                <a:avLst/>
                <a:gdLst>
                  <a:gd name="T0" fmla="*/ 16 w 113"/>
                  <a:gd name="T1" fmla="*/ 0 h 113"/>
                  <a:gd name="T2" fmla="*/ 5 w 113"/>
                  <a:gd name="T3" fmla="*/ 28 h 113"/>
                  <a:gd name="T4" fmla="*/ 89 w 113"/>
                  <a:gd name="T5" fmla="*/ 112 h 113"/>
                  <a:gd name="T6" fmla="*/ 112 w 113"/>
                  <a:gd name="T7" fmla="*/ 89 h 113"/>
                  <a:gd name="T8" fmla="*/ 28 w 113"/>
                  <a:gd name="T9" fmla="*/ 5 h 113"/>
                  <a:gd name="T10" fmla="*/ 16 w 113"/>
                  <a:gd name="T11" fmla="*/ 0 h 113"/>
                  <a:gd name="T12" fmla="*/ 28 w 113"/>
                  <a:gd name="T13" fmla="*/ 5 h 113"/>
                  <a:gd name="T14" fmla="*/ 26 w 113"/>
                  <a:gd name="T15" fmla="*/ 4 h 113"/>
                  <a:gd name="T16" fmla="*/ 25 w 113"/>
                  <a:gd name="T17" fmla="*/ 3 h 113"/>
                  <a:gd name="T18" fmla="*/ 23 w 113"/>
                  <a:gd name="T19" fmla="*/ 2 h 113"/>
                  <a:gd name="T20" fmla="*/ 22 w 113"/>
                  <a:gd name="T21" fmla="*/ 1 h 113"/>
                  <a:gd name="T22" fmla="*/ 20 w 113"/>
                  <a:gd name="T23" fmla="*/ 0 h 113"/>
                  <a:gd name="T24" fmla="*/ 19 w 113"/>
                  <a:gd name="T25" fmla="*/ 0 h 113"/>
                  <a:gd name="T26" fmla="*/ 17 w 113"/>
                  <a:gd name="T27" fmla="*/ 0 h 113"/>
                  <a:gd name="T28" fmla="*/ 16 w 113"/>
                  <a:gd name="T29" fmla="*/ 0 h 113"/>
                  <a:gd name="T30" fmla="*/ 14 w 113"/>
                  <a:gd name="T31" fmla="*/ 0 h 113"/>
                  <a:gd name="T32" fmla="*/ 13 w 113"/>
                  <a:gd name="T33" fmla="*/ 0 h 113"/>
                  <a:gd name="T34" fmla="*/ 11 w 113"/>
                  <a:gd name="T35" fmla="*/ 1 h 113"/>
                  <a:gd name="T36" fmla="*/ 10 w 113"/>
                  <a:gd name="T37" fmla="*/ 1 h 113"/>
                  <a:gd name="T38" fmla="*/ 7 w 113"/>
                  <a:gd name="T39" fmla="*/ 3 h 113"/>
                  <a:gd name="T40" fmla="*/ 5 w 113"/>
                  <a:gd name="T41" fmla="*/ 5 h 113"/>
                  <a:gd name="T42" fmla="*/ 3 w 113"/>
                  <a:gd name="T43" fmla="*/ 7 h 113"/>
                  <a:gd name="T44" fmla="*/ 2 w 113"/>
                  <a:gd name="T45" fmla="*/ 10 h 113"/>
                  <a:gd name="T46" fmla="*/ 1 w 113"/>
                  <a:gd name="T47" fmla="*/ 11 h 113"/>
                  <a:gd name="T48" fmla="*/ 0 w 113"/>
                  <a:gd name="T49" fmla="*/ 13 h 113"/>
                  <a:gd name="T50" fmla="*/ 0 w 113"/>
                  <a:gd name="T51" fmla="*/ 14 h 113"/>
                  <a:gd name="T52" fmla="*/ 0 w 113"/>
                  <a:gd name="T53" fmla="*/ 15 h 113"/>
                  <a:gd name="T54" fmla="*/ 0 w 113"/>
                  <a:gd name="T55" fmla="*/ 17 h 113"/>
                  <a:gd name="T56" fmla="*/ 0 w 113"/>
                  <a:gd name="T57" fmla="*/ 19 h 113"/>
                  <a:gd name="T58" fmla="*/ 0 w 113"/>
                  <a:gd name="T59" fmla="*/ 20 h 113"/>
                  <a:gd name="T60" fmla="*/ 1 w 113"/>
                  <a:gd name="T61" fmla="*/ 22 h 113"/>
                  <a:gd name="T62" fmla="*/ 2 w 113"/>
                  <a:gd name="T63" fmla="*/ 23 h 113"/>
                  <a:gd name="T64" fmla="*/ 3 w 113"/>
                  <a:gd name="T65" fmla="*/ 25 h 113"/>
                  <a:gd name="T66" fmla="*/ 4 w 113"/>
                  <a:gd name="T67" fmla="*/ 26 h 113"/>
                  <a:gd name="T68" fmla="*/ 5 w 113"/>
                  <a:gd name="T69" fmla="*/ 28 h 113"/>
                  <a:gd name="T70" fmla="*/ 16 w 113"/>
                  <a:gd name="T7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16" y="0"/>
                    </a:moveTo>
                    <a:lnTo>
                      <a:pt x="5" y="28"/>
                    </a:lnTo>
                    <a:lnTo>
                      <a:pt x="89" y="112"/>
                    </a:lnTo>
                    <a:lnTo>
                      <a:pt x="112" y="89"/>
                    </a:lnTo>
                    <a:lnTo>
                      <a:pt x="28" y="5"/>
                    </a:lnTo>
                    <a:lnTo>
                      <a:pt x="16" y="0"/>
                    </a:lnTo>
                    <a:lnTo>
                      <a:pt x="28" y="5"/>
                    </a:lnTo>
                    <a:lnTo>
                      <a:pt x="26" y="4"/>
                    </a:lnTo>
                    <a:lnTo>
                      <a:pt x="25" y="3"/>
                    </a:lnTo>
                    <a:lnTo>
                      <a:pt x="23" y="2"/>
                    </a:lnTo>
                    <a:lnTo>
                      <a:pt x="22" y="1"/>
                    </a:lnTo>
                    <a:lnTo>
                      <a:pt x="20" y="0"/>
                    </a:lnTo>
                    <a:lnTo>
                      <a:pt x="19" y="0"/>
                    </a:lnTo>
                    <a:lnTo>
                      <a:pt x="17" y="0"/>
                    </a:lnTo>
                    <a:lnTo>
                      <a:pt x="16" y="0"/>
                    </a:lnTo>
                    <a:lnTo>
                      <a:pt x="14" y="0"/>
                    </a:lnTo>
                    <a:lnTo>
                      <a:pt x="13" y="0"/>
                    </a:lnTo>
                    <a:lnTo>
                      <a:pt x="11" y="1"/>
                    </a:lnTo>
                    <a:lnTo>
                      <a:pt x="10" y="1"/>
                    </a:lnTo>
                    <a:lnTo>
                      <a:pt x="7" y="3"/>
                    </a:lnTo>
                    <a:lnTo>
                      <a:pt x="5" y="5"/>
                    </a:lnTo>
                    <a:lnTo>
                      <a:pt x="3" y="7"/>
                    </a:lnTo>
                    <a:lnTo>
                      <a:pt x="2" y="10"/>
                    </a:lnTo>
                    <a:lnTo>
                      <a:pt x="1" y="11"/>
                    </a:lnTo>
                    <a:lnTo>
                      <a:pt x="0" y="13"/>
                    </a:lnTo>
                    <a:lnTo>
                      <a:pt x="0" y="14"/>
                    </a:lnTo>
                    <a:lnTo>
                      <a:pt x="0" y="15"/>
                    </a:lnTo>
                    <a:lnTo>
                      <a:pt x="0" y="17"/>
                    </a:lnTo>
                    <a:lnTo>
                      <a:pt x="0" y="19"/>
                    </a:lnTo>
                    <a:lnTo>
                      <a:pt x="0" y="20"/>
                    </a:lnTo>
                    <a:lnTo>
                      <a:pt x="1" y="22"/>
                    </a:lnTo>
                    <a:lnTo>
                      <a:pt x="2" y="23"/>
                    </a:lnTo>
                    <a:lnTo>
                      <a:pt x="3" y="25"/>
                    </a:lnTo>
                    <a:lnTo>
                      <a:pt x="4" y="26"/>
                    </a:lnTo>
                    <a:lnTo>
                      <a:pt x="5" y="28"/>
                    </a:lnTo>
                    <a:lnTo>
                      <a:pt x="16"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Freeform 77"/>
              <p:cNvSpPr>
                <a:spLocks/>
              </p:cNvSpPr>
              <p:nvPr/>
            </p:nvSpPr>
            <p:spPr bwMode="auto">
              <a:xfrm>
                <a:off x="1890" y="2595"/>
                <a:ext cx="121" cy="33"/>
              </a:xfrm>
              <a:custGeom>
                <a:avLst/>
                <a:gdLst>
                  <a:gd name="T0" fmla="*/ 5 w 136"/>
                  <a:gd name="T1" fmla="*/ 5 h 33"/>
                  <a:gd name="T2" fmla="*/ 16 w 136"/>
                  <a:gd name="T3" fmla="*/ 32 h 33"/>
                  <a:gd name="T4" fmla="*/ 135 w 136"/>
                  <a:gd name="T5" fmla="*/ 32 h 33"/>
                  <a:gd name="T6" fmla="*/ 135 w 136"/>
                  <a:gd name="T7" fmla="*/ 0 h 33"/>
                  <a:gd name="T8" fmla="*/ 16 w 136"/>
                  <a:gd name="T9" fmla="*/ 0 h 33"/>
                  <a:gd name="T10" fmla="*/ 5 w 136"/>
                  <a:gd name="T11" fmla="*/ 5 h 33"/>
                  <a:gd name="T12" fmla="*/ 16 w 136"/>
                  <a:gd name="T13" fmla="*/ 0 h 33"/>
                  <a:gd name="T14" fmla="*/ 15 w 136"/>
                  <a:gd name="T15" fmla="*/ 0 h 33"/>
                  <a:gd name="T16" fmla="*/ 13 w 136"/>
                  <a:gd name="T17" fmla="*/ 1 h 33"/>
                  <a:gd name="T18" fmla="*/ 11 w 136"/>
                  <a:gd name="T19" fmla="*/ 1 h 33"/>
                  <a:gd name="T20" fmla="*/ 10 w 136"/>
                  <a:gd name="T21" fmla="*/ 2 h 33"/>
                  <a:gd name="T22" fmla="*/ 8 w 136"/>
                  <a:gd name="T23" fmla="*/ 2 h 33"/>
                  <a:gd name="T24" fmla="*/ 7 w 136"/>
                  <a:gd name="T25" fmla="*/ 3 h 33"/>
                  <a:gd name="T26" fmla="*/ 6 w 136"/>
                  <a:gd name="T27" fmla="*/ 4 h 33"/>
                  <a:gd name="T28" fmla="*/ 5 w 136"/>
                  <a:gd name="T29" fmla="*/ 5 h 33"/>
                  <a:gd name="T30" fmla="*/ 4 w 136"/>
                  <a:gd name="T31" fmla="*/ 6 h 33"/>
                  <a:gd name="T32" fmla="*/ 3 w 136"/>
                  <a:gd name="T33" fmla="*/ 8 h 33"/>
                  <a:gd name="T34" fmla="*/ 2 w 136"/>
                  <a:gd name="T35" fmla="*/ 9 h 33"/>
                  <a:gd name="T36" fmla="*/ 2 w 136"/>
                  <a:gd name="T37" fmla="*/ 10 h 33"/>
                  <a:gd name="T38" fmla="*/ 1 w 136"/>
                  <a:gd name="T39" fmla="*/ 13 h 33"/>
                  <a:gd name="T40" fmla="*/ 0 w 136"/>
                  <a:gd name="T41" fmla="*/ 16 h 33"/>
                  <a:gd name="T42" fmla="*/ 1 w 136"/>
                  <a:gd name="T43" fmla="*/ 19 h 33"/>
                  <a:gd name="T44" fmla="*/ 2 w 136"/>
                  <a:gd name="T45" fmla="*/ 22 h 33"/>
                  <a:gd name="T46" fmla="*/ 2 w 136"/>
                  <a:gd name="T47" fmla="*/ 23 h 33"/>
                  <a:gd name="T48" fmla="*/ 3 w 136"/>
                  <a:gd name="T49" fmla="*/ 25 h 33"/>
                  <a:gd name="T50" fmla="*/ 4 w 136"/>
                  <a:gd name="T51" fmla="*/ 26 h 33"/>
                  <a:gd name="T52" fmla="*/ 5 w 136"/>
                  <a:gd name="T53" fmla="*/ 27 h 33"/>
                  <a:gd name="T54" fmla="*/ 6 w 136"/>
                  <a:gd name="T55" fmla="*/ 28 h 33"/>
                  <a:gd name="T56" fmla="*/ 7 w 136"/>
                  <a:gd name="T57" fmla="*/ 29 h 33"/>
                  <a:gd name="T58" fmla="*/ 8 w 136"/>
                  <a:gd name="T59" fmla="*/ 30 h 33"/>
                  <a:gd name="T60" fmla="*/ 10 w 136"/>
                  <a:gd name="T61" fmla="*/ 31 h 33"/>
                  <a:gd name="T62" fmla="*/ 11 w 136"/>
                  <a:gd name="T63" fmla="*/ 31 h 33"/>
                  <a:gd name="T64" fmla="*/ 13 w 136"/>
                  <a:gd name="T65" fmla="*/ 32 h 33"/>
                  <a:gd name="T66" fmla="*/ 15 w 136"/>
                  <a:gd name="T67" fmla="*/ 32 h 33"/>
                  <a:gd name="T68" fmla="*/ 16 w 136"/>
                  <a:gd name="T69" fmla="*/ 32 h 33"/>
                  <a:gd name="T70" fmla="*/ 5 w 136"/>
                  <a:gd name="T71"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33">
                    <a:moveTo>
                      <a:pt x="5" y="5"/>
                    </a:moveTo>
                    <a:lnTo>
                      <a:pt x="16" y="32"/>
                    </a:lnTo>
                    <a:lnTo>
                      <a:pt x="135" y="32"/>
                    </a:lnTo>
                    <a:lnTo>
                      <a:pt x="135" y="0"/>
                    </a:lnTo>
                    <a:lnTo>
                      <a:pt x="16" y="0"/>
                    </a:lnTo>
                    <a:lnTo>
                      <a:pt x="5" y="5"/>
                    </a:lnTo>
                    <a:lnTo>
                      <a:pt x="16" y="0"/>
                    </a:lnTo>
                    <a:lnTo>
                      <a:pt x="15" y="0"/>
                    </a:lnTo>
                    <a:lnTo>
                      <a:pt x="13" y="1"/>
                    </a:lnTo>
                    <a:lnTo>
                      <a:pt x="11" y="1"/>
                    </a:lnTo>
                    <a:lnTo>
                      <a:pt x="10" y="2"/>
                    </a:lnTo>
                    <a:lnTo>
                      <a:pt x="8" y="2"/>
                    </a:lnTo>
                    <a:lnTo>
                      <a:pt x="7" y="3"/>
                    </a:lnTo>
                    <a:lnTo>
                      <a:pt x="6" y="4"/>
                    </a:lnTo>
                    <a:lnTo>
                      <a:pt x="5" y="5"/>
                    </a:lnTo>
                    <a:lnTo>
                      <a:pt x="4" y="6"/>
                    </a:lnTo>
                    <a:lnTo>
                      <a:pt x="3" y="8"/>
                    </a:lnTo>
                    <a:lnTo>
                      <a:pt x="2" y="9"/>
                    </a:lnTo>
                    <a:lnTo>
                      <a:pt x="2" y="10"/>
                    </a:lnTo>
                    <a:lnTo>
                      <a:pt x="1" y="13"/>
                    </a:lnTo>
                    <a:lnTo>
                      <a:pt x="0" y="16"/>
                    </a:lnTo>
                    <a:lnTo>
                      <a:pt x="1" y="19"/>
                    </a:lnTo>
                    <a:lnTo>
                      <a:pt x="2" y="22"/>
                    </a:lnTo>
                    <a:lnTo>
                      <a:pt x="2" y="23"/>
                    </a:lnTo>
                    <a:lnTo>
                      <a:pt x="3" y="25"/>
                    </a:lnTo>
                    <a:lnTo>
                      <a:pt x="4" y="26"/>
                    </a:lnTo>
                    <a:lnTo>
                      <a:pt x="5" y="27"/>
                    </a:lnTo>
                    <a:lnTo>
                      <a:pt x="6" y="28"/>
                    </a:lnTo>
                    <a:lnTo>
                      <a:pt x="7" y="29"/>
                    </a:lnTo>
                    <a:lnTo>
                      <a:pt x="8" y="30"/>
                    </a:lnTo>
                    <a:lnTo>
                      <a:pt x="10" y="31"/>
                    </a:lnTo>
                    <a:lnTo>
                      <a:pt x="11" y="31"/>
                    </a:lnTo>
                    <a:lnTo>
                      <a:pt x="13" y="32"/>
                    </a:lnTo>
                    <a:lnTo>
                      <a:pt x="15" y="32"/>
                    </a:lnTo>
                    <a:lnTo>
                      <a:pt x="16" y="32"/>
                    </a:lnTo>
                    <a:lnTo>
                      <a:pt x="5"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Freeform 78"/>
              <p:cNvSpPr>
                <a:spLocks/>
              </p:cNvSpPr>
              <p:nvPr/>
            </p:nvSpPr>
            <p:spPr bwMode="auto">
              <a:xfrm>
                <a:off x="1815" y="2600"/>
                <a:ext cx="101" cy="113"/>
              </a:xfrm>
              <a:custGeom>
                <a:avLst/>
                <a:gdLst>
                  <a:gd name="T0" fmla="*/ 0 w 113"/>
                  <a:gd name="T1" fmla="*/ 95 h 113"/>
                  <a:gd name="T2" fmla="*/ 28 w 113"/>
                  <a:gd name="T3" fmla="*/ 107 h 113"/>
                  <a:gd name="T4" fmla="*/ 112 w 113"/>
                  <a:gd name="T5" fmla="*/ 23 h 113"/>
                  <a:gd name="T6" fmla="*/ 89 w 113"/>
                  <a:gd name="T7" fmla="*/ 0 h 113"/>
                  <a:gd name="T8" fmla="*/ 5 w 113"/>
                  <a:gd name="T9" fmla="*/ 84 h 113"/>
                  <a:gd name="T10" fmla="*/ 0 w 113"/>
                  <a:gd name="T11" fmla="*/ 95 h 113"/>
                  <a:gd name="T12" fmla="*/ 5 w 113"/>
                  <a:gd name="T13" fmla="*/ 84 h 113"/>
                  <a:gd name="T14" fmla="*/ 4 w 113"/>
                  <a:gd name="T15" fmla="*/ 85 h 113"/>
                  <a:gd name="T16" fmla="*/ 3 w 113"/>
                  <a:gd name="T17" fmla="*/ 87 h 113"/>
                  <a:gd name="T18" fmla="*/ 2 w 113"/>
                  <a:gd name="T19" fmla="*/ 88 h 113"/>
                  <a:gd name="T20" fmla="*/ 1 w 113"/>
                  <a:gd name="T21" fmla="*/ 90 h 113"/>
                  <a:gd name="T22" fmla="*/ 1 w 113"/>
                  <a:gd name="T23" fmla="*/ 91 h 113"/>
                  <a:gd name="T24" fmla="*/ 0 w 113"/>
                  <a:gd name="T25" fmla="*/ 93 h 113"/>
                  <a:gd name="T26" fmla="*/ 0 w 113"/>
                  <a:gd name="T27" fmla="*/ 94 h 113"/>
                  <a:gd name="T28" fmla="*/ 0 w 113"/>
                  <a:gd name="T29" fmla="*/ 96 h 113"/>
                  <a:gd name="T30" fmla="*/ 0 w 113"/>
                  <a:gd name="T31" fmla="*/ 97 h 113"/>
                  <a:gd name="T32" fmla="*/ 1 w 113"/>
                  <a:gd name="T33" fmla="*/ 99 h 113"/>
                  <a:gd name="T34" fmla="*/ 1 w 113"/>
                  <a:gd name="T35" fmla="*/ 100 h 113"/>
                  <a:gd name="T36" fmla="*/ 2 w 113"/>
                  <a:gd name="T37" fmla="*/ 102 h 113"/>
                  <a:gd name="T38" fmla="*/ 3 w 113"/>
                  <a:gd name="T39" fmla="*/ 104 h 113"/>
                  <a:gd name="T40" fmla="*/ 5 w 113"/>
                  <a:gd name="T41" fmla="*/ 107 h 113"/>
                  <a:gd name="T42" fmla="*/ 8 w 113"/>
                  <a:gd name="T43" fmla="*/ 109 h 113"/>
                  <a:gd name="T44" fmla="*/ 10 w 113"/>
                  <a:gd name="T45" fmla="*/ 110 h 113"/>
                  <a:gd name="T46" fmla="*/ 12 w 113"/>
                  <a:gd name="T47" fmla="*/ 111 h 113"/>
                  <a:gd name="T48" fmla="*/ 13 w 113"/>
                  <a:gd name="T49" fmla="*/ 111 h 113"/>
                  <a:gd name="T50" fmla="*/ 14 w 113"/>
                  <a:gd name="T51" fmla="*/ 111 h 113"/>
                  <a:gd name="T52" fmla="*/ 16 w 113"/>
                  <a:gd name="T53" fmla="*/ 112 h 113"/>
                  <a:gd name="T54" fmla="*/ 17 w 113"/>
                  <a:gd name="T55" fmla="*/ 112 h 113"/>
                  <a:gd name="T56" fmla="*/ 19 w 113"/>
                  <a:gd name="T57" fmla="*/ 111 h 113"/>
                  <a:gd name="T58" fmla="*/ 21 w 113"/>
                  <a:gd name="T59" fmla="*/ 111 h 113"/>
                  <a:gd name="T60" fmla="*/ 22 w 113"/>
                  <a:gd name="T61" fmla="*/ 110 h 113"/>
                  <a:gd name="T62" fmla="*/ 24 w 113"/>
                  <a:gd name="T63" fmla="*/ 110 h 113"/>
                  <a:gd name="T64" fmla="*/ 25 w 113"/>
                  <a:gd name="T65" fmla="*/ 109 h 113"/>
                  <a:gd name="T66" fmla="*/ 26 w 113"/>
                  <a:gd name="T67" fmla="*/ 108 h 113"/>
                  <a:gd name="T68" fmla="*/ 28 w 113"/>
                  <a:gd name="T69" fmla="*/ 107 h 113"/>
                  <a:gd name="T70" fmla="*/ 0 w 113"/>
                  <a:gd name="T71" fmla="*/ 9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0" y="95"/>
                    </a:moveTo>
                    <a:lnTo>
                      <a:pt x="28" y="107"/>
                    </a:lnTo>
                    <a:lnTo>
                      <a:pt x="112" y="23"/>
                    </a:lnTo>
                    <a:lnTo>
                      <a:pt x="89" y="0"/>
                    </a:lnTo>
                    <a:lnTo>
                      <a:pt x="5" y="84"/>
                    </a:lnTo>
                    <a:lnTo>
                      <a:pt x="0" y="95"/>
                    </a:lnTo>
                    <a:lnTo>
                      <a:pt x="5" y="84"/>
                    </a:lnTo>
                    <a:lnTo>
                      <a:pt x="4" y="85"/>
                    </a:lnTo>
                    <a:lnTo>
                      <a:pt x="3" y="87"/>
                    </a:lnTo>
                    <a:lnTo>
                      <a:pt x="2" y="88"/>
                    </a:lnTo>
                    <a:lnTo>
                      <a:pt x="1" y="90"/>
                    </a:lnTo>
                    <a:lnTo>
                      <a:pt x="1" y="91"/>
                    </a:lnTo>
                    <a:lnTo>
                      <a:pt x="0" y="93"/>
                    </a:lnTo>
                    <a:lnTo>
                      <a:pt x="0" y="94"/>
                    </a:lnTo>
                    <a:lnTo>
                      <a:pt x="0" y="96"/>
                    </a:lnTo>
                    <a:lnTo>
                      <a:pt x="0" y="97"/>
                    </a:lnTo>
                    <a:lnTo>
                      <a:pt x="1" y="99"/>
                    </a:lnTo>
                    <a:lnTo>
                      <a:pt x="1" y="100"/>
                    </a:lnTo>
                    <a:lnTo>
                      <a:pt x="2" y="102"/>
                    </a:lnTo>
                    <a:lnTo>
                      <a:pt x="3" y="104"/>
                    </a:lnTo>
                    <a:lnTo>
                      <a:pt x="5" y="107"/>
                    </a:lnTo>
                    <a:lnTo>
                      <a:pt x="8" y="109"/>
                    </a:lnTo>
                    <a:lnTo>
                      <a:pt x="10" y="110"/>
                    </a:lnTo>
                    <a:lnTo>
                      <a:pt x="12" y="111"/>
                    </a:lnTo>
                    <a:lnTo>
                      <a:pt x="13" y="111"/>
                    </a:lnTo>
                    <a:lnTo>
                      <a:pt x="14" y="111"/>
                    </a:lnTo>
                    <a:lnTo>
                      <a:pt x="16" y="112"/>
                    </a:lnTo>
                    <a:lnTo>
                      <a:pt x="17" y="112"/>
                    </a:lnTo>
                    <a:lnTo>
                      <a:pt x="19" y="111"/>
                    </a:lnTo>
                    <a:lnTo>
                      <a:pt x="21" y="111"/>
                    </a:lnTo>
                    <a:lnTo>
                      <a:pt x="22" y="110"/>
                    </a:lnTo>
                    <a:lnTo>
                      <a:pt x="24" y="110"/>
                    </a:lnTo>
                    <a:lnTo>
                      <a:pt x="25" y="109"/>
                    </a:lnTo>
                    <a:lnTo>
                      <a:pt x="26" y="108"/>
                    </a:lnTo>
                    <a:lnTo>
                      <a:pt x="28" y="107"/>
                    </a:lnTo>
                    <a:lnTo>
                      <a:pt x="0"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Freeform 79"/>
              <p:cNvSpPr>
                <a:spLocks/>
              </p:cNvSpPr>
              <p:nvPr/>
            </p:nvSpPr>
            <p:spPr bwMode="auto">
              <a:xfrm>
                <a:off x="1815" y="2695"/>
                <a:ext cx="30" cy="582"/>
              </a:xfrm>
              <a:custGeom>
                <a:avLst/>
                <a:gdLst>
                  <a:gd name="T0" fmla="*/ 33 w 34"/>
                  <a:gd name="T1" fmla="*/ 565 h 582"/>
                  <a:gd name="T2" fmla="*/ 33 w 34"/>
                  <a:gd name="T3" fmla="*/ 0 h 582"/>
                  <a:gd name="T4" fmla="*/ 0 w 34"/>
                  <a:gd name="T5" fmla="*/ 0 h 582"/>
                  <a:gd name="T6" fmla="*/ 0 w 34"/>
                  <a:gd name="T7" fmla="*/ 565 h 582"/>
                  <a:gd name="T8" fmla="*/ 0 w 34"/>
                  <a:gd name="T9" fmla="*/ 565 h 582"/>
                  <a:gd name="T10" fmla="*/ 1 w 34"/>
                  <a:gd name="T11" fmla="*/ 567 h 582"/>
                  <a:gd name="T12" fmla="*/ 1 w 34"/>
                  <a:gd name="T13" fmla="*/ 569 h 582"/>
                  <a:gd name="T14" fmla="*/ 1 w 34"/>
                  <a:gd name="T15" fmla="*/ 571 h 582"/>
                  <a:gd name="T16" fmla="*/ 2 w 34"/>
                  <a:gd name="T17" fmla="*/ 572 h 582"/>
                  <a:gd name="T18" fmla="*/ 3 w 34"/>
                  <a:gd name="T19" fmla="*/ 573 h 582"/>
                  <a:gd name="T20" fmla="*/ 4 w 34"/>
                  <a:gd name="T21" fmla="*/ 575 h 582"/>
                  <a:gd name="T22" fmla="*/ 4 w 34"/>
                  <a:gd name="T23" fmla="*/ 576 h 582"/>
                  <a:gd name="T24" fmla="*/ 5 w 34"/>
                  <a:gd name="T25" fmla="*/ 577 h 582"/>
                  <a:gd name="T26" fmla="*/ 7 w 34"/>
                  <a:gd name="T27" fmla="*/ 578 h 582"/>
                  <a:gd name="T28" fmla="*/ 8 w 34"/>
                  <a:gd name="T29" fmla="*/ 579 h 582"/>
                  <a:gd name="T30" fmla="*/ 9 w 34"/>
                  <a:gd name="T31" fmla="*/ 579 h 582"/>
                  <a:gd name="T32" fmla="*/ 11 w 34"/>
                  <a:gd name="T33" fmla="*/ 580 h 582"/>
                  <a:gd name="T34" fmla="*/ 14 w 34"/>
                  <a:gd name="T35" fmla="*/ 581 h 582"/>
                  <a:gd name="T36" fmla="*/ 16 w 34"/>
                  <a:gd name="T37" fmla="*/ 581 h 582"/>
                  <a:gd name="T38" fmla="*/ 19 w 34"/>
                  <a:gd name="T39" fmla="*/ 581 h 582"/>
                  <a:gd name="T40" fmla="*/ 23 w 34"/>
                  <a:gd name="T41" fmla="*/ 580 h 582"/>
                  <a:gd name="T42" fmla="*/ 24 w 34"/>
                  <a:gd name="T43" fmla="*/ 579 h 582"/>
                  <a:gd name="T44" fmla="*/ 25 w 34"/>
                  <a:gd name="T45" fmla="*/ 579 h 582"/>
                  <a:gd name="T46" fmla="*/ 26 w 34"/>
                  <a:gd name="T47" fmla="*/ 578 h 582"/>
                  <a:gd name="T48" fmla="*/ 28 w 34"/>
                  <a:gd name="T49" fmla="*/ 577 h 582"/>
                  <a:gd name="T50" fmla="*/ 29 w 34"/>
                  <a:gd name="T51" fmla="*/ 576 h 582"/>
                  <a:gd name="T52" fmla="*/ 30 w 34"/>
                  <a:gd name="T53" fmla="*/ 575 h 582"/>
                  <a:gd name="T54" fmla="*/ 31 w 34"/>
                  <a:gd name="T55" fmla="*/ 573 h 582"/>
                  <a:gd name="T56" fmla="*/ 31 w 34"/>
                  <a:gd name="T57" fmla="*/ 572 h 582"/>
                  <a:gd name="T58" fmla="*/ 32 w 34"/>
                  <a:gd name="T59" fmla="*/ 571 h 582"/>
                  <a:gd name="T60" fmla="*/ 32 w 34"/>
                  <a:gd name="T61" fmla="*/ 569 h 582"/>
                  <a:gd name="T62" fmla="*/ 32 w 34"/>
                  <a:gd name="T63" fmla="*/ 567 h 582"/>
                  <a:gd name="T64" fmla="*/ 33 w 34"/>
                  <a:gd name="T65" fmla="*/ 56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582">
                    <a:moveTo>
                      <a:pt x="33" y="565"/>
                    </a:moveTo>
                    <a:lnTo>
                      <a:pt x="33" y="0"/>
                    </a:lnTo>
                    <a:lnTo>
                      <a:pt x="0" y="0"/>
                    </a:lnTo>
                    <a:lnTo>
                      <a:pt x="0" y="565"/>
                    </a:lnTo>
                    <a:lnTo>
                      <a:pt x="0" y="565"/>
                    </a:lnTo>
                    <a:lnTo>
                      <a:pt x="1" y="567"/>
                    </a:lnTo>
                    <a:lnTo>
                      <a:pt x="1" y="569"/>
                    </a:lnTo>
                    <a:lnTo>
                      <a:pt x="1" y="571"/>
                    </a:lnTo>
                    <a:lnTo>
                      <a:pt x="2" y="572"/>
                    </a:lnTo>
                    <a:lnTo>
                      <a:pt x="3" y="573"/>
                    </a:lnTo>
                    <a:lnTo>
                      <a:pt x="4" y="575"/>
                    </a:lnTo>
                    <a:lnTo>
                      <a:pt x="4" y="576"/>
                    </a:lnTo>
                    <a:lnTo>
                      <a:pt x="5" y="577"/>
                    </a:lnTo>
                    <a:lnTo>
                      <a:pt x="7" y="578"/>
                    </a:lnTo>
                    <a:lnTo>
                      <a:pt x="8" y="579"/>
                    </a:lnTo>
                    <a:lnTo>
                      <a:pt x="9" y="579"/>
                    </a:lnTo>
                    <a:lnTo>
                      <a:pt x="11" y="580"/>
                    </a:lnTo>
                    <a:lnTo>
                      <a:pt x="14" y="581"/>
                    </a:lnTo>
                    <a:lnTo>
                      <a:pt x="16" y="581"/>
                    </a:lnTo>
                    <a:lnTo>
                      <a:pt x="19" y="581"/>
                    </a:lnTo>
                    <a:lnTo>
                      <a:pt x="23" y="580"/>
                    </a:lnTo>
                    <a:lnTo>
                      <a:pt x="24" y="579"/>
                    </a:lnTo>
                    <a:lnTo>
                      <a:pt x="25" y="579"/>
                    </a:lnTo>
                    <a:lnTo>
                      <a:pt x="26" y="578"/>
                    </a:lnTo>
                    <a:lnTo>
                      <a:pt x="28" y="577"/>
                    </a:lnTo>
                    <a:lnTo>
                      <a:pt x="29" y="576"/>
                    </a:lnTo>
                    <a:lnTo>
                      <a:pt x="30" y="575"/>
                    </a:lnTo>
                    <a:lnTo>
                      <a:pt x="31" y="573"/>
                    </a:lnTo>
                    <a:lnTo>
                      <a:pt x="31" y="572"/>
                    </a:lnTo>
                    <a:lnTo>
                      <a:pt x="32" y="571"/>
                    </a:lnTo>
                    <a:lnTo>
                      <a:pt x="32" y="569"/>
                    </a:lnTo>
                    <a:lnTo>
                      <a:pt x="32" y="567"/>
                    </a:lnTo>
                    <a:lnTo>
                      <a:pt x="33" y="56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Freeform 80"/>
              <p:cNvSpPr>
                <a:spLocks/>
              </p:cNvSpPr>
              <p:nvPr/>
            </p:nvSpPr>
            <p:spPr bwMode="auto">
              <a:xfrm>
                <a:off x="1829" y="3260"/>
                <a:ext cx="1" cy="1"/>
              </a:xfrm>
              <a:custGeom>
                <a:avLst/>
                <a:gdLst>
                  <a:gd name="T0" fmla="*/ 0 w 1"/>
                  <a:gd name="T1" fmla="*/ 0 h 1"/>
                  <a:gd name="T2" fmla="*/ 0 w 1"/>
                  <a:gd name="T3" fmla="*/ 0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0"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Freeform 81"/>
              <p:cNvSpPr>
                <a:spLocks/>
              </p:cNvSpPr>
              <p:nvPr/>
            </p:nvSpPr>
            <p:spPr bwMode="auto">
              <a:xfrm>
                <a:off x="1815" y="3260"/>
                <a:ext cx="30" cy="17"/>
              </a:xfrm>
              <a:custGeom>
                <a:avLst/>
                <a:gdLst>
                  <a:gd name="T0" fmla="*/ 0 w 34"/>
                  <a:gd name="T1" fmla="*/ 0 h 17"/>
                  <a:gd name="T2" fmla="*/ 1 w 34"/>
                  <a:gd name="T3" fmla="*/ 2 h 17"/>
                  <a:gd name="T4" fmla="*/ 1 w 34"/>
                  <a:gd name="T5" fmla="*/ 4 h 17"/>
                  <a:gd name="T6" fmla="*/ 1 w 34"/>
                  <a:gd name="T7" fmla="*/ 6 h 17"/>
                  <a:gd name="T8" fmla="*/ 2 w 34"/>
                  <a:gd name="T9" fmla="*/ 7 h 17"/>
                  <a:gd name="T10" fmla="*/ 3 w 34"/>
                  <a:gd name="T11" fmla="*/ 8 h 17"/>
                  <a:gd name="T12" fmla="*/ 4 w 34"/>
                  <a:gd name="T13" fmla="*/ 10 h 17"/>
                  <a:gd name="T14" fmla="*/ 4 w 34"/>
                  <a:gd name="T15" fmla="*/ 11 h 17"/>
                  <a:gd name="T16" fmla="*/ 5 w 34"/>
                  <a:gd name="T17" fmla="*/ 12 h 17"/>
                  <a:gd name="T18" fmla="*/ 7 w 34"/>
                  <a:gd name="T19" fmla="*/ 13 h 17"/>
                  <a:gd name="T20" fmla="*/ 8 w 34"/>
                  <a:gd name="T21" fmla="*/ 14 h 17"/>
                  <a:gd name="T22" fmla="*/ 9 w 34"/>
                  <a:gd name="T23" fmla="*/ 14 h 17"/>
                  <a:gd name="T24" fmla="*/ 11 w 34"/>
                  <a:gd name="T25" fmla="*/ 15 h 17"/>
                  <a:gd name="T26" fmla="*/ 14 w 34"/>
                  <a:gd name="T27" fmla="*/ 16 h 17"/>
                  <a:gd name="T28" fmla="*/ 16 w 34"/>
                  <a:gd name="T29" fmla="*/ 16 h 17"/>
                  <a:gd name="T30" fmla="*/ 19 w 34"/>
                  <a:gd name="T31" fmla="*/ 16 h 17"/>
                  <a:gd name="T32" fmla="*/ 23 w 34"/>
                  <a:gd name="T33" fmla="*/ 15 h 17"/>
                  <a:gd name="T34" fmla="*/ 24 w 34"/>
                  <a:gd name="T35" fmla="*/ 14 h 17"/>
                  <a:gd name="T36" fmla="*/ 25 w 34"/>
                  <a:gd name="T37" fmla="*/ 14 h 17"/>
                  <a:gd name="T38" fmla="*/ 26 w 34"/>
                  <a:gd name="T39" fmla="*/ 13 h 17"/>
                  <a:gd name="T40" fmla="*/ 28 w 34"/>
                  <a:gd name="T41" fmla="*/ 12 h 17"/>
                  <a:gd name="T42" fmla="*/ 29 w 34"/>
                  <a:gd name="T43" fmla="*/ 11 h 17"/>
                  <a:gd name="T44" fmla="*/ 30 w 34"/>
                  <a:gd name="T45" fmla="*/ 10 h 17"/>
                  <a:gd name="T46" fmla="*/ 31 w 34"/>
                  <a:gd name="T47" fmla="*/ 8 h 17"/>
                  <a:gd name="T48" fmla="*/ 31 w 34"/>
                  <a:gd name="T49" fmla="*/ 7 h 17"/>
                  <a:gd name="T50" fmla="*/ 32 w 34"/>
                  <a:gd name="T51" fmla="*/ 6 h 17"/>
                  <a:gd name="T52" fmla="*/ 32 w 34"/>
                  <a:gd name="T53" fmla="*/ 4 h 17"/>
                  <a:gd name="T54" fmla="*/ 32 w 34"/>
                  <a:gd name="T55" fmla="*/ 2 h 17"/>
                  <a:gd name="T56" fmla="*/ 33 w 34"/>
                  <a:gd name="T57" fmla="*/ 0 h 17"/>
                  <a:gd name="T58" fmla="*/ 0 w 34"/>
                  <a:gd name="T5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17">
                    <a:moveTo>
                      <a:pt x="0" y="0"/>
                    </a:moveTo>
                    <a:lnTo>
                      <a:pt x="1" y="2"/>
                    </a:lnTo>
                    <a:lnTo>
                      <a:pt x="1" y="4"/>
                    </a:lnTo>
                    <a:lnTo>
                      <a:pt x="1" y="6"/>
                    </a:lnTo>
                    <a:lnTo>
                      <a:pt x="2" y="7"/>
                    </a:lnTo>
                    <a:lnTo>
                      <a:pt x="3" y="8"/>
                    </a:lnTo>
                    <a:lnTo>
                      <a:pt x="4" y="10"/>
                    </a:lnTo>
                    <a:lnTo>
                      <a:pt x="4" y="11"/>
                    </a:lnTo>
                    <a:lnTo>
                      <a:pt x="5" y="12"/>
                    </a:lnTo>
                    <a:lnTo>
                      <a:pt x="7" y="13"/>
                    </a:lnTo>
                    <a:lnTo>
                      <a:pt x="8" y="14"/>
                    </a:lnTo>
                    <a:lnTo>
                      <a:pt x="9" y="14"/>
                    </a:lnTo>
                    <a:lnTo>
                      <a:pt x="11" y="15"/>
                    </a:lnTo>
                    <a:lnTo>
                      <a:pt x="14" y="16"/>
                    </a:lnTo>
                    <a:lnTo>
                      <a:pt x="16" y="16"/>
                    </a:lnTo>
                    <a:lnTo>
                      <a:pt x="19" y="16"/>
                    </a:lnTo>
                    <a:lnTo>
                      <a:pt x="23" y="15"/>
                    </a:lnTo>
                    <a:lnTo>
                      <a:pt x="24" y="14"/>
                    </a:lnTo>
                    <a:lnTo>
                      <a:pt x="25" y="14"/>
                    </a:lnTo>
                    <a:lnTo>
                      <a:pt x="26" y="13"/>
                    </a:lnTo>
                    <a:lnTo>
                      <a:pt x="28" y="12"/>
                    </a:lnTo>
                    <a:lnTo>
                      <a:pt x="29" y="11"/>
                    </a:lnTo>
                    <a:lnTo>
                      <a:pt x="30" y="10"/>
                    </a:lnTo>
                    <a:lnTo>
                      <a:pt x="31" y="8"/>
                    </a:lnTo>
                    <a:lnTo>
                      <a:pt x="31" y="7"/>
                    </a:lnTo>
                    <a:lnTo>
                      <a:pt x="32" y="6"/>
                    </a:lnTo>
                    <a:lnTo>
                      <a:pt x="32" y="4"/>
                    </a:lnTo>
                    <a:lnTo>
                      <a:pt x="32" y="2"/>
                    </a:lnTo>
                    <a:lnTo>
                      <a:pt x="33"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Freeform 82"/>
              <p:cNvSpPr>
                <a:spLocks/>
              </p:cNvSpPr>
              <p:nvPr/>
            </p:nvSpPr>
            <p:spPr bwMode="auto">
              <a:xfrm>
                <a:off x="1844" y="2774"/>
                <a:ext cx="227" cy="156"/>
              </a:xfrm>
              <a:custGeom>
                <a:avLst/>
                <a:gdLst>
                  <a:gd name="T0" fmla="*/ 255 w 256"/>
                  <a:gd name="T1" fmla="*/ 155 h 156"/>
                  <a:gd name="T2" fmla="*/ 255 w 256"/>
                  <a:gd name="T3" fmla="*/ 0 h 156"/>
                  <a:gd name="T4" fmla="*/ 0 w 256"/>
                  <a:gd name="T5" fmla="*/ 0 h 156"/>
                  <a:gd name="T6" fmla="*/ 0 w 256"/>
                  <a:gd name="T7" fmla="*/ 155 h 156"/>
                  <a:gd name="T8" fmla="*/ 255 w 256"/>
                  <a:gd name="T9" fmla="*/ 155 h 156"/>
                </a:gdLst>
                <a:ahLst/>
                <a:cxnLst>
                  <a:cxn ang="0">
                    <a:pos x="T0" y="T1"/>
                  </a:cxn>
                  <a:cxn ang="0">
                    <a:pos x="T2" y="T3"/>
                  </a:cxn>
                  <a:cxn ang="0">
                    <a:pos x="T4" y="T5"/>
                  </a:cxn>
                  <a:cxn ang="0">
                    <a:pos x="T6" y="T7"/>
                  </a:cxn>
                  <a:cxn ang="0">
                    <a:pos x="T8" y="T9"/>
                  </a:cxn>
                </a:cxnLst>
                <a:rect l="0" t="0" r="r" b="b"/>
                <a:pathLst>
                  <a:path w="256" h="156">
                    <a:moveTo>
                      <a:pt x="255" y="155"/>
                    </a:moveTo>
                    <a:lnTo>
                      <a:pt x="255" y="0"/>
                    </a:lnTo>
                    <a:lnTo>
                      <a:pt x="0" y="0"/>
                    </a:lnTo>
                    <a:lnTo>
                      <a:pt x="0" y="155"/>
                    </a:lnTo>
                    <a:lnTo>
                      <a:pt x="255" y="155"/>
                    </a:lnTo>
                  </a:path>
                </a:pathLst>
              </a:custGeom>
              <a:solidFill>
                <a:srgbClr val="8ADD2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 name="Rectangle 83"/>
            <p:cNvSpPr>
              <a:spLocks noChangeArrowheads="1"/>
            </p:cNvSpPr>
            <p:nvPr/>
          </p:nvSpPr>
          <p:spPr bwMode="auto">
            <a:xfrm>
              <a:off x="1805" y="2071"/>
              <a:ext cx="6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it-IT" altLang="it-IT" sz="2400" b="1"/>
                <a:t>22</a:t>
              </a:r>
            </a:p>
          </p:txBody>
        </p:sp>
        <p:sp>
          <p:nvSpPr>
            <p:cNvPr id="9" name="Rectangle 84"/>
            <p:cNvSpPr>
              <a:spLocks noChangeArrowheads="1"/>
            </p:cNvSpPr>
            <p:nvPr/>
          </p:nvSpPr>
          <p:spPr bwMode="auto">
            <a:xfrm>
              <a:off x="2355" y="2641"/>
              <a:ext cx="393" cy="224"/>
            </a:xfrm>
            <a:prstGeom prst="rect">
              <a:avLst/>
            </a:prstGeom>
            <a:solidFill>
              <a:schemeClr val="bg1"/>
            </a:solidFill>
            <a:ln w="19050">
              <a:solidFill>
                <a:srgbClr val="F6601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nchorCtr="1">
              <a:spAutoFit/>
            </a:bodyPr>
            <a:lstStyle/>
            <a:p>
              <a:pPr eaLnBrk="0" hangingPunct="0"/>
              <a:r>
                <a:rPr lang="it-IT" altLang="it-IT" sz="1600" b="1"/>
                <a:t>bcr</a:t>
              </a:r>
            </a:p>
          </p:txBody>
        </p:sp>
        <p:sp>
          <p:nvSpPr>
            <p:cNvPr id="10" name="Rectangle 85"/>
            <p:cNvSpPr>
              <a:spLocks noChangeArrowheads="1"/>
            </p:cNvSpPr>
            <p:nvPr/>
          </p:nvSpPr>
          <p:spPr bwMode="auto">
            <a:xfrm>
              <a:off x="725" y="3069"/>
              <a:ext cx="393" cy="224"/>
            </a:xfrm>
            <a:prstGeom prst="rect">
              <a:avLst/>
            </a:prstGeom>
            <a:solidFill>
              <a:schemeClr val="bg1"/>
            </a:solidFill>
            <a:ln w="19050">
              <a:solidFill>
                <a:srgbClr val="F6601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nchorCtr="1">
              <a:spAutoFit/>
            </a:bodyPr>
            <a:lstStyle/>
            <a:p>
              <a:pPr eaLnBrk="0" hangingPunct="0"/>
              <a:r>
                <a:rPr lang="it-IT" altLang="it-IT" sz="1600" b="1"/>
                <a:t>abl</a:t>
              </a:r>
            </a:p>
          </p:txBody>
        </p:sp>
        <p:sp>
          <p:nvSpPr>
            <p:cNvPr id="11" name="Rectangle 86"/>
            <p:cNvSpPr>
              <a:spLocks noChangeArrowheads="1"/>
            </p:cNvSpPr>
            <p:nvPr/>
          </p:nvSpPr>
          <p:spPr bwMode="auto">
            <a:xfrm>
              <a:off x="1728" y="1376"/>
              <a:ext cx="2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spcBef>
                  <a:spcPct val="50000"/>
                </a:spcBef>
              </a:pPr>
              <a:r>
                <a:rPr lang="it-IT" altLang="it-IT" sz="2000" b="1"/>
                <a:t>9</a:t>
              </a:r>
            </a:p>
          </p:txBody>
        </p:sp>
        <p:sp>
          <p:nvSpPr>
            <p:cNvPr id="12" name="Freeform 87"/>
            <p:cNvSpPr>
              <a:spLocks/>
            </p:cNvSpPr>
            <p:nvPr/>
          </p:nvSpPr>
          <p:spPr bwMode="auto">
            <a:xfrm>
              <a:off x="1215" y="3076"/>
              <a:ext cx="1256" cy="195"/>
            </a:xfrm>
            <a:custGeom>
              <a:avLst/>
              <a:gdLst>
                <a:gd name="T0" fmla="*/ 0 w 1433"/>
                <a:gd name="T1" fmla="*/ 0 h 222"/>
                <a:gd name="T2" fmla="*/ 595 w 1433"/>
                <a:gd name="T3" fmla="*/ 0 h 222"/>
                <a:gd name="T4" fmla="*/ 817 w 1433"/>
                <a:gd name="T5" fmla="*/ 222 h 222"/>
                <a:gd name="T6" fmla="*/ 1433 w 1433"/>
                <a:gd name="T7" fmla="*/ 222 h 222"/>
              </a:gdLst>
              <a:ahLst/>
              <a:cxnLst>
                <a:cxn ang="0">
                  <a:pos x="T0" y="T1"/>
                </a:cxn>
                <a:cxn ang="0">
                  <a:pos x="T2" y="T3"/>
                </a:cxn>
                <a:cxn ang="0">
                  <a:pos x="T4" y="T5"/>
                </a:cxn>
                <a:cxn ang="0">
                  <a:pos x="T6" y="T7"/>
                </a:cxn>
              </a:cxnLst>
              <a:rect l="0" t="0" r="r" b="b"/>
              <a:pathLst>
                <a:path w="1433" h="222">
                  <a:moveTo>
                    <a:pt x="0" y="0"/>
                  </a:moveTo>
                  <a:lnTo>
                    <a:pt x="595" y="0"/>
                  </a:lnTo>
                  <a:lnTo>
                    <a:pt x="817" y="222"/>
                  </a:lnTo>
                  <a:lnTo>
                    <a:pt x="1433" y="222"/>
                  </a:lnTo>
                </a:path>
              </a:pathLst>
            </a:custGeom>
            <a:noFill/>
            <a:ln w="28575" cap="flat" cmpd="sng">
              <a:solidFill>
                <a:srgbClr val="F66014"/>
              </a:solidFill>
              <a:prstDash val="solid"/>
              <a:round/>
              <a:headEnd type="none" w="med" len="med"/>
              <a:tailEnd type="none" w="med" len="me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13" name="Freeform 88"/>
            <p:cNvSpPr>
              <a:spLocks/>
            </p:cNvSpPr>
            <p:nvPr/>
          </p:nvSpPr>
          <p:spPr bwMode="auto">
            <a:xfrm>
              <a:off x="1219" y="2913"/>
              <a:ext cx="1246" cy="370"/>
            </a:xfrm>
            <a:custGeom>
              <a:avLst/>
              <a:gdLst>
                <a:gd name="T0" fmla="*/ 0 w 1422"/>
                <a:gd name="T1" fmla="*/ 417 h 417"/>
                <a:gd name="T2" fmla="*/ 595 w 1422"/>
                <a:gd name="T3" fmla="*/ 412 h 417"/>
                <a:gd name="T4" fmla="*/ 833 w 1422"/>
                <a:gd name="T5" fmla="*/ 0 h 417"/>
                <a:gd name="T6" fmla="*/ 1422 w 1422"/>
                <a:gd name="T7" fmla="*/ 0 h 417"/>
              </a:gdLst>
              <a:ahLst/>
              <a:cxnLst>
                <a:cxn ang="0">
                  <a:pos x="T0" y="T1"/>
                </a:cxn>
                <a:cxn ang="0">
                  <a:pos x="T2" y="T3"/>
                </a:cxn>
                <a:cxn ang="0">
                  <a:pos x="T4" y="T5"/>
                </a:cxn>
                <a:cxn ang="0">
                  <a:pos x="T6" y="T7"/>
                </a:cxn>
              </a:cxnLst>
              <a:rect l="0" t="0" r="r" b="b"/>
              <a:pathLst>
                <a:path w="1422" h="417">
                  <a:moveTo>
                    <a:pt x="0" y="417"/>
                  </a:moveTo>
                  <a:lnTo>
                    <a:pt x="595" y="412"/>
                  </a:lnTo>
                  <a:lnTo>
                    <a:pt x="833" y="0"/>
                  </a:lnTo>
                  <a:lnTo>
                    <a:pt x="1422" y="0"/>
                  </a:lnTo>
                </a:path>
              </a:pathLst>
            </a:custGeom>
            <a:noFill/>
            <a:ln w="28575" cap="flat" cmpd="sng">
              <a:solidFill>
                <a:srgbClr val="F66014"/>
              </a:solidFill>
              <a:prstDash val="solid"/>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grpSp>
          <p:nvGrpSpPr>
            <p:cNvPr id="14" name="Group 89"/>
            <p:cNvGrpSpPr>
              <a:grpSpLocks/>
            </p:cNvGrpSpPr>
            <p:nvPr/>
          </p:nvGrpSpPr>
          <p:grpSpPr bwMode="auto">
            <a:xfrm>
              <a:off x="3601" y="2315"/>
              <a:ext cx="252" cy="794"/>
              <a:chOff x="3608" y="2279"/>
              <a:chExt cx="284" cy="918"/>
            </a:xfrm>
          </p:grpSpPr>
          <p:sp>
            <p:nvSpPr>
              <p:cNvPr id="73" name="Freeform 90"/>
              <p:cNvSpPr>
                <a:spLocks/>
              </p:cNvSpPr>
              <p:nvPr/>
            </p:nvSpPr>
            <p:spPr bwMode="auto">
              <a:xfrm>
                <a:off x="3608" y="3079"/>
                <a:ext cx="25" cy="29"/>
              </a:xfrm>
              <a:custGeom>
                <a:avLst/>
                <a:gdLst>
                  <a:gd name="T0" fmla="*/ 27 w 28"/>
                  <a:gd name="T1" fmla="*/ 5 h 29"/>
                  <a:gd name="T2" fmla="*/ 26 w 28"/>
                  <a:gd name="T3" fmla="*/ 4 h 29"/>
                  <a:gd name="T4" fmla="*/ 24 w 28"/>
                  <a:gd name="T5" fmla="*/ 2 h 29"/>
                  <a:gd name="T6" fmla="*/ 23 w 28"/>
                  <a:gd name="T7" fmla="*/ 2 h 29"/>
                  <a:gd name="T8" fmla="*/ 21 w 28"/>
                  <a:gd name="T9" fmla="*/ 1 h 29"/>
                  <a:gd name="T10" fmla="*/ 20 w 28"/>
                  <a:gd name="T11" fmla="*/ 0 h 29"/>
                  <a:gd name="T12" fmla="*/ 18 w 28"/>
                  <a:gd name="T13" fmla="*/ 0 h 29"/>
                  <a:gd name="T14" fmla="*/ 17 w 28"/>
                  <a:gd name="T15" fmla="*/ 0 h 29"/>
                  <a:gd name="T16" fmla="*/ 15 w 28"/>
                  <a:gd name="T17" fmla="*/ 0 h 29"/>
                  <a:gd name="T18" fmla="*/ 14 w 28"/>
                  <a:gd name="T19" fmla="*/ 0 h 29"/>
                  <a:gd name="T20" fmla="*/ 12 w 28"/>
                  <a:gd name="T21" fmla="*/ 0 h 29"/>
                  <a:gd name="T22" fmla="*/ 11 w 28"/>
                  <a:gd name="T23" fmla="*/ 1 h 29"/>
                  <a:gd name="T24" fmla="*/ 9 w 28"/>
                  <a:gd name="T25" fmla="*/ 2 h 29"/>
                  <a:gd name="T26" fmla="*/ 7 w 28"/>
                  <a:gd name="T27" fmla="*/ 3 h 29"/>
                  <a:gd name="T28" fmla="*/ 4 w 28"/>
                  <a:gd name="T29" fmla="*/ 5 h 29"/>
                  <a:gd name="T30" fmla="*/ 3 w 28"/>
                  <a:gd name="T31" fmla="*/ 7 h 29"/>
                  <a:gd name="T32" fmla="*/ 1 w 28"/>
                  <a:gd name="T33" fmla="*/ 10 h 29"/>
                  <a:gd name="T34" fmla="*/ 1 w 28"/>
                  <a:gd name="T35" fmla="*/ 11 h 29"/>
                  <a:gd name="T36" fmla="*/ 0 w 28"/>
                  <a:gd name="T37" fmla="*/ 13 h 29"/>
                  <a:gd name="T38" fmla="*/ 0 w 28"/>
                  <a:gd name="T39" fmla="*/ 14 h 29"/>
                  <a:gd name="T40" fmla="*/ 0 w 28"/>
                  <a:gd name="T41" fmla="*/ 16 h 29"/>
                  <a:gd name="T42" fmla="*/ 0 w 28"/>
                  <a:gd name="T43" fmla="*/ 17 h 29"/>
                  <a:gd name="T44" fmla="*/ 0 w 28"/>
                  <a:gd name="T45" fmla="*/ 19 h 29"/>
                  <a:gd name="T46" fmla="*/ 0 w 28"/>
                  <a:gd name="T47" fmla="*/ 20 h 29"/>
                  <a:gd name="T48" fmla="*/ 1 w 28"/>
                  <a:gd name="T49" fmla="*/ 22 h 29"/>
                  <a:gd name="T50" fmla="*/ 1 w 28"/>
                  <a:gd name="T51" fmla="*/ 23 h 29"/>
                  <a:gd name="T52" fmla="*/ 2 w 28"/>
                  <a:gd name="T53" fmla="*/ 25 h 29"/>
                  <a:gd name="T54" fmla="*/ 3 w 28"/>
                  <a:gd name="T55" fmla="*/ 26 h 29"/>
                  <a:gd name="T56" fmla="*/ 4 w 28"/>
                  <a:gd name="T57" fmla="*/ 28 h 29"/>
                  <a:gd name="T58" fmla="*/ 27 w 28"/>
                  <a:gd name="T5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29">
                    <a:moveTo>
                      <a:pt x="27" y="5"/>
                    </a:moveTo>
                    <a:lnTo>
                      <a:pt x="26" y="4"/>
                    </a:lnTo>
                    <a:lnTo>
                      <a:pt x="24" y="2"/>
                    </a:lnTo>
                    <a:lnTo>
                      <a:pt x="23" y="2"/>
                    </a:lnTo>
                    <a:lnTo>
                      <a:pt x="21" y="1"/>
                    </a:lnTo>
                    <a:lnTo>
                      <a:pt x="20" y="0"/>
                    </a:lnTo>
                    <a:lnTo>
                      <a:pt x="18" y="0"/>
                    </a:lnTo>
                    <a:lnTo>
                      <a:pt x="17" y="0"/>
                    </a:lnTo>
                    <a:lnTo>
                      <a:pt x="15" y="0"/>
                    </a:lnTo>
                    <a:lnTo>
                      <a:pt x="14" y="0"/>
                    </a:lnTo>
                    <a:lnTo>
                      <a:pt x="12" y="0"/>
                    </a:lnTo>
                    <a:lnTo>
                      <a:pt x="11" y="1"/>
                    </a:lnTo>
                    <a:lnTo>
                      <a:pt x="9" y="2"/>
                    </a:lnTo>
                    <a:lnTo>
                      <a:pt x="7" y="3"/>
                    </a:lnTo>
                    <a:lnTo>
                      <a:pt x="4" y="5"/>
                    </a:lnTo>
                    <a:lnTo>
                      <a:pt x="3" y="7"/>
                    </a:lnTo>
                    <a:lnTo>
                      <a:pt x="1" y="10"/>
                    </a:lnTo>
                    <a:lnTo>
                      <a:pt x="1" y="11"/>
                    </a:lnTo>
                    <a:lnTo>
                      <a:pt x="0" y="13"/>
                    </a:lnTo>
                    <a:lnTo>
                      <a:pt x="0" y="14"/>
                    </a:lnTo>
                    <a:lnTo>
                      <a:pt x="0" y="16"/>
                    </a:lnTo>
                    <a:lnTo>
                      <a:pt x="0" y="17"/>
                    </a:lnTo>
                    <a:lnTo>
                      <a:pt x="0" y="19"/>
                    </a:lnTo>
                    <a:lnTo>
                      <a:pt x="0" y="20"/>
                    </a:lnTo>
                    <a:lnTo>
                      <a:pt x="1" y="22"/>
                    </a:lnTo>
                    <a:lnTo>
                      <a:pt x="1" y="23"/>
                    </a:lnTo>
                    <a:lnTo>
                      <a:pt x="2" y="25"/>
                    </a:lnTo>
                    <a:lnTo>
                      <a:pt x="3" y="26"/>
                    </a:lnTo>
                    <a:lnTo>
                      <a:pt x="4" y="28"/>
                    </a:lnTo>
                    <a:lnTo>
                      <a:pt x="27"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Freeform 91"/>
              <p:cNvSpPr>
                <a:spLocks/>
              </p:cNvSpPr>
              <p:nvPr/>
            </p:nvSpPr>
            <p:spPr bwMode="auto">
              <a:xfrm>
                <a:off x="3612" y="3084"/>
                <a:ext cx="100" cy="113"/>
              </a:xfrm>
              <a:custGeom>
                <a:avLst/>
                <a:gdLst>
                  <a:gd name="T0" fmla="*/ 96 w 113"/>
                  <a:gd name="T1" fmla="*/ 111 h 113"/>
                  <a:gd name="T2" fmla="*/ 107 w 113"/>
                  <a:gd name="T3" fmla="*/ 84 h 113"/>
                  <a:gd name="T4" fmla="*/ 23 w 113"/>
                  <a:gd name="T5" fmla="*/ 0 h 113"/>
                  <a:gd name="T6" fmla="*/ 0 w 113"/>
                  <a:gd name="T7" fmla="*/ 23 h 113"/>
                  <a:gd name="T8" fmla="*/ 84 w 113"/>
                  <a:gd name="T9" fmla="*/ 106 h 113"/>
                  <a:gd name="T10" fmla="*/ 96 w 113"/>
                  <a:gd name="T11" fmla="*/ 111 h 113"/>
                  <a:gd name="T12" fmla="*/ 84 w 113"/>
                  <a:gd name="T13" fmla="*/ 106 h 113"/>
                  <a:gd name="T14" fmla="*/ 86 w 113"/>
                  <a:gd name="T15" fmla="*/ 108 h 113"/>
                  <a:gd name="T16" fmla="*/ 87 w 113"/>
                  <a:gd name="T17" fmla="*/ 109 h 113"/>
                  <a:gd name="T18" fmla="*/ 89 w 113"/>
                  <a:gd name="T19" fmla="*/ 110 h 113"/>
                  <a:gd name="T20" fmla="*/ 91 w 113"/>
                  <a:gd name="T21" fmla="*/ 111 h 113"/>
                  <a:gd name="T22" fmla="*/ 92 w 113"/>
                  <a:gd name="T23" fmla="*/ 111 h 113"/>
                  <a:gd name="T24" fmla="*/ 94 w 113"/>
                  <a:gd name="T25" fmla="*/ 111 h 113"/>
                  <a:gd name="T26" fmla="*/ 95 w 113"/>
                  <a:gd name="T27" fmla="*/ 112 h 113"/>
                  <a:gd name="T28" fmla="*/ 97 w 113"/>
                  <a:gd name="T29" fmla="*/ 111 h 113"/>
                  <a:gd name="T30" fmla="*/ 98 w 113"/>
                  <a:gd name="T31" fmla="*/ 111 h 113"/>
                  <a:gd name="T32" fmla="*/ 100 w 113"/>
                  <a:gd name="T33" fmla="*/ 111 h 113"/>
                  <a:gd name="T34" fmla="*/ 101 w 113"/>
                  <a:gd name="T35" fmla="*/ 111 h 113"/>
                  <a:gd name="T36" fmla="*/ 102 w 113"/>
                  <a:gd name="T37" fmla="*/ 110 h 113"/>
                  <a:gd name="T38" fmla="*/ 105 w 113"/>
                  <a:gd name="T39" fmla="*/ 109 h 113"/>
                  <a:gd name="T40" fmla="*/ 107 w 113"/>
                  <a:gd name="T41" fmla="*/ 106 h 113"/>
                  <a:gd name="T42" fmla="*/ 109 w 113"/>
                  <a:gd name="T43" fmla="*/ 104 h 113"/>
                  <a:gd name="T44" fmla="*/ 111 w 113"/>
                  <a:gd name="T45" fmla="*/ 102 h 113"/>
                  <a:gd name="T46" fmla="*/ 111 w 113"/>
                  <a:gd name="T47" fmla="*/ 100 h 113"/>
                  <a:gd name="T48" fmla="*/ 112 w 113"/>
                  <a:gd name="T49" fmla="*/ 99 h 113"/>
                  <a:gd name="T50" fmla="*/ 112 w 113"/>
                  <a:gd name="T51" fmla="*/ 97 h 113"/>
                  <a:gd name="T52" fmla="*/ 112 w 113"/>
                  <a:gd name="T53" fmla="*/ 96 h 113"/>
                  <a:gd name="T54" fmla="*/ 112 w 113"/>
                  <a:gd name="T55" fmla="*/ 94 h 113"/>
                  <a:gd name="T56" fmla="*/ 112 w 113"/>
                  <a:gd name="T57" fmla="*/ 93 h 113"/>
                  <a:gd name="T58" fmla="*/ 112 w 113"/>
                  <a:gd name="T59" fmla="*/ 91 h 113"/>
                  <a:gd name="T60" fmla="*/ 111 w 113"/>
                  <a:gd name="T61" fmla="*/ 90 h 113"/>
                  <a:gd name="T62" fmla="*/ 111 w 113"/>
                  <a:gd name="T63" fmla="*/ 88 h 113"/>
                  <a:gd name="T64" fmla="*/ 110 w 113"/>
                  <a:gd name="T65" fmla="*/ 87 h 113"/>
                  <a:gd name="T66" fmla="*/ 108 w 113"/>
                  <a:gd name="T67" fmla="*/ 85 h 113"/>
                  <a:gd name="T68" fmla="*/ 107 w 113"/>
                  <a:gd name="T69" fmla="*/ 84 h 113"/>
                  <a:gd name="T70" fmla="*/ 96 w 113"/>
                  <a:gd name="T71" fmla="*/ 11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96" y="111"/>
                    </a:moveTo>
                    <a:lnTo>
                      <a:pt x="107" y="84"/>
                    </a:lnTo>
                    <a:lnTo>
                      <a:pt x="23" y="0"/>
                    </a:lnTo>
                    <a:lnTo>
                      <a:pt x="0" y="23"/>
                    </a:lnTo>
                    <a:lnTo>
                      <a:pt x="84" y="106"/>
                    </a:lnTo>
                    <a:lnTo>
                      <a:pt x="96" y="111"/>
                    </a:lnTo>
                    <a:lnTo>
                      <a:pt x="84" y="106"/>
                    </a:lnTo>
                    <a:lnTo>
                      <a:pt x="86" y="108"/>
                    </a:lnTo>
                    <a:lnTo>
                      <a:pt x="87" y="109"/>
                    </a:lnTo>
                    <a:lnTo>
                      <a:pt x="89" y="110"/>
                    </a:lnTo>
                    <a:lnTo>
                      <a:pt x="91" y="111"/>
                    </a:lnTo>
                    <a:lnTo>
                      <a:pt x="92" y="111"/>
                    </a:lnTo>
                    <a:lnTo>
                      <a:pt x="94" y="111"/>
                    </a:lnTo>
                    <a:lnTo>
                      <a:pt x="95" y="112"/>
                    </a:lnTo>
                    <a:lnTo>
                      <a:pt x="97" y="111"/>
                    </a:lnTo>
                    <a:lnTo>
                      <a:pt x="98" y="111"/>
                    </a:lnTo>
                    <a:lnTo>
                      <a:pt x="100" y="111"/>
                    </a:lnTo>
                    <a:lnTo>
                      <a:pt x="101" y="111"/>
                    </a:lnTo>
                    <a:lnTo>
                      <a:pt x="102" y="110"/>
                    </a:lnTo>
                    <a:lnTo>
                      <a:pt x="105" y="109"/>
                    </a:lnTo>
                    <a:lnTo>
                      <a:pt x="107" y="106"/>
                    </a:lnTo>
                    <a:lnTo>
                      <a:pt x="109" y="104"/>
                    </a:lnTo>
                    <a:lnTo>
                      <a:pt x="111" y="102"/>
                    </a:lnTo>
                    <a:lnTo>
                      <a:pt x="111" y="100"/>
                    </a:lnTo>
                    <a:lnTo>
                      <a:pt x="112" y="99"/>
                    </a:lnTo>
                    <a:lnTo>
                      <a:pt x="112" y="97"/>
                    </a:lnTo>
                    <a:lnTo>
                      <a:pt x="112" y="96"/>
                    </a:lnTo>
                    <a:lnTo>
                      <a:pt x="112" y="94"/>
                    </a:lnTo>
                    <a:lnTo>
                      <a:pt x="112" y="93"/>
                    </a:lnTo>
                    <a:lnTo>
                      <a:pt x="112" y="91"/>
                    </a:lnTo>
                    <a:lnTo>
                      <a:pt x="111" y="90"/>
                    </a:lnTo>
                    <a:lnTo>
                      <a:pt x="111" y="88"/>
                    </a:lnTo>
                    <a:lnTo>
                      <a:pt x="110" y="87"/>
                    </a:lnTo>
                    <a:lnTo>
                      <a:pt x="108" y="85"/>
                    </a:lnTo>
                    <a:lnTo>
                      <a:pt x="107" y="84"/>
                    </a:lnTo>
                    <a:lnTo>
                      <a:pt x="96"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Freeform 92"/>
              <p:cNvSpPr>
                <a:spLocks/>
              </p:cNvSpPr>
              <p:nvPr/>
            </p:nvSpPr>
            <p:spPr bwMode="auto">
              <a:xfrm>
                <a:off x="3697" y="3163"/>
                <a:ext cx="121" cy="33"/>
              </a:xfrm>
              <a:custGeom>
                <a:avLst/>
                <a:gdLst>
                  <a:gd name="T0" fmla="*/ 130 w 136"/>
                  <a:gd name="T1" fmla="*/ 27 h 33"/>
                  <a:gd name="T2" fmla="*/ 119 w 136"/>
                  <a:gd name="T3" fmla="*/ 0 h 33"/>
                  <a:gd name="T4" fmla="*/ 0 w 136"/>
                  <a:gd name="T5" fmla="*/ 0 h 33"/>
                  <a:gd name="T6" fmla="*/ 0 w 136"/>
                  <a:gd name="T7" fmla="*/ 32 h 33"/>
                  <a:gd name="T8" fmla="*/ 119 w 136"/>
                  <a:gd name="T9" fmla="*/ 32 h 33"/>
                  <a:gd name="T10" fmla="*/ 130 w 136"/>
                  <a:gd name="T11" fmla="*/ 27 h 33"/>
                  <a:gd name="T12" fmla="*/ 119 w 136"/>
                  <a:gd name="T13" fmla="*/ 32 h 33"/>
                  <a:gd name="T14" fmla="*/ 121 w 136"/>
                  <a:gd name="T15" fmla="*/ 32 h 33"/>
                  <a:gd name="T16" fmla="*/ 122 w 136"/>
                  <a:gd name="T17" fmla="*/ 32 h 33"/>
                  <a:gd name="T18" fmla="*/ 124 w 136"/>
                  <a:gd name="T19" fmla="*/ 32 h 33"/>
                  <a:gd name="T20" fmla="*/ 126 w 136"/>
                  <a:gd name="T21" fmla="*/ 31 h 33"/>
                  <a:gd name="T22" fmla="*/ 127 w 136"/>
                  <a:gd name="T23" fmla="*/ 30 h 33"/>
                  <a:gd name="T24" fmla="*/ 128 w 136"/>
                  <a:gd name="T25" fmla="*/ 29 h 33"/>
                  <a:gd name="T26" fmla="*/ 129 w 136"/>
                  <a:gd name="T27" fmla="*/ 28 h 33"/>
                  <a:gd name="T28" fmla="*/ 131 w 136"/>
                  <a:gd name="T29" fmla="*/ 27 h 33"/>
                  <a:gd name="T30" fmla="*/ 132 w 136"/>
                  <a:gd name="T31" fmla="*/ 26 h 33"/>
                  <a:gd name="T32" fmla="*/ 132 w 136"/>
                  <a:gd name="T33" fmla="*/ 25 h 33"/>
                  <a:gd name="T34" fmla="*/ 133 w 136"/>
                  <a:gd name="T35" fmla="*/ 24 h 33"/>
                  <a:gd name="T36" fmla="*/ 134 w 136"/>
                  <a:gd name="T37" fmla="*/ 22 h 33"/>
                  <a:gd name="T38" fmla="*/ 134 w 136"/>
                  <a:gd name="T39" fmla="*/ 19 h 33"/>
                  <a:gd name="T40" fmla="*/ 135 w 136"/>
                  <a:gd name="T41" fmla="*/ 16 h 33"/>
                  <a:gd name="T42" fmla="*/ 134 w 136"/>
                  <a:gd name="T43" fmla="*/ 13 h 33"/>
                  <a:gd name="T44" fmla="*/ 134 w 136"/>
                  <a:gd name="T45" fmla="*/ 10 h 33"/>
                  <a:gd name="T46" fmla="*/ 133 w 136"/>
                  <a:gd name="T47" fmla="*/ 9 h 33"/>
                  <a:gd name="T48" fmla="*/ 132 w 136"/>
                  <a:gd name="T49" fmla="*/ 8 h 33"/>
                  <a:gd name="T50" fmla="*/ 132 w 136"/>
                  <a:gd name="T51" fmla="*/ 6 h 33"/>
                  <a:gd name="T52" fmla="*/ 131 w 136"/>
                  <a:gd name="T53" fmla="*/ 5 h 33"/>
                  <a:gd name="T54" fmla="*/ 129 w 136"/>
                  <a:gd name="T55" fmla="*/ 4 h 33"/>
                  <a:gd name="T56" fmla="*/ 128 w 136"/>
                  <a:gd name="T57" fmla="*/ 3 h 33"/>
                  <a:gd name="T58" fmla="*/ 127 w 136"/>
                  <a:gd name="T59" fmla="*/ 2 h 33"/>
                  <a:gd name="T60" fmla="*/ 126 w 136"/>
                  <a:gd name="T61" fmla="*/ 2 h 33"/>
                  <a:gd name="T62" fmla="*/ 124 w 136"/>
                  <a:gd name="T63" fmla="*/ 1 h 33"/>
                  <a:gd name="T64" fmla="*/ 122 w 136"/>
                  <a:gd name="T65" fmla="*/ 0 h 33"/>
                  <a:gd name="T66" fmla="*/ 121 w 136"/>
                  <a:gd name="T67" fmla="*/ 0 h 33"/>
                  <a:gd name="T68" fmla="*/ 119 w 136"/>
                  <a:gd name="T69" fmla="*/ 0 h 33"/>
                  <a:gd name="T70" fmla="*/ 130 w 136"/>
                  <a:gd name="T71"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33">
                    <a:moveTo>
                      <a:pt x="130" y="27"/>
                    </a:moveTo>
                    <a:lnTo>
                      <a:pt x="119" y="0"/>
                    </a:lnTo>
                    <a:lnTo>
                      <a:pt x="0" y="0"/>
                    </a:lnTo>
                    <a:lnTo>
                      <a:pt x="0" y="32"/>
                    </a:lnTo>
                    <a:lnTo>
                      <a:pt x="119" y="32"/>
                    </a:lnTo>
                    <a:lnTo>
                      <a:pt x="130" y="27"/>
                    </a:lnTo>
                    <a:lnTo>
                      <a:pt x="119" y="32"/>
                    </a:lnTo>
                    <a:lnTo>
                      <a:pt x="121" y="32"/>
                    </a:lnTo>
                    <a:lnTo>
                      <a:pt x="122" y="32"/>
                    </a:lnTo>
                    <a:lnTo>
                      <a:pt x="124" y="32"/>
                    </a:lnTo>
                    <a:lnTo>
                      <a:pt x="126" y="31"/>
                    </a:lnTo>
                    <a:lnTo>
                      <a:pt x="127" y="30"/>
                    </a:lnTo>
                    <a:lnTo>
                      <a:pt x="128" y="29"/>
                    </a:lnTo>
                    <a:lnTo>
                      <a:pt x="129" y="28"/>
                    </a:lnTo>
                    <a:lnTo>
                      <a:pt x="131" y="27"/>
                    </a:lnTo>
                    <a:lnTo>
                      <a:pt x="132" y="26"/>
                    </a:lnTo>
                    <a:lnTo>
                      <a:pt x="132" y="25"/>
                    </a:lnTo>
                    <a:lnTo>
                      <a:pt x="133" y="24"/>
                    </a:lnTo>
                    <a:lnTo>
                      <a:pt x="134" y="22"/>
                    </a:lnTo>
                    <a:lnTo>
                      <a:pt x="134" y="19"/>
                    </a:lnTo>
                    <a:lnTo>
                      <a:pt x="135" y="16"/>
                    </a:lnTo>
                    <a:lnTo>
                      <a:pt x="134" y="13"/>
                    </a:lnTo>
                    <a:lnTo>
                      <a:pt x="134" y="10"/>
                    </a:lnTo>
                    <a:lnTo>
                      <a:pt x="133" y="9"/>
                    </a:lnTo>
                    <a:lnTo>
                      <a:pt x="132" y="8"/>
                    </a:lnTo>
                    <a:lnTo>
                      <a:pt x="132" y="6"/>
                    </a:lnTo>
                    <a:lnTo>
                      <a:pt x="131" y="5"/>
                    </a:lnTo>
                    <a:lnTo>
                      <a:pt x="129" y="4"/>
                    </a:lnTo>
                    <a:lnTo>
                      <a:pt x="128" y="3"/>
                    </a:lnTo>
                    <a:lnTo>
                      <a:pt x="127" y="2"/>
                    </a:lnTo>
                    <a:lnTo>
                      <a:pt x="126" y="2"/>
                    </a:lnTo>
                    <a:lnTo>
                      <a:pt x="124" y="1"/>
                    </a:lnTo>
                    <a:lnTo>
                      <a:pt x="122" y="0"/>
                    </a:lnTo>
                    <a:lnTo>
                      <a:pt x="121" y="0"/>
                    </a:lnTo>
                    <a:lnTo>
                      <a:pt x="119" y="0"/>
                    </a:lnTo>
                    <a:lnTo>
                      <a:pt x="130" y="2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Freeform 93"/>
              <p:cNvSpPr>
                <a:spLocks/>
              </p:cNvSpPr>
              <p:nvPr/>
            </p:nvSpPr>
            <p:spPr bwMode="auto">
              <a:xfrm>
                <a:off x="3792" y="3079"/>
                <a:ext cx="100" cy="112"/>
              </a:xfrm>
              <a:custGeom>
                <a:avLst/>
                <a:gdLst>
                  <a:gd name="T0" fmla="*/ 112 w 113"/>
                  <a:gd name="T1" fmla="*/ 16 h 112"/>
                  <a:gd name="T2" fmla="*/ 84 w 113"/>
                  <a:gd name="T3" fmla="*/ 5 h 112"/>
                  <a:gd name="T4" fmla="*/ 0 w 113"/>
                  <a:gd name="T5" fmla="*/ 89 h 112"/>
                  <a:gd name="T6" fmla="*/ 23 w 113"/>
                  <a:gd name="T7" fmla="*/ 111 h 112"/>
                  <a:gd name="T8" fmla="*/ 107 w 113"/>
                  <a:gd name="T9" fmla="*/ 28 h 112"/>
                  <a:gd name="T10" fmla="*/ 112 w 113"/>
                  <a:gd name="T11" fmla="*/ 16 h 112"/>
                  <a:gd name="T12" fmla="*/ 107 w 113"/>
                  <a:gd name="T13" fmla="*/ 28 h 112"/>
                  <a:gd name="T14" fmla="*/ 108 w 113"/>
                  <a:gd name="T15" fmla="*/ 26 h 112"/>
                  <a:gd name="T16" fmla="*/ 109 w 113"/>
                  <a:gd name="T17" fmla="*/ 25 h 112"/>
                  <a:gd name="T18" fmla="*/ 110 w 113"/>
                  <a:gd name="T19" fmla="*/ 23 h 112"/>
                  <a:gd name="T20" fmla="*/ 111 w 113"/>
                  <a:gd name="T21" fmla="*/ 22 h 112"/>
                  <a:gd name="T22" fmla="*/ 111 w 113"/>
                  <a:gd name="T23" fmla="*/ 20 h 112"/>
                  <a:gd name="T24" fmla="*/ 112 w 113"/>
                  <a:gd name="T25" fmla="*/ 19 h 112"/>
                  <a:gd name="T26" fmla="*/ 112 w 113"/>
                  <a:gd name="T27" fmla="*/ 17 h 112"/>
                  <a:gd name="T28" fmla="*/ 112 w 113"/>
                  <a:gd name="T29" fmla="*/ 16 h 112"/>
                  <a:gd name="T30" fmla="*/ 112 w 113"/>
                  <a:gd name="T31" fmla="*/ 14 h 112"/>
                  <a:gd name="T32" fmla="*/ 111 w 113"/>
                  <a:gd name="T33" fmla="*/ 13 h 112"/>
                  <a:gd name="T34" fmla="*/ 111 w 113"/>
                  <a:gd name="T35" fmla="*/ 11 h 112"/>
                  <a:gd name="T36" fmla="*/ 110 w 113"/>
                  <a:gd name="T37" fmla="*/ 10 h 112"/>
                  <a:gd name="T38" fmla="*/ 109 w 113"/>
                  <a:gd name="T39" fmla="*/ 7 h 112"/>
                  <a:gd name="T40" fmla="*/ 107 w 113"/>
                  <a:gd name="T41" fmla="*/ 5 h 112"/>
                  <a:gd name="T42" fmla="*/ 105 w 113"/>
                  <a:gd name="T43" fmla="*/ 3 h 112"/>
                  <a:gd name="T44" fmla="*/ 102 w 113"/>
                  <a:gd name="T45" fmla="*/ 2 h 112"/>
                  <a:gd name="T46" fmla="*/ 101 w 113"/>
                  <a:gd name="T47" fmla="*/ 1 h 112"/>
                  <a:gd name="T48" fmla="*/ 99 w 113"/>
                  <a:gd name="T49" fmla="*/ 0 h 112"/>
                  <a:gd name="T50" fmla="*/ 98 w 113"/>
                  <a:gd name="T51" fmla="*/ 0 h 112"/>
                  <a:gd name="T52" fmla="*/ 96 w 113"/>
                  <a:gd name="T53" fmla="*/ 0 h 112"/>
                  <a:gd name="T54" fmla="*/ 95 w 113"/>
                  <a:gd name="T55" fmla="*/ 0 h 112"/>
                  <a:gd name="T56" fmla="*/ 93 w 113"/>
                  <a:gd name="T57" fmla="*/ 0 h 112"/>
                  <a:gd name="T58" fmla="*/ 92 w 113"/>
                  <a:gd name="T59" fmla="*/ 0 h 112"/>
                  <a:gd name="T60" fmla="*/ 90 w 113"/>
                  <a:gd name="T61" fmla="*/ 1 h 112"/>
                  <a:gd name="T62" fmla="*/ 89 w 113"/>
                  <a:gd name="T63" fmla="*/ 2 h 112"/>
                  <a:gd name="T64" fmla="*/ 87 w 113"/>
                  <a:gd name="T65" fmla="*/ 2 h 112"/>
                  <a:gd name="T66" fmla="*/ 86 w 113"/>
                  <a:gd name="T67" fmla="*/ 4 h 112"/>
                  <a:gd name="T68" fmla="*/ 84 w 113"/>
                  <a:gd name="T69" fmla="*/ 5 h 112"/>
                  <a:gd name="T70" fmla="*/ 112 w 113"/>
                  <a:gd name="T7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2">
                    <a:moveTo>
                      <a:pt x="112" y="16"/>
                    </a:moveTo>
                    <a:lnTo>
                      <a:pt x="84" y="5"/>
                    </a:lnTo>
                    <a:lnTo>
                      <a:pt x="0" y="89"/>
                    </a:lnTo>
                    <a:lnTo>
                      <a:pt x="23" y="111"/>
                    </a:lnTo>
                    <a:lnTo>
                      <a:pt x="107" y="28"/>
                    </a:lnTo>
                    <a:lnTo>
                      <a:pt x="112" y="16"/>
                    </a:lnTo>
                    <a:lnTo>
                      <a:pt x="107" y="28"/>
                    </a:lnTo>
                    <a:lnTo>
                      <a:pt x="108" y="26"/>
                    </a:lnTo>
                    <a:lnTo>
                      <a:pt x="109" y="25"/>
                    </a:lnTo>
                    <a:lnTo>
                      <a:pt x="110" y="23"/>
                    </a:lnTo>
                    <a:lnTo>
                      <a:pt x="111" y="22"/>
                    </a:lnTo>
                    <a:lnTo>
                      <a:pt x="111" y="20"/>
                    </a:lnTo>
                    <a:lnTo>
                      <a:pt x="112" y="19"/>
                    </a:lnTo>
                    <a:lnTo>
                      <a:pt x="112" y="17"/>
                    </a:lnTo>
                    <a:lnTo>
                      <a:pt x="112" y="16"/>
                    </a:lnTo>
                    <a:lnTo>
                      <a:pt x="112" y="14"/>
                    </a:lnTo>
                    <a:lnTo>
                      <a:pt x="111" y="13"/>
                    </a:lnTo>
                    <a:lnTo>
                      <a:pt x="111" y="11"/>
                    </a:lnTo>
                    <a:lnTo>
                      <a:pt x="110" y="10"/>
                    </a:lnTo>
                    <a:lnTo>
                      <a:pt x="109" y="7"/>
                    </a:lnTo>
                    <a:lnTo>
                      <a:pt x="107" y="5"/>
                    </a:lnTo>
                    <a:lnTo>
                      <a:pt x="105" y="3"/>
                    </a:lnTo>
                    <a:lnTo>
                      <a:pt x="102" y="2"/>
                    </a:lnTo>
                    <a:lnTo>
                      <a:pt x="101" y="1"/>
                    </a:lnTo>
                    <a:lnTo>
                      <a:pt x="99" y="0"/>
                    </a:lnTo>
                    <a:lnTo>
                      <a:pt x="98" y="0"/>
                    </a:lnTo>
                    <a:lnTo>
                      <a:pt x="96" y="0"/>
                    </a:lnTo>
                    <a:lnTo>
                      <a:pt x="95" y="0"/>
                    </a:lnTo>
                    <a:lnTo>
                      <a:pt x="93" y="0"/>
                    </a:lnTo>
                    <a:lnTo>
                      <a:pt x="92" y="0"/>
                    </a:lnTo>
                    <a:lnTo>
                      <a:pt x="90" y="1"/>
                    </a:lnTo>
                    <a:lnTo>
                      <a:pt x="89" y="2"/>
                    </a:lnTo>
                    <a:lnTo>
                      <a:pt x="87" y="2"/>
                    </a:lnTo>
                    <a:lnTo>
                      <a:pt x="86" y="4"/>
                    </a:lnTo>
                    <a:lnTo>
                      <a:pt x="84" y="5"/>
                    </a:lnTo>
                    <a:lnTo>
                      <a:pt x="112"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Freeform 94"/>
              <p:cNvSpPr>
                <a:spLocks/>
              </p:cNvSpPr>
              <p:nvPr/>
            </p:nvSpPr>
            <p:spPr bwMode="auto">
              <a:xfrm>
                <a:off x="3862" y="2712"/>
                <a:ext cx="30" cy="384"/>
              </a:xfrm>
              <a:custGeom>
                <a:avLst/>
                <a:gdLst>
                  <a:gd name="T0" fmla="*/ 28 w 34"/>
                  <a:gd name="T1" fmla="*/ 5 h 384"/>
                  <a:gd name="T2" fmla="*/ 0 w 34"/>
                  <a:gd name="T3" fmla="*/ 16 h 384"/>
                  <a:gd name="T4" fmla="*/ 0 w 34"/>
                  <a:gd name="T5" fmla="*/ 383 h 384"/>
                  <a:gd name="T6" fmla="*/ 33 w 34"/>
                  <a:gd name="T7" fmla="*/ 383 h 384"/>
                  <a:gd name="T8" fmla="*/ 33 w 34"/>
                  <a:gd name="T9" fmla="*/ 16 h 384"/>
                  <a:gd name="T10" fmla="*/ 28 w 34"/>
                  <a:gd name="T11" fmla="*/ 5 h 384"/>
                  <a:gd name="T12" fmla="*/ 33 w 34"/>
                  <a:gd name="T13" fmla="*/ 16 h 384"/>
                  <a:gd name="T14" fmla="*/ 32 w 34"/>
                  <a:gd name="T15" fmla="*/ 14 h 384"/>
                  <a:gd name="T16" fmla="*/ 32 w 34"/>
                  <a:gd name="T17" fmla="*/ 12 h 384"/>
                  <a:gd name="T18" fmla="*/ 32 w 34"/>
                  <a:gd name="T19" fmla="*/ 11 h 384"/>
                  <a:gd name="T20" fmla="*/ 31 w 34"/>
                  <a:gd name="T21" fmla="*/ 9 h 384"/>
                  <a:gd name="T22" fmla="*/ 30 w 34"/>
                  <a:gd name="T23" fmla="*/ 8 h 384"/>
                  <a:gd name="T24" fmla="*/ 30 w 34"/>
                  <a:gd name="T25" fmla="*/ 6 h 384"/>
                  <a:gd name="T26" fmla="*/ 29 w 34"/>
                  <a:gd name="T27" fmla="*/ 5 h 384"/>
                  <a:gd name="T28" fmla="*/ 28 w 34"/>
                  <a:gd name="T29" fmla="*/ 4 h 384"/>
                  <a:gd name="T30" fmla="*/ 26 w 34"/>
                  <a:gd name="T31" fmla="*/ 3 h 384"/>
                  <a:gd name="T32" fmla="*/ 25 w 34"/>
                  <a:gd name="T33" fmla="*/ 3 h 384"/>
                  <a:gd name="T34" fmla="*/ 24 w 34"/>
                  <a:gd name="T35" fmla="*/ 2 h 384"/>
                  <a:gd name="T36" fmla="*/ 22 w 34"/>
                  <a:gd name="T37" fmla="*/ 1 h 384"/>
                  <a:gd name="T38" fmla="*/ 19 w 34"/>
                  <a:gd name="T39" fmla="*/ 1 h 384"/>
                  <a:gd name="T40" fmla="*/ 17 w 34"/>
                  <a:gd name="T41" fmla="*/ 0 h 384"/>
                  <a:gd name="T42" fmla="*/ 14 w 34"/>
                  <a:gd name="T43" fmla="*/ 1 h 384"/>
                  <a:gd name="T44" fmla="*/ 11 w 34"/>
                  <a:gd name="T45" fmla="*/ 1 h 384"/>
                  <a:gd name="T46" fmla="*/ 9 w 34"/>
                  <a:gd name="T47" fmla="*/ 2 h 384"/>
                  <a:gd name="T48" fmla="*/ 8 w 34"/>
                  <a:gd name="T49" fmla="*/ 3 h 384"/>
                  <a:gd name="T50" fmla="*/ 7 w 34"/>
                  <a:gd name="T51" fmla="*/ 3 h 384"/>
                  <a:gd name="T52" fmla="*/ 5 w 34"/>
                  <a:gd name="T53" fmla="*/ 4 h 384"/>
                  <a:gd name="T54" fmla="*/ 5 w 34"/>
                  <a:gd name="T55" fmla="*/ 5 h 384"/>
                  <a:gd name="T56" fmla="*/ 3 w 34"/>
                  <a:gd name="T57" fmla="*/ 6 h 384"/>
                  <a:gd name="T58" fmla="*/ 3 w 34"/>
                  <a:gd name="T59" fmla="*/ 8 h 384"/>
                  <a:gd name="T60" fmla="*/ 2 w 34"/>
                  <a:gd name="T61" fmla="*/ 9 h 384"/>
                  <a:gd name="T62" fmla="*/ 1 w 34"/>
                  <a:gd name="T63" fmla="*/ 11 h 384"/>
                  <a:gd name="T64" fmla="*/ 1 w 34"/>
                  <a:gd name="T65" fmla="*/ 12 h 384"/>
                  <a:gd name="T66" fmla="*/ 1 w 34"/>
                  <a:gd name="T67" fmla="*/ 14 h 384"/>
                  <a:gd name="T68" fmla="*/ 0 w 34"/>
                  <a:gd name="T69" fmla="*/ 16 h 384"/>
                  <a:gd name="T70" fmla="*/ 28 w 34"/>
                  <a:gd name="T71" fmla="*/ 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384">
                    <a:moveTo>
                      <a:pt x="28" y="5"/>
                    </a:moveTo>
                    <a:lnTo>
                      <a:pt x="0" y="16"/>
                    </a:lnTo>
                    <a:lnTo>
                      <a:pt x="0" y="383"/>
                    </a:lnTo>
                    <a:lnTo>
                      <a:pt x="33" y="383"/>
                    </a:lnTo>
                    <a:lnTo>
                      <a:pt x="33" y="16"/>
                    </a:lnTo>
                    <a:lnTo>
                      <a:pt x="28" y="5"/>
                    </a:lnTo>
                    <a:lnTo>
                      <a:pt x="33" y="16"/>
                    </a:lnTo>
                    <a:lnTo>
                      <a:pt x="32" y="14"/>
                    </a:lnTo>
                    <a:lnTo>
                      <a:pt x="32" y="12"/>
                    </a:lnTo>
                    <a:lnTo>
                      <a:pt x="32" y="11"/>
                    </a:lnTo>
                    <a:lnTo>
                      <a:pt x="31" y="9"/>
                    </a:lnTo>
                    <a:lnTo>
                      <a:pt x="30" y="8"/>
                    </a:lnTo>
                    <a:lnTo>
                      <a:pt x="30" y="6"/>
                    </a:lnTo>
                    <a:lnTo>
                      <a:pt x="29" y="5"/>
                    </a:lnTo>
                    <a:lnTo>
                      <a:pt x="28" y="4"/>
                    </a:lnTo>
                    <a:lnTo>
                      <a:pt x="26" y="3"/>
                    </a:lnTo>
                    <a:lnTo>
                      <a:pt x="25" y="3"/>
                    </a:lnTo>
                    <a:lnTo>
                      <a:pt x="24" y="2"/>
                    </a:lnTo>
                    <a:lnTo>
                      <a:pt x="22" y="1"/>
                    </a:lnTo>
                    <a:lnTo>
                      <a:pt x="19" y="1"/>
                    </a:lnTo>
                    <a:lnTo>
                      <a:pt x="17" y="0"/>
                    </a:lnTo>
                    <a:lnTo>
                      <a:pt x="14" y="1"/>
                    </a:lnTo>
                    <a:lnTo>
                      <a:pt x="11" y="1"/>
                    </a:lnTo>
                    <a:lnTo>
                      <a:pt x="9" y="2"/>
                    </a:lnTo>
                    <a:lnTo>
                      <a:pt x="8" y="3"/>
                    </a:lnTo>
                    <a:lnTo>
                      <a:pt x="7" y="3"/>
                    </a:lnTo>
                    <a:lnTo>
                      <a:pt x="5" y="4"/>
                    </a:lnTo>
                    <a:lnTo>
                      <a:pt x="5" y="5"/>
                    </a:lnTo>
                    <a:lnTo>
                      <a:pt x="3" y="6"/>
                    </a:lnTo>
                    <a:lnTo>
                      <a:pt x="3" y="8"/>
                    </a:lnTo>
                    <a:lnTo>
                      <a:pt x="2" y="9"/>
                    </a:lnTo>
                    <a:lnTo>
                      <a:pt x="1" y="11"/>
                    </a:lnTo>
                    <a:lnTo>
                      <a:pt x="1" y="12"/>
                    </a:lnTo>
                    <a:lnTo>
                      <a:pt x="1" y="14"/>
                    </a:lnTo>
                    <a:lnTo>
                      <a:pt x="0" y="16"/>
                    </a:lnTo>
                    <a:lnTo>
                      <a:pt x="28"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Freeform 95"/>
              <p:cNvSpPr>
                <a:spLocks/>
              </p:cNvSpPr>
              <p:nvPr/>
            </p:nvSpPr>
            <p:spPr bwMode="auto">
              <a:xfrm>
                <a:off x="3788" y="2628"/>
                <a:ext cx="100" cy="113"/>
              </a:xfrm>
              <a:custGeom>
                <a:avLst/>
                <a:gdLst>
                  <a:gd name="T0" fmla="*/ 17 w 113"/>
                  <a:gd name="T1" fmla="*/ 0 h 113"/>
                  <a:gd name="T2" fmla="*/ 5 w 113"/>
                  <a:gd name="T3" fmla="*/ 28 h 113"/>
                  <a:gd name="T4" fmla="*/ 89 w 113"/>
                  <a:gd name="T5" fmla="*/ 112 h 113"/>
                  <a:gd name="T6" fmla="*/ 112 w 113"/>
                  <a:gd name="T7" fmla="*/ 89 h 113"/>
                  <a:gd name="T8" fmla="*/ 28 w 113"/>
                  <a:gd name="T9" fmla="*/ 5 h 113"/>
                  <a:gd name="T10" fmla="*/ 17 w 113"/>
                  <a:gd name="T11" fmla="*/ 0 h 113"/>
                  <a:gd name="T12" fmla="*/ 28 w 113"/>
                  <a:gd name="T13" fmla="*/ 5 h 113"/>
                  <a:gd name="T14" fmla="*/ 27 w 113"/>
                  <a:gd name="T15" fmla="*/ 4 h 113"/>
                  <a:gd name="T16" fmla="*/ 25 w 113"/>
                  <a:gd name="T17" fmla="*/ 3 h 113"/>
                  <a:gd name="T18" fmla="*/ 24 w 113"/>
                  <a:gd name="T19" fmla="*/ 2 h 113"/>
                  <a:gd name="T20" fmla="*/ 22 w 113"/>
                  <a:gd name="T21" fmla="*/ 1 h 113"/>
                  <a:gd name="T22" fmla="*/ 21 w 113"/>
                  <a:gd name="T23" fmla="*/ 1 h 113"/>
                  <a:gd name="T24" fmla="*/ 19 w 113"/>
                  <a:gd name="T25" fmla="*/ 0 h 113"/>
                  <a:gd name="T26" fmla="*/ 18 w 113"/>
                  <a:gd name="T27" fmla="*/ 0 h 113"/>
                  <a:gd name="T28" fmla="*/ 16 w 113"/>
                  <a:gd name="T29" fmla="*/ 0 h 113"/>
                  <a:gd name="T30" fmla="*/ 15 w 113"/>
                  <a:gd name="T31" fmla="*/ 0 h 113"/>
                  <a:gd name="T32" fmla="*/ 13 w 113"/>
                  <a:gd name="T33" fmla="*/ 1 h 113"/>
                  <a:gd name="T34" fmla="*/ 11 w 113"/>
                  <a:gd name="T35" fmla="*/ 1 h 113"/>
                  <a:gd name="T36" fmla="*/ 10 w 113"/>
                  <a:gd name="T37" fmla="*/ 1 h 113"/>
                  <a:gd name="T38" fmla="*/ 8 w 113"/>
                  <a:gd name="T39" fmla="*/ 3 h 113"/>
                  <a:gd name="T40" fmla="*/ 5 w 113"/>
                  <a:gd name="T41" fmla="*/ 5 h 113"/>
                  <a:gd name="T42" fmla="*/ 3 w 113"/>
                  <a:gd name="T43" fmla="*/ 7 h 113"/>
                  <a:gd name="T44" fmla="*/ 2 w 113"/>
                  <a:gd name="T45" fmla="*/ 10 h 113"/>
                  <a:gd name="T46" fmla="*/ 1 w 113"/>
                  <a:gd name="T47" fmla="*/ 11 h 113"/>
                  <a:gd name="T48" fmla="*/ 1 w 113"/>
                  <a:gd name="T49" fmla="*/ 13 h 113"/>
                  <a:gd name="T50" fmla="*/ 0 w 113"/>
                  <a:gd name="T51" fmla="*/ 14 h 113"/>
                  <a:gd name="T52" fmla="*/ 0 w 113"/>
                  <a:gd name="T53" fmla="*/ 16 h 113"/>
                  <a:gd name="T54" fmla="*/ 0 w 113"/>
                  <a:gd name="T55" fmla="*/ 17 h 113"/>
                  <a:gd name="T56" fmla="*/ 0 w 113"/>
                  <a:gd name="T57" fmla="*/ 19 h 113"/>
                  <a:gd name="T58" fmla="*/ 1 w 113"/>
                  <a:gd name="T59" fmla="*/ 20 h 113"/>
                  <a:gd name="T60" fmla="*/ 1 w 113"/>
                  <a:gd name="T61" fmla="*/ 22 h 113"/>
                  <a:gd name="T62" fmla="*/ 2 w 113"/>
                  <a:gd name="T63" fmla="*/ 23 h 113"/>
                  <a:gd name="T64" fmla="*/ 3 w 113"/>
                  <a:gd name="T65" fmla="*/ 25 h 113"/>
                  <a:gd name="T66" fmla="*/ 4 w 113"/>
                  <a:gd name="T67" fmla="*/ 26 h 113"/>
                  <a:gd name="T68" fmla="*/ 5 w 113"/>
                  <a:gd name="T69" fmla="*/ 28 h 113"/>
                  <a:gd name="T70" fmla="*/ 17 w 113"/>
                  <a:gd name="T7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17" y="0"/>
                    </a:moveTo>
                    <a:lnTo>
                      <a:pt x="5" y="28"/>
                    </a:lnTo>
                    <a:lnTo>
                      <a:pt x="89" y="112"/>
                    </a:lnTo>
                    <a:lnTo>
                      <a:pt x="112" y="89"/>
                    </a:lnTo>
                    <a:lnTo>
                      <a:pt x="28" y="5"/>
                    </a:lnTo>
                    <a:lnTo>
                      <a:pt x="17" y="0"/>
                    </a:lnTo>
                    <a:lnTo>
                      <a:pt x="28" y="5"/>
                    </a:lnTo>
                    <a:lnTo>
                      <a:pt x="27" y="4"/>
                    </a:lnTo>
                    <a:lnTo>
                      <a:pt x="25" y="3"/>
                    </a:lnTo>
                    <a:lnTo>
                      <a:pt x="24" y="2"/>
                    </a:lnTo>
                    <a:lnTo>
                      <a:pt x="22" y="1"/>
                    </a:lnTo>
                    <a:lnTo>
                      <a:pt x="21" y="1"/>
                    </a:lnTo>
                    <a:lnTo>
                      <a:pt x="19" y="0"/>
                    </a:lnTo>
                    <a:lnTo>
                      <a:pt x="18" y="0"/>
                    </a:lnTo>
                    <a:lnTo>
                      <a:pt x="16" y="0"/>
                    </a:lnTo>
                    <a:lnTo>
                      <a:pt x="15" y="0"/>
                    </a:lnTo>
                    <a:lnTo>
                      <a:pt x="13" y="1"/>
                    </a:lnTo>
                    <a:lnTo>
                      <a:pt x="11" y="1"/>
                    </a:lnTo>
                    <a:lnTo>
                      <a:pt x="10" y="1"/>
                    </a:lnTo>
                    <a:lnTo>
                      <a:pt x="8" y="3"/>
                    </a:lnTo>
                    <a:lnTo>
                      <a:pt x="5" y="5"/>
                    </a:lnTo>
                    <a:lnTo>
                      <a:pt x="3" y="7"/>
                    </a:lnTo>
                    <a:lnTo>
                      <a:pt x="2" y="10"/>
                    </a:lnTo>
                    <a:lnTo>
                      <a:pt x="1" y="11"/>
                    </a:lnTo>
                    <a:lnTo>
                      <a:pt x="1" y="13"/>
                    </a:lnTo>
                    <a:lnTo>
                      <a:pt x="0" y="14"/>
                    </a:lnTo>
                    <a:lnTo>
                      <a:pt x="0" y="16"/>
                    </a:lnTo>
                    <a:lnTo>
                      <a:pt x="0" y="17"/>
                    </a:lnTo>
                    <a:lnTo>
                      <a:pt x="0" y="19"/>
                    </a:lnTo>
                    <a:lnTo>
                      <a:pt x="1" y="20"/>
                    </a:lnTo>
                    <a:lnTo>
                      <a:pt x="1" y="22"/>
                    </a:lnTo>
                    <a:lnTo>
                      <a:pt x="2" y="23"/>
                    </a:lnTo>
                    <a:lnTo>
                      <a:pt x="3" y="25"/>
                    </a:lnTo>
                    <a:lnTo>
                      <a:pt x="4" y="26"/>
                    </a:lnTo>
                    <a:lnTo>
                      <a:pt x="5" y="28"/>
                    </a:lnTo>
                    <a:lnTo>
                      <a:pt x="17"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Freeform 96"/>
              <p:cNvSpPr>
                <a:spLocks/>
              </p:cNvSpPr>
              <p:nvPr/>
            </p:nvSpPr>
            <p:spPr bwMode="auto">
              <a:xfrm>
                <a:off x="3683" y="2628"/>
                <a:ext cx="121" cy="33"/>
              </a:xfrm>
              <a:custGeom>
                <a:avLst/>
                <a:gdLst>
                  <a:gd name="T0" fmla="*/ 4 w 136"/>
                  <a:gd name="T1" fmla="*/ 5 h 33"/>
                  <a:gd name="T2" fmla="*/ 16 w 136"/>
                  <a:gd name="T3" fmla="*/ 32 h 33"/>
                  <a:gd name="T4" fmla="*/ 135 w 136"/>
                  <a:gd name="T5" fmla="*/ 32 h 33"/>
                  <a:gd name="T6" fmla="*/ 135 w 136"/>
                  <a:gd name="T7" fmla="*/ 0 h 33"/>
                  <a:gd name="T8" fmla="*/ 16 w 136"/>
                  <a:gd name="T9" fmla="*/ 0 h 33"/>
                  <a:gd name="T10" fmla="*/ 4 w 136"/>
                  <a:gd name="T11" fmla="*/ 5 h 33"/>
                  <a:gd name="T12" fmla="*/ 16 w 136"/>
                  <a:gd name="T13" fmla="*/ 0 h 33"/>
                  <a:gd name="T14" fmla="*/ 14 w 136"/>
                  <a:gd name="T15" fmla="*/ 0 h 33"/>
                  <a:gd name="T16" fmla="*/ 12 w 136"/>
                  <a:gd name="T17" fmla="*/ 1 h 33"/>
                  <a:gd name="T18" fmla="*/ 11 w 136"/>
                  <a:gd name="T19" fmla="*/ 1 h 33"/>
                  <a:gd name="T20" fmla="*/ 9 w 136"/>
                  <a:gd name="T21" fmla="*/ 2 h 33"/>
                  <a:gd name="T22" fmla="*/ 7 w 136"/>
                  <a:gd name="T23" fmla="*/ 2 h 33"/>
                  <a:gd name="T24" fmla="*/ 6 w 136"/>
                  <a:gd name="T25" fmla="*/ 3 h 33"/>
                  <a:gd name="T26" fmla="*/ 5 w 136"/>
                  <a:gd name="T27" fmla="*/ 4 h 33"/>
                  <a:gd name="T28" fmla="*/ 4 w 136"/>
                  <a:gd name="T29" fmla="*/ 5 h 33"/>
                  <a:gd name="T30" fmla="*/ 3 w 136"/>
                  <a:gd name="T31" fmla="*/ 6 h 33"/>
                  <a:gd name="T32" fmla="*/ 2 w 136"/>
                  <a:gd name="T33" fmla="*/ 8 h 33"/>
                  <a:gd name="T34" fmla="*/ 1 w 136"/>
                  <a:gd name="T35" fmla="*/ 9 h 33"/>
                  <a:gd name="T36" fmla="*/ 1 w 136"/>
                  <a:gd name="T37" fmla="*/ 11 h 33"/>
                  <a:gd name="T38" fmla="*/ 0 w 136"/>
                  <a:gd name="T39" fmla="*/ 13 h 33"/>
                  <a:gd name="T40" fmla="*/ 0 w 136"/>
                  <a:gd name="T41" fmla="*/ 16 h 33"/>
                  <a:gd name="T42" fmla="*/ 0 w 136"/>
                  <a:gd name="T43" fmla="*/ 19 h 33"/>
                  <a:gd name="T44" fmla="*/ 1 w 136"/>
                  <a:gd name="T45" fmla="*/ 22 h 33"/>
                  <a:gd name="T46" fmla="*/ 1 w 136"/>
                  <a:gd name="T47" fmla="*/ 24 h 33"/>
                  <a:gd name="T48" fmla="*/ 2 w 136"/>
                  <a:gd name="T49" fmla="*/ 25 h 33"/>
                  <a:gd name="T50" fmla="*/ 3 w 136"/>
                  <a:gd name="T51" fmla="*/ 26 h 33"/>
                  <a:gd name="T52" fmla="*/ 4 w 136"/>
                  <a:gd name="T53" fmla="*/ 27 h 33"/>
                  <a:gd name="T54" fmla="*/ 5 w 136"/>
                  <a:gd name="T55" fmla="*/ 28 h 33"/>
                  <a:gd name="T56" fmla="*/ 6 w 136"/>
                  <a:gd name="T57" fmla="*/ 30 h 33"/>
                  <a:gd name="T58" fmla="*/ 7 w 136"/>
                  <a:gd name="T59" fmla="*/ 30 h 33"/>
                  <a:gd name="T60" fmla="*/ 9 w 136"/>
                  <a:gd name="T61" fmla="*/ 31 h 33"/>
                  <a:gd name="T62" fmla="*/ 11 w 136"/>
                  <a:gd name="T63" fmla="*/ 31 h 33"/>
                  <a:gd name="T64" fmla="*/ 12 w 136"/>
                  <a:gd name="T65" fmla="*/ 32 h 33"/>
                  <a:gd name="T66" fmla="*/ 14 w 136"/>
                  <a:gd name="T67" fmla="*/ 32 h 33"/>
                  <a:gd name="T68" fmla="*/ 16 w 136"/>
                  <a:gd name="T69" fmla="*/ 32 h 33"/>
                  <a:gd name="T70" fmla="*/ 4 w 136"/>
                  <a:gd name="T71"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33">
                    <a:moveTo>
                      <a:pt x="4" y="5"/>
                    </a:moveTo>
                    <a:lnTo>
                      <a:pt x="16" y="32"/>
                    </a:lnTo>
                    <a:lnTo>
                      <a:pt x="135" y="32"/>
                    </a:lnTo>
                    <a:lnTo>
                      <a:pt x="135" y="0"/>
                    </a:lnTo>
                    <a:lnTo>
                      <a:pt x="16" y="0"/>
                    </a:lnTo>
                    <a:lnTo>
                      <a:pt x="4" y="5"/>
                    </a:lnTo>
                    <a:lnTo>
                      <a:pt x="16" y="0"/>
                    </a:lnTo>
                    <a:lnTo>
                      <a:pt x="14" y="0"/>
                    </a:lnTo>
                    <a:lnTo>
                      <a:pt x="12" y="1"/>
                    </a:lnTo>
                    <a:lnTo>
                      <a:pt x="11" y="1"/>
                    </a:lnTo>
                    <a:lnTo>
                      <a:pt x="9" y="2"/>
                    </a:lnTo>
                    <a:lnTo>
                      <a:pt x="7" y="2"/>
                    </a:lnTo>
                    <a:lnTo>
                      <a:pt x="6" y="3"/>
                    </a:lnTo>
                    <a:lnTo>
                      <a:pt x="5" y="4"/>
                    </a:lnTo>
                    <a:lnTo>
                      <a:pt x="4" y="5"/>
                    </a:lnTo>
                    <a:lnTo>
                      <a:pt x="3" y="6"/>
                    </a:lnTo>
                    <a:lnTo>
                      <a:pt x="2" y="8"/>
                    </a:lnTo>
                    <a:lnTo>
                      <a:pt x="1" y="9"/>
                    </a:lnTo>
                    <a:lnTo>
                      <a:pt x="1" y="11"/>
                    </a:lnTo>
                    <a:lnTo>
                      <a:pt x="0" y="13"/>
                    </a:lnTo>
                    <a:lnTo>
                      <a:pt x="0" y="16"/>
                    </a:lnTo>
                    <a:lnTo>
                      <a:pt x="0" y="19"/>
                    </a:lnTo>
                    <a:lnTo>
                      <a:pt x="1" y="22"/>
                    </a:lnTo>
                    <a:lnTo>
                      <a:pt x="1" y="24"/>
                    </a:lnTo>
                    <a:lnTo>
                      <a:pt x="2" y="25"/>
                    </a:lnTo>
                    <a:lnTo>
                      <a:pt x="3" y="26"/>
                    </a:lnTo>
                    <a:lnTo>
                      <a:pt x="4" y="27"/>
                    </a:lnTo>
                    <a:lnTo>
                      <a:pt x="5" y="28"/>
                    </a:lnTo>
                    <a:lnTo>
                      <a:pt x="6" y="30"/>
                    </a:lnTo>
                    <a:lnTo>
                      <a:pt x="7" y="30"/>
                    </a:lnTo>
                    <a:lnTo>
                      <a:pt x="9" y="31"/>
                    </a:lnTo>
                    <a:lnTo>
                      <a:pt x="11" y="31"/>
                    </a:lnTo>
                    <a:lnTo>
                      <a:pt x="12" y="32"/>
                    </a:lnTo>
                    <a:lnTo>
                      <a:pt x="14" y="32"/>
                    </a:lnTo>
                    <a:lnTo>
                      <a:pt x="16" y="32"/>
                    </a:lnTo>
                    <a:lnTo>
                      <a:pt x="4" y="5"/>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Freeform 97"/>
              <p:cNvSpPr>
                <a:spLocks/>
              </p:cNvSpPr>
              <p:nvPr/>
            </p:nvSpPr>
            <p:spPr bwMode="auto">
              <a:xfrm>
                <a:off x="3608" y="2633"/>
                <a:ext cx="100" cy="113"/>
              </a:xfrm>
              <a:custGeom>
                <a:avLst/>
                <a:gdLst>
                  <a:gd name="T0" fmla="*/ 0 w 112"/>
                  <a:gd name="T1" fmla="*/ 95 h 113"/>
                  <a:gd name="T2" fmla="*/ 27 w 112"/>
                  <a:gd name="T3" fmla="*/ 107 h 113"/>
                  <a:gd name="T4" fmla="*/ 111 w 112"/>
                  <a:gd name="T5" fmla="*/ 23 h 113"/>
                  <a:gd name="T6" fmla="*/ 88 w 112"/>
                  <a:gd name="T7" fmla="*/ 0 h 113"/>
                  <a:gd name="T8" fmla="*/ 4 w 112"/>
                  <a:gd name="T9" fmla="*/ 84 h 113"/>
                  <a:gd name="T10" fmla="*/ 0 w 112"/>
                  <a:gd name="T11" fmla="*/ 95 h 113"/>
                  <a:gd name="T12" fmla="*/ 4 w 112"/>
                  <a:gd name="T13" fmla="*/ 84 h 113"/>
                  <a:gd name="T14" fmla="*/ 3 w 112"/>
                  <a:gd name="T15" fmla="*/ 85 h 113"/>
                  <a:gd name="T16" fmla="*/ 2 w 112"/>
                  <a:gd name="T17" fmla="*/ 87 h 113"/>
                  <a:gd name="T18" fmla="*/ 1 w 112"/>
                  <a:gd name="T19" fmla="*/ 88 h 113"/>
                  <a:gd name="T20" fmla="*/ 1 w 112"/>
                  <a:gd name="T21" fmla="*/ 90 h 113"/>
                  <a:gd name="T22" fmla="*/ 0 w 112"/>
                  <a:gd name="T23" fmla="*/ 91 h 113"/>
                  <a:gd name="T24" fmla="*/ 0 w 112"/>
                  <a:gd name="T25" fmla="*/ 93 h 113"/>
                  <a:gd name="T26" fmla="*/ 0 w 112"/>
                  <a:gd name="T27" fmla="*/ 95 h 113"/>
                  <a:gd name="T28" fmla="*/ 0 w 112"/>
                  <a:gd name="T29" fmla="*/ 96 h 113"/>
                  <a:gd name="T30" fmla="*/ 0 w 112"/>
                  <a:gd name="T31" fmla="*/ 98 h 113"/>
                  <a:gd name="T32" fmla="*/ 0 w 112"/>
                  <a:gd name="T33" fmla="*/ 99 h 113"/>
                  <a:gd name="T34" fmla="*/ 1 w 112"/>
                  <a:gd name="T35" fmla="*/ 100 h 113"/>
                  <a:gd name="T36" fmla="*/ 1 w 112"/>
                  <a:gd name="T37" fmla="*/ 102 h 113"/>
                  <a:gd name="T38" fmla="*/ 3 w 112"/>
                  <a:gd name="T39" fmla="*/ 104 h 113"/>
                  <a:gd name="T40" fmla="*/ 4 w 112"/>
                  <a:gd name="T41" fmla="*/ 107 h 113"/>
                  <a:gd name="T42" fmla="*/ 7 w 112"/>
                  <a:gd name="T43" fmla="*/ 109 h 113"/>
                  <a:gd name="T44" fmla="*/ 9 w 112"/>
                  <a:gd name="T45" fmla="*/ 110 h 113"/>
                  <a:gd name="T46" fmla="*/ 11 w 112"/>
                  <a:gd name="T47" fmla="*/ 111 h 113"/>
                  <a:gd name="T48" fmla="*/ 12 w 112"/>
                  <a:gd name="T49" fmla="*/ 111 h 113"/>
                  <a:gd name="T50" fmla="*/ 14 w 112"/>
                  <a:gd name="T51" fmla="*/ 112 h 113"/>
                  <a:gd name="T52" fmla="*/ 15 w 112"/>
                  <a:gd name="T53" fmla="*/ 112 h 113"/>
                  <a:gd name="T54" fmla="*/ 17 w 112"/>
                  <a:gd name="T55" fmla="*/ 112 h 113"/>
                  <a:gd name="T56" fmla="*/ 18 w 112"/>
                  <a:gd name="T57" fmla="*/ 112 h 113"/>
                  <a:gd name="T58" fmla="*/ 20 w 112"/>
                  <a:gd name="T59" fmla="*/ 111 h 113"/>
                  <a:gd name="T60" fmla="*/ 21 w 112"/>
                  <a:gd name="T61" fmla="*/ 111 h 113"/>
                  <a:gd name="T62" fmla="*/ 23 w 112"/>
                  <a:gd name="T63" fmla="*/ 110 h 113"/>
                  <a:gd name="T64" fmla="*/ 24 w 112"/>
                  <a:gd name="T65" fmla="*/ 109 h 113"/>
                  <a:gd name="T66" fmla="*/ 26 w 112"/>
                  <a:gd name="T67" fmla="*/ 108 h 113"/>
                  <a:gd name="T68" fmla="*/ 27 w 112"/>
                  <a:gd name="T69" fmla="*/ 107 h 113"/>
                  <a:gd name="T70" fmla="*/ 0 w 112"/>
                  <a:gd name="T71" fmla="*/ 9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113">
                    <a:moveTo>
                      <a:pt x="0" y="95"/>
                    </a:moveTo>
                    <a:lnTo>
                      <a:pt x="27" y="107"/>
                    </a:lnTo>
                    <a:lnTo>
                      <a:pt x="111" y="23"/>
                    </a:lnTo>
                    <a:lnTo>
                      <a:pt x="88" y="0"/>
                    </a:lnTo>
                    <a:lnTo>
                      <a:pt x="4" y="84"/>
                    </a:lnTo>
                    <a:lnTo>
                      <a:pt x="0" y="95"/>
                    </a:lnTo>
                    <a:lnTo>
                      <a:pt x="4" y="84"/>
                    </a:lnTo>
                    <a:lnTo>
                      <a:pt x="3" y="85"/>
                    </a:lnTo>
                    <a:lnTo>
                      <a:pt x="2" y="87"/>
                    </a:lnTo>
                    <a:lnTo>
                      <a:pt x="1" y="88"/>
                    </a:lnTo>
                    <a:lnTo>
                      <a:pt x="1" y="90"/>
                    </a:lnTo>
                    <a:lnTo>
                      <a:pt x="0" y="91"/>
                    </a:lnTo>
                    <a:lnTo>
                      <a:pt x="0" y="93"/>
                    </a:lnTo>
                    <a:lnTo>
                      <a:pt x="0" y="95"/>
                    </a:lnTo>
                    <a:lnTo>
                      <a:pt x="0" y="96"/>
                    </a:lnTo>
                    <a:lnTo>
                      <a:pt x="0" y="98"/>
                    </a:lnTo>
                    <a:lnTo>
                      <a:pt x="0" y="99"/>
                    </a:lnTo>
                    <a:lnTo>
                      <a:pt x="1" y="100"/>
                    </a:lnTo>
                    <a:lnTo>
                      <a:pt x="1" y="102"/>
                    </a:lnTo>
                    <a:lnTo>
                      <a:pt x="3" y="104"/>
                    </a:lnTo>
                    <a:lnTo>
                      <a:pt x="4" y="107"/>
                    </a:lnTo>
                    <a:lnTo>
                      <a:pt x="7" y="109"/>
                    </a:lnTo>
                    <a:lnTo>
                      <a:pt x="9" y="110"/>
                    </a:lnTo>
                    <a:lnTo>
                      <a:pt x="11" y="111"/>
                    </a:lnTo>
                    <a:lnTo>
                      <a:pt x="12" y="111"/>
                    </a:lnTo>
                    <a:lnTo>
                      <a:pt x="14" y="112"/>
                    </a:lnTo>
                    <a:lnTo>
                      <a:pt x="15" y="112"/>
                    </a:lnTo>
                    <a:lnTo>
                      <a:pt x="17" y="112"/>
                    </a:lnTo>
                    <a:lnTo>
                      <a:pt x="18" y="112"/>
                    </a:lnTo>
                    <a:lnTo>
                      <a:pt x="20" y="111"/>
                    </a:lnTo>
                    <a:lnTo>
                      <a:pt x="21" y="111"/>
                    </a:lnTo>
                    <a:lnTo>
                      <a:pt x="23" y="110"/>
                    </a:lnTo>
                    <a:lnTo>
                      <a:pt x="24" y="109"/>
                    </a:lnTo>
                    <a:lnTo>
                      <a:pt x="26" y="108"/>
                    </a:lnTo>
                    <a:lnTo>
                      <a:pt x="27" y="107"/>
                    </a:lnTo>
                    <a:lnTo>
                      <a:pt x="0" y="95"/>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Freeform 98"/>
              <p:cNvSpPr>
                <a:spLocks/>
              </p:cNvSpPr>
              <p:nvPr/>
            </p:nvSpPr>
            <p:spPr bwMode="auto">
              <a:xfrm>
                <a:off x="3608" y="2728"/>
                <a:ext cx="29" cy="384"/>
              </a:xfrm>
              <a:custGeom>
                <a:avLst/>
                <a:gdLst>
                  <a:gd name="T0" fmla="*/ 32 w 33"/>
                  <a:gd name="T1" fmla="*/ 367 h 384"/>
                  <a:gd name="T2" fmla="*/ 32 w 33"/>
                  <a:gd name="T3" fmla="*/ 0 h 384"/>
                  <a:gd name="T4" fmla="*/ 0 w 33"/>
                  <a:gd name="T5" fmla="*/ 0 h 384"/>
                  <a:gd name="T6" fmla="*/ 0 w 33"/>
                  <a:gd name="T7" fmla="*/ 367 h 384"/>
                  <a:gd name="T8" fmla="*/ 0 w 33"/>
                  <a:gd name="T9" fmla="*/ 367 h 384"/>
                  <a:gd name="T10" fmla="*/ 0 w 33"/>
                  <a:gd name="T11" fmla="*/ 369 h 384"/>
                  <a:gd name="T12" fmla="*/ 0 w 33"/>
                  <a:gd name="T13" fmla="*/ 371 h 384"/>
                  <a:gd name="T14" fmla="*/ 1 w 33"/>
                  <a:gd name="T15" fmla="*/ 373 h 384"/>
                  <a:gd name="T16" fmla="*/ 1 w 33"/>
                  <a:gd name="T17" fmla="*/ 374 h 384"/>
                  <a:gd name="T18" fmla="*/ 2 w 33"/>
                  <a:gd name="T19" fmla="*/ 376 h 384"/>
                  <a:gd name="T20" fmla="*/ 3 w 33"/>
                  <a:gd name="T21" fmla="*/ 377 h 384"/>
                  <a:gd name="T22" fmla="*/ 4 w 33"/>
                  <a:gd name="T23" fmla="*/ 378 h 384"/>
                  <a:gd name="T24" fmla="*/ 5 w 33"/>
                  <a:gd name="T25" fmla="*/ 379 h 384"/>
                  <a:gd name="T26" fmla="*/ 6 w 33"/>
                  <a:gd name="T27" fmla="*/ 380 h 384"/>
                  <a:gd name="T28" fmla="*/ 7 w 33"/>
                  <a:gd name="T29" fmla="*/ 381 h 384"/>
                  <a:gd name="T30" fmla="*/ 9 w 33"/>
                  <a:gd name="T31" fmla="*/ 382 h 384"/>
                  <a:gd name="T32" fmla="*/ 10 w 33"/>
                  <a:gd name="T33" fmla="*/ 382 h 384"/>
                  <a:gd name="T34" fmla="*/ 13 w 33"/>
                  <a:gd name="T35" fmla="*/ 383 h 384"/>
                  <a:gd name="T36" fmla="*/ 16 w 33"/>
                  <a:gd name="T37" fmla="*/ 383 h 384"/>
                  <a:gd name="T38" fmla="*/ 19 w 33"/>
                  <a:gd name="T39" fmla="*/ 383 h 384"/>
                  <a:gd name="T40" fmla="*/ 22 w 33"/>
                  <a:gd name="T41" fmla="*/ 382 h 384"/>
                  <a:gd name="T42" fmla="*/ 23 w 33"/>
                  <a:gd name="T43" fmla="*/ 382 h 384"/>
                  <a:gd name="T44" fmla="*/ 25 w 33"/>
                  <a:gd name="T45" fmla="*/ 381 h 384"/>
                  <a:gd name="T46" fmla="*/ 26 w 33"/>
                  <a:gd name="T47" fmla="*/ 380 h 384"/>
                  <a:gd name="T48" fmla="*/ 27 w 33"/>
                  <a:gd name="T49" fmla="*/ 379 h 384"/>
                  <a:gd name="T50" fmla="*/ 28 w 33"/>
                  <a:gd name="T51" fmla="*/ 378 h 384"/>
                  <a:gd name="T52" fmla="*/ 29 w 33"/>
                  <a:gd name="T53" fmla="*/ 377 h 384"/>
                  <a:gd name="T54" fmla="*/ 30 w 33"/>
                  <a:gd name="T55" fmla="*/ 376 h 384"/>
                  <a:gd name="T56" fmla="*/ 31 w 33"/>
                  <a:gd name="T57" fmla="*/ 374 h 384"/>
                  <a:gd name="T58" fmla="*/ 31 w 33"/>
                  <a:gd name="T59" fmla="*/ 373 h 384"/>
                  <a:gd name="T60" fmla="*/ 31 w 33"/>
                  <a:gd name="T61" fmla="*/ 371 h 384"/>
                  <a:gd name="T62" fmla="*/ 32 w 33"/>
                  <a:gd name="T63" fmla="*/ 369 h 384"/>
                  <a:gd name="T64" fmla="*/ 32 w 33"/>
                  <a:gd name="T65" fmla="*/ 36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384">
                    <a:moveTo>
                      <a:pt x="32" y="367"/>
                    </a:moveTo>
                    <a:lnTo>
                      <a:pt x="32" y="0"/>
                    </a:lnTo>
                    <a:lnTo>
                      <a:pt x="0" y="0"/>
                    </a:lnTo>
                    <a:lnTo>
                      <a:pt x="0" y="367"/>
                    </a:lnTo>
                    <a:lnTo>
                      <a:pt x="0" y="367"/>
                    </a:lnTo>
                    <a:lnTo>
                      <a:pt x="0" y="369"/>
                    </a:lnTo>
                    <a:lnTo>
                      <a:pt x="0" y="371"/>
                    </a:lnTo>
                    <a:lnTo>
                      <a:pt x="1" y="373"/>
                    </a:lnTo>
                    <a:lnTo>
                      <a:pt x="1" y="374"/>
                    </a:lnTo>
                    <a:lnTo>
                      <a:pt x="2" y="376"/>
                    </a:lnTo>
                    <a:lnTo>
                      <a:pt x="3" y="377"/>
                    </a:lnTo>
                    <a:lnTo>
                      <a:pt x="4" y="378"/>
                    </a:lnTo>
                    <a:lnTo>
                      <a:pt x="5" y="379"/>
                    </a:lnTo>
                    <a:lnTo>
                      <a:pt x="6" y="380"/>
                    </a:lnTo>
                    <a:lnTo>
                      <a:pt x="7" y="381"/>
                    </a:lnTo>
                    <a:lnTo>
                      <a:pt x="9" y="382"/>
                    </a:lnTo>
                    <a:lnTo>
                      <a:pt x="10" y="382"/>
                    </a:lnTo>
                    <a:lnTo>
                      <a:pt x="13" y="383"/>
                    </a:lnTo>
                    <a:lnTo>
                      <a:pt x="16" y="383"/>
                    </a:lnTo>
                    <a:lnTo>
                      <a:pt x="19" y="383"/>
                    </a:lnTo>
                    <a:lnTo>
                      <a:pt x="22" y="382"/>
                    </a:lnTo>
                    <a:lnTo>
                      <a:pt x="23" y="382"/>
                    </a:lnTo>
                    <a:lnTo>
                      <a:pt x="25" y="381"/>
                    </a:lnTo>
                    <a:lnTo>
                      <a:pt x="26" y="380"/>
                    </a:lnTo>
                    <a:lnTo>
                      <a:pt x="27" y="379"/>
                    </a:lnTo>
                    <a:lnTo>
                      <a:pt x="28" y="378"/>
                    </a:lnTo>
                    <a:lnTo>
                      <a:pt x="29" y="377"/>
                    </a:lnTo>
                    <a:lnTo>
                      <a:pt x="30" y="376"/>
                    </a:lnTo>
                    <a:lnTo>
                      <a:pt x="31" y="374"/>
                    </a:lnTo>
                    <a:lnTo>
                      <a:pt x="31" y="373"/>
                    </a:lnTo>
                    <a:lnTo>
                      <a:pt x="31" y="371"/>
                    </a:lnTo>
                    <a:lnTo>
                      <a:pt x="32" y="369"/>
                    </a:lnTo>
                    <a:lnTo>
                      <a:pt x="32" y="36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Freeform 99"/>
              <p:cNvSpPr>
                <a:spLocks/>
              </p:cNvSpPr>
              <p:nvPr/>
            </p:nvSpPr>
            <p:spPr bwMode="auto">
              <a:xfrm>
                <a:off x="3622" y="3095"/>
                <a:ext cx="1" cy="1"/>
              </a:xfrm>
              <a:custGeom>
                <a:avLst/>
                <a:gdLst>
                  <a:gd name="T0" fmla="*/ 0 w 1"/>
                  <a:gd name="T1" fmla="*/ 0 h 1"/>
                  <a:gd name="T2" fmla="*/ 0 w 1"/>
                  <a:gd name="T3" fmla="*/ 0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0"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 name="Freeform 100"/>
              <p:cNvSpPr>
                <a:spLocks/>
              </p:cNvSpPr>
              <p:nvPr/>
            </p:nvSpPr>
            <p:spPr bwMode="auto">
              <a:xfrm>
                <a:off x="3608" y="3095"/>
                <a:ext cx="29" cy="17"/>
              </a:xfrm>
              <a:custGeom>
                <a:avLst/>
                <a:gdLst>
                  <a:gd name="T0" fmla="*/ 0 w 33"/>
                  <a:gd name="T1" fmla="*/ 0 h 17"/>
                  <a:gd name="T2" fmla="*/ 0 w 33"/>
                  <a:gd name="T3" fmla="*/ 2 h 17"/>
                  <a:gd name="T4" fmla="*/ 0 w 33"/>
                  <a:gd name="T5" fmla="*/ 4 h 17"/>
                  <a:gd name="T6" fmla="*/ 1 w 33"/>
                  <a:gd name="T7" fmla="*/ 6 h 17"/>
                  <a:gd name="T8" fmla="*/ 1 w 33"/>
                  <a:gd name="T9" fmla="*/ 7 h 17"/>
                  <a:gd name="T10" fmla="*/ 2 w 33"/>
                  <a:gd name="T11" fmla="*/ 9 h 17"/>
                  <a:gd name="T12" fmla="*/ 3 w 33"/>
                  <a:gd name="T13" fmla="*/ 10 h 17"/>
                  <a:gd name="T14" fmla="*/ 4 w 33"/>
                  <a:gd name="T15" fmla="*/ 11 h 17"/>
                  <a:gd name="T16" fmla="*/ 5 w 33"/>
                  <a:gd name="T17" fmla="*/ 12 h 17"/>
                  <a:gd name="T18" fmla="*/ 6 w 33"/>
                  <a:gd name="T19" fmla="*/ 13 h 17"/>
                  <a:gd name="T20" fmla="*/ 7 w 33"/>
                  <a:gd name="T21" fmla="*/ 14 h 17"/>
                  <a:gd name="T22" fmla="*/ 9 w 33"/>
                  <a:gd name="T23" fmla="*/ 15 h 17"/>
                  <a:gd name="T24" fmla="*/ 10 w 33"/>
                  <a:gd name="T25" fmla="*/ 15 h 17"/>
                  <a:gd name="T26" fmla="*/ 13 w 33"/>
                  <a:gd name="T27" fmla="*/ 16 h 17"/>
                  <a:gd name="T28" fmla="*/ 16 w 33"/>
                  <a:gd name="T29" fmla="*/ 16 h 17"/>
                  <a:gd name="T30" fmla="*/ 19 w 33"/>
                  <a:gd name="T31" fmla="*/ 16 h 17"/>
                  <a:gd name="T32" fmla="*/ 22 w 33"/>
                  <a:gd name="T33" fmla="*/ 15 h 17"/>
                  <a:gd name="T34" fmla="*/ 23 w 33"/>
                  <a:gd name="T35" fmla="*/ 15 h 17"/>
                  <a:gd name="T36" fmla="*/ 25 w 33"/>
                  <a:gd name="T37" fmla="*/ 14 h 17"/>
                  <a:gd name="T38" fmla="*/ 26 w 33"/>
                  <a:gd name="T39" fmla="*/ 13 h 17"/>
                  <a:gd name="T40" fmla="*/ 27 w 33"/>
                  <a:gd name="T41" fmla="*/ 12 h 17"/>
                  <a:gd name="T42" fmla="*/ 28 w 33"/>
                  <a:gd name="T43" fmla="*/ 11 h 17"/>
                  <a:gd name="T44" fmla="*/ 29 w 33"/>
                  <a:gd name="T45" fmla="*/ 10 h 17"/>
                  <a:gd name="T46" fmla="*/ 30 w 33"/>
                  <a:gd name="T47" fmla="*/ 9 h 17"/>
                  <a:gd name="T48" fmla="*/ 31 w 33"/>
                  <a:gd name="T49" fmla="*/ 7 h 17"/>
                  <a:gd name="T50" fmla="*/ 31 w 33"/>
                  <a:gd name="T51" fmla="*/ 6 h 17"/>
                  <a:gd name="T52" fmla="*/ 31 w 33"/>
                  <a:gd name="T53" fmla="*/ 4 h 17"/>
                  <a:gd name="T54" fmla="*/ 32 w 33"/>
                  <a:gd name="T55" fmla="*/ 2 h 17"/>
                  <a:gd name="T56" fmla="*/ 32 w 33"/>
                  <a:gd name="T57" fmla="*/ 0 h 17"/>
                  <a:gd name="T58" fmla="*/ 0 w 33"/>
                  <a:gd name="T5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 h="17">
                    <a:moveTo>
                      <a:pt x="0" y="0"/>
                    </a:moveTo>
                    <a:lnTo>
                      <a:pt x="0" y="2"/>
                    </a:lnTo>
                    <a:lnTo>
                      <a:pt x="0" y="4"/>
                    </a:lnTo>
                    <a:lnTo>
                      <a:pt x="1" y="6"/>
                    </a:lnTo>
                    <a:lnTo>
                      <a:pt x="1" y="7"/>
                    </a:lnTo>
                    <a:lnTo>
                      <a:pt x="2" y="9"/>
                    </a:lnTo>
                    <a:lnTo>
                      <a:pt x="3" y="10"/>
                    </a:lnTo>
                    <a:lnTo>
                      <a:pt x="4" y="11"/>
                    </a:lnTo>
                    <a:lnTo>
                      <a:pt x="5" y="12"/>
                    </a:lnTo>
                    <a:lnTo>
                      <a:pt x="6" y="13"/>
                    </a:lnTo>
                    <a:lnTo>
                      <a:pt x="7" y="14"/>
                    </a:lnTo>
                    <a:lnTo>
                      <a:pt x="9" y="15"/>
                    </a:lnTo>
                    <a:lnTo>
                      <a:pt x="10" y="15"/>
                    </a:lnTo>
                    <a:lnTo>
                      <a:pt x="13" y="16"/>
                    </a:lnTo>
                    <a:lnTo>
                      <a:pt x="16" y="16"/>
                    </a:lnTo>
                    <a:lnTo>
                      <a:pt x="19" y="16"/>
                    </a:lnTo>
                    <a:lnTo>
                      <a:pt x="22" y="15"/>
                    </a:lnTo>
                    <a:lnTo>
                      <a:pt x="23" y="15"/>
                    </a:lnTo>
                    <a:lnTo>
                      <a:pt x="25" y="14"/>
                    </a:lnTo>
                    <a:lnTo>
                      <a:pt x="26" y="13"/>
                    </a:lnTo>
                    <a:lnTo>
                      <a:pt x="27" y="12"/>
                    </a:lnTo>
                    <a:lnTo>
                      <a:pt x="28" y="11"/>
                    </a:lnTo>
                    <a:lnTo>
                      <a:pt x="29" y="10"/>
                    </a:lnTo>
                    <a:lnTo>
                      <a:pt x="30" y="9"/>
                    </a:lnTo>
                    <a:lnTo>
                      <a:pt x="31" y="7"/>
                    </a:lnTo>
                    <a:lnTo>
                      <a:pt x="31" y="6"/>
                    </a:lnTo>
                    <a:lnTo>
                      <a:pt x="31" y="4"/>
                    </a:lnTo>
                    <a:lnTo>
                      <a:pt x="32" y="2"/>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 name="Freeform 101"/>
              <p:cNvSpPr>
                <a:spLocks/>
              </p:cNvSpPr>
              <p:nvPr/>
            </p:nvSpPr>
            <p:spPr bwMode="auto">
              <a:xfrm>
                <a:off x="3708" y="2296"/>
                <a:ext cx="143" cy="54"/>
              </a:xfrm>
              <a:custGeom>
                <a:avLst/>
                <a:gdLst>
                  <a:gd name="T0" fmla="*/ 139 w 161"/>
                  <a:gd name="T1" fmla="*/ 32 h 54"/>
                  <a:gd name="T2" fmla="*/ 42 w 161"/>
                  <a:gd name="T3" fmla="*/ 0 h 54"/>
                  <a:gd name="T4" fmla="*/ 0 w 161"/>
                  <a:gd name="T5" fmla="*/ 0 h 54"/>
                  <a:gd name="T6" fmla="*/ 160 w 161"/>
                  <a:gd name="T7" fmla="*/ 53 h 54"/>
                  <a:gd name="T8" fmla="*/ 139 w 161"/>
                  <a:gd name="T9" fmla="*/ 32 h 54"/>
                </a:gdLst>
                <a:ahLst/>
                <a:cxnLst>
                  <a:cxn ang="0">
                    <a:pos x="T0" y="T1"/>
                  </a:cxn>
                  <a:cxn ang="0">
                    <a:pos x="T2" y="T3"/>
                  </a:cxn>
                  <a:cxn ang="0">
                    <a:pos x="T4" y="T5"/>
                  </a:cxn>
                  <a:cxn ang="0">
                    <a:pos x="T6" y="T7"/>
                  </a:cxn>
                  <a:cxn ang="0">
                    <a:pos x="T8" y="T9"/>
                  </a:cxn>
                </a:cxnLst>
                <a:rect l="0" t="0" r="r" b="b"/>
                <a:pathLst>
                  <a:path w="161" h="54">
                    <a:moveTo>
                      <a:pt x="139" y="32"/>
                    </a:moveTo>
                    <a:lnTo>
                      <a:pt x="42" y="0"/>
                    </a:lnTo>
                    <a:lnTo>
                      <a:pt x="0" y="0"/>
                    </a:lnTo>
                    <a:lnTo>
                      <a:pt x="160" y="53"/>
                    </a:lnTo>
                    <a:lnTo>
                      <a:pt x="139" y="3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 name="Freeform 102"/>
              <p:cNvSpPr>
                <a:spLocks/>
              </p:cNvSpPr>
              <p:nvPr/>
            </p:nvSpPr>
            <p:spPr bwMode="auto">
              <a:xfrm>
                <a:off x="3665" y="2321"/>
                <a:ext cx="213" cy="91"/>
              </a:xfrm>
              <a:custGeom>
                <a:avLst/>
                <a:gdLst>
                  <a:gd name="T0" fmla="*/ 239 w 240"/>
                  <a:gd name="T1" fmla="*/ 76 h 91"/>
                  <a:gd name="T2" fmla="*/ 10 w 240"/>
                  <a:gd name="T3" fmla="*/ 0 h 91"/>
                  <a:gd name="T4" fmla="*/ 0 w 240"/>
                  <a:gd name="T5" fmla="*/ 11 h 91"/>
                  <a:gd name="T6" fmla="*/ 239 w 240"/>
                  <a:gd name="T7" fmla="*/ 90 h 91"/>
                  <a:gd name="T8" fmla="*/ 239 w 240"/>
                  <a:gd name="T9" fmla="*/ 76 h 91"/>
                </a:gdLst>
                <a:ahLst/>
                <a:cxnLst>
                  <a:cxn ang="0">
                    <a:pos x="T0" y="T1"/>
                  </a:cxn>
                  <a:cxn ang="0">
                    <a:pos x="T2" y="T3"/>
                  </a:cxn>
                  <a:cxn ang="0">
                    <a:pos x="T4" y="T5"/>
                  </a:cxn>
                  <a:cxn ang="0">
                    <a:pos x="T6" y="T7"/>
                  </a:cxn>
                  <a:cxn ang="0">
                    <a:pos x="T8" y="T9"/>
                  </a:cxn>
                </a:cxnLst>
                <a:rect l="0" t="0" r="r" b="b"/>
                <a:pathLst>
                  <a:path w="240" h="91">
                    <a:moveTo>
                      <a:pt x="239" y="76"/>
                    </a:moveTo>
                    <a:lnTo>
                      <a:pt x="10" y="0"/>
                    </a:lnTo>
                    <a:lnTo>
                      <a:pt x="0" y="11"/>
                    </a:lnTo>
                    <a:lnTo>
                      <a:pt x="239" y="90"/>
                    </a:lnTo>
                    <a:lnTo>
                      <a:pt x="239" y="7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Freeform 103"/>
              <p:cNvSpPr>
                <a:spLocks/>
              </p:cNvSpPr>
              <p:nvPr/>
            </p:nvSpPr>
            <p:spPr bwMode="auto">
              <a:xfrm>
                <a:off x="3630" y="2360"/>
                <a:ext cx="248" cy="105"/>
              </a:xfrm>
              <a:custGeom>
                <a:avLst/>
                <a:gdLst>
                  <a:gd name="T0" fmla="*/ 278 w 279"/>
                  <a:gd name="T1" fmla="*/ 90 h 105"/>
                  <a:gd name="T2" fmla="*/ 10 w 279"/>
                  <a:gd name="T3" fmla="*/ 0 h 105"/>
                  <a:gd name="T4" fmla="*/ 0 w 279"/>
                  <a:gd name="T5" fmla="*/ 11 h 105"/>
                  <a:gd name="T6" fmla="*/ 278 w 279"/>
                  <a:gd name="T7" fmla="*/ 104 h 105"/>
                  <a:gd name="T8" fmla="*/ 278 w 279"/>
                  <a:gd name="T9" fmla="*/ 90 h 105"/>
                </a:gdLst>
                <a:ahLst/>
                <a:cxnLst>
                  <a:cxn ang="0">
                    <a:pos x="T0" y="T1"/>
                  </a:cxn>
                  <a:cxn ang="0">
                    <a:pos x="T2" y="T3"/>
                  </a:cxn>
                  <a:cxn ang="0">
                    <a:pos x="T4" y="T5"/>
                  </a:cxn>
                  <a:cxn ang="0">
                    <a:pos x="T6" y="T7"/>
                  </a:cxn>
                  <a:cxn ang="0">
                    <a:pos x="T8" y="T9"/>
                  </a:cxn>
                </a:cxnLst>
                <a:rect l="0" t="0" r="r" b="b"/>
                <a:pathLst>
                  <a:path w="279" h="105">
                    <a:moveTo>
                      <a:pt x="278" y="90"/>
                    </a:moveTo>
                    <a:lnTo>
                      <a:pt x="10" y="0"/>
                    </a:lnTo>
                    <a:lnTo>
                      <a:pt x="0" y="11"/>
                    </a:lnTo>
                    <a:lnTo>
                      <a:pt x="278" y="104"/>
                    </a:lnTo>
                    <a:lnTo>
                      <a:pt x="278" y="90"/>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Freeform 104"/>
              <p:cNvSpPr>
                <a:spLocks/>
              </p:cNvSpPr>
              <p:nvPr/>
            </p:nvSpPr>
            <p:spPr bwMode="auto">
              <a:xfrm>
                <a:off x="3622" y="2406"/>
                <a:ext cx="256" cy="111"/>
              </a:xfrm>
              <a:custGeom>
                <a:avLst/>
                <a:gdLst>
                  <a:gd name="T0" fmla="*/ 287 w 288"/>
                  <a:gd name="T1" fmla="*/ 96 h 111"/>
                  <a:gd name="T2" fmla="*/ 0 w 288"/>
                  <a:gd name="T3" fmla="*/ 0 h 111"/>
                  <a:gd name="T4" fmla="*/ 0 w 288"/>
                  <a:gd name="T5" fmla="*/ 14 h 111"/>
                  <a:gd name="T6" fmla="*/ 287 w 288"/>
                  <a:gd name="T7" fmla="*/ 110 h 111"/>
                  <a:gd name="T8" fmla="*/ 287 w 288"/>
                  <a:gd name="T9" fmla="*/ 96 h 111"/>
                </a:gdLst>
                <a:ahLst/>
                <a:cxnLst>
                  <a:cxn ang="0">
                    <a:pos x="T0" y="T1"/>
                  </a:cxn>
                  <a:cxn ang="0">
                    <a:pos x="T2" y="T3"/>
                  </a:cxn>
                  <a:cxn ang="0">
                    <a:pos x="T4" y="T5"/>
                  </a:cxn>
                  <a:cxn ang="0">
                    <a:pos x="T6" y="T7"/>
                  </a:cxn>
                  <a:cxn ang="0">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Freeform 105"/>
              <p:cNvSpPr>
                <a:spLocks/>
              </p:cNvSpPr>
              <p:nvPr/>
            </p:nvSpPr>
            <p:spPr bwMode="auto">
              <a:xfrm>
                <a:off x="3622" y="2458"/>
                <a:ext cx="256" cy="109"/>
              </a:xfrm>
              <a:custGeom>
                <a:avLst/>
                <a:gdLst>
                  <a:gd name="T0" fmla="*/ 287 w 288"/>
                  <a:gd name="T1" fmla="*/ 96 h 109"/>
                  <a:gd name="T2" fmla="*/ 0 w 288"/>
                  <a:gd name="T3" fmla="*/ 0 h 109"/>
                  <a:gd name="T4" fmla="*/ 0 w 288"/>
                  <a:gd name="T5" fmla="*/ 14 h 109"/>
                  <a:gd name="T6" fmla="*/ 281 w 288"/>
                  <a:gd name="T7" fmla="*/ 108 h 109"/>
                  <a:gd name="T8" fmla="*/ 287 w 288"/>
                  <a:gd name="T9" fmla="*/ 102 h 109"/>
                  <a:gd name="T10" fmla="*/ 287 w 288"/>
                  <a:gd name="T11" fmla="*/ 96 h 109"/>
                </a:gdLst>
                <a:ahLst/>
                <a:cxnLst>
                  <a:cxn ang="0">
                    <a:pos x="T0" y="T1"/>
                  </a:cxn>
                  <a:cxn ang="0">
                    <a:pos x="T2" y="T3"/>
                  </a:cxn>
                  <a:cxn ang="0">
                    <a:pos x="T4" y="T5"/>
                  </a:cxn>
                  <a:cxn ang="0">
                    <a:pos x="T6" y="T7"/>
                  </a:cxn>
                  <a:cxn ang="0">
                    <a:pos x="T8" y="T9"/>
                  </a:cxn>
                  <a:cxn ang="0">
                    <a:pos x="T10" y="T11"/>
                  </a:cxn>
                </a:cxnLst>
                <a:rect l="0" t="0" r="r" b="b"/>
                <a:pathLst>
                  <a:path w="288" h="109">
                    <a:moveTo>
                      <a:pt x="287" y="96"/>
                    </a:moveTo>
                    <a:lnTo>
                      <a:pt x="0" y="0"/>
                    </a:lnTo>
                    <a:lnTo>
                      <a:pt x="0" y="14"/>
                    </a:lnTo>
                    <a:lnTo>
                      <a:pt x="281" y="108"/>
                    </a:lnTo>
                    <a:lnTo>
                      <a:pt x="287" y="102"/>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Freeform 106"/>
              <p:cNvSpPr>
                <a:spLocks/>
              </p:cNvSpPr>
              <p:nvPr/>
            </p:nvSpPr>
            <p:spPr bwMode="auto">
              <a:xfrm>
                <a:off x="3622" y="2511"/>
                <a:ext cx="225" cy="96"/>
              </a:xfrm>
              <a:custGeom>
                <a:avLst/>
                <a:gdLst>
                  <a:gd name="T0" fmla="*/ 252 w 253"/>
                  <a:gd name="T1" fmla="*/ 84 h 96"/>
                  <a:gd name="T2" fmla="*/ 0 w 253"/>
                  <a:gd name="T3" fmla="*/ 0 h 96"/>
                  <a:gd name="T4" fmla="*/ 0 w 253"/>
                  <a:gd name="T5" fmla="*/ 14 h 96"/>
                  <a:gd name="T6" fmla="*/ 242 w 253"/>
                  <a:gd name="T7" fmla="*/ 95 h 96"/>
                  <a:gd name="T8" fmla="*/ 252 w 253"/>
                  <a:gd name="T9" fmla="*/ 84 h 96"/>
                </a:gdLst>
                <a:ahLst/>
                <a:cxnLst>
                  <a:cxn ang="0">
                    <a:pos x="T0" y="T1"/>
                  </a:cxn>
                  <a:cxn ang="0">
                    <a:pos x="T2" y="T3"/>
                  </a:cxn>
                  <a:cxn ang="0">
                    <a:pos x="T4" y="T5"/>
                  </a:cxn>
                  <a:cxn ang="0">
                    <a:pos x="T6" y="T7"/>
                  </a:cxn>
                  <a:cxn ang="0">
                    <a:pos x="T8" y="T9"/>
                  </a:cxn>
                </a:cxnLst>
                <a:rect l="0" t="0" r="r" b="b"/>
                <a:pathLst>
                  <a:path w="253" h="96">
                    <a:moveTo>
                      <a:pt x="252" y="84"/>
                    </a:moveTo>
                    <a:lnTo>
                      <a:pt x="0" y="0"/>
                    </a:lnTo>
                    <a:lnTo>
                      <a:pt x="0" y="14"/>
                    </a:lnTo>
                    <a:lnTo>
                      <a:pt x="242" y="95"/>
                    </a:lnTo>
                    <a:lnTo>
                      <a:pt x="252" y="84"/>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Freeform 107"/>
              <p:cNvSpPr>
                <a:spLocks/>
              </p:cNvSpPr>
              <p:nvPr/>
            </p:nvSpPr>
            <p:spPr bwMode="auto">
              <a:xfrm>
                <a:off x="3626" y="2564"/>
                <a:ext cx="186" cy="82"/>
              </a:xfrm>
              <a:custGeom>
                <a:avLst/>
                <a:gdLst>
                  <a:gd name="T0" fmla="*/ 209 w 210"/>
                  <a:gd name="T1" fmla="*/ 70 h 82"/>
                  <a:gd name="T2" fmla="*/ 0 w 210"/>
                  <a:gd name="T3" fmla="*/ 0 h 82"/>
                  <a:gd name="T4" fmla="*/ 21 w 210"/>
                  <a:gd name="T5" fmla="*/ 21 h 82"/>
                  <a:gd name="T6" fmla="*/ 198 w 210"/>
                  <a:gd name="T7" fmla="*/ 80 h 82"/>
                  <a:gd name="T8" fmla="*/ 199 w 210"/>
                  <a:gd name="T9" fmla="*/ 80 h 82"/>
                  <a:gd name="T10" fmla="*/ 199 w 210"/>
                  <a:gd name="T11" fmla="*/ 81 h 82"/>
                  <a:gd name="T12" fmla="*/ 198 w 210"/>
                  <a:gd name="T13" fmla="*/ 80 h 82"/>
                  <a:gd name="T14" fmla="*/ 199 w 210"/>
                  <a:gd name="T15" fmla="*/ 80 h 82"/>
                  <a:gd name="T16" fmla="*/ 209 w 210"/>
                  <a:gd name="T17"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82">
                    <a:moveTo>
                      <a:pt x="209" y="70"/>
                    </a:moveTo>
                    <a:lnTo>
                      <a:pt x="0" y="0"/>
                    </a:lnTo>
                    <a:lnTo>
                      <a:pt x="21" y="21"/>
                    </a:lnTo>
                    <a:lnTo>
                      <a:pt x="198" y="80"/>
                    </a:lnTo>
                    <a:lnTo>
                      <a:pt x="199" y="80"/>
                    </a:lnTo>
                    <a:lnTo>
                      <a:pt x="199" y="81"/>
                    </a:lnTo>
                    <a:lnTo>
                      <a:pt x="198" y="80"/>
                    </a:lnTo>
                    <a:lnTo>
                      <a:pt x="199" y="80"/>
                    </a:lnTo>
                    <a:lnTo>
                      <a:pt x="209" y="70"/>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Freeform 108"/>
              <p:cNvSpPr>
                <a:spLocks/>
              </p:cNvSpPr>
              <p:nvPr/>
            </p:nvSpPr>
            <p:spPr bwMode="auto">
              <a:xfrm>
                <a:off x="3688" y="2643"/>
                <a:ext cx="185" cy="81"/>
              </a:xfrm>
              <a:custGeom>
                <a:avLst/>
                <a:gdLst>
                  <a:gd name="T0" fmla="*/ 186 w 208"/>
                  <a:gd name="T1" fmla="*/ 59 h 81"/>
                  <a:gd name="T2" fmla="*/ 13 w 208"/>
                  <a:gd name="T3" fmla="*/ 1 h 81"/>
                  <a:gd name="T4" fmla="*/ 10 w 208"/>
                  <a:gd name="T5" fmla="*/ 1 h 81"/>
                  <a:gd name="T6" fmla="*/ 0 w 208"/>
                  <a:gd name="T7" fmla="*/ 11 h 81"/>
                  <a:gd name="T8" fmla="*/ 207 w 208"/>
                  <a:gd name="T9" fmla="*/ 80 h 81"/>
                  <a:gd name="T10" fmla="*/ 186 w 208"/>
                  <a:gd name="T11" fmla="*/ 59 h 81"/>
                  <a:gd name="T12" fmla="*/ 13 w 208"/>
                  <a:gd name="T13" fmla="*/ 1 h 81"/>
                  <a:gd name="T14" fmla="*/ 8 w 208"/>
                  <a:gd name="T15" fmla="*/ 0 h 81"/>
                  <a:gd name="T16" fmla="*/ 10 w 208"/>
                  <a:gd name="T17" fmla="*/ 1 h 81"/>
                  <a:gd name="T18" fmla="*/ 13 w 208"/>
                  <a:gd name="T19" fmla="*/ 1 h 81"/>
                  <a:gd name="T20" fmla="*/ 186 w 208"/>
                  <a:gd name="T21" fmla="*/ 5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 h="81">
                    <a:moveTo>
                      <a:pt x="186" y="59"/>
                    </a:moveTo>
                    <a:lnTo>
                      <a:pt x="13" y="1"/>
                    </a:lnTo>
                    <a:lnTo>
                      <a:pt x="10" y="1"/>
                    </a:lnTo>
                    <a:lnTo>
                      <a:pt x="0" y="11"/>
                    </a:lnTo>
                    <a:lnTo>
                      <a:pt x="207" y="80"/>
                    </a:lnTo>
                    <a:lnTo>
                      <a:pt x="186" y="59"/>
                    </a:lnTo>
                    <a:lnTo>
                      <a:pt x="13" y="1"/>
                    </a:lnTo>
                    <a:lnTo>
                      <a:pt x="8" y="0"/>
                    </a:lnTo>
                    <a:lnTo>
                      <a:pt x="10" y="1"/>
                    </a:lnTo>
                    <a:lnTo>
                      <a:pt x="13" y="1"/>
                    </a:lnTo>
                    <a:lnTo>
                      <a:pt x="186" y="59"/>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Freeform 109"/>
              <p:cNvSpPr>
                <a:spLocks/>
              </p:cNvSpPr>
              <p:nvPr/>
            </p:nvSpPr>
            <p:spPr bwMode="auto">
              <a:xfrm>
                <a:off x="3653" y="2683"/>
                <a:ext cx="225" cy="95"/>
              </a:xfrm>
              <a:custGeom>
                <a:avLst/>
                <a:gdLst>
                  <a:gd name="T0" fmla="*/ 252 w 253"/>
                  <a:gd name="T1" fmla="*/ 80 h 95"/>
                  <a:gd name="T2" fmla="*/ 10 w 253"/>
                  <a:gd name="T3" fmla="*/ 0 h 95"/>
                  <a:gd name="T4" fmla="*/ 0 w 253"/>
                  <a:gd name="T5" fmla="*/ 10 h 95"/>
                  <a:gd name="T6" fmla="*/ 252 w 253"/>
                  <a:gd name="T7" fmla="*/ 94 h 95"/>
                  <a:gd name="T8" fmla="*/ 252 w 253"/>
                  <a:gd name="T9" fmla="*/ 80 h 95"/>
                </a:gdLst>
                <a:ahLst/>
                <a:cxnLst>
                  <a:cxn ang="0">
                    <a:pos x="T0" y="T1"/>
                  </a:cxn>
                  <a:cxn ang="0">
                    <a:pos x="T2" y="T3"/>
                  </a:cxn>
                  <a:cxn ang="0">
                    <a:pos x="T4" y="T5"/>
                  </a:cxn>
                  <a:cxn ang="0">
                    <a:pos x="T6" y="T7"/>
                  </a:cxn>
                  <a:cxn ang="0">
                    <a:pos x="T8" y="T9"/>
                  </a:cxn>
                </a:cxnLst>
                <a:rect l="0" t="0" r="r" b="b"/>
                <a:pathLst>
                  <a:path w="253" h="95">
                    <a:moveTo>
                      <a:pt x="252" y="80"/>
                    </a:moveTo>
                    <a:lnTo>
                      <a:pt x="10" y="0"/>
                    </a:lnTo>
                    <a:lnTo>
                      <a:pt x="0" y="10"/>
                    </a:lnTo>
                    <a:lnTo>
                      <a:pt x="252" y="94"/>
                    </a:lnTo>
                    <a:lnTo>
                      <a:pt x="252" y="80"/>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Freeform 110"/>
              <p:cNvSpPr>
                <a:spLocks/>
              </p:cNvSpPr>
              <p:nvPr/>
            </p:nvSpPr>
            <p:spPr bwMode="auto">
              <a:xfrm>
                <a:off x="3622" y="2722"/>
                <a:ext cx="256" cy="108"/>
              </a:xfrm>
              <a:custGeom>
                <a:avLst/>
                <a:gdLst>
                  <a:gd name="T0" fmla="*/ 287 w 288"/>
                  <a:gd name="T1" fmla="*/ 93 h 108"/>
                  <a:gd name="T2" fmla="*/ 6 w 288"/>
                  <a:gd name="T3" fmla="*/ 0 h 108"/>
                  <a:gd name="T4" fmla="*/ 0 w 288"/>
                  <a:gd name="T5" fmla="*/ 6 h 108"/>
                  <a:gd name="T6" fmla="*/ 0 w 288"/>
                  <a:gd name="T7" fmla="*/ 12 h 108"/>
                  <a:gd name="T8" fmla="*/ 287 w 288"/>
                  <a:gd name="T9" fmla="*/ 107 h 108"/>
                  <a:gd name="T10" fmla="*/ 287 w 288"/>
                  <a:gd name="T11" fmla="*/ 93 h 108"/>
                </a:gdLst>
                <a:ahLst/>
                <a:cxnLst>
                  <a:cxn ang="0">
                    <a:pos x="T0" y="T1"/>
                  </a:cxn>
                  <a:cxn ang="0">
                    <a:pos x="T2" y="T3"/>
                  </a:cxn>
                  <a:cxn ang="0">
                    <a:pos x="T4" y="T5"/>
                  </a:cxn>
                  <a:cxn ang="0">
                    <a:pos x="T6" y="T7"/>
                  </a:cxn>
                  <a:cxn ang="0">
                    <a:pos x="T8" y="T9"/>
                  </a:cxn>
                  <a:cxn ang="0">
                    <a:pos x="T10" y="T11"/>
                  </a:cxn>
                </a:cxnLst>
                <a:rect l="0" t="0" r="r" b="b"/>
                <a:pathLst>
                  <a:path w="288" h="108">
                    <a:moveTo>
                      <a:pt x="287" y="93"/>
                    </a:moveTo>
                    <a:lnTo>
                      <a:pt x="6" y="0"/>
                    </a:lnTo>
                    <a:lnTo>
                      <a:pt x="0" y="6"/>
                    </a:lnTo>
                    <a:lnTo>
                      <a:pt x="0" y="12"/>
                    </a:lnTo>
                    <a:lnTo>
                      <a:pt x="287" y="107"/>
                    </a:lnTo>
                    <a:lnTo>
                      <a:pt x="287" y="93"/>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Freeform 111"/>
              <p:cNvSpPr>
                <a:spLocks/>
              </p:cNvSpPr>
              <p:nvPr/>
            </p:nvSpPr>
            <p:spPr bwMode="auto">
              <a:xfrm>
                <a:off x="3622" y="2772"/>
                <a:ext cx="256" cy="110"/>
              </a:xfrm>
              <a:custGeom>
                <a:avLst/>
                <a:gdLst>
                  <a:gd name="T0" fmla="*/ 287 w 288"/>
                  <a:gd name="T1" fmla="*/ 95 h 110"/>
                  <a:gd name="T2" fmla="*/ 0 w 288"/>
                  <a:gd name="T3" fmla="*/ 0 h 110"/>
                  <a:gd name="T4" fmla="*/ 0 w 288"/>
                  <a:gd name="T5" fmla="*/ 14 h 110"/>
                  <a:gd name="T6" fmla="*/ 287 w 288"/>
                  <a:gd name="T7" fmla="*/ 109 h 110"/>
                  <a:gd name="T8" fmla="*/ 287 w 288"/>
                  <a:gd name="T9" fmla="*/ 95 h 110"/>
                </a:gdLst>
                <a:ahLst/>
                <a:cxnLst>
                  <a:cxn ang="0">
                    <a:pos x="T0" y="T1"/>
                  </a:cxn>
                  <a:cxn ang="0">
                    <a:pos x="T2" y="T3"/>
                  </a:cxn>
                  <a:cxn ang="0">
                    <a:pos x="T4" y="T5"/>
                  </a:cxn>
                  <a:cxn ang="0">
                    <a:pos x="T6" y="T7"/>
                  </a:cxn>
                  <a:cxn ang="0">
                    <a:pos x="T8" y="T9"/>
                  </a:cxn>
                </a:cxnLst>
                <a:rect l="0" t="0" r="r" b="b"/>
                <a:pathLst>
                  <a:path w="288" h="110">
                    <a:moveTo>
                      <a:pt x="287" y="95"/>
                    </a:moveTo>
                    <a:lnTo>
                      <a:pt x="0" y="0"/>
                    </a:lnTo>
                    <a:lnTo>
                      <a:pt x="0" y="14"/>
                    </a:lnTo>
                    <a:lnTo>
                      <a:pt x="287" y="109"/>
                    </a:lnTo>
                    <a:lnTo>
                      <a:pt x="287"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 name="Freeform 112"/>
              <p:cNvSpPr>
                <a:spLocks/>
              </p:cNvSpPr>
              <p:nvPr/>
            </p:nvSpPr>
            <p:spPr bwMode="auto">
              <a:xfrm>
                <a:off x="3862" y="2909"/>
                <a:ext cx="30" cy="17"/>
              </a:xfrm>
              <a:custGeom>
                <a:avLst/>
                <a:gdLst>
                  <a:gd name="T0" fmla="*/ 0 w 34"/>
                  <a:gd name="T1" fmla="*/ 0 h 17"/>
                  <a:gd name="T2" fmla="*/ 1 w 34"/>
                  <a:gd name="T3" fmla="*/ 2 h 17"/>
                  <a:gd name="T4" fmla="*/ 1 w 34"/>
                  <a:gd name="T5" fmla="*/ 4 h 17"/>
                  <a:gd name="T6" fmla="*/ 1 w 34"/>
                  <a:gd name="T7" fmla="*/ 6 h 17"/>
                  <a:gd name="T8" fmla="*/ 2 w 34"/>
                  <a:gd name="T9" fmla="*/ 7 h 17"/>
                  <a:gd name="T10" fmla="*/ 3 w 34"/>
                  <a:gd name="T11" fmla="*/ 9 h 17"/>
                  <a:gd name="T12" fmla="*/ 3 w 34"/>
                  <a:gd name="T13" fmla="*/ 10 h 17"/>
                  <a:gd name="T14" fmla="*/ 5 w 34"/>
                  <a:gd name="T15" fmla="*/ 11 h 17"/>
                  <a:gd name="T16" fmla="*/ 5 w 34"/>
                  <a:gd name="T17" fmla="*/ 12 h 17"/>
                  <a:gd name="T18" fmla="*/ 7 w 34"/>
                  <a:gd name="T19" fmla="*/ 13 h 17"/>
                  <a:gd name="T20" fmla="*/ 8 w 34"/>
                  <a:gd name="T21" fmla="*/ 14 h 17"/>
                  <a:gd name="T22" fmla="*/ 9 w 34"/>
                  <a:gd name="T23" fmla="*/ 15 h 17"/>
                  <a:gd name="T24" fmla="*/ 11 w 34"/>
                  <a:gd name="T25" fmla="*/ 15 h 17"/>
                  <a:gd name="T26" fmla="*/ 14 w 34"/>
                  <a:gd name="T27" fmla="*/ 16 h 17"/>
                  <a:gd name="T28" fmla="*/ 17 w 34"/>
                  <a:gd name="T29" fmla="*/ 16 h 17"/>
                  <a:gd name="T30" fmla="*/ 19 w 34"/>
                  <a:gd name="T31" fmla="*/ 16 h 17"/>
                  <a:gd name="T32" fmla="*/ 22 w 34"/>
                  <a:gd name="T33" fmla="*/ 15 h 17"/>
                  <a:gd name="T34" fmla="*/ 24 w 34"/>
                  <a:gd name="T35" fmla="*/ 15 h 17"/>
                  <a:gd name="T36" fmla="*/ 25 w 34"/>
                  <a:gd name="T37" fmla="*/ 14 h 17"/>
                  <a:gd name="T38" fmla="*/ 26 w 34"/>
                  <a:gd name="T39" fmla="*/ 13 h 17"/>
                  <a:gd name="T40" fmla="*/ 28 w 34"/>
                  <a:gd name="T41" fmla="*/ 12 h 17"/>
                  <a:gd name="T42" fmla="*/ 29 w 34"/>
                  <a:gd name="T43" fmla="*/ 11 h 17"/>
                  <a:gd name="T44" fmla="*/ 30 w 34"/>
                  <a:gd name="T45" fmla="*/ 10 h 17"/>
                  <a:gd name="T46" fmla="*/ 30 w 34"/>
                  <a:gd name="T47" fmla="*/ 9 h 17"/>
                  <a:gd name="T48" fmla="*/ 31 w 34"/>
                  <a:gd name="T49" fmla="*/ 7 h 17"/>
                  <a:gd name="T50" fmla="*/ 32 w 34"/>
                  <a:gd name="T51" fmla="*/ 6 h 17"/>
                  <a:gd name="T52" fmla="*/ 32 w 34"/>
                  <a:gd name="T53" fmla="*/ 4 h 17"/>
                  <a:gd name="T54" fmla="*/ 32 w 34"/>
                  <a:gd name="T55" fmla="*/ 2 h 17"/>
                  <a:gd name="T56" fmla="*/ 33 w 34"/>
                  <a:gd name="T57" fmla="*/ 0 h 17"/>
                  <a:gd name="T58" fmla="*/ 0 w 34"/>
                  <a:gd name="T5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17">
                    <a:moveTo>
                      <a:pt x="0" y="0"/>
                    </a:moveTo>
                    <a:lnTo>
                      <a:pt x="1" y="2"/>
                    </a:lnTo>
                    <a:lnTo>
                      <a:pt x="1" y="4"/>
                    </a:lnTo>
                    <a:lnTo>
                      <a:pt x="1" y="6"/>
                    </a:lnTo>
                    <a:lnTo>
                      <a:pt x="2" y="7"/>
                    </a:lnTo>
                    <a:lnTo>
                      <a:pt x="3" y="9"/>
                    </a:lnTo>
                    <a:lnTo>
                      <a:pt x="3" y="10"/>
                    </a:lnTo>
                    <a:lnTo>
                      <a:pt x="5" y="11"/>
                    </a:lnTo>
                    <a:lnTo>
                      <a:pt x="5" y="12"/>
                    </a:lnTo>
                    <a:lnTo>
                      <a:pt x="7" y="13"/>
                    </a:lnTo>
                    <a:lnTo>
                      <a:pt x="8" y="14"/>
                    </a:lnTo>
                    <a:lnTo>
                      <a:pt x="9" y="15"/>
                    </a:lnTo>
                    <a:lnTo>
                      <a:pt x="11" y="15"/>
                    </a:lnTo>
                    <a:lnTo>
                      <a:pt x="14" y="16"/>
                    </a:lnTo>
                    <a:lnTo>
                      <a:pt x="17" y="16"/>
                    </a:lnTo>
                    <a:lnTo>
                      <a:pt x="19" y="16"/>
                    </a:lnTo>
                    <a:lnTo>
                      <a:pt x="22" y="15"/>
                    </a:lnTo>
                    <a:lnTo>
                      <a:pt x="24" y="15"/>
                    </a:lnTo>
                    <a:lnTo>
                      <a:pt x="25" y="14"/>
                    </a:lnTo>
                    <a:lnTo>
                      <a:pt x="26" y="13"/>
                    </a:lnTo>
                    <a:lnTo>
                      <a:pt x="28" y="12"/>
                    </a:lnTo>
                    <a:lnTo>
                      <a:pt x="29" y="11"/>
                    </a:lnTo>
                    <a:lnTo>
                      <a:pt x="30" y="10"/>
                    </a:lnTo>
                    <a:lnTo>
                      <a:pt x="30" y="9"/>
                    </a:lnTo>
                    <a:lnTo>
                      <a:pt x="31" y="7"/>
                    </a:lnTo>
                    <a:lnTo>
                      <a:pt x="32" y="6"/>
                    </a:lnTo>
                    <a:lnTo>
                      <a:pt x="32" y="4"/>
                    </a:lnTo>
                    <a:lnTo>
                      <a:pt x="32" y="2"/>
                    </a:lnTo>
                    <a:lnTo>
                      <a:pt x="33"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Freeform 113"/>
              <p:cNvSpPr>
                <a:spLocks/>
              </p:cNvSpPr>
              <p:nvPr/>
            </p:nvSpPr>
            <p:spPr bwMode="auto">
              <a:xfrm>
                <a:off x="3862" y="2712"/>
                <a:ext cx="30" cy="198"/>
              </a:xfrm>
              <a:custGeom>
                <a:avLst/>
                <a:gdLst>
                  <a:gd name="T0" fmla="*/ 28 w 34"/>
                  <a:gd name="T1" fmla="*/ 5 h 198"/>
                  <a:gd name="T2" fmla="*/ 0 w 34"/>
                  <a:gd name="T3" fmla="*/ 16 h 198"/>
                  <a:gd name="T4" fmla="*/ 0 w 34"/>
                  <a:gd name="T5" fmla="*/ 197 h 198"/>
                  <a:gd name="T6" fmla="*/ 33 w 34"/>
                  <a:gd name="T7" fmla="*/ 197 h 198"/>
                  <a:gd name="T8" fmla="*/ 33 w 34"/>
                  <a:gd name="T9" fmla="*/ 16 h 198"/>
                  <a:gd name="T10" fmla="*/ 28 w 34"/>
                  <a:gd name="T11" fmla="*/ 5 h 198"/>
                  <a:gd name="T12" fmla="*/ 33 w 34"/>
                  <a:gd name="T13" fmla="*/ 16 h 198"/>
                  <a:gd name="T14" fmla="*/ 32 w 34"/>
                  <a:gd name="T15" fmla="*/ 14 h 198"/>
                  <a:gd name="T16" fmla="*/ 32 w 34"/>
                  <a:gd name="T17" fmla="*/ 12 h 198"/>
                  <a:gd name="T18" fmla="*/ 32 w 34"/>
                  <a:gd name="T19" fmla="*/ 11 h 198"/>
                  <a:gd name="T20" fmla="*/ 31 w 34"/>
                  <a:gd name="T21" fmla="*/ 9 h 198"/>
                  <a:gd name="T22" fmla="*/ 30 w 34"/>
                  <a:gd name="T23" fmla="*/ 8 h 198"/>
                  <a:gd name="T24" fmla="*/ 30 w 34"/>
                  <a:gd name="T25" fmla="*/ 6 h 198"/>
                  <a:gd name="T26" fmla="*/ 29 w 34"/>
                  <a:gd name="T27" fmla="*/ 5 h 198"/>
                  <a:gd name="T28" fmla="*/ 28 w 34"/>
                  <a:gd name="T29" fmla="*/ 4 h 198"/>
                  <a:gd name="T30" fmla="*/ 26 w 34"/>
                  <a:gd name="T31" fmla="*/ 3 h 198"/>
                  <a:gd name="T32" fmla="*/ 25 w 34"/>
                  <a:gd name="T33" fmla="*/ 3 h 198"/>
                  <a:gd name="T34" fmla="*/ 24 w 34"/>
                  <a:gd name="T35" fmla="*/ 2 h 198"/>
                  <a:gd name="T36" fmla="*/ 22 w 34"/>
                  <a:gd name="T37" fmla="*/ 1 h 198"/>
                  <a:gd name="T38" fmla="*/ 19 w 34"/>
                  <a:gd name="T39" fmla="*/ 1 h 198"/>
                  <a:gd name="T40" fmla="*/ 17 w 34"/>
                  <a:gd name="T41" fmla="*/ 0 h 198"/>
                  <a:gd name="T42" fmla="*/ 14 w 34"/>
                  <a:gd name="T43" fmla="*/ 1 h 198"/>
                  <a:gd name="T44" fmla="*/ 11 w 34"/>
                  <a:gd name="T45" fmla="*/ 1 h 198"/>
                  <a:gd name="T46" fmla="*/ 9 w 34"/>
                  <a:gd name="T47" fmla="*/ 2 h 198"/>
                  <a:gd name="T48" fmla="*/ 8 w 34"/>
                  <a:gd name="T49" fmla="*/ 3 h 198"/>
                  <a:gd name="T50" fmla="*/ 7 w 34"/>
                  <a:gd name="T51" fmla="*/ 3 h 198"/>
                  <a:gd name="T52" fmla="*/ 5 w 34"/>
                  <a:gd name="T53" fmla="*/ 4 h 198"/>
                  <a:gd name="T54" fmla="*/ 5 w 34"/>
                  <a:gd name="T55" fmla="*/ 5 h 198"/>
                  <a:gd name="T56" fmla="*/ 3 w 34"/>
                  <a:gd name="T57" fmla="*/ 6 h 198"/>
                  <a:gd name="T58" fmla="*/ 3 w 34"/>
                  <a:gd name="T59" fmla="*/ 8 h 198"/>
                  <a:gd name="T60" fmla="*/ 2 w 34"/>
                  <a:gd name="T61" fmla="*/ 9 h 198"/>
                  <a:gd name="T62" fmla="*/ 1 w 34"/>
                  <a:gd name="T63" fmla="*/ 11 h 198"/>
                  <a:gd name="T64" fmla="*/ 1 w 34"/>
                  <a:gd name="T65" fmla="*/ 12 h 198"/>
                  <a:gd name="T66" fmla="*/ 1 w 34"/>
                  <a:gd name="T67" fmla="*/ 14 h 198"/>
                  <a:gd name="T68" fmla="*/ 0 w 34"/>
                  <a:gd name="T69" fmla="*/ 16 h 198"/>
                  <a:gd name="T70" fmla="*/ 28 w 34"/>
                  <a:gd name="T71" fmla="*/ 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198">
                    <a:moveTo>
                      <a:pt x="28" y="5"/>
                    </a:moveTo>
                    <a:lnTo>
                      <a:pt x="0" y="16"/>
                    </a:lnTo>
                    <a:lnTo>
                      <a:pt x="0" y="197"/>
                    </a:lnTo>
                    <a:lnTo>
                      <a:pt x="33" y="197"/>
                    </a:lnTo>
                    <a:lnTo>
                      <a:pt x="33" y="16"/>
                    </a:lnTo>
                    <a:lnTo>
                      <a:pt x="28" y="5"/>
                    </a:lnTo>
                    <a:lnTo>
                      <a:pt x="33" y="16"/>
                    </a:lnTo>
                    <a:lnTo>
                      <a:pt x="32" y="14"/>
                    </a:lnTo>
                    <a:lnTo>
                      <a:pt x="32" y="12"/>
                    </a:lnTo>
                    <a:lnTo>
                      <a:pt x="32" y="11"/>
                    </a:lnTo>
                    <a:lnTo>
                      <a:pt x="31" y="9"/>
                    </a:lnTo>
                    <a:lnTo>
                      <a:pt x="30" y="8"/>
                    </a:lnTo>
                    <a:lnTo>
                      <a:pt x="30" y="6"/>
                    </a:lnTo>
                    <a:lnTo>
                      <a:pt x="29" y="5"/>
                    </a:lnTo>
                    <a:lnTo>
                      <a:pt x="28" y="4"/>
                    </a:lnTo>
                    <a:lnTo>
                      <a:pt x="26" y="3"/>
                    </a:lnTo>
                    <a:lnTo>
                      <a:pt x="25" y="3"/>
                    </a:lnTo>
                    <a:lnTo>
                      <a:pt x="24" y="2"/>
                    </a:lnTo>
                    <a:lnTo>
                      <a:pt x="22" y="1"/>
                    </a:lnTo>
                    <a:lnTo>
                      <a:pt x="19" y="1"/>
                    </a:lnTo>
                    <a:lnTo>
                      <a:pt x="17" y="0"/>
                    </a:lnTo>
                    <a:lnTo>
                      <a:pt x="14" y="1"/>
                    </a:lnTo>
                    <a:lnTo>
                      <a:pt x="11" y="1"/>
                    </a:lnTo>
                    <a:lnTo>
                      <a:pt x="9" y="2"/>
                    </a:lnTo>
                    <a:lnTo>
                      <a:pt x="8" y="3"/>
                    </a:lnTo>
                    <a:lnTo>
                      <a:pt x="7" y="3"/>
                    </a:lnTo>
                    <a:lnTo>
                      <a:pt x="5" y="4"/>
                    </a:lnTo>
                    <a:lnTo>
                      <a:pt x="5" y="5"/>
                    </a:lnTo>
                    <a:lnTo>
                      <a:pt x="3" y="6"/>
                    </a:lnTo>
                    <a:lnTo>
                      <a:pt x="3" y="8"/>
                    </a:lnTo>
                    <a:lnTo>
                      <a:pt x="2" y="9"/>
                    </a:lnTo>
                    <a:lnTo>
                      <a:pt x="1" y="11"/>
                    </a:lnTo>
                    <a:lnTo>
                      <a:pt x="1" y="12"/>
                    </a:lnTo>
                    <a:lnTo>
                      <a:pt x="1" y="14"/>
                    </a:lnTo>
                    <a:lnTo>
                      <a:pt x="0" y="16"/>
                    </a:lnTo>
                    <a:lnTo>
                      <a:pt x="28"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Freeform 114"/>
              <p:cNvSpPr>
                <a:spLocks/>
              </p:cNvSpPr>
              <p:nvPr/>
            </p:nvSpPr>
            <p:spPr bwMode="auto">
              <a:xfrm>
                <a:off x="3788" y="2628"/>
                <a:ext cx="100" cy="113"/>
              </a:xfrm>
              <a:custGeom>
                <a:avLst/>
                <a:gdLst>
                  <a:gd name="T0" fmla="*/ 17 w 113"/>
                  <a:gd name="T1" fmla="*/ 0 h 113"/>
                  <a:gd name="T2" fmla="*/ 5 w 113"/>
                  <a:gd name="T3" fmla="*/ 28 h 113"/>
                  <a:gd name="T4" fmla="*/ 89 w 113"/>
                  <a:gd name="T5" fmla="*/ 112 h 113"/>
                  <a:gd name="T6" fmla="*/ 112 w 113"/>
                  <a:gd name="T7" fmla="*/ 89 h 113"/>
                  <a:gd name="T8" fmla="*/ 28 w 113"/>
                  <a:gd name="T9" fmla="*/ 5 h 113"/>
                  <a:gd name="T10" fmla="*/ 17 w 113"/>
                  <a:gd name="T11" fmla="*/ 0 h 113"/>
                  <a:gd name="T12" fmla="*/ 28 w 113"/>
                  <a:gd name="T13" fmla="*/ 5 h 113"/>
                  <a:gd name="T14" fmla="*/ 27 w 113"/>
                  <a:gd name="T15" fmla="*/ 4 h 113"/>
                  <a:gd name="T16" fmla="*/ 25 w 113"/>
                  <a:gd name="T17" fmla="*/ 3 h 113"/>
                  <a:gd name="T18" fmla="*/ 24 w 113"/>
                  <a:gd name="T19" fmla="*/ 2 h 113"/>
                  <a:gd name="T20" fmla="*/ 22 w 113"/>
                  <a:gd name="T21" fmla="*/ 1 h 113"/>
                  <a:gd name="T22" fmla="*/ 21 w 113"/>
                  <a:gd name="T23" fmla="*/ 1 h 113"/>
                  <a:gd name="T24" fmla="*/ 19 w 113"/>
                  <a:gd name="T25" fmla="*/ 0 h 113"/>
                  <a:gd name="T26" fmla="*/ 18 w 113"/>
                  <a:gd name="T27" fmla="*/ 0 h 113"/>
                  <a:gd name="T28" fmla="*/ 16 w 113"/>
                  <a:gd name="T29" fmla="*/ 0 h 113"/>
                  <a:gd name="T30" fmla="*/ 15 w 113"/>
                  <a:gd name="T31" fmla="*/ 0 h 113"/>
                  <a:gd name="T32" fmla="*/ 13 w 113"/>
                  <a:gd name="T33" fmla="*/ 1 h 113"/>
                  <a:gd name="T34" fmla="*/ 11 w 113"/>
                  <a:gd name="T35" fmla="*/ 1 h 113"/>
                  <a:gd name="T36" fmla="*/ 10 w 113"/>
                  <a:gd name="T37" fmla="*/ 1 h 113"/>
                  <a:gd name="T38" fmla="*/ 8 w 113"/>
                  <a:gd name="T39" fmla="*/ 3 h 113"/>
                  <a:gd name="T40" fmla="*/ 5 w 113"/>
                  <a:gd name="T41" fmla="*/ 5 h 113"/>
                  <a:gd name="T42" fmla="*/ 3 w 113"/>
                  <a:gd name="T43" fmla="*/ 7 h 113"/>
                  <a:gd name="T44" fmla="*/ 2 w 113"/>
                  <a:gd name="T45" fmla="*/ 10 h 113"/>
                  <a:gd name="T46" fmla="*/ 1 w 113"/>
                  <a:gd name="T47" fmla="*/ 11 h 113"/>
                  <a:gd name="T48" fmla="*/ 1 w 113"/>
                  <a:gd name="T49" fmla="*/ 13 h 113"/>
                  <a:gd name="T50" fmla="*/ 0 w 113"/>
                  <a:gd name="T51" fmla="*/ 14 h 113"/>
                  <a:gd name="T52" fmla="*/ 0 w 113"/>
                  <a:gd name="T53" fmla="*/ 16 h 113"/>
                  <a:gd name="T54" fmla="*/ 0 w 113"/>
                  <a:gd name="T55" fmla="*/ 17 h 113"/>
                  <a:gd name="T56" fmla="*/ 0 w 113"/>
                  <a:gd name="T57" fmla="*/ 19 h 113"/>
                  <a:gd name="T58" fmla="*/ 1 w 113"/>
                  <a:gd name="T59" fmla="*/ 20 h 113"/>
                  <a:gd name="T60" fmla="*/ 1 w 113"/>
                  <a:gd name="T61" fmla="*/ 22 h 113"/>
                  <a:gd name="T62" fmla="*/ 2 w 113"/>
                  <a:gd name="T63" fmla="*/ 23 h 113"/>
                  <a:gd name="T64" fmla="*/ 3 w 113"/>
                  <a:gd name="T65" fmla="*/ 25 h 113"/>
                  <a:gd name="T66" fmla="*/ 4 w 113"/>
                  <a:gd name="T67" fmla="*/ 26 h 113"/>
                  <a:gd name="T68" fmla="*/ 5 w 113"/>
                  <a:gd name="T69" fmla="*/ 28 h 113"/>
                  <a:gd name="T70" fmla="*/ 17 w 113"/>
                  <a:gd name="T7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17" y="0"/>
                    </a:moveTo>
                    <a:lnTo>
                      <a:pt x="5" y="28"/>
                    </a:lnTo>
                    <a:lnTo>
                      <a:pt x="89" y="112"/>
                    </a:lnTo>
                    <a:lnTo>
                      <a:pt x="112" y="89"/>
                    </a:lnTo>
                    <a:lnTo>
                      <a:pt x="28" y="5"/>
                    </a:lnTo>
                    <a:lnTo>
                      <a:pt x="17" y="0"/>
                    </a:lnTo>
                    <a:lnTo>
                      <a:pt x="28" y="5"/>
                    </a:lnTo>
                    <a:lnTo>
                      <a:pt x="27" y="4"/>
                    </a:lnTo>
                    <a:lnTo>
                      <a:pt x="25" y="3"/>
                    </a:lnTo>
                    <a:lnTo>
                      <a:pt x="24" y="2"/>
                    </a:lnTo>
                    <a:lnTo>
                      <a:pt x="22" y="1"/>
                    </a:lnTo>
                    <a:lnTo>
                      <a:pt x="21" y="1"/>
                    </a:lnTo>
                    <a:lnTo>
                      <a:pt x="19" y="0"/>
                    </a:lnTo>
                    <a:lnTo>
                      <a:pt x="18" y="0"/>
                    </a:lnTo>
                    <a:lnTo>
                      <a:pt x="16" y="0"/>
                    </a:lnTo>
                    <a:lnTo>
                      <a:pt x="15" y="0"/>
                    </a:lnTo>
                    <a:lnTo>
                      <a:pt x="13" y="1"/>
                    </a:lnTo>
                    <a:lnTo>
                      <a:pt x="11" y="1"/>
                    </a:lnTo>
                    <a:lnTo>
                      <a:pt x="10" y="1"/>
                    </a:lnTo>
                    <a:lnTo>
                      <a:pt x="8" y="3"/>
                    </a:lnTo>
                    <a:lnTo>
                      <a:pt x="5" y="5"/>
                    </a:lnTo>
                    <a:lnTo>
                      <a:pt x="3" y="7"/>
                    </a:lnTo>
                    <a:lnTo>
                      <a:pt x="2" y="10"/>
                    </a:lnTo>
                    <a:lnTo>
                      <a:pt x="1" y="11"/>
                    </a:lnTo>
                    <a:lnTo>
                      <a:pt x="1" y="13"/>
                    </a:lnTo>
                    <a:lnTo>
                      <a:pt x="0" y="14"/>
                    </a:lnTo>
                    <a:lnTo>
                      <a:pt x="0" y="16"/>
                    </a:lnTo>
                    <a:lnTo>
                      <a:pt x="0" y="17"/>
                    </a:lnTo>
                    <a:lnTo>
                      <a:pt x="0" y="19"/>
                    </a:lnTo>
                    <a:lnTo>
                      <a:pt x="1" y="20"/>
                    </a:lnTo>
                    <a:lnTo>
                      <a:pt x="1" y="22"/>
                    </a:lnTo>
                    <a:lnTo>
                      <a:pt x="2" y="23"/>
                    </a:lnTo>
                    <a:lnTo>
                      <a:pt x="3" y="25"/>
                    </a:lnTo>
                    <a:lnTo>
                      <a:pt x="4" y="26"/>
                    </a:lnTo>
                    <a:lnTo>
                      <a:pt x="5" y="28"/>
                    </a:lnTo>
                    <a:lnTo>
                      <a:pt x="17"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Freeform 115"/>
              <p:cNvSpPr>
                <a:spLocks/>
              </p:cNvSpPr>
              <p:nvPr/>
            </p:nvSpPr>
            <p:spPr bwMode="auto">
              <a:xfrm>
                <a:off x="3683" y="2628"/>
                <a:ext cx="121" cy="33"/>
              </a:xfrm>
              <a:custGeom>
                <a:avLst/>
                <a:gdLst>
                  <a:gd name="T0" fmla="*/ 4 w 136"/>
                  <a:gd name="T1" fmla="*/ 5 h 33"/>
                  <a:gd name="T2" fmla="*/ 16 w 136"/>
                  <a:gd name="T3" fmla="*/ 32 h 33"/>
                  <a:gd name="T4" fmla="*/ 135 w 136"/>
                  <a:gd name="T5" fmla="*/ 32 h 33"/>
                  <a:gd name="T6" fmla="*/ 135 w 136"/>
                  <a:gd name="T7" fmla="*/ 0 h 33"/>
                  <a:gd name="T8" fmla="*/ 16 w 136"/>
                  <a:gd name="T9" fmla="*/ 0 h 33"/>
                  <a:gd name="T10" fmla="*/ 4 w 136"/>
                  <a:gd name="T11" fmla="*/ 5 h 33"/>
                  <a:gd name="T12" fmla="*/ 16 w 136"/>
                  <a:gd name="T13" fmla="*/ 0 h 33"/>
                  <a:gd name="T14" fmla="*/ 14 w 136"/>
                  <a:gd name="T15" fmla="*/ 0 h 33"/>
                  <a:gd name="T16" fmla="*/ 12 w 136"/>
                  <a:gd name="T17" fmla="*/ 1 h 33"/>
                  <a:gd name="T18" fmla="*/ 11 w 136"/>
                  <a:gd name="T19" fmla="*/ 1 h 33"/>
                  <a:gd name="T20" fmla="*/ 9 w 136"/>
                  <a:gd name="T21" fmla="*/ 2 h 33"/>
                  <a:gd name="T22" fmla="*/ 7 w 136"/>
                  <a:gd name="T23" fmla="*/ 2 h 33"/>
                  <a:gd name="T24" fmla="*/ 6 w 136"/>
                  <a:gd name="T25" fmla="*/ 3 h 33"/>
                  <a:gd name="T26" fmla="*/ 5 w 136"/>
                  <a:gd name="T27" fmla="*/ 4 h 33"/>
                  <a:gd name="T28" fmla="*/ 4 w 136"/>
                  <a:gd name="T29" fmla="*/ 5 h 33"/>
                  <a:gd name="T30" fmla="*/ 3 w 136"/>
                  <a:gd name="T31" fmla="*/ 6 h 33"/>
                  <a:gd name="T32" fmla="*/ 2 w 136"/>
                  <a:gd name="T33" fmla="*/ 8 h 33"/>
                  <a:gd name="T34" fmla="*/ 1 w 136"/>
                  <a:gd name="T35" fmla="*/ 9 h 33"/>
                  <a:gd name="T36" fmla="*/ 1 w 136"/>
                  <a:gd name="T37" fmla="*/ 11 h 33"/>
                  <a:gd name="T38" fmla="*/ 0 w 136"/>
                  <a:gd name="T39" fmla="*/ 13 h 33"/>
                  <a:gd name="T40" fmla="*/ 0 w 136"/>
                  <a:gd name="T41" fmla="*/ 16 h 33"/>
                  <a:gd name="T42" fmla="*/ 0 w 136"/>
                  <a:gd name="T43" fmla="*/ 19 h 33"/>
                  <a:gd name="T44" fmla="*/ 1 w 136"/>
                  <a:gd name="T45" fmla="*/ 22 h 33"/>
                  <a:gd name="T46" fmla="*/ 1 w 136"/>
                  <a:gd name="T47" fmla="*/ 24 h 33"/>
                  <a:gd name="T48" fmla="*/ 2 w 136"/>
                  <a:gd name="T49" fmla="*/ 25 h 33"/>
                  <a:gd name="T50" fmla="*/ 3 w 136"/>
                  <a:gd name="T51" fmla="*/ 26 h 33"/>
                  <a:gd name="T52" fmla="*/ 4 w 136"/>
                  <a:gd name="T53" fmla="*/ 27 h 33"/>
                  <a:gd name="T54" fmla="*/ 5 w 136"/>
                  <a:gd name="T55" fmla="*/ 28 h 33"/>
                  <a:gd name="T56" fmla="*/ 6 w 136"/>
                  <a:gd name="T57" fmla="*/ 30 h 33"/>
                  <a:gd name="T58" fmla="*/ 7 w 136"/>
                  <a:gd name="T59" fmla="*/ 30 h 33"/>
                  <a:gd name="T60" fmla="*/ 9 w 136"/>
                  <a:gd name="T61" fmla="*/ 31 h 33"/>
                  <a:gd name="T62" fmla="*/ 11 w 136"/>
                  <a:gd name="T63" fmla="*/ 31 h 33"/>
                  <a:gd name="T64" fmla="*/ 12 w 136"/>
                  <a:gd name="T65" fmla="*/ 32 h 33"/>
                  <a:gd name="T66" fmla="*/ 14 w 136"/>
                  <a:gd name="T67" fmla="*/ 32 h 33"/>
                  <a:gd name="T68" fmla="*/ 16 w 136"/>
                  <a:gd name="T69" fmla="*/ 32 h 33"/>
                  <a:gd name="T70" fmla="*/ 4 w 136"/>
                  <a:gd name="T71"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33">
                    <a:moveTo>
                      <a:pt x="4" y="5"/>
                    </a:moveTo>
                    <a:lnTo>
                      <a:pt x="16" y="32"/>
                    </a:lnTo>
                    <a:lnTo>
                      <a:pt x="135" y="32"/>
                    </a:lnTo>
                    <a:lnTo>
                      <a:pt x="135" y="0"/>
                    </a:lnTo>
                    <a:lnTo>
                      <a:pt x="16" y="0"/>
                    </a:lnTo>
                    <a:lnTo>
                      <a:pt x="4" y="5"/>
                    </a:lnTo>
                    <a:lnTo>
                      <a:pt x="16" y="0"/>
                    </a:lnTo>
                    <a:lnTo>
                      <a:pt x="14" y="0"/>
                    </a:lnTo>
                    <a:lnTo>
                      <a:pt x="12" y="1"/>
                    </a:lnTo>
                    <a:lnTo>
                      <a:pt x="11" y="1"/>
                    </a:lnTo>
                    <a:lnTo>
                      <a:pt x="9" y="2"/>
                    </a:lnTo>
                    <a:lnTo>
                      <a:pt x="7" y="2"/>
                    </a:lnTo>
                    <a:lnTo>
                      <a:pt x="6" y="3"/>
                    </a:lnTo>
                    <a:lnTo>
                      <a:pt x="5" y="4"/>
                    </a:lnTo>
                    <a:lnTo>
                      <a:pt x="4" y="5"/>
                    </a:lnTo>
                    <a:lnTo>
                      <a:pt x="3" y="6"/>
                    </a:lnTo>
                    <a:lnTo>
                      <a:pt x="2" y="8"/>
                    </a:lnTo>
                    <a:lnTo>
                      <a:pt x="1" y="9"/>
                    </a:lnTo>
                    <a:lnTo>
                      <a:pt x="1" y="11"/>
                    </a:lnTo>
                    <a:lnTo>
                      <a:pt x="0" y="13"/>
                    </a:lnTo>
                    <a:lnTo>
                      <a:pt x="0" y="16"/>
                    </a:lnTo>
                    <a:lnTo>
                      <a:pt x="0" y="19"/>
                    </a:lnTo>
                    <a:lnTo>
                      <a:pt x="1" y="22"/>
                    </a:lnTo>
                    <a:lnTo>
                      <a:pt x="1" y="24"/>
                    </a:lnTo>
                    <a:lnTo>
                      <a:pt x="2" y="25"/>
                    </a:lnTo>
                    <a:lnTo>
                      <a:pt x="3" y="26"/>
                    </a:lnTo>
                    <a:lnTo>
                      <a:pt x="4" y="27"/>
                    </a:lnTo>
                    <a:lnTo>
                      <a:pt x="5" y="28"/>
                    </a:lnTo>
                    <a:lnTo>
                      <a:pt x="6" y="30"/>
                    </a:lnTo>
                    <a:lnTo>
                      <a:pt x="7" y="30"/>
                    </a:lnTo>
                    <a:lnTo>
                      <a:pt x="9" y="31"/>
                    </a:lnTo>
                    <a:lnTo>
                      <a:pt x="11" y="31"/>
                    </a:lnTo>
                    <a:lnTo>
                      <a:pt x="12" y="32"/>
                    </a:lnTo>
                    <a:lnTo>
                      <a:pt x="14" y="32"/>
                    </a:lnTo>
                    <a:lnTo>
                      <a:pt x="16" y="32"/>
                    </a:lnTo>
                    <a:lnTo>
                      <a:pt x="4" y="5"/>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Freeform 116"/>
              <p:cNvSpPr>
                <a:spLocks/>
              </p:cNvSpPr>
              <p:nvPr/>
            </p:nvSpPr>
            <p:spPr bwMode="auto">
              <a:xfrm>
                <a:off x="3608" y="2633"/>
                <a:ext cx="100" cy="113"/>
              </a:xfrm>
              <a:custGeom>
                <a:avLst/>
                <a:gdLst>
                  <a:gd name="T0" fmla="*/ 0 w 112"/>
                  <a:gd name="T1" fmla="*/ 95 h 113"/>
                  <a:gd name="T2" fmla="*/ 27 w 112"/>
                  <a:gd name="T3" fmla="*/ 107 h 113"/>
                  <a:gd name="T4" fmla="*/ 111 w 112"/>
                  <a:gd name="T5" fmla="*/ 23 h 113"/>
                  <a:gd name="T6" fmla="*/ 88 w 112"/>
                  <a:gd name="T7" fmla="*/ 0 h 113"/>
                  <a:gd name="T8" fmla="*/ 4 w 112"/>
                  <a:gd name="T9" fmla="*/ 84 h 113"/>
                  <a:gd name="T10" fmla="*/ 0 w 112"/>
                  <a:gd name="T11" fmla="*/ 95 h 113"/>
                  <a:gd name="T12" fmla="*/ 4 w 112"/>
                  <a:gd name="T13" fmla="*/ 84 h 113"/>
                  <a:gd name="T14" fmla="*/ 3 w 112"/>
                  <a:gd name="T15" fmla="*/ 85 h 113"/>
                  <a:gd name="T16" fmla="*/ 2 w 112"/>
                  <a:gd name="T17" fmla="*/ 87 h 113"/>
                  <a:gd name="T18" fmla="*/ 1 w 112"/>
                  <a:gd name="T19" fmla="*/ 88 h 113"/>
                  <a:gd name="T20" fmla="*/ 1 w 112"/>
                  <a:gd name="T21" fmla="*/ 90 h 113"/>
                  <a:gd name="T22" fmla="*/ 0 w 112"/>
                  <a:gd name="T23" fmla="*/ 91 h 113"/>
                  <a:gd name="T24" fmla="*/ 0 w 112"/>
                  <a:gd name="T25" fmla="*/ 93 h 113"/>
                  <a:gd name="T26" fmla="*/ 0 w 112"/>
                  <a:gd name="T27" fmla="*/ 95 h 113"/>
                  <a:gd name="T28" fmla="*/ 0 w 112"/>
                  <a:gd name="T29" fmla="*/ 96 h 113"/>
                  <a:gd name="T30" fmla="*/ 0 w 112"/>
                  <a:gd name="T31" fmla="*/ 98 h 113"/>
                  <a:gd name="T32" fmla="*/ 0 w 112"/>
                  <a:gd name="T33" fmla="*/ 99 h 113"/>
                  <a:gd name="T34" fmla="*/ 1 w 112"/>
                  <a:gd name="T35" fmla="*/ 100 h 113"/>
                  <a:gd name="T36" fmla="*/ 1 w 112"/>
                  <a:gd name="T37" fmla="*/ 102 h 113"/>
                  <a:gd name="T38" fmla="*/ 3 w 112"/>
                  <a:gd name="T39" fmla="*/ 104 h 113"/>
                  <a:gd name="T40" fmla="*/ 4 w 112"/>
                  <a:gd name="T41" fmla="*/ 107 h 113"/>
                  <a:gd name="T42" fmla="*/ 7 w 112"/>
                  <a:gd name="T43" fmla="*/ 109 h 113"/>
                  <a:gd name="T44" fmla="*/ 9 w 112"/>
                  <a:gd name="T45" fmla="*/ 110 h 113"/>
                  <a:gd name="T46" fmla="*/ 11 w 112"/>
                  <a:gd name="T47" fmla="*/ 111 h 113"/>
                  <a:gd name="T48" fmla="*/ 12 w 112"/>
                  <a:gd name="T49" fmla="*/ 111 h 113"/>
                  <a:gd name="T50" fmla="*/ 14 w 112"/>
                  <a:gd name="T51" fmla="*/ 112 h 113"/>
                  <a:gd name="T52" fmla="*/ 15 w 112"/>
                  <a:gd name="T53" fmla="*/ 112 h 113"/>
                  <a:gd name="T54" fmla="*/ 17 w 112"/>
                  <a:gd name="T55" fmla="*/ 112 h 113"/>
                  <a:gd name="T56" fmla="*/ 18 w 112"/>
                  <a:gd name="T57" fmla="*/ 112 h 113"/>
                  <a:gd name="T58" fmla="*/ 20 w 112"/>
                  <a:gd name="T59" fmla="*/ 111 h 113"/>
                  <a:gd name="T60" fmla="*/ 21 w 112"/>
                  <a:gd name="T61" fmla="*/ 111 h 113"/>
                  <a:gd name="T62" fmla="*/ 23 w 112"/>
                  <a:gd name="T63" fmla="*/ 110 h 113"/>
                  <a:gd name="T64" fmla="*/ 24 w 112"/>
                  <a:gd name="T65" fmla="*/ 109 h 113"/>
                  <a:gd name="T66" fmla="*/ 26 w 112"/>
                  <a:gd name="T67" fmla="*/ 108 h 113"/>
                  <a:gd name="T68" fmla="*/ 27 w 112"/>
                  <a:gd name="T69" fmla="*/ 107 h 113"/>
                  <a:gd name="T70" fmla="*/ 0 w 112"/>
                  <a:gd name="T71" fmla="*/ 9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113">
                    <a:moveTo>
                      <a:pt x="0" y="95"/>
                    </a:moveTo>
                    <a:lnTo>
                      <a:pt x="27" y="107"/>
                    </a:lnTo>
                    <a:lnTo>
                      <a:pt x="111" y="23"/>
                    </a:lnTo>
                    <a:lnTo>
                      <a:pt x="88" y="0"/>
                    </a:lnTo>
                    <a:lnTo>
                      <a:pt x="4" y="84"/>
                    </a:lnTo>
                    <a:lnTo>
                      <a:pt x="0" y="95"/>
                    </a:lnTo>
                    <a:lnTo>
                      <a:pt x="4" y="84"/>
                    </a:lnTo>
                    <a:lnTo>
                      <a:pt x="3" y="85"/>
                    </a:lnTo>
                    <a:lnTo>
                      <a:pt x="2" y="87"/>
                    </a:lnTo>
                    <a:lnTo>
                      <a:pt x="1" y="88"/>
                    </a:lnTo>
                    <a:lnTo>
                      <a:pt x="1" y="90"/>
                    </a:lnTo>
                    <a:lnTo>
                      <a:pt x="0" y="91"/>
                    </a:lnTo>
                    <a:lnTo>
                      <a:pt x="0" y="93"/>
                    </a:lnTo>
                    <a:lnTo>
                      <a:pt x="0" y="95"/>
                    </a:lnTo>
                    <a:lnTo>
                      <a:pt x="0" y="96"/>
                    </a:lnTo>
                    <a:lnTo>
                      <a:pt x="0" y="98"/>
                    </a:lnTo>
                    <a:lnTo>
                      <a:pt x="0" y="99"/>
                    </a:lnTo>
                    <a:lnTo>
                      <a:pt x="1" y="100"/>
                    </a:lnTo>
                    <a:lnTo>
                      <a:pt x="1" y="102"/>
                    </a:lnTo>
                    <a:lnTo>
                      <a:pt x="3" y="104"/>
                    </a:lnTo>
                    <a:lnTo>
                      <a:pt x="4" y="107"/>
                    </a:lnTo>
                    <a:lnTo>
                      <a:pt x="7" y="109"/>
                    </a:lnTo>
                    <a:lnTo>
                      <a:pt x="9" y="110"/>
                    </a:lnTo>
                    <a:lnTo>
                      <a:pt x="11" y="111"/>
                    </a:lnTo>
                    <a:lnTo>
                      <a:pt x="12" y="111"/>
                    </a:lnTo>
                    <a:lnTo>
                      <a:pt x="14" y="112"/>
                    </a:lnTo>
                    <a:lnTo>
                      <a:pt x="15" y="112"/>
                    </a:lnTo>
                    <a:lnTo>
                      <a:pt x="17" y="112"/>
                    </a:lnTo>
                    <a:lnTo>
                      <a:pt x="18" y="112"/>
                    </a:lnTo>
                    <a:lnTo>
                      <a:pt x="20" y="111"/>
                    </a:lnTo>
                    <a:lnTo>
                      <a:pt x="21" y="111"/>
                    </a:lnTo>
                    <a:lnTo>
                      <a:pt x="23" y="110"/>
                    </a:lnTo>
                    <a:lnTo>
                      <a:pt x="24" y="109"/>
                    </a:lnTo>
                    <a:lnTo>
                      <a:pt x="26" y="108"/>
                    </a:lnTo>
                    <a:lnTo>
                      <a:pt x="27" y="107"/>
                    </a:lnTo>
                    <a:lnTo>
                      <a:pt x="0"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 name="Freeform 117"/>
              <p:cNvSpPr>
                <a:spLocks/>
              </p:cNvSpPr>
              <p:nvPr/>
            </p:nvSpPr>
            <p:spPr bwMode="auto">
              <a:xfrm>
                <a:off x="3608" y="2728"/>
                <a:ext cx="29" cy="182"/>
              </a:xfrm>
              <a:custGeom>
                <a:avLst/>
                <a:gdLst>
                  <a:gd name="T0" fmla="*/ 32 w 33"/>
                  <a:gd name="T1" fmla="*/ 181 h 182"/>
                  <a:gd name="T2" fmla="*/ 32 w 33"/>
                  <a:gd name="T3" fmla="*/ 0 h 182"/>
                  <a:gd name="T4" fmla="*/ 0 w 33"/>
                  <a:gd name="T5" fmla="*/ 0 h 182"/>
                  <a:gd name="T6" fmla="*/ 0 w 33"/>
                  <a:gd name="T7" fmla="*/ 181 h 182"/>
                  <a:gd name="T8" fmla="*/ 32 w 33"/>
                  <a:gd name="T9" fmla="*/ 181 h 182"/>
                </a:gdLst>
                <a:ahLst/>
                <a:cxnLst>
                  <a:cxn ang="0">
                    <a:pos x="T0" y="T1"/>
                  </a:cxn>
                  <a:cxn ang="0">
                    <a:pos x="T2" y="T3"/>
                  </a:cxn>
                  <a:cxn ang="0">
                    <a:pos x="T4" y="T5"/>
                  </a:cxn>
                  <a:cxn ang="0">
                    <a:pos x="T6" y="T7"/>
                  </a:cxn>
                  <a:cxn ang="0">
                    <a:pos x="T8" y="T9"/>
                  </a:cxn>
                </a:cxnLst>
                <a:rect l="0" t="0" r="r" b="b"/>
                <a:pathLst>
                  <a:path w="33" h="182">
                    <a:moveTo>
                      <a:pt x="32" y="181"/>
                    </a:moveTo>
                    <a:lnTo>
                      <a:pt x="32" y="0"/>
                    </a:lnTo>
                    <a:lnTo>
                      <a:pt x="0" y="0"/>
                    </a:lnTo>
                    <a:lnTo>
                      <a:pt x="0" y="181"/>
                    </a:lnTo>
                    <a:lnTo>
                      <a:pt x="32" y="18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 name="Freeform 118"/>
              <p:cNvSpPr>
                <a:spLocks/>
              </p:cNvSpPr>
              <p:nvPr/>
            </p:nvSpPr>
            <p:spPr bwMode="auto">
              <a:xfrm>
                <a:off x="3608" y="2909"/>
                <a:ext cx="29" cy="17"/>
              </a:xfrm>
              <a:custGeom>
                <a:avLst/>
                <a:gdLst>
                  <a:gd name="T0" fmla="*/ 0 w 33"/>
                  <a:gd name="T1" fmla="*/ 0 h 17"/>
                  <a:gd name="T2" fmla="*/ 0 w 33"/>
                  <a:gd name="T3" fmla="*/ 2 h 17"/>
                  <a:gd name="T4" fmla="*/ 0 w 33"/>
                  <a:gd name="T5" fmla="*/ 4 h 17"/>
                  <a:gd name="T6" fmla="*/ 1 w 33"/>
                  <a:gd name="T7" fmla="*/ 6 h 17"/>
                  <a:gd name="T8" fmla="*/ 1 w 33"/>
                  <a:gd name="T9" fmla="*/ 7 h 17"/>
                  <a:gd name="T10" fmla="*/ 2 w 33"/>
                  <a:gd name="T11" fmla="*/ 9 h 17"/>
                  <a:gd name="T12" fmla="*/ 3 w 33"/>
                  <a:gd name="T13" fmla="*/ 10 h 17"/>
                  <a:gd name="T14" fmla="*/ 4 w 33"/>
                  <a:gd name="T15" fmla="*/ 11 h 17"/>
                  <a:gd name="T16" fmla="*/ 5 w 33"/>
                  <a:gd name="T17" fmla="*/ 12 h 17"/>
                  <a:gd name="T18" fmla="*/ 6 w 33"/>
                  <a:gd name="T19" fmla="*/ 13 h 17"/>
                  <a:gd name="T20" fmla="*/ 7 w 33"/>
                  <a:gd name="T21" fmla="*/ 14 h 17"/>
                  <a:gd name="T22" fmla="*/ 9 w 33"/>
                  <a:gd name="T23" fmla="*/ 15 h 17"/>
                  <a:gd name="T24" fmla="*/ 10 w 33"/>
                  <a:gd name="T25" fmla="*/ 15 h 17"/>
                  <a:gd name="T26" fmla="*/ 13 w 33"/>
                  <a:gd name="T27" fmla="*/ 16 h 17"/>
                  <a:gd name="T28" fmla="*/ 16 w 33"/>
                  <a:gd name="T29" fmla="*/ 16 h 17"/>
                  <a:gd name="T30" fmla="*/ 19 w 33"/>
                  <a:gd name="T31" fmla="*/ 16 h 17"/>
                  <a:gd name="T32" fmla="*/ 22 w 33"/>
                  <a:gd name="T33" fmla="*/ 15 h 17"/>
                  <a:gd name="T34" fmla="*/ 23 w 33"/>
                  <a:gd name="T35" fmla="*/ 15 h 17"/>
                  <a:gd name="T36" fmla="*/ 25 w 33"/>
                  <a:gd name="T37" fmla="*/ 14 h 17"/>
                  <a:gd name="T38" fmla="*/ 26 w 33"/>
                  <a:gd name="T39" fmla="*/ 13 h 17"/>
                  <a:gd name="T40" fmla="*/ 27 w 33"/>
                  <a:gd name="T41" fmla="*/ 12 h 17"/>
                  <a:gd name="T42" fmla="*/ 28 w 33"/>
                  <a:gd name="T43" fmla="*/ 11 h 17"/>
                  <a:gd name="T44" fmla="*/ 29 w 33"/>
                  <a:gd name="T45" fmla="*/ 10 h 17"/>
                  <a:gd name="T46" fmla="*/ 30 w 33"/>
                  <a:gd name="T47" fmla="*/ 9 h 17"/>
                  <a:gd name="T48" fmla="*/ 31 w 33"/>
                  <a:gd name="T49" fmla="*/ 7 h 17"/>
                  <a:gd name="T50" fmla="*/ 31 w 33"/>
                  <a:gd name="T51" fmla="*/ 6 h 17"/>
                  <a:gd name="T52" fmla="*/ 31 w 33"/>
                  <a:gd name="T53" fmla="*/ 4 h 17"/>
                  <a:gd name="T54" fmla="*/ 32 w 33"/>
                  <a:gd name="T55" fmla="*/ 2 h 17"/>
                  <a:gd name="T56" fmla="*/ 32 w 33"/>
                  <a:gd name="T57" fmla="*/ 0 h 17"/>
                  <a:gd name="T58" fmla="*/ 0 w 33"/>
                  <a:gd name="T5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 h="17">
                    <a:moveTo>
                      <a:pt x="0" y="0"/>
                    </a:moveTo>
                    <a:lnTo>
                      <a:pt x="0" y="2"/>
                    </a:lnTo>
                    <a:lnTo>
                      <a:pt x="0" y="4"/>
                    </a:lnTo>
                    <a:lnTo>
                      <a:pt x="1" y="6"/>
                    </a:lnTo>
                    <a:lnTo>
                      <a:pt x="1" y="7"/>
                    </a:lnTo>
                    <a:lnTo>
                      <a:pt x="2" y="9"/>
                    </a:lnTo>
                    <a:lnTo>
                      <a:pt x="3" y="10"/>
                    </a:lnTo>
                    <a:lnTo>
                      <a:pt x="4" y="11"/>
                    </a:lnTo>
                    <a:lnTo>
                      <a:pt x="5" y="12"/>
                    </a:lnTo>
                    <a:lnTo>
                      <a:pt x="6" y="13"/>
                    </a:lnTo>
                    <a:lnTo>
                      <a:pt x="7" y="14"/>
                    </a:lnTo>
                    <a:lnTo>
                      <a:pt x="9" y="15"/>
                    </a:lnTo>
                    <a:lnTo>
                      <a:pt x="10" y="15"/>
                    </a:lnTo>
                    <a:lnTo>
                      <a:pt x="13" y="16"/>
                    </a:lnTo>
                    <a:lnTo>
                      <a:pt x="16" y="16"/>
                    </a:lnTo>
                    <a:lnTo>
                      <a:pt x="19" y="16"/>
                    </a:lnTo>
                    <a:lnTo>
                      <a:pt x="22" y="15"/>
                    </a:lnTo>
                    <a:lnTo>
                      <a:pt x="23" y="15"/>
                    </a:lnTo>
                    <a:lnTo>
                      <a:pt x="25" y="14"/>
                    </a:lnTo>
                    <a:lnTo>
                      <a:pt x="26" y="13"/>
                    </a:lnTo>
                    <a:lnTo>
                      <a:pt x="27" y="12"/>
                    </a:lnTo>
                    <a:lnTo>
                      <a:pt x="28" y="11"/>
                    </a:lnTo>
                    <a:lnTo>
                      <a:pt x="29" y="10"/>
                    </a:lnTo>
                    <a:lnTo>
                      <a:pt x="30" y="9"/>
                    </a:lnTo>
                    <a:lnTo>
                      <a:pt x="31" y="7"/>
                    </a:lnTo>
                    <a:lnTo>
                      <a:pt x="31" y="6"/>
                    </a:lnTo>
                    <a:lnTo>
                      <a:pt x="31" y="4"/>
                    </a:lnTo>
                    <a:lnTo>
                      <a:pt x="32" y="2"/>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Freeform 119"/>
              <p:cNvSpPr>
                <a:spLocks/>
              </p:cNvSpPr>
              <p:nvPr/>
            </p:nvSpPr>
            <p:spPr bwMode="auto">
              <a:xfrm>
                <a:off x="3608" y="2544"/>
                <a:ext cx="25" cy="29"/>
              </a:xfrm>
              <a:custGeom>
                <a:avLst/>
                <a:gdLst>
                  <a:gd name="T0" fmla="*/ 27 w 28"/>
                  <a:gd name="T1" fmla="*/ 5 h 29"/>
                  <a:gd name="T2" fmla="*/ 26 w 28"/>
                  <a:gd name="T3" fmla="*/ 4 h 29"/>
                  <a:gd name="T4" fmla="*/ 24 w 28"/>
                  <a:gd name="T5" fmla="*/ 3 h 29"/>
                  <a:gd name="T6" fmla="*/ 23 w 28"/>
                  <a:gd name="T7" fmla="*/ 2 h 29"/>
                  <a:gd name="T8" fmla="*/ 21 w 28"/>
                  <a:gd name="T9" fmla="*/ 1 h 29"/>
                  <a:gd name="T10" fmla="*/ 20 w 28"/>
                  <a:gd name="T11" fmla="*/ 1 h 29"/>
                  <a:gd name="T12" fmla="*/ 18 w 28"/>
                  <a:gd name="T13" fmla="*/ 0 h 29"/>
                  <a:gd name="T14" fmla="*/ 17 w 28"/>
                  <a:gd name="T15" fmla="*/ 0 h 29"/>
                  <a:gd name="T16" fmla="*/ 15 w 28"/>
                  <a:gd name="T17" fmla="*/ 0 h 29"/>
                  <a:gd name="T18" fmla="*/ 14 w 28"/>
                  <a:gd name="T19" fmla="*/ 0 h 29"/>
                  <a:gd name="T20" fmla="*/ 12 w 28"/>
                  <a:gd name="T21" fmla="*/ 1 h 29"/>
                  <a:gd name="T22" fmla="*/ 11 w 28"/>
                  <a:gd name="T23" fmla="*/ 1 h 29"/>
                  <a:gd name="T24" fmla="*/ 9 w 28"/>
                  <a:gd name="T25" fmla="*/ 1 h 29"/>
                  <a:gd name="T26" fmla="*/ 7 w 28"/>
                  <a:gd name="T27" fmla="*/ 3 h 29"/>
                  <a:gd name="T28" fmla="*/ 4 w 28"/>
                  <a:gd name="T29" fmla="*/ 5 h 29"/>
                  <a:gd name="T30" fmla="*/ 3 w 28"/>
                  <a:gd name="T31" fmla="*/ 7 h 29"/>
                  <a:gd name="T32" fmla="*/ 1 w 28"/>
                  <a:gd name="T33" fmla="*/ 10 h 29"/>
                  <a:gd name="T34" fmla="*/ 1 w 28"/>
                  <a:gd name="T35" fmla="*/ 11 h 29"/>
                  <a:gd name="T36" fmla="*/ 0 w 28"/>
                  <a:gd name="T37" fmla="*/ 13 h 29"/>
                  <a:gd name="T38" fmla="*/ 0 w 28"/>
                  <a:gd name="T39" fmla="*/ 14 h 29"/>
                  <a:gd name="T40" fmla="*/ 0 w 28"/>
                  <a:gd name="T41" fmla="*/ 16 h 29"/>
                  <a:gd name="T42" fmla="*/ 0 w 28"/>
                  <a:gd name="T43" fmla="*/ 17 h 29"/>
                  <a:gd name="T44" fmla="*/ 0 w 28"/>
                  <a:gd name="T45" fmla="*/ 19 h 29"/>
                  <a:gd name="T46" fmla="*/ 0 w 28"/>
                  <a:gd name="T47" fmla="*/ 20 h 29"/>
                  <a:gd name="T48" fmla="*/ 1 w 28"/>
                  <a:gd name="T49" fmla="*/ 22 h 29"/>
                  <a:gd name="T50" fmla="*/ 1 w 28"/>
                  <a:gd name="T51" fmla="*/ 23 h 29"/>
                  <a:gd name="T52" fmla="*/ 2 w 28"/>
                  <a:gd name="T53" fmla="*/ 25 h 29"/>
                  <a:gd name="T54" fmla="*/ 3 w 28"/>
                  <a:gd name="T55" fmla="*/ 26 h 29"/>
                  <a:gd name="T56" fmla="*/ 4 w 28"/>
                  <a:gd name="T57" fmla="*/ 28 h 29"/>
                  <a:gd name="T58" fmla="*/ 27 w 28"/>
                  <a:gd name="T5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29">
                    <a:moveTo>
                      <a:pt x="27" y="5"/>
                    </a:moveTo>
                    <a:lnTo>
                      <a:pt x="26" y="4"/>
                    </a:lnTo>
                    <a:lnTo>
                      <a:pt x="24" y="3"/>
                    </a:lnTo>
                    <a:lnTo>
                      <a:pt x="23" y="2"/>
                    </a:lnTo>
                    <a:lnTo>
                      <a:pt x="21" y="1"/>
                    </a:lnTo>
                    <a:lnTo>
                      <a:pt x="20" y="1"/>
                    </a:lnTo>
                    <a:lnTo>
                      <a:pt x="18" y="0"/>
                    </a:lnTo>
                    <a:lnTo>
                      <a:pt x="17" y="0"/>
                    </a:lnTo>
                    <a:lnTo>
                      <a:pt x="15" y="0"/>
                    </a:lnTo>
                    <a:lnTo>
                      <a:pt x="14" y="0"/>
                    </a:lnTo>
                    <a:lnTo>
                      <a:pt x="12" y="1"/>
                    </a:lnTo>
                    <a:lnTo>
                      <a:pt x="11" y="1"/>
                    </a:lnTo>
                    <a:lnTo>
                      <a:pt x="9" y="1"/>
                    </a:lnTo>
                    <a:lnTo>
                      <a:pt x="7" y="3"/>
                    </a:lnTo>
                    <a:lnTo>
                      <a:pt x="4" y="5"/>
                    </a:lnTo>
                    <a:lnTo>
                      <a:pt x="3" y="7"/>
                    </a:lnTo>
                    <a:lnTo>
                      <a:pt x="1" y="10"/>
                    </a:lnTo>
                    <a:lnTo>
                      <a:pt x="1" y="11"/>
                    </a:lnTo>
                    <a:lnTo>
                      <a:pt x="0" y="13"/>
                    </a:lnTo>
                    <a:lnTo>
                      <a:pt x="0" y="14"/>
                    </a:lnTo>
                    <a:lnTo>
                      <a:pt x="0" y="16"/>
                    </a:lnTo>
                    <a:lnTo>
                      <a:pt x="0" y="17"/>
                    </a:lnTo>
                    <a:lnTo>
                      <a:pt x="0" y="19"/>
                    </a:lnTo>
                    <a:lnTo>
                      <a:pt x="0" y="20"/>
                    </a:lnTo>
                    <a:lnTo>
                      <a:pt x="1" y="22"/>
                    </a:lnTo>
                    <a:lnTo>
                      <a:pt x="1" y="23"/>
                    </a:lnTo>
                    <a:lnTo>
                      <a:pt x="2" y="25"/>
                    </a:lnTo>
                    <a:lnTo>
                      <a:pt x="3" y="26"/>
                    </a:lnTo>
                    <a:lnTo>
                      <a:pt x="4" y="28"/>
                    </a:lnTo>
                    <a:lnTo>
                      <a:pt x="27"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Freeform 120"/>
              <p:cNvSpPr>
                <a:spLocks/>
              </p:cNvSpPr>
              <p:nvPr/>
            </p:nvSpPr>
            <p:spPr bwMode="auto">
              <a:xfrm>
                <a:off x="3612" y="2549"/>
                <a:ext cx="100" cy="113"/>
              </a:xfrm>
              <a:custGeom>
                <a:avLst/>
                <a:gdLst>
                  <a:gd name="T0" fmla="*/ 96 w 113"/>
                  <a:gd name="T1" fmla="*/ 111 h 113"/>
                  <a:gd name="T2" fmla="*/ 107 w 113"/>
                  <a:gd name="T3" fmla="*/ 84 h 113"/>
                  <a:gd name="T4" fmla="*/ 23 w 113"/>
                  <a:gd name="T5" fmla="*/ 0 h 113"/>
                  <a:gd name="T6" fmla="*/ 0 w 113"/>
                  <a:gd name="T7" fmla="*/ 23 h 113"/>
                  <a:gd name="T8" fmla="*/ 84 w 113"/>
                  <a:gd name="T9" fmla="*/ 107 h 113"/>
                  <a:gd name="T10" fmla="*/ 96 w 113"/>
                  <a:gd name="T11" fmla="*/ 111 h 113"/>
                  <a:gd name="T12" fmla="*/ 84 w 113"/>
                  <a:gd name="T13" fmla="*/ 107 h 113"/>
                  <a:gd name="T14" fmla="*/ 86 w 113"/>
                  <a:gd name="T15" fmla="*/ 108 h 113"/>
                  <a:gd name="T16" fmla="*/ 87 w 113"/>
                  <a:gd name="T17" fmla="*/ 109 h 113"/>
                  <a:gd name="T18" fmla="*/ 89 w 113"/>
                  <a:gd name="T19" fmla="*/ 110 h 113"/>
                  <a:gd name="T20" fmla="*/ 91 w 113"/>
                  <a:gd name="T21" fmla="*/ 111 h 113"/>
                  <a:gd name="T22" fmla="*/ 92 w 113"/>
                  <a:gd name="T23" fmla="*/ 111 h 113"/>
                  <a:gd name="T24" fmla="*/ 94 w 113"/>
                  <a:gd name="T25" fmla="*/ 112 h 113"/>
                  <a:gd name="T26" fmla="*/ 95 w 113"/>
                  <a:gd name="T27" fmla="*/ 112 h 113"/>
                  <a:gd name="T28" fmla="*/ 97 w 113"/>
                  <a:gd name="T29" fmla="*/ 112 h 113"/>
                  <a:gd name="T30" fmla="*/ 98 w 113"/>
                  <a:gd name="T31" fmla="*/ 112 h 113"/>
                  <a:gd name="T32" fmla="*/ 100 w 113"/>
                  <a:gd name="T33" fmla="*/ 111 h 113"/>
                  <a:gd name="T34" fmla="*/ 101 w 113"/>
                  <a:gd name="T35" fmla="*/ 111 h 113"/>
                  <a:gd name="T36" fmla="*/ 102 w 113"/>
                  <a:gd name="T37" fmla="*/ 110 h 113"/>
                  <a:gd name="T38" fmla="*/ 105 w 113"/>
                  <a:gd name="T39" fmla="*/ 109 h 113"/>
                  <a:gd name="T40" fmla="*/ 107 w 113"/>
                  <a:gd name="T41" fmla="*/ 107 h 113"/>
                  <a:gd name="T42" fmla="*/ 109 w 113"/>
                  <a:gd name="T43" fmla="*/ 104 h 113"/>
                  <a:gd name="T44" fmla="*/ 111 w 113"/>
                  <a:gd name="T45" fmla="*/ 102 h 113"/>
                  <a:gd name="T46" fmla="*/ 111 w 113"/>
                  <a:gd name="T47" fmla="*/ 101 h 113"/>
                  <a:gd name="T48" fmla="*/ 112 w 113"/>
                  <a:gd name="T49" fmla="*/ 99 h 113"/>
                  <a:gd name="T50" fmla="*/ 112 w 113"/>
                  <a:gd name="T51" fmla="*/ 98 h 113"/>
                  <a:gd name="T52" fmla="*/ 112 w 113"/>
                  <a:gd name="T53" fmla="*/ 96 h 113"/>
                  <a:gd name="T54" fmla="*/ 112 w 113"/>
                  <a:gd name="T55" fmla="*/ 95 h 113"/>
                  <a:gd name="T56" fmla="*/ 112 w 113"/>
                  <a:gd name="T57" fmla="*/ 93 h 113"/>
                  <a:gd name="T58" fmla="*/ 112 w 113"/>
                  <a:gd name="T59" fmla="*/ 91 h 113"/>
                  <a:gd name="T60" fmla="*/ 111 w 113"/>
                  <a:gd name="T61" fmla="*/ 90 h 113"/>
                  <a:gd name="T62" fmla="*/ 111 w 113"/>
                  <a:gd name="T63" fmla="*/ 88 h 113"/>
                  <a:gd name="T64" fmla="*/ 110 w 113"/>
                  <a:gd name="T65" fmla="*/ 87 h 113"/>
                  <a:gd name="T66" fmla="*/ 108 w 113"/>
                  <a:gd name="T67" fmla="*/ 85 h 113"/>
                  <a:gd name="T68" fmla="*/ 107 w 113"/>
                  <a:gd name="T69" fmla="*/ 84 h 113"/>
                  <a:gd name="T70" fmla="*/ 96 w 113"/>
                  <a:gd name="T71" fmla="*/ 11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96" y="111"/>
                    </a:moveTo>
                    <a:lnTo>
                      <a:pt x="107" y="84"/>
                    </a:lnTo>
                    <a:lnTo>
                      <a:pt x="23" y="0"/>
                    </a:lnTo>
                    <a:lnTo>
                      <a:pt x="0" y="23"/>
                    </a:lnTo>
                    <a:lnTo>
                      <a:pt x="84" y="107"/>
                    </a:lnTo>
                    <a:lnTo>
                      <a:pt x="96" y="111"/>
                    </a:lnTo>
                    <a:lnTo>
                      <a:pt x="84" y="107"/>
                    </a:lnTo>
                    <a:lnTo>
                      <a:pt x="86" y="108"/>
                    </a:lnTo>
                    <a:lnTo>
                      <a:pt x="87" y="109"/>
                    </a:lnTo>
                    <a:lnTo>
                      <a:pt x="89" y="110"/>
                    </a:lnTo>
                    <a:lnTo>
                      <a:pt x="91" y="111"/>
                    </a:lnTo>
                    <a:lnTo>
                      <a:pt x="92" y="111"/>
                    </a:lnTo>
                    <a:lnTo>
                      <a:pt x="94" y="112"/>
                    </a:lnTo>
                    <a:lnTo>
                      <a:pt x="95" y="112"/>
                    </a:lnTo>
                    <a:lnTo>
                      <a:pt x="97" y="112"/>
                    </a:lnTo>
                    <a:lnTo>
                      <a:pt x="98" y="112"/>
                    </a:lnTo>
                    <a:lnTo>
                      <a:pt x="100" y="111"/>
                    </a:lnTo>
                    <a:lnTo>
                      <a:pt x="101" y="111"/>
                    </a:lnTo>
                    <a:lnTo>
                      <a:pt x="102" y="110"/>
                    </a:lnTo>
                    <a:lnTo>
                      <a:pt x="105" y="109"/>
                    </a:lnTo>
                    <a:lnTo>
                      <a:pt x="107" y="107"/>
                    </a:lnTo>
                    <a:lnTo>
                      <a:pt x="109" y="104"/>
                    </a:lnTo>
                    <a:lnTo>
                      <a:pt x="111" y="102"/>
                    </a:lnTo>
                    <a:lnTo>
                      <a:pt x="111" y="101"/>
                    </a:lnTo>
                    <a:lnTo>
                      <a:pt x="112" y="99"/>
                    </a:lnTo>
                    <a:lnTo>
                      <a:pt x="112" y="98"/>
                    </a:lnTo>
                    <a:lnTo>
                      <a:pt x="112" y="96"/>
                    </a:lnTo>
                    <a:lnTo>
                      <a:pt x="112" y="95"/>
                    </a:lnTo>
                    <a:lnTo>
                      <a:pt x="112" y="93"/>
                    </a:lnTo>
                    <a:lnTo>
                      <a:pt x="112" y="91"/>
                    </a:lnTo>
                    <a:lnTo>
                      <a:pt x="111" y="90"/>
                    </a:lnTo>
                    <a:lnTo>
                      <a:pt x="111" y="88"/>
                    </a:lnTo>
                    <a:lnTo>
                      <a:pt x="110" y="87"/>
                    </a:lnTo>
                    <a:lnTo>
                      <a:pt x="108" y="85"/>
                    </a:lnTo>
                    <a:lnTo>
                      <a:pt x="107" y="84"/>
                    </a:lnTo>
                    <a:lnTo>
                      <a:pt x="96"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Freeform 121"/>
              <p:cNvSpPr>
                <a:spLocks/>
              </p:cNvSpPr>
              <p:nvPr/>
            </p:nvSpPr>
            <p:spPr bwMode="auto">
              <a:xfrm>
                <a:off x="3697" y="2628"/>
                <a:ext cx="121" cy="33"/>
              </a:xfrm>
              <a:custGeom>
                <a:avLst/>
                <a:gdLst>
                  <a:gd name="T0" fmla="*/ 130 w 136"/>
                  <a:gd name="T1" fmla="*/ 28 h 33"/>
                  <a:gd name="T2" fmla="*/ 119 w 136"/>
                  <a:gd name="T3" fmla="*/ 0 h 33"/>
                  <a:gd name="T4" fmla="*/ 0 w 136"/>
                  <a:gd name="T5" fmla="*/ 0 h 33"/>
                  <a:gd name="T6" fmla="*/ 0 w 136"/>
                  <a:gd name="T7" fmla="*/ 32 h 33"/>
                  <a:gd name="T8" fmla="*/ 119 w 136"/>
                  <a:gd name="T9" fmla="*/ 32 h 33"/>
                  <a:gd name="T10" fmla="*/ 130 w 136"/>
                  <a:gd name="T11" fmla="*/ 28 h 33"/>
                  <a:gd name="T12" fmla="*/ 119 w 136"/>
                  <a:gd name="T13" fmla="*/ 32 h 33"/>
                  <a:gd name="T14" fmla="*/ 121 w 136"/>
                  <a:gd name="T15" fmla="*/ 32 h 33"/>
                  <a:gd name="T16" fmla="*/ 122 w 136"/>
                  <a:gd name="T17" fmla="*/ 32 h 33"/>
                  <a:gd name="T18" fmla="*/ 124 w 136"/>
                  <a:gd name="T19" fmla="*/ 31 h 33"/>
                  <a:gd name="T20" fmla="*/ 126 w 136"/>
                  <a:gd name="T21" fmla="*/ 31 h 33"/>
                  <a:gd name="T22" fmla="*/ 127 w 136"/>
                  <a:gd name="T23" fmla="*/ 30 h 33"/>
                  <a:gd name="T24" fmla="*/ 128 w 136"/>
                  <a:gd name="T25" fmla="*/ 30 h 33"/>
                  <a:gd name="T26" fmla="*/ 129 w 136"/>
                  <a:gd name="T27" fmla="*/ 28 h 33"/>
                  <a:gd name="T28" fmla="*/ 131 w 136"/>
                  <a:gd name="T29" fmla="*/ 27 h 33"/>
                  <a:gd name="T30" fmla="*/ 132 w 136"/>
                  <a:gd name="T31" fmla="*/ 26 h 33"/>
                  <a:gd name="T32" fmla="*/ 132 w 136"/>
                  <a:gd name="T33" fmla="*/ 25 h 33"/>
                  <a:gd name="T34" fmla="*/ 133 w 136"/>
                  <a:gd name="T35" fmla="*/ 24 h 33"/>
                  <a:gd name="T36" fmla="*/ 134 w 136"/>
                  <a:gd name="T37" fmla="*/ 22 h 33"/>
                  <a:gd name="T38" fmla="*/ 134 w 136"/>
                  <a:gd name="T39" fmla="*/ 19 h 33"/>
                  <a:gd name="T40" fmla="*/ 135 w 136"/>
                  <a:gd name="T41" fmla="*/ 16 h 33"/>
                  <a:gd name="T42" fmla="*/ 134 w 136"/>
                  <a:gd name="T43" fmla="*/ 13 h 33"/>
                  <a:gd name="T44" fmla="*/ 134 w 136"/>
                  <a:gd name="T45" fmla="*/ 11 h 33"/>
                  <a:gd name="T46" fmla="*/ 133 w 136"/>
                  <a:gd name="T47" fmla="*/ 9 h 33"/>
                  <a:gd name="T48" fmla="*/ 132 w 136"/>
                  <a:gd name="T49" fmla="*/ 8 h 33"/>
                  <a:gd name="T50" fmla="*/ 132 w 136"/>
                  <a:gd name="T51" fmla="*/ 6 h 33"/>
                  <a:gd name="T52" fmla="*/ 131 w 136"/>
                  <a:gd name="T53" fmla="*/ 5 h 33"/>
                  <a:gd name="T54" fmla="*/ 129 w 136"/>
                  <a:gd name="T55" fmla="*/ 4 h 33"/>
                  <a:gd name="T56" fmla="*/ 128 w 136"/>
                  <a:gd name="T57" fmla="*/ 3 h 33"/>
                  <a:gd name="T58" fmla="*/ 127 w 136"/>
                  <a:gd name="T59" fmla="*/ 2 h 33"/>
                  <a:gd name="T60" fmla="*/ 126 w 136"/>
                  <a:gd name="T61" fmla="*/ 2 h 33"/>
                  <a:gd name="T62" fmla="*/ 124 w 136"/>
                  <a:gd name="T63" fmla="*/ 1 h 33"/>
                  <a:gd name="T64" fmla="*/ 122 w 136"/>
                  <a:gd name="T65" fmla="*/ 1 h 33"/>
                  <a:gd name="T66" fmla="*/ 121 w 136"/>
                  <a:gd name="T67" fmla="*/ 0 h 33"/>
                  <a:gd name="T68" fmla="*/ 119 w 136"/>
                  <a:gd name="T69" fmla="*/ 0 h 33"/>
                  <a:gd name="T70" fmla="*/ 130 w 136"/>
                  <a:gd name="T7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33">
                    <a:moveTo>
                      <a:pt x="130" y="28"/>
                    </a:moveTo>
                    <a:lnTo>
                      <a:pt x="119" y="0"/>
                    </a:lnTo>
                    <a:lnTo>
                      <a:pt x="0" y="0"/>
                    </a:lnTo>
                    <a:lnTo>
                      <a:pt x="0" y="32"/>
                    </a:lnTo>
                    <a:lnTo>
                      <a:pt x="119" y="32"/>
                    </a:lnTo>
                    <a:lnTo>
                      <a:pt x="130" y="28"/>
                    </a:lnTo>
                    <a:lnTo>
                      <a:pt x="119" y="32"/>
                    </a:lnTo>
                    <a:lnTo>
                      <a:pt x="121" y="32"/>
                    </a:lnTo>
                    <a:lnTo>
                      <a:pt x="122" y="32"/>
                    </a:lnTo>
                    <a:lnTo>
                      <a:pt x="124" y="31"/>
                    </a:lnTo>
                    <a:lnTo>
                      <a:pt x="126" y="31"/>
                    </a:lnTo>
                    <a:lnTo>
                      <a:pt x="127" y="30"/>
                    </a:lnTo>
                    <a:lnTo>
                      <a:pt x="128" y="30"/>
                    </a:lnTo>
                    <a:lnTo>
                      <a:pt x="129" y="28"/>
                    </a:lnTo>
                    <a:lnTo>
                      <a:pt x="131" y="27"/>
                    </a:lnTo>
                    <a:lnTo>
                      <a:pt x="132" y="26"/>
                    </a:lnTo>
                    <a:lnTo>
                      <a:pt x="132" y="25"/>
                    </a:lnTo>
                    <a:lnTo>
                      <a:pt x="133" y="24"/>
                    </a:lnTo>
                    <a:lnTo>
                      <a:pt x="134" y="22"/>
                    </a:lnTo>
                    <a:lnTo>
                      <a:pt x="134" y="19"/>
                    </a:lnTo>
                    <a:lnTo>
                      <a:pt x="135" y="16"/>
                    </a:lnTo>
                    <a:lnTo>
                      <a:pt x="134" y="13"/>
                    </a:lnTo>
                    <a:lnTo>
                      <a:pt x="134" y="11"/>
                    </a:lnTo>
                    <a:lnTo>
                      <a:pt x="133" y="9"/>
                    </a:lnTo>
                    <a:lnTo>
                      <a:pt x="132" y="8"/>
                    </a:lnTo>
                    <a:lnTo>
                      <a:pt x="132" y="6"/>
                    </a:lnTo>
                    <a:lnTo>
                      <a:pt x="131" y="5"/>
                    </a:lnTo>
                    <a:lnTo>
                      <a:pt x="129" y="4"/>
                    </a:lnTo>
                    <a:lnTo>
                      <a:pt x="128" y="3"/>
                    </a:lnTo>
                    <a:lnTo>
                      <a:pt x="127" y="2"/>
                    </a:lnTo>
                    <a:lnTo>
                      <a:pt x="126" y="2"/>
                    </a:lnTo>
                    <a:lnTo>
                      <a:pt x="124" y="1"/>
                    </a:lnTo>
                    <a:lnTo>
                      <a:pt x="122" y="1"/>
                    </a:lnTo>
                    <a:lnTo>
                      <a:pt x="121" y="0"/>
                    </a:lnTo>
                    <a:lnTo>
                      <a:pt x="119" y="0"/>
                    </a:lnTo>
                    <a:lnTo>
                      <a:pt x="130" y="28"/>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Freeform 122"/>
              <p:cNvSpPr>
                <a:spLocks/>
              </p:cNvSpPr>
              <p:nvPr/>
            </p:nvSpPr>
            <p:spPr bwMode="auto">
              <a:xfrm>
                <a:off x="3792" y="2544"/>
                <a:ext cx="100" cy="113"/>
              </a:xfrm>
              <a:custGeom>
                <a:avLst/>
                <a:gdLst>
                  <a:gd name="T0" fmla="*/ 112 w 113"/>
                  <a:gd name="T1" fmla="*/ 16 h 113"/>
                  <a:gd name="T2" fmla="*/ 84 w 113"/>
                  <a:gd name="T3" fmla="*/ 5 h 113"/>
                  <a:gd name="T4" fmla="*/ 0 w 113"/>
                  <a:gd name="T5" fmla="*/ 89 h 113"/>
                  <a:gd name="T6" fmla="*/ 23 w 113"/>
                  <a:gd name="T7" fmla="*/ 112 h 113"/>
                  <a:gd name="T8" fmla="*/ 107 w 113"/>
                  <a:gd name="T9" fmla="*/ 28 h 113"/>
                  <a:gd name="T10" fmla="*/ 112 w 113"/>
                  <a:gd name="T11" fmla="*/ 16 h 113"/>
                  <a:gd name="T12" fmla="*/ 107 w 113"/>
                  <a:gd name="T13" fmla="*/ 28 h 113"/>
                  <a:gd name="T14" fmla="*/ 108 w 113"/>
                  <a:gd name="T15" fmla="*/ 26 h 113"/>
                  <a:gd name="T16" fmla="*/ 109 w 113"/>
                  <a:gd name="T17" fmla="*/ 25 h 113"/>
                  <a:gd name="T18" fmla="*/ 110 w 113"/>
                  <a:gd name="T19" fmla="*/ 23 h 113"/>
                  <a:gd name="T20" fmla="*/ 111 w 113"/>
                  <a:gd name="T21" fmla="*/ 22 h 113"/>
                  <a:gd name="T22" fmla="*/ 111 w 113"/>
                  <a:gd name="T23" fmla="*/ 20 h 113"/>
                  <a:gd name="T24" fmla="*/ 112 w 113"/>
                  <a:gd name="T25" fmla="*/ 19 h 113"/>
                  <a:gd name="T26" fmla="*/ 112 w 113"/>
                  <a:gd name="T27" fmla="*/ 17 h 113"/>
                  <a:gd name="T28" fmla="*/ 112 w 113"/>
                  <a:gd name="T29" fmla="*/ 16 h 113"/>
                  <a:gd name="T30" fmla="*/ 112 w 113"/>
                  <a:gd name="T31" fmla="*/ 14 h 113"/>
                  <a:gd name="T32" fmla="*/ 111 w 113"/>
                  <a:gd name="T33" fmla="*/ 13 h 113"/>
                  <a:gd name="T34" fmla="*/ 111 w 113"/>
                  <a:gd name="T35" fmla="*/ 11 h 113"/>
                  <a:gd name="T36" fmla="*/ 110 w 113"/>
                  <a:gd name="T37" fmla="*/ 10 h 113"/>
                  <a:gd name="T38" fmla="*/ 109 w 113"/>
                  <a:gd name="T39" fmla="*/ 7 h 113"/>
                  <a:gd name="T40" fmla="*/ 107 w 113"/>
                  <a:gd name="T41" fmla="*/ 5 h 113"/>
                  <a:gd name="T42" fmla="*/ 105 w 113"/>
                  <a:gd name="T43" fmla="*/ 3 h 113"/>
                  <a:gd name="T44" fmla="*/ 102 w 113"/>
                  <a:gd name="T45" fmla="*/ 1 h 113"/>
                  <a:gd name="T46" fmla="*/ 101 w 113"/>
                  <a:gd name="T47" fmla="*/ 1 h 113"/>
                  <a:gd name="T48" fmla="*/ 99 w 113"/>
                  <a:gd name="T49" fmla="*/ 1 h 113"/>
                  <a:gd name="T50" fmla="*/ 98 w 113"/>
                  <a:gd name="T51" fmla="*/ 0 h 113"/>
                  <a:gd name="T52" fmla="*/ 96 w 113"/>
                  <a:gd name="T53" fmla="*/ 0 h 113"/>
                  <a:gd name="T54" fmla="*/ 95 w 113"/>
                  <a:gd name="T55" fmla="*/ 0 h 113"/>
                  <a:gd name="T56" fmla="*/ 93 w 113"/>
                  <a:gd name="T57" fmla="*/ 0 h 113"/>
                  <a:gd name="T58" fmla="*/ 92 w 113"/>
                  <a:gd name="T59" fmla="*/ 1 h 113"/>
                  <a:gd name="T60" fmla="*/ 90 w 113"/>
                  <a:gd name="T61" fmla="*/ 1 h 113"/>
                  <a:gd name="T62" fmla="*/ 89 w 113"/>
                  <a:gd name="T63" fmla="*/ 2 h 113"/>
                  <a:gd name="T64" fmla="*/ 87 w 113"/>
                  <a:gd name="T65" fmla="*/ 3 h 113"/>
                  <a:gd name="T66" fmla="*/ 86 w 113"/>
                  <a:gd name="T67" fmla="*/ 4 h 113"/>
                  <a:gd name="T68" fmla="*/ 84 w 113"/>
                  <a:gd name="T69" fmla="*/ 5 h 113"/>
                  <a:gd name="T70" fmla="*/ 112 w 113"/>
                  <a:gd name="T71"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112" y="16"/>
                    </a:moveTo>
                    <a:lnTo>
                      <a:pt x="84" y="5"/>
                    </a:lnTo>
                    <a:lnTo>
                      <a:pt x="0" y="89"/>
                    </a:lnTo>
                    <a:lnTo>
                      <a:pt x="23" y="112"/>
                    </a:lnTo>
                    <a:lnTo>
                      <a:pt x="107" y="28"/>
                    </a:lnTo>
                    <a:lnTo>
                      <a:pt x="112" y="16"/>
                    </a:lnTo>
                    <a:lnTo>
                      <a:pt x="107" y="28"/>
                    </a:lnTo>
                    <a:lnTo>
                      <a:pt x="108" y="26"/>
                    </a:lnTo>
                    <a:lnTo>
                      <a:pt x="109" y="25"/>
                    </a:lnTo>
                    <a:lnTo>
                      <a:pt x="110" y="23"/>
                    </a:lnTo>
                    <a:lnTo>
                      <a:pt x="111" y="22"/>
                    </a:lnTo>
                    <a:lnTo>
                      <a:pt x="111" y="20"/>
                    </a:lnTo>
                    <a:lnTo>
                      <a:pt x="112" y="19"/>
                    </a:lnTo>
                    <a:lnTo>
                      <a:pt x="112" y="17"/>
                    </a:lnTo>
                    <a:lnTo>
                      <a:pt x="112" y="16"/>
                    </a:lnTo>
                    <a:lnTo>
                      <a:pt x="112" y="14"/>
                    </a:lnTo>
                    <a:lnTo>
                      <a:pt x="111" y="13"/>
                    </a:lnTo>
                    <a:lnTo>
                      <a:pt x="111" y="11"/>
                    </a:lnTo>
                    <a:lnTo>
                      <a:pt x="110" y="10"/>
                    </a:lnTo>
                    <a:lnTo>
                      <a:pt x="109" y="7"/>
                    </a:lnTo>
                    <a:lnTo>
                      <a:pt x="107" y="5"/>
                    </a:lnTo>
                    <a:lnTo>
                      <a:pt x="105" y="3"/>
                    </a:lnTo>
                    <a:lnTo>
                      <a:pt x="102" y="1"/>
                    </a:lnTo>
                    <a:lnTo>
                      <a:pt x="101" y="1"/>
                    </a:lnTo>
                    <a:lnTo>
                      <a:pt x="99" y="1"/>
                    </a:lnTo>
                    <a:lnTo>
                      <a:pt x="98" y="0"/>
                    </a:lnTo>
                    <a:lnTo>
                      <a:pt x="96" y="0"/>
                    </a:lnTo>
                    <a:lnTo>
                      <a:pt x="95" y="0"/>
                    </a:lnTo>
                    <a:lnTo>
                      <a:pt x="93" y="0"/>
                    </a:lnTo>
                    <a:lnTo>
                      <a:pt x="92" y="1"/>
                    </a:lnTo>
                    <a:lnTo>
                      <a:pt x="90" y="1"/>
                    </a:lnTo>
                    <a:lnTo>
                      <a:pt x="89" y="2"/>
                    </a:lnTo>
                    <a:lnTo>
                      <a:pt x="87" y="3"/>
                    </a:lnTo>
                    <a:lnTo>
                      <a:pt x="86" y="4"/>
                    </a:lnTo>
                    <a:lnTo>
                      <a:pt x="84" y="5"/>
                    </a:lnTo>
                    <a:lnTo>
                      <a:pt x="112"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Freeform 123"/>
              <p:cNvSpPr>
                <a:spLocks/>
              </p:cNvSpPr>
              <p:nvPr/>
            </p:nvSpPr>
            <p:spPr bwMode="auto">
              <a:xfrm>
                <a:off x="3862" y="2364"/>
                <a:ext cx="30" cy="197"/>
              </a:xfrm>
              <a:custGeom>
                <a:avLst/>
                <a:gdLst>
                  <a:gd name="T0" fmla="*/ 28 w 34"/>
                  <a:gd name="T1" fmla="*/ 4 h 197"/>
                  <a:gd name="T2" fmla="*/ 0 w 34"/>
                  <a:gd name="T3" fmla="*/ 16 h 197"/>
                  <a:gd name="T4" fmla="*/ 0 w 34"/>
                  <a:gd name="T5" fmla="*/ 196 h 197"/>
                  <a:gd name="T6" fmla="*/ 33 w 34"/>
                  <a:gd name="T7" fmla="*/ 196 h 197"/>
                  <a:gd name="T8" fmla="*/ 33 w 34"/>
                  <a:gd name="T9" fmla="*/ 16 h 197"/>
                  <a:gd name="T10" fmla="*/ 28 w 34"/>
                  <a:gd name="T11" fmla="*/ 4 h 197"/>
                  <a:gd name="T12" fmla="*/ 33 w 34"/>
                  <a:gd name="T13" fmla="*/ 16 h 197"/>
                  <a:gd name="T14" fmla="*/ 32 w 34"/>
                  <a:gd name="T15" fmla="*/ 14 h 197"/>
                  <a:gd name="T16" fmla="*/ 32 w 34"/>
                  <a:gd name="T17" fmla="*/ 12 h 197"/>
                  <a:gd name="T18" fmla="*/ 32 w 34"/>
                  <a:gd name="T19" fmla="*/ 10 h 197"/>
                  <a:gd name="T20" fmla="*/ 31 w 34"/>
                  <a:gd name="T21" fmla="*/ 9 h 197"/>
                  <a:gd name="T22" fmla="*/ 30 w 34"/>
                  <a:gd name="T23" fmla="*/ 7 h 197"/>
                  <a:gd name="T24" fmla="*/ 30 w 34"/>
                  <a:gd name="T25" fmla="*/ 6 h 197"/>
                  <a:gd name="T26" fmla="*/ 29 w 34"/>
                  <a:gd name="T27" fmla="*/ 5 h 197"/>
                  <a:gd name="T28" fmla="*/ 28 w 34"/>
                  <a:gd name="T29" fmla="*/ 4 h 197"/>
                  <a:gd name="T30" fmla="*/ 26 w 34"/>
                  <a:gd name="T31" fmla="*/ 3 h 197"/>
                  <a:gd name="T32" fmla="*/ 25 w 34"/>
                  <a:gd name="T33" fmla="*/ 2 h 197"/>
                  <a:gd name="T34" fmla="*/ 24 w 34"/>
                  <a:gd name="T35" fmla="*/ 1 h 197"/>
                  <a:gd name="T36" fmla="*/ 22 w 34"/>
                  <a:gd name="T37" fmla="*/ 1 h 197"/>
                  <a:gd name="T38" fmla="*/ 19 w 34"/>
                  <a:gd name="T39" fmla="*/ 0 h 197"/>
                  <a:gd name="T40" fmla="*/ 17 w 34"/>
                  <a:gd name="T41" fmla="*/ 0 h 197"/>
                  <a:gd name="T42" fmla="*/ 14 w 34"/>
                  <a:gd name="T43" fmla="*/ 0 h 197"/>
                  <a:gd name="T44" fmla="*/ 11 w 34"/>
                  <a:gd name="T45" fmla="*/ 1 h 197"/>
                  <a:gd name="T46" fmla="*/ 9 w 34"/>
                  <a:gd name="T47" fmla="*/ 1 h 197"/>
                  <a:gd name="T48" fmla="*/ 8 w 34"/>
                  <a:gd name="T49" fmla="*/ 2 h 197"/>
                  <a:gd name="T50" fmla="*/ 7 w 34"/>
                  <a:gd name="T51" fmla="*/ 3 h 197"/>
                  <a:gd name="T52" fmla="*/ 5 w 34"/>
                  <a:gd name="T53" fmla="*/ 4 h 197"/>
                  <a:gd name="T54" fmla="*/ 5 w 34"/>
                  <a:gd name="T55" fmla="*/ 5 h 197"/>
                  <a:gd name="T56" fmla="*/ 3 w 34"/>
                  <a:gd name="T57" fmla="*/ 6 h 197"/>
                  <a:gd name="T58" fmla="*/ 3 w 34"/>
                  <a:gd name="T59" fmla="*/ 7 h 197"/>
                  <a:gd name="T60" fmla="*/ 2 w 34"/>
                  <a:gd name="T61" fmla="*/ 9 h 197"/>
                  <a:gd name="T62" fmla="*/ 1 w 34"/>
                  <a:gd name="T63" fmla="*/ 10 h 197"/>
                  <a:gd name="T64" fmla="*/ 1 w 34"/>
                  <a:gd name="T65" fmla="*/ 12 h 197"/>
                  <a:gd name="T66" fmla="*/ 1 w 34"/>
                  <a:gd name="T67" fmla="*/ 14 h 197"/>
                  <a:gd name="T68" fmla="*/ 0 w 34"/>
                  <a:gd name="T69" fmla="*/ 16 h 197"/>
                  <a:gd name="T70" fmla="*/ 28 w 34"/>
                  <a:gd name="T71" fmla="*/ 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197">
                    <a:moveTo>
                      <a:pt x="28" y="4"/>
                    </a:moveTo>
                    <a:lnTo>
                      <a:pt x="0" y="16"/>
                    </a:lnTo>
                    <a:lnTo>
                      <a:pt x="0" y="196"/>
                    </a:lnTo>
                    <a:lnTo>
                      <a:pt x="33" y="196"/>
                    </a:lnTo>
                    <a:lnTo>
                      <a:pt x="33" y="16"/>
                    </a:lnTo>
                    <a:lnTo>
                      <a:pt x="28" y="4"/>
                    </a:lnTo>
                    <a:lnTo>
                      <a:pt x="33" y="16"/>
                    </a:lnTo>
                    <a:lnTo>
                      <a:pt x="32" y="14"/>
                    </a:lnTo>
                    <a:lnTo>
                      <a:pt x="32" y="12"/>
                    </a:lnTo>
                    <a:lnTo>
                      <a:pt x="32" y="10"/>
                    </a:lnTo>
                    <a:lnTo>
                      <a:pt x="31" y="9"/>
                    </a:lnTo>
                    <a:lnTo>
                      <a:pt x="30" y="7"/>
                    </a:lnTo>
                    <a:lnTo>
                      <a:pt x="30" y="6"/>
                    </a:lnTo>
                    <a:lnTo>
                      <a:pt x="29" y="5"/>
                    </a:lnTo>
                    <a:lnTo>
                      <a:pt x="28" y="4"/>
                    </a:lnTo>
                    <a:lnTo>
                      <a:pt x="26" y="3"/>
                    </a:lnTo>
                    <a:lnTo>
                      <a:pt x="25" y="2"/>
                    </a:lnTo>
                    <a:lnTo>
                      <a:pt x="24" y="1"/>
                    </a:lnTo>
                    <a:lnTo>
                      <a:pt x="22" y="1"/>
                    </a:lnTo>
                    <a:lnTo>
                      <a:pt x="19" y="0"/>
                    </a:lnTo>
                    <a:lnTo>
                      <a:pt x="17" y="0"/>
                    </a:lnTo>
                    <a:lnTo>
                      <a:pt x="14" y="0"/>
                    </a:lnTo>
                    <a:lnTo>
                      <a:pt x="11" y="1"/>
                    </a:lnTo>
                    <a:lnTo>
                      <a:pt x="9" y="1"/>
                    </a:lnTo>
                    <a:lnTo>
                      <a:pt x="8" y="2"/>
                    </a:lnTo>
                    <a:lnTo>
                      <a:pt x="7" y="3"/>
                    </a:lnTo>
                    <a:lnTo>
                      <a:pt x="5" y="4"/>
                    </a:lnTo>
                    <a:lnTo>
                      <a:pt x="5" y="5"/>
                    </a:lnTo>
                    <a:lnTo>
                      <a:pt x="3" y="6"/>
                    </a:lnTo>
                    <a:lnTo>
                      <a:pt x="3" y="7"/>
                    </a:lnTo>
                    <a:lnTo>
                      <a:pt x="2" y="9"/>
                    </a:lnTo>
                    <a:lnTo>
                      <a:pt x="1" y="10"/>
                    </a:lnTo>
                    <a:lnTo>
                      <a:pt x="1" y="12"/>
                    </a:lnTo>
                    <a:lnTo>
                      <a:pt x="1" y="14"/>
                    </a:lnTo>
                    <a:lnTo>
                      <a:pt x="0" y="16"/>
                    </a:lnTo>
                    <a:lnTo>
                      <a:pt x="28" y="4"/>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Freeform 124"/>
              <p:cNvSpPr>
                <a:spLocks/>
              </p:cNvSpPr>
              <p:nvPr/>
            </p:nvSpPr>
            <p:spPr bwMode="auto">
              <a:xfrm>
                <a:off x="3788" y="2279"/>
                <a:ext cx="100" cy="113"/>
              </a:xfrm>
              <a:custGeom>
                <a:avLst/>
                <a:gdLst>
                  <a:gd name="T0" fmla="*/ 17 w 113"/>
                  <a:gd name="T1" fmla="*/ 1 h 113"/>
                  <a:gd name="T2" fmla="*/ 5 w 113"/>
                  <a:gd name="T3" fmla="*/ 28 h 113"/>
                  <a:gd name="T4" fmla="*/ 89 w 113"/>
                  <a:gd name="T5" fmla="*/ 112 h 113"/>
                  <a:gd name="T6" fmla="*/ 112 w 113"/>
                  <a:gd name="T7" fmla="*/ 89 h 113"/>
                  <a:gd name="T8" fmla="*/ 28 w 113"/>
                  <a:gd name="T9" fmla="*/ 5 h 113"/>
                  <a:gd name="T10" fmla="*/ 17 w 113"/>
                  <a:gd name="T11" fmla="*/ 1 h 113"/>
                  <a:gd name="T12" fmla="*/ 28 w 113"/>
                  <a:gd name="T13" fmla="*/ 5 h 113"/>
                  <a:gd name="T14" fmla="*/ 27 w 113"/>
                  <a:gd name="T15" fmla="*/ 4 h 113"/>
                  <a:gd name="T16" fmla="*/ 25 w 113"/>
                  <a:gd name="T17" fmla="*/ 3 h 113"/>
                  <a:gd name="T18" fmla="*/ 24 w 113"/>
                  <a:gd name="T19" fmla="*/ 2 h 113"/>
                  <a:gd name="T20" fmla="*/ 22 w 113"/>
                  <a:gd name="T21" fmla="*/ 1 h 113"/>
                  <a:gd name="T22" fmla="*/ 21 w 113"/>
                  <a:gd name="T23" fmla="*/ 1 h 113"/>
                  <a:gd name="T24" fmla="*/ 19 w 113"/>
                  <a:gd name="T25" fmla="*/ 0 h 113"/>
                  <a:gd name="T26" fmla="*/ 18 w 113"/>
                  <a:gd name="T27" fmla="*/ 0 h 113"/>
                  <a:gd name="T28" fmla="*/ 16 w 113"/>
                  <a:gd name="T29" fmla="*/ 0 h 113"/>
                  <a:gd name="T30" fmla="*/ 15 w 113"/>
                  <a:gd name="T31" fmla="*/ 0 h 113"/>
                  <a:gd name="T32" fmla="*/ 13 w 113"/>
                  <a:gd name="T33" fmla="*/ 1 h 113"/>
                  <a:gd name="T34" fmla="*/ 11 w 113"/>
                  <a:gd name="T35" fmla="*/ 1 h 113"/>
                  <a:gd name="T36" fmla="*/ 10 w 113"/>
                  <a:gd name="T37" fmla="*/ 2 h 113"/>
                  <a:gd name="T38" fmla="*/ 8 w 113"/>
                  <a:gd name="T39" fmla="*/ 3 h 113"/>
                  <a:gd name="T40" fmla="*/ 5 w 113"/>
                  <a:gd name="T41" fmla="*/ 5 h 113"/>
                  <a:gd name="T42" fmla="*/ 3 w 113"/>
                  <a:gd name="T43" fmla="*/ 8 h 113"/>
                  <a:gd name="T44" fmla="*/ 2 w 113"/>
                  <a:gd name="T45" fmla="*/ 10 h 113"/>
                  <a:gd name="T46" fmla="*/ 1 w 113"/>
                  <a:gd name="T47" fmla="*/ 11 h 113"/>
                  <a:gd name="T48" fmla="*/ 1 w 113"/>
                  <a:gd name="T49" fmla="*/ 13 h 113"/>
                  <a:gd name="T50" fmla="*/ 0 w 113"/>
                  <a:gd name="T51" fmla="*/ 14 h 113"/>
                  <a:gd name="T52" fmla="*/ 0 w 113"/>
                  <a:gd name="T53" fmla="*/ 16 h 113"/>
                  <a:gd name="T54" fmla="*/ 0 w 113"/>
                  <a:gd name="T55" fmla="*/ 18 h 113"/>
                  <a:gd name="T56" fmla="*/ 0 w 113"/>
                  <a:gd name="T57" fmla="*/ 19 h 113"/>
                  <a:gd name="T58" fmla="*/ 1 w 113"/>
                  <a:gd name="T59" fmla="*/ 21 h 113"/>
                  <a:gd name="T60" fmla="*/ 1 w 113"/>
                  <a:gd name="T61" fmla="*/ 22 h 113"/>
                  <a:gd name="T62" fmla="*/ 2 w 113"/>
                  <a:gd name="T63" fmla="*/ 24 h 113"/>
                  <a:gd name="T64" fmla="*/ 3 w 113"/>
                  <a:gd name="T65" fmla="*/ 25 h 113"/>
                  <a:gd name="T66" fmla="*/ 4 w 113"/>
                  <a:gd name="T67" fmla="*/ 27 h 113"/>
                  <a:gd name="T68" fmla="*/ 5 w 113"/>
                  <a:gd name="T69" fmla="*/ 28 h 113"/>
                  <a:gd name="T70" fmla="*/ 17 w 113"/>
                  <a:gd name="T71"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17" y="1"/>
                    </a:moveTo>
                    <a:lnTo>
                      <a:pt x="5" y="28"/>
                    </a:lnTo>
                    <a:lnTo>
                      <a:pt x="89" y="112"/>
                    </a:lnTo>
                    <a:lnTo>
                      <a:pt x="112" y="89"/>
                    </a:lnTo>
                    <a:lnTo>
                      <a:pt x="28" y="5"/>
                    </a:lnTo>
                    <a:lnTo>
                      <a:pt x="17" y="1"/>
                    </a:lnTo>
                    <a:lnTo>
                      <a:pt x="28" y="5"/>
                    </a:lnTo>
                    <a:lnTo>
                      <a:pt x="27" y="4"/>
                    </a:lnTo>
                    <a:lnTo>
                      <a:pt x="25" y="3"/>
                    </a:lnTo>
                    <a:lnTo>
                      <a:pt x="24" y="2"/>
                    </a:lnTo>
                    <a:lnTo>
                      <a:pt x="22" y="1"/>
                    </a:lnTo>
                    <a:lnTo>
                      <a:pt x="21" y="1"/>
                    </a:lnTo>
                    <a:lnTo>
                      <a:pt x="19" y="0"/>
                    </a:lnTo>
                    <a:lnTo>
                      <a:pt x="18" y="0"/>
                    </a:lnTo>
                    <a:lnTo>
                      <a:pt x="16" y="0"/>
                    </a:lnTo>
                    <a:lnTo>
                      <a:pt x="15" y="0"/>
                    </a:lnTo>
                    <a:lnTo>
                      <a:pt x="13" y="1"/>
                    </a:lnTo>
                    <a:lnTo>
                      <a:pt x="11" y="1"/>
                    </a:lnTo>
                    <a:lnTo>
                      <a:pt x="10" y="2"/>
                    </a:lnTo>
                    <a:lnTo>
                      <a:pt x="8" y="3"/>
                    </a:lnTo>
                    <a:lnTo>
                      <a:pt x="5" y="5"/>
                    </a:lnTo>
                    <a:lnTo>
                      <a:pt x="3" y="8"/>
                    </a:lnTo>
                    <a:lnTo>
                      <a:pt x="2" y="10"/>
                    </a:lnTo>
                    <a:lnTo>
                      <a:pt x="1" y="11"/>
                    </a:lnTo>
                    <a:lnTo>
                      <a:pt x="1" y="13"/>
                    </a:lnTo>
                    <a:lnTo>
                      <a:pt x="0" y="14"/>
                    </a:lnTo>
                    <a:lnTo>
                      <a:pt x="0" y="16"/>
                    </a:lnTo>
                    <a:lnTo>
                      <a:pt x="0" y="18"/>
                    </a:lnTo>
                    <a:lnTo>
                      <a:pt x="0" y="19"/>
                    </a:lnTo>
                    <a:lnTo>
                      <a:pt x="1" y="21"/>
                    </a:lnTo>
                    <a:lnTo>
                      <a:pt x="1" y="22"/>
                    </a:lnTo>
                    <a:lnTo>
                      <a:pt x="2" y="24"/>
                    </a:lnTo>
                    <a:lnTo>
                      <a:pt x="3" y="25"/>
                    </a:lnTo>
                    <a:lnTo>
                      <a:pt x="4" y="27"/>
                    </a:lnTo>
                    <a:lnTo>
                      <a:pt x="5" y="28"/>
                    </a:lnTo>
                    <a:lnTo>
                      <a:pt x="17" y="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Freeform 125"/>
              <p:cNvSpPr>
                <a:spLocks/>
              </p:cNvSpPr>
              <p:nvPr/>
            </p:nvSpPr>
            <p:spPr bwMode="auto">
              <a:xfrm>
                <a:off x="3683" y="2280"/>
                <a:ext cx="121" cy="33"/>
              </a:xfrm>
              <a:custGeom>
                <a:avLst/>
                <a:gdLst>
                  <a:gd name="T0" fmla="*/ 4 w 136"/>
                  <a:gd name="T1" fmla="*/ 4 h 33"/>
                  <a:gd name="T2" fmla="*/ 16 w 136"/>
                  <a:gd name="T3" fmla="*/ 32 h 33"/>
                  <a:gd name="T4" fmla="*/ 135 w 136"/>
                  <a:gd name="T5" fmla="*/ 32 h 33"/>
                  <a:gd name="T6" fmla="*/ 135 w 136"/>
                  <a:gd name="T7" fmla="*/ 0 h 33"/>
                  <a:gd name="T8" fmla="*/ 16 w 136"/>
                  <a:gd name="T9" fmla="*/ 0 h 33"/>
                  <a:gd name="T10" fmla="*/ 4 w 136"/>
                  <a:gd name="T11" fmla="*/ 4 h 33"/>
                  <a:gd name="T12" fmla="*/ 16 w 136"/>
                  <a:gd name="T13" fmla="*/ 0 h 33"/>
                  <a:gd name="T14" fmla="*/ 14 w 136"/>
                  <a:gd name="T15" fmla="*/ 0 h 33"/>
                  <a:gd name="T16" fmla="*/ 12 w 136"/>
                  <a:gd name="T17" fmla="*/ 0 h 33"/>
                  <a:gd name="T18" fmla="*/ 11 w 136"/>
                  <a:gd name="T19" fmla="*/ 1 h 33"/>
                  <a:gd name="T20" fmla="*/ 9 w 136"/>
                  <a:gd name="T21" fmla="*/ 1 h 33"/>
                  <a:gd name="T22" fmla="*/ 7 w 136"/>
                  <a:gd name="T23" fmla="*/ 2 h 33"/>
                  <a:gd name="T24" fmla="*/ 6 w 136"/>
                  <a:gd name="T25" fmla="*/ 2 h 33"/>
                  <a:gd name="T26" fmla="*/ 5 w 136"/>
                  <a:gd name="T27" fmla="*/ 4 h 33"/>
                  <a:gd name="T28" fmla="*/ 4 w 136"/>
                  <a:gd name="T29" fmla="*/ 5 h 33"/>
                  <a:gd name="T30" fmla="*/ 3 w 136"/>
                  <a:gd name="T31" fmla="*/ 6 h 33"/>
                  <a:gd name="T32" fmla="*/ 2 w 136"/>
                  <a:gd name="T33" fmla="*/ 7 h 33"/>
                  <a:gd name="T34" fmla="*/ 1 w 136"/>
                  <a:gd name="T35" fmla="*/ 9 h 33"/>
                  <a:gd name="T36" fmla="*/ 1 w 136"/>
                  <a:gd name="T37" fmla="*/ 10 h 33"/>
                  <a:gd name="T38" fmla="*/ 0 w 136"/>
                  <a:gd name="T39" fmla="*/ 13 h 33"/>
                  <a:gd name="T40" fmla="*/ 0 w 136"/>
                  <a:gd name="T41" fmla="*/ 16 h 33"/>
                  <a:gd name="T42" fmla="*/ 0 w 136"/>
                  <a:gd name="T43" fmla="*/ 19 h 33"/>
                  <a:gd name="T44" fmla="*/ 1 w 136"/>
                  <a:gd name="T45" fmla="*/ 21 h 33"/>
                  <a:gd name="T46" fmla="*/ 1 w 136"/>
                  <a:gd name="T47" fmla="*/ 23 h 33"/>
                  <a:gd name="T48" fmla="*/ 2 w 136"/>
                  <a:gd name="T49" fmla="*/ 24 h 33"/>
                  <a:gd name="T50" fmla="*/ 3 w 136"/>
                  <a:gd name="T51" fmla="*/ 26 h 33"/>
                  <a:gd name="T52" fmla="*/ 4 w 136"/>
                  <a:gd name="T53" fmla="*/ 27 h 33"/>
                  <a:gd name="T54" fmla="*/ 5 w 136"/>
                  <a:gd name="T55" fmla="*/ 28 h 33"/>
                  <a:gd name="T56" fmla="*/ 6 w 136"/>
                  <a:gd name="T57" fmla="*/ 29 h 33"/>
                  <a:gd name="T58" fmla="*/ 7 w 136"/>
                  <a:gd name="T59" fmla="*/ 30 h 33"/>
                  <a:gd name="T60" fmla="*/ 9 w 136"/>
                  <a:gd name="T61" fmla="*/ 30 h 33"/>
                  <a:gd name="T62" fmla="*/ 11 w 136"/>
                  <a:gd name="T63" fmla="*/ 31 h 33"/>
                  <a:gd name="T64" fmla="*/ 12 w 136"/>
                  <a:gd name="T65" fmla="*/ 31 h 33"/>
                  <a:gd name="T66" fmla="*/ 14 w 136"/>
                  <a:gd name="T67" fmla="*/ 32 h 33"/>
                  <a:gd name="T68" fmla="*/ 16 w 136"/>
                  <a:gd name="T69" fmla="*/ 32 h 33"/>
                  <a:gd name="T70" fmla="*/ 4 w 136"/>
                  <a:gd name="T7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33">
                    <a:moveTo>
                      <a:pt x="4" y="4"/>
                    </a:moveTo>
                    <a:lnTo>
                      <a:pt x="16" y="32"/>
                    </a:lnTo>
                    <a:lnTo>
                      <a:pt x="135" y="32"/>
                    </a:lnTo>
                    <a:lnTo>
                      <a:pt x="135" y="0"/>
                    </a:lnTo>
                    <a:lnTo>
                      <a:pt x="16" y="0"/>
                    </a:lnTo>
                    <a:lnTo>
                      <a:pt x="4" y="4"/>
                    </a:lnTo>
                    <a:lnTo>
                      <a:pt x="16" y="0"/>
                    </a:lnTo>
                    <a:lnTo>
                      <a:pt x="14" y="0"/>
                    </a:lnTo>
                    <a:lnTo>
                      <a:pt x="12" y="0"/>
                    </a:lnTo>
                    <a:lnTo>
                      <a:pt x="11" y="1"/>
                    </a:lnTo>
                    <a:lnTo>
                      <a:pt x="9" y="1"/>
                    </a:lnTo>
                    <a:lnTo>
                      <a:pt x="7" y="2"/>
                    </a:lnTo>
                    <a:lnTo>
                      <a:pt x="6" y="2"/>
                    </a:lnTo>
                    <a:lnTo>
                      <a:pt x="5" y="4"/>
                    </a:lnTo>
                    <a:lnTo>
                      <a:pt x="4" y="5"/>
                    </a:lnTo>
                    <a:lnTo>
                      <a:pt x="3" y="6"/>
                    </a:lnTo>
                    <a:lnTo>
                      <a:pt x="2" y="7"/>
                    </a:lnTo>
                    <a:lnTo>
                      <a:pt x="1" y="9"/>
                    </a:lnTo>
                    <a:lnTo>
                      <a:pt x="1" y="10"/>
                    </a:lnTo>
                    <a:lnTo>
                      <a:pt x="0" y="13"/>
                    </a:lnTo>
                    <a:lnTo>
                      <a:pt x="0" y="16"/>
                    </a:lnTo>
                    <a:lnTo>
                      <a:pt x="0" y="19"/>
                    </a:lnTo>
                    <a:lnTo>
                      <a:pt x="1" y="21"/>
                    </a:lnTo>
                    <a:lnTo>
                      <a:pt x="1" y="23"/>
                    </a:lnTo>
                    <a:lnTo>
                      <a:pt x="2" y="24"/>
                    </a:lnTo>
                    <a:lnTo>
                      <a:pt x="3" y="26"/>
                    </a:lnTo>
                    <a:lnTo>
                      <a:pt x="4" y="27"/>
                    </a:lnTo>
                    <a:lnTo>
                      <a:pt x="5" y="28"/>
                    </a:lnTo>
                    <a:lnTo>
                      <a:pt x="6" y="29"/>
                    </a:lnTo>
                    <a:lnTo>
                      <a:pt x="7" y="30"/>
                    </a:lnTo>
                    <a:lnTo>
                      <a:pt x="9" y="30"/>
                    </a:lnTo>
                    <a:lnTo>
                      <a:pt x="11" y="31"/>
                    </a:lnTo>
                    <a:lnTo>
                      <a:pt x="12" y="31"/>
                    </a:lnTo>
                    <a:lnTo>
                      <a:pt x="14" y="32"/>
                    </a:lnTo>
                    <a:lnTo>
                      <a:pt x="16" y="32"/>
                    </a:lnTo>
                    <a:lnTo>
                      <a:pt x="4" y="4"/>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 name="Freeform 126"/>
              <p:cNvSpPr>
                <a:spLocks/>
              </p:cNvSpPr>
              <p:nvPr/>
            </p:nvSpPr>
            <p:spPr bwMode="auto">
              <a:xfrm>
                <a:off x="3608" y="2284"/>
                <a:ext cx="100" cy="113"/>
              </a:xfrm>
              <a:custGeom>
                <a:avLst/>
                <a:gdLst>
                  <a:gd name="T0" fmla="*/ 0 w 112"/>
                  <a:gd name="T1" fmla="*/ 96 h 113"/>
                  <a:gd name="T2" fmla="*/ 27 w 112"/>
                  <a:gd name="T3" fmla="*/ 107 h 113"/>
                  <a:gd name="T4" fmla="*/ 111 w 112"/>
                  <a:gd name="T5" fmla="*/ 23 h 113"/>
                  <a:gd name="T6" fmla="*/ 88 w 112"/>
                  <a:gd name="T7" fmla="*/ 0 h 113"/>
                  <a:gd name="T8" fmla="*/ 4 w 112"/>
                  <a:gd name="T9" fmla="*/ 84 h 113"/>
                  <a:gd name="T10" fmla="*/ 0 w 112"/>
                  <a:gd name="T11" fmla="*/ 96 h 113"/>
                  <a:gd name="T12" fmla="*/ 4 w 112"/>
                  <a:gd name="T13" fmla="*/ 84 h 113"/>
                  <a:gd name="T14" fmla="*/ 3 w 112"/>
                  <a:gd name="T15" fmla="*/ 86 h 113"/>
                  <a:gd name="T16" fmla="*/ 2 w 112"/>
                  <a:gd name="T17" fmla="*/ 87 h 113"/>
                  <a:gd name="T18" fmla="*/ 1 w 112"/>
                  <a:gd name="T19" fmla="*/ 89 h 113"/>
                  <a:gd name="T20" fmla="*/ 1 w 112"/>
                  <a:gd name="T21" fmla="*/ 90 h 113"/>
                  <a:gd name="T22" fmla="*/ 0 w 112"/>
                  <a:gd name="T23" fmla="*/ 92 h 113"/>
                  <a:gd name="T24" fmla="*/ 0 w 112"/>
                  <a:gd name="T25" fmla="*/ 93 h 113"/>
                  <a:gd name="T26" fmla="*/ 0 w 112"/>
                  <a:gd name="T27" fmla="*/ 95 h 113"/>
                  <a:gd name="T28" fmla="*/ 0 w 112"/>
                  <a:gd name="T29" fmla="*/ 96 h 113"/>
                  <a:gd name="T30" fmla="*/ 0 w 112"/>
                  <a:gd name="T31" fmla="*/ 98 h 113"/>
                  <a:gd name="T32" fmla="*/ 0 w 112"/>
                  <a:gd name="T33" fmla="*/ 99 h 113"/>
                  <a:gd name="T34" fmla="*/ 1 w 112"/>
                  <a:gd name="T35" fmla="*/ 101 h 113"/>
                  <a:gd name="T36" fmla="*/ 1 w 112"/>
                  <a:gd name="T37" fmla="*/ 102 h 113"/>
                  <a:gd name="T38" fmla="*/ 3 w 112"/>
                  <a:gd name="T39" fmla="*/ 105 h 113"/>
                  <a:gd name="T40" fmla="*/ 4 w 112"/>
                  <a:gd name="T41" fmla="*/ 107 h 113"/>
                  <a:gd name="T42" fmla="*/ 7 w 112"/>
                  <a:gd name="T43" fmla="*/ 109 h 113"/>
                  <a:gd name="T44" fmla="*/ 9 w 112"/>
                  <a:gd name="T45" fmla="*/ 111 h 113"/>
                  <a:gd name="T46" fmla="*/ 11 w 112"/>
                  <a:gd name="T47" fmla="*/ 111 h 113"/>
                  <a:gd name="T48" fmla="*/ 12 w 112"/>
                  <a:gd name="T49" fmla="*/ 111 h 113"/>
                  <a:gd name="T50" fmla="*/ 14 w 112"/>
                  <a:gd name="T51" fmla="*/ 112 h 113"/>
                  <a:gd name="T52" fmla="*/ 15 w 112"/>
                  <a:gd name="T53" fmla="*/ 112 h 113"/>
                  <a:gd name="T54" fmla="*/ 17 w 112"/>
                  <a:gd name="T55" fmla="*/ 112 h 113"/>
                  <a:gd name="T56" fmla="*/ 18 w 112"/>
                  <a:gd name="T57" fmla="*/ 112 h 113"/>
                  <a:gd name="T58" fmla="*/ 20 w 112"/>
                  <a:gd name="T59" fmla="*/ 111 h 113"/>
                  <a:gd name="T60" fmla="*/ 21 w 112"/>
                  <a:gd name="T61" fmla="*/ 111 h 113"/>
                  <a:gd name="T62" fmla="*/ 23 w 112"/>
                  <a:gd name="T63" fmla="*/ 110 h 113"/>
                  <a:gd name="T64" fmla="*/ 24 w 112"/>
                  <a:gd name="T65" fmla="*/ 109 h 113"/>
                  <a:gd name="T66" fmla="*/ 26 w 112"/>
                  <a:gd name="T67" fmla="*/ 108 h 113"/>
                  <a:gd name="T68" fmla="*/ 27 w 112"/>
                  <a:gd name="T69" fmla="*/ 107 h 113"/>
                  <a:gd name="T70" fmla="*/ 0 w 112"/>
                  <a:gd name="T71" fmla="*/ 9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113">
                    <a:moveTo>
                      <a:pt x="0" y="96"/>
                    </a:moveTo>
                    <a:lnTo>
                      <a:pt x="27" y="107"/>
                    </a:lnTo>
                    <a:lnTo>
                      <a:pt x="111" y="23"/>
                    </a:lnTo>
                    <a:lnTo>
                      <a:pt x="88" y="0"/>
                    </a:lnTo>
                    <a:lnTo>
                      <a:pt x="4" y="84"/>
                    </a:lnTo>
                    <a:lnTo>
                      <a:pt x="0" y="96"/>
                    </a:lnTo>
                    <a:lnTo>
                      <a:pt x="4" y="84"/>
                    </a:lnTo>
                    <a:lnTo>
                      <a:pt x="3" y="86"/>
                    </a:lnTo>
                    <a:lnTo>
                      <a:pt x="2" y="87"/>
                    </a:lnTo>
                    <a:lnTo>
                      <a:pt x="1" y="89"/>
                    </a:lnTo>
                    <a:lnTo>
                      <a:pt x="1" y="90"/>
                    </a:lnTo>
                    <a:lnTo>
                      <a:pt x="0" y="92"/>
                    </a:lnTo>
                    <a:lnTo>
                      <a:pt x="0" y="93"/>
                    </a:lnTo>
                    <a:lnTo>
                      <a:pt x="0" y="95"/>
                    </a:lnTo>
                    <a:lnTo>
                      <a:pt x="0" y="96"/>
                    </a:lnTo>
                    <a:lnTo>
                      <a:pt x="0" y="98"/>
                    </a:lnTo>
                    <a:lnTo>
                      <a:pt x="0" y="99"/>
                    </a:lnTo>
                    <a:lnTo>
                      <a:pt x="1" y="101"/>
                    </a:lnTo>
                    <a:lnTo>
                      <a:pt x="1" y="102"/>
                    </a:lnTo>
                    <a:lnTo>
                      <a:pt x="3" y="105"/>
                    </a:lnTo>
                    <a:lnTo>
                      <a:pt x="4" y="107"/>
                    </a:lnTo>
                    <a:lnTo>
                      <a:pt x="7" y="109"/>
                    </a:lnTo>
                    <a:lnTo>
                      <a:pt x="9" y="111"/>
                    </a:lnTo>
                    <a:lnTo>
                      <a:pt x="11" y="111"/>
                    </a:lnTo>
                    <a:lnTo>
                      <a:pt x="12" y="111"/>
                    </a:lnTo>
                    <a:lnTo>
                      <a:pt x="14" y="112"/>
                    </a:lnTo>
                    <a:lnTo>
                      <a:pt x="15" y="112"/>
                    </a:lnTo>
                    <a:lnTo>
                      <a:pt x="17" y="112"/>
                    </a:lnTo>
                    <a:lnTo>
                      <a:pt x="18" y="112"/>
                    </a:lnTo>
                    <a:lnTo>
                      <a:pt x="20" y="111"/>
                    </a:lnTo>
                    <a:lnTo>
                      <a:pt x="21" y="111"/>
                    </a:lnTo>
                    <a:lnTo>
                      <a:pt x="23" y="110"/>
                    </a:lnTo>
                    <a:lnTo>
                      <a:pt x="24" y="109"/>
                    </a:lnTo>
                    <a:lnTo>
                      <a:pt x="26" y="108"/>
                    </a:lnTo>
                    <a:lnTo>
                      <a:pt x="27" y="107"/>
                    </a:lnTo>
                    <a:lnTo>
                      <a:pt x="0" y="9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Freeform 127"/>
              <p:cNvSpPr>
                <a:spLocks/>
              </p:cNvSpPr>
              <p:nvPr/>
            </p:nvSpPr>
            <p:spPr bwMode="auto">
              <a:xfrm>
                <a:off x="3608" y="2380"/>
                <a:ext cx="29" cy="197"/>
              </a:xfrm>
              <a:custGeom>
                <a:avLst/>
                <a:gdLst>
                  <a:gd name="T0" fmla="*/ 32 w 33"/>
                  <a:gd name="T1" fmla="*/ 180 h 197"/>
                  <a:gd name="T2" fmla="*/ 32 w 33"/>
                  <a:gd name="T3" fmla="*/ 0 h 197"/>
                  <a:gd name="T4" fmla="*/ 0 w 33"/>
                  <a:gd name="T5" fmla="*/ 0 h 197"/>
                  <a:gd name="T6" fmla="*/ 0 w 33"/>
                  <a:gd name="T7" fmla="*/ 180 h 197"/>
                  <a:gd name="T8" fmla="*/ 0 w 33"/>
                  <a:gd name="T9" fmla="*/ 180 h 197"/>
                  <a:gd name="T10" fmla="*/ 0 w 33"/>
                  <a:gd name="T11" fmla="*/ 182 h 197"/>
                  <a:gd name="T12" fmla="*/ 0 w 33"/>
                  <a:gd name="T13" fmla="*/ 184 h 197"/>
                  <a:gd name="T14" fmla="*/ 1 w 33"/>
                  <a:gd name="T15" fmla="*/ 186 h 197"/>
                  <a:gd name="T16" fmla="*/ 1 w 33"/>
                  <a:gd name="T17" fmla="*/ 188 h 197"/>
                  <a:gd name="T18" fmla="*/ 2 w 33"/>
                  <a:gd name="T19" fmla="*/ 189 h 197"/>
                  <a:gd name="T20" fmla="*/ 3 w 33"/>
                  <a:gd name="T21" fmla="*/ 190 h 197"/>
                  <a:gd name="T22" fmla="*/ 4 w 33"/>
                  <a:gd name="T23" fmla="*/ 191 h 197"/>
                  <a:gd name="T24" fmla="*/ 5 w 33"/>
                  <a:gd name="T25" fmla="*/ 192 h 197"/>
                  <a:gd name="T26" fmla="*/ 6 w 33"/>
                  <a:gd name="T27" fmla="*/ 193 h 197"/>
                  <a:gd name="T28" fmla="*/ 7 w 33"/>
                  <a:gd name="T29" fmla="*/ 194 h 197"/>
                  <a:gd name="T30" fmla="*/ 9 w 33"/>
                  <a:gd name="T31" fmla="*/ 195 h 197"/>
                  <a:gd name="T32" fmla="*/ 10 w 33"/>
                  <a:gd name="T33" fmla="*/ 195 h 197"/>
                  <a:gd name="T34" fmla="*/ 13 w 33"/>
                  <a:gd name="T35" fmla="*/ 196 h 197"/>
                  <a:gd name="T36" fmla="*/ 16 w 33"/>
                  <a:gd name="T37" fmla="*/ 196 h 197"/>
                  <a:gd name="T38" fmla="*/ 19 w 33"/>
                  <a:gd name="T39" fmla="*/ 196 h 197"/>
                  <a:gd name="T40" fmla="*/ 22 w 33"/>
                  <a:gd name="T41" fmla="*/ 195 h 197"/>
                  <a:gd name="T42" fmla="*/ 23 w 33"/>
                  <a:gd name="T43" fmla="*/ 195 h 197"/>
                  <a:gd name="T44" fmla="*/ 25 w 33"/>
                  <a:gd name="T45" fmla="*/ 194 h 197"/>
                  <a:gd name="T46" fmla="*/ 26 w 33"/>
                  <a:gd name="T47" fmla="*/ 193 h 197"/>
                  <a:gd name="T48" fmla="*/ 27 w 33"/>
                  <a:gd name="T49" fmla="*/ 192 h 197"/>
                  <a:gd name="T50" fmla="*/ 28 w 33"/>
                  <a:gd name="T51" fmla="*/ 191 h 197"/>
                  <a:gd name="T52" fmla="*/ 29 w 33"/>
                  <a:gd name="T53" fmla="*/ 190 h 197"/>
                  <a:gd name="T54" fmla="*/ 30 w 33"/>
                  <a:gd name="T55" fmla="*/ 189 h 197"/>
                  <a:gd name="T56" fmla="*/ 31 w 33"/>
                  <a:gd name="T57" fmla="*/ 188 h 197"/>
                  <a:gd name="T58" fmla="*/ 31 w 33"/>
                  <a:gd name="T59" fmla="*/ 186 h 197"/>
                  <a:gd name="T60" fmla="*/ 31 w 33"/>
                  <a:gd name="T61" fmla="*/ 184 h 197"/>
                  <a:gd name="T62" fmla="*/ 32 w 33"/>
                  <a:gd name="T63" fmla="*/ 182 h 197"/>
                  <a:gd name="T64" fmla="*/ 32 w 33"/>
                  <a:gd name="T65" fmla="*/ 18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197">
                    <a:moveTo>
                      <a:pt x="32" y="180"/>
                    </a:moveTo>
                    <a:lnTo>
                      <a:pt x="32" y="0"/>
                    </a:lnTo>
                    <a:lnTo>
                      <a:pt x="0" y="0"/>
                    </a:lnTo>
                    <a:lnTo>
                      <a:pt x="0" y="180"/>
                    </a:lnTo>
                    <a:lnTo>
                      <a:pt x="0" y="180"/>
                    </a:lnTo>
                    <a:lnTo>
                      <a:pt x="0" y="182"/>
                    </a:lnTo>
                    <a:lnTo>
                      <a:pt x="0" y="184"/>
                    </a:lnTo>
                    <a:lnTo>
                      <a:pt x="1" y="186"/>
                    </a:lnTo>
                    <a:lnTo>
                      <a:pt x="1" y="188"/>
                    </a:lnTo>
                    <a:lnTo>
                      <a:pt x="2" y="189"/>
                    </a:lnTo>
                    <a:lnTo>
                      <a:pt x="3" y="190"/>
                    </a:lnTo>
                    <a:lnTo>
                      <a:pt x="4" y="191"/>
                    </a:lnTo>
                    <a:lnTo>
                      <a:pt x="5" y="192"/>
                    </a:lnTo>
                    <a:lnTo>
                      <a:pt x="6" y="193"/>
                    </a:lnTo>
                    <a:lnTo>
                      <a:pt x="7" y="194"/>
                    </a:lnTo>
                    <a:lnTo>
                      <a:pt x="9" y="195"/>
                    </a:lnTo>
                    <a:lnTo>
                      <a:pt x="10" y="195"/>
                    </a:lnTo>
                    <a:lnTo>
                      <a:pt x="13" y="196"/>
                    </a:lnTo>
                    <a:lnTo>
                      <a:pt x="16" y="196"/>
                    </a:lnTo>
                    <a:lnTo>
                      <a:pt x="19" y="196"/>
                    </a:lnTo>
                    <a:lnTo>
                      <a:pt x="22" y="195"/>
                    </a:lnTo>
                    <a:lnTo>
                      <a:pt x="23" y="195"/>
                    </a:lnTo>
                    <a:lnTo>
                      <a:pt x="25" y="194"/>
                    </a:lnTo>
                    <a:lnTo>
                      <a:pt x="26" y="193"/>
                    </a:lnTo>
                    <a:lnTo>
                      <a:pt x="27" y="192"/>
                    </a:lnTo>
                    <a:lnTo>
                      <a:pt x="28" y="191"/>
                    </a:lnTo>
                    <a:lnTo>
                      <a:pt x="29" y="190"/>
                    </a:lnTo>
                    <a:lnTo>
                      <a:pt x="30" y="189"/>
                    </a:lnTo>
                    <a:lnTo>
                      <a:pt x="31" y="188"/>
                    </a:lnTo>
                    <a:lnTo>
                      <a:pt x="31" y="186"/>
                    </a:lnTo>
                    <a:lnTo>
                      <a:pt x="31" y="184"/>
                    </a:lnTo>
                    <a:lnTo>
                      <a:pt x="32" y="182"/>
                    </a:lnTo>
                    <a:lnTo>
                      <a:pt x="32" y="18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Freeform 128"/>
              <p:cNvSpPr>
                <a:spLocks/>
              </p:cNvSpPr>
              <p:nvPr/>
            </p:nvSpPr>
            <p:spPr bwMode="auto">
              <a:xfrm>
                <a:off x="3622" y="2560"/>
                <a:ext cx="1" cy="1"/>
              </a:xfrm>
              <a:custGeom>
                <a:avLst/>
                <a:gdLst>
                  <a:gd name="T0" fmla="*/ 0 w 1"/>
                  <a:gd name="T1" fmla="*/ 0 h 1"/>
                  <a:gd name="T2" fmla="*/ 0 w 1"/>
                  <a:gd name="T3" fmla="*/ 0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0"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Freeform 129"/>
              <p:cNvSpPr>
                <a:spLocks/>
              </p:cNvSpPr>
              <p:nvPr/>
            </p:nvSpPr>
            <p:spPr bwMode="auto">
              <a:xfrm>
                <a:off x="3608" y="2560"/>
                <a:ext cx="29" cy="17"/>
              </a:xfrm>
              <a:custGeom>
                <a:avLst/>
                <a:gdLst>
                  <a:gd name="T0" fmla="*/ 0 w 33"/>
                  <a:gd name="T1" fmla="*/ 0 h 17"/>
                  <a:gd name="T2" fmla="*/ 0 w 33"/>
                  <a:gd name="T3" fmla="*/ 2 h 17"/>
                  <a:gd name="T4" fmla="*/ 0 w 33"/>
                  <a:gd name="T5" fmla="*/ 4 h 17"/>
                  <a:gd name="T6" fmla="*/ 1 w 33"/>
                  <a:gd name="T7" fmla="*/ 6 h 17"/>
                  <a:gd name="T8" fmla="*/ 1 w 33"/>
                  <a:gd name="T9" fmla="*/ 8 h 17"/>
                  <a:gd name="T10" fmla="*/ 2 w 33"/>
                  <a:gd name="T11" fmla="*/ 9 h 17"/>
                  <a:gd name="T12" fmla="*/ 3 w 33"/>
                  <a:gd name="T13" fmla="*/ 10 h 17"/>
                  <a:gd name="T14" fmla="*/ 4 w 33"/>
                  <a:gd name="T15" fmla="*/ 11 h 17"/>
                  <a:gd name="T16" fmla="*/ 5 w 33"/>
                  <a:gd name="T17" fmla="*/ 12 h 17"/>
                  <a:gd name="T18" fmla="*/ 6 w 33"/>
                  <a:gd name="T19" fmla="*/ 13 h 17"/>
                  <a:gd name="T20" fmla="*/ 7 w 33"/>
                  <a:gd name="T21" fmla="*/ 14 h 17"/>
                  <a:gd name="T22" fmla="*/ 9 w 33"/>
                  <a:gd name="T23" fmla="*/ 15 h 17"/>
                  <a:gd name="T24" fmla="*/ 10 w 33"/>
                  <a:gd name="T25" fmla="*/ 15 h 17"/>
                  <a:gd name="T26" fmla="*/ 13 w 33"/>
                  <a:gd name="T27" fmla="*/ 16 h 17"/>
                  <a:gd name="T28" fmla="*/ 16 w 33"/>
                  <a:gd name="T29" fmla="*/ 16 h 17"/>
                  <a:gd name="T30" fmla="*/ 19 w 33"/>
                  <a:gd name="T31" fmla="*/ 16 h 17"/>
                  <a:gd name="T32" fmla="*/ 22 w 33"/>
                  <a:gd name="T33" fmla="*/ 15 h 17"/>
                  <a:gd name="T34" fmla="*/ 23 w 33"/>
                  <a:gd name="T35" fmla="*/ 15 h 17"/>
                  <a:gd name="T36" fmla="*/ 25 w 33"/>
                  <a:gd name="T37" fmla="*/ 14 h 17"/>
                  <a:gd name="T38" fmla="*/ 26 w 33"/>
                  <a:gd name="T39" fmla="*/ 13 h 17"/>
                  <a:gd name="T40" fmla="*/ 27 w 33"/>
                  <a:gd name="T41" fmla="*/ 12 h 17"/>
                  <a:gd name="T42" fmla="*/ 28 w 33"/>
                  <a:gd name="T43" fmla="*/ 11 h 17"/>
                  <a:gd name="T44" fmla="*/ 29 w 33"/>
                  <a:gd name="T45" fmla="*/ 10 h 17"/>
                  <a:gd name="T46" fmla="*/ 30 w 33"/>
                  <a:gd name="T47" fmla="*/ 9 h 17"/>
                  <a:gd name="T48" fmla="*/ 31 w 33"/>
                  <a:gd name="T49" fmla="*/ 8 h 17"/>
                  <a:gd name="T50" fmla="*/ 31 w 33"/>
                  <a:gd name="T51" fmla="*/ 6 h 17"/>
                  <a:gd name="T52" fmla="*/ 31 w 33"/>
                  <a:gd name="T53" fmla="*/ 4 h 17"/>
                  <a:gd name="T54" fmla="*/ 32 w 33"/>
                  <a:gd name="T55" fmla="*/ 2 h 17"/>
                  <a:gd name="T56" fmla="*/ 32 w 33"/>
                  <a:gd name="T57" fmla="*/ 0 h 17"/>
                  <a:gd name="T58" fmla="*/ 0 w 33"/>
                  <a:gd name="T5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 h="17">
                    <a:moveTo>
                      <a:pt x="0" y="0"/>
                    </a:moveTo>
                    <a:lnTo>
                      <a:pt x="0" y="2"/>
                    </a:lnTo>
                    <a:lnTo>
                      <a:pt x="0" y="4"/>
                    </a:lnTo>
                    <a:lnTo>
                      <a:pt x="1" y="6"/>
                    </a:lnTo>
                    <a:lnTo>
                      <a:pt x="1" y="8"/>
                    </a:lnTo>
                    <a:lnTo>
                      <a:pt x="2" y="9"/>
                    </a:lnTo>
                    <a:lnTo>
                      <a:pt x="3" y="10"/>
                    </a:lnTo>
                    <a:lnTo>
                      <a:pt x="4" y="11"/>
                    </a:lnTo>
                    <a:lnTo>
                      <a:pt x="5" y="12"/>
                    </a:lnTo>
                    <a:lnTo>
                      <a:pt x="6" y="13"/>
                    </a:lnTo>
                    <a:lnTo>
                      <a:pt x="7" y="14"/>
                    </a:lnTo>
                    <a:lnTo>
                      <a:pt x="9" y="15"/>
                    </a:lnTo>
                    <a:lnTo>
                      <a:pt x="10" y="15"/>
                    </a:lnTo>
                    <a:lnTo>
                      <a:pt x="13" y="16"/>
                    </a:lnTo>
                    <a:lnTo>
                      <a:pt x="16" y="16"/>
                    </a:lnTo>
                    <a:lnTo>
                      <a:pt x="19" y="16"/>
                    </a:lnTo>
                    <a:lnTo>
                      <a:pt x="22" y="15"/>
                    </a:lnTo>
                    <a:lnTo>
                      <a:pt x="23" y="15"/>
                    </a:lnTo>
                    <a:lnTo>
                      <a:pt x="25" y="14"/>
                    </a:lnTo>
                    <a:lnTo>
                      <a:pt x="26" y="13"/>
                    </a:lnTo>
                    <a:lnTo>
                      <a:pt x="27" y="12"/>
                    </a:lnTo>
                    <a:lnTo>
                      <a:pt x="28" y="11"/>
                    </a:lnTo>
                    <a:lnTo>
                      <a:pt x="29" y="10"/>
                    </a:lnTo>
                    <a:lnTo>
                      <a:pt x="30" y="9"/>
                    </a:lnTo>
                    <a:lnTo>
                      <a:pt x="31" y="8"/>
                    </a:lnTo>
                    <a:lnTo>
                      <a:pt x="31" y="6"/>
                    </a:lnTo>
                    <a:lnTo>
                      <a:pt x="31" y="4"/>
                    </a:lnTo>
                    <a:lnTo>
                      <a:pt x="32" y="2"/>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 name="Freeform 130"/>
              <p:cNvSpPr>
                <a:spLocks/>
              </p:cNvSpPr>
              <p:nvPr/>
            </p:nvSpPr>
            <p:spPr bwMode="auto">
              <a:xfrm>
                <a:off x="3608" y="3040"/>
                <a:ext cx="29" cy="17"/>
              </a:xfrm>
              <a:custGeom>
                <a:avLst/>
                <a:gdLst>
                  <a:gd name="T0" fmla="*/ 32 w 33"/>
                  <a:gd name="T1" fmla="*/ 16 h 17"/>
                  <a:gd name="T2" fmla="*/ 32 w 33"/>
                  <a:gd name="T3" fmla="*/ 14 h 17"/>
                  <a:gd name="T4" fmla="*/ 31 w 33"/>
                  <a:gd name="T5" fmla="*/ 13 h 17"/>
                  <a:gd name="T6" fmla="*/ 31 w 33"/>
                  <a:gd name="T7" fmla="*/ 11 h 17"/>
                  <a:gd name="T8" fmla="*/ 31 w 33"/>
                  <a:gd name="T9" fmla="*/ 9 h 17"/>
                  <a:gd name="T10" fmla="*/ 30 w 33"/>
                  <a:gd name="T11" fmla="*/ 8 h 17"/>
                  <a:gd name="T12" fmla="*/ 29 w 33"/>
                  <a:gd name="T13" fmla="*/ 6 h 17"/>
                  <a:gd name="T14" fmla="*/ 28 w 33"/>
                  <a:gd name="T15" fmla="*/ 5 h 17"/>
                  <a:gd name="T16" fmla="*/ 27 w 33"/>
                  <a:gd name="T17" fmla="*/ 4 h 17"/>
                  <a:gd name="T18" fmla="*/ 26 w 33"/>
                  <a:gd name="T19" fmla="*/ 3 h 17"/>
                  <a:gd name="T20" fmla="*/ 25 w 33"/>
                  <a:gd name="T21" fmla="*/ 3 h 17"/>
                  <a:gd name="T22" fmla="*/ 23 w 33"/>
                  <a:gd name="T23" fmla="*/ 2 h 17"/>
                  <a:gd name="T24" fmla="*/ 22 w 33"/>
                  <a:gd name="T25" fmla="*/ 1 h 17"/>
                  <a:gd name="T26" fmla="*/ 19 w 33"/>
                  <a:gd name="T27" fmla="*/ 0 h 17"/>
                  <a:gd name="T28" fmla="*/ 16 w 33"/>
                  <a:gd name="T29" fmla="*/ 0 h 17"/>
                  <a:gd name="T30" fmla="*/ 13 w 33"/>
                  <a:gd name="T31" fmla="*/ 0 h 17"/>
                  <a:gd name="T32" fmla="*/ 10 w 33"/>
                  <a:gd name="T33" fmla="*/ 1 h 17"/>
                  <a:gd name="T34" fmla="*/ 9 w 33"/>
                  <a:gd name="T35" fmla="*/ 2 h 17"/>
                  <a:gd name="T36" fmla="*/ 7 w 33"/>
                  <a:gd name="T37" fmla="*/ 3 h 17"/>
                  <a:gd name="T38" fmla="*/ 6 w 33"/>
                  <a:gd name="T39" fmla="*/ 3 h 17"/>
                  <a:gd name="T40" fmla="*/ 5 w 33"/>
                  <a:gd name="T41" fmla="*/ 4 h 17"/>
                  <a:gd name="T42" fmla="*/ 4 w 33"/>
                  <a:gd name="T43" fmla="*/ 5 h 17"/>
                  <a:gd name="T44" fmla="*/ 3 w 33"/>
                  <a:gd name="T45" fmla="*/ 6 h 17"/>
                  <a:gd name="T46" fmla="*/ 2 w 33"/>
                  <a:gd name="T47" fmla="*/ 8 h 17"/>
                  <a:gd name="T48" fmla="*/ 1 w 33"/>
                  <a:gd name="T49" fmla="*/ 9 h 17"/>
                  <a:gd name="T50" fmla="*/ 1 w 33"/>
                  <a:gd name="T51" fmla="*/ 11 h 17"/>
                  <a:gd name="T52" fmla="*/ 0 w 33"/>
                  <a:gd name="T53" fmla="*/ 13 h 17"/>
                  <a:gd name="T54" fmla="*/ 0 w 33"/>
                  <a:gd name="T55" fmla="*/ 14 h 17"/>
                  <a:gd name="T56" fmla="*/ 0 w 33"/>
                  <a:gd name="T57" fmla="*/ 16 h 17"/>
                  <a:gd name="T58" fmla="*/ 32 w 33"/>
                  <a:gd name="T5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 h="17">
                    <a:moveTo>
                      <a:pt x="32" y="16"/>
                    </a:moveTo>
                    <a:lnTo>
                      <a:pt x="32" y="14"/>
                    </a:lnTo>
                    <a:lnTo>
                      <a:pt x="31" y="13"/>
                    </a:lnTo>
                    <a:lnTo>
                      <a:pt x="31" y="11"/>
                    </a:lnTo>
                    <a:lnTo>
                      <a:pt x="31" y="9"/>
                    </a:lnTo>
                    <a:lnTo>
                      <a:pt x="30" y="8"/>
                    </a:lnTo>
                    <a:lnTo>
                      <a:pt x="29" y="6"/>
                    </a:lnTo>
                    <a:lnTo>
                      <a:pt x="28" y="5"/>
                    </a:lnTo>
                    <a:lnTo>
                      <a:pt x="27" y="4"/>
                    </a:lnTo>
                    <a:lnTo>
                      <a:pt x="26" y="3"/>
                    </a:lnTo>
                    <a:lnTo>
                      <a:pt x="25" y="3"/>
                    </a:lnTo>
                    <a:lnTo>
                      <a:pt x="23" y="2"/>
                    </a:lnTo>
                    <a:lnTo>
                      <a:pt x="22" y="1"/>
                    </a:lnTo>
                    <a:lnTo>
                      <a:pt x="19" y="0"/>
                    </a:lnTo>
                    <a:lnTo>
                      <a:pt x="16" y="0"/>
                    </a:lnTo>
                    <a:lnTo>
                      <a:pt x="13" y="0"/>
                    </a:lnTo>
                    <a:lnTo>
                      <a:pt x="10" y="1"/>
                    </a:lnTo>
                    <a:lnTo>
                      <a:pt x="9" y="2"/>
                    </a:lnTo>
                    <a:lnTo>
                      <a:pt x="7" y="3"/>
                    </a:lnTo>
                    <a:lnTo>
                      <a:pt x="6" y="3"/>
                    </a:lnTo>
                    <a:lnTo>
                      <a:pt x="5" y="4"/>
                    </a:lnTo>
                    <a:lnTo>
                      <a:pt x="4" y="5"/>
                    </a:lnTo>
                    <a:lnTo>
                      <a:pt x="3" y="6"/>
                    </a:lnTo>
                    <a:lnTo>
                      <a:pt x="2" y="8"/>
                    </a:lnTo>
                    <a:lnTo>
                      <a:pt x="1" y="9"/>
                    </a:lnTo>
                    <a:lnTo>
                      <a:pt x="1" y="11"/>
                    </a:lnTo>
                    <a:lnTo>
                      <a:pt x="0" y="13"/>
                    </a:lnTo>
                    <a:lnTo>
                      <a:pt x="0" y="14"/>
                    </a:lnTo>
                    <a:lnTo>
                      <a:pt x="0" y="16"/>
                    </a:lnTo>
                    <a:lnTo>
                      <a:pt x="32"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 name="Freeform 131"/>
              <p:cNvSpPr>
                <a:spLocks/>
              </p:cNvSpPr>
              <p:nvPr/>
            </p:nvSpPr>
            <p:spPr bwMode="auto">
              <a:xfrm>
                <a:off x="3608" y="3056"/>
                <a:ext cx="29" cy="56"/>
              </a:xfrm>
              <a:custGeom>
                <a:avLst/>
                <a:gdLst>
                  <a:gd name="T0" fmla="*/ 4 w 33"/>
                  <a:gd name="T1" fmla="*/ 51 h 56"/>
                  <a:gd name="T2" fmla="*/ 32 w 33"/>
                  <a:gd name="T3" fmla="*/ 39 h 56"/>
                  <a:gd name="T4" fmla="*/ 32 w 33"/>
                  <a:gd name="T5" fmla="*/ 0 h 56"/>
                  <a:gd name="T6" fmla="*/ 0 w 33"/>
                  <a:gd name="T7" fmla="*/ 0 h 56"/>
                  <a:gd name="T8" fmla="*/ 0 w 33"/>
                  <a:gd name="T9" fmla="*/ 39 h 56"/>
                  <a:gd name="T10" fmla="*/ 4 w 33"/>
                  <a:gd name="T11" fmla="*/ 51 h 56"/>
                  <a:gd name="T12" fmla="*/ 0 w 33"/>
                  <a:gd name="T13" fmla="*/ 39 h 56"/>
                  <a:gd name="T14" fmla="*/ 0 w 33"/>
                  <a:gd name="T15" fmla="*/ 41 h 56"/>
                  <a:gd name="T16" fmla="*/ 0 w 33"/>
                  <a:gd name="T17" fmla="*/ 43 h 56"/>
                  <a:gd name="T18" fmla="*/ 1 w 33"/>
                  <a:gd name="T19" fmla="*/ 45 h 56"/>
                  <a:gd name="T20" fmla="*/ 1 w 33"/>
                  <a:gd name="T21" fmla="*/ 46 h 56"/>
                  <a:gd name="T22" fmla="*/ 2 w 33"/>
                  <a:gd name="T23" fmla="*/ 48 h 56"/>
                  <a:gd name="T24" fmla="*/ 3 w 33"/>
                  <a:gd name="T25" fmla="*/ 49 h 56"/>
                  <a:gd name="T26" fmla="*/ 4 w 33"/>
                  <a:gd name="T27" fmla="*/ 50 h 56"/>
                  <a:gd name="T28" fmla="*/ 5 w 33"/>
                  <a:gd name="T29" fmla="*/ 51 h 56"/>
                  <a:gd name="T30" fmla="*/ 6 w 33"/>
                  <a:gd name="T31" fmla="*/ 52 h 56"/>
                  <a:gd name="T32" fmla="*/ 7 w 33"/>
                  <a:gd name="T33" fmla="*/ 53 h 56"/>
                  <a:gd name="T34" fmla="*/ 9 w 33"/>
                  <a:gd name="T35" fmla="*/ 54 h 56"/>
                  <a:gd name="T36" fmla="*/ 10 w 33"/>
                  <a:gd name="T37" fmla="*/ 54 h 56"/>
                  <a:gd name="T38" fmla="*/ 13 w 33"/>
                  <a:gd name="T39" fmla="*/ 55 h 56"/>
                  <a:gd name="T40" fmla="*/ 16 w 33"/>
                  <a:gd name="T41" fmla="*/ 55 h 56"/>
                  <a:gd name="T42" fmla="*/ 19 w 33"/>
                  <a:gd name="T43" fmla="*/ 55 h 56"/>
                  <a:gd name="T44" fmla="*/ 22 w 33"/>
                  <a:gd name="T45" fmla="*/ 54 h 56"/>
                  <a:gd name="T46" fmla="*/ 23 w 33"/>
                  <a:gd name="T47" fmla="*/ 54 h 56"/>
                  <a:gd name="T48" fmla="*/ 25 w 33"/>
                  <a:gd name="T49" fmla="*/ 53 h 56"/>
                  <a:gd name="T50" fmla="*/ 26 w 33"/>
                  <a:gd name="T51" fmla="*/ 52 h 56"/>
                  <a:gd name="T52" fmla="*/ 27 w 33"/>
                  <a:gd name="T53" fmla="*/ 51 h 56"/>
                  <a:gd name="T54" fmla="*/ 28 w 33"/>
                  <a:gd name="T55" fmla="*/ 50 h 56"/>
                  <a:gd name="T56" fmla="*/ 29 w 33"/>
                  <a:gd name="T57" fmla="*/ 49 h 56"/>
                  <a:gd name="T58" fmla="*/ 30 w 33"/>
                  <a:gd name="T59" fmla="*/ 48 h 56"/>
                  <a:gd name="T60" fmla="*/ 31 w 33"/>
                  <a:gd name="T61" fmla="*/ 46 h 56"/>
                  <a:gd name="T62" fmla="*/ 31 w 33"/>
                  <a:gd name="T63" fmla="*/ 45 h 56"/>
                  <a:gd name="T64" fmla="*/ 31 w 33"/>
                  <a:gd name="T65" fmla="*/ 43 h 56"/>
                  <a:gd name="T66" fmla="*/ 32 w 33"/>
                  <a:gd name="T67" fmla="*/ 41 h 56"/>
                  <a:gd name="T68" fmla="*/ 32 w 33"/>
                  <a:gd name="T69" fmla="*/ 39 h 56"/>
                  <a:gd name="T70" fmla="*/ 4 w 33"/>
                  <a:gd name="T71" fmla="*/ 5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56">
                    <a:moveTo>
                      <a:pt x="4" y="51"/>
                    </a:moveTo>
                    <a:lnTo>
                      <a:pt x="32" y="39"/>
                    </a:lnTo>
                    <a:lnTo>
                      <a:pt x="32" y="0"/>
                    </a:lnTo>
                    <a:lnTo>
                      <a:pt x="0" y="0"/>
                    </a:lnTo>
                    <a:lnTo>
                      <a:pt x="0" y="39"/>
                    </a:lnTo>
                    <a:lnTo>
                      <a:pt x="4" y="51"/>
                    </a:lnTo>
                    <a:lnTo>
                      <a:pt x="0" y="39"/>
                    </a:lnTo>
                    <a:lnTo>
                      <a:pt x="0" y="41"/>
                    </a:lnTo>
                    <a:lnTo>
                      <a:pt x="0" y="43"/>
                    </a:lnTo>
                    <a:lnTo>
                      <a:pt x="1" y="45"/>
                    </a:lnTo>
                    <a:lnTo>
                      <a:pt x="1" y="46"/>
                    </a:lnTo>
                    <a:lnTo>
                      <a:pt x="2" y="48"/>
                    </a:lnTo>
                    <a:lnTo>
                      <a:pt x="3" y="49"/>
                    </a:lnTo>
                    <a:lnTo>
                      <a:pt x="4" y="50"/>
                    </a:lnTo>
                    <a:lnTo>
                      <a:pt x="5" y="51"/>
                    </a:lnTo>
                    <a:lnTo>
                      <a:pt x="6" y="52"/>
                    </a:lnTo>
                    <a:lnTo>
                      <a:pt x="7" y="53"/>
                    </a:lnTo>
                    <a:lnTo>
                      <a:pt x="9" y="54"/>
                    </a:lnTo>
                    <a:lnTo>
                      <a:pt x="10" y="54"/>
                    </a:lnTo>
                    <a:lnTo>
                      <a:pt x="13" y="55"/>
                    </a:lnTo>
                    <a:lnTo>
                      <a:pt x="16" y="55"/>
                    </a:lnTo>
                    <a:lnTo>
                      <a:pt x="19" y="55"/>
                    </a:lnTo>
                    <a:lnTo>
                      <a:pt x="22" y="54"/>
                    </a:lnTo>
                    <a:lnTo>
                      <a:pt x="23" y="54"/>
                    </a:lnTo>
                    <a:lnTo>
                      <a:pt x="25" y="53"/>
                    </a:lnTo>
                    <a:lnTo>
                      <a:pt x="26" y="52"/>
                    </a:lnTo>
                    <a:lnTo>
                      <a:pt x="27" y="51"/>
                    </a:lnTo>
                    <a:lnTo>
                      <a:pt x="28" y="50"/>
                    </a:lnTo>
                    <a:lnTo>
                      <a:pt x="29" y="49"/>
                    </a:lnTo>
                    <a:lnTo>
                      <a:pt x="30" y="48"/>
                    </a:lnTo>
                    <a:lnTo>
                      <a:pt x="31" y="46"/>
                    </a:lnTo>
                    <a:lnTo>
                      <a:pt x="31" y="45"/>
                    </a:lnTo>
                    <a:lnTo>
                      <a:pt x="31" y="43"/>
                    </a:lnTo>
                    <a:lnTo>
                      <a:pt x="32" y="41"/>
                    </a:lnTo>
                    <a:lnTo>
                      <a:pt x="32" y="39"/>
                    </a:lnTo>
                    <a:lnTo>
                      <a:pt x="4" y="5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Freeform 132"/>
              <p:cNvSpPr>
                <a:spLocks/>
              </p:cNvSpPr>
              <p:nvPr/>
            </p:nvSpPr>
            <p:spPr bwMode="auto">
              <a:xfrm>
                <a:off x="3612" y="3084"/>
                <a:ext cx="100" cy="113"/>
              </a:xfrm>
              <a:custGeom>
                <a:avLst/>
                <a:gdLst>
                  <a:gd name="T0" fmla="*/ 96 w 113"/>
                  <a:gd name="T1" fmla="*/ 111 h 113"/>
                  <a:gd name="T2" fmla="*/ 107 w 113"/>
                  <a:gd name="T3" fmla="*/ 84 h 113"/>
                  <a:gd name="T4" fmla="*/ 23 w 113"/>
                  <a:gd name="T5" fmla="*/ 0 h 113"/>
                  <a:gd name="T6" fmla="*/ 0 w 113"/>
                  <a:gd name="T7" fmla="*/ 23 h 113"/>
                  <a:gd name="T8" fmla="*/ 84 w 113"/>
                  <a:gd name="T9" fmla="*/ 106 h 113"/>
                  <a:gd name="T10" fmla="*/ 96 w 113"/>
                  <a:gd name="T11" fmla="*/ 111 h 113"/>
                  <a:gd name="T12" fmla="*/ 84 w 113"/>
                  <a:gd name="T13" fmla="*/ 106 h 113"/>
                  <a:gd name="T14" fmla="*/ 86 w 113"/>
                  <a:gd name="T15" fmla="*/ 108 h 113"/>
                  <a:gd name="T16" fmla="*/ 87 w 113"/>
                  <a:gd name="T17" fmla="*/ 109 h 113"/>
                  <a:gd name="T18" fmla="*/ 89 w 113"/>
                  <a:gd name="T19" fmla="*/ 110 h 113"/>
                  <a:gd name="T20" fmla="*/ 91 w 113"/>
                  <a:gd name="T21" fmla="*/ 111 h 113"/>
                  <a:gd name="T22" fmla="*/ 92 w 113"/>
                  <a:gd name="T23" fmla="*/ 111 h 113"/>
                  <a:gd name="T24" fmla="*/ 94 w 113"/>
                  <a:gd name="T25" fmla="*/ 111 h 113"/>
                  <a:gd name="T26" fmla="*/ 95 w 113"/>
                  <a:gd name="T27" fmla="*/ 112 h 113"/>
                  <a:gd name="T28" fmla="*/ 97 w 113"/>
                  <a:gd name="T29" fmla="*/ 111 h 113"/>
                  <a:gd name="T30" fmla="*/ 98 w 113"/>
                  <a:gd name="T31" fmla="*/ 111 h 113"/>
                  <a:gd name="T32" fmla="*/ 100 w 113"/>
                  <a:gd name="T33" fmla="*/ 111 h 113"/>
                  <a:gd name="T34" fmla="*/ 101 w 113"/>
                  <a:gd name="T35" fmla="*/ 111 h 113"/>
                  <a:gd name="T36" fmla="*/ 102 w 113"/>
                  <a:gd name="T37" fmla="*/ 110 h 113"/>
                  <a:gd name="T38" fmla="*/ 105 w 113"/>
                  <a:gd name="T39" fmla="*/ 109 h 113"/>
                  <a:gd name="T40" fmla="*/ 107 w 113"/>
                  <a:gd name="T41" fmla="*/ 106 h 113"/>
                  <a:gd name="T42" fmla="*/ 109 w 113"/>
                  <a:gd name="T43" fmla="*/ 104 h 113"/>
                  <a:gd name="T44" fmla="*/ 111 w 113"/>
                  <a:gd name="T45" fmla="*/ 102 h 113"/>
                  <a:gd name="T46" fmla="*/ 111 w 113"/>
                  <a:gd name="T47" fmla="*/ 100 h 113"/>
                  <a:gd name="T48" fmla="*/ 112 w 113"/>
                  <a:gd name="T49" fmla="*/ 99 h 113"/>
                  <a:gd name="T50" fmla="*/ 112 w 113"/>
                  <a:gd name="T51" fmla="*/ 97 h 113"/>
                  <a:gd name="T52" fmla="*/ 112 w 113"/>
                  <a:gd name="T53" fmla="*/ 96 h 113"/>
                  <a:gd name="T54" fmla="*/ 112 w 113"/>
                  <a:gd name="T55" fmla="*/ 94 h 113"/>
                  <a:gd name="T56" fmla="*/ 112 w 113"/>
                  <a:gd name="T57" fmla="*/ 93 h 113"/>
                  <a:gd name="T58" fmla="*/ 112 w 113"/>
                  <a:gd name="T59" fmla="*/ 91 h 113"/>
                  <a:gd name="T60" fmla="*/ 111 w 113"/>
                  <a:gd name="T61" fmla="*/ 90 h 113"/>
                  <a:gd name="T62" fmla="*/ 111 w 113"/>
                  <a:gd name="T63" fmla="*/ 88 h 113"/>
                  <a:gd name="T64" fmla="*/ 110 w 113"/>
                  <a:gd name="T65" fmla="*/ 87 h 113"/>
                  <a:gd name="T66" fmla="*/ 108 w 113"/>
                  <a:gd name="T67" fmla="*/ 85 h 113"/>
                  <a:gd name="T68" fmla="*/ 107 w 113"/>
                  <a:gd name="T69" fmla="*/ 84 h 113"/>
                  <a:gd name="T70" fmla="*/ 96 w 113"/>
                  <a:gd name="T71" fmla="*/ 11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96" y="111"/>
                    </a:moveTo>
                    <a:lnTo>
                      <a:pt x="107" y="84"/>
                    </a:lnTo>
                    <a:lnTo>
                      <a:pt x="23" y="0"/>
                    </a:lnTo>
                    <a:lnTo>
                      <a:pt x="0" y="23"/>
                    </a:lnTo>
                    <a:lnTo>
                      <a:pt x="84" y="106"/>
                    </a:lnTo>
                    <a:lnTo>
                      <a:pt x="96" y="111"/>
                    </a:lnTo>
                    <a:lnTo>
                      <a:pt x="84" y="106"/>
                    </a:lnTo>
                    <a:lnTo>
                      <a:pt x="86" y="108"/>
                    </a:lnTo>
                    <a:lnTo>
                      <a:pt x="87" y="109"/>
                    </a:lnTo>
                    <a:lnTo>
                      <a:pt x="89" y="110"/>
                    </a:lnTo>
                    <a:lnTo>
                      <a:pt x="91" y="111"/>
                    </a:lnTo>
                    <a:lnTo>
                      <a:pt x="92" y="111"/>
                    </a:lnTo>
                    <a:lnTo>
                      <a:pt x="94" y="111"/>
                    </a:lnTo>
                    <a:lnTo>
                      <a:pt x="95" y="112"/>
                    </a:lnTo>
                    <a:lnTo>
                      <a:pt x="97" y="111"/>
                    </a:lnTo>
                    <a:lnTo>
                      <a:pt x="98" y="111"/>
                    </a:lnTo>
                    <a:lnTo>
                      <a:pt x="100" y="111"/>
                    </a:lnTo>
                    <a:lnTo>
                      <a:pt x="101" y="111"/>
                    </a:lnTo>
                    <a:lnTo>
                      <a:pt x="102" y="110"/>
                    </a:lnTo>
                    <a:lnTo>
                      <a:pt x="105" y="109"/>
                    </a:lnTo>
                    <a:lnTo>
                      <a:pt x="107" y="106"/>
                    </a:lnTo>
                    <a:lnTo>
                      <a:pt x="109" y="104"/>
                    </a:lnTo>
                    <a:lnTo>
                      <a:pt x="111" y="102"/>
                    </a:lnTo>
                    <a:lnTo>
                      <a:pt x="111" y="100"/>
                    </a:lnTo>
                    <a:lnTo>
                      <a:pt x="112" y="99"/>
                    </a:lnTo>
                    <a:lnTo>
                      <a:pt x="112" y="97"/>
                    </a:lnTo>
                    <a:lnTo>
                      <a:pt x="112" y="96"/>
                    </a:lnTo>
                    <a:lnTo>
                      <a:pt x="112" y="94"/>
                    </a:lnTo>
                    <a:lnTo>
                      <a:pt x="112" y="93"/>
                    </a:lnTo>
                    <a:lnTo>
                      <a:pt x="112" y="91"/>
                    </a:lnTo>
                    <a:lnTo>
                      <a:pt x="111" y="90"/>
                    </a:lnTo>
                    <a:lnTo>
                      <a:pt x="111" y="88"/>
                    </a:lnTo>
                    <a:lnTo>
                      <a:pt x="110" y="87"/>
                    </a:lnTo>
                    <a:lnTo>
                      <a:pt x="108" y="85"/>
                    </a:lnTo>
                    <a:lnTo>
                      <a:pt x="107" y="84"/>
                    </a:lnTo>
                    <a:lnTo>
                      <a:pt x="96"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 name="Freeform 133"/>
              <p:cNvSpPr>
                <a:spLocks/>
              </p:cNvSpPr>
              <p:nvPr/>
            </p:nvSpPr>
            <p:spPr bwMode="auto">
              <a:xfrm>
                <a:off x="3697" y="3163"/>
                <a:ext cx="121" cy="33"/>
              </a:xfrm>
              <a:custGeom>
                <a:avLst/>
                <a:gdLst>
                  <a:gd name="T0" fmla="*/ 130 w 136"/>
                  <a:gd name="T1" fmla="*/ 27 h 33"/>
                  <a:gd name="T2" fmla="*/ 119 w 136"/>
                  <a:gd name="T3" fmla="*/ 0 h 33"/>
                  <a:gd name="T4" fmla="*/ 0 w 136"/>
                  <a:gd name="T5" fmla="*/ 0 h 33"/>
                  <a:gd name="T6" fmla="*/ 0 w 136"/>
                  <a:gd name="T7" fmla="*/ 32 h 33"/>
                  <a:gd name="T8" fmla="*/ 119 w 136"/>
                  <a:gd name="T9" fmla="*/ 32 h 33"/>
                  <a:gd name="T10" fmla="*/ 130 w 136"/>
                  <a:gd name="T11" fmla="*/ 27 h 33"/>
                  <a:gd name="T12" fmla="*/ 119 w 136"/>
                  <a:gd name="T13" fmla="*/ 32 h 33"/>
                  <a:gd name="T14" fmla="*/ 121 w 136"/>
                  <a:gd name="T15" fmla="*/ 32 h 33"/>
                  <a:gd name="T16" fmla="*/ 122 w 136"/>
                  <a:gd name="T17" fmla="*/ 32 h 33"/>
                  <a:gd name="T18" fmla="*/ 124 w 136"/>
                  <a:gd name="T19" fmla="*/ 32 h 33"/>
                  <a:gd name="T20" fmla="*/ 126 w 136"/>
                  <a:gd name="T21" fmla="*/ 31 h 33"/>
                  <a:gd name="T22" fmla="*/ 127 w 136"/>
                  <a:gd name="T23" fmla="*/ 30 h 33"/>
                  <a:gd name="T24" fmla="*/ 128 w 136"/>
                  <a:gd name="T25" fmla="*/ 29 h 33"/>
                  <a:gd name="T26" fmla="*/ 129 w 136"/>
                  <a:gd name="T27" fmla="*/ 28 h 33"/>
                  <a:gd name="T28" fmla="*/ 131 w 136"/>
                  <a:gd name="T29" fmla="*/ 27 h 33"/>
                  <a:gd name="T30" fmla="*/ 132 w 136"/>
                  <a:gd name="T31" fmla="*/ 26 h 33"/>
                  <a:gd name="T32" fmla="*/ 132 w 136"/>
                  <a:gd name="T33" fmla="*/ 25 h 33"/>
                  <a:gd name="T34" fmla="*/ 133 w 136"/>
                  <a:gd name="T35" fmla="*/ 24 h 33"/>
                  <a:gd name="T36" fmla="*/ 134 w 136"/>
                  <a:gd name="T37" fmla="*/ 22 h 33"/>
                  <a:gd name="T38" fmla="*/ 134 w 136"/>
                  <a:gd name="T39" fmla="*/ 19 h 33"/>
                  <a:gd name="T40" fmla="*/ 135 w 136"/>
                  <a:gd name="T41" fmla="*/ 16 h 33"/>
                  <a:gd name="T42" fmla="*/ 134 w 136"/>
                  <a:gd name="T43" fmla="*/ 13 h 33"/>
                  <a:gd name="T44" fmla="*/ 134 w 136"/>
                  <a:gd name="T45" fmla="*/ 10 h 33"/>
                  <a:gd name="T46" fmla="*/ 133 w 136"/>
                  <a:gd name="T47" fmla="*/ 9 h 33"/>
                  <a:gd name="T48" fmla="*/ 132 w 136"/>
                  <a:gd name="T49" fmla="*/ 8 h 33"/>
                  <a:gd name="T50" fmla="*/ 132 w 136"/>
                  <a:gd name="T51" fmla="*/ 6 h 33"/>
                  <a:gd name="T52" fmla="*/ 131 w 136"/>
                  <a:gd name="T53" fmla="*/ 5 h 33"/>
                  <a:gd name="T54" fmla="*/ 129 w 136"/>
                  <a:gd name="T55" fmla="*/ 4 h 33"/>
                  <a:gd name="T56" fmla="*/ 128 w 136"/>
                  <a:gd name="T57" fmla="*/ 3 h 33"/>
                  <a:gd name="T58" fmla="*/ 127 w 136"/>
                  <a:gd name="T59" fmla="*/ 2 h 33"/>
                  <a:gd name="T60" fmla="*/ 126 w 136"/>
                  <a:gd name="T61" fmla="*/ 2 h 33"/>
                  <a:gd name="T62" fmla="*/ 124 w 136"/>
                  <a:gd name="T63" fmla="*/ 1 h 33"/>
                  <a:gd name="T64" fmla="*/ 122 w 136"/>
                  <a:gd name="T65" fmla="*/ 0 h 33"/>
                  <a:gd name="T66" fmla="*/ 121 w 136"/>
                  <a:gd name="T67" fmla="*/ 0 h 33"/>
                  <a:gd name="T68" fmla="*/ 119 w 136"/>
                  <a:gd name="T69" fmla="*/ 0 h 33"/>
                  <a:gd name="T70" fmla="*/ 130 w 136"/>
                  <a:gd name="T71"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33">
                    <a:moveTo>
                      <a:pt x="130" y="27"/>
                    </a:moveTo>
                    <a:lnTo>
                      <a:pt x="119" y="0"/>
                    </a:lnTo>
                    <a:lnTo>
                      <a:pt x="0" y="0"/>
                    </a:lnTo>
                    <a:lnTo>
                      <a:pt x="0" y="32"/>
                    </a:lnTo>
                    <a:lnTo>
                      <a:pt x="119" y="32"/>
                    </a:lnTo>
                    <a:lnTo>
                      <a:pt x="130" y="27"/>
                    </a:lnTo>
                    <a:lnTo>
                      <a:pt x="119" y="32"/>
                    </a:lnTo>
                    <a:lnTo>
                      <a:pt x="121" y="32"/>
                    </a:lnTo>
                    <a:lnTo>
                      <a:pt x="122" y="32"/>
                    </a:lnTo>
                    <a:lnTo>
                      <a:pt x="124" y="32"/>
                    </a:lnTo>
                    <a:lnTo>
                      <a:pt x="126" y="31"/>
                    </a:lnTo>
                    <a:lnTo>
                      <a:pt x="127" y="30"/>
                    </a:lnTo>
                    <a:lnTo>
                      <a:pt x="128" y="29"/>
                    </a:lnTo>
                    <a:lnTo>
                      <a:pt x="129" y="28"/>
                    </a:lnTo>
                    <a:lnTo>
                      <a:pt x="131" y="27"/>
                    </a:lnTo>
                    <a:lnTo>
                      <a:pt x="132" y="26"/>
                    </a:lnTo>
                    <a:lnTo>
                      <a:pt x="132" y="25"/>
                    </a:lnTo>
                    <a:lnTo>
                      <a:pt x="133" y="24"/>
                    </a:lnTo>
                    <a:lnTo>
                      <a:pt x="134" y="22"/>
                    </a:lnTo>
                    <a:lnTo>
                      <a:pt x="134" y="19"/>
                    </a:lnTo>
                    <a:lnTo>
                      <a:pt x="135" y="16"/>
                    </a:lnTo>
                    <a:lnTo>
                      <a:pt x="134" y="13"/>
                    </a:lnTo>
                    <a:lnTo>
                      <a:pt x="134" y="10"/>
                    </a:lnTo>
                    <a:lnTo>
                      <a:pt x="133" y="9"/>
                    </a:lnTo>
                    <a:lnTo>
                      <a:pt x="132" y="8"/>
                    </a:lnTo>
                    <a:lnTo>
                      <a:pt x="132" y="6"/>
                    </a:lnTo>
                    <a:lnTo>
                      <a:pt x="131" y="5"/>
                    </a:lnTo>
                    <a:lnTo>
                      <a:pt x="129" y="4"/>
                    </a:lnTo>
                    <a:lnTo>
                      <a:pt x="128" y="3"/>
                    </a:lnTo>
                    <a:lnTo>
                      <a:pt x="127" y="2"/>
                    </a:lnTo>
                    <a:lnTo>
                      <a:pt x="126" y="2"/>
                    </a:lnTo>
                    <a:lnTo>
                      <a:pt x="124" y="1"/>
                    </a:lnTo>
                    <a:lnTo>
                      <a:pt x="122" y="0"/>
                    </a:lnTo>
                    <a:lnTo>
                      <a:pt x="121" y="0"/>
                    </a:lnTo>
                    <a:lnTo>
                      <a:pt x="119" y="0"/>
                    </a:lnTo>
                    <a:lnTo>
                      <a:pt x="130" y="2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Freeform 134"/>
              <p:cNvSpPr>
                <a:spLocks/>
              </p:cNvSpPr>
              <p:nvPr/>
            </p:nvSpPr>
            <p:spPr bwMode="auto">
              <a:xfrm>
                <a:off x="3792" y="3079"/>
                <a:ext cx="100" cy="112"/>
              </a:xfrm>
              <a:custGeom>
                <a:avLst/>
                <a:gdLst>
                  <a:gd name="T0" fmla="*/ 112 w 113"/>
                  <a:gd name="T1" fmla="*/ 16 h 112"/>
                  <a:gd name="T2" fmla="*/ 84 w 113"/>
                  <a:gd name="T3" fmla="*/ 5 h 112"/>
                  <a:gd name="T4" fmla="*/ 0 w 113"/>
                  <a:gd name="T5" fmla="*/ 89 h 112"/>
                  <a:gd name="T6" fmla="*/ 23 w 113"/>
                  <a:gd name="T7" fmla="*/ 111 h 112"/>
                  <a:gd name="T8" fmla="*/ 107 w 113"/>
                  <a:gd name="T9" fmla="*/ 28 h 112"/>
                  <a:gd name="T10" fmla="*/ 112 w 113"/>
                  <a:gd name="T11" fmla="*/ 16 h 112"/>
                  <a:gd name="T12" fmla="*/ 107 w 113"/>
                  <a:gd name="T13" fmla="*/ 28 h 112"/>
                  <a:gd name="T14" fmla="*/ 108 w 113"/>
                  <a:gd name="T15" fmla="*/ 26 h 112"/>
                  <a:gd name="T16" fmla="*/ 109 w 113"/>
                  <a:gd name="T17" fmla="*/ 25 h 112"/>
                  <a:gd name="T18" fmla="*/ 110 w 113"/>
                  <a:gd name="T19" fmla="*/ 23 h 112"/>
                  <a:gd name="T20" fmla="*/ 111 w 113"/>
                  <a:gd name="T21" fmla="*/ 22 h 112"/>
                  <a:gd name="T22" fmla="*/ 111 w 113"/>
                  <a:gd name="T23" fmla="*/ 20 h 112"/>
                  <a:gd name="T24" fmla="*/ 112 w 113"/>
                  <a:gd name="T25" fmla="*/ 19 h 112"/>
                  <a:gd name="T26" fmla="*/ 112 w 113"/>
                  <a:gd name="T27" fmla="*/ 17 h 112"/>
                  <a:gd name="T28" fmla="*/ 112 w 113"/>
                  <a:gd name="T29" fmla="*/ 16 h 112"/>
                  <a:gd name="T30" fmla="*/ 112 w 113"/>
                  <a:gd name="T31" fmla="*/ 14 h 112"/>
                  <a:gd name="T32" fmla="*/ 111 w 113"/>
                  <a:gd name="T33" fmla="*/ 13 h 112"/>
                  <a:gd name="T34" fmla="*/ 111 w 113"/>
                  <a:gd name="T35" fmla="*/ 11 h 112"/>
                  <a:gd name="T36" fmla="*/ 110 w 113"/>
                  <a:gd name="T37" fmla="*/ 10 h 112"/>
                  <a:gd name="T38" fmla="*/ 109 w 113"/>
                  <a:gd name="T39" fmla="*/ 7 h 112"/>
                  <a:gd name="T40" fmla="*/ 107 w 113"/>
                  <a:gd name="T41" fmla="*/ 5 h 112"/>
                  <a:gd name="T42" fmla="*/ 105 w 113"/>
                  <a:gd name="T43" fmla="*/ 3 h 112"/>
                  <a:gd name="T44" fmla="*/ 102 w 113"/>
                  <a:gd name="T45" fmla="*/ 2 h 112"/>
                  <a:gd name="T46" fmla="*/ 101 w 113"/>
                  <a:gd name="T47" fmla="*/ 1 h 112"/>
                  <a:gd name="T48" fmla="*/ 99 w 113"/>
                  <a:gd name="T49" fmla="*/ 0 h 112"/>
                  <a:gd name="T50" fmla="*/ 98 w 113"/>
                  <a:gd name="T51" fmla="*/ 0 h 112"/>
                  <a:gd name="T52" fmla="*/ 96 w 113"/>
                  <a:gd name="T53" fmla="*/ 0 h 112"/>
                  <a:gd name="T54" fmla="*/ 95 w 113"/>
                  <a:gd name="T55" fmla="*/ 0 h 112"/>
                  <a:gd name="T56" fmla="*/ 93 w 113"/>
                  <a:gd name="T57" fmla="*/ 0 h 112"/>
                  <a:gd name="T58" fmla="*/ 92 w 113"/>
                  <a:gd name="T59" fmla="*/ 0 h 112"/>
                  <a:gd name="T60" fmla="*/ 90 w 113"/>
                  <a:gd name="T61" fmla="*/ 1 h 112"/>
                  <a:gd name="T62" fmla="*/ 89 w 113"/>
                  <a:gd name="T63" fmla="*/ 2 h 112"/>
                  <a:gd name="T64" fmla="*/ 87 w 113"/>
                  <a:gd name="T65" fmla="*/ 2 h 112"/>
                  <a:gd name="T66" fmla="*/ 86 w 113"/>
                  <a:gd name="T67" fmla="*/ 4 h 112"/>
                  <a:gd name="T68" fmla="*/ 84 w 113"/>
                  <a:gd name="T69" fmla="*/ 5 h 112"/>
                  <a:gd name="T70" fmla="*/ 112 w 113"/>
                  <a:gd name="T7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2">
                    <a:moveTo>
                      <a:pt x="112" y="16"/>
                    </a:moveTo>
                    <a:lnTo>
                      <a:pt x="84" y="5"/>
                    </a:lnTo>
                    <a:lnTo>
                      <a:pt x="0" y="89"/>
                    </a:lnTo>
                    <a:lnTo>
                      <a:pt x="23" y="111"/>
                    </a:lnTo>
                    <a:lnTo>
                      <a:pt x="107" y="28"/>
                    </a:lnTo>
                    <a:lnTo>
                      <a:pt x="112" y="16"/>
                    </a:lnTo>
                    <a:lnTo>
                      <a:pt x="107" y="28"/>
                    </a:lnTo>
                    <a:lnTo>
                      <a:pt x="108" y="26"/>
                    </a:lnTo>
                    <a:lnTo>
                      <a:pt x="109" y="25"/>
                    </a:lnTo>
                    <a:lnTo>
                      <a:pt x="110" y="23"/>
                    </a:lnTo>
                    <a:lnTo>
                      <a:pt x="111" y="22"/>
                    </a:lnTo>
                    <a:lnTo>
                      <a:pt x="111" y="20"/>
                    </a:lnTo>
                    <a:lnTo>
                      <a:pt x="112" y="19"/>
                    </a:lnTo>
                    <a:lnTo>
                      <a:pt x="112" y="17"/>
                    </a:lnTo>
                    <a:lnTo>
                      <a:pt x="112" y="16"/>
                    </a:lnTo>
                    <a:lnTo>
                      <a:pt x="112" y="14"/>
                    </a:lnTo>
                    <a:lnTo>
                      <a:pt x="111" y="13"/>
                    </a:lnTo>
                    <a:lnTo>
                      <a:pt x="111" y="11"/>
                    </a:lnTo>
                    <a:lnTo>
                      <a:pt x="110" y="10"/>
                    </a:lnTo>
                    <a:lnTo>
                      <a:pt x="109" y="7"/>
                    </a:lnTo>
                    <a:lnTo>
                      <a:pt x="107" y="5"/>
                    </a:lnTo>
                    <a:lnTo>
                      <a:pt x="105" y="3"/>
                    </a:lnTo>
                    <a:lnTo>
                      <a:pt x="102" y="2"/>
                    </a:lnTo>
                    <a:lnTo>
                      <a:pt x="101" y="1"/>
                    </a:lnTo>
                    <a:lnTo>
                      <a:pt x="99" y="0"/>
                    </a:lnTo>
                    <a:lnTo>
                      <a:pt x="98" y="0"/>
                    </a:lnTo>
                    <a:lnTo>
                      <a:pt x="96" y="0"/>
                    </a:lnTo>
                    <a:lnTo>
                      <a:pt x="95" y="0"/>
                    </a:lnTo>
                    <a:lnTo>
                      <a:pt x="93" y="0"/>
                    </a:lnTo>
                    <a:lnTo>
                      <a:pt x="92" y="0"/>
                    </a:lnTo>
                    <a:lnTo>
                      <a:pt x="90" y="1"/>
                    </a:lnTo>
                    <a:lnTo>
                      <a:pt x="89" y="2"/>
                    </a:lnTo>
                    <a:lnTo>
                      <a:pt x="87" y="2"/>
                    </a:lnTo>
                    <a:lnTo>
                      <a:pt x="86" y="4"/>
                    </a:lnTo>
                    <a:lnTo>
                      <a:pt x="84" y="5"/>
                    </a:lnTo>
                    <a:lnTo>
                      <a:pt x="112"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Freeform 135"/>
              <p:cNvSpPr>
                <a:spLocks/>
              </p:cNvSpPr>
              <p:nvPr/>
            </p:nvSpPr>
            <p:spPr bwMode="auto">
              <a:xfrm>
                <a:off x="3862" y="3056"/>
                <a:ext cx="30" cy="40"/>
              </a:xfrm>
              <a:custGeom>
                <a:avLst/>
                <a:gdLst>
                  <a:gd name="T0" fmla="*/ 0 w 34"/>
                  <a:gd name="T1" fmla="*/ 0 h 40"/>
                  <a:gd name="T2" fmla="*/ 0 w 34"/>
                  <a:gd name="T3" fmla="*/ 39 h 40"/>
                  <a:gd name="T4" fmla="*/ 33 w 34"/>
                  <a:gd name="T5" fmla="*/ 39 h 40"/>
                  <a:gd name="T6" fmla="*/ 33 w 34"/>
                  <a:gd name="T7" fmla="*/ 0 h 40"/>
                  <a:gd name="T8" fmla="*/ 0 w 34"/>
                  <a:gd name="T9" fmla="*/ 0 h 40"/>
                </a:gdLst>
                <a:ahLst/>
                <a:cxnLst>
                  <a:cxn ang="0">
                    <a:pos x="T0" y="T1"/>
                  </a:cxn>
                  <a:cxn ang="0">
                    <a:pos x="T2" y="T3"/>
                  </a:cxn>
                  <a:cxn ang="0">
                    <a:pos x="T4" y="T5"/>
                  </a:cxn>
                  <a:cxn ang="0">
                    <a:pos x="T6" y="T7"/>
                  </a:cxn>
                  <a:cxn ang="0">
                    <a:pos x="T8" y="T9"/>
                  </a:cxn>
                </a:cxnLst>
                <a:rect l="0" t="0" r="r" b="b"/>
                <a:pathLst>
                  <a:path w="34" h="40">
                    <a:moveTo>
                      <a:pt x="0" y="0"/>
                    </a:moveTo>
                    <a:lnTo>
                      <a:pt x="0" y="39"/>
                    </a:lnTo>
                    <a:lnTo>
                      <a:pt x="33" y="39"/>
                    </a:lnTo>
                    <a:lnTo>
                      <a:pt x="33"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Freeform 136"/>
              <p:cNvSpPr>
                <a:spLocks/>
              </p:cNvSpPr>
              <p:nvPr/>
            </p:nvSpPr>
            <p:spPr bwMode="auto">
              <a:xfrm>
                <a:off x="3862" y="3040"/>
                <a:ext cx="30" cy="17"/>
              </a:xfrm>
              <a:custGeom>
                <a:avLst/>
                <a:gdLst>
                  <a:gd name="T0" fmla="*/ 33 w 34"/>
                  <a:gd name="T1" fmla="*/ 16 h 17"/>
                  <a:gd name="T2" fmla="*/ 32 w 34"/>
                  <a:gd name="T3" fmla="*/ 14 h 17"/>
                  <a:gd name="T4" fmla="*/ 32 w 34"/>
                  <a:gd name="T5" fmla="*/ 13 h 17"/>
                  <a:gd name="T6" fmla="*/ 32 w 34"/>
                  <a:gd name="T7" fmla="*/ 11 h 17"/>
                  <a:gd name="T8" fmla="*/ 31 w 34"/>
                  <a:gd name="T9" fmla="*/ 9 h 17"/>
                  <a:gd name="T10" fmla="*/ 30 w 34"/>
                  <a:gd name="T11" fmla="*/ 8 h 17"/>
                  <a:gd name="T12" fmla="*/ 30 w 34"/>
                  <a:gd name="T13" fmla="*/ 6 h 17"/>
                  <a:gd name="T14" fmla="*/ 29 w 34"/>
                  <a:gd name="T15" fmla="*/ 5 h 17"/>
                  <a:gd name="T16" fmla="*/ 28 w 34"/>
                  <a:gd name="T17" fmla="*/ 4 h 17"/>
                  <a:gd name="T18" fmla="*/ 26 w 34"/>
                  <a:gd name="T19" fmla="*/ 3 h 17"/>
                  <a:gd name="T20" fmla="*/ 25 w 34"/>
                  <a:gd name="T21" fmla="*/ 3 h 17"/>
                  <a:gd name="T22" fmla="*/ 24 w 34"/>
                  <a:gd name="T23" fmla="*/ 2 h 17"/>
                  <a:gd name="T24" fmla="*/ 22 w 34"/>
                  <a:gd name="T25" fmla="*/ 1 h 17"/>
                  <a:gd name="T26" fmla="*/ 19 w 34"/>
                  <a:gd name="T27" fmla="*/ 0 h 17"/>
                  <a:gd name="T28" fmla="*/ 17 w 34"/>
                  <a:gd name="T29" fmla="*/ 0 h 17"/>
                  <a:gd name="T30" fmla="*/ 14 w 34"/>
                  <a:gd name="T31" fmla="*/ 0 h 17"/>
                  <a:gd name="T32" fmla="*/ 11 w 34"/>
                  <a:gd name="T33" fmla="*/ 1 h 17"/>
                  <a:gd name="T34" fmla="*/ 9 w 34"/>
                  <a:gd name="T35" fmla="*/ 2 h 17"/>
                  <a:gd name="T36" fmla="*/ 8 w 34"/>
                  <a:gd name="T37" fmla="*/ 3 h 17"/>
                  <a:gd name="T38" fmla="*/ 7 w 34"/>
                  <a:gd name="T39" fmla="*/ 3 h 17"/>
                  <a:gd name="T40" fmla="*/ 5 w 34"/>
                  <a:gd name="T41" fmla="*/ 4 h 17"/>
                  <a:gd name="T42" fmla="*/ 5 w 34"/>
                  <a:gd name="T43" fmla="*/ 5 h 17"/>
                  <a:gd name="T44" fmla="*/ 3 w 34"/>
                  <a:gd name="T45" fmla="*/ 6 h 17"/>
                  <a:gd name="T46" fmla="*/ 3 w 34"/>
                  <a:gd name="T47" fmla="*/ 8 h 17"/>
                  <a:gd name="T48" fmla="*/ 2 w 34"/>
                  <a:gd name="T49" fmla="*/ 9 h 17"/>
                  <a:gd name="T50" fmla="*/ 1 w 34"/>
                  <a:gd name="T51" fmla="*/ 11 h 17"/>
                  <a:gd name="T52" fmla="*/ 1 w 34"/>
                  <a:gd name="T53" fmla="*/ 13 h 17"/>
                  <a:gd name="T54" fmla="*/ 1 w 34"/>
                  <a:gd name="T55" fmla="*/ 14 h 17"/>
                  <a:gd name="T56" fmla="*/ 0 w 34"/>
                  <a:gd name="T57" fmla="*/ 16 h 17"/>
                  <a:gd name="T58" fmla="*/ 33 w 34"/>
                  <a:gd name="T5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17">
                    <a:moveTo>
                      <a:pt x="33" y="16"/>
                    </a:moveTo>
                    <a:lnTo>
                      <a:pt x="32" y="14"/>
                    </a:lnTo>
                    <a:lnTo>
                      <a:pt x="32" y="13"/>
                    </a:lnTo>
                    <a:lnTo>
                      <a:pt x="32" y="11"/>
                    </a:lnTo>
                    <a:lnTo>
                      <a:pt x="31" y="9"/>
                    </a:lnTo>
                    <a:lnTo>
                      <a:pt x="30" y="8"/>
                    </a:lnTo>
                    <a:lnTo>
                      <a:pt x="30" y="6"/>
                    </a:lnTo>
                    <a:lnTo>
                      <a:pt x="29" y="5"/>
                    </a:lnTo>
                    <a:lnTo>
                      <a:pt x="28" y="4"/>
                    </a:lnTo>
                    <a:lnTo>
                      <a:pt x="26" y="3"/>
                    </a:lnTo>
                    <a:lnTo>
                      <a:pt x="25" y="3"/>
                    </a:lnTo>
                    <a:lnTo>
                      <a:pt x="24" y="2"/>
                    </a:lnTo>
                    <a:lnTo>
                      <a:pt x="22" y="1"/>
                    </a:lnTo>
                    <a:lnTo>
                      <a:pt x="19" y="0"/>
                    </a:lnTo>
                    <a:lnTo>
                      <a:pt x="17" y="0"/>
                    </a:lnTo>
                    <a:lnTo>
                      <a:pt x="14" y="0"/>
                    </a:lnTo>
                    <a:lnTo>
                      <a:pt x="11" y="1"/>
                    </a:lnTo>
                    <a:lnTo>
                      <a:pt x="9" y="2"/>
                    </a:lnTo>
                    <a:lnTo>
                      <a:pt x="8" y="3"/>
                    </a:lnTo>
                    <a:lnTo>
                      <a:pt x="7" y="3"/>
                    </a:lnTo>
                    <a:lnTo>
                      <a:pt x="5" y="4"/>
                    </a:lnTo>
                    <a:lnTo>
                      <a:pt x="5" y="5"/>
                    </a:lnTo>
                    <a:lnTo>
                      <a:pt x="3" y="6"/>
                    </a:lnTo>
                    <a:lnTo>
                      <a:pt x="3" y="8"/>
                    </a:lnTo>
                    <a:lnTo>
                      <a:pt x="2" y="9"/>
                    </a:lnTo>
                    <a:lnTo>
                      <a:pt x="1" y="11"/>
                    </a:lnTo>
                    <a:lnTo>
                      <a:pt x="1" y="13"/>
                    </a:lnTo>
                    <a:lnTo>
                      <a:pt x="1" y="14"/>
                    </a:lnTo>
                    <a:lnTo>
                      <a:pt x="0" y="16"/>
                    </a:lnTo>
                    <a:lnTo>
                      <a:pt x="33"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Freeform 137"/>
              <p:cNvSpPr>
                <a:spLocks/>
              </p:cNvSpPr>
              <p:nvPr/>
            </p:nvSpPr>
            <p:spPr bwMode="auto">
              <a:xfrm>
                <a:off x="3636" y="2965"/>
                <a:ext cx="227" cy="92"/>
              </a:xfrm>
              <a:custGeom>
                <a:avLst/>
                <a:gdLst>
                  <a:gd name="T0" fmla="*/ 254 w 255"/>
                  <a:gd name="T1" fmla="*/ 91 h 92"/>
                  <a:gd name="T2" fmla="*/ 254 w 255"/>
                  <a:gd name="T3" fmla="*/ 0 h 92"/>
                  <a:gd name="T4" fmla="*/ 0 w 255"/>
                  <a:gd name="T5" fmla="*/ 0 h 92"/>
                  <a:gd name="T6" fmla="*/ 0 w 255"/>
                  <a:gd name="T7" fmla="*/ 91 h 92"/>
                  <a:gd name="T8" fmla="*/ 254 w 255"/>
                  <a:gd name="T9" fmla="*/ 91 h 92"/>
                </a:gdLst>
                <a:ahLst/>
                <a:cxnLst>
                  <a:cxn ang="0">
                    <a:pos x="T0" y="T1"/>
                  </a:cxn>
                  <a:cxn ang="0">
                    <a:pos x="T2" y="T3"/>
                  </a:cxn>
                  <a:cxn ang="0">
                    <a:pos x="T4" y="T5"/>
                  </a:cxn>
                  <a:cxn ang="0">
                    <a:pos x="T6" y="T7"/>
                  </a:cxn>
                  <a:cxn ang="0">
                    <a:pos x="T8" y="T9"/>
                  </a:cxn>
                </a:cxnLst>
                <a:rect l="0" t="0" r="r" b="b"/>
                <a:pathLst>
                  <a:path w="255" h="92">
                    <a:moveTo>
                      <a:pt x="254" y="91"/>
                    </a:moveTo>
                    <a:lnTo>
                      <a:pt x="254" y="0"/>
                    </a:lnTo>
                    <a:lnTo>
                      <a:pt x="0" y="0"/>
                    </a:lnTo>
                    <a:lnTo>
                      <a:pt x="0" y="91"/>
                    </a:lnTo>
                    <a:lnTo>
                      <a:pt x="254" y="91"/>
                    </a:lnTo>
                  </a:path>
                </a:pathLst>
              </a:custGeom>
              <a:solidFill>
                <a:srgbClr val="CC33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Freeform 138"/>
              <p:cNvSpPr>
                <a:spLocks/>
              </p:cNvSpPr>
              <p:nvPr/>
            </p:nvSpPr>
            <p:spPr bwMode="auto">
              <a:xfrm>
                <a:off x="3636" y="2813"/>
                <a:ext cx="227" cy="153"/>
              </a:xfrm>
              <a:custGeom>
                <a:avLst/>
                <a:gdLst>
                  <a:gd name="T0" fmla="*/ 254 w 255"/>
                  <a:gd name="T1" fmla="*/ 152 h 153"/>
                  <a:gd name="T2" fmla="*/ 254 w 255"/>
                  <a:gd name="T3" fmla="*/ 0 h 153"/>
                  <a:gd name="T4" fmla="*/ 0 w 255"/>
                  <a:gd name="T5" fmla="*/ 0 h 153"/>
                  <a:gd name="T6" fmla="*/ 0 w 255"/>
                  <a:gd name="T7" fmla="*/ 152 h 153"/>
                  <a:gd name="T8" fmla="*/ 254 w 255"/>
                  <a:gd name="T9" fmla="*/ 152 h 153"/>
                </a:gdLst>
                <a:ahLst/>
                <a:cxnLst>
                  <a:cxn ang="0">
                    <a:pos x="T0" y="T1"/>
                  </a:cxn>
                  <a:cxn ang="0">
                    <a:pos x="T2" y="T3"/>
                  </a:cxn>
                  <a:cxn ang="0">
                    <a:pos x="T4" y="T5"/>
                  </a:cxn>
                  <a:cxn ang="0">
                    <a:pos x="T6" y="T7"/>
                  </a:cxn>
                  <a:cxn ang="0">
                    <a:pos x="T8" y="T9"/>
                  </a:cxn>
                </a:cxnLst>
                <a:rect l="0" t="0" r="r" b="b"/>
                <a:pathLst>
                  <a:path w="255" h="153">
                    <a:moveTo>
                      <a:pt x="254" y="152"/>
                    </a:moveTo>
                    <a:lnTo>
                      <a:pt x="254" y="0"/>
                    </a:lnTo>
                    <a:lnTo>
                      <a:pt x="0" y="0"/>
                    </a:lnTo>
                    <a:lnTo>
                      <a:pt x="0" y="152"/>
                    </a:lnTo>
                    <a:lnTo>
                      <a:pt x="254" y="152"/>
                    </a:lnTo>
                  </a:path>
                </a:pathLst>
              </a:custGeom>
              <a:solidFill>
                <a:srgbClr val="8ADD2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Rectangle 139"/>
            <p:cNvSpPr>
              <a:spLocks noChangeArrowheads="1"/>
            </p:cNvSpPr>
            <p:nvPr/>
          </p:nvSpPr>
          <p:spPr bwMode="auto">
            <a:xfrm>
              <a:off x="3484" y="2071"/>
              <a:ext cx="3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it-IT" altLang="it-IT" sz="2400" b="1"/>
                <a:t>Ph</a:t>
              </a:r>
            </a:p>
          </p:txBody>
        </p:sp>
        <p:sp>
          <p:nvSpPr>
            <p:cNvPr id="16" name="Rectangle 140"/>
            <p:cNvSpPr>
              <a:spLocks noChangeArrowheads="1"/>
            </p:cNvSpPr>
            <p:nvPr/>
          </p:nvSpPr>
          <p:spPr bwMode="auto">
            <a:xfrm>
              <a:off x="4113" y="2809"/>
              <a:ext cx="601" cy="224"/>
            </a:xfrm>
            <a:prstGeom prst="rect">
              <a:avLst/>
            </a:prstGeom>
            <a:solidFill>
              <a:schemeClr val="bg1"/>
            </a:solidFill>
            <a:ln w="19050">
              <a:solidFill>
                <a:srgbClr val="F6601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nchorCtr="1">
              <a:spAutoFit/>
            </a:bodyPr>
            <a:lstStyle/>
            <a:p>
              <a:pPr eaLnBrk="0" hangingPunct="0"/>
              <a:r>
                <a:rPr lang="it-IT" altLang="it-IT" sz="1600" b="1"/>
                <a:t>Bcr-Abl</a:t>
              </a:r>
            </a:p>
          </p:txBody>
        </p:sp>
        <p:sp>
          <p:nvSpPr>
            <p:cNvPr id="17" name="Rectangle 141"/>
            <p:cNvSpPr>
              <a:spLocks noChangeArrowheads="1"/>
            </p:cNvSpPr>
            <p:nvPr/>
          </p:nvSpPr>
          <p:spPr bwMode="auto">
            <a:xfrm>
              <a:off x="3293" y="1383"/>
              <a:ext cx="43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spcBef>
                  <a:spcPct val="50000"/>
                </a:spcBef>
              </a:pPr>
              <a:r>
                <a:rPr lang="it-IT" altLang="it-IT" sz="2000" b="1"/>
                <a:t>9+</a:t>
              </a:r>
            </a:p>
          </p:txBody>
        </p:sp>
        <p:grpSp>
          <p:nvGrpSpPr>
            <p:cNvPr id="18" name="Group 142"/>
            <p:cNvGrpSpPr>
              <a:grpSpLocks/>
            </p:cNvGrpSpPr>
            <p:nvPr/>
          </p:nvGrpSpPr>
          <p:grpSpPr bwMode="auto">
            <a:xfrm>
              <a:off x="3017" y="1233"/>
              <a:ext cx="249" cy="2347"/>
              <a:chOff x="3017" y="1233"/>
              <a:chExt cx="249" cy="2347"/>
            </a:xfrm>
          </p:grpSpPr>
          <p:sp>
            <p:nvSpPr>
              <p:cNvPr id="27" name="Freeform 143"/>
              <p:cNvSpPr>
                <a:spLocks/>
              </p:cNvSpPr>
              <p:nvPr/>
            </p:nvSpPr>
            <p:spPr bwMode="auto">
              <a:xfrm>
                <a:off x="3026" y="2156"/>
                <a:ext cx="226" cy="202"/>
              </a:xfrm>
              <a:custGeom>
                <a:avLst/>
                <a:gdLst>
                  <a:gd name="T0" fmla="*/ 289 w 290"/>
                  <a:gd name="T1" fmla="*/ 230 h 231"/>
                  <a:gd name="T2" fmla="*/ 289 w 290"/>
                  <a:gd name="T3" fmla="*/ 0 h 231"/>
                  <a:gd name="T4" fmla="*/ 0 w 290"/>
                  <a:gd name="T5" fmla="*/ 0 h 231"/>
                  <a:gd name="T6" fmla="*/ 0 w 290"/>
                  <a:gd name="T7" fmla="*/ 230 h 231"/>
                  <a:gd name="T8" fmla="*/ 289 w 290"/>
                  <a:gd name="T9" fmla="*/ 230 h 231"/>
                </a:gdLst>
                <a:ahLst/>
                <a:cxnLst>
                  <a:cxn ang="0">
                    <a:pos x="T0" y="T1"/>
                  </a:cxn>
                  <a:cxn ang="0">
                    <a:pos x="T2" y="T3"/>
                  </a:cxn>
                  <a:cxn ang="0">
                    <a:pos x="T4" y="T5"/>
                  </a:cxn>
                  <a:cxn ang="0">
                    <a:pos x="T6" y="T7"/>
                  </a:cxn>
                  <a:cxn ang="0">
                    <a:pos x="T8" y="T9"/>
                  </a:cxn>
                </a:cxnLst>
                <a:rect l="0" t="0" r="r" b="b"/>
                <a:pathLst>
                  <a:path w="290" h="231">
                    <a:moveTo>
                      <a:pt x="289" y="230"/>
                    </a:moveTo>
                    <a:lnTo>
                      <a:pt x="289" y="0"/>
                    </a:lnTo>
                    <a:lnTo>
                      <a:pt x="0" y="0"/>
                    </a:lnTo>
                    <a:lnTo>
                      <a:pt x="0" y="230"/>
                    </a:lnTo>
                    <a:lnTo>
                      <a:pt x="289" y="23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144"/>
              <p:cNvSpPr>
                <a:spLocks/>
              </p:cNvSpPr>
              <p:nvPr/>
            </p:nvSpPr>
            <p:spPr bwMode="auto">
              <a:xfrm>
                <a:off x="3026" y="1827"/>
                <a:ext cx="226" cy="203"/>
              </a:xfrm>
              <a:custGeom>
                <a:avLst/>
                <a:gdLst>
                  <a:gd name="T0" fmla="*/ 289 w 290"/>
                  <a:gd name="T1" fmla="*/ 230 h 231"/>
                  <a:gd name="T2" fmla="*/ 289 w 290"/>
                  <a:gd name="T3" fmla="*/ 0 h 231"/>
                  <a:gd name="T4" fmla="*/ 0 w 290"/>
                  <a:gd name="T5" fmla="*/ 0 h 231"/>
                  <a:gd name="T6" fmla="*/ 0 w 290"/>
                  <a:gd name="T7" fmla="*/ 230 h 231"/>
                  <a:gd name="T8" fmla="*/ 289 w 290"/>
                  <a:gd name="T9" fmla="*/ 230 h 231"/>
                </a:gdLst>
                <a:ahLst/>
                <a:cxnLst>
                  <a:cxn ang="0">
                    <a:pos x="T0" y="T1"/>
                  </a:cxn>
                  <a:cxn ang="0">
                    <a:pos x="T2" y="T3"/>
                  </a:cxn>
                  <a:cxn ang="0">
                    <a:pos x="T4" y="T5"/>
                  </a:cxn>
                  <a:cxn ang="0">
                    <a:pos x="T6" y="T7"/>
                  </a:cxn>
                  <a:cxn ang="0">
                    <a:pos x="T8" y="T9"/>
                  </a:cxn>
                </a:cxnLst>
                <a:rect l="0" t="0" r="r" b="b"/>
                <a:pathLst>
                  <a:path w="290" h="231">
                    <a:moveTo>
                      <a:pt x="289" y="230"/>
                    </a:moveTo>
                    <a:lnTo>
                      <a:pt x="289" y="0"/>
                    </a:lnTo>
                    <a:lnTo>
                      <a:pt x="0" y="0"/>
                    </a:lnTo>
                    <a:lnTo>
                      <a:pt x="0" y="230"/>
                    </a:lnTo>
                    <a:lnTo>
                      <a:pt x="289" y="23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145"/>
              <p:cNvSpPr>
                <a:spLocks/>
              </p:cNvSpPr>
              <p:nvPr/>
            </p:nvSpPr>
            <p:spPr bwMode="auto">
              <a:xfrm>
                <a:off x="3026" y="2465"/>
                <a:ext cx="226" cy="136"/>
              </a:xfrm>
              <a:custGeom>
                <a:avLst/>
                <a:gdLst>
                  <a:gd name="T0" fmla="*/ 289 w 290"/>
                  <a:gd name="T1" fmla="*/ 155 h 156"/>
                  <a:gd name="T2" fmla="*/ 289 w 290"/>
                  <a:gd name="T3" fmla="*/ 0 h 156"/>
                  <a:gd name="T4" fmla="*/ 0 w 290"/>
                  <a:gd name="T5" fmla="*/ 0 h 156"/>
                  <a:gd name="T6" fmla="*/ 0 w 290"/>
                  <a:gd name="T7" fmla="*/ 155 h 156"/>
                  <a:gd name="T8" fmla="*/ 289 w 290"/>
                  <a:gd name="T9" fmla="*/ 155 h 156"/>
                </a:gdLst>
                <a:ahLst/>
                <a:cxnLst>
                  <a:cxn ang="0">
                    <a:pos x="T0" y="T1"/>
                  </a:cxn>
                  <a:cxn ang="0">
                    <a:pos x="T2" y="T3"/>
                  </a:cxn>
                  <a:cxn ang="0">
                    <a:pos x="T4" y="T5"/>
                  </a:cxn>
                  <a:cxn ang="0">
                    <a:pos x="T6" y="T7"/>
                  </a:cxn>
                  <a:cxn ang="0">
                    <a:pos x="T8" y="T9"/>
                  </a:cxn>
                </a:cxnLst>
                <a:rect l="0" t="0" r="r" b="b"/>
                <a:pathLst>
                  <a:path w="290" h="156">
                    <a:moveTo>
                      <a:pt x="289" y="155"/>
                    </a:moveTo>
                    <a:lnTo>
                      <a:pt x="289" y="0"/>
                    </a:lnTo>
                    <a:lnTo>
                      <a:pt x="0" y="0"/>
                    </a:lnTo>
                    <a:lnTo>
                      <a:pt x="0" y="155"/>
                    </a:lnTo>
                    <a:lnTo>
                      <a:pt x="289" y="155"/>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Freeform 146"/>
              <p:cNvSpPr>
                <a:spLocks/>
              </p:cNvSpPr>
              <p:nvPr/>
            </p:nvSpPr>
            <p:spPr bwMode="auto">
              <a:xfrm>
                <a:off x="3026" y="1388"/>
                <a:ext cx="226" cy="80"/>
              </a:xfrm>
              <a:custGeom>
                <a:avLst/>
                <a:gdLst>
                  <a:gd name="T0" fmla="*/ 289 w 290"/>
                  <a:gd name="T1" fmla="*/ 90 h 91"/>
                  <a:gd name="T2" fmla="*/ 289 w 290"/>
                  <a:gd name="T3" fmla="*/ 0 h 91"/>
                  <a:gd name="T4" fmla="*/ 0 w 290"/>
                  <a:gd name="T5" fmla="*/ 0 h 91"/>
                  <a:gd name="T6" fmla="*/ 0 w 290"/>
                  <a:gd name="T7" fmla="*/ 90 h 91"/>
                  <a:gd name="T8" fmla="*/ 289 w 290"/>
                  <a:gd name="T9" fmla="*/ 90 h 91"/>
                </a:gdLst>
                <a:ahLst/>
                <a:cxnLst>
                  <a:cxn ang="0">
                    <a:pos x="T0" y="T1"/>
                  </a:cxn>
                  <a:cxn ang="0">
                    <a:pos x="T2" y="T3"/>
                  </a:cxn>
                  <a:cxn ang="0">
                    <a:pos x="T4" y="T5"/>
                  </a:cxn>
                  <a:cxn ang="0">
                    <a:pos x="T6" y="T7"/>
                  </a:cxn>
                  <a:cxn ang="0">
                    <a:pos x="T8" y="T9"/>
                  </a:cxn>
                </a:cxnLst>
                <a:rect l="0" t="0" r="r" b="b"/>
                <a:pathLst>
                  <a:path w="290" h="91">
                    <a:moveTo>
                      <a:pt x="289" y="90"/>
                    </a:moveTo>
                    <a:lnTo>
                      <a:pt x="289" y="0"/>
                    </a:lnTo>
                    <a:lnTo>
                      <a:pt x="0" y="0"/>
                    </a:lnTo>
                    <a:lnTo>
                      <a:pt x="0" y="90"/>
                    </a:lnTo>
                    <a:lnTo>
                      <a:pt x="289" y="9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147"/>
              <p:cNvSpPr>
                <a:spLocks/>
              </p:cNvSpPr>
              <p:nvPr/>
            </p:nvSpPr>
            <p:spPr bwMode="auto">
              <a:xfrm>
                <a:off x="3026" y="1532"/>
                <a:ext cx="226" cy="109"/>
              </a:xfrm>
              <a:custGeom>
                <a:avLst/>
                <a:gdLst>
                  <a:gd name="T0" fmla="*/ 289 w 290"/>
                  <a:gd name="T1" fmla="*/ 123 h 124"/>
                  <a:gd name="T2" fmla="*/ 289 w 290"/>
                  <a:gd name="T3" fmla="*/ 0 h 124"/>
                  <a:gd name="T4" fmla="*/ 0 w 290"/>
                  <a:gd name="T5" fmla="*/ 0 h 124"/>
                  <a:gd name="T6" fmla="*/ 0 w 290"/>
                  <a:gd name="T7" fmla="*/ 123 h 124"/>
                  <a:gd name="T8" fmla="*/ 289 w 290"/>
                  <a:gd name="T9" fmla="*/ 123 h 124"/>
                </a:gdLst>
                <a:ahLst/>
                <a:cxnLst>
                  <a:cxn ang="0">
                    <a:pos x="T0" y="T1"/>
                  </a:cxn>
                  <a:cxn ang="0">
                    <a:pos x="T2" y="T3"/>
                  </a:cxn>
                  <a:cxn ang="0">
                    <a:pos x="T4" y="T5"/>
                  </a:cxn>
                  <a:cxn ang="0">
                    <a:pos x="T6" y="T7"/>
                  </a:cxn>
                  <a:cxn ang="0">
                    <a:pos x="T8" y="T9"/>
                  </a:cxn>
                </a:cxnLst>
                <a:rect l="0" t="0" r="r" b="b"/>
                <a:pathLst>
                  <a:path w="290" h="124">
                    <a:moveTo>
                      <a:pt x="289" y="123"/>
                    </a:moveTo>
                    <a:lnTo>
                      <a:pt x="289" y="0"/>
                    </a:lnTo>
                    <a:lnTo>
                      <a:pt x="0" y="0"/>
                    </a:lnTo>
                    <a:lnTo>
                      <a:pt x="0" y="123"/>
                    </a:lnTo>
                    <a:lnTo>
                      <a:pt x="289" y="123"/>
                    </a:lnTo>
                  </a:path>
                </a:pathLst>
              </a:custGeom>
              <a:solidFill>
                <a:srgbClr val="FDE11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148"/>
              <p:cNvSpPr>
                <a:spLocks/>
              </p:cNvSpPr>
              <p:nvPr/>
            </p:nvSpPr>
            <p:spPr bwMode="auto">
              <a:xfrm>
                <a:off x="3026" y="2909"/>
                <a:ext cx="226" cy="118"/>
              </a:xfrm>
              <a:custGeom>
                <a:avLst/>
                <a:gdLst>
                  <a:gd name="T0" fmla="*/ 289 w 290"/>
                  <a:gd name="T1" fmla="*/ 133 h 134"/>
                  <a:gd name="T2" fmla="*/ 289 w 290"/>
                  <a:gd name="T3" fmla="*/ 0 h 134"/>
                  <a:gd name="T4" fmla="*/ 0 w 290"/>
                  <a:gd name="T5" fmla="*/ 0 h 134"/>
                  <a:gd name="T6" fmla="*/ 0 w 290"/>
                  <a:gd name="T7" fmla="*/ 133 h 134"/>
                  <a:gd name="T8" fmla="*/ 289 w 290"/>
                  <a:gd name="T9" fmla="*/ 133 h 134"/>
                </a:gdLst>
                <a:ahLst/>
                <a:cxnLst>
                  <a:cxn ang="0">
                    <a:pos x="T0" y="T1"/>
                  </a:cxn>
                  <a:cxn ang="0">
                    <a:pos x="T2" y="T3"/>
                  </a:cxn>
                  <a:cxn ang="0">
                    <a:pos x="T4" y="T5"/>
                  </a:cxn>
                  <a:cxn ang="0">
                    <a:pos x="T6" y="T7"/>
                  </a:cxn>
                  <a:cxn ang="0">
                    <a:pos x="T8" y="T9"/>
                  </a:cxn>
                </a:cxnLst>
                <a:rect l="0" t="0" r="r" b="b"/>
                <a:pathLst>
                  <a:path w="290" h="134">
                    <a:moveTo>
                      <a:pt x="289" y="133"/>
                    </a:moveTo>
                    <a:lnTo>
                      <a:pt x="289" y="0"/>
                    </a:lnTo>
                    <a:lnTo>
                      <a:pt x="0" y="0"/>
                    </a:lnTo>
                    <a:lnTo>
                      <a:pt x="0" y="133"/>
                    </a:lnTo>
                    <a:lnTo>
                      <a:pt x="289" y="133"/>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149"/>
              <p:cNvSpPr>
                <a:spLocks/>
              </p:cNvSpPr>
              <p:nvPr/>
            </p:nvSpPr>
            <p:spPr bwMode="auto">
              <a:xfrm>
                <a:off x="3017" y="2034"/>
                <a:ext cx="25" cy="15"/>
              </a:xfrm>
              <a:custGeom>
                <a:avLst/>
                <a:gdLst>
                  <a:gd name="T0" fmla="*/ 0 w 32"/>
                  <a:gd name="T1" fmla="*/ 0 h 17"/>
                  <a:gd name="T2" fmla="*/ 0 w 32"/>
                  <a:gd name="T3" fmla="*/ 2 h 17"/>
                  <a:gd name="T4" fmla="*/ 0 w 32"/>
                  <a:gd name="T5" fmla="*/ 3 h 17"/>
                  <a:gd name="T6" fmla="*/ 0 w 32"/>
                  <a:gd name="T7" fmla="*/ 5 h 17"/>
                  <a:gd name="T8" fmla="*/ 1 w 32"/>
                  <a:gd name="T9" fmla="*/ 7 h 17"/>
                  <a:gd name="T10" fmla="*/ 1 w 32"/>
                  <a:gd name="T11" fmla="*/ 8 h 17"/>
                  <a:gd name="T12" fmla="*/ 3 w 32"/>
                  <a:gd name="T13" fmla="*/ 9 h 17"/>
                  <a:gd name="T14" fmla="*/ 3 w 32"/>
                  <a:gd name="T15" fmla="*/ 11 h 17"/>
                  <a:gd name="T16" fmla="*/ 4 w 32"/>
                  <a:gd name="T17" fmla="*/ 12 h 17"/>
                  <a:gd name="T18" fmla="*/ 6 w 32"/>
                  <a:gd name="T19" fmla="*/ 13 h 17"/>
                  <a:gd name="T20" fmla="*/ 7 w 32"/>
                  <a:gd name="T21" fmla="*/ 13 h 17"/>
                  <a:gd name="T22" fmla="*/ 8 w 32"/>
                  <a:gd name="T23" fmla="*/ 14 h 17"/>
                  <a:gd name="T24" fmla="*/ 10 w 32"/>
                  <a:gd name="T25" fmla="*/ 15 h 17"/>
                  <a:gd name="T26" fmla="*/ 12 w 32"/>
                  <a:gd name="T27" fmla="*/ 15 h 17"/>
                  <a:gd name="T28" fmla="*/ 16 w 32"/>
                  <a:gd name="T29" fmla="*/ 16 h 17"/>
                  <a:gd name="T30" fmla="*/ 19 w 32"/>
                  <a:gd name="T31" fmla="*/ 15 h 17"/>
                  <a:gd name="T32" fmla="*/ 22 w 32"/>
                  <a:gd name="T33" fmla="*/ 15 h 17"/>
                  <a:gd name="T34" fmla="*/ 23 w 32"/>
                  <a:gd name="T35" fmla="*/ 14 h 17"/>
                  <a:gd name="T36" fmla="*/ 24 w 32"/>
                  <a:gd name="T37" fmla="*/ 13 h 17"/>
                  <a:gd name="T38" fmla="*/ 25 w 32"/>
                  <a:gd name="T39" fmla="*/ 13 h 17"/>
                  <a:gd name="T40" fmla="*/ 27 w 32"/>
                  <a:gd name="T41" fmla="*/ 12 h 17"/>
                  <a:gd name="T42" fmla="*/ 28 w 32"/>
                  <a:gd name="T43" fmla="*/ 11 h 17"/>
                  <a:gd name="T44" fmla="*/ 29 w 32"/>
                  <a:gd name="T45" fmla="*/ 9 h 17"/>
                  <a:gd name="T46" fmla="*/ 30 w 32"/>
                  <a:gd name="T47" fmla="*/ 8 h 17"/>
                  <a:gd name="T48" fmla="*/ 30 w 32"/>
                  <a:gd name="T49" fmla="*/ 7 h 17"/>
                  <a:gd name="T50" fmla="*/ 31 w 32"/>
                  <a:gd name="T51" fmla="*/ 5 h 17"/>
                  <a:gd name="T52" fmla="*/ 31 w 32"/>
                  <a:gd name="T53" fmla="*/ 3 h 17"/>
                  <a:gd name="T54" fmla="*/ 31 w 32"/>
                  <a:gd name="T55" fmla="*/ 2 h 17"/>
                  <a:gd name="T56" fmla="*/ 31 w 32"/>
                  <a:gd name="T57" fmla="*/ 0 h 17"/>
                  <a:gd name="T58" fmla="*/ 0 w 32"/>
                  <a:gd name="T5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17">
                    <a:moveTo>
                      <a:pt x="0" y="0"/>
                    </a:moveTo>
                    <a:lnTo>
                      <a:pt x="0" y="2"/>
                    </a:lnTo>
                    <a:lnTo>
                      <a:pt x="0" y="3"/>
                    </a:lnTo>
                    <a:lnTo>
                      <a:pt x="0" y="5"/>
                    </a:lnTo>
                    <a:lnTo>
                      <a:pt x="1" y="7"/>
                    </a:lnTo>
                    <a:lnTo>
                      <a:pt x="1" y="8"/>
                    </a:lnTo>
                    <a:lnTo>
                      <a:pt x="3" y="9"/>
                    </a:lnTo>
                    <a:lnTo>
                      <a:pt x="3" y="11"/>
                    </a:lnTo>
                    <a:lnTo>
                      <a:pt x="4" y="12"/>
                    </a:lnTo>
                    <a:lnTo>
                      <a:pt x="6" y="13"/>
                    </a:lnTo>
                    <a:lnTo>
                      <a:pt x="7" y="13"/>
                    </a:lnTo>
                    <a:lnTo>
                      <a:pt x="8" y="14"/>
                    </a:lnTo>
                    <a:lnTo>
                      <a:pt x="10" y="15"/>
                    </a:lnTo>
                    <a:lnTo>
                      <a:pt x="12" y="15"/>
                    </a:lnTo>
                    <a:lnTo>
                      <a:pt x="16" y="16"/>
                    </a:lnTo>
                    <a:lnTo>
                      <a:pt x="19" y="15"/>
                    </a:lnTo>
                    <a:lnTo>
                      <a:pt x="22" y="15"/>
                    </a:lnTo>
                    <a:lnTo>
                      <a:pt x="23" y="14"/>
                    </a:lnTo>
                    <a:lnTo>
                      <a:pt x="24" y="13"/>
                    </a:lnTo>
                    <a:lnTo>
                      <a:pt x="25" y="13"/>
                    </a:lnTo>
                    <a:lnTo>
                      <a:pt x="27" y="12"/>
                    </a:lnTo>
                    <a:lnTo>
                      <a:pt x="28" y="11"/>
                    </a:lnTo>
                    <a:lnTo>
                      <a:pt x="29" y="9"/>
                    </a:lnTo>
                    <a:lnTo>
                      <a:pt x="30" y="8"/>
                    </a:lnTo>
                    <a:lnTo>
                      <a:pt x="30" y="7"/>
                    </a:lnTo>
                    <a:lnTo>
                      <a:pt x="31" y="5"/>
                    </a:lnTo>
                    <a:lnTo>
                      <a:pt x="31" y="3"/>
                    </a:lnTo>
                    <a:lnTo>
                      <a:pt x="31" y="2"/>
                    </a:lnTo>
                    <a:lnTo>
                      <a:pt x="31"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150"/>
              <p:cNvSpPr>
                <a:spLocks/>
              </p:cNvSpPr>
              <p:nvPr/>
            </p:nvSpPr>
            <p:spPr bwMode="auto">
              <a:xfrm>
                <a:off x="3017" y="1311"/>
                <a:ext cx="25" cy="724"/>
              </a:xfrm>
              <a:custGeom>
                <a:avLst/>
                <a:gdLst>
                  <a:gd name="T0" fmla="*/ 4 w 32"/>
                  <a:gd name="T1" fmla="*/ 0 h 827"/>
                  <a:gd name="T2" fmla="*/ 0 w 32"/>
                  <a:gd name="T3" fmla="*/ 11 h 827"/>
                  <a:gd name="T4" fmla="*/ 0 w 32"/>
                  <a:gd name="T5" fmla="*/ 826 h 827"/>
                  <a:gd name="T6" fmla="*/ 31 w 32"/>
                  <a:gd name="T7" fmla="*/ 826 h 827"/>
                  <a:gd name="T8" fmla="*/ 31 w 32"/>
                  <a:gd name="T9" fmla="*/ 11 h 827"/>
                  <a:gd name="T10" fmla="*/ 4 w 32"/>
                  <a:gd name="T11" fmla="*/ 0 h 827"/>
                  <a:gd name="T12" fmla="*/ 4 w 32"/>
                  <a:gd name="T13" fmla="*/ 0 h 827"/>
                  <a:gd name="T14" fmla="*/ 0 w 32"/>
                  <a:gd name="T15" fmla="*/ 4 h 827"/>
                  <a:gd name="T16" fmla="*/ 0 w 32"/>
                  <a:gd name="T17" fmla="*/ 11 h 827"/>
                  <a:gd name="T18" fmla="*/ 4 w 32"/>
                  <a:gd name="T19" fmla="*/ 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827">
                    <a:moveTo>
                      <a:pt x="4" y="0"/>
                    </a:moveTo>
                    <a:lnTo>
                      <a:pt x="0" y="11"/>
                    </a:lnTo>
                    <a:lnTo>
                      <a:pt x="0" y="826"/>
                    </a:lnTo>
                    <a:lnTo>
                      <a:pt x="31" y="826"/>
                    </a:lnTo>
                    <a:lnTo>
                      <a:pt x="31" y="11"/>
                    </a:lnTo>
                    <a:lnTo>
                      <a:pt x="4" y="0"/>
                    </a:lnTo>
                    <a:lnTo>
                      <a:pt x="4" y="0"/>
                    </a:lnTo>
                    <a:lnTo>
                      <a:pt x="0" y="4"/>
                    </a:lnTo>
                    <a:lnTo>
                      <a:pt x="0" y="11"/>
                    </a:lnTo>
                    <a:lnTo>
                      <a:pt x="4"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Freeform 151"/>
              <p:cNvSpPr>
                <a:spLocks/>
              </p:cNvSpPr>
              <p:nvPr/>
            </p:nvSpPr>
            <p:spPr bwMode="auto">
              <a:xfrm>
                <a:off x="3021" y="1233"/>
                <a:ext cx="84" cy="98"/>
              </a:xfrm>
              <a:custGeom>
                <a:avLst/>
                <a:gdLst>
                  <a:gd name="T0" fmla="*/ 96 w 108"/>
                  <a:gd name="T1" fmla="*/ 0 h 112"/>
                  <a:gd name="T2" fmla="*/ 84 w 108"/>
                  <a:gd name="T3" fmla="*/ 5 h 112"/>
                  <a:gd name="T4" fmla="*/ 0 w 108"/>
                  <a:gd name="T5" fmla="*/ 89 h 112"/>
                  <a:gd name="T6" fmla="*/ 23 w 108"/>
                  <a:gd name="T7" fmla="*/ 111 h 112"/>
                  <a:gd name="T8" fmla="*/ 107 w 108"/>
                  <a:gd name="T9" fmla="*/ 27 h 112"/>
                  <a:gd name="T10" fmla="*/ 96 w 108"/>
                  <a:gd name="T11" fmla="*/ 0 h 112"/>
                  <a:gd name="T12" fmla="*/ 96 w 108"/>
                  <a:gd name="T13" fmla="*/ 0 h 112"/>
                  <a:gd name="T14" fmla="*/ 89 w 108"/>
                  <a:gd name="T15" fmla="*/ 0 h 112"/>
                  <a:gd name="T16" fmla="*/ 84 w 108"/>
                  <a:gd name="T17" fmla="*/ 5 h 112"/>
                  <a:gd name="T18" fmla="*/ 96 w 108"/>
                  <a:gd name="T1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12">
                    <a:moveTo>
                      <a:pt x="96" y="0"/>
                    </a:moveTo>
                    <a:lnTo>
                      <a:pt x="84" y="5"/>
                    </a:lnTo>
                    <a:lnTo>
                      <a:pt x="0" y="89"/>
                    </a:lnTo>
                    <a:lnTo>
                      <a:pt x="23" y="111"/>
                    </a:lnTo>
                    <a:lnTo>
                      <a:pt x="107" y="27"/>
                    </a:lnTo>
                    <a:lnTo>
                      <a:pt x="96" y="0"/>
                    </a:lnTo>
                    <a:lnTo>
                      <a:pt x="96" y="0"/>
                    </a:lnTo>
                    <a:lnTo>
                      <a:pt x="89" y="0"/>
                    </a:lnTo>
                    <a:lnTo>
                      <a:pt x="84" y="5"/>
                    </a:lnTo>
                    <a:lnTo>
                      <a:pt x="96"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152"/>
              <p:cNvSpPr>
                <a:spLocks/>
              </p:cNvSpPr>
              <p:nvPr/>
            </p:nvSpPr>
            <p:spPr bwMode="auto">
              <a:xfrm>
                <a:off x="3095" y="1233"/>
                <a:ext cx="102" cy="29"/>
              </a:xfrm>
              <a:custGeom>
                <a:avLst/>
                <a:gdLst>
                  <a:gd name="T0" fmla="*/ 129 w 130"/>
                  <a:gd name="T1" fmla="*/ 5 h 33"/>
                  <a:gd name="T2" fmla="*/ 118 w 130"/>
                  <a:gd name="T3" fmla="*/ 0 h 33"/>
                  <a:gd name="T4" fmla="*/ 0 w 130"/>
                  <a:gd name="T5" fmla="*/ 0 h 33"/>
                  <a:gd name="T6" fmla="*/ 0 w 130"/>
                  <a:gd name="T7" fmla="*/ 32 h 33"/>
                  <a:gd name="T8" fmla="*/ 118 w 130"/>
                  <a:gd name="T9" fmla="*/ 32 h 33"/>
                  <a:gd name="T10" fmla="*/ 129 w 130"/>
                  <a:gd name="T11" fmla="*/ 5 h 33"/>
                  <a:gd name="T12" fmla="*/ 129 w 130"/>
                  <a:gd name="T13" fmla="*/ 5 h 33"/>
                  <a:gd name="T14" fmla="*/ 125 w 130"/>
                  <a:gd name="T15" fmla="*/ 0 h 33"/>
                  <a:gd name="T16" fmla="*/ 118 w 130"/>
                  <a:gd name="T17" fmla="*/ 0 h 33"/>
                  <a:gd name="T18" fmla="*/ 129 w 130"/>
                  <a:gd name="T1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33">
                    <a:moveTo>
                      <a:pt x="129" y="5"/>
                    </a:moveTo>
                    <a:lnTo>
                      <a:pt x="118" y="0"/>
                    </a:lnTo>
                    <a:lnTo>
                      <a:pt x="0" y="0"/>
                    </a:lnTo>
                    <a:lnTo>
                      <a:pt x="0" y="32"/>
                    </a:lnTo>
                    <a:lnTo>
                      <a:pt x="118" y="32"/>
                    </a:lnTo>
                    <a:lnTo>
                      <a:pt x="129" y="5"/>
                    </a:lnTo>
                    <a:lnTo>
                      <a:pt x="129" y="5"/>
                    </a:lnTo>
                    <a:lnTo>
                      <a:pt x="125" y="0"/>
                    </a:lnTo>
                    <a:lnTo>
                      <a:pt x="118" y="0"/>
                    </a:lnTo>
                    <a:lnTo>
                      <a:pt x="129"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153"/>
              <p:cNvSpPr>
                <a:spLocks/>
              </p:cNvSpPr>
              <p:nvPr/>
            </p:nvSpPr>
            <p:spPr bwMode="auto">
              <a:xfrm>
                <a:off x="3178" y="1237"/>
                <a:ext cx="88" cy="94"/>
              </a:xfrm>
              <a:custGeom>
                <a:avLst/>
                <a:gdLst>
                  <a:gd name="T0" fmla="*/ 111 w 112"/>
                  <a:gd name="T1" fmla="*/ 95 h 107"/>
                  <a:gd name="T2" fmla="*/ 106 w 112"/>
                  <a:gd name="T3" fmla="*/ 84 h 107"/>
                  <a:gd name="T4" fmla="*/ 22 w 112"/>
                  <a:gd name="T5" fmla="*/ 0 h 107"/>
                  <a:gd name="T6" fmla="*/ 0 w 112"/>
                  <a:gd name="T7" fmla="*/ 22 h 107"/>
                  <a:gd name="T8" fmla="*/ 84 w 112"/>
                  <a:gd name="T9" fmla="*/ 106 h 107"/>
                  <a:gd name="T10" fmla="*/ 111 w 112"/>
                  <a:gd name="T11" fmla="*/ 95 h 107"/>
                  <a:gd name="T12" fmla="*/ 111 w 112"/>
                  <a:gd name="T13" fmla="*/ 95 h 107"/>
                  <a:gd name="T14" fmla="*/ 111 w 112"/>
                  <a:gd name="T15" fmla="*/ 88 h 107"/>
                  <a:gd name="T16" fmla="*/ 106 w 112"/>
                  <a:gd name="T17" fmla="*/ 84 h 107"/>
                  <a:gd name="T18" fmla="*/ 111 w 112"/>
                  <a:gd name="T19" fmla="*/ 9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07">
                    <a:moveTo>
                      <a:pt x="111" y="95"/>
                    </a:moveTo>
                    <a:lnTo>
                      <a:pt x="106" y="84"/>
                    </a:lnTo>
                    <a:lnTo>
                      <a:pt x="22" y="0"/>
                    </a:lnTo>
                    <a:lnTo>
                      <a:pt x="0" y="22"/>
                    </a:lnTo>
                    <a:lnTo>
                      <a:pt x="84" y="106"/>
                    </a:lnTo>
                    <a:lnTo>
                      <a:pt x="111" y="95"/>
                    </a:lnTo>
                    <a:lnTo>
                      <a:pt x="111" y="95"/>
                    </a:lnTo>
                    <a:lnTo>
                      <a:pt x="111" y="88"/>
                    </a:lnTo>
                    <a:lnTo>
                      <a:pt x="106" y="84"/>
                    </a:lnTo>
                    <a:lnTo>
                      <a:pt x="111"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154"/>
              <p:cNvSpPr>
                <a:spLocks/>
              </p:cNvSpPr>
              <p:nvPr/>
            </p:nvSpPr>
            <p:spPr bwMode="auto">
              <a:xfrm>
                <a:off x="3241" y="1321"/>
                <a:ext cx="25" cy="728"/>
              </a:xfrm>
              <a:custGeom>
                <a:avLst/>
                <a:gdLst>
                  <a:gd name="T0" fmla="*/ 16 w 33"/>
                  <a:gd name="T1" fmla="*/ 831 h 832"/>
                  <a:gd name="T2" fmla="*/ 32 w 33"/>
                  <a:gd name="T3" fmla="*/ 815 h 832"/>
                  <a:gd name="T4" fmla="*/ 32 w 33"/>
                  <a:gd name="T5" fmla="*/ 0 h 832"/>
                  <a:gd name="T6" fmla="*/ 0 w 33"/>
                  <a:gd name="T7" fmla="*/ 0 h 832"/>
                  <a:gd name="T8" fmla="*/ 0 w 33"/>
                  <a:gd name="T9" fmla="*/ 815 h 832"/>
                  <a:gd name="T10" fmla="*/ 16 w 33"/>
                  <a:gd name="T11" fmla="*/ 831 h 832"/>
                  <a:gd name="T12" fmla="*/ 16 w 33"/>
                  <a:gd name="T13" fmla="*/ 831 h 832"/>
                  <a:gd name="T14" fmla="*/ 32 w 33"/>
                  <a:gd name="T15" fmla="*/ 831 h 832"/>
                  <a:gd name="T16" fmla="*/ 32 w 33"/>
                  <a:gd name="T17" fmla="*/ 815 h 832"/>
                  <a:gd name="T18" fmla="*/ 16 w 33"/>
                  <a:gd name="T19" fmla="*/ 831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832">
                    <a:moveTo>
                      <a:pt x="16" y="831"/>
                    </a:moveTo>
                    <a:lnTo>
                      <a:pt x="32" y="815"/>
                    </a:lnTo>
                    <a:lnTo>
                      <a:pt x="32" y="0"/>
                    </a:lnTo>
                    <a:lnTo>
                      <a:pt x="0" y="0"/>
                    </a:lnTo>
                    <a:lnTo>
                      <a:pt x="0" y="815"/>
                    </a:lnTo>
                    <a:lnTo>
                      <a:pt x="16" y="831"/>
                    </a:lnTo>
                    <a:lnTo>
                      <a:pt x="16" y="831"/>
                    </a:lnTo>
                    <a:lnTo>
                      <a:pt x="32" y="831"/>
                    </a:lnTo>
                    <a:lnTo>
                      <a:pt x="32" y="815"/>
                    </a:lnTo>
                    <a:lnTo>
                      <a:pt x="16" y="83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155"/>
              <p:cNvSpPr>
                <a:spLocks/>
              </p:cNvSpPr>
              <p:nvPr/>
            </p:nvSpPr>
            <p:spPr bwMode="auto">
              <a:xfrm>
                <a:off x="3030" y="2020"/>
                <a:ext cx="224" cy="29"/>
              </a:xfrm>
              <a:custGeom>
                <a:avLst/>
                <a:gdLst>
                  <a:gd name="T0" fmla="*/ 0 w 287"/>
                  <a:gd name="T1" fmla="*/ 32 h 33"/>
                  <a:gd name="T2" fmla="*/ 286 w 287"/>
                  <a:gd name="T3" fmla="*/ 32 h 33"/>
                  <a:gd name="T4" fmla="*/ 286 w 287"/>
                  <a:gd name="T5" fmla="*/ 0 h 33"/>
                  <a:gd name="T6" fmla="*/ 0 w 287"/>
                  <a:gd name="T7" fmla="*/ 0 h 33"/>
                  <a:gd name="T8" fmla="*/ 0 w 287"/>
                  <a:gd name="T9" fmla="*/ 32 h 33"/>
                </a:gdLst>
                <a:ahLst/>
                <a:cxnLst>
                  <a:cxn ang="0">
                    <a:pos x="T0" y="T1"/>
                  </a:cxn>
                  <a:cxn ang="0">
                    <a:pos x="T2" y="T3"/>
                  </a:cxn>
                  <a:cxn ang="0">
                    <a:pos x="T4" y="T5"/>
                  </a:cxn>
                  <a:cxn ang="0">
                    <a:pos x="T6" y="T7"/>
                  </a:cxn>
                  <a:cxn ang="0">
                    <a:pos x="T8" y="T9"/>
                  </a:cxn>
                </a:cxnLst>
                <a:rect l="0" t="0" r="r" b="b"/>
                <a:pathLst>
                  <a:path w="287" h="33">
                    <a:moveTo>
                      <a:pt x="0" y="32"/>
                    </a:moveTo>
                    <a:lnTo>
                      <a:pt x="286" y="32"/>
                    </a:lnTo>
                    <a:lnTo>
                      <a:pt x="286" y="0"/>
                    </a:lnTo>
                    <a:lnTo>
                      <a:pt x="0" y="0"/>
                    </a:lnTo>
                    <a:lnTo>
                      <a:pt x="0" y="32"/>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156"/>
              <p:cNvSpPr>
                <a:spLocks/>
              </p:cNvSpPr>
              <p:nvPr/>
            </p:nvSpPr>
            <p:spPr bwMode="auto">
              <a:xfrm>
                <a:off x="3030" y="2034"/>
                <a:ext cx="1" cy="1"/>
              </a:xfrm>
              <a:custGeom>
                <a:avLst/>
                <a:gdLst>
                  <a:gd name="T0" fmla="*/ 0 w 1"/>
                  <a:gd name="T1" fmla="*/ 0 h 1"/>
                  <a:gd name="T2" fmla="*/ 0 w 1"/>
                  <a:gd name="T3" fmla="*/ 0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0"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157"/>
              <p:cNvSpPr>
                <a:spLocks/>
              </p:cNvSpPr>
              <p:nvPr/>
            </p:nvSpPr>
            <p:spPr bwMode="auto">
              <a:xfrm>
                <a:off x="3017" y="2020"/>
                <a:ext cx="14" cy="29"/>
              </a:xfrm>
              <a:custGeom>
                <a:avLst/>
                <a:gdLst>
                  <a:gd name="T0" fmla="*/ 16 w 17"/>
                  <a:gd name="T1" fmla="*/ 0 h 33"/>
                  <a:gd name="T2" fmla="*/ 14 w 17"/>
                  <a:gd name="T3" fmla="*/ 0 h 33"/>
                  <a:gd name="T4" fmla="*/ 12 w 17"/>
                  <a:gd name="T5" fmla="*/ 0 h 33"/>
                  <a:gd name="T6" fmla="*/ 10 w 17"/>
                  <a:gd name="T7" fmla="*/ 0 h 33"/>
                  <a:gd name="T8" fmla="*/ 9 w 17"/>
                  <a:gd name="T9" fmla="*/ 1 h 33"/>
                  <a:gd name="T10" fmla="*/ 7 w 17"/>
                  <a:gd name="T11" fmla="*/ 2 h 33"/>
                  <a:gd name="T12" fmla="*/ 6 w 17"/>
                  <a:gd name="T13" fmla="*/ 2 h 33"/>
                  <a:gd name="T14" fmla="*/ 4 w 17"/>
                  <a:gd name="T15" fmla="*/ 4 h 33"/>
                  <a:gd name="T16" fmla="*/ 3 w 17"/>
                  <a:gd name="T17" fmla="*/ 5 h 33"/>
                  <a:gd name="T18" fmla="*/ 3 w 17"/>
                  <a:gd name="T19" fmla="*/ 6 h 33"/>
                  <a:gd name="T20" fmla="*/ 2 w 17"/>
                  <a:gd name="T21" fmla="*/ 7 h 33"/>
                  <a:gd name="T22" fmla="*/ 1 w 17"/>
                  <a:gd name="T23" fmla="*/ 8 h 33"/>
                  <a:gd name="T24" fmla="*/ 1 w 17"/>
                  <a:gd name="T25" fmla="*/ 10 h 33"/>
                  <a:gd name="T26" fmla="*/ 0 w 17"/>
                  <a:gd name="T27" fmla="*/ 13 h 33"/>
                  <a:gd name="T28" fmla="*/ 0 w 17"/>
                  <a:gd name="T29" fmla="*/ 16 h 33"/>
                  <a:gd name="T30" fmla="*/ 0 w 17"/>
                  <a:gd name="T31" fmla="*/ 19 h 33"/>
                  <a:gd name="T32" fmla="*/ 1 w 17"/>
                  <a:gd name="T33" fmla="*/ 21 h 33"/>
                  <a:gd name="T34" fmla="*/ 1 w 17"/>
                  <a:gd name="T35" fmla="*/ 23 h 33"/>
                  <a:gd name="T36" fmla="*/ 2 w 17"/>
                  <a:gd name="T37" fmla="*/ 24 h 33"/>
                  <a:gd name="T38" fmla="*/ 3 w 17"/>
                  <a:gd name="T39" fmla="*/ 26 h 33"/>
                  <a:gd name="T40" fmla="*/ 3 w 17"/>
                  <a:gd name="T41" fmla="*/ 27 h 33"/>
                  <a:gd name="T42" fmla="*/ 4 w 17"/>
                  <a:gd name="T43" fmla="*/ 28 h 33"/>
                  <a:gd name="T44" fmla="*/ 6 w 17"/>
                  <a:gd name="T45" fmla="*/ 29 h 33"/>
                  <a:gd name="T46" fmla="*/ 7 w 17"/>
                  <a:gd name="T47" fmla="*/ 29 h 33"/>
                  <a:gd name="T48" fmla="*/ 9 w 17"/>
                  <a:gd name="T49" fmla="*/ 30 h 33"/>
                  <a:gd name="T50" fmla="*/ 10 w 17"/>
                  <a:gd name="T51" fmla="*/ 31 h 33"/>
                  <a:gd name="T52" fmla="*/ 12 w 17"/>
                  <a:gd name="T53" fmla="*/ 31 h 33"/>
                  <a:gd name="T54" fmla="*/ 14 w 17"/>
                  <a:gd name="T55" fmla="*/ 32 h 33"/>
                  <a:gd name="T56" fmla="*/ 16 w 17"/>
                  <a:gd name="T57" fmla="*/ 32 h 33"/>
                  <a:gd name="T58" fmla="*/ 16 w 17"/>
                  <a:gd name="T5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 h="33">
                    <a:moveTo>
                      <a:pt x="16" y="0"/>
                    </a:moveTo>
                    <a:lnTo>
                      <a:pt x="14" y="0"/>
                    </a:lnTo>
                    <a:lnTo>
                      <a:pt x="12" y="0"/>
                    </a:lnTo>
                    <a:lnTo>
                      <a:pt x="10" y="0"/>
                    </a:lnTo>
                    <a:lnTo>
                      <a:pt x="9" y="1"/>
                    </a:lnTo>
                    <a:lnTo>
                      <a:pt x="7" y="2"/>
                    </a:lnTo>
                    <a:lnTo>
                      <a:pt x="6" y="2"/>
                    </a:lnTo>
                    <a:lnTo>
                      <a:pt x="4" y="4"/>
                    </a:lnTo>
                    <a:lnTo>
                      <a:pt x="3" y="5"/>
                    </a:lnTo>
                    <a:lnTo>
                      <a:pt x="3" y="6"/>
                    </a:lnTo>
                    <a:lnTo>
                      <a:pt x="2" y="7"/>
                    </a:lnTo>
                    <a:lnTo>
                      <a:pt x="1" y="8"/>
                    </a:lnTo>
                    <a:lnTo>
                      <a:pt x="1" y="10"/>
                    </a:lnTo>
                    <a:lnTo>
                      <a:pt x="0" y="13"/>
                    </a:lnTo>
                    <a:lnTo>
                      <a:pt x="0" y="16"/>
                    </a:lnTo>
                    <a:lnTo>
                      <a:pt x="0" y="19"/>
                    </a:lnTo>
                    <a:lnTo>
                      <a:pt x="1" y="21"/>
                    </a:lnTo>
                    <a:lnTo>
                      <a:pt x="1" y="23"/>
                    </a:lnTo>
                    <a:lnTo>
                      <a:pt x="2" y="24"/>
                    </a:lnTo>
                    <a:lnTo>
                      <a:pt x="3" y="26"/>
                    </a:lnTo>
                    <a:lnTo>
                      <a:pt x="3" y="27"/>
                    </a:lnTo>
                    <a:lnTo>
                      <a:pt x="4" y="28"/>
                    </a:lnTo>
                    <a:lnTo>
                      <a:pt x="6" y="29"/>
                    </a:lnTo>
                    <a:lnTo>
                      <a:pt x="7" y="29"/>
                    </a:lnTo>
                    <a:lnTo>
                      <a:pt x="9" y="30"/>
                    </a:lnTo>
                    <a:lnTo>
                      <a:pt x="10" y="31"/>
                    </a:lnTo>
                    <a:lnTo>
                      <a:pt x="12" y="31"/>
                    </a:lnTo>
                    <a:lnTo>
                      <a:pt x="14" y="32"/>
                    </a:lnTo>
                    <a:lnTo>
                      <a:pt x="16" y="32"/>
                    </a:lnTo>
                    <a:lnTo>
                      <a:pt x="16"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158"/>
              <p:cNvSpPr>
                <a:spLocks/>
              </p:cNvSpPr>
              <p:nvPr/>
            </p:nvSpPr>
            <p:spPr bwMode="auto">
              <a:xfrm>
                <a:off x="3017" y="3478"/>
                <a:ext cx="22" cy="24"/>
              </a:xfrm>
              <a:custGeom>
                <a:avLst/>
                <a:gdLst>
                  <a:gd name="T0" fmla="*/ 28 w 29"/>
                  <a:gd name="T1" fmla="*/ 4 h 28"/>
                  <a:gd name="T2" fmla="*/ 26 w 29"/>
                  <a:gd name="T3" fmla="*/ 3 h 28"/>
                  <a:gd name="T4" fmla="*/ 25 w 29"/>
                  <a:gd name="T5" fmla="*/ 2 h 28"/>
                  <a:gd name="T6" fmla="*/ 23 w 29"/>
                  <a:gd name="T7" fmla="*/ 1 h 28"/>
                  <a:gd name="T8" fmla="*/ 22 w 29"/>
                  <a:gd name="T9" fmla="*/ 0 h 28"/>
                  <a:gd name="T10" fmla="*/ 20 w 29"/>
                  <a:gd name="T11" fmla="*/ 0 h 28"/>
                  <a:gd name="T12" fmla="*/ 19 w 29"/>
                  <a:gd name="T13" fmla="*/ 0 h 28"/>
                  <a:gd name="T14" fmla="*/ 17 w 29"/>
                  <a:gd name="T15" fmla="*/ 0 h 28"/>
                  <a:gd name="T16" fmla="*/ 16 w 29"/>
                  <a:gd name="T17" fmla="*/ 0 h 28"/>
                  <a:gd name="T18" fmla="*/ 14 w 29"/>
                  <a:gd name="T19" fmla="*/ 0 h 28"/>
                  <a:gd name="T20" fmla="*/ 13 w 29"/>
                  <a:gd name="T21" fmla="*/ 0 h 28"/>
                  <a:gd name="T22" fmla="*/ 12 w 29"/>
                  <a:gd name="T23" fmla="*/ 0 h 28"/>
                  <a:gd name="T24" fmla="*/ 10 w 29"/>
                  <a:gd name="T25" fmla="*/ 1 h 28"/>
                  <a:gd name="T26" fmla="*/ 7 w 29"/>
                  <a:gd name="T27" fmla="*/ 3 h 28"/>
                  <a:gd name="T28" fmla="*/ 5 w 29"/>
                  <a:gd name="T29" fmla="*/ 4 h 28"/>
                  <a:gd name="T30" fmla="*/ 3 w 29"/>
                  <a:gd name="T31" fmla="*/ 7 h 28"/>
                  <a:gd name="T32" fmla="*/ 2 w 29"/>
                  <a:gd name="T33" fmla="*/ 9 h 28"/>
                  <a:gd name="T34" fmla="*/ 1 w 29"/>
                  <a:gd name="T35" fmla="*/ 11 h 28"/>
                  <a:gd name="T36" fmla="*/ 1 w 29"/>
                  <a:gd name="T37" fmla="*/ 12 h 28"/>
                  <a:gd name="T38" fmla="*/ 1 w 29"/>
                  <a:gd name="T39" fmla="*/ 14 h 28"/>
                  <a:gd name="T40" fmla="*/ 0 w 29"/>
                  <a:gd name="T41" fmla="*/ 15 h 28"/>
                  <a:gd name="T42" fmla="*/ 0 w 29"/>
                  <a:gd name="T43" fmla="*/ 17 h 28"/>
                  <a:gd name="T44" fmla="*/ 0 w 29"/>
                  <a:gd name="T45" fmla="*/ 18 h 28"/>
                  <a:gd name="T46" fmla="*/ 1 w 29"/>
                  <a:gd name="T47" fmla="*/ 20 h 28"/>
                  <a:gd name="T48" fmla="*/ 1 w 29"/>
                  <a:gd name="T49" fmla="*/ 21 h 28"/>
                  <a:gd name="T50" fmla="*/ 2 w 29"/>
                  <a:gd name="T51" fmla="*/ 23 h 28"/>
                  <a:gd name="T52" fmla="*/ 3 w 29"/>
                  <a:gd name="T53" fmla="*/ 24 h 28"/>
                  <a:gd name="T54" fmla="*/ 4 w 29"/>
                  <a:gd name="T55" fmla="*/ 26 h 28"/>
                  <a:gd name="T56" fmla="*/ 5 w 29"/>
                  <a:gd name="T57" fmla="*/ 27 h 28"/>
                  <a:gd name="T58" fmla="*/ 28 w 29"/>
                  <a:gd name="T5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8">
                    <a:moveTo>
                      <a:pt x="28" y="4"/>
                    </a:moveTo>
                    <a:lnTo>
                      <a:pt x="26" y="3"/>
                    </a:lnTo>
                    <a:lnTo>
                      <a:pt x="25" y="2"/>
                    </a:lnTo>
                    <a:lnTo>
                      <a:pt x="23" y="1"/>
                    </a:lnTo>
                    <a:lnTo>
                      <a:pt x="22" y="0"/>
                    </a:lnTo>
                    <a:lnTo>
                      <a:pt x="20" y="0"/>
                    </a:lnTo>
                    <a:lnTo>
                      <a:pt x="19" y="0"/>
                    </a:lnTo>
                    <a:lnTo>
                      <a:pt x="17" y="0"/>
                    </a:lnTo>
                    <a:lnTo>
                      <a:pt x="16" y="0"/>
                    </a:lnTo>
                    <a:lnTo>
                      <a:pt x="14" y="0"/>
                    </a:lnTo>
                    <a:lnTo>
                      <a:pt x="13" y="0"/>
                    </a:lnTo>
                    <a:lnTo>
                      <a:pt x="12" y="0"/>
                    </a:lnTo>
                    <a:lnTo>
                      <a:pt x="10" y="1"/>
                    </a:lnTo>
                    <a:lnTo>
                      <a:pt x="7" y="3"/>
                    </a:lnTo>
                    <a:lnTo>
                      <a:pt x="5" y="4"/>
                    </a:lnTo>
                    <a:lnTo>
                      <a:pt x="3" y="7"/>
                    </a:lnTo>
                    <a:lnTo>
                      <a:pt x="2" y="9"/>
                    </a:lnTo>
                    <a:lnTo>
                      <a:pt x="1" y="11"/>
                    </a:lnTo>
                    <a:lnTo>
                      <a:pt x="1" y="12"/>
                    </a:lnTo>
                    <a:lnTo>
                      <a:pt x="1" y="14"/>
                    </a:lnTo>
                    <a:lnTo>
                      <a:pt x="0" y="15"/>
                    </a:lnTo>
                    <a:lnTo>
                      <a:pt x="0" y="17"/>
                    </a:lnTo>
                    <a:lnTo>
                      <a:pt x="0" y="18"/>
                    </a:lnTo>
                    <a:lnTo>
                      <a:pt x="1" y="20"/>
                    </a:lnTo>
                    <a:lnTo>
                      <a:pt x="1" y="21"/>
                    </a:lnTo>
                    <a:lnTo>
                      <a:pt x="2" y="23"/>
                    </a:lnTo>
                    <a:lnTo>
                      <a:pt x="3" y="24"/>
                    </a:lnTo>
                    <a:lnTo>
                      <a:pt x="4" y="26"/>
                    </a:lnTo>
                    <a:lnTo>
                      <a:pt x="5" y="27"/>
                    </a:lnTo>
                    <a:lnTo>
                      <a:pt x="28" y="4"/>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159"/>
              <p:cNvSpPr>
                <a:spLocks/>
              </p:cNvSpPr>
              <p:nvPr/>
            </p:nvSpPr>
            <p:spPr bwMode="auto">
              <a:xfrm>
                <a:off x="3021" y="3481"/>
                <a:ext cx="84" cy="99"/>
              </a:xfrm>
              <a:custGeom>
                <a:avLst/>
                <a:gdLst>
                  <a:gd name="T0" fmla="*/ 96 w 108"/>
                  <a:gd name="T1" fmla="*/ 112 h 113"/>
                  <a:gd name="T2" fmla="*/ 107 w 108"/>
                  <a:gd name="T3" fmla="*/ 84 h 113"/>
                  <a:gd name="T4" fmla="*/ 23 w 108"/>
                  <a:gd name="T5" fmla="*/ 0 h 113"/>
                  <a:gd name="T6" fmla="*/ 0 w 108"/>
                  <a:gd name="T7" fmla="*/ 23 h 113"/>
                  <a:gd name="T8" fmla="*/ 84 w 108"/>
                  <a:gd name="T9" fmla="*/ 107 h 113"/>
                  <a:gd name="T10" fmla="*/ 96 w 108"/>
                  <a:gd name="T11" fmla="*/ 112 h 113"/>
                  <a:gd name="T12" fmla="*/ 84 w 108"/>
                  <a:gd name="T13" fmla="*/ 107 h 113"/>
                  <a:gd name="T14" fmla="*/ 89 w 108"/>
                  <a:gd name="T15" fmla="*/ 112 h 113"/>
                  <a:gd name="T16" fmla="*/ 96 w 108"/>
                  <a:gd name="T17"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13">
                    <a:moveTo>
                      <a:pt x="96" y="112"/>
                    </a:moveTo>
                    <a:lnTo>
                      <a:pt x="107" y="84"/>
                    </a:lnTo>
                    <a:lnTo>
                      <a:pt x="23" y="0"/>
                    </a:lnTo>
                    <a:lnTo>
                      <a:pt x="0" y="23"/>
                    </a:lnTo>
                    <a:lnTo>
                      <a:pt x="84" y="107"/>
                    </a:lnTo>
                    <a:lnTo>
                      <a:pt x="96" y="112"/>
                    </a:lnTo>
                    <a:lnTo>
                      <a:pt x="84" y="107"/>
                    </a:lnTo>
                    <a:lnTo>
                      <a:pt x="89" y="112"/>
                    </a:lnTo>
                    <a:lnTo>
                      <a:pt x="96" y="112"/>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160"/>
              <p:cNvSpPr>
                <a:spLocks/>
              </p:cNvSpPr>
              <p:nvPr/>
            </p:nvSpPr>
            <p:spPr bwMode="auto">
              <a:xfrm>
                <a:off x="3095" y="3551"/>
                <a:ext cx="102" cy="29"/>
              </a:xfrm>
              <a:custGeom>
                <a:avLst/>
                <a:gdLst>
                  <a:gd name="T0" fmla="*/ 129 w 130"/>
                  <a:gd name="T1" fmla="*/ 27 h 33"/>
                  <a:gd name="T2" fmla="*/ 118 w 130"/>
                  <a:gd name="T3" fmla="*/ 0 h 33"/>
                  <a:gd name="T4" fmla="*/ 0 w 130"/>
                  <a:gd name="T5" fmla="*/ 0 h 33"/>
                  <a:gd name="T6" fmla="*/ 0 w 130"/>
                  <a:gd name="T7" fmla="*/ 32 h 33"/>
                  <a:gd name="T8" fmla="*/ 118 w 130"/>
                  <a:gd name="T9" fmla="*/ 32 h 33"/>
                  <a:gd name="T10" fmla="*/ 129 w 130"/>
                  <a:gd name="T11" fmla="*/ 27 h 33"/>
                  <a:gd name="T12" fmla="*/ 118 w 130"/>
                  <a:gd name="T13" fmla="*/ 32 h 33"/>
                  <a:gd name="T14" fmla="*/ 125 w 130"/>
                  <a:gd name="T15" fmla="*/ 32 h 33"/>
                  <a:gd name="T16" fmla="*/ 129 w 130"/>
                  <a:gd name="T17"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3">
                    <a:moveTo>
                      <a:pt x="129" y="27"/>
                    </a:moveTo>
                    <a:lnTo>
                      <a:pt x="118" y="0"/>
                    </a:lnTo>
                    <a:lnTo>
                      <a:pt x="0" y="0"/>
                    </a:lnTo>
                    <a:lnTo>
                      <a:pt x="0" y="32"/>
                    </a:lnTo>
                    <a:lnTo>
                      <a:pt x="118" y="32"/>
                    </a:lnTo>
                    <a:lnTo>
                      <a:pt x="129" y="27"/>
                    </a:lnTo>
                    <a:lnTo>
                      <a:pt x="118" y="32"/>
                    </a:lnTo>
                    <a:lnTo>
                      <a:pt x="125" y="32"/>
                    </a:lnTo>
                    <a:lnTo>
                      <a:pt x="129" y="27"/>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161"/>
              <p:cNvSpPr>
                <a:spLocks/>
              </p:cNvSpPr>
              <p:nvPr/>
            </p:nvSpPr>
            <p:spPr bwMode="auto">
              <a:xfrm>
                <a:off x="3178" y="3481"/>
                <a:ext cx="88" cy="95"/>
              </a:xfrm>
              <a:custGeom>
                <a:avLst/>
                <a:gdLst>
                  <a:gd name="T0" fmla="*/ 111 w 112"/>
                  <a:gd name="T1" fmla="*/ 12 h 108"/>
                  <a:gd name="T2" fmla="*/ 84 w 112"/>
                  <a:gd name="T3" fmla="*/ 0 h 108"/>
                  <a:gd name="T4" fmla="*/ 0 w 112"/>
                  <a:gd name="T5" fmla="*/ 84 h 108"/>
                  <a:gd name="T6" fmla="*/ 22 w 112"/>
                  <a:gd name="T7" fmla="*/ 107 h 108"/>
                  <a:gd name="T8" fmla="*/ 106 w 112"/>
                  <a:gd name="T9" fmla="*/ 23 h 108"/>
                  <a:gd name="T10" fmla="*/ 111 w 112"/>
                  <a:gd name="T11" fmla="*/ 12 h 108"/>
                  <a:gd name="T12" fmla="*/ 106 w 112"/>
                  <a:gd name="T13" fmla="*/ 23 h 108"/>
                  <a:gd name="T14" fmla="*/ 111 w 112"/>
                  <a:gd name="T15" fmla="*/ 18 h 108"/>
                  <a:gd name="T16" fmla="*/ 111 w 112"/>
                  <a:gd name="T17"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111" y="12"/>
                    </a:moveTo>
                    <a:lnTo>
                      <a:pt x="84" y="0"/>
                    </a:lnTo>
                    <a:lnTo>
                      <a:pt x="0" y="84"/>
                    </a:lnTo>
                    <a:lnTo>
                      <a:pt x="22" y="107"/>
                    </a:lnTo>
                    <a:lnTo>
                      <a:pt x="106" y="23"/>
                    </a:lnTo>
                    <a:lnTo>
                      <a:pt x="111" y="12"/>
                    </a:lnTo>
                    <a:lnTo>
                      <a:pt x="106" y="23"/>
                    </a:lnTo>
                    <a:lnTo>
                      <a:pt x="111" y="18"/>
                    </a:lnTo>
                    <a:lnTo>
                      <a:pt x="111" y="12"/>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162"/>
              <p:cNvSpPr>
                <a:spLocks/>
              </p:cNvSpPr>
              <p:nvPr/>
            </p:nvSpPr>
            <p:spPr bwMode="auto">
              <a:xfrm>
                <a:off x="3241" y="2101"/>
                <a:ext cx="25" cy="1391"/>
              </a:xfrm>
              <a:custGeom>
                <a:avLst/>
                <a:gdLst>
                  <a:gd name="T0" fmla="*/ 27 w 33"/>
                  <a:gd name="T1" fmla="*/ 0 h 1589"/>
                  <a:gd name="T2" fmla="*/ 0 w 33"/>
                  <a:gd name="T3" fmla="*/ 11 h 1589"/>
                  <a:gd name="T4" fmla="*/ 0 w 33"/>
                  <a:gd name="T5" fmla="*/ 1588 h 1589"/>
                  <a:gd name="T6" fmla="*/ 32 w 33"/>
                  <a:gd name="T7" fmla="*/ 1588 h 1589"/>
                  <a:gd name="T8" fmla="*/ 32 w 33"/>
                  <a:gd name="T9" fmla="*/ 11 h 1589"/>
                  <a:gd name="T10" fmla="*/ 27 w 33"/>
                  <a:gd name="T11" fmla="*/ 0 h 1589"/>
                  <a:gd name="T12" fmla="*/ 32 w 33"/>
                  <a:gd name="T13" fmla="*/ 11 h 1589"/>
                  <a:gd name="T14" fmla="*/ 32 w 33"/>
                  <a:gd name="T15" fmla="*/ 5 h 1589"/>
                  <a:gd name="T16" fmla="*/ 27 w 33"/>
                  <a:gd name="T1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589">
                    <a:moveTo>
                      <a:pt x="27" y="0"/>
                    </a:moveTo>
                    <a:lnTo>
                      <a:pt x="0" y="11"/>
                    </a:lnTo>
                    <a:lnTo>
                      <a:pt x="0" y="1588"/>
                    </a:lnTo>
                    <a:lnTo>
                      <a:pt x="32" y="1588"/>
                    </a:lnTo>
                    <a:lnTo>
                      <a:pt x="32" y="11"/>
                    </a:lnTo>
                    <a:lnTo>
                      <a:pt x="27" y="0"/>
                    </a:lnTo>
                    <a:lnTo>
                      <a:pt x="32" y="11"/>
                    </a:lnTo>
                    <a:lnTo>
                      <a:pt x="32" y="5"/>
                    </a:lnTo>
                    <a:lnTo>
                      <a:pt x="27"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163"/>
              <p:cNvSpPr>
                <a:spLocks/>
              </p:cNvSpPr>
              <p:nvPr/>
            </p:nvSpPr>
            <p:spPr bwMode="auto">
              <a:xfrm>
                <a:off x="3178" y="2024"/>
                <a:ext cx="84" cy="98"/>
              </a:xfrm>
              <a:custGeom>
                <a:avLst/>
                <a:gdLst>
                  <a:gd name="T0" fmla="*/ 11 w 107"/>
                  <a:gd name="T1" fmla="*/ 0 h 113"/>
                  <a:gd name="T2" fmla="*/ 0 w 107"/>
                  <a:gd name="T3" fmla="*/ 28 h 113"/>
                  <a:gd name="T4" fmla="*/ 84 w 107"/>
                  <a:gd name="T5" fmla="*/ 112 h 113"/>
                  <a:gd name="T6" fmla="*/ 106 w 107"/>
                  <a:gd name="T7" fmla="*/ 89 h 113"/>
                  <a:gd name="T8" fmla="*/ 22 w 107"/>
                  <a:gd name="T9" fmla="*/ 5 h 113"/>
                  <a:gd name="T10" fmla="*/ 11 w 107"/>
                  <a:gd name="T11" fmla="*/ 0 h 113"/>
                  <a:gd name="T12" fmla="*/ 22 w 107"/>
                  <a:gd name="T13" fmla="*/ 5 h 113"/>
                  <a:gd name="T14" fmla="*/ 18 w 107"/>
                  <a:gd name="T15" fmla="*/ 0 h 113"/>
                  <a:gd name="T16" fmla="*/ 11 w 107"/>
                  <a:gd name="T1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13">
                    <a:moveTo>
                      <a:pt x="11" y="0"/>
                    </a:moveTo>
                    <a:lnTo>
                      <a:pt x="0" y="28"/>
                    </a:lnTo>
                    <a:lnTo>
                      <a:pt x="84" y="112"/>
                    </a:lnTo>
                    <a:lnTo>
                      <a:pt x="106" y="89"/>
                    </a:lnTo>
                    <a:lnTo>
                      <a:pt x="22" y="5"/>
                    </a:lnTo>
                    <a:lnTo>
                      <a:pt x="11" y="0"/>
                    </a:lnTo>
                    <a:lnTo>
                      <a:pt x="22" y="5"/>
                    </a:lnTo>
                    <a:lnTo>
                      <a:pt x="18" y="0"/>
                    </a:lnTo>
                    <a:lnTo>
                      <a:pt x="11"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164"/>
              <p:cNvSpPr>
                <a:spLocks/>
              </p:cNvSpPr>
              <p:nvPr/>
            </p:nvSpPr>
            <p:spPr bwMode="auto">
              <a:xfrm>
                <a:off x="3086" y="2024"/>
                <a:ext cx="102" cy="28"/>
              </a:xfrm>
              <a:custGeom>
                <a:avLst/>
                <a:gdLst>
                  <a:gd name="T0" fmla="*/ 0 w 131"/>
                  <a:gd name="T1" fmla="*/ 5 h 33"/>
                  <a:gd name="T2" fmla="*/ 12 w 131"/>
                  <a:gd name="T3" fmla="*/ 32 h 33"/>
                  <a:gd name="T4" fmla="*/ 130 w 131"/>
                  <a:gd name="T5" fmla="*/ 32 h 33"/>
                  <a:gd name="T6" fmla="*/ 130 w 131"/>
                  <a:gd name="T7" fmla="*/ 0 h 33"/>
                  <a:gd name="T8" fmla="*/ 12 w 131"/>
                  <a:gd name="T9" fmla="*/ 0 h 33"/>
                  <a:gd name="T10" fmla="*/ 0 w 131"/>
                  <a:gd name="T11" fmla="*/ 5 h 33"/>
                  <a:gd name="T12" fmla="*/ 12 w 131"/>
                  <a:gd name="T13" fmla="*/ 0 h 33"/>
                  <a:gd name="T14" fmla="*/ 5 w 131"/>
                  <a:gd name="T15" fmla="*/ 0 h 33"/>
                  <a:gd name="T16" fmla="*/ 0 w 131"/>
                  <a:gd name="T17"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33">
                    <a:moveTo>
                      <a:pt x="0" y="5"/>
                    </a:moveTo>
                    <a:lnTo>
                      <a:pt x="12" y="32"/>
                    </a:lnTo>
                    <a:lnTo>
                      <a:pt x="130" y="32"/>
                    </a:lnTo>
                    <a:lnTo>
                      <a:pt x="130" y="0"/>
                    </a:lnTo>
                    <a:lnTo>
                      <a:pt x="12" y="0"/>
                    </a:lnTo>
                    <a:lnTo>
                      <a:pt x="0" y="5"/>
                    </a:lnTo>
                    <a:lnTo>
                      <a:pt x="12" y="0"/>
                    </a:lnTo>
                    <a:lnTo>
                      <a:pt x="5" y="0"/>
                    </a:lnTo>
                    <a:lnTo>
                      <a:pt x="0"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165"/>
              <p:cNvSpPr>
                <a:spLocks/>
              </p:cNvSpPr>
              <p:nvPr/>
            </p:nvSpPr>
            <p:spPr bwMode="auto">
              <a:xfrm>
                <a:off x="3017" y="2028"/>
                <a:ext cx="88" cy="94"/>
              </a:xfrm>
              <a:custGeom>
                <a:avLst/>
                <a:gdLst>
                  <a:gd name="T0" fmla="*/ 0 w 112"/>
                  <a:gd name="T1" fmla="*/ 95 h 108"/>
                  <a:gd name="T2" fmla="*/ 27 w 112"/>
                  <a:gd name="T3" fmla="*/ 107 h 108"/>
                  <a:gd name="T4" fmla="*/ 111 w 112"/>
                  <a:gd name="T5" fmla="*/ 23 h 108"/>
                  <a:gd name="T6" fmla="*/ 88 w 112"/>
                  <a:gd name="T7" fmla="*/ 0 h 108"/>
                  <a:gd name="T8" fmla="*/ 4 w 112"/>
                  <a:gd name="T9" fmla="*/ 84 h 108"/>
                  <a:gd name="T10" fmla="*/ 0 w 112"/>
                  <a:gd name="T11" fmla="*/ 95 h 108"/>
                  <a:gd name="T12" fmla="*/ 4 w 112"/>
                  <a:gd name="T13" fmla="*/ 84 h 108"/>
                  <a:gd name="T14" fmla="*/ 0 w 112"/>
                  <a:gd name="T15" fmla="*/ 89 h 108"/>
                  <a:gd name="T16" fmla="*/ 0 w 112"/>
                  <a:gd name="T17" fmla="*/ 9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0" y="95"/>
                    </a:moveTo>
                    <a:lnTo>
                      <a:pt x="27" y="107"/>
                    </a:lnTo>
                    <a:lnTo>
                      <a:pt x="111" y="23"/>
                    </a:lnTo>
                    <a:lnTo>
                      <a:pt x="88" y="0"/>
                    </a:lnTo>
                    <a:lnTo>
                      <a:pt x="4" y="84"/>
                    </a:lnTo>
                    <a:lnTo>
                      <a:pt x="0" y="95"/>
                    </a:lnTo>
                    <a:lnTo>
                      <a:pt x="4" y="84"/>
                    </a:lnTo>
                    <a:lnTo>
                      <a:pt x="0" y="89"/>
                    </a:lnTo>
                    <a:lnTo>
                      <a:pt x="0"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166"/>
              <p:cNvSpPr>
                <a:spLocks/>
              </p:cNvSpPr>
              <p:nvPr/>
            </p:nvSpPr>
            <p:spPr bwMode="auto">
              <a:xfrm>
                <a:off x="3017" y="2111"/>
                <a:ext cx="25" cy="1381"/>
              </a:xfrm>
              <a:custGeom>
                <a:avLst/>
                <a:gdLst>
                  <a:gd name="T0" fmla="*/ 31 w 32"/>
                  <a:gd name="T1" fmla="*/ 1577 h 1578"/>
                  <a:gd name="T2" fmla="*/ 31 w 32"/>
                  <a:gd name="T3" fmla="*/ 0 h 1578"/>
                  <a:gd name="T4" fmla="*/ 0 w 32"/>
                  <a:gd name="T5" fmla="*/ 0 h 1578"/>
                  <a:gd name="T6" fmla="*/ 0 w 32"/>
                  <a:gd name="T7" fmla="*/ 1577 h 1578"/>
                  <a:gd name="T8" fmla="*/ 31 w 32"/>
                  <a:gd name="T9" fmla="*/ 1577 h 1578"/>
                </a:gdLst>
                <a:ahLst/>
                <a:cxnLst>
                  <a:cxn ang="0">
                    <a:pos x="T0" y="T1"/>
                  </a:cxn>
                  <a:cxn ang="0">
                    <a:pos x="T2" y="T3"/>
                  </a:cxn>
                  <a:cxn ang="0">
                    <a:pos x="T4" y="T5"/>
                  </a:cxn>
                  <a:cxn ang="0">
                    <a:pos x="T6" y="T7"/>
                  </a:cxn>
                  <a:cxn ang="0">
                    <a:pos x="T8" y="T9"/>
                  </a:cxn>
                </a:cxnLst>
                <a:rect l="0" t="0" r="r" b="b"/>
                <a:pathLst>
                  <a:path w="32" h="1578">
                    <a:moveTo>
                      <a:pt x="31" y="1577"/>
                    </a:moveTo>
                    <a:lnTo>
                      <a:pt x="31" y="0"/>
                    </a:lnTo>
                    <a:lnTo>
                      <a:pt x="0" y="0"/>
                    </a:lnTo>
                    <a:lnTo>
                      <a:pt x="0" y="1577"/>
                    </a:lnTo>
                    <a:lnTo>
                      <a:pt x="31" y="157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167"/>
              <p:cNvSpPr>
                <a:spLocks/>
              </p:cNvSpPr>
              <p:nvPr/>
            </p:nvSpPr>
            <p:spPr bwMode="auto">
              <a:xfrm>
                <a:off x="3030" y="3492"/>
                <a:ext cx="1" cy="0"/>
              </a:xfrm>
              <a:custGeom>
                <a:avLst/>
                <a:gdLst>
                  <a:gd name="T0" fmla="*/ 0 w 1"/>
                  <a:gd name="T1" fmla="*/ 0 h 1"/>
                  <a:gd name="T2" fmla="*/ 0 w 1"/>
                  <a:gd name="T3" fmla="*/ 0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0"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168"/>
              <p:cNvSpPr>
                <a:spLocks/>
              </p:cNvSpPr>
              <p:nvPr/>
            </p:nvSpPr>
            <p:spPr bwMode="auto">
              <a:xfrm>
                <a:off x="3017" y="3492"/>
                <a:ext cx="25" cy="14"/>
              </a:xfrm>
              <a:custGeom>
                <a:avLst/>
                <a:gdLst>
                  <a:gd name="T0" fmla="*/ 0 w 32"/>
                  <a:gd name="T1" fmla="*/ 0 h 17"/>
                  <a:gd name="T2" fmla="*/ 0 w 32"/>
                  <a:gd name="T3" fmla="*/ 2 h 17"/>
                  <a:gd name="T4" fmla="*/ 0 w 32"/>
                  <a:gd name="T5" fmla="*/ 4 h 17"/>
                  <a:gd name="T6" fmla="*/ 0 w 32"/>
                  <a:gd name="T7" fmla="*/ 5 h 17"/>
                  <a:gd name="T8" fmla="*/ 1 w 32"/>
                  <a:gd name="T9" fmla="*/ 7 h 17"/>
                  <a:gd name="T10" fmla="*/ 1 w 32"/>
                  <a:gd name="T11" fmla="*/ 8 h 17"/>
                  <a:gd name="T12" fmla="*/ 3 w 32"/>
                  <a:gd name="T13" fmla="*/ 9 h 17"/>
                  <a:gd name="T14" fmla="*/ 3 w 32"/>
                  <a:gd name="T15" fmla="*/ 11 h 17"/>
                  <a:gd name="T16" fmla="*/ 4 w 32"/>
                  <a:gd name="T17" fmla="*/ 12 h 17"/>
                  <a:gd name="T18" fmla="*/ 6 w 32"/>
                  <a:gd name="T19" fmla="*/ 13 h 17"/>
                  <a:gd name="T20" fmla="*/ 7 w 32"/>
                  <a:gd name="T21" fmla="*/ 14 h 17"/>
                  <a:gd name="T22" fmla="*/ 8 w 32"/>
                  <a:gd name="T23" fmla="*/ 14 h 17"/>
                  <a:gd name="T24" fmla="*/ 10 w 32"/>
                  <a:gd name="T25" fmla="*/ 15 h 17"/>
                  <a:gd name="T26" fmla="*/ 12 w 32"/>
                  <a:gd name="T27" fmla="*/ 15 h 17"/>
                  <a:gd name="T28" fmla="*/ 16 w 32"/>
                  <a:gd name="T29" fmla="*/ 16 h 17"/>
                  <a:gd name="T30" fmla="*/ 19 w 32"/>
                  <a:gd name="T31" fmla="*/ 15 h 17"/>
                  <a:gd name="T32" fmla="*/ 22 w 32"/>
                  <a:gd name="T33" fmla="*/ 15 h 17"/>
                  <a:gd name="T34" fmla="*/ 23 w 32"/>
                  <a:gd name="T35" fmla="*/ 14 h 17"/>
                  <a:gd name="T36" fmla="*/ 24 w 32"/>
                  <a:gd name="T37" fmla="*/ 14 h 17"/>
                  <a:gd name="T38" fmla="*/ 25 w 32"/>
                  <a:gd name="T39" fmla="*/ 13 h 17"/>
                  <a:gd name="T40" fmla="*/ 27 w 32"/>
                  <a:gd name="T41" fmla="*/ 12 h 17"/>
                  <a:gd name="T42" fmla="*/ 28 w 32"/>
                  <a:gd name="T43" fmla="*/ 11 h 17"/>
                  <a:gd name="T44" fmla="*/ 29 w 32"/>
                  <a:gd name="T45" fmla="*/ 9 h 17"/>
                  <a:gd name="T46" fmla="*/ 30 w 32"/>
                  <a:gd name="T47" fmla="*/ 8 h 17"/>
                  <a:gd name="T48" fmla="*/ 30 w 32"/>
                  <a:gd name="T49" fmla="*/ 7 h 17"/>
                  <a:gd name="T50" fmla="*/ 31 w 32"/>
                  <a:gd name="T51" fmla="*/ 5 h 17"/>
                  <a:gd name="T52" fmla="*/ 31 w 32"/>
                  <a:gd name="T53" fmla="*/ 4 h 17"/>
                  <a:gd name="T54" fmla="*/ 31 w 32"/>
                  <a:gd name="T55" fmla="*/ 2 h 17"/>
                  <a:gd name="T56" fmla="*/ 31 w 32"/>
                  <a:gd name="T57" fmla="*/ 0 h 17"/>
                  <a:gd name="T58" fmla="*/ 0 w 32"/>
                  <a:gd name="T5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17">
                    <a:moveTo>
                      <a:pt x="0" y="0"/>
                    </a:moveTo>
                    <a:lnTo>
                      <a:pt x="0" y="2"/>
                    </a:lnTo>
                    <a:lnTo>
                      <a:pt x="0" y="4"/>
                    </a:lnTo>
                    <a:lnTo>
                      <a:pt x="0" y="5"/>
                    </a:lnTo>
                    <a:lnTo>
                      <a:pt x="1" y="7"/>
                    </a:lnTo>
                    <a:lnTo>
                      <a:pt x="1" y="8"/>
                    </a:lnTo>
                    <a:lnTo>
                      <a:pt x="3" y="9"/>
                    </a:lnTo>
                    <a:lnTo>
                      <a:pt x="3" y="11"/>
                    </a:lnTo>
                    <a:lnTo>
                      <a:pt x="4" y="12"/>
                    </a:lnTo>
                    <a:lnTo>
                      <a:pt x="6" y="13"/>
                    </a:lnTo>
                    <a:lnTo>
                      <a:pt x="7" y="14"/>
                    </a:lnTo>
                    <a:lnTo>
                      <a:pt x="8" y="14"/>
                    </a:lnTo>
                    <a:lnTo>
                      <a:pt x="10" y="15"/>
                    </a:lnTo>
                    <a:lnTo>
                      <a:pt x="12" y="15"/>
                    </a:lnTo>
                    <a:lnTo>
                      <a:pt x="16" y="16"/>
                    </a:lnTo>
                    <a:lnTo>
                      <a:pt x="19" y="15"/>
                    </a:lnTo>
                    <a:lnTo>
                      <a:pt x="22" y="15"/>
                    </a:lnTo>
                    <a:lnTo>
                      <a:pt x="23" y="14"/>
                    </a:lnTo>
                    <a:lnTo>
                      <a:pt x="24" y="14"/>
                    </a:lnTo>
                    <a:lnTo>
                      <a:pt x="25" y="13"/>
                    </a:lnTo>
                    <a:lnTo>
                      <a:pt x="27" y="12"/>
                    </a:lnTo>
                    <a:lnTo>
                      <a:pt x="28" y="11"/>
                    </a:lnTo>
                    <a:lnTo>
                      <a:pt x="29" y="9"/>
                    </a:lnTo>
                    <a:lnTo>
                      <a:pt x="30" y="8"/>
                    </a:lnTo>
                    <a:lnTo>
                      <a:pt x="30" y="7"/>
                    </a:lnTo>
                    <a:lnTo>
                      <a:pt x="31" y="5"/>
                    </a:lnTo>
                    <a:lnTo>
                      <a:pt x="31" y="4"/>
                    </a:lnTo>
                    <a:lnTo>
                      <a:pt x="31" y="2"/>
                    </a:lnTo>
                    <a:lnTo>
                      <a:pt x="31"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169"/>
              <p:cNvSpPr>
                <a:spLocks/>
              </p:cNvSpPr>
              <p:nvPr/>
            </p:nvSpPr>
            <p:spPr bwMode="auto">
              <a:xfrm>
                <a:off x="3235" y="3134"/>
                <a:ext cx="19" cy="15"/>
              </a:xfrm>
              <a:custGeom>
                <a:avLst/>
                <a:gdLst>
                  <a:gd name="T0" fmla="*/ 0 w 23"/>
                  <a:gd name="T1" fmla="*/ 0 h 17"/>
                  <a:gd name="T2" fmla="*/ 22 w 23"/>
                  <a:gd name="T3" fmla="*/ 16 h 17"/>
                  <a:gd name="T4" fmla="*/ 22 w 23"/>
                  <a:gd name="T5" fmla="*/ 0 h 17"/>
                  <a:gd name="T6" fmla="*/ 0 w 23"/>
                  <a:gd name="T7" fmla="*/ 0 h 17"/>
                </a:gdLst>
                <a:ahLst/>
                <a:cxnLst>
                  <a:cxn ang="0">
                    <a:pos x="T0" y="T1"/>
                  </a:cxn>
                  <a:cxn ang="0">
                    <a:pos x="T2" y="T3"/>
                  </a:cxn>
                  <a:cxn ang="0">
                    <a:pos x="T4" y="T5"/>
                  </a:cxn>
                  <a:cxn ang="0">
                    <a:pos x="T6" y="T7"/>
                  </a:cxn>
                </a:cxnLst>
                <a:rect l="0" t="0" r="r" b="b"/>
                <a:pathLst>
                  <a:path w="23" h="17">
                    <a:moveTo>
                      <a:pt x="0" y="0"/>
                    </a:moveTo>
                    <a:lnTo>
                      <a:pt x="22" y="16"/>
                    </a:lnTo>
                    <a:lnTo>
                      <a:pt x="2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170"/>
              <p:cNvSpPr>
                <a:spLocks/>
              </p:cNvSpPr>
              <p:nvPr/>
            </p:nvSpPr>
            <p:spPr bwMode="auto">
              <a:xfrm>
                <a:off x="3114" y="3134"/>
                <a:ext cx="140" cy="53"/>
              </a:xfrm>
              <a:custGeom>
                <a:avLst/>
                <a:gdLst>
                  <a:gd name="T0" fmla="*/ 178 w 179"/>
                  <a:gd name="T1" fmla="*/ 45 h 60"/>
                  <a:gd name="T2" fmla="*/ 42 w 179"/>
                  <a:gd name="T3" fmla="*/ 0 h 60"/>
                  <a:gd name="T4" fmla="*/ 0 w 179"/>
                  <a:gd name="T5" fmla="*/ 0 h 60"/>
                  <a:gd name="T6" fmla="*/ 178 w 179"/>
                  <a:gd name="T7" fmla="*/ 59 h 60"/>
                  <a:gd name="T8" fmla="*/ 178 w 179"/>
                  <a:gd name="T9" fmla="*/ 45 h 60"/>
                </a:gdLst>
                <a:ahLst/>
                <a:cxnLst>
                  <a:cxn ang="0">
                    <a:pos x="T0" y="T1"/>
                  </a:cxn>
                  <a:cxn ang="0">
                    <a:pos x="T2" y="T3"/>
                  </a:cxn>
                  <a:cxn ang="0">
                    <a:pos x="T4" y="T5"/>
                  </a:cxn>
                  <a:cxn ang="0">
                    <a:pos x="T6" y="T7"/>
                  </a:cxn>
                  <a:cxn ang="0">
                    <a:pos x="T8" y="T9"/>
                  </a:cxn>
                </a:cxnLst>
                <a:rect l="0" t="0" r="r" b="b"/>
                <a:pathLst>
                  <a:path w="179" h="60">
                    <a:moveTo>
                      <a:pt x="178" y="45"/>
                    </a:moveTo>
                    <a:lnTo>
                      <a:pt x="42" y="0"/>
                    </a:lnTo>
                    <a:lnTo>
                      <a:pt x="0" y="0"/>
                    </a:lnTo>
                    <a:lnTo>
                      <a:pt x="178" y="59"/>
                    </a:lnTo>
                    <a:lnTo>
                      <a:pt x="178" y="4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171"/>
              <p:cNvSpPr>
                <a:spLocks/>
              </p:cNvSpPr>
              <p:nvPr/>
            </p:nvSpPr>
            <p:spPr bwMode="auto">
              <a:xfrm>
                <a:off x="3030" y="3136"/>
                <a:ext cx="224" cy="96"/>
              </a:xfrm>
              <a:custGeom>
                <a:avLst/>
                <a:gdLst>
                  <a:gd name="T0" fmla="*/ 286 w 287"/>
                  <a:gd name="T1" fmla="*/ 95 h 110"/>
                  <a:gd name="T2" fmla="*/ 0 w 287"/>
                  <a:gd name="T3" fmla="*/ 0 h 110"/>
                  <a:gd name="T4" fmla="*/ 0 w 287"/>
                  <a:gd name="T5" fmla="*/ 14 h 110"/>
                  <a:gd name="T6" fmla="*/ 286 w 287"/>
                  <a:gd name="T7" fmla="*/ 109 h 110"/>
                  <a:gd name="T8" fmla="*/ 286 w 287"/>
                  <a:gd name="T9" fmla="*/ 95 h 110"/>
                </a:gdLst>
                <a:ahLst/>
                <a:cxnLst>
                  <a:cxn ang="0">
                    <a:pos x="T0" y="T1"/>
                  </a:cxn>
                  <a:cxn ang="0">
                    <a:pos x="T2" y="T3"/>
                  </a:cxn>
                  <a:cxn ang="0">
                    <a:pos x="T4" y="T5"/>
                  </a:cxn>
                  <a:cxn ang="0">
                    <a:pos x="T6" y="T7"/>
                  </a:cxn>
                  <a:cxn ang="0">
                    <a:pos x="T8" y="T9"/>
                  </a:cxn>
                </a:cxnLst>
                <a:rect l="0" t="0" r="r" b="b"/>
                <a:pathLst>
                  <a:path w="287" h="110">
                    <a:moveTo>
                      <a:pt x="286" y="95"/>
                    </a:moveTo>
                    <a:lnTo>
                      <a:pt x="0" y="0"/>
                    </a:lnTo>
                    <a:lnTo>
                      <a:pt x="0" y="14"/>
                    </a:lnTo>
                    <a:lnTo>
                      <a:pt x="286" y="109"/>
                    </a:lnTo>
                    <a:lnTo>
                      <a:pt x="286"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172"/>
              <p:cNvSpPr>
                <a:spLocks/>
              </p:cNvSpPr>
              <p:nvPr/>
            </p:nvSpPr>
            <p:spPr bwMode="auto">
              <a:xfrm>
                <a:off x="3030" y="3182"/>
                <a:ext cx="224" cy="96"/>
              </a:xfrm>
              <a:custGeom>
                <a:avLst/>
                <a:gdLst>
                  <a:gd name="T0" fmla="*/ 286 w 287"/>
                  <a:gd name="T1" fmla="*/ 95 h 110"/>
                  <a:gd name="T2" fmla="*/ 0 w 287"/>
                  <a:gd name="T3" fmla="*/ 0 h 110"/>
                  <a:gd name="T4" fmla="*/ 0 w 287"/>
                  <a:gd name="T5" fmla="*/ 14 h 110"/>
                  <a:gd name="T6" fmla="*/ 286 w 287"/>
                  <a:gd name="T7" fmla="*/ 109 h 110"/>
                  <a:gd name="T8" fmla="*/ 286 w 287"/>
                  <a:gd name="T9" fmla="*/ 95 h 110"/>
                </a:gdLst>
                <a:ahLst/>
                <a:cxnLst>
                  <a:cxn ang="0">
                    <a:pos x="T0" y="T1"/>
                  </a:cxn>
                  <a:cxn ang="0">
                    <a:pos x="T2" y="T3"/>
                  </a:cxn>
                  <a:cxn ang="0">
                    <a:pos x="T4" y="T5"/>
                  </a:cxn>
                  <a:cxn ang="0">
                    <a:pos x="T6" y="T7"/>
                  </a:cxn>
                  <a:cxn ang="0">
                    <a:pos x="T8" y="T9"/>
                  </a:cxn>
                </a:cxnLst>
                <a:rect l="0" t="0" r="r" b="b"/>
                <a:pathLst>
                  <a:path w="287" h="110">
                    <a:moveTo>
                      <a:pt x="286" y="95"/>
                    </a:moveTo>
                    <a:lnTo>
                      <a:pt x="0" y="0"/>
                    </a:lnTo>
                    <a:lnTo>
                      <a:pt x="0" y="14"/>
                    </a:lnTo>
                    <a:lnTo>
                      <a:pt x="286" y="109"/>
                    </a:lnTo>
                    <a:lnTo>
                      <a:pt x="286"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173"/>
              <p:cNvSpPr>
                <a:spLocks/>
              </p:cNvSpPr>
              <p:nvPr/>
            </p:nvSpPr>
            <p:spPr bwMode="auto">
              <a:xfrm>
                <a:off x="3030" y="3227"/>
                <a:ext cx="224" cy="97"/>
              </a:xfrm>
              <a:custGeom>
                <a:avLst/>
                <a:gdLst>
                  <a:gd name="T0" fmla="*/ 286 w 287"/>
                  <a:gd name="T1" fmla="*/ 96 h 111"/>
                  <a:gd name="T2" fmla="*/ 0 w 287"/>
                  <a:gd name="T3" fmla="*/ 0 h 111"/>
                  <a:gd name="T4" fmla="*/ 0 w 287"/>
                  <a:gd name="T5" fmla="*/ 14 h 111"/>
                  <a:gd name="T6" fmla="*/ 286 w 287"/>
                  <a:gd name="T7" fmla="*/ 110 h 111"/>
                  <a:gd name="T8" fmla="*/ 286 w 287"/>
                  <a:gd name="T9" fmla="*/ 96 h 111"/>
                </a:gdLst>
                <a:ahLst/>
                <a:cxnLst>
                  <a:cxn ang="0">
                    <a:pos x="T0" y="T1"/>
                  </a:cxn>
                  <a:cxn ang="0">
                    <a:pos x="T2" y="T3"/>
                  </a:cxn>
                  <a:cxn ang="0">
                    <a:pos x="T4" y="T5"/>
                  </a:cxn>
                  <a:cxn ang="0">
                    <a:pos x="T6" y="T7"/>
                  </a:cxn>
                  <a:cxn ang="0">
                    <a:pos x="T8" y="T9"/>
                  </a:cxn>
                </a:cxnLst>
                <a:rect l="0" t="0" r="r" b="b"/>
                <a:pathLst>
                  <a:path w="287" h="111">
                    <a:moveTo>
                      <a:pt x="286" y="96"/>
                    </a:moveTo>
                    <a:lnTo>
                      <a:pt x="0" y="0"/>
                    </a:lnTo>
                    <a:lnTo>
                      <a:pt x="0" y="14"/>
                    </a:lnTo>
                    <a:lnTo>
                      <a:pt x="286" y="110"/>
                    </a:lnTo>
                    <a:lnTo>
                      <a:pt x="286"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174"/>
              <p:cNvSpPr>
                <a:spLocks/>
              </p:cNvSpPr>
              <p:nvPr/>
            </p:nvSpPr>
            <p:spPr bwMode="auto">
              <a:xfrm>
                <a:off x="3030" y="3274"/>
                <a:ext cx="224" cy="96"/>
              </a:xfrm>
              <a:custGeom>
                <a:avLst/>
                <a:gdLst>
                  <a:gd name="T0" fmla="*/ 286 w 287"/>
                  <a:gd name="T1" fmla="*/ 95 h 110"/>
                  <a:gd name="T2" fmla="*/ 0 w 287"/>
                  <a:gd name="T3" fmla="*/ 0 h 110"/>
                  <a:gd name="T4" fmla="*/ 0 w 287"/>
                  <a:gd name="T5" fmla="*/ 14 h 110"/>
                  <a:gd name="T6" fmla="*/ 286 w 287"/>
                  <a:gd name="T7" fmla="*/ 109 h 110"/>
                  <a:gd name="T8" fmla="*/ 286 w 287"/>
                  <a:gd name="T9" fmla="*/ 95 h 110"/>
                </a:gdLst>
                <a:ahLst/>
                <a:cxnLst>
                  <a:cxn ang="0">
                    <a:pos x="T0" y="T1"/>
                  </a:cxn>
                  <a:cxn ang="0">
                    <a:pos x="T2" y="T3"/>
                  </a:cxn>
                  <a:cxn ang="0">
                    <a:pos x="T4" y="T5"/>
                  </a:cxn>
                  <a:cxn ang="0">
                    <a:pos x="T6" y="T7"/>
                  </a:cxn>
                  <a:cxn ang="0">
                    <a:pos x="T8" y="T9"/>
                  </a:cxn>
                </a:cxnLst>
                <a:rect l="0" t="0" r="r" b="b"/>
                <a:pathLst>
                  <a:path w="287" h="110">
                    <a:moveTo>
                      <a:pt x="286" y="95"/>
                    </a:moveTo>
                    <a:lnTo>
                      <a:pt x="0" y="0"/>
                    </a:lnTo>
                    <a:lnTo>
                      <a:pt x="0" y="14"/>
                    </a:lnTo>
                    <a:lnTo>
                      <a:pt x="286" y="109"/>
                    </a:lnTo>
                    <a:lnTo>
                      <a:pt x="286"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175"/>
              <p:cNvSpPr>
                <a:spLocks/>
              </p:cNvSpPr>
              <p:nvPr/>
            </p:nvSpPr>
            <p:spPr bwMode="auto">
              <a:xfrm>
                <a:off x="3030" y="3319"/>
                <a:ext cx="224" cy="96"/>
              </a:xfrm>
              <a:custGeom>
                <a:avLst/>
                <a:gdLst>
                  <a:gd name="T0" fmla="*/ 286 w 287"/>
                  <a:gd name="T1" fmla="*/ 95 h 110"/>
                  <a:gd name="T2" fmla="*/ 0 w 287"/>
                  <a:gd name="T3" fmla="*/ 0 h 110"/>
                  <a:gd name="T4" fmla="*/ 0 w 287"/>
                  <a:gd name="T5" fmla="*/ 14 h 110"/>
                  <a:gd name="T6" fmla="*/ 286 w 287"/>
                  <a:gd name="T7" fmla="*/ 109 h 110"/>
                  <a:gd name="T8" fmla="*/ 286 w 287"/>
                  <a:gd name="T9" fmla="*/ 95 h 110"/>
                </a:gdLst>
                <a:ahLst/>
                <a:cxnLst>
                  <a:cxn ang="0">
                    <a:pos x="T0" y="T1"/>
                  </a:cxn>
                  <a:cxn ang="0">
                    <a:pos x="T2" y="T3"/>
                  </a:cxn>
                  <a:cxn ang="0">
                    <a:pos x="T4" y="T5"/>
                  </a:cxn>
                  <a:cxn ang="0">
                    <a:pos x="T6" y="T7"/>
                  </a:cxn>
                  <a:cxn ang="0">
                    <a:pos x="T8" y="T9"/>
                  </a:cxn>
                </a:cxnLst>
                <a:rect l="0" t="0" r="r" b="b"/>
                <a:pathLst>
                  <a:path w="287" h="110">
                    <a:moveTo>
                      <a:pt x="286" y="95"/>
                    </a:moveTo>
                    <a:lnTo>
                      <a:pt x="0" y="0"/>
                    </a:lnTo>
                    <a:lnTo>
                      <a:pt x="0" y="14"/>
                    </a:lnTo>
                    <a:lnTo>
                      <a:pt x="286" y="109"/>
                    </a:lnTo>
                    <a:lnTo>
                      <a:pt x="286"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Freeform 176"/>
              <p:cNvSpPr>
                <a:spLocks/>
              </p:cNvSpPr>
              <p:nvPr/>
            </p:nvSpPr>
            <p:spPr bwMode="auto">
              <a:xfrm>
                <a:off x="3030" y="3365"/>
                <a:ext cx="224" cy="96"/>
              </a:xfrm>
              <a:custGeom>
                <a:avLst/>
                <a:gdLst>
                  <a:gd name="T0" fmla="*/ 286 w 287"/>
                  <a:gd name="T1" fmla="*/ 95 h 110"/>
                  <a:gd name="T2" fmla="*/ 0 w 287"/>
                  <a:gd name="T3" fmla="*/ 0 h 110"/>
                  <a:gd name="T4" fmla="*/ 0 w 287"/>
                  <a:gd name="T5" fmla="*/ 14 h 110"/>
                  <a:gd name="T6" fmla="*/ 286 w 287"/>
                  <a:gd name="T7" fmla="*/ 109 h 110"/>
                  <a:gd name="T8" fmla="*/ 286 w 287"/>
                  <a:gd name="T9" fmla="*/ 95 h 110"/>
                </a:gdLst>
                <a:ahLst/>
                <a:cxnLst>
                  <a:cxn ang="0">
                    <a:pos x="T0" y="T1"/>
                  </a:cxn>
                  <a:cxn ang="0">
                    <a:pos x="T2" y="T3"/>
                  </a:cxn>
                  <a:cxn ang="0">
                    <a:pos x="T4" y="T5"/>
                  </a:cxn>
                  <a:cxn ang="0">
                    <a:pos x="T6" y="T7"/>
                  </a:cxn>
                  <a:cxn ang="0">
                    <a:pos x="T8" y="T9"/>
                  </a:cxn>
                </a:cxnLst>
                <a:rect l="0" t="0" r="r" b="b"/>
                <a:pathLst>
                  <a:path w="287" h="110">
                    <a:moveTo>
                      <a:pt x="286" y="95"/>
                    </a:moveTo>
                    <a:lnTo>
                      <a:pt x="0" y="0"/>
                    </a:lnTo>
                    <a:lnTo>
                      <a:pt x="0" y="14"/>
                    </a:lnTo>
                    <a:lnTo>
                      <a:pt x="286" y="109"/>
                    </a:lnTo>
                    <a:lnTo>
                      <a:pt x="286"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Freeform 177"/>
              <p:cNvSpPr>
                <a:spLocks/>
              </p:cNvSpPr>
              <p:nvPr/>
            </p:nvSpPr>
            <p:spPr bwMode="auto">
              <a:xfrm>
                <a:off x="3030" y="3410"/>
                <a:ext cx="222" cy="93"/>
              </a:xfrm>
              <a:custGeom>
                <a:avLst/>
                <a:gdLst>
                  <a:gd name="T0" fmla="*/ 284 w 285"/>
                  <a:gd name="T1" fmla="*/ 95 h 106"/>
                  <a:gd name="T2" fmla="*/ 0 w 285"/>
                  <a:gd name="T3" fmla="*/ 0 h 106"/>
                  <a:gd name="T4" fmla="*/ 0 w 285"/>
                  <a:gd name="T5" fmla="*/ 14 h 106"/>
                  <a:gd name="T6" fmla="*/ 274 w 285"/>
                  <a:gd name="T7" fmla="*/ 105 h 106"/>
                  <a:gd name="T8" fmla="*/ 284 w 285"/>
                  <a:gd name="T9" fmla="*/ 95 h 106"/>
                </a:gdLst>
                <a:ahLst/>
                <a:cxnLst>
                  <a:cxn ang="0">
                    <a:pos x="T0" y="T1"/>
                  </a:cxn>
                  <a:cxn ang="0">
                    <a:pos x="T2" y="T3"/>
                  </a:cxn>
                  <a:cxn ang="0">
                    <a:pos x="T4" y="T5"/>
                  </a:cxn>
                  <a:cxn ang="0">
                    <a:pos x="T6" y="T7"/>
                  </a:cxn>
                  <a:cxn ang="0">
                    <a:pos x="T8" y="T9"/>
                  </a:cxn>
                </a:cxnLst>
                <a:rect l="0" t="0" r="r" b="b"/>
                <a:pathLst>
                  <a:path w="285" h="106">
                    <a:moveTo>
                      <a:pt x="284" y="95"/>
                    </a:moveTo>
                    <a:lnTo>
                      <a:pt x="0" y="0"/>
                    </a:lnTo>
                    <a:lnTo>
                      <a:pt x="0" y="14"/>
                    </a:lnTo>
                    <a:lnTo>
                      <a:pt x="274" y="105"/>
                    </a:lnTo>
                    <a:lnTo>
                      <a:pt x="284"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Freeform 178"/>
              <p:cNvSpPr>
                <a:spLocks/>
              </p:cNvSpPr>
              <p:nvPr/>
            </p:nvSpPr>
            <p:spPr bwMode="auto">
              <a:xfrm>
                <a:off x="3030" y="3456"/>
                <a:ext cx="191" cy="82"/>
              </a:xfrm>
              <a:custGeom>
                <a:avLst/>
                <a:gdLst>
                  <a:gd name="T0" fmla="*/ 245 w 246"/>
                  <a:gd name="T1" fmla="*/ 82 h 94"/>
                  <a:gd name="T2" fmla="*/ 0 w 246"/>
                  <a:gd name="T3" fmla="*/ 0 h 94"/>
                  <a:gd name="T4" fmla="*/ 0 w 246"/>
                  <a:gd name="T5" fmla="*/ 14 h 94"/>
                  <a:gd name="T6" fmla="*/ 234 w 246"/>
                  <a:gd name="T7" fmla="*/ 93 h 94"/>
                  <a:gd name="T8" fmla="*/ 245 w 246"/>
                  <a:gd name="T9" fmla="*/ 82 h 94"/>
                </a:gdLst>
                <a:ahLst/>
                <a:cxnLst>
                  <a:cxn ang="0">
                    <a:pos x="T0" y="T1"/>
                  </a:cxn>
                  <a:cxn ang="0">
                    <a:pos x="T2" y="T3"/>
                  </a:cxn>
                  <a:cxn ang="0">
                    <a:pos x="T4" y="T5"/>
                  </a:cxn>
                  <a:cxn ang="0">
                    <a:pos x="T6" y="T7"/>
                  </a:cxn>
                  <a:cxn ang="0">
                    <a:pos x="T8" y="T9"/>
                  </a:cxn>
                </a:cxnLst>
                <a:rect l="0" t="0" r="r" b="b"/>
                <a:pathLst>
                  <a:path w="246" h="94">
                    <a:moveTo>
                      <a:pt x="245" y="82"/>
                    </a:moveTo>
                    <a:lnTo>
                      <a:pt x="0" y="0"/>
                    </a:lnTo>
                    <a:lnTo>
                      <a:pt x="0" y="14"/>
                    </a:lnTo>
                    <a:lnTo>
                      <a:pt x="234" y="93"/>
                    </a:lnTo>
                    <a:lnTo>
                      <a:pt x="245" y="8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Freeform 179"/>
              <p:cNvSpPr>
                <a:spLocks/>
              </p:cNvSpPr>
              <p:nvPr/>
            </p:nvSpPr>
            <p:spPr bwMode="auto">
              <a:xfrm>
                <a:off x="3043" y="3507"/>
                <a:ext cx="148" cy="59"/>
              </a:xfrm>
              <a:custGeom>
                <a:avLst/>
                <a:gdLst>
                  <a:gd name="T0" fmla="*/ 189 w 190"/>
                  <a:gd name="T1" fmla="*/ 62 h 67"/>
                  <a:gd name="T2" fmla="*/ 0 w 190"/>
                  <a:gd name="T3" fmla="*/ 0 h 67"/>
                  <a:gd name="T4" fmla="*/ 21 w 190"/>
                  <a:gd name="T5" fmla="*/ 21 h 67"/>
                  <a:gd name="T6" fmla="*/ 157 w 190"/>
                  <a:gd name="T7" fmla="*/ 66 h 67"/>
                  <a:gd name="T8" fmla="*/ 185 w 190"/>
                  <a:gd name="T9" fmla="*/ 66 h 67"/>
                  <a:gd name="T10" fmla="*/ 189 w 190"/>
                  <a:gd name="T11" fmla="*/ 62 h 67"/>
                </a:gdLst>
                <a:ahLst/>
                <a:cxnLst>
                  <a:cxn ang="0">
                    <a:pos x="T0" y="T1"/>
                  </a:cxn>
                  <a:cxn ang="0">
                    <a:pos x="T2" y="T3"/>
                  </a:cxn>
                  <a:cxn ang="0">
                    <a:pos x="T4" y="T5"/>
                  </a:cxn>
                  <a:cxn ang="0">
                    <a:pos x="T6" y="T7"/>
                  </a:cxn>
                  <a:cxn ang="0">
                    <a:pos x="T8" y="T9"/>
                  </a:cxn>
                  <a:cxn ang="0">
                    <a:pos x="T10" y="T11"/>
                  </a:cxn>
                </a:cxnLst>
                <a:rect l="0" t="0" r="r" b="b"/>
                <a:pathLst>
                  <a:path w="190" h="67">
                    <a:moveTo>
                      <a:pt x="189" y="62"/>
                    </a:moveTo>
                    <a:lnTo>
                      <a:pt x="0" y="0"/>
                    </a:lnTo>
                    <a:lnTo>
                      <a:pt x="21" y="21"/>
                    </a:lnTo>
                    <a:lnTo>
                      <a:pt x="157" y="66"/>
                    </a:lnTo>
                    <a:lnTo>
                      <a:pt x="185" y="66"/>
                    </a:lnTo>
                    <a:lnTo>
                      <a:pt x="189" y="6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Freeform 180"/>
              <p:cNvSpPr>
                <a:spLocks/>
              </p:cNvSpPr>
              <p:nvPr/>
            </p:nvSpPr>
            <p:spPr bwMode="auto">
              <a:xfrm>
                <a:off x="3017" y="3120"/>
                <a:ext cx="25" cy="15"/>
              </a:xfrm>
              <a:custGeom>
                <a:avLst/>
                <a:gdLst>
                  <a:gd name="T0" fmla="*/ 31 w 32"/>
                  <a:gd name="T1" fmla="*/ 16 h 17"/>
                  <a:gd name="T2" fmla="*/ 31 w 32"/>
                  <a:gd name="T3" fmla="*/ 14 h 17"/>
                  <a:gd name="T4" fmla="*/ 31 w 32"/>
                  <a:gd name="T5" fmla="*/ 12 h 17"/>
                  <a:gd name="T6" fmla="*/ 31 w 32"/>
                  <a:gd name="T7" fmla="*/ 10 h 17"/>
                  <a:gd name="T8" fmla="*/ 30 w 32"/>
                  <a:gd name="T9" fmla="*/ 8 h 17"/>
                  <a:gd name="T10" fmla="*/ 30 w 32"/>
                  <a:gd name="T11" fmla="*/ 7 h 17"/>
                  <a:gd name="T12" fmla="*/ 29 w 32"/>
                  <a:gd name="T13" fmla="*/ 6 h 17"/>
                  <a:gd name="T14" fmla="*/ 28 w 32"/>
                  <a:gd name="T15" fmla="*/ 5 h 17"/>
                  <a:gd name="T16" fmla="*/ 27 w 32"/>
                  <a:gd name="T17" fmla="*/ 3 h 17"/>
                  <a:gd name="T18" fmla="*/ 25 w 32"/>
                  <a:gd name="T19" fmla="*/ 3 h 17"/>
                  <a:gd name="T20" fmla="*/ 24 w 32"/>
                  <a:gd name="T21" fmla="*/ 2 h 17"/>
                  <a:gd name="T22" fmla="*/ 23 w 32"/>
                  <a:gd name="T23" fmla="*/ 1 h 17"/>
                  <a:gd name="T24" fmla="*/ 22 w 32"/>
                  <a:gd name="T25" fmla="*/ 0 h 17"/>
                  <a:gd name="T26" fmla="*/ 19 w 32"/>
                  <a:gd name="T27" fmla="*/ 0 h 17"/>
                  <a:gd name="T28" fmla="*/ 16 w 32"/>
                  <a:gd name="T29" fmla="*/ 0 h 17"/>
                  <a:gd name="T30" fmla="*/ 12 w 32"/>
                  <a:gd name="T31" fmla="*/ 0 h 17"/>
                  <a:gd name="T32" fmla="*/ 10 w 32"/>
                  <a:gd name="T33" fmla="*/ 0 h 17"/>
                  <a:gd name="T34" fmla="*/ 8 w 32"/>
                  <a:gd name="T35" fmla="*/ 1 h 17"/>
                  <a:gd name="T36" fmla="*/ 7 w 32"/>
                  <a:gd name="T37" fmla="*/ 2 h 17"/>
                  <a:gd name="T38" fmla="*/ 6 w 32"/>
                  <a:gd name="T39" fmla="*/ 3 h 17"/>
                  <a:gd name="T40" fmla="*/ 4 w 32"/>
                  <a:gd name="T41" fmla="*/ 3 h 17"/>
                  <a:gd name="T42" fmla="*/ 3 w 32"/>
                  <a:gd name="T43" fmla="*/ 5 h 17"/>
                  <a:gd name="T44" fmla="*/ 3 w 32"/>
                  <a:gd name="T45" fmla="*/ 6 h 17"/>
                  <a:gd name="T46" fmla="*/ 1 w 32"/>
                  <a:gd name="T47" fmla="*/ 7 h 17"/>
                  <a:gd name="T48" fmla="*/ 1 w 32"/>
                  <a:gd name="T49" fmla="*/ 8 h 17"/>
                  <a:gd name="T50" fmla="*/ 0 w 32"/>
                  <a:gd name="T51" fmla="*/ 10 h 17"/>
                  <a:gd name="T52" fmla="*/ 0 w 32"/>
                  <a:gd name="T53" fmla="*/ 12 h 17"/>
                  <a:gd name="T54" fmla="*/ 0 w 32"/>
                  <a:gd name="T55" fmla="*/ 14 h 17"/>
                  <a:gd name="T56" fmla="*/ 0 w 32"/>
                  <a:gd name="T57" fmla="*/ 16 h 17"/>
                  <a:gd name="T58" fmla="*/ 31 w 32"/>
                  <a:gd name="T5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17">
                    <a:moveTo>
                      <a:pt x="31" y="16"/>
                    </a:moveTo>
                    <a:lnTo>
                      <a:pt x="31" y="14"/>
                    </a:lnTo>
                    <a:lnTo>
                      <a:pt x="31" y="12"/>
                    </a:lnTo>
                    <a:lnTo>
                      <a:pt x="31" y="10"/>
                    </a:lnTo>
                    <a:lnTo>
                      <a:pt x="30" y="8"/>
                    </a:lnTo>
                    <a:lnTo>
                      <a:pt x="30" y="7"/>
                    </a:lnTo>
                    <a:lnTo>
                      <a:pt x="29" y="6"/>
                    </a:lnTo>
                    <a:lnTo>
                      <a:pt x="28" y="5"/>
                    </a:lnTo>
                    <a:lnTo>
                      <a:pt x="27" y="3"/>
                    </a:lnTo>
                    <a:lnTo>
                      <a:pt x="25" y="3"/>
                    </a:lnTo>
                    <a:lnTo>
                      <a:pt x="24" y="2"/>
                    </a:lnTo>
                    <a:lnTo>
                      <a:pt x="23" y="1"/>
                    </a:lnTo>
                    <a:lnTo>
                      <a:pt x="22" y="0"/>
                    </a:lnTo>
                    <a:lnTo>
                      <a:pt x="19" y="0"/>
                    </a:lnTo>
                    <a:lnTo>
                      <a:pt x="16" y="0"/>
                    </a:lnTo>
                    <a:lnTo>
                      <a:pt x="12" y="0"/>
                    </a:lnTo>
                    <a:lnTo>
                      <a:pt x="10" y="0"/>
                    </a:lnTo>
                    <a:lnTo>
                      <a:pt x="8" y="1"/>
                    </a:lnTo>
                    <a:lnTo>
                      <a:pt x="7" y="2"/>
                    </a:lnTo>
                    <a:lnTo>
                      <a:pt x="6" y="3"/>
                    </a:lnTo>
                    <a:lnTo>
                      <a:pt x="4" y="3"/>
                    </a:lnTo>
                    <a:lnTo>
                      <a:pt x="3" y="5"/>
                    </a:lnTo>
                    <a:lnTo>
                      <a:pt x="3" y="6"/>
                    </a:lnTo>
                    <a:lnTo>
                      <a:pt x="1" y="7"/>
                    </a:lnTo>
                    <a:lnTo>
                      <a:pt x="1" y="8"/>
                    </a:lnTo>
                    <a:lnTo>
                      <a:pt x="0" y="10"/>
                    </a:lnTo>
                    <a:lnTo>
                      <a:pt x="0" y="12"/>
                    </a:lnTo>
                    <a:lnTo>
                      <a:pt x="0" y="14"/>
                    </a:lnTo>
                    <a:lnTo>
                      <a:pt x="0" y="16"/>
                    </a:lnTo>
                    <a:lnTo>
                      <a:pt x="31"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Freeform 181"/>
              <p:cNvSpPr>
                <a:spLocks/>
              </p:cNvSpPr>
              <p:nvPr/>
            </p:nvSpPr>
            <p:spPr bwMode="auto">
              <a:xfrm>
                <a:off x="3017" y="3134"/>
                <a:ext cx="25" cy="372"/>
              </a:xfrm>
              <a:custGeom>
                <a:avLst/>
                <a:gdLst>
                  <a:gd name="T0" fmla="*/ 4 w 32"/>
                  <a:gd name="T1" fmla="*/ 419 h 425"/>
                  <a:gd name="T2" fmla="*/ 31 w 32"/>
                  <a:gd name="T3" fmla="*/ 408 h 425"/>
                  <a:gd name="T4" fmla="*/ 31 w 32"/>
                  <a:gd name="T5" fmla="*/ 0 h 425"/>
                  <a:gd name="T6" fmla="*/ 0 w 32"/>
                  <a:gd name="T7" fmla="*/ 0 h 425"/>
                  <a:gd name="T8" fmla="*/ 0 w 32"/>
                  <a:gd name="T9" fmla="*/ 408 h 425"/>
                  <a:gd name="T10" fmla="*/ 4 w 32"/>
                  <a:gd name="T11" fmla="*/ 419 h 425"/>
                  <a:gd name="T12" fmla="*/ 0 w 32"/>
                  <a:gd name="T13" fmla="*/ 408 h 425"/>
                  <a:gd name="T14" fmla="*/ 0 w 32"/>
                  <a:gd name="T15" fmla="*/ 410 h 425"/>
                  <a:gd name="T16" fmla="*/ 0 w 32"/>
                  <a:gd name="T17" fmla="*/ 412 h 425"/>
                  <a:gd name="T18" fmla="*/ 0 w 32"/>
                  <a:gd name="T19" fmla="*/ 413 h 425"/>
                  <a:gd name="T20" fmla="*/ 1 w 32"/>
                  <a:gd name="T21" fmla="*/ 415 h 425"/>
                  <a:gd name="T22" fmla="*/ 1 w 32"/>
                  <a:gd name="T23" fmla="*/ 416 h 425"/>
                  <a:gd name="T24" fmla="*/ 3 w 32"/>
                  <a:gd name="T25" fmla="*/ 417 h 425"/>
                  <a:gd name="T26" fmla="*/ 3 w 32"/>
                  <a:gd name="T27" fmla="*/ 419 h 425"/>
                  <a:gd name="T28" fmla="*/ 4 w 32"/>
                  <a:gd name="T29" fmla="*/ 420 h 425"/>
                  <a:gd name="T30" fmla="*/ 6 w 32"/>
                  <a:gd name="T31" fmla="*/ 421 h 425"/>
                  <a:gd name="T32" fmla="*/ 7 w 32"/>
                  <a:gd name="T33" fmla="*/ 422 h 425"/>
                  <a:gd name="T34" fmla="*/ 8 w 32"/>
                  <a:gd name="T35" fmla="*/ 422 h 425"/>
                  <a:gd name="T36" fmla="*/ 10 w 32"/>
                  <a:gd name="T37" fmla="*/ 423 h 425"/>
                  <a:gd name="T38" fmla="*/ 12 w 32"/>
                  <a:gd name="T39" fmla="*/ 423 h 425"/>
                  <a:gd name="T40" fmla="*/ 16 w 32"/>
                  <a:gd name="T41" fmla="*/ 424 h 425"/>
                  <a:gd name="T42" fmla="*/ 19 w 32"/>
                  <a:gd name="T43" fmla="*/ 423 h 425"/>
                  <a:gd name="T44" fmla="*/ 22 w 32"/>
                  <a:gd name="T45" fmla="*/ 423 h 425"/>
                  <a:gd name="T46" fmla="*/ 23 w 32"/>
                  <a:gd name="T47" fmla="*/ 422 h 425"/>
                  <a:gd name="T48" fmla="*/ 24 w 32"/>
                  <a:gd name="T49" fmla="*/ 422 h 425"/>
                  <a:gd name="T50" fmla="*/ 25 w 32"/>
                  <a:gd name="T51" fmla="*/ 421 h 425"/>
                  <a:gd name="T52" fmla="*/ 27 w 32"/>
                  <a:gd name="T53" fmla="*/ 420 h 425"/>
                  <a:gd name="T54" fmla="*/ 28 w 32"/>
                  <a:gd name="T55" fmla="*/ 419 h 425"/>
                  <a:gd name="T56" fmla="*/ 29 w 32"/>
                  <a:gd name="T57" fmla="*/ 417 h 425"/>
                  <a:gd name="T58" fmla="*/ 30 w 32"/>
                  <a:gd name="T59" fmla="*/ 416 h 425"/>
                  <a:gd name="T60" fmla="*/ 30 w 32"/>
                  <a:gd name="T61" fmla="*/ 415 h 425"/>
                  <a:gd name="T62" fmla="*/ 31 w 32"/>
                  <a:gd name="T63" fmla="*/ 413 h 425"/>
                  <a:gd name="T64" fmla="*/ 31 w 32"/>
                  <a:gd name="T65" fmla="*/ 412 h 425"/>
                  <a:gd name="T66" fmla="*/ 31 w 32"/>
                  <a:gd name="T67" fmla="*/ 410 h 425"/>
                  <a:gd name="T68" fmla="*/ 31 w 32"/>
                  <a:gd name="T69" fmla="*/ 408 h 425"/>
                  <a:gd name="T70" fmla="*/ 4 w 32"/>
                  <a:gd name="T71" fmla="*/ 419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425">
                    <a:moveTo>
                      <a:pt x="4" y="419"/>
                    </a:moveTo>
                    <a:lnTo>
                      <a:pt x="31" y="408"/>
                    </a:lnTo>
                    <a:lnTo>
                      <a:pt x="31" y="0"/>
                    </a:lnTo>
                    <a:lnTo>
                      <a:pt x="0" y="0"/>
                    </a:lnTo>
                    <a:lnTo>
                      <a:pt x="0" y="408"/>
                    </a:lnTo>
                    <a:lnTo>
                      <a:pt x="4" y="419"/>
                    </a:lnTo>
                    <a:lnTo>
                      <a:pt x="0" y="408"/>
                    </a:lnTo>
                    <a:lnTo>
                      <a:pt x="0" y="410"/>
                    </a:lnTo>
                    <a:lnTo>
                      <a:pt x="0" y="412"/>
                    </a:lnTo>
                    <a:lnTo>
                      <a:pt x="0" y="413"/>
                    </a:lnTo>
                    <a:lnTo>
                      <a:pt x="1" y="415"/>
                    </a:lnTo>
                    <a:lnTo>
                      <a:pt x="1" y="416"/>
                    </a:lnTo>
                    <a:lnTo>
                      <a:pt x="3" y="417"/>
                    </a:lnTo>
                    <a:lnTo>
                      <a:pt x="3" y="419"/>
                    </a:lnTo>
                    <a:lnTo>
                      <a:pt x="4" y="420"/>
                    </a:lnTo>
                    <a:lnTo>
                      <a:pt x="6" y="421"/>
                    </a:lnTo>
                    <a:lnTo>
                      <a:pt x="7" y="422"/>
                    </a:lnTo>
                    <a:lnTo>
                      <a:pt x="8" y="422"/>
                    </a:lnTo>
                    <a:lnTo>
                      <a:pt x="10" y="423"/>
                    </a:lnTo>
                    <a:lnTo>
                      <a:pt x="12" y="423"/>
                    </a:lnTo>
                    <a:lnTo>
                      <a:pt x="16" y="424"/>
                    </a:lnTo>
                    <a:lnTo>
                      <a:pt x="19" y="423"/>
                    </a:lnTo>
                    <a:lnTo>
                      <a:pt x="22" y="423"/>
                    </a:lnTo>
                    <a:lnTo>
                      <a:pt x="23" y="422"/>
                    </a:lnTo>
                    <a:lnTo>
                      <a:pt x="24" y="422"/>
                    </a:lnTo>
                    <a:lnTo>
                      <a:pt x="25" y="421"/>
                    </a:lnTo>
                    <a:lnTo>
                      <a:pt x="27" y="420"/>
                    </a:lnTo>
                    <a:lnTo>
                      <a:pt x="28" y="419"/>
                    </a:lnTo>
                    <a:lnTo>
                      <a:pt x="29" y="417"/>
                    </a:lnTo>
                    <a:lnTo>
                      <a:pt x="30" y="416"/>
                    </a:lnTo>
                    <a:lnTo>
                      <a:pt x="30" y="415"/>
                    </a:lnTo>
                    <a:lnTo>
                      <a:pt x="31" y="413"/>
                    </a:lnTo>
                    <a:lnTo>
                      <a:pt x="31" y="412"/>
                    </a:lnTo>
                    <a:lnTo>
                      <a:pt x="31" y="410"/>
                    </a:lnTo>
                    <a:lnTo>
                      <a:pt x="31" y="408"/>
                    </a:lnTo>
                    <a:lnTo>
                      <a:pt x="4" y="419"/>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Freeform 182"/>
              <p:cNvSpPr>
                <a:spLocks/>
              </p:cNvSpPr>
              <p:nvPr/>
            </p:nvSpPr>
            <p:spPr bwMode="auto">
              <a:xfrm>
                <a:off x="3021" y="3481"/>
                <a:ext cx="87" cy="99"/>
              </a:xfrm>
              <a:custGeom>
                <a:avLst/>
                <a:gdLst>
                  <a:gd name="T0" fmla="*/ 96 w 113"/>
                  <a:gd name="T1" fmla="*/ 112 h 113"/>
                  <a:gd name="T2" fmla="*/ 107 w 113"/>
                  <a:gd name="T3" fmla="*/ 84 h 113"/>
                  <a:gd name="T4" fmla="*/ 23 w 113"/>
                  <a:gd name="T5" fmla="*/ 0 h 113"/>
                  <a:gd name="T6" fmla="*/ 0 w 113"/>
                  <a:gd name="T7" fmla="*/ 23 h 113"/>
                  <a:gd name="T8" fmla="*/ 84 w 113"/>
                  <a:gd name="T9" fmla="*/ 107 h 113"/>
                  <a:gd name="T10" fmla="*/ 96 w 113"/>
                  <a:gd name="T11" fmla="*/ 112 h 113"/>
                  <a:gd name="T12" fmla="*/ 84 w 113"/>
                  <a:gd name="T13" fmla="*/ 107 h 113"/>
                  <a:gd name="T14" fmla="*/ 86 w 113"/>
                  <a:gd name="T15" fmla="*/ 108 h 113"/>
                  <a:gd name="T16" fmla="*/ 87 w 113"/>
                  <a:gd name="T17" fmla="*/ 110 h 113"/>
                  <a:gd name="T18" fmla="*/ 89 w 113"/>
                  <a:gd name="T19" fmla="*/ 110 h 113"/>
                  <a:gd name="T20" fmla="*/ 90 w 113"/>
                  <a:gd name="T21" fmla="*/ 111 h 113"/>
                  <a:gd name="T22" fmla="*/ 92 w 113"/>
                  <a:gd name="T23" fmla="*/ 111 h 113"/>
                  <a:gd name="T24" fmla="*/ 93 w 113"/>
                  <a:gd name="T25" fmla="*/ 112 h 113"/>
                  <a:gd name="T26" fmla="*/ 95 w 113"/>
                  <a:gd name="T27" fmla="*/ 112 h 113"/>
                  <a:gd name="T28" fmla="*/ 96 w 113"/>
                  <a:gd name="T29" fmla="*/ 112 h 113"/>
                  <a:gd name="T30" fmla="*/ 98 w 113"/>
                  <a:gd name="T31" fmla="*/ 112 h 113"/>
                  <a:gd name="T32" fmla="*/ 99 w 113"/>
                  <a:gd name="T33" fmla="*/ 111 h 113"/>
                  <a:gd name="T34" fmla="*/ 101 w 113"/>
                  <a:gd name="T35" fmla="*/ 111 h 113"/>
                  <a:gd name="T36" fmla="*/ 102 w 113"/>
                  <a:gd name="T37" fmla="*/ 111 h 113"/>
                  <a:gd name="T38" fmla="*/ 105 w 113"/>
                  <a:gd name="T39" fmla="*/ 109 h 113"/>
                  <a:gd name="T40" fmla="*/ 107 w 113"/>
                  <a:gd name="T41" fmla="*/ 107 h 113"/>
                  <a:gd name="T42" fmla="*/ 109 w 113"/>
                  <a:gd name="T43" fmla="*/ 105 h 113"/>
                  <a:gd name="T44" fmla="*/ 110 w 113"/>
                  <a:gd name="T45" fmla="*/ 102 h 113"/>
                  <a:gd name="T46" fmla="*/ 111 w 113"/>
                  <a:gd name="T47" fmla="*/ 101 h 113"/>
                  <a:gd name="T48" fmla="*/ 111 w 113"/>
                  <a:gd name="T49" fmla="*/ 99 h 113"/>
                  <a:gd name="T50" fmla="*/ 112 w 113"/>
                  <a:gd name="T51" fmla="*/ 98 h 113"/>
                  <a:gd name="T52" fmla="*/ 112 w 113"/>
                  <a:gd name="T53" fmla="*/ 96 h 113"/>
                  <a:gd name="T54" fmla="*/ 112 w 113"/>
                  <a:gd name="T55" fmla="*/ 95 h 113"/>
                  <a:gd name="T56" fmla="*/ 112 w 113"/>
                  <a:gd name="T57" fmla="*/ 93 h 113"/>
                  <a:gd name="T58" fmla="*/ 111 w 113"/>
                  <a:gd name="T59" fmla="*/ 92 h 113"/>
                  <a:gd name="T60" fmla="*/ 111 w 113"/>
                  <a:gd name="T61" fmla="*/ 90 h 113"/>
                  <a:gd name="T62" fmla="*/ 110 w 113"/>
                  <a:gd name="T63" fmla="*/ 89 h 113"/>
                  <a:gd name="T64" fmla="*/ 109 w 113"/>
                  <a:gd name="T65" fmla="*/ 87 h 113"/>
                  <a:gd name="T66" fmla="*/ 108 w 113"/>
                  <a:gd name="T67" fmla="*/ 86 h 113"/>
                  <a:gd name="T68" fmla="*/ 107 w 113"/>
                  <a:gd name="T69" fmla="*/ 84 h 113"/>
                  <a:gd name="T70" fmla="*/ 96 w 113"/>
                  <a:gd name="T71"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13">
                    <a:moveTo>
                      <a:pt x="96" y="112"/>
                    </a:moveTo>
                    <a:lnTo>
                      <a:pt x="107" y="84"/>
                    </a:lnTo>
                    <a:lnTo>
                      <a:pt x="23" y="0"/>
                    </a:lnTo>
                    <a:lnTo>
                      <a:pt x="0" y="23"/>
                    </a:lnTo>
                    <a:lnTo>
                      <a:pt x="84" y="107"/>
                    </a:lnTo>
                    <a:lnTo>
                      <a:pt x="96" y="112"/>
                    </a:lnTo>
                    <a:lnTo>
                      <a:pt x="84" y="107"/>
                    </a:lnTo>
                    <a:lnTo>
                      <a:pt x="86" y="108"/>
                    </a:lnTo>
                    <a:lnTo>
                      <a:pt x="87" y="110"/>
                    </a:lnTo>
                    <a:lnTo>
                      <a:pt x="89" y="110"/>
                    </a:lnTo>
                    <a:lnTo>
                      <a:pt x="90" y="111"/>
                    </a:lnTo>
                    <a:lnTo>
                      <a:pt x="92" y="111"/>
                    </a:lnTo>
                    <a:lnTo>
                      <a:pt x="93" y="112"/>
                    </a:lnTo>
                    <a:lnTo>
                      <a:pt x="95" y="112"/>
                    </a:lnTo>
                    <a:lnTo>
                      <a:pt x="96" y="112"/>
                    </a:lnTo>
                    <a:lnTo>
                      <a:pt x="98" y="112"/>
                    </a:lnTo>
                    <a:lnTo>
                      <a:pt x="99" y="111"/>
                    </a:lnTo>
                    <a:lnTo>
                      <a:pt x="101" y="111"/>
                    </a:lnTo>
                    <a:lnTo>
                      <a:pt x="102" y="111"/>
                    </a:lnTo>
                    <a:lnTo>
                      <a:pt x="105" y="109"/>
                    </a:lnTo>
                    <a:lnTo>
                      <a:pt x="107" y="107"/>
                    </a:lnTo>
                    <a:lnTo>
                      <a:pt x="109" y="105"/>
                    </a:lnTo>
                    <a:lnTo>
                      <a:pt x="110" y="102"/>
                    </a:lnTo>
                    <a:lnTo>
                      <a:pt x="111" y="101"/>
                    </a:lnTo>
                    <a:lnTo>
                      <a:pt x="111" y="99"/>
                    </a:lnTo>
                    <a:lnTo>
                      <a:pt x="112" y="98"/>
                    </a:lnTo>
                    <a:lnTo>
                      <a:pt x="112" y="96"/>
                    </a:lnTo>
                    <a:lnTo>
                      <a:pt x="112" y="95"/>
                    </a:lnTo>
                    <a:lnTo>
                      <a:pt x="112" y="93"/>
                    </a:lnTo>
                    <a:lnTo>
                      <a:pt x="111" y="92"/>
                    </a:lnTo>
                    <a:lnTo>
                      <a:pt x="111" y="90"/>
                    </a:lnTo>
                    <a:lnTo>
                      <a:pt x="110" y="89"/>
                    </a:lnTo>
                    <a:lnTo>
                      <a:pt x="109" y="87"/>
                    </a:lnTo>
                    <a:lnTo>
                      <a:pt x="108" y="86"/>
                    </a:lnTo>
                    <a:lnTo>
                      <a:pt x="107" y="84"/>
                    </a:lnTo>
                    <a:lnTo>
                      <a:pt x="96" y="112"/>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Freeform 183"/>
              <p:cNvSpPr>
                <a:spLocks/>
              </p:cNvSpPr>
              <p:nvPr/>
            </p:nvSpPr>
            <p:spPr bwMode="auto">
              <a:xfrm>
                <a:off x="3095" y="3551"/>
                <a:ext cx="105" cy="29"/>
              </a:xfrm>
              <a:custGeom>
                <a:avLst/>
                <a:gdLst>
                  <a:gd name="T0" fmla="*/ 129 w 135"/>
                  <a:gd name="T1" fmla="*/ 27 h 33"/>
                  <a:gd name="T2" fmla="*/ 118 w 135"/>
                  <a:gd name="T3" fmla="*/ 0 h 33"/>
                  <a:gd name="T4" fmla="*/ 0 w 135"/>
                  <a:gd name="T5" fmla="*/ 0 h 33"/>
                  <a:gd name="T6" fmla="*/ 0 w 135"/>
                  <a:gd name="T7" fmla="*/ 32 h 33"/>
                  <a:gd name="T8" fmla="*/ 118 w 135"/>
                  <a:gd name="T9" fmla="*/ 32 h 33"/>
                  <a:gd name="T10" fmla="*/ 129 w 135"/>
                  <a:gd name="T11" fmla="*/ 27 h 33"/>
                  <a:gd name="T12" fmla="*/ 118 w 135"/>
                  <a:gd name="T13" fmla="*/ 32 h 33"/>
                  <a:gd name="T14" fmla="*/ 120 w 135"/>
                  <a:gd name="T15" fmla="*/ 32 h 33"/>
                  <a:gd name="T16" fmla="*/ 122 w 135"/>
                  <a:gd name="T17" fmla="*/ 31 h 33"/>
                  <a:gd name="T18" fmla="*/ 124 w 135"/>
                  <a:gd name="T19" fmla="*/ 31 h 33"/>
                  <a:gd name="T20" fmla="*/ 125 w 135"/>
                  <a:gd name="T21" fmla="*/ 30 h 33"/>
                  <a:gd name="T22" fmla="*/ 127 w 135"/>
                  <a:gd name="T23" fmla="*/ 30 h 33"/>
                  <a:gd name="T24" fmla="*/ 128 w 135"/>
                  <a:gd name="T25" fmla="*/ 29 h 33"/>
                  <a:gd name="T26" fmla="*/ 129 w 135"/>
                  <a:gd name="T27" fmla="*/ 28 h 33"/>
                  <a:gd name="T28" fmla="*/ 130 w 135"/>
                  <a:gd name="T29" fmla="*/ 27 h 33"/>
                  <a:gd name="T30" fmla="*/ 131 w 135"/>
                  <a:gd name="T31" fmla="*/ 26 h 33"/>
                  <a:gd name="T32" fmla="*/ 132 w 135"/>
                  <a:gd name="T33" fmla="*/ 24 h 33"/>
                  <a:gd name="T34" fmla="*/ 133 w 135"/>
                  <a:gd name="T35" fmla="*/ 23 h 33"/>
                  <a:gd name="T36" fmla="*/ 133 w 135"/>
                  <a:gd name="T37" fmla="*/ 22 h 33"/>
                  <a:gd name="T38" fmla="*/ 134 w 135"/>
                  <a:gd name="T39" fmla="*/ 19 h 33"/>
                  <a:gd name="T40" fmla="*/ 134 w 135"/>
                  <a:gd name="T41" fmla="*/ 16 h 33"/>
                  <a:gd name="T42" fmla="*/ 134 w 135"/>
                  <a:gd name="T43" fmla="*/ 13 h 33"/>
                  <a:gd name="T44" fmla="*/ 133 w 135"/>
                  <a:gd name="T45" fmla="*/ 10 h 33"/>
                  <a:gd name="T46" fmla="*/ 133 w 135"/>
                  <a:gd name="T47" fmla="*/ 8 h 33"/>
                  <a:gd name="T48" fmla="*/ 132 w 135"/>
                  <a:gd name="T49" fmla="*/ 7 h 33"/>
                  <a:gd name="T50" fmla="*/ 131 w 135"/>
                  <a:gd name="T51" fmla="*/ 6 h 33"/>
                  <a:gd name="T52" fmla="*/ 130 w 135"/>
                  <a:gd name="T53" fmla="*/ 5 h 33"/>
                  <a:gd name="T54" fmla="*/ 129 w 135"/>
                  <a:gd name="T55" fmla="*/ 4 h 33"/>
                  <a:gd name="T56" fmla="*/ 128 w 135"/>
                  <a:gd name="T57" fmla="*/ 3 h 33"/>
                  <a:gd name="T58" fmla="*/ 127 w 135"/>
                  <a:gd name="T59" fmla="*/ 2 h 33"/>
                  <a:gd name="T60" fmla="*/ 125 w 135"/>
                  <a:gd name="T61" fmla="*/ 1 h 33"/>
                  <a:gd name="T62" fmla="*/ 124 w 135"/>
                  <a:gd name="T63" fmla="*/ 0 h 33"/>
                  <a:gd name="T64" fmla="*/ 122 w 135"/>
                  <a:gd name="T65" fmla="*/ 0 h 33"/>
                  <a:gd name="T66" fmla="*/ 120 w 135"/>
                  <a:gd name="T67" fmla="*/ 0 h 33"/>
                  <a:gd name="T68" fmla="*/ 118 w 135"/>
                  <a:gd name="T69" fmla="*/ 0 h 33"/>
                  <a:gd name="T70" fmla="*/ 129 w 135"/>
                  <a:gd name="T71"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33">
                    <a:moveTo>
                      <a:pt x="129" y="27"/>
                    </a:moveTo>
                    <a:lnTo>
                      <a:pt x="118" y="0"/>
                    </a:lnTo>
                    <a:lnTo>
                      <a:pt x="0" y="0"/>
                    </a:lnTo>
                    <a:lnTo>
                      <a:pt x="0" y="32"/>
                    </a:lnTo>
                    <a:lnTo>
                      <a:pt x="118" y="32"/>
                    </a:lnTo>
                    <a:lnTo>
                      <a:pt x="129" y="27"/>
                    </a:lnTo>
                    <a:lnTo>
                      <a:pt x="118" y="32"/>
                    </a:lnTo>
                    <a:lnTo>
                      <a:pt x="120" y="32"/>
                    </a:lnTo>
                    <a:lnTo>
                      <a:pt x="122" y="31"/>
                    </a:lnTo>
                    <a:lnTo>
                      <a:pt x="124" y="31"/>
                    </a:lnTo>
                    <a:lnTo>
                      <a:pt x="125" y="30"/>
                    </a:lnTo>
                    <a:lnTo>
                      <a:pt x="127" y="30"/>
                    </a:lnTo>
                    <a:lnTo>
                      <a:pt x="128" y="29"/>
                    </a:lnTo>
                    <a:lnTo>
                      <a:pt x="129" y="28"/>
                    </a:lnTo>
                    <a:lnTo>
                      <a:pt x="130" y="27"/>
                    </a:lnTo>
                    <a:lnTo>
                      <a:pt x="131" y="26"/>
                    </a:lnTo>
                    <a:lnTo>
                      <a:pt x="132" y="24"/>
                    </a:lnTo>
                    <a:lnTo>
                      <a:pt x="133" y="23"/>
                    </a:lnTo>
                    <a:lnTo>
                      <a:pt x="133" y="22"/>
                    </a:lnTo>
                    <a:lnTo>
                      <a:pt x="134" y="19"/>
                    </a:lnTo>
                    <a:lnTo>
                      <a:pt x="134" y="16"/>
                    </a:lnTo>
                    <a:lnTo>
                      <a:pt x="134" y="13"/>
                    </a:lnTo>
                    <a:lnTo>
                      <a:pt x="133" y="10"/>
                    </a:lnTo>
                    <a:lnTo>
                      <a:pt x="133" y="8"/>
                    </a:lnTo>
                    <a:lnTo>
                      <a:pt x="132" y="7"/>
                    </a:lnTo>
                    <a:lnTo>
                      <a:pt x="131" y="6"/>
                    </a:lnTo>
                    <a:lnTo>
                      <a:pt x="130" y="5"/>
                    </a:lnTo>
                    <a:lnTo>
                      <a:pt x="129" y="4"/>
                    </a:lnTo>
                    <a:lnTo>
                      <a:pt x="128" y="3"/>
                    </a:lnTo>
                    <a:lnTo>
                      <a:pt x="127" y="2"/>
                    </a:lnTo>
                    <a:lnTo>
                      <a:pt x="125" y="1"/>
                    </a:lnTo>
                    <a:lnTo>
                      <a:pt x="124" y="0"/>
                    </a:lnTo>
                    <a:lnTo>
                      <a:pt x="122" y="0"/>
                    </a:lnTo>
                    <a:lnTo>
                      <a:pt x="120" y="0"/>
                    </a:lnTo>
                    <a:lnTo>
                      <a:pt x="118" y="0"/>
                    </a:lnTo>
                    <a:lnTo>
                      <a:pt x="129" y="2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Freeform 184"/>
              <p:cNvSpPr>
                <a:spLocks/>
              </p:cNvSpPr>
              <p:nvPr/>
            </p:nvSpPr>
            <p:spPr bwMode="auto">
              <a:xfrm>
                <a:off x="3178" y="3478"/>
                <a:ext cx="88" cy="98"/>
              </a:xfrm>
              <a:custGeom>
                <a:avLst/>
                <a:gdLst>
                  <a:gd name="T0" fmla="*/ 111 w 112"/>
                  <a:gd name="T1" fmla="*/ 16 h 112"/>
                  <a:gd name="T2" fmla="*/ 84 w 112"/>
                  <a:gd name="T3" fmla="*/ 4 h 112"/>
                  <a:gd name="T4" fmla="*/ 0 w 112"/>
                  <a:gd name="T5" fmla="*/ 88 h 112"/>
                  <a:gd name="T6" fmla="*/ 22 w 112"/>
                  <a:gd name="T7" fmla="*/ 111 h 112"/>
                  <a:gd name="T8" fmla="*/ 106 w 112"/>
                  <a:gd name="T9" fmla="*/ 27 h 112"/>
                  <a:gd name="T10" fmla="*/ 111 w 112"/>
                  <a:gd name="T11" fmla="*/ 16 h 112"/>
                  <a:gd name="T12" fmla="*/ 106 w 112"/>
                  <a:gd name="T13" fmla="*/ 27 h 112"/>
                  <a:gd name="T14" fmla="*/ 108 w 112"/>
                  <a:gd name="T15" fmla="*/ 26 h 112"/>
                  <a:gd name="T16" fmla="*/ 109 w 112"/>
                  <a:gd name="T17" fmla="*/ 24 h 112"/>
                  <a:gd name="T18" fmla="*/ 110 w 112"/>
                  <a:gd name="T19" fmla="*/ 23 h 112"/>
                  <a:gd name="T20" fmla="*/ 111 w 112"/>
                  <a:gd name="T21" fmla="*/ 21 h 112"/>
                  <a:gd name="T22" fmla="*/ 111 w 112"/>
                  <a:gd name="T23" fmla="*/ 20 h 112"/>
                  <a:gd name="T24" fmla="*/ 111 w 112"/>
                  <a:gd name="T25" fmla="*/ 18 h 112"/>
                  <a:gd name="T26" fmla="*/ 111 w 112"/>
                  <a:gd name="T27" fmla="*/ 17 h 112"/>
                  <a:gd name="T28" fmla="*/ 111 w 112"/>
                  <a:gd name="T29" fmla="*/ 15 h 112"/>
                  <a:gd name="T30" fmla="*/ 111 w 112"/>
                  <a:gd name="T31" fmla="*/ 14 h 112"/>
                  <a:gd name="T32" fmla="*/ 111 w 112"/>
                  <a:gd name="T33" fmla="*/ 12 h 112"/>
                  <a:gd name="T34" fmla="*/ 111 w 112"/>
                  <a:gd name="T35" fmla="*/ 11 h 112"/>
                  <a:gd name="T36" fmla="*/ 110 w 112"/>
                  <a:gd name="T37" fmla="*/ 9 h 112"/>
                  <a:gd name="T38" fmla="*/ 108 w 112"/>
                  <a:gd name="T39" fmla="*/ 7 h 112"/>
                  <a:gd name="T40" fmla="*/ 106 w 112"/>
                  <a:gd name="T41" fmla="*/ 4 h 112"/>
                  <a:gd name="T42" fmla="*/ 104 w 112"/>
                  <a:gd name="T43" fmla="*/ 3 h 112"/>
                  <a:gd name="T44" fmla="*/ 102 w 112"/>
                  <a:gd name="T45" fmla="*/ 1 h 112"/>
                  <a:gd name="T46" fmla="*/ 100 w 112"/>
                  <a:gd name="T47" fmla="*/ 0 h 112"/>
                  <a:gd name="T48" fmla="*/ 99 w 112"/>
                  <a:gd name="T49" fmla="*/ 0 h 112"/>
                  <a:gd name="T50" fmla="*/ 97 w 112"/>
                  <a:gd name="T51" fmla="*/ 0 h 112"/>
                  <a:gd name="T52" fmla="*/ 96 w 112"/>
                  <a:gd name="T53" fmla="*/ 0 h 112"/>
                  <a:gd name="T54" fmla="*/ 94 w 112"/>
                  <a:gd name="T55" fmla="*/ 0 h 112"/>
                  <a:gd name="T56" fmla="*/ 93 w 112"/>
                  <a:gd name="T57" fmla="*/ 0 h 112"/>
                  <a:gd name="T58" fmla="*/ 91 w 112"/>
                  <a:gd name="T59" fmla="*/ 0 h 112"/>
                  <a:gd name="T60" fmla="*/ 90 w 112"/>
                  <a:gd name="T61" fmla="*/ 0 h 112"/>
                  <a:gd name="T62" fmla="*/ 88 w 112"/>
                  <a:gd name="T63" fmla="*/ 1 h 112"/>
                  <a:gd name="T64" fmla="*/ 87 w 112"/>
                  <a:gd name="T65" fmla="*/ 2 h 112"/>
                  <a:gd name="T66" fmla="*/ 85 w 112"/>
                  <a:gd name="T67" fmla="*/ 3 h 112"/>
                  <a:gd name="T68" fmla="*/ 84 w 112"/>
                  <a:gd name="T69" fmla="*/ 4 h 112"/>
                  <a:gd name="T70" fmla="*/ 111 w 112"/>
                  <a:gd name="T7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112">
                    <a:moveTo>
                      <a:pt x="111" y="16"/>
                    </a:moveTo>
                    <a:lnTo>
                      <a:pt x="84" y="4"/>
                    </a:lnTo>
                    <a:lnTo>
                      <a:pt x="0" y="88"/>
                    </a:lnTo>
                    <a:lnTo>
                      <a:pt x="22" y="111"/>
                    </a:lnTo>
                    <a:lnTo>
                      <a:pt x="106" y="27"/>
                    </a:lnTo>
                    <a:lnTo>
                      <a:pt x="111" y="16"/>
                    </a:lnTo>
                    <a:lnTo>
                      <a:pt x="106" y="27"/>
                    </a:lnTo>
                    <a:lnTo>
                      <a:pt x="108" y="26"/>
                    </a:lnTo>
                    <a:lnTo>
                      <a:pt x="109" y="24"/>
                    </a:lnTo>
                    <a:lnTo>
                      <a:pt x="110" y="23"/>
                    </a:lnTo>
                    <a:lnTo>
                      <a:pt x="111" y="21"/>
                    </a:lnTo>
                    <a:lnTo>
                      <a:pt x="111" y="20"/>
                    </a:lnTo>
                    <a:lnTo>
                      <a:pt x="111" y="18"/>
                    </a:lnTo>
                    <a:lnTo>
                      <a:pt x="111" y="17"/>
                    </a:lnTo>
                    <a:lnTo>
                      <a:pt x="111" y="15"/>
                    </a:lnTo>
                    <a:lnTo>
                      <a:pt x="111" y="14"/>
                    </a:lnTo>
                    <a:lnTo>
                      <a:pt x="111" y="12"/>
                    </a:lnTo>
                    <a:lnTo>
                      <a:pt x="111" y="11"/>
                    </a:lnTo>
                    <a:lnTo>
                      <a:pt x="110" y="9"/>
                    </a:lnTo>
                    <a:lnTo>
                      <a:pt x="108" y="7"/>
                    </a:lnTo>
                    <a:lnTo>
                      <a:pt x="106" y="4"/>
                    </a:lnTo>
                    <a:lnTo>
                      <a:pt x="104" y="3"/>
                    </a:lnTo>
                    <a:lnTo>
                      <a:pt x="102" y="1"/>
                    </a:lnTo>
                    <a:lnTo>
                      <a:pt x="100" y="0"/>
                    </a:lnTo>
                    <a:lnTo>
                      <a:pt x="99" y="0"/>
                    </a:lnTo>
                    <a:lnTo>
                      <a:pt x="97" y="0"/>
                    </a:lnTo>
                    <a:lnTo>
                      <a:pt x="96" y="0"/>
                    </a:lnTo>
                    <a:lnTo>
                      <a:pt x="94" y="0"/>
                    </a:lnTo>
                    <a:lnTo>
                      <a:pt x="93" y="0"/>
                    </a:lnTo>
                    <a:lnTo>
                      <a:pt x="91" y="0"/>
                    </a:lnTo>
                    <a:lnTo>
                      <a:pt x="90" y="0"/>
                    </a:lnTo>
                    <a:lnTo>
                      <a:pt x="88" y="1"/>
                    </a:lnTo>
                    <a:lnTo>
                      <a:pt x="87" y="2"/>
                    </a:lnTo>
                    <a:lnTo>
                      <a:pt x="85" y="3"/>
                    </a:lnTo>
                    <a:lnTo>
                      <a:pt x="84" y="4"/>
                    </a:lnTo>
                    <a:lnTo>
                      <a:pt x="111"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Freeform 185"/>
              <p:cNvSpPr>
                <a:spLocks/>
              </p:cNvSpPr>
              <p:nvPr/>
            </p:nvSpPr>
            <p:spPr bwMode="auto">
              <a:xfrm>
                <a:off x="3241" y="3134"/>
                <a:ext cx="25" cy="358"/>
              </a:xfrm>
              <a:custGeom>
                <a:avLst/>
                <a:gdLst>
                  <a:gd name="T0" fmla="*/ 0 w 33"/>
                  <a:gd name="T1" fmla="*/ 0 h 409"/>
                  <a:gd name="T2" fmla="*/ 0 w 33"/>
                  <a:gd name="T3" fmla="*/ 408 h 409"/>
                  <a:gd name="T4" fmla="*/ 32 w 33"/>
                  <a:gd name="T5" fmla="*/ 408 h 409"/>
                  <a:gd name="T6" fmla="*/ 32 w 33"/>
                  <a:gd name="T7" fmla="*/ 0 h 409"/>
                  <a:gd name="T8" fmla="*/ 0 w 33"/>
                  <a:gd name="T9" fmla="*/ 0 h 409"/>
                </a:gdLst>
                <a:ahLst/>
                <a:cxnLst>
                  <a:cxn ang="0">
                    <a:pos x="T0" y="T1"/>
                  </a:cxn>
                  <a:cxn ang="0">
                    <a:pos x="T2" y="T3"/>
                  </a:cxn>
                  <a:cxn ang="0">
                    <a:pos x="T4" y="T5"/>
                  </a:cxn>
                  <a:cxn ang="0">
                    <a:pos x="T6" y="T7"/>
                  </a:cxn>
                  <a:cxn ang="0">
                    <a:pos x="T8" y="T9"/>
                  </a:cxn>
                </a:cxnLst>
                <a:rect l="0" t="0" r="r" b="b"/>
                <a:pathLst>
                  <a:path w="33" h="409">
                    <a:moveTo>
                      <a:pt x="0" y="0"/>
                    </a:moveTo>
                    <a:lnTo>
                      <a:pt x="0" y="408"/>
                    </a:lnTo>
                    <a:lnTo>
                      <a:pt x="32" y="408"/>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Freeform 186"/>
              <p:cNvSpPr>
                <a:spLocks/>
              </p:cNvSpPr>
              <p:nvPr/>
            </p:nvSpPr>
            <p:spPr bwMode="auto">
              <a:xfrm>
                <a:off x="3241" y="3120"/>
                <a:ext cx="25" cy="15"/>
              </a:xfrm>
              <a:custGeom>
                <a:avLst/>
                <a:gdLst>
                  <a:gd name="T0" fmla="*/ 32 w 33"/>
                  <a:gd name="T1" fmla="*/ 16 h 17"/>
                  <a:gd name="T2" fmla="*/ 32 w 33"/>
                  <a:gd name="T3" fmla="*/ 14 h 17"/>
                  <a:gd name="T4" fmla="*/ 32 w 33"/>
                  <a:gd name="T5" fmla="*/ 12 h 17"/>
                  <a:gd name="T6" fmla="*/ 32 w 33"/>
                  <a:gd name="T7" fmla="*/ 10 h 17"/>
                  <a:gd name="T8" fmla="*/ 31 w 33"/>
                  <a:gd name="T9" fmla="*/ 8 h 17"/>
                  <a:gd name="T10" fmla="*/ 30 w 33"/>
                  <a:gd name="T11" fmla="*/ 7 h 17"/>
                  <a:gd name="T12" fmla="*/ 29 w 33"/>
                  <a:gd name="T13" fmla="*/ 6 h 17"/>
                  <a:gd name="T14" fmla="*/ 28 w 33"/>
                  <a:gd name="T15" fmla="*/ 5 h 17"/>
                  <a:gd name="T16" fmla="*/ 27 w 33"/>
                  <a:gd name="T17" fmla="*/ 3 h 17"/>
                  <a:gd name="T18" fmla="*/ 26 w 33"/>
                  <a:gd name="T19" fmla="*/ 3 h 17"/>
                  <a:gd name="T20" fmla="*/ 25 w 33"/>
                  <a:gd name="T21" fmla="*/ 2 h 17"/>
                  <a:gd name="T22" fmla="*/ 24 w 33"/>
                  <a:gd name="T23" fmla="*/ 1 h 17"/>
                  <a:gd name="T24" fmla="*/ 22 w 33"/>
                  <a:gd name="T25" fmla="*/ 0 h 17"/>
                  <a:gd name="T26" fmla="*/ 19 w 33"/>
                  <a:gd name="T27" fmla="*/ 0 h 17"/>
                  <a:gd name="T28" fmla="*/ 16 w 33"/>
                  <a:gd name="T29" fmla="*/ 0 h 17"/>
                  <a:gd name="T30" fmla="*/ 13 w 33"/>
                  <a:gd name="T31" fmla="*/ 0 h 17"/>
                  <a:gd name="T32" fmla="*/ 10 w 33"/>
                  <a:gd name="T33" fmla="*/ 0 h 17"/>
                  <a:gd name="T34" fmla="*/ 9 w 33"/>
                  <a:gd name="T35" fmla="*/ 1 h 17"/>
                  <a:gd name="T36" fmla="*/ 8 w 33"/>
                  <a:gd name="T37" fmla="*/ 2 h 17"/>
                  <a:gd name="T38" fmla="*/ 6 w 33"/>
                  <a:gd name="T39" fmla="*/ 3 h 17"/>
                  <a:gd name="T40" fmla="*/ 5 w 33"/>
                  <a:gd name="T41" fmla="*/ 3 h 17"/>
                  <a:gd name="T42" fmla="*/ 4 w 33"/>
                  <a:gd name="T43" fmla="*/ 5 h 17"/>
                  <a:gd name="T44" fmla="*/ 3 w 33"/>
                  <a:gd name="T45" fmla="*/ 6 h 17"/>
                  <a:gd name="T46" fmla="*/ 2 w 33"/>
                  <a:gd name="T47" fmla="*/ 7 h 17"/>
                  <a:gd name="T48" fmla="*/ 2 w 33"/>
                  <a:gd name="T49" fmla="*/ 8 h 17"/>
                  <a:gd name="T50" fmla="*/ 1 w 33"/>
                  <a:gd name="T51" fmla="*/ 10 h 17"/>
                  <a:gd name="T52" fmla="*/ 0 w 33"/>
                  <a:gd name="T53" fmla="*/ 12 h 17"/>
                  <a:gd name="T54" fmla="*/ 0 w 33"/>
                  <a:gd name="T55" fmla="*/ 14 h 17"/>
                  <a:gd name="T56" fmla="*/ 0 w 33"/>
                  <a:gd name="T57" fmla="*/ 16 h 17"/>
                  <a:gd name="T58" fmla="*/ 32 w 33"/>
                  <a:gd name="T5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 h="17">
                    <a:moveTo>
                      <a:pt x="32" y="16"/>
                    </a:moveTo>
                    <a:lnTo>
                      <a:pt x="32" y="14"/>
                    </a:lnTo>
                    <a:lnTo>
                      <a:pt x="32" y="12"/>
                    </a:lnTo>
                    <a:lnTo>
                      <a:pt x="32" y="10"/>
                    </a:lnTo>
                    <a:lnTo>
                      <a:pt x="31" y="8"/>
                    </a:lnTo>
                    <a:lnTo>
                      <a:pt x="30" y="7"/>
                    </a:lnTo>
                    <a:lnTo>
                      <a:pt x="29" y="6"/>
                    </a:lnTo>
                    <a:lnTo>
                      <a:pt x="28" y="5"/>
                    </a:lnTo>
                    <a:lnTo>
                      <a:pt x="27" y="3"/>
                    </a:lnTo>
                    <a:lnTo>
                      <a:pt x="26" y="3"/>
                    </a:lnTo>
                    <a:lnTo>
                      <a:pt x="25" y="2"/>
                    </a:lnTo>
                    <a:lnTo>
                      <a:pt x="24" y="1"/>
                    </a:lnTo>
                    <a:lnTo>
                      <a:pt x="22" y="0"/>
                    </a:lnTo>
                    <a:lnTo>
                      <a:pt x="19" y="0"/>
                    </a:lnTo>
                    <a:lnTo>
                      <a:pt x="16" y="0"/>
                    </a:lnTo>
                    <a:lnTo>
                      <a:pt x="13" y="0"/>
                    </a:lnTo>
                    <a:lnTo>
                      <a:pt x="10" y="0"/>
                    </a:lnTo>
                    <a:lnTo>
                      <a:pt x="9" y="1"/>
                    </a:lnTo>
                    <a:lnTo>
                      <a:pt x="8" y="2"/>
                    </a:lnTo>
                    <a:lnTo>
                      <a:pt x="6" y="3"/>
                    </a:lnTo>
                    <a:lnTo>
                      <a:pt x="5" y="3"/>
                    </a:lnTo>
                    <a:lnTo>
                      <a:pt x="4" y="5"/>
                    </a:lnTo>
                    <a:lnTo>
                      <a:pt x="3" y="6"/>
                    </a:lnTo>
                    <a:lnTo>
                      <a:pt x="2" y="7"/>
                    </a:lnTo>
                    <a:lnTo>
                      <a:pt x="2" y="8"/>
                    </a:lnTo>
                    <a:lnTo>
                      <a:pt x="1" y="10"/>
                    </a:lnTo>
                    <a:lnTo>
                      <a:pt x="0" y="12"/>
                    </a:lnTo>
                    <a:lnTo>
                      <a:pt x="0" y="14"/>
                    </a:lnTo>
                    <a:lnTo>
                      <a:pt x="0" y="16"/>
                    </a:lnTo>
                    <a:lnTo>
                      <a:pt x="32"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Freeform 187"/>
              <p:cNvSpPr>
                <a:spLocks/>
              </p:cNvSpPr>
              <p:nvPr/>
            </p:nvSpPr>
            <p:spPr bwMode="auto">
              <a:xfrm>
                <a:off x="3213" y="3127"/>
                <a:ext cx="1" cy="0"/>
              </a:xfrm>
              <a:custGeom>
                <a:avLst/>
                <a:gdLst>
                  <a:gd name="T0" fmla="*/ 0 w 1"/>
                  <a:gd name="T1" fmla="*/ 0 h 1"/>
                  <a:gd name="T2" fmla="*/ 0 w 1"/>
                  <a:gd name="T3" fmla="*/ 0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0" y="0"/>
                    </a:lnTo>
                    <a:lnTo>
                      <a:pt x="0"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Rectangle 188"/>
              <p:cNvSpPr>
                <a:spLocks noChangeArrowheads="1"/>
              </p:cNvSpPr>
              <p:nvPr/>
            </p:nvSpPr>
            <p:spPr bwMode="auto">
              <a:xfrm>
                <a:off x="3058" y="3060"/>
                <a:ext cx="164" cy="73"/>
              </a:xfrm>
              <a:prstGeom prst="rect">
                <a:avLst/>
              </a:prstGeom>
              <a:noFill/>
              <a:ln w="12700">
                <a:solidFill>
                  <a:srgbClr val="A19089"/>
                </a:solidFill>
                <a:miter lim="800000"/>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grpSp>
        <p:grpSp>
          <p:nvGrpSpPr>
            <p:cNvPr id="19" name="Group 189"/>
            <p:cNvGrpSpPr>
              <a:grpSpLocks/>
            </p:cNvGrpSpPr>
            <p:nvPr/>
          </p:nvGrpSpPr>
          <p:grpSpPr bwMode="auto">
            <a:xfrm>
              <a:off x="3840" y="2816"/>
              <a:ext cx="171" cy="198"/>
              <a:chOff x="3927" y="2861"/>
              <a:chExt cx="195" cy="227"/>
            </a:xfrm>
          </p:grpSpPr>
          <p:sp>
            <p:nvSpPr>
              <p:cNvPr id="25" name="Freeform 190"/>
              <p:cNvSpPr>
                <a:spLocks/>
              </p:cNvSpPr>
              <p:nvPr/>
            </p:nvSpPr>
            <p:spPr bwMode="auto">
              <a:xfrm>
                <a:off x="3927" y="2861"/>
                <a:ext cx="82" cy="227"/>
              </a:xfrm>
              <a:custGeom>
                <a:avLst/>
                <a:gdLst>
                  <a:gd name="T0" fmla="*/ 5 w 77"/>
                  <a:gd name="T1" fmla="*/ 0 h 160"/>
                  <a:gd name="T2" fmla="*/ 77 w 77"/>
                  <a:gd name="T3" fmla="*/ 0 h 160"/>
                  <a:gd name="T4" fmla="*/ 77 w 77"/>
                  <a:gd name="T5" fmla="*/ 160 h 160"/>
                  <a:gd name="T6" fmla="*/ 0 w 77"/>
                  <a:gd name="T7" fmla="*/ 160 h 160"/>
                </a:gdLst>
                <a:ahLst/>
                <a:cxnLst>
                  <a:cxn ang="0">
                    <a:pos x="T0" y="T1"/>
                  </a:cxn>
                  <a:cxn ang="0">
                    <a:pos x="T2" y="T3"/>
                  </a:cxn>
                  <a:cxn ang="0">
                    <a:pos x="T4" y="T5"/>
                  </a:cxn>
                  <a:cxn ang="0">
                    <a:pos x="T6" y="T7"/>
                  </a:cxn>
                </a:cxnLst>
                <a:rect l="0" t="0" r="r" b="b"/>
                <a:pathLst>
                  <a:path w="77" h="160">
                    <a:moveTo>
                      <a:pt x="5" y="0"/>
                    </a:moveTo>
                    <a:lnTo>
                      <a:pt x="77" y="0"/>
                    </a:lnTo>
                    <a:lnTo>
                      <a:pt x="77" y="160"/>
                    </a:lnTo>
                    <a:lnTo>
                      <a:pt x="0" y="160"/>
                    </a:lnTo>
                  </a:path>
                </a:pathLst>
              </a:custGeom>
              <a:noFill/>
              <a:ln w="28575" cap="flat" cmpd="sng">
                <a:solidFill>
                  <a:srgbClr val="F66014"/>
                </a:solidFill>
                <a:prstDash val="solid"/>
                <a:round/>
                <a:headEnd type="none" w="med" len="med"/>
                <a:tailEnd type="none" w="med" len="me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26" name="Line 191"/>
              <p:cNvSpPr>
                <a:spLocks noChangeShapeType="1"/>
              </p:cNvSpPr>
              <p:nvPr/>
            </p:nvSpPr>
            <p:spPr bwMode="auto">
              <a:xfrm>
                <a:off x="4014" y="2974"/>
                <a:ext cx="108" cy="0"/>
              </a:xfrm>
              <a:prstGeom prst="line">
                <a:avLst/>
              </a:prstGeom>
              <a:noFill/>
              <a:ln w="28575">
                <a:solidFill>
                  <a:srgbClr val="F6601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grpSp>
        <p:sp>
          <p:nvSpPr>
            <p:cNvPr id="20" name="AutoShape 192"/>
            <p:cNvSpPr>
              <a:spLocks noChangeArrowheads="1"/>
            </p:cNvSpPr>
            <p:nvPr/>
          </p:nvSpPr>
          <p:spPr bwMode="auto">
            <a:xfrm>
              <a:off x="4248" y="3042"/>
              <a:ext cx="332" cy="164"/>
            </a:xfrm>
            <a:prstGeom prst="downArrow">
              <a:avLst>
                <a:gd name="adj1" fmla="val 59926"/>
                <a:gd name="adj2" fmla="val 51301"/>
              </a:avLst>
            </a:prstGeom>
            <a:solidFill>
              <a:srgbClr val="F66014"/>
            </a:solidFill>
            <a:ln>
              <a:noFill/>
            </a:ln>
            <a:effectLst/>
            <a:extLst>
              <a:ext uri="{91240B29-F687-4F45-9708-019B960494DF}">
                <a14:hiddenLine xmlns:a14="http://schemas.microsoft.com/office/drawing/2010/main" w="76200">
                  <a:solidFill>
                    <a:srgbClr val="F6601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193"/>
            <p:cNvSpPr txBox="1">
              <a:spLocks noChangeArrowheads="1"/>
            </p:cNvSpPr>
            <p:nvPr/>
          </p:nvSpPr>
          <p:spPr bwMode="auto">
            <a:xfrm>
              <a:off x="1721" y="1287"/>
              <a:ext cx="723"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6601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altLang="it-IT" sz="1300" b="1"/>
                <a:t>Cromosoma</a:t>
              </a:r>
            </a:p>
          </p:txBody>
        </p:sp>
        <p:sp>
          <p:nvSpPr>
            <p:cNvPr id="22" name="Text Box 194"/>
            <p:cNvSpPr txBox="1">
              <a:spLocks noChangeArrowheads="1"/>
            </p:cNvSpPr>
            <p:nvPr/>
          </p:nvSpPr>
          <p:spPr bwMode="auto">
            <a:xfrm>
              <a:off x="1749" y="1974"/>
              <a:ext cx="723"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6601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altLang="it-IT" sz="1300" b="1"/>
                <a:t>Cromosoma</a:t>
              </a:r>
            </a:p>
          </p:txBody>
        </p:sp>
        <p:sp>
          <p:nvSpPr>
            <p:cNvPr id="23" name="Text Box 195"/>
            <p:cNvSpPr txBox="1">
              <a:spLocks noChangeArrowheads="1"/>
            </p:cNvSpPr>
            <p:nvPr/>
          </p:nvSpPr>
          <p:spPr bwMode="auto">
            <a:xfrm>
              <a:off x="3284" y="1287"/>
              <a:ext cx="723"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6601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altLang="it-IT" sz="1300" b="1"/>
                <a:t>Cromosoma</a:t>
              </a:r>
            </a:p>
          </p:txBody>
        </p:sp>
        <p:sp>
          <p:nvSpPr>
            <p:cNvPr id="24" name="Text Box 196"/>
            <p:cNvSpPr txBox="1">
              <a:spLocks noChangeArrowheads="1"/>
            </p:cNvSpPr>
            <p:nvPr/>
          </p:nvSpPr>
          <p:spPr bwMode="auto">
            <a:xfrm>
              <a:off x="3325" y="1974"/>
              <a:ext cx="723"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6601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altLang="it-IT" sz="1300" b="1"/>
                <a:t>Cromosoma</a:t>
              </a:r>
            </a:p>
          </p:txBody>
        </p:sp>
      </p:grpSp>
      <p:sp>
        <p:nvSpPr>
          <p:cNvPr id="195" name="Rectangle 197"/>
          <p:cNvSpPr>
            <a:spLocks noChangeArrowheads="1"/>
          </p:cNvSpPr>
          <p:nvPr/>
        </p:nvSpPr>
        <p:spPr bwMode="auto">
          <a:xfrm>
            <a:off x="500034" y="5143512"/>
            <a:ext cx="807249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Aft>
                <a:spcPts val="1200"/>
              </a:spcAft>
            </a:pPr>
            <a:r>
              <a:rPr lang="it-IT" altLang="en-US" b="1" dirty="0">
                <a:latin typeface="Times New Roman" pitchFamily="18" charset="0"/>
              </a:rPr>
              <a:t>La </a:t>
            </a:r>
            <a:r>
              <a:rPr lang="it-IT" altLang="en-US" b="1" dirty="0" smtClean="0">
                <a:latin typeface="Times New Roman" pitchFamily="18" charset="0"/>
              </a:rPr>
              <a:t>Leucemia mieloide cronica </a:t>
            </a:r>
            <a:r>
              <a:rPr lang="it-IT" altLang="en-US" b="1" dirty="0">
                <a:latin typeface="Times New Roman" pitchFamily="18" charset="0"/>
              </a:rPr>
              <a:t>è associata ad una caratteristica e ben documentata traslocazione tra i cromosomi 9  e 22 che dà origine al cromosoma Philadelphia </a:t>
            </a:r>
            <a:r>
              <a:rPr lang="it-IT" altLang="en-US" b="1" dirty="0" smtClean="0">
                <a:latin typeface="Times New Roman" pitchFamily="18" charset="0"/>
              </a:rPr>
              <a:t>(</a:t>
            </a:r>
            <a:r>
              <a:rPr lang="it-IT" altLang="en-US" b="1" dirty="0">
                <a:latin typeface="Times New Roman" pitchFamily="18" charset="0"/>
              </a:rPr>
              <a:t>22 ridotto) </a:t>
            </a:r>
            <a:endParaRPr lang="it-IT" altLang="en-US" b="1" dirty="0" smtClean="0">
              <a:latin typeface="Times New Roman" pitchFamily="18" charset="0"/>
            </a:endParaRPr>
          </a:p>
          <a:p>
            <a:pPr algn="ctr"/>
            <a:r>
              <a:rPr lang="it-IT" altLang="en-US" b="1" dirty="0" smtClean="0">
                <a:solidFill>
                  <a:srgbClr val="0070C0"/>
                </a:solidFill>
                <a:latin typeface="Times New Roman" pitchFamily="18" charset="0"/>
              </a:rPr>
              <a:t>Nella proteina di fusione la porzione ABL con attività </a:t>
            </a:r>
            <a:r>
              <a:rPr lang="it-IT" altLang="en-US" b="1" dirty="0" err="1" smtClean="0">
                <a:solidFill>
                  <a:srgbClr val="0070C0"/>
                </a:solidFill>
                <a:latin typeface="Times New Roman" pitchFamily="18" charset="0"/>
              </a:rPr>
              <a:t>chinasica</a:t>
            </a:r>
            <a:r>
              <a:rPr lang="it-IT" altLang="en-US" b="1" dirty="0" smtClean="0">
                <a:solidFill>
                  <a:srgbClr val="0070C0"/>
                </a:solidFill>
                <a:latin typeface="Times New Roman" pitchFamily="18" charset="0"/>
              </a:rPr>
              <a:t> è </a:t>
            </a:r>
            <a:r>
              <a:rPr lang="it-IT" altLang="en-US" b="1" dirty="0" err="1" smtClean="0">
                <a:solidFill>
                  <a:srgbClr val="0070C0"/>
                </a:solidFill>
                <a:latin typeface="Times New Roman" pitchFamily="18" charset="0"/>
              </a:rPr>
              <a:t>costitutivamente</a:t>
            </a:r>
            <a:r>
              <a:rPr lang="it-IT" altLang="en-US" b="1" dirty="0" smtClean="0">
                <a:solidFill>
                  <a:srgbClr val="0070C0"/>
                </a:solidFill>
                <a:latin typeface="Times New Roman" pitchFamily="18" charset="0"/>
              </a:rPr>
              <a:t> attiva da cui l’azione oncogenetica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42526"/>
            <a:ext cx="4182072" cy="47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10"/>
          <p:cNvSpPr txBox="1">
            <a:spLocks noChangeArrowheads="1"/>
          </p:cNvSpPr>
          <p:nvPr/>
        </p:nvSpPr>
        <p:spPr bwMode="auto">
          <a:xfrm>
            <a:off x="5000628" y="1533773"/>
            <a:ext cx="3929090" cy="3323987"/>
          </a:xfrm>
          <a:prstGeom prst="rect">
            <a:avLst/>
          </a:prstGeom>
          <a:noFill/>
          <a:ln w="9525">
            <a:noFill/>
            <a:miter lim="800000"/>
            <a:headEnd/>
            <a:tailEnd/>
          </a:ln>
        </p:spPr>
        <p:txBody>
          <a:bodyPr wrap="square">
            <a:spAutoFit/>
          </a:bodyPr>
          <a:lstStyle/>
          <a:p>
            <a:pPr algn="ctr" eaLnBrk="1" hangingPunct="1">
              <a:lnSpc>
                <a:spcPct val="150000"/>
              </a:lnSpc>
            </a:pPr>
            <a:r>
              <a:rPr lang="it-IT" altLang="it-IT" sz="2000" dirty="0" smtClean="0">
                <a:latin typeface="Times New Roman" pitchFamily="18" charset="0"/>
                <a:cs typeface="Times New Roman" pitchFamily="18" charset="0"/>
              </a:rPr>
              <a:t>FISH di cellule in metafase positive per il </a:t>
            </a:r>
            <a:r>
              <a:rPr lang="it-IT" altLang="it-IT" sz="2000" dirty="0" err="1" smtClean="0">
                <a:latin typeface="Times New Roman" pitchFamily="18" charset="0"/>
                <a:cs typeface="Times New Roman" pitchFamily="18" charset="0"/>
              </a:rPr>
              <a:t>riarrangiamento</a:t>
            </a:r>
            <a:r>
              <a:rPr lang="it-IT" altLang="it-IT" sz="2000" dirty="0" smtClean="0">
                <a:latin typeface="Times New Roman" pitchFamily="18" charset="0"/>
                <a:cs typeface="Times New Roman" pitchFamily="18" charset="0"/>
              </a:rPr>
              <a:t> </a:t>
            </a:r>
            <a:r>
              <a:rPr lang="it-IT" altLang="it-IT" sz="2000" dirty="0" err="1" smtClean="0">
                <a:latin typeface="Times New Roman" pitchFamily="18" charset="0"/>
                <a:cs typeface="Times New Roman" pitchFamily="18" charset="0"/>
              </a:rPr>
              <a:t>bcr-abl</a:t>
            </a:r>
            <a:r>
              <a:rPr lang="it-IT" altLang="it-IT" sz="2000" dirty="0" smtClean="0">
                <a:latin typeface="Times New Roman" pitchFamily="18" charset="0"/>
                <a:cs typeface="Times New Roman" pitchFamily="18" charset="0"/>
              </a:rPr>
              <a:t>. I </a:t>
            </a:r>
            <a:r>
              <a:rPr lang="it-IT" altLang="it-IT" sz="2000" dirty="0" smtClean="0">
                <a:solidFill>
                  <a:schemeClr val="tx2">
                    <a:lumMod val="60000"/>
                    <a:lumOff val="40000"/>
                  </a:schemeClr>
                </a:solidFill>
                <a:latin typeface="Times New Roman" pitchFamily="18" charset="0"/>
                <a:cs typeface="Times New Roman" pitchFamily="18" charset="0"/>
              </a:rPr>
              <a:t>cromosomi sono evidenziati in blu</a:t>
            </a:r>
            <a:r>
              <a:rPr lang="it-IT" altLang="it-IT" sz="2000" dirty="0" smtClean="0">
                <a:latin typeface="Times New Roman" pitchFamily="18" charset="0"/>
                <a:cs typeface="Times New Roman" pitchFamily="18" charset="0"/>
              </a:rPr>
              <a:t>, mentre le sonde per </a:t>
            </a:r>
            <a:r>
              <a:rPr lang="it-IT" altLang="it-IT" sz="2000" dirty="0" err="1" smtClean="0">
                <a:latin typeface="Times New Roman" pitchFamily="18" charset="0"/>
                <a:cs typeface="Times New Roman" pitchFamily="18" charset="0"/>
              </a:rPr>
              <a:t>bcr</a:t>
            </a:r>
            <a:r>
              <a:rPr lang="it-IT" altLang="it-IT" sz="2000" dirty="0" smtClean="0">
                <a:latin typeface="Times New Roman" pitchFamily="18" charset="0"/>
                <a:cs typeface="Times New Roman" pitchFamily="18" charset="0"/>
              </a:rPr>
              <a:t> e </a:t>
            </a:r>
            <a:r>
              <a:rPr lang="it-IT" altLang="it-IT" sz="2000" dirty="0" err="1" smtClean="0">
                <a:latin typeface="Times New Roman" pitchFamily="18" charset="0"/>
                <a:cs typeface="Times New Roman" pitchFamily="18" charset="0"/>
              </a:rPr>
              <a:t>abl</a:t>
            </a:r>
            <a:r>
              <a:rPr lang="it-IT" altLang="it-IT" sz="2000" dirty="0" smtClean="0">
                <a:latin typeface="Times New Roman" pitchFamily="18" charset="0"/>
                <a:cs typeface="Times New Roman" pitchFamily="18" charset="0"/>
              </a:rPr>
              <a:t> presenti sui cromosomi 9 e 22 sono </a:t>
            </a:r>
            <a:r>
              <a:rPr lang="it-IT" altLang="it-IT" sz="2000" dirty="0" smtClean="0">
                <a:solidFill>
                  <a:srgbClr val="92D050"/>
                </a:solidFill>
                <a:latin typeface="Times New Roman" pitchFamily="18" charset="0"/>
                <a:cs typeface="Times New Roman" pitchFamily="18" charset="0"/>
              </a:rPr>
              <a:t>verdi</a:t>
            </a:r>
            <a:r>
              <a:rPr lang="it-IT" altLang="it-IT" sz="2000" dirty="0" smtClean="0">
                <a:latin typeface="Times New Roman" pitchFamily="18" charset="0"/>
                <a:cs typeface="Times New Roman" pitchFamily="18" charset="0"/>
              </a:rPr>
              <a:t> e </a:t>
            </a:r>
            <a:r>
              <a:rPr lang="it-IT" altLang="it-IT" sz="2000" dirty="0" smtClean="0">
                <a:solidFill>
                  <a:srgbClr val="FF0000"/>
                </a:solidFill>
                <a:latin typeface="Times New Roman" pitchFamily="18" charset="0"/>
                <a:cs typeface="Times New Roman" pitchFamily="18" charset="0"/>
              </a:rPr>
              <a:t>rosse</a:t>
            </a:r>
            <a:r>
              <a:rPr lang="it-IT" altLang="it-IT" sz="2000" dirty="0" smtClean="0">
                <a:latin typeface="Times New Roman" pitchFamily="18" charset="0"/>
                <a:cs typeface="Times New Roman" pitchFamily="18" charset="0"/>
              </a:rPr>
              <a:t>. Un cromosoma di ogni coppia ha </a:t>
            </a:r>
            <a:r>
              <a:rPr lang="it-IT" altLang="it-IT" sz="2000" dirty="0" err="1" smtClean="0">
                <a:latin typeface="Times New Roman" pitchFamily="18" charset="0"/>
                <a:cs typeface="Times New Roman" pitchFamily="18" charset="0"/>
              </a:rPr>
              <a:t>riarrangiato</a:t>
            </a:r>
            <a:r>
              <a:rPr lang="it-IT" altLang="it-IT" sz="2000" dirty="0" smtClean="0">
                <a:latin typeface="Times New Roman" pitchFamily="18" charset="0"/>
                <a:cs typeface="Times New Roman" pitchFamily="18" charset="0"/>
              </a:rPr>
              <a:t> (</a:t>
            </a:r>
            <a:r>
              <a:rPr lang="it-IT" altLang="it-IT" sz="2000" dirty="0" err="1" smtClean="0">
                <a:latin typeface="Times New Roman" pitchFamily="18" charset="0"/>
                <a:cs typeface="Times New Roman" pitchFamily="18" charset="0"/>
              </a:rPr>
              <a:t>verde+rosso</a:t>
            </a:r>
            <a:r>
              <a:rPr lang="it-IT" altLang="it-IT" sz="2000" dirty="0" smtClean="0">
                <a:latin typeface="Times New Roman" pitchFamily="18" charset="0"/>
                <a:cs typeface="Times New Roman" pitchFamily="18" charset="0"/>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652120" y="260648"/>
            <a:ext cx="3291286" cy="461665"/>
          </a:xfrm>
          <a:prstGeom prst="rect">
            <a:avLst/>
          </a:prstGeom>
          <a:noFill/>
        </p:spPr>
        <p:txBody>
          <a:bodyPr wrap="none" rtlCol="0">
            <a:spAutoFit/>
          </a:bodyPr>
          <a:lstStyle/>
          <a:p>
            <a:r>
              <a:rPr lang="it-IT" sz="2400" u="sng"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Metodiche di Ibridazione</a:t>
            </a:r>
            <a:endParaRPr lang="it-IT" sz="2400"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ttangolo 2"/>
          <p:cNvSpPr/>
          <p:nvPr/>
        </p:nvSpPr>
        <p:spPr>
          <a:xfrm>
            <a:off x="2555776" y="2636912"/>
            <a:ext cx="3707362"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3600" b="1" cap="all" dirty="0" smtClean="0">
                <a:ln w="0"/>
                <a:solidFill>
                  <a:srgbClr val="33CC33"/>
                </a:solidFill>
                <a:effectLst>
                  <a:reflection blurRad="12700" stA="50000" endPos="50000" dist="5000" dir="5400000" sy="-100000" rotWithShape="0"/>
                </a:effectLst>
                <a:latin typeface="Times New Roman" pitchFamily="18" charset="0"/>
                <a:cs typeface="Times New Roman" pitchFamily="18" charset="0"/>
              </a:rPr>
              <a:t>MICROARRAYS</a:t>
            </a:r>
          </a:p>
        </p:txBody>
      </p:sp>
    </p:spTree>
    <p:extLst>
      <p:ext uri="{BB962C8B-B14F-4D97-AF65-F5344CB8AC3E}">
        <p14:creationId xmlns:p14="http://schemas.microsoft.com/office/powerpoint/2010/main" val="79760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42844" y="731011"/>
            <a:ext cx="8786874" cy="6500306"/>
          </a:xfrm>
          <a:prstGeom prst="rect">
            <a:avLst/>
          </a:prstGeom>
          <a:noFill/>
          <a:ln w="9525">
            <a:noFill/>
            <a:miter lim="800000"/>
            <a:headEnd/>
            <a:tailEnd/>
          </a:ln>
        </p:spPr>
        <p:txBody>
          <a:bodyPr wrap="square">
            <a:spAutoFit/>
          </a:bodyPr>
          <a:lstStyle/>
          <a:p>
            <a:pPr marL="457200" indent="-457200" algn="just" eaLnBrk="1" hangingPunct="1">
              <a:lnSpc>
                <a:spcPct val="150000"/>
              </a:lnSpc>
              <a:buAutoNum type="arabicPeriod"/>
            </a:pPr>
            <a:r>
              <a:rPr lang="it-IT" altLang="it-IT" sz="2000" dirty="0" smtClean="0">
                <a:solidFill>
                  <a:srgbClr val="CC3399"/>
                </a:solidFill>
                <a:latin typeface="Times New Roman" pitchFamily="18" charset="0"/>
                <a:cs typeface="Times New Roman" pitchFamily="18" charset="0"/>
              </a:rPr>
              <a:t>Preparazione dei campioni: </a:t>
            </a:r>
            <a:r>
              <a:rPr lang="it-IT" altLang="it-IT" sz="2000" u="sng" dirty="0" smtClean="0">
                <a:solidFill>
                  <a:srgbClr val="0000FF"/>
                </a:solidFill>
                <a:latin typeface="Times New Roman" pitchFamily="18" charset="0"/>
                <a:cs typeface="Times New Roman" pitchFamily="18" charset="0"/>
              </a:rPr>
              <a:t>prelievo</a:t>
            </a:r>
            <a:r>
              <a:rPr lang="it-IT" altLang="it-IT" sz="2000" dirty="0" smtClean="0">
                <a:latin typeface="Times New Roman" pitchFamily="18" charset="0"/>
                <a:cs typeface="Times New Roman" pitchFamily="18" charset="0"/>
              </a:rPr>
              <a:t> del tessuto in modo da evitare la degradazione degli acidi nucleici del campione (manipolazione “pulita”, evitare il prelievo in zone di necrosi o di flogosi ricche di enzimi litici); </a:t>
            </a:r>
            <a:r>
              <a:rPr lang="it-IT" altLang="it-IT" sz="2000" u="sng" dirty="0" smtClean="0">
                <a:solidFill>
                  <a:srgbClr val="0000FF"/>
                </a:solidFill>
                <a:latin typeface="Times New Roman" pitchFamily="18" charset="0"/>
                <a:cs typeface="Times New Roman" pitchFamily="18" charset="0"/>
              </a:rPr>
              <a:t>fissazione</a:t>
            </a:r>
            <a:r>
              <a:rPr lang="it-IT" altLang="it-IT" sz="2000" dirty="0" smtClean="0">
                <a:latin typeface="Times New Roman" pitchFamily="18" charset="0"/>
                <a:cs typeface="Times New Roman" pitchFamily="18" charset="0"/>
              </a:rPr>
              <a:t> del campione (per congelamento -&gt; azoto liquido o con liquidi fissativi istologici -&gt; formalina o paraformaldeide, liquido di </a:t>
            </a:r>
            <a:r>
              <a:rPr lang="it-IT" altLang="it-IT" sz="2000" dirty="0" err="1" smtClean="0">
                <a:latin typeface="Times New Roman" pitchFamily="18" charset="0"/>
                <a:cs typeface="Times New Roman" pitchFamily="18" charset="0"/>
              </a:rPr>
              <a:t>Bouin</a:t>
            </a:r>
            <a:r>
              <a:rPr lang="it-IT" altLang="it-IT" sz="2000" dirty="0" smtClean="0">
                <a:latin typeface="Times New Roman" pitchFamily="18" charset="0"/>
                <a:cs typeface="Times New Roman" pitchFamily="18" charset="0"/>
              </a:rPr>
              <a:t>, ecc.); </a:t>
            </a:r>
            <a:r>
              <a:rPr lang="it-IT" altLang="it-IT" sz="2000" u="sng" dirty="0" smtClean="0">
                <a:solidFill>
                  <a:srgbClr val="0000FF"/>
                </a:solidFill>
                <a:latin typeface="Times New Roman" pitchFamily="18" charset="0"/>
                <a:cs typeface="Times New Roman" pitchFamily="18" charset="0"/>
              </a:rPr>
              <a:t>sezioni dei tessuti e allestimento vetrini </a:t>
            </a:r>
            <a:r>
              <a:rPr lang="it-IT" altLang="it-IT" sz="2000" dirty="0" smtClean="0">
                <a:latin typeface="Times New Roman" pitchFamily="18" charset="0"/>
                <a:cs typeface="Times New Roman" pitchFamily="18" charset="0"/>
              </a:rPr>
              <a:t>-&gt; inclusione in paraffina e taglio di sezioni con microtomo o taglio dei campioni congelati con criostato</a:t>
            </a:r>
          </a:p>
          <a:p>
            <a:pPr marL="457200" indent="-457200" algn="just" eaLnBrk="1" hangingPunct="1">
              <a:lnSpc>
                <a:spcPct val="150000"/>
              </a:lnSpc>
              <a:buAutoNum type="arabicPeriod"/>
            </a:pPr>
            <a:r>
              <a:rPr lang="it-IT" altLang="it-IT" sz="2000" dirty="0" err="1" smtClean="0">
                <a:solidFill>
                  <a:srgbClr val="CC3399"/>
                </a:solidFill>
                <a:latin typeface="Times New Roman" pitchFamily="18" charset="0"/>
                <a:cs typeface="Times New Roman" pitchFamily="18" charset="0"/>
              </a:rPr>
              <a:t>Pre-ibridazione</a:t>
            </a:r>
            <a:r>
              <a:rPr lang="it-IT" altLang="it-IT" sz="2000" dirty="0" smtClean="0">
                <a:latin typeface="Times New Roman" pitchFamily="18" charset="0"/>
                <a:cs typeface="Times New Roman" pitchFamily="18" charset="0"/>
              </a:rPr>
              <a:t>: le sezioni paraffinate vanno trattate con </a:t>
            </a:r>
            <a:r>
              <a:rPr lang="it-IT" altLang="it-IT" sz="2000" u="sng" dirty="0" smtClean="0">
                <a:latin typeface="Times New Roman" pitchFamily="18" charset="0"/>
                <a:cs typeface="Times New Roman" pitchFamily="18" charset="0"/>
              </a:rPr>
              <a:t>enzimi proteolitici </a:t>
            </a:r>
            <a:r>
              <a:rPr lang="it-IT" altLang="it-IT" sz="2000" dirty="0" smtClean="0">
                <a:latin typeface="Times New Roman" pitchFamily="18" charset="0"/>
                <a:cs typeface="Times New Roman" pitchFamily="18" charset="0"/>
              </a:rPr>
              <a:t>(proteinasi K o </a:t>
            </a:r>
            <a:r>
              <a:rPr lang="it-IT" altLang="it-IT" sz="2000" dirty="0" err="1" smtClean="0">
                <a:latin typeface="Times New Roman" pitchFamily="18" charset="0"/>
                <a:cs typeface="Times New Roman" pitchFamily="18" charset="0"/>
              </a:rPr>
              <a:t>pronasi</a:t>
            </a:r>
            <a:r>
              <a:rPr lang="it-IT" altLang="it-IT" sz="2000" dirty="0" smtClean="0">
                <a:latin typeface="Times New Roman" pitchFamily="18" charset="0"/>
                <a:cs typeface="Times New Roman" pitchFamily="18" charset="0"/>
              </a:rPr>
              <a:t>) per rendere più accessibile la sonda al tessuto. Segue lavaggi con detergenti (</a:t>
            </a:r>
            <a:r>
              <a:rPr lang="it-IT" altLang="it-IT" sz="2000" dirty="0" err="1" smtClean="0">
                <a:latin typeface="Times New Roman" pitchFamily="18" charset="0"/>
                <a:cs typeface="Times New Roman" pitchFamily="18" charset="0"/>
              </a:rPr>
              <a:t>Triton</a:t>
            </a:r>
            <a:r>
              <a:rPr lang="it-IT" altLang="it-IT" sz="2000" dirty="0" smtClean="0">
                <a:latin typeface="Times New Roman" pitchFamily="18" charset="0"/>
                <a:cs typeface="Times New Roman" pitchFamily="18" charset="0"/>
              </a:rPr>
              <a:t> X-100) per </a:t>
            </a:r>
            <a:r>
              <a:rPr lang="it-IT" altLang="it-IT" sz="2000" dirty="0" err="1" smtClean="0">
                <a:latin typeface="Times New Roman" pitchFamily="18" charset="0"/>
                <a:cs typeface="Times New Roman" pitchFamily="18" charset="0"/>
              </a:rPr>
              <a:t>permeabilizzare</a:t>
            </a:r>
            <a:r>
              <a:rPr lang="it-IT" altLang="it-IT" sz="2000" dirty="0" smtClean="0">
                <a:latin typeface="Times New Roman" pitchFamily="18" charset="0"/>
                <a:cs typeface="Times New Roman" pitchFamily="18" charset="0"/>
              </a:rPr>
              <a:t> le cellule</a:t>
            </a:r>
          </a:p>
          <a:p>
            <a:pPr marL="457200" indent="-457200" algn="just" eaLnBrk="1" hangingPunct="1">
              <a:lnSpc>
                <a:spcPct val="150000"/>
              </a:lnSpc>
              <a:buAutoNum type="arabicPeriod"/>
            </a:pPr>
            <a:r>
              <a:rPr lang="it-IT" altLang="it-IT" sz="2000" dirty="0" smtClean="0">
                <a:solidFill>
                  <a:srgbClr val="CC3399"/>
                </a:solidFill>
                <a:latin typeface="Times New Roman" pitchFamily="18" charset="0"/>
                <a:cs typeface="Times New Roman" pitchFamily="18" charset="0"/>
              </a:rPr>
              <a:t>Ibridazione</a:t>
            </a:r>
            <a:r>
              <a:rPr lang="it-IT" altLang="it-IT" sz="2000" dirty="0" smtClean="0">
                <a:latin typeface="Times New Roman" pitchFamily="18" charset="0"/>
                <a:cs typeface="Times New Roman" pitchFamily="18" charset="0"/>
              </a:rPr>
              <a:t>: denaturazione del campione con alte temperature (85°C-94°C) e soluzioni alcaline o </a:t>
            </a:r>
            <a:r>
              <a:rPr lang="it-IT" altLang="it-IT" sz="2000" dirty="0" err="1" smtClean="0">
                <a:latin typeface="Times New Roman" pitchFamily="18" charset="0"/>
                <a:cs typeface="Times New Roman" pitchFamily="18" charset="0"/>
              </a:rPr>
              <a:t>formammide</a:t>
            </a:r>
            <a:r>
              <a:rPr lang="it-IT" altLang="it-IT" sz="2000" dirty="0" smtClean="0">
                <a:latin typeface="Times New Roman" pitchFamily="18" charset="0"/>
                <a:cs typeface="Times New Roman" pitchFamily="18" charset="0"/>
              </a:rPr>
              <a:t> -&gt; </a:t>
            </a:r>
            <a:r>
              <a:rPr lang="it-IT" altLang="it-IT" sz="2000" dirty="0" err="1" smtClean="0">
                <a:latin typeface="Times New Roman" pitchFamily="18" charset="0"/>
                <a:cs typeface="Times New Roman" pitchFamily="18" charset="0"/>
              </a:rPr>
              <a:t>disappaiamento</a:t>
            </a:r>
            <a:r>
              <a:rPr lang="it-IT" altLang="it-IT" sz="2000" dirty="0" smtClean="0">
                <a:latin typeface="Times New Roman" pitchFamily="18" charset="0"/>
                <a:cs typeface="Times New Roman" pitchFamily="18" charset="0"/>
              </a:rPr>
              <a:t> filamenti del DNA target; aggiunta della sonda per formazione </a:t>
            </a:r>
            <a:r>
              <a:rPr lang="it-IT" altLang="it-IT" sz="2000" dirty="0" err="1" smtClean="0">
                <a:latin typeface="Times New Roman" pitchFamily="18" charset="0"/>
                <a:cs typeface="Times New Roman" pitchFamily="18" charset="0"/>
              </a:rPr>
              <a:t>eteroduplex</a:t>
            </a:r>
            <a:endParaRPr lang="it-IT" altLang="it-IT" sz="2000" dirty="0" smtClean="0">
              <a:latin typeface="Times New Roman" pitchFamily="18" charset="0"/>
              <a:cs typeface="Times New Roman" pitchFamily="18" charset="0"/>
            </a:endParaRPr>
          </a:p>
          <a:p>
            <a:pPr algn="just" eaLnBrk="1" hangingPunct="1">
              <a:lnSpc>
                <a:spcPct val="150000"/>
              </a:lnSpc>
            </a:pPr>
            <a:endParaRPr lang="it-IT" altLang="it-IT" sz="2000" dirty="0">
              <a:latin typeface="Times New Roman" pitchFamily="18" charset="0"/>
              <a:cs typeface="Times New Roman" pitchFamily="18" charset="0"/>
            </a:endParaRPr>
          </a:p>
        </p:txBody>
      </p:sp>
      <p:sp>
        <p:nvSpPr>
          <p:cNvPr id="3" name="CasellaDiTesto 2"/>
          <p:cNvSpPr txBox="1"/>
          <p:nvPr/>
        </p:nvSpPr>
        <p:spPr>
          <a:xfrm>
            <a:off x="2919139" y="71414"/>
            <a:ext cx="3010183" cy="523220"/>
          </a:xfrm>
          <a:prstGeom prst="rect">
            <a:avLst/>
          </a:prstGeom>
          <a:noFill/>
        </p:spPr>
        <p:txBody>
          <a:bodyPr wrap="none" rtlCol="0">
            <a:spAutoFit/>
          </a:bodyPr>
          <a:lstStyle/>
          <a:p>
            <a:r>
              <a:rPr lang="it-IT" sz="2800" dirty="0" smtClean="0">
                <a:latin typeface="Times New Roman" pitchFamily="18" charset="0"/>
                <a:cs typeface="Times New Roman" pitchFamily="18" charset="0"/>
              </a:rPr>
              <a:t>PROCEDURA ISH</a:t>
            </a:r>
            <a:endParaRPr lang="it-IT" sz="28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754567" y="44624"/>
            <a:ext cx="3389069" cy="523220"/>
          </a:xfrm>
          <a:prstGeom prst="rect">
            <a:avLst/>
          </a:prstGeom>
          <a:noFill/>
        </p:spPr>
        <p:txBody>
          <a:bodyPr wrap="none" rtlCol="0">
            <a:spAutoFit/>
          </a:bodyPr>
          <a:lstStyle/>
          <a:p>
            <a:r>
              <a:rPr lang="it-IT" sz="2800" dirty="0" smtClean="0">
                <a:solidFill>
                  <a:srgbClr val="33CC33"/>
                </a:solidFill>
                <a:latin typeface="Times New Roman" pitchFamily="18" charset="0"/>
                <a:cs typeface="Times New Roman" pitchFamily="18" charset="0"/>
              </a:rPr>
              <a:t>Principio della tecnica</a:t>
            </a:r>
            <a:endParaRPr lang="it-IT" sz="2800" dirty="0">
              <a:solidFill>
                <a:srgbClr val="33CC33"/>
              </a:solidFill>
              <a:latin typeface="Times New Roman" pitchFamily="18" charset="0"/>
              <a:cs typeface="Times New Roman" pitchFamily="18" charset="0"/>
            </a:endParaRPr>
          </a:p>
        </p:txBody>
      </p:sp>
      <p:sp>
        <p:nvSpPr>
          <p:cNvPr id="5" name="CasellaDiTesto 4"/>
          <p:cNvSpPr txBox="1"/>
          <p:nvPr/>
        </p:nvSpPr>
        <p:spPr>
          <a:xfrm>
            <a:off x="71438" y="692696"/>
            <a:ext cx="9001156" cy="2862322"/>
          </a:xfrm>
          <a:prstGeom prst="rect">
            <a:avLst/>
          </a:prstGeom>
          <a:noFill/>
        </p:spPr>
        <p:txBody>
          <a:bodyPr wrap="square" rtlCol="0">
            <a:spAutoFit/>
          </a:bodyPr>
          <a:lstStyle/>
          <a:p>
            <a:pPr algn="ctr">
              <a:lnSpc>
                <a:spcPct val="150000"/>
              </a:lnSpc>
            </a:pPr>
            <a:r>
              <a:rPr lang="it-IT" sz="2000" dirty="0" smtClean="0">
                <a:latin typeface="Times New Roman" pitchFamily="18" charset="0"/>
                <a:cs typeface="Times New Roman" pitchFamily="18" charset="0"/>
              </a:rPr>
              <a:t> </a:t>
            </a:r>
            <a:r>
              <a:rPr lang="it-IT" sz="2000" dirty="0" smtClean="0">
                <a:latin typeface="Times New Roman" pitchFamily="18" charset="0"/>
                <a:cs typeface="Times New Roman" pitchFamily="18" charset="0"/>
              </a:rPr>
              <a:t>Sviluppata nei primi anni ’90, conse</a:t>
            </a:r>
            <a:r>
              <a:rPr lang="it-IT" sz="2000" dirty="0" smtClean="0">
                <a:latin typeface="Times New Roman" pitchFamily="18" charset="0"/>
                <a:cs typeface="Times New Roman" pitchFamily="18" charset="0"/>
              </a:rPr>
              <a:t>nte di eseguire simultaneamente </a:t>
            </a:r>
            <a:r>
              <a:rPr lang="it-IT" sz="2000" dirty="0" smtClean="0">
                <a:solidFill>
                  <a:srgbClr val="00B050"/>
                </a:solidFill>
                <a:latin typeface="Times New Roman" pitchFamily="18" charset="0"/>
                <a:cs typeface="Times New Roman" pitchFamily="18" charset="0"/>
              </a:rPr>
              <a:t>migliaia di singole reazioni di ibridazione </a:t>
            </a:r>
            <a:r>
              <a:rPr lang="it-IT" sz="2000" dirty="0" smtClean="0">
                <a:latin typeface="Times New Roman" pitchFamily="18" charset="0"/>
                <a:cs typeface="Times New Roman" pitchFamily="18" charset="0"/>
              </a:rPr>
              <a:t>nelle stesse condizioni sperimentali.</a:t>
            </a:r>
          </a:p>
          <a:p>
            <a:pPr algn="ctr">
              <a:lnSpc>
                <a:spcPct val="150000"/>
              </a:lnSpc>
            </a:pPr>
            <a:endParaRPr lang="it-IT" sz="2000" dirty="0">
              <a:latin typeface="Times New Roman" pitchFamily="18" charset="0"/>
              <a:cs typeface="Times New Roman" pitchFamily="18" charset="0"/>
            </a:endParaRPr>
          </a:p>
          <a:p>
            <a:pPr algn="ctr">
              <a:lnSpc>
                <a:spcPct val="150000"/>
              </a:lnSpc>
            </a:pPr>
            <a:r>
              <a:rPr lang="it-IT" sz="2000" dirty="0" smtClean="0">
                <a:latin typeface="Times New Roman" pitchFamily="18" charset="0"/>
                <a:cs typeface="Times New Roman" pitchFamily="18" charset="0"/>
              </a:rPr>
              <a:t>Un </a:t>
            </a:r>
            <a:r>
              <a:rPr lang="it-IT" sz="2000" dirty="0" err="1" smtClean="0">
                <a:latin typeface="Times New Roman" pitchFamily="18" charset="0"/>
                <a:cs typeface="Times New Roman" pitchFamily="18" charset="0"/>
              </a:rPr>
              <a:t>microarray</a:t>
            </a:r>
            <a:r>
              <a:rPr lang="it-IT" sz="2000" dirty="0" smtClean="0">
                <a:latin typeface="Times New Roman" pitchFamily="18" charset="0"/>
                <a:cs typeface="Times New Roman" pitchFamily="18" charset="0"/>
              </a:rPr>
              <a:t> è costituito da diverse migliaia di </a:t>
            </a:r>
            <a:r>
              <a:rPr lang="it-IT" sz="2000" dirty="0" smtClean="0">
                <a:solidFill>
                  <a:srgbClr val="00B050"/>
                </a:solidFill>
                <a:latin typeface="Times New Roman" pitchFamily="18" charset="0"/>
                <a:cs typeface="Times New Roman" pitchFamily="18" charset="0"/>
              </a:rPr>
              <a:t>sonde</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oligonucleotidiche</a:t>
            </a:r>
            <a:r>
              <a:rPr lang="it-IT" sz="2000" dirty="0" smtClean="0">
                <a:latin typeface="Times New Roman" pitchFamily="18" charset="0"/>
                <a:cs typeface="Times New Roman" pitchFamily="18" charset="0"/>
              </a:rPr>
              <a:t> o a DNA (duplex) non marcate </a:t>
            </a:r>
            <a:r>
              <a:rPr lang="it-IT" sz="2000" dirty="0" smtClean="0">
                <a:solidFill>
                  <a:srgbClr val="00B050"/>
                </a:solidFill>
                <a:latin typeface="Times New Roman" pitchFamily="18" charset="0"/>
                <a:cs typeface="Times New Roman" pitchFamily="18" charset="0"/>
              </a:rPr>
              <a:t>fissate su di un supporto secondo coordinate spaziali ben definite </a:t>
            </a:r>
            <a:r>
              <a:rPr lang="it-IT" sz="2000" dirty="0" smtClean="0">
                <a:latin typeface="Times New Roman" pitchFamily="18" charset="0"/>
                <a:cs typeface="Times New Roman" pitchFamily="18" charset="0"/>
              </a:rPr>
              <a:t>in un formato rappresentato da una griglia ad alta densità</a:t>
            </a:r>
            <a:endParaRPr lang="it-IT" sz="2000" dirty="0" smtClean="0">
              <a:latin typeface="Times New Roman" pitchFamily="18" charset="0"/>
              <a:cs typeface="Times New Roman" pitchFamily="18" charset="0"/>
            </a:endParaRPr>
          </a:p>
        </p:txBody>
      </p:sp>
      <p:pic>
        <p:nvPicPr>
          <p:cNvPr id="6" name="Picture 10" descr="http://content.dnalc.org/content/c15/15527/microarray.jpg"/>
          <p:cNvPicPr>
            <a:picLocks noChangeAspect="1" noChangeArrowheads="1"/>
          </p:cNvPicPr>
          <p:nvPr/>
        </p:nvPicPr>
        <p:blipFill>
          <a:blip r:embed="rId2"/>
          <a:srcRect l="7031" t="6250" b="12499"/>
          <a:stretch>
            <a:fillRect/>
          </a:stretch>
        </p:blipFill>
        <p:spPr bwMode="auto">
          <a:xfrm>
            <a:off x="250019" y="4147358"/>
            <a:ext cx="4250543" cy="2089573"/>
          </a:xfrm>
          <a:prstGeom prst="rect">
            <a:avLst/>
          </a:prstGeom>
          <a:noFill/>
        </p:spPr>
      </p:pic>
      <p:pic>
        <p:nvPicPr>
          <p:cNvPr id="7" name="Picture 3" descr="http://upload.wikimedia.org/wikipedia/commons/0/0e/Microarray2.gif"/>
          <p:cNvPicPr>
            <a:picLocks noChangeAspect="1" noChangeArrowheads="1"/>
          </p:cNvPicPr>
          <p:nvPr/>
        </p:nvPicPr>
        <p:blipFill>
          <a:blip r:embed="rId3"/>
          <a:srcRect/>
          <a:stretch>
            <a:fillRect/>
          </a:stretch>
        </p:blipFill>
        <p:spPr bwMode="auto">
          <a:xfrm>
            <a:off x="4857752" y="3933056"/>
            <a:ext cx="3995734" cy="2425931"/>
          </a:xfrm>
          <a:prstGeom prst="rect">
            <a:avLst/>
          </a:prstGeom>
          <a:noFill/>
          <a:ln w="9525">
            <a:noFill/>
            <a:miter lim="800000"/>
            <a:headEnd/>
            <a:tailEnd/>
          </a:ln>
        </p:spPr>
      </p:pic>
    </p:spTree>
    <p:extLst>
      <p:ext uri="{BB962C8B-B14F-4D97-AF65-F5344CB8AC3E}">
        <p14:creationId xmlns:p14="http://schemas.microsoft.com/office/powerpoint/2010/main" val="2341083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6640" y="260648"/>
            <a:ext cx="9001156" cy="3785652"/>
          </a:xfrm>
          <a:prstGeom prst="rect">
            <a:avLst/>
          </a:prstGeom>
          <a:noFill/>
        </p:spPr>
        <p:txBody>
          <a:bodyPr wrap="square" rtlCol="0">
            <a:spAutoFit/>
          </a:bodyPr>
          <a:lstStyle/>
          <a:p>
            <a:pPr algn="just">
              <a:lnSpc>
                <a:spcPct val="150000"/>
              </a:lnSpc>
              <a:buFont typeface="Wingdings" pitchFamily="2" charset="2"/>
              <a:buChar char="v"/>
            </a:pPr>
            <a:r>
              <a:rPr lang="it-IT" sz="2000" dirty="0" smtClean="0">
                <a:latin typeface="Times New Roman" pitchFamily="18" charset="0"/>
                <a:cs typeface="Times New Roman" pitchFamily="18" charset="0"/>
              </a:rPr>
              <a:t> il chip è costituito da una </a:t>
            </a:r>
            <a:r>
              <a:rPr lang="it-IT" sz="2000" dirty="0" smtClean="0">
                <a:solidFill>
                  <a:srgbClr val="00B050"/>
                </a:solidFill>
                <a:latin typeface="Times New Roman" pitchFamily="18" charset="0"/>
                <a:cs typeface="Times New Roman" pitchFamily="18" charset="0"/>
              </a:rPr>
              <a:t>superficie di vetro o plastiche particolari </a:t>
            </a:r>
            <a:r>
              <a:rPr lang="it-IT" sz="2000" dirty="0" smtClean="0">
                <a:latin typeface="Times New Roman" pitchFamily="18" charset="0"/>
                <a:cs typeface="Times New Roman" pitchFamily="18" charset="0"/>
              </a:rPr>
              <a:t>-&gt; materiale non poroso, duraturo, stabile ad alte temperature e a lavaggi ad alta forza ionica, non dà background di fluorescenza </a:t>
            </a:r>
          </a:p>
          <a:p>
            <a:pPr algn="just">
              <a:lnSpc>
                <a:spcPct val="150000"/>
              </a:lnSpc>
            </a:pPr>
            <a:endParaRPr lang="it-IT" sz="2000" dirty="0" smtClean="0">
              <a:latin typeface="Times New Roman" pitchFamily="18" charset="0"/>
              <a:cs typeface="Times New Roman" pitchFamily="18" charset="0"/>
            </a:endParaRPr>
          </a:p>
          <a:p>
            <a:pPr algn="just">
              <a:lnSpc>
                <a:spcPct val="150000"/>
              </a:lnSpc>
              <a:buFont typeface="Wingdings" pitchFamily="2" charset="2"/>
              <a:buChar char="v"/>
            </a:pPr>
            <a:r>
              <a:rPr lang="it-IT" sz="2000" dirty="0">
                <a:latin typeface="Times New Roman" pitchFamily="18" charset="0"/>
                <a:cs typeface="Times New Roman" pitchFamily="18" charset="0"/>
              </a:rPr>
              <a:t> </a:t>
            </a:r>
            <a:r>
              <a:rPr lang="it-IT" sz="2000" dirty="0" smtClean="0">
                <a:latin typeface="Times New Roman" pitchFamily="18" charset="0"/>
                <a:cs typeface="Times New Roman" pitchFamily="18" charset="0"/>
              </a:rPr>
              <a:t>ogni spot di DNA presente sul chip è costituito da 10-12 </a:t>
            </a:r>
            <a:r>
              <a:rPr lang="it-IT" sz="2000" dirty="0" err="1" smtClean="0">
                <a:latin typeface="Times New Roman" pitchFamily="18" charset="0"/>
                <a:cs typeface="Times New Roman" pitchFamily="18" charset="0"/>
              </a:rPr>
              <a:t>picomoli</a:t>
            </a:r>
            <a:r>
              <a:rPr lang="it-IT" sz="2000" dirty="0" smtClean="0">
                <a:latin typeface="Times New Roman" pitchFamily="18" charset="0"/>
                <a:cs typeface="Times New Roman" pitchFamily="18" charset="0"/>
              </a:rPr>
              <a:t> di una specifica sequenza (funge da sonda ed è </a:t>
            </a:r>
            <a:r>
              <a:rPr lang="it-IT" sz="2000" dirty="0" smtClean="0">
                <a:latin typeface="Times New Roman" pitchFamily="18" charset="0"/>
                <a:cs typeface="Times New Roman" pitchFamily="18" charset="0"/>
              </a:rPr>
              <a:t>complementare a una </a:t>
            </a:r>
            <a:r>
              <a:rPr lang="it-IT" sz="2000" dirty="0" smtClean="0">
                <a:latin typeface="Times New Roman" pitchFamily="18" charset="0"/>
                <a:cs typeface="Times New Roman" pitchFamily="18" charset="0"/>
              </a:rPr>
              <a:t>sequenza genica = </a:t>
            </a:r>
            <a:r>
              <a:rPr lang="it-IT" sz="2000" dirty="0" err="1" smtClean="0">
                <a:solidFill>
                  <a:srgbClr val="00B050"/>
                </a:solidFill>
                <a:latin typeface="Times New Roman" pitchFamily="18" charset="0"/>
                <a:cs typeface="Times New Roman" pitchFamily="18" charset="0"/>
              </a:rPr>
              <a:t>DNAds</a:t>
            </a:r>
            <a:r>
              <a:rPr lang="it-IT" sz="2000" dirty="0" smtClean="0">
                <a:solidFill>
                  <a:srgbClr val="00B050"/>
                </a:solidFill>
                <a:latin typeface="Times New Roman" pitchFamily="18" charset="0"/>
                <a:cs typeface="Times New Roman" pitchFamily="18" charset="0"/>
              </a:rPr>
              <a:t> </a:t>
            </a:r>
            <a:r>
              <a:rPr lang="it-IT" sz="2000" dirty="0" smtClean="0">
                <a:latin typeface="Times New Roman" pitchFamily="18" charset="0"/>
                <a:cs typeface="Times New Roman" pitchFamily="18" charset="0"/>
              </a:rPr>
              <a:t>da 50 o centinaia di basi o un </a:t>
            </a:r>
            <a:r>
              <a:rPr lang="it-IT" sz="2000" dirty="0" err="1" smtClean="0">
                <a:solidFill>
                  <a:srgbClr val="00B050"/>
                </a:solidFill>
                <a:latin typeface="Times New Roman" pitchFamily="18" charset="0"/>
                <a:cs typeface="Times New Roman" pitchFamily="18" charset="0"/>
              </a:rPr>
              <a:t>oligonucleotide</a:t>
            </a:r>
            <a:r>
              <a:rPr lang="it-IT" sz="2000" dirty="0" smtClean="0">
                <a:solidFill>
                  <a:srgbClr val="00B050"/>
                </a:solidFill>
                <a:latin typeface="Times New Roman" pitchFamily="18" charset="0"/>
                <a:cs typeface="Times New Roman" pitchFamily="18" charset="0"/>
              </a:rPr>
              <a:t> sonda </a:t>
            </a:r>
            <a:r>
              <a:rPr lang="it-IT" sz="2000" dirty="0" smtClean="0">
                <a:latin typeface="Times New Roman" pitchFamily="18" charset="0"/>
                <a:cs typeface="Times New Roman" pitchFamily="18" charset="0"/>
              </a:rPr>
              <a:t>= </a:t>
            </a:r>
            <a:r>
              <a:rPr lang="it-IT" sz="2000" dirty="0" smtClean="0">
                <a:solidFill>
                  <a:srgbClr val="00B050"/>
                </a:solidFill>
                <a:latin typeface="Times New Roman" pitchFamily="18" charset="0"/>
                <a:cs typeface="Times New Roman" pitchFamily="18" charset="0"/>
              </a:rPr>
              <a:t>DNA ss</a:t>
            </a:r>
            <a:r>
              <a:rPr lang="it-IT" sz="2000" dirty="0" smtClean="0">
                <a:latin typeface="Times New Roman" pitchFamily="18" charset="0"/>
                <a:cs typeface="Times New Roman" pitchFamily="18" charset="0"/>
              </a:rPr>
              <a:t>, 10 o 20 diversi </a:t>
            </a:r>
            <a:r>
              <a:rPr lang="it-IT" sz="2000" dirty="0" err="1" smtClean="0">
                <a:latin typeface="Times New Roman" pitchFamily="18" charset="0"/>
                <a:cs typeface="Times New Roman" pitchFamily="18" charset="0"/>
              </a:rPr>
              <a:t>oligo</a:t>
            </a:r>
            <a:r>
              <a:rPr lang="it-IT" sz="2000" dirty="0" smtClean="0">
                <a:latin typeface="Times New Roman" pitchFamily="18" charset="0"/>
                <a:cs typeface="Times New Roman" pitchFamily="18" charset="0"/>
              </a:rPr>
              <a:t> lunghi 25 basi)</a:t>
            </a:r>
          </a:p>
        </p:txBody>
      </p:sp>
      <p:sp>
        <p:nvSpPr>
          <p:cNvPr id="5" name="Rettangolo 4"/>
          <p:cNvSpPr/>
          <p:nvPr/>
        </p:nvSpPr>
        <p:spPr>
          <a:xfrm>
            <a:off x="81676" y="4365104"/>
            <a:ext cx="8810804" cy="2400657"/>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it-IT" sz="2000" dirty="0">
                <a:latin typeface="Times New Roman" pitchFamily="18" charset="0"/>
                <a:cs typeface="Times New Roman" pitchFamily="18" charset="0"/>
              </a:rPr>
              <a:t>E’ possibile eseguire </a:t>
            </a:r>
            <a:r>
              <a:rPr lang="it-IT" sz="2000" dirty="0">
                <a:solidFill>
                  <a:srgbClr val="00B050"/>
                </a:solidFill>
                <a:latin typeface="Times New Roman" pitchFamily="18" charset="0"/>
                <a:cs typeface="Times New Roman" pitchFamily="18" charset="0"/>
              </a:rPr>
              <a:t>l’analisi contemporanea di migliaia di geni </a:t>
            </a:r>
            <a:r>
              <a:rPr lang="it-IT" sz="2000" dirty="0" smtClean="0">
                <a:latin typeface="Times New Roman" pitchFamily="18" charset="0"/>
                <a:cs typeface="Times New Roman" pitchFamily="18" charset="0"/>
              </a:rPr>
              <a:t>attraverso l’ibridizzazione </a:t>
            </a:r>
            <a:r>
              <a:rPr lang="it-IT" sz="2000" dirty="0">
                <a:latin typeface="Times New Roman" pitchFamily="18" charset="0"/>
                <a:cs typeface="Times New Roman" pitchFamily="18" charset="0"/>
              </a:rPr>
              <a:t>di </a:t>
            </a:r>
            <a:r>
              <a:rPr lang="it-IT" sz="2000" dirty="0" err="1">
                <a:solidFill>
                  <a:srgbClr val="00B050"/>
                </a:solidFill>
                <a:latin typeface="Times New Roman" pitchFamily="18" charset="0"/>
                <a:cs typeface="Times New Roman" pitchFamily="18" charset="0"/>
              </a:rPr>
              <a:t>cDNA</a:t>
            </a:r>
            <a:r>
              <a:rPr lang="it-IT" sz="2000" dirty="0">
                <a:solidFill>
                  <a:srgbClr val="00B050"/>
                </a:solidFill>
                <a:latin typeface="Times New Roman" pitchFamily="18" charset="0"/>
                <a:cs typeface="Times New Roman" pitchFamily="18" charset="0"/>
              </a:rPr>
              <a:t>, RNA o DNA genomico </a:t>
            </a:r>
            <a:r>
              <a:rPr lang="it-IT" sz="2000" dirty="0">
                <a:latin typeface="Times New Roman" pitchFamily="18" charset="0"/>
                <a:cs typeface="Times New Roman" pitchFamily="18" charset="0"/>
              </a:rPr>
              <a:t>frammentato (</a:t>
            </a:r>
            <a:r>
              <a:rPr lang="it-IT" sz="2000" dirty="0">
                <a:solidFill>
                  <a:srgbClr val="00B050"/>
                </a:solidFill>
                <a:latin typeface="Times New Roman" pitchFamily="18" charset="0"/>
                <a:cs typeface="Times New Roman" pitchFamily="18" charset="0"/>
              </a:rPr>
              <a:t>marcati</a:t>
            </a:r>
            <a:r>
              <a:rPr lang="it-IT" sz="2000" dirty="0">
                <a:latin typeface="Times New Roman" pitchFamily="18" charset="0"/>
                <a:cs typeface="Times New Roman" pitchFamily="18" charset="0"/>
              </a:rPr>
              <a:t>) ad un supporto (chip) che presenta migliaia di </a:t>
            </a:r>
            <a:r>
              <a:rPr lang="it-IT" sz="2000" dirty="0" err="1">
                <a:latin typeface="Times New Roman" pitchFamily="18" charset="0"/>
                <a:cs typeface="Times New Roman" pitchFamily="18" charset="0"/>
              </a:rPr>
              <a:t>oligonucleotidi</a:t>
            </a:r>
            <a:r>
              <a:rPr lang="it-IT" sz="2000" dirty="0">
                <a:latin typeface="Times New Roman" pitchFamily="18" charset="0"/>
                <a:cs typeface="Times New Roman" pitchFamily="18" charset="0"/>
              </a:rPr>
              <a:t> sonda o </a:t>
            </a:r>
            <a:r>
              <a:rPr lang="it-IT" sz="2000" dirty="0" err="1">
                <a:latin typeface="Times New Roman" pitchFamily="18" charset="0"/>
                <a:cs typeface="Times New Roman" pitchFamily="18" charset="0"/>
              </a:rPr>
              <a:t>cDNA</a:t>
            </a:r>
            <a:r>
              <a:rPr lang="it-IT" sz="2000" dirty="0">
                <a:latin typeface="Times New Roman" pitchFamily="18" charset="0"/>
                <a:cs typeface="Times New Roman" pitchFamily="18" charset="0"/>
              </a:rPr>
              <a:t>.</a:t>
            </a:r>
          </a:p>
          <a:p>
            <a:pPr algn="just">
              <a:lnSpc>
                <a:spcPct val="150000"/>
              </a:lnSpc>
            </a:pPr>
            <a:r>
              <a:rPr lang="it-IT" sz="2000" dirty="0">
                <a:latin typeface="Times New Roman" pitchFamily="18" charset="0"/>
                <a:cs typeface="Times New Roman" pitchFamily="18" charset="0"/>
              </a:rPr>
              <a:t>Ogni spot sul chip è gene-specifico e l’intensità di fluorescenza correla con l’ammontare di target presente nel campione da esaminare </a:t>
            </a:r>
            <a:endParaRPr lang="it-IT" sz="2000" dirty="0">
              <a:latin typeface="Times New Roman" pitchFamily="18" charset="0"/>
              <a:cs typeface="Times New Roman" pitchFamily="18" charset="0"/>
            </a:endParaRPr>
          </a:p>
        </p:txBody>
      </p:sp>
    </p:spTree>
    <p:extLst>
      <p:ext uri="{BB962C8B-B14F-4D97-AF65-F5344CB8AC3E}">
        <p14:creationId xmlns:p14="http://schemas.microsoft.com/office/powerpoint/2010/main" val="2999790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71414"/>
            <a:ext cx="8786874" cy="2862322"/>
          </a:xfrm>
          <a:prstGeom prst="rect">
            <a:avLst/>
          </a:prstGeom>
        </p:spPr>
        <p:txBody>
          <a:bodyPr wrap="square">
            <a:spAutoFit/>
          </a:bodyPr>
          <a:lstStyle/>
          <a:p>
            <a:pPr algn="just">
              <a:lnSpc>
                <a:spcPct val="150000"/>
              </a:lnSpc>
              <a:buFont typeface="Wingdings" pitchFamily="2" charset="2"/>
              <a:buChar char="v"/>
            </a:pPr>
            <a:r>
              <a:rPr lang="it-IT" sz="2000" dirty="0" smtClean="0">
                <a:latin typeface="Times New Roman" pitchFamily="18" charset="0"/>
                <a:cs typeface="Times New Roman" pitchFamily="18" charset="0"/>
              </a:rPr>
              <a:t> i </a:t>
            </a:r>
            <a:r>
              <a:rPr lang="it-IT" sz="2000" dirty="0" err="1" smtClean="0">
                <a:latin typeface="Times New Roman" pitchFamily="18" charset="0"/>
                <a:cs typeface="Times New Roman" pitchFamily="18" charset="0"/>
              </a:rPr>
              <a:t>microarray</a:t>
            </a:r>
            <a:r>
              <a:rPr lang="it-IT" sz="2000" dirty="0" smtClean="0">
                <a:latin typeface="Times New Roman" pitchFamily="18" charset="0"/>
                <a:cs typeface="Times New Roman" pitchFamily="18" charset="0"/>
              </a:rPr>
              <a:t> possono essere </a:t>
            </a:r>
          </a:p>
          <a:p>
            <a:pPr algn="just">
              <a:lnSpc>
                <a:spcPct val="150000"/>
              </a:lnSpc>
            </a:pPr>
            <a:r>
              <a:rPr lang="it-IT" sz="2000" dirty="0" smtClean="0">
                <a:latin typeface="Times New Roman" pitchFamily="18" charset="0"/>
                <a:cs typeface="Times New Roman" pitchFamily="18" charset="0"/>
              </a:rPr>
              <a:t>1) </a:t>
            </a:r>
            <a:r>
              <a:rPr lang="it-IT" sz="2000" dirty="0" smtClean="0">
                <a:solidFill>
                  <a:srgbClr val="33CC33"/>
                </a:solidFill>
                <a:latin typeface="Times New Roman" pitchFamily="18" charset="0"/>
                <a:cs typeface="Times New Roman" pitchFamily="18" charset="0"/>
              </a:rPr>
              <a:t>a “DNA </a:t>
            </a:r>
            <a:r>
              <a:rPr lang="it-IT" sz="2000" dirty="0" err="1" smtClean="0">
                <a:solidFill>
                  <a:srgbClr val="33CC33"/>
                </a:solidFill>
                <a:latin typeface="Times New Roman" pitchFamily="18" charset="0"/>
                <a:cs typeface="Times New Roman" pitchFamily="18" charset="0"/>
              </a:rPr>
              <a:t>spottato</a:t>
            </a:r>
            <a:r>
              <a:rPr lang="it-IT" sz="2000" dirty="0" smtClean="0">
                <a:solidFill>
                  <a:srgbClr val="33CC33"/>
                </a:solidFill>
                <a:latin typeface="Times New Roman" pitchFamily="18" charset="0"/>
                <a:cs typeface="Times New Roman" pitchFamily="18" charset="0"/>
              </a:rPr>
              <a:t>” (o da deposizione) </a:t>
            </a:r>
            <a:r>
              <a:rPr lang="it-IT" sz="2000" dirty="0" smtClean="0">
                <a:latin typeface="Times New Roman" pitchFamily="18" charset="0"/>
                <a:cs typeface="Times New Roman" pitchFamily="18" charset="0"/>
              </a:rPr>
              <a:t>-&gt; vetrini pre-trattati con poli-lisina per rivestirli di carica positiva, </a:t>
            </a:r>
            <a:r>
              <a:rPr lang="it-IT" sz="2000" dirty="0" err="1" smtClean="0">
                <a:latin typeface="Times New Roman" pitchFamily="18" charset="0"/>
                <a:cs typeface="Times New Roman" pitchFamily="18" charset="0"/>
              </a:rPr>
              <a:t>spottaggio</a:t>
            </a:r>
            <a:r>
              <a:rPr lang="it-IT" sz="2000" dirty="0" smtClean="0">
                <a:latin typeface="Times New Roman" pitchFamily="18" charset="0"/>
                <a:cs typeface="Times New Roman" pitchFamily="18" charset="0"/>
              </a:rPr>
              <a:t> di </a:t>
            </a:r>
            <a:r>
              <a:rPr lang="it-IT" sz="2000" dirty="0" err="1" smtClean="0">
                <a:latin typeface="Times New Roman" pitchFamily="18" charset="0"/>
                <a:cs typeface="Times New Roman" pitchFamily="18" charset="0"/>
              </a:rPr>
              <a:t>oligo</a:t>
            </a:r>
            <a:r>
              <a:rPr lang="it-IT" sz="2000" dirty="0" smtClean="0">
                <a:latin typeface="Times New Roman" pitchFamily="18" charset="0"/>
                <a:cs typeface="Times New Roman" pitchFamily="18" charset="0"/>
              </a:rPr>
              <a:t> DNA </a:t>
            </a:r>
            <a:r>
              <a:rPr lang="it-IT" sz="2000" dirty="0" err="1" smtClean="0">
                <a:latin typeface="Times New Roman" pitchFamily="18" charset="0"/>
                <a:cs typeface="Times New Roman" pitchFamily="18" charset="0"/>
              </a:rPr>
              <a:t>pre-sintetizzati</a:t>
            </a:r>
            <a:r>
              <a:rPr lang="it-IT" sz="2000" dirty="0" smtClean="0">
                <a:latin typeface="Times New Roman" pitchFamily="18" charset="0"/>
                <a:cs typeface="Times New Roman" pitchFamily="18" charset="0"/>
              </a:rPr>
              <a:t> (25 nt) o </a:t>
            </a:r>
            <a:r>
              <a:rPr lang="it-IT" sz="2000" dirty="0" err="1" smtClean="0">
                <a:latin typeface="Times New Roman" pitchFamily="18" charset="0"/>
                <a:cs typeface="Times New Roman" pitchFamily="18" charset="0"/>
              </a:rPr>
              <a:t>cDNA</a:t>
            </a:r>
            <a:r>
              <a:rPr lang="it-IT" sz="2000" dirty="0" smtClean="0">
                <a:latin typeface="Times New Roman" pitchFamily="18" charset="0"/>
                <a:cs typeface="Times New Roman" pitchFamily="18" charset="0"/>
              </a:rPr>
              <a:t> amplificato, esposizione agli UV per fissare i DNA alla poli-lisina.</a:t>
            </a:r>
          </a:p>
          <a:p>
            <a:pPr algn="just">
              <a:lnSpc>
                <a:spcPct val="150000"/>
              </a:lnSpc>
            </a:pPr>
            <a:r>
              <a:rPr lang="it-IT" sz="2000" dirty="0" smtClean="0">
                <a:latin typeface="Times New Roman" pitchFamily="18" charset="0"/>
                <a:cs typeface="Times New Roman" pitchFamily="18" charset="0"/>
              </a:rPr>
              <a:t>Fino a </a:t>
            </a:r>
            <a:r>
              <a:rPr lang="it-IT" sz="2000" dirty="0" smtClean="0">
                <a:solidFill>
                  <a:srgbClr val="33CC33"/>
                </a:solidFill>
                <a:latin typeface="Times New Roman" pitchFamily="18" charset="0"/>
                <a:cs typeface="Times New Roman" pitchFamily="18" charset="0"/>
              </a:rPr>
              <a:t>30.000</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cDNA</a:t>
            </a:r>
            <a:r>
              <a:rPr lang="it-IT" sz="2000" dirty="0" smtClean="0">
                <a:latin typeface="Times New Roman" pitchFamily="18" charset="0"/>
                <a:cs typeface="Times New Roman" pitchFamily="18" charset="0"/>
              </a:rPr>
              <a:t> su un vetrino!, Spot con dimensione 150 micrometri, tutti alla stessa distanza fra loro!</a:t>
            </a:r>
          </a:p>
        </p:txBody>
      </p:sp>
      <p:pic>
        <p:nvPicPr>
          <p:cNvPr id="3" name="Picture 1029"/>
          <p:cNvPicPr>
            <a:picLocks noChangeAspect="1" noChangeArrowheads="1"/>
          </p:cNvPicPr>
          <p:nvPr/>
        </p:nvPicPr>
        <p:blipFill>
          <a:blip r:embed="rId2"/>
          <a:srcRect/>
          <a:stretch>
            <a:fillRect/>
          </a:stretch>
        </p:blipFill>
        <p:spPr bwMode="auto">
          <a:xfrm>
            <a:off x="1643069" y="3104938"/>
            <a:ext cx="6000765" cy="3681648"/>
          </a:xfrm>
          <a:prstGeom prst="rect">
            <a:avLst/>
          </a:prstGeom>
          <a:noFill/>
          <a:ln w="9525">
            <a:noFill/>
            <a:miter lim="800000"/>
            <a:headEnd/>
            <a:tailEnd/>
          </a:ln>
          <a:effectLst/>
        </p:spPr>
      </p:pic>
    </p:spTree>
    <p:extLst>
      <p:ext uri="{BB962C8B-B14F-4D97-AF65-F5344CB8AC3E}">
        <p14:creationId xmlns:p14="http://schemas.microsoft.com/office/powerpoint/2010/main" val="2578009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43169"/>
            <a:ext cx="8643998" cy="1477328"/>
          </a:xfrm>
          <a:prstGeom prst="rect">
            <a:avLst/>
          </a:prstGeom>
        </p:spPr>
        <p:txBody>
          <a:bodyPr wrap="square">
            <a:spAutoFit/>
          </a:bodyPr>
          <a:lstStyle/>
          <a:p>
            <a:pPr algn="just">
              <a:lnSpc>
                <a:spcPct val="150000"/>
              </a:lnSpc>
            </a:pPr>
            <a:r>
              <a:rPr lang="it-IT" sz="2000" dirty="0" smtClean="0">
                <a:latin typeface="Times New Roman" pitchFamily="18" charset="0"/>
                <a:cs typeface="Times New Roman" pitchFamily="18" charset="0"/>
              </a:rPr>
              <a:t>2) </a:t>
            </a:r>
            <a:r>
              <a:rPr lang="it-IT" sz="2000" dirty="0" smtClean="0">
                <a:solidFill>
                  <a:srgbClr val="33CC33"/>
                </a:solidFill>
                <a:latin typeface="Times New Roman" pitchFamily="18" charset="0"/>
                <a:cs typeface="Times New Roman" pitchFamily="18" charset="0"/>
              </a:rPr>
              <a:t>Tecnologia </a:t>
            </a:r>
            <a:r>
              <a:rPr lang="it-IT" sz="2000" dirty="0" err="1" smtClean="0">
                <a:solidFill>
                  <a:srgbClr val="33CC33"/>
                </a:solidFill>
                <a:latin typeface="Times New Roman" pitchFamily="18" charset="0"/>
                <a:cs typeface="Times New Roman" pitchFamily="18" charset="0"/>
              </a:rPr>
              <a:t>Affimetrix</a:t>
            </a:r>
            <a:r>
              <a:rPr lang="it-IT" sz="2000" dirty="0" smtClean="0">
                <a:solidFill>
                  <a:srgbClr val="33CC33"/>
                </a:solidFill>
                <a:latin typeface="Times New Roman" pitchFamily="18" charset="0"/>
                <a:cs typeface="Times New Roman" pitchFamily="18" charset="0"/>
              </a:rPr>
              <a:t> (</a:t>
            </a:r>
            <a:r>
              <a:rPr lang="it-IT" sz="2000" dirty="0" err="1" smtClean="0">
                <a:solidFill>
                  <a:srgbClr val="33CC33"/>
                </a:solidFill>
                <a:latin typeface="Times New Roman" pitchFamily="18" charset="0"/>
                <a:cs typeface="Times New Roman" pitchFamily="18" charset="0"/>
              </a:rPr>
              <a:t>array</a:t>
            </a:r>
            <a:r>
              <a:rPr lang="it-IT" sz="2000" dirty="0" smtClean="0">
                <a:solidFill>
                  <a:srgbClr val="33CC33"/>
                </a:solidFill>
                <a:latin typeface="Times New Roman" pitchFamily="18" charset="0"/>
                <a:cs typeface="Times New Roman" pitchFamily="18" charset="0"/>
              </a:rPr>
              <a:t> di </a:t>
            </a:r>
            <a:r>
              <a:rPr lang="it-IT" sz="2000" dirty="0" err="1" smtClean="0">
                <a:solidFill>
                  <a:srgbClr val="33CC33"/>
                </a:solidFill>
                <a:latin typeface="Times New Roman" pitchFamily="18" charset="0"/>
                <a:cs typeface="Times New Roman" pitchFamily="18" charset="0"/>
              </a:rPr>
              <a:t>oligonucleotidi</a:t>
            </a:r>
            <a:r>
              <a:rPr lang="it-IT" sz="2000" dirty="0" smtClean="0">
                <a:solidFill>
                  <a:srgbClr val="33CC33"/>
                </a:solidFill>
                <a:latin typeface="Times New Roman" pitchFamily="18" charset="0"/>
                <a:cs typeface="Times New Roman" pitchFamily="18" charset="0"/>
              </a:rPr>
              <a:t> ad alta densità)</a:t>
            </a:r>
            <a:r>
              <a:rPr lang="it-IT" sz="2000" dirty="0" smtClean="0">
                <a:latin typeface="Times New Roman" pitchFamily="18" charset="0"/>
                <a:cs typeface="Times New Roman" pitchFamily="18" charset="0"/>
              </a:rPr>
              <a:t> -&gt; </a:t>
            </a:r>
            <a:r>
              <a:rPr lang="it-IT" sz="2000" dirty="0" err="1" smtClean="0">
                <a:latin typeface="Times New Roman" pitchFamily="18" charset="0"/>
                <a:cs typeface="Times New Roman" pitchFamily="18" charset="0"/>
              </a:rPr>
              <a:t>oligo</a:t>
            </a:r>
            <a:r>
              <a:rPr lang="it-IT" sz="2000" dirty="0" smtClean="0">
                <a:latin typeface="Times New Roman" pitchFamily="18" charset="0"/>
                <a:cs typeface="Times New Roman" pitchFamily="18" charset="0"/>
              </a:rPr>
              <a:t> sintetizzati “in situ” su un supporto di vetro mediante fotolitografia</a:t>
            </a:r>
          </a:p>
          <a:p>
            <a:pPr algn="just">
              <a:lnSpc>
                <a:spcPct val="150000"/>
              </a:lnSpc>
            </a:pPr>
            <a:endParaRPr lang="it-IT" sz="2000" dirty="0">
              <a:latin typeface="Times New Roman" pitchFamily="18" charset="0"/>
              <a:cs typeface="Times New Roman" pitchFamily="18" charset="0"/>
            </a:endParaRPr>
          </a:p>
        </p:txBody>
      </p:sp>
      <p:sp>
        <p:nvSpPr>
          <p:cNvPr id="3" name="Text Box 3"/>
          <p:cNvSpPr txBox="1">
            <a:spLocks noChangeArrowheads="1"/>
          </p:cNvSpPr>
          <p:nvPr/>
        </p:nvSpPr>
        <p:spPr bwMode="auto">
          <a:xfrm>
            <a:off x="280988" y="973839"/>
            <a:ext cx="8577292" cy="1883657"/>
          </a:xfrm>
          <a:prstGeom prst="rect">
            <a:avLst/>
          </a:prstGeom>
          <a:noFill/>
          <a:ln w="9525">
            <a:noFill/>
            <a:miter lim="800000"/>
            <a:headEnd/>
            <a:tailEnd/>
          </a:ln>
          <a:effectLst/>
        </p:spPr>
        <p:txBody>
          <a:bodyPr wrap="square">
            <a:spAutoFit/>
          </a:bodyPr>
          <a:lstStyle/>
          <a:p>
            <a:pPr algn="just">
              <a:lnSpc>
                <a:spcPct val="150000"/>
              </a:lnSpc>
              <a:spcBef>
                <a:spcPct val="0"/>
              </a:spcBef>
            </a:pPr>
            <a:r>
              <a:rPr lang="it-IT" sz="2000" dirty="0" err="1" smtClean="0">
                <a:solidFill>
                  <a:srgbClr val="003300"/>
                </a:solidFill>
                <a:latin typeface="Times New Roman" pitchFamily="18" charset="0"/>
                <a:cs typeface="Times New Roman" pitchFamily="18" charset="0"/>
              </a:rPr>
              <a:t>Linker</a:t>
            </a:r>
            <a:r>
              <a:rPr lang="it-IT" sz="2000" dirty="0" smtClean="0">
                <a:solidFill>
                  <a:srgbClr val="003300"/>
                </a:solidFill>
                <a:latin typeface="Times New Roman" pitchFamily="18" charset="0"/>
                <a:cs typeface="Times New Roman" pitchFamily="18" charset="0"/>
              </a:rPr>
              <a:t> </a:t>
            </a:r>
            <a:r>
              <a:rPr lang="it-IT" sz="2000" dirty="0">
                <a:solidFill>
                  <a:srgbClr val="003300"/>
                </a:solidFill>
                <a:latin typeface="Times New Roman" pitchFamily="18" charset="0"/>
                <a:cs typeface="Times New Roman" pitchFamily="18" charset="0"/>
              </a:rPr>
              <a:t>sintetici modificati con gruppi protettivi rimuovibili mediante la luce, sono attaccati alla superficie del vetrino. La luce viene diretta attraverso una maschera per </a:t>
            </a:r>
            <a:r>
              <a:rPr lang="it-IT" sz="2000" dirty="0" err="1">
                <a:solidFill>
                  <a:srgbClr val="003300"/>
                </a:solidFill>
                <a:latin typeface="Times New Roman" pitchFamily="18" charset="0"/>
                <a:cs typeface="Times New Roman" pitchFamily="18" charset="0"/>
              </a:rPr>
              <a:t>deproteggere</a:t>
            </a:r>
            <a:r>
              <a:rPr lang="it-IT" sz="2000" dirty="0">
                <a:solidFill>
                  <a:srgbClr val="003300"/>
                </a:solidFill>
                <a:latin typeface="Times New Roman" pitchFamily="18" charset="0"/>
                <a:cs typeface="Times New Roman" pitchFamily="18" charset="0"/>
              </a:rPr>
              <a:t> e attivare i gruppi selezionati. Nucleotidi protetti possono così accoppiarsi ai siti attivati</a:t>
            </a:r>
          </a:p>
        </p:txBody>
      </p:sp>
      <p:pic>
        <p:nvPicPr>
          <p:cNvPr id="4" name="Picture 4" descr="D:\Silvi\TalkAbstractProject\Bertinoro\ng0199supp_20.gif"/>
          <p:cNvPicPr>
            <a:picLocks noChangeAspect="1" noChangeArrowheads="1"/>
          </p:cNvPicPr>
          <p:nvPr/>
        </p:nvPicPr>
        <p:blipFill>
          <a:blip r:embed="rId2"/>
          <a:srcRect/>
          <a:stretch>
            <a:fillRect/>
          </a:stretch>
        </p:blipFill>
        <p:spPr bwMode="auto">
          <a:xfrm>
            <a:off x="2222516" y="3071810"/>
            <a:ext cx="4635500" cy="3535363"/>
          </a:xfrm>
          <a:prstGeom prst="rect">
            <a:avLst/>
          </a:prstGeom>
          <a:noFill/>
          <a:ln w="9525">
            <a:solidFill>
              <a:srgbClr val="FF6600"/>
            </a:solidFill>
            <a:miter lim="800000"/>
            <a:headEnd/>
            <a:tailEnd/>
          </a:ln>
        </p:spPr>
      </p:pic>
    </p:spTree>
    <p:extLst>
      <p:ext uri="{BB962C8B-B14F-4D97-AF65-F5344CB8AC3E}">
        <p14:creationId xmlns:p14="http://schemas.microsoft.com/office/powerpoint/2010/main" val="1464940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142844" y="1219744"/>
            <a:ext cx="6019820" cy="4138082"/>
          </a:xfrm>
          <a:prstGeom prst="rect">
            <a:avLst/>
          </a:prstGeom>
          <a:noFill/>
          <a:ln w="9525">
            <a:noFill/>
            <a:miter lim="800000"/>
            <a:headEnd/>
            <a:tailEnd/>
          </a:ln>
          <a:effectLst/>
        </p:spPr>
      </p:pic>
      <p:pic>
        <p:nvPicPr>
          <p:cNvPr id="3" name="Picture 4"/>
          <p:cNvPicPr>
            <a:picLocks noChangeAspect="1" noChangeArrowheads="1"/>
          </p:cNvPicPr>
          <p:nvPr/>
        </p:nvPicPr>
        <p:blipFill>
          <a:blip r:embed="rId3"/>
          <a:srcRect/>
          <a:stretch>
            <a:fillRect/>
          </a:stretch>
        </p:blipFill>
        <p:spPr bwMode="auto">
          <a:xfrm>
            <a:off x="6286512" y="2000239"/>
            <a:ext cx="2643206" cy="2730537"/>
          </a:xfrm>
          <a:prstGeom prst="rect">
            <a:avLst/>
          </a:prstGeom>
          <a:noFill/>
          <a:ln w="9525">
            <a:noFill/>
            <a:miter lim="800000"/>
            <a:headEnd/>
            <a:tailEnd/>
          </a:ln>
          <a:effectLst/>
        </p:spPr>
      </p:pic>
    </p:spTree>
    <p:extLst>
      <p:ext uri="{BB962C8B-B14F-4D97-AF65-F5344CB8AC3E}">
        <p14:creationId xmlns:p14="http://schemas.microsoft.com/office/powerpoint/2010/main" val="1476944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495300" y="823913"/>
            <a:ext cx="8153400" cy="5210175"/>
          </a:xfrm>
          <a:prstGeom prst="rect">
            <a:avLst/>
          </a:prstGeom>
          <a:noFill/>
          <a:ln w="9525">
            <a:noFill/>
            <a:miter lim="800000"/>
            <a:headEnd/>
            <a:tailEnd/>
          </a:ln>
          <a:effectLst/>
        </p:spPr>
      </p:pic>
    </p:spTree>
    <p:extLst>
      <p:ext uri="{BB962C8B-B14F-4D97-AF65-F5344CB8AC3E}">
        <p14:creationId xmlns:p14="http://schemas.microsoft.com/office/powerpoint/2010/main" val="4035018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30187" y="427598"/>
            <a:ext cx="8699531" cy="2785378"/>
          </a:xfrm>
          <a:prstGeom prst="rect">
            <a:avLst/>
          </a:prstGeom>
          <a:noFill/>
          <a:ln w="9525">
            <a:noFill/>
            <a:miter lim="800000"/>
            <a:headEnd/>
            <a:tailEnd/>
          </a:ln>
          <a:effectLst/>
        </p:spPr>
        <p:txBody>
          <a:bodyPr wrap="square">
            <a:spAutoFit/>
          </a:bodyPr>
          <a:lstStyle/>
          <a:p>
            <a:pPr indent="-457200" algn="ctr">
              <a:lnSpc>
                <a:spcPct val="150000"/>
              </a:lnSpc>
              <a:spcBef>
                <a:spcPct val="0"/>
              </a:spcBef>
            </a:pPr>
            <a:r>
              <a:rPr lang="it-IT" sz="2000" dirty="0">
                <a:solidFill>
                  <a:srgbClr val="003300"/>
                </a:solidFill>
                <a:latin typeface="Times New Roman" pitchFamily="18" charset="0"/>
                <a:cs typeface="Times New Roman" pitchFamily="18" charset="0"/>
              </a:rPr>
              <a:t>La fotolitografia permette la costruzione di </a:t>
            </a:r>
            <a:r>
              <a:rPr lang="it-IT" sz="2000" dirty="0" err="1">
                <a:solidFill>
                  <a:srgbClr val="003300"/>
                </a:solidFill>
                <a:latin typeface="Times New Roman" pitchFamily="18" charset="0"/>
                <a:cs typeface="Times New Roman" pitchFamily="18" charset="0"/>
              </a:rPr>
              <a:t>array</a:t>
            </a:r>
            <a:r>
              <a:rPr lang="it-IT" sz="2000" dirty="0">
                <a:solidFill>
                  <a:srgbClr val="003300"/>
                </a:solidFill>
                <a:latin typeface="Times New Roman" pitchFamily="18" charset="0"/>
                <a:cs typeface="Times New Roman" pitchFamily="18" charset="0"/>
              </a:rPr>
              <a:t> con alto contenuto </a:t>
            </a:r>
            <a:r>
              <a:rPr lang="it-IT" sz="2000" dirty="0" smtClean="0">
                <a:solidFill>
                  <a:srgbClr val="003300"/>
                </a:solidFill>
                <a:latin typeface="Times New Roman" pitchFamily="18" charset="0"/>
                <a:cs typeface="Times New Roman" pitchFamily="18" charset="0"/>
              </a:rPr>
              <a:t>di informazione. E</a:t>
            </a:r>
            <a:r>
              <a:rPr lang="it-IT" sz="2000" dirty="0">
                <a:solidFill>
                  <a:srgbClr val="003300"/>
                </a:solidFill>
                <a:latin typeface="Times New Roman" pitchFamily="18" charset="0"/>
                <a:cs typeface="Times New Roman" pitchFamily="18" charset="0"/>
              </a:rPr>
              <a:t>’ possibile avere </a:t>
            </a:r>
            <a:r>
              <a:rPr lang="it-IT" sz="2000" dirty="0">
                <a:solidFill>
                  <a:srgbClr val="33CC33"/>
                </a:solidFill>
                <a:latin typeface="Times New Roman" pitchFamily="18" charset="0"/>
                <a:cs typeface="Times New Roman" pitchFamily="18" charset="0"/>
              </a:rPr>
              <a:t>500,000 probe </a:t>
            </a:r>
            <a:r>
              <a:rPr lang="it-IT" sz="2000" dirty="0" smtClean="0">
                <a:solidFill>
                  <a:srgbClr val="33CC33"/>
                </a:solidFill>
                <a:latin typeface="Times New Roman" pitchFamily="18" charset="0"/>
                <a:cs typeface="Times New Roman" pitchFamily="18" charset="0"/>
              </a:rPr>
              <a:t> diversi </a:t>
            </a:r>
            <a:r>
              <a:rPr lang="it-IT" sz="2000" dirty="0" smtClean="0">
                <a:solidFill>
                  <a:srgbClr val="003300"/>
                </a:solidFill>
                <a:latin typeface="Times New Roman" pitchFamily="18" charset="0"/>
                <a:cs typeface="Times New Roman" pitchFamily="18" charset="0"/>
              </a:rPr>
              <a:t>in </a:t>
            </a:r>
            <a:r>
              <a:rPr lang="it-IT" sz="2000" dirty="0">
                <a:solidFill>
                  <a:srgbClr val="003300"/>
                </a:solidFill>
                <a:latin typeface="Times New Roman" pitchFamily="18" charset="0"/>
                <a:cs typeface="Times New Roman" pitchFamily="18" charset="0"/>
              </a:rPr>
              <a:t>uno spazio di </a:t>
            </a:r>
            <a:r>
              <a:rPr lang="it-IT" sz="2000" dirty="0">
                <a:solidFill>
                  <a:srgbClr val="33CC33"/>
                </a:solidFill>
                <a:latin typeface="Times New Roman" pitchFamily="18" charset="0"/>
                <a:cs typeface="Times New Roman" pitchFamily="18" charset="0"/>
              </a:rPr>
              <a:t>1.28 </a:t>
            </a:r>
            <a:r>
              <a:rPr lang="it-IT" sz="2000" dirty="0" smtClean="0">
                <a:solidFill>
                  <a:srgbClr val="33CC33"/>
                </a:solidFill>
                <a:latin typeface="Times New Roman" pitchFamily="18" charset="0"/>
                <a:cs typeface="Times New Roman" pitchFamily="18" charset="0"/>
              </a:rPr>
              <a:t>cm</a:t>
            </a:r>
            <a:r>
              <a:rPr lang="it-IT" sz="2000" baseline="30000" dirty="0" smtClean="0">
                <a:solidFill>
                  <a:srgbClr val="33CC33"/>
                </a:solidFill>
                <a:latin typeface="Times New Roman" pitchFamily="18" charset="0"/>
                <a:cs typeface="Times New Roman" pitchFamily="18" charset="0"/>
              </a:rPr>
              <a:t>2</a:t>
            </a:r>
          </a:p>
          <a:p>
            <a:pPr indent="-457200" algn="ctr">
              <a:lnSpc>
                <a:spcPct val="150000"/>
              </a:lnSpc>
              <a:spcBef>
                <a:spcPct val="0"/>
              </a:spcBef>
            </a:pPr>
            <a:endParaRPr lang="it-IT" sz="2000" baseline="30000" dirty="0">
              <a:solidFill>
                <a:srgbClr val="33CC33"/>
              </a:solidFill>
              <a:latin typeface="Times New Roman" pitchFamily="18" charset="0"/>
              <a:cs typeface="Times New Roman" pitchFamily="18" charset="0"/>
            </a:endParaRPr>
          </a:p>
          <a:p>
            <a:pPr marL="457200" indent="-457200" algn="ctr">
              <a:lnSpc>
                <a:spcPct val="95000"/>
              </a:lnSpc>
              <a:spcBef>
                <a:spcPct val="0"/>
              </a:spcBef>
              <a:buFontTx/>
              <a:buChar char="•"/>
            </a:pPr>
            <a:endParaRPr lang="it-IT" sz="2000" dirty="0">
              <a:solidFill>
                <a:srgbClr val="003300"/>
              </a:solidFill>
              <a:latin typeface="Times New Roman" pitchFamily="18" charset="0"/>
              <a:cs typeface="Times New Roman" pitchFamily="18" charset="0"/>
            </a:endParaRPr>
          </a:p>
          <a:p>
            <a:pPr marL="457200" indent="-457200" algn="ctr">
              <a:lnSpc>
                <a:spcPct val="95000"/>
              </a:lnSpc>
              <a:spcBef>
                <a:spcPct val="0"/>
              </a:spcBef>
            </a:pPr>
            <a:r>
              <a:rPr lang="it-IT" sz="2000" dirty="0">
                <a:solidFill>
                  <a:srgbClr val="003300"/>
                </a:solidFill>
                <a:latin typeface="Times New Roman" pitchFamily="18" charset="0"/>
                <a:cs typeface="Times New Roman" pitchFamily="18" charset="0"/>
              </a:rPr>
              <a:t>Ogni </a:t>
            </a:r>
            <a:r>
              <a:rPr lang="it-IT" sz="2000" dirty="0" smtClean="0">
                <a:solidFill>
                  <a:srgbClr val="003300"/>
                </a:solidFill>
                <a:latin typeface="Times New Roman" pitchFamily="18" charset="0"/>
                <a:cs typeface="Times New Roman" pitchFamily="18" charset="0"/>
              </a:rPr>
              <a:t>regione</a:t>
            </a:r>
            <a:r>
              <a:rPr lang="it-IT" sz="2000" dirty="0" smtClean="0">
                <a:solidFill>
                  <a:srgbClr val="003300"/>
                </a:solidFill>
                <a:latin typeface="Times New Roman" pitchFamily="18" charset="0"/>
                <a:cs typeface="Times New Roman" pitchFamily="18" charset="0"/>
              </a:rPr>
              <a:t> «probe» </a:t>
            </a:r>
            <a:r>
              <a:rPr lang="it-IT" sz="2000" dirty="0">
                <a:solidFill>
                  <a:srgbClr val="003300"/>
                </a:solidFill>
                <a:latin typeface="Times New Roman" pitchFamily="18" charset="0"/>
                <a:cs typeface="Times New Roman" pitchFamily="18" charset="0"/>
              </a:rPr>
              <a:t>è </a:t>
            </a:r>
            <a:r>
              <a:rPr lang="it-IT" sz="2000" dirty="0" smtClean="0">
                <a:solidFill>
                  <a:srgbClr val="003300"/>
                </a:solidFill>
                <a:latin typeface="Times New Roman" pitchFamily="18" charset="0"/>
                <a:cs typeface="Times New Roman" pitchFamily="18" charset="0"/>
              </a:rPr>
              <a:t>costituita </a:t>
            </a:r>
            <a:r>
              <a:rPr lang="it-IT" sz="2000" dirty="0">
                <a:solidFill>
                  <a:srgbClr val="003300"/>
                </a:solidFill>
                <a:latin typeface="Times New Roman" pitchFamily="18" charset="0"/>
                <a:cs typeface="Times New Roman" pitchFamily="18" charset="0"/>
              </a:rPr>
              <a:t>da milioni di </a:t>
            </a:r>
            <a:r>
              <a:rPr lang="it-IT" sz="2000" dirty="0" err="1">
                <a:solidFill>
                  <a:srgbClr val="003300"/>
                </a:solidFill>
                <a:latin typeface="Times New Roman" pitchFamily="18" charset="0"/>
                <a:cs typeface="Times New Roman" pitchFamily="18" charset="0"/>
              </a:rPr>
              <a:t>oligonucleotidi</a:t>
            </a:r>
            <a:r>
              <a:rPr lang="it-IT" sz="2000" dirty="0">
                <a:solidFill>
                  <a:srgbClr val="003300"/>
                </a:solidFill>
                <a:latin typeface="Times New Roman" pitchFamily="18" charset="0"/>
                <a:cs typeface="Times New Roman" pitchFamily="18" charset="0"/>
              </a:rPr>
              <a:t> </a:t>
            </a:r>
            <a:r>
              <a:rPr lang="it-IT" sz="2000" dirty="0" smtClean="0">
                <a:solidFill>
                  <a:srgbClr val="003300"/>
                </a:solidFill>
                <a:latin typeface="Times New Roman" pitchFamily="18" charset="0"/>
                <a:cs typeface="Times New Roman" pitchFamily="18" charset="0"/>
              </a:rPr>
              <a:t>identici</a:t>
            </a:r>
          </a:p>
          <a:p>
            <a:pPr marL="457200" indent="-457200" algn="ctr">
              <a:lnSpc>
                <a:spcPct val="95000"/>
              </a:lnSpc>
              <a:spcBef>
                <a:spcPct val="0"/>
              </a:spcBef>
            </a:pPr>
            <a:endParaRPr lang="it-IT" sz="2000" dirty="0">
              <a:solidFill>
                <a:srgbClr val="003300"/>
              </a:solidFill>
              <a:latin typeface="Times New Roman" pitchFamily="18" charset="0"/>
              <a:cs typeface="Times New Roman" pitchFamily="18" charset="0"/>
            </a:endParaRPr>
          </a:p>
          <a:p>
            <a:pPr marL="457200" indent="-457200" algn="ctr">
              <a:lnSpc>
                <a:spcPct val="95000"/>
              </a:lnSpc>
              <a:spcBef>
                <a:spcPct val="0"/>
              </a:spcBef>
            </a:pPr>
            <a:endParaRPr lang="it-IT" sz="2000" dirty="0">
              <a:solidFill>
                <a:srgbClr val="003300"/>
              </a:solidFill>
              <a:latin typeface="Times New Roman" pitchFamily="18" charset="0"/>
              <a:cs typeface="Times New Roman" pitchFamily="18" charset="0"/>
            </a:endParaRPr>
          </a:p>
          <a:p>
            <a:pPr marL="457200" indent="-457200" algn="ctr">
              <a:lnSpc>
                <a:spcPct val="95000"/>
              </a:lnSpc>
              <a:spcBef>
                <a:spcPct val="0"/>
              </a:spcBef>
            </a:pPr>
            <a:r>
              <a:rPr lang="it-IT" sz="2000" dirty="0">
                <a:solidFill>
                  <a:srgbClr val="003300"/>
                </a:solidFill>
                <a:latin typeface="Times New Roman" pitchFamily="18" charset="0"/>
                <a:cs typeface="Times New Roman" pitchFamily="18" charset="0"/>
              </a:rPr>
              <a:t>Un singolo </a:t>
            </a:r>
            <a:r>
              <a:rPr lang="it-IT" sz="2000" dirty="0" err="1">
                <a:solidFill>
                  <a:srgbClr val="003300"/>
                </a:solidFill>
                <a:latin typeface="Times New Roman" pitchFamily="18" charset="0"/>
                <a:cs typeface="Times New Roman" pitchFamily="18" charset="0"/>
              </a:rPr>
              <a:t>array</a:t>
            </a:r>
            <a:r>
              <a:rPr lang="it-IT" sz="2000" dirty="0">
                <a:solidFill>
                  <a:srgbClr val="003300"/>
                </a:solidFill>
                <a:latin typeface="Times New Roman" pitchFamily="18" charset="0"/>
                <a:cs typeface="Times New Roman" pitchFamily="18" charset="0"/>
              </a:rPr>
              <a:t> di </a:t>
            </a:r>
            <a:r>
              <a:rPr lang="it-IT" sz="2000" dirty="0">
                <a:solidFill>
                  <a:srgbClr val="CC3300"/>
                </a:solidFill>
                <a:latin typeface="Times New Roman" pitchFamily="18" charset="0"/>
                <a:cs typeface="Times New Roman" pitchFamily="18" charset="0"/>
              </a:rPr>
              <a:t>1.28 cm</a:t>
            </a:r>
            <a:r>
              <a:rPr lang="it-IT" sz="2000" baseline="30000" dirty="0">
                <a:solidFill>
                  <a:srgbClr val="CC3300"/>
                </a:solidFill>
                <a:latin typeface="Times New Roman" pitchFamily="18" charset="0"/>
                <a:cs typeface="Times New Roman" pitchFamily="18" charset="0"/>
              </a:rPr>
              <a:t>2 </a:t>
            </a:r>
            <a:r>
              <a:rPr lang="it-IT" sz="2000" dirty="0">
                <a:solidFill>
                  <a:srgbClr val="003300"/>
                </a:solidFill>
                <a:latin typeface="Times New Roman" pitchFamily="18" charset="0"/>
                <a:cs typeface="Times New Roman" pitchFamily="18" charset="0"/>
              </a:rPr>
              <a:t>contiene probe set per circa </a:t>
            </a:r>
            <a:r>
              <a:rPr lang="it-IT" sz="2000" dirty="0">
                <a:solidFill>
                  <a:srgbClr val="CC3300"/>
                </a:solidFill>
                <a:latin typeface="Times New Roman" pitchFamily="18" charset="0"/>
                <a:cs typeface="Times New Roman" pitchFamily="18" charset="0"/>
              </a:rPr>
              <a:t>40,000 </a:t>
            </a:r>
            <a:r>
              <a:rPr lang="it-IT" sz="2000" dirty="0" smtClean="0">
                <a:solidFill>
                  <a:srgbClr val="CC3300"/>
                </a:solidFill>
                <a:latin typeface="Times New Roman" pitchFamily="18" charset="0"/>
                <a:cs typeface="Times New Roman" pitchFamily="18" charset="0"/>
              </a:rPr>
              <a:t>geni umani  </a:t>
            </a:r>
            <a:endParaRPr lang="it-IT" sz="2000" dirty="0">
              <a:solidFill>
                <a:srgbClr val="CC3300"/>
              </a:solidFill>
              <a:latin typeface="Times New Roman" pitchFamily="18" charset="0"/>
              <a:cs typeface="Times New Roman" pitchFamily="18" charset="0"/>
            </a:endParaRPr>
          </a:p>
        </p:txBody>
      </p:sp>
      <p:graphicFrame>
        <p:nvGraphicFramePr>
          <p:cNvPr id="3" name="Group 157"/>
          <p:cNvGraphicFramePr>
            <a:graphicFrameLocks noGrp="1"/>
          </p:cNvGraphicFramePr>
          <p:nvPr/>
        </p:nvGraphicFramePr>
        <p:xfrm>
          <a:off x="2438400" y="4009086"/>
          <a:ext cx="3948113" cy="1348740"/>
        </p:xfrm>
        <a:graphic>
          <a:graphicData uri="http://schemas.openxmlformats.org/drawingml/2006/table">
            <a:tbl>
              <a:tblPr/>
              <a:tblGrid>
                <a:gridCol w="1947863">
                  <a:extLst>
                    <a:ext uri="{9D8B030D-6E8A-4147-A177-3AD203B41FA5}">
                      <a16:colId xmlns:a16="http://schemas.microsoft.com/office/drawing/2014/main" val="20000"/>
                    </a:ext>
                  </a:extLst>
                </a:gridCol>
                <a:gridCol w="2000250">
                  <a:extLst>
                    <a:ext uri="{9D8B030D-6E8A-4147-A177-3AD203B41FA5}">
                      <a16:colId xmlns:a16="http://schemas.microsoft.com/office/drawing/2014/main" val="20001"/>
                    </a:ext>
                  </a:extLst>
                </a:gridCol>
              </a:tblGrid>
              <a:tr h="30480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GB" altLang="it-IT" sz="1600" b="1" i="0" u="none" strike="noStrike" cap="none" normalizeH="0" baseline="0" smtClean="0">
                          <a:ln>
                            <a:noFill/>
                          </a:ln>
                          <a:solidFill>
                            <a:schemeClr val="tx1"/>
                          </a:solidFill>
                          <a:effectLst/>
                          <a:latin typeface="Arial" pitchFamily="34" charset="0"/>
                        </a:rPr>
                        <a:t>Dimensioni probe</a:t>
                      </a:r>
                    </a:p>
                  </a:txBody>
                  <a:tcPr marL="76200" marR="7620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GB" altLang="it-IT" sz="1600" b="1" i="0" u="none" strike="noStrike" cap="none" normalizeH="0" baseline="0" smtClean="0">
                          <a:ln>
                            <a:noFill/>
                          </a:ln>
                          <a:solidFill>
                            <a:schemeClr val="tx1"/>
                          </a:solidFill>
                          <a:effectLst/>
                          <a:latin typeface="Arial" pitchFamily="34" charset="0"/>
                        </a:rPr>
                        <a:t>Geni/array</a:t>
                      </a:r>
                      <a:r>
                        <a:rPr kumimoji="0" lang="en-GB" altLang="it-IT" sz="1600" b="1" i="0" u="none" strike="noStrike" cap="none" normalizeH="0" baseline="0" smtClean="0">
                          <a:ln>
                            <a:noFill/>
                          </a:ln>
                          <a:solidFill>
                            <a:srgbClr val="CC3300"/>
                          </a:solidFill>
                          <a:effectLst/>
                          <a:latin typeface="Arial" pitchFamily="34" charset="0"/>
                        </a:rPr>
                        <a:t>*</a:t>
                      </a:r>
                    </a:p>
                  </a:txBody>
                  <a:tcPr marL="76200" marR="7620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5400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GB" altLang="it-IT" sz="1600" b="1" i="0" u="none" strike="noStrike" cap="none" normalizeH="0" baseline="0" smtClean="0">
                          <a:ln>
                            <a:noFill/>
                          </a:ln>
                          <a:solidFill>
                            <a:schemeClr val="tx1"/>
                          </a:solidFill>
                          <a:effectLst/>
                          <a:latin typeface="Arial" pitchFamily="34" charset="0"/>
                        </a:rPr>
                        <a:t>50 </a:t>
                      </a:r>
                      <a:r>
                        <a:rPr kumimoji="0" lang="en-GB" altLang="it-IT" sz="1600" b="1" i="0" u="none" strike="noStrike" cap="none" normalizeH="0" baseline="0" smtClean="0">
                          <a:ln>
                            <a:noFill/>
                          </a:ln>
                          <a:solidFill>
                            <a:schemeClr val="tx1"/>
                          </a:solidFill>
                          <a:effectLst/>
                          <a:latin typeface="Symbol" pitchFamily="18" charset="2"/>
                        </a:rPr>
                        <a:t>m</a:t>
                      </a:r>
                      <a:r>
                        <a:rPr kumimoji="0" lang="en-GB" altLang="it-IT" sz="1600" b="1" i="0" u="none" strike="noStrike" cap="none" normalizeH="0" baseline="0" smtClean="0">
                          <a:ln>
                            <a:noFill/>
                          </a:ln>
                          <a:solidFill>
                            <a:schemeClr val="tx1"/>
                          </a:solidFill>
                          <a:effectLst/>
                          <a:latin typeface="Arial" pitchFamily="34" charset="0"/>
                        </a:rPr>
                        <a:t>m</a:t>
                      </a:r>
                    </a:p>
                  </a:txBody>
                  <a:tcPr marL="76200" marR="7620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GB" altLang="it-IT" sz="1600" b="1" i="0" u="none" strike="noStrike" cap="none" normalizeH="0" baseline="0" smtClean="0">
                          <a:ln>
                            <a:noFill/>
                          </a:ln>
                          <a:solidFill>
                            <a:schemeClr val="tx1"/>
                          </a:solidFill>
                          <a:effectLst/>
                          <a:latin typeface="Arial" pitchFamily="34" charset="0"/>
                        </a:rPr>
                        <a:t>1,600 – 6,400</a:t>
                      </a:r>
                    </a:p>
                  </a:txBody>
                  <a:tcPr marL="76200" marR="7620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4290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GB" altLang="it-IT" sz="1600" b="1" i="0" u="none" strike="noStrike" cap="none" normalizeH="0" baseline="0" smtClean="0">
                          <a:ln>
                            <a:noFill/>
                          </a:ln>
                          <a:solidFill>
                            <a:schemeClr val="tx1"/>
                          </a:solidFill>
                          <a:effectLst/>
                          <a:latin typeface="Arial" pitchFamily="34" charset="0"/>
                        </a:rPr>
                        <a:t>20 </a:t>
                      </a:r>
                      <a:r>
                        <a:rPr kumimoji="0" lang="en-GB" altLang="it-IT" sz="1600" b="1" i="0" u="none" strike="noStrike" cap="none" normalizeH="0" baseline="0" smtClean="0">
                          <a:ln>
                            <a:noFill/>
                          </a:ln>
                          <a:solidFill>
                            <a:schemeClr val="tx1"/>
                          </a:solidFill>
                          <a:effectLst/>
                          <a:latin typeface="Symbol" pitchFamily="18" charset="2"/>
                        </a:rPr>
                        <a:t>m</a:t>
                      </a:r>
                      <a:r>
                        <a:rPr kumimoji="0" lang="en-GB" altLang="it-IT" sz="1600" b="1" i="0" u="none" strike="noStrike" cap="none" normalizeH="0" baseline="0" smtClean="0">
                          <a:ln>
                            <a:noFill/>
                          </a:ln>
                          <a:solidFill>
                            <a:schemeClr val="tx1"/>
                          </a:solidFill>
                          <a:effectLst/>
                          <a:latin typeface="Arial" pitchFamily="34" charset="0"/>
                        </a:rPr>
                        <a:t>m</a:t>
                      </a:r>
                    </a:p>
                  </a:txBody>
                  <a:tcPr marL="76200" marR="7620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GB" altLang="it-IT" sz="1600" b="1" i="0" u="none" strike="noStrike" cap="none" normalizeH="0" baseline="0" smtClean="0">
                          <a:ln>
                            <a:noFill/>
                          </a:ln>
                          <a:solidFill>
                            <a:schemeClr val="tx1"/>
                          </a:solidFill>
                          <a:effectLst/>
                          <a:latin typeface="Arial" pitchFamily="34" charset="0"/>
                        </a:rPr>
                        <a:t>10,000 – 50,000</a:t>
                      </a:r>
                    </a:p>
                  </a:txBody>
                  <a:tcPr marL="76200" marR="7620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33375">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GB" altLang="it-IT" sz="1600" b="1" i="0" u="none" strike="noStrike" cap="none" normalizeH="0" baseline="0" smtClean="0">
                          <a:ln>
                            <a:noFill/>
                          </a:ln>
                          <a:solidFill>
                            <a:schemeClr val="tx1"/>
                          </a:solidFill>
                          <a:effectLst/>
                          <a:latin typeface="Arial" pitchFamily="34" charset="0"/>
                        </a:rPr>
                        <a:t>2   </a:t>
                      </a:r>
                      <a:r>
                        <a:rPr kumimoji="0" lang="en-GB" altLang="it-IT" sz="1600" b="1" i="0" u="none" strike="noStrike" cap="none" normalizeH="0" baseline="0" smtClean="0">
                          <a:ln>
                            <a:noFill/>
                          </a:ln>
                          <a:solidFill>
                            <a:schemeClr val="tx1"/>
                          </a:solidFill>
                          <a:effectLst/>
                          <a:latin typeface="Symbol" pitchFamily="18" charset="2"/>
                        </a:rPr>
                        <a:t>m</a:t>
                      </a:r>
                      <a:r>
                        <a:rPr kumimoji="0" lang="en-GB" altLang="it-IT" sz="1600" b="1" i="0" u="none" strike="noStrike" cap="none" normalizeH="0" baseline="0" smtClean="0">
                          <a:ln>
                            <a:noFill/>
                          </a:ln>
                          <a:solidFill>
                            <a:schemeClr val="tx1"/>
                          </a:solidFill>
                          <a:effectLst/>
                          <a:latin typeface="Arial" pitchFamily="34" charset="0"/>
                        </a:rPr>
                        <a:t>m</a:t>
                      </a:r>
                    </a:p>
                  </a:txBody>
                  <a:tcPr marL="76200" marR="7620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GB" altLang="it-IT" sz="1600" b="1" i="0" u="none" strike="noStrike" cap="none" normalizeH="0" baseline="0" dirty="0" smtClean="0">
                          <a:ln>
                            <a:noFill/>
                          </a:ln>
                          <a:solidFill>
                            <a:schemeClr val="tx1"/>
                          </a:solidFill>
                          <a:effectLst/>
                          <a:latin typeface="Arial" pitchFamily="34" charset="0"/>
                        </a:rPr>
                        <a:t>&gt; 1 million</a:t>
                      </a:r>
                    </a:p>
                  </a:txBody>
                  <a:tcPr marL="76200" marR="7620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4" name="Text Box 66"/>
          <p:cNvSpPr txBox="1">
            <a:spLocks noChangeArrowheads="1"/>
          </p:cNvSpPr>
          <p:nvPr/>
        </p:nvSpPr>
        <p:spPr bwMode="auto">
          <a:xfrm>
            <a:off x="2282825" y="5735656"/>
            <a:ext cx="4252913" cy="336550"/>
          </a:xfrm>
          <a:prstGeom prst="rect">
            <a:avLst/>
          </a:prstGeom>
          <a:noFill/>
          <a:ln w="9525">
            <a:noFill/>
            <a:miter lim="800000"/>
            <a:headEnd/>
            <a:tailEnd/>
          </a:ln>
          <a:effectLst/>
        </p:spPr>
        <p:txBody>
          <a:bodyPr>
            <a:spAutoFit/>
          </a:bodyPr>
          <a:lstStyle/>
          <a:p>
            <a:pPr>
              <a:spcBef>
                <a:spcPct val="0"/>
              </a:spcBef>
            </a:pPr>
            <a:r>
              <a:rPr lang="en-GB" altLang="it-IT" sz="1600" b="1">
                <a:solidFill>
                  <a:srgbClr val="CC3300"/>
                </a:solidFill>
                <a:latin typeface="Arial" pitchFamily="34" charset="0"/>
              </a:rPr>
              <a:t>*</a:t>
            </a:r>
            <a:r>
              <a:rPr lang="en-GB" altLang="it-IT" sz="1600" b="1">
                <a:latin typeface="Arial" pitchFamily="34" charset="0"/>
              </a:rPr>
              <a:t> Assumendo 4 – 20 probe pairs per gene</a:t>
            </a:r>
          </a:p>
        </p:txBody>
      </p:sp>
    </p:spTree>
    <p:extLst>
      <p:ext uri="{BB962C8B-B14F-4D97-AF65-F5344CB8AC3E}">
        <p14:creationId xmlns:p14="http://schemas.microsoft.com/office/powerpoint/2010/main" val="1686223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ttore 1 1"/>
          <p:cNvCxnSpPr/>
          <p:nvPr/>
        </p:nvCxnSpPr>
        <p:spPr>
          <a:xfrm flipV="1">
            <a:off x="71406" y="3716338"/>
            <a:ext cx="1366838" cy="1152525"/>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3" name="Connettore 1 2"/>
          <p:cNvCxnSpPr/>
          <p:nvPr/>
        </p:nvCxnSpPr>
        <p:spPr>
          <a:xfrm flipV="1">
            <a:off x="2447894" y="3716338"/>
            <a:ext cx="1366837" cy="1152525"/>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4" name="Connettore 1 3"/>
          <p:cNvCxnSpPr/>
          <p:nvPr/>
        </p:nvCxnSpPr>
        <p:spPr>
          <a:xfrm>
            <a:off x="1438244" y="3716338"/>
            <a:ext cx="2376487" cy="0"/>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71406" y="4868863"/>
            <a:ext cx="2376488" cy="0"/>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grpSp>
        <p:nvGrpSpPr>
          <p:cNvPr id="6" name="Gruppo 21"/>
          <p:cNvGrpSpPr>
            <a:grpSpLocks/>
          </p:cNvGrpSpPr>
          <p:nvPr/>
        </p:nvGrpSpPr>
        <p:grpSpPr bwMode="auto">
          <a:xfrm>
            <a:off x="503206" y="2865438"/>
            <a:ext cx="469900" cy="1806575"/>
            <a:chOff x="2987824" y="3009014"/>
            <a:chExt cx="470236" cy="1807535"/>
          </a:xfrm>
        </p:grpSpPr>
        <p:sp>
          <p:nvSpPr>
            <p:cNvPr id="7" name="Figura a mano libera 6"/>
            <p:cNvSpPr/>
            <p:nvPr/>
          </p:nvSpPr>
          <p:spPr>
            <a:xfrm>
              <a:off x="2994179" y="3009014"/>
              <a:ext cx="425754" cy="1807535"/>
            </a:xfrm>
            <a:custGeom>
              <a:avLst/>
              <a:gdLst>
                <a:gd name="connsiteX0" fmla="*/ 382773 w 425303"/>
                <a:gd name="connsiteY0" fmla="*/ 0 h 1807535"/>
                <a:gd name="connsiteX1" fmla="*/ 265814 w 425303"/>
                <a:gd name="connsiteY1" fmla="*/ 21265 h 1807535"/>
                <a:gd name="connsiteX2" fmla="*/ 233917 w 425303"/>
                <a:gd name="connsiteY2" fmla="*/ 42530 h 1807535"/>
                <a:gd name="connsiteX3" fmla="*/ 212652 w 425303"/>
                <a:gd name="connsiteY3" fmla="*/ 74428 h 1807535"/>
                <a:gd name="connsiteX4" fmla="*/ 180754 w 425303"/>
                <a:gd name="connsiteY4" fmla="*/ 95693 h 1807535"/>
                <a:gd name="connsiteX5" fmla="*/ 159489 w 425303"/>
                <a:gd name="connsiteY5" fmla="*/ 159488 h 1807535"/>
                <a:gd name="connsiteX6" fmla="*/ 148856 w 425303"/>
                <a:gd name="connsiteY6" fmla="*/ 191386 h 1807535"/>
                <a:gd name="connsiteX7" fmla="*/ 138224 w 425303"/>
                <a:gd name="connsiteY7" fmla="*/ 223284 h 1807535"/>
                <a:gd name="connsiteX8" fmla="*/ 170121 w 425303"/>
                <a:gd name="connsiteY8" fmla="*/ 372139 h 1807535"/>
                <a:gd name="connsiteX9" fmla="*/ 202019 w 425303"/>
                <a:gd name="connsiteY9" fmla="*/ 382772 h 1807535"/>
                <a:gd name="connsiteX10" fmla="*/ 223284 w 425303"/>
                <a:gd name="connsiteY10" fmla="*/ 414670 h 1807535"/>
                <a:gd name="connsiteX11" fmla="*/ 255182 w 425303"/>
                <a:gd name="connsiteY11" fmla="*/ 435935 h 1807535"/>
                <a:gd name="connsiteX12" fmla="*/ 287079 w 425303"/>
                <a:gd name="connsiteY12" fmla="*/ 467833 h 1807535"/>
                <a:gd name="connsiteX13" fmla="*/ 318977 w 425303"/>
                <a:gd name="connsiteY13" fmla="*/ 531628 h 1807535"/>
                <a:gd name="connsiteX14" fmla="*/ 350875 w 425303"/>
                <a:gd name="connsiteY14" fmla="*/ 552893 h 1807535"/>
                <a:gd name="connsiteX15" fmla="*/ 372140 w 425303"/>
                <a:gd name="connsiteY15" fmla="*/ 616688 h 1807535"/>
                <a:gd name="connsiteX16" fmla="*/ 414670 w 425303"/>
                <a:gd name="connsiteY16" fmla="*/ 680484 h 1807535"/>
                <a:gd name="connsiteX17" fmla="*/ 425303 w 425303"/>
                <a:gd name="connsiteY17" fmla="*/ 712381 h 1807535"/>
                <a:gd name="connsiteX18" fmla="*/ 404038 w 425303"/>
                <a:gd name="connsiteY18" fmla="*/ 744279 h 1807535"/>
                <a:gd name="connsiteX19" fmla="*/ 361507 w 425303"/>
                <a:gd name="connsiteY19" fmla="*/ 829339 h 1807535"/>
                <a:gd name="connsiteX20" fmla="*/ 350875 w 425303"/>
                <a:gd name="connsiteY20" fmla="*/ 861237 h 1807535"/>
                <a:gd name="connsiteX21" fmla="*/ 318977 w 425303"/>
                <a:gd name="connsiteY21" fmla="*/ 882502 h 1807535"/>
                <a:gd name="connsiteX22" fmla="*/ 276447 w 425303"/>
                <a:gd name="connsiteY22" fmla="*/ 914400 h 1807535"/>
                <a:gd name="connsiteX23" fmla="*/ 255182 w 425303"/>
                <a:gd name="connsiteY23" fmla="*/ 946298 h 1807535"/>
                <a:gd name="connsiteX24" fmla="*/ 180754 w 425303"/>
                <a:gd name="connsiteY24" fmla="*/ 988828 h 1807535"/>
                <a:gd name="connsiteX25" fmla="*/ 148856 w 425303"/>
                <a:gd name="connsiteY25" fmla="*/ 1010093 h 1807535"/>
                <a:gd name="connsiteX26" fmla="*/ 127591 w 425303"/>
                <a:gd name="connsiteY26" fmla="*/ 1041991 h 1807535"/>
                <a:gd name="connsiteX27" fmla="*/ 95693 w 425303"/>
                <a:gd name="connsiteY27" fmla="*/ 1073888 h 1807535"/>
                <a:gd name="connsiteX28" fmla="*/ 85061 w 425303"/>
                <a:gd name="connsiteY28" fmla="*/ 1105786 h 1807535"/>
                <a:gd name="connsiteX29" fmla="*/ 63796 w 425303"/>
                <a:gd name="connsiteY29" fmla="*/ 1137684 h 1807535"/>
                <a:gd name="connsiteX30" fmla="*/ 31898 w 425303"/>
                <a:gd name="connsiteY30" fmla="*/ 1201479 h 1807535"/>
                <a:gd name="connsiteX31" fmla="*/ 21266 w 425303"/>
                <a:gd name="connsiteY31" fmla="*/ 1233377 h 1807535"/>
                <a:gd name="connsiteX32" fmla="*/ 0 w 425303"/>
                <a:gd name="connsiteY32" fmla="*/ 1339702 h 1807535"/>
                <a:gd name="connsiteX33" fmla="*/ 10633 w 425303"/>
                <a:gd name="connsiteY33" fmla="*/ 1392865 h 1807535"/>
                <a:gd name="connsiteX34" fmla="*/ 21266 w 425303"/>
                <a:gd name="connsiteY34" fmla="*/ 1424763 h 1807535"/>
                <a:gd name="connsiteX35" fmla="*/ 85061 w 425303"/>
                <a:gd name="connsiteY35" fmla="*/ 1467293 h 1807535"/>
                <a:gd name="connsiteX36" fmla="*/ 148856 w 425303"/>
                <a:gd name="connsiteY36" fmla="*/ 1552353 h 1807535"/>
                <a:gd name="connsiteX37" fmla="*/ 170121 w 425303"/>
                <a:gd name="connsiteY37" fmla="*/ 1573619 h 1807535"/>
                <a:gd name="connsiteX38" fmla="*/ 212652 w 425303"/>
                <a:gd name="connsiteY38" fmla="*/ 1616149 h 1807535"/>
                <a:gd name="connsiteX39" fmla="*/ 308345 w 425303"/>
                <a:gd name="connsiteY39" fmla="*/ 1669312 h 1807535"/>
                <a:gd name="connsiteX40" fmla="*/ 329610 w 425303"/>
                <a:gd name="connsiteY40" fmla="*/ 1701209 h 1807535"/>
                <a:gd name="connsiteX41" fmla="*/ 340242 w 425303"/>
                <a:gd name="connsiteY41" fmla="*/ 1807535 h 1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5303" h="1807535">
                  <a:moveTo>
                    <a:pt x="382773" y="0"/>
                  </a:moveTo>
                  <a:cubicBezTo>
                    <a:pt x="353459" y="3664"/>
                    <a:pt x="298592" y="4876"/>
                    <a:pt x="265814" y="21265"/>
                  </a:cubicBezTo>
                  <a:cubicBezTo>
                    <a:pt x="254384" y="26980"/>
                    <a:pt x="244549" y="35442"/>
                    <a:pt x="233917" y="42530"/>
                  </a:cubicBezTo>
                  <a:cubicBezTo>
                    <a:pt x="226829" y="53163"/>
                    <a:pt x="221688" y="65392"/>
                    <a:pt x="212652" y="74428"/>
                  </a:cubicBezTo>
                  <a:cubicBezTo>
                    <a:pt x="203616" y="83464"/>
                    <a:pt x="187527" y="84857"/>
                    <a:pt x="180754" y="95693"/>
                  </a:cubicBezTo>
                  <a:cubicBezTo>
                    <a:pt x="168874" y="114701"/>
                    <a:pt x="166577" y="138223"/>
                    <a:pt x="159489" y="159488"/>
                  </a:cubicBezTo>
                  <a:lnTo>
                    <a:pt x="148856" y="191386"/>
                  </a:lnTo>
                  <a:lnTo>
                    <a:pt x="138224" y="223284"/>
                  </a:lnTo>
                  <a:cubicBezTo>
                    <a:pt x="151636" y="330586"/>
                    <a:pt x="139820" y="281236"/>
                    <a:pt x="170121" y="372139"/>
                  </a:cubicBezTo>
                  <a:cubicBezTo>
                    <a:pt x="173665" y="382772"/>
                    <a:pt x="191386" y="379228"/>
                    <a:pt x="202019" y="382772"/>
                  </a:cubicBezTo>
                  <a:cubicBezTo>
                    <a:pt x="209107" y="393405"/>
                    <a:pt x="214248" y="405634"/>
                    <a:pt x="223284" y="414670"/>
                  </a:cubicBezTo>
                  <a:cubicBezTo>
                    <a:pt x="232320" y="423706"/>
                    <a:pt x="245365" y="427754"/>
                    <a:pt x="255182" y="435935"/>
                  </a:cubicBezTo>
                  <a:cubicBezTo>
                    <a:pt x="266733" y="445561"/>
                    <a:pt x="276447" y="457200"/>
                    <a:pt x="287079" y="467833"/>
                  </a:cubicBezTo>
                  <a:cubicBezTo>
                    <a:pt x="295727" y="493775"/>
                    <a:pt x="298367" y="511018"/>
                    <a:pt x="318977" y="531628"/>
                  </a:cubicBezTo>
                  <a:cubicBezTo>
                    <a:pt x="328013" y="540664"/>
                    <a:pt x="340242" y="545805"/>
                    <a:pt x="350875" y="552893"/>
                  </a:cubicBezTo>
                  <a:lnTo>
                    <a:pt x="372140" y="616688"/>
                  </a:lnTo>
                  <a:cubicBezTo>
                    <a:pt x="380222" y="640934"/>
                    <a:pt x="406588" y="656238"/>
                    <a:pt x="414670" y="680484"/>
                  </a:cubicBezTo>
                  <a:lnTo>
                    <a:pt x="425303" y="712381"/>
                  </a:lnTo>
                  <a:cubicBezTo>
                    <a:pt x="418215" y="723014"/>
                    <a:pt x="409228" y="732602"/>
                    <a:pt x="404038" y="744279"/>
                  </a:cubicBezTo>
                  <a:cubicBezTo>
                    <a:pt x="364943" y="832244"/>
                    <a:pt x="405180" y="785668"/>
                    <a:pt x="361507" y="829339"/>
                  </a:cubicBezTo>
                  <a:cubicBezTo>
                    <a:pt x="357963" y="839972"/>
                    <a:pt x="357876" y="852485"/>
                    <a:pt x="350875" y="861237"/>
                  </a:cubicBezTo>
                  <a:cubicBezTo>
                    <a:pt x="342892" y="871216"/>
                    <a:pt x="329376" y="875074"/>
                    <a:pt x="318977" y="882502"/>
                  </a:cubicBezTo>
                  <a:cubicBezTo>
                    <a:pt x="304557" y="892802"/>
                    <a:pt x="288977" y="901869"/>
                    <a:pt x="276447" y="914400"/>
                  </a:cubicBezTo>
                  <a:cubicBezTo>
                    <a:pt x="267411" y="923436"/>
                    <a:pt x="264218" y="937262"/>
                    <a:pt x="255182" y="946298"/>
                  </a:cubicBezTo>
                  <a:cubicBezTo>
                    <a:pt x="237913" y="963567"/>
                    <a:pt x="200211" y="977710"/>
                    <a:pt x="180754" y="988828"/>
                  </a:cubicBezTo>
                  <a:cubicBezTo>
                    <a:pt x="169659" y="995168"/>
                    <a:pt x="159489" y="1003005"/>
                    <a:pt x="148856" y="1010093"/>
                  </a:cubicBezTo>
                  <a:cubicBezTo>
                    <a:pt x="141768" y="1020726"/>
                    <a:pt x="135772" y="1032174"/>
                    <a:pt x="127591" y="1041991"/>
                  </a:cubicBezTo>
                  <a:cubicBezTo>
                    <a:pt x="117965" y="1053542"/>
                    <a:pt x="104034" y="1061377"/>
                    <a:pt x="95693" y="1073888"/>
                  </a:cubicBezTo>
                  <a:cubicBezTo>
                    <a:pt x="89476" y="1083213"/>
                    <a:pt x="90073" y="1095761"/>
                    <a:pt x="85061" y="1105786"/>
                  </a:cubicBezTo>
                  <a:cubicBezTo>
                    <a:pt x="79346" y="1117216"/>
                    <a:pt x="69511" y="1126254"/>
                    <a:pt x="63796" y="1137684"/>
                  </a:cubicBezTo>
                  <a:cubicBezTo>
                    <a:pt x="19775" y="1225725"/>
                    <a:pt x="92841" y="1110063"/>
                    <a:pt x="31898" y="1201479"/>
                  </a:cubicBezTo>
                  <a:cubicBezTo>
                    <a:pt x="28354" y="1212112"/>
                    <a:pt x="23786" y="1222456"/>
                    <a:pt x="21266" y="1233377"/>
                  </a:cubicBezTo>
                  <a:cubicBezTo>
                    <a:pt x="13139" y="1268595"/>
                    <a:pt x="0" y="1339702"/>
                    <a:pt x="0" y="1339702"/>
                  </a:cubicBezTo>
                  <a:cubicBezTo>
                    <a:pt x="3544" y="1357423"/>
                    <a:pt x="6250" y="1375333"/>
                    <a:pt x="10633" y="1392865"/>
                  </a:cubicBezTo>
                  <a:cubicBezTo>
                    <a:pt x="13351" y="1403738"/>
                    <a:pt x="13341" y="1416838"/>
                    <a:pt x="21266" y="1424763"/>
                  </a:cubicBezTo>
                  <a:cubicBezTo>
                    <a:pt x="39338" y="1442835"/>
                    <a:pt x="85061" y="1467293"/>
                    <a:pt x="85061" y="1467293"/>
                  </a:cubicBezTo>
                  <a:cubicBezTo>
                    <a:pt x="103618" y="1522967"/>
                    <a:pt x="87767" y="1491264"/>
                    <a:pt x="148856" y="1552353"/>
                  </a:cubicBezTo>
                  <a:lnTo>
                    <a:pt x="170121" y="1573619"/>
                  </a:lnTo>
                  <a:cubicBezTo>
                    <a:pt x="188165" y="1627747"/>
                    <a:pt x="166255" y="1590373"/>
                    <a:pt x="212652" y="1616149"/>
                  </a:cubicBezTo>
                  <a:cubicBezTo>
                    <a:pt x="322333" y="1677083"/>
                    <a:pt x="236168" y="1645252"/>
                    <a:pt x="308345" y="1669312"/>
                  </a:cubicBezTo>
                  <a:cubicBezTo>
                    <a:pt x="315433" y="1679944"/>
                    <a:pt x="323895" y="1689779"/>
                    <a:pt x="329610" y="1701209"/>
                  </a:cubicBezTo>
                  <a:cubicBezTo>
                    <a:pt x="348087" y="1738163"/>
                    <a:pt x="340242" y="1762806"/>
                    <a:pt x="340242" y="180753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8" name="Connettore 1 7"/>
            <p:cNvCxnSpPr/>
            <p:nvPr/>
          </p:nvCxnSpPr>
          <p:spPr>
            <a:xfrm>
              <a:off x="3203878" y="3069371"/>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3132390" y="3186908"/>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3146688" y="3315564"/>
              <a:ext cx="21446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3242006" y="3431513"/>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3110149" y="3523637"/>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3183227" y="3644351"/>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3203878" y="3761889"/>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3132390" y="3874661"/>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2987824" y="4004905"/>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3099028" y="4112912"/>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038660" y="4228862"/>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2994179" y="4355929"/>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3059313" y="4465525"/>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3173695" y="4583062"/>
              <a:ext cx="2160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2" name="Gruppo 36"/>
          <p:cNvGrpSpPr>
            <a:grpSpLocks/>
          </p:cNvGrpSpPr>
          <p:nvPr/>
        </p:nvGrpSpPr>
        <p:grpSpPr bwMode="auto">
          <a:xfrm>
            <a:off x="1184244" y="2276475"/>
            <a:ext cx="471487" cy="1808163"/>
            <a:chOff x="2987824" y="3009014"/>
            <a:chExt cx="470236" cy="1807535"/>
          </a:xfrm>
        </p:grpSpPr>
        <p:sp>
          <p:nvSpPr>
            <p:cNvPr id="23" name="Figura a mano libera 22"/>
            <p:cNvSpPr/>
            <p:nvPr/>
          </p:nvSpPr>
          <p:spPr>
            <a:xfrm>
              <a:off x="2994157" y="3009014"/>
              <a:ext cx="425904" cy="1807535"/>
            </a:xfrm>
            <a:custGeom>
              <a:avLst/>
              <a:gdLst>
                <a:gd name="connsiteX0" fmla="*/ 382773 w 425303"/>
                <a:gd name="connsiteY0" fmla="*/ 0 h 1807535"/>
                <a:gd name="connsiteX1" fmla="*/ 265814 w 425303"/>
                <a:gd name="connsiteY1" fmla="*/ 21265 h 1807535"/>
                <a:gd name="connsiteX2" fmla="*/ 233917 w 425303"/>
                <a:gd name="connsiteY2" fmla="*/ 42530 h 1807535"/>
                <a:gd name="connsiteX3" fmla="*/ 212652 w 425303"/>
                <a:gd name="connsiteY3" fmla="*/ 74428 h 1807535"/>
                <a:gd name="connsiteX4" fmla="*/ 180754 w 425303"/>
                <a:gd name="connsiteY4" fmla="*/ 95693 h 1807535"/>
                <a:gd name="connsiteX5" fmla="*/ 159489 w 425303"/>
                <a:gd name="connsiteY5" fmla="*/ 159488 h 1807535"/>
                <a:gd name="connsiteX6" fmla="*/ 148856 w 425303"/>
                <a:gd name="connsiteY6" fmla="*/ 191386 h 1807535"/>
                <a:gd name="connsiteX7" fmla="*/ 138224 w 425303"/>
                <a:gd name="connsiteY7" fmla="*/ 223284 h 1807535"/>
                <a:gd name="connsiteX8" fmla="*/ 170121 w 425303"/>
                <a:gd name="connsiteY8" fmla="*/ 372139 h 1807535"/>
                <a:gd name="connsiteX9" fmla="*/ 202019 w 425303"/>
                <a:gd name="connsiteY9" fmla="*/ 382772 h 1807535"/>
                <a:gd name="connsiteX10" fmla="*/ 223284 w 425303"/>
                <a:gd name="connsiteY10" fmla="*/ 414670 h 1807535"/>
                <a:gd name="connsiteX11" fmla="*/ 255182 w 425303"/>
                <a:gd name="connsiteY11" fmla="*/ 435935 h 1807535"/>
                <a:gd name="connsiteX12" fmla="*/ 287079 w 425303"/>
                <a:gd name="connsiteY12" fmla="*/ 467833 h 1807535"/>
                <a:gd name="connsiteX13" fmla="*/ 318977 w 425303"/>
                <a:gd name="connsiteY13" fmla="*/ 531628 h 1807535"/>
                <a:gd name="connsiteX14" fmla="*/ 350875 w 425303"/>
                <a:gd name="connsiteY14" fmla="*/ 552893 h 1807535"/>
                <a:gd name="connsiteX15" fmla="*/ 372140 w 425303"/>
                <a:gd name="connsiteY15" fmla="*/ 616688 h 1807535"/>
                <a:gd name="connsiteX16" fmla="*/ 414670 w 425303"/>
                <a:gd name="connsiteY16" fmla="*/ 680484 h 1807535"/>
                <a:gd name="connsiteX17" fmla="*/ 425303 w 425303"/>
                <a:gd name="connsiteY17" fmla="*/ 712381 h 1807535"/>
                <a:gd name="connsiteX18" fmla="*/ 404038 w 425303"/>
                <a:gd name="connsiteY18" fmla="*/ 744279 h 1807535"/>
                <a:gd name="connsiteX19" fmla="*/ 361507 w 425303"/>
                <a:gd name="connsiteY19" fmla="*/ 829339 h 1807535"/>
                <a:gd name="connsiteX20" fmla="*/ 350875 w 425303"/>
                <a:gd name="connsiteY20" fmla="*/ 861237 h 1807535"/>
                <a:gd name="connsiteX21" fmla="*/ 318977 w 425303"/>
                <a:gd name="connsiteY21" fmla="*/ 882502 h 1807535"/>
                <a:gd name="connsiteX22" fmla="*/ 276447 w 425303"/>
                <a:gd name="connsiteY22" fmla="*/ 914400 h 1807535"/>
                <a:gd name="connsiteX23" fmla="*/ 255182 w 425303"/>
                <a:gd name="connsiteY23" fmla="*/ 946298 h 1807535"/>
                <a:gd name="connsiteX24" fmla="*/ 180754 w 425303"/>
                <a:gd name="connsiteY24" fmla="*/ 988828 h 1807535"/>
                <a:gd name="connsiteX25" fmla="*/ 148856 w 425303"/>
                <a:gd name="connsiteY25" fmla="*/ 1010093 h 1807535"/>
                <a:gd name="connsiteX26" fmla="*/ 127591 w 425303"/>
                <a:gd name="connsiteY26" fmla="*/ 1041991 h 1807535"/>
                <a:gd name="connsiteX27" fmla="*/ 95693 w 425303"/>
                <a:gd name="connsiteY27" fmla="*/ 1073888 h 1807535"/>
                <a:gd name="connsiteX28" fmla="*/ 85061 w 425303"/>
                <a:gd name="connsiteY28" fmla="*/ 1105786 h 1807535"/>
                <a:gd name="connsiteX29" fmla="*/ 63796 w 425303"/>
                <a:gd name="connsiteY29" fmla="*/ 1137684 h 1807535"/>
                <a:gd name="connsiteX30" fmla="*/ 31898 w 425303"/>
                <a:gd name="connsiteY30" fmla="*/ 1201479 h 1807535"/>
                <a:gd name="connsiteX31" fmla="*/ 21266 w 425303"/>
                <a:gd name="connsiteY31" fmla="*/ 1233377 h 1807535"/>
                <a:gd name="connsiteX32" fmla="*/ 0 w 425303"/>
                <a:gd name="connsiteY32" fmla="*/ 1339702 h 1807535"/>
                <a:gd name="connsiteX33" fmla="*/ 10633 w 425303"/>
                <a:gd name="connsiteY33" fmla="*/ 1392865 h 1807535"/>
                <a:gd name="connsiteX34" fmla="*/ 21266 w 425303"/>
                <a:gd name="connsiteY34" fmla="*/ 1424763 h 1807535"/>
                <a:gd name="connsiteX35" fmla="*/ 85061 w 425303"/>
                <a:gd name="connsiteY35" fmla="*/ 1467293 h 1807535"/>
                <a:gd name="connsiteX36" fmla="*/ 148856 w 425303"/>
                <a:gd name="connsiteY36" fmla="*/ 1552353 h 1807535"/>
                <a:gd name="connsiteX37" fmla="*/ 170121 w 425303"/>
                <a:gd name="connsiteY37" fmla="*/ 1573619 h 1807535"/>
                <a:gd name="connsiteX38" fmla="*/ 212652 w 425303"/>
                <a:gd name="connsiteY38" fmla="*/ 1616149 h 1807535"/>
                <a:gd name="connsiteX39" fmla="*/ 308345 w 425303"/>
                <a:gd name="connsiteY39" fmla="*/ 1669312 h 1807535"/>
                <a:gd name="connsiteX40" fmla="*/ 329610 w 425303"/>
                <a:gd name="connsiteY40" fmla="*/ 1701209 h 1807535"/>
                <a:gd name="connsiteX41" fmla="*/ 340242 w 425303"/>
                <a:gd name="connsiteY41" fmla="*/ 1807535 h 1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5303" h="1807535">
                  <a:moveTo>
                    <a:pt x="382773" y="0"/>
                  </a:moveTo>
                  <a:cubicBezTo>
                    <a:pt x="353459" y="3664"/>
                    <a:pt x="298592" y="4876"/>
                    <a:pt x="265814" y="21265"/>
                  </a:cubicBezTo>
                  <a:cubicBezTo>
                    <a:pt x="254384" y="26980"/>
                    <a:pt x="244549" y="35442"/>
                    <a:pt x="233917" y="42530"/>
                  </a:cubicBezTo>
                  <a:cubicBezTo>
                    <a:pt x="226829" y="53163"/>
                    <a:pt x="221688" y="65392"/>
                    <a:pt x="212652" y="74428"/>
                  </a:cubicBezTo>
                  <a:cubicBezTo>
                    <a:pt x="203616" y="83464"/>
                    <a:pt x="187527" y="84857"/>
                    <a:pt x="180754" y="95693"/>
                  </a:cubicBezTo>
                  <a:cubicBezTo>
                    <a:pt x="168874" y="114701"/>
                    <a:pt x="166577" y="138223"/>
                    <a:pt x="159489" y="159488"/>
                  </a:cubicBezTo>
                  <a:lnTo>
                    <a:pt x="148856" y="191386"/>
                  </a:lnTo>
                  <a:lnTo>
                    <a:pt x="138224" y="223284"/>
                  </a:lnTo>
                  <a:cubicBezTo>
                    <a:pt x="151636" y="330586"/>
                    <a:pt x="139820" y="281236"/>
                    <a:pt x="170121" y="372139"/>
                  </a:cubicBezTo>
                  <a:cubicBezTo>
                    <a:pt x="173665" y="382772"/>
                    <a:pt x="191386" y="379228"/>
                    <a:pt x="202019" y="382772"/>
                  </a:cubicBezTo>
                  <a:cubicBezTo>
                    <a:pt x="209107" y="393405"/>
                    <a:pt x="214248" y="405634"/>
                    <a:pt x="223284" y="414670"/>
                  </a:cubicBezTo>
                  <a:cubicBezTo>
                    <a:pt x="232320" y="423706"/>
                    <a:pt x="245365" y="427754"/>
                    <a:pt x="255182" y="435935"/>
                  </a:cubicBezTo>
                  <a:cubicBezTo>
                    <a:pt x="266733" y="445561"/>
                    <a:pt x="276447" y="457200"/>
                    <a:pt x="287079" y="467833"/>
                  </a:cubicBezTo>
                  <a:cubicBezTo>
                    <a:pt x="295727" y="493775"/>
                    <a:pt x="298367" y="511018"/>
                    <a:pt x="318977" y="531628"/>
                  </a:cubicBezTo>
                  <a:cubicBezTo>
                    <a:pt x="328013" y="540664"/>
                    <a:pt x="340242" y="545805"/>
                    <a:pt x="350875" y="552893"/>
                  </a:cubicBezTo>
                  <a:lnTo>
                    <a:pt x="372140" y="616688"/>
                  </a:lnTo>
                  <a:cubicBezTo>
                    <a:pt x="380222" y="640934"/>
                    <a:pt x="406588" y="656238"/>
                    <a:pt x="414670" y="680484"/>
                  </a:cubicBezTo>
                  <a:lnTo>
                    <a:pt x="425303" y="712381"/>
                  </a:lnTo>
                  <a:cubicBezTo>
                    <a:pt x="418215" y="723014"/>
                    <a:pt x="409228" y="732602"/>
                    <a:pt x="404038" y="744279"/>
                  </a:cubicBezTo>
                  <a:cubicBezTo>
                    <a:pt x="364943" y="832244"/>
                    <a:pt x="405180" y="785668"/>
                    <a:pt x="361507" y="829339"/>
                  </a:cubicBezTo>
                  <a:cubicBezTo>
                    <a:pt x="357963" y="839972"/>
                    <a:pt x="357876" y="852485"/>
                    <a:pt x="350875" y="861237"/>
                  </a:cubicBezTo>
                  <a:cubicBezTo>
                    <a:pt x="342892" y="871216"/>
                    <a:pt x="329376" y="875074"/>
                    <a:pt x="318977" y="882502"/>
                  </a:cubicBezTo>
                  <a:cubicBezTo>
                    <a:pt x="304557" y="892802"/>
                    <a:pt x="288977" y="901869"/>
                    <a:pt x="276447" y="914400"/>
                  </a:cubicBezTo>
                  <a:cubicBezTo>
                    <a:pt x="267411" y="923436"/>
                    <a:pt x="264218" y="937262"/>
                    <a:pt x="255182" y="946298"/>
                  </a:cubicBezTo>
                  <a:cubicBezTo>
                    <a:pt x="237913" y="963567"/>
                    <a:pt x="200211" y="977710"/>
                    <a:pt x="180754" y="988828"/>
                  </a:cubicBezTo>
                  <a:cubicBezTo>
                    <a:pt x="169659" y="995168"/>
                    <a:pt x="159489" y="1003005"/>
                    <a:pt x="148856" y="1010093"/>
                  </a:cubicBezTo>
                  <a:cubicBezTo>
                    <a:pt x="141768" y="1020726"/>
                    <a:pt x="135772" y="1032174"/>
                    <a:pt x="127591" y="1041991"/>
                  </a:cubicBezTo>
                  <a:cubicBezTo>
                    <a:pt x="117965" y="1053542"/>
                    <a:pt x="104034" y="1061377"/>
                    <a:pt x="95693" y="1073888"/>
                  </a:cubicBezTo>
                  <a:cubicBezTo>
                    <a:pt x="89476" y="1083213"/>
                    <a:pt x="90073" y="1095761"/>
                    <a:pt x="85061" y="1105786"/>
                  </a:cubicBezTo>
                  <a:cubicBezTo>
                    <a:pt x="79346" y="1117216"/>
                    <a:pt x="69511" y="1126254"/>
                    <a:pt x="63796" y="1137684"/>
                  </a:cubicBezTo>
                  <a:cubicBezTo>
                    <a:pt x="19775" y="1225725"/>
                    <a:pt x="92841" y="1110063"/>
                    <a:pt x="31898" y="1201479"/>
                  </a:cubicBezTo>
                  <a:cubicBezTo>
                    <a:pt x="28354" y="1212112"/>
                    <a:pt x="23786" y="1222456"/>
                    <a:pt x="21266" y="1233377"/>
                  </a:cubicBezTo>
                  <a:cubicBezTo>
                    <a:pt x="13139" y="1268595"/>
                    <a:pt x="0" y="1339702"/>
                    <a:pt x="0" y="1339702"/>
                  </a:cubicBezTo>
                  <a:cubicBezTo>
                    <a:pt x="3544" y="1357423"/>
                    <a:pt x="6250" y="1375333"/>
                    <a:pt x="10633" y="1392865"/>
                  </a:cubicBezTo>
                  <a:cubicBezTo>
                    <a:pt x="13351" y="1403738"/>
                    <a:pt x="13341" y="1416838"/>
                    <a:pt x="21266" y="1424763"/>
                  </a:cubicBezTo>
                  <a:cubicBezTo>
                    <a:pt x="39338" y="1442835"/>
                    <a:pt x="85061" y="1467293"/>
                    <a:pt x="85061" y="1467293"/>
                  </a:cubicBezTo>
                  <a:cubicBezTo>
                    <a:pt x="103618" y="1522967"/>
                    <a:pt x="87767" y="1491264"/>
                    <a:pt x="148856" y="1552353"/>
                  </a:cubicBezTo>
                  <a:lnTo>
                    <a:pt x="170121" y="1573619"/>
                  </a:lnTo>
                  <a:cubicBezTo>
                    <a:pt x="188165" y="1627747"/>
                    <a:pt x="166255" y="1590373"/>
                    <a:pt x="212652" y="1616149"/>
                  </a:cubicBezTo>
                  <a:cubicBezTo>
                    <a:pt x="322333" y="1677083"/>
                    <a:pt x="236168" y="1645252"/>
                    <a:pt x="308345" y="1669312"/>
                  </a:cubicBezTo>
                  <a:cubicBezTo>
                    <a:pt x="315433" y="1679944"/>
                    <a:pt x="323895" y="1689779"/>
                    <a:pt x="329610" y="1701209"/>
                  </a:cubicBezTo>
                  <a:cubicBezTo>
                    <a:pt x="348087" y="1738163"/>
                    <a:pt x="340242" y="1762806"/>
                    <a:pt x="340242" y="1807535"/>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4" name="Connettore 1 23"/>
            <p:cNvCxnSpPr/>
            <p:nvPr/>
          </p:nvCxnSpPr>
          <p:spPr>
            <a:xfrm>
              <a:off x="3203151" y="3069318"/>
              <a:ext cx="21691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3131903" y="3186752"/>
              <a:ext cx="215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3146153" y="3315296"/>
              <a:ext cx="215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3242733" y="3432730"/>
              <a:ext cx="215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3111320" y="3523185"/>
              <a:ext cx="215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a:off x="3182568" y="3645381"/>
              <a:ext cx="216911"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a:off x="3203151" y="3762815"/>
              <a:ext cx="21691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3131903" y="3875488"/>
              <a:ext cx="215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a:off x="2987824" y="4005618"/>
              <a:ext cx="215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a:off x="3098654" y="4111944"/>
              <a:ext cx="215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3038489" y="4229378"/>
              <a:ext cx="21691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2994157" y="4356334"/>
              <a:ext cx="21691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a:off x="3059071" y="4465833"/>
              <a:ext cx="216911"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a:off x="3173068" y="4583267"/>
              <a:ext cx="216911"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8" name="Gruppo 52"/>
          <p:cNvGrpSpPr>
            <a:grpSpLocks/>
          </p:cNvGrpSpPr>
          <p:nvPr/>
        </p:nvGrpSpPr>
        <p:grpSpPr bwMode="auto">
          <a:xfrm>
            <a:off x="1833531" y="2852738"/>
            <a:ext cx="469900" cy="1808162"/>
            <a:chOff x="2987824" y="3009014"/>
            <a:chExt cx="470236" cy="1807535"/>
          </a:xfrm>
        </p:grpSpPr>
        <p:sp>
          <p:nvSpPr>
            <p:cNvPr id="39" name="Figura a mano libera 38"/>
            <p:cNvSpPr/>
            <p:nvPr/>
          </p:nvSpPr>
          <p:spPr>
            <a:xfrm>
              <a:off x="2994179" y="3009014"/>
              <a:ext cx="425754" cy="1807535"/>
            </a:xfrm>
            <a:custGeom>
              <a:avLst/>
              <a:gdLst>
                <a:gd name="connsiteX0" fmla="*/ 382773 w 425303"/>
                <a:gd name="connsiteY0" fmla="*/ 0 h 1807535"/>
                <a:gd name="connsiteX1" fmla="*/ 265814 w 425303"/>
                <a:gd name="connsiteY1" fmla="*/ 21265 h 1807535"/>
                <a:gd name="connsiteX2" fmla="*/ 233917 w 425303"/>
                <a:gd name="connsiteY2" fmla="*/ 42530 h 1807535"/>
                <a:gd name="connsiteX3" fmla="*/ 212652 w 425303"/>
                <a:gd name="connsiteY3" fmla="*/ 74428 h 1807535"/>
                <a:gd name="connsiteX4" fmla="*/ 180754 w 425303"/>
                <a:gd name="connsiteY4" fmla="*/ 95693 h 1807535"/>
                <a:gd name="connsiteX5" fmla="*/ 159489 w 425303"/>
                <a:gd name="connsiteY5" fmla="*/ 159488 h 1807535"/>
                <a:gd name="connsiteX6" fmla="*/ 148856 w 425303"/>
                <a:gd name="connsiteY6" fmla="*/ 191386 h 1807535"/>
                <a:gd name="connsiteX7" fmla="*/ 138224 w 425303"/>
                <a:gd name="connsiteY7" fmla="*/ 223284 h 1807535"/>
                <a:gd name="connsiteX8" fmla="*/ 170121 w 425303"/>
                <a:gd name="connsiteY8" fmla="*/ 372139 h 1807535"/>
                <a:gd name="connsiteX9" fmla="*/ 202019 w 425303"/>
                <a:gd name="connsiteY9" fmla="*/ 382772 h 1807535"/>
                <a:gd name="connsiteX10" fmla="*/ 223284 w 425303"/>
                <a:gd name="connsiteY10" fmla="*/ 414670 h 1807535"/>
                <a:gd name="connsiteX11" fmla="*/ 255182 w 425303"/>
                <a:gd name="connsiteY11" fmla="*/ 435935 h 1807535"/>
                <a:gd name="connsiteX12" fmla="*/ 287079 w 425303"/>
                <a:gd name="connsiteY12" fmla="*/ 467833 h 1807535"/>
                <a:gd name="connsiteX13" fmla="*/ 318977 w 425303"/>
                <a:gd name="connsiteY13" fmla="*/ 531628 h 1807535"/>
                <a:gd name="connsiteX14" fmla="*/ 350875 w 425303"/>
                <a:gd name="connsiteY14" fmla="*/ 552893 h 1807535"/>
                <a:gd name="connsiteX15" fmla="*/ 372140 w 425303"/>
                <a:gd name="connsiteY15" fmla="*/ 616688 h 1807535"/>
                <a:gd name="connsiteX16" fmla="*/ 414670 w 425303"/>
                <a:gd name="connsiteY16" fmla="*/ 680484 h 1807535"/>
                <a:gd name="connsiteX17" fmla="*/ 425303 w 425303"/>
                <a:gd name="connsiteY17" fmla="*/ 712381 h 1807535"/>
                <a:gd name="connsiteX18" fmla="*/ 404038 w 425303"/>
                <a:gd name="connsiteY18" fmla="*/ 744279 h 1807535"/>
                <a:gd name="connsiteX19" fmla="*/ 361507 w 425303"/>
                <a:gd name="connsiteY19" fmla="*/ 829339 h 1807535"/>
                <a:gd name="connsiteX20" fmla="*/ 350875 w 425303"/>
                <a:gd name="connsiteY20" fmla="*/ 861237 h 1807535"/>
                <a:gd name="connsiteX21" fmla="*/ 318977 w 425303"/>
                <a:gd name="connsiteY21" fmla="*/ 882502 h 1807535"/>
                <a:gd name="connsiteX22" fmla="*/ 276447 w 425303"/>
                <a:gd name="connsiteY22" fmla="*/ 914400 h 1807535"/>
                <a:gd name="connsiteX23" fmla="*/ 255182 w 425303"/>
                <a:gd name="connsiteY23" fmla="*/ 946298 h 1807535"/>
                <a:gd name="connsiteX24" fmla="*/ 180754 w 425303"/>
                <a:gd name="connsiteY24" fmla="*/ 988828 h 1807535"/>
                <a:gd name="connsiteX25" fmla="*/ 148856 w 425303"/>
                <a:gd name="connsiteY25" fmla="*/ 1010093 h 1807535"/>
                <a:gd name="connsiteX26" fmla="*/ 127591 w 425303"/>
                <a:gd name="connsiteY26" fmla="*/ 1041991 h 1807535"/>
                <a:gd name="connsiteX27" fmla="*/ 95693 w 425303"/>
                <a:gd name="connsiteY27" fmla="*/ 1073888 h 1807535"/>
                <a:gd name="connsiteX28" fmla="*/ 85061 w 425303"/>
                <a:gd name="connsiteY28" fmla="*/ 1105786 h 1807535"/>
                <a:gd name="connsiteX29" fmla="*/ 63796 w 425303"/>
                <a:gd name="connsiteY29" fmla="*/ 1137684 h 1807535"/>
                <a:gd name="connsiteX30" fmla="*/ 31898 w 425303"/>
                <a:gd name="connsiteY30" fmla="*/ 1201479 h 1807535"/>
                <a:gd name="connsiteX31" fmla="*/ 21266 w 425303"/>
                <a:gd name="connsiteY31" fmla="*/ 1233377 h 1807535"/>
                <a:gd name="connsiteX32" fmla="*/ 0 w 425303"/>
                <a:gd name="connsiteY32" fmla="*/ 1339702 h 1807535"/>
                <a:gd name="connsiteX33" fmla="*/ 10633 w 425303"/>
                <a:gd name="connsiteY33" fmla="*/ 1392865 h 1807535"/>
                <a:gd name="connsiteX34" fmla="*/ 21266 w 425303"/>
                <a:gd name="connsiteY34" fmla="*/ 1424763 h 1807535"/>
                <a:gd name="connsiteX35" fmla="*/ 85061 w 425303"/>
                <a:gd name="connsiteY35" fmla="*/ 1467293 h 1807535"/>
                <a:gd name="connsiteX36" fmla="*/ 148856 w 425303"/>
                <a:gd name="connsiteY36" fmla="*/ 1552353 h 1807535"/>
                <a:gd name="connsiteX37" fmla="*/ 170121 w 425303"/>
                <a:gd name="connsiteY37" fmla="*/ 1573619 h 1807535"/>
                <a:gd name="connsiteX38" fmla="*/ 212652 w 425303"/>
                <a:gd name="connsiteY38" fmla="*/ 1616149 h 1807535"/>
                <a:gd name="connsiteX39" fmla="*/ 308345 w 425303"/>
                <a:gd name="connsiteY39" fmla="*/ 1669312 h 1807535"/>
                <a:gd name="connsiteX40" fmla="*/ 329610 w 425303"/>
                <a:gd name="connsiteY40" fmla="*/ 1701209 h 1807535"/>
                <a:gd name="connsiteX41" fmla="*/ 340242 w 425303"/>
                <a:gd name="connsiteY41" fmla="*/ 1807535 h 1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5303" h="1807535">
                  <a:moveTo>
                    <a:pt x="382773" y="0"/>
                  </a:moveTo>
                  <a:cubicBezTo>
                    <a:pt x="353459" y="3664"/>
                    <a:pt x="298592" y="4876"/>
                    <a:pt x="265814" y="21265"/>
                  </a:cubicBezTo>
                  <a:cubicBezTo>
                    <a:pt x="254384" y="26980"/>
                    <a:pt x="244549" y="35442"/>
                    <a:pt x="233917" y="42530"/>
                  </a:cubicBezTo>
                  <a:cubicBezTo>
                    <a:pt x="226829" y="53163"/>
                    <a:pt x="221688" y="65392"/>
                    <a:pt x="212652" y="74428"/>
                  </a:cubicBezTo>
                  <a:cubicBezTo>
                    <a:pt x="203616" y="83464"/>
                    <a:pt x="187527" y="84857"/>
                    <a:pt x="180754" y="95693"/>
                  </a:cubicBezTo>
                  <a:cubicBezTo>
                    <a:pt x="168874" y="114701"/>
                    <a:pt x="166577" y="138223"/>
                    <a:pt x="159489" y="159488"/>
                  </a:cubicBezTo>
                  <a:lnTo>
                    <a:pt x="148856" y="191386"/>
                  </a:lnTo>
                  <a:lnTo>
                    <a:pt x="138224" y="223284"/>
                  </a:lnTo>
                  <a:cubicBezTo>
                    <a:pt x="151636" y="330586"/>
                    <a:pt x="139820" y="281236"/>
                    <a:pt x="170121" y="372139"/>
                  </a:cubicBezTo>
                  <a:cubicBezTo>
                    <a:pt x="173665" y="382772"/>
                    <a:pt x="191386" y="379228"/>
                    <a:pt x="202019" y="382772"/>
                  </a:cubicBezTo>
                  <a:cubicBezTo>
                    <a:pt x="209107" y="393405"/>
                    <a:pt x="214248" y="405634"/>
                    <a:pt x="223284" y="414670"/>
                  </a:cubicBezTo>
                  <a:cubicBezTo>
                    <a:pt x="232320" y="423706"/>
                    <a:pt x="245365" y="427754"/>
                    <a:pt x="255182" y="435935"/>
                  </a:cubicBezTo>
                  <a:cubicBezTo>
                    <a:pt x="266733" y="445561"/>
                    <a:pt x="276447" y="457200"/>
                    <a:pt x="287079" y="467833"/>
                  </a:cubicBezTo>
                  <a:cubicBezTo>
                    <a:pt x="295727" y="493775"/>
                    <a:pt x="298367" y="511018"/>
                    <a:pt x="318977" y="531628"/>
                  </a:cubicBezTo>
                  <a:cubicBezTo>
                    <a:pt x="328013" y="540664"/>
                    <a:pt x="340242" y="545805"/>
                    <a:pt x="350875" y="552893"/>
                  </a:cubicBezTo>
                  <a:lnTo>
                    <a:pt x="372140" y="616688"/>
                  </a:lnTo>
                  <a:cubicBezTo>
                    <a:pt x="380222" y="640934"/>
                    <a:pt x="406588" y="656238"/>
                    <a:pt x="414670" y="680484"/>
                  </a:cubicBezTo>
                  <a:lnTo>
                    <a:pt x="425303" y="712381"/>
                  </a:lnTo>
                  <a:cubicBezTo>
                    <a:pt x="418215" y="723014"/>
                    <a:pt x="409228" y="732602"/>
                    <a:pt x="404038" y="744279"/>
                  </a:cubicBezTo>
                  <a:cubicBezTo>
                    <a:pt x="364943" y="832244"/>
                    <a:pt x="405180" y="785668"/>
                    <a:pt x="361507" y="829339"/>
                  </a:cubicBezTo>
                  <a:cubicBezTo>
                    <a:pt x="357963" y="839972"/>
                    <a:pt x="357876" y="852485"/>
                    <a:pt x="350875" y="861237"/>
                  </a:cubicBezTo>
                  <a:cubicBezTo>
                    <a:pt x="342892" y="871216"/>
                    <a:pt x="329376" y="875074"/>
                    <a:pt x="318977" y="882502"/>
                  </a:cubicBezTo>
                  <a:cubicBezTo>
                    <a:pt x="304557" y="892802"/>
                    <a:pt x="288977" y="901869"/>
                    <a:pt x="276447" y="914400"/>
                  </a:cubicBezTo>
                  <a:cubicBezTo>
                    <a:pt x="267411" y="923436"/>
                    <a:pt x="264218" y="937262"/>
                    <a:pt x="255182" y="946298"/>
                  </a:cubicBezTo>
                  <a:cubicBezTo>
                    <a:pt x="237913" y="963567"/>
                    <a:pt x="200211" y="977710"/>
                    <a:pt x="180754" y="988828"/>
                  </a:cubicBezTo>
                  <a:cubicBezTo>
                    <a:pt x="169659" y="995168"/>
                    <a:pt x="159489" y="1003005"/>
                    <a:pt x="148856" y="1010093"/>
                  </a:cubicBezTo>
                  <a:cubicBezTo>
                    <a:pt x="141768" y="1020726"/>
                    <a:pt x="135772" y="1032174"/>
                    <a:pt x="127591" y="1041991"/>
                  </a:cubicBezTo>
                  <a:cubicBezTo>
                    <a:pt x="117965" y="1053542"/>
                    <a:pt x="104034" y="1061377"/>
                    <a:pt x="95693" y="1073888"/>
                  </a:cubicBezTo>
                  <a:cubicBezTo>
                    <a:pt x="89476" y="1083213"/>
                    <a:pt x="90073" y="1095761"/>
                    <a:pt x="85061" y="1105786"/>
                  </a:cubicBezTo>
                  <a:cubicBezTo>
                    <a:pt x="79346" y="1117216"/>
                    <a:pt x="69511" y="1126254"/>
                    <a:pt x="63796" y="1137684"/>
                  </a:cubicBezTo>
                  <a:cubicBezTo>
                    <a:pt x="19775" y="1225725"/>
                    <a:pt x="92841" y="1110063"/>
                    <a:pt x="31898" y="1201479"/>
                  </a:cubicBezTo>
                  <a:cubicBezTo>
                    <a:pt x="28354" y="1212112"/>
                    <a:pt x="23786" y="1222456"/>
                    <a:pt x="21266" y="1233377"/>
                  </a:cubicBezTo>
                  <a:cubicBezTo>
                    <a:pt x="13139" y="1268595"/>
                    <a:pt x="0" y="1339702"/>
                    <a:pt x="0" y="1339702"/>
                  </a:cubicBezTo>
                  <a:cubicBezTo>
                    <a:pt x="3544" y="1357423"/>
                    <a:pt x="6250" y="1375333"/>
                    <a:pt x="10633" y="1392865"/>
                  </a:cubicBezTo>
                  <a:cubicBezTo>
                    <a:pt x="13351" y="1403738"/>
                    <a:pt x="13341" y="1416838"/>
                    <a:pt x="21266" y="1424763"/>
                  </a:cubicBezTo>
                  <a:cubicBezTo>
                    <a:pt x="39338" y="1442835"/>
                    <a:pt x="85061" y="1467293"/>
                    <a:pt x="85061" y="1467293"/>
                  </a:cubicBezTo>
                  <a:cubicBezTo>
                    <a:pt x="103618" y="1522967"/>
                    <a:pt x="87767" y="1491264"/>
                    <a:pt x="148856" y="1552353"/>
                  </a:cubicBezTo>
                  <a:lnTo>
                    <a:pt x="170121" y="1573619"/>
                  </a:lnTo>
                  <a:cubicBezTo>
                    <a:pt x="188165" y="1627747"/>
                    <a:pt x="166255" y="1590373"/>
                    <a:pt x="212652" y="1616149"/>
                  </a:cubicBezTo>
                  <a:cubicBezTo>
                    <a:pt x="322333" y="1677083"/>
                    <a:pt x="236168" y="1645252"/>
                    <a:pt x="308345" y="1669312"/>
                  </a:cubicBezTo>
                  <a:cubicBezTo>
                    <a:pt x="315433" y="1679944"/>
                    <a:pt x="323895" y="1689779"/>
                    <a:pt x="329610" y="1701209"/>
                  </a:cubicBezTo>
                  <a:cubicBezTo>
                    <a:pt x="348087" y="1738163"/>
                    <a:pt x="340242" y="1762806"/>
                    <a:pt x="340242" y="1807535"/>
                  </a:cubicBezTo>
                </a:path>
              </a:pathLst>
            </a:cu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40" name="Connettore 1 39"/>
            <p:cNvCxnSpPr/>
            <p:nvPr/>
          </p:nvCxnSpPr>
          <p:spPr>
            <a:xfrm>
              <a:off x="3203878" y="3069318"/>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3132390" y="3186752"/>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a:off x="3146688" y="3315295"/>
              <a:ext cx="214466"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a:off x="3242006" y="3432729"/>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3110149" y="3523186"/>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Connettore 1 44"/>
            <p:cNvCxnSpPr/>
            <p:nvPr/>
          </p:nvCxnSpPr>
          <p:spPr>
            <a:xfrm>
              <a:off x="3183227" y="3645380"/>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Connettore 1 45"/>
            <p:cNvCxnSpPr/>
            <p:nvPr/>
          </p:nvCxnSpPr>
          <p:spPr>
            <a:xfrm>
              <a:off x="3203878" y="3762815"/>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Connettore 1 46"/>
            <p:cNvCxnSpPr/>
            <p:nvPr/>
          </p:nvCxnSpPr>
          <p:spPr>
            <a:xfrm>
              <a:off x="3132390" y="3875488"/>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Connettore 1 47"/>
            <p:cNvCxnSpPr/>
            <p:nvPr/>
          </p:nvCxnSpPr>
          <p:spPr>
            <a:xfrm>
              <a:off x="2987824" y="4005618"/>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Connettore 1 48"/>
            <p:cNvCxnSpPr/>
            <p:nvPr/>
          </p:nvCxnSpPr>
          <p:spPr>
            <a:xfrm>
              <a:off x="3099028" y="4111943"/>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Connettore 1 49"/>
            <p:cNvCxnSpPr/>
            <p:nvPr/>
          </p:nvCxnSpPr>
          <p:spPr>
            <a:xfrm>
              <a:off x="3038660" y="4229378"/>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Connettore 1 50"/>
            <p:cNvCxnSpPr/>
            <p:nvPr/>
          </p:nvCxnSpPr>
          <p:spPr>
            <a:xfrm>
              <a:off x="2994179" y="4356334"/>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Connettore 1 51"/>
            <p:cNvCxnSpPr/>
            <p:nvPr/>
          </p:nvCxnSpPr>
          <p:spPr>
            <a:xfrm>
              <a:off x="3059313" y="4465834"/>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Connettore 1 52"/>
            <p:cNvCxnSpPr/>
            <p:nvPr/>
          </p:nvCxnSpPr>
          <p:spPr>
            <a:xfrm>
              <a:off x="3173695" y="4583268"/>
              <a:ext cx="216054"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uppo 68"/>
          <p:cNvGrpSpPr>
            <a:grpSpLocks/>
          </p:cNvGrpSpPr>
          <p:nvPr/>
        </p:nvGrpSpPr>
        <p:grpSpPr bwMode="auto">
          <a:xfrm>
            <a:off x="2552669" y="2205038"/>
            <a:ext cx="469900" cy="1806575"/>
            <a:chOff x="2987824" y="3009014"/>
            <a:chExt cx="470236" cy="1807535"/>
          </a:xfrm>
        </p:grpSpPr>
        <p:sp>
          <p:nvSpPr>
            <p:cNvPr id="55" name="Figura a mano libera 54"/>
            <p:cNvSpPr/>
            <p:nvPr/>
          </p:nvSpPr>
          <p:spPr>
            <a:xfrm>
              <a:off x="2994179" y="3009014"/>
              <a:ext cx="425754" cy="1807535"/>
            </a:xfrm>
            <a:custGeom>
              <a:avLst/>
              <a:gdLst>
                <a:gd name="connsiteX0" fmla="*/ 382773 w 425303"/>
                <a:gd name="connsiteY0" fmla="*/ 0 h 1807535"/>
                <a:gd name="connsiteX1" fmla="*/ 265814 w 425303"/>
                <a:gd name="connsiteY1" fmla="*/ 21265 h 1807535"/>
                <a:gd name="connsiteX2" fmla="*/ 233917 w 425303"/>
                <a:gd name="connsiteY2" fmla="*/ 42530 h 1807535"/>
                <a:gd name="connsiteX3" fmla="*/ 212652 w 425303"/>
                <a:gd name="connsiteY3" fmla="*/ 74428 h 1807535"/>
                <a:gd name="connsiteX4" fmla="*/ 180754 w 425303"/>
                <a:gd name="connsiteY4" fmla="*/ 95693 h 1807535"/>
                <a:gd name="connsiteX5" fmla="*/ 159489 w 425303"/>
                <a:gd name="connsiteY5" fmla="*/ 159488 h 1807535"/>
                <a:gd name="connsiteX6" fmla="*/ 148856 w 425303"/>
                <a:gd name="connsiteY6" fmla="*/ 191386 h 1807535"/>
                <a:gd name="connsiteX7" fmla="*/ 138224 w 425303"/>
                <a:gd name="connsiteY7" fmla="*/ 223284 h 1807535"/>
                <a:gd name="connsiteX8" fmla="*/ 170121 w 425303"/>
                <a:gd name="connsiteY8" fmla="*/ 372139 h 1807535"/>
                <a:gd name="connsiteX9" fmla="*/ 202019 w 425303"/>
                <a:gd name="connsiteY9" fmla="*/ 382772 h 1807535"/>
                <a:gd name="connsiteX10" fmla="*/ 223284 w 425303"/>
                <a:gd name="connsiteY10" fmla="*/ 414670 h 1807535"/>
                <a:gd name="connsiteX11" fmla="*/ 255182 w 425303"/>
                <a:gd name="connsiteY11" fmla="*/ 435935 h 1807535"/>
                <a:gd name="connsiteX12" fmla="*/ 287079 w 425303"/>
                <a:gd name="connsiteY12" fmla="*/ 467833 h 1807535"/>
                <a:gd name="connsiteX13" fmla="*/ 318977 w 425303"/>
                <a:gd name="connsiteY13" fmla="*/ 531628 h 1807535"/>
                <a:gd name="connsiteX14" fmla="*/ 350875 w 425303"/>
                <a:gd name="connsiteY14" fmla="*/ 552893 h 1807535"/>
                <a:gd name="connsiteX15" fmla="*/ 372140 w 425303"/>
                <a:gd name="connsiteY15" fmla="*/ 616688 h 1807535"/>
                <a:gd name="connsiteX16" fmla="*/ 414670 w 425303"/>
                <a:gd name="connsiteY16" fmla="*/ 680484 h 1807535"/>
                <a:gd name="connsiteX17" fmla="*/ 425303 w 425303"/>
                <a:gd name="connsiteY17" fmla="*/ 712381 h 1807535"/>
                <a:gd name="connsiteX18" fmla="*/ 404038 w 425303"/>
                <a:gd name="connsiteY18" fmla="*/ 744279 h 1807535"/>
                <a:gd name="connsiteX19" fmla="*/ 361507 w 425303"/>
                <a:gd name="connsiteY19" fmla="*/ 829339 h 1807535"/>
                <a:gd name="connsiteX20" fmla="*/ 350875 w 425303"/>
                <a:gd name="connsiteY20" fmla="*/ 861237 h 1807535"/>
                <a:gd name="connsiteX21" fmla="*/ 318977 w 425303"/>
                <a:gd name="connsiteY21" fmla="*/ 882502 h 1807535"/>
                <a:gd name="connsiteX22" fmla="*/ 276447 w 425303"/>
                <a:gd name="connsiteY22" fmla="*/ 914400 h 1807535"/>
                <a:gd name="connsiteX23" fmla="*/ 255182 w 425303"/>
                <a:gd name="connsiteY23" fmla="*/ 946298 h 1807535"/>
                <a:gd name="connsiteX24" fmla="*/ 180754 w 425303"/>
                <a:gd name="connsiteY24" fmla="*/ 988828 h 1807535"/>
                <a:gd name="connsiteX25" fmla="*/ 148856 w 425303"/>
                <a:gd name="connsiteY25" fmla="*/ 1010093 h 1807535"/>
                <a:gd name="connsiteX26" fmla="*/ 127591 w 425303"/>
                <a:gd name="connsiteY26" fmla="*/ 1041991 h 1807535"/>
                <a:gd name="connsiteX27" fmla="*/ 95693 w 425303"/>
                <a:gd name="connsiteY27" fmla="*/ 1073888 h 1807535"/>
                <a:gd name="connsiteX28" fmla="*/ 85061 w 425303"/>
                <a:gd name="connsiteY28" fmla="*/ 1105786 h 1807535"/>
                <a:gd name="connsiteX29" fmla="*/ 63796 w 425303"/>
                <a:gd name="connsiteY29" fmla="*/ 1137684 h 1807535"/>
                <a:gd name="connsiteX30" fmla="*/ 31898 w 425303"/>
                <a:gd name="connsiteY30" fmla="*/ 1201479 h 1807535"/>
                <a:gd name="connsiteX31" fmla="*/ 21266 w 425303"/>
                <a:gd name="connsiteY31" fmla="*/ 1233377 h 1807535"/>
                <a:gd name="connsiteX32" fmla="*/ 0 w 425303"/>
                <a:gd name="connsiteY32" fmla="*/ 1339702 h 1807535"/>
                <a:gd name="connsiteX33" fmla="*/ 10633 w 425303"/>
                <a:gd name="connsiteY33" fmla="*/ 1392865 h 1807535"/>
                <a:gd name="connsiteX34" fmla="*/ 21266 w 425303"/>
                <a:gd name="connsiteY34" fmla="*/ 1424763 h 1807535"/>
                <a:gd name="connsiteX35" fmla="*/ 85061 w 425303"/>
                <a:gd name="connsiteY35" fmla="*/ 1467293 h 1807535"/>
                <a:gd name="connsiteX36" fmla="*/ 148856 w 425303"/>
                <a:gd name="connsiteY36" fmla="*/ 1552353 h 1807535"/>
                <a:gd name="connsiteX37" fmla="*/ 170121 w 425303"/>
                <a:gd name="connsiteY37" fmla="*/ 1573619 h 1807535"/>
                <a:gd name="connsiteX38" fmla="*/ 212652 w 425303"/>
                <a:gd name="connsiteY38" fmla="*/ 1616149 h 1807535"/>
                <a:gd name="connsiteX39" fmla="*/ 308345 w 425303"/>
                <a:gd name="connsiteY39" fmla="*/ 1669312 h 1807535"/>
                <a:gd name="connsiteX40" fmla="*/ 329610 w 425303"/>
                <a:gd name="connsiteY40" fmla="*/ 1701209 h 1807535"/>
                <a:gd name="connsiteX41" fmla="*/ 340242 w 425303"/>
                <a:gd name="connsiteY41" fmla="*/ 1807535 h 18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5303" h="1807535">
                  <a:moveTo>
                    <a:pt x="382773" y="0"/>
                  </a:moveTo>
                  <a:cubicBezTo>
                    <a:pt x="353459" y="3664"/>
                    <a:pt x="298592" y="4876"/>
                    <a:pt x="265814" y="21265"/>
                  </a:cubicBezTo>
                  <a:cubicBezTo>
                    <a:pt x="254384" y="26980"/>
                    <a:pt x="244549" y="35442"/>
                    <a:pt x="233917" y="42530"/>
                  </a:cubicBezTo>
                  <a:cubicBezTo>
                    <a:pt x="226829" y="53163"/>
                    <a:pt x="221688" y="65392"/>
                    <a:pt x="212652" y="74428"/>
                  </a:cubicBezTo>
                  <a:cubicBezTo>
                    <a:pt x="203616" y="83464"/>
                    <a:pt x="187527" y="84857"/>
                    <a:pt x="180754" y="95693"/>
                  </a:cubicBezTo>
                  <a:cubicBezTo>
                    <a:pt x="168874" y="114701"/>
                    <a:pt x="166577" y="138223"/>
                    <a:pt x="159489" y="159488"/>
                  </a:cubicBezTo>
                  <a:lnTo>
                    <a:pt x="148856" y="191386"/>
                  </a:lnTo>
                  <a:lnTo>
                    <a:pt x="138224" y="223284"/>
                  </a:lnTo>
                  <a:cubicBezTo>
                    <a:pt x="151636" y="330586"/>
                    <a:pt x="139820" y="281236"/>
                    <a:pt x="170121" y="372139"/>
                  </a:cubicBezTo>
                  <a:cubicBezTo>
                    <a:pt x="173665" y="382772"/>
                    <a:pt x="191386" y="379228"/>
                    <a:pt x="202019" y="382772"/>
                  </a:cubicBezTo>
                  <a:cubicBezTo>
                    <a:pt x="209107" y="393405"/>
                    <a:pt x="214248" y="405634"/>
                    <a:pt x="223284" y="414670"/>
                  </a:cubicBezTo>
                  <a:cubicBezTo>
                    <a:pt x="232320" y="423706"/>
                    <a:pt x="245365" y="427754"/>
                    <a:pt x="255182" y="435935"/>
                  </a:cubicBezTo>
                  <a:cubicBezTo>
                    <a:pt x="266733" y="445561"/>
                    <a:pt x="276447" y="457200"/>
                    <a:pt x="287079" y="467833"/>
                  </a:cubicBezTo>
                  <a:cubicBezTo>
                    <a:pt x="295727" y="493775"/>
                    <a:pt x="298367" y="511018"/>
                    <a:pt x="318977" y="531628"/>
                  </a:cubicBezTo>
                  <a:cubicBezTo>
                    <a:pt x="328013" y="540664"/>
                    <a:pt x="340242" y="545805"/>
                    <a:pt x="350875" y="552893"/>
                  </a:cubicBezTo>
                  <a:lnTo>
                    <a:pt x="372140" y="616688"/>
                  </a:lnTo>
                  <a:cubicBezTo>
                    <a:pt x="380222" y="640934"/>
                    <a:pt x="406588" y="656238"/>
                    <a:pt x="414670" y="680484"/>
                  </a:cubicBezTo>
                  <a:lnTo>
                    <a:pt x="425303" y="712381"/>
                  </a:lnTo>
                  <a:cubicBezTo>
                    <a:pt x="418215" y="723014"/>
                    <a:pt x="409228" y="732602"/>
                    <a:pt x="404038" y="744279"/>
                  </a:cubicBezTo>
                  <a:cubicBezTo>
                    <a:pt x="364943" y="832244"/>
                    <a:pt x="405180" y="785668"/>
                    <a:pt x="361507" y="829339"/>
                  </a:cubicBezTo>
                  <a:cubicBezTo>
                    <a:pt x="357963" y="839972"/>
                    <a:pt x="357876" y="852485"/>
                    <a:pt x="350875" y="861237"/>
                  </a:cubicBezTo>
                  <a:cubicBezTo>
                    <a:pt x="342892" y="871216"/>
                    <a:pt x="329376" y="875074"/>
                    <a:pt x="318977" y="882502"/>
                  </a:cubicBezTo>
                  <a:cubicBezTo>
                    <a:pt x="304557" y="892802"/>
                    <a:pt x="288977" y="901869"/>
                    <a:pt x="276447" y="914400"/>
                  </a:cubicBezTo>
                  <a:cubicBezTo>
                    <a:pt x="267411" y="923436"/>
                    <a:pt x="264218" y="937262"/>
                    <a:pt x="255182" y="946298"/>
                  </a:cubicBezTo>
                  <a:cubicBezTo>
                    <a:pt x="237913" y="963567"/>
                    <a:pt x="200211" y="977710"/>
                    <a:pt x="180754" y="988828"/>
                  </a:cubicBezTo>
                  <a:cubicBezTo>
                    <a:pt x="169659" y="995168"/>
                    <a:pt x="159489" y="1003005"/>
                    <a:pt x="148856" y="1010093"/>
                  </a:cubicBezTo>
                  <a:cubicBezTo>
                    <a:pt x="141768" y="1020726"/>
                    <a:pt x="135772" y="1032174"/>
                    <a:pt x="127591" y="1041991"/>
                  </a:cubicBezTo>
                  <a:cubicBezTo>
                    <a:pt x="117965" y="1053542"/>
                    <a:pt x="104034" y="1061377"/>
                    <a:pt x="95693" y="1073888"/>
                  </a:cubicBezTo>
                  <a:cubicBezTo>
                    <a:pt x="89476" y="1083213"/>
                    <a:pt x="90073" y="1095761"/>
                    <a:pt x="85061" y="1105786"/>
                  </a:cubicBezTo>
                  <a:cubicBezTo>
                    <a:pt x="79346" y="1117216"/>
                    <a:pt x="69511" y="1126254"/>
                    <a:pt x="63796" y="1137684"/>
                  </a:cubicBezTo>
                  <a:cubicBezTo>
                    <a:pt x="19775" y="1225725"/>
                    <a:pt x="92841" y="1110063"/>
                    <a:pt x="31898" y="1201479"/>
                  </a:cubicBezTo>
                  <a:cubicBezTo>
                    <a:pt x="28354" y="1212112"/>
                    <a:pt x="23786" y="1222456"/>
                    <a:pt x="21266" y="1233377"/>
                  </a:cubicBezTo>
                  <a:cubicBezTo>
                    <a:pt x="13139" y="1268595"/>
                    <a:pt x="0" y="1339702"/>
                    <a:pt x="0" y="1339702"/>
                  </a:cubicBezTo>
                  <a:cubicBezTo>
                    <a:pt x="3544" y="1357423"/>
                    <a:pt x="6250" y="1375333"/>
                    <a:pt x="10633" y="1392865"/>
                  </a:cubicBezTo>
                  <a:cubicBezTo>
                    <a:pt x="13351" y="1403738"/>
                    <a:pt x="13341" y="1416838"/>
                    <a:pt x="21266" y="1424763"/>
                  </a:cubicBezTo>
                  <a:cubicBezTo>
                    <a:pt x="39338" y="1442835"/>
                    <a:pt x="85061" y="1467293"/>
                    <a:pt x="85061" y="1467293"/>
                  </a:cubicBezTo>
                  <a:cubicBezTo>
                    <a:pt x="103618" y="1522967"/>
                    <a:pt x="87767" y="1491264"/>
                    <a:pt x="148856" y="1552353"/>
                  </a:cubicBezTo>
                  <a:lnTo>
                    <a:pt x="170121" y="1573619"/>
                  </a:lnTo>
                  <a:cubicBezTo>
                    <a:pt x="188165" y="1627747"/>
                    <a:pt x="166255" y="1590373"/>
                    <a:pt x="212652" y="1616149"/>
                  </a:cubicBezTo>
                  <a:cubicBezTo>
                    <a:pt x="322333" y="1677083"/>
                    <a:pt x="236168" y="1645252"/>
                    <a:pt x="308345" y="1669312"/>
                  </a:cubicBezTo>
                  <a:cubicBezTo>
                    <a:pt x="315433" y="1679944"/>
                    <a:pt x="323895" y="1689779"/>
                    <a:pt x="329610" y="1701209"/>
                  </a:cubicBezTo>
                  <a:cubicBezTo>
                    <a:pt x="348087" y="1738163"/>
                    <a:pt x="340242" y="1762806"/>
                    <a:pt x="340242" y="180753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56" name="Connettore 1 55"/>
            <p:cNvCxnSpPr/>
            <p:nvPr/>
          </p:nvCxnSpPr>
          <p:spPr>
            <a:xfrm>
              <a:off x="3203878" y="3069371"/>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ttore 1 56"/>
            <p:cNvCxnSpPr/>
            <p:nvPr/>
          </p:nvCxnSpPr>
          <p:spPr>
            <a:xfrm>
              <a:off x="3132389" y="3186908"/>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Connettore 1 57"/>
            <p:cNvCxnSpPr/>
            <p:nvPr/>
          </p:nvCxnSpPr>
          <p:spPr>
            <a:xfrm>
              <a:off x="3146688" y="3315564"/>
              <a:ext cx="2144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a:off x="3242006" y="3431513"/>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a:off x="3110148" y="3523637"/>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Connettore 1 60"/>
            <p:cNvCxnSpPr/>
            <p:nvPr/>
          </p:nvCxnSpPr>
          <p:spPr>
            <a:xfrm>
              <a:off x="3183226" y="3644351"/>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Connettore 1 61"/>
            <p:cNvCxnSpPr/>
            <p:nvPr/>
          </p:nvCxnSpPr>
          <p:spPr>
            <a:xfrm>
              <a:off x="3203878" y="3761889"/>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ttore 1 62"/>
            <p:cNvCxnSpPr/>
            <p:nvPr/>
          </p:nvCxnSpPr>
          <p:spPr>
            <a:xfrm>
              <a:off x="3132389" y="3874661"/>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Connettore 1 63"/>
            <p:cNvCxnSpPr/>
            <p:nvPr/>
          </p:nvCxnSpPr>
          <p:spPr>
            <a:xfrm>
              <a:off x="2987824" y="4004905"/>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onnettore 1 64"/>
            <p:cNvCxnSpPr/>
            <p:nvPr/>
          </p:nvCxnSpPr>
          <p:spPr>
            <a:xfrm>
              <a:off x="3099028" y="4112912"/>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ttore 1 65"/>
            <p:cNvCxnSpPr/>
            <p:nvPr/>
          </p:nvCxnSpPr>
          <p:spPr>
            <a:xfrm>
              <a:off x="3038660" y="4228862"/>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a:off x="2994179" y="4355929"/>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3059312" y="4465525"/>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3173694" y="4583062"/>
              <a:ext cx="2160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0" name="Figura a mano libera 69"/>
          <p:cNvSpPr/>
          <p:nvPr/>
        </p:nvSpPr>
        <p:spPr>
          <a:xfrm>
            <a:off x="5648294" y="465138"/>
            <a:ext cx="393700" cy="5981700"/>
          </a:xfrm>
          <a:custGeom>
            <a:avLst/>
            <a:gdLst>
              <a:gd name="connsiteX0" fmla="*/ 254000 w 393700"/>
              <a:gd name="connsiteY0" fmla="*/ 0 h 5981700"/>
              <a:gd name="connsiteX1" fmla="*/ 215900 w 393700"/>
              <a:gd name="connsiteY1" fmla="*/ 63500 h 5981700"/>
              <a:gd name="connsiteX2" fmla="*/ 203200 w 393700"/>
              <a:gd name="connsiteY2" fmla="*/ 114300 h 5981700"/>
              <a:gd name="connsiteX3" fmla="*/ 177800 w 393700"/>
              <a:gd name="connsiteY3" fmla="*/ 190500 h 5981700"/>
              <a:gd name="connsiteX4" fmla="*/ 139700 w 393700"/>
              <a:gd name="connsiteY4" fmla="*/ 304800 h 5981700"/>
              <a:gd name="connsiteX5" fmla="*/ 127000 w 393700"/>
              <a:gd name="connsiteY5" fmla="*/ 355600 h 5981700"/>
              <a:gd name="connsiteX6" fmla="*/ 101600 w 393700"/>
              <a:gd name="connsiteY6" fmla="*/ 482600 h 5981700"/>
              <a:gd name="connsiteX7" fmla="*/ 127000 w 393700"/>
              <a:gd name="connsiteY7" fmla="*/ 609600 h 5981700"/>
              <a:gd name="connsiteX8" fmla="*/ 139700 w 393700"/>
              <a:gd name="connsiteY8" fmla="*/ 647700 h 5981700"/>
              <a:gd name="connsiteX9" fmla="*/ 165100 w 393700"/>
              <a:gd name="connsiteY9" fmla="*/ 685800 h 5981700"/>
              <a:gd name="connsiteX10" fmla="*/ 190500 w 393700"/>
              <a:gd name="connsiteY10" fmla="*/ 762000 h 5981700"/>
              <a:gd name="connsiteX11" fmla="*/ 215900 w 393700"/>
              <a:gd name="connsiteY11" fmla="*/ 838200 h 5981700"/>
              <a:gd name="connsiteX12" fmla="*/ 254000 w 393700"/>
              <a:gd name="connsiteY12" fmla="*/ 952500 h 5981700"/>
              <a:gd name="connsiteX13" fmla="*/ 266700 w 393700"/>
              <a:gd name="connsiteY13" fmla="*/ 990600 h 5981700"/>
              <a:gd name="connsiteX14" fmla="*/ 279400 w 393700"/>
              <a:gd name="connsiteY14" fmla="*/ 1028700 h 5981700"/>
              <a:gd name="connsiteX15" fmla="*/ 266700 w 393700"/>
              <a:gd name="connsiteY15" fmla="*/ 1130300 h 5981700"/>
              <a:gd name="connsiteX16" fmla="*/ 241300 w 393700"/>
              <a:gd name="connsiteY16" fmla="*/ 1320800 h 5981700"/>
              <a:gd name="connsiteX17" fmla="*/ 215900 w 393700"/>
              <a:gd name="connsiteY17" fmla="*/ 1600200 h 5981700"/>
              <a:gd name="connsiteX18" fmla="*/ 190500 w 393700"/>
              <a:gd name="connsiteY18" fmla="*/ 1993900 h 5981700"/>
              <a:gd name="connsiteX19" fmla="*/ 152400 w 393700"/>
              <a:gd name="connsiteY19" fmla="*/ 2120900 h 5981700"/>
              <a:gd name="connsiteX20" fmla="*/ 127000 w 393700"/>
              <a:gd name="connsiteY20" fmla="*/ 2197100 h 5981700"/>
              <a:gd name="connsiteX21" fmla="*/ 101600 w 393700"/>
              <a:gd name="connsiteY21" fmla="*/ 2235200 h 5981700"/>
              <a:gd name="connsiteX22" fmla="*/ 88900 w 393700"/>
              <a:gd name="connsiteY22" fmla="*/ 2298700 h 5981700"/>
              <a:gd name="connsiteX23" fmla="*/ 50800 w 393700"/>
              <a:gd name="connsiteY23" fmla="*/ 2349500 h 5981700"/>
              <a:gd name="connsiteX24" fmla="*/ 38100 w 393700"/>
              <a:gd name="connsiteY24" fmla="*/ 2387600 h 5981700"/>
              <a:gd name="connsiteX25" fmla="*/ 0 w 393700"/>
              <a:gd name="connsiteY25" fmla="*/ 2463800 h 5981700"/>
              <a:gd name="connsiteX26" fmla="*/ 12700 w 393700"/>
              <a:gd name="connsiteY26" fmla="*/ 2641600 h 5981700"/>
              <a:gd name="connsiteX27" fmla="*/ 25400 w 393700"/>
              <a:gd name="connsiteY27" fmla="*/ 2705100 h 5981700"/>
              <a:gd name="connsiteX28" fmla="*/ 63500 w 393700"/>
              <a:gd name="connsiteY28" fmla="*/ 2730500 h 5981700"/>
              <a:gd name="connsiteX29" fmla="*/ 101600 w 393700"/>
              <a:gd name="connsiteY29" fmla="*/ 2819400 h 5981700"/>
              <a:gd name="connsiteX30" fmla="*/ 139700 w 393700"/>
              <a:gd name="connsiteY30" fmla="*/ 2844800 h 5981700"/>
              <a:gd name="connsiteX31" fmla="*/ 165100 w 393700"/>
              <a:gd name="connsiteY31" fmla="*/ 2882900 h 5981700"/>
              <a:gd name="connsiteX32" fmla="*/ 190500 w 393700"/>
              <a:gd name="connsiteY32" fmla="*/ 2971800 h 5981700"/>
              <a:gd name="connsiteX33" fmla="*/ 215900 w 393700"/>
              <a:gd name="connsiteY33" fmla="*/ 3009900 h 5981700"/>
              <a:gd name="connsiteX34" fmla="*/ 241300 w 393700"/>
              <a:gd name="connsiteY34" fmla="*/ 3086100 h 5981700"/>
              <a:gd name="connsiteX35" fmla="*/ 266700 w 393700"/>
              <a:gd name="connsiteY35" fmla="*/ 3124200 h 5981700"/>
              <a:gd name="connsiteX36" fmla="*/ 304800 w 393700"/>
              <a:gd name="connsiteY36" fmla="*/ 3251200 h 5981700"/>
              <a:gd name="connsiteX37" fmla="*/ 317500 w 393700"/>
              <a:gd name="connsiteY37" fmla="*/ 3327400 h 5981700"/>
              <a:gd name="connsiteX38" fmla="*/ 304800 w 393700"/>
              <a:gd name="connsiteY38" fmla="*/ 3530600 h 5981700"/>
              <a:gd name="connsiteX39" fmla="*/ 266700 w 393700"/>
              <a:gd name="connsiteY39" fmla="*/ 3619500 h 5981700"/>
              <a:gd name="connsiteX40" fmla="*/ 241300 w 393700"/>
              <a:gd name="connsiteY40" fmla="*/ 3695700 h 5981700"/>
              <a:gd name="connsiteX41" fmla="*/ 228600 w 393700"/>
              <a:gd name="connsiteY41" fmla="*/ 3733800 h 5981700"/>
              <a:gd name="connsiteX42" fmla="*/ 203200 w 393700"/>
              <a:gd name="connsiteY42" fmla="*/ 3771900 h 5981700"/>
              <a:gd name="connsiteX43" fmla="*/ 190500 w 393700"/>
              <a:gd name="connsiteY43" fmla="*/ 3810000 h 5981700"/>
              <a:gd name="connsiteX44" fmla="*/ 190500 w 393700"/>
              <a:gd name="connsiteY44" fmla="*/ 4025900 h 5981700"/>
              <a:gd name="connsiteX45" fmla="*/ 215900 w 393700"/>
              <a:gd name="connsiteY45" fmla="*/ 4076700 h 5981700"/>
              <a:gd name="connsiteX46" fmla="*/ 241300 w 393700"/>
              <a:gd name="connsiteY46" fmla="*/ 4152900 h 5981700"/>
              <a:gd name="connsiteX47" fmla="*/ 254000 w 393700"/>
              <a:gd name="connsiteY47" fmla="*/ 4191000 h 5981700"/>
              <a:gd name="connsiteX48" fmla="*/ 266700 w 393700"/>
              <a:gd name="connsiteY48" fmla="*/ 4229100 h 5981700"/>
              <a:gd name="connsiteX49" fmla="*/ 292100 w 393700"/>
              <a:gd name="connsiteY49" fmla="*/ 4267200 h 5981700"/>
              <a:gd name="connsiteX50" fmla="*/ 279400 w 393700"/>
              <a:gd name="connsiteY50" fmla="*/ 4508500 h 5981700"/>
              <a:gd name="connsiteX51" fmla="*/ 254000 w 393700"/>
              <a:gd name="connsiteY51" fmla="*/ 4635500 h 5981700"/>
              <a:gd name="connsiteX52" fmla="*/ 241300 w 393700"/>
              <a:gd name="connsiteY52" fmla="*/ 4749800 h 5981700"/>
              <a:gd name="connsiteX53" fmla="*/ 228600 w 393700"/>
              <a:gd name="connsiteY53" fmla="*/ 5041900 h 5981700"/>
              <a:gd name="connsiteX54" fmla="*/ 203200 w 393700"/>
              <a:gd name="connsiteY54" fmla="*/ 5118100 h 5981700"/>
              <a:gd name="connsiteX55" fmla="*/ 215900 w 393700"/>
              <a:gd name="connsiteY55" fmla="*/ 5219700 h 5981700"/>
              <a:gd name="connsiteX56" fmla="*/ 266700 w 393700"/>
              <a:gd name="connsiteY56" fmla="*/ 5308600 h 5981700"/>
              <a:gd name="connsiteX57" fmla="*/ 304800 w 393700"/>
              <a:gd name="connsiteY57" fmla="*/ 5410200 h 5981700"/>
              <a:gd name="connsiteX58" fmla="*/ 317500 w 393700"/>
              <a:gd name="connsiteY58" fmla="*/ 5448300 h 5981700"/>
              <a:gd name="connsiteX59" fmla="*/ 355600 w 393700"/>
              <a:gd name="connsiteY59" fmla="*/ 5461000 h 5981700"/>
              <a:gd name="connsiteX60" fmla="*/ 393700 w 393700"/>
              <a:gd name="connsiteY60" fmla="*/ 5676900 h 5981700"/>
              <a:gd name="connsiteX61" fmla="*/ 381000 w 393700"/>
              <a:gd name="connsiteY61" fmla="*/ 5842000 h 5981700"/>
              <a:gd name="connsiteX62" fmla="*/ 342900 w 393700"/>
              <a:gd name="connsiteY62" fmla="*/ 5918200 h 5981700"/>
              <a:gd name="connsiteX63" fmla="*/ 330200 w 393700"/>
              <a:gd name="connsiteY63" fmla="*/ 5956300 h 5981700"/>
              <a:gd name="connsiteX64" fmla="*/ 317500 w 393700"/>
              <a:gd name="connsiteY64"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3700" h="5981700">
                <a:moveTo>
                  <a:pt x="254000" y="0"/>
                </a:moveTo>
                <a:cubicBezTo>
                  <a:pt x="241300" y="21167"/>
                  <a:pt x="225925" y="40943"/>
                  <a:pt x="215900" y="63500"/>
                </a:cubicBezTo>
                <a:cubicBezTo>
                  <a:pt x="208811" y="79450"/>
                  <a:pt x="208216" y="97582"/>
                  <a:pt x="203200" y="114300"/>
                </a:cubicBezTo>
                <a:cubicBezTo>
                  <a:pt x="195507" y="139945"/>
                  <a:pt x="186267" y="165100"/>
                  <a:pt x="177800" y="190500"/>
                </a:cubicBezTo>
                <a:lnTo>
                  <a:pt x="139700" y="304800"/>
                </a:lnTo>
                <a:cubicBezTo>
                  <a:pt x="134180" y="321359"/>
                  <a:pt x="130657" y="338533"/>
                  <a:pt x="127000" y="355600"/>
                </a:cubicBezTo>
                <a:cubicBezTo>
                  <a:pt x="117954" y="397813"/>
                  <a:pt x="101600" y="482600"/>
                  <a:pt x="101600" y="482600"/>
                </a:cubicBezTo>
                <a:cubicBezTo>
                  <a:pt x="111580" y="542477"/>
                  <a:pt x="111844" y="556553"/>
                  <a:pt x="127000" y="609600"/>
                </a:cubicBezTo>
                <a:cubicBezTo>
                  <a:pt x="130678" y="622472"/>
                  <a:pt x="133713" y="635726"/>
                  <a:pt x="139700" y="647700"/>
                </a:cubicBezTo>
                <a:cubicBezTo>
                  <a:pt x="146526" y="661352"/>
                  <a:pt x="158901" y="671852"/>
                  <a:pt x="165100" y="685800"/>
                </a:cubicBezTo>
                <a:cubicBezTo>
                  <a:pt x="175974" y="710266"/>
                  <a:pt x="182033" y="736600"/>
                  <a:pt x="190500" y="762000"/>
                </a:cubicBezTo>
                <a:lnTo>
                  <a:pt x="215900" y="838200"/>
                </a:lnTo>
                <a:lnTo>
                  <a:pt x="254000" y="952500"/>
                </a:lnTo>
                <a:lnTo>
                  <a:pt x="266700" y="990600"/>
                </a:lnTo>
                <a:lnTo>
                  <a:pt x="279400" y="1028700"/>
                </a:lnTo>
                <a:cubicBezTo>
                  <a:pt x="275167" y="1062567"/>
                  <a:pt x="270096" y="1096339"/>
                  <a:pt x="266700" y="1130300"/>
                </a:cubicBezTo>
                <a:cubicBezTo>
                  <a:pt x="248942" y="1307879"/>
                  <a:pt x="271156" y="1231231"/>
                  <a:pt x="241300" y="1320800"/>
                </a:cubicBezTo>
                <a:cubicBezTo>
                  <a:pt x="228255" y="1438203"/>
                  <a:pt x="223260" y="1471399"/>
                  <a:pt x="215900" y="1600200"/>
                </a:cubicBezTo>
                <a:cubicBezTo>
                  <a:pt x="208262" y="1733865"/>
                  <a:pt x="210698" y="1862611"/>
                  <a:pt x="190500" y="1993900"/>
                </a:cubicBezTo>
                <a:cubicBezTo>
                  <a:pt x="185016" y="2029545"/>
                  <a:pt x="162290" y="2091231"/>
                  <a:pt x="152400" y="2120900"/>
                </a:cubicBezTo>
                <a:lnTo>
                  <a:pt x="127000" y="2197100"/>
                </a:lnTo>
                <a:cubicBezTo>
                  <a:pt x="122173" y="2211580"/>
                  <a:pt x="110067" y="2222500"/>
                  <a:pt x="101600" y="2235200"/>
                </a:cubicBezTo>
                <a:cubicBezTo>
                  <a:pt x="97367" y="2256367"/>
                  <a:pt x="97667" y="2278975"/>
                  <a:pt x="88900" y="2298700"/>
                </a:cubicBezTo>
                <a:cubicBezTo>
                  <a:pt x="80303" y="2318042"/>
                  <a:pt x="61302" y="2331122"/>
                  <a:pt x="50800" y="2349500"/>
                </a:cubicBezTo>
                <a:cubicBezTo>
                  <a:pt x="44158" y="2361123"/>
                  <a:pt x="44087" y="2375626"/>
                  <a:pt x="38100" y="2387600"/>
                </a:cubicBezTo>
                <a:cubicBezTo>
                  <a:pt x="-11139" y="2486077"/>
                  <a:pt x="31922" y="2368035"/>
                  <a:pt x="0" y="2463800"/>
                </a:cubicBezTo>
                <a:cubicBezTo>
                  <a:pt x="4233" y="2523067"/>
                  <a:pt x="6480" y="2582509"/>
                  <a:pt x="12700" y="2641600"/>
                </a:cubicBezTo>
                <a:cubicBezTo>
                  <a:pt x="14960" y="2663067"/>
                  <a:pt x="14690" y="2686358"/>
                  <a:pt x="25400" y="2705100"/>
                </a:cubicBezTo>
                <a:cubicBezTo>
                  <a:pt x="32973" y="2718352"/>
                  <a:pt x="50800" y="2722033"/>
                  <a:pt x="63500" y="2730500"/>
                </a:cubicBezTo>
                <a:cubicBezTo>
                  <a:pt x="72323" y="2756969"/>
                  <a:pt x="84163" y="2798475"/>
                  <a:pt x="101600" y="2819400"/>
                </a:cubicBezTo>
                <a:cubicBezTo>
                  <a:pt x="111371" y="2831126"/>
                  <a:pt x="127000" y="2836333"/>
                  <a:pt x="139700" y="2844800"/>
                </a:cubicBezTo>
                <a:cubicBezTo>
                  <a:pt x="148167" y="2857500"/>
                  <a:pt x="158274" y="2869248"/>
                  <a:pt x="165100" y="2882900"/>
                </a:cubicBezTo>
                <a:cubicBezTo>
                  <a:pt x="189814" y="2932328"/>
                  <a:pt x="166085" y="2914833"/>
                  <a:pt x="190500" y="2971800"/>
                </a:cubicBezTo>
                <a:cubicBezTo>
                  <a:pt x="196513" y="2985829"/>
                  <a:pt x="209701" y="2995952"/>
                  <a:pt x="215900" y="3009900"/>
                </a:cubicBezTo>
                <a:cubicBezTo>
                  <a:pt x="226774" y="3034366"/>
                  <a:pt x="226448" y="3063823"/>
                  <a:pt x="241300" y="3086100"/>
                </a:cubicBezTo>
                <a:cubicBezTo>
                  <a:pt x="249767" y="3098800"/>
                  <a:pt x="260501" y="3110252"/>
                  <a:pt x="266700" y="3124200"/>
                </a:cubicBezTo>
                <a:cubicBezTo>
                  <a:pt x="278481" y="3150707"/>
                  <a:pt x="298083" y="3217616"/>
                  <a:pt x="304800" y="3251200"/>
                </a:cubicBezTo>
                <a:cubicBezTo>
                  <a:pt x="309850" y="3276450"/>
                  <a:pt x="313267" y="3302000"/>
                  <a:pt x="317500" y="3327400"/>
                </a:cubicBezTo>
                <a:cubicBezTo>
                  <a:pt x="313267" y="3395133"/>
                  <a:pt x="311904" y="3463107"/>
                  <a:pt x="304800" y="3530600"/>
                </a:cubicBezTo>
                <a:cubicBezTo>
                  <a:pt x="301880" y="3558340"/>
                  <a:pt x="275789" y="3596777"/>
                  <a:pt x="266700" y="3619500"/>
                </a:cubicBezTo>
                <a:cubicBezTo>
                  <a:pt x="256756" y="3644359"/>
                  <a:pt x="249767" y="3670300"/>
                  <a:pt x="241300" y="3695700"/>
                </a:cubicBezTo>
                <a:lnTo>
                  <a:pt x="228600" y="3733800"/>
                </a:lnTo>
                <a:cubicBezTo>
                  <a:pt x="223773" y="3748280"/>
                  <a:pt x="210026" y="3758248"/>
                  <a:pt x="203200" y="3771900"/>
                </a:cubicBezTo>
                <a:cubicBezTo>
                  <a:pt x="197213" y="3783874"/>
                  <a:pt x="194733" y="3797300"/>
                  <a:pt x="190500" y="3810000"/>
                </a:cubicBezTo>
                <a:cubicBezTo>
                  <a:pt x="176826" y="3905716"/>
                  <a:pt x="167654" y="3919286"/>
                  <a:pt x="190500" y="4025900"/>
                </a:cubicBezTo>
                <a:cubicBezTo>
                  <a:pt x="194467" y="4044412"/>
                  <a:pt x="208869" y="4059122"/>
                  <a:pt x="215900" y="4076700"/>
                </a:cubicBezTo>
                <a:cubicBezTo>
                  <a:pt x="225844" y="4101559"/>
                  <a:pt x="232833" y="4127500"/>
                  <a:pt x="241300" y="4152900"/>
                </a:cubicBezTo>
                <a:lnTo>
                  <a:pt x="254000" y="4191000"/>
                </a:lnTo>
                <a:cubicBezTo>
                  <a:pt x="258233" y="4203700"/>
                  <a:pt x="259274" y="4217961"/>
                  <a:pt x="266700" y="4229100"/>
                </a:cubicBezTo>
                <a:lnTo>
                  <a:pt x="292100" y="4267200"/>
                </a:lnTo>
                <a:cubicBezTo>
                  <a:pt x="287867" y="4347633"/>
                  <a:pt x="287688" y="4428383"/>
                  <a:pt x="279400" y="4508500"/>
                </a:cubicBezTo>
                <a:cubicBezTo>
                  <a:pt x="274958" y="4551443"/>
                  <a:pt x="262467" y="4593167"/>
                  <a:pt x="254000" y="4635500"/>
                </a:cubicBezTo>
                <a:cubicBezTo>
                  <a:pt x="246482" y="4673090"/>
                  <a:pt x="245533" y="4711700"/>
                  <a:pt x="241300" y="4749800"/>
                </a:cubicBezTo>
                <a:cubicBezTo>
                  <a:pt x="237067" y="4847167"/>
                  <a:pt x="238628" y="4944959"/>
                  <a:pt x="228600" y="5041900"/>
                </a:cubicBezTo>
                <a:cubicBezTo>
                  <a:pt x="225845" y="5068532"/>
                  <a:pt x="203200" y="5118100"/>
                  <a:pt x="203200" y="5118100"/>
                </a:cubicBezTo>
                <a:cubicBezTo>
                  <a:pt x="207433" y="5151967"/>
                  <a:pt x="207622" y="5186589"/>
                  <a:pt x="215900" y="5219700"/>
                </a:cubicBezTo>
                <a:cubicBezTo>
                  <a:pt x="222345" y="5245481"/>
                  <a:pt x="251584" y="5285925"/>
                  <a:pt x="266700" y="5308600"/>
                </a:cubicBezTo>
                <a:cubicBezTo>
                  <a:pt x="290115" y="5402258"/>
                  <a:pt x="264953" y="5317224"/>
                  <a:pt x="304800" y="5410200"/>
                </a:cubicBezTo>
                <a:cubicBezTo>
                  <a:pt x="310073" y="5422505"/>
                  <a:pt x="308034" y="5438834"/>
                  <a:pt x="317500" y="5448300"/>
                </a:cubicBezTo>
                <a:cubicBezTo>
                  <a:pt x="326966" y="5457766"/>
                  <a:pt x="342900" y="5456767"/>
                  <a:pt x="355600" y="5461000"/>
                </a:cubicBezTo>
                <a:cubicBezTo>
                  <a:pt x="382893" y="5652052"/>
                  <a:pt x="362068" y="5582004"/>
                  <a:pt x="393700" y="5676900"/>
                </a:cubicBezTo>
                <a:cubicBezTo>
                  <a:pt x="389467" y="5731933"/>
                  <a:pt x="387846" y="5787230"/>
                  <a:pt x="381000" y="5842000"/>
                </a:cubicBezTo>
                <a:cubicBezTo>
                  <a:pt x="375680" y="5884562"/>
                  <a:pt x="361808" y="5880383"/>
                  <a:pt x="342900" y="5918200"/>
                </a:cubicBezTo>
                <a:cubicBezTo>
                  <a:pt x="336913" y="5930174"/>
                  <a:pt x="335172" y="5943871"/>
                  <a:pt x="330200" y="5956300"/>
                </a:cubicBezTo>
                <a:cubicBezTo>
                  <a:pt x="326684" y="5965089"/>
                  <a:pt x="321733" y="5973233"/>
                  <a:pt x="317500" y="59817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71" name="Connettore 1 70"/>
          <p:cNvCxnSpPr>
            <a:stCxn id="55" idx="17"/>
            <a:endCxn id="70" idx="6"/>
          </p:cNvCxnSpPr>
          <p:nvPr/>
        </p:nvCxnSpPr>
        <p:spPr>
          <a:xfrm flipV="1">
            <a:off x="2984469" y="947738"/>
            <a:ext cx="2765425" cy="1970087"/>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72" name="Connettore 1 71"/>
          <p:cNvCxnSpPr>
            <a:stCxn id="39" idx="20"/>
            <a:endCxn id="70" idx="59"/>
          </p:cNvCxnSpPr>
          <p:nvPr/>
        </p:nvCxnSpPr>
        <p:spPr>
          <a:xfrm>
            <a:off x="2190719" y="3714750"/>
            <a:ext cx="3813175" cy="2211388"/>
          </a:xfrm>
          <a:prstGeom prst="line">
            <a:avLst/>
          </a:prstGeom>
          <a:ln w="12700">
            <a:solidFill>
              <a:schemeClr val="accent6">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3" name="Connettore 1 72"/>
          <p:cNvCxnSpPr>
            <a:stCxn id="23" idx="14"/>
            <a:endCxn id="70" idx="19"/>
          </p:cNvCxnSpPr>
          <p:nvPr/>
        </p:nvCxnSpPr>
        <p:spPr>
          <a:xfrm flipV="1">
            <a:off x="1543019" y="2586038"/>
            <a:ext cx="4257675" cy="244475"/>
          </a:xfrm>
          <a:prstGeom prst="line">
            <a:avLst/>
          </a:prstGeom>
          <a:ln w="127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74" name="Connettore 1 73"/>
          <p:cNvCxnSpPr>
            <a:stCxn id="7" idx="18"/>
            <a:endCxn id="70" idx="37"/>
          </p:cNvCxnSpPr>
          <p:nvPr/>
        </p:nvCxnSpPr>
        <p:spPr>
          <a:xfrm>
            <a:off x="914369" y="3609975"/>
            <a:ext cx="5051425" cy="182563"/>
          </a:xfrm>
          <a:prstGeom prst="line">
            <a:avLst/>
          </a:prstGeom>
          <a:ln w="127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75" name="CasellaDiTesto 32786"/>
          <p:cNvSpPr txBox="1">
            <a:spLocks noChangeArrowheads="1"/>
          </p:cNvSpPr>
          <p:nvPr/>
        </p:nvSpPr>
        <p:spPr bwMode="auto">
          <a:xfrm>
            <a:off x="5399056" y="44450"/>
            <a:ext cx="1074738" cy="461963"/>
          </a:xfrm>
          <a:prstGeom prst="rect">
            <a:avLst/>
          </a:prstGeom>
          <a:noFill/>
          <a:ln w="9525">
            <a:noFill/>
            <a:miter lim="800000"/>
            <a:headEnd/>
            <a:tailEnd/>
          </a:ln>
        </p:spPr>
        <p:txBody>
          <a:bodyPr wrap="none">
            <a:spAutoFit/>
          </a:bodyPr>
          <a:lstStyle/>
          <a:p>
            <a:pPr eaLnBrk="1" hangingPunct="1"/>
            <a:r>
              <a:rPr lang="en-US" altLang="it-IT"/>
              <a:t>mRNA</a:t>
            </a:r>
          </a:p>
        </p:txBody>
      </p:sp>
      <p:sp>
        <p:nvSpPr>
          <p:cNvPr id="76" name="CasellaDiTesto 106"/>
          <p:cNvSpPr txBox="1">
            <a:spLocks noChangeArrowheads="1"/>
          </p:cNvSpPr>
          <p:nvPr/>
        </p:nvSpPr>
        <p:spPr bwMode="auto">
          <a:xfrm>
            <a:off x="358744" y="5013325"/>
            <a:ext cx="2535224" cy="707886"/>
          </a:xfrm>
          <a:prstGeom prst="rect">
            <a:avLst/>
          </a:prstGeom>
          <a:noFill/>
          <a:ln w="9525">
            <a:noFill/>
            <a:miter lim="800000"/>
            <a:headEnd/>
            <a:tailEnd/>
          </a:ln>
        </p:spPr>
        <p:txBody>
          <a:bodyPr wrap="square">
            <a:spAutoFit/>
          </a:bodyPr>
          <a:lstStyle/>
          <a:p>
            <a:pPr algn="ctr" eaLnBrk="1" hangingPunct="1"/>
            <a:r>
              <a:rPr lang="en-US" altLang="it-IT" sz="2000" dirty="0">
                <a:latin typeface="Times New Roman" pitchFamily="18" charset="0"/>
                <a:cs typeface="Times New Roman" pitchFamily="18" charset="0"/>
              </a:rPr>
              <a:t>Multiple probes for</a:t>
            </a:r>
          </a:p>
          <a:p>
            <a:pPr algn="ctr" eaLnBrk="1" hangingPunct="1"/>
            <a:r>
              <a:rPr lang="en-US" altLang="it-IT" sz="2000" dirty="0">
                <a:latin typeface="Times New Roman" pitchFamily="18" charset="0"/>
                <a:cs typeface="Times New Roman" pitchFamily="18" charset="0"/>
              </a:rPr>
              <a:t>the </a:t>
            </a:r>
            <a:r>
              <a:rPr lang="en-US" altLang="it-IT" sz="2000" dirty="0" smtClean="0">
                <a:latin typeface="Times New Roman" pitchFamily="18" charset="0"/>
                <a:cs typeface="Times New Roman" pitchFamily="18" charset="0"/>
              </a:rPr>
              <a:t>same mRNA</a:t>
            </a:r>
            <a:endParaRPr lang="en-US" altLang="it-IT" sz="2000" dirty="0">
              <a:latin typeface="Times New Roman" pitchFamily="18" charset="0"/>
              <a:cs typeface="Times New Roman" pitchFamily="18" charset="0"/>
            </a:endParaRPr>
          </a:p>
        </p:txBody>
      </p:sp>
      <p:sp>
        <p:nvSpPr>
          <p:cNvPr id="77" name="CasellaDiTesto 76"/>
          <p:cNvSpPr txBox="1">
            <a:spLocks noChangeArrowheads="1"/>
          </p:cNvSpPr>
          <p:nvPr/>
        </p:nvSpPr>
        <p:spPr bwMode="auto">
          <a:xfrm>
            <a:off x="6180116" y="2000240"/>
            <a:ext cx="3000396" cy="2806987"/>
          </a:xfrm>
          <a:prstGeom prst="rect">
            <a:avLst/>
          </a:prstGeom>
          <a:noFill/>
          <a:ln w="9525">
            <a:noFill/>
            <a:miter lim="800000"/>
            <a:headEnd/>
            <a:tailEnd/>
          </a:ln>
        </p:spPr>
        <p:txBody>
          <a:bodyPr wrap="square">
            <a:spAutoFit/>
          </a:bodyPr>
          <a:lstStyle/>
          <a:p>
            <a:pPr algn="ctr" eaLnBrk="1" hangingPunct="1">
              <a:lnSpc>
                <a:spcPct val="150000"/>
              </a:lnSpc>
            </a:pPr>
            <a:r>
              <a:rPr lang="en-US" altLang="it-IT" sz="2000" dirty="0">
                <a:latin typeface="Times New Roman" pitchFamily="18" charset="0"/>
                <a:cs typeface="Times New Roman" pitchFamily="18" charset="0"/>
              </a:rPr>
              <a:t>Multiple probes give the possibility to quantify</a:t>
            </a:r>
          </a:p>
          <a:p>
            <a:pPr algn="ctr" eaLnBrk="1" hangingPunct="1">
              <a:lnSpc>
                <a:spcPct val="150000"/>
              </a:lnSpc>
            </a:pPr>
            <a:r>
              <a:rPr lang="en-US" altLang="it-IT" sz="2000" dirty="0">
                <a:latin typeface="Times New Roman" pitchFamily="18" charset="0"/>
                <a:cs typeface="Times New Roman" pitchFamily="18" charset="0"/>
              </a:rPr>
              <a:t>the abundance of the</a:t>
            </a:r>
          </a:p>
          <a:p>
            <a:pPr algn="ctr" eaLnBrk="1" hangingPunct="1">
              <a:lnSpc>
                <a:spcPct val="150000"/>
              </a:lnSpc>
            </a:pPr>
            <a:r>
              <a:rPr lang="en-US" altLang="it-IT" sz="2000" dirty="0">
                <a:latin typeface="Times New Roman" pitchFamily="18" charset="0"/>
                <a:cs typeface="Times New Roman" pitchFamily="18" charset="0"/>
              </a:rPr>
              <a:t>full length mRNA</a:t>
            </a:r>
          </a:p>
          <a:p>
            <a:pPr algn="ctr" eaLnBrk="1" hangingPunct="1">
              <a:lnSpc>
                <a:spcPct val="150000"/>
              </a:lnSpc>
            </a:pPr>
            <a:r>
              <a:rPr lang="en-US" altLang="it-IT" sz="2000" dirty="0">
                <a:latin typeface="Times New Roman" pitchFamily="18" charset="0"/>
                <a:cs typeface="Times New Roman" pitchFamily="18" charset="0"/>
              </a:rPr>
              <a:t>and to confirm the</a:t>
            </a:r>
          </a:p>
          <a:p>
            <a:pPr algn="ctr" eaLnBrk="1" hangingPunct="1">
              <a:lnSpc>
                <a:spcPct val="150000"/>
              </a:lnSpc>
            </a:pPr>
            <a:r>
              <a:rPr lang="en-US" altLang="it-IT" sz="2000" dirty="0">
                <a:latin typeface="Times New Roman" pitchFamily="18" charset="0"/>
                <a:cs typeface="Times New Roman" pitchFamily="18" charset="0"/>
              </a:rPr>
              <a:t>specificity of the system</a:t>
            </a:r>
          </a:p>
        </p:txBody>
      </p:sp>
    </p:spTree>
    <p:extLst>
      <p:ext uri="{BB962C8B-B14F-4D97-AF65-F5344CB8AC3E}">
        <p14:creationId xmlns:p14="http://schemas.microsoft.com/office/powerpoint/2010/main" val="134657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animEffect transition="in" filter="fade">
                                      <p:cBhvr>
                                        <p:cTn id="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1438" y="-24"/>
            <a:ext cx="9001156" cy="1477328"/>
          </a:xfrm>
          <a:prstGeom prst="rect">
            <a:avLst/>
          </a:prstGeom>
          <a:noFill/>
        </p:spPr>
        <p:txBody>
          <a:bodyPr wrap="square" rtlCol="0">
            <a:spAutoFit/>
          </a:bodyPr>
          <a:lstStyle/>
          <a:p>
            <a:pPr algn="just">
              <a:lnSpc>
                <a:spcPct val="150000"/>
              </a:lnSpc>
              <a:buFont typeface="Wingdings" pitchFamily="2" charset="2"/>
              <a:buChar char="v"/>
            </a:pPr>
            <a:r>
              <a:rPr lang="it-IT" sz="2000" dirty="0" smtClean="0">
                <a:latin typeface="Times New Roman" pitchFamily="18" charset="0"/>
                <a:cs typeface="Times New Roman" pitchFamily="18" charset="0"/>
              </a:rPr>
              <a:t> dopo l’</a:t>
            </a:r>
            <a:r>
              <a:rPr lang="it-IT" sz="2000" dirty="0" smtClean="0">
                <a:solidFill>
                  <a:srgbClr val="33CC33"/>
                </a:solidFill>
                <a:latin typeface="Times New Roman" pitchFamily="18" charset="0"/>
                <a:cs typeface="Times New Roman" pitchFamily="18" charset="0"/>
              </a:rPr>
              <a:t>ibridazione</a:t>
            </a:r>
            <a:r>
              <a:rPr lang="it-IT" sz="2000" dirty="0" smtClean="0">
                <a:latin typeface="Times New Roman" pitchFamily="18" charset="0"/>
                <a:cs typeface="Times New Roman" pitchFamily="18" charset="0"/>
              </a:rPr>
              <a:t> bersaglio-sonda e i lavaggi per eliminare eventuali interazioni aspecifiche, deve essere misurato il segnale di interazione che sarà proporzionale alla quantità di bersaglio rilevato</a:t>
            </a:r>
          </a:p>
        </p:txBody>
      </p:sp>
      <p:pic>
        <p:nvPicPr>
          <p:cNvPr id="3" name="Picture 2"/>
          <p:cNvPicPr>
            <a:picLocks noChangeAspect="1" noChangeArrowheads="1"/>
          </p:cNvPicPr>
          <p:nvPr/>
        </p:nvPicPr>
        <p:blipFill>
          <a:blip r:embed="rId2"/>
          <a:srcRect t="6960" b="4292"/>
          <a:stretch>
            <a:fillRect/>
          </a:stretch>
        </p:blipFill>
        <p:spPr bwMode="auto">
          <a:xfrm>
            <a:off x="1142976" y="1357298"/>
            <a:ext cx="6935787" cy="3643338"/>
          </a:xfrm>
          <a:prstGeom prst="rect">
            <a:avLst/>
          </a:prstGeom>
          <a:noFill/>
          <a:ln w="9525">
            <a:noFill/>
            <a:miter lim="800000"/>
            <a:headEnd/>
            <a:tailEnd/>
          </a:ln>
        </p:spPr>
      </p:pic>
      <p:sp>
        <p:nvSpPr>
          <p:cNvPr id="4" name="CasellaDiTesto 3"/>
          <p:cNvSpPr txBox="1"/>
          <p:nvPr/>
        </p:nvSpPr>
        <p:spPr>
          <a:xfrm>
            <a:off x="71438" y="5000636"/>
            <a:ext cx="9001156" cy="1883657"/>
          </a:xfrm>
          <a:prstGeom prst="rect">
            <a:avLst/>
          </a:prstGeom>
          <a:noFill/>
        </p:spPr>
        <p:txBody>
          <a:bodyPr wrap="square" rtlCol="0">
            <a:spAutoFit/>
          </a:bodyPr>
          <a:lstStyle/>
          <a:p>
            <a:pPr algn="just">
              <a:lnSpc>
                <a:spcPct val="150000"/>
              </a:lnSpc>
              <a:buFont typeface="Wingdings" pitchFamily="2" charset="2"/>
              <a:buChar char="v"/>
            </a:pPr>
            <a:r>
              <a:rPr lang="it-IT" sz="2000" dirty="0" smtClean="0">
                <a:latin typeface="Times New Roman" pitchFamily="18" charset="0"/>
                <a:cs typeface="Times New Roman" pitchFamily="18" charset="0"/>
              </a:rPr>
              <a:t> la rilevazione dell’interazione tra bersaglio e sonda avviene per emissione di </a:t>
            </a:r>
            <a:r>
              <a:rPr lang="it-IT" sz="2000" dirty="0" smtClean="0">
                <a:solidFill>
                  <a:srgbClr val="33CC33"/>
                </a:solidFill>
                <a:latin typeface="Times New Roman" pitchFamily="18" charset="0"/>
                <a:cs typeface="Times New Roman" pitchFamily="18" charset="0"/>
              </a:rPr>
              <a:t>fluorescenza</a:t>
            </a:r>
            <a:r>
              <a:rPr lang="it-IT" sz="2000" dirty="0" smtClean="0">
                <a:latin typeface="Times New Roman" pitchFamily="18" charset="0"/>
                <a:cs typeface="Times New Roman" pitchFamily="18" charset="0"/>
              </a:rPr>
              <a:t> (o chemiluminescenza) e il segnale viene quantificato come misura relativa = l’intensità dello spot dopo ibridazione è rapportata all’intensità dello spot prima dell’ibridazione</a:t>
            </a:r>
          </a:p>
        </p:txBody>
      </p:sp>
    </p:spTree>
    <p:extLst>
      <p:ext uri="{BB962C8B-B14F-4D97-AF65-F5344CB8AC3E}">
        <p14:creationId xmlns:p14="http://schemas.microsoft.com/office/powerpoint/2010/main" val="2215338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9088" y="928670"/>
            <a:ext cx="8461375" cy="4969117"/>
          </a:xfrm>
          <a:prstGeom prst="rect">
            <a:avLst/>
          </a:prstGeom>
          <a:noFill/>
          <a:ln w="9525">
            <a:noFill/>
            <a:miter lim="800000"/>
            <a:headEnd/>
            <a:tailEnd/>
          </a:ln>
          <a:effectLst/>
        </p:spPr>
        <p:txBody>
          <a:bodyPr>
            <a:spAutoFit/>
          </a:bodyPr>
          <a:lstStyle/>
          <a:p>
            <a:pPr marL="914400" lvl="1" indent="-457200" eaLnBrk="0" hangingPunct="0">
              <a:spcBef>
                <a:spcPct val="0"/>
              </a:spcBef>
            </a:pPr>
            <a:endParaRPr lang="en-GB" altLang="it-IT" sz="2000" dirty="0">
              <a:solidFill>
                <a:srgbClr val="003300"/>
              </a:solidFill>
              <a:latin typeface="Times New Roman" pitchFamily="18" charset="0"/>
              <a:cs typeface="Times New Roman" pitchFamily="18" charset="0"/>
            </a:endParaRPr>
          </a:p>
          <a:p>
            <a:pPr marL="914400" lvl="1" indent="-457200" eaLnBrk="0" hangingPunct="0">
              <a:spcBef>
                <a:spcPct val="0"/>
              </a:spcBef>
            </a:pPr>
            <a:endParaRPr lang="en-GB" altLang="it-IT" sz="2000" dirty="0">
              <a:solidFill>
                <a:srgbClr val="003300"/>
              </a:solidFill>
              <a:latin typeface="Times New Roman" pitchFamily="18" charset="0"/>
              <a:cs typeface="Times New Roman" pitchFamily="18" charset="0"/>
            </a:endParaRPr>
          </a:p>
          <a:p>
            <a:pPr marL="457200" indent="-457200">
              <a:lnSpc>
                <a:spcPct val="140000"/>
              </a:lnSpc>
              <a:spcBef>
                <a:spcPct val="0"/>
              </a:spcBef>
              <a:buFontTx/>
              <a:buChar char="•"/>
            </a:pPr>
            <a:r>
              <a:rPr lang="it-IT" sz="2000" dirty="0">
                <a:solidFill>
                  <a:srgbClr val="003300"/>
                </a:solidFill>
                <a:latin typeface="Times New Roman" pitchFamily="18" charset="0"/>
                <a:cs typeface="Times New Roman" pitchFamily="18" charset="0"/>
              </a:rPr>
              <a:t>Produzione dei vetrini: </a:t>
            </a:r>
            <a:r>
              <a:rPr lang="it-IT" sz="2000" dirty="0" err="1">
                <a:solidFill>
                  <a:srgbClr val="003300"/>
                </a:solidFill>
                <a:latin typeface="Times New Roman" pitchFamily="18" charset="0"/>
                <a:cs typeface="Times New Roman" pitchFamily="18" charset="0"/>
              </a:rPr>
              <a:t>spottaggio</a:t>
            </a:r>
            <a:r>
              <a:rPr lang="it-IT" sz="2000" dirty="0">
                <a:solidFill>
                  <a:srgbClr val="003300"/>
                </a:solidFill>
                <a:latin typeface="Times New Roman" pitchFamily="18" charset="0"/>
                <a:cs typeface="Times New Roman" pitchFamily="18" charset="0"/>
              </a:rPr>
              <a:t> vs. fotolitografia</a:t>
            </a:r>
          </a:p>
          <a:p>
            <a:pPr marL="457200" indent="-457200">
              <a:lnSpc>
                <a:spcPct val="140000"/>
              </a:lnSpc>
              <a:spcBef>
                <a:spcPct val="0"/>
              </a:spcBef>
              <a:buFontTx/>
              <a:buChar char="•"/>
            </a:pPr>
            <a:r>
              <a:rPr lang="it-IT" sz="2000" dirty="0" smtClean="0">
                <a:solidFill>
                  <a:srgbClr val="003300"/>
                </a:solidFill>
                <a:latin typeface="Times New Roman" pitchFamily="18" charset="0"/>
                <a:cs typeface="Times New Roman" pitchFamily="18" charset="0"/>
              </a:rPr>
              <a:t>Lunghezza del DNA target: </a:t>
            </a:r>
            <a:r>
              <a:rPr lang="it-IT" sz="2000" dirty="0">
                <a:solidFill>
                  <a:srgbClr val="003300"/>
                </a:solidFill>
                <a:latin typeface="Times New Roman" pitchFamily="18" charset="0"/>
                <a:cs typeface="Times New Roman" pitchFamily="18" charset="0"/>
              </a:rPr>
              <a:t>unica sequenza vs. una serie di frammenti</a:t>
            </a:r>
          </a:p>
          <a:p>
            <a:pPr marL="457200" indent="-457200">
              <a:lnSpc>
                <a:spcPct val="140000"/>
              </a:lnSpc>
              <a:spcBef>
                <a:spcPct val="0"/>
              </a:spcBef>
              <a:buFontTx/>
              <a:buChar char="•"/>
            </a:pPr>
            <a:r>
              <a:rPr lang="it-IT" sz="2000" dirty="0">
                <a:solidFill>
                  <a:srgbClr val="003300"/>
                </a:solidFill>
                <a:latin typeface="Times New Roman" pitchFamily="18" charset="0"/>
                <a:cs typeface="Times New Roman" pitchFamily="18" charset="0"/>
              </a:rPr>
              <a:t>Numero di trascritti per </a:t>
            </a:r>
            <a:r>
              <a:rPr lang="it-IT" sz="2000" dirty="0" err="1">
                <a:solidFill>
                  <a:srgbClr val="003300"/>
                </a:solidFill>
                <a:latin typeface="Times New Roman" pitchFamily="18" charset="0"/>
                <a:cs typeface="Times New Roman" pitchFamily="18" charset="0"/>
              </a:rPr>
              <a:t>array</a:t>
            </a:r>
            <a:r>
              <a:rPr lang="it-IT" sz="2000" dirty="0">
                <a:solidFill>
                  <a:srgbClr val="003300"/>
                </a:solidFill>
                <a:latin typeface="Times New Roman" pitchFamily="18" charset="0"/>
                <a:cs typeface="Times New Roman" pitchFamily="18" charset="0"/>
              </a:rPr>
              <a:t>: 6,000/cm</a:t>
            </a:r>
            <a:r>
              <a:rPr lang="it-IT" sz="2000" baseline="30000" dirty="0">
                <a:solidFill>
                  <a:srgbClr val="003300"/>
                </a:solidFill>
                <a:latin typeface="Times New Roman" pitchFamily="18" charset="0"/>
                <a:cs typeface="Times New Roman" pitchFamily="18" charset="0"/>
              </a:rPr>
              <a:t>2</a:t>
            </a:r>
            <a:r>
              <a:rPr lang="it-IT" sz="2000" dirty="0">
                <a:solidFill>
                  <a:srgbClr val="003300"/>
                </a:solidFill>
                <a:latin typeface="Times New Roman" pitchFamily="18" charset="0"/>
                <a:cs typeface="Times New Roman" pitchFamily="18" charset="0"/>
              </a:rPr>
              <a:t> vs. 40,000/cm</a:t>
            </a:r>
            <a:r>
              <a:rPr lang="it-IT" sz="2000" baseline="30000" dirty="0">
                <a:solidFill>
                  <a:srgbClr val="003300"/>
                </a:solidFill>
                <a:latin typeface="Times New Roman" pitchFamily="18" charset="0"/>
                <a:cs typeface="Times New Roman" pitchFamily="18" charset="0"/>
              </a:rPr>
              <a:t>2</a:t>
            </a:r>
            <a:endParaRPr lang="it-IT" sz="2000" dirty="0">
              <a:solidFill>
                <a:srgbClr val="003300"/>
              </a:solidFill>
              <a:latin typeface="Times New Roman" pitchFamily="18" charset="0"/>
              <a:cs typeface="Times New Roman" pitchFamily="18" charset="0"/>
            </a:endParaRPr>
          </a:p>
          <a:p>
            <a:pPr marL="457200" indent="-457200">
              <a:lnSpc>
                <a:spcPct val="140000"/>
              </a:lnSpc>
              <a:spcBef>
                <a:spcPct val="0"/>
              </a:spcBef>
              <a:buFontTx/>
              <a:buChar char="•"/>
            </a:pPr>
            <a:r>
              <a:rPr lang="it-IT" sz="2000" dirty="0">
                <a:solidFill>
                  <a:srgbClr val="003300"/>
                </a:solidFill>
                <a:latin typeface="Times New Roman" pitchFamily="18" charset="0"/>
                <a:cs typeface="Times New Roman" pitchFamily="18" charset="0"/>
              </a:rPr>
              <a:t>Gli </a:t>
            </a:r>
            <a:r>
              <a:rPr lang="it-IT" sz="2000" dirty="0" err="1">
                <a:solidFill>
                  <a:srgbClr val="003300"/>
                </a:solidFill>
                <a:latin typeface="Times New Roman" pitchFamily="18" charset="0"/>
                <a:cs typeface="Times New Roman" pitchFamily="18" charset="0"/>
              </a:rPr>
              <a:t>array</a:t>
            </a:r>
            <a:r>
              <a:rPr lang="it-IT" sz="2000" dirty="0">
                <a:solidFill>
                  <a:srgbClr val="003300"/>
                </a:solidFill>
                <a:latin typeface="Times New Roman" pitchFamily="18" charset="0"/>
                <a:cs typeface="Times New Roman" pitchFamily="18" charset="0"/>
              </a:rPr>
              <a:t> </a:t>
            </a:r>
            <a:r>
              <a:rPr lang="it-IT" sz="2000" dirty="0" err="1">
                <a:solidFill>
                  <a:srgbClr val="003300"/>
                </a:solidFill>
                <a:latin typeface="Times New Roman" pitchFamily="18" charset="0"/>
                <a:cs typeface="Times New Roman" pitchFamily="18" charset="0"/>
              </a:rPr>
              <a:t>spottati</a:t>
            </a:r>
            <a:r>
              <a:rPr lang="it-IT" sz="2000" dirty="0">
                <a:solidFill>
                  <a:srgbClr val="003300"/>
                </a:solidFill>
                <a:latin typeface="Times New Roman" pitchFamily="18" charset="0"/>
                <a:cs typeface="Times New Roman" pitchFamily="18" charset="0"/>
              </a:rPr>
              <a:t> possono essere prodotti in laboratorio o acquistati, mentre gli </a:t>
            </a:r>
            <a:r>
              <a:rPr lang="it-IT" sz="2000" dirty="0" err="1">
                <a:solidFill>
                  <a:srgbClr val="003300"/>
                </a:solidFill>
                <a:latin typeface="Times New Roman" pitchFamily="18" charset="0"/>
                <a:cs typeface="Times New Roman" pitchFamily="18" charset="0"/>
              </a:rPr>
              <a:t>array</a:t>
            </a:r>
            <a:r>
              <a:rPr lang="it-IT" sz="2000" dirty="0">
                <a:solidFill>
                  <a:srgbClr val="003300"/>
                </a:solidFill>
                <a:latin typeface="Times New Roman" pitchFamily="18" charset="0"/>
                <a:cs typeface="Times New Roman" pitchFamily="18" charset="0"/>
              </a:rPr>
              <a:t> ad alta densità di </a:t>
            </a:r>
            <a:r>
              <a:rPr lang="it-IT" sz="2000" dirty="0" err="1">
                <a:solidFill>
                  <a:srgbClr val="003300"/>
                </a:solidFill>
                <a:latin typeface="Times New Roman" pitchFamily="18" charset="0"/>
                <a:cs typeface="Times New Roman" pitchFamily="18" charset="0"/>
              </a:rPr>
              <a:t>oligonucleotidi</a:t>
            </a:r>
            <a:r>
              <a:rPr lang="it-IT" sz="2000" dirty="0">
                <a:solidFill>
                  <a:srgbClr val="003300"/>
                </a:solidFill>
                <a:latin typeface="Times New Roman" pitchFamily="18" charset="0"/>
                <a:cs typeface="Times New Roman" pitchFamily="18" charset="0"/>
              </a:rPr>
              <a:t> sono disponibili solo in commercio</a:t>
            </a:r>
          </a:p>
          <a:p>
            <a:pPr marL="457200" indent="-457200">
              <a:lnSpc>
                <a:spcPct val="140000"/>
              </a:lnSpc>
              <a:spcBef>
                <a:spcPct val="0"/>
              </a:spcBef>
              <a:buFontTx/>
              <a:buChar char="•"/>
            </a:pPr>
            <a:r>
              <a:rPr lang="it-IT" sz="2000" dirty="0">
                <a:solidFill>
                  <a:srgbClr val="003300"/>
                </a:solidFill>
                <a:latin typeface="Times New Roman" pitchFamily="18" charset="0"/>
                <a:cs typeface="Times New Roman" pitchFamily="18" charset="0"/>
              </a:rPr>
              <a:t>Costi diversi</a:t>
            </a:r>
          </a:p>
          <a:p>
            <a:pPr marL="457200" indent="-457200">
              <a:lnSpc>
                <a:spcPct val="140000"/>
              </a:lnSpc>
              <a:spcBef>
                <a:spcPct val="0"/>
              </a:spcBef>
              <a:buFontTx/>
              <a:buChar char="•"/>
            </a:pPr>
            <a:r>
              <a:rPr lang="it-IT" sz="2000" u="sng" dirty="0" err="1">
                <a:solidFill>
                  <a:srgbClr val="003300"/>
                </a:solidFill>
                <a:latin typeface="Times New Roman" pitchFamily="18" charset="0"/>
                <a:cs typeface="Times New Roman" pitchFamily="18" charset="0"/>
              </a:rPr>
              <a:t>Ibridizzazione</a:t>
            </a:r>
            <a:r>
              <a:rPr lang="it-IT" sz="2000" u="sng" dirty="0">
                <a:solidFill>
                  <a:srgbClr val="003300"/>
                </a:solidFill>
                <a:latin typeface="Times New Roman" pitchFamily="18" charset="0"/>
                <a:cs typeface="Times New Roman" pitchFamily="18" charset="0"/>
              </a:rPr>
              <a:t>: competitiva vs. assoluta</a:t>
            </a:r>
          </a:p>
          <a:p>
            <a:pPr marL="457200" indent="-457200">
              <a:lnSpc>
                <a:spcPct val="140000"/>
              </a:lnSpc>
              <a:spcBef>
                <a:spcPct val="0"/>
              </a:spcBef>
              <a:buFontTx/>
              <a:buChar char="•"/>
            </a:pPr>
            <a:r>
              <a:rPr lang="it-IT" sz="2000" dirty="0">
                <a:solidFill>
                  <a:srgbClr val="003300"/>
                </a:solidFill>
                <a:latin typeface="Times New Roman" pitchFamily="18" charset="0"/>
                <a:cs typeface="Times New Roman" pitchFamily="18" charset="0"/>
              </a:rPr>
              <a:t>Quantificazione dell’espressione genica: rapporto di segnali vs. segnale assoluto</a:t>
            </a:r>
          </a:p>
        </p:txBody>
      </p:sp>
      <p:sp>
        <p:nvSpPr>
          <p:cNvPr id="3" name="CasellaDiTesto 2"/>
          <p:cNvSpPr txBox="1"/>
          <p:nvPr/>
        </p:nvSpPr>
        <p:spPr>
          <a:xfrm>
            <a:off x="214282" y="285728"/>
            <a:ext cx="8715436" cy="954107"/>
          </a:xfrm>
          <a:prstGeom prst="rect">
            <a:avLst/>
          </a:prstGeom>
          <a:noFill/>
        </p:spPr>
        <p:txBody>
          <a:bodyPr wrap="square" rtlCol="0">
            <a:spAutoFit/>
          </a:bodyPr>
          <a:lstStyle/>
          <a:p>
            <a:pPr algn="ctr"/>
            <a:r>
              <a:rPr lang="it-IT" sz="2800" dirty="0" smtClean="0">
                <a:solidFill>
                  <a:srgbClr val="33CC33"/>
                </a:solidFill>
                <a:latin typeface="Times New Roman" pitchFamily="18" charset="0"/>
                <a:cs typeface="Times New Roman" pitchFamily="18" charset="0"/>
              </a:rPr>
              <a:t>Confronto tra </a:t>
            </a:r>
            <a:r>
              <a:rPr lang="it-IT" sz="2800" dirty="0" err="1" smtClean="0">
                <a:solidFill>
                  <a:srgbClr val="33CC33"/>
                </a:solidFill>
                <a:latin typeface="Times New Roman" pitchFamily="18" charset="0"/>
                <a:cs typeface="Times New Roman" pitchFamily="18" charset="0"/>
              </a:rPr>
              <a:t>microarray</a:t>
            </a:r>
            <a:r>
              <a:rPr lang="it-IT" sz="2800" dirty="0" smtClean="0">
                <a:solidFill>
                  <a:srgbClr val="33CC33"/>
                </a:solidFill>
                <a:latin typeface="Times New Roman" pitchFamily="18" charset="0"/>
                <a:cs typeface="Times New Roman" pitchFamily="18" charset="0"/>
              </a:rPr>
              <a:t> a DNA </a:t>
            </a:r>
            <a:r>
              <a:rPr lang="it-IT" sz="2800" dirty="0" err="1" smtClean="0">
                <a:solidFill>
                  <a:srgbClr val="33CC33"/>
                </a:solidFill>
                <a:latin typeface="Times New Roman" pitchFamily="18" charset="0"/>
                <a:cs typeface="Times New Roman" pitchFamily="18" charset="0"/>
              </a:rPr>
              <a:t>spottato</a:t>
            </a:r>
            <a:r>
              <a:rPr lang="it-IT" sz="2800" dirty="0" smtClean="0">
                <a:solidFill>
                  <a:srgbClr val="33CC33"/>
                </a:solidFill>
                <a:latin typeface="Times New Roman" pitchFamily="18" charset="0"/>
                <a:cs typeface="Times New Roman" pitchFamily="18" charset="0"/>
              </a:rPr>
              <a:t> </a:t>
            </a:r>
          </a:p>
          <a:p>
            <a:pPr algn="ctr"/>
            <a:r>
              <a:rPr lang="it-IT" sz="2800" dirty="0" smtClean="0">
                <a:solidFill>
                  <a:srgbClr val="33CC33"/>
                </a:solidFill>
                <a:latin typeface="Times New Roman" pitchFamily="18" charset="0"/>
                <a:cs typeface="Times New Roman" pitchFamily="18" charset="0"/>
              </a:rPr>
              <a:t>e </a:t>
            </a:r>
            <a:r>
              <a:rPr lang="it-IT" sz="2800" dirty="0" err="1" smtClean="0">
                <a:solidFill>
                  <a:srgbClr val="33CC33"/>
                </a:solidFill>
                <a:latin typeface="Times New Roman" pitchFamily="18" charset="0"/>
                <a:cs typeface="Times New Roman" pitchFamily="18" charset="0"/>
              </a:rPr>
              <a:t>microarray</a:t>
            </a:r>
            <a:r>
              <a:rPr lang="it-IT" sz="2800" dirty="0" smtClean="0">
                <a:solidFill>
                  <a:srgbClr val="33CC33"/>
                </a:solidFill>
                <a:latin typeface="Times New Roman" pitchFamily="18" charset="0"/>
                <a:cs typeface="Times New Roman" pitchFamily="18" charset="0"/>
              </a:rPr>
              <a:t> </a:t>
            </a:r>
            <a:r>
              <a:rPr lang="it-IT" sz="2800" dirty="0" err="1" smtClean="0">
                <a:solidFill>
                  <a:srgbClr val="33CC33"/>
                </a:solidFill>
                <a:latin typeface="Times New Roman" pitchFamily="18" charset="0"/>
                <a:cs typeface="Times New Roman" pitchFamily="18" charset="0"/>
              </a:rPr>
              <a:t>Affimetrix</a:t>
            </a:r>
            <a:r>
              <a:rPr lang="it-IT" sz="2800" dirty="0" smtClean="0">
                <a:solidFill>
                  <a:srgbClr val="33CC33"/>
                </a:solidFill>
                <a:latin typeface="Times New Roman" pitchFamily="18" charset="0"/>
                <a:cs typeface="Times New Roman" pitchFamily="18" charset="0"/>
              </a:rPr>
              <a:t> </a:t>
            </a:r>
            <a:endParaRPr lang="it-IT" sz="2800" dirty="0">
              <a:solidFill>
                <a:srgbClr val="33CC33"/>
              </a:solidFill>
              <a:latin typeface="Times New Roman" pitchFamily="18" charset="0"/>
              <a:cs typeface="Times New Roman" pitchFamily="18" charset="0"/>
            </a:endParaRPr>
          </a:p>
        </p:txBody>
      </p:sp>
    </p:spTree>
    <p:extLst>
      <p:ext uri="{BB962C8B-B14F-4D97-AF65-F5344CB8AC3E}">
        <p14:creationId xmlns:p14="http://schemas.microsoft.com/office/powerpoint/2010/main" val="347454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42844" y="522912"/>
            <a:ext cx="8786874" cy="1477328"/>
          </a:xfrm>
          <a:prstGeom prst="rect">
            <a:avLst/>
          </a:prstGeom>
          <a:noFill/>
          <a:ln w="9525">
            <a:noFill/>
            <a:miter lim="800000"/>
            <a:headEnd/>
            <a:tailEnd/>
          </a:ln>
        </p:spPr>
        <p:txBody>
          <a:bodyPr wrap="square">
            <a:spAutoFit/>
          </a:bodyPr>
          <a:lstStyle/>
          <a:p>
            <a:pPr algn="just" eaLnBrk="1" hangingPunct="1">
              <a:lnSpc>
                <a:spcPct val="150000"/>
              </a:lnSpc>
            </a:pPr>
            <a:r>
              <a:rPr lang="it-IT" altLang="it-IT" sz="2000" dirty="0" smtClean="0">
                <a:latin typeface="Times New Roman" pitchFamily="18" charset="0"/>
                <a:cs typeface="Times New Roman" pitchFamily="18" charset="0"/>
              </a:rPr>
              <a:t>4.  </a:t>
            </a:r>
            <a:r>
              <a:rPr lang="it-IT" altLang="it-IT" sz="2000" dirty="0" smtClean="0">
                <a:solidFill>
                  <a:srgbClr val="CC3399"/>
                </a:solidFill>
                <a:latin typeface="Times New Roman" pitchFamily="18" charset="0"/>
                <a:cs typeface="Times New Roman" pitchFamily="18" charset="0"/>
              </a:rPr>
              <a:t>Lavaggi finali </a:t>
            </a:r>
            <a:r>
              <a:rPr lang="it-IT" altLang="it-IT" sz="2000" dirty="0" smtClean="0">
                <a:latin typeface="Times New Roman" pitchFamily="18" charset="0"/>
                <a:cs typeface="Times New Roman" pitchFamily="18" charset="0"/>
              </a:rPr>
              <a:t>per togliere la sonda in eccesso</a:t>
            </a:r>
          </a:p>
          <a:p>
            <a:pPr algn="just" eaLnBrk="1" hangingPunct="1">
              <a:lnSpc>
                <a:spcPct val="150000"/>
              </a:lnSpc>
            </a:pPr>
            <a:r>
              <a:rPr lang="it-IT" altLang="it-IT" sz="2000" dirty="0" smtClean="0">
                <a:latin typeface="Times New Roman" pitchFamily="18" charset="0"/>
                <a:cs typeface="Times New Roman" pitchFamily="18" charset="0"/>
              </a:rPr>
              <a:t>5. </a:t>
            </a:r>
            <a:r>
              <a:rPr lang="it-IT" altLang="it-IT" sz="2000" dirty="0" smtClean="0">
                <a:solidFill>
                  <a:srgbClr val="CC3399"/>
                </a:solidFill>
                <a:latin typeface="Times New Roman" pitchFamily="18" charset="0"/>
                <a:cs typeface="Times New Roman" pitchFamily="18" charset="0"/>
              </a:rPr>
              <a:t>Sviluppo</a:t>
            </a:r>
            <a:r>
              <a:rPr lang="it-IT" altLang="it-IT" sz="2000" dirty="0" smtClean="0">
                <a:latin typeface="Times New Roman" pitchFamily="18" charset="0"/>
                <a:cs typeface="Times New Roman" pitchFamily="18" charset="0"/>
              </a:rPr>
              <a:t>: </a:t>
            </a:r>
            <a:r>
              <a:rPr lang="it-IT" altLang="it-IT" sz="2000" dirty="0" err="1" smtClean="0">
                <a:latin typeface="Times New Roman" pitchFamily="18" charset="0"/>
                <a:cs typeface="Times New Roman" pitchFamily="18" charset="0"/>
              </a:rPr>
              <a:t>autoradiografia</a:t>
            </a:r>
            <a:r>
              <a:rPr lang="it-IT" altLang="it-IT" sz="2000" dirty="0" smtClean="0">
                <a:latin typeface="Times New Roman" pitchFamily="18" charset="0"/>
                <a:cs typeface="Times New Roman" pitchFamily="18" charset="0"/>
              </a:rPr>
              <a:t> o microscopia in campo chiaro (sonde </a:t>
            </a:r>
            <a:r>
              <a:rPr lang="it-IT" altLang="it-IT" sz="2000" dirty="0" err="1" smtClean="0">
                <a:latin typeface="Times New Roman" pitchFamily="18" charset="0"/>
                <a:cs typeface="Times New Roman" pitchFamily="18" charset="0"/>
              </a:rPr>
              <a:t>Dig</a:t>
            </a:r>
            <a:r>
              <a:rPr lang="it-IT" altLang="it-IT" sz="2000" dirty="0" smtClean="0">
                <a:latin typeface="Times New Roman" pitchFamily="18" charset="0"/>
                <a:cs typeface="Times New Roman" pitchFamily="18" charset="0"/>
              </a:rPr>
              <a:t>) o microscopia a fluorescenza </a:t>
            </a:r>
            <a:endParaRPr lang="it-IT" altLang="it-IT" sz="2000" dirty="0">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554980" y="3789040"/>
            <a:ext cx="7991475" cy="2200275"/>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683568" y="692696"/>
            <a:ext cx="7734300" cy="2466975"/>
          </a:xfrm>
          <a:prstGeom prst="rect">
            <a:avLst/>
          </a:prstGeom>
          <a:noFill/>
          <a:ln w="9525">
            <a:noFill/>
            <a:miter lim="800000"/>
            <a:headEnd/>
            <a:tailEnd/>
          </a:ln>
          <a:effectLst/>
        </p:spPr>
      </p:pic>
    </p:spTree>
    <p:extLst>
      <p:ext uri="{BB962C8B-B14F-4D97-AF65-F5344CB8AC3E}">
        <p14:creationId xmlns:p14="http://schemas.microsoft.com/office/powerpoint/2010/main" val="4246000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79661" y="191136"/>
            <a:ext cx="7095917" cy="523220"/>
          </a:xfrm>
          <a:prstGeom prst="rect">
            <a:avLst/>
          </a:prstGeom>
          <a:noFill/>
        </p:spPr>
        <p:txBody>
          <a:bodyPr wrap="none" rtlCol="0">
            <a:spAutoFit/>
          </a:bodyPr>
          <a:lstStyle/>
          <a:p>
            <a:r>
              <a:rPr lang="it-IT" sz="2800" b="1" dirty="0" smtClean="0">
                <a:solidFill>
                  <a:srgbClr val="33CC33"/>
                </a:solidFill>
                <a:latin typeface="Times New Roman" pitchFamily="18" charset="0"/>
                <a:cs typeface="Times New Roman" pitchFamily="18" charset="0"/>
              </a:rPr>
              <a:t>PASSAGGI PRINCIPALI ANALISI ARRAY</a:t>
            </a:r>
            <a:endParaRPr lang="it-IT" sz="2800" b="1" dirty="0">
              <a:solidFill>
                <a:srgbClr val="33CC33"/>
              </a:solidFill>
              <a:latin typeface="Times New Roman" pitchFamily="18" charset="0"/>
              <a:cs typeface="Times New Roman" pitchFamily="18" charset="0"/>
            </a:endParaRPr>
          </a:p>
        </p:txBody>
      </p:sp>
      <p:sp>
        <p:nvSpPr>
          <p:cNvPr id="3" name="CasellaDiTesto 2"/>
          <p:cNvSpPr txBox="1"/>
          <p:nvPr/>
        </p:nvSpPr>
        <p:spPr>
          <a:xfrm>
            <a:off x="1928794" y="1560032"/>
            <a:ext cx="4825360" cy="4154984"/>
          </a:xfrm>
          <a:prstGeom prst="rect">
            <a:avLst/>
          </a:prstGeom>
          <a:noFill/>
        </p:spPr>
        <p:txBody>
          <a:bodyPr wrap="none" rtlCol="0">
            <a:spAutoFit/>
          </a:bodyPr>
          <a:lstStyle/>
          <a:p>
            <a:pPr>
              <a:buFont typeface="Wingdings" pitchFamily="2" charset="2"/>
              <a:buChar char="v"/>
            </a:pPr>
            <a:r>
              <a:rPr lang="it-IT" sz="2400" b="1" dirty="0" smtClean="0">
                <a:solidFill>
                  <a:srgbClr val="FF0000"/>
                </a:solidFill>
                <a:latin typeface="Times New Roman" pitchFamily="18" charset="0"/>
                <a:cs typeface="Times New Roman" pitchFamily="18" charset="0"/>
              </a:rPr>
              <a:t> estrazione RNA</a:t>
            </a:r>
          </a:p>
          <a:p>
            <a:endParaRPr lang="it-IT" sz="2400" dirty="0" smtClean="0">
              <a:latin typeface="Times New Roman" pitchFamily="18" charset="0"/>
              <a:cs typeface="Times New Roman" pitchFamily="18" charset="0"/>
            </a:endParaRPr>
          </a:p>
          <a:p>
            <a:pPr>
              <a:buFont typeface="Wingdings" pitchFamily="2" charset="2"/>
              <a:buChar char="v"/>
            </a:pPr>
            <a:r>
              <a:rPr lang="it-IT" sz="2400" b="1" dirty="0" smtClean="0">
                <a:solidFill>
                  <a:srgbClr val="FF9933"/>
                </a:solidFill>
                <a:latin typeface="Times New Roman" pitchFamily="18" charset="0"/>
                <a:cs typeface="Times New Roman" pitchFamily="18" charset="0"/>
              </a:rPr>
              <a:t> valutazione qualità RNA</a:t>
            </a:r>
          </a:p>
          <a:p>
            <a:endParaRPr lang="it-IT" sz="2400" dirty="0" smtClean="0">
              <a:latin typeface="Times New Roman" pitchFamily="18" charset="0"/>
              <a:cs typeface="Times New Roman" pitchFamily="18" charset="0"/>
            </a:endParaRPr>
          </a:p>
          <a:p>
            <a:pPr>
              <a:buFont typeface="Wingdings" pitchFamily="2" charset="2"/>
              <a:buChar char="v"/>
            </a:pPr>
            <a:r>
              <a:rPr lang="it-IT" sz="2400" b="1" dirty="0" smtClean="0">
                <a:solidFill>
                  <a:srgbClr val="FF33CC"/>
                </a:solidFill>
                <a:latin typeface="Times New Roman" pitchFamily="18" charset="0"/>
                <a:cs typeface="Times New Roman" pitchFamily="18" charset="0"/>
              </a:rPr>
              <a:t> marcatura target RNA</a:t>
            </a:r>
          </a:p>
          <a:p>
            <a:endParaRPr lang="it-IT" sz="2400" dirty="0" smtClean="0">
              <a:latin typeface="Times New Roman" pitchFamily="18" charset="0"/>
              <a:cs typeface="Times New Roman" pitchFamily="18" charset="0"/>
            </a:endParaRPr>
          </a:p>
          <a:p>
            <a:pPr>
              <a:buFont typeface="Wingdings" pitchFamily="2" charset="2"/>
              <a:buChar char="v"/>
            </a:pPr>
            <a:r>
              <a:rPr lang="it-IT" sz="2400" dirty="0" smtClean="0">
                <a:latin typeface="Times New Roman" pitchFamily="18" charset="0"/>
                <a:cs typeface="Times New Roman" pitchFamily="18" charset="0"/>
              </a:rPr>
              <a:t> </a:t>
            </a:r>
            <a:r>
              <a:rPr lang="it-IT" sz="2400" b="1" dirty="0" smtClean="0">
                <a:latin typeface="Times New Roman" pitchFamily="18" charset="0"/>
                <a:cs typeface="Times New Roman" pitchFamily="18" charset="0"/>
              </a:rPr>
              <a:t>ibridazione</a:t>
            </a:r>
          </a:p>
          <a:p>
            <a:endParaRPr lang="it-IT" sz="2400" dirty="0" smtClean="0">
              <a:latin typeface="Times New Roman" pitchFamily="18" charset="0"/>
              <a:cs typeface="Times New Roman" pitchFamily="18" charset="0"/>
            </a:endParaRPr>
          </a:p>
          <a:p>
            <a:pPr>
              <a:buFont typeface="Wingdings" pitchFamily="2" charset="2"/>
              <a:buChar char="v"/>
            </a:pPr>
            <a:r>
              <a:rPr lang="it-IT" sz="2400" b="1" dirty="0" smtClean="0">
                <a:solidFill>
                  <a:srgbClr val="0000FF"/>
                </a:solidFill>
                <a:latin typeface="Times New Roman" pitchFamily="18" charset="0"/>
                <a:cs typeface="Times New Roman" pitchFamily="18" charset="0"/>
              </a:rPr>
              <a:t> acquisizione immagine (scanner</a:t>
            </a:r>
            <a:r>
              <a:rPr lang="it-IT" sz="2400" dirty="0" smtClean="0">
                <a:solidFill>
                  <a:srgbClr val="0000FF"/>
                </a:solidFill>
                <a:latin typeface="Times New Roman" pitchFamily="18" charset="0"/>
                <a:cs typeface="Times New Roman" pitchFamily="18" charset="0"/>
              </a:rPr>
              <a:t>)</a:t>
            </a:r>
          </a:p>
          <a:p>
            <a:endParaRPr lang="it-IT" sz="2400" dirty="0" smtClean="0">
              <a:latin typeface="Times New Roman" pitchFamily="18" charset="0"/>
              <a:cs typeface="Times New Roman" pitchFamily="18" charset="0"/>
            </a:endParaRPr>
          </a:p>
          <a:p>
            <a:pPr>
              <a:buFont typeface="Wingdings" pitchFamily="2" charset="2"/>
              <a:buChar char="v"/>
            </a:pPr>
            <a:r>
              <a:rPr lang="it-IT" sz="2400" b="1" dirty="0" smtClean="0">
                <a:solidFill>
                  <a:srgbClr val="00CCFF"/>
                </a:solidFill>
                <a:latin typeface="Times New Roman" pitchFamily="18" charset="0"/>
                <a:cs typeface="Times New Roman" pitchFamily="18" charset="0"/>
              </a:rPr>
              <a:t> analisi dei dati</a:t>
            </a:r>
            <a:endParaRPr lang="it-IT" sz="2400" b="1" dirty="0">
              <a:solidFill>
                <a:srgbClr val="00CCFF"/>
              </a:solidFill>
              <a:latin typeface="Times New Roman" pitchFamily="18" charset="0"/>
              <a:cs typeface="Times New Roman" pitchFamily="18" charset="0"/>
            </a:endParaRPr>
          </a:p>
        </p:txBody>
      </p:sp>
    </p:spTree>
    <p:extLst>
      <p:ext uri="{BB962C8B-B14F-4D97-AF65-F5344CB8AC3E}">
        <p14:creationId xmlns:p14="http://schemas.microsoft.com/office/powerpoint/2010/main" val="3843379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566678"/>
            <a:ext cx="8501122" cy="2862322"/>
          </a:xfrm>
          <a:prstGeom prst="rect">
            <a:avLst/>
          </a:prstGeom>
          <a:noFill/>
        </p:spPr>
        <p:txBody>
          <a:bodyPr wrap="square" rtlCol="0">
            <a:spAutoFit/>
          </a:bodyPr>
          <a:lstStyle/>
          <a:p>
            <a:pPr algn="just">
              <a:lnSpc>
                <a:spcPct val="150000"/>
              </a:lnSpc>
            </a:pPr>
            <a:r>
              <a:rPr lang="it-IT" sz="2000" dirty="0" smtClean="0">
                <a:latin typeface="Times New Roman" pitchFamily="18" charset="0"/>
                <a:cs typeface="Times New Roman" pitchFamily="18" charset="0"/>
              </a:rPr>
              <a:t>Tipo di </a:t>
            </a:r>
            <a:r>
              <a:rPr lang="it-IT" sz="2000" dirty="0" err="1" smtClean="0">
                <a:latin typeface="Times New Roman" pitchFamily="18" charset="0"/>
                <a:cs typeface="Times New Roman" pitchFamily="18" charset="0"/>
              </a:rPr>
              <a:t>microarray</a:t>
            </a:r>
            <a:r>
              <a:rPr lang="it-IT" sz="2000" dirty="0" smtClean="0">
                <a:latin typeface="Times New Roman" pitchFamily="18" charset="0"/>
                <a:cs typeface="Times New Roman" pitchFamily="18" charset="0"/>
              </a:rPr>
              <a:t> impiegato per comparare due diversi campioni (generalmente campioni </a:t>
            </a:r>
            <a:r>
              <a:rPr lang="it-IT" sz="2000" dirty="0" err="1" smtClean="0">
                <a:latin typeface="Times New Roman" pitchFamily="18" charset="0"/>
                <a:cs typeface="Times New Roman" pitchFamily="18" charset="0"/>
              </a:rPr>
              <a:t>wild-type</a:t>
            </a:r>
            <a:r>
              <a:rPr lang="it-IT" sz="2000" dirty="0" smtClean="0">
                <a:latin typeface="Times New Roman" pitchFamily="18" charset="0"/>
                <a:cs typeface="Times New Roman" pitchFamily="18" charset="0"/>
              </a:rPr>
              <a:t> versus campioni patologici) che vengono marcati con due diversi </a:t>
            </a:r>
            <a:r>
              <a:rPr lang="it-IT" sz="2000" dirty="0" err="1" smtClean="0">
                <a:latin typeface="Times New Roman" pitchFamily="18" charset="0"/>
                <a:cs typeface="Times New Roman" pitchFamily="18" charset="0"/>
              </a:rPr>
              <a:t>fluorofori</a:t>
            </a:r>
            <a:r>
              <a:rPr lang="it-IT" sz="2000" dirty="0" smtClean="0">
                <a:latin typeface="Times New Roman" pitchFamily="18" charset="0"/>
                <a:cs typeface="Times New Roman" pitchFamily="18" charset="0"/>
              </a:rPr>
              <a:t> -&gt; </a:t>
            </a:r>
            <a:r>
              <a:rPr lang="it-IT" sz="2000" dirty="0" smtClean="0">
                <a:solidFill>
                  <a:srgbClr val="33CC33"/>
                </a:solidFill>
                <a:latin typeface="Times New Roman" pitchFamily="18" charset="0"/>
                <a:cs typeface="Times New Roman" pitchFamily="18" charset="0"/>
              </a:rPr>
              <a:t>cianina 3 (Cy3) </a:t>
            </a:r>
            <a:r>
              <a:rPr lang="it-IT" sz="2000" dirty="0" smtClean="0">
                <a:latin typeface="Times New Roman" pitchFamily="18" charset="0"/>
                <a:cs typeface="Times New Roman" pitchFamily="18" charset="0"/>
              </a:rPr>
              <a:t>emissione a 570 </a:t>
            </a:r>
            <a:r>
              <a:rPr lang="it-IT" sz="2000" dirty="0" err="1" smtClean="0">
                <a:latin typeface="Times New Roman" pitchFamily="18" charset="0"/>
                <a:cs typeface="Times New Roman" pitchFamily="18" charset="0"/>
              </a:rPr>
              <a:t>nm</a:t>
            </a:r>
            <a:r>
              <a:rPr lang="it-IT" sz="2000" dirty="0" smtClean="0">
                <a:latin typeface="Times New Roman" pitchFamily="18" charset="0"/>
                <a:cs typeface="Times New Roman" pitchFamily="18" charset="0"/>
              </a:rPr>
              <a:t> (verde) e </a:t>
            </a:r>
            <a:r>
              <a:rPr lang="it-IT" sz="2000" dirty="0" smtClean="0">
                <a:solidFill>
                  <a:srgbClr val="33CC33"/>
                </a:solidFill>
                <a:latin typeface="Times New Roman" pitchFamily="18" charset="0"/>
                <a:cs typeface="Times New Roman" pitchFamily="18" charset="0"/>
              </a:rPr>
              <a:t>cianina 5 (Cy5) </a:t>
            </a:r>
            <a:r>
              <a:rPr lang="it-IT" sz="2000" dirty="0" smtClean="0">
                <a:latin typeface="Times New Roman" pitchFamily="18" charset="0"/>
                <a:cs typeface="Times New Roman" pitchFamily="18" charset="0"/>
              </a:rPr>
              <a:t>emissione a 670 </a:t>
            </a:r>
            <a:r>
              <a:rPr lang="it-IT" sz="2000" dirty="0" err="1" smtClean="0">
                <a:latin typeface="Times New Roman" pitchFamily="18" charset="0"/>
                <a:cs typeface="Times New Roman" pitchFamily="18" charset="0"/>
              </a:rPr>
              <a:t>nm</a:t>
            </a:r>
            <a:r>
              <a:rPr lang="it-IT" sz="2000" dirty="0" smtClean="0">
                <a:latin typeface="Times New Roman" pitchFamily="18" charset="0"/>
                <a:cs typeface="Times New Roman" pitchFamily="18" charset="0"/>
              </a:rPr>
              <a:t> (rosso). L’ibridazione dei due </a:t>
            </a:r>
            <a:r>
              <a:rPr lang="it-IT" sz="2000" dirty="0" err="1" smtClean="0">
                <a:latin typeface="Times New Roman" pitchFamily="18" charset="0"/>
                <a:cs typeface="Times New Roman" pitchFamily="18" charset="0"/>
              </a:rPr>
              <a:t>cDNA</a:t>
            </a:r>
            <a:r>
              <a:rPr lang="it-IT" sz="2000" dirty="0" smtClean="0">
                <a:latin typeface="Times New Roman" pitchFamily="18" charset="0"/>
                <a:cs typeface="Times New Roman" pitchFamily="18" charset="0"/>
              </a:rPr>
              <a:t> marcati su ogni vetrino è contemporanea: in questo modo si esegue un “legame competitivo” dei </a:t>
            </a:r>
            <a:r>
              <a:rPr lang="it-IT" sz="2000" dirty="0" err="1" smtClean="0">
                <a:latin typeface="Times New Roman" pitchFamily="18" charset="0"/>
                <a:cs typeface="Times New Roman" pitchFamily="18" charset="0"/>
              </a:rPr>
              <a:t>targets</a:t>
            </a:r>
            <a:r>
              <a:rPr lang="it-IT" sz="2000" dirty="0" smtClean="0">
                <a:latin typeface="Times New Roman" pitchFamily="18" charset="0"/>
                <a:cs typeface="Times New Roman" pitchFamily="18" charset="0"/>
              </a:rPr>
              <a:t> ai </a:t>
            </a:r>
            <a:r>
              <a:rPr lang="it-IT" sz="2000" dirty="0" err="1" smtClean="0">
                <a:latin typeface="Times New Roman" pitchFamily="18" charset="0"/>
                <a:cs typeface="Times New Roman" pitchFamily="18" charset="0"/>
              </a:rPr>
              <a:t>probes</a:t>
            </a:r>
            <a:endParaRPr lang="it-IT" sz="2000" dirty="0" smtClean="0">
              <a:latin typeface="Times New Roman" pitchFamily="18" charset="0"/>
              <a:cs typeface="Times New Roman" pitchFamily="18" charset="0"/>
            </a:endParaRPr>
          </a:p>
        </p:txBody>
      </p:sp>
      <p:sp>
        <p:nvSpPr>
          <p:cNvPr id="3" name="CasellaDiTesto 2"/>
          <p:cNvSpPr txBox="1"/>
          <p:nvPr/>
        </p:nvSpPr>
        <p:spPr>
          <a:xfrm>
            <a:off x="2857488" y="71414"/>
            <a:ext cx="3479414" cy="523220"/>
          </a:xfrm>
          <a:prstGeom prst="rect">
            <a:avLst/>
          </a:prstGeom>
          <a:noFill/>
        </p:spPr>
        <p:txBody>
          <a:bodyPr wrap="none" rtlCol="0">
            <a:spAutoFit/>
          </a:bodyPr>
          <a:lstStyle/>
          <a:p>
            <a:r>
              <a:rPr lang="it-IT" sz="2800" dirty="0" err="1" smtClean="0">
                <a:solidFill>
                  <a:srgbClr val="33CC33"/>
                </a:solidFill>
                <a:latin typeface="Times New Roman" pitchFamily="18" charset="0"/>
                <a:cs typeface="Times New Roman" pitchFamily="18" charset="0"/>
              </a:rPr>
              <a:t>Two-color</a:t>
            </a:r>
            <a:r>
              <a:rPr lang="it-IT" sz="2800" dirty="0" smtClean="0">
                <a:solidFill>
                  <a:srgbClr val="33CC33"/>
                </a:solidFill>
                <a:latin typeface="Times New Roman" pitchFamily="18" charset="0"/>
                <a:cs typeface="Times New Roman" pitchFamily="18" charset="0"/>
              </a:rPr>
              <a:t> </a:t>
            </a:r>
            <a:r>
              <a:rPr lang="it-IT" sz="2800" dirty="0" err="1" smtClean="0">
                <a:solidFill>
                  <a:srgbClr val="33CC33"/>
                </a:solidFill>
                <a:latin typeface="Times New Roman" pitchFamily="18" charset="0"/>
                <a:cs typeface="Times New Roman" pitchFamily="18" charset="0"/>
              </a:rPr>
              <a:t>microarrays</a:t>
            </a:r>
            <a:endParaRPr lang="it-IT" sz="2800" dirty="0">
              <a:solidFill>
                <a:srgbClr val="33CC33"/>
              </a:solidFill>
              <a:latin typeface="Times New Roman" pitchFamily="18" charset="0"/>
              <a:cs typeface="Times New Roman" pitchFamily="18" charset="0"/>
            </a:endParaRPr>
          </a:p>
        </p:txBody>
      </p:sp>
      <p:sp>
        <p:nvSpPr>
          <p:cNvPr id="4" name="CasellaDiTesto 3"/>
          <p:cNvSpPr txBox="1"/>
          <p:nvPr/>
        </p:nvSpPr>
        <p:spPr>
          <a:xfrm>
            <a:off x="3717625" y="3467401"/>
            <a:ext cx="1431802" cy="461665"/>
          </a:xfrm>
          <a:prstGeom prst="rect">
            <a:avLst/>
          </a:prstGeom>
          <a:noFill/>
        </p:spPr>
        <p:txBody>
          <a:bodyPr wrap="none" rtlCol="0">
            <a:spAutoFit/>
          </a:bodyPr>
          <a:lstStyle/>
          <a:p>
            <a:r>
              <a:rPr lang="it-IT" sz="2400" u="sng" dirty="0" smtClean="0">
                <a:solidFill>
                  <a:srgbClr val="0070C0"/>
                </a:solidFill>
                <a:latin typeface="Times New Roman" pitchFamily="18" charset="0"/>
                <a:cs typeface="Times New Roman" pitchFamily="18" charset="0"/>
              </a:rPr>
              <a:t>Procedura</a:t>
            </a:r>
            <a:endParaRPr lang="it-IT" sz="2400" u="sng" dirty="0">
              <a:solidFill>
                <a:srgbClr val="0070C0"/>
              </a:solidFill>
              <a:latin typeface="Times New Roman" pitchFamily="18" charset="0"/>
              <a:cs typeface="Times New Roman" pitchFamily="18" charset="0"/>
            </a:endParaRPr>
          </a:p>
        </p:txBody>
      </p:sp>
      <p:sp>
        <p:nvSpPr>
          <p:cNvPr id="5" name="CasellaDiTesto 4"/>
          <p:cNvSpPr txBox="1"/>
          <p:nvPr/>
        </p:nvSpPr>
        <p:spPr>
          <a:xfrm>
            <a:off x="357159" y="4708114"/>
            <a:ext cx="4071965" cy="1477328"/>
          </a:xfrm>
          <a:prstGeom prst="rect">
            <a:avLst/>
          </a:prstGeom>
          <a:noFill/>
        </p:spPr>
        <p:txBody>
          <a:bodyPr wrap="square" rtlCol="0">
            <a:spAutoFit/>
          </a:bodyPr>
          <a:lstStyle/>
          <a:p>
            <a:pPr algn="ctr">
              <a:lnSpc>
                <a:spcPct val="150000"/>
              </a:lnSpc>
              <a:buFont typeface="Wingdings" pitchFamily="2" charset="2"/>
              <a:buChar char="v"/>
            </a:pPr>
            <a:r>
              <a:rPr lang="it-IT" sz="2000" dirty="0" smtClean="0">
                <a:latin typeface="Times New Roman" pitchFamily="18" charset="0"/>
                <a:cs typeface="Times New Roman" pitchFamily="18" charset="0"/>
              </a:rPr>
              <a:t> L’RNA viene estratto dal tessuto o dalla linea cellulare che si vuole analizzare </a:t>
            </a:r>
            <a:endParaRPr lang="it-IT" sz="2000" dirty="0">
              <a:latin typeface="Times New Roman" pitchFamily="18" charset="0"/>
              <a:cs typeface="Times New Roman" pitchFamily="18" charset="0"/>
            </a:endParaRPr>
          </a:p>
        </p:txBody>
      </p:sp>
      <p:pic>
        <p:nvPicPr>
          <p:cNvPr id="6" name="Picture 3"/>
          <p:cNvPicPr>
            <a:picLocks noChangeAspect="1" noChangeArrowheads="1"/>
          </p:cNvPicPr>
          <p:nvPr/>
        </p:nvPicPr>
        <p:blipFill>
          <a:blip r:embed="rId2"/>
          <a:srcRect r="72053"/>
          <a:stretch>
            <a:fillRect/>
          </a:stretch>
        </p:blipFill>
        <p:spPr bwMode="auto">
          <a:xfrm>
            <a:off x="4836310" y="4013756"/>
            <a:ext cx="3807656" cy="276606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606708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857232"/>
            <a:ext cx="4143404" cy="1477328"/>
          </a:xfrm>
          <a:prstGeom prst="rect">
            <a:avLst/>
          </a:prstGeom>
          <a:noFill/>
        </p:spPr>
        <p:txBody>
          <a:bodyPr wrap="square" rtlCol="0">
            <a:spAutoFit/>
          </a:bodyPr>
          <a:lstStyle/>
          <a:p>
            <a:pPr algn="ctr">
              <a:lnSpc>
                <a:spcPct val="150000"/>
              </a:lnSpc>
              <a:buFont typeface="Wingdings" pitchFamily="2" charset="2"/>
              <a:buChar char="v"/>
            </a:pPr>
            <a:r>
              <a:rPr lang="it-IT" sz="2000" dirty="0" smtClean="0">
                <a:latin typeface="Times New Roman" pitchFamily="18" charset="0"/>
                <a:cs typeface="Times New Roman" pitchFamily="18" charset="0"/>
              </a:rPr>
              <a:t> Gli </a:t>
            </a:r>
            <a:r>
              <a:rPr lang="it-IT" sz="2000" dirty="0" err="1" smtClean="0">
                <a:latin typeface="Times New Roman" pitchFamily="18" charset="0"/>
                <a:cs typeface="Times New Roman" pitchFamily="18" charset="0"/>
              </a:rPr>
              <a:t>mRNA</a:t>
            </a:r>
            <a:r>
              <a:rPr lang="it-IT" sz="2000" dirty="0" smtClean="0">
                <a:latin typeface="Times New Roman" pitchFamily="18" charset="0"/>
                <a:cs typeface="Times New Roman" pitchFamily="18" charset="0"/>
              </a:rPr>
              <a:t> dei due campioni vengono </a:t>
            </a:r>
            <a:r>
              <a:rPr lang="it-IT" sz="2000" dirty="0" err="1" smtClean="0">
                <a:latin typeface="Times New Roman" pitchFamily="18" charset="0"/>
                <a:cs typeface="Times New Roman" pitchFamily="18" charset="0"/>
              </a:rPr>
              <a:t>retrotrascritti</a:t>
            </a:r>
            <a:r>
              <a:rPr lang="it-IT" sz="2000" dirty="0" smtClean="0">
                <a:latin typeface="Times New Roman" pitchFamily="18" charset="0"/>
                <a:cs typeface="Times New Roman" pitchFamily="18" charset="0"/>
              </a:rPr>
              <a:t> e i </a:t>
            </a:r>
            <a:r>
              <a:rPr lang="it-IT" sz="2000" dirty="0" err="1" smtClean="0">
                <a:latin typeface="Times New Roman" pitchFamily="18" charset="0"/>
                <a:cs typeface="Times New Roman" pitchFamily="18" charset="0"/>
              </a:rPr>
              <a:t>cDNA</a:t>
            </a:r>
            <a:r>
              <a:rPr lang="it-IT" sz="2000" dirty="0" smtClean="0">
                <a:latin typeface="Times New Roman" pitchFamily="18" charset="0"/>
                <a:cs typeface="Times New Roman" pitchFamily="18" charset="0"/>
              </a:rPr>
              <a:t> marcati o con Cy3 o con Cy5</a:t>
            </a:r>
            <a:endParaRPr lang="it-IT" sz="2000" dirty="0">
              <a:latin typeface="Times New Roman" pitchFamily="18" charset="0"/>
              <a:cs typeface="Times New Roman" pitchFamily="18" charset="0"/>
            </a:endParaRPr>
          </a:p>
        </p:txBody>
      </p:sp>
      <p:pic>
        <p:nvPicPr>
          <p:cNvPr id="3" name="Picture 3"/>
          <p:cNvPicPr>
            <a:picLocks noChangeAspect="1" noChangeArrowheads="1"/>
          </p:cNvPicPr>
          <p:nvPr/>
        </p:nvPicPr>
        <p:blipFill>
          <a:blip r:embed="rId2"/>
          <a:srcRect l="27947" r="43884"/>
          <a:stretch>
            <a:fillRect/>
          </a:stretch>
        </p:blipFill>
        <p:spPr bwMode="auto">
          <a:xfrm>
            <a:off x="4643438" y="234312"/>
            <a:ext cx="3837902" cy="2766060"/>
          </a:xfrm>
          <a:prstGeom prst="rect">
            <a:avLst/>
          </a:prstGeom>
          <a:noFill/>
          <a:ln w="9525">
            <a:solidFill>
              <a:schemeClr val="tx1"/>
            </a:solidFill>
            <a:miter lim="800000"/>
            <a:headEnd/>
            <a:tailEnd/>
          </a:ln>
        </p:spPr>
      </p:pic>
      <p:grpSp>
        <p:nvGrpSpPr>
          <p:cNvPr id="4" name="Gruppo 3"/>
          <p:cNvGrpSpPr/>
          <p:nvPr/>
        </p:nvGrpSpPr>
        <p:grpSpPr>
          <a:xfrm>
            <a:off x="5500694" y="3357562"/>
            <a:ext cx="2643206" cy="3286148"/>
            <a:chOff x="5500694" y="3357562"/>
            <a:chExt cx="2643206" cy="3286148"/>
          </a:xfrm>
        </p:grpSpPr>
        <p:grpSp>
          <p:nvGrpSpPr>
            <p:cNvPr id="5" name="Gruppo 4"/>
            <p:cNvGrpSpPr/>
            <p:nvPr/>
          </p:nvGrpSpPr>
          <p:grpSpPr>
            <a:xfrm>
              <a:off x="5643570" y="3500438"/>
              <a:ext cx="2357454" cy="2996565"/>
              <a:chOff x="5643570" y="3500438"/>
              <a:chExt cx="2357454" cy="2996565"/>
            </a:xfrm>
          </p:grpSpPr>
          <p:pic>
            <p:nvPicPr>
              <p:cNvPr id="7" name="Picture 3"/>
              <p:cNvPicPr>
                <a:picLocks noChangeAspect="1" noChangeArrowheads="1"/>
              </p:cNvPicPr>
              <p:nvPr/>
            </p:nvPicPr>
            <p:blipFill>
              <a:blip r:embed="rId2"/>
              <a:srcRect l="54263" r="29799"/>
              <a:stretch>
                <a:fillRect/>
              </a:stretch>
            </p:blipFill>
            <p:spPr bwMode="auto">
              <a:xfrm>
                <a:off x="5643570" y="3500438"/>
                <a:ext cx="2352439" cy="2996565"/>
              </a:xfrm>
              <a:prstGeom prst="rect">
                <a:avLst/>
              </a:prstGeom>
              <a:noFill/>
              <a:ln w="9525">
                <a:noFill/>
                <a:miter lim="800000"/>
                <a:headEnd/>
                <a:tailEnd/>
              </a:ln>
            </p:spPr>
          </p:pic>
          <p:sp>
            <p:nvSpPr>
              <p:cNvPr id="8" name="Rettangolo 7"/>
              <p:cNvSpPr/>
              <p:nvPr/>
            </p:nvSpPr>
            <p:spPr>
              <a:xfrm>
                <a:off x="7215206" y="3500438"/>
                <a:ext cx="785818" cy="1357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5643570" y="5572140"/>
                <a:ext cx="285752"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 name="Rettangolo 5"/>
            <p:cNvSpPr/>
            <p:nvPr/>
          </p:nvSpPr>
          <p:spPr>
            <a:xfrm>
              <a:off x="5500694" y="3357562"/>
              <a:ext cx="2643206" cy="3286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 name="CasellaDiTesto 9"/>
          <p:cNvSpPr txBox="1"/>
          <p:nvPr/>
        </p:nvSpPr>
        <p:spPr>
          <a:xfrm>
            <a:off x="-32" y="3286124"/>
            <a:ext cx="4357718" cy="3323987"/>
          </a:xfrm>
          <a:prstGeom prst="rect">
            <a:avLst/>
          </a:prstGeom>
          <a:noFill/>
        </p:spPr>
        <p:txBody>
          <a:bodyPr wrap="square" rtlCol="0">
            <a:spAutoFit/>
          </a:bodyPr>
          <a:lstStyle/>
          <a:p>
            <a:pPr algn="ctr">
              <a:lnSpc>
                <a:spcPct val="150000"/>
              </a:lnSpc>
              <a:buFont typeface="Wingdings" pitchFamily="2" charset="2"/>
              <a:buChar char="v"/>
            </a:pPr>
            <a:r>
              <a:rPr lang="it-IT" sz="2000" dirty="0" smtClean="0">
                <a:latin typeface="Times New Roman" pitchFamily="18" charset="0"/>
                <a:cs typeface="Times New Roman" pitchFamily="18" charset="0"/>
              </a:rPr>
              <a:t> campione controllo (</a:t>
            </a:r>
            <a:r>
              <a:rPr lang="it-IT" sz="2000" dirty="0" err="1" smtClean="0">
                <a:latin typeface="Times New Roman" pitchFamily="18" charset="0"/>
                <a:cs typeface="Times New Roman" pitchFamily="18" charset="0"/>
              </a:rPr>
              <a:t>wild-type</a:t>
            </a:r>
            <a:r>
              <a:rPr lang="it-IT" sz="2000" dirty="0" smtClean="0">
                <a:latin typeface="Times New Roman" pitchFamily="18" charset="0"/>
                <a:cs typeface="Times New Roman" pitchFamily="18" charset="0"/>
              </a:rPr>
              <a:t>) e campione patologico sono uniti in un’unica miscela di ibridazione e il vetrino è posto in una camera di ibridazione overnight. Seguono lavaggi per togliere le interazioni aspecifiche </a:t>
            </a:r>
            <a:r>
              <a:rPr lang="it-IT" sz="2000" dirty="0" err="1" smtClean="0">
                <a:latin typeface="Times New Roman" pitchFamily="18" charset="0"/>
                <a:cs typeface="Times New Roman" pitchFamily="18" charset="0"/>
              </a:rPr>
              <a:t>cDNA-sonde</a:t>
            </a:r>
            <a:endParaRPr lang="it-IT" sz="2000" dirty="0">
              <a:latin typeface="Times New Roman" pitchFamily="18" charset="0"/>
              <a:cs typeface="Times New Roman" pitchFamily="18" charset="0"/>
            </a:endParaRPr>
          </a:p>
        </p:txBody>
      </p:sp>
    </p:spTree>
    <p:extLst>
      <p:ext uri="{BB962C8B-B14F-4D97-AF65-F5344CB8AC3E}">
        <p14:creationId xmlns:p14="http://schemas.microsoft.com/office/powerpoint/2010/main" val="3542996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l="67235" r="2224"/>
          <a:stretch>
            <a:fillRect/>
          </a:stretch>
        </p:blipFill>
        <p:spPr bwMode="auto">
          <a:xfrm>
            <a:off x="4350447" y="646749"/>
            <a:ext cx="4507833" cy="2996565"/>
          </a:xfrm>
          <a:prstGeom prst="rect">
            <a:avLst/>
          </a:prstGeom>
          <a:noFill/>
          <a:ln w="9525">
            <a:solidFill>
              <a:schemeClr val="tx1"/>
            </a:solidFill>
            <a:miter lim="800000"/>
            <a:headEnd/>
            <a:tailEnd/>
          </a:ln>
        </p:spPr>
      </p:pic>
      <p:sp>
        <p:nvSpPr>
          <p:cNvPr id="3" name="CasellaDiTesto 2"/>
          <p:cNvSpPr txBox="1"/>
          <p:nvPr/>
        </p:nvSpPr>
        <p:spPr>
          <a:xfrm>
            <a:off x="357158" y="428604"/>
            <a:ext cx="3571900" cy="3323987"/>
          </a:xfrm>
          <a:prstGeom prst="rect">
            <a:avLst/>
          </a:prstGeom>
          <a:noFill/>
        </p:spPr>
        <p:txBody>
          <a:bodyPr wrap="square" rtlCol="0">
            <a:spAutoFit/>
          </a:bodyPr>
          <a:lstStyle/>
          <a:p>
            <a:pPr algn="ctr">
              <a:lnSpc>
                <a:spcPct val="150000"/>
              </a:lnSpc>
              <a:buFont typeface="Wingdings" pitchFamily="2" charset="2"/>
              <a:buChar char="v"/>
            </a:pPr>
            <a:r>
              <a:rPr lang="it-IT" sz="2000" dirty="0" smtClean="0">
                <a:latin typeface="Times New Roman" pitchFamily="18" charset="0"/>
                <a:cs typeface="Times New Roman" pitchFamily="18" charset="0"/>
              </a:rPr>
              <a:t> La fluorescenza emessa da ogni target è rilevata dallo scanner. Il rapporto tra le intensità dei segnali rilevati </a:t>
            </a:r>
            <a:r>
              <a:rPr lang="it-IT" sz="2000" dirty="0" smtClean="0">
                <a:solidFill>
                  <a:srgbClr val="003300"/>
                </a:solidFill>
                <a:latin typeface="Times New Roman" pitchFamily="18" charset="0"/>
                <a:cs typeface="Times New Roman" pitchFamily="18" charset="0"/>
              </a:rPr>
              <a:t>(</a:t>
            </a:r>
            <a:r>
              <a:rPr lang="it-IT" sz="2000" dirty="0" smtClean="0">
                <a:solidFill>
                  <a:srgbClr val="FF0000"/>
                </a:solidFill>
                <a:latin typeface="Times New Roman" pitchFamily="18" charset="0"/>
                <a:cs typeface="Times New Roman" pitchFamily="18" charset="0"/>
              </a:rPr>
              <a:t>R</a:t>
            </a:r>
            <a:r>
              <a:rPr lang="it-IT" sz="2000" dirty="0" smtClean="0">
                <a:solidFill>
                  <a:srgbClr val="003300"/>
                </a:solidFill>
                <a:latin typeface="Times New Roman" pitchFamily="18" charset="0"/>
                <a:cs typeface="Times New Roman" pitchFamily="18" charset="0"/>
              </a:rPr>
              <a:t>/</a:t>
            </a:r>
            <a:r>
              <a:rPr lang="it-IT" sz="2000" dirty="0" smtClean="0">
                <a:solidFill>
                  <a:srgbClr val="00CC00"/>
                </a:solidFill>
                <a:latin typeface="Times New Roman" pitchFamily="18" charset="0"/>
                <a:cs typeface="Times New Roman" pitchFamily="18" charset="0"/>
              </a:rPr>
              <a:t>V</a:t>
            </a:r>
            <a:r>
              <a:rPr lang="it-IT" sz="2000" dirty="0" smtClean="0">
                <a:solidFill>
                  <a:srgbClr val="003300"/>
                </a:solidFill>
                <a:latin typeface="Times New Roman" pitchFamily="18" charset="0"/>
                <a:cs typeface="Times New Roman" pitchFamily="18" charset="0"/>
              </a:rPr>
              <a:t>) misura il quantitativo relativo di specifici </a:t>
            </a:r>
            <a:r>
              <a:rPr lang="it-IT" sz="2000" dirty="0" err="1" smtClean="0">
                <a:solidFill>
                  <a:srgbClr val="003300"/>
                </a:solidFill>
                <a:latin typeface="Times New Roman" pitchFamily="18" charset="0"/>
                <a:cs typeface="Times New Roman" pitchFamily="18" charset="0"/>
              </a:rPr>
              <a:t>mRNA</a:t>
            </a:r>
            <a:r>
              <a:rPr lang="it-IT" sz="2000" dirty="0" smtClean="0">
                <a:solidFill>
                  <a:srgbClr val="003300"/>
                </a:solidFill>
                <a:latin typeface="Times New Roman" pitchFamily="18" charset="0"/>
                <a:cs typeface="Times New Roman" pitchFamily="18" charset="0"/>
              </a:rPr>
              <a:t> presenti ogni campione </a:t>
            </a:r>
            <a:endParaRPr lang="it-IT" sz="2000" dirty="0">
              <a:latin typeface="Times New Roman" pitchFamily="18" charset="0"/>
              <a:cs typeface="Times New Roman" pitchFamily="18" charset="0"/>
            </a:endParaRPr>
          </a:p>
        </p:txBody>
      </p:sp>
      <p:cxnSp>
        <p:nvCxnSpPr>
          <p:cNvPr id="4" name="Connettore 2 3"/>
          <p:cNvCxnSpPr/>
          <p:nvPr/>
        </p:nvCxnSpPr>
        <p:spPr>
          <a:xfrm rot="5400000">
            <a:off x="1607323" y="4392619"/>
            <a:ext cx="107157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357158" y="5000636"/>
            <a:ext cx="5160387" cy="461665"/>
          </a:xfrm>
          <a:prstGeom prst="rect">
            <a:avLst/>
          </a:prstGeom>
          <a:noFill/>
        </p:spPr>
        <p:txBody>
          <a:bodyPr wrap="none" rtlCol="0">
            <a:spAutoFit/>
          </a:bodyPr>
          <a:lstStyle/>
          <a:p>
            <a:r>
              <a:rPr lang="it-IT" sz="2400" dirty="0" smtClean="0">
                <a:solidFill>
                  <a:srgbClr val="33CC33"/>
                </a:solidFill>
                <a:latin typeface="Times New Roman" pitchFamily="18" charset="0"/>
                <a:cs typeface="Times New Roman" pitchFamily="18" charset="0"/>
              </a:rPr>
              <a:t>Lista di geni up-regolati e </a:t>
            </a:r>
            <a:r>
              <a:rPr lang="it-IT" sz="2400" dirty="0" err="1" smtClean="0">
                <a:solidFill>
                  <a:srgbClr val="33CC33"/>
                </a:solidFill>
                <a:latin typeface="Times New Roman" pitchFamily="18" charset="0"/>
                <a:cs typeface="Times New Roman" pitchFamily="18" charset="0"/>
              </a:rPr>
              <a:t>down-regolati</a:t>
            </a:r>
            <a:endParaRPr lang="it-IT" sz="2400" dirty="0">
              <a:solidFill>
                <a:srgbClr val="33CC33"/>
              </a:solidFill>
              <a:latin typeface="Times New Roman" pitchFamily="18" charset="0"/>
              <a:cs typeface="Times New Roman" pitchFamily="18" charset="0"/>
            </a:endParaRPr>
          </a:p>
        </p:txBody>
      </p:sp>
    </p:spTree>
    <p:extLst>
      <p:ext uri="{BB962C8B-B14F-4D97-AF65-F5344CB8AC3E}">
        <p14:creationId xmlns:p14="http://schemas.microsoft.com/office/powerpoint/2010/main" val="441914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l="47618" t="20087" r="8589" b="8131"/>
          <a:stretch>
            <a:fillRect/>
          </a:stretch>
        </p:blipFill>
        <p:spPr bwMode="auto">
          <a:xfrm>
            <a:off x="4731321" y="500042"/>
            <a:ext cx="4381504" cy="5900738"/>
          </a:xfrm>
          <a:prstGeom prst="rect">
            <a:avLst/>
          </a:prstGeom>
          <a:noFill/>
          <a:ln w="9525">
            <a:noFill/>
            <a:miter lim="800000"/>
            <a:headEnd/>
            <a:tailEnd/>
          </a:ln>
          <a:effectLst/>
        </p:spPr>
      </p:pic>
      <p:pic>
        <p:nvPicPr>
          <p:cNvPr id="3" name="Picture 3" descr="http://upload.wikimedia.org/wikipedia/en/c/c8/Microarray-schema.jpg"/>
          <p:cNvPicPr>
            <a:picLocks noChangeAspect="1" noChangeArrowheads="1"/>
          </p:cNvPicPr>
          <p:nvPr/>
        </p:nvPicPr>
        <p:blipFill>
          <a:blip r:embed="rId3"/>
          <a:srcRect/>
          <a:stretch>
            <a:fillRect/>
          </a:stretch>
        </p:blipFill>
        <p:spPr bwMode="auto">
          <a:xfrm>
            <a:off x="35496" y="0"/>
            <a:ext cx="4695825" cy="6858000"/>
          </a:xfrm>
          <a:prstGeom prst="rect">
            <a:avLst/>
          </a:prstGeom>
          <a:noFill/>
          <a:ln w="9525">
            <a:noFill/>
            <a:miter lim="800000"/>
            <a:headEnd/>
            <a:tailEnd/>
          </a:ln>
        </p:spPr>
      </p:pic>
    </p:spTree>
    <p:extLst>
      <p:ext uri="{BB962C8B-B14F-4D97-AF65-F5344CB8AC3E}">
        <p14:creationId xmlns:p14="http://schemas.microsoft.com/office/powerpoint/2010/main" val="1310105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623886" y="152400"/>
            <a:ext cx="8020080" cy="523220"/>
          </a:xfrm>
          <a:prstGeom prst="rect">
            <a:avLst/>
          </a:prstGeom>
          <a:noFill/>
          <a:ln w="9525">
            <a:noFill/>
            <a:miter lim="800000"/>
            <a:headEnd/>
            <a:tailEnd/>
          </a:ln>
          <a:effectLst/>
        </p:spPr>
        <p:txBody>
          <a:bodyPr wrap="square">
            <a:spAutoFit/>
          </a:bodyPr>
          <a:lstStyle/>
          <a:p>
            <a:pPr algn="ctr"/>
            <a:r>
              <a:rPr lang="en-US" sz="2800" dirty="0" err="1" smtClean="0">
                <a:latin typeface="Times New Roman" pitchFamily="18" charset="0"/>
                <a:cs typeface="Times New Roman" pitchFamily="18" charset="0"/>
              </a:rPr>
              <a:t>Valutazione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dell’espressione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genica</a:t>
            </a:r>
            <a:r>
              <a:rPr lang="en-US" sz="2800" dirty="0" smtClean="0">
                <a:latin typeface="Times New Roman" pitchFamily="18" charset="0"/>
                <a:cs typeface="Times New Roman" pitchFamily="18" charset="0"/>
              </a:rPr>
              <a:t> con microarray</a:t>
            </a:r>
            <a:endParaRPr lang="it-IT" sz="2800" dirty="0">
              <a:latin typeface="Times New Roman" pitchFamily="18" charset="0"/>
              <a:cs typeface="Times New Roman" pitchFamily="18" charset="0"/>
            </a:endParaRPr>
          </a:p>
        </p:txBody>
      </p:sp>
      <p:grpSp>
        <p:nvGrpSpPr>
          <p:cNvPr id="3" name="Gruppo 2"/>
          <p:cNvGrpSpPr/>
          <p:nvPr/>
        </p:nvGrpSpPr>
        <p:grpSpPr>
          <a:xfrm>
            <a:off x="357158" y="1119208"/>
            <a:ext cx="8534400" cy="5238750"/>
            <a:chOff x="533400" y="1238250"/>
            <a:chExt cx="8534400" cy="5238750"/>
          </a:xfrm>
        </p:grpSpPr>
        <p:pic>
          <p:nvPicPr>
            <p:cNvPr id="4" name="Picture 2"/>
            <p:cNvPicPr>
              <a:picLocks noChangeAspect="1" noChangeArrowheads="1"/>
            </p:cNvPicPr>
            <p:nvPr/>
          </p:nvPicPr>
          <p:blipFill>
            <a:blip r:embed="rId2"/>
            <a:srcRect t="713" b="713"/>
            <a:stretch>
              <a:fillRect/>
            </a:stretch>
          </p:blipFill>
          <p:spPr bwMode="auto">
            <a:xfrm>
              <a:off x="533400" y="1497013"/>
              <a:ext cx="3395663" cy="4979987"/>
            </a:xfrm>
            <a:prstGeom prst="rect">
              <a:avLst/>
            </a:prstGeom>
            <a:noFill/>
            <a:ln w="25400">
              <a:solidFill>
                <a:srgbClr val="000080"/>
              </a:solidFill>
              <a:miter lim="800000"/>
              <a:headEnd/>
              <a:tailEnd/>
            </a:ln>
            <a:effectLst/>
          </p:spPr>
        </p:pic>
        <p:grpSp>
          <p:nvGrpSpPr>
            <p:cNvPr id="5" name="Group 5"/>
            <p:cNvGrpSpPr>
              <a:grpSpLocks/>
            </p:cNvGrpSpPr>
            <p:nvPr/>
          </p:nvGrpSpPr>
          <p:grpSpPr bwMode="auto">
            <a:xfrm>
              <a:off x="2209800" y="2430463"/>
              <a:ext cx="6705600" cy="3894137"/>
              <a:chOff x="1392" y="1291"/>
              <a:chExt cx="4224" cy="2453"/>
            </a:xfrm>
          </p:grpSpPr>
          <p:sp>
            <p:nvSpPr>
              <p:cNvPr id="93" name="Line 6"/>
              <p:cNvSpPr>
                <a:spLocks noChangeShapeType="1"/>
              </p:cNvSpPr>
              <p:nvPr/>
            </p:nvSpPr>
            <p:spPr bwMode="auto">
              <a:xfrm>
                <a:off x="2880" y="2112"/>
                <a:ext cx="1920" cy="1248"/>
              </a:xfrm>
              <a:prstGeom prst="line">
                <a:avLst/>
              </a:prstGeom>
              <a:noFill/>
              <a:ln w="25400">
                <a:solidFill>
                  <a:schemeClr val="tx1"/>
                </a:solidFill>
                <a:round/>
                <a:headEnd/>
                <a:tailEnd/>
              </a:ln>
              <a:effectLst/>
            </p:spPr>
            <p:txBody>
              <a:bodyPr/>
              <a:lstStyle/>
              <a:p>
                <a:endParaRPr lang="it-IT"/>
              </a:p>
            </p:txBody>
          </p:sp>
          <p:sp>
            <p:nvSpPr>
              <p:cNvPr id="94" name="Line 7"/>
              <p:cNvSpPr>
                <a:spLocks noChangeShapeType="1"/>
              </p:cNvSpPr>
              <p:nvPr/>
            </p:nvSpPr>
            <p:spPr bwMode="auto">
              <a:xfrm>
                <a:off x="4800" y="3264"/>
                <a:ext cx="816" cy="0"/>
              </a:xfrm>
              <a:prstGeom prst="line">
                <a:avLst/>
              </a:prstGeom>
              <a:noFill/>
              <a:ln w="25400">
                <a:solidFill>
                  <a:schemeClr val="tx1"/>
                </a:solidFill>
                <a:round/>
                <a:headEnd/>
                <a:tailEnd/>
              </a:ln>
              <a:effectLst/>
            </p:spPr>
            <p:txBody>
              <a:bodyPr/>
              <a:lstStyle/>
              <a:p>
                <a:endParaRPr lang="it-IT"/>
              </a:p>
            </p:txBody>
          </p:sp>
          <p:sp>
            <p:nvSpPr>
              <p:cNvPr id="95" name="Line 8"/>
              <p:cNvSpPr>
                <a:spLocks noChangeShapeType="1"/>
              </p:cNvSpPr>
              <p:nvPr/>
            </p:nvSpPr>
            <p:spPr bwMode="auto">
              <a:xfrm>
                <a:off x="4800" y="3357"/>
                <a:ext cx="816" cy="0"/>
              </a:xfrm>
              <a:prstGeom prst="line">
                <a:avLst/>
              </a:prstGeom>
              <a:noFill/>
              <a:ln w="25400">
                <a:solidFill>
                  <a:schemeClr val="tx1"/>
                </a:solidFill>
                <a:round/>
                <a:headEnd/>
                <a:tailEnd/>
              </a:ln>
              <a:effectLst/>
            </p:spPr>
            <p:txBody>
              <a:bodyPr/>
              <a:lstStyle/>
              <a:p>
                <a:endParaRPr lang="it-IT"/>
              </a:p>
            </p:txBody>
          </p:sp>
          <p:sp>
            <p:nvSpPr>
              <p:cNvPr id="96" name="Oval 9"/>
              <p:cNvSpPr>
                <a:spLocks noChangeArrowheads="1"/>
              </p:cNvSpPr>
              <p:nvPr/>
            </p:nvSpPr>
            <p:spPr bwMode="auto">
              <a:xfrm>
                <a:off x="3216" y="1920"/>
                <a:ext cx="1104" cy="240"/>
              </a:xfrm>
              <a:prstGeom prst="ellipse">
                <a:avLst/>
              </a:prstGeom>
              <a:solidFill>
                <a:srgbClr val="808080"/>
              </a:solidFill>
              <a:ln w="9525">
                <a:solidFill>
                  <a:srgbClr val="969696"/>
                </a:solidFill>
                <a:round/>
                <a:headEnd/>
                <a:tailEnd/>
              </a:ln>
              <a:effectLst/>
            </p:spPr>
            <p:txBody>
              <a:bodyPr wrap="none" anchor="ctr"/>
              <a:lstStyle/>
              <a:p>
                <a:endParaRPr lang="it-IT"/>
              </a:p>
            </p:txBody>
          </p:sp>
          <p:sp>
            <p:nvSpPr>
              <p:cNvPr id="97" name="Oval 10"/>
              <p:cNvSpPr>
                <a:spLocks noChangeArrowheads="1"/>
              </p:cNvSpPr>
              <p:nvPr/>
            </p:nvSpPr>
            <p:spPr bwMode="auto">
              <a:xfrm>
                <a:off x="4416" y="2640"/>
                <a:ext cx="1152" cy="240"/>
              </a:xfrm>
              <a:prstGeom prst="ellipse">
                <a:avLst/>
              </a:prstGeom>
              <a:solidFill>
                <a:srgbClr val="808080"/>
              </a:solidFill>
              <a:ln w="9525">
                <a:solidFill>
                  <a:srgbClr val="969696"/>
                </a:solidFill>
                <a:round/>
                <a:headEnd/>
                <a:tailEnd/>
              </a:ln>
              <a:effectLst/>
            </p:spPr>
            <p:txBody>
              <a:bodyPr wrap="none" anchor="ctr"/>
              <a:lstStyle/>
              <a:p>
                <a:endParaRPr lang="it-IT"/>
              </a:p>
            </p:txBody>
          </p:sp>
          <p:sp>
            <p:nvSpPr>
              <p:cNvPr id="98" name="Line 11"/>
              <p:cNvSpPr>
                <a:spLocks noChangeShapeType="1"/>
              </p:cNvSpPr>
              <p:nvPr/>
            </p:nvSpPr>
            <p:spPr bwMode="auto">
              <a:xfrm>
                <a:off x="2880" y="2016"/>
                <a:ext cx="1920" cy="1248"/>
              </a:xfrm>
              <a:prstGeom prst="line">
                <a:avLst/>
              </a:prstGeom>
              <a:noFill/>
              <a:ln w="25400">
                <a:solidFill>
                  <a:schemeClr val="tx1"/>
                </a:solidFill>
                <a:round/>
                <a:headEnd/>
                <a:tailEnd/>
              </a:ln>
              <a:effectLst/>
            </p:spPr>
            <p:txBody>
              <a:bodyPr/>
              <a:lstStyle/>
              <a:p>
                <a:endParaRPr lang="it-IT"/>
              </a:p>
            </p:txBody>
          </p:sp>
          <p:sp>
            <p:nvSpPr>
              <p:cNvPr id="99" name="Line 12"/>
              <p:cNvSpPr>
                <a:spLocks noChangeShapeType="1"/>
              </p:cNvSpPr>
              <p:nvPr/>
            </p:nvSpPr>
            <p:spPr bwMode="auto">
              <a:xfrm flipV="1">
                <a:off x="1632" y="1680"/>
                <a:ext cx="1344" cy="1440"/>
              </a:xfrm>
              <a:prstGeom prst="line">
                <a:avLst/>
              </a:prstGeom>
              <a:noFill/>
              <a:ln w="38100">
                <a:solidFill>
                  <a:srgbClr val="000080"/>
                </a:solidFill>
                <a:round/>
                <a:headEnd/>
                <a:tailEnd/>
              </a:ln>
              <a:effectLst/>
            </p:spPr>
            <p:txBody>
              <a:bodyPr/>
              <a:lstStyle/>
              <a:p>
                <a:endParaRPr lang="it-IT"/>
              </a:p>
            </p:txBody>
          </p:sp>
          <p:sp>
            <p:nvSpPr>
              <p:cNvPr id="100" name="Line 13"/>
              <p:cNvSpPr>
                <a:spLocks noChangeShapeType="1"/>
              </p:cNvSpPr>
              <p:nvPr/>
            </p:nvSpPr>
            <p:spPr bwMode="auto">
              <a:xfrm>
                <a:off x="1680" y="3456"/>
                <a:ext cx="3408" cy="288"/>
              </a:xfrm>
              <a:prstGeom prst="line">
                <a:avLst/>
              </a:prstGeom>
              <a:noFill/>
              <a:ln w="38100">
                <a:solidFill>
                  <a:srgbClr val="000080"/>
                </a:solidFill>
                <a:round/>
                <a:headEnd/>
                <a:tailEnd/>
              </a:ln>
              <a:effectLst/>
            </p:spPr>
            <p:txBody>
              <a:bodyPr/>
              <a:lstStyle/>
              <a:p>
                <a:endParaRPr lang="it-IT"/>
              </a:p>
            </p:txBody>
          </p:sp>
          <p:sp>
            <p:nvSpPr>
              <p:cNvPr id="101" name="Rectangle 14"/>
              <p:cNvSpPr>
                <a:spLocks noChangeArrowheads="1"/>
              </p:cNvSpPr>
              <p:nvPr/>
            </p:nvSpPr>
            <p:spPr bwMode="auto">
              <a:xfrm>
                <a:off x="1392" y="3168"/>
                <a:ext cx="240" cy="240"/>
              </a:xfrm>
              <a:prstGeom prst="rect">
                <a:avLst/>
              </a:prstGeom>
              <a:noFill/>
              <a:ln w="38100">
                <a:solidFill>
                  <a:srgbClr val="000080"/>
                </a:solidFill>
                <a:miter lim="800000"/>
                <a:headEnd/>
                <a:tailEnd/>
              </a:ln>
              <a:effectLst/>
            </p:spPr>
            <p:txBody>
              <a:bodyPr wrap="none" anchor="ctr"/>
              <a:lstStyle/>
              <a:p>
                <a:endParaRPr lang="it-IT"/>
              </a:p>
            </p:txBody>
          </p:sp>
          <p:sp>
            <p:nvSpPr>
              <p:cNvPr id="102" name="Text Box 15"/>
              <p:cNvSpPr txBox="1">
                <a:spLocks noChangeArrowheads="1"/>
              </p:cNvSpPr>
              <p:nvPr/>
            </p:nvSpPr>
            <p:spPr bwMode="auto">
              <a:xfrm>
                <a:off x="3408" y="2160"/>
                <a:ext cx="768" cy="288"/>
              </a:xfrm>
              <a:prstGeom prst="rect">
                <a:avLst/>
              </a:prstGeom>
              <a:noFill/>
              <a:ln w="9525">
                <a:noFill/>
                <a:miter lim="800000"/>
                <a:headEnd/>
                <a:tailEnd/>
              </a:ln>
              <a:effectLst/>
            </p:spPr>
            <p:txBody>
              <a:bodyPr>
                <a:spAutoFit/>
              </a:bodyPr>
              <a:lstStyle/>
              <a:p>
                <a:pPr>
                  <a:spcBef>
                    <a:spcPct val="50000"/>
                  </a:spcBef>
                </a:pPr>
                <a:r>
                  <a:rPr lang="it-IT" b="1">
                    <a:solidFill>
                      <a:srgbClr val="000099"/>
                    </a:solidFill>
                    <a:latin typeface="Arial" pitchFamily="34" charset="0"/>
                  </a:rPr>
                  <a:t>Gene 1</a:t>
                </a:r>
              </a:p>
            </p:txBody>
          </p:sp>
          <p:sp>
            <p:nvSpPr>
              <p:cNvPr id="103" name="Text Box 16"/>
              <p:cNvSpPr txBox="1">
                <a:spLocks noChangeArrowheads="1"/>
              </p:cNvSpPr>
              <p:nvPr/>
            </p:nvSpPr>
            <p:spPr bwMode="auto">
              <a:xfrm>
                <a:off x="4656" y="2880"/>
                <a:ext cx="768" cy="288"/>
              </a:xfrm>
              <a:prstGeom prst="rect">
                <a:avLst/>
              </a:prstGeom>
              <a:noFill/>
              <a:ln w="9525">
                <a:noFill/>
                <a:miter lim="800000"/>
                <a:headEnd/>
                <a:tailEnd/>
              </a:ln>
              <a:effectLst/>
            </p:spPr>
            <p:txBody>
              <a:bodyPr>
                <a:spAutoFit/>
              </a:bodyPr>
              <a:lstStyle/>
              <a:p>
                <a:pPr>
                  <a:spcBef>
                    <a:spcPct val="50000"/>
                  </a:spcBef>
                </a:pPr>
                <a:r>
                  <a:rPr lang="it-IT" b="1">
                    <a:solidFill>
                      <a:srgbClr val="000099"/>
                    </a:solidFill>
                    <a:latin typeface="Arial" pitchFamily="34" charset="0"/>
                  </a:rPr>
                  <a:t>Gene 2</a:t>
                </a:r>
              </a:p>
            </p:txBody>
          </p:sp>
          <p:grpSp>
            <p:nvGrpSpPr>
              <p:cNvPr id="104" name="Group 17"/>
              <p:cNvGrpSpPr>
                <a:grpSpLocks/>
              </p:cNvGrpSpPr>
              <p:nvPr/>
            </p:nvGrpSpPr>
            <p:grpSpPr bwMode="auto">
              <a:xfrm>
                <a:off x="3264" y="1339"/>
                <a:ext cx="96" cy="691"/>
                <a:chOff x="3840" y="816"/>
                <a:chExt cx="96" cy="691"/>
              </a:xfrm>
            </p:grpSpPr>
            <p:sp>
              <p:nvSpPr>
                <p:cNvPr id="168" name="Line 18"/>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169" name="Line 19"/>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170" name="Line 20"/>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171" name="Line 21"/>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172" name="Line 22"/>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173" name="Line 23"/>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174" name="Line 24"/>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175" name="Line 25"/>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grpSp>
            <p:nvGrpSpPr>
              <p:cNvPr id="105" name="Group 26"/>
              <p:cNvGrpSpPr>
                <a:grpSpLocks/>
              </p:cNvGrpSpPr>
              <p:nvPr/>
            </p:nvGrpSpPr>
            <p:grpSpPr bwMode="auto">
              <a:xfrm>
                <a:off x="3600" y="1387"/>
                <a:ext cx="96" cy="691"/>
                <a:chOff x="3840" y="816"/>
                <a:chExt cx="96" cy="691"/>
              </a:xfrm>
            </p:grpSpPr>
            <p:sp>
              <p:nvSpPr>
                <p:cNvPr id="160" name="Line 27"/>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161" name="Line 28"/>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162" name="Line 29"/>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163" name="Line 30"/>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164" name="Line 31"/>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165" name="Line 32"/>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166" name="Line 33"/>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167" name="Line 34"/>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grpSp>
            <p:nvGrpSpPr>
              <p:cNvPr id="106" name="Group 35"/>
              <p:cNvGrpSpPr>
                <a:grpSpLocks/>
              </p:cNvGrpSpPr>
              <p:nvPr/>
            </p:nvGrpSpPr>
            <p:grpSpPr bwMode="auto">
              <a:xfrm>
                <a:off x="3888" y="1291"/>
                <a:ext cx="96" cy="691"/>
                <a:chOff x="3840" y="816"/>
                <a:chExt cx="96" cy="691"/>
              </a:xfrm>
            </p:grpSpPr>
            <p:sp>
              <p:nvSpPr>
                <p:cNvPr id="152" name="Line 36"/>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153" name="Line 37"/>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154" name="Line 38"/>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155" name="Line 39"/>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156" name="Line 40"/>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157" name="Line 41"/>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158" name="Line 42"/>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159" name="Line 43"/>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grpSp>
            <p:nvGrpSpPr>
              <p:cNvPr id="107" name="Group 44"/>
              <p:cNvGrpSpPr>
                <a:grpSpLocks/>
              </p:cNvGrpSpPr>
              <p:nvPr/>
            </p:nvGrpSpPr>
            <p:grpSpPr bwMode="auto">
              <a:xfrm>
                <a:off x="4176" y="1387"/>
                <a:ext cx="96" cy="691"/>
                <a:chOff x="3840" y="816"/>
                <a:chExt cx="96" cy="691"/>
              </a:xfrm>
            </p:grpSpPr>
            <p:sp>
              <p:nvSpPr>
                <p:cNvPr id="144" name="Line 45"/>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145" name="Line 46"/>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146" name="Line 47"/>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147" name="Line 48"/>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148" name="Line 49"/>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149" name="Line 50"/>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150" name="Line 51"/>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151" name="Line 52"/>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grpSp>
            <p:nvGrpSpPr>
              <p:cNvPr id="108" name="Group 53"/>
              <p:cNvGrpSpPr>
                <a:grpSpLocks/>
              </p:cNvGrpSpPr>
              <p:nvPr/>
            </p:nvGrpSpPr>
            <p:grpSpPr bwMode="auto">
              <a:xfrm>
                <a:off x="4512" y="2064"/>
                <a:ext cx="96" cy="691"/>
                <a:chOff x="3840" y="816"/>
                <a:chExt cx="96" cy="691"/>
              </a:xfrm>
            </p:grpSpPr>
            <p:sp>
              <p:nvSpPr>
                <p:cNvPr id="136" name="Line 54"/>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137" name="Line 55"/>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138" name="Line 56"/>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139" name="Line 57"/>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140" name="Line 58"/>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141" name="Line 59"/>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142" name="Line 60"/>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143" name="Line 61"/>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grpSp>
            <p:nvGrpSpPr>
              <p:cNvPr id="109" name="Group 62"/>
              <p:cNvGrpSpPr>
                <a:grpSpLocks/>
              </p:cNvGrpSpPr>
              <p:nvPr/>
            </p:nvGrpSpPr>
            <p:grpSpPr bwMode="auto">
              <a:xfrm>
                <a:off x="4848" y="2112"/>
                <a:ext cx="96" cy="691"/>
                <a:chOff x="3840" y="816"/>
                <a:chExt cx="96" cy="691"/>
              </a:xfrm>
            </p:grpSpPr>
            <p:sp>
              <p:nvSpPr>
                <p:cNvPr id="128" name="Line 63"/>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129" name="Line 64"/>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130" name="Line 65"/>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131" name="Line 66"/>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132" name="Line 67"/>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133" name="Line 68"/>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134" name="Line 69"/>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135" name="Line 70"/>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grpSp>
            <p:nvGrpSpPr>
              <p:cNvPr id="110" name="Group 71"/>
              <p:cNvGrpSpPr>
                <a:grpSpLocks/>
              </p:cNvGrpSpPr>
              <p:nvPr/>
            </p:nvGrpSpPr>
            <p:grpSpPr bwMode="auto">
              <a:xfrm>
                <a:off x="5136" y="2016"/>
                <a:ext cx="96" cy="691"/>
                <a:chOff x="3840" y="816"/>
                <a:chExt cx="96" cy="691"/>
              </a:xfrm>
            </p:grpSpPr>
            <p:sp>
              <p:nvSpPr>
                <p:cNvPr id="120" name="Line 72"/>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121" name="Line 73"/>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122" name="Line 74"/>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123" name="Line 75"/>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124" name="Line 76"/>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125" name="Line 77"/>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126" name="Line 78"/>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127" name="Line 79"/>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grpSp>
            <p:nvGrpSpPr>
              <p:cNvPr id="111" name="Group 80"/>
              <p:cNvGrpSpPr>
                <a:grpSpLocks/>
              </p:cNvGrpSpPr>
              <p:nvPr/>
            </p:nvGrpSpPr>
            <p:grpSpPr bwMode="auto">
              <a:xfrm>
                <a:off x="5424" y="2112"/>
                <a:ext cx="96" cy="691"/>
                <a:chOff x="3840" y="816"/>
                <a:chExt cx="96" cy="691"/>
              </a:xfrm>
            </p:grpSpPr>
            <p:sp>
              <p:nvSpPr>
                <p:cNvPr id="112" name="Line 81"/>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113" name="Line 82"/>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114" name="Line 83"/>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115" name="Line 84"/>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116" name="Line 85"/>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117" name="Line 86"/>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118" name="Line 87"/>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119" name="Line 88"/>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grpSp>
        <p:grpSp>
          <p:nvGrpSpPr>
            <p:cNvPr id="6" name="Group 89"/>
            <p:cNvGrpSpPr>
              <a:grpSpLocks/>
            </p:cNvGrpSpPr>
            <p:nvPr/>
          </p:nvGrpSpPr>
          <p:grpSpPr bwMode="auto">
            <a:xfrm>
              <a:off x="5334000" y="1238250"/>
              <a:ext cx="3733800" cy="3409950"/>
              <a:chOff x="3360" y="540"/>
              <a:chExt cx="2352" cy="2148"/>
            </a:xfrm>
          </p:grpSpPr>
          <p:grpSp>
            <p:nvGrpSpPr>
              <p:cNvPr id="7" name="Group 90"/>
              <p:cNvGrpSpPr>
                <a:grpSpLocks/>
              </p:cNvGrpSpPr>
              <p:nvPr/>
            </p:nvGrpSpPr>
            <p:grpSpPr bwMode="auto">
              <a:xfrm>
                <a:off x="3360" y="984"/>
                <a:ext cx="2352" cy="1704"/>
                <a:chOff x="3360" y="984"/>
                <a:chExt cx="2352" cy="1704"/>
              </a:xfrm>
            </p:grpSpPr>
            <p:grpSp>
              <p:nvGrpSpPr>
                <p:cNvPr id="12" name="Group 91"/>
                <p:cNvGrpSpPr>
                  <a:grpSpLocks/>
                </p:cNvGrpSpPr>
                <p:nvPr/>
              </p:nvGrpSpPr>
              <p:grpSpPr bwMode="auto">
                <a:xfrm flipH="1" flipV="1">
                  <a:off x="5520" y="1997"/>
                  <a:ext cx="96" cy="691"/>
                  <a:chOff x="3840" y="816"/>
                  <a:chExt cx="96" cy="691"/>
                </a:xfrm>
              </p:grpSpPr>
              <p:sp>
                <p:nvSpPr>
                  <p:cNvPr id="85" name="Line 92"/>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86" name="Line 93"/>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87" name="Line 94"/>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88" name="Line 95"/>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89" name="Line 96"/>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90" name="Line 97"/>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91" name="Line 98"/>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92" name="Line 99"/>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sp>
              <p:nvSpPr>
                <p:cNvPr id="13" name="Oval 100"/>
                <p:cNvSpPr>
                  <a:spLocks noChangeArrowheads="1"/>
                </p:cNvSpPr>
                <p:nvPr/>
              </p:nvSpPr>
              <p:spPr bwMode="auto">
                <a:xfrm>
                  <a:off x="5520" y="1805"/>
                  <a:ext cx="192" cy="192"/>
                </a:xfrm>
                <a:prstGeom prst="ellipse">
                  <a:avLst/>
                </a:prstGeom>
                <a:solidFill>
                  <a:srgbClr val="00FF00"/>
                </a:solidFill>
                <a:ln w="9525">
                  <a:solidFill>
                    <a:srgbClr val="008000"/>
                  </a:solidFill>
                  <a:round/>
                  <a:headEnd/>
                  <a:tailEnd/>
                </a:ln>
                <a:effectLst/>
              </p:spPr>
              <p:txBody>
                <a:bodyPr wrap="none" anchor="ctr"/>
                <a:lstStyle/>
                <a:p>
                  <a:endParaRPr lang="it-IT"/>
                </a:p>
              </p:txBody>
            </p:sp>
            <p:grpSp>
              <p:nvGrpSpPr>
                <p:cNvPr id="14" name="Group 101"/>
                <p:cNvGrpSpPr>
                  <a:grpSpLocks/>
                </p:cNvGrpSpPr>
                <p:nvPr/>
              </p:nvGrpSpPr>
              <p:grpSpPr bwMode="auto">
                <a:xfrm flipH="1" flipV="1">
                  <a:off x="5232" y="1901"/>
                  <a:ext cx="96" cy="691"/>
                  <a:chOff x="3840" y="816"/>
                  <a:chExt cx="96" cy="691"/>
                </a:xfrm>
              </p:grpSpPr>
              <p:sp>
                <p:nvSpPr>
                  <p:cNvPr id="77" name="Line 102"/>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78" name="Line 103"/>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79" name="Line 104"/>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80" name="Line 105"/>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81" name="Line 106"/>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82" name="Line 107"/>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83" name="Line 108"/>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84" name="Line 109"/>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sp>
              <p:nvSpPr>
                <p:cNvPr id="15" name="Oval 110"/>
                <p:cNvSpPr>
                  <a:spLocks noChangeArrowheads="1"/>
                </p:cNvSpPr>
                <p:nvPr/>
              </p:nvSpPr>
              <p:spPr bwMode="auto">
                <a:xfrm>
                  <a:off x="5232" y="1709"/>
                  <a:ext cx="192" cy="192"/>
                </a:xfrm>
                <a:prstGeom prst="ellipse">
                  <a:avLst/>
                </a:prstGeom>
                <a:solidFill>
                  <a:srgbClr val="00FF00"/>
                </a:solidFill>
                <a:ln w="9525">
                  <a:solidFill>
                    <a:srgbClr val="008000"/>
                  </a:solidFill>
                  <a:round/>
                  <a:headEnd/>
                  <a:tailEnd/>
                </a:ln>
                <a:effectLst/>
              </p:spPr>
              <p:txBody>
                <a:bodyPr wrap="none" anchor="ctr"/>
                <a:lstStyle/>
                <a:p>
                  <a:endParaRPr lang="it-IT"/>
                </a:p>
              </p:txBody>
            </p:sp>
            <p:grpSp>
              <p:nvGrpSpPr>
                <p:cNvPr id="16" name="Group 111"/>
                <p:cNvGrpSpPr>
                  <a:grpSpLocks/>
                </p:cNvGrpSpPr>
                <p:nvPr/>
              </p:nvGrpSpPr>
              <p:grpSpPr bwMode="auto">
                <a:xfrm flipH="1" flipV="1">
                  <a:off x="4944" y="1997"/>
                  <a:ext cx="96" cy="691"/>
                  <a:chOff x="3840" y="816"/>
                  <a:chExt cx="96" cy="691"/>
                </a:xfrm>
              </p:grpSpPr>
              <p:sp>
                <p:nvSpPr>
                  <p:cNvPr id="69" name="Line 112"/>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70" name="Line 113"/>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71" name="Line 114"/>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72" name="Line 115"/>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73" name="Line 116"/>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74" name="Line 117"/>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75" name="Line 118"/>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76" name="Line 119"/>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sp>
              <p:nvSpPr>
                <p:cNvPr id="17" name="Oval 120"/>
                <p:cNvSpPr>
                  <a:spLocks noChangeArrowheads="1"/>
                </p:cNvSpPr>
                <p:nvPr/>
              </p:nvSpPr>
              <p:spPr bwMode="auto">
                <a:xfrm>
                  <a:off x="4944" y="1805"/>
                  <a:ext cx="192" cy="192"/>
                </a:xfrm>
                <a:prstGeom prst="ellipse">
                  <a:avLst/>
                </a:prstGeom>
                <a:solidFill>
                  <a:srgbClr val="00FF00"/>
                </a:solidFill>
                <a:ln w="9525">
                  <a:solidFill>
                    <a:srgbClr val="008000"/>
                  </a:solidFill>
                  <a:round/>
                  <a:headEnd/>
                  <a:tailEnd/>
                </a:ln>
                <a:effectLst/>
              </p:spPr>
              <p:txBody>
                <a:bodyPr wrap="none" anchor="ctr"/>
                <a:lstStyle/>
                <a:p>
                  <a:endParaRPr lang="it-IT"/>
                </a:p>
              </p:txBody>
            </p:sp>
            <p:grpSp>
              <p:nvGrpSpPr>
                <p:cNvPr id="18" name="Group 121"/>
                <p:cNvGrpSpPr>
                  <a:grpSpLocks/>
                </p:cNvGrpSpPr>
                <p:nvPr/>
              </p:nvGrpSpPr>
              <p:grpSpPr bwMode="auto">
                <a:xfrm>
                  <a:off x="4608" y="1757"/>
                  <a:ext cx="192" cy="883"/>
                  <a:chOff x="4848" y="528"/>
                  <a:chExt cx="192" cy="883"/>
                </a:xfrm>
              </p:grpSpPr>
              <p:grpSp>
                <p:nvGrpSpPr>
                  <p:cNvPr id="59" name="Group 122"/>
                  <p:cNvGrpSpPr>
                    <a:grpSpLocks/>
                  </p:cNvGrpSpPr>
                  <p:nvPr/>
                </p:nvGrpSpPr>
                <p:grpSpPr bwMode="auto">
                  <a:xfrm flipH="1" flipV="1">
                    <a:off x="4848" y="720"/>
                    <a:ext cx="96" cy="691"/>
                    <a:chOff x="3840" y="816"/>
                    <a:chExt cx="96" cy="691"/>
                  </a:xfrm>
                </p:grpSpPr>
                <p:sp>
                  <p:nvSpPr>
                    <p:cNvPr id="61" name="Line 123"/>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62" name="Line 124"/>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63" name="Line 125"/>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64" name="Line 126"/>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65" name="Line 127"/>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66" name="Line 128"/>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67" name="Line 129"/>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68" name="Line 130"/>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sp>
                <p:nvSpPr>
                  <p:cNvPr id="60" name="Oval 131"/>
                  <p:cNvSpPr>
                    <a:spLocks noChangeArrowheads="1"/>
                  </p:cNvSpPr>
                  <p:nvPr/>
                </p:nvSpPr>
                <p:spPr bwMode="auto">
                  <a:xfrm>
                    <a:off x="4848" y="528"/>
                    <a:ext cx="192" cy="192"/>
                  </a:xfrm>
                  <a:prstGeom prst="ellipse">
                    <a:avLst/>
                  </a:prstGeom>
                  <a:solidFill>
                    <a:srgbClr val="FF0000"/>
                  </a:solidFill>
                  <a:ln w="9525">
                    <a:solidFill>
                      <a:srgbClr val="800000"/>
                    </a:solidFill>
                    <a:round/>
                    <a:headEnd/>
                    <a:tailEnd/>
                  </a:ln>
                  <a:effectLst/>
                </p:spPr>
                <p:txBody>
                  <a:bodyPr wrap="none" anchor="ctr"/>
                  <a:lstStyle/>
                  <a:p>
                    <a:endParaRPr lang="it-IT"/>
                  </a:p>
                </p:txBody>
              </p:sp>
            </p:grpSp>
            <p:grpSp>
              <p:nvGrpSpPr>
                <p:cNvPr id="19" name="Group 132"/>
                <p:cNvGrpSpPr>
                  <a:grpSpLocks/>
                </p:cNvGrpSpPr>
                <p:nvPr/>
              </p:nvGrpSpPr>
              <p:grpSpPr bwMode="auto">
                <a:xfrm flipH="1" flipV="1">
                  <a:off x="4272" y="1272"/>
                  <a:ext cx="96" cy="691"/>
                  <a:chOff x="3840" y="816"/>
                  <a:chExt cx="96" cy="691"/>
                </a:xfrm>
              </p:grpSpPr>
              <p:sp>
                <p:nvSpPr>
                  <p:cNvPr id="51" name="Line 133"/>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52" name="Line 134"/>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53" name="Line 135"/>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54" name="Line 136"/>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55" name="Line 137"/>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56" name="Line 138"/>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57" name="Line 139"/>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58" name="Line 140"/>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sp>
              <p:nvSpPr>
                <p:cNvPr id="20" name="Oval 141"/>
                <p:cNvSpPr>
                  <a:spLocks noChangeArrowheads="1"/>
                </p:cNvSpPr>
                <p:nvPr/>
              </p:nvSpPr>
              <p:spPr bwMode="auto">
                <a:xfrm>
                  <a:off x="4272" y="1080"/>
                  <a:ext cx="192" cy="192"/>
                </a:xfrm>
                <a:prstGeom prst="ellipse">
                  <a:avLst/>
                </a:prstGeom>
                <a:solidFill>
                  <a:srgbClr val="FF0000"/>
                </a:solidFill>
                <a:ln w="9525">
                  <a:solidFill>
                    <a:srgbClr val="800000"/>
                  </a:solidFill>
                  <a:round/>
                  <a:headEnd/>
                  <a:tailEnd/>
                </a:ln>
                <a:effectLst/>
              </p:spPr>
              <p:txBody>
                <a:bodyPr wrap="none" anchor="ctr"/>
                <a:lstStyle/>
                <a:p>
                  <a:endParaRPr lang="it-IT"/>
                </a:p>
              </p:txBody>
            </p:sp>
            <p:grpSp>
              <p:nvGrpSpPr>
                <p:cNvPr id="21" name="Group 142"/>
                <p:cNvGrpSpPr>
                  <a:grpSpLocks/>
                </p:cNvGrpSpPr>
                <p:nvPr/>
              </p:nvGrpSpPr>
              <p:grpSpPr bwMode="auto">
                <a:xfrm flipH="1" flipV="1">
                  <a:off x="3984" y="1176"/>
                  <a:ext cx="96" cy="691"/>
                  <a:chOff x="3840" y="816"/>
                  <a:chExt cx="96" cy="691"/>
                </a:xfrm>
              </p:grpSpPr>
              <p:sp>
                <p:nvSpPr>
                  <p:cNvPr id="43" name="Line 143"/>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44" name="Line 144"/>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45" name="Line 145"/>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46" name="Line 146"/>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47" name="Line 147"/>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48" name="Line 148"/>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49" name="Line 149"/>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50" name="Line 150"/>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sp>
              <p:nvSpPr>
                <p:cNvPr id="22" name="Oval 151"/>
                <p:cNvSpPr>
                  <a:spLocks noChangeArrowheads="1"/>
                </p:cNvSpPr>
                <p:nvPr/>
              </p:nvSpPr>
              <p:spPr bwMode="auto">
                <a:xfrm>
                  <a:off x="3984" y="984"/>
                  <a:ext cx="192" cy="192"/>
                </a:xfrm>
                <a:prstGeom prst="ellipse">
                  <a:avLst/>
                </a:prstGeom>
                <a:solidFill>
                  <a:srgbClr val="FF0000"/>
                </a:solidFill>
                <a:ln w="9525">
                  <a:solidFill>
                    <a:srgbClr val="800000"/>
                  </a:solidFill>
                  <a:round/>
                  <a:headEnd/>
                  <a:tailEnd/>
                </a:ln>
                <a:effectLst/>
              </p:spPr>
              <p:txBody>
                <a:bodyPr wrap="none" anchor="ctr"/>
                <a:lstStyle/>
                <a:p>
                  <a:endParaRPr lang="it-IT"/>
                </a:p>
              </p:txBody>
            </p:sp>
            <p:grpSp>
              <p:nvGrpSpPr>
                <p:cNvPr id="23" name="Group 152"/>
                <p:cNvGrpSpPr>
                  <a:grpSpLocks/>
                </p:cNvGrpSpPr>
                <p:nvPr/>
              </p:nvGrpSpPr>
              <p:grpSpPr bwMode="auto">
                <a:xfrm flipH="1" flipV="1">
                  <a:off x="3696" y="1272"/>
                  <a:ext cx="96" cy="691"/>
                  <a:chOff x="3840" y="816"/>
                  <a:chExt cx="96" cy="691"/>
                </a:xfrm>
              </p:grpSpPr>
              <p:sp>
                <p:nvSpPr>
                  <p:cNvPr id="35" name="Line 153"/>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36" name="Line 154"/>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37" name="Line 155"/>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38" name="Line 156"/>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39" name="Line 157"/>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40" name="Line 158"/>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41" name="Line 159"/>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42" name="Line 160"/>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sp>
              <p:nvSpPr>
                <p:cNvPr id="24" name="Oval 161"/>
                <p:cNvSpPr>
                  <a:spLocks noChangeArrowheads="1"/>
                </p:cNvSpPr>
                <p:nvPr/>
              </p:nvSpPr>
              <p:spPr bwMode="auto">
                <a:xfrm>
                  <a:off x="3696" y="1080"/>
                  <a:ext cx="192" cy="192"/>
                </a:xfrm>
                <a:prstGeom prst="ellipse">
                  <a:avLst/>
                </a:prstGeom>
                <a:solidFill>
                  <a:srgbClr val="FF0000"/>
                </a:solidFill>
                <a:ln w="9525">
                  <a:solidFill>
                    <a:srgbClr val="800000"/>
                  </a:solidFill>
                  <a:round/>
                  <a:headEnd/>
                  <a:tailEnd/>
                </a:ln>
                <a:effectLst/>
              </p:spPr>
              <p:txBody>
                <a:bodyPr wrap="none" anchor="ctr"/>
                <a:lstStyle/>
                <a:p>
                  <a:endParaRPr lang="it-IT"/>
                </a:p>
              </p:txBody>
            </p:sp>
            <p:grpSp>
              <p:nvGrpSpPr>
                <p:cNvPr id="25" name="Group 162"/>
                <p:cNvGrpSpPr>
                  <a:grpSpLocks/>
                </p:cNvGrpSpPr>
                <p:nvPr/>
              </p:nvGrpSpPr>
              <p:grpSpPr bwMode="auto">
                <a:xfrm flipH="1" flipV="1">
                  <a:off x="3360" y="1224"/>
                  <a:ext cx="96" cy="691"/>
                  <a:chOff x="3840" y="816"/>
                  <a:chExt cx="96" cy="691"/>
                </a:xfrm>
              </p:grpSpPr>
              <p:sp>
                <p:nvSpPr>
                  <p:cNvPr id="27" name="Line 163"/>
                  <p:cNvSpPr>
                    <a:spLocks noChangeShapeType="1"/>
                  </p:cNvSpPr>
                  <p:nvPr/>
                </p:nvSpPr>
                <p:spPr bwMode="auto">
                  <a:xfrm>
                    <a:off x="3840" y="816"/>
                    <a:ext cx="0" cy="691"/>
                  </a:xfrm>
                  <a:prstGeom prst="line">
                    <a:avLst/>
                  </a:prstGeom>
                  <a:noFill/>
                  <a:ln w="38100">
                    <a:solidFill>
                      <a:schemeClr val="tx1"/>
                    </a:solidFill>
                    <a:round/>
                    <a:headEnd/>
                    <a:tailEnd/>
                  </a:ln>
                  <a:effectLst/>
                </p:spPr>
                <p:txBody>
                  <a:bodyPr/>
                  <a:lstStyle/>
                  <a:p>
                    <a:endParaRPr lang="it-IT"/>
                  </a:p>
                </p:txBody>
              </p:sp>
              <p:sp>
                <p:nvSpPr>
                  <p:cNvPr id="28" name="Line 164"/>
                  <p:cNvSpPr>
                    <a:spLocks noChangeShapeType="1"/>
                  </p:cNvSpPr>
                  <p:nvPr/>
                </p:nvSpPr>
                <p:spPr bwMode="auto">
                  <a:xfrm>
                    <a:off x="3840" y="912"/>
                    <a:ext cx="96" cy="0"/>
                  </a:xfrm>
                  <a:prstGeom prst="line">
                    <a:avLst/>
                  </a:prstGeom>
                  <a:noFill/>
                  <a:ln w="38100">
                    <a:solidFill>
                      <a:schemeClr val="tx1"/>
                    </a:solidFill>
                    <a:round/>
                    <a:headEnd/>
                    <a:tailEnd/>
                  </a:ln>
                  <a:effectLst/>
                </p:spPr>
                <p:txBody>
                  <a:bodyPr/>
                  <a:lstStyle/>
                  <a:p>
                    <a:endParaRPr lang="it-IT"/>
                  </a:p>
                </p:txBody>
              </p:sp>
              <p:sp>
                <p:nvSpPr>
                  <p:cNvPr id="29" name="Line 165"/>
                  <p:cNvSpPr>
                    <a:spLocks noChangeShapeType="1"/>
                  </p:cNvSpPr>
                  <p:nvPr/>
                </p:nvSpPr>
                <p:spPr bwMode="auto">
                  <a:xfrm>
                    <a:off x="3840" y="1008"/>
                    <a:ext cx="96" cy="0"/>
                  </a:xfrm>
                  <a:prstGeom prst="line">
                    <a:avLst/>
                  </a:prstGeom>
                  <a:noFill/>
                  <a:ln w="38100">
                    <a:solidFill>
                      <a:schemeClr val="tx1"/>
                    </a:solidFill>
                    <a:round/>
                    <a:headEnd/>
                    <a:tailEnd/>
                  </a:ln>
                  <a:effectLst/>
                </p:spPr>
                <p:txBody>
                  <a:bodyPr/>
                  <a:lstStyle/>
                  <a:p>
                    <a:endParaRPr lang="it-IT"/>
                  </a:p>
                </p:txBody>
              </p:sp>
              <p:sp>
                <p:nvSpPr>
                  <p:cNvPr id="30" name="Line 166"/>
                  <p:cNvSpPr>
                    <a:spLocks noChangeShapeType="1"/>
                  </p:cNvSpPr>
                  <p:nvPr/>
                </p:nvSpPr>
                <p:spPr bwMode="auto">
                  <a:xfrm>
                    <a:off x="3840" y="1104"/>
                    <a:ext cx="96" cy="0"/>
                  </a:xfrm>
                  <a:prstGeom prst="line">
                    <a:avLst/>
                  </a:prstGeom>
                  <a:noFill/>
                  <a:ln w="38100">
                    <a:solidFill>
                      <a:schemeClr val="tx1"/>
                    </a:solidFill>
                    <a:round/>
                    <a:headEnd/>
                    <a:tailEnd/>
                  </a:ln>
                  <a:effectLst/>
                </p:spPr>
                <p:txBody>
                  <a:bodyPr/>
                  <a:lstStyle/>
                  <a:p>
                    <a:endParaRPr lang="it-IT"/>
                  </a:p>
                </p:txBody>
              </p:sp>
              <p:sp>
                <p:nvSpPr>
                  <p:cNvPr id="31" name="Line 167"/>
                  <p:cNvSpPr>
                    <a:spLocks noChangeShapeType="1"/>
                  </p:cNvSpPr>
                  <p:nvPr/>
                </p:nvSpPr>
                <p:spPr bwMode="auto">
                  <a:xfrm>
                    <a:off x="3840" y="1200"/>
                    <a:ext cx="96" cy="0"/>
                  </a:xfrm>
                  <a:prstGeom prst="line">
                    <a:avLst/>
                  </a:prstGeom>
                  <a:noFill/>
                  <a:ln w="38100">
                    <a:solidFill>
                      <a:schemeClr val="tx1"/>
                    </a:solidFill>
                    <a:round/>
                    <a:headEnd/>
                    <a:tailEnd/>
                  </a:ln>
                  <a:effectLst/>
                </p:spPr>
                <p:txBody>
                  <a:bodyPr/>
                  <a:lstStyle/>
                  <a:p>
                    <a:endParaRPr lang="it-IT"/>
                  </a:p>
                </p:txBody>
              </p:sp>
              <p:sp>
                <p:nvSpPr>
                  <p:cNvPr id="32" name="Line 168"/>
                  <p:cNvSpPr>
                    <a:spLocks noChangeShapeType="1"/>
                  </p:cNvSpPr>
                  <p:nvPr/>
                </p:nvSpPr>
                <p:spPr bwMode="auto">
                  <a:xfrm>
                    <a:off x="3840" y="1296"/>
                    <a:ext cx="96" cy="0"/>
                  </a:xfrm>
                  <a:prstGeom prst="line">
                    <a:avLst/>
                  </a:prstGeom>
                  <a:noFill/>
                  <a:ln w="38100">
                    <a:solidFill>
                      <a:schemeClr val="tx1"/>
                    </a:solidFill>
                    <a:round/>
                    <a:headEnd/>
                    <a:tailEnd/>
                  </a:ln>
                  <a:effectLst/>
                </p:spPr>
                <p:txBody>
                  <a:bodyPr/>
                  <a:lstStyle/>
                  <a:p>
                    <a:endParaRPr lang="it-IT"/>
                  </a:p>
                </p:txBody>
              </p:sp>
              <p:sp>
                <p:nvSpPr>
                  <p:cNvPr id="33" name="Line 169"/>
                  <p:cNvSpPr>
                    <a:spLocks noChangeShapeType="1"/>
                  </p:cNvSpPr>
                  <p:nvPr/>
                </p:nvSpPr>
                <p:spPr bwMode="auto">
                  <a:xfrm>
                    <a:off x="3840" y="1392"/>
                    <a:ext cx="96" cy="0"/>
                  </a:xfrm>
                  <a:prstGeom prst="line">
                    <a:avLst/>
                  </a:prstGeom>
                  <a:noFill/>
                  <a:ln w="38100">
                    <a:solidFill>
                      <a:schemeClr val="tx1"/>
                    </a:solidFill>
                    <a:round/>
                    <a:headEnd/>
                    <a:tailEnd/>
                  </a:ln>
                  <a:effectLst/>
                </p:spPr>
                <p:txBody>
                  <a:bodyPr/>
                  <a:lstStyle/>
                  <a:p>
                    <a:endParaRPr lang="it-IT"/>
                  </a:p>
                </p:txBody>
              </p:sp>
              <p:sp>
                <p:nvSpPr>
                  <p:cNvPr id="34" name="Line 170"/>
                  <p:cNvSpPr>
                    <a:spLocks noChangeShapeType="1"/>
                  </p:cNvSpPr>
                  <p:nvPr/>
                </p:nvSpPr>
                <p:spPr bwMode="auto">
                  <a:xfrm>
                    <a:off x="3840" y="816"/>
                    <a:ext cx="96" cy="0"/>
                  </a:xfrm>
                  <a:prstGeom prst="line">
                    <a:avLst/>
                  </a:prstGeom>
                  <a:noFill/>
                  <a:ln w="38100">
                    <a:solidFill>
                      <a:schemeClr val="tx1"/>
                    </a:solidFill>
                    <a:round/>
                    <a:headEnd/>
                    <a:tailEnd/>
                  </a:ln>
                  <a:effectLst/>
                </p:spPr>
                <p:txBody>
                  <a:bodyPr/>
                  <a:lstStyle/>
                  <a:p>
                    <a:endParaRPr lang="it-IT"/>
                  </a:p>
                </p:txBody>
              </p:sp>
            </p:grpSp>
            <p:sp>
              <p:nvSpPr>
                <p:cNvPr id="26" name="Oval 171"/>
                <p:cNvSpPr>
                  <a:spLocks noChangeArrowheads="1"/>
                </p:cNvSpPr>
                <p:nvPr/>
              </p:nvSpPr>
              <p:spPr bwMode="auto">
                <a:xfrm>
                  <a:off x="3360" y="1032"/>
                  <a:ext cx="192" cy="192"/>
                </a:xfrm>
                <a:prstGeom prst="ellipse">
                  <a:avLst/>
                </a:prstGeom>
                <a:solidFill>
                  <a:srgbClr val="00FF00"/>
                </a:solidFill>
                <a:ln w="9525">
                  <a:solidFill>
                    <a:srgbClr val="008000"/>
                  </a:solidFill>
                  <a:round/>
                  <a:headEnd/>
                  <a:tailEnd/>
                </a:ln>
                <a:effectLst/>
              </p:spPr>
              <p:txBody>
                <a:bodyPr wrap="none" anchor="ctr"/>
                <a:lstStyle/>
                <a:p>
                  <a:endParaRPr lang="it-IT"/>
                </a:p>
              </p:txBody>
            </p:sp>
          </p:grpSp>
          <p:grpSp>
            <p:nvGrpSpPr>
              <p:cNvPr id="8" name="Group 172"/>
              <p:cNvGrpSpPr>
                <a:grpSpLocks/>
              </p:cNvGrpSpPr>
              <p:nvPr/>
            </p:nvGrpSpPr>
            <p:grpSpPr bwMode="auto">
              <a:xfrm>
                <a:off x="4512" y="540"/>
                <a:ext cx="1104" cy="564"/>
                <a:chOff x="4512" y="540"/>
                <a:chExt cx="1104" cy="564"/>
              </a:xfrm>
            </p:grpSpPr>
            <p:sp>
              <p:nvSpPr>
                <p:cNvPr id="9" name="Oval 173"/>
                <p:cNvSpPr>
                  <a:spLocks noChangeArrowheads="1"/>
                </p:cNvSpPr>
                <p:nvPr/>
              </p:nvSpPr>
              <p:spPr bwMode="auto">
                <a:xfrm>
                  <a:off x="4512" y="576"/>
                  <a:ext cx="192" cy="192"/>
                </a:xfrm>
                <a:prstGeom prst="ellipse">
                  <a:avLst/>
                </a:prstGeom>
                <a:solidFill>
                  <a:srgbClr val="FF0000"/>
                </a:solidFill>
                <a:ln w="9525">
                  <a:solidFill>
                    <a:srgbClr val="800000"/>
                  </a:solidFill>
                  <a:round/>
                  <a:headEnd/>
                  <a:tailEnd/>
                </a:ln>
                <a:effectLst/>
              </p:spPr>
              <p:txBody>
                <a:bodyPr wrap="none" anchor="ctr"/>
                <a:lstStyle/>
                <a:p>
                  <a:endParaRPr lang="it-IT"/>
                </a:p>
              </p:txBody>
            </p:sp>
            <p:sp>
              <p:nvSpPr>
                <p:cNvPr id="10" name="Oval 174"/>
                <p:cNvSpPr>
                  <a:spLocks noChangeArrowheads="1"/>
                </p:cNvSpPr>
                <p:nvPr/>
              </p:nvSpPr>
              <p:spPr bwMode="auto">
                <a:xfrm>
                  <a:off x="4512" y="864"/>
                  <a:ext cx="192" cy="192"/>
                </a:xfrm>
                <a:prstGeom prst="ellipse">
                  <a:avLst/>
                </a:prstGeom>
                <a:solidFill>
                  <a:srgbClr val="00FF00"/>
                </a:solidFill>
                <a:ln w="9525">
                  <a:solidFill>
                    <a:srgbClr val="008000"/>
                  </a:solidFill>
                  <a:round/>
                  <a:headEnd/>
                  <a:tailEnd/>
                </a:ln>
                <a:effectLst/>
              </p:spPr>
              <p:txBody>
                <a:bodyPr wrap="none" anchor="ctr"/>
                <a:lstStyle/>
                <a:p>
                  <a:endParaRPr lang="it-IT"/>
                </a:p>
              </p:txBody>
            </p:sp>
            <p:sp>
              <p:nvSpPr>
                <p:cNvPr id="11" name="Text Box 175"/>
                <p:cNvSpPr txBox="1">
                  <a:spLocks noChangeArrowheads="1"/>
                </p:cNvSpPr>
                <p:nvPr/>
              </p:nvSpPr>
              <p:spPr bwMode="auto">
                <a:xfrm>
                  <a:off x="4704" y="540"/>
                  <a:ext cx="912" cy="564"/>
                </a:xfrm>
                <a:prstGeom prst="rect">
                  <a:avLst/>
                </a:prstGeom>
                <a:noFill/>
                <a:ln w="9525">
                  <a:noFill/>
                  <a:miter lim="800000"/>
                  <a:headEnd/>
                  <a:tailEnd/>
                </a:ln>
                <a:effectLst/>
              </p:spPr>
              <p:txBody>
                <a:bodyPr>
                  <a:spAutoFit/>
                </a:bodyPr>
                <a:lstStyle/>
                <a:p>
                  <a:pPr>
                    <a:spcBef>
                      <a:spcPct val="20000"/>
                    </a:spcBef>
                  </a:pPr>
                  <a:r>
                    <a:rPr lang="it-IT" b="1">
                      <a:solidFill>
                        <a:srgbClr val="FF0000"/>
                      </a:solidFill>
                      <a:latin typeface="Arial" pitchFamily="34" charset="0"/>
                    </a:rPr>
                    <a:t>= malato</a:t>
                  </a:r>
                </a:p>
                <a:p>
                  <a:pPr>
                    <a:spcBef>
                      <a:spcPct val="20000"/>
                    </a:spcBef>
                  </a:pPr>
                  <a:r>
                    <a:rPr lang="it-IT" b="1">
                      <a:solidFill>
                        <a:srgbClr val="00CC00"/>
                      </a:solidFill>
                      <a:latin typeface="Arial" pitchFamily="34" charset="0"/>
                    </a:rPr>
                    <a:t>= sano</a:t>
                  </a:r>
                </a:p>
              </p:txBody>
            </p:sp>
          </p:grpSp>
        </p:grpSp>
      </p:grpSp>
    </p:spTree>
    <p:extLst>
      <p:ext uri="{BB962C8B-B14F-4D97-AF65-F5344CB8AC3E}">
        <p14:creationId xmlns:p14="http://schemas.microsoft.com/office/powerpoint/2010/main" val="4097681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428596" y="500042"/>
            <a:ext cx="7324725" cy="4000528"/>
            <a:chOff x="785786" y="1214422"/>
            <a:chExt cx="7324725" cy="4000528"/>
          </a:xfrm>
        </p:grpSpPr>
        <p:pic>
          <p:nvPicPr>
            <p:cNvPr id="3" name="Picture 5"/>
            <p:cNvPicPr>
              <a:picLocks noChangeAspect="1" noChangeArrowheads="1"/>
            </p:cNvPicPr>
            <p:nvPr/>
          </p:nvPicPr>
          <p:blipFill>
            <a:blip r:embed="rId2"/>
            <a:srcRect t="14285"/>
            <a:stretch>
              <a:fillRect/>
            </a:stretch>
          </p:blipFill>
          <p:spPr bwMode="auto">
            <a:xfrm>
              <a:off x="785786" y="1214422"/>
              <a:ext cx="7324725" cy="4000528"/>
            </a:xfrm>
            <a:prstGeom prst="rect">
              <a:avLst/>
            </a:prstGeom>
            <a:noFill/>
            <a:ln w="9525">
              <a:noFill/>
              <a:miter lim="800000"/>
              <a:headEnd/>
              <a:tailEnd/>
            </a:ln>
            <a:effectLst/>
          </p:spPr>
        </p:pic>
        <p:sp>
          <p:nvSpPr>
            <p:cNvPr id="4" name="Rectangle 7"/>
            <p:cNvSpPr>
              <a:spLocks noChangeArrowheads="1"/>
            </p:cNvSpPr>
            <p:nvPr/>
          </p:nvSpPr>
          <p:spPr bwMode="auto">
            <a:xfrm>
              <a:off x="785786" y="1214422"/>
              <a:ext cx="866775" cy="431175"/>
            </a:xfrm>
            <a:prstGeom prst="rect">
              <a:avLst/>
            </a:prstGeom>
            <a:solidFill>
              <a:srgbClr val="FFFFFF"/>
            </a:solidFill>
            <a:ln w="9525">
              <a:noFill/>
              <a:miter lim="800000"/>
              <a:headEnd/>
              <a:tailEnd/>
            </a:ln>
            <a:effectLst/>
          </p:spPr>
          <p:txBody>
            <a:bodyPr wrap="none" anchor="ctr"/>
            <a:lstStyle/>
            <a:p>
              <a:endParaRPr lang="it-IT"/>
            </a:p>
          </p:txBody>
        </p:sp>
        <p:sp>
          <p:nvSpPr>
            <p:cNvPr id="5" name="Rectangle 8"/>
            <p:cNvSpPr>
              <a:spLocks noChangeArrowheads="1"/>
            </p:cNvSpPr>
            <p:nvPr/>
          </p:nvSpPr>
          <p:spPr bwMode="auto">
            <a:xfrm>
              <a:off x="1547786" y="1255867"/>
              <a:ext cx="3609975" cy="199618"/>
            </a:xfrm>
            <a:prstGeom prst="rect">
              <a:avLst/>
            </a:prstGeom>
            <a:solidFill>
              <a:srgbClr val="FFFFFF"/>
            </a:solidFill>
            <a:ln w="9525">
              <a:noFill/>
              <a:miter lim="800000"/>
              <a:headEnd/>
              <a:tailEnd/>
            </a:ln>
            <a:effectLst/>
          </p:spPr>
          <p:txBody>
            <a:bodyPr wrap="none" anchor="ctr"/>
            <a:lstStyle/>
            <a:p>
              <a:endParaRPr lang="it-IT"/>
            </a:p>
          </p:txBody>
        </p:sp>
        <p:pic>
          <p:nvPicPr>
            <p:cNvPr id="6" name="Picture 2" descr="https://bio.kuleuven.be/ento/images/microarray.jpg"/>
            <p:cNvPicPr>
              <a:picLocks noChangeAspect="1" noChangeArrowheads="1"/>
            </p:cNvPicPr>
            <p:nvPr/>
          </p:nvPicPr>
          <p:blipFill>
            <a:blip r:embed="rId3"/>
            <a:srcRect/>
            <a:stretch>
              <a:fillRect/>
            </a:stretch>
          </p:blipFill>
          <p:spPr bwMode="auto">
            <a:xfrm>
              <a:off x="1514427" y="2595524"/>
              <a:ext cx="2643206" cy="2428893"/>
            </a:xfrm>
            <a:prstGeom prst="rect">
              <a:avLst/>
            </a:prstGeom>
            <a:noFill/>
          </p:spPr>
        </p:pic>
        <p:sp>
          <p:nvSpPr>
            <p:cNvPr id="7" name="Rettangolo 6"/>
            <p:cNvSpPr/>
            <p:nvPr/>
          </p:nvSpPr>
          <p:spPr>
            <a:xfrm>
              <a:off x="3157501" y="2595524"/>
              <a:ext cx="785818" cy="1000132"/>
            </a:xfrm>
            <a:prstGeom prst="rect">
              <a:avLst/>
            </a:prstGeom>
            <a:no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 name="Picture 2"/>
          <p:cNvPicPr>
            <a:picLocks noChangeAspect="1" noChangeArrowheads="1"/>
          </p:cNvPicPr>
          <p:nvPr/>
        </p:nvPicPr>
        <p:blipFill>
          <a:blip r:embed="rId4"/>
          <a:srcRect/>
          <a:stretch>
            <a:fillRect/>
          </a:stretch>
        </p:blipFill>
        <p:spPr bwMode="auto">
          <a:xfrm>
            <a:off x="5572132" y="4312439"/>
            <a:ext cx="1785950" cy="2545585"/>
          </a:xfrm>
          <a:prstGeom prst="rect">
            <a:avLst/>
          </a:prstGeom>
          <a:noFill/>
          <a:ln w="9525">
            <a:noFill/>
            <a:miter lim="800000"/>
            <a:headEnd/>
            <a:tailEnd/>
          </a:ln>
          <a:effectLst/>
        </p:spPr>
      </p:pic>
      <p:sp>
        <p:nvSpPr>
          <p:cNvPr id="9" name="CasellaDiTesto 8"/>
          <p:cNvSpPr txBox="1"/>
          <p:nvPr/>
        </p:nvSpPr>
        <p:spPr>
          <a:xfrm>
            <a:off x="1142976" y="5357826"/>
            <a:ext cx="3695242" cy="523220"/>
          </a:xfrm>
          <a:prstGeom prst="rect">
            <a:avLst/>
          </a:prstGeom>
          <a:noFill/>
        </p:spPr>
        <p:txBody>
          <a:bodyPr wrap="none" rtlCol="0">
            <a:spAutoFit/>
          </a:bodyPr>
          <a:lstStyle/>
          <a:p>
            <a:r>
              <a:rPr lang="it-IT" sz="2800" b="1" u="sng" dirty="0" smtClean="0">
                <a:solidFill>
                  <a:srgbClr val="0000FF"/>
                </a:solidFill>
                <a:latin typeface="Times New Roman" pitchFamily="18" charset="0"/>
                <a:cs typeface="Times New Roman" pitchFamily="18" charset="0"/>
              </a:rPr>
              <a:t>SCANERIZZAZIONE</a:t>
            </a:r>
            <a:endParaRPr lang="it-IT" sz="2800" b="1" u="sng"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88379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000100" y="134918"/>
            <a:ext cx="7162800" cy="523220"/>
          </a:xfrm>
          <a:prstGeom prst="rect">
            <a:avLst/>
          </a:prstGeom>
          <a:noFill/>
          <a:ln w="9525">
            <a:noFill/>
            <a:miter lim="800000"/>
            <a:headEnd/>
            <a:tailEnd/>
          </a:ln>
          <a:effectLst/>
        </p:spPr>
        <p:txBody>
          <a:bodyPr>
            <a:spAutoFit/>
          </a:bodyPr>
          <a:lstStyle/>
          <a:p>
            <a:pPr algn="ctr">
              <a:spcBef>
                <a:spcPct val="50000"/>
              </a:spcBef>
            </a:pPr>
            <a:r>
              <a:rPr lang="it-IT" sz="2800" dirty="0">
                <a:latin typeface="Times New Roman" pitchFamily="18" charset="0"/>
                <a:cs typeface="Times New Roman" pitchFamily="18" charset="0"/>
              </a:rPr>
              <a:t>Analisi dell’immagine</a:t>
            </a:r>
          </a:p>
        </p:txBody>
      </p:sp>
      <p:pic>
        <p:nvPicPr>
          <p:cNvPr id="3" name="Picture 6" descr="quantarray"/>
          <p:cNvPicPr>
            <a:picLocks noChangeAspect="1" noChangeArrowheads="1"/>
          </p:cNvPicPr>
          <p:nvPr/>
        </p:nvPicPr>
        <p:blipFill>
          <a:blip r:embed="rId2"/>
          <a:srcRect/>
          <a:stretch>
            <a:fillRect/>
          </a:stretch>
        </p:blipFill>
        <p:spPr bwMode="auto">
          <a:xfrm>
            <a:off x="228600" y="3913188"/>
            <a:ext cx="4572000" cy="2640012"/>
          </a:xfrm>
          <a:prstGeom prst="rect">
            <a:avLst/>
          </a:prstGeom>
          <a:noFill/>
          <a:ln w="57150">
            <a:solidFill>
              <a:srgbClr val="000099"/>
            </a:solidFill>
            <a:miter lim="800000"/>
            <a:headEnd/>
            <a:tailEnd/>
          </a:ln>
        </p:spPr>
      </p:pic>
      <p:pic>
        <p:nvPicPr>
          <p:cNvPr id="4" name="Picture 7" descr="tigrspotfinder"/>
          <p:cNvPicPr>
            <a:picLocks noChangeAspect="1" noChangeArrowheads="1"/>
          </p:cNvPicPr>
          <p:nvPr/>
        </p:nvPicPr>
        <p:blipFill>
          <a:blip r:embed="rId3"/>
          <a:srcRect/>
          <a:stretch>
            <a:fillRect/>
          </a:stretch>
        </p:blipFill>
        <p:spPr bwMode="auto">
          <a:xfrm>
            <a:off x="233363" y="1082675"/>
            <a:ext cx="4567237" cy="2649538"/>
          </a:xfrm>
          <a:prstGeom prst="rect">
            <a:avLst/>
          </a:prstGeom>
          <a:noFill/>
          <a:ln w="57150">
            <a:solidFill>
              <a:srgbClr val="000099"/>
            </a:solidFill>
            <a:miter lim="800000"/>
            <a:headEnd/>
            <a:tailEnd/>
          </a:ln>
        </p:spPr>
      </p:pic>
      <p:sp>
        <p:nvSpPr>
          <p:cNvPr id="5" name="Rectangle 8"/>
          <p:cNvSpPr>
            <a:spLocks noChangeArrowheads="1"/>
          </p:cNvSpPr>
          <p:nvPr/>
        </p:nvSpPr>
        <p:spPr bwMode="auto">
          <a:xfrm>
            <a:off x="5072066" y="1512888"/>
            <a:ext cx="3929058" cy="4093428"/>
          </a:xfrm>
          <a:prstGeom prst="rect">
            <a:avLst/>
          </a:prstGeom>
          <a:noFill/>
          <a:ln w="9525">
            <a:noFill/>
            <a:miter lim="800000"/>
            <a:headEnd/>
            <a:tailEnd/>
          </a:ln>
          <a:effectLst/>
        </p:spPr>
        <p:txBody>
          <a:bodyPr wrap="square">
            <a:spAutoFit/>
          </a:bodyPr>
          <a:lstStyle/>
          <a:p>
            <a:pPr marL="161925" indent="-161925">
              <a:buFontTx/>
              <a:buChar char="•"/>
            </a:pPr>
            <a:r>
              <a:rPr lang="it-IT" sz="2000" dirty="0">
                <a:latin typeface="Times New Roman" pitchFamily="18" charset="0"/>
                <a:cs typeface="Times New Roman" pitchFamily="18" charset="0"/>
              </a:rPr>
              <a:t>Identificazione della posizione degli </a:t>
            </a:r>
            <a:r>
              <a:rPr lang="it-IT" sz="2000" dirty="0" smtClean="0">
                <a:latin typeface="Times New Roman" pitchFamily="18" charset="0"/>
                <a:cs typeface="Times New Roman" pitchFamily="18" charset="0"/>
              </a:rPr>
              <a:t>spot</a:t>
            </a:r>
          </a:p>
          <a:p>
            <a:pPr marL="161925" indent="-161925"/>
            <a:endParaRPr lang="it-IT" sz="2000" dirty="0">
              <a:latin typeface="Times New Roman" pitchFamily="18" charset="0"/>
              <a:cs typeface="Times New Roman" pitchFamily="18" charset="0"/>
            </a:endParaRPr>
          </a:p>
          <a:p>
            <a:pPr marL="161925" indent="-161925">
              <a:buFontTx/>
              <a:buChar char="•"/>
            </a:pPr>
            <a:endParaRPr lang="it-IT" sz="2000" dirty="0">
              <a:latin typeface="Times New Roman" pitchFamily="18" charset="0"/>
              <a:cs typeface="Times New Roman" pitchFamily="18" charset="0"/>
            </a:endParaRPr>
          </a:p>
          <a:p>
            <a:pPr marL="161925" indent="-161925">
              <a:buFontTx/>
              <a:buChar char="•"/>
            </a:pPr>
            <a:r>
              <a:rPr lang="it-IT" sz="2000" dirty="0">
                <a:latin typeface="Times New Roman" pitchFamily="18" charset="0"/>
                <a:cs typeface="Times New Roman" pitchFamily="18" charset="0"/>
              </a:rPr>
              <a:t>Costruzione di un’area locale intorno ad ogni </a:t>
            </a:r>
            <a:r>
              <a:rPr lang="it-IT" sz="2000" dirty="0" smtClean="0">
                <a:latin typeface="Times New Roman" pitchFamily="18" charset="0"/>
                <a:cs typeface="Times New Roman" pitchFamily="18" charset="0"/>
              </a:rPr>
              <a:t>spot</a:t>
            </a:r>
          </a:p>
          <a:p>
            <a:pPr marL="161925" indent="-161925"/>
            <a:endParaRPr lang="it-IT" sz="2000" dirty="0">
              <a:latin typeface="Times New Roman" pitchFamily="18" charset="0"/>
              <a:cs typeface="Times New Roman" pitchFamily="18" charset="0"/>
            </a:endParaRPr>
          </a:p>
          <a:p>
            <a:pPr marL="161925" indent="-161925">
              <a:buFontTx/>
              <a:buChar char="•"/>
            </a:pPr>
            <a:endParaRPr lang="it-IT" sz="2000" dirty="0">
              <a:latin typeface="Times New Roman" pitchFamily="18" charset="0"/>
              <a:cs typeface="Times New Roman" pitchFamily="18" charset="0"/>
            </a:endParaRPr>
          </a:p>
          <a:p>
            <a:pPr marL="161925" indent="-161925">
              <a:buFontTx/>
              <a:buChar char="•"/>
            </a:pPr>
            <a:r>
              <a:rPr lang="it-IT" sz="2000" dirty="0">
                <a:latin typeface="Times New Roman" pitchFamily="18" charset="0"/>
                <a:cs typeface="Times New Roman" pitchFamily="18" charset="0"/>
              </a:rPr>
              <a:t>Calcolo dell’intensità di ogni singolo </a:t>
            </a:r>
            <a:r>
              <a:rPr lang="it-IT" sz="2000" dirty="0" smtClean="0">
                <a:latin typeface="Times New Roman" pitchFamily="18" charset="0"/>
                <a:cs typeface="Times New Roman" pitchFamily="18" charset="0"/>
              </a:rPr>
              <a:t>spot</a:t>
            </a:r>
          </a:p>
          <a:p>
            <a:pPr marL="161925" indent="-161925"/>
            <a:endParaRPr lang="it-IT" sz="2000" dirty="0">
              <a:latin typeface="Times New Roman" pitchFamily="18" charset="0"/>
              <a:cs typeface="Times New Roman" pitchFamily="18" charset="0"/>
            </a:endParaRPr>
          </a:p>
          <a:p>
            <a:pPr marL="161925" indent="-161925">
              <a:buFontTx/>
              <a:buChar char="•"/>
            </a:pPr>
            <a:endParaRPr lang="it-IT" sz="2000" dirty="0">
              <a:latin typeface="Times New Roman" pitchFamily="18" charset="0"/>
              <a:cs typeface="Times New Roman" pitchFamily="18" charset="0"/>
            </a:endParaRPr>
          </a:p>
          <a:p>
            <a:pPr marL="161925" indent="-161925">
              <a:buFontTx/>
              <a:buChar char="•"/>
            </a:pPr>
            <a:r>
              <a:rPr lang="it-IT" sz="2000" dirty="0">
                <a:latin typeface="Times New Roman" pitchFamily="18" charset="0"/>
                <a:cs typeface="Times New Roman" pitchFamily="18" charset="0"/>
              </a:rPr>
              <a:t>Calcolo del background locale </a:t>
            </a:r>
          </a:p>
        </p:txBody>
      </p:sp>
    </p:spTree>
    <p:extLst>
      <p:ext uri="{BB962C8B-B14F-4D97-AF65-F5344CB8AC3E}">
        <p14:creationId xmlns:p14="http://schemas.microsoft.com/office/powerpoint/2010/main" val="158488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frontiersin.org/files/Articles/75613/fneur-05-00164-HTML/image_m/fneur-05-00164-g002.jpg"/>
          <p:cNvPicPr>
            <a:picLocks noChangeAspect="1" noChangeArrowheads="1"/>
          </p:cNvPicPr>
          <p:nvPr/>
        </p:nvPicPr>
        <p:blipFill>
          <a:blip r:embed="rId2" cstate="print"/>
          <a:srcRect t="49367"/>
          <a:stretch>
            <a:fillRect/>
          </a:stretch>
        </p:blipFill>
        <p:spPr bwMode="auto">
          <a:xfrm>
            <a:off x="1142976" y="2428868"/>
            <a:ext cx="7158667" cy="2976558"/>
          </a:xfrm>
          <a:prstGeom prst="rect">
            <a:avLst/>
          </a:prstGeom>
          <a:noFill/>
        </p:spPr>
      </p:pic>
      <p:sp>
        <p:nvSpPr>
          <p:cNvPr id="3" name="CasellaDiTesto 2"/>
          <p:cNvSpPr txBox="1"/>
          <p:nvPr/>
        </p:nvSpPr>
        <p:spPr>
          <a:xfrm>
            <a:off x="2857488" y="1071546"/>
            <a:ext cx="3071802" cy="873572"/>
          </a:xfrm>
          <a:prstGeom prst="rect">
            <a:avLst/>
          </a:prstGeom>
          <a:noFill/>
        </p:spPr>
        <p:txBody>
          <a:bodyPr wrap="square" rtlCol="0">
            <a:spAutoFit/>
          </a:bodyPr>
          <a:lstStyle/>
          <a:p>
            <a:pPr algn="ctr">
              <a:lnSpc>
                <a:spcPct val="150000"/>
              </a:lnSpc>
            </a:pPr>
            <a:r>
              <a:rPr lang="it-IT" b="1" dirty="0" smtClean="0">
                <a:solidFill>
                  <a:srgbClr val="0000FF"/>
                </a:solidFill>
                <a:latin typeface="Times New Roman" pitchFamily="18" charset="0"/>
                <a:cs typeface="Times New Roman" pitchFamily="18" charset="0"/>
              </a:rPr>
              <a:t>ANALISI </a:t>
            </a:r>
            <a:r>
              <a:rPr lang="it-IT" b="1" dirty="0" err="1" smtClean="0">
                <a:solidFill>
                  <a:srgbClr val="0000FF"/>
                </a:solidFill>
                <a:latin typeface="Times New Roman" pitchFamily="18" charset="0"/>
                <a:cs typeface="Times New Roman" pitchFamily="18" charset="0"/>
              </a:rPr>
              <a:t>DI</a:t>
            </a:r>
            <a:r>
              <a:rPr lang="it-IT" b="1" dirty="0" smtClean="0">
                <a:solidFill>
                  <a:srgbClr val="0000FF"/>
                </a:solidFill>
                <a:latin typeface="Times New Roman" pitchFamily="18" charset="0"/>
                <a:cs typeface="Times New Roman" pitchFamily="18" charset="0"/>
              </a:rPr>
              <a:t> PROFILI </a:t>
            </a:r>
            <a:r>
              <a:rPr lang="it-IT" b="1" dirty="0" err="1" smtClean="0">
                <a:solidFill>
                  <a:srgbClr val="0000FF"/>
                </a:solidFill>
                <a:latin typeface="Times New Roman" pitchFamily="18" charset="0"/>
                <a:cs typeface="Times New Roman" pitchFamily="18" charset="0"/>
              </a:rPr>
              <a:t>DI</a:t>
            </a:r>
            <a:r>
              <a:rPr lang="it-IT" b="1" dirty="0" smtClean="0">
                <a:solidFill>
                  <a:srgbClr val="0000FF"/>
                </a:solidFill>
                <a:latin typeface="Times New Roman" pitchFamily="18" charset="0"/>
                <a:cs typeface="Times New Roman" pitchFamily="18" charset="0"/>
              </a:rPr>
              <a:t> ESPRESSIONE GENICA</a:t>
            </a:r>
            <a:endParaRPr lang="it-IT"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63713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1500166" y="484888"/>
            <a:ext cx="5929354" cy="6109032"/>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488" y="71414"/>
            <a:ext cx="3443571" cy="523220"/>
          </a:xfrm>
          <a:prstGeom prst="rect">
            <a:avLst/>
          </a:prstGeom>
          <a:noFill/>
        </p:spPr>
        <p:txBody>
          <a:bodyPr wrap="none" rtlCol="0">
            <a:spAutoFit/>
          </a:bodyPr>
          <a:lstStyle/>
          <a:p>
            <a:r>
              <a:rPr lang="it-IT" sz="2800" dirty="0" err="1" smtClean="0">
                <a:solidFill>
                  <a:srgbClr val="33CC33"/>
                </a:solidFill>
                <a:latin typeface="Times New Roman" pitchFamily="18" charset="0"/>
                <a:cs typeface="Times New Roman" pitchFamily="18" charset="0"/>
              </a:rPr>
              <a:t>One-color</a:t>
            </a:r>
            <a:r>
              <a:rPr lang="it-IT" sz="2800" dirty="0" smtClean="0">
                <a:solidFill>
                  <a:srgbClr val="33CC33"/>
                </a:solidFill>
                <a:latin typeface="Times New Roman" pitchFamily="18" charset="0"/>
                <a:cs typeface="Times New Roman" pitchFamily="18" charset="0"/>
              </a:rPr>
              <a:t> </a:t>
            </a:r>
            <a:r>
              <a:rPr lang="it-IT" sz="2800" dirty="0" err="1" smtClean="0">
                <a:solidFill>
                  <a:srgbClr val="33CC33"/>
                </a:solidFill>
                <a:latin typeface="Times New Roman" pitchFamily="18" charset="0"/>
                <a:cs typeface="Times New Roman" pitchFamily="18" charset="0"/>
              </a:rPr>
              <a:t>microarrays</a:t>
            </a:r>
            <a:endParaRPr lang="it-IT" sz="2800" dirty="0">
              <a:solidFill>
                <a:srgbClr val="33CC33"/>
              </a:solidFill>
              <a:latin typeface="Times New Roman" pitchFamily="18" charset="0"/>
              <a:cs typeface="Times New Roman" pitchFamily="18" charset="0"/>
            </a:endParaRPr>
          </a:p>
        </p:txBody>
      </p:sp>
      <p:sp>
        <p:nvSpPr>
          <p:cNvPr id="3" name="CasellaDiTesto 2"/>
          <p:cNvSpPr txBox="1"/>
          <p:nvPr/>
        </p:nvSpPr>
        <p:spPr>
          <a:xfrm>
            <a:off x="285720" y="725647"/>
            <a:ext cx="8501122" cy="5632311"/>
          </a:xfrm>
          <a:prstGeom prst="rect">
            <a:avLst/>
          </a:prstGeom>
          <a:noFill/>
        </p:spPr>
        <p:txBody>
          <a:bodyPr wrap="square" rtlCol="0">
            <a:spAutoFit/>
          </a:bodyPr>
          <a:lstStyle/>
          <a:p>
            <a:pPr algn="just">
              <a:lnSpc>
                <a:spcPct val="150000"/>
              </a:lnSpc>
            </a:pPr>
            <a:r>
              <a:rPr lang="it-IT" sz="2000" dirty="0" smtClean="0">
                <a:latin typeface="Times New Roman" pitchFamily="18" charset="0"/>
                <a:cs typeface="Times New Roman" pitchFamily="18" charset="0"/>
              </a:rPr>
              <a:t>Tipo di </a:t>
            </a:r>
            <a:r>
              <a:rPr lang="it-IT" sz="2000" dirty="0" err="1" smtClean="0">
                <a:latin typeface="Times New Roman" pitchFamily="18" charset="0"/>
                <a:cs typeface="Times New Roman" pitchFamily="18" charset="0"/>
              </a:rPr>
              <a:t>microarray</a:t>
            </a:r>
            <a:r>
              <a:rPr lang="it-IT" sz="2000" dirty="0" smtClean="0">
                <a:latin typeface="Times New Roman" pitchFamily="18" charset="0"/>
                <a:cs typeface="Times New Roman" pitchFamily="18" charset="0"/>
              </a:rPr>
              <a:t> in cui è analizzato un unico campione sull’intero chip. I valori che si ottengono sono quindi valori assoluti di un singolo campione. Richiede condizioni molto controllate (buona qualità del campione, ibridazione ben settata, alta tecnologia per la produzione del chip e esperienza nell’interpretazione dati). Viene applicato nella tecnologia </a:t>
            </a:r>
            <a:r>
              <a:rPr lang="it-IT" sz="2000" dirty="0" err="1" smtClean="0">
                <a:latin typeface="Times New Roman" pitchFamily="18" charset="0"/>
                <a:cs typeface="Times New Roman" pitchFamily="18" charset="0"/>
              </a:rPr>
              <a:t>Affimetrix</a:t>
            </a:r>
            <a:endParaRPr lang="it-IT" sz="2000" dirty="0" smtClean="0">
              <a:latin typeface="Times New Roman" pitchFamily="18" charset="0"/>
              <a:cs typeface="Times New Roman" pitchFamily="18" charset="0"/>
            </a:endParaRPr>
          </a:p>
          <a:p>
            <a:pPr algn="just">
              <a:lnSpc>
                <a:spcPct val="150000"/>
              </a:lnSpc>
            </a:pPr>
            <a:r>
              <a:rPr lang="it-IT" sz="2000" dirty="0" smtClean="0">
                <a:latin typeface="Times New Roman" pitchFamily="18" charset="0"/>
                <a:cs typeface="Times New Roman" pitchFamily="18" charset="0"/>
              </a:rPr>
              <a:t>Vantaggi:</a:t>
            </a:r>
          </a:p>
          <a:p>
            <a:pPr algn="just">
              <a:lnSpc>
                <a:spcPct val="150000"/>
              </a:lnSpc>
              <a:buFontTx/>
              <a:buChar char="-"/>
            </a:pPr>
            <a:r>
              <a:rPr lang="it-IT" sz="2000" dirty="0">
                <a:latin typeface="Times New Roman" pitchFamily="18" charset="0"/>
                <a:cs typeface="Times New Roman" pitchFamily="18" charset="0"/>
              </a:rPr>
              <a:t> </a:t>
            </a:r>
            <a:r>
              <a:rPr lang="it-IT" sz="2000" dirty="0" smtClean="0">
                <a:latin typeface="Times New Roman" pitchFamily="18" charset="0"/>
                <a:cs typeface="Times New Roman" pitchFamily="18" charset="0"/>
              </a:rPr>
              <a:t>possibilità di ottenere dati comparativi ma anche valori assoluti per ogni campione relativi all’espressione genica eliminando la necessità di introdurre un controllo in ogni esperimento</a:t>
            </a:r>
          </a:p>
          <a:p>
            <a:pPr algn="just">
              <a:lnSpc>
                <a:spcPct val="150000"/>
              </a:lnSpc>
              <a:buFontTx/>
              <a:buChar char="-"/>
            </a:pPr>
            <a:r>
              <a:rPr lang="it-IT" sz="2000" dirty="0">
                <a:latin typeface="Times New Roman" pitchFamily="18" charset="0"/>
                <a:cs typeface="Times New Roman" pitchFamily="18" charset="0"/>
              </a:rPr>
              <a:t> </a:t>
            </a:r>
            <a:r>
              <a:rPr lang="it-IT" sz="2000" dirty="0" smtClean="0">
                <a:latin typeface="Times New Roman" pitchFamily="18" charset="0"/>
                <a:cs typeface="Times New Roman" pitchFamily="18" charset="0"/>
              </a:rPr>
              <a:t>con esperimenti fatti su chip diversi si possono paragonare alla fine più facilmente campioni diversi</a:t>
            </a:r>
          </a:p>
          <a:p>
            <a:pPr algn="just">
              <a:lnSpc>
                <a:spcPct val="150000"/>
              </a:lnSpc>
            </a:pPr>
            <a:endParaRPr lang="it-IT"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815539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7"/>
          <p:cNvSpPr>
            <a:spLocks noChangeArrowheads="1"/>
          </p:cNvSpPr>
          <p:nvPr/>
        </p:nvSpPr>
        <p:spPr bwMode="auto">
          <a:xfrm>
            <a:off x="357158" y="71414"/>
            <a:ext cx="8429684" cy="4247317"/>
          </a:xfrm>
          <a:prstGeom prst="rect">
            <a:avLst/>
          </a:prstGeom>
          <a:noFill/>
          <a:ln w="9525">
            <a:noFill/>
            <a:miter lim="800000"/>
            <a:headEnd/>
            <a:tailEnd/>
          </a:ln>
          <a:effectLst/>
        </p:spPr>
        <p:txBody>
          <a:bodyPr wrap="square">
            <a:spAutoFit/>
          </a:bodyPr>
          <a:lstStyle/>
          <a:p>
            <a:pPr indent="-457200" algn="ctr">
              <a:lnSpc>
                <a:spcPct val="150000"/>
              </a:lnSpc>
              <a:spcBef>
                <a:spcPct val="0"/>
              </a:spcBef>
            </a:pPr>
            <a:r>
              <a:rPr lang="it-IT" dirty="0" smtClean="0">
                <a:solidFill>
                  <a:srgbClr val="003300"/>
                </a:solidFill>
                <a:latin typeface="Times New Roman" pitchFamily="18" charset="0"/>
                <a:cs typeface="Times New Roman" pitchFamily="18" charset="0"/>
              </a:rPr>
              <a:t>1) sul chip ogni gene è rappresentato </a:t>
            </a:r>
            <a:r>
              <a:rPr lang="it-IT" dirty="0">
                <a:solidFill>
                  <a:srgbClr val="003300"/>
                </a:solidFill>
                <a:latin typeface="Times New Roman" pitchFamily="18" charset="0"/>
                <a:cs typeface="Times New Roman" pitchFamily="18" charset="0"/>
              </a:rPr>
              <a:t>da 10-20 </a:t>
            </a:r>
            <a:r>
              <a:rPr lang="it-IT" dirty="0" smtClean="0">
                <a:solidFill>
                  <a:srgbClr val="003300"/>
                </a:solidFill>
                <a:latin typeface="Times New Roman" pitchFamily="18" charset="0"/>
                <a:cs typeface="Times New Roman" pitchFamily="18" charset="0"/>
              </a:rPr>
              <a:t>sonde sottoforma di oligomeri da 25 basi (“</a:t>
            </a:r>
            <a:r>
              <a:rPr lang="it-IT" dirty="0" smtClean="0">
                <a:solidFill>
                  <a:srgbClr val="CC3300"/>
                </a:solidFill>
                <a:latin typeface="Times New Roman" pitchFamily="18" charset="0"/>
                <a:cs typeface="Times New Roman" pitchFamily="18" charset="0"/>
              </a:rPr>
              <a:t>probe </a:t>
            </a:r>
            <a:r>
              <a:rPr lang="it-IT" dirty="0">
                <a:solidFill>
                  <a:srgbClr val="CC3300"/>
                </a:solidFill>
                <a:latin typeface="Times New Roman" pitchFamily="18" charset="0"/>
                <a:cs typeface="Times New Roman" pitchFamily="18" charset="0"/>
              </a:rPr>
              <a:t>set</a:t>
            </a:r>
            <a:r>
              <a:rPr lang="it-IT" dirty="0" smtClean="0">
                <a:solidFill>
                  <a:srgbClr val="003300"/>
                </a:solidFill>
                <a:latin typeface="Times New Roman" pitchFamily="18" charset="0"/>
                <a:cs typeface="Times New Roman" pitchFamily="18" charset="0"/>
              </a:rPr>
              <a:t>”) </a:t>
            </a:r>
            <a:endParaRPr lang="it-IT" dirty="0">
              <a:solidFill>
                <a:srgbClr val="003300"/>
              </a:solidFill>
              <a:latin typeface="Times New Roman" pitchFamily="18" charset="0"/>
              <a:cs typeface="Times New Roman" pitchFamily="18" charset="0"/>
            </a:endParaRPr>
          </a:p>
          <a:p>
            <a:pPr marL="457200" indent="-457200" algn="ctr">
              <a:lnSpc>
                <a:spcPct val="150000"/>
              </a:lnSpc>
              <a:spcBef>
                <a:spcPct val="0"/>
              </a:spcBef>
            </a:pPr>
            <a:endParaRPr lang="it-IT" dirty="0">
              <a:solidFill>
                <a:srgbClr val="003300"/>
              </a:solidFill>
              <a:latin typeface="Times New Roman" pitchFamily="18" charset="0"/>
              <a:cs typeface="Times New Roman" pitchFamily="18" charset="0"/>
            </a:endParaRPr>
          </a:p>
          <a:p>
            <a:pPr indent="-457200" algn="ctr">
              <a:lnSpc>
                <a:spcPct val="150000"/>
              </a:lnSpc>
              <a:spcBef>
                <a:spcPct val="0"/>
              </a:spcBef>
            </a:pPr>
            <a:r>
              <a:rPr lang="it-IT" dirty="0" smtClean="0">
                <a:solidFill>
                  <a:srgbClr val="003300"/>
                </a:solidFill>
                <a:latin typeface="Times New Roman" pitchFamily="18" charset="0"/>
                <a:cs typeface="Times New Roman" pitchFamily="18" charset="0"/>
              </a:rPr>
              <a:t>2) i </a:t>
            </a:r>
            <a:r>
              <a:rPr lang="it-IT" dirty="0" err="1" smtClean="0">
                <a:solidFill>
                  <a:srgbClr val="003300"/>
                </a:solidFill>
                <a:latin typeface="Times New Roman" pitchFamily="18" charset="0"/>
                <a:cs typeface="Times New Roman" pitchFamily="18" charset="0"/>
              </a:rPr>
              <a:t>probes</a:t>
            </a:r>
            <a:r>
              <a:rPr lang="it-IT" dirty="0" smtClean="0">
                <a:solidFill>
                  <a:srgbClr val="003300"/>
                </a:solidFill>
                <a:latin typeface="Times New Roman" pitchFamily="18" charset="0"/>
                <a:cs typeface="Times New Roman" pitchFamily="18" charset="0"/>
              </a:rPr>
              <a:t> riconoscono l’estremità </a:t>
            </a:r>
            <a:r>
              <a:rPr lang="it-IT" dirty="0">
                <a:solidFill>
                  <a:srgbClr val="003300"/>
                </a:solidFill>
                <a:latin typeface="Times New Roman" pitchFamily="18" charset="0"/>
                <a:cs typeface="Times New Roman" pitchFamily="18" charset="0"/>
              </a:rPr>
              <a:t>3’ del trascritto in modo che </a:t>
            </a:r>
            <a:r>
              <a:rPr lang="it-IT" dirty="0" smtClean="0">
                <a:solidFill>
                  <a:srgbClr val="003300"/>
                </a:solidFill>
                <a:latin typeface="Times New Roman" pitchFamily="18" charset="0"/>
                <a:cs typeface="Times New Roman" pitchFamily="18" charset="0"/>
              </a:rPr>
              <a:t>siano unicamente</a:t>
            </a:r>
            <a:r>
              <a:rPr lang="it-IT" dirty="0">
                <a:solidFill>
                  <a:srgbClr val="003300"/>
                </a:solidFill>
                <a:latin typeface="Times New Roman" pitchFamily="18" charset="0"/>
                <a:cs typeface="Times New Roman" pitchFamily="18" charset="0"/>
              </a:rPr>
              <a:t> </a:t>
            </a:r>
            <a:r>
              <a:rPr lang="it-IT" dirty="0" smtClean="0">
                <a:solidFill>
                  <a:srgbClr val="003300"/>
                </a:solidFill>
                <a:latin typeface="Times New Roman" pitchFamily="18" charset="0"/>
                <a:cs typeface="Times New Roman" pitchFamily="18" charset="0"/>
              </a:rPr>
              <a:t>rappresentativi </a:t>
            </a:r>
            <a:r>
              <a:rPr lang="it-IT" dirty="0">
                <a:solidFill>
                  <a:srgbClr val="003300"/>
                </a:solidFill>
                <a:latin typeface="Times New Roman" pitchFamily="18" charset="0"/>
                <a:cs typeface="Times New Roman" pitchFamily="18" charset="0"/>
              </a:rPr>
              <a:t>di quel gene</a:t>
            </a:r>
          </a:p>
          <a:p>
            <a:pPr marL="457200" indent="-457200" algn="ctr">
              <a:lnSpc>
                <a:spcPct val="150000"/>
              </a:lnSpc>
              <a:spcBef>
                <a:spcPct val="0"/>
              </a:spcBef>
            </a:pPr>
            <a:endParaRPr lang="it-IT" dirty="0">
              <a:solidFill>
                <a:srgbClr val="003300"/>
              </a:solidFill>
              <a:latin typeface="Times New Roman" pitchFamily="18" charset="0"/>
              <a:cs typeface="Times New Roman" pitchFamily="18" charset="0"/>
            </a:endParaRPr>
          </a:p>
          <a:p>
            <a:pPr marL="457200" indent="-457200" algn="ctr">
              <a:lnSpc>
                <a:spcPct val="150000"/>
              </a:lnSpc>
              <a:spcBef>
                <a:spcPct val="0"/>
              </a:spcBef>
            </a:pPr>
            <a:r>
              <a:rPr lang="it-IT" dirty="0" smtClean="0">
                <a:solidFill>
                  <a:srgbClr val="003300"/>
                </a:solidFill>
                <a:latin typeface="Times New Roman" pitchFamily="18" charset="0"/>
                <a:cs typeface="Times New Roman" pitchFamily="18" charset="0"/>
              </a:rPr>
              <a:t>3) Per </a:t>
            </a:r>
            <a:r>
              <a:rPr lang="it-IT" dirty="0">
                <a:solidFill>
                  <a:srgbClr val="003300"/>
                </a:solidFill>
                <a:latin typeface="Times New Roman" pitchFamily="18" charset="0"/>
                <a:cs typeface="Times New Roman" pitchFamily="18" charset="0"/>
              </a:rPr>
              <a:t>ogni </a:t>
            </a:r>
            <a:r>
              <a:rPr lang="it-IT" dirty="0" err="1">
                <a:solidFill>
                  <a:srgbClr val="003300"/>
                </a:solidFill>
                <a:latin typeface="Times New Roman" pitchFamily="18" charset="0"/>
                <a:cs typeface="Times New Roman" pitchFamily="18" charset="0"/>
              </a:rPr>
              <a:t>oligo</a:t>
            </a:r>
            <a:r>
              <a:rPr lang="it-IT" dirty="0">
                <a:solidFill>
                  <a:srgbClr val="003300"/>
                </a:solidFill>
                <a:latin typeface="Times New Roman" pitchFamily="18" charset="0"/>
                <a:cs typeface="Times New Roman" pitchFamily="18" charset="0"/>
              </a:rPr>
              <a:t> che presenta un match perfetto (</a:t>
            </a:r>
            <a:r>
              <a:rPr lang="it-IT" dirty="0">
                <a:solidFill>
                  <a:srgbClr val="CC3300"/>
                </a:solidFill>
                <a:latin typeface="Times New Roman" pitchFamily="18" charset="0"/>
                <a:cs typeface="Times New Roman" pitchFamily="18" charset="0"/>
              </a:rPr>
              <a:t>PM</a:t>
            </a:r>
            <a:r>
              <a:rPr lang="it-IT" dirty="0">
                <a:solidFill>
                  <a:srgbClr val="003300"/>
                </a:solidFill>
                <a:latin typeface="Times New Roman" pitchFamily="18" charset="0"/>
                <a:cs typeface="Times New Roman" pitchFamily="18" charset="0"/>
              </a:rPr>
              <a:t>) con il trascritto, ne è</a:t>
            </a:r>
          </a:p>
          <a:p>
            <a:pPr marL="457200" indent="-457200" algn="ctr">
              <a:lnSpc>
                <a:spcPct val="150000"/>
              </a:lnSpc>
              <a:spcBef>
                <a:spcPct val="0"/>
              </a:spcBef>
            </a:pPr>
            <a:r>
              <a:rPr lang="it-IT" dirty="0">
                <a:solidFill>
                  <a:srgbClr val="003300"/>
                </a:solidFill>
                <a:latin typeface="Times New Roman" pitchFamily="18" charset="0"/>
                <a:cs typeface="Times New Roman" pitchFamily="18" charset="0"/>
              </a:rPr>
              <a:t>presente uno identico con </a:t>
            </a:r>
            <a:r>
              <a:rPr lang="it-IT" dirty="0" err="1">
                <a:solidFill>
                  <a:srgbClr val="003300"/>
                </a:solidFill>
                <a:latin typeface="Times New Roman" pitchFamily="18" charset="0"/>
                <a:cs typeface="Times New Roman" pitchFamily="18" charset="0"/>
              </a:rPr>
              <a:t>mismatch</a:t>
            </a:r>
            <a:r>
              <a:rPr lang="it-IT" dirty="0">
                <a:solidFill>
                  <a:srgbClr val="003300"/>
                </a:solidFill>
                <a:latin typeface="Times New Roman" pitchFamily="18" charset="0"/>
                <a:cs typeface="Times New Roman" pitchFamily="18" charset="0"/>
              </a:rPr>
              <a:t> per una sola base in posizione centrale</a:t>
            </a:r>
          </a:p>
          <a:p>
            <a:pPr marL="457200" indent="-457200" algn="ctr">
              <a:lnSpc>
                <a:spcPct val="150000"/>
              </a:lnSpc>
              <a:spcBef>
                <a:spcPct val="0"/>
              </a:spcBef>
            </a:pPr>
            <a:r>
              <a:rPr lang="it-IT" dirty="0">
                <a:solidFill>
                  <a:srgbClr val="003300"/>
                </a:solidFill>
                <a:latin typeface="Times New Roman" pitchFamily="18" charset="0"/>
                <a:cs typeface="Times New Roman" pitchFamily="18" charset="0"/>
              </a:rPr>
              <a:t>(</a:t>
            </a:r>
            <a:r>
              <a:rPr lang="it-IT" dirty="0" err="1" smtClean="0">
                <a:solidFill>
                  <a:srgbClr val="CC3300"/>
                </a:solidFill>
                <a:latin typeface="Times New Roman" pitchFamily="18" charset="0"/>
                <a:cs typeface="Times New Roman" pitchFamily="18" charset="0"/>
              </a:rPr>
              <a:t>MM</a:t>
            </a:r>
            <a:r>
              <a:rPr lang="it-IT" dirty="0" smtClean="0">
                <a:solidFill>
                  <a:srgbClr val="003300"/>
                </a:solidFill>
                <a:latin typeface="Times New Roman" pitchFamily="18" charset="0"/>
                <a:cs typeface="Times New Roman" pitchFamily="18" charset="0"/>
              </a:rPr>
              <a:t>). La </a:t>
            </a:r>
            <a:r>
              <a:rPr lang="it-IT" dirty="0">
                <a:solidFill>
                  <a:srgbClr val="003300"/>
                </a:solidFill>
                <a:latin typeface="Times New Roman" pitchFamily="18" charset="0"/>
                <a:cs typeface="Times New Roman" pitchFamily="18" charset="0"/>
              </a:rPr>
              <a:t>presenza di un </a:t>
            </a:r>
            <a:r>
              <a:rPr lang="it-IT" dirty="0" err="1">
                <a:solidFill>
                  <a:srgbClr val="CC3300"/>
                </a:solidFill>
                <a:latin typeface="Times New Roman" pitchFamily="18" charset="0"/>
                <a:cs typeface="Times New Roman" pitchFamily="18" charset="0"/>
              </a:rPr>
              <a:t>MM</a:t>
            </a:r>
            <a:r>
              <a:rPr lang="it-IT" dirty="0">
                <a:solidFill>
                  <a:srgbClr val="003300"/>
                </a:solidFill>
                <a:latin typeface="Times New Roman" pitchFamily="18" charset="0"/>
                <a:cs typeface="Times New Roman" pitchFamily="18" charset="0"/>
              </a:rPr>
              <a:t> consente di stimare legami aspecifici e background</a:t>
            </a:r>
          </a:p>
          <a:p>
            <a:pPr marL="457200" indent="-457200" algn="ctr">
              <a:lnSpc>
                <a:spcPct val="150000"/>
              </a:lnSpc>
              <a:spcBef>
                <a:spcPct val="0"/>
              </a:spcBef>
            </a:pPr>
            <a:r>
              <a:rPr lang="it-IT" dirty="0">
                <a:solidFill>
                  <a:srgbClr val="003300"/>
                </a:solidFill>
                <a:latin typeface="Times New Roman" pitchFamily="18" charset="0"/>
                <a:cs typeface="Times New Roman" pitchFamily="18" charset="0"/>
              </a:rPr>
              <a:t>locale e di sottrarli dal segnale di </a:t>
            </a:r>
            <a:r>
              <a:rPr lang="it-IT" dirty="0">
                <a:solidFill>
                  <a:srgbClr val="CC3300"/>
                </a:solidFill>
                <a:latin typeface="Times New Roman" pitchFamily="18" charset="0"/>
                <a:cs typeface="Times New Roman" pitchFamily="18" charset="0"/>
              </a:rPr>
              <a:t>PM </a:t>
            </a:r>
            <a:endParaRPr lang="it-IT" dirty="0">
              <a:solidFill>
                <a:srgbClr val="003300"/>
              </a:solidFill>
              <a:latin typeface="Times New Roman" pitchFamily="18" charset="0"/>
              <a:cs typeface="Times New Roman" pitchFamily="18" charset="0"/>
            </a:endParaRPr>
          </a:p>
        </p:txBody>
      </p:sp>
      <p:pic>
        <p:nvPicPr>
          <p:cNvPr id="3" name="Picture 1032" descr="D:\Silvi\TalkAbstractProject\Bertinoro\probepair.gif"/>
          <p:cNvPicPr>
            <a:picLocks noChangeAspect="1" noChangeArrowheads="1"/>
          </p:cNvPicPr>
          <p:nvPr/>
        </p:nvPicPr>
        <p:blipFill>
          <a:blip r:embed="rId2"/>
          <a:srcRect/>
          <a:stretch>
            <a:fillRect/>
          </a:stretch>
        </p:blipFill>
        <p:spPr bwMode="auto">
          <a:xfrm>
            <a:off x="1660544" y="4668860"/>
            <a:ext cx="5626100" cy="19748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220083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285720" y="1143016"/>
            <a:ext cx="4808537" cy="4572000"/>
          </a:xfrm>
          <a:prstGeom prst="rect">
            <a:avLst/>
          </a:prstGeom>
          <a:noFill/>
          <a:ln w="9525">
            <a:noFill/>
            <a:miter lim="800000"/>
            <a:headEnd/>
            <a:tailEnd/>
          </a:ln>
          <a:effectLst/>
        </p:spPr>
      </p:pic>
      <p:sp>
        <p:nvSpPr>
          <p:cNvPr id="3" name="CasellaDiTesto 2"/>
          <p:cNvSpPr txBox="1"/>
          <p:nvPr/>
        </p:nvSpPr>
        <p:spPr>
          <a:xfrm>
            <a:off x="5286380" y="2000240"/>
            <a:ext cx="3643306" cy="2400657"/>
          </a:xfrm>
          <a:prstGeom prst="rect">
            <a:avLst/>
          </a:prstGeom>
          <a:noFill/>
        </p:spPr>
        <p:txBody>
          <a:bodyPr wrap="square" rtlCol="0">
            <a:spAutoFit/>
          </a:bodyPr>
          <a:lstStyle/>
          <a:p>
            <a:pPr algn="ctr">
              <a:lnSpc>
                <a:spcPct val="150000"/>
              </a:lnSpc>
              <a:buFont typeface="Wingdings" pitchFamily="2" charset="2"/>
              <a:buChar char="v"/>
            </a:pPr>
            <a:r>
              <a:rPr lang="it-IT" sz="2000" dirty="0" smtClean="0">
                <a:latin typeface="Times New Roman" pitchFamily="18" charset="0"/>
                <a:cs typeface="Times New Roman" pitchFamily="18" charset="0"/>
              </a:rPr>
              <a:t> Il sistema </a:t>
            </a:r>
            <a:r>
              <a:rPr lang="it-IT" sz="2000" dirty="0" err="1" smtClean="0">
                <a:latin typeface="Times New Roman" pitchFamily="18" charset="0"/>
                <a:cs typeface="Times New Roman" pitchFamily="18" charset="0"/>
              </a:rPr>
              <a:t>one-color</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Affimetrix</a:t>
            </a:r>
            <a:r>
              <a:rPr lang="it-IT" sz="2000" dirty="0" smtClean="0">
                <a:latin typeface="Times New Roman" pitchFamily="18" charset="0"/>
                <a:cs typeface="Times New Roman" pitchFamily="18" charset="0"/>
              </a:rPr>
              <a:t> prevede l’ibridazione di un solo campione su ogni chip (negli </a:t>
            </a:r>
            <a:r>
              <a:rPr lang="it-IT" sz="2000" dirty="0" err="1" smtClean="0">
                <a:latin typeface="Times New Roman" pitchFamily="18" charset="0"/>
                <a:cs typeface="Times New Roman" pitchFamily="18" charset="0"/>
              </a:rPr>
              <a:t>array</a:t>
            </a:r>
            <a:r>
              <a:rPr lang="it-IT" sz="2000" dirty="0" smtClean="0">
                <a:latin typeface="Times New Roman" pitchFamily="18" charset="0"/>
                <a:cs typeface="Times New Roman" pitchFamily="18" charset="0"/>
              </a:rPr>
              <a:t> a DNA </a:t>
            </a:r>
            <a:r>
              <a:rPr lang="it-IT" sz="2000" dirty="0" err="1" smtClean="0">
                <a:latin typeface="Times New Roman" pitchFamily="18" charset="0"/>
                <a:cs typeface="Times New Roman" pitchFamily="18" charset="0"/>
              </a:rPr>
              <a:t>spottato</a:t>
            </a:r>
            <a:r>
              <a:rPr lang="it-IT" sz="2000" dirty="0" smtClean="0">
                <a:latin typeface="Times New Roman" pitchFamily="18" charset="0"/>
                <a:cs typeface="Times New Roman" pitchFamily="18" charset="0"/>
              </a:rPr>
              <a:t> è possibile analizzare due campioni)</a:t>
            </a:r>
            <a:endParaRPr lang="it-IT" sz="2000" dirty="0">
              <a:latin typeface="Times New Roman" pitchFamily="18" charset="0"/>
              <a:cs typeface="Times New Roman" pitchFamily="18" charset="0"/>
            </a:endParaRPr>
          </a:p>
        </p:txBody>
      </p:sp>
    </p:spTree>
    <p:extLst>
      <p:ext uri="{BB962C8B-B14F-4D97-AF65-F5344CB8AC3E}">
        <p14:creationId xmlns:p14="http://schemas.microsoft.com/office/powerpoint/2010/main" val="1581455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srcRect/>
          <a:stretch>
            <a:fillRect/>
          </a:stretch>
        </p:blipFill>
        <p:spPr bwMode="auto">
          <a:xfrm>
            <a:off x="357158" y="1142984"/>
            <a:ext cx="4876800" cy="4600575"/>
          </a:xfrm>
          <a:prstGeom prst="rect">
            <a:avLst/>
          </a:prstGeom>
          <a:noFill/>
          <a:ln w="9525">
            <a:noFill/>
            <a:miter lim="800000"/>
            <a:headEnd/>
            <a:tailEnd/>
          </a:ln>
          <a:effectLst/>
        </p:spPr>
      </p:pic>
      <p:sp>
        <p:nvSpPr>
          <p:cNvPr id="3" name="CasellaDiTesto 2"/>
          <p:cNvSpPr txBox="1"/>
          <p:nvPr/>
        </p:nvSpPr>
        <p:spPr>
          <a:xfrm>
            <a:off x="5572132" y="1071546"/>
            <a:ext cx="3286116" cy="4708981"/>
          </a:xfrm>
          <a:prstGeom prst="rect">
            <a:avLst/>
          </a:prstGeom>
          <a:noFill/>
        </p:spPr>
        <p:txBody>
          <a:bodyPr wrap="square" rtlCol="0">
            <a:spAutoFit/>
          </a:bodyPr>
          <a:lstStyle/>
          <a:p>
            <a:pPr algn="ctr">
              <a:lnSpc>
                <a:spcPct val="150000"/>
              </a:lnSpc>
              <a:buFont typeface="Wingdings" pitchFamily="2" charset="2"/>
              <a:buChar char="v"/>
            </a:pPr>
            <a:r>
              <a:rPr lang="it-IT" sz="2000" dirty="0" smtClean="0">
                <a:latin typeface="Times New Roman" pitchFamily="18" charset="0"/>
                <a:cs typeface="Times New Roman" pitchFamily="18" charset="0"/>
              </a:rPr>
              <a:t> L’interazione campione probe-set è rilevata grazie ad un’emissione fluorescente rossa per il legame biotina/</a:t>
            </a:r>
            <a:r>
              <a:rPr lang="it-IT" sz="2000" dirty="0" err="1" smtClean="0">
                <a:latin typeface="Times New Roman" pitchFamily="18" charset="0"/>
                <a:cs typeface="Times New Roman" pitchFamily="18" charset="0"/>
              </a:rPr>
              <a:t>streptavidina-ficoeritrina</a:t>
            </a:r>
            <a:r>
              <a:rPr lang="it-IT" sz="2000" dirty="0" smtClean="0">
                <a:latin typeface="Times New Roman" pitchFamily="18" charset="0"/>
                <a:cs typeface="Times New Roman" pitchFamily="18" charset="0"/>
              </a:rPr>
              <a:t>. Lo scanner  fornirà l’immagine di spot rossi a diversa intensità proporzionale al grado di ibridazione</a:t>
            </a:r>
            <a:endParaRPr lang="it-IT" sz="2000" dirty="0">
              <a:latin typeface="Times New Roman" pitchFamily="18" charset="0"/>
              <a:cs typeface="Times New Roman" pitchFamily="18" charset="0"/>
            </a:endParaRPr>
          </a:p>
        </p:txBody>
      </p:sp>
    </p:spTree>
    <p:extLst>
      <p:ext uri="{BB962C8B-B14F-4D97-AF65-F5344CB8AC3E}">
        <p14:creationId xmlns:p14="http://schemas.microsoft.com/office/powerpoint/2010/main" val="3032822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181100" y="366713"/>
            <a:ext cx="6781800" cy="6124575"/>
          </a:xfrm>
          <a:prstGeom prst="rect">
            <a:avLst/>
          </a:prstGeom>
          <a:noFill/>
          <a:ln w="9525">
            <a:noFill/>
            <a:miter lim="800000"/>
            <a:headEnd/>
            <a:tailEnd/>
          </a:ln>
          <a:effectLst/>
        </p:spPr>
      </p:pic>
    </p:spTree>
    <p:extLst>
      <p:ext uri="{BB962C8B-B14F-4D97-AF65-F5344CB8AC3E}">
        <p14:creationId xmlns:p14="http://schemas.microsoft.com/office/powerpoint/2010/main" val="37890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561975" y="1004888"/>
            <a:ext cx="8020050" cy="4848225"/>
          </a:xfrm>
          <a:prstGeom prst="rect">
            <a:avLst/>
          </a:prstGeom>
          <a:noFill/>
          <a:ln w="9525">
            <a:noFill/>
            <a:miter lim="800000"/>
            <a:headEnd/>
            <a:tailEnd/>
          </a:ln>
          <a:effectLst/>
        </p:spPr>
      </p:pic>
    </p:spTree>
    <p:extLst>
      <p:ext uri="{BB962C8B-B14F-4D97-AF65-F5344CB8AC3E}">
        <p14:creationId xmlns:p14="http://schemas.microsoft.com/office/powerpoint/2010/main" val="894994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14348" y="71414"/>
            <a:ext cx="7952818" cy="523220"/>
          </a:xfrm>
          <a:prstGeom prst="rect">
            <a:avLst/>
          </a:prstGeom>
          <a:noFill/>
        </p:spPr>
        <p:txBody>
          <a:bodyPr wrap="none" rtlCol="0">
            <a:spAutoFit/>
          </a:bodyPr>
          <a:lstStyle/>
          <a:p>
            <a:r>
              <a:rPr lang="it-IT" sz="2800" dirty="0" smtClean="0">
                <a:solidFill>
                  <a:srgbClr val="33CC33"/>
                </a:solidFill>
                <a:latin typeface="Times New Roman" pitchFamily="18" charset="0"/>
                <a:cs typeface="Times New Roman" pitchFamily="18" charset="0"/>
              </a:rPr>
              <a:t>Punti fondamentali per una corretta analisi </a:t>
            </a:r>
            <a:r>
              <a:rPr lang="it-IT" sz="2800" dirty="0" err="1" smtClean="0">
                <a:solidFill>
                  <a:srgbClr val="33CC33"/>
                </a:solidFill>
                <a:latin typeface="Times New Roman" pitchFamily="18" charset="0"/>
                <a:cs typeface="Times New Roman" pitchFamily="18" charset="0"/>
              </a:rPr>
              <a:t>microarray</a:t>
            </a:r>
            <a:endParaRPr lang="it-IT" sz="2800" dirty="0">
              <a:solidFill>
                <a:srgbClr val="33CC33"/>
              </a:solidFill>
              <a:latin typeface="Times New Roman" pitchFamily="18" charset="0"/>
              <a:cs typeface="Times New Roman" pitchFamily="18" charset="0"/>
            </a:endParaRPr>
          </a:p>
        </p:txBody>
      </p:sp>
      <p:sp>
        <p:nvSpPr>
          <p:cNvPr id="3" name="CasellaDiTesto 2"/>
          <p:cNvSpPr txBox="1"/>
          <p:nvPr/>
        </p:nvSpPr>
        <p:spPr>
          <a:xfrm>
            <a:off x="214282" y="785794"/>
            <a:ext cx="8501122" cy="5632311"/>
          </a:xfrm>
          <a:prstGeom prst="rect">
            <a:avLst/>
          </a:prstGeom>
          <a:noFill/>
        </p:spPr>
        <p:txBody>
          <a:bodyPr wrap="square" rtlCol="0">
            <a:spAutoFit/>
          </a:bodyPr>
          <a:lstStyle/>
          <a:p>
            <a:pPr algn="just">
              <a:lnSpc>
                <a:spcPct val="150000"/>
              </a:lnSpc>
            </a:pPr>
            <a:r>
              <a:rPr lang="it-IT" sz="2000" dirty="0" smtClean="0">
                <a:latin typeface="Times New Roman" pitchFamily="18" charset="0"/>
                <a:cs typeface="Times New Roman" pitchFamily="18" charset="0"/>
              </a:rPr>
              <a:t>Ci sono 4 punti da considerare:</a:t>
            </a:r>
          </a:p>
          <a:p>
            <a:pPr algn="just">
              <a:lnSpc>
                <a:spcPct val="150000"/>
              </a:lnSpc>
            </a:pPr>
            <a:endParaRPr lang="it-IT" sz="2000" dirty="0" smtClean="0">
              <a:latin typeface="Times New Roman" pitchFamily="18" charset="0"/>
              <a:cs typeface="Times New Roman" pitchFamily="18" charset="0"/>
            </a:endParaRPr>
          </a:p>
          <a:p>
            <a:pPr marL="457200" indent="-457200" algn="just">
              <a:lnSpc>
                <a:spcPct val="150000"/>
              </a:lnSpc>
            </a:pPr>
            <a:r>
              <a:rPr lang="it-IT" sz="2000" dirty="0" smtClean="0">
                <a:latin typeface="Times New Roman" pitchFamily="18" charset="0"/>
                <a:cs typeface="Times New Roman" pitchFamily="18" charset="0"/>
              </a:rPr>
              <a:t>1)   </a:t>
            </a:r>
            <a:r>
              <a:rPr lang="it-IT" sz="2000" dirty="0" smtClean="0">
                <a:solidFill>
                  <a:srgbClr val="FF0000"/>
                </a:solidFill>
                <a:latin typeface="Times New Roman" pitchFamily="18" charset="0"/>
                <a:cs typeface="Times New Roman" pitchFamily="18" charset="0"/>
              </a:rPr>
              <a:t>REPLICARE</a:t>
            </a:r>
            <a:r>
              <a:rPr lang="it-IT" sz="2000" dirty="0" smtClean="0">
                <a:latin typeface="Times New Roman" pitchFamily="18" charset="0"/>
                <a:cs typeface="Times New Roman" pitchFamily="18" charset="0"/>
              </a:rPr>
              <a:t> su vetrini diversi l’analisi dei campioni biologici per ottenere risultati certi. Significa lavorare su 2 o 3 campioni di RNA ottenuti da esperimenti diversi o che derivano da 2 o 3 punti diversi dello stesso tessuto (campioni biologici)</a:t>
            </a:r>
          </a:p>
          <a:p>
            <a:pPr marL="457200" indent="-457200" algn="just">
              <a:lnSpc>
                <a:spcPct val="150000"/>
              </a:lnSpc>
              <a:buAutoNum type="arabicParenR" startAt="2"/>
            </a:pPr>
            <a:r>
              <a:rPr lang="it-IT" sz="2000" dirty="0" smtClean="0">
                <a:latin typeface="Times New Roman" pitchFamily="18" charset="0"/>
                <a:cs typeface="Times New Roman" pitchFamily="18" charset="0"/>
              </a:rPr>
              <a:t>Gli </a:t>
            </a:r>
            <a:r>
              <a:rPr lang="it-IT" sz="2000" dirty="0" smtClean="0">
                <a:solidFill>
                  <a:srgbClr val="FF0000"/>
                </a:solidFill>
                <a:latin typeface="Times New Roman" pitchFamily="18" charset="0"/>
                <a:cs typeface="Times New Roman" pitchFamily="18" charset="0"/>
              </a:rPr>
              <a:t>SPOTS </a:t>
            </a:r>
            <a:r>
              <a:rPr lang="it-IT" sz="2000" dirty="0" smtClean="0">
                <a:latin typeface="Times New Roman" pitchFamily="18" charset="0"/>
                <a:cs typeface="Times New Roman" pitchFamily="18" charset="0"/>
              </a:rPr>
              <a:t>di ciascun </a:t>
            </a:r>
            <a:r>
              <a:rPr lang="it-IT" sz="2000" dirty="0" err="1" smtClean="0">
                <a:latin typeface="Times New Roman" pitchFamily="18" charset="0"/>
                <a:cs typeface="Times New Roman" pitchFamily="18" charset="0"/>
              </a:rPr>
              <a:t>cDNA</a:t>
            </a:r>
            <a:r>
              <a:rPr lang="it-IT" sz="2000" dirty="0" smtClean="0">
                <a:latin typeface="Times New Roman" pitchFamily="18" charset="0"/>
                <a:cs typeface="Times New Roman" pitchFamily="18" charset="0"/>
              </a:rPr>
              <a:t> o di ciascun </a:t>
            </a:r>
            <a:r>
              <a:rPr lang="it-IT" sz="2000" dirty="0" err="1" smtClean="0">
                <a:latin typeface="Times New Roman" pitchFamily="18" charset="0"/>
                <a:cs typeface="Times New Roman" pitchFamily="18" charset="0"/>
              </a:rPr>
              <a:t>oligonucleotide</a:t>
            </a:r>
            <a:r>
              <a:rPr lang="it-IT" sz="2000" dirty="0" smtClean="0">
                <a:latin typeface="Times New Roman" pitchFamily="18" charset="0"/>
                <a:cs typeface="Times New Roman" pitchFamily="18" charset="0"/>
              </a:rPr>
              <a:t> sono </a:t>
            </a:r>
            <a:r>
              <a:rPr lang="it-IT" sz="2000" dirty="0" smtClean="0">
                <a:solidFill>
                  <a:srgbClr val="FF0000"/>
                </a:solidFill>
                <a:latin typeface="Times New Roman" pitchFamily="18" charset="0"/>
                <a:cs typeface="Times New Roman" pitchFamily="18" charset="0"/>
              </a:rPr>
              <a:t>replicati almeno due volte</a:t>
            </a:r>
            <a:r>
              <a:rPr lang="it-IT" sz="2000" dirty="0" smtClean="0">
                <a:latin typeface="Times New Roman" pitchFamily="18" charset="0"/>
                <a:cs typeface="Times New Roman" pitchFamily="18" charset="0"/>
              </a:rPr>
              <a:t> su ciascun chip per aumentare la precisione di ogni valutazione tecnica di avvenuta ibridazione (ed avere certezza delle differenze statisticamente significative dopo l’analisi dei dati)</a:t>
            </a:r>
          </a:p>
          <a:p>
            <a:pPr marL="457200" indent="-457200" algn="just">
              <a:lnSpc>
                <a:spcPct val="150000"/>
              </a:lnSpc>
            </a:pPr>
            <a:r>
              <a:rPr lang="it-IT" sz="2000" dirty="0" smtClean="0">
                <a:latin typeface="Times New Roman" pitchFamily="18" charset="0"/>
                <a:cs typeface="Times New Roman" pitchFamily="18" charset="0"/>
              </a:rPr>
              <a:t>3)  </a:t>
            </a:r>
            <a:r>
              <a:rPr lang="it-IT" sz="2000" dirty="0" smtClean="0">
                <a:solidFill>
                  <a:srgbClr val="FF0000"/>
                </a:solidFill>
                <a:latin typeface="Times New Roman" pitchFamily="18" charset="0"/>
                <a:cs typeface="Times New Roman" pitchFamily="18" charset="0"/>
              </a:rPr>
              <a:t>QUALITA’ DELL’RNA ESTRATTO </a:t>
            </a:r>
            <a:r>
              <a:rPr lang="it-IT" sz="2000" dirty="0" smtClean="0">
                <a:latin typeface="Times New Roman" pitchFamily="18" charset="0"/>
                <a:cs typeface="Times New Roman" pitchFamily="18" charset="0"/>
              </a:rPr>
              <a:t>che non deve essere contaminato da DNA genomico e proteine e non deve essere degradato</a:t>
            </a:r>
          </a:p>
        </p:txBody>
      </p:sp>
    </p:spTree>
    <p:extLst>
      <p:ext uri="{BB962C8B-B14F-4D97-AF65-F5344CB8AC3E}">
        <p14:creationId xmlns:p14="http://schemas.microsoft.com/office/powerpoint/2010/main" val="1156059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428604"/>
            <a:ext cx="8501122" cy="3323987"/>
          </a:xfrm>
          <a:prstGeom prst="rect">
            <a:avLst/>
          </a:prstGeom>
          <a:noFill/>
        </p:spPr>
        <p:txBody>
          <a:bodyPr wrap="square" rtlCol="0">
            <a:spAutoFit/>
          </a:bodyPr>
          <a:lstStyle/>
          <a:p>
            <a:pPr marL="457200" indent="-457200" algn="just">
              <a:lnSpc>
                <a:spcPct val="150000"/>
              </a:lnSpc>
            </a:pPr>
            <a:r>
              <a:rPr lang="it-IT" sz="2000" dirty="0" smtClean="0">
                <a:latin typeface="Times New Roman" pitchFamily="18" charset="0"/>
                <a:cs typeface="Times New Roman" pitchFamily="18" charset="0"/>
              </a:rPr>
              <a:t>4)   La </a:t>
            </a:r>
            <a:r>
              <a:rPr lang="it-IT" sz="2000" dirty="0" smtClean="0">
                <a:solidFill>
                  <a:srgbClr val="FF0000"/>
                </a:solidFill>
                <a:latin typeface="Times New Roman" pitchFamily="18" charset="0"/>
                <a:cs typeface="Times New Roman" pitchFamily="18" charset="0"/>
              </a:rPr>
              <a:t>VARIABILITA’ BIOLOGICA </a:t>
            </a:r>
            <a:r>
              <a:rPr lang="it-IT" sz="2000" dirty="0" smtClean="0">
                <a:latin typeface="Times New Roman" pitchFamily="18" charset="0"/>
                <a:cs typeface="Times New Roman" pitchFamily="18" charset="0"/>
              </a:rPr>
              <a:t>rappresenta la maggior fonte di variazione negli esperimenti di espressione genica. La fonte di RNA oggetto di studio dovrebbe essere isolata da una popolazione omogenea di cellule (ideale linea cellulare). Tessuti umani o animali sono più difficili -&gt; es. tessuto tumorale = miscela di cellule tumorali e normali (cellule infiammatorie e del tessuto connettivo)</a:t>
            </a:r>
          </a:p>
          <a:p>
            <a:pPr marL="457200" indent="-457200" algn="just">
              <a:lnSpc>
                <a:spcPct val="150000"/>
              </a:lnSpc>
              <a:buAutoNum type="arabicParenR"/>
            </a:pPr>
            <a:endParaRPr lang="it-IT"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378625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43174" y="71414"/>
            <a:ext cx="3457998" cy="523220"/>
          </a:xfrm>
          <a:prstGeom prst="rect">
            <a:avLst/>
          </a:prstGeom>
          <a:noFill/>
        </p:spPr>
        <p:txBody>
          <a:bodyPr wrap="none" rtlCol="0">
            <a:spAutoFit/>
          </a:bodyPr>
          <a:lstStyle/>
          <a:p>
            <a:r>
              <a:rPr lang="it-IT" sz="2800" dirty="0" smtClean="0">
                <a:solidFill>
                  <a:srgbClr val="33CC33"/>
                </a:solidFill>
                <a:latin typeface="Times New Roman" pitchFamily="18" charset="0"/>
                <a:cs typeface="Times New Roman" pitchFamily="18" charset="0"/>
              </a:rPr>
              <a:t>Potenziali applicazioni</a:t>
            </a:r>
            <a:endParaRPr lang="it-IT" sz="2800" dirty="0">
              <a:solidFill>
                <a:srgbClr val="33CC33"/>
              </a:solidFill>
              <a:latin typeface="Times New Roman" pitchFamily="18" charset="0"/>
              <a:cs typeface="Times New Roman" pitchFamily="18" charset="0"/>
            </a:endParaRPr>
          </a:p>
        </p:txBody>
      </p:sp>
      <p:sp>
        <p:nvSpPr>
          <p:cNvPr id="3" name="CasellaDiTesto 2"/>
          <p:cNvSpPr txBox="1"/>
          <p:nvPr/>
        </p:nvSpPr>
        <p:spPr>
          <a:xfrm>
            <a:off x="285720" y="642918"/>
            <a:ext cx="8501122" cy="6555641"/>
          </a:xfrm>
          <a:prstGeom prst="rect">
            <a:avLst/>
          </a:prstGeom>
          <a:noFill/>
        </p:spPr>
        <p:txBody>
          <a:bodyPr wrap="square" rtlCol="0">
            <a:spAutoFit/>
          </a:bodyPr>
          <a:lstStyle/>
          <a:p>
            <a:pPr algn="just">
              <a:lnSpc>
                <a:spcPct val="150000"/>
              </a:lnSpc>
              <a:buFont typeface="Arial" pitchFamily="34" charset="0"/>
              <a:buChar char="•"/>
            </a:pPr>
            <a:r>
              <a:rPr lang="it-IT" sz="2000" dirty="0" smtClean="0">
                <a:solidFill>
                  <a:srgbClr val="FF0000"/>
                </a:solidFill>
                <a:latin typeface="Times New Roman" pitchFamily="18" charset="0"/>
                <a:cs typeface="Times New Roman" pitchFamily="18" charset="0"/>
              </a:rPr>
              <a:t> Profili di espressione genica </a:t>
            </a:r>
            <a:r>
              <a:rPr lang="it-IT" sz="2000" dirty="0" smtClean="0">
                <a:latin typeface="Times New Roman" pitchFamily="18" charset="0"/>
                <a:cs typeface="Times New Roman" pitchFamily="18" charset="0"/>
              </a:rPr>
              <a:t>(</a:t>
            </a:r>
            <a:r>
              <a:rPr lang="it-IT" sz="2000" u="sng" dirty="0" err="1" smtClean="0">
                <a:latin typeface="Times New Roman" pitchFamily="18" charset="0"/>
                <a:cs typeface="Times New Roman" pitchFamily="18" charset="0"/>
              </a:rPr>
              <a:t>mRNA</a:t>
            </a:r>
            <a:r>
              <a:rPr lang="it-IT" sz="2000" u="sng" dirty="0" smtClean="0">
                <a:latin typeface="Times New Roman" pitchFamily="18" charset="0"/>
                <a:cs typeface="Times New Roman" pitchFamily="18" charset="0"/>
              </a:rPr>
              <a:t> come bersaglio</a:t>
            </a:r>
            <a:r>
              <a:rPr lang="it-IT" sz="2000" dirty="0" smtClean="0">
                <a:latin typeface="Times New Roman" pitchFamily="18" charset="0"/>
                <a:cs typeface="Times New Roman" pitchFamily="18" charset="0"/>
              </a:rPr>
              <a:t>)</a:t>
            </a:r>
          </a:p>
          <a:p>
            <a:pPr algn="just">
              <a:lnSpc>
                <a:spcPct val="150000"/>
              </a:lnSpc>
            </a:pPr>
            <a:r>
              <a:rPr lang="it-IT" altLang="it-IT" sz="2000" dirty="0" smtClean="0">
                <a:latin typeface="Times New Roman" pitchFamily="18" charset="0"/>
                <a:cs typeface="Times New Roman" pitchFamily="18" charset="0"/>
              </a:rPr>
              <a:t>si valutano i livelli di espressione (</a:t>
            </a:r>
            <a:r>
              <a:rPr lang="it-IT" altLang="it-IT" sz="2000" dirty="0" err="1" smtClean="0">
                <a:latin typeface="Times New Roman" pitchFamily="18" charset="0"/>
                <a:cs typeface="Times New Roman" pitchFamily="18" charset="0"/>
              </a:rPr>
              <a:t>mRNA</a:t>
            </a:r>
            <a:r>
              <a:rPr lang="it-IT" altLang="it-IT" sz="2000" dirty="0" smtClean="0">
                <a:latin typeface="Times New Roman" pitchFamily="18" charset="0"/>
                <a:cs typeface="Times New Roman" pitchFamily="18" charset="0"/>
              </a:rPr>
              <a:t>) di migliaia di geni in contemporanea per un campione biologico (valutazione complessiva dell’espressione in un campione patologico vs uno normale, o in un campione infettato da virus o microrganismo rispetto a non infettato, comparazione tra campioni dopo trattamento con farmaci)</a:t>
            </a:r>
          </a:p>
          <a:p>
            <a:pPr algn="just">
              <a:lnSpc>
                <a:spcPct val="150000"/>
              </a:lnSpc>
            </a:pPr>
            <a:endParaRPr lang="it-IT" altLang="it-IT" sz="2000" dirty="0" smtClean="0">
              <a:latin typeface="Times New Roman" pitchFamily="18" charset="0"/>
              <a:cs typeface="Times New Roman" pitchFamily="18" charset="0"/>
            </a:endParaRPr>
          </a:p>
          <a:p>
            <a:pPr algn="just">
              <a:lnSpc>
                <a:spcPct val="150000"/>
              </a:lnSpc>
              <a:buFont typeface="Arial" pitchFamily="34" charset="0"/>
              <a:buChar char="•"/>
            </a:pPr>
            <a:r>
              <a:rPr lang="it-IT" altLang="it-IT" sz="2000" dirty="0" smtClean="0">
                <a:solidFill>
                  <a:srgbClr val="FF0000"/>
                </a:solidFill>
                <a:latin typeface="Times New Roman" pitchFamily="18" charset="0"/>
                <a:cs typeface="Times New Roman" pitchFamily="18" charset="0"/>
              </a:rPr>
              <a:t> Identificazione di </a:t>
            </a:r>
            <a:r>
              <a:rPr lang="it-IT" altLang="it-IT" sz="2000" dirty="0" err="1" smtClean="0">
                <a:solidFill>
                  <a:srgbClr val="FF0000"/>
                </a:solidFill>
                <a:latin typeface="Times New Roman" pitchFamily="18" charset="0"/>
                <a:cs typeface="Times New Roman" pitchFamily="18" charset="0"/>
              </a:rPr>
              <a:t>SNPs</a:t>
            </a:r>
            <a:r>
              <a:rPr lang="it-IT" altLang="it-IT" sz="2000" dirty="0" smtClean="0">
                <a:solidFill>
                  <a:srgbClr val="FF0000"/>
                </a:solidFill>
                <a:latin typeface="Times New Roman" pitchFamily="18" charset="0"/>
                <a:cs typeface="Times New Roman" pitchFamily="18" charset="0"/>
              </a:rPr>
              <a:t> </a:t>
            </a:r>
            <a:r>
              <a:rPr lang="it-IT" altLang="it-IT" sz="2000" dirty="0" smtClean="0">
                <a:latin typeface="Times New Roman" pitchFamily="18" charset="0"/>
                <a:cs typeface="Times New Roman" pitchFamily="18" charset="0"/>
              </a:rPr>
              <a:t> (</a:t>
            </a:r>
            <a:r>
              <a:rPr lang="it-IT" altLang="it-IT" sz="2000" u="sng" dirty="0" smtClean="0">
                <a:latin typeface="Times New Roman" pitchFamily="18" charset="0"/>
                <a:cs typeface="Times New Roman" pitchFamily="18" charset="0"/>
              </a:rPr>
              <a:t>DNA genomico come bersaglio</a:t>
            </a:r>
            <a:r>
              <a:rPr lang="it-IT" altLang="it-IT" sz="2000" dirty="0" smtClean="0">
                <a:latin typeface="Times New Roman" pitchFamily="18" charset="0"/>
                <a:cs typeface="Times New Roman" pitchFamily="18" charset="0"/>
              </a:rPr>
              <a:t>)</a:t>
            </a:r>
          </a:p>
          <a:p>
            <a:pPr algn="just">
              <a:lnSpc>
                <a:spcPct val="150000"/>
              </a:lnSpc>
            </a:pPr>
            <a:r>
              <a:rPr lang="it-IT" altLang="it-IT" sz="2000" dirty="0" smtClean="0">
                <a:latin typeface="Times New Roman" pitchFamily="18" charset="0"/>
                <a:cs typeface="Times New Roman" pitchFamily="18" charset="0"/>
              </a:rPr>
              <a:t>È possibile identificare polimorfismi a singolo nucleotide (SNP) in specifici geni con sequenza già nota. L’identificazione può essere fatta con sonde allele specifiche che si differenziano per un singolo nucleotide. L’ambito può essere un’analisi forense, una </a:t>
            </a:r>
            <a:r>
              <a:rPr lang="it-IT" altLang="it-IT" sz="2000" dirty="0" err="1" smtClean="0">
                <a:latin typeface="Times New Roman" pitchFamily="18" charset="0"/>
                <a:cs typeface="Times New Roman" pitchFamily="18" charset="0"/>
              </a:rPr>
              <a:t>genotipizzazione</a:t>
            </a:r>
            <a:r>
              <a:rPr lang="it-IT" altLang="it-IT" sz="2000" dirty="0" smtClean="0">
                <a:latin typeface="Times New Roman" pitchFamily="18" charset="0"/>
                <a:cs typeface="Times New Roman" pitchFamily="18" charset="0"/>
              </a:rPr>
              <a:t>, una diagnosi prenatale, uno screening, ecc.</a:t>
            </a:r>
            <a:endParaRPr lang="en-US" altLang="it-IT" sz="2000" dirty="0" smtClean="0"/>
          </a:p>
          <a:p>
            <a:pPr algn="just">
              <a:lnSpc>
                <a:spcPct val="150000"/>
              </a:lnSpc>
              <a:buFont typeface="Arial" pitchFamily="34" charset="0"/>
              <a:buChar char="•"/>
            </a:pPr>
            <a:endParaRPr lang="it-IT"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018823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214290"/>
            <a:ext cx="8501122" cy="1938992"/>
          </a:xfrm>
          <a:prstGeom prst="rect">
            <a:avLst/>
          </a:prstGeom>
          <a:noFill/>
        </p:spPr>
        <p:txBody>
          <a:bodyPr wrap="square" rtlCol="0">
            <a:spAutoFit/>
          </a:bodyPr>
          <a:lstStyle/>
          <a:p>
            <a:pPr algn="just">
              <a:lnSpc>
                <a:spcPct val="150000"/>
              </a:lnSpc>
              <a:buFont typeface="Arial" pitchFamily="34" charset="0"/>
              <a:buChar char="•"/>
            </a:pPr>
            <a:r>
              <a:rPr lang="it-IT" sz="2000" dirty="0" smtClean="0">
                <a:solidFill>
                  <a:srgbClr val="FF0000"/>
                </a:solidFill>
                <a:latin typeface="Times New Roman" pitchFamily="18" charset="0"/>
                <a:cs typeface="Times New Roman" pitchFamily="18" charset="0"/>
              </a:rPr>
              <a:t> Valutazione varianti di </a:t>
            </a:r>
            <a:r>
              <a:rPr lang="it-IT" sz="2000" dirty="0" err="1" smtClean="0">
                <a:solidFill>
                  <a:srgbClr val="FF0000"/>
                </a:solidFill>
                <a:latin typeface="Times New Roman" pitchFamily="18" charset="0"/>
                <a:cs typeface="Times New Roman" pitchFamily="18" charset="0"/>
              </a:rPr>
              <a:t>splicing</a:t>
            </a:r>
            <a:endParaRPr lang="it-IT" sz="2000" dirty="0" smtClean="0">
              <a:solidFill>
                <a:srgbClr val="FF0000"/>
              </a:solidFill>
              <a:latin typeface="Times New Roman" pitchFamily="18" charset="0"/>
              <a:cs typeface="Times New Roman" pitchFamily="18" charset="0"/>
            </a:endParaRPr>
          </a:p>
          <a:p>
            <a:pPr algn="just">
              <a:lnSpc>
                <a:spcPct val="150000"/>
              </a:lnSpc>
            </a:pPr>
            <a:r>
              <a:rPr lang="it-IT" sz="2000" dirty="0" smtClean="0">
                <a:latin typeface="Times New Roman" pitchFamily="18" charset="0"/>
                <a:cs typeface="Times New Roman" pitchFamily="18" charset="0"/>
              </a:rPr>
              <a:t>l’espressione di determinate varianti di </a:t>
            </a:r>
            <a:r>
              <a:rPr lang="it-IT" sz="2000" dirty="0" err="1" smtClean="0">
                <a:latin typeface="Times New Roman" pitchFamily="18" charset="0"/>
                <a:cs typeface="Times New Roman" pitchFamily="18" charset="0"/>
              </a:rPr>
              <a:t>splicing</a:t>
            </a:r>
            <a:r>
              <a:rPr lang="it-IT" sz="2000" dirty="0" smtClean="0">
                <a:latin typeface="Times New Roman" pitchFamily="18" charset="0"/>
                <a:cs typeface="Times New Roman" pitchFamily="18" charset="0"/>
              </a:rPr>
              <a:t> può essere correlata con specifiche situazioni fisiologiche o patologiche. Si impiegano </a:t>
            </a:r>
            <a:r>
              <a:rPr lang="it-IT" sz="2000" dirty="0" err="1" smtClean="0">
                <a:latin typeface="Times New Roman" pitchFamily="18" charset="0"/>
                <a:cs typeface="Times New Roman" pitchFamily="18" charset="0"/>
              </a:rPr>
              <a:t>probes</a:t>
            </a:r>
            <a:r>
              <a:rPr lang="it-IT" sz="2000" dirty="0" smtClean="0">
                <a:latin typeface="Times New Roman" pitchFamily="18" charset="0"/>
                <a:cs typeface="Times New Roman" pitchFamily="18" charset="0"/>
              </a:rPr>
              <a:t> in grado di riconoscere siti di </a:t>
            </a:r>
            <a:r>
              <a:rPr lang="it-IT" sz="2000" dirty="0" err="1" smtClean="0">
                <a:latin typeface="Times New Roman" pitchFamily="18" charset="0"/>
                <a:cs typeface="Times New Roman" pitchFamily="18" charset="0"/>
              </a:rPr>
              <a:t>splicing</a:t>
            </a:r>
            <a:r>
              <a:rPr lang="it-IT" sz="2000" dirty="0" smtClean="0">
                <a:latin typeface="Times New Roman" pitchFamily="18" charset="0"/>
                <a:cs typeface="Times New Roman" pitchFamily="18" charset="0"/>
              </a:rPr>
              <a:t> definiti nell’ambito di specifici esoni </a:t>
            </a:r>
          </a:p>
        </p:txBody>
      </p:sp>
      <p:sp>
        <p:nvSpPr>
          <p:cNvPr id="3" name="CasellaDiTesto 2"/>
          <p:cNvSpPr txBox="1"/>
          <p:nvPr/>
        </p:nvSpPr>
        <p:spPr>
          <a:xfrm>
            <a:off x="214282" y="2347264"/>
            <a:ext cx="8501122" cy="1938992"/>
          </a:xfrm>
          <a:prstGeom prst="rect">
            <a:avLst/>
          </a:prstGeom>
          <a:noFill/>
        </p:spPr>
        <p:txBody>
          <a:bodyPr wrap="square" rtlCol="0">
            <a:spAutoFit/>
          </a:bodyPr>
          <a:lstStyle/>
          <a:p>
            <a:pPr algn="just">
              <a:lnSpc>
                <a:spcPct val="150000"/>
              </a:lnSpc>
              <a:buFont typeface="Arial" pitchFamily="34" charset="0"/>
              <a:buChar char="•"/>
            </a:pPr>
            <a:r>
              <a:rPr lang="it-IT" sz="2000" dirty="0" smtClean="0">
                <a:solidFill>
                  <a:srgbClr val="FF0000"/>
                </a:solidFill>
                <a:latin typeface="Times New Roman" pitchFamily="18" charset="0"/>
                <a:cs typeface="Times New Roman" pitchFamily="18" charset="0"/>
              </a:rPr>
              <a:t> Individuazione di target per farmaci e validazione (studi </a:t>
            </a:r>
            <a:r>
              <a:rPr lang="it-IT" sz="2000" dirty="0" err="1" smtClean="0">
                <a:solidFill>
                  <a:srgbClr val="FF0000"/>
                </a:solidFill>
                <a:latin typeface="Times New Roman" pitchFamily="18" charset="0"/>
                <a:cs typeface="Times New Roman" pitchFamily="18" charset="0"/>
              </a:rPr>
              <a:t>pre-clinici</a:t>
            </a:r>
            <a:r>
              <a:rPr lang="it-IT" sz="2000" dirty="0" smtClean="0">
                <a:solidFill>
                  <a:srgbClr val="FF0000"/>
                </a:solidFill>
                <a:latin typeface="Times New Roman" pitchFamily="18" charset="0"/>
                <a:cs typeface="Times New Roman" pitchFamily="18" charset="0"/>
              </a:rPr>
              <a:t>)</a:t>
            </a:r>
          </a:p>
          <a:p>
            <a:pPr algn="just">
              <a:lnSpc>
                <a:spcPct val="150000"/>
              </a:lnSpc>
            </a:pPr>
            <a:r>
              <a:rPr lang="it-IT" sz="2000" dirty="0" smtClean="0">
                <a:latin typeface="Times New Roman" pitchFamily="18" charset="0"/>
                <a:cs typeface="Times New Roman" pitchFamily="18" charset="0"/>
              </a:rPr>
              <a:t>- Identificazione di geni modulati in modo specifico in una patologia </a:t>
            </a:r>
          </a:p>
          <a:p>
            <a:pPr algn="just">
              <a:lnSpc>
                <a:spcPct val="150000"/>
              </a:lnSpc>
            </a:pP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Drug</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safety</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profiling</a:t>
            </a:r>
            <a:r>
              <a:rPr lang="it-IT" sz="2000" dirty="0" smtClean="0">
                <a:latin typeface="Times New Roman" pitchFamily="18" charset="0"/>
                <a:cs typeface="Times New Roman" pitchFamily="18" charset="0"/>
              </a:rPr>
              <a:t>”</a:t>
            </a:r>
          </a:p>
          <a:p>
            <a:pPr algn="just">
              <a:lnSpc>
                <a:spcPct val="150000"/>
              </a:lnSpc>
            </a:pP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Pathway</a:t>
            </a:r>
            <a:r>
              <a:rPr lang="it-IT" sz="2000" dirty="0" smtClean="0">
                <a:latin typeface="Times New Roman" pitchFamily="18" charset="0"/>
                <a:cs typeface="Times New Roman" pitchFamily="18" charset="0"/>
              </a:rPr>
              <a:t> </a:t>
            </a:r>
            <a:r>
              <a:rPr lang="it-IT" sz="2000" dirty="0" err="1" smtClean="0">
                <a:latin typeface="Times New Roman" pitchFamily="18" charset="0"/>
                <a:cs typeface="Times New Roman" pitchFamily="18" charset="0"/>
              </a:rPr>
              <a:t>modeling</a:t>
            </a:r>
            <a:r>
              <a:rPr lang="it-IT" sz="2000" dirty="0" smtClean="0">
                <a:latin typeface="Times New Roman" pitchFamily="18" charset="0"/>
                <a:cs typeface="Times New Roman" pitchFamily="18" charset="0"/>
              </a:rPr>
              <a:t> -&gt; geni con comportamento connesso tra loro</a:t>
            </a:r>
          </a:p>
        </p:txBody>
      </p:sp>
      <p:sp>
        <p:nvSpPr>
          <p:cNvPr id="4" name="CasellaDiTesto 3"/>
          <p:cNvSpPr txBox="1"/>
          <p:nvPr/>
        </p:nvSpPr>
        <p:spPr>
          <a:xfrm>
            <a:off x="214282" y="4500570"/>
            <a:ext cx="8501122" cy="1938992"/>
          </a:xfrm>
          <a:prstGeom prst="rect">
            <a:avLst/>
          </a:prstGeom>
          <a:noFill/>
        </p:spPr>
        <p:txBody>
          <a:bodyPr wrap="square" rtlCol="0">
            <a:spAutoFit/>
          </a:bodyPr>
          <a:lstStyle/>
          <a:p>
            <a:pPr algn="just">
              <a:lnSpc>
                <a:spcPct val="150000"/>
              </a:lnSpc>
              <a:buFont typeface="Arial" pitchFamily="34" charset="0"/>
              <a:buChar char="•"/>
            </a:pPr>
            <a:r>
              <a:rPr lang="it-IT" sz="2000" dirty="0" smtClean="0">
                <a:solidFill>
                  <a:srgbClr val="FF0000"/>
                </a:solidFill>
                <a:latin typeface="Times New Roman" pitchFamily="18" charset="0"/>
                <a:cs typeface="Times New Roman" pitchFamily="18" charset="0"/>
              </a:rPr>
              <a:t> Tipizzazione molecolare dei tumori (studi clinici -&gt; diagnosi, terapia, prognosi)</a:t>
            </a:r>
          </a:p>
          <a:p>
            <a:pPr algn="just">
              <a:lnSpc>
                <a:spcPct val="150000"/>
              </a:lnSpc>
            </a:pPr>
            <a:r>
              <a:rPr lang="it-IT" sz="2000" dirty="0" smtClean="0">
                <a:latin typeface="Times New Roman" pitchFamily="18" charset="0"/>
                <a:cs typeface="Times New Roman" pitchFamily="18" charset="0"/>
              </a:rPr>
              <a:t>I tipi e sottotipi molecolari di tumore hanno un profilo di espressione genica ben caratteristico che può aiutare nella diagnosi del tumore, a scegliere il trattamento e a fare una prognosi mirata</a:t>
            </a:r>
          </a:p>
        </p:txBody>
      </p:sp>
    </p:spTree>
    <p:extLst>
      <p:ext uri="{BB962C8B-B14F-4D97-AF65-F5344CB8AC3E}">
        <p14:creationId xmlns:p14="http://schemas.microsoft.com/office/powerpoint/2010/main" val="2838020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14282" y="775628"/>
            <a:ext cx="8786874" cy="1938992"/>
          </a:xfrm>
          <a:prstGeom prst="rect">
            <a:avLst/>
          </a:prstGeom>
          <a:noFill/>
          <a:ln w="9525">
            <a:noFill/>
            <a:miter lim="800000"/>
            <a:headEnd/>
            <a:tailEnd/>
          </a:ln>
        </p:spPr>
        <p:txBody>
          <a:bodyPr wrap="square">
            <a:spAutoFit/>
          </a:bodyPr>
          <a:lstStyle/>
          <a:p>
            <a:pPr algn="just">
              <a:lnSpc>
                <a:spcPct val="150000"/>
              </a:lnSpc>
            </a:pPr>
            <a:r>
              <a:rPr lang="it-IT" altLang="it-IT" sz="2000" dirty="0" smtClean="0">
                <a:solidFill>
                  <a:srgbClr val="CC3399"/>
                </a:solidFill>
                <a:latin typeface="Times New Roman" pitchFamily="18" charset="0"/>
                <a:cs typeface="Times New Roman" pitchFamily="18" charset="0"/>
              </a:rPr>
              <a:t>RIBOSONDE ANTISENSO</a:t>
            </a:r>
            <a:r>
              <a:rPr lang="it-IT" altLang="it-IT" sz="2000" dirty="0" smtClean="0">
                <a:latin typeface="Times New Roman" pitchFamily="18" charset="0"/>
                <a:cs typeface="Times New Roman" pitchFamily="18" charset="0"/>
              </a:rPr>
              <a:t>: sonde a RNA complementari (</a:t>
            </a:r>
            <a:r>
              <a:rPr lang="it-IT" altLang="it-IT" sz="2000" dirty="0" err="1" smtClean="0">
                <a:latin typeface="Times New Roman" pitchFamily="18" charset="0"/>
                <a:cs typeface="Times New Roman" pitchFamily="18" charset="0"/>
              </a:rPr>
              <a:t>cRNA</a:t>
            </a:r>
            <a:r>
              <a:rPr lang="it-IT" altLang="it-IT" sz="2000" dirty="0" smtClean="0">
                <a:latin typeface="Times New Roman" pitchFamily="18" charset="0"/>
                <a:cs typeface="Times New Roman" pitchFamily="18" charset="0"/>
              </a:rPr>
              <a:t>) a un </a:t>
            </a:r>
            <a:r>
              <a:rPr lang="it-IT" altLang="it-IT" sz="2000" dirty="0" err="1" smtClean="0">
                <a:latin typeface="Times New Roman" pitchFamily="18" charset="0"/>
                <a:cs typeface="Times New Roman" pitchFamily="18" charset="0"/>
              </a:rPr>
              <a:t>mRNA</a:t>
            </a:r>
            <a:r>
              <a:rPr lang="it-IT" altLang="it-IT" sz="2000" dirty="0" smtClean="0">
                <a:latin typeface="Times New Roman" pitchFamily="18" charset="0"/>
                <a:cs typeface="Times New Roman" pitchFamily="18" charset="0"/>
              </a:rPr>
              <a:t> specifico che si vuol rilevare attraverso ibridazione. Sono sintetizzate in vitro clonando un gene in orientamento inverso all’interno di un vettore (es. pSP64 + RNA polimerasi </a:t>
            </a:r>
            <a:r>
              <a:rPr lang="it-IT" altLang="it-IT" sz="2000" dirty="0" err="1" smtClean="0">
                <a:latin typeface="Times New Roman" pitchFamily="18" charset="0"/>
                <a:cs typeface="Times New Roman" pitchFamily="18" charset="0"/>
              </a:rPr>
              <a:t>fagica</a:t>
            </a:r>
            <a:r>
              <a:rPr lang="it-IT" altLang="it-IT" sz="2000" dirty="0" smtClean="0">
                <a:latin typeface="Times New Roman" pitchFamily="18" charset="0"/>
                <a:cs typeface="Times New Roman" pitchFamily="18" charset="0"/>
              </a:rPr>
              <a:t>)</a:t>
            </a:r>
            <a:endParaRPr lang="it-IT" altLang="it-IT" sz="2000" dirty="0">
              <a:latin typeface="Times New Roman" pitchFamily="18" charset="0"/>
              <a:cs typeface="Times New Roman" pitchFamily="18" charset="0"/>
            </a:endParaRPr>
          </a:p>
        </p:txBody>
      </p:sp>
      <p:sp>
        <p:nvSpPr>
          <p:cNvPr id="3" name="Text Box 10"/>
          <p:cNvSpPr txBox="1">
            <a:spLocks noChangeArrowheads="1"/>
          </p:cNvSpPr>
          <p:nvPr/>
        </p:nvSpPr>
        <p:spPr bwMode="auto">
          <a:xfrm>
            <a:off x="214282" y="3385797"/>
            <a:ext cx="8786874" cy="2400657"/>
          </a:xfrm>
          <a:prstGeom prst="rect">
            <a:avLst/>
          </a:prstGeom>
          <a:noFill/>
          <a:ln w="9525">
            <a:noFill/>
            <a:miter lim="800000"/>
            <a:headEnd/>
            <a:tailEnd/>
          </a:ln>
        </p:spPr>
        <p:txBody>
          <a:bodyPr wrap="square">
            <a:spAutoFit/>
          </a:bodyPr>
          <a:lstStyle/>
          <a:p>
            <a:pPr algn="just">
              <a:lnSpc>
                <a:spcPct val="150000"/>
              </a:lnSpc>
            </a:pPr>
            <a:r>
              <a:rPr lang="it-IT" altLang="it-IT" sz="2000" dirty="0" smtClean="0">
                <a:solidFill>
                  <a:srgbClr val="CC3399"/>
                </a:solidFill>
                <a:latin typeface="Times New Roman" pitchFamily="18" charset="0"/>
                <a:cs typeface="Times New Roman" pitchFamily="18" charset="0"/>
              </a:rPr>
              <a:t>ISH su cromosomi</a:t>
            </a:r>
            <a:r>
              <a:rPr lang="it-IT" altLang="it-IT" sz="2000" dirty="0" smtClean="0">
                <a:latin typeface="Times New Roman" pitchFamily="18" charset="0"/>
                <a:cs typeface="Times New Roman" pitchFamily="18" charset="0"/>
              </a:rPr>
              <a:t>: ibridazione di una sonda su un campione di DNA cromosomico denaturato “in situ”. Il preparato cromosomico viene allestito su vetrino con cromosomi in metafase ottenuti da linfociti da prelievo venoso. 1) RNA e proteine rimossi (</a:t>
            </a:r>
            <a:r>
              <a:rPr lang="it-IT" altLang="it-IT" sz="2000" dirty="0" err="1" smtClean="0">
                <a:latin typeface="Times New Roman" pitchFamily="18" charset="0"/>
                <a:cs typeface="Times New Roman" pitchFamily="18" charset="0"/>
              </a:rPr>
              <a:t>RNasi</a:t>
            </a:r>
            <a:r>
              <a:rPr lang="it-IT" altLang="it-IT" sz="2000" dirty="0" smtClean="0">
                <a:latin typeface="Times New Roman" pitchFamily="18" charset="0"/>
                <a:cs typeface="Times New Roman" pitchFamily="18" charset="0"/>
              </a:rPr>
              <a:t> e proteinasi K) 2) denaturazione DNA cromosomico prima dell’ibridazione con la sonda</a:t>
            </a:r>
            <a:endParaRPr lang="it-IT" altLang="it-IT" sz="2000" dirty="0">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5054" y="214290"/>
            <a:ext cx="8929718" cy="958660"/>
          </a:xfrm>
          <a:prstGeom prst="rect">
            <a:avLst/>
          </a:prstGeom>
          <a:noFill/>
        </p:spPr>
        <p:txBody>
          <a:bodyPr wrap="square" rtlCol="0">
            <a:spAutoFit/>
          </a:bodyPr>
          <a:lstStyle/>
          <a:p>
            <a:pPr algn="ctr">
              <a:lnSpc>
                <a:spcPct val="150000"/>
              </a:lnSpc>
            </a:pPr>
            <a:r>
              <a:rPr lang="it-IT" sz="2000" b="1" dirty="0" smtClean="0">
                <a:solidFill>
                  <a:srgbClr val="0000FF"/>
                </a:solidFill>
                <a:latin typeface="Arial" pitchFamily="34" charset="0"/>
                <a:cs typeface="Arial" pitchFamily="34" charset="0"/>
              </a:rPr>
              <a:t>Valutazione del profilo di espressione genica nel carcinoma mammario: </a:t>
            </a:r>
          </a:p>
          <a:p>
            <a:pPr algn="ctr">
              <a:lnSpc>
                <a:spcPct val="150000"/>
              </a:lnSpc>
            </a:pPr>
            <a:r>
              <a:rPr lang="it-IT" sz="2000" b="1" dirty="0" smtClean="0">
                <a:solidFill>
                  <a:srgbClr val="0000FF"/>
                </a:solidFill>
                <a:latin typeface="Arial" pitchFamily="34" charset="0"/>
                <a:cs typeface="Arial" pitchFamily="34" charset="0"/>
              </a:rPr>
              <a:t>ANALISI MICROARRAY</a:t>
            </a:r>
            <a:endParaRPr lang="it-IT" sz="2000" b="1" dirty="0">
              <a:solidFill>
                <a:srgbClr val="0000FF"/>
              </a:solidFill>
              <a:latin typeface="Arial" pitchFamily="34" charset="0"/>
              <a:cs typeface="Arial" pitchFamily="34" charset="0"/>
            </a:endParaRPr>
          </a:p>
        </p:txBody>
      </p:sp>
      <p:pic>
        <p:nvPicPr>
          <p:cNvPr id="3" name="Picture 23"/>
          <p:cNvPicPr>
            <a:picLocks noChangeAspect="1" noChangeArrowheads="1"/>
          </p:cNvPicPr>
          <p:nvPr/>
        </p:nvPicPr>
        <p:blipFill>
          <a:blip r:embed="rId2"/>
          <a:srcRect l="6250" t="10219" r="7031" b="9854"/>
          <a:stretch>
            <a:fillRect/>
          </a:stretch>
        </p:blipFill>
        <p:spPr bwMode="auto">
          <a:xfrm>
            <a:off x="571472" y="1357298"/>
            <a:ext cx="7929618" cy="5214974"/>
          </a:xfrm>
          <a:prstGeom prst="rect">
            <a:avLst/>
          </a:prstGeom>
          <a:noFill/>
          <a:ln w="9525">
            <a:noFill/>
            <a:miter lim="800000"/>
            <a:headEnd/>
            <a:tailEnd/>
          </a:ln>
          <a:effectLst/>
        </p:spPr>
      </p:pic>
    </p:spTree>
    <p:extLst>
      <p:ext uri="{BB962C8B-B14F-4D97-AF65-F5344CB8AC3E}">
        <p14:creationId xmlns:p14="http://schemas.microsoft.com/office/powerpoint/2010/main" val="432509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143000"/>
          </a:xfrm>
          <a:prstGeom prst="rect">
            <a:avLst/>
          </a:prstGeom>
        </p:spPr>
        <p:txBody>
          <a:bodyPr rtlCol="0">
            <a:normAutofit fontScale="90000" lnSpcReduction="10000"/>
          </a:bodyPr>
          <a:lstStyle/>
          <a:p>
            <a:pPr marL="0" marR="0" lvl="0" indent="0" algn="ctr" defTabSz="914400" rtl="0" eaLnBrk="1" fontAlgn="auto" latinLnBrk="0" hangingPunct="1">
              <a:lnSpc>
                <a:spcPct val="75000"/>
              </a:lnSpc>
              <a:spcBef>
                <a:spcPct val="0"/>
              </a:spcBef>
              <a:spcAft>
                <a:spcPts val="0"/>
              </a:spcAft>
              <a:buClrTx/>
              <a:buSzTx/>
              <a:buFontTx/>
              <a:buNone/>
              <a:tabLst/>
              <a:defRPr/>
            </a:pPr>
            <a:r>
              <a:rPr kumimoji="0" lang="en-US" sz="3600" b="1" i="0" u="none" strike="noStrike" kern="1200" cap="none" spc="0" normalizeH="0" baseline="0" noProof="0" smtClean="0">
                <a:ln>
                  <a:noFill/>
                </a:ln>
                <a:solidFill>
                  <a:schemeClr val="tx1"/>
                </a:solidFill>
                <a:effectLst/>
                <a:uLnTx/>
                <a:uFillTx/>
                <a:latin typeface="+mj-lt"/>
                <a:ea typeface="+mj-ea"/>
                <a:cs typeface="Times New Roman" pitchFamily="18" charset="0"/>
              </a:rPr>
              <a:t>Gene Expression Patterns of Breast Carcinomas Distinguish Tumor Subclasses With Clinical</a:t>
            </a:r>
            <a:r>
              <a:rPr kumimoji="0" lang="en-US" sz="3600" b="0" i="0" u="none" strike="noStrike" kern="1200" cap="none" spc="0" normalizeH="0" baseline="0" noProof="0" smtClean="0">
                <a:ln>
                  <a:noFill/>
                </a:ln>
                <a:solidFill>
                  <a:schemeClr val="tx1"/>
                </a:solidFill>
                <a:effectLst/>
                <a:uLnTx/>
                <a:uFillTx/>
                <a:latin typeface="+mj-lt"/>
                <a:ea typeface="+mj-ea"/>
                <a:cs typeface="Times New Roman" pitchFamily="18" charset="0"/>
              </a:rPr>
              <a:t> </a:t>
            </a:r>
            <a:r>
              <a:rPr kumimoji="0" lang="en-US" sz="3600" b="1" i="0" u="none" strike="noStrike" kern="1200" cap="none" spc="0" normalizeH="0" baseline="0" noProof="0" smtClean="0">
                <a:ln>
                  <a:noFill/>
                </a:ln>
                <a:solidFill>
                  <a:schemeClr val="tx1"/>
                </a:solidFill>
                <a:effectLst/>
                <a:uLnTx/>
                <a:uFillTx/>
                <a:latin typeface="+mj-lt"/>
                <a:ea typeface="+mj-ea"/>
                <a:cs typeface="Times New Roman" pitchFamily="18" charset="0"/>
              </a:rPr>
              <a:t>Implications</a:t>
            </a:r>
            <a:endParaRPr kumimoji="0" lang="en-US" sz="3600" b="0" i="0" u="none" strike="noStrike" kern="1200" cap="none" spc="0" normalizeH="0" baseline="0" noProof="0" smtClean="0">
              <a:ln>
                <a:noFill/>
              </a:ln>
              <a:solidFill>
                <a:schemeClr val="tx1"/>
              </a:solidFill>
              <a:effectLst/>
              <a:uLnTx/>
              <a:uFillTx/>
              <a:latin typeface="+mj-lt"/>
              <a:ea typeface="+mj-ea"/>
              <a:cs typeface="+mj-cs"/>
            </a:endParaRPr>
          </a:p>
        </p:txBody>
      </p:sp>
      <p:pic>
        <p:nvPicPr>
          <p:cNvPr id="3" name="Picture 4"/>
          <p:cNvPicPr>
            <a:picLocks noChangeAspect="1" noChangeArrowheads="1"/>
          </p:cNvPicPr>
          <p:nvPr/>
        </p:nvPicPr>
        <p:blipFill>
          <a:blip r:embed="rId2"/>
          <a:srcRect l="2696" t="11951" r="4494" b="3099"/>
          <a:stretch>
            <a:fillRect/>
          </a:stretch>
        </p:blipFill>
        <p:spPr bwMode="auto">
          <a:xfrm>
            <a:off x="0" y="1528763"/>
            <a:ext cx="9139238" cy="4186237"/>
          </a:xfrm>
          <a:prstGeom prst="rect">
            <a:avLst/>
          </a:prstGeom>
          <a:noFill/>
          <a:ln w="25400">
            <a:solidFill>
              <a:schemeClr val="tx1"/>
            </a:solidFill>
            <a:miter lim="800000"/>
            <a:headEnd/>
            <a:tailEnd/>
          </a:ln>
        </p:spPr>
      </p:pic>
      <p:sp>
        <p:nvSpPr>
          <p:cNvPr id="4" name="Rectangle 5"/>
          <p:cNvSpPr>
            <a:spLocks noChangeArrowheads="1"/>
          </p:cNvSpPr>
          <p:nvPr/>
        </p:nvSpPr>
        <p:spPr bwMode="auto">
          <a:xfrm>
            <a:off x="5235575" y="5765800"/>
            <a:ext cx="3432175" cy="396875"/>
          </a:xfrm>
          <a:prstGeom prst="rect">
            <a:avLst/>
          </a:prstGeom>
          <a:noFill/>
          <a:ln w="9525">
            <a:noFill/>
            <a:miter lim="800000"/>
            <a:headEnd/>
            <a:tailEnd/>
          </a:ln>
        </p:spPr>
        <p:txBody>
          <a:bodyPr wrap="none">
            <a:spAutoFit/>
          </a:bodyPr>
          <a:lstStyle/>
          <a:p>
            <a:pPr algn="r"/>
            <a:r>
              <a:rPr lang="en-US" sz="2000" i="1">
                <a:solidFill>
                  <a:srgbClr val="0C059B"/>
                </a:solidFill>
                <a:latin typeface="Calibri" pitchFamily="34" charset="0"/>
                <a:cs typeface="Times New Roman" pitchFamily="18" charset="0"/>
              </a:rPr>
              <a:t>PNAS 2001;98;10869-10874</a:t>
            </a:r>
          </a:p>
        </p:txBody>
      </p:sp>
    </p:spTree>
    <p:extLst>
      <p:ext uri="{BB962C8B-B14F-4D97-AF65-F5344CB8AC3E}">
        <p14:creationId xmlns:p14="http://schemas.microsoft.com/office/powerpoint/2010/main" val="29230797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076325" y="747713"/>
            <a:ext cx="6991350" cy="5362575"/>
          </a:xfrm>
          <a:prstGeom prst="rect">
            <a:avLst/>
          </a:prstGeom>
          <a:noFill/>
          <a:ln w="9525">
            <a:noFill/>
            <a:miter lim="800000"/>
            <a:headEnd/>
            <a:tailEnd/>
          </a:ln>
          <a:effectLst/>
        </p:spPr>
      </p:pic>
    </p:spTree>
    <p:extLst>
      <p:ext uri="{BB962C8B-B14F-4D97-AF65-F5344CB8AC3E}">
        <p14:creationId xmlns:p14="http://schemas.microsoft.com/office/powerpoint/2010/main" val="1084802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214282" y="120870"/>
            <a:ext cx="4786345" cy="6518959"/>
          </a:xfrm>
          <a:prstGeom prst="rect">
            <a:avLst/>
          </a:prstGeom>
          <a:noFill/>
          <a:ln w="9525">
            <a:solidFill>
              <a:schemeClr val="tx1"/>
            </a:solidFill>
            <a:miter lim="800000"/>
            <a:headEnd/>
            <a:tailEnd/>
          </a:ln>
          <a:effectLst/>
        </p:spPr>
      </p:pic>
      <p:sp>
        <p:nvSpPr>
          <p:cNvPr id="3" name="CasellaDiTesto 2"/>
          <p:cNvSpPr txBox="1"/>
          <p:nvPr/>
        </p:nvSpPr>
        <p:spPr>
          <a:xfrm>
            <a:off x="5143505" y="1428736"/>
            <a:ext cx="3857651" cy="3000821"/>
          </a:xfrm>
          <a:prstGeom prst="rect">
            <a:avLst/>
          </a:prstGeom>
          <a:noFill/>
        </p:spPr>
        <p:txBody>
          <a:bodyPr wrap="square" rtlCol="0">
            <a:spAutoFit/>
          </a:bodyPr>
          <a:lstStyle/>
          <a:p>
            <a:pPr algn="ctr">
              <a:lnSpc>
                <a:spcPct val="150000"/>
              </a:lnSpc>
            </a:pPr>
            <a:r>
              <a:rPr lang="it-IT" dirty="0" smtClean="0">
                <a:solidFill>
                  <a:srgbClr val="33CC33"/>
                </a:solidFill>
                <a:latin typeface="Arial" pitchFamily="34" charset="0"/>
                <a:cs typeface="Arial" pitchFamily="34" charset="0"/>
              </a:rPr>
              <a:t>70 geni </a:t>
            </a:r>
            <a:r>
              <a:rPr lang="it-IT" dirty="0" smtClean="0">
                <a:latin typeface="Arial" pitchFamily="34" charset="0"/>
                <a:cs typeface="Arial" pitchFamily="34" charset="0"/>
              </a:rPr>
              <a:t>critici implicati nella </a:t>
            </a:r>
            <a:r>
              <a:rPr lang="it-IT" dirty="0" err="1" smtClean="0">
                <a:latin typeface="Arial" pitchFamily="34" charset="0"/>
                <a:cs typeface="Arial" pitchFamily="34" charset="0"/>
              </a:rPr>
              <a:t>pathway</a:t>
            </a:r>
            <a:r>
              <a:rPr lang="it-IT" dirty="0" smtClean="0">
                <a:latin typeface="Arial" pitchFamily="34" charset="0"/>
                <a:cs typeface="Arial" pitchFamily="34" charset="0"/>
              </a:rPr>
              <a:t> </a:t>
            </a:r>
          </a:p>
          <a:p>
            <a:pPr algn="ctr">
              <a:lnSpc>
                <a:spcPct val="150000"/>
              </a:lnSpc>
            </a:pPr>
            <a:r>
              <a:rPr lang="it-IT" dirty="0" smtClean="0">
                <a:latin typeface="Arial" pitchFamily="34" charset="0"/>
                <a:cs typeface="Arial" pitchFamily="34" charset="0"/>
              </a:rPr>
              <a:t>molecolari coinvolte nella cascata di induzione del tumore metastatico della mammella. Viene attribuito un </a:t>
            </a:r>
            <a:r>
              <a:rPr lang="it-IT" dirty="0" smtClean="0">
                <a:solidFill>
                  <a:srgbClr val="33CC33"/>
                </a:solidFill>
                <a:latin typeface="Arial" pitchFamily="34" charset="0"/>
                <a:cs typeface="Arial" pitchFamily="34" charset="0"/>
              </a:rPr>
              <a:t>rischio individuale di </a:t>
            </a:r>
          </a:p>
          <a:p>
            <a:pPr algn="ctr">
              <a:lnSpc>
                <a:spcPct val="150000"/>
              </a:lnSpc>
            </a:pPr>
            <a:r>
              <a:rPr lang="it-IT" dirty="0" smtClean="0">
                <a:solidFill>
                  <a:srgbClr val="33CC33"/>
                </a:solidFill>
                <a:latin typeface="Arial" pitchFamily="34" charset="0"/>
                <a:cs typeface="Arial" pitchFamily="34" charset="0"/>
              </a:rPr>
              <a:t>metastasi-alto o basso-</a:t>
            </a:r>
            <a:endParaRPr lang="it-IT" dirty="0">
              <a:solidFill>
                <a:srgbClr val="33CC33"/>
              </a:solidFill>
              <a:latin typeface="Arial" pitchFamily="34" charset="0"/>
              <a:cs typeface="Arial" pitchFamily="34" charset="0"/>
            </a:endParaRPr>
          </a:p>
        </p:txBody>
      </p:sp>
    </p:spTree>
    <p:extLst>
      <p:ext uri="{BB962C8B-B14F-4D97-AF65-F5344CB8AC3E}">
        <p14:creationId xmlns:p14="http://schemas.microsoft.com/office/powerpoint/2010/main" val="2535224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71475" y="583055"/>
            <a:ext cx="8353425" cy="3631763"/>
          </a:xfrm>
          <a:prstGeom prst="rect">
            <a:avLst/>
          </a:prstGeom>
          <a:noFill/>
          <a:ln w="9525">
            <a:noFill/>
            <a:miter lim="800000"/>
            <a:headEnd/>
            <a:tailEnd/>
          </a:ln>
          <a:effectLst/>
        </p:spPr>
        <p:txBody>
          <a:bodyPr>
            <a:spAutoFit/>
          </a:bodyPr>
          <a:lstStyle/>
          <a:p>
            <a:pPr algn="just">
              <a:buFontTx/>
              <a:buChar char="•"/>
            </a:pPr>
            <a:r>
              <a:rPr lang="it-IT" sz="2000" dirty="0">
                <a:latin typeface="Times New Roman" pitchFamily="18" charset="0"/>
                <a:cs typeface="Times New Roman" pitchFamily="18" charset="0"/>
              </a:rPr>
              <a:t> </a:t>
            </a:r>
            <a:r>
              <a:rPr lang="it-IT" sz="2000" dirty="0" smtClean="0">
                <a:solidFill>
                  <a:srgbClr val="FF0000"/>
                </a:solidFill>
                <a:latin typeface="Times New Roman" pitchFamily="18" charset="0"/>
                <a:cs typeface="Times New Roman" pitchFamily="18" charset="0"/>
              </a:rPr>
              <a:t>Microbiologia</a:t>
            </a:r>
          </a:p>
          <a:p>
            <a:pPr algn="just">
              <a:lnSpc>
                <a:spcPct val="150000"/>
              </a:lnSpc>
            </a:pPr>
            <a:r>
              <a:rPr lang="it-IT" sz="2000" dirty="0" smtClean="0">
                <a:latin typeface="Times New Roman" pitchFamily="18" charset="0"/>
                <a:cs typeface="Times New Roman" pitchFamily="18" charset="0"/>
              </a:rPr>
              <a:t>sono </a:t>
            </a:r>
            <a:r>
              <a:rPr lang="it-IT" sz="2000" dirty="0">
                <a:latin typeface="Times New Roman" pitchFamily="18" charset="0"/>
                <a:cs typeface="Times New Roman" pitchFamily="18" charset="0"/>
              </a:rPr>
              <a:t>stati sviluppati </a:t>
            </a:r>
            <a:r>
              <a:rPr lang="it-IT" sz="2000" dirty="0" err="1">
                <a:latin typeface="Times New Roman" pitchFamily="18" charset="0"/>
                <a:cs typeface="Times New Roman" pitchFamily="18" charset="0"/>
              </a:rPr>
              <a:t>array</a:t>
            </a:r>
            <a:r>
              <a:rPr lang="it-IT" sz="2000" dirty="0">
                <a:latin typeface="Times New Roman" pitchFamily="18" charset="0"/>
                <a:cs typeface="Times New Roman" pitchFamily="18" charset="0"/>
              </a:rPr>
              <a:t> in grado di rilevare sequenze geniche di diversi tipi di </a:t>
            </a:r>
            <a:r>
              <a:rPr lang="it-IT" sz="2000" dirty="0" smtClean="0">
                <a:latin typeface="Times New Roman" pitchFamily="18" charset="0"/>
                <a:cs typeface="Times New Roman" pitchFamily="18" charset="0"/>
              </a:rPr>
              <a:t>patogeni. Sono </a:t>
            </a:r>
            <a:r>
              <a:rPr lang="it-IT" sz="2000" dirty="0">
                <a:latin typeface="Times New Roman" pitchFamily="18" charset="0"/>
                <a:cs typeface="Times New Roman" pitchFamily="18" charset="0"/>
              </a:rPr>
              <a:t>stati realizzati </a:t>
            </a:r>
            <a:r>
              <a:rPr lang="it-IT" sz="2000" dirty="0" err="1">
                <a:latin typeface="Times New Roman" pitchFamily="18" charset="0"/>
                <a:cs typeface="Times New Roman" pitchFamily="18" charset="0"/>
              </a:rPr>
              <a:t>array</a:t>
            </a:r>
            <a:r>
              <a:rPr lang="it-IT" sz="2000" dirty="0">
                <a:latin typeface="Times New Roman" pitchFamily="18" charset="0"/>
                <a:cs typeface="Times New Roman" pitchFamily="18" charset="0"/>
              </a:rPr>
              <a:t> a </a:t>
            </a:r>
            <a:r>
              <a:rPr lang="it-IT" sz="2000" dirty="0" err="1">
                <a:latin typeface="Times New Roman" pitchFamily="18" charset="0"/>
                <a:cs typeface="Times New Roman" pitchFamily="18" charset="0"/>
              </a:rPr>
              <a:t>oligonucleotidi</a:t>
            </a:r>
            <a:r>
              <a:rPr lang="it-IT" sz="2000" dirty="0">
                <a:latin typeface="Times New Roman" pitchFamily="18" charset="0"/>
                <a:cs typeface="Times New Roman" pitchFamily="18" charset="0"/>
              </a:rPr>
              <a:t>, contenenti sequenze virali di 70 </a:t>
            </a:r>
            <a:r>
              <a:rPr lang="it-IT" sz="2000" dirty="0" err="1">
                <a:latin typeface="Times New Roman" pitchFamily="18" charset="0"/>
                <a:cs typeface="Times New Roman" pitchFamily="18" charset="0"/>
              </a:rPr>
              <a:t>pb</a:t>
            </a:r>
            <a:r>
              <a:rPr lang="it-IT" sz="2000" dirty="0">
                <a:latin typeface="Times New Roman" pitchFamily="18" charset="0"/>
                <a:cs typeface="Times New Roman" pitchFamily="18" charset="0"/>
              </a:rPr>
              <a:t> </a:t>
            </a:r>
            <a:r>
              <a:rPr lang="it-IT" sz="2000" dirty="0" smtClean="0">
                <a:latin typeface="Times New Roman" pitchFamily="18" charset="0"/>
                <a:cs typeface="Times New Roman" pitchFamily="18" charset="0"/>
              </a:rPr>
              <a:t>in </a:t>
            </a:r>
            <a:r>
              <a:rPr lang="it-IT" sz="2000" dirty="0">
                <a:latin typeface="Times New Roman" pitchFamily="18" charset="0"/>
                <a:cs typeface="Times New Roman" pitchFamily="18" charset="0"/>
              </a:rPr>
              <a:t>modo da rilevare anche </a:t>
            </a:r>
            <a:r>
              <a:rPr lang="it-IT" sz="2000" dirty="0">
                <a:solidFill>
                  <a:srgbClr val="FF0000"/>
                </a:solidFill>
                <a:latin typeface="Times New Roman" pitchFamily="18" charset="0"/>
                <a:cs typeface="Times New Roman" pitchFamily="18" charset="0"/>
              </a:rPr>
              <a:t>varianti virali </a:t>
            </a:r>
            <a:r>
              <a:rPr lang="it-IT" sz="2000" dirty="0">
                <a:latin typeface="Times New Roman" pitchFamily="18" charset="0"/>
                <a:cs typeface="Times New Roman" pitchFamily="18" charset="0"/>
              </a:rPr>
              <a:t>non conosciute (PNAS </a:t>
            </a:r>
            <a:r>
              <a:rPr lang="it-IT" sz="2000" dirty="0" smtClean="0">
                <a:latin typeface="Times New Roman" pitchFamily="18" charset="0"/>
                <a:cs typeface="Times New Roman" pitchFamily="18" charset="0"/>
              </a:rPr>
              <a:t>2002) -&gt; identificazione </a:t>
            </a:r>
            <a:r>
              <a:rPr lang="it-IT" sz="2000" dirty="0">
                <a:latin typeface="Times New Roman" pitchFamily="18" charset="0"/>
                <a:cs typeface="Times New Roman" pitchFamily="18" charset="0"/>
              </a:rPr>
              <a:t>di malattie </a:t>
            </a:r>
            <a:r>
              <a:rPr lang="it-IT" sz="2000" dirty="0" smtClean="0">
                <a:latin typeface="Times New Roman" pitchFamily="18" charset="0"/>
                <a:cs typeface="Times New Roman" pitchFamily="18" charset="0"/>
              </a:rPr>
              <a:t>ad eziologia sconosciuta.</a:t>
            </a:r>
          </a:p>
          <a:p>
            <a:pPr algn="just">
              <a:lnSpc>
                <a:spcPct val="150000"/>
              </a:lnSpc>
            </a:pPr>
            <a:r>
              <a:rPr lang="it-IT" sz="2000" dirty="0" smtClean="0">
                <a:latin typeface="Times New Roman" pitchFamily="18" charset="0"/>
                <a:cs typeface="Times New Roman" pitchFamily="18" charset="0"/>
              </a:rPr>
              <a:t>Diversi </a:t>
            </a:r>
            <a:r>
              <a:rPr lang="it-IT" sz="2000" dirty="0">
                <a:latin typeface="Times New Roman" pitchFamily="18" charset="0"/>
                <a:cs typeface="Times New Roman" pitchFamily="18" charset="0"/>
              </a:rPr>
              <a:t>tipi di </a:t>
            </a:r>
            <a:r>
              <a:rPr lang="it-IT" sz="2000" dirty="0" smtClean="0">
                <a:latin typeface="Times New Roman" pitchFamily="18" charset="0"/>
                <a:cs typeface="Times New Roman" pitchFamily="18" charset="0"/>
              </a:rPr>
              <a:t>chip sono stati realizzati per la </a:t>
            </a:r>
            <a:r>
              <a:rPr lang="it-IT" sz="2000" dirty="0">
                <a:solidFill>
                  <a:srgbClr val="FF0000"/>
                </a:solidFill>
                <a:latin typeface="Times New Roman" pitchFamily="18" charset="0"/>
                <a:cs typeface="Times New Roman" pitchFamily="18" charset="0"/>
              </a:rPr>
              <a:t>diagnosi di infezioni batteriche </a:t>
            </a:r>
            <a:r>
              <a:rPr lang="it-IT" sz="2000" dirty="0">
                <a:latin typeface="Times New Roman" pitchFamily="18" charset="0"/>
                <a:cs typeface="Times New Roman" pitchFamily="18" charset="0"/>
              </a:rPr>
              <a:t>(con rilevazione di geni per la resistenza ad antibiotici), </a:t>
            </a:r>
            <a:r>
              <a:rPr lang="it-IT" sz="2000" dirty="0" smtClean="0">
                <a:latin typeface="Times New Roman" pitchFamily="18" charset="0"/>
                <a:cs typeface="Times New Roman" pitchFamily="18" charset="0"/>
              </a:rPr>
              <a:t>o per studiare le </a:t>
            </a:r>
            <a:r>
              <a:rPr lang="it-IT" sz="2000" dirty="0">
                <a:solidFill>
                  <a:srgbClr val="FF0000"/>
                </a:solidFill>
                <a:latin typeface="Times New Roman" pitchFamily="18" charset="0"/>
                <a:cs typeface="Times New Roman" pitchFamily="18" charset="0"/>
              </a:rPr>
              <a:t>relazioni filogenetiche </a:t>
            </a:r>
            <a:r>
              <a:rPr lang="it-IT" sz="2000" dirty="0">
                <a:latin typeface="Times New Roman" pitchFamily="18" charset="0"/>
                <a:cs typeface="Times New Roman" pitchFamily="18" charset="0"/>
              </a:rPr>
              <a:t>tra diversi microorganismi.</a:t>
            </a:r>
          </a:p>
        </p:txBody>
      </p:sp>
      <p:sp>
        <p:nvSpPr>
          <p:cNvPr id="3" name="Rectangle 2"/>
          <p:cNvSpPr>
            <a:spLocks noChangeArrowheads="1"/>
          </p:cNvSpPr>
          <p:nvPr/>
        </p:nvSpPr>
        <p:spPr bwMode="auto">
          <a:xfrm>
            <a:off x="357158" y="4214818"/>
            <a:ext cx="8358246" cy="2862322"/>
          </a:xfrm>
          <a:prstGeom prst="rect">
            <a:avLst/>
          </a:prstGeom>
          <a:noFill/>
          <a:ln w="9525">
            <a:noFill/>
            <a:miter lim="800000"/>
            <a:headEnd/>
            <a:tailEnd/>
          </a:ln>
          <a:effectLst/>
        </p:spPr>
        <p:txBody>
          <a:bodyPr wrap="square">
            <a:spAutoFit/>
          </a:bodyPr>
          <a:lstStyle/>
          <a:p>
            <a:pPr algn="just" eaLnBrk="0" hangingPunct="0">
              <a:lnSpc>
                <a:spcPct val="150000"/>
              </a:lnSpc>
              <a:buFontTx/>
              <a:buChar char="•"/>
            </a:pPr>
            <a:r>
              <a:rPr lang="it-IT" sz="2000" dirty="0">
                <a:latin typeface="Times New Roman" pitchFamily="18" charset="0"/>
                <a:cs typeface="Times New Roman" pitchFamily="18" charset="0"/>
              </a:rPr>
              <a:t> </a:t>
            </a:r>
            <a:r>
              <a:rPr lang="it-IT" sz="2000" dirty="0" err="1" smtClean="0">
                <a:solidFill>
                  <a:srgbClr val="FF0000"/>
                </a:solidFill>
                <a:latin typeface="Times New Roman" pitchFamily="18" charset="0"/>
                <a:cs typeface="Times New Roman" pitchFamily="18" charset="0"/>
              </a:rPr>
              <a:t>Farmacogenomica</a:t>
            </a:r>
            <a:r>
              <a:rPr lang="it-IT" sz="2000" dirty="0" smtClean="0">
                <a:solidFill>
                  <a:srgbClr val="FF0000"/>
                </a:solidFill>
                <a:latin typeface="Times New Roman" pitchFamily="18" charset="0"/>
                <a:cs typeface="Times New Roman" pitchFamily="18" charset="0"/>
              </a:rPr>
              <a:t> </a:t>
            </a:r>
          </a:p>
          <a:p>
            <a:pPr algn="just" eaLnBrk="0" hangingPunct="0">
              <a:lnSpc>
                <a:spcPct val="150000"/>
              </a:lnSpc>
            </a:pPr>
            <a:r>
              <a:rPr lang="it-IT" sz="2000" dirty="0" smtClean="0">
                <a:latin typeface="Times New Roman" pitchFamily="18" charset="0"/>
                <a:cs typeface="Times New Roman" pitchFamily="18" charset="0"/>
              </a:rPr>
              <a:t>studio </a:t>
            </a:r>
            <a:r>
              <a:rPr lang="it-IT" sz="2000" dirty="0">
                <a:latin typeface="Times New Roman" pitchFamily="18" charset="0"/>
                <a:cs typeface="Times New Roman" pitchFamily="18" charset="0"/>
              </a:rPr>
              <a:t>della variazione individuale di risposta ai farmaci sulla base del corredo </a:t>
            </a:r>
            <a:r>
              <a:rPr lang="it-IT" sz="2000" dirty="0" smtClean="0">
                <a:latin typeface="Times New Roman" pitchFamily="18" charset="0"/>
                <a:cs typeface="Times New Roman" pitchFamily="18" charset="0"/>
              </a:rPr>
              <a:t>genetico. Alcuni </a:t>
            </a:r>
            <a:r>
              <a:rPr lang="it-IT" sz="2000" dirty="0">
                <a:latin typeface="Times New Roman" pitchFamily="18" charset="0"/>
                <a:cs typeface="Times New Roman" pitchFamily="18" charset="0"/>
              </a:rPr>
              <a:t>polimorfismi genetici causano risposte differenti nei confronti di determinati farmaci. La tecnologia </a:t>
            </a:r>
            <a:r>
              <a:rPr lang="it-IT" sz="2000" dirty="0" err="1">
                <a:latin typeface="Times New Roman" pitchFamily="18" charset="0"/>
                <a:cs typeface="Times New Roman" pitchFamily="18" charset="0"/>
              </a:rPr>
              <a:t>microarray</a:t>
            </a:r>
            <a:r>
              <a:rPr lang="it-IT" sz="2000" dirty="0">
                <a:latin typeface="Times New Roman" pitchFamily="18" charset="0"/>
                <a:cs typeface="Times New Roman" pitchFamily="18" charset="0"/>
              </a:rPr>
              <a:t> può trovare impiego nello sviluppo di farmaci paziente-specifici.</a:t>
            </a:r>
          </a:p>
          <a:p>
            <a:pPr algn="just" eaLnBrk="0" hangingPunct="0">
              <a:lnSpc>
                <a:spcPct val="150000"/>
              </a:lnSpc>
            </a:pPr>
            <a:endParaRPr lang="it-IT" sz="2000" dirty="0">
              <a:latin typeface="Times New Roman" pitchFamily="18" charset="0"/>
              <a:cs typeface="Times New Roman" pitchFamily="18" charset="0"/>
            </a:endParaRPr>
          </a:p>
        </p:txBody>
      </p:sp>
      <p:sp>
        <p:nvSpPr>
          <p:cNvPr id="4" name="CasellaDiTesto 3"/>
          <p:cNvSpPr txBox="1"/>
          <p:nvPr/>
        </p:nvSpPr>
        <p:spPr>
          <a:xfrm>
            <a:off x="2357422" y="71414"/>
            <a:ext cx="4713150" cy="523220"/>
          </a:xfrm>
          <a:prstGeom prst="rect">
            <a:avLst/>
          </a:prstGeom>
          <a:noFill/>
        </p:spPr>
        <p:txBody>
          <a:bodyPr wrap="none" rtlCol="0">
            <a:spAutoFit/>
          </a:bodyPr>
          <a:lstStyle/>
          <a:p>
            <a:r>
              <a:rPr lang="it-IT" sz="2800" dirty="0" smtClean="0">
                <a:solidFill>
                  <a:srgbClr val="33CC33"/>
                </a:solidFill>
                <a:latin typeface="Times New Roman" pitchFamily="18" charset="0"/>
                <a:cs typeface="Times New Roman" pitchFamily="18" charset="0"/>
              </a:rPr>
              <a:t>Altre potenziali </a:t>
            </a:r>
            <a:r>
              <a:rPr lang="it-IT" sz="2800" dirty="0" err="1" smtClean="0">
                <a:solidFill>
                  <a:srgbClr val="33CC33"/>
                </a:solidFill>
                <a:latin typeface="Times New Roman" pitchFamily="18" charset="0"/>
                <a:cs typeface="Times New Roman" pitchFamily="18" charset="0"/>
              </a:rPr>
              <a:t>applicazioni…</a:t>
            </a:r>
            <a:r>
              <a:rPr lang="it-IT" sz="2800" dirty="0" smtClean="0">
                <a:solidFill>
                  <a:srgbClr val="33CC33"/>
                </a:solidFill>
                <a:latin typeface="Times New Roman" pitchFamily="18" charset="0"/>
                <a:cs typeface="Times New Roman" pitchFamily="18" charset="0"/>
              </a:rPr>
              <a:t>.</a:t>
            </a:r>
            <a:endParaRPr lang="it-IT" sz="2800" dirty="0">
              <a:solidFill>
                <a:srgbClr val="33CC33"/>
              </a:solidFill>
              <a:latin typeface="Times New Roman" pitchFamily="18" charset="0"/>
              <a:cs typeface="Times New Roman" pitchFamily="18" charset="0"/>
            </a:endParaRPr>
          </a:p>
        </p:txBody>
      </p:sp>
    </p:spTree>
    <p:extLst>
      <p:ext uri="{BB962C8B-B14F-4D97-AF65-F5344CB8AC3E}">
        <p14:creationId xmlns:p14="http://schemas.microsoft.com/office/powerpoint/2010/main" val="21904420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652120" y="260648"/>
            <a:ext cx="3291286" cy="461665"/>
          </a:xfrm>
          <a:prstGeom prst="rect">
            <a:avLst/>
          </a:prstGeom>
          <a:noFill/>
        </p:spPr>
        <p:txBody>
          <a:bodyPr wrap="none" rtlCol="0">
            <a:spAutoFit/>
          </a:bodyPr>
          <a:lstStyle/>
          <a:p>
            <a:r>
              <a:rPr lang="it-IT" sz="2400" u="sng"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Metodiche di Ibridazione</a:t>
            </a:r>
            <a:endParaRPr lang="it-IT" sz="2400"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ttangolo 2"/>
          <p:cNvSpPr/>
          <p:nvPr/>
        </p:nvSpPr>
        <p:spPr>
          <a:xfrm>
            <a:off x="1762740" y="2651428"/>
            <a:ext cx="5293437"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3600" b="1" cap="all" dirty="0" smtClean="0">
                <a:ln w="0"/>
                <a:solidFill>
                  <a:srgbClr val="FF3399"/>
                </a:solidFill>
                <a:effectLst>
                  <a:reflection blurRad="12700" stA="50000" endPos="50000" dist="5000" dir="5400000" sy="-100000" rotWithShape="0"/>
                </a:effectLst>
                <a:latin typeface="Times New Roman" pitchFamily="18" charset="0"/>
                <a:cs typeface="Times New Roman" pitchFamily="18" charset="0"/>
              </a:rPr>
              <a:t>CGH e CGH </a:t>
            </a:r>
            <a:r>
              <a:rPr lang="it-IT" sz="3600" b="1" cap="all" dirty="0" err="1" smtClean="0">
                <a:ln w="0"/>
                <a:solidFill>
                  <a:srgbClr val="FF3399"/>
                </a:solidFill>
                <a:effectLst>
                  <a:reflection blurRad="12700" stA="50000" endPos="50000" dist="5000" dir="5400000" sy="-100000" rotWithShape="0"/>
                </a:effectLst>
                <a:latin typeface="Times New Roman" pitchFamily="18" charset="0"/>
                <a:cs typeface="Times New Roman" pitchFamily="18" charset="0"/>
              </a:rPr>
              <a:t>arraY</a:t>
            </a:r>
            <a:r>
              <a:rPr lang="it-IT" sz="3600" b="1" cap="all" dirty="0" smtClean="0">
                <a:ln w="0"/>
                <a:solidFill>
                  <a:srgbClr val="FF3399"/>
                </a:solidFill>
                <a:effectLst>
                  <a:reflection blurRad="12700" stA="50000" endPos="50000" dist="5000" dir="5400000" sy="-100000" rotWithShape="0"/>
                </a:effectLst>
                <a:latin typeface="Times New Roman" pitchFamily="18" charset="0"/>
                <a:cs typeface="Times New Roman" pitchFamily="18" charset="0"/>
              </a:rPr>
              <a:t> </a:t>
            </a:r>
          </a:p>
          <a:p>
            <a:pPr algn="ctr"/>
            <a:r>
              <a:rPr lang="it-IT" sz="2400" b="1" dirty="0" smtClean="0">
                <a:solidFill>
                  <a:srgbClr val="FF3399"/>
                </a:solidFill>
                <a:latin typeface="Times New Roman" pitchFamily="18" charset="0"/>
                <a:cs typeface="Times New Roman" pitchFamily="18" charset="0"/>
              </a:rPr>
              <a:t>(</a:t>
            </a:r>
            <a:r>
              <a:rPr lang="it-IT" sz="2400" b="1" dirty="0">
                <a:solidFill>
                  <a:srgbClr val="FF3399"/>
                </a:solidFill>
                <a:latin typeface="Times New Roman" pitchFamily="18" charset="0"/>
                <a:cs typeface="Times New Roman" pitchFamily="18" charset="0"/>
              </a:rPr>
              <a:t>Comparative </a:t>
            </a:r>
            <a:r>
              <a:rPr lang="it-IT" sz="2400" b="1" dirty="0" err="1">
                <a:solidFill>
                  <a:srgbClr val="FF3399"/>
                </a:solidFill>
                <a:latin typeface="Times New Roman" pitchFamily="18" charset="0"/>
                <a:cs typeface="Times New Roman" pitchFamily="18" charset="0"/>
              </a:rPr>
              <a:t>Genomic</a:t>
            </a:r>
            <a:r>
              <a:rPr lang="it-IT" sz="2400" b="1" dirty="0">
                <a:solidFill>
                  <a:srgbClr val="FF3399"/>
                </a:solidFill>
                <a:latin typeface="Times New Roman" pitchFamily="18" charset="0"/>
                <a:cs typeface="Times New Roman" pitchFamily="18" charset="0"/>
              </a:rPr>
              <a:t> </a:t>
            </a:r>
            <a:r>
              <a:rPr lang="it-IT" sz="2400" b="1" dirty="0" err="1">
                <a:solidFill>
                  <a:srgbClr val="FF3399"/>
                </a:solidFill>
                <a:latin typeface="Times New Roman" pitchFamily="18" charset="0"/>
                <a:cs typeface="Times New Roman" pitchFamily="18" charset="0"/>
              </a:rPr>
              <a:t>Hybridization</a:t>
            </a:r>
            <a:r>
              <a:rPr lang="it-IT" sz="2400" b="1" dirty="0">
                <a:solidFill>
                  <a:srgbClr val="FF3399"/>
                </a:solidFill>
                <a:latin typeface="Times New Roman" pitchFamily="18" charset="0"/>
                <a:cs typeface="Times New Roman" pitchFamily="18" charset="0"/>
              </a:rPr>
              <a:t>)</a:t>
            </a:r>
          </a:p>
          <a:p>
            <a:pPr algn="ctr"/>
            <a:endParaRPr lang="it-IT" sz="3600" b="1" cap="all" dirty="0" smtClean="0">
              <a:ln w="0"/>
              <a:solidFill>
                <a:srgbClr val="33CC33"/>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2210463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182600" y="404664"/>
            <a:ext cx="8786874" cy="6555641"/>
          </a:xfrm>
          <a:prstGeom prst="rect">
            <a:avLst/>
          </a:prstGeom>
          <a:noFill/>
          <a:ln w="9525">
            <a:noFill/>
            <a:miter lim="800000"/>
            <a:headEnd/>
            <a:tailEnd/>
          </a:ln>
        </p:spPr>
        <p:txBody>
          <a:bodyPr wrap="square">
            <a:spAutoFit/>
          </a:bodyPr>
          <a:lstStyle/>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la CGH è una tecnica di ibridazione sviluppata per identificare anomalie cromosomiche di tipo numerico (</a:t>
            </a:r>
            <a:r>
              <a:rPr lang="it-IT" altLang="it-IT" sz="2000" dirty="0" err="1" smtClean="0">
                <a:latin typeface="Times New Roman" pitchFamily="18" charset="0"/>
                <a:cs typeface="Times New Roman" pitchFamily="18" charset="0"/>
              </a:rPr>
              <a:t>aneuploidie</a:t>
            </a:r>
            <a:r>
              <a:rPr lang="it-IT" altLang="it-IT" sz="2000" dirty="0" smtClean="0">
                <a:latin typeface="Times New Roman" pitchFamily="18" charset="0"/>
                <a:cs typeface="Times New Roman" pitchFamily="18" charset="0"/>
              </a:rPr>
              <a:t>) o anche variazioni del contenuto di  porzioni cromosomiche (duplicazioni, amplificazioni, </a:t>
            </a:r>
            <a:r>
              <a:rPr lang="it-IT" altLang="it-IT" sz="2000" dirty="0" err="1" smtClean="0">
                <a:latin typeface="Times New Roman" pitchFamily="18" charset="0"/>
                <a:cs typeface="Times New Roman" pitchFamily="18" charset="0"/>
              </a:rPr>
              <a:t>delezioni</a:t>
            </a:r>
            <a:r>
              <a:rPr lang="it-IT" altLang="it-IT" sz="2000" dirty="0" smtClean="0">
                <a:latin typeface="Times New Roman" pitchFamily="18" charset="0"/>
                <a:cs typeface="Times New Roman" pitchFamily="18" charset="0"/>
              </a:rPr>
              <a:t>). Permette di identificare esattamente la regione genomica alterata</a:t>
            </a:r>
          </a:p>
          <a:p>
            <a:pPr algn="just" eaLnBrk="1" hangingPunct="1">
              <a:lnSpc>
                <a:spcPct val="150000"/>
              </a:lnSpc>
              <a:buFont typeface="Wingdings" pitchFamily="2" charset="2"/>
              <a:buChar char="v"/>
            </a:pPr>
            <a:endParaRPr lang="it-IT" altLang="it-IT" sz="2000" dirty="0" smtClean="0">
              <a:latin typeface="Times New Roman" pitchFamily="18" charset="0"/>
              <a:cs typeface="Times New Roman" pitchFamily="18" charset="0"/>
            </a:endParaRPr>
          </a:p>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per la diagnosi di sindromi </a:t>
            </a:r>
            <a:r>
              <a:rPr lang="it-IT" altLang="it-IT" sz="2000" dirty="0" err="1" smtClean="0">
                <a:latin typeface="Times New Roman" pitchFamily="18" charset="0"/>
                <a:cs typeface="Times New Roman" pitchFamily="18" charset="0"/>
              </a:rPr>
              <a:t>malformative</a:t>
            </a:r>
            <a:r>
              <a:rPr lang="it-IT" altLang="it-IT" sz="2000" dirty="0" smtClean="0">
                <a:latin typeface="Times New Roman" pitchFamily="18" charset="0"/>
                <a:cs typeface="Times New Roman" pitchFamily="18" charset="0"/>
              </a:rPr>
              <a:t> (feti in cui l’analisi ECG evidenzia anomalie ma l’analisi del cariotipo apparentemente è normale), ritardo mentale, autismo, epilessia, tumori </a:t>
            </a:r>
          </a:p>
          <a:p>
            <a:pPr algn="just" eaLnBrk="1" hangingPunct="1">
              <a:lnSpc>
                <a:spcPct val="150000"/>
              </a:lnSpc>
              <a:buFont typeface="Wingdings" pitchFamily="2" charset="2"/>
              <a:buChar char="v"/>
            </a:pPr>
            <a:endParaRPr lang="it-IT" altLang="it-IT" sz="2000" dirty="0" smtClean="0">
              <a:latin typeface="Times New Roman" pitchFamily="18" charset="0"/>
              <a:cs typeface="Times New Roman" pitchFamily="18" charset="0"/>
            </a:endParaRPr>
          </a:p>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il DNA genomico del paziente da testare (da cellule </a:t>
            </a:r>
            <a:r>
              <a:rPr lang="it-IT" altLang="it-IT" sz="2000" dirty="0" err="1" smtClean="0">
                <a:latin typeface="Times New Roman" pitchFamily="18" charset="0"/>
                <a:cs typeface="Times New Roman" pitchFamily="18" charset="0"/>
              </a:rPr>
              <a:t>fetali-d</a:t>
            </a:r>
            <a:r>
              <a:rPr lang="it-IT" altLang="it-IT" sz="2000" dirty="0" smtClean="0">
                <a:latin typeface="Times New Roman" pitchFamily="18" charset="0"/>
                <a:cs typeface="Times New Roman" pitchFamily="18" charset="0"/>
              </a:rPr>
              <a:t>. prenatale-, o da </a:t>
            </a:r>
            <a:r>
              <a:rPr lang="it-IT" altLang="it-IT" sz="2000" dirty="0" err="1" smtClean="0">
                <a:latin typeface="Times New Roman" pitchFamily="18" charset="0"/>
                <a:cs typeface="Times New Roman" pitchFamily="18" charset="0"/>
              </a:rPr>
              <a:t>sangue-d</a:t>
            </a:r>
            <a:r>
              <a:rPr lang="it-IT" altLang="it-IT" sz="2000" dirty="0" smtClean="0">
                <a:latin typeface="Times New Roman" pitchFamily="18" charset="0"/>
                <a:cs typeface="Times New Roman" pitchFamily="18" charset="0"/>
              </a:rPr>
              <a:t>. postnatale) viene comparato quantitativamente con quello proveniente da un soggetto sano (</a:t>
            </a:r>
            <a:r>
              <a:rPr lang="it-IT" altLang="it-IT" sz="2000" dirty="0" err="1" smtClean="0">
                <a:latin typeface="Times New Roman" pitchFamily="18" charset="0"/>
                <a:cs typeface="Times New Roman" pitchFamily="18" charset="0"/>
              </a:rPr>
              <a:t>reference</a:t>
            </a:r>
            <a:r>
              <a:rPr lang="it-IT" altLang="it-IT" sz="2000" dirty="0" smtClean="0">
                <a:latin typeface="Times New Roman" pitchFamily="18" charset="0"/>
                <a:cs typeface="Times New Roman" pitchFamily="18" charset="0"/>
              </a:rPr>
              <a:t> DNA) -&gt; per l’analisi sono marcati con due </a:t>
            </a:r>
            <a:r>
              <a:rPr lang="it-IT" altLang="it-IT" sz="2000" dirty="0" err="1" smtClean="0">
                <a:latin typeface="Times New Roman" pitchFamily="18" charset="0"/>
                <a:cs typeface="Times New Roman" pitchFamily="18" charset="0"/>
              </a:rPr>
              <a:t>fluorocromi</a:t>
            </a:r>
            <a:r>
              <a:rPr lang="it-IT" altLang="it-IT" sz="2000" dirty="0" smtClean="0">
                <a:latin typeface="Times New Roman" pitchFamily="18" charset="0"/>
                <a:cs typeface="Times New Roman" pitchFamily="18" charset="0"/>
              </a:rPr>
              <a:t> diversi -&gt; vengono mescolati in parti uguali e fatti ibridare su un </a:t>
            </a:r>
            <a:r>
              <a:rPr lang="it-IT" altLang="it-IT" sz="2000" dirty="0" err="1" smtClean="0">
                <a:latin typeface="Times New Roman" pitchFamily="18" charset="0"/>
                <a:cs typeface="Times New Roman" pitchFamily="18" charset="0"/>
              </a:rPr>
              <a:t>microarray</a:t>
            </a:r>
            <a:endParaRPr lang="it-IT" altLang="it-IT" sz="2000" dirty="0" smtClean="0">
              <a:latin typeface="Times New Roman" pitchFamily="18" charset="0"/>
              <a:cs typeface="Times New Roman" pitchFamily="18" charset="0"/>
            </a:endParaRPr>
          </a:p>
          <a:p>
            <a:pPr algn="just" eaLnBrk="1" hangingPunct="1">
              <a:lnSpc>
                <a:spcPct val="150000"/>
              </a:lnSpc>
            </a:pPr>
            <a:endParaRPr lang="it-IT" altLang="it-IT" sz="2000" dirty="0" smtClean="0">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laboratoriogenoma.it/writable/Array-CGH%202.JPG"/>
          <p:cNvPicPr>
            <a:picLocks noChangeAspect="1" noChangeArrowheads="1"/>
          </p:cNvPicPr>
          <p:nvPr/>
        </p:nvPicPr>
        <p:blipFill>
          <a:blip r:embed="rId2"/>
          <a:srcRect/>
          <a:stretch>
            <a:fillRect/>
          </a:stretch>
        </p:blipFill>
        <p:spPr bwMode="auto">
          <a:xfrm>
            <a:off x="500034" y="785794"/>
            <a:ext cx="8159862" cy="5464414"/>
          </a:xfrm>
          <a:prstGeom prst="rect">
            <a:avLst/>
          </a:prstGeom>
          <a:noFill/>
          <a:ln>
            <a:solidFill>
              <a:schemeClr val="tx1"/>
            </a:solid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182600" y="797085"/>
            <a:ext cx="8786874" cy="5632311"/>
          </a:xfrm>
          <a:prstGeom prst="rect">
            <a:avLst/>
          </a:prstGeom>
          <a:noFill/>
          <a:ln w="9525">
            <a:noFill/>
            <a:miter lim="800000"/>
            <a:headEnd/>
            <a:tailEnd/>
          </a:ln>
        </p:spPr>
        <p:txBody>
          <a:bodyPr wrap="square">
            <a:spAutoFit/>
          </a:bodyPr>
          <a:lstStyle/>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il </a:t>
            </a:r>
            <a:r>
              <a:rPr lang="it-IT" altLang="it-IT" sz="2000" dirty="0" err="1" smtClean="0">
                <a:latin typeface="Times New Roman" pitchFamily="18" charset="0"/>
                <a:cs typeface="Times New Roman" pitchFamily="18" charset="0"/>
              </a:rPr>
              <a:t>microarray</a:t>
            </a:r>
            <a:r>
              <a:rPr lang="it-IT" altLang="it-IT" sz="2000" dirty="0" smtClean="0">
                <a:latin typeface="Times New Roman" pitchFamily="18" charset="0"/>
                <a:cs typeface="Times New Roman" pitchFamily="18" charset="0"/>
              </a:rPr>
              <a:t> è un supporto di vetro la cui superficie è coperta da sonde ognuna delle quali rappresenta una specifica regione del genoma. Il potere risolutivo del </a:t>
            </a:r>
            <a:r>
              <a:rPr lang="it-IT" altLang="it-IT" sz="2000" dirty="0" err="1" smtClean="0">
                <a:latin typeface="Times New Roman" pitchFamily="18" charset="0"/>
                <a:cs typeface="Times New Roman" pitchFamily="18" charset="0"/>
              </a:rPr>
              <a:t>microarray</a:t>
            </a:r>
            <a:r>
              <a:rPr lang="it-IT" altLang="it-IT" sz="2000" dirty="0" smtClean="0">
                <a:latin typeface="Times New Roman" pitchFamily="18" charset="0"/>
                <a:cs typeface="Times New Roman" pitchFamily="18" charset="0"/>
              </a:rPr>
              <a:t> dipende dalla densità delle sonde</a:t>
            </a:r>
          </a:p>
          <a:p>
            <a:pPr algn="just" eaLnBrk="1" hangingPunct="1">
              <a:lnSpc>
                <a:spcPct val="150000"/>
              </a:lnSpc>
              <a:buFont typeface="Wingdings" pitchFamily="2" charset="2"/>
              <a:buChar char="v"/>
            </a:pPr>
            <a:endParaRPr lang="it-IT" altLang="it-IT" sz="2000" dirty="0" smtClean="0">
              <a:latin typeface="Times New Roman" pitchFamily="18" charset="0"/>
              <a:cs typeface="Times New Roman" pitchFamily="18" charset="0"/>
            </a:endParaRPr>
          </a:p>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al termine dell’ibridazione sarà valutata l’emissione delle due fluorescenze mediante uno scanner. Le intensità rilevate saranno elaborate da un software al fine di rilevare differenze tra il DNA test e quello di riferimento</a:t>
            </a:r>
          </a:p>
          <a:p>
            <a:pPr algn="just" eaLnBrk="1" hangingPunct="1">
              <a:lnSpc>
                <a:spcPct val="150000"/>
              </a:lnSpc>
              <a:buFont typeface="Wingdings" pitchFamily="2" charset="2"/>
              <a:buChar char="v"/>
            </a:pPr>
            <a:endParaRPr lang="it-IT" altLang="it-IT" sz="2000" dirty="0" smtClean="0">
              <a:latin typeface="Times New Roman" pitchFamily="18" charset="0"/>
              <a:cs typeface="Times New Roman" pitchFamily="18" charset="0"/>
            </a:endParaRPr>
          </a:p>
          <a:p>
            <a:pPr algn="just" eaLnBrk="1" hangingPunct="1">
              <a:lnSpc>
                <a:spcPct val="150000"/>
              </a:lnSpc>
              <a:buFont typeface="Wingdings" pitchFamily="2" charset="2"/>
              <a:buChar char="v"/>
            </a:pPr>
            <a:r>
              <a:rPr lang="it-IT" altLang="it-IT" sz="2000" dirty="0" smtClean="0">
                <a:latin typeface="Times New Roman" pitchFamily="18" charset="0"/>
                <a:cs typeface="Times New Roman" pitchFamily="18" charset="0"/>
              </a:rPr>
              <a:t> se l’assetto cromosomico (o genico) è normale: -&gt; rapporto tra le due emissioni bilanciato (1:</a:t>
            </a:r>
            <a:r>
              <a:rPr lang="it-IT" altLang="it-IT" sz="2000" dirty="0" err="1" smtClean="0">
                <a:latin typeface="Times New Roman" pitchFamily="18" charset="0"/>
                <a:cs typeface="Times New Roman" pitchFamily="18" charset="0"/>
              </a:rPr>
              <a:t>1</a:t>
            </a:r>
            <a:r>
              <a:rPr lang="it-IT" altLang="it-IT" sz="2000" dirty="0" smtClean="0">
                <a:latin typeface="Times New Roman" pitchFamily="18" charset="0"/>
                <a:cs typeface="Times New Roman" pitchFamily="18" charset="0"/>
              </a:rPr>
              <a:t>); se nel DNA test vi sono </a:t>
            </a:r>
            <a:r>
              <a:rPr lang="it-IT" altLang="it-IT" sz="2000" dirty="0" err="1" smtClean="0">
                <a:latin typeface="Times New Roman" pitchFamily="18" charset="0"/>
                <a:cs typeface="Times New Roman" pitchFamily="18" charset="0"/>
              </a:rPr>
              <a:t>delezioni</a:t>
            </a:r>
            <a:r>
              <a:rPr lang="it-IT" altLang="it-IT" sz="2000" dirty="0" smtClean="0">
                <a:latin typeface="Times New Roman" pitchFamily="18" charset="0"/>
                <a:cs typeface="Times New Roman" pitchFamily="18" charset="0"/>
              </a:rPr>
              <a:t> -&gt; il rapporto sarà 1:2; se nel DNA test vi sono duplicazioni o </a:t>
            </a:r>
            <a:r>
              <a:rPr lang="it-IT" altLang="it-IT" sz="2000" dirty="0" err="1" smtClean="0">
                <a:latin typeface="Times New Roman" pitchFamily="18" charset="0"/>
                <a:cs typeface="Times New Roman" pitchFamily="18" charset="0"/>
              </a:rPr>
              <a:t>trisomie</a:t>
            </a:r>
            <a:r>
              <a:rPr lang="it-IT" altLang="it-IT" sz="2000" dirty="0" smtClean="0">
                <a:latin typeface="Times New Roman" pitchFamily="18" charset="0"/>
                <a:cs typeface="Times New Roman" pitchFamily="18" charset="0"/>
              </a:rPr>
              <a:t> -&gt; il rapporto sarà 2:1</a:t>
            </a:r>
          </a:p>
          <a:p>
            <a:pPr algn="just" eaLnBrk="1" hangingPunct="1">
              <a:lnSpc>
                <a:spcPct val="150000"/>
              </a:lnSpc>
            </a:pPr>
            <a:endParaRPr lang="it-IT" altLang="it-IT" sz="2000" dirty="0" smtClean="0">
              <a:latin typeface="Times New Roman" pitchFamily="18" charset="0"/>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82600" y="500042"/>
            <a:ext cx="8786874" cy="1477328"/>
          </a:xfrm>
          <a:prstGeom prst="rect">
            <a:avLst/>
          </a:prstGeom>
          <a:noFill/>
          <a:ln w="9525">
            <a:noFill/>
            <a:miter lim="800000"/>
            <a:headEnd/>
            <a:tailEnd/>
          </a:ln>
        </p:spPr>
        <p:txBody>
          <a:bodyPr wrap="square">
            <a:spAutoFit/>
          </a:bodyPr>
          <a:lstStyle/>
          <a:p>
            <a:pPr algn="just" eaLnBrk="1" hangingPunct="1">
              <a:lnSpc>
                <a:spcPct val="150000"/>
              </a:lnSpc>
            </a:pPr>
            <a:r>
              <a:rPr lang="it-IT" altLang="it-IT" sz="2000" dirty="0" smtClean="0">
                <a:latin typeface="Times New Roman" pitchFamily="18" charset="0"/>
                <a:cs typeface="Times New Roman" pitchFamily="18" charset="0"/>
              </a:rPr>
              <a:t>Rispetto all’analisi tradizionale del cariotipo, l’analisi CGH ha una risoluzione 100 volte più elevata. A volte le alterazioni cromosomiche sono troppo piccole per essere apprezzate nelle </a:t>
            </a:r>
            <a:r>
              <a:rPr lang="it-IT" altLang="it-IT" sz="2000" dirty="0" smtClean="0">
                <a:solidFill>
                  <a:srgbClr val="CC3399"/>
                </a:solidFill>
                <a:latin typeface="Times New Roman" pitchFamily="18" charset="0"/>
                <a:cs typeface="Times New Roman" pitchFamily="18" charset="0"/>
              </a:rPr>
              <a:t>preparazioni citogenetiche standard</a:t>
            </a:r>
          </a:p>
        </p:txBody>
      </p:sp>
      <p:pic>
        <p:nvPicPr>
          <p:cNvPr id="56322" name="Picture 2"/>
          <p:cNvPicPr>
            <a:picLocks noChangeAspect="1" noChangeArrowheads="1"/>
          </p:cNvPicPr>
          <p:nvPr/>
        </p:nvPicPr>
        <p:blipFill>
          <a:blip r:embed="rId2"/>
          <a:srcRect/>
          <a:stretch>
            <a:fillRect/>
          </a:stretch>
        </p:blipFill>
        <p:spPr bwMode="auto">
          <a:xfrm>
            <a:off x="1071539" y="1920168"/>
            <a:ext cx="6929486" cy="4937832"/>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500034" y="642918"/>
            <a:ext cx="8320934" cy="5929354"/>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578238"/>
            <a:ext cx="8915197"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4000" b="1" cap="all" spc="0" dirty="0" smtClean="0">
                <a:ln w="0"/>
                <a:solidFill>
                  <a:srgbClr val="0000FF"/>
                </a:solidFill>
                <a:effectLst>
                  <a:reflection blurRad="12700" stA="50000" endPos="50000" dist="5000" dir="5400000" sy="-100000" rotWithShape="0"/>
                </a:effectLst>
                <a:latin typeface="Times New Roman" pitchFamily="18" charset="0"/>
                <a:cs typeface="Times New Roman" pitchFamily="18" charset="0"/>
              </a:rPr>
              <a:t>3.AMPLIFICAZIONE DEL SEGNALE</a:t>
            </a:r>
            <a:endParaRPr lang="it-IT" sz="4000" b="1" cap="all" spc="0" dirty="0">
              <a:ln w="0"/>
              <a:solidFill>
                <a:srgbClr val="0000FF"/>
              </a:solidFill>
              <a:effectLst>
                <a:reflection blurRad="12700" stA="50000" endPos="50000" dist="5000" dir="5400000" sy="-100000" rotWithShape="0"/>
              </a:effectLst>
              <a:latin typeface="Times New Roman" pitchFamily="18" charset="0"/>
              <a:cs typeface="Times New Roman"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3"/>
          <p:cNvSpPr txBox="1">
            <a:spLocks noChangeArrowheads="1"/>
          </p:cNvSpPr>
          <p:nvPr/>
        </p:nvSpPr>
        <p:spPr bwMode="auto">
          <a:xfrm>
            <a:off x="2143108" y="71414"/>
            <a:ext cx="4703467" cy="523220"/>
          </a:xfrm>
          <a:prstGeom prst="rect">
            <a:avLst/>
          </a:prstGeom>
          <a:noFill/>
          <a:ln w="9525">
            <a:noFill/>
            <a:miter lim="800000"/>
            <a:headEnd/>
            <a:tailEnd/>
          </a:ln>
        </p:spPr>
        <p:txBody>
          <a:bodyPr wrap="none">
            <a:spAutoFit/>
          </a:bodyPr>
          <a:lstStyle/>
          <a:p>
            <a:r>
              <a:rPr lang="it-IT" sz="2800" b="1" dirty="0" smtClean="0">
                <a:solidFill>
                  <a:srgbClr val="808080"/>
                </a:solidFill>
                <a:latin typeface="Times New Roman" pitchFamily="18" charset="0"/>
                <a:cs typeface="Times New Roman" pitchFamily="18" charset="0"/>
              </a:rPr>
              <a:t>DNA RAMIFICATO (</a:t>
            </a:r>
            <a:r>
              <a:rPr lang="it-IT" sz="2800" b="1" dirty="0" err="1" smtClean="0">
                <a:solidFill>
                  <a:srgbClr val="808080"/>
                </a:solidFill>
                <a:latin typeface="Times New Roman" pitchFamily="18" charset="0"/>
                <a:cs typeface="Times New Roman" pitchFamily="18" charset="0"/>
              </a:rPr>
              <a:t>bDNA</a:t>
            </a:r>
            <a:r>
              <a:rPr lang="it-IT" sz="2800" b="1" dirty="0" smtClean="0">
                <a:solidFill>
                  <a:srgbClr val="808080"/>
                </a:solidFill>
                <a:latin typeface="Times New Roman" pitchFamily="18" charset="0"/>
                <a:cs typeface="Times New Roman" pitchFamily="18" charset="0"/>
              </a:rPr>
              <a:t>)</a:t>
            </a:r>
            <a:endParaRPr lang="it-IT" sz="2800" b="1" dirty="0">
              <a:solidFill>
                <a:srgbClr val="808080"/>
              </a:solidFill>
              <a:latin typeface="Times New Roman" pitchFamily="18" charset="0"/>
              <a:cs typeface="Times New Roman" pitchFamily="18" charset="0"/>
            </a:endParaRPr>
          </a:p>
        </p:txBody>
      </p:sp>
      <p:sp>
        <p:nvSpPr>
          <p:cNvPr id="4" name="Text Box 10"/>
          <p:cNvSpPr txBox="1">
            <a:spLocks noChangeArrowheads="1"/>
          </p:cNvSpPr>
          <p:nvPr/>
        </p:nvSpPr>
        <p:spPr bwMode="auto">
          <a:xfrm>
            <a:off x="182600" y="642918"/>
            <a:ext cx="8786874" cy="1631216"/>
          </a:xfrm>
          <a:prstGeom prst="rect">
            <a:avLst/>
          </a:prstGeom>
          <a:noFill/>
          <a:ln w="9525">
            <a:noFill/>
            <a:miter lim="800000"/>
            <a:headEnd/>
            <a:tailEnd/>
          </a:ln>
        </p:spPr>
        <p:txBody>
          <a:bodyPr wrap="square">
            <a:spAutoFit/>
          </a:bodyPr>
          <a:lstStyle/>
          <a:p>
            <a:pPr algn="ctr" eaLnBrk="1" hangingPunct="1"/>
            <a:r>
              <a:rPr lang="it-IT" altLang="it-IT" sz="2000" dirty="0" smtClean="0">
                <a:latin typeface="Times New Roman" pitchFamily="18" charset="0"/>
                <a:cs typeface="Times New Roman" pitchFamily="18" charset="0"/>
              </a:rPr>
              <a:t>E’ un sistema di ibridazione su supporto solido che permette di </a:t>
            </a:r>
            <a:r>
              <a:rPr lang="it-IT" altLang="it-IT" sz="2000" u="sng" dirty="0" smtClean="0">
                <a:latin typeface="Times New Roman" pitchFamily="18" charset="0"/>
                <a:cs typeface="Times New Roman" pitchFamily="18" charset="0"/>
              </a:rPr>
              <a:t>amplificare il segnale</a:t>
            </a:r>
            <a:r>
              <a:rPr lang="it-IT" altLang="it-IT" sz="2000" dirty="0" smtClean="0">
                <a:latin typeface="Times New Roman" pitchFamily="18" charset="0"/>
                <a:cs typeface="Times New Roman" pitchFamily="18" charset="0"/>
              </a:rPr>
              <a:t> attraverso una sonda sintetica di DNA altamente ramificata (</a:t>
            </a:r>
            <a:r>
              <a:rPr lang="it-IT" altLang="it-IT" sz="2000" dirty="0" err="1" smtClean="0">
                <a:latin typeface="Times New Roman" pitchFamily="18" charset="0"/>
                <a:cs typeface="Times New Roman" pitchFamily="18" charset="0"/>
              </a:rPr>
              <a:t>branched</a:t>
            </a:r>
            <a:r>
              <a:rPr lang="it-IT" altLang="it-IT" sz="2000" dirty="0" smtClean="0">
                <a:latin typeface="Times New Roman" pitchFamily="18" charset="0"/>
                <a:cs typeface="Times New Roman" pitchFamily="18" charset="0"/>
              </a:rPr>
              <a:t> </a:t>
            </a:r>
            <a:r>
              <a:rPr lang="it-IT" altLang="it-IT" sz="2000" dirty="0" err="1" smtClean="0">
                <a:latin typeface="Times New Roman" pitchFamily="18" charset="0"/>
                <a:cs typeface="Times New Roman" pitchFamily="18" charset="0"/>
              </a:rPr>
              <a:t>DNA-bDNA-</a:t>
            </a:r>
            <a:r>
              <a:rPr lang="it-IT" altLang="it-IT" sz="2000" dirty="0" smtClean="0">
                <a:latin typeface="Times New Roman" pitchFamily="18" charset="0"/>
                <a:cs typeface="Times New Roman" pitchFamily="18" charset="0"/>
              </a:rPr>
              <a:t>) e altre 4 sonde che </a:t>
            </a:r>
            <a:r>
              <a:rPr lang="it-IT" altLang="it-IT" sz="2000" dirty="0" err="1" smtClean="0">
                <a:latin typeface="Times New Roman" pitchFamily="18" charset="0"/>
                <a:cs typeface="Times New Roman" pitchFamily="18" charset="0"/>
              </a:rPr>
              <a:t>ibridizzano</a:t>
            </a:r>
            <a:r>
              <a:rPr lang="it-IT" altLang="it-IT" sz="2000" dirty="0" smtClean="0">
                <a:latin typeface="Times New Roman" pitchFamily="18" charset="0"/>
                <a:cs typeface="Times New Roman" pitchFamily="18" charset="0"/>
              </a:rPr>
              <a:t> l’acido nucleico da analizzare. Il segnale ottenuto alla fine della reazione (</a:t>
            </a:r>
            <a:r>
              <a:rPr lang="it-IT" altLang="it-IT" sz="2000" dirty="0" err="1" smtClean="0">
                <a:latin typeface="Times New Roman" pitchFamily="18" charset="0"/>
                <a:cs typeface="Times New Roman" pitchFamily="18" charset="0"/>
              </a:rPr>
              <a:t>chemiluminescente</a:t>
            </a:r>
            <a:r>
              <a:rPr lang="it-IT" altLang="it-IT" sz="2000" dirty="0" smtClean="0">
                <a:latin typeface="Times New Roman" pitchFamily="18" charset="0"/>
                <a:cs typeface="Times New Roman" pitchFamily="18" charset="0"/>
              </a:rPr>
              <a:t>) è proporzionale alla quantità di bersaglio presente nel campione (RNA o </a:t>
            </a:r>
            <a:r>
              <a:rPr lang="it-IT" altLang="it-IT" sz="2000" dirty="0" err="1" smtClean="0">
                <a:latin typeface="Times New Roman" pitchFamily="18" charset="0"/>
                <a:cs typeface="Times New Roman" pitchFamily="18" charset="0"/>
              </a:rPr>
              <a:t>DNAss</a:t>
            </a:r>
            <a:r>
              <a:rPr lang="it-IT" altLang="it-IT" sz="2000" dirty="0" smtClean="0">
                <a:latin typeface="Times New Roman" pitchFamily="18" charset="0"/>
                <a:cs typeface="Times New Roman" pitchFamily="18" charset="0"/>
              </a:rPr>
              <a:t>)</a:t>
            </a:r>
          </a:p>
        </p:txBody>
      </p:sp>
      <p:pic>
        <p:nvPicPr>
          <p:cNvPr id="9" name="Picture 2"/>
          <p:cNvPicPr>
            <a:picLocks noChangeAspect="1" noChangeArrowheads="1"/>
          </p:cNvPicPr>
          <p:nvPr/>
        </p:nvPicPr>
        <p:blipFill>
          <a:blip r:embed="rId2"/>
          <a:srcRect t="37500" r="50980" b="11458"/>
          <a:stretch>
            <a:fillRect/>
          </a:stretch>
        </p:blipFill>
        <p:spPr bwMode="auto">
          <a:xfrm>
            <a:off x="71438" y="3143248"/>
            <a:ext cx="4643438" cy="3500462"/>
          </a:xfrm>
          <a:prstGeom prst="rect">
            <a:avLst/>
          </a:prstGeom>
          <a:noFill/>
          <a:ln w="9525">
            <a:noFill/>
            <a:miter lim="800000"/>
            <a:headEnd/>
            <a:tailEnd/>
          </a:ln>
          <a:effectLst/>
        </p:spPr>
      </p:pic>
      <p:sp>
        <p:nvSpPr>
          <p:cNvPr id="10" name="CasellaDiTesto 9"/>
          <p:cNvSpPr txBox="1"/>
          <p:nvPr/>
        </p:nvSpPr>
        <p:spPr>
          <a:xfrm>
            <a:off x="142844" y="2428868"/>
            <a:ext cx="4500594" cy="707886"/>
          </a:xfrm>
          <a:prstGeom prst="rect">
            <a:avLst/>
          </a:prstGeom>
          <a:noFill/>
        </p:spPr>
        <p:txBody>
          <a:bodyPr wrap="square" rtlCol="0">
            <a:spAutoFit/>
          </a:bodyPr>
          <a:lstStyle/>
          <a:p>
            <a:r>
              <a:rPr lang="it-IT" sz="2000" dirty="0" smtClean="0">
                <a:latin typeface="Times New Roman" pitchFamily="18" charset="0"/>
                <a:cs typeface="Times New Roman" pitchFamily="18" charset="0"/>
              </a:rPr>
              <a:t>Il processo avviene su </a:t>
            </a:r>
            <a:r>
              <a:rPr lang="it-IT" sz="2000" dirty="0" err="1" smtClean="0">
                <a:latin typeface="Times New Roman" pitchFamily="18" charset="0"/>
                <a:cs typeface="Times New Roman" pitchFamily="18" charset="0"/>
              </a:rPr>
              <a:t>micropiastre</a:t>
            </a:r>
            <a:r>
              <a:rPr lang="it-IT" sz="2000" dirty="0" smtClean="0">
                <a:latin typeface="Times New Roman" pitchFamily="18" charset="0"/>
                <a:cs typeface="Times New Roman" pitchFamily="18" charset="0"/>
              </a:rPr>
              <a:t> rivestite da una “</a:t>
            </a:r>
            <a:r>
              <a:rPr lang="it-IT" sz="2000" dirty="0" err="1" smtClean="0">
                <a:latin typeface="Times New Roman" pitchFamily="18" charset="0"/>
                <a:cs typeface="Times New Roman" pitchFamily="18" charset="0"/>
              </a:rPr>
              <a:t>capture</a:t>
            </a:r>
            <a:r>
              <a:rPr lang="it-IT" sz="2000" dirty="0" smtClean="0">
                <a:latin typeface="Times New Roman" pitchFamily="18" charset="0"/>
                <a:cs typeface="Times New Roman" pitchFamily="18" charset="0"/>
              </a:rPr>
              <a:t> probe” (</a:t>
            </a:r>
            <a:r>
              <a:rPr lang="it-IT" sz="2000" b="1" dirty="0" smtClean="0">
                <a:solidFill>
                  <a:srgbClr val="0000FF"/>
                </a:solidFill>
                <a:latin typeface="Times New Roman" pitchFamily="18" charset="0"/>
                <a:cs typeface="Times New Roman" pitchFamily="18" charset="0"/>
              </a:rPr>
              <a:t>sonda 1</a:t>
            </a:r>
            <a:r>
              <a:rPr lang="it-IT" sz="2000" dirty="0" smtClean="0">
                <a:latin typeface="Times New Roman" pitchFamily="18" charset="0"/>
                <a:cs typeface="Times New Roman" pitchFamily="18" charset="0"/>
              </a:rPr>
              <a:t>)</a:t>
            </a:r>
            <a:endParaRPr lang="it-IT" sz="2000" dirty="0">
              <a:latin typeface="Times New Roman" pitchFamily="18" charset="0"/>
              <a:cs typeface="Times New Roman" pitchFamily="18" charset="0"/>
            </a:endParaRPr>
          </a:p>
        </p:txBody>
      </p:sp>
      <p:grpSp>
        <p:nvGrpSpPr>
          <p:cNvPr id="12" name="Gruppo 11"/>
          <p:cNvGrpSpPr/>
          <p:nvPr/>
        </p:nvGrpSpPr>
        <p:grpSpPr>
          <a:xfrm>
            <a:off x="4791492" y="2428868"/>
            <a:ext cx="4286280" cy="4357670"/>
            <a:chOff x="4791492" y="2428868"/>
            <a:chExt cx="4286280" cy="4357670"/>
          </a:xfrm>
        </p:grpSpPr>
        <p:pic>
          <p:nvPicPr>
            <p:cNvPr id="8" name="Picture 2"/>
            <p:cNvPicPr>
              <a:picLocks noChangeAspect="1" noChangeArrowheads="1"/>
            </p:cNvPicPr>
            <p:nvPr/>
          </p:nvPicPr>
          <p:blipFill>
            <a:blip r:embed="rId2"/>
            <a:srcRect l="49020" t="36459" r="5731"/>
            <a:stretch>
              <a:fillRect/>
            </a:stretch>
          </p:blipFill>
          <p:spPr bwMode="auto">
            <a:xfrm>
              <a:off x="4791492" y="2428868"/>
              <a:ext cx="4286280" cy="4357670"/>
            </a:xfrm>
            <a:prstGeom prst="rect">
              <a:avLst/>
            </a:prstGeom>
            <a:noFill/>
            <a:ln w="9525">
              <a:solidFill>
                <a:schemeClr val="tx1"/>
              </a:solidFill>
              <a:miter lim="800000"/>
              <a:headEnd/>
              <a:tailEnd/>
            </a:ln>
            <a:effectLst/>
          </p:spPr>
        </p:pic>
        <p:sp>
          <p:nvSpPr>
            <p:cNvPr id="7" name="CasellaDiTesto 6"/>
            <p:cNvSpPr txBox="1"/>
            <p:nvPr/>
          </p:nvSpPr>
          <p:spPr>
            <a:xfrm>
              <a:off x="5786634" y="5536327"/>
              <a:ext cx="288862" cy="338554"/>
            </a:xfrm>
            <a:prstGeom prst="rect">
              <a:avLst/>
            </a:prstGeom>
            <a:noFill/>
          </p:spPr>
          <p:txBody>
            <a:bodyPr wrap="none" rtlCol="0">
              <a:spAutoFit/>
            </a:bodyPr>
            <a:lstStyle/>
            <a:p>
              <a:r>
                <a:rPr lang="it-IT" sz="1600" b="1" dirty="0" smtClean="0">
                  <a:solidFill>
                    <a:srgbClr val="FF0000"/>
                  </a:solidFill>
                </a:rPr>
                <a:t>2</a:t>
              </a:r>
              <a:endParaRPr lang="it-IT" sz="1600" b="1" dirty="0">
                <a:solidFill>
                  <a:srgbClr val="FF0000"/>
                </a:solidFill>
              </a:endParaRPr>
            </a:p>
          </p:txBody>
        </p:sp>
        <p:sp>
          <p:nvSpPr>
            <p:cNvPr id="11" name="CasellaDiTesto 10"/>
            <p:cNvSpPr txBox="1"/>
            <p:nvPr/>
          </p:nvSpPr>
          <p:spPr>
            <a:xfrm>
              <a:off x="6214886" y="5953080"/>
              <a:ext cx="288862" cy="338554"/>
            </a:xfrm>
            <a:prstGeom prst="rect">
              <a:avLst/>
            </a:prstGeom>
            <a:noFill/>
          </p:spPr>
          <p:txBody>
            <a:bodyPr wrap="none" rtlCol="0">
              <a:spAutoFit/>
            </a:bodyPr>
            <a:lstStyle/>
            <a:p>
              <a:r>
                <a:rPr lang="it-IT" sz="1600" b="1" dirty="0" smtClean="0">
                  <a:solidFill>
                    <a:srgbClr val="FF0000"/>
                  </a:solidFill>
                </a:rPr>
                <a:t>1</a:t>
              </a:r>
              <a:endParaRPr lang="it-IT" sz="1600" b="1" dirty="0">
                <a:solidFill>
                  <a:srgbClr val="FF0000"/>
                </a:solidFill>
              </a:endParaRPr>
            </a:p>
          </p:txBody>
        </p:sp>
      </p:grpSp>
      <p:sp>
        <p:nvSpPr>
          <p:cNvPr id="13" name="Ovale 12"/>
          <p:cNvSpPr/>
          <p:nvPr/>
        </p:nvSpPr>
        <p:spPr>
          <a:xfrm>
            <a:off x="4726751" y="4941073"/>
            <a:ext cx="928694" cy="428628"/>
          </a:xfrm>
          <a:prstGeom prst="ellipse">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785786" y="571480"/>
            <a:ext cx="7705611" cy="5786478"/>
            <a:chOff x="785786" y="571480"/>
            <a:chExt cx="7705611" cy="5786478"/>
          </a:xfrm>
        </p:grpSpPr>
        <p:grpSp>
          <p:nvGrpSpPr>
            <p:cNvPr id="10" name="Gruppo 9"/>
            <p:cNvGrpSpPr/>
            <p:nvPr/>
          </p:nvGrpSpPr>
          <p:grpSpPr>
            <a:xfrm>
              <a:off x="785786" y="571480"/>
              <a:ext cx="7705611" cy="5786478"/>
              <a:chOff x="785786" y="571480"/>
              <a:chExt cx="7705611" cy="5786478"/>
            </a:xfrm>
            <a:solidFill>
              <a:srgbClr val="FFFFFF"/>
            </a:solidFill>
          </p:grpSpPr>
          <p:pic>
            <p:nvPicPr>
              <p:cNvPr id="2" name="Picture 3"/>
              <p:cNvPicPr>
                <a:picLocks noChangeAspect="1" noChangeArrowheads="1"/>
              </p:cNvPicPr>
              <p:nvPr/>
            </p:nvPicPr>
            <p:blipFill>
              <a:blip r:embed="rId2"/>
              <a:srcRect/>
              <a:stretch>
                <a:fillRect/>
              </a:stretch>
            </p:blipFill>
            <p:spPr bwMode="auto">
              <a:xfrm>
                <a:off x="785786" y="571480"/>
                <a:ext cx="7705611" cy="5786478"/>
              </a:xfrm>
              <a:prstGeom prst="rect">
                <a:avLst/>
              </a:prstGeom>
              <a:grpFill/>
              <a:ln w="9525">
                <a:solidFill>
                  <a:schemeClr val="tx1"/>
                </a:solidFill>
                <a:miter lim="800000"/>
                <a:headEnd/>
                <a:tailEnd/>
              </a:ln>
              <a:effectLst/>
            </p:spPr>
          </p:pic>
          <p:sp>
            <p:nvSpPr>
              <p:cNvPr id="3" name="Rettangolo 2"/>
              <p:cNvSpPr/>
              <p:nvPr/>
            </p:nvSpPr>
            <p:spPr>
              <a:xfrm>
                <a:off x="3357554" y="4929198"/>
                <a:ext cx="571504" cy="14287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3338135" y="4857572"/>
                <a:ext cx="662361" cy="246221"/>
              </a:xfrm>
              <a:prstGeom prst="rect">
                <a:avLst/>
              </a:prstGeom>
              <a:grpFill/>
              <a:ln>
                <a:noFill/>
              </a:ln>
            </p:spPr>
            <p:txBody>
              <a:bodyPr wrap="none" rtlCol="0">
                <a:spAutoFit/>
              </a:bodyPr>
              <a:lstStyle/>
              <a:p>
                <a:r>
                  <a:rPr lang="it-IT" sz="1000" b="1" dirty="0" smtClean="0">
                    <a:latin typeface="Comic Sans MS" pitchFamily="66" charset="0"/>
                  </a:rPr>
                  <a:t>Target </a:t>
                </a:r>
                <a:endParaRPr lang="it-IT" sz="1000" b="1" dirty="0">
                  <a:latin typeface="Comic Sans MS" pitchFamily="66" charset="0"/>
                </a:endParaRPr>
              </a:p>
            </p:txBody>
          </p:sp>
          <p:sp>
            <p:nvSpPr>
              <p:cNvPr id="5" name="CasellaDiTesto 4"/>
              <p:cNvSpPr txBox="1"/>
              <p:nvPr/>
            </p:nvSpPr>
            <p:spPr>
              <a:xfrm>
                <a:off x="7805140" y="4572008"/>
                <a:ext cx="263214" cy="246221"/>
              </a:xfrm>
              <a:prstGeom prst="rect">
                <a:avLst/>
              </a:prstGeom>
              <a:grpFill/>
              <a:ln>
                <a:solidFill>
                  <a:schemeClr val="tx1"/>
                </a:solidFill>
              </a:ln>
            </p:spPr>
            <p:txBody>
              <a:bodyPr wrap="none" rtlCol="0">
                <a:spAutoFit/>
              </a:bodyPr>
              <a:lstStyle/>
              <a:p>
                <a:r>
                  <a:rPr lang="it-IT" sz="1000" b="1" dirty="0" smtClean="0">
                    <a:solidFill>
                      <a:srgbClr val="FF0000"/>
                    </a:solidFill>
                    <a:latin typeface="Comic Sans MS" pitchFamily="66" charset="0"/>
                  </a:rPr>
                  <a:t>2</a:t>
                </a:r>
                <a:endParaRPr lang="it-IT" sz="1000" b="1" dirty="0">
                  <a:solidFill>
                    <a:srgbClr val="FF0000"/>
                  </a:solidFill>
                  <a:latin typeface="Comic Sans MS" pitchFamily="66" charset="0"/>
                </a:endParaRPr>
              </a:p>
            </p:txBody>
          </p:sp>
          <p:sp>
            <p:nvSpPr>
              <p:cNvPr id="6" name="Rettangolo 5"/>
              <p:cNvSpPr/>
              <p:nvPr/>
            </p:nvSpPr>
            <p:spPr>
              <a:xfrm>
                <a:off x="2000232" y="2714620"/>
                <a:ext cx="1285884" cy="21431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535031" y="5238700"/>
                <a:ext cx="263214" cy="246221"/>
              </a:xfrm>
              <a:prstGeom prst="rect">
                <a:avLst/>
              </a:prstGeom>
              <a:grpFill/>
              <a:ln>
                <a:solidFill>
                  <a:schemeClr val="tx1"/>
                </a:solidFill>
              </a:ln>
            </p:spPr>
            <p:txBody>
              <a:bodyPr wrap="none" rtlCol="0">
                <a:spAutoFit/>
              </a:bodyPr>
              <a:lstStyle/>
              <a:p>
                <a:r>
                  <a:rPr lang="it-IT" sz="1000" b="1" dirty="0" smtClean="0">
                    <a:latin typeface="Comic Sans MS" pitchFamily="66" charset="0"/>
                  </a:rPr>
                  <a:t>1</a:t>
                </a:r>
                <a:endParaRPr lang="it-IT" sz="1000" b="1" dirty="0">
                  <a:latin typeface="Comic Sans MS" pitchFamily="66" charset="0"/>
                </a:endParaRPr>
              </a:p>
            </p:txBody>
          </p:sp>
        </p:grpSp>
        <p:sp>
          <p:nvSpPr>
            <p:cNvPr id="11" name="Rettangolo 10"/>
            <p:cNvSpPr/>
            <p:nvPr/>
          </p:nvSpPr>
          <p:spPr>
            <a:xfrm>
              <a:off x="1845481" y="2643182"/>
              <a:ext cx="1500198"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938213" y="857250"/>
            <a:ext cx="7267575" cy="5143500"/>
          </a:xfrm>
          <a:prstGeom prst="rect">
            <a:avLst/>
          </a:prstGeom>
          <a:noFill/>
          <a:ln w="9525">
            <a:solidFill>
              <a:schemeClr val="tx1"/>
            </a:solid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100138" y="833438"/>
            <a:ext cx="6943725" cy="5191125"/>
          </a:xfrm>
          <a:prstGeom prst="rect">
            <a:avLst/>
          </a:prstGeom>
          <a:noFill/>
          <a:ln w="9525">
            <a:solidFill>
              <a:schemeClr val="tx1"/>
            </a:solid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srcRect/>
          <a:stretch>
            <a:fillRect/>
          </a:stretch>
        </p:blipFill>
        <p:spPr bwMode="auto">
          <a:xfrm>
            <a:off x="895350" y="695325"/>
            <a:ext cx="7353300" cy="546735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a:stretch>
            <a:fillRect/>
          </a:stretch>
        </p:blipFill>
        <p:spPr bwMode="auto">
          <a:xfrm>
            <a:off x="966788" y="714356"/>
            <a:ext cx="7210425" cy="5191125"/>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685800" y="285728"/>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0" i="0" u="none" strike="noStrike" kern="1200" cap="none" spc="0" normalizeH="0" baseline="0" noProof="0" dirty="0" smtClean="0">
                <a:ln>
                  <a:noFill/>
                </a:ln>
                <a:solidFill>
                  <a:srgbClr val="CC3399"/>
                </a:solidFill>
                <a:effectLst/>
                <a:uLnTx/>
                <a:uFillTx/>
                <a:latin typeface="Times New Roman" pitchFamily="18" charset="0"/>
                <a:ea typeface="+mj-ea"/>
                <a:cs typeface="Times New Roman" pitchFamily="18" charset="0"/>
              </a:rPr>
              <a:t>Amplificazione del segnale di ibridazione secondo il sistema </a:t>
            </a:r>
            <a:r>
              <a:rPr kumimoji="0" lang="it-IT" sz="2800" b="0" i="0" u="none" strike="noStrike" kern="1200" cap="none" spc="0" normalizeH="0" baseline="0" noProof="0" dirty="0" err="1" smtClean="0">
                <a:ln>
                  <a:noFill/>
                </a:ln>
                <a:solidFill>
                  <a:srgbClr val="CC3399"/>
                </a:solidFill>
                <a:effectLst/>
                <a:uLnTx/>
                <a:uFillTx/>
                <a:latin typeface="Times New Roman" pitchFamily="18" charset="0"/>
                <a:ea typeface="+mj-ea"/>
                <a:cs typeface="Times New Roman" pitchFamily="18" charset="0"/>
              </a:rPr>
              <a:t>Branched</a:t>
            </a:r>
            <a:r>
              <a:rPr kumimoji="0" lang="it-IT" sz="2800" b="0" i="0" u="none" strike="noStrike" kern="1200" cap="none" spc="0" normalizeH="0" baseline="0" noProof="0" dirty="0" smtClean="0">
                <a:ln>
                  <a:noFill/>
                </a:ln>
                <a:solidFill>
                  <a:srgbClr val="CC3399"/>
                </a:solidFill>
                <a:effectLst/>
                <a:uLnTx/>
                <a:uFillTx/>
                <a:latin typeface="Times New Roman" pitchFamily="18" charset="0"/>
                <a:ea typeface="+mj-ea"/>
                <a:cs typeface="Times New Roman" pitchFamily="18" charset="0"/>
              </a:rPr>
              <a:t> DNA </a:t>
            </a:r>
          </a:p>
        </p:txBody>
      </p:sp>
      <p:sp>
        <p:nvSpPr>
          <p:cNvPr id="3" name="Segnaposto contenuto 2"/>
          <p:cNvSpPr txBox="1">
            <a:spLocks/>
          </p:cNvSpPr>
          <p:nvPr/>
        </p:nvSpPr>
        <p:spPr>
          <a:xfrm>
            <a:off x="500034" y="1357298"/>
            <a:ext cx="8172480" cy="5000660"/>
          </a:xfrm>
          <a:prstGeom prst="rect">
            <a:avLst/>
          </a:prstGeom>
        </p:spPr>
        <p:txBody>
          <a:bodyPr/>
          <a:lstStyle/>
          <a:p>
            <a:pPr marL="342900" marR="0" lvl="0" indent="-342900" algn="l" defTabSz="914400" rtl="0" eaLnBrk="1" fontAlgn="auto" latinLnBrk="0" hangingPunct="1">
              <a:lnSpc>
                <a:spcPct val="200000"/>
              </a:lnSpc>
              <a:spcBef>
                <a:spcPct val="2000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smtClean="0">
                <a:ln>
                  <a:noFill/>
                </a:ln>
                <a:solidFill>
                  <a:schemeClr val="tx1"/>
                </a:solidFill>
                <a:effectLst/>
                <a:uLnTx/>
                <a:uFillTx/>
                <a:latin typeface="+mn-lt"/>
                <a:ea typeface="+mn-ea"/>
                <a:cs typeface="+mn-cs"/>
              </a:rPr>
              <a:t>Rilascio del genoma virale </a:t>
            </a:r>
            <a:r>
              <a:rPr lang="it-IT" sz="2000" dirty="0" smtClean="0"/>
              <a:t>in seguito a </a:t>
            </a:r>
            <a:r>
              <a:rPr kumimoji="0" lang="it-IT" sz="2000" b="1" i="0" u="none" strike="noStrike" kern="1200" cap="none" spc="0" normalizeH="0" baseline="0" noProof="0" dirty="0" smtClean="0">
                <a:ln>
                  <a:noFill/>
                </a:ln>
                <a:solidFill>
                  <a:schemeClr val="tx1"/>
                </a:solidFill>
                <a:effectLst/>
                <a:uLnTx/>
                <a:uFillTx/>
                <a:latin typeface="+mn-lt"/>
                <a:ea typeface="+mn-ea"/>
                <a:cs typeface="+mn-cs"/>
              </a:rPr>
              <a:t>lisi del virus</a:t>
            </a:r>
          </a:p>
          <a:p>
            <a:pPr marL="342900" lvl="0" indent="-342900">
              <a:lnSpc>
                <a:spcPct val="200000"/>
              </a:lnSpc>
              <a:spcBef>
                <a:spcPct val="20000"/>
              </a:spcBef>
              <a:buFont typeface="Arial" panose="020B0604020202020204" pitchFamily="34" charset="0"/>
              <a:buChar char="•"/>
              <a:defRPr/>
            </a:pPr>
            <a:r>
              <a:rPr kumimoji="0" lang="it-IT" sz="2000" b="0" i="0" u="none" strike="noStrike" kern="1200" cap="none" spc="0" normalizeH="0" baseline="0" noProof="0" dirty="0" smtClean="0">
                <a:ln>
                  <a:noFill/>
                </a:ln>
                <a:solidFill>
                  <a:schemeClr val="tx1"/>
                </a:solidFill>
                <a:effectLst/>
                <a:uLnTx/>
                <a:uFillTx/>
                <a:latin typeface="+mn-lt"/>
                <a:ea typeface="+mn-ea"/>
                <a:cs typeface="+mn-cs"/>
              </a:rPr>
              <a:t>Il genoma </a:t>
            </a:r>
            <a:r>
              <a:rPr lang="it-IT" sz="2000" dirty="0" smtClean="0"/>
              <a:t>virale</a:t>
            </a:r>
            <a:r>
              <a:rPr kumimoji="0" lang="it-IT" sz="2000" b="0" i="0" u="none" strike="noStrike" kern="1200" cap="none" spc="0" normalizeH="0" baseline="0" noProof="0" dirty="0" smtClean="0">
                <a:ln>
                  <a:noFill/>
                </a:ln>
                <a:solidFill>
                  <a:schemeClr val="tx1"/>
                </a:solidFill>
                <a:effectLst/>
                <a:uLnTx/>
                <a:uFillTx/>
                <a:latin typeface="+mn-lt"/>
                <a:ea typeface="+mn-ea"/>
                <a:cs typeface="+mn-cs"/>
              </a:rPr>
              <a:t> è catturato e fissato su pozzetti mediante ibridazione con delle sonde “</a:t>
            </a:r>
            <a:r>
              <a:rPr kumimoji="0" lang="it-IT" sz="2000" b="1" i="0" u="none" strike="noStrike" kern="1200" cap="none" spc="0" normalizeH="0" baseline="0" noProof="0" dirty="0" err="1" smtClean="0">
                <a:ln>
                  <a:noFill/>
                </a:ln>
                <a:solidFill>
                  <a:schemeClr val="tx1"/>
                </a:solidFill>
                <a:effectLst/>
                <a:uLnTx/>
                <a:uFillTx/>
                <a:latin typeface="+mn-lt"/>
                <a:ea typeface="+mn-ea"/>
                <a:cs typeface="+mn-cs"/>
              </a:rPr>
              <a:t>capture</a:t>
            </a:r>
            <a:r>
              <a:rPr kumimoji="0" lang="it-IT" sz="2000" b="1" i="0" u="none" strike="noStrike" kern="1200" cap="none" spc="0" normalizeH="0" baseline="0" noProof="0" dirty="0" smtClean="0">
                <a:ln>
                  <a:noFill/>
                </a:ln>
                <a:solidFill>
                  <a:schemeClr val="tx1"/>
                </a:solidFill>
                <a:effectLst/>
                <a:uLnTx/>
                <a:uFillTx/>
                <a:latin typeface="+mn-lt"/>
                <a:ea typeface="+mn-ea"/>
                <a:cs typeface="+mn-cs"/>
              </a:rPr>
              <a:t> </a:t>
            </a:r>
            <a:r>
              <a:rPr kumimoji="0" lang="it-IT" sz="2000" b="1" i="0" u="none" strike="noStrike" kern="1200" cap="none" spc="0" normalizeH="0" baseline="0" noProof="0" dirty="0" err="1" smtClean="0">
                <a:ln>
                  <a:noFill/>
                </a:ln>
                <a:solidFill>
                  <a:schemeClr val="tx1"/>
                </a:solidFill>
                <a:effectLst/>
                <a:uLnTx/>
                <a:uFillTx/>
                <a:latin typeface="+mn-lt"/>
                <a:ea typeface="+mn-ea"/>
                <a:cs typeface="+mn-cs"/>
              </a:rPr>
              <a:t>probes</a:t>
            </a:r>
            <a:r>
              <a:rPr kumimoji="0" lang="it-IT" sz="2000" b="0" i="0" u="none" strike="noStrike" kern="1200" cap="none" spc="0" normalizeH="0" baseline="0" noProof="0" dirty="0" smtClean="0">
                <a:ln>
                  <a:noFill/>
                </a:ln>
                <a:solidFill>
                  <a:schemeClr val="tx1"/>
                </a:solidFill>
                <a:effectLst/>
                <a:uLnTx/>
                <a:uFillTx/>
                <a:latin typeface="+mn-lt"/>
                <a:ea typeface="+mn-ea"/>
                <a:cs typeface="+mn-cs"/>
              </a:rPr>
              <a:t>”</a:t>
            </a:r>
            <a:r>
              <a:rPr kumimoji="0" lang="it-IT" sz="2000" b="0" i="0" u="none" strike="noStrike" kern="1200" cap="none" spc="0" normalizeH="0" noProof="0" dirty="0" smtClean="0">
                <a:ln>
                  <a:noFill/>
                </a:ln>
                <a:solidFill>
                  <a:schemeClr val="tx1"/>
                </a:solidFill>
                <a:effectLst/>
                <a:uLnTx/>
                <a:uFillTx/>
                <a:latin typeface="+mn-lt"/>
                <a:ea typeface="+mn-ea"/>
                <a:cs typeface="+mn-cs"/>
              </a:rPr>
              <a:t> e</a:t>
            </a:r>
            <a:r>
              <a:rPr kumimoji="0" lang="it-IT" sz="2000" b="0" i="0" u="none" strike="noStrike" kern="1200" cap="none" spc="0" normalizeH="0" baseline="0" noProof="0" dirty="0" smtClean="0">
                <a:ln>
                  <a:noFill/>
                </a:ln>
                <a:solidFill>
                  <a:schemeClr val="tx1"/>
                </a:solidFill>
                <a:effectLst/>
                <a:uLnTx/>
                <a:uFillTx/>
                <a:latin typeface="+mn-lt"/>
                <a:ea typeface="+mn-ea"/>
                <a:cs typeface="+mn-cs"/>
              </a:rPr>
              <a:t> </a:t>
            </a:r>
            <a:r>
              <a:rPr lang="it-IT" sz="2000" dirty="0" smtClean="0"/>
              <a:t>“</a:t>
            </a:r>
            <a:r>
              <a:rPr lang="it-IT" sz="2000" b="1" dirty="0" smtClean="0"/>
              <a:t>target </a:t>
            </a:r>
            <a:r>
              <a:rPr lang="it-IT" sz="2000" b="1" dirty="0" err="1" smtClean="0"/>
              <a:t>probes</a:t>
            </a:r>
            <a:r>
              <a:rPr lang="it-IT" sz="2000" dirty="0" smtClean="0"/>
              <a:t>” </a:t>
            </a:r>
            <a:endParaRPr kumimoji="0" lang="it-IT"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200000"/>
              </a:lnSpc>
              <a:spcBef>
                <a:spcPct val="2000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smtClean="0">
                <a:ln>
                  <a:noFill/>
                </a:ln>
                <a:solidFill>
                  <a:schemeClr val="tx1"/>
                </a:solidFill>
                <a:effectLst/>
                <a:uLnTx/>
                <a:uFillTx/>
                <a:latin typeface="+mn-lt"/>
                <a:ea typeface="+mn-ea"/>
                <a:cs typeface="+mn-cs"/>
              </a:rPr>
              <a:t>Queste si </a:t>
            </a:r>
            <a:r>
              <a:rPr kumimoji="0" lang="it-IT" sz="2000" b="1" i="0" u="none" strike="noStrike" kern="1200" cap="none" spc="0" normalizeH="0" baseline="0" noProof="0" dirty="0" err="1" smtClean="0">
                <a:ln>
                  <a:noFill/>
                </a:ln>
                <a:solidFill>
                  <a:schemeClr val="tx1"/>
                </a:solidFill>
                <a:effectLst/>
                <a:uLnTx/>
                <a:uFillTx/>
                <a:latin typeface="+mn-lt"/>
                <a:ea typeface="+mn-ea"/>
                <a:cs typeface="+mn-cs"/>
              </a:rPr>
              <a:t>ibridizzano</a:t>
            </a:r>
            <a:r>
              <a:rPr kumimoji="0" lang="it-IT" sz="2000" b="0" i="0" u="none" strike="noStrike" kern="1200" cap="none" spc="0" normalizeH="0" baseline="0" noProof="0" dirty="0" smtClean="0">
                <a:ln>
                  <a:noFill/>
                </a:ln>
                <a:solidFill>
                  <a:schemeClr val="tx1"/>
                </a:solidFill>
                <a:effectLst/>
                <a:uLnTx/>
                <a:uFillTx/>
                <a:latin typeface="+mn-lt"/>
                <a:ea typeface="+mn-ea"/>
                <a:cs typeface="+mn-cs"/>
              </a:rPr>
              <a:t> a loro volta con sonde di </a:t>
            </a:r>
            <a:r>
              <a:rPr kumimoji="0" lang="it-IT" sz="2000" b="1" i="0" u="none" strike="noStrike" kern="1200" cap="none" spc="0" normalizeH="0" baseline="0" noProof="0" dirty="0" err="1" smtClean="0">
                <a:ln>
                  <a:noFill/>
                </a:ln>
                <a:solidFill>
                  <a:schemeClr val="tx1"/>
                </a:solidFill>
                <a:effectLst/>
                <a:uLnTx/>
                <a:uFillTx/>
                <a:latin typeface="+mn-lt"/>
                <a:ea typeface="+mn-ea"/>
                <a:cs typeface="+mn-cs"/>
              </a:rPr>
              <a:t>preamplificazione</a:t>
            </a:r>
            <a:r>
              <a:rPr kumimoji="0" lang="it-IT" sz="2000" b="0" i="0" u="none" strike="noStrike" kern="1200" cap="none" spc="0" normalizeH="0" baseline="0" noProof="0" dirty="0" smtClean="0">
                <a:ln>
                  <a:noFill/>
                </a:ln>
                <a:solidFill>
                  <a:schemeClr val="tx1"/>
                </a:solidFill>
                <a:effectLst/>
                <a:uLnTx/>
                <a:uFillTx/>
                <a:latin typeface="+mn-lt"/>
                <a:ea typeface="+mn-ea"/>
                <a:cs typeface="+mn-cs"/>
              </a:rPr>
              <a:t> che a loro volta si legano a sonde di </a:t>
            </a:r>
            <a:r>
              <a:rPr kumimoji="0" lang="it-IT" sz="2000" b="1" i="0" u="none" strike="noStrike" kern="1200" cap="none" spc="0" normalizeH="0" baseline="0" noProof="0" dirty="0" smtClean="0">
                <a:ln>
                  <a:noFill/>
                </a:ln>
                <a:solidFill>
                  <a:schemeClr val="tx1"/>
                </a:solidFill>
                <a:effectLst/>
                <a:uLnTx/>
                <a:uFillTx/>
                <a:latin typeface="+mn-lt"/>
                <a:ea typeface="+mn-ea"/>
                <a:cs typeface="+mn-cs"/>
              </a:rPr>
              <a:t>amplificazione a pettine </a:t>
            </a:r>
          </a:p>
          <a:p>
            <a:pPr marL="342900" marR="0" lvl="0" indent="-342900" algn="l" defTabSz="914400" rtl="0" eaLnBrk="1" fontAlgn="auto" latinLnBrk="0" hangingPunct="1">
              <a:lnSpc>
                <a:spcPct val="200000"/>
              </a:lnSpc>
              <a:spcBef>
                <a:spcPct val="2000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smtClean="0">
                <a:ln>
                  <a:noFill/>
                </a:ln>
                <a:solidFill>
                  <a:schemeClr val="tx1"/>
                </a:solidFill>
                <a:effectLst/>
                <a:uLnTx/>
                <a:uFillTx/>
                <a:latin typeface="+mn-lt"/>
                <a:ea typeface="+mn-ea"/>
                <a:cs typeface="+mn-cs"/>
              </a:rPr>
              <a:t> Sonde (</a:t>
            </a:r>
            <a:r>
              <a:rPr kumimoji="0" lang="it-IT" sz="2000" b="0" i="0" u="none" strike="noStrike" kern="1200" cap="none" spc="0" normalizeH="0" baseline="0" noProof="0" dirty="0" err="1" smtClean="0">
                <a:ln>
                  <a:noFill/>
                </a:ln>
                <a:solidFill>
                  <a:schemeClr val="tx1"/>
                </a:solidFill>
                <a:effectLst/>
                <a:uLnTx/>
                <a:uFillTx/>
                <a:latin typeface="+mn-lt"/>
                <a:ea typeface="+mn-ea"/>
                <a:cs typeface="+mn-cs"/>
              </a:rPr>
              <a:t>oligonucleotidi</a:t>
            </a:r>
            <a:r>
              <a:rPr kumimoji="0" lang="it-IT" sz="2000" b="0" i="0" u="none" strike="noStrike" kern="1200" cap="none" spc="0" normalizeH="0" baseline="0" noProof="0" dirty="0" smtClean="0">
                <a:ln>
                  <a:noFill/>
                </a:ln>
                <a:solidFill>
                  <a:schemeClr val="tx1"/>
                </a:solidFill>
                <a:effectLst/>
                <a:uLnTx/>
                <a:uFillTx/>
                <a:latin typeface="+mn-lt"/>
                <a:ea typeface="+mn-ea"/>
                <a:cs typeface="+mn-cs"/>
              </a:rPr>
              <a:t>) con fosfatasi alcalina si legano alle sonde di DNA a pettine,</a:t>
            </a:r>
            <a:r>
              <a:rPr kumimoji="0" lang="it-IT" sz="2000" b="0" i="0" u="none" strike="noStrike" kern="1200" cap="none" spc="0" normalizeH="0" noProof="0" dirty="0" smtClean="0">
                <a:ln>
                  <a:noFill/>
                </a:ln>
                <a:solidFill>
                  <a:schemeClr val="tx1"/>
                </a:solidFill>
                <a:effectLst/>
                <a:uLnTx/>
                <a:uFillTx/>
                <a:latin typeface="+mn-lt"/>
                <a:ea typeface="+mn-ea"/>
                <a:cs typeface="+mn-cs"/>
              </a:rPr>
              <a:t> </a:t>
            </a:r>
            <a:r>
              <a:rPr kumimoji="0" lang="it-IT" sz="2000" b="0" i="0" u="none" strike="noStrike" kern="1200" cap="none" spc="0" normalizeH="0" baseline="0" noProof="0" dirty="0" smtClean="0">
                <a:ln>
                  <a:noFill/>
                </a:ln>
                <a:solidFill>
                  <a:schemeClr val="tx1"/>
                </a:solidFill>
                <a:effectLst/>
                <a:uLnTx/>
                <a:uFillTx/>
                <a:latin typeface="+mn-lt"/>
                <a:ea typeface="+mn-ea"/>
                <a:cs typeface="+mn-cs"/>
              </a:rPr>
              <a:t>e in seguito all’aggiunta di un substrato si </a:t>
            </a:r>
            <a:r>
              <a:rPr lang="it-IT" sz="2000" dirty="0" smtClean="0"/>
              <a:t>rileva</a:t>
            </a:r>
            <a:r>
              <a:rPr kumimoji="0" lang="it-IT" sz="2000" b="0" i="0" u="none" strike="noStrike" kern="1200" cap="none" spc="0" normalizeH="0" baseline="0" noProof="0" dirty="0" smtClean="0">
                <a:ln>
                  <a:noFill/>
                </a:ln>
                <a:solidFill>
                  <a:schemeClr val="tx1"/>
                </a:solidFill>
                <a:effectLst/>
                <a:uLnTx/>
                <a:uFillTx/>
                <a:latin typeface="+mn-lt"/>
                <a:ea typeface="+mn-ea"/>
                <a:cs typeface="+mn-cs"/>
              </a:rPr>
              <a:t> la reazione </a:t>
            </a:r>
            <a:r>
              <a:rPr lang="it-IT" sz="2000" dirty="0" smtClean="0"/>
              <a:t>di chemiluminescenza</a:t>
            </a:r>
            <a:endParaRPr kumimoji="0" lang="it-IT"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14282" y="214290"/>
            <a:ext cx="8729693" cy="6500298"/>
          </a:xfrm>
          <a:prstGeom prst="rect">
            <a:avLst/>
          </a:prstGeom>
          <a:noFill/>
          <a:ln w="9525">
            <a:noFill/>
            <a:miter lim="800000"/>
            <a:headEnd/>
            <a:tailEnd/>
          </a:ln>
        </p:spPr>
        <p:txBody>
          <a:bodyPr wrap="square" lIns="91430" tIns="45716" rIns="91430" bIns="45716">
            <a:spAutoFit/>
          </a:bodyPr>
          <a:lstStyle/>
          <a:p>
            <a:pPr algn="just">
              <a:lnSpc>
                <a:spcPct val="150000"/>
              </a:lnSpc>
            </a:pPr>
            <a:r>
              <a:rPr lang="it-IT" altLang="en-US" sz="2000" b="1" dirty="0">
                <a:latin typeface="Times New Roman" pitchFamily="18" charset="0"/>
                <a:cs typeface="Times New Roman" pitchFamily="18" charset="0"/>
              </a:rPr>
              <a:t>Caratteristiche:</a:t>
            </a:r>
          </a:p>
          <a:p>
            <a:pPr algn="just">
              <a:lnSpc>
                <a:spcPct val="150000"/>
              </a:lnSpc>
              <a:buFontTx/>
              <a:buChar char="•"/>
            </a:pPr>
            <a:r>
              <a:rPr lang="it-IT" altLang="en-US" sz="2000" dirty="0" smtClean="0">
                <a:latin typeface="Times New Roman" pitchFamily="18" charset="0"/>
                <a:cs typeface="Times New Roman" pitchFamily="18" charset="0"/>
              </a:rPr>
              <a:t> È </a:t>
            </a:r>
            <a:r>
              <a:rPr lang="en-US" altLang="en-US" sz="2000" dirty="0" err="1">
                <a:latin typeface="Times New Roman" pitchFamily="18" charset="0"/>
                <a:cs typeface="Times New Roman" pitchFamily="18" charset="0"/>
              </a:rPr>
              <a:t>una</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tecnica</a:t>
            </a:r>
            <a:r>
              <a:rPr lang="en-US" altLang="en-US" sz="2000" dirty="0">
                <a:latin typeface="Times New Roman" pitchFamily="18" charset="0"/>
                <a:cs typeface="Times New Roman" pitchFamily="18" charset="0"/>
              </a:rPr>
              <a:t> </a:t>
            </a:r>
            <a:r>
              <a:rPr lang="en-US" altLang="en-US" sz="2000" b="1" dirty="0" err="1">
                <a:solidFill>
                  <a:srgbClr val="3333FF"/>
                </a:solidFill>
                <a:latin typeface="Times New Roman" pitchFamily="18" charset="0"/>
                <a:cs typeface="Times New Roman" pitchFamily="18" charset="0"/>
              </a:rPr>
              <a:t>quantitativa</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i</a:t>
            </a:r>
            <a:r>
              <a:rPr lang="it-IT" altLang="en-US" sz="2000" dirty="0">
                <a:latin typeface="Times New Roman" pitchFamily="18" charset="0"/>
                <a:cs typeface="Times New Roman" pitchFamily="18" charset="0"/>
              </a:rPr>
              <a:t>l segnale generato è direttamente proporzionale alla quantità di RNA (</a:t>
            </a:r>
            <a:r>
              <a:rPr lang="en-US" altLang="en-US" sz="2000" dirty="0">
                <a:latin typeface="Times New Roman" pitchFamily="18" charset="0"/>
                <a:cs typeface="Times New Roman" pitchFamily="18" charset="0"/>
              </a:rPr>
              <a:t>D</a:t>
            </a:r>
            <a:r>
              <a:rPr lang="it-IT" altLang="en-US" sz="2000" dirty="0">
                <a:latin typeface="Times New Roman" pitchFamily="18" charset="0"/>
                <a:cs typeface="Times New Roman" pitchFamily="18" charset="0"/>
              </a:rPr>
              <a:t>NA)  bersaglio nel campione. Ciò rende possibile </a:t>
            </a:r>
            <a:r>
              <a:rPr lang="it-IT" altLang="en-US" sz="2000" dirty="0" smtClean="0">
                <a:latin typeface="Times New Roman" pitchFamily="18" charset="0"/>
                <a:cs typeface="Times New Roman" pitchFamily="18" charset="0"/>
              </a:rPr>
              <a:t>una </a:t>
            </a:r>
            <a:r>
              <a:rPr lang="it-IT" altLang="en-US" sz="2000" dirty="0">
                <a:latin typeface="Times New Roman" pitchFamily="18" charset="0"/>
                <a:cs typeface="Times New Roman" pitchFamily="18" charset="0"/>
              </a:rPr>
              <a:t>quantificazione </a:t>
            </a:r>
            <a:r>
              <a:rPr lang="it-IT" altLang="en-US" sz="2000" dirty="0" err="1">
                <a:latin typeface="Times New Roman" pitchFamily="18" charset="0"/>
                <a:cs typeface="Times New Roman" pitchFamily="18" charset="0"/>
              </a:rPr>
              <a:t>dell</a:t>
            </a:r>
            <a:r>
              <a:rPr lang="en-US" altLang="en-US" sz="2000" dirty="0">
                <a:latin typeface="Times New Roman" pitchFamily="18" charset="0"/>
                <a:cs typeface="Times New Roman" pitchFamily="18" charset="0"/>
              </a:rPr>
              <a:t>’</a:t>
            </a:r>
            <a:r>
              <a:rPr lang="en-US" altLang="en-US" sz="2000" dirty="0" err="1">
                <a:latin typeface="Times New Roman" pitchFamily="18" charset="0"/>
                <a:cs typeface="Times New Roman" pitchFamily="18" charset="0"/>
              </a:rPr>
              <a:t>acido</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nucleico</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di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partenza</a:t>
            </a:r>
            <a:r>
              <a:rPr lang="en-US" altLang="en-US" sz="2000" dirty="0">
                <a:latin typeface="Times New Roman" pitchFamily="18" charset="0"/>
                <a:cs typeface="Times New Roman" pitchFamily="18" charset="0"/>
              </a:rPr>
              <a:t>. </a:t>
            </a:r>
          </a:p>
          <a:p>
            <a:pPr algn="just">
              <a:lnSpc>
                <a:spcPct val="150000"/>
              </a:lnSpc>
              <a:buFontTx/>
              <a:buChar char="•"/>
            </a:pPr>
            <a:r>
              <a:rPr lang="en-US" altLang="en-US" sz="2000" b="1" dirty="0" smtClean="0">
                <a:solidFill>
                  <a:srgbClr val="3333FF"/>
                </a:solidFill>
                <a:latin typeface="Times New Roman" pitchFamily="18" charset="0"/>
                <a:cs typeface="Times New Roman" pitchFamily="18" charset="0"/>
              </a:rPr>
              <a:t> </a:t>
            </a:r>
            <a:r>
              <a:rPr lang="en-US" altLang="en-US" sz="2000" b="1" dirty="0" err="1" smtClean="0">
                <a:solidFill>
                  <a:srgbClr val="3333FF"/>
                </a:solidFill>
                <a:latin typeface="Times New Roman" pitchFamily="18" charset="0"/>
                <a:cs typeface="Times New Roman" pitchFamily="18" charset="0"/>
              </a:rPr>
              <a:t>Semplice</a:t>
            </a:r>
            <a:r>
              <a:rPr lang="en-US" altLang="en-US" sz="2000" b="1" dirty="0" smtClean="0">
                <a:solidFill>
                  <a:srgbClr val="3333FF"/>
                </a:solidFill>
                <a:latin typeface="Times New Roman" pitchFamily="18" charset="0"/>
                <a:cs typeface="Times New Roman" pitchFamily="18" charset="0"/>
              </a:rPr>
              <a:t> </a:t>
            </a:r>
            <a:r>
              <a:rPr lang="en-US" altLang="en-US" sz="2000" b="1" dirty="0">
                <a:solidFill>
                  <a:srgbClr val="3333FF"/>
                </a:solidFill>
                <a:latin typeface="Times New Roman" pitchFamily="18" charset="0"/>
                <a:cs typeface="Times New Roman" pitchFamily="18" charset="0"/>
              </a:rPr>
              <a:t>e </a:t>
            </a:r>
            <a:r>
              <a:rPr lang="en-US" altLang="en-US" sz="2000" b="1" dirty="0" err="1">
                <a:solidFill>
                  <a:srgbClr val="3333FF"/>
                </a:solidFill>
                <a:latin typeface="Times New Roman" pitchFamily="18" charset="0"/>
                <a:cs typeface="Times New Roman" pitchFamily="18" charset="0"/>
              </a:rPr>
              <a:t>pratica</a:t>
            </a:r>
            <a:r>
              <a:rPr lang="en-US" altLang="en-US" sz="2000" dirty="0">
                <a:latin typeface="Times New Roman" pitchFamily="18" charset="0"/>
                <a:cs typeface="Times New Roman" pitchFamily="18" charset="0"/>
              </a:rPr>
              <a:t>: l</a:t>
            </a:r>
            <a:r>
              <a:rPr lang="it-IT" altLang="en-US" sz="2000" dirty="0">
                <a:latin typeface="Times New Roman" pitchFamily="18" charset="0"/>
                <a:cs typeface="Times New Roman" pitchFamily="18" charset="0"/>
              </a:rPr>
              <a:t>’intero processo comprendente </a:t>
            </a:r>
            <a:r>
              <a:rPr lang="it-IT" altLang="en-US" sz="2000" dirty="0" err="1">
                <a:latin typeface="Times New Roman" pitchFamily="18" charset="0"/>
                <a:cs typeface="Times New Roman" pitchFamily="18" charset="0"/>
              </a:rPr>
              <a:t>ibridizzazione</a:t>
            </a:r>
            <a:r>
              <a:rPr lang="it-IT" altLang="en-US" sz="2000" dirty="0">
                <a:latin typeface="Times New Roman" pitchFamily="18" charset="0"/>
                <a:cs typeface="Times New Roman" pitchFamily="18" charset="0"/>
              </a:rPr>
              <a:t> e </a:t>
            </a:r>
            <a:r>
              <a:rPr lang="it-IT" altLang="en-US" sz="2000" dirty="0" smtClean="0">
                <a:latin typeface="Times New Roman" pitchFamily="18" charset="0"/>
                <a:cs typeface="Times New Roman" pitchFamily="18" charset="0"/>
              </a:rPr>
              <a:t>rilevazione </a:t>
            </a:r>
            <a:r>
              <a:rPr lang="it-IT" altLang="en-US" sz="2000" dirty="0">
                <a:latin typeface="Times New Roman" pitchFamily="18" charset="0"/>
                <a:cs typeface="Times New Roman" pitchFamily="18" charset="0"/>
              </a:rPr>
              <a:t>del segnale avviene in </a:t>
            </a:r>
            <a:r>
              <a:rPr lang="it-IT" altLang="en-US" sz="2000" dirty="0" smtClean="0">
                <a:latin typeface="Times New Roman" pitchFamily="18" charset="0"/>
                <a:cs typeface="Times New Roman" pitchFamily="18" charset="0"/>
              </a:rPr>
              <a:t>un</a:t>
            </a:r>
            <a:r>
              <a:rPr lang="en-US" altLang="en-US" sz="2000" dirty="0" smtClean="0">
                <a:latin typeface="Times New Roman" pitchFamily="18" charset="0"/>
                <a:cs typeface="Times New Roman" pitchFamily="18" charset="0"/>
              </a:rPr>
              <a:t>’</a:t>
            </a:r>
            <a:r>
              <a:rPr lang="en-US" altLang="en-US" sz="2000" dirty="0" err="1" smtClean="0">
                <a:latin typeface="Times New Roman" pitchFamily="18" charset="0"/>
                <a:cs typeface="Times New Roman" pitchFamily="18" charset="0"/>
              </a:rPr>
              <a:t>unica</a:t>
            </a:r>
            <a:r>
              <a:rPr lang="en-US" altLang="en-US" sz="2000" dirty="0" smtClean="0">
                <a:latin typeface="Times New Roman" pitchFamily="18" charset="0"/>
                <a:cs typeface="Times New Roman" pitchFamily="18" charset="0"/>
              </a:rPr>
              <a:t> </a:t>
            </a:r>
            <a:r>
              <a:rPr lang="it-IT" altLang="en-US" sz="2000" dirty="0" smtClean="0">
                <a:latin typeface="Times New Roman" pitchFamily="18" charset="0"/>
                <a:cs typeface="Times New Roman" pitchFamily="18" charset="0"/>
              </a:rPr>
              <a:t> piastra</a:t>
            </a:r>
            <a:r>
              <a:rPr lang="en-US" altLang="en-US" sz="2000" dirty="0" smtClean="0">
                <a:latin typeface="Times New Roman" pitchFamily="18" charset="0"/>
                <a:cs typeface="Times New Roman" pitchFamily="18" charset="0"/>
              </a:rPr>
              <a:t>. </a:t>
            </a:r>
            <a:endParaRPr lang="en-US" altLang="en-US" sz="2000" dirty="0">
              <a:latin typeface="Times New Roman" pitchFamily="18" charset="0"/>
              <a:cs typeface="Times New Roman" pitchFamily="18" charset="0"/>
            </a:endParaRPr>
          </a:p>
          <a:p>
            <a:pPr algn="just">
              <a:lnSpc>
                <a:spcPct val="150000"/>
              </a:lnSpc>
              <a:buFontTx/>
              <a:buChar char="•"/>
            </a:pPr>
            <a:r>
              <a:rPr lang="it-IT" altLang="en-US" sz="2000" b="1" dirty="0" smtClean="0">
                <a:solidFill>
                  <a:srgbClr val="3333FF"/>
                </a:solidFill>
                <a:latin typeface="Times New Roman" pitchFamily="18" charset="0"/>
                <a:cs typeface="Times New Roman" pitchFamily="18" charset="0"/>
              </a:rPr>
              <a:t> Riduce</a:t>
            </a:r>
            <a:r>
              <a:rPr lang="it-IT" altLang="en-US" sz="2000" dirty="0" smtClean="0">
                <a:latin typeface="Times New Roman" pitchFamily="18" charset="0"/>
                <a:cs typeface="Times New Roman" pitchFamily="18" charset="0"/>
              </a:rPr>
              <a:t> </a:t>
            </a:r>
            <a:r>
              <a:rPr lang="it-IT" altLang="en-US" sz="2000" dirty="0">
                <a:latin typeface="Times New Roman" pitchFamily="18" charset="0"/>
                <a:cs typeface="Times New Roman" pitchFamily="18" charset="0"/>
              </a:rPr>
              <a:t>drasticamente </a:t>
            </a:r>
            <a:r>
              <a:rPr lang="en-US" altLang="en-US" sz="2000" dirty="0">
                <a:latin typeface="Times New Roman" pitchFamily="18" charset="0"/>
                <a:cs typeface="Times New Roman" pitchFamily="18" charset="0"/>
              </a:rPr>
              <a:t>la </a:t>
            </a:r>
            <a:r>
              <a:rPr lang="en-US" altLang="en-US" sz="2000" dirty="0" err="1">
                <a:latin typeface="Times New Roman" pitchFamily="18" charset="0"/>
                <a:cs typeface="Times New Roman" pitchFamily="18" charset="0"/>
              </a:rPr>
              <a:t>possibilità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di</a:t>
            </a:r>
            <a:r>
              <a:rPr lang="en-US" altLang="en-US" sz="2000" dirty="0">
                <a:latin typeface="Times New Roman" pitchFamily="18" charset="0"/>
                <a:cs typeface="Times New Roman" pitchFamily="18" charset="0"/>
              </a:rPr>
              <a:t> </a:t>
            </a:r>
            <a:r>
              <a:rPr lang="en-US" altLang="en-US" sz="2000" b="1" dirty="0" err="1">
                <a:solidFill>
                  <a:srgbClr val="3333FF"/>
                </a:solidFill>
                <a:latin typeface="Times New Roman" pitchFamily="18" charset="0"/>
                <a:cs typeface="Times New Roman" pitchFamily="18" charset="0"/>
              </a:rPr>
              <a:t>contaminazione</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dei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campioni</a:t>
            </a:r>
            <a:r>
              <a:rPr lang="en-US" altLang="en-US" sz="2000" dirty="0">
                <a:latin typeface="Times New Roman" pitchFamily="18" charset="0"/>
                <a:cs typeface="Times New Roman" pitchFamily="18" charset="0"/>
              </a:rPr>
              <a:t> </a:t>
            </a:r>
          </a:p>
          <a:p>
            <a:pPr algn="just">
              <a:lnSpc>
                <a:spcPct val="150000"/>
              </a:lnSpc>
              <a:buFontTx/>
              <a:buChar char="•"/>
            </a:pPr>
            <a:endParaRPr lang="en-US" altLang="en-US" sz="2000" dirty="0">
              <a:latin typeface="Times New Roman" pitchFamily="18" charset="0"/>
              <a:cs typeface="Times New Roman" pitchFamily="18" charset="0"/>
            </a:endParaRPr>
          </a:p>
          <a:p>
            <a:pPr algn="just">
              <a:lnSpc>
                <a:spcPct val="150000"/>
              </a:lnSpc>
            </a:pPr>
            <a:r>
              <a:rPr lang="en-US" altLang="en-US" sz="2000" b="1" dirty="0" err="1">
                <a:latin typeface="Times New Roman" pitchFamily="18" charset="0"/>
                <a:cs typeface="Times New Roman" pitchFamily="18" charset="0"/>
              </a:rPr>
              <a:t>Impieghi</a:t>
            </a:r>
            <a:r>
              <a:rPr lang="en-US" altLang="en-US" sz="2000" b="1" dirty="0">
                <a:latin typeface="Times New Roman" pitchFamily="18" charset="0"/>
                <a:cs typeface="Times New Roman" pitchFamily="18" charset="0"/>
              </a:rPr>
              <a:t>: </a:t>
            </a:r>
          </a:p>
          <a:p>
            <a:pPr algn="just">
              <a:lnSpc>
                <a:spcPct val="150000"/>
              </a:lnSpc>
            </a:pPr>
            <a:r>
              <a:rPr lang="en-US" altLang="en-US" sz="2000" dirty="0">
                <a:latin typeface="Times New Roman" pitchFamily="18" charset="0"/>
                <a:cs typeface="Times New Roman" pitchFamily="18" charset="0"/>
              </a:rPr>
              <a:t>Per </a:t>
            </a:r>
            <a:r>
              <a:rPr lang="en-US" altLang="en-US" sz="2000" dirty="0" err="1">
                <a:latin typeface="Times New Roman" pitchFamily="18" charset="0"/>
                <a:cs typeface="Times New Roman" pitchFamily="18" charset="0"/>
              </a:rPr>
              <a:t>l’identificazione</a:t>
            </a:r>
            <a:r>
              <a:rPr lang="en-US" altLang="en-US" sz="2000" dirty="0">
                <a:latin typeface="Times New Roman" pitchFamily="18" charset="0"/>
                <a:cs typeface="Times New Roman" pitchFamily="18" charset="0"/>
              </a:rPr>
              <a:t> </a:t>
            </a:r>
            <a:r>
              <a:rPr lang="en-US" altLang="en-US" sz="2000" dirty="0" err="1" smtClean="0">
                <a:latin typeface="Times New Roman" pitchFamily="18" charset="0"/>
                <a:cs typeface="Times New Roman" pitchFamily="18" charset="0"/>
              </a:rPr>
              <a:t>nel</a:t>
            </a:r>
            <a:r>
              <a:rPr lang="en-US" altLang="en-US" sz="2000" dirty="0" smtClean="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siero</a:t>
            </a:r>
            <a:r>
              <a:rPr lang="en-US" altLang="en-US" sz="2000" dirty="0">
                <a:latin typeface="Times New Roman" pitchFamily="18" charset="0"/>
                <a:cs typeface="Times New Roman" pitchFamily="18" charset="0"/>
              </a:rPr>
              <a:t> </a:t>
            </a:r>
            <a:r>
              <a:rPr lang="en-US" altLang="en-US" sz="2000" dirty="0" err="1" smtClean="0">
                <a:latin typeface="Times New Roman" pitchFamily="18" charset="0"/>
                <a:cs typeface="Times New Roman" pitchFamily="18" charset="0"/>
              </a:rPr>
              <a:t>di</a:t>
            </a:r>
            <a:r>
              <a:rPr lang="en-US" altLang="en-US" sz="2000" dirty="0" smtClean="0">
                <a:latin typeface="Times New Roman" pitchFamily="18" charset="0"/>
                <a:cs typeface="Times New Roman" pitchFamily="18" charset="0"/>
              </a:rPr>
              <a:t> RNA </a:t>
            </a:r>
            <a:r>
              <a:rPr lang="en-US" altLang="en-US" sz="2000" dirty="0" err="1" smtClean="0">
                <a:latin typeface="Times New Roman" pitchFamily="18" charset="0"/>
                <a:cs typeface="Times New Roman" pitchFamily="18" charset="0"/>
              </a:rPr>
              <a:t>virali</a:t>
            </a:r>
            <a:r>
              <a:rPr lang="en-US" altLang="en-US" sz="2000" dirty="0" smtClean="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quali</a:t>
            </a:r>
            <a:r>
              <a:rPr lang="en-US" altLang="en-US" sz="2000" dirty="0">
                <a:latin typeface="Times New Roman" pitchFamily="18" charset="0"/>
                <a:cs typeface="Times New Roman" pitchFamily="18" charset="0"/>
              </a:rPr>
              <a:t>  HCV, HIV </a:t>
            </a:r>
            <a:r>
              <a:rPr lang="en-US" altLang="en-US" sz="2000" dirty="0" err="1">
                <a:latin typeface="Times New Roman" pitchFamily="18" charset="0"/>
                <a:cs typeface="Times New Roman" pitchFamily="18" charset="0"/>
              </a:rPr>
              <a:t>ed</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altri</a:t>
            </a:r>
            <a:r>
              <a:rPr lang="en-US" altLang="en-US" sz="2000" dirty="0">
                <a:latin typeface="Times New Roman" pitchFamily="18" charset="0"/>
                <a:cs typeface="Times New Roman" pitchFamily="18" charset="0"/>
              </a:rPr>
              <a:t>. </a:t>
            </a:r>
          </a:p>
          <a:p>
            <a:pPr algn="just">
              <a:lnSpc>
                <a:spcPct val="150000"/>
              </a:lnSpc>
            </a:pPr>
            <a:endParaRPr lang="en-US" altLang="en-US" sz="2000" dirty="0">
              <a:latin typeface="Times New Roman" pitchFamily="18" charset="0"/>
              <a:cs typeface="Times New Roman" pitchFamily="18" charset="0"/>
            </a:endParaRPr>
          </a:p>
          <a:p>
            <a:pPr algn="just">
              <a:lnSpc>
                <a:spcPct val="150000"/>
              </a:lnSpc>
            </a:pPr>
            <a:r>
              <a:rPr lang="it-IT" altLang="en-US" sz="2000" b="1" dirty="0">
                <a:latin typeface="Times New Roman" pitchFamily="18" charset="0"/>
                <a:cs typeface="Times New Roman" pitchFamily="18" charset="0"/>
              </a:rPr>
              <a:t>Limiti:</a:t>
            </a:r>
            <a:endParaRPr lang="it-IT" altLang="en-US" sz="2000" b="1" u="sng" dirty="0">
              <a:latin typeface="Times New Roman" pitchFamily="18" charset="0"/>
              <a:cs typeface="Times New Roman" pitchFamily="18" charset="0"/>
            </a:endParaRPr>
          </a:p>
          <a:p>
            <a:pPr algn="just">
              <a:lnSpc>
                <a:spcPct val="150000"/>
              </a:lnSpc>
              <a:buFontTx/>
              <a:buChar char="•"/>
            </a:pPr>
            <a:r>
              <a:rPr lang="it-IT" altLang="en-US" sz="2000" b="1" dirty="0" smtClean="0">
                <a:solidFill>
                  <a:srgbClr val="3333FF"/>
                </a:solidFill>
                <a:latin typeface="Times New Roman" pitchFamily="18" charset="0"/>
                <a:cs typeface="Times New Roman" pitchFamily="18" charset="0"/>
              </a:rPr>
              <a:t> Meno </a:t>
            </a:r>
            <a:r>
              <a:rPr lang="it-IT" altLang="en-US" sz="2000" b="1" dirty="0">
                <a:solidFill>
                  <a:srgbClr val="3333FF"/>
                </a:solidFill>
                <a:latin typeface="Times New Roman" pitchFamily="18" charset="0"/>
                <a:cs typeface="Times New Roman" pitchFamily="18" charset="0"/>
              </a:rPr>
              <a:t>sensibile rispetto ad altri sistemi di amplificazione</a:t>
            </a:r>
            <a:r>
              <a:rPr lang="it-IT" altLang="en-US" sz="2000" dirty="0">
                <a:latin typeface="Times New Roman" pitchFamily="18" charset="0"/>
                <a:cs typeface="Times New Roman" pitchFamily="18" charset="0"/>
              </a:rPr>
              <a:t>.</a:t>
            </a:r>
          </a:p>
          <a:p>
            <a:pPr algn="just">
              <a:lnSpc>
                <a:spcPct val="150000"/>
              </a:lnSpc>
              <a:buFontTx/>
              <a:buChar char="•"/>
            </a:pPr>
            <a:endParaRPr lang="en-US" altLang="en-US" sz="2000"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919139" y="2548590"/>
            <a:ext cx="2632452" cy="523220"/>
          </a:xfrm>
          <a:prstGeom prst="rect">
            <a:avLst/>
          </a:prstGeom>
          <a:noFill/>
        </p:spPr>
        <p:txBody>
          <a:bodyPr wrap="none" rtlCol="0">
            <a:spAutoFit/>
          </a:bodyPr>
          <a:lstStyle/>
          <a:p>
            <a:r>
              <a:rPr lang="it-IT" sz="2800" dirty="0" smtClean="0">
                <a:latin typeface="Times New Roman" pitchFamily="18" charset="0"/>
                <a:cs typeface="Times New Roman" pitchFamily="18" charset="0"/>
              </a:rPr>
              <a:t>IMMAGINI ISH</a:t>
            </a:r>
            <a:endParaRPr lang="it-IT" sz="2800"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795540728"/>
              </p:ext>
            </p:extLst>
          </p:nvPr>
        </p:nvGraphicFramePr>
        <p:xfrm>
          <a:off x="142844" y="500042"/>
          <a:ext cx="8858280" cy="6090068"/>
        </p:xfrm>
        <a:graphic>
          <a:graphicData uri="http://schemas.openxmlformats.org/presentationml/2006/ole">
            <mc:AlternateContent xmlns:mc="http://schemas.openxmlformats.org/markup-compatibility/2006">
              <mc:Choice xmlns:v="urn:schemas-microsoft-com:vml" Requires="v">
                <p:oleObj spid="_x0000_s58384" name="Diapositiva" r:id="rId3" imgW="4572000" imgH="3429000" progId="PowerPoint.Slide.8">
                  <p:embed/>
                </p:oleObj>
              </mc:Choice>
              <mc:Fallback>
                <p:oleObj name="Diapositiva" r:id="rId3" imgW="4572000" imgH="3429000" progId="PowerPoint.Slide.8">
                  <p:embed/>
                  <p:pic>
                    <p:nvPicPr>
                      <p:cNvPr id="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44" y="500042"/>
                        <a:ext cx="8858280" cy="609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
          <p:cNvSpPr>
            <a:spLocks noChangeArrowheads="1"/>
          </p:cNvSpPr>
          <p:nvPr/>
        </p:nvSpPr>
        <p:spPr bwMode="auto">
          <a:xfrm>
            <a:off x="609600" y="142852"/>
            <a:ext cx="7988300" cy="649288"/>
          </a:xfrm>
          <a:prstGeom prst="rect">
            <a:avLst/>
          </a:prstGeom>
          <a:noFill/>
          <a:ln w="9525">
            <a:noFill/>
            <a:miter lim="800000"/>
            <a:headEnd/>
            <a:tailEnd/>
          </a:ln>
        </p:spPr>
        <p:txBody>
          <a:bodyPr anchor="b"/>
          <a:lstStyle/>
          <a:p>
            <a:pPr algn="ctr" eaLnBrk="1" hangingPunct="1"/>
            <a:r>
              <a:rPr lang="it-IT" altLang="it-IT" sz="2800" dirty="0" smtClean="0">
                <a:solidFill>
                  <a:srgbClr val="CC3399"/>
                </a:solidFill>
                <a:latin typeface="Times New Roman" pitchFamily="18" charset="0"/>
                <a:cs typeface="Times New Roman" pitchFamily="18" charset="0"/>
              </a:rPr>
              <a:t>ISH: (rilevazione tessuto infettato da virus)</a:t>
            </a:r>
            <a:endParaRPr lang="it-IT" altLang="it-IT" sz="2800" dirty="0">
              <a:solidFill>
                <a:srgbClr val="CC3399"/>
              </a:solidFill>
              <a:latin typeface="Times New Roman" pitchFamily="18" charset="0"/>
              <a:cs typeface="Times New Roman" pitchFamily="18" charset="0"/>
            </a:endParaRPr>
          </a:p>
        </p:txBody>
      </p:sp>
    </p:spTree>
    <p:extLst>
      <p:ext uri="{BB962C8B-B14F-4D97-AF65-F5344CB8AC3E}">
        <p14:creationId xmlns:p14="http://schemas.microsoft.com/office/powerpoint/2010/main" val="401747129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2016</TotalTime>
  <Words>3137</Words>
  <Application>Microsoft Office PowerPoint</Application>
  <PresentationFormat>Presentazione su schermo (4:3)</PresentationFormat>
  <Paragraphs>238</Paragraphs>
  <Slides>78</Slides>
  <Notes>0</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1</vt:i4>
      </vt:variant>
      <vt:variant>
        <vt:lpstr>Titoli diapositive</vt:lpstr>
      </vt:variant>
      <vt:variant>
        <vt:i4>78</vt:i4>
      </vt:variant>
    </vt:vector>
  </HeadingPairs>
  <TitlesOfParts>
    <vt:vector size="86" baseType="lpstr">
      <vt:lpstr>Arial</vt:lpstr>
      <vt:lpstr>Calibri</vt:lpstr>
      <vt:lpstr>Comic Sans MS</vt:lpstr>
      <vt:lpstr>Symbol</vt:lpstr>
      <vt:lpstr>Times New Roman</vt:lpstr>
      <vt:lpstr>Wingdings</vt:lpstr>
      <vt:lpstr>Tema di Office</vt:lpstr>
      <vt:lpstr>Diapositiva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Gabriele Grassi</dc:creator>
  <cp:lastModifiedBy>Utente</cp:lastModifiedBy>
  <cp:revision>157</cp:revision>
  <dcterms:created xsi:type="dcterms:W3CDTF">2014-02-21T15:07:30Z</dcterms:created>
  <dcterms:modified xsi:type="dcterms:W3CDTF">2020-10-25T17:25:48Z</dcterms:modified>
</cp:coreProperties>
</file>