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sldIdLst>
    <p:sldId id="303" r:id="rId2"/>
    <p:sldId id="256" r:id="rId3"/>
    <p:sldId id="320" r:id="rId4"/>
    <p:sldId id="297" r:id="rId5"/>
    <p:sldId id="277" r:id="rId6"/>
    <p:sldId id="322" r:id="rId7"/>
    <p:sldId id="295" r:id="rId8"/>
    <p:sldId id="323" r:id="rId9"/>
    <p:sldId id="296" r:id="rId10"/>
    <p:sldId id="298" r:id="rId11"/>
    <p:sldId id="263" r:id="rId12"/>
    <p:sldId id="324" r:id="rId13"/>
    <p:sldId id="276" r:id="rId14"/>
    <p:sldId id="325" r:id="rId15"/>
    <p:sldId id="333" r:id="rId16"/>
    <p:sldId id="312" r:id="rId17"/>
    <p:sldId id="334" r:id="rId18"/>
    <p:sldId id="326" r:id="rId19"/>
    <p:sldId id="266" r:id="rId20"/>
    <p:sldId id="257" r:id="rId21"/>
    <p:sldId id="327" r:id="rId22"/>
    <p:sldId id="268" r:id="rId23"/>
    <p:sldId id="273" r:id="rId24"/>
    <p:sldId id="300" r:id="rId25"/>
    <p:sldId id="328" r:id="rId26"/>
    <p:sldId id="299" r:id="rId27"/>
    <p:sldId id="329" r:id="rId28"/>
    <p:sldId id="308" r:id="rId29"/>
    <p:sldId id="274" r:id="rId30"/>
    <p:sldId id="330" r:id="rId31"/>
    <p:sldId id="260" r:id="rId32"/>
    <p:sldId id="331" r:id="rId33"/>
    <p:sldId id="269" r:id="rId34"/>
    <p:sldId id="262" r:id="rId35"/>
    <p:sldId id="332" r:id="rId36"/>
    <p:sldId id="270" r:id="rId37"/>
    <p:sldId id="314" r:id="rId38"/>
    <p:sldId id="315" r:id="rId39"/>
    <p:sldId id="335" r:id="rId40"/>
    <p:sldId id="316" r:id="rId41"/>
    <p:sldId id="339" r:id="rId42"/>
  </p:sldIdLst>
  <p:sldSz cx="9144000" cy="6858000" type="screen4x3"/>
  <p:notesSz cx="7102475" cy="10234613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0066"/>
    <a:srgbClr val="D60093"/>
    <a:srgbClr val="33CC33"/>
    <a:srgbClr val="0000CC"/>
    <a:srgbClr val="008000"/>
    <a:srgbClr val="663300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4579" autoAdjust="0"/>
  </p:normalViewPr>
  <p:slideViewPr>
    <p:cSldViewPr>
      <p:cViewPr varScale="1">
        <p:scale>
          <a:sx n="48" d="100"/>
          <a:sy n="48" d="100"/>
        </p:scale>
        <p:origin x="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290A0-7F25-4D33-AD1C-199410A34EA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7DAEF-6372-4535-B44D-8C9F31A0FC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54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89FA5-6C12-4826-8870-B2E368E31B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6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01E4-4E88-480D-B2BC-0E0B98BDED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2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4CC6-BDCB-4B99-82F5-930A5014C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90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1F9B-F214-4615-B343-E1662198EF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16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ED8E-B757-400F-B2F3-A24577A8D8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2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0C86-0ABB-4A6D-8BAA-8704E9922B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26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1CB2-98DD-4114-88D4-803F0EF365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81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7E2-4575-41BB-A6B5-2FA8A144A2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FF10-2421-4C5B-9F76-3E348A6E9B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62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D9FD-6277-4346-BE22-1293C28F8F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07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DB0E-D23C-4057-8839-A389CE7F7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7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DE3ACA-B79A-4C7C-B91F-2767C7252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3265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TECNICHE DI SEPARAZIONE </a:t>
            </a:r>
          </a:p>
          <a:p>
            <a:pPr algn="ctr"/>
            <a:r>
              <a:rPr lang="it-IT" sz="2800" b="1" dirty="0" smtClean="0"/>
              <a:t>DECANTAZIONE – CENTRIFUGAZIONE FILTRAZIONE - ESTRAZIONE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 smtClean="0"/>
              <a:t>ESSICCAMENTO</a:t>
            </a:r>
          </a:p>
          <a:p>
            <a:pPr algn="ctr"/>
            <a:r>
              <a:rPr lang="it-IT" sz="2800" b="1" dirty="0" smtClean="0"/>
              <a:t>DISIDRATAZIONE</a:t>
            </a:r>
            <a:endParaRPr lang="it-IT" sz="2800" b="1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843808" y="3140968"/>
            <a:ext cx="2881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dirty="0">
                <a:solidFill>
                  <a:srgbClr val="FF0000"/>
                </a:solidFill>
              </a:rPr>
              <a:t>ver </a:t>
            </a:r>
            <a:r>
              <a:rPr lang="it-IT" sz="1800" dirty="0" smtClean="0">
                <a:solidFill>
                  <a:srgbClr val="FF0000"/>
                </a:solidFill>
              </a:rPr>
              <a:t>29.10.20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9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entrifug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6633"/>
            <a:ext cx="5112568" cy="3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31409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All'</a:t>
            </a:r>
            <a:r>
              <a:rPr lang="it-IT" dirty="0" smtClean="0">
                <a:solidFill>
                  <a:srgbClr val="0000FF"/>
                </a:solidFill>
              </a:rPr>
              <a:t>aumentare</a:t>
            </a:r>
            <a:r>
              <a:rPr lang="it-IT" dirty="0" smtClean="0"/>
              <a:t> della velocità di rotazione </a:t>
            </a:r>
            <a:r>
              <a:rPr lang="it-IT" dirty="0" smtClean="0">
                <a:solidFill>
                  <a:srgbClr val="0000FF"/>
                </a:solidFill>
              </a:rPr>
              <a:t>aumenta</a:t>
            </a:r>
            <a:r>
              <a:rPr lang="it-IT" dirty="0" smtClean="0"/>
              <a:t> la forza centrifuga e si ottiene la separazione tra la soluzione (liquido surnatante) e il solido che si deposita sul fondo della provetta.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0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1711" y="765175"/>
            <a:ext cx="883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SEPARAZIONE PER </a:t>
            </a:r>
            <a:r>
              <a:rPr lang="it-IT" sz="2800" b="1" dirty="0" smtClean="0">
                <a:solidFill>
                  <a:srgbClr val="D60093"/>
                </a:solidFill>
                <a:cs typeface="Times New Roman" pitchFamily="18" charset="0"/>
              </a:rPr>
              <a:t>FILTRAZIONE</a:t>
            </a:r>
            <a:r>
              <a:rPr lang="it-IT" b="1" dirty="0" smtClean="0">
                <a:solidFill>
                  <a:srgbClr val="D60093"/>
                </a:solidFill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dirty="0" smtClean="0">
                <a:cs typeface="Times New Roman" pitchFamily="18" charset="0"/>
              </a:rPr>
              <a:t>Si usa se i cristalli di precipitato sono abbastanza grandi ma</a:t>
            </a:r>
            <a:r>
              <a:rPr lang="it-IT" b="1" dirty="0" smtClean="0">
                <a:cs typeface="Times New Roman" pitchFamily="18" charset="0"/>
              </a:rPr>
              <a:t> </a:t>
            </a:r>
            <a:r>
              <a:rPr lang="it-IT" dirty="0" smtClean="0">
                <a:cs typeface="Times New Roman" pitchFamily="18" charset="0"/>
              </a:rPr>
              <a:t>non si separano spontaneamente dal solvente</a:t>
            </a:r>
            <a:endParaRPr lang="it-IT" dirty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1711" y="2564904"/>
            <a:ext cx="833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Tecniche adoperate nell’esperienza di sintesi dell’acido benzoico.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7544" y="476672"/>
            <a:ext cx="8353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FF33CC"/>
                </a:solidFill>
              </a:rPr>
              <a:t>DUE TECNICHE DI FILTRAZIONE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0066FF"/>
                </a:solidFill>
              </a:rPr>
              <a:t>1 </a:t>
            </a:r>
            <a:r>
              <a:rPr lang="it-IT" b="1" dirty="0">
                <a:solidFill>
                  <a:srgbClr val="0066FF"/>
                </a:solidFill>
              </a:rPr>
              <a:t>- PER GRAVITÀ</a:t>
            </a:r>
          </a:p>
          <a:p>
            <a:pPr eaLnBrk="1" hangingPunct="1">
              <a:spcBef>
                <a:spcPct val="50000"/>
              </a:spcBef>
            </a:pPr>
            <a:r>
              <a:rPr lang="it-IT" b="1" dirty="0">
                <a:solidFill>
                  <a:srgbClr val="FF3300"/>
                </a:solidFill>
              </a:rPr>
              <a:t>2 - PER DEPRESSIONE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Nd9GcSytb5vuL5SqO6JTcTdVMgovM6y8itAYChClUWkSiBdUmIYL3k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ANd9GcQrmQR8OqdJjI45XgvtmrrfeNkeBmGbqv_AzOL7T9RGfWhNyXz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1455931" cy="214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60" y="548680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FILTRAZIONE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GRAVITÀ</a:t>
            </a:r>
            <a:endParaRPr lang="it-IT" b="1" dirty="0">
              <a:solidFill>
                <a:srgbClr val="0066FF"/>
              </a:solidFill>
            </a:endParaRPr>
          </a:p>
          <a:p>
            <a:pPr>
              <a:defRPr/>
            </a:pPr>
            <a:endParaRPr lang="it-IT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Risulta pratica, quando </a:t>
            </a:r>
            <a:r>
              <a:rPr lang="it-IT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 è interessati al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ricupero della </a:t>
            </a:r>
            <a:r>
              <a:rPr lang="it-IT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soluzione</a:t>
            </a:r>
          </a:p>
          <a:p>
            <a:pPr>
              <a:defRPr/>
            </a:pPr>
            <a:endParaRPr lang="it-IT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2132856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 usa</a:t>
            </a:r>
            <a:r>
              <a:rPr lang="it-IT" dirty="0">
                <a:cs typeface="Times New Roman" pitchFamily="18" charset="0"/>
              </a:rPr>
              <a:t>: filtro di </a:t>
            </a:r>
            <a:r>
              <a:rPr lang="it-IT" dirty="0">
                <a:solidFill>
                  <a:srgbClr val="0000FF"/>
                </a:solidFill>
                <a:cs typeface="Times New Roman" pitchFamily="18" charset="0"/>
              </a:rPr>
              <a:t>carta a pieghe</a:t>
            </a:r>
            <a:r>
              <a:rPr lang="it-IT" dirty="0">
                <a:cs typeface="Times New Roman" pitchFamily="18" charset="0"/>
              </a:rPr>
              <a:t> supportato su </a:t>
            </a:r>
            <a:r>
              <a:rPr lang="it-IT" dirty="0" smtClean="0">
                <a:cs typeface="Times New Roman" pitchFamily="18" charset="0"/>
              </a:rPr>
              <a:t>imbuto a sua volta supportato su un anello reggi-imbuto</a:t>
            </a:r>
            <a:endParaRPr lang="it-IT" dirty="0"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QualitativeFilterPapersFoldedPrepleated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2286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1511845" cy="234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26369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parte che non interessa resta nel filtro che può essere opportunamente  smaltito negli appositi contenitori.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3789040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punta del gambo dell'imbuto deve aderire alla parete del </a:t>
            </a:r>
            <a:r>
              <a:rPr lang="it-IT" dirty="0" err="1" smtClean="0"/>
              <a:t>beaker</a:t>
            </a:r>
            <a:r>
              <a:rPr lang="it-IT" dirty="0" smtClean="0"/>
              <a:t> per due motivi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1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98072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1) si forma un filetto fluido sulla parete del </a:t>
            </a:r>
            <a:r>
              <a:rPr lang="it-IT" dirty="0" smtClean="0"/>
              <a:t>contenitore </a:t>
            </a:r>
            <a:r>
              <a:rPr lang="it-IT" dirty="0"/>
              <a:t>che rende più veloce la filtrazione</a:t>
            </a:r>
          </a:p>
          <a:p>
            <a:r>
              <a:rPr lang="it-IT" dirty="0"/>
              <a:t>2) si evitano schizzi che possono far fuoriuscire la soluzione dal contenitore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7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33265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Perché fare un filtro a pieghe e non adoperare un filtro conico?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Quali sono i vantaggi del filtro a pieghe rispetto al filtro conico.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8880"/>
            <a:ext cx="1619250" cy="18573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348880"/>
            <a:ext cx="2924175" cy="15621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9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76470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Con il filtro a pieghe il tempo di filtrazione </a:t>
            </a:r>
            <a:r>
              <a:rPr lang="it-IT" b="1" dirty="0">
                <a:solidFill>
                  <a:srgbClr val="0000FF"/>
                </a:solidFill>
              </a:rPr>
              <a:t>è minore</a:t>
            </a:r>
            <a:r>
              <a:rPr lang="it-IT" dirty="0">
                <a:solidFill>
                  <a:srgbClr val="0000FF"/>
                </a:solidFill>
              </a:rPr>
              <a:t>: </a:t>
            </a:r>
          </a:p>
          <a:p>
            <a:endParaRPr lang="it-IT" dirty="0" smtClean="0"/>
          </a:p>
          <a:p>
            <a:r>
              <a:rPr lang="it-IT" dirty="0" smtClean="0"/>
              <a:t>infatti </a:t>
            </a:r>
            <a:r>
              <a:rPr lang="it-IT" dirty="0"/>
              <a:t>in questo caso </a:t>
            </a:r>
            <a:r>
              <a:rPr lang="it-IT" dirty="0" smtClean="0"/>
              <a:t>la filtrazione avviene attraverso </a:t>
            </a:r>
            <a:r>
              <a:rPr lang="it-IT" dirty="0"/>
              <a:t>l’intera superficie della carta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692696"/>
            <a:ext cx="1619250" cy="185737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6" y="692696"/>
            <a:ext cx="2924175" cy="15621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95936" y="692696"/>
            <a:ext cx="4824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33CC"/>
                </a:solidFill>
              </a:rPr>
              <a:t>Il </a:t>
            </a:r>
            <a:r>
              <a:rPr lang="it-IT" dirty="0">
                <a:solidFill>
                  <a:srgbClr val="FF33CC"/>
                </a:solidFill>
              </a:rPr>
              <a:t>filtro conico </a:t>
            </a:r>
          </a:p>
          <a:p>
            <a:r>
              <a:rPr lang="it-IT" dirty="0" smtClean="0"/>
              <a:t>è poco efficiente perché nella filtrazione viene usata </a:t>
            </a:r>
            <a:r>
              <a:rPr lang="it-IT" dirty="0"/>
              <a:t>solo 1/4 della superficie della </a:t>
            </a:r>
            <a:r>
              <a:rPr lang="it-IT" dirty="0" smtClean="0"/>
              <a:t>carta: </a:t>
            </a:r>
          </a:p>
          <a:p>
            <a:r>
              <a:rPr lang="it-IT" dirty="0" smtClean="0"/>
              <a:t>il tempo di filtrazione è più lungo rispetto al filtro a pieghe.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8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340025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203625" y="6205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419525" y="8364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419525" y="6205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3706862" y="620539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3922762" y="836439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3922762" y="620539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4283125" y="6205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499025" y="8364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4499025" y="6205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787950" y="691977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5003850" y="907877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5003850" y="691977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291187" y="691977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5507087" y="907877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5507087" y="691977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5148312" y="404639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4714925" y="1052339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4138662" y="836439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3635425" y="909464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0" name="Rectangle 28"/>
          <p:cNvSpPr>
            <a:spLocks noChangeArrowheads="1"/>
          </p:cNvSpPr>
          <p:nvPr/>
        </p:nvSpPr>
        <p:spPr bwMode="auto">
          <a:xfrm>
            <a:off x="2914700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1" name="Rectangle 29"/>
          <p:cNvSpPr>
            <a:spLocks noChangeArrowheads="1"/>
          </p:cNvSpPr>
          <p:nvPr/>
        </p:nvSpPr>
        <p:spPr bwMode="auto">
          <a:xfrm>
            <a:off x="3492550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2" name="Rectangle 30"/>
          <p:cNvSpPr>
            <a:spLocks noChangeArrowheads="1"/>
          </p:cNvSpPr>
          <p:nvPr/>
        </p:nvSpPr>
        <p:spPr bwMode="auto">
          <a:xfrm>
            <a:off x="4067225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3" name="Rectangle 31"/>
          <p:cNvSpPr>
            <a:spLocks noChangeArrowheads="1"/>
          </p:cNvSpPr>
          <p:nvPr/>
        </p:nvSpPr>
        <p:spPr bwMode="auto">
          <a:xfrm>
            <a:off x="4645075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4" name="Rectangle 32"/>
          <p:cNvSpPr>
            <a:spLocks noChangeArrowheads="1"/>
          </p:cNvSpPr>
          <p:nvPr/>
        </p:nvSpPr>
        <p:spPr bwMode="auto">
          <a:xfrm>
            <a:off x="5219750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5" name="Rectangle 33"/>
          <p:cNvSpPr>
            <a:spLocks noChangeArrowheads="1"/>
          </p:cNvSpPr>
          <p:nvPr/>
        </p:nvSpPr>
        <p:spPr bwMode="auto">
          <a:xfrm>
            <a:off x="5797600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6" name="Rectangle 34"/>
          <p:cNvSpPr>
            <a:spLocks noChangeArrowheads="1"/>
          </p:cNvSpPr>
          <p:nvPr/>
        </p:nvSpPr>
        <p:spPr bwMode="auto">
          <a:xfrm>
            <a:off x="6372275" y="2060402"/>
            <a:ext cx="4318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3275062" y="333202"/>
            <a:ext cx="28892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3922762" y="333202"/>
            <a:ext cx="28892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4067225" y="1125364"/>
            <a:ext cx="28892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4572050" y="404639"/>
            <a:ext cx="28892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01" name="Text Box 39"/>
          <p:cNvSpPr txBox="1">
            <a:spLocks noChangeArrowheads="1"/>
          </p:cNvSpPr>
          <p:nvPr/>
        </p:nvSpPr>
        <p:spPr bwMode="auto">
          <a:xfrm>
            <a:off x="971600" y="1988964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carta</a:t>
            </a:r>
          </a:p>
        </p:txBody>
      </p:sp>
      <p:sp>
        <p:nvSpPr>
          <p:cNvPr id="7202" name="Text Box 40"/>
          <p:cNvSpPr txBox="1">
            <a:spLocks noChangeArrowheads="1"/>
          </p:cNvSpPr>
          <p:nvPr/>
        </p:nvSpPr>
        <p:spPr bwMode="auto">
          <a:xfrm>
            <a:off x="1403400" y="1268239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7203" name="Text Box 41"/>
          <p:cNvSpPr txBox="1">
            <a:spLocks noChangeArrowheads="1"/>
          </p:cNvSpPr>
          <p:nvPr/>
        </p:nvSpPr>
        <p:spPr bwMode="auto">
          <a:xfrm>
            <a:off x="1546275" y="1125364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pori</a:t>
            </a:r>
          </a:p>
        </p:txBody>
      </p:sp>
      <p:sp>
        <p:nvSpPr>
          <p:cNvPr id="7204" name="Line 42"/>
          <p:cNvSpPr>
            <a:spLocks noChangeShapeType="1"/>
          </p:cNvSpPr>
          <p:nvPr/>
        </p:nvSpPr>
        <p:spPr bwMode="auto">
          <a:xfrm>
            <a:off x="2195562" y="1484139"/>
            <a:ext cx="576263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5796012" y="476077"/>
            <a:ext cx="28892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899592" y="3140968"/>
            <a:ext cx="734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Passano solo i corpuscoli con dimensioni minori a quelle dei pori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0417 0.1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0.3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2.22222E-6 0.3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938 0.198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99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0.3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00417 0.19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33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333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00833 0.1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94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66667E-6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33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4.72222E-6 0.184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02812 0.334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67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3437 0.32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63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2.77778E-7 0.333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00312 0.1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8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3.61111E-6 0.16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00312 0.159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9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0.231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2.77778E-7 0.0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833 0.230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15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44444E-6 L -0.00625 0.211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11111E-6 L -0.00625 0.21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  <p:bldP spid="15387" grpId="0" animBg="1"/>
      <p:bldP spid="15395" grpId="0" animBg="1"/>
      <p:bldP spid="15396" grpId="0" animBg="1"/>
      <p:bldP spid="15397" grpId="0" animBg="1"/>
      <p:bldP spid="15398" grpId="0" animBg="1"/>
      <p:bldP spid="154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75432" y="152399"/>
            <a:ext cx="62666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SEPARAZIONE DI SOLIDI DA LIQUIDI</a:t>
            </a:r>
            <a:endParaRPr lang="it-IT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5432" y="1049283"/>
            <a:ext cx="81371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smtClean="0">
                <a:solidFill>
                  <a:schemeClr val="accent2"/>
                </a:solidFill>
                <a:cs typeface="Times New Roman" pitchFamily="18" charset="0"/>
              </a:rPr>
              <a:t>DECANTAZIONE o SEDIMENTAZIONE: </a:t>
            </a:r>
          </a:p>
          <a:p>
            <a:pPr eaLnBrk="1" hangingPunct="1">
              <a:spcBef>
                <a:spcPct val="50000"/>
              </a:spcBef>
            </a:pPr>
            <a:r>
              <a:rPr lang="it-IT" smtClean="0">
                <a:solidFill>
                  <a:schemeClr val="accent2"/>
                </a:solidFill>
              </a:rPr>
              <a:t>Separazione </a:t>
            </a:r>
            <a:r>
              <a:rPr lang="it-IT">
                <a:solidFill>
                  <a:schemeClr val="accent2"/>
                </a:solidFill>
              </a:rPr>
              <a:t>grossolana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5432" y="23489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Processo </a:t>
            </a:r>
            <a:r>
              <a:rPr lang="it-IT" dirty="0" smtClean="0"/>
              <a:t>nel quale </a:t>
            </a:r>
            <a:r>
              <a:rPr lang="it-IT" dirty="0"/>
              <a:t>particelle solide si muovono </a:t>
            </a:r>
            <a:r>
              <a:rPr lang="it-IT" dirty="0" smtClean="0"/>
              <a:t>dentro un </a:t>
            </a:r>
            <a:r>
              <a:rPr lang="it-IT" dirty="0"/>
              <a:t>liquido sotto l'azione di una forza applicata </a:t>
            </a:r>
            <a:r>
              <a:rPr lang="it-IT" dirty="0" smtClean="0"/>
              <a:t>(forza di gravità, </a:t>
            </a:r>
            <a:r>
              <a:rPr lang="it-IT" dirty="0"/>
              <a:t>centrifuga, elettrica, ecc</a:t>
            </a:r>
            <a:r>
              <a:rPr lang="it-IT" dirty="0" smtClean="0"/>
              <a:t>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7056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Caratteristiche principali per la scelta di una carta per filtrazione:</a:t>
            </a:r>
            <a:r>
              <a:rPr lang="it-IT">
                <a:cs typeface="Times New Roman" pitchFamily="18" charset="0"/>
              </a:rPr>
              <a:t> </a:t>
            </a:r>
            <a:endParaRPr lang="it-IT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528" y="1376313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1) spessore (dell'ordine del centesimo di mm)</a:t>
            </a:r>
            <a:r>
              <a:rPr lang="it-IT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528" y="1898601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cs typeface="Times New Roman" pitchFamily="18" charset="0"/>
              </a:rPr>
              <a:t>2) rapporto peso/superficie (grammatura)</a:t>
            </a:r>
            <a:r>
              <a:rPr lang="it-IT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528" y="2420888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66FF"/>
                </a:solidFill>
                <a:cs typeface="Times New Roman" pitchFamily="18" charset="0"/>
              </a:rPr>
              <a:t>3) efficienza o potere di ritenzione (capacità di trattenere particelle di una certa dimensione)</a:t>
            </a:r>
            <a:endParaRPr lang="it-IT">
              <a:solidFill>
                <a:srgbClr val="0066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404664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00B050"/>
                </a:solidFill>
                <a:cs typeface="Times New Roman" pitchFamily="18" charset="0"/>
              </a:rPr>
              <a:t>4) velocità di filtrazione (velocità del flusso del liquido attraverso il filtro nuovo)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1292076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7030A0"/>
                </a:solidFill>
                <a:cs typeface="Times New Roman" pitchFamily="18" charset="0"/>
              </a:rPr>
              <a:t>5) resistenza meccanica (quantità di solido che si può raccogliere senza sfondare il filtro)</a:t>
            </a:r>
            <a:endParaRPr lang="it-IT">
              <a:solidFill>
                <a:srgbClr val="7030A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1520" y="549102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663300"/>
                </a:solidFill>
                <a:cs typeface="Times New Roman" pitchFamily="18" charset="0"/>
              </a:rPr>
              <a:t>6) capacità di carico (quantità di solido che si può filtrare prima che il filtro si riempia totalmente e si intasi, impedendo il flusso del liquido)</a:t>
            </a:r>
            <a:endParaRPr lang="it-IT">
              <a:solidFill>
                <a:srgbClr val="6633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1520" y="2204864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00FF"/>
                </a:solidFill>
                <a:cs typeface="Times New Roman" pitchFamily="18" charset="0"/>
              </a:rPr>
              <a:t>7) purezza chimica (% di impurezze di cui è fatto il filtro e che possono inquinare il prodotto).</a:t>
            </a:r>
            <a:r>
              <a:rPr lang="it-IT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/>
        </p:nvSpPr>
        <p:spPr>
          <a:xfrm>
            <a:off x="683568" y="2348880"/>
            <a:ext cx="7772400" cy="172819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it-IT" sz="2800" b="1" kern="0" dirty="0" smtClean="0"/>
              <a:t>Vantaggi della filtrazione per depressione</a:t>
            </a:r>
            <a:endParaRPr lang="it-IT" sz="2800" kern="0" dirty="0" smtClean="0"/>
          </a:p>
          <a:p>
            <a:pPr eaLnBrk="1" hangingPunct="1"/>
            <a:r>
              <a:rPr lang="it-IT" sz="2800" kern="0" dirty="0" smtClean="0"/>
              <a:t>tempo di filtrazione veloce  </a:t>
            </a:r>
          </a:p>
          <a:p>
            <a:pPr eaLnBrk="1" hangingPunct="1"/>
            <a:r>
              <a:rPr lang="it-IT" sz="2800" kern="0" dirty="0" smtClean="0"/>
              <a:t>permette di asciugare almeno parzialmente i soluti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3568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FILTRAZIONE PER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DEPRESSIONE</a:t>
            </a:r>
            <a:endParaRPr lang="it-IT" b="1" dirty="0">
              <a:solidFill>
                <a:srgbClr val="FF0000"/>
              </a:solidFill>
            </a:endParaRPr>
          </a:p>
          <a:p>
            <a:pPr>
              <a:defRPr/>
            </a:pPr>
            <a:endParaRPr lang="it-IT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Risulta pratica, quando si è interessati al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ricupero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 SOLIDO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3156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484164" y="2405672"/>
            <a:ext cx="2736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imbuto filtrante di </a:t>
            </a:r>
            <a:r>
              <a:rPr lang="it-IT" dirty="0" err="1"/>
              <a:t>Hirsch</a:t>
            </a:r>
            <a:r>
              <a:rPr lang="it-IT" dirty="0"/>
              <a:t> in porcellana</a:t>
            </a: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39" y="1325552"/>
            <a:ext cx="10795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827584" y="2357059"/>
            <a:ext cx="2881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imbuto filtrante di </a:t>
            </a:r>
            <a:r>
              <a:rPr lang="it-IT" dirty="0" err="1"/>
              <a:t>B</a:t>
            </a:r>
            <a:r>
              <a:rPr lang="it-IT" dirty="0" err="1">
                <a:cs typeface="Times New Roman" pitchFamily="18" charset="0"/>
              </a:rPr>
              <a:t>ü</a:t>
            </a:r>
            <a:r>
              <a:rPr lang="it-IT" dirty="0" err="1"/>
              <a:t>chner</a:t>
            </a:r>
            <a:r>
              <a:rPr lang="it-IT" dirty="0"/>
              <a:t> in porcellana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4212" y="407809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/>
              <a:t>Si usa un imbuto </a:t>
            </a:r>
            <a:r>
              <a:rPr lang="it-IT" dirty="0"/>
              <a:t>di</a:t>
            </a:r>
            <a:r>
              <a:rPr lang="it-IT" b="1" dirty="0"/>
              <a:t> B</a:t>
            </a:r>
            <a:r>
              <a:rPr lang="en-US" b="1" dirty="0">
                <a:cs typeface="Times New Roman" pitchFamily="18" charset="0"/>
              </a:rPr>
              <a:t>ü</a:t>
            </a:r>
            <a:r>
              <a:rPr lang="it-IT" b="1" dirty="0" err="1"/>
              <a:t>chner</a:t>
            </a:r>
            <a:r>
              <a:rPr lang="it-IT" dirty="0"/>
              <a:t> (o di</a:t>
            </a:r>
            <a:r>
              <a:rPr lang="it-IT" b="1" dirty="0"/>
              <a:t> </a:t>
            </a:r>
            <a:r>
              <a:rPr lang="it-IT" b="1" dirty="0" err="1"/>
              <a:t>Hirsch</a:t>
            </a:r>
            <a:r>
              <a:rPr lang="it-IT" dirty="0"/>
              <a:t>) </a:t>
            </a:r>
            <a:r>
              <a:rPr lang="it-IT" dirty="0" smtClean="0"/>
              <a:t>supportato su beuta per vuoto munita di guarnizione conica in gomma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2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16016" y="134076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dirty="0"/>
              <a:t>imbuto </a:t>
            </a:r>
            <a:r>
              <a:rPr lang="it-IT" dirty="0" smtClean="0"/>
              <a:t>di </a:t>
            </a:r>
            <a:r>
              <a:rPr lang="it-IT" dirty="0" err="1"/>
              <a:t>B</a:t>
            </a:r>
            <a:r>
              <a:rPr lang="it-IT" dirty="0" err="1">
                <a:cs typeface="Times New Roman" pitchFamily="18" charset="0"/>
              </a:rPr>
              <a:t>ü</a:t>
            </a:r>
            <a:r>
              <a:rPr lang="it-IT" dirty="0" err="1"/>
              <a:t>chner</a:t>
            </a:r>
            <a:r>
              <a:rPr lang="it-IT" dirty="0"/>
              <a:t> </a:t>
            </a:r>
            <a:r>
              <a:rPr lang="it-IT" dirty="0" smtClean="0"/>
              <a:t>supportato su beuta da vuoto</a:t>
            </a:r>
            <a:endParaRPr lang="it-IT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15035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7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85" y="2644131"/>
            <a:ext cx="9032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23528" y="116632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 smtClean="0"/>
              <a:t>E' sempre necessaria una pompa aspirante ad acqua (se prodotti non tossici) oppure meccanica con filtri se i prodotti sono tossici</a:t>
            </a:r>
            <a:endParaRPr lang="it-IT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5796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391447" y="5135489"/>
            <a:ext cx="101277" cy="438945"/>
          </a:xfrm>
          <a:prstGeom prst="downArrow">
            <a:avLst>
              <a:gd name="adj1" fmla="val 50000"/>
              <a:gd name="adj2" fmla="val 251665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5" y="2685406"/>
            <a:ext cx="9032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012160" y="3098156"/>
            <a:ext cx="1008062" cy="71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394872" y="988368"/>
            <a:ext cx="144463" cy="574675"/>
          </a:xfrm>
          <a:prstGeom prst="downArrow">
            <a:avLst>
              <a:gd name="adj1" fmla="val 50000"/>
              <a:gd name="adj2" fmla="val 994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5400000">
            <a:off x="6457454" y="3076724"/>
            <a:ext cx="144462" cy="574675"/>
          </a:xfrm>
          <a:prstGeom prst="downArrow">
            <a:avLst>
              <a:gd name="adj1" fmla="val 50000"/>
              <a:gd name="adj2" fmla="val 994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504213" y="5114739"/>
            <a:ext cx="107897" cy="473075"/>
          </a:xfrm>
          <a:prstGeom prst="downArrow">
            <a:avLst>
              <a:gd name="adj1" fmla="val 50000"/>
              <a:gd name="adj2" fmla="val 994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65613" y="988368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b="1">
                <a:solidFill>
                  <a:srgbClr val="FFC000"/>
                </a:solidFill>
              </a:rPr>
              <a:t>aria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919186" y="2410691"/>
            <a:ext cx="997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</a:rPr>
              <a:t>acqua</a:t>
            </a:r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47" y="1936106"/>
            <a:ext cx="728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30"/>
          <p:cNvSpPr>
            <a:spLocks noChangeShapeType="1"/>
          </p:cNvSpPr>
          <p:nvPr/>
        </p:nvSpPr>
        <p:spPr bwMode="auto">
          <a:xfrm flipV="1">
            <a:off x="5391447" y="271556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5581947" y="2731443"/>
            <a:ext cx="3175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31047" y="1563043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rgbClr val="0000FF"/>
                </a:solidFill>
              </a:rPr>
              <a:t>rubinetto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283399" y="3356831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b="1">
                <a:solidFill>
                  <a:srgbClr val="FFC000"/>
                </a:solidFill>
              </a:rPr>
              <a:t>aria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724128" y="490255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 b="1">
                <a:solidFill>
                  <a:srgbClr val="FFC000"/>
                </a:solidFill>
              </a:rPr>
              <a:t>aria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rot="-5400000">
            <a:off x="4407198" y="2038565"/>
            <a:ext cx="71437" cy="719138"/>
          </a:xfrm>
          <a:prstGeom prst="downArrow">
            <a:avLst>
              <a:gd name="adj1" fmla="val 50000"/>
              <a:gd name="adj2" fmla="val 25166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427984" y="4869160"/>
            <a:ext cx="851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>
                <a:solidFill>
                  <a:srgbClr val="0000FF"/>
                </a:solidFill>
              </a:rPr>
              <a:t>acqua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8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ebaystatic.com/images/g/QlsAAOSw1x1UMHD9/s-l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736305" cy="24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75856" y="764704"/>
            <a:ext cx="564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usa pompa aspirante meccanica al posto di quella ad acqua </a:t>
            </a:r>
            <a:r>
              <a:rPr lang="it-IT" b="1" dirty="0" smtClean="0"/>
              <a:t>se i prodotti sono tossici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8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2457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Attenzione: sui banchi del lab sono presenti parecchi rubinetti collegati con pompe ad acqua.</a:t>
            </a:r>
          </a:p>
          <a:p>
            <a:endParaRPr lang="it-IT" dirty="0"/>
          </a:p>
          <a:p>
            <a:r>
              <a:rPr lang="it-IT" b="1" dirty="0" smtClean="0"/>
              <a:t>Prestare attenzione!!! Non collegare la beuta al rubinetto senza la pompa!!!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Picture 2" descr="Risultati immagini per pompa ad ac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1" y="1844825"/>
            <a:ext cx="35718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9"/>
            <a:ext cx="1219200" cy="25050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19" y="1700809"/>
            <a:ext cx="1009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20072" y="429309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pompa in plastica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429309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pompa in vetro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81719" y="458112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pompa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2088449" y="3480699"/>
            <a:ext cx="745132" cy="10801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305609" y="3154992"/>
            <a:ext cx="473819" cy="0"/>
          </a:xfrm>
          <a:prstGeom prst="straightConnector1">
            <a:avLst/>
          </a:prstGeom>
          <a:ln w="190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1868835" y="3866871"/>
            <a:ext cx="1" cy="540060"/>
          </a:xfrm>
          <a:prstGeom prst="straightConnector1">
            <a:avLst/>
          </a:prstGeom>
          <a:ln w="190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473607" y="440693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aspirazione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1714389" y="2852937"/>
            <a:ext cx="0" cy="1283964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061357" y="283073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aspirazione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5400000">
            <a:off x="1272660" y="3175461"/>
            <a:ext cx="7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acqua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6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2" y="980629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59" y="980629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47" y="980629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732234" y="3068191"/>
            <a:ext cx="5260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err="1" smtClean="0">
                <a:solidFill>
                  <a:srgbClr val="FF0000"/>
                </a:solidFill>
              </a:rPr>
              <a:t>büchner</a:t>
            </a:r>
            <a:r>
              <a:rPr lang="it-IT" smtClean="0">
                <a:solidFill>
                  <a:srgbClr val="FF0000"/>
                </a:solidFill>
              </a:rPr>
              <a:t> </a:t>
            </a:r>
            <a:r>
              <a:rPr lang="it-IT">
                <a:solidFill>
                  <a:srgbClr val="FF0000"/>
                </a:solidFill>
              </a:rPr>
              <a:t>con </a:t>
            </a:r>
            <a:r>
              <a:rPr lang="it-IT" smtClean="0">
                <a:solidFill>
                  <a:srgbClr val="FF0000"/>
                </a:solidFill>
              </a:rPr>
              <a:t>guarnizione conica o </a:t>
            </a:r>
            <a:r>
              <a:rPr lang="it-IT" err="1" smtClean="0">
                <a:solidFill>
                  <a:srgbClr val="FF0000"/>
                </a:solidFill>
              </a:rPr>
              <a:t>guko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 flipV="1">
            <a:off x="1164034" y="2564904"/>
            <a:ext cx="35719" cy="576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62721" y="1340768"/>
            <a:ext cx="1689919" cy="18004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1559" y="332656"/>
            <a:ext cx="813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Come si monta l’apparecchiatura per filtrazione per depressione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92696"/>
            <a:ext cx="2982885" cy="20924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620688"/>
            <a:ext cx="471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Sedimentazione per gravità: si ottiene la separazione grossolana del solido dal liquido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8448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caso della I esperienza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Cu(OH)</a:t>
            </a:r>
            <a:r>
              <a:rPr lang="it-IT" baseline="-25000" dirty="0" smtClean="0">
                <a:solidFill>
                  <a:srgbClr val="0000FF"/>
                </a:solidFill>
              </a:rPr>
              <a:t>2</a:t>
            </a:r>
            <a:r>
              <a:rPr lang="it-IT" dirty="0" smtClean="0">
                <a:solidFill>
                  <a:srgbClr val="0000FF"/>
                </a:solidFill>
              </a:rPr>
              <a:t> precipitato disperso</a:t>
            </a:r>
          </a:p>
          <a:p>
            <a:r>
              <a:rPr lang="it-IT" dirty="0" err="1" smtClean="0"/>
              <a:t>CuO</a:t>
            </a:r>
            <a:r>
              <a:rPr lang="it-IT" dirty="0" smtClean="0"/>
              <a:t> precipitato granulare/flocculento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5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1" y="332656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38" y="405681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66474" y="256547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Si deve appoggiare sul fondo dell'imbuto un dischetto di carta da filtro</a:t>
            </a:r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180033" y="909290"/>
            <a:ext cx="5041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180107" y="278149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161576" y="909290"/>
            <a:ext cx="1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1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1520" y="0"/>
            <a:ext cx="838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b="1" smtClean="0">
                <a:cs typeface="Times New Roman" pitchFamily="18" charset="0"/>
              </a:rPr>
              <a:t>Si possono adoperare anche filtri </a:t>
            </a:r>
            <a:r>
              <a:rPr lang="it-IT" b="1">
                <a:cs typeface="Times New Roman" pitchFamily="18" charset="0"/>
              </a:rPr>
              <a:t>in vetro sinterizzato</a:t>
            </a:r>
            <a:endParaRPr lang="it-IT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>
                <a:cs typeface="Times New Roman" pitchFamily="18" charset="0"/>
              </a:rPr>
              <a:t>Costituiti da imbuto in vetro sul cui fondo è disposta una piastra in vetro poroso (= sinterizzato): si usano come gli imbuti </a:t>
            </a:r>
            <a:r>
              <a:rPr lang="it-IT" err="1">
                <a:cs typeface="Times New Roman" pitchFamily="18" charset="0"/>
              </a:rPr>
              <a:t>Büchner</a:t>
            </a:r>
            <a:r>
              <a:rPr lang="it-IT">
                <a:cs typeface="Times New Roman" pitchFamily="18" charset="0"/>
              </a:rPr>
              <a:t> e cioè nella filtrazione per depressione, ma </a:t>
            </a:r>
            <a:r>
              <a:rPr lang="it-IT" b="1">
                <a:cs typeface="Times New Roman" pitchFamily="18" charset="0"/>
              </a:rPr>
              <a:t>non necessitano della carta</a:t>
            </a:r>
            <a:r>
              <a:rPr lang="it-IT">
                <a:cs typeface="Times New Roman" pitchFamily="18" charset="0"/>
              </a:rPr>
              <a:t>.</a:t>
            </a:r>
            <a:r>
              <a:rPr lang="it-IT"/>
              <a:t> </a:t>
            </a:r>
            <a:r>
              <a:rPr lang="it-IT" smtClean="0"/>
              <a:t>Pratici ma costosi.</a:t>
            </a:r>
            <a:endParaRPr lang="it-IT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2997200"/>
            <a:ext cx="4537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1) riutilizzabili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2) resistono a soluzioni di riducenti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o ossidanti </a:t>
            </a:r>
            <a:r>
              <a:rPr lang="it-IT" dirty="0" smtClean="0">
                <a:cs typeface="Times New Roman" pitchFamily="18" charset="0"/>
              </a:rPr>
              <a:t>forti</a:t>
            </a:r>
            <a:endParaRPr lang="it-IT" dirty="0"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16832"/>
            <a:ext cx="10953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18843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64088" y="4149080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0066FF"/>
                </a:solidFill>
              </a:rPr>
              <a:t>crogiolo     e      imbuto filtranti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886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3) si essiccano facilmente in stufa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4) hanno porosità regolare</a:t>
            </a:r>
            <a:r>
              <a:rPr lang="it-IT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15113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560" y="3042069"/>
            <a:ext cx="7236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imbuto filtrante di </a:t>
            </a:r>
            <a:r>
              <a:rPr lang="it-IT" err="1"/>
              <a:t>Hirsch</a:t>
            </a:r>
            <a:r>
              <a:rPr lang="it-IT"/>
              <a:t> in </a:t>
            </a:r>
            <a:r>
              <a:rPr lang="it-IT" smtClean="0"/>
              <a:t>vetro con filtro sinterizzato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5796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691680" y="476672"/>
            <a:ext cx="51982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imbuto di </a:t>
            </a:r>
            <a:r>
              <a:rPr lang="it-IT" err="1"/>
              <a:t>Hirsch</a:t>
            </a:r>
            <a:r>
              <a:rPr lang="it-IT"/>
              <a:t> in vetro con cono normalizzato, attacco per pompa aspirante e setto in vetro sinterizzato: non necessita del </a:t>
            </a:r>
            <a:r>
              <a:rPr lang="it-IT" err="1" smtClean="0"/>
              <a:t>guko</a:t>
            </a:r>
            <a:r>
              <a:rPr lang="it-IT" smtClean="0"/>
              <a:t> ma di beuta con femmina normalizzata</a:t>
            </a:r>
            <a:endParaRPr lang="it-IT"/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2" y="280547"/>
            <a:ext cx="11382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3946" y="2102062"/>
            <a:ext cx="7611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/>
              <a:t>1) Si mette il composto in acqua e si scalda la soluzione: quando tutto il soluto è sciolto si esegue una veloce filtrazione </a:t>
            </a:r>
            <a:r>
              <a:rPr lang="it-IT" b="1" dirty="0"/>
              <a:t>della soluzione calda per gravità su filtro a pieghe:</a:t>
            </a:r>
            <a:r>
              <a:rPr lang="it-IT" b="1" dirty="0">
                <a:solidFill>
                  <a:srgbClr val="FF3300"/>
                </a:solidFill>
              </a:rPr>
              <a:t>           eliminazione </a:t>
            </a:r>
            <a:r>
              <a:rPr lang="it-IT" b="1" dirty="0" err="1">
                <a:solidFill>
                  <a:srgbClr val="FF3300"/>
                </a:solidFill>
              </a:rPr>
              <a:t>impurezze</a:t>
            </a:r>
            <a:r>
              <a:rPr lang="it-IT" b="1" dirty="0">
                <a:solidFill>
                  <a:srgbClr val="FF3300"/>
                </a:solidFill>
              </a:rPr>
              <a:t> insolubili a </a:t>
            </a:r>
            <a:r>
              <a:rPr lang="it-IT" b="1" dirty="0" smtClean="0">
                <a:solidFill>
                  <a:srgbClr val="FF3300"/>
                </a:solidFill>
              </a:rPr>
              <a:t>caldo che restano nel filtro 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381877" y="3446579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53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84" y="2241076"/>
            <a:ext cx="1160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3946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Esempio di purificazione di un composto solido per filtrazioni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3329" y="980728"/>
            <a:ext cx="801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supponga di voler purificare un composto solubile in acqua che possa essere contaminato da </a:t>
            </a:r>
            <a:r>
              <a:rPr lang="it-IT" dirty="0" err="1" smtClean="0"/>
              <a:t>impurezze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2" y="260648"/>
            <a:ext cx="80082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/>
              <a:t>2) Raffreddamento lento della soluzione                </a:t>
            </a:r>
            <a:r>
              <a:rPr lang="it-IT" b="1" dirty="0">
                <a:solidFill>
                  <a:srgbClr val="FF3300"/>
                </a:solidFill>
              </a:rPr>
              <a:t>precipitazione lenta del soluto per </a:t>
            </a:r>
            <a:r>
              <a:rPr lang="it-IT" b="1" dirty="0" smtClean="0">
                <a:solidFill>
                  <a:srgbClr val="FF3300"/>
                </a:solidFill>
              </a:rPr>
              <a:t>ottenere </a:t>
            </a:r>
            <a:r>
              <a:rPr lang="it-IT" b="1" dirty="0">
                <a:solidFill>
                  <a:srgbClr val="FF3300"/>
                </a:solidFill>
              </a:rPr>
              <a:t>cristalli </a:t>
            </a:r>
            <a:r>
              <a:rPr lang="it-IT" b="1" dirty="0" smtClean="0">
                <a:solidFill>
                  <a:srgbClr val="FF3300"/>
                </a:solidFill>
              </a:rPr>
              <a:t>grandi e quindi meglio separabili e di piccola superficie totale.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552" y="1880595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smtClean="0"/>
              <a:t>3) Attesa </a:t>
            </a:r>
            <a:r>
              <a:rPr lang="it-IT" b="1"/>
              <a:t>per far crescere i cristalli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6054501" y="5365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4213" y="646837"/>
            <a:ext cx="805815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/>
              <a:t>4) Filtrazione </a:t>
            </a:r>
            <a:r>
              <a:rPr lang="it-IT" b="1" dirty="0"/>
              <a:t>del precipitato per depressione su imbuto </a:t>
            </a:r>
            <a:r>
              <a:rPr lang="it-IT" b="1" dirty="0" err="1"/>
              <a:t>B</a:t>
            </a:r>
            <a:r>
              <a:rPr lang="it-IT" b="1" dirty="0" err="1">
                <a:cs typeface="Times New Roman" pitchFamily="18" charset="0"/>
              </a:rPr>
              <a:t>ü</a:t>
            </a:r>
            <a:r>
              <a:rPr lang="it-IT" b="1" dirty="0" err="1"/>
              <a:t>chner</a:t>
            </a:r>
            <a:r>
              <a:rPr lang="it-IT" b="1" dirty="0"/>
              <a:t>:</a:t>
            </a:r>
            <a:r>
              <a:rPr lang="it-IT" dirty="0"/>
              <a:t>         </a:t>
            </a:r>
            <a:r>
              <a:rPr lang="it-IT" dirty="0">
                <a:solidFill>
                  <a:srgbClr val="0066FF"/>
                </a:solidFill>
              </a:rPr>
              <a:t>eliminazione delle </a:t>
            </a:r>
            <a:r>
              <a:rPr lang="it-IT" dirty="0" err="1">
                <a:solidFill>
                  <a:srgbClr val="0066FF"/>
                </a:solidFill>
              </a:rPr>
              <a:t>impurezze</a:t>
            </a:r>
            <a:r>
              <a:rPr lang="it-IT" dirty="0">
                <a:solidFill>
                  <a:srgbClr val="0066FF"/>
                </a:solidFill>
              </a:rPr>
              <a:t> </a:t>
            </a:r>
            <a:r>
              <a:rPr lang="it-IT" dirty="0" smtClean="0">
                <a:solidFill>
                  <a:srgbClr val="0066FF"/>
                </a:solidFill>
              </a:rPr>
              <a:t>solubili </a:t>
            </a:r>
            <a:r>
              <a:rPr lang="it-IT" dirty="0">
                <a:solidFill>
                  <a:srgbClr val="0066FF"/>
                </a:solidFill>
              </a:rPr>
              <a:t>a </a:t>
            </a:r>
            <a:r>
              <a:rPr lang="it-IT" dirty="0" smtClean="0">
                <a:solidFill>
                  <a:srgbClr val="0066FF"/>
                </a:solidFill>
              </a:rPr>
              <a:t>freddo che vanno nella beuta mentre il solido puro resta nell’imbuto.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3644900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smtClean="0"/>
              <a:t>5) Lavaggio </a:t>
            </a:r>
            <a:r>
              <a:rPr lang="it-IT" b="1"/>
              <a:t>del precipitato col solvente: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8000"/>
                </a:solidFill>
              </a:rPr>
              <a:t>Eliminazione (parziale) </a:t>
            </a:r>
            <a:r>
              <a:rPr lang="it-IT" err="1">
                <a:solidFill>
                  <a:srgbClr val="008000"/>
                </a:solidFill>
              </a:rPr>
              <a:t>impurezze</a:t>
            </a:r>
            <a:r>
              <a:rPr lang="it-IT">
                <a:solidFill>
                  <a:srgbClr val="008000"/>
                </a:solidFill>
              </a:rPr>
              <a:t> superficiali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124075" y="126876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227763" y="3933056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639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25" y="2118494"/>
            <a:ext cx="19446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nimBg="1"/>
      <p:bldP spid="194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8336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761978" y="3284984"/>
            <a:ext cx="381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 smtClean="0">
                <a:latin typeface="Times New Roman" pitchFamily="18" charset="0"/>
              </a:rPr>
              <a:t>Si </a:t>
            </a:r>
            <a:r>
              <a:rPr lang="it-IT" altLang="it-IT" dirty="0">
                <a:latin typeface="Times New Roman" pitchFamily="18" charset="0"/>
              </a:rPr>
              <a:t>usano gli imbuti separatori di Squibb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3761978" y="1062731"/>
            <a:ext cx="47704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 dirty="0">
                <a:latin typeface="Times New Roman" pitchFamily="18" charset="0"/>
              </a:rPr>
              <a:t>Uso</a:t>
            </a:r>
            <a:r>
              <a:rPr lang="it-IT" altLang="it-IT" dirty="0">
                <a:latin typeface="Times New Roman" pitchFamily="18" charset="0"/>
              </a:rPr>
              <a:t>: </a:t>
            </a:r>
            <a:r>
              <a:rPr lang="it-IT" altLang="it-IT" b="1" dirty="0">
                <a:solidFill>
                  <a:srgbClr val="FF0000"/>
                </a:solidFill>
                <a:latin typeface="Times New Roman" pitchFamily="18" charset="0"/>
              </a:rPr>
              <a:t>estrazione</a:t>
            </a:r>
            <a:r>
              <a:rPr lang="it-IT" altLang="it-IT" dirty="0">
                <a:latin typeface="Times New Roman" pitchFamily="18" charset="0"/>
              </a:rPr>
              <a:t> selettiva di uno o più composti da una</a:t>
            </a:r>
            <a:r>
              <a:rPr lang="it-IT" altLang="it-IT" b="1" dirty="0">
                <a:latin typeface="Times New Roman" pitchFamily="18" charset="0"/>
              </a:rPr>
              <a:t> miscela in soluzione.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724595" y="316001"/>
            <a:ext cx="6871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800" b="1" dirty="0" smtClean="0">
                <a:solidFill>
                  <a:srgbClr val="FF0000"/>
                </a:solidFill>
                <a:latin typeface="Times New Roman" pitchFamily="18" charset="0"/>
              </a:rPr>
              <a:t>ESTRAZIONE   </a:t>
            </a:r>
            <a:r>
              <a:rPr lang="it-IT" altLang="it-IT" sz="2800" dirty="0" smtClean="0">
                <a:latin typeface="Times New Roman" pitchFamily="18" charset="0"/>
              </a:rPr>
              <a:t>altro metodo di separazione</a:t>
            </a:r>
            <a:endParaRPr lang="it-IT" altLang="it-IT" sz="2800" dirty="0">
              <a:latin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1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18827" y="476250"/>
            <a:ext cx="7129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 smtClean="0">
                <a:latin typeface="Times New Roman" pitchFamily="18" charset="0"/>
              </a:rPr>
              <a:t>Es. Si </a:t>
            </a:r>
            <a:r>
              <a:rPr lang="it-IT" altLang="it-IT" dirty="0">
                <a:latin typeface="Times New Roman" pitchFamily="18" charset="0"/>
              </a:rPr>
              <a:t>vuole estrarre una sostanza </a:t>
            </a:r>
            <a:r>
              <a:rPr lang="it-IT" altLang="it-IT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dirty="0">
                <a:latin typeface="Times New Roman" pitchFamily="18" charset="0"/>
              </a:rPr>
              <a:t> da una miscela </a:t>
            </a:r>
            <a:r>
              <a:rPr lang="it-IT" altLang="it-IT" b="1" dirty="0">
                <a:latin typeface="Times New Roman" pitchFamily="18" charset="0"/>
              </a:rPr>
              <a:t>sciolta</a:t>
            </a:r>
            <a:r>
              <a:rPr lang="it-IT" altLang="it-IT" dirty="0">
                <a:latin typeface="Times New Roman" pitchFamily="18" charset="0"/>
              </a:rPr>
              <a:t> in acqua costituita da </a:t>
            </a:r>
            <a:r>
              <a:rPr lang="it-IT" altLang="it-IT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b="1" dirty="0">
                <a:latin typeface="Times New Roman" pitchFamily="18" charset="0"/>
              </a:rPr>
              <a:t>+</a:t>
            </a:r>
            <a:r>
              <a:rPr lang="it-IT" altLang="it-IT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it-IT" altLang="it-IT" dirty="0">
                <a:latin typeface="Times New Roman" pitchFamily="18" charset="0"/>
              </a:rPr>
              <a:t>.</a:t>
            </a:r>
          </a:p>
        </p:txBody>
      </p:sp>
      <p:pic>
        <p:nvPicPr>
          <p:cNvPr id="45067" name="Picture 13" descr="Squib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4744"/>
            <a:ext cx="720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21"/>
          <p:cNvSpPr txBox="1">
            <a:spLocks noChangeArrowheads="1"/>
          </p:cNvSpPr>
          <p:nvPr/>
        </p:nvSpPr>
        <p:spPr bwMode="auto">
          <a:xfrm>
            <a:off x="6804248" y="1844824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dirty="0" err="1">
                <a:latin typeface="Times New Roman" pitchFamily="18" charset="0"/>
              </a:rPr>
              <a:t>+</a:t>
            </a:r>
            <a:r>
              <a:rPr lang="it-IT" altLang="it-IT" dirty="0" err="1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it-IT" altLang="it-IT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8827" y="1628800"/>
            <a:ext cx="641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/>
              <a:t>Si mette la soluzione </a:t>
            </a:r>
            <a:r>
              <a:rPr lang="it-IT" altLang="it-IT" dirty="0" smtClean="0"/>
              <a:t>acquosa contenente </a:t>
            </a:r>
            <a:r>
              <a:rPr lang="it-IT" altLang="it-IT" dirty="0" smtClean="0">
                <a:solidFill>
                  <a:srgbClr val="FF0000"/>
                </a:solidFill>
              </a:rPr>
              <a:t>A</a:t>
            </a:r>
            <a:r>
              <a:rPr lang="it-IT" altLang="it-IT" dirty="0" smtClean="0"/>
              <a:t>+</a:t>
            </a:r>
            <a:r>
              <a:rPr lang="it-IT" altLang="it-IT" dirty="0" smtClean="0">
                <a:solidFill>
                  <a:srgbClr val="0000FF"/>
                </a:solidFill>
              </a:rPr>
              <a:t>B</a:t>
            </a:r>
            <a:r>
              <a:rPr lang="it-IT" altLang="it-IT" dirty="0" smtClean="0"/>
              <a:t> in </a:t>
            </a:r>
            <a:r>
              <a:rPr lang="it-IT" altLang="it-IT" dirty="0"/>
              <a:t>un imbuto estrattore di Squibb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395536" y="2564904"/>
            <a:ext cx="5472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it-IT" altLang="it-IT" dirty="0">
                <a:latin typeface="Times New Roman" pitchFamily="18" charset="0"/>
              </a:rPr>
              <a:t>Si scuote con violenza, sfiatando per eliminare eventuali gas.</a:t>
            </a:r>
          </a:p>
        </p:txBody>
      </p:sp>
      <p:pic>
        <p:nvPicPr>
          <p:cNvPr id="4" name="Picture 30" descr="Squib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88840"/>
            <a:ext cx="7191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595964" y="278157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7596336" y="3212976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 smtClean="0">
                <a:solidFill>
                  <a:srgbClr val="0000FF"/>
                </a:solidFill>
                <a:latin typeface="Times New Roman" pitchFamily="18" charset="0"/>
              </a:rPr>
              <a:t>B+</a:t>
            </a:r>
            <a:r>
              <a:rPr lang="it-IT" altLang="it-IT" sz="1600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it-IT" altLang="it-IT" sz="1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95536" y="3573016"/>
            <a:ext cx="5544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it-IT" altLang="it-IT" dirty="0" smtClean="0">
                <a:latin typeface="Times New Roman" pitchFamily="18" charset="0"/>
              </a:rPr>
              <a:t> </a:t>
            </a:r>
            <a:r>
              <a:rPr lang="it-IT" altLang="it-IT" dirty="0">
                <a:latin typeface="Times New Roman" pitchFamily="18" charset="0"/>
              </a:rPr>
              <a:t>resta </a:t>
            </a:r>
            <a:r>
              <a:rPr lang="it-IT" altLang="it-IT" dirty="0" smtClean="0">
                <a:latin typeface="Times New Roman" pitchFamily="18" charset="0"/>
              </a:rPr>
              <a:t>tutto nell’acqua, invece </a:t>
            </a:r>
            <a:r>
              <a:rPr lang="it-IT" altLang="it-IT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dirty="0">
                <a:latin typeface="Times New Roman" pitchFamily="18" charset="0"/>
              </a:rPr>
              <a:t> si</a:t>
            </a:r>
            <a:r>
              <a:rPr lang="it-IT" altLang="it-IT" b="1" dirty="0">
                <a:latin typeface="Times New Roman" pitchFamily="18" charset="0"/>
              </a:rPr>
              <a:t> ripartisce</a:t>
            </a:r>
            <a:r>
              <a:rPr lang="it-IT" altLang="it-IT" dirty="0">
                <a:latin typeface="Times New Roman" pitchFamily="18" charset="0"/>
              </a:rPr>
              <a:t> nei 2 </a:t>
            </a:r>
            <a:r>
              <a:rPr lang="it-IT" altLang="it-IT" dirty="0" smtClean="0">
                <a:latin typeface="Times New Roman" pitchFamily="18" charset="0"/>
              </a:rPr>
              <a:t>solventi</a:t>
            </a:r>
            <a:r>
              <a:rPr lang="it-IT" altLang="it-IT" dirty="0">
                <a:latin typeface="Times New Roman" pitchFamily="18" charset="0"/>
              </a:rPr>
              <a:t> </a:t>
            </a:r>
            <a:r>
              <a:rPr lang="it-IT" altLang="it-IT" dirty="0" smtClean="0">
                <a:latin typeface="Times New Roman" pitchFamily="18" charset="0"/>
              </a:rPr>
              <a:t>in base alla diversa solubilità che possiede in ciascuno di essi.</a:t>
            </a:r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536" y="404664"/>
            <a:ext cx="77048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/>
            <a:r>
              <a:rPr lang="it-IT" altLang="it-IT" dirty="0" smtClean="0">
                <a:latin typeface="Times New Roman" pitchFamily="18" charset="0"/>
              </a:rPr>
              <a:t>Si </a:t>
            </a:r>
            <a:r>
              <a:rPr lang="it-IT" altLang="it-IT" dirty="0">
                <a:latin typeface="Times New Roman" pitchFamily="18" charset="0"/>
              </a:rPr>
              <a:t>aggiunge un </a:t>
            </a:r>
            <a:r>
              <a:rPr lang="it-IT" altLang="it-IT" u="sng" dirty="0">
                <a:latin typeface="Times New Roman" pitchFamily="18" charset="0"/>
              </a:rPr>
              <a:t>solvente estrattore</a:t>
            </a:r>
            <a:r>
              <a:rPr lang="it-IT" altLang="it-IT" dirty="0">
                <a:latin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latin typeface="Times New Roman" pitchFamily="18" charset="0"/>
              </a:rPr>
              <a:t>immiscibile</a:t>
            </a:r>
            <a:r>
              <a:rPr lang="it-IT" altLang="it-IT" dirty="0">
                <a:latin typeface="Times New Roman" pitchFamily="18" charset="0"/>
              </a:rPr>
              <a:t> con l’acqua (ad es. </a:t>
            </a:r>
            <a:r>
              <a:rPr lang="it-IT" altLang="it-IT" dirty="0" smtClean="0">
                <a:latin typeface="Times New Roman" pitchFamily="18" charset="0"/>
              </a:rPr>
              <a:t>CCl</a:t>
            </a:r>
            <a:r>
              <a:rPr lang="it-IT" altLang="it-IT" baseline="-25000" dirty="0">
                <a:latin typeface="Times New Roman" pitchFamily="18" charset="0"/>
              </a:rPr>
              <a:t>4</a:t>
            </a:r>
            <a:r>
              <a:rPr lang="it-IT" altLang="it-IT" dirty="0" smtClean="0">
                <a:latin typeface="Times New Roman" pitchFamily="18" charset="0"/>
              </a:rPr>
              <a:t>, CHCl</a:t>
            </a:r>
            <a:r>
              <a:rPr lang="it-IT" altLang="it-IT" baseline="-25000" dirty="0" smtClean="0">
                <a:latin typeface="Times New Roman" pitchFamily="18" charset="0"/>
              </a:rPr>
              <a:t>3</a:t>
            </a:r>
            <a:r>
              <a:rPr lang="it-IT" altLang="it-IT" dirty="0" smtClean="0">
                <a:latin typeface="Times New Roman" pitchFamily="18" charset="0"/>
              </a:rPr>
              <a:t>, c-esano, </a:t>
            </a:r>
            <a:r>
              <a:rPr lang="it-IT" altLang="it-IT" dirty="0" err="1" smtClean="0">
                <a:latin typeface="Times New Roman" pitchFamily="18" charset="0"/>
              </a:rPr>
              <a:t>etc</a:t>
            </a:r>
            <a:r>
              <a:rPr lang="it-IT" altLang="it-IT" dirty="0" smtClean="0">
                <a:latin typeface="Times New Roman" pitchFamily="18" charset="0"/>
              </a:rPr>
              <a:t>) </a:t>
            </a:r>
            <a:r>
              <a:rPr lang="it-IT" altLang="it-IT" dirty="0">
                <a:latin typeface="Times New Roman" pitchFamily="18" charset="0"/>
              </a:rPr>
              <a:t>in cui la sostanza da estrarre </a:t>
            </a:r>
            <a:r>
              <a:rPr lang="it-IT" altLang="it-IT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dirty="0">
                <a:latin typeface="Times New Roman" pitchFamily="18" charset="0"/>
              </a:rPr>
              <a:t> sia </a:t>
            </a:r>
            <a:r>
              <a:rPr lang="it-IT" altLang="it-IT" dirty="0" smtClean="0">
                <a:latin typeface="Times New Roman" pitchFamily="18" charset="0"/>
              </a:rPr>
              <a:t>solubile </a:t>
            </a:r>
            <a:r>
              <a:rPr lang="it-IT" altLang="it-IT" u="sng" dirty="0" smtClean="0">
                <a:latin typeface="Times New Roman" pitchFamily="18" charset="0"/>
              </a:rPr>
              <a:t>ma </a:t>
            </a:r>
            <a:r>
              <a:rPr lang="it-IT" altLang="it-IT" u="sng" dirty="0">
                <a:latin typeface="Times New Roman" pitchFamily="18" charset="0"/>
              </a:rPr>
              <a:t>non lo </a:t>
            </a:r>
            <a:r>
              <a:rPr lang="it-IT" altLang="it-IT" u="sng" dirty="0" smtClean="0">
                <a:latin typeface="Times New Roman" pitchFamily="18" charset="0"/>
              </a:rPr>
              <a:t>sia </a:t>
            </a:r>
            <a:r>
              <a:rPr lang="it-IT" altLang="it-IT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  <a:p>
            <a:pPr algn="just"/>
            <a:r>
              <a:rPr lang="it-IT" altLang="it-IT" sz="2000" b="1" dirty="0" smtClean="0">
                <a:latin typeface="Times New Roman" pitchFamily="18" charset="0"/>
              </a:rPr>
              <a:t>(Attenzione solventi tossici, operare sotto cappa, indossare guanti e occhiali)</a:t>
            </a:r>
            <a:endParaRPr lang="it-IT" altLang="it-IT" sz="2000" b="1" dirty="0">
              <a:latin typeface="Times New Roman" pitchFamily="18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72200" y="33569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652120" y="27089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solv</a:t>
            </a:r>
            <a:r>
              <a:rPr lang="it-IT" dirty="0" smtClean="0"/>
              <a:t>. </a:t>
            </a:r>
            <a:r>
              <a:rPr lang="it-IT" dirty="0" err="1" smtClean="0"/>
              <a:t>org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83568" y="2348880"/>
            <a:ext cx="77760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/>
              <a:t>Applicabilità</a:t>
            </a:r>
            <a:r>
              <a:rPr lang="it-IT" dirty="0"/>
              <a:t>: solidi di grossa granulometria che si separano spontaneamente dal liquido che deve </a:t>
            </a:r>
            <a:r>
              <a:rPr lang="it-IT" dirty="0" smtClean="0"/>
              <a:t>rimanere il più limpido</a:t>
            </a:r>
            <a:r>
              <a:rPr lang="it-IT" dirty="0"/>
              <a:t> </a:t>
            </a:r>
            <a:r>
              <a:rPr lang="it-IT" dirty="0" smtClean="0"/>
              <a:t>possibile. 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58" y="261308"/>
            <a:ext cx="1743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encrypted-tbn3.gstatic.com/images?q=tbn:ANd9GcTMg9owjZmbbALEPgd9DTGgoScZS-46bf3uoTZnkSmwnwOuGYUi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Nd9GcSHq-jtV1HFcTAvcT-sJolhisca63z_VfaHOm1T9pGDT5pUghcZ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7" y="261308"/>
            <a:ext cx="2232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771800" y="18448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 di sedimentazione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6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683568" y="404664"/>
            <a:ext cx="2016323" cy="2994025"/>
            <a:chOff x="696715" y="642839"/>
            <a:chExt cx="2016323" cy="2994025"/>
          </a:xfrm>
        </p:grpSpPr>
        <p:pic>
          <p:nvPicPr>
            <p:cNvPr id="4608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590" y="2874864"/>
              <a:ext cx="5048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3" name="Text Box 10"/>
            <p:cNvSpPr txBox="1">
              <a:spLocks noChangeArrowheads="1"/>
            </p:cNvSpPr>
            <p:nvPr/>
          </p:nvSpPr>
          <p:spPr bwMode="auto">
            <a:xfrm>
              <a:off x="1344415" y="1795363"/>
              <a:ext cx="12246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dirty="0" smtClean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r>
                <a:rPr lang="it-IT" altLang="it-IT" dirty="0" smtClean="0">
                  <a:latin typeface="Times New Roman" pitchFamily="18" charset="0"/>
                </a:rPr>
                <a:t> puro</a:t>
              </a:r>
              <a:endParaRPr lang="it-IT" altLang="it-IT" dirty="0">
                <a:latin typeface="Times New Roman" pitchFamily="18" charset="0"/>
              </a:endParaRPr>
            </a:p>
          </p:txBody>
        </p:sp>
        <p:sp>
          <p:nvSpPr>
            <p:cNvPr id="46084" name="Text Box 11"/>
            <p:cNvSpPr txBox="1">
              <a:spLocks noChangeArrowheads="1"/>
            </p:cNvSpPr>
            <p:nvPr/>
          </p:nvSpPr>
          <p:spPr bwMode="auto">
            <a:xfrm>
              <a:off x="1415852" y="3090764"/>
              <a:ext cx="1297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dirty="0" smtClean="0">
                  <a:solidFill>
                    <a:srgbClr val="0000FF"/>
                  </a:solidFill>
                  <a:latin typeface="Times New Roman" pitchFamily="18" charset="0"/>
                </a:rPr>
                <a:t>B+</a:t>
              </a:r>
              <a:r>
                <a:rPr lang="it-IT" altLang="it-IT" sz="1800" dirty="0" smtClean="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it-IT" altLang="it-IT" sz="18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pic>
          <p:nvPicPr>
            <p:cNvPr id="46085" name="Picture 12" descr="Squibb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15" y="642839"/>
              <a:ext cx="720725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6" name="Text Box 17"/>
          <p:cNvSpPr txBox="1">
            <a:spLocks noChangeArrowheads="1"/>
          </p:cNvSpPr>
          <p:nvPr/>
        </p:nvSpPr>
        <p:spPr bwMode="auto">
          <a:xfrm>
            <a:off x="3059832" y="260648"/>
            <a:ext cx="5400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dirty="0" smtClean="0">
                <a:latin typeface="Times New Roman" pitchFamily="18" charset="0"/>
              </a:rPr>
              <a:t>Si apre il rubinetto e si separano </a:t>
            </a:r>
            <a:r>
              <a:rPr lang="it-IT" altLang="it-IT" dirty="0">
                <a:latin typeface="Times New Roman" pitchFamily="18" charset="0"/>
              </a:rPr>
              <a:t>le 2 </a:t>
            </a:r>
            <a:r>
              <a:rPr lang="it-IT" altLang="it-IT" dirty="0" smtClean="0">
                <a:latin typeface="Times New Roman" pitchFamily="18" charset="0"/>
              </a:rPr>
              <a:t>fasi raccogliendo la </a:t>
            </a:r>
            <a:r>
              <a:rPr lang="it-IT" altLang="it-IT" dirty="0" err="1" smtClean="0">
                <a:latin typeface="Times New Roman" pitchFamily="18" charset="0"/>
              </a:rPr>
              <a:t>soluz</a:t>
            </a:r>
            <a:r>
              <a:rPr lang="it-IT" altLang="it-IT" dirty="0" smtClean="0">
                <a:latin typeface="Times New Roman" pitchFamily="18" charset="0"/>
              </a:rPr>
              <a:t>. acquosa contenente </a:t>
            </a:r>
            <a:r>
              <a:rPr lang="it-IT" altLang="it-IT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it-IT" altLang="it-IT" dirty="0" smtClean="0">
                <a:latin typeface="Times New Roman" pitchFamily="18" charset="0"/>
              </a:rPr>
              <a:t> e un po' di </a:t>
            </a:r>
            <a:r>
              <a:rPr lang="it-IT" altLang="it-IT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dirty="0" smtClean="0">
                <a:latin typeface="Times New Roman" pitchFamily="18" charset="0"/>
              </a:rPr>
              <a:t> in un </a:t>
            </a:r>
            <a:r>
              <a:rPr lang="it-IT" altLang="it-IT" dirty="0" err="1" smtClean="0">
                <a:latin typeface="Times New Roman" pitchFamily="18" charset="0"/>
              </a:rPr>
              <a:t>beaker</a:t>
            </a:r>
            <a:r>
              <a:rPr lang="it-IT" altLang="it-IT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it-IT" altLang="it-IT" dirty="0" smtClean="0">
                <a:latin typeface="Times New Roman" pitchFamily="18" charset="0"/>
              </a:rPr>
              <a:t>nell’imbuto resta il solvente organico contenente </a:t>
            </a:r>
            <a:r>
              <a:rPr lang="it-IT" altLang="it-IT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it-IT" altLang="it-IT" dirty="0" smtClean="0">
                <a:latin typeface="Times New Roman" pitchFamily="18" charset="0"/>
              </a:rPr>
              <a:t> puro che può essere messo in un altro </a:t>
            </a:r>
            <a:r>
              <a:rPr lang="it-IT" altLang="it-IT" dirty="0" err="1" smtClean="0">
                <a:latin typeface="Times New Roman" pitchFamily="18" charset="0"/>
              </a:rPr>
              <a:t>beaker</a:t>
            </a:r>
            <a:endParaRPr lang="it-IT" altLang="it-IT" dirty="0"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59832" y="285293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estrarre i residui di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smtClean="0"/>
              <a:t>dalla soluzione acquosa, si ripete l’estrazione  Si può estrarre più volte: per praticità ci si limita al </a:t>
            </a:r>
            <a:r>
              <a:rPr lang="it-IT" dirty="0" err="1" smtClean="0"/>
              <a:t>max</a:t>
            </a:r>
            <a:r>
              <a:rPr lang="it-IT" dirty="0" smtClean="0"/>
              <a:t> a 3 - 4.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33569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31640" y="112474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solv</a:t>
            </a:r>
            <a:r>
              <a:rPr lang="it-IT" dirty="0" smtClean="0"/>
              <a:t>. </a:t>
            </a:r>
            <a:r>
              <a:rPr lang="it-IT" dirty="0" err="1" smtClean="0"/>
              <a:t>org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0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47667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fine resta la soluzione acquosa contenente solo </a:t>
            </a:r>
            <a:r>
              <a:rPr lang="it-IT" dirty="0" smtClean="0">
                <a:solidFill>
                  <a:srgbClr val="0000FF"/>
                </a:solidFill>
              </a:rPr>
              <a:t>B</a:t>
            </a:r>
            <a:r>
              <a:rPr lang="it-IT" dirty="0" smtClean="0"/>
              <a:t> e la soluzione organica contenente solo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silvercorpmetals.com/files/images/projects/three_stage_settling_p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528716" cy="2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1886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Sedimentazione industriale di acque</a:t>
            </a:r>
            <a:endParaRPr lang="it-IT" dirty="0"/>
          </a:p>
        </p:txBody>
      </p:sp>
      <p:pic>
        <p:nvPicPr>
          <p:cNvPr id="6146" name="Picture 2" descr="http://www.salottidelgusto.com/wp-content/uploads/2014/12/Schermata-12-2457015-alle-01.55.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168352" cy="21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39952" y="2852936"/>
            <a:ext cx="365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Sedimentazione del vino nel decantatore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encrypted-tbn1.gstatic.com/images?q=tbn:ANd9GcTixwVaN1rryf4sd6i26U9YrVDBPwspr0_TEWlNecTJ--IoACIk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87" y="17837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611560" y="692696"/>
            <a:ext cx="545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Si può adoperare anche per separare liquidi immiscibili</a:t>
            </a:r>
          </a:p>
          <a:p>
            <a:pPr eaLnBrk="1" hangingPunct="1"/>
            <a:r>
              <a:rPr lang="it-IT"/>
              <a:t>es. acqua e olio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5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6139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mtClean="0">
                <a:cs typeface="Times New Roman" pitchFamily="18" charset="0"/>
              </a:rPr>
              <a:t>Si usa quando </a:t>
            </a:r>
            <a:r>
              <a:rPr lang="it-IT">
                <a:cs typeface="Times New Roman" pitchFamily="18" charset="0"/>
              </a:rPr>
              <a:t>la sedimentazione per gravità è un processo lento o/e il solido ha granulometria molto fine </a:t>
            </a:r>
            <a:r>
              <a:rPr lang="it-IT" smtClean="0">
                <a:cs typeface="Times New Roman" pitchFamily="18" charset="0"/>
              </a:rPr>
              <a:t>e resta in sospensione.</a:t>
            </a:r>
            <a:r>
              <a:rPr lang="it-IT" smtClean="0"/>
              <a:t> </a:t>
            </a:r>
            <a:endParaRPr lang="it-IT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CENTRIFUGAZIONE     </a:t>
            </a:r>
            <a:r>
              <a:rPr lang="it-IT" dirty="0" smtClean="0">
                <a:solidFill>
                  <a:srgbClr val="0000FF"/>
                </a:solidFill>
              </a:rPr>
              <a:t>sedimentazione per forza centrifuga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s://upload.wikimedia.org/wikipedia/commons/thumb/d/dd/WaterAndFlourSuspensionLiquid.jpg/220px-WaterAndFlourSuspensionLiqu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2000"/>
            <a:ext cx="1044460" cy="17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83768" y="2034064"/>
            <a:ext cx="464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es. Cu(OH)</a:t>
            </a:r>
            <a:r>
              <a:rPr lang="it-IT" baseline="-25000" dirty="0" smtClean="0"/>
              <a:t>2</a:t>
            </a:r>
            <a:r>
              <a:rPr lang="it-IT" dirty="0" smtClean="0"/>
              <a:t> oppure farina in H</a:t>
            </a:r>
            <a:r>
              <a:rPr lang="it-IT" baseline="-25000" dirty="0" smtClean="0"/>
              <a:t>2</a:t>
            </a:r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544" y="116632"/>
            <a:ext cx="8305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cs typeface="Times New Roman" pitchFamily="18" charset="0"/>
              </a:rPr>
              <a:t>La miscela soluto-solvente viene introdotta in contenitori di vetro o di plastica (provette col fondo conico) che vengono alloggiati in porta campioni posti all'interno di una centrifuga meccanica.</a:t>
            </a:r>
            <a:r>
              <a:rPr lang="it-IT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smtClean="0">
                <a:cs typeface="Times New Roman" pitchFamily="18" charset="0"/>
              </a:rPr>
              <a:t>La velocità </a:t>
            </a:r>
            <a:r>
              <a:rPr lang="it-IT" dirty="0">
                <a:cs typeface="Times New Roman" pitchFamily="18" charset="0"/>
              </a:rPr>
              <a:t>di sedimentazione aumenta con l'accelerazione a cui la miscela viene sottoposta  (legge di </a:t>
            </a:r>
            <a:r>
              <a:rPr lang="it-IT" dirty="0" err="1">
                <a:cs typeface="Times New Roman" pitchFamily="18" charset="0"/>
              </a:rPr>
              <a:t>Stokes</a:t>
            </a:r>
            <a:r>
              <a:rPr lang="it-IT" dirty="0" smtClean="0">
                <a:cs typeface="Times New Roman" pitchFamily="18" charset="0"/>
              </a:rPr>
              <a:t>).</a:t>
            </a:r>
            <a:endParaRPr lang="it-IT" dirty="0"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4" y="2318495"/>
            <a:ext cx="13144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88" y="2411561"/>
            <a:ext cx="2273761" cy="15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462" y="2675083"/>
            <a:ext cx="1584176" cy="9425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60389" y="2546210"/>
            <a:ext cx="147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eppendorf</a:t>
            </a:r>
            <a:r>
              <a:rPr lang="it-IT" dirty="0" smtClean="0"/>
              <a:t> per piccoli volumi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2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23528" y="3573016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centrifughe normali, raffreddate, ultracentrifughe,… 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17" y="188665"/>
            <a:ext cx="22637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2" y="333127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FF10-2421-4C5B-9F76-3E348A6E9BE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5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1337</Words>
  <Application>Microsoft Office PowerPoint</Application>
  <PresentationFormat>Presentazione su schermo (4:3)</PresentationFormat>
  <Paragraphs>173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4" baseType="lpstr">
      <vt:lpstr>Calibri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tavagnac</dc:creator>
  <cp:lastModifiedBy>Claudio Tavagnacco</cp:lastModifiedBy>
  <cp:revision>1045</cp:revision>
  <dcterms:created xsi:type="dcterms:W3CDTF">2003-01-26T21:16:23Z</dcterms:created>
  <dcterms:modified xsi:type="dcterms:W3CDTF">2020-10-29T21:10:46Z</dcterms:modified>
</cp:coreProperties>
</file>