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55" r:id="rId2"/>
    <p:sldId id="359" r:id="rId3"/>
    <p:sldId id="361" r:id="rId4"/>
    <p:sldId id="362" r:id="rId5"/>
    <p:sldId id="363" r:id="rId6"/>
    <p:sldId id="364" r:id="rId7"/>
    <p:sldId id="356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996600"/>
    <a:srgbClr val="33CC33"/>
    <a:srgbClr val="FF9933"/>
    <a:srgbClr val="00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40EE4-B0D3-48BA-99DB-D7F0104F1AEB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FB351-7FA5-42EF-AFA7-11ECD5EE206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F159-A330-4BC6-AE95-22B151A65BD2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1E72-7530-4529-97B9-625442D45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14480" y="2496917"/>
            <a:ext cx="6032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PATOLOGIA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6258360" y="755300"/>
            <a:ext cx="1402320" cy="500066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530660" y="731202"/>
            <a:ext cx="1500198" cy="500066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4668" y="1630258"/>
            <a:ext cx="90011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it-IT" altLang="it-IT" sz="2000" b="1" dirty="0" smtClean="0">
                <a:latin typeface="Times New Roman" pitchFamily="18" charset="0"/>
                <a:cs typeface="Times New Roman" pitchFamily="18" charset="0"/>
              </a:rPr>
              <a:t>NEL CASO IN CUI IL TUMORE </a:t>
            </a:r>
            <a:r>
              <a:rPr lang="it-IT" altLang="it-IT" sz="2000" b="1" dirty="0">
                <a:latin typeface="Times New Roman" pitchFamily="18" charset="0"/>
                <a:cs typeface="Times New Roman" pitchFamily="18" charset="0"/>
              </a:rPr>
              <a:t>PRIMITIVO </a:t>
            </a:r>
            <a:r>
              <a:rPr lang="it-IT" altLang="it-IT" sz="2000" b="1" dirty="0" smtClean="0">
                <a:latin typeface="Times New Roman" pitchFamily="18" charset="0"/>
                <a:cs typeface="Times New Roman" pitchFamily="18" charset="0"/>
              </a:rPr>
              <a:t>SIA GIA</a:t>
            </a:r>
            <a:r>
              <a:rPr lang="it-IT" altLang="it-IT" sz="2000" b="1" dirty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it-IT" altLang="it-IT" sz="2000" b="1" dirty="0" err="1" smtClean="0">
                <a:latin typeface="Times New Roman" pitchFamily="18" charset="0"/>
                <a:cs typeface="Times New Roman" pitchFamily="18" charset="0"/>
              </a:rPr>
              <a:t>DIAGNOSTICATO…</a:t>
            </a:r>
            <a:endParaRPr lang="it-IT" altLang="it-IT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questo caso il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DOSAGGIO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dei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deve essere fatto per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1. Avere un valore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basale prima della terapia e dopo</a:t>
            </a:r>
          </a:p>
          <a:p>
            <a:pPr eaLnBrk="1" hangingPunct="1">
              <a:lnSpc>
                <a:spcPct val="20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2. Avere indicazioni indirette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sulla estensione della malattia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(i livelli ematici dei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sono proporzionali alla massa del tumore) </a:t>
            </a:r>
          </a:p>
          <a:p>
            <a:pPr eaLnBrk="1" hangingPunct="1">
              <a:lnSpc>
                <a:spcPct val="20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3. Avere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indicazioni aggiuntive circa l'</a:t>
            </a:r>
            <a:r>
              <a:rPr lang="it-IT" altLang="it-IT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istotipo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per i tumori nei quali diversi </a:t>
            </a:r>
            <a:r>
              <a:rPr lang="it-IT" altLang="it-IT" sz="2000" dirty="0" err="1" smtClean="0">
                <a:latin typeface="Times New Roman" pitchFamily="18" charset="0"/>
                <a:cs typeface="Times New Roman" pitchFamily="18" charset="0"/>
              </a:rPr>
              <a:t>istotipi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producono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diversi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629" y="223600"/>
            <a:ext cx="8893175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UTILIZZO DEI MARKER TUMORALI NELLA </a:t>
            </a:r>
          </a:p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PROGNOSI E MONITORAGGIO </a:t>
            </a:r>
            <a:r>
              <a:rPr lang="it-IT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DELLA TERAPIA</a:t>
            </a:r>
            <a:endParaRPr lang="it-IT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4282" y="495240"/>
            <a:ext cx="857255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MONITORAGGIO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altLang="it-IT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BREVE TERMINE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 LA TERAPIA </a:t>
            </a: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PRIMARIA</a:t>
            </a:r>
            <a:endParaRPr lang="it-IT" alt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Livelli elevati persistenti dopo una terapia ritenuta radicale suggeriscono la possibile </a:t>
            </a:r>
            <a:r>
              <a:rPr lang="it-IT" altLang="it-IT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presenza di malattia </a:t>
            </a:r>
            <a:r>
              <a:rPr lang="it-IT" altLang="it-IT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occulta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(malattia residua minima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disseminata)</a:t>
            </a: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può incidere sulle </a:t>
            </a:r>
            <a:r>
              <a:rPr lang="it-IT" altLang="it-IT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decisioni cliniche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in modo critico (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restaging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, terapia adiuvante, periodicità del follow-up)</a:t>
            </a:r>
          </a:p>
          <a:p>
            <a:pPr algn="just" eaLnBrk="1" hangingPunct="1">
              <a:lnSpc>
                <a:spcPct val="150000"/>
              </a:lnSpc>
            </a:pP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282" y="3352760"/>
            <a:ext cx="857255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MONITORAGGIO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altLang="it-IT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LUNGO TERMINE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 LA TERAPIA PRIMARIA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L'incremento del livello di un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tumorale può </a:t>
            </a:r>
            <a:r>
              <a:rPr lang="it-IT" altLang="it-IT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suggerire la ripresa della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malattia. L'incremento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del livello del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può </a:t>
            </a:r>
            <a:r>
              <a:rPr lang="it-IT" altLang="it-IT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precedere di parecchi mesi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(3-12) l'evidenza clinico/strumentale della ripresa della malattia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Nel caso di neoplasie curabili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ma in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fase avanzata il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può incidere in modo critico sulle decisioni cliniche (trattamento precoce dalla ripresa della malattia)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71438" y="1708159"/>
            <a:ext cx="8942387" cy="3363915"/>
            <a:chOff x="71438" y="1708159"/>
            <a:chExt cx="8942387" cy="336391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20650" y="1708159"/>
              <a:ext cx="8893175" cy="8255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I </a:t>
              </a:r>
              <a:r>
                <a:rPr lang="it-IT" sz="2000" dirty="0" err="1" smtClean="0">
                  <a:latin typeface="Times New Roman" pitchFamily="18" charset="0"/>
                  <a:cs typeface="Times New Roman" pitchFamily="18" charset="0"/>
                </a:rPr>
                <a:t>markers</a:t>
              </a:r>
              <a:r>
                <a:rPr lang="it-IT" sz="2000" dirty="0" smtClean="0">
                  <a:latin typeface="Times New Roman" pitchFamily="18" charset="0"/>
                  <a:cs typeface="Times New Roman" pitchFamily="18" charset="0"/>
                </a:rPr>
                <a:t> sono </a:t>
              </a: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in grado di segnalare la presenza di recidive o di metastasi molto più precocemente dei sistemi tradizionali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2555875" y="2716222"/>
              <a:ext cx="1223962" cy="8651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076825" y="2716222"/>
              <a:ext cx="1511300" cy="8651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71438" y="3825886"/>
              <a:ext cx="3995737" cy="12461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= anticipare la diagnosi di diversi mesi permettendo interventi e </a:t>
              </a:r>
            </a:p>
            <a:p>
              <a:pPr algn="ctr">
                <a:lnSpc>
                  <a:spcPct val="125000"/>
                </a:lnSpc>
              </a:pPr>
              <a:r>
                <a:rPr lang="it-IT" sz="2000" dirty="0">
                  <a:latin typeface="Times New Roman" pitchFamily="18" charset="0"/>
                  <a:cs typeface="Times New Roman" pitchFamily="18" charset="0"/>
                </a:rPr>
                <a:t>terapie decisive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968875" y="3825886"/>
              <a:ext cx="3995737" cy="12461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it-IT" sz="2000">
                  <a:latin typeface="Times New Roman" pitchFamily="18" charset="0"/>
                  <a:cs typeface="Times New Roman" pitchFamily="18" charset="0"/>
                </a:rPr>
                <a:t>= prolungare le aspettative di vita quindi remissione parziale o totale della malattia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65125" y="571480"/>
            <a:ext cx="839787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antigene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prostatico specifico (PSA)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, è un enzima, appartenente alla classe delle </a:t>
            </a:r>
            <a:r>
              <a:rPr lang="it-IT" altLang="it-IT" sz="2000" u="sng" dirty="0" smtClean="0">
                <a:latin typeface="Times New Roman" pitchFamily="18" charset="0"/>
                <a:cs typeface="Times New Roman" pitchFamily="18" charset="0"/>
              </a:rPr>
              <a:t>idrolasi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viene prodotto dalla prostata.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Livelli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ematici di PSA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sotto 4 ng/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= normali</a:t>
            </a: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Livelli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ematici di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PSA tra 4 e 10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ng/</a:t>
            </a:r>
            <a:r>
              <a:rPr lang="it-IT" altLang="it-IT" sz="2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 = rischio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di tumore più alto del normale,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 il rischio stesso non sembra direttamente proporzionale al </a:t>
            </a: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livello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Livelli ematici di PSA sopra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i 10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ng/</a:t>
            </a:r>
            <a:r>
              <a:rPr lang="it-IT" altLang="it-IT" sz="2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 = associazione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col tumore diventa più forte, anche se la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specificità del PSA non è ottimale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: alcuni uomini con tumore prostatico in atto non hanno livelli elevati di PSA, e la maggioranza di uomini con un elevato PSA non hanno un tumore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I livelli ematici di PSA possono variare per molteplici ragioni diverse dal tumore; due cause comuni di incremento dei livelli di PSA sono </a:t>
            </a: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l’ipertrofia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prostatica benigna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(in genere valori &lt; 20ng/ml) e le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prostatiti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173638" y="109815"/>
            <a:ext cx="4944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ESEMPI </a:t>
            </a:r>
            <a:r>
              <a:rPr lang="it-IT" altLang="it-IT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altLang="it-IT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MARKERS TUMORALI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285721" y="214290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CELLULE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TUMORALI IN MATERIALI BIOLOGICI: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PRIMI TEST MOLECOLARI  SU MARKERS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TUMORALI </a:t>
            </a:r>
          </a:p>
          <a:p>
            <a:pPr eaLnBrk="1" hangingPunct="1">
              <a:lnSpc>
                <a:spcPct val="150000"/>
              </a:lnSpc>
            </a:pP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PSA		espressione RNA		ca. prostatico 	sangue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Citocheratina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20 	espressione RNA		ca. mammario	sangue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K-ras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, p53	mutazioni DNA		ca. del colon	feci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4282" y="3572438"/>
            <a:ext cx="8715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Nel 1991 Smith applica la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RT-PCR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per identificare la presenza di specifici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in cellule tumorali partendo da campioni di sangue periferico e di altri tessuti.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Gli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valutati con RT-PCR codificavano per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tumorali specifici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Questa metodica è estremamente sensibile: per rilevare un amplificato specifico basta 1 sola cellula tumorale  su 100.000 sane 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(nel sangue, nei linfonodi, nel midollo osseo, ecc.)</a:t>
            </a:r>
          </a:p>
          <a:p>
            <a:pPr algn="ctr">
              <a:lnSpc>
                <a:spcPct val="150000"/>
              </a:lnSpc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0488"/>
            <a:ext cx="84582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2142"/>
            <a:ext cx="8234393" cy="65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357159" y="4586125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METODICHE MOLECOLARI PER LA DIAGNOSI</a:t>
            </a:r>
            <a:endParaRPr lang="it-I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00034" y="142852"/>
            <a:ext cx="8229600" cy="64294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Diagnosi di tumore mammario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0"/>
            <a:ext cx="767838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42844" y="4857760"/>
            <a:ext cx="885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AutoNum type="alphaLcPeriod"/>
            </a:pPr>
            <a:r>
              <a:rPr lang="it-IT" sz="2000" u="sng" dirty="0" smtClean="0">
                <a:latin typeface="Arial" pitchFamily="34" charset="0"/>
                <a:cs typeface="Arial" pitchFamily="34" charset="0"/>
              </a:rPr>
              <a:t>Analisi istologica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(diagnosi di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istotipo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indent="-457200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indent="-457200">
              <a:buAutoNum type="alphaLcPeriod" startAt="2"/>
            </a:pPr>
            <a:r>
              <a:rPr lang="it-IT" sz="2000" u="sng" dirty="0" smtClean="0">
                <a:latin typeface="Arial" pitchFamily="34" charset="0"/>
                <a:cs typeface="Arial" pitchFamily="34" charset="0"/>
              </a:rPr>
              <a:t>Analisi </a:t>
            </a:r>
            <a:r>
              <a:rPr lang="it-IT" sz="2000" u="sng" dirty="0" err="1" smtClean="0">
                <a:latin typeface="Arial" pitchFamily="34" charset="0"/>
                <a:cs typeface="Arial" pitchFamily="34" charset="0"/>
              </a:rPr>
              <a:t>immunoistochimica</a:t>
            </a:r>
            <a:r>
              <a:rPr lang="it-IT" sz="2000" u="sng" dirty="0" smtClean="0">
                <a:latin typeface="Arial" pitchFamily="34" charset="0"/>
                <a:cs typeface="Arial" pitchFamily="34" charset="0"/>
              </a:rPr>
              <a:t> e molecolare </a:t>
            </a:r>
          </a:p>
          <a:p>
            <a:pPr indent="-457200"/>
            <a:r>
              <a:rPr lang="it-IT" sz="2000" dirty="0" smtClean="0">
                <a:latin typeface="Arial" pitchFamily="34" charset="0"/>
                <a:cs typeface="Arial" pitchFamily="34" charset="0"/>
              </a:rPr>
              <a:t>(caratterizzazione sottotipo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molecolare-diagnosi-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valutazione prognosi e risposta alla terapia)</a:t>
            </a:r>
          </a:p>
          <a:p>
            <a:pPr indent="-457200">
              <a:buAutoNum type="alphaLcPeriod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67838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8741"/>
          <a:stretch>
            <a:fillRect/>
          </a:stretch>
        </p:blipFill>
        <p:spPr bwMode="auto">
          <a:xfrm>
            <a:off x="1500166" y="842973"/>
            <a:ext cx="5962650" cy="3729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45120" cy="546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928926" y="6000768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istotipi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principali!</a:t>
            </a:r>
            <a:endParaRPr lang="it-I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43713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it-I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26"/>
          <p:cNvGrpSpPr/>
          <p:nvPr/>
        </p:nvGrpSpPr>
        <p:grpSpPr>
          <a:xfrm>
            <a:off x="500034" y="639304"/>
            <a:ext cx="7858180" cy="1718126"/>
            <a:chOff x="357158" y="437132"/>
            <a:chExt cx="7858180" cy="1718126"/>
          </a:xfrm>
        </p:grpSpPr>
        <p:sp>
          <p:nvSpPr>
            <p:cNvPr id="2" name="CasellaDiTesto 1"/>
            <p:cNvSpPr txBox="1"/>
            <p:nvPr/>
          </p:nvSpPr>
          <p:spPr>
            <a:xfrm>
              <a:off x="428596" y="500042"/>
              <a:ext cx="77867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latin typeface="Arial" pitchFamily="34" charset="0"/>
                  <a:cs typeface="Arial" pitchFamily="34" charset="0"/>
                </a:rPr>
                <a:t>CLASSIFICAZIONE PREDITTIVA </a:t>
              </a:r>
              <a:r>
                <a:rPr lang="it-IT" sz="2000" b="1" dirty="0" err="1" smtClean="0">
                  <a:latin typeface="Arial" pitchFamily="34" charset="0"/>
                  <a:cs typeface="Arial" pitchFamily="34" charset="0"/>
                </a:rPr>
                <a:t>DI</a:t>
              </a:r>
              <a:r>
                <a:rPr lang="it-IT" sz="2000" b="1" dirty="0" smtClean="0">
                  <a:latin typeface="Arial" pitchFamily="34" charset="0"/>
                  <a:cs typeface="Arial" pitchFamily="34" charset="0"/>
                </a:rPr>
                <a:t> SAINT GALLEN </a:t>
              </a:r>
            </a:p>
            <a:p>
              <a:pPr algn="ctr"/>
              <a:r>
                <a:rPr lang="it-IT" sz="2000" dirty="0" smtClean="0">
                  <a:latin typeface="Arial" pitchFamily="34" charset="0"/>
                  <a:cs typeface="Arial" pitchFamily="34" charset="0"/>
                </a:rPr>
                <a:t>(con analisi </a:t>
              </a:r>
              <a:r>
                <a:rPr lang="it-IT" sz="2000" dirty="0" err="1" smtClean="0">
                  <a:latin typeface="Arial" pitchFamily="34" charset="0"/>
                  <a:cs typeface="Arial" pitchFamily="34" charset="0"/>
                </a:rPr>
                <a:t>immunoistochimica</a:t>
              </a:r>
              <a:r>
                <a:rPr lang="it-IT" sz="2000" dirty="0" smtClean="0">
                  <a:latin typeface="Arial" pitchFamily="34" charset="0"/>
                  <a:cs typeface="Arial" pitchFamily="34" charset="0"/>
                </a:rPr>
                <a:t> e molecolare)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357158" y="437132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Connettore 2 6"/>
            <p:cNvCxnSpPr/>
            <p:nvPr/>
          </p:nvCxnSpPr>
          <p:spPr>
            <a:xfrm rot="10800000" flipV="1">
              <a:off x="2928926" y="1285860"/>
              <a:ext cx="100013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>
              <a:off x="4071934" y="1285860"/>
              <a:ext cx="107157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642910" y="1785926"/>
              <a:ext cx="276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Tumore ormone </a:t>
              </a:r>
              <a:r>
                <a:rPr lang="it-IT" dirty="0" err="1" smtClean="0">
                  <a:solidFill>
                    <a:srgbClr val="FF0000"/>
                  </a:solidFill>
                </a:rPr>
                <a:t>responsivo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530409" y="1785926"/>
              <a:ext cx="3187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Tumore non ormone </a:t>
              </a:r>
              <a:r>
                <a:rPr lang="it-IT" dirty="0" err="1" smtClean="0">
                  <a:solidFill>
                    <a:srgbClr val="FF0000"/>
                  </a:solidFill>
                </a:rPr>
                <a:t>responsivo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uppo 25"/>
          <p:cNvGrpSpPr/>
          <p:nvPr/>
        </p:nvGrpSpPr>
        <p:grpSpPr>
          <a:xfrm>
            <a:off x="500034" y="3405846"/>
            <a:ext cx="7858180" cy="2809236"/>
            <a:chOff x="357158" y="3120094"/>
            <a:chExt cx="7858180" cy="2809236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357158" y="3120094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28596" y="3221180"/>
              <a:ext cx="77867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latin typeface="Arial" pitchFamily="34" charset="0"/>
                  <a:cs typeface="Arial" pitchFamily="34" charset="0"/>
                </a:rPr>
                <a:t>CLASSIFICAZIONE MOLECOLARE </a:t>
              </a:r>
            </a:p>
            <a:p>
              <a:pPr algn="ctr"/>
              <a:r>
                <a:rPr lang="it-IT" sz="2000" dirty="0" smtClean="0">
                  <a:latin typeface="Arial" pitchFamily="34" charset="0"/>
                  <a:cs typeface="Arial" pitchFamily="34" charset="0"/>
                </a:rPr>
                <a:t>(con analisi </a:t>
              </a:r>
              <a:r>
                <a:rPr lang="it-IT" sz="2000" dirty="0" err="1" smtClean="0">
                  <a:latin typeface="Arial" pitchFamily="34" charset="0"/>
                  <a:cs typeface="Arial" pitchFamily="34" charset="0"/>
                </a:rPr>
                <a:t>immunoistochimica</a:t>
              </a:r>
              <a:r>
                <a:rPr lang="it-IT" sz="2000" dirty="0" smtClean="0">
                  <a:latin typeface="Arial" pitchFamily="34" charset="0"/>
                  <a:cs typeface="Arial" pitchFamily="34" charset="0"/>
                </a:rPr>
                <a:t> e molecolare)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ttore 2 16"/>
            <p:cNvCxnSpPr/>
            <p:nvPr/>
          </p:nvCxnSpPr>
          <p:spPr>
            <a:xfrm rot="10800000" flipV="1">
              <a:off x="2928926" y="4071942"/>
              <a:ext cx="100013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4071934" y="4071942"/>
              <a:ext cx="107157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rot="5400000">
              <a:off x="3393273" y="4750603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642910" y="4559866"/>
              <a:ext cx="2491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</a:rPr>
                <a:t>Luminale</a:t>
              </a:r>
              <a:r>
                <a:rPr lang="it-IT" dirty="0" smtClean="0">
                  <a:solidFill>
                    <a:srgbClr val="FF0000"/>
                  </a:solidFill>
                </a:rPr>
                <a:t> A o </a:t>
              </a:r>
              <a:r>
                <a:rPr lang="it-IT" dirty="0" err="1" smtClean="0">
                  <a:solidFill>
                    <a:srgbClr val="FF0000"/>
                  </a:solidFill>
                </a:rPr>
                <a:t>Luminale</a:t>
              </a:r>
              <a:r>
                <a:rPr lang="it-IT" dirty="0" smtClean="0">
                  <a:solidFill>
                    <a:srgbClr val="FF0000"/>
                  </a:solidFill>
                </a:rPr>
                <a:t> B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4725726" y="4559866"/>
              <a:ext cx="2346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Basale (triplo negativo)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272864" y="5559998"/>
              <a:ext cx="1476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HER2 positivo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1955" y="308598"/>
            <a:ext cx="86963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Sono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biomolecole 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evidenziabili nei liquidi biologici e/o nei tessuti per le quali è stabilita una correlazione con la presenza e/o la progressione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della patologia</a:t>
            </a:r>
            <a:endParaRPr lang="it-IT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21" y="1844824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/>
            <a:endParaRPr lang="it-IT" altLang="it-IT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Sono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espressi 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sia dai tessuti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patologici 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che dai tessuti normali</a:t>
            </a:r>
          </a:p>
          <a:p>
            <a:pPr marL="457200" indent="-457200" eaLnBrk="1" hangingPunct="1"/>
            <a:endParaRPr lang="it-IT" altLang="it-IT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/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2.	 Vengono prodotti in maggior quantità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o in forma alterata dai 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tessuti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patologici 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(indicatori quantitativi,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più raramente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qualitativi,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della patologia) </a:t>
            </a:r>
            <a:endParaRPr lang="it-IT" altLang="it-IT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endParaRPr lang="it-IT" altLang="it-IT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3. 	Sono presenti nel sangue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o nei liquidi biologici in 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quantità proporzionale alla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stadio della patologia </a:t>
            </a:r>
            <a:endParaRPr lang="it-IT" altLang="it-IT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endParaRPr lang="it-IT" altLang="it-IT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4. 	Sono misurabili nel sangue anche nei soggetti senza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patologia</a:t>
            </a:r>
            <a:endParaRPr lang="it-IT" altLang="it-IT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endParaRPr lang="it-IT" alt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8125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it-I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13432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Per l’analisi istologica si lavora in fase pre-operatoria su biopsie (campione istologico) 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agoaspirati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(campione citologico) e, in fase post-operatoria sul tessuto asportato (nodulo, mammella e linfonodi) -&gt;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istotipo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e grado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istopatologico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45" y="3939924"/>
            <a:ext cx="4833935" cy="29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o 9"/>
          <p:cNvGrpSpPr/>
          <p:nvPr/>
        </p:nvGrpSpPr>
        <p:grpSpPr>
          <a:xfrm>
            <a:off x="142844" y="1933281"/>
            <a:ext cx="8991610" cy="2210099"/>
            <a:chOff x="142844" y="1571612"/>
            <a:chExt cx="8991610" cy="2210099"/>
          </a:xfrm>
        </p:grpSpPr>
        <p:grpSp>
          <p:nvGrpSpPr>
            <p:cNvPr id="5" name="Gruppo 6"/>
            <p:cNvGrpSpPr/>
            <p:nvPr/>
          </p:nvGrpSpPr>
          <p:grpSpPr>
            <a:xfrm>
              <a:off x="142844" y="1571612"/>
              <a:ext cx="8991610" cy="2047875"/>
              <a:chOff x="142844" y="2095505"/>
              <a:chExt cx="8991610" cy="2047875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71604" y="2095505"/>
                <a:ext cx="7562850" cy="2047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2844" y="2214554"/>
                <a:ext cx="1500194" cy="1625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" name="CasellaDiTesto 8"/>
            <p:cNvSpPr txBox="1"/>
            <p:nvPr/>
          </p:nvSpPr>
          <p:spPr>
            <a:xfrm>
              <a:off x="4177950" y="3473934"/>
              <a:ext cx="2001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(</a:t>
              </a:r>
              <a:r>
                <a:rPr lang="it-IT" sz="1400" dirty="0" err="1" smtClean="0"/>
                <a:t>vacuum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assisted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biopsy</a:t>
              </a:r>
              <a:r>
                <a:rPr lang="it-IT" sz="1400" dirty="0" smtClean="0"/>
                <a:t>)</a:t>
              </a:r>
              <a:endParaRPr lang="it-IT" sz="1400" dirty="0"/>
            </a:p>
          </p:txBody>
        </p:sp>
      </p:grpSp>
      <p:grpSp>
        <p:nvGrpSpPr>
          <p:cNvPr id="6" name="Gruppo 16"/>
          <p:cNvGrpSpPr/>
          <p:nvPr/>
        </p:nvGrpSpPr>
        <p:grpSpPr>
          <a:xfrm>
            <a:off x="5618670" y="3929066"/>
            <a:ext cx="2739544" cy="2434070"/>
            <a:chOff x="5618670" y="3929066"/>
            <a:chExt cx="2739544" cy="243407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/>
            <a:srcRect l="2329" t="10180" b="6736"/>
            <a:stretch>
              <a:fillRect/>
            </a:stretch>
          </p:blipFill>
          <p:spPr bwMode="auto">
            <a:xfrm>
              <a:off x="5618670" y="4071942"/>
              <a:ext cx="2596668" cy="2291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/>
            <a:srcRect l="89418" t="10180" r="944" b="76089"/>
            <a:stretch>
              <a:fillRect/>
            </a:stretch>
          </p:blipFill>
          <p:spPr bwMode="auto">
            <a:xfrm>
              <a:off x="7929586" y="3929066"/>
              <a:ext cx="428628" cy="633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282" y="142852"/>
            <a:ext cx="8643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b)-c)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Per la </a:t>
            </a:r>
            <a:r>
              <a:rPr lang="it-IT" sz="2000" u="sng" dirty="0" smtClean="0">
                <a:latin typeface="Arial" pitchFamily="34" charset="0"/>
                <a:cs typeface="Arial" pitchFamily="34" charset="0"/>
              </a:rPr>
              <a:t>caratterizzazione </a:t>
            </a:r>
            <a:r>
              <a:rPr lang="it-IT" sz="2000" u="sng" dirty="0" err="1" smtClean="0">
                <a:latin typeface="Arial" pitchFamily="34" charset="0"/>
                <a:cs typeface="Arial" pitchFamily="34" charset="0"/>
              </a:rPr>
              <a:t>biopatologica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si procede con  l’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immunoistichimica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di: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recettore estrogenico e progestinico (ER alfa e PR)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HER2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Ki67 (clone MIB1)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luminali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 Ki67≤14%,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luminali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B Ki67≥14%)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348" y="2734168"/>
            <a:ext cx="7692866" cy="398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524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-24"/>
            <a:ext cx="8229600" cy="85725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HER2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Human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Epidermal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Growth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factor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receptor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2)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14324" y="928670"/>
            <a:ext cx="8543956" cy="57864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dirty="0" smtClean="0">
                <a:cs typeface="Arial" pitchFamily="34" charset="0"/>
              </a:rPr>
              <a:t>Locus sul cromosoma 17, codifica per una </a:t>
            </a:r>
            <a:r>
              <a:rPr lang="it-IT" sz="2000" dirty="0" err="1" smtClean="0">
                <a:cs typeface="Arial" pitchFamily="34" charset="0"/>
              </a:rPr>
              <a:t>tirosin-chinasi</a:t>
            </a:r>
            <a:r>
              <a:rPr lang="it-IT" sz="2000" dirty="0" smtClean="0">
                <a:cs typeface="Arial" pitchFamily="34" charset="0"/>
              </a:rPr>
              <a:t> di membrana;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it-IT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dirty="0" smtClean="0">
                <a:cs typeface="Arial" pitchFamily="34" charset="0"/>
              </a:rPr>
              <a:t>a</a:t>
            </a:r>
            <a:r>
              <a:rPr kumimoji="0" lang="it-IT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ppartiene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alla 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 pitchFamily="34" charset="0"/>
              </a:rPr>
              <a:t>famiglia </a:t>
            </a:r>
            <a:r>
              <a:rPr kumimoji="0" lang="it-IT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 pitchFamily="34" charset="0"/>
              </a:rPr>
              <a:t>erbB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dei recettori </a:t>
            </a:r>
            <a:r>
              <a:rPr kumimoji="0" lang="it-IT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tirosin-chinasici</a:t>
            </a:r>
            <a:r>
              <a:rPr lang="it-IT" sz="2000" dirty="0" smtClean="0">
                <a:cs typeface="Arial" pitchFamily="34" charset="0"/>
              </a:rPr>
              <a:t> di membrana 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per i</a:t>
            </a:r>
            <a:r>
              <a:rPr kumimoji="0" lang="it-IT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fattori di crescita epidermici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che comprende:  HER1 (EGFR), HER2, HER3 e HER4;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it-IT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dirty="0" smtClean="0">
                <a:cs typeface="Arial" pitchFamily="34" charset="0"/>
              </a:rPr>
              <a:t>HER2 non ha un </a:t>
            </a:r>
            <a:r>
              <a:rPr lang="it-IT" sz="2000" dirty="0" err="1" smtClean="0">
                <a:cs typeface="Arial" pitchFamily="34" charset="0"/>
              </a:rPr>
              <a:t>ligando</a:t>
            </a:r>
            <a:r>
              <a:rPr lang="it-IT" sz="2000" dirty="0" smtClean="0">
                <a:cs typeface="Arial" pitchFamily="34" charset="0"/>
              </a:rPr>
              <a:t> proprio ma si attiva dopo </a:t>
            </a:r>
            <a:r>
              <a:rPr lang="it-IT" sz="2000" dirty="0" err="1" smtClean="0">
                <a:cs typeface="Arial" pitchFamily="34" charset="0"/>
              </a:rPr>
              <a:t>etero-dimerizzazione</a:t>
            </a:r>
            <a:r>
              <a:rPr lang="it-IT" sz="2000" dirty="0" smtClean="0">
                <a:cs typeface="Arial" pitchFamily="34" charset="0"/>
              </a:rPr>
              <a:t> con un altro membro della famiglia -&gt; promuove la </a:t>
            </a:r>
            <a:r>
              <a:rPr lang="it-IT" sz="2000" dirty="0" smtClean="0">
                <a:solidFill>
                  <a:srgbClr val="33CC33"/>
                </a:solidFill>
                <a:cs typeface="Arial" pitchFamily="34" charset="0"/>
              </a:rPr>
              <a:t>crescita e la proliferazione cellulare.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endParaRPr lang="it-IT" sz="2000" dirty="0" smtClean="0"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000" dirty="0" smtClean="0">
                <a:cs typeface="Arial" pitchFamily="34" charset="0"/>
              </a:rPr>
              <a:t>è </a:t>
            </a:r>
            <a:r>
              <a:rPr lang="it-IT" sz="2000" dirty="0" err="1" smtClean="0">
                <a:cs typeface="Arial" pitchFamily="34" charset="0"/>
              </a:rPr>
              <a:t>overespresso</a:t>
            </a:r>
            <a:r>
              <a:rPr lang="it-IT" sz="2000" dirty="0" smtClean="0">
                <a:cs typeface="Arial" pitchFamily="34" charset="0"/>
              </a:rPr>
              <a:t> o amplificato nel 20-25% dei carcinomi mammari</a:t>
            </a:r>
            <a:r>
              <a:rPr lang="it-IT" sz="2000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it-IT" sz="2000" dirty="0" smtClean="0">
                <a:cs typeface="Arial" pitchFamily="34" charset="0"/>
              </a:rPr>
              <a:t>-&gt; fenotipo aggressivo e cattiva prognosi.</a:t>
            </a:r>
            <a:endParaRPr kumimoji="0" lang="it-IT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i="0" u="none" strike="noStrike" kern="120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55644"/>
            <a:ext cx="8382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50" y="285728"/>
            <a:ext cx="892034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747740" y="465138"/>
            <a:ext cx="8396292" cy="5934075"/>
            <a:chOff x="747740" y="465138"/>
            <a:chExt cx="8396292" cy="59340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7740" y="465138"/>
              <a:ext cx="7753350" cy="593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CasellaDiTesto 11"/>
            <p:cNvSpPr txBox="1"/>
            <p:nvPr/>
          </p:nvSpPr>
          <p:spPr>
            <a:xfrm>
              <a:off x="6673036" y="1571612"/>
              <a:ext cx="2470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HER2 negativo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(positività di membrana 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assente o debole)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954169" y="4863124"/>
              <a:ext cx="19041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HER2 positivo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(forte positività di 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membrana)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643702" y="3148612"/>
              <a:ext cx="2470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HER2 borderline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(positività di membrana 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debole)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 rot="5400000">
              <a:off x="7644628" y="4169882"/>
              <a:ext cx="284958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7511408" y="4286256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FISH</a:t>
              </a:r>
              <a:endParaRPr lang="it-IT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1428728" y="1000108"/>
            <a:ext cx="6267450" cy="4714908"/>
            <a:chOff x="1357290" y="642918"/>
            <a:chExt cx="6267450" cy="471490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7290" y="976326"/>
              <a:ext cx="6267450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CasellaDiTesto 2"/>
            <p:cNvSpPr txBox="1"/>
            <p:nvPr/>
          </p:nvSpPr>
          <p:spPr>
            <a:xfrm>
              <a:off x="1991747" y="642918"/>
              <a:ext cx="4294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DIAGNOSI DIFFERENZIALE CON</a:t>
              </a:r>
              <a:endParaRPr lang="it-IT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71678"/>
            <a:ext cx="4418701" cy="34099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9"/>
            <a:ext cx="4429156" cy="3414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285852" y="752757"/>
            <a:ext cx="6483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 differenziale: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luminale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e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luminale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it-I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71679"/>
            <a:ext cx="4429156" cy="3414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84930"/>
            <a:ext cx="4538658" cy="3388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85786" y="895633"/>
            <a:ext cx="7689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 differenziale: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luminale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 e 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luminale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B/HER2+</a:t>
            </a:r>
            <a:endParaRPr lang="it-I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624028" y="285728"/>
            <a:ext cx="5876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REQUISITI </a:t>
            </a:r>
            <a:r>
              <a:rPr lang="it-IT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MARKER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“IDEALE”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50825" y="1089042"/>
            <a:ext cx="87677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ideale dovrebbe idealmente presentare le seguenti caratteristiche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- differenziazione sicura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(quasi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al 100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fra soggetti sani e malati;</a:t>
            </a:r>
          </a:p>
          <a:p>
            <a:pPr algn="just">
              <a:lnSpc>
                <a:spcPct val="200000"/>
              </a:lnSpc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- identificazione di tutti i soggetti malati, possibilmente in fase molto precoce;</a:t>
            </a:r>
          </a:p>
          <a:p>
            <a:pPr algn="just">
              <a:lnSpc>
                <a:spcPct val="200000"/>
              </a:lnSpc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- organo-specificità, dando quindi indicazioni sulla localizzazione della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patologia;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- correlazione fra concentrazione del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e prognosi; </a:t>
            </a:r>
          </a:p>
          <a:p>
            <a:pPr algn="just">
              <a:lnSpc>
                <a:spcPct val="200000"/>
              </a:lnSpc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- correlazione con lo stato clinico del paziente durante il corso della terapia.</a:t>
            </a:r>
          </a:p>
          <a:p>
            <a:pPr algn="just">
              <a:lnSpc>
                <a:spcPct val="200000"/>
              </a:lnSpc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00232" y="5558869"/>
            <a:ext cx="4790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it-IT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ideale non esiste!!</a:t>
            </a:r>
            <a:endParaRPr lang="it-IT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357451"/>
            <a:ext cx="4696349" cy="3268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43" y="2357430"/>
            <a:ext cx="4286222" cy="321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642910" y="1038509"/>
            <a:ext cx="7482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 differenziale: HER2+ e carcinoma m. basale</a:t>
            </a:r>
            <a:endParaRPr lang="it-I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5852" y="752757"/>
            <a:ext cx="670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HER2: può essere </a:t>
            </a:r>
            <a:r>
              <a:rPr lang="it-IT" sz="24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overespresso</a:t>
            </a:r>
            <a:r>
              <a:rPr lang="it-IT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 amplificato</a:t>
            </a:r>
            <a:endParaRPr lang="it-IT" sz="24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5720" y="1857364"/>
            <a:ext cx="569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Iperespressione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genica -&gt;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immunoistochimica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8826" y="2604498"/>
            <a:ext cx="8535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2) Amplificazione genica -&gt; </a:t>
            </a:r>
            <a:r>
              <a:rPr lang="it-IT" sz="20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ibridazione in situ (FISH, CISH, SISH)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-&gt; la si effettua quando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immunoistochimica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ha score +2 oppure quando lo score è +1 ma c’è la presenza di un altro fattore di rischio (Ki67 alto, massa tumorale già grande, linfonodo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sentinella+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vascolarizzazione, assenza recettori ormonali)</a:t>
            </a:r>
          </a:p>
          <a:p>
            <a:pPr algn="just">
              <a:lnSpc>
                <a:spcPct val="150000"/>
              </a:lnSpc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L’amplificazione genica è strettamente associata all’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overespressione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odpathol200982f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6504"/>
            <a:ext cx="3022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sish_positive_sm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452" y="4593945"/>
            <a:ext cx="298704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ish_positive_sm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357430"/>
            <a:ext cx="2911342" cy="218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42844" y="2285992"/>
            <a:ext cx="46434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FISH  </a:t>
            </a:r>
            <a:r>
              <a:rPr lang="it-IT" b="1" dirty="0" err="1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ibridizzazione</a:t>
            </a:r>
            <a:r>
              <a:rPr lang="it-IT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fluorescente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it-IT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CISH  </a:t>
            </a:r>
            <a:r>
              <a:rPr lang="it-IT" b="1" dirty="0" err="1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ibridizzazione</a:t>
            </a:r>
            <a:r>
              <a:rPr lang="it-IT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b="1" dirty="0" err="1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cromogenica</a:t>
            </a:r>
            <a:r>
              <a:rPr lang="it-IT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it-IT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SISH  </a:t>
            </a:r>
            <a:r>
              <a:rPr lang="it-IT" b="1" dirty="0" err="1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ibridizzazione</a:t>
            </a:r>
            <a:r>
              <a:rPr lang="it-IT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argentica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rot="5400000" flipH="1" flipV="1">
            <a:off x="3929058" y="1357298"/>
            <a:ext cx="142876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143372" y="335756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714744" y="3929066"/>
            <a:ext cx="171451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1503"/>
            <a:ext cx="8062936" cy="550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76" y="542944"/>
            <a:ext cx="73533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57158" y="785794"/>
            <a:ext cx="82454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it-IT" altLang="it-IT" sz="2000" b="1" u="sng" dirty="0">
                <a:latin typeface="Times New Roman" pitchFamily="18" charset="0"/>
                <a:cs typeface="Times New Roman" pitchFamily="18" charset="0"/>
              </a:rPr>
              <a:t>MOLECOLE A STRUTTURA CHIMICA NOTA</a:t>
            </a:r>
            <a:r>
              <a:rPr lang="it-IT" altLang="it-IT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Enzimi/isoenzimi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: PAP (fosfatasi acida prostatica), NSE (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enolasi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neuro specifica), Fosfatasi Alcalina, PSA (antigene prostatico specifico).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Ormoni/</a:t>
            </a:r>
            <a:r>
              <a:rPr lang="it-IT" altLang="it-IT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subunità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: HCG (gonadotropina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corionica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), calcitonina,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tireoglobulina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Proteine </a:t>
            </a:r>
            <a:r>
              <a:rPr lang="it-IT" altLang="it-IT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 adesione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: CEA (antigene </a:t>
            </a:r>
            <a:r>
              <a:rPr lang="it-IT" altLang="it-IT" sz="2000" dirty="0" err="1" smtClean="0">
                <a:latin typeface="Times New Roman" pitchFamily="18" charset="0"/>
                <a:cs typeface="Times New Roman" pitchFamily="18" charset="0"/>
              </a:rPr>
              <a:t>carcinoembrionario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Proteine </a:t>
            </a:r>
            <a:r>
              <a:rPr lang="it-IT" altLang="it-IT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 trasporto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: AFP (alfa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fetoproteina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000100" y="142852"/>
            <a:ext cx="7193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CLASSIFICAZIONE </a:t>
            </a:r>
            <a:r>
              <a:rPr lang="it-IT" alt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BIOLOGICA DEI MARKERS</a:t>
            </a:r>
            <a:endParaRPr lang="it-IT" alt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8310" y="3599842"/>
            <a:ext cx="834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Citocheratine</a:t>
            </a:r>
            <a:r>
              <a:rPr lang="it-IT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TPA (Antigene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Polipeptidico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Tessutale),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Cyfra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21.1, PS,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TPAcyk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7158" y="3804132"/>
            <a:ext cx="83582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alt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it-IT" altLang="it-IT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GLICOPROTEINE </a:t>
            </a:r>
            <a:r>
              <a:rPr lang="it-IT" altLang="it-IT" b="1" u="sng" dirty="0" smtClean="0">
                <a:latin typeface="Times New Roman" pitchFamily="18" charset="0"/>
                <a:cs typeface="Times New Roman" pitchFamily="18" charset="0"/>
              </a:rPr>
              <a:t>CON EPITOPI IDENTIFICATI COME MARKER</a:t>
            </a:r>
            <a:r>
              <a:rPr lang="it-IT" altLang="it-IT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it-IT" altLang="it-IT" dirty="0" smtClean="0">
                <a:latin typeface="Times New Roman" pitchFamily="18" charset="0"/>
                <a:cs typeface="Times New Roman" pitchFamily="18" charset="0"/>
              </a:rPr>
              <a:t>CA19.9, CA15.3, MCRC, CA50, MCA, CA242, CA195, CA549, CA72.4, M26, M29</a:t>
            </a:r>
            <a:endParaRPr lang="it-IT" alt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5426077"/>
            <a:ext cx="86756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AUTOANTICORPI CIRCOLANTI </a:t>
            </a:r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CONTRO MOLECOLE CARATTERISTICHE DEL FENOTIPO TUMORALE: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anti p53, anti p185/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neu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58" y="597739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CLASSIFICAZIONE DEI MARKERS IN BASE AL LORO UTILIZZO IN CLINICA</a:t>
            </a:r>
            <a:endParaRPr lang="it-IT" alt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7158" y="1862806"/>
            <a:ext cx="842968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tutte le più comuni patologie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 sono stati identificati numerosi </a:t>
            </a:r>
            <a:r>
              <a:rPr lang="it-IT" altLang="it-IT" sz="2400" dirty="0" err="1" smtClean="0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; è pertanto necessario scegliere per ciascun tipo di patologia il o i </a:t>
            </a:r>
            <a:r>
              <a:rPr lang="it-IT" altLang="it-IT" sz="2400" dirty="0" err="1" smtClean="0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 da utilizzare.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Da un punto di vista pratico distinguiamo i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sicuramente utili (MARKER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PRIMA SCELTA) e i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probabilmente utili (MARKERS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SECONDA SCELTA)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428597" y="827000"/>
            <a:ext cx="8286808" cy="22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it-IT" altLang="it-IT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prima scelta.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u="sng" dirty="0">
                <a:latin typeface="Times New Roman" pitchFamily="18" charset="0"/>
                <a:cs typeface="Times New Roman" pitchFamily="18" charset="0"/>
              </a:rPr>
              <a:t>sicuramente utili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per i quali esiste una solida letteratura biologica e clinica, tale da garantire nell'utilizzo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routinario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un rapporto </a:t>
            </a:r>
            <a:r>
              <a:rPr lang="it-IT" altLang="it-IT" sz="2400" u="sng" dirty="0">
                <a:latin typeface="Times New Roman" pitchFamily="18" charset="0"/>
                <a:cs typeface="Times New Roman" pitchFamily="18" charset="0"/>
              </a:rPr>
              <a:t>costo/risultato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favorevole.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441325" y="3247396"/>
            <a:ext cx="82454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it-IT" altLang="it-IT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seconda scelta.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u="sng" dirty="0">
                <a:latin typeface="Times New Roman" pitchFamily="18" charset="0"/>
                <a:cs typeface="Times New Roman" pitchFamily="18" charset="0"/>
              </a:rPr>
              <a:t>probabilmente utili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per i quali ad una letteratura biologica consolidata non fa riscontro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un beneficio per la clinica molto chiaro da giustificare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rapporto </a:t>
            </a:r>
            <a:r>
              <a:rPr lang="it-IT" altLang="it-IT" sz="2400" u="sng" dirty="0">
                <a:latin typeface="Times New Roman" pitchFamily="18" charset="0"/>
                <a:cs typeface="Times New Roman" pitchFamily="18" charset="0"/>
              </a:rPr>
              <a:t>costo/risultato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Tuttavia, inseriti 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in protocolli di valutazione clinica possono dare informazioni </a:t>
            </a:r>
            <a:r>
              <a:rPr lang="it-IT" altLang="it-IT" sz="2400" dirty="0" smtClean="0">
                <a:latin typeface="Times New Roman" pitchFamily="18" charset="0"/>
                <a:cs typeface="Times New Roman" pitchFamily="18" charset="0"/>
              </a:rPr>
              <a:t>addizionali</a:t>
            </a:r>
            <a:endParaRPr lang="it-IT" alt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it-IT" alt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71670" y="2496917"/>
            <a:ext cx="4985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MARKER TUMORALI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9" y="642918"/>
            <a:ext cx="8572559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it-IT" altLang="it-IT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SCREENING</a:t>
            </a: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tumorali </a:t>
            </a:r>
            <a:r>
              <a:rPr lang="it-IT" altLang="it-IT" sz="2000" b="1" i="1" u="sng" dirty="0">
                <a:latin typeface="Times New Roman" pitchFamily="18" charset="0"/>
                <a:cs typeface="Times New Roman" pitchFamily="18" charset="0"/>
              </a:rPr>
              <a:t>hanno sensibilità e specificità limitate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. Non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quindi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senso usarli in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programmi di screening su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tutta la </a:t>
            </a:r>
            <a:r>
              <a:rPr lang="it-IT" alt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popolazione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alt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it-IT" alt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it-IT" alt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it-IT" alt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alcuni casi i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tumorali possono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essere usati per screening di </a:t>
            </a:r>
            <a:r>
              <a:rPr lang="it-IT" alt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popolazioni selezionate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con maggior rischio di tumore: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b="1" dirty="0">
                <a:latin typeface="Times New Roman" pitchFamily="18" charset="0"/>
                <a:cs typeface="Times New Roman" pitchFamily="18" charset="0"/>
              </a:rPr>
              <a:t>AFP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in soggetti con epatopatia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cronica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(per infezioni epatiche virali, cirrosi, ecc)</a:t>
            </a: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b="1" dirty="0">
                <a:latin typeface="Times New Roman" pitchFamily="18" charset="0"/>
                <a:cs typeface="Times New Roman" pitchFamily="18" charset="0"/>
              </a:rPr>
              <a:t>PSA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nei maschi adulti dopo i 60 anni (rapporto costo/efficacia ancora in valutazione)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0" y="109815"/>
            <a:ext cx="6323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USO CLINICO DEI MARKERS TUMORALI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50014" b="29992"/>
          <a:stretch>
            <a:fillRect/>
          </a:stretch>
        </p:blipFill>
        <p:spPr bwMode="auto">
          <a:xfrm>
            <a:off x="790964" y="2311003"/>
            <a:ext cx="7142157" cy="10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73757" b="7498"/>
          <a:stretch>
            <a:fillRect/>
          </a:stretch>
        </p:blipFill>
        <p:spPr bwMode="auto">
          <a:xfrm>
            <a:off x="785786" y="3409258"/>
            <a:ext cx="7125690" cy="96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6435784" y="313024"/>
            <a:ext cx="1500198" cy="500066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8596" y="1144223"/>
            <a:ext cx="8245475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data la bassa sensibilità e specificità dei marcatori tumorali, da soli non bastano per escludere la presenza di un tumore e non sono in grado, spesso, di distinguere tra tumore benigno e maligno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it-IT" dirty="0" smtClean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approcci utili per migliorare il loro potere diagnostico: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utilizzare marcatori multipli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misurare il loro aumento nel tempo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</a:pPr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 Fanno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eccezione alcuni </a:t>
            </a:r>
            <a:r>
              <a:rPr lang="it-IT" altLang="it-IT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dotati di </a:t>
            </a:r>
            <a:r>
              <a:rPr lang="it-IT" altLang="it-IT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alta specificità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tissutale che possono essere usati in alcune particolari patologie: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cancro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a piccole cellule del polmone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altLang="it-IT" sz="2000" u="sng" dirty="0" err="1" smtClean="0">
                <a:latin typeface="Times New Roman" pitchFamily="18" charset="0"/>
                <a:cs typeface="Times New Roman" pitchFamily="18" charset="0"/>
              </a:rPr>
              <a:t>enolasi</a:t>
            </a:r>
            <a:r>
              <a:rPr lang="it-IT" altLang="it-IT" sz="2000" u="sng" dirty="0" smtClean="0">
                <a:latin typeface="Times New Roman" pitchFamily="18" charset="0"/>
                <a:cs typeface="Times New Roman" pitchFamily="18" charset="0"/>
              </a:rPr>
              <a:t> neuro specifica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cancro midollare della tiroide 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altLang="it-IT" sz="2000" u="sng" dirty="0" smtClean="0">
                <a:latin typeface="Times New Roman" pitchFamily="18" charset="0"/>
                <a:cs typeface="Times New Roman" pitchFamily="18" charset="0"/>
              </a:rPr>
              <a:t>calcitonina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cancro del testicolo (</a:t>
            </a:r>
            <a:r>
              <a:rPr lang="it-IT" altLang="it-IT" sz="2000" u="sng" dirty="0">
                <a:latin typeface="Times New Roman" pitchFamily="18" charset="0"/>
                <a:cs typeface="Times New Roman" pitchFamily="18" charset="0"/>
              </a:rPr>
              <a:t>AFP, HCG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), cancro dell’ovaio (</a:t>
            </a:r>
            <a:r>
              <a:rPr lang="it-IT" altLang="it-IT" sz="2000" u="sng" dirty="0">
                <a:latin typeface="Times New Roman" pitchFamily="18" charset="0"/>
                <a:cs typeface="Times New Roman" pitchFamily="18" charset="0"/>
              </a:rPr>
              <a:t>AFP, HCG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it-IT" altLang="it-IT" sz="2000" dirty="0" err="1" smtClean="0">
                <a:latin typeface="Times New Roman" pitchFamily="18" charset="0"/>
                <a:cs typeface="Times New Roman" pitchFamily="18" charset="0"/>
              </a:rPr>
              <a:t>corioncarcinoma</a:t>
            </a:r>
            <a:r>
              <a:rPr lang="it-IT" alt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altLang="it-IT" sz="2000" u="sng" dirty="0">
                <a:latin typeface="Times New Roman" pitchFamily="18" charset="0"/>
                <a:cs typeface="Times New Roman" pitchFamily="18" charset="0"/>
              </a:rPr>
              <a:t>HCG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), neoplasie endocrine secernenti </a:t>
            </a:r>
            <a:r>
              <a:rPr lang="it-IT" altLang="it-IT" sz="2000" u="sng" dirty="0">
                <a:latin typeface="Times New Roman" pitchFamily="18" charset="0"/>
                <a:cs typeface="Times New Roman" pitchFamily="18" charset="0"/>
              </a:rPr>
              <a:t>specifici ormoni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28662" y="357166"/>
            <a:ext cx="7007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UTILIZZO DEI MARKER TUMORALI </a:t>
            </a:r>
            <a:r>
              <a:rPr lang="it-IT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NELLA DIAGNOSI</a:t>
            </a:r>
            <a:endParaRPr lang="it-IT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1493</Words>
  <Application>Microsoft Office PowerPoint</Application>
  <PresentationFormat>Presentazione su schermo (4:3)</PresentationFormat>
  <Paragraphs>147</Paragraphs>
  <Slides>34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Utente</cp:lastModifiedBy>
  <cp:revision>131</cp:revision>
  <dcterms:created xsi:type="dcterms:W3CDTF">2015-11-01T15:15:03Z</dcterms:created>
  <dcterms:modified xsi:type="dcterms:W3CDTF">2020-10-28T09:24:56Z</dcterms:modified>
</cp:coreProperties>
</file>