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6" d="100"/>
          <a:sy n="36" d="100"/>
        </p:scale>
        <p:origin x="44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89FA5-6C12-4826-8870-B2E368E31B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18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901E4-4E88-480D-B2BC-0E0B98BDED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75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74CC6-BDCB-4B99-82F5-930A5014C6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63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A1F9B-F214-4615-B343-E1662198EF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45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5ED8E-B757-400F-B2F3-A24577A8D8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84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10C86-0ABB-4A6D-8BAA-8704E9922B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46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11CB2-98DD-4114-88D4-803F0EF365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78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D17E2-4575-41BB-A6B5-2FA8A144A2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402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CFF10-2421-4C5B-9F76-3E348A6E9B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7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ED9FD-6277-4346-BE22-1293C28F8F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36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0DB0E-D23C-4057-8839-A389CE7F71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84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DE3ACA-B79A-4C7C-B91F-2767C7252B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6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31286" y="46642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</a:rPr>
              <a:t>ESSICCAMENTO DI COMPOSTI CHIMICI SOLIDI</a:t>
            </a:r>
            <a:endParaRPr lang="it-IT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931286" y="1052736"/>
            <a:ext cx="81971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FF"/>
                </a:solidFill>
                <a:latin typeface="Times New Roman" pitchFamily="18" charset="0"/>
              </a:rPr>
              <a:t>1) Essiccamento di composti solidi che non si decompongono a caldo, non esplosivi, non infiammabili, non liberano gas tossici,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il composto può essere sminuzzato e messo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in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recipienti larghi e bassi (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cristallizzatori)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che son posti in un forno a </a:t>
            </a:r>
            <a:r>
              <a:rPr lang="it-IT" sz="2400" dirty="0">
                <a:solidFill>
                  <a:srgbClr val="008000"/>
                </a:solidFill>
                <a:latin typeface="Times New Roman" pitchFamily="18" charset="0"/>
              </a:rPr>
              <a:t>100 °C o più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per far evaporare velocemente H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O o altro solvente.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Es. Cu, </a:t>
            </a:r>
            <a:r>
              <a:rPr lang="it-IT" sz="2400" dirty="0" err="1">
                <a:solidFill>
                  <a:srgbClr val="000000"/>
                </a:solidFill>
                <a:latin typeface="Times New Roman" pitchFamily="18" charset="0"/>
              </a:rPr>
              <a:t>NaCl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, SiO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, Na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SO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, ftalato acido di K (esperienza 4)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87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68" y="692150"/>
            <a:ext cx="5329238" cy="455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566988" y="333375"/>
            <a:ext cx="69135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000" dirty="0">
                <a:solidFill>
                  <a:srgbClr val="000000"/>
                </a:solidFill>
                <a:latin typeface="Times New Roman" pitchFamily="18" charset="0"/>
              </a:rPr>
              <a:t>La pressione di vapore cresce al crescere della Temperatura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320136" y="1556792"/>
            <a:ext cx="309634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per es. per far bollire H</a:t>
            </a:r>
            <a:r>
              <a:rPr lang="it-IT" sz="2400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O a 25 °C bisogna che la P sul liquido sia &lt;= 23.8 mm Hg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83632" y="4437112"/>
            <a:ext cx="158417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35560" y="1268761"/>
            <a:ext cx="74882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</a:rPr>
              <a:t>È possibile far bollire un liquido a T diverse variando la pressione applicata sul liquido</a:t>
            </a:r>
          </a:p>
        </p:txBody>
      </p:sp>
      <p:pic>
        <p:nvPicPr>
          <p:cNvPr id="8198" name="Picture 6" descr="2_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2492897"/>
            <a:ext cx="2151307" cy="215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087888" y="2348880"/>
            <a:ext cx="540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Si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introduce all’interno di un </a:t>
            </a:r>
            <a:r>
              <a:rPr lang="it-IT" sz="2400" b="1" dirty="0">
                <a:solidFill>
                  <a:srgbClr val="000000"/>
                </a:solidFill>
                <a:latin typeface="Times New Roman" pitchFamily="18" charset="0"/>
              </a:rPr>
              <a:t>essiccatore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il solido bagnato e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si aspira l’aria attraverso alla connessione per mezzo di una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pompa aspirante meccanica.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087889" y="4005064"/>
            <a:ext cx="547280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Quando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la P dentro al recipiente = alla tensione di vapore del liquido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alla T che possiede, questi bolle e quindi evapora molto velocemente.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35560" y="332657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La T di ebollizione di un liquido dipende dalla pressione esercitata sul liquido.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9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24" y="3429000"/>
            <a:ext cx="2337048" cy="2337048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847528" y="404664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Se si mette una pentola contenente acqua e spaghetti crudi in un essiccatore e si toglie parte dell'aria con una pompa aspirante finché la P = 23.8 mm Hg, l'acqua si mette a bollire a 25 °C.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Gli spaghetti si cucinano?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847528" y="2060849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FF0000"/>
                </a:solidFill>
                <a:latin typeface="Times New Roman" pitchFamily="18" charset="0"/>
              </a:rPr>
              <a:t>In alta montagna la pasta si cucina in tempi più brevi o più lunghi rispetto a una località di mare?</a:t>
            </a:r>
            <a:endParaRPr lang="it-IT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847528" y="3068961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FF"/>
                </a:solidFill>
                <a:latin typeface="Times New Roman" pitchFamily="18" charset="0"/>
              </a:rPr>
              <a:t>Perché i cibi si cucinano più velocemente in una pentola a pressione rispetto alla cottura in una pentola normale?</a:t>
            </a:r>
            <a:endParaRPr lang="it-IT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10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847528" y="40466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Se il prodotto può essere blandamente riscaldato ( ad es. a 50 °C) lo si può mettere in un forno da banco chiuso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a tenuta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d’aria,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all’interno del quale si applica una depressione per far evaporare velocemente l’H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O anche a T molto inferiori a 100 °C.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1" y="2060848"/>
            <a:ext cx="3395717" cy="255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45117" y="476673"/>
            <a:ext cx="778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  <a:latin typeface="Times New Roman" pitchFamily="18" charset="0"/>
              </a:rPr>
              <a:t>Essiccamento di un solido per  sublimazione del ghiaccio</a:t>
            </a:r>
            <a:endParaRPr lang="it-IT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093089" y="119675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Sublimazione = passaggio di stato di aggregazione solido - gas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3" y="1658417"/>
            <a:ext cx="3201809" cy="319266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19536" y="4725145"/>
            <a:ext cx="8094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Se la P &lt; 4.58 </a:t>
            </a:r>
            <a:r>
              <a:rPr lang="it-IT" sz="2400" dirty="0" err="1">
                <a:solidFill>
                  <a:srgbClr val="000000"/>
                </a:solidFill>
                <a:latin typeface="Times New Roman" pitchFamily="18" charset="0"/>
              </a:rPr>
              <a:t>mmHg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 (punto triplo per l’acqua) il ghiaccio sublima, ovvero diventa vapore senza passare per la fase liquida. 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63552" y="476673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In genere i solidi non subiscono sublimazione alla pressione di 760 mm Hg, eccetto alcuni pochi casi (naftalina, iodio, CO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063552" y="1916833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Ad es. per essiccare una proteina senza scaldarla e quindi denaturarla, si può portare la soluzione a bassa T (-20 °C) e a bassa pressione (&lt; 4.58 mm Hg).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63552" y="3429001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Si forma ghiaccio: all’aumentare di T (che viene mantenuta sempre comunque bassa) il ghiaccio sublima e la proteina resta anidra e non denaturata.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4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thumb/9/9c/Simple_distillation_apparatus.svg/220px-Simple_distillation_apparatu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806864"/>
            <a:ext cx="2304256" cy="305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985237" y="404665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</a:rPr>
              <a:t>PURIFICAZIONE E DISIDRATAZIONE DI SOLVENTI ORGANICI</a:t>
            </a:r>
            <a:endParaRPr lang="it-IT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91544" y="1580947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Se si vuole purificare un solvente organico in genere si esegue una </a:t>
            </a:r>
            <a:r>
              <a:rPr lang="it-IT" sz="2400" dirty="0">
                <a:solidFill>
                  <a:srgbClr val="0000FF"/>
                </a:solidFill>
                <a:latin typeface="Times New Roman" pitchFamily="18" charset="0"/>
              </a:rPr>
              <a:t>distillazione.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991544" y="2852937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(Schema già visto per la purificazione di H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O)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919536" y="1124744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Ad es.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- si fa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bollire il solvente in presenza di </a:t>
            </a:r>
            <a:r>
              <a:rPr lang="it-IT" sz="2400" dirty="0" err="1">
                <a:solidFill>
                  <a:srgbClr val="000000"/>
                </a:solidFill>
                <a:latin typeface="Times New Roman" pitchFamily="18" charset="0"/>
              </a:rPr>
              <a:t>CaO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 o CaH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che sono essiccanti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molto efficaci che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reagiscono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con H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O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presente consumandola.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- si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aggiunge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al solvente già trattato  CaSO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, CaCl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it-IT" sz="2400" b="1" dirty="0">
                <a:solidFill>
                  <a:srgbClr val="000000"/>
                </a:solidFill>
                <a:latin typeface="Times New Roman" pitchFamily="18" charset="0"/>
              </a:rPr>
              <a:t>setacci molecolari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,... che lo mantengono anidro per lungo tempo.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919537" y="4221089"/>
            <a:ext cx="7674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Spesso di effettuano anche più di queste operazioni consecutivamente per molti giorni.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19537" y="332657"/>
            <a:ext cx="7674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Se si vuole ottenere solventi molto puri e </a:t>
            </a:r>
            <a:r>
              <a:rPr lang="it-IT" sz="2400" dirty="0">
                <a:solidFill>
                  <a:srgbClr val="FF0000"/>
                </a:solidFill>
                <a:latin typeface="Times New Roman" pitchFamily="18" charset="0"/>
              </a:rPr>
              <a:t>anidri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, allora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altre tecniche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vengono </a:t>
            </a:r>
            <a:r>
              <a:rPr lang="it-IT" sz="2400" u="sng" dirty="0">
                <a:solidFill>
                  <a:srgbClr val="000000"/>
                </a:solidFill>
                <a:latin typeface="Times New Roman" pitchFamily="18" charset="0"/>
              </a:rPr>
              <a:t>accoppiate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 alla distillazione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7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0.gstatic.com/images?q=tbn:ANd9GcRM6bDY-sqCKrWtE7QSfyBANDuDuYqgL3WNqEzjdRXfoZS6VuUlpg"/>
          <p:cNvSpPr>
            <a:spLocks noChangeAspect="1" noChangeArrowheads="1"/>
          </p:cNvSpPr>
          <p:nvPr/>
        </p:nvSpPr>
        <p:spPr bwMode="auto">
          <a:xfrm>
            <a:off x="3071664" y="-747464"/>
            <a:ext cx="28575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370" y="1132278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74" y="1132277"/>
            <a:ext cx="3238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063552" y="16762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>
                <a:solidFill>
                  <a:srgbClr val="000000"/>
                </a:solidFill>
                <a:latin typeface="Times New Roman" pitchFamily="18" charset="0"/>
              </a:rPr>
              <a:t>Setacci molecolari</a:t>
            </a: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: sono alluminosilicati che intrappolano selettivamente le molecole di H</a:t>
            </a:r>
            <a:r>
              <a:rPr lang="it-IT" sz="2400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O.</a:t>
            </a: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063553" y="2852937"/>
            <a:ext cx="7848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Sono in grado di catturare molecole di dimensione</a:t>
            </a:r>
            <a:r>
              <a:rPr lang="it-IT" sz="2400" b="1">
                <a:solidFill>
                  <a:srgbClr val="000000"/>
                </a:solidFill>
                <a:latin typeface="Times New Roman" pitchFamily="18" charset="0"/>
              </a:rPr>
              <a:t> minore</a:t>
            </a: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 di quella delle</a:t>
            </a:r>
            <a:r>
              <a:rPr lang="it-IT" sz="2400" b="1">
                <a:solidFill>
                  <a:srgbClr val="000000"/>
                </a:solidFill>
                <a:latin typeface="Times New Roman" pitchFamily="18" charset="0"/>
              </a:rPr>
              <a:t> aperture</a:t>
            </a: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, e possono, quindi, servire a separare molecole di grandezza diversa.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15716" y="1261795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Per una disidratazione dei solventi molto spinta, </a:t>
            </a:r>
            <a:r>
              <a:rPr lang="it-IT" sz="2400" b="1">
                <a:solidFill>
                  <a:srgbClr val="000000"/>
                </a:solidFill>
                <a:latin typeface="Times New Roman" pitchFamily="18" charset="0"/>
              </a:rPr>
              <a:t>solo quando la maggior parte dell’H</a:t>
            </a:r>
            <a:r>
              <a:rPr lang="it-IT" sz="2400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it-IT" sz="2400" b="1">
                <a:solidFill>
                  <a:srgbClr val="000000"/>
                </a:solidFill>
                <a:latin typeface="Times New Roman" pitchFamily="18" charset="0"/>
              </a:rPr>
              <a:t>O è stata già eliminata e ne rimangono solo tracce</a:t>
            </a: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, si aggiunge nel solvente </a:t>
            </a:r>
            <a:r>
              <a:rPr lang="it-IT" sz="2400">
                <a:solidFill>
                  <a:srgbClr val="FF0000"/>
                </a:solidFill>
                <a:latin typeface="Times New Roman" pitchFamily="18" charset="0"/>
              </a:rPr>
              <a:t>Na</a:t>
            </a: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 oppure una miscela </a:t>
            </a:r>
            <a:r>
              <a:rPr lang="it-IT" sz="2400">
                <a:solidFill>
                  <a:srgbClr val="FF0000"/>
                </a:solidFill>
                <a:latin typeface="Times New Roman" pitchFamily="18" charset="0"/>
              </a:rPr>
              <a:t>K/Na </a:t>
            </a: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e si può anche far bollire.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>
                <a:solidFill>
                  <a:srgbClr val="FF0000"/>
                </a:solidFill>
                <a:latin typeface="Times New Roman" pitchFamily="18" charset="0"/>
              </a:rPr>
              <a:t>ATTENZIONE: </a:t>
            </a:r>
            <a:r>
              <a:rPr lang="it-IT" sz="2400">
                <a:solidFill>
                  <a:srgbClr val="FF0000"/>
                </a:solidFill>
                <a:latin typeface="Times New Roman" pitchFamily="18" charset="0"/>
              </a:rPr>
              <a:t>molto pericoloso perché se </a:t>
            </a:r>
            <a:r>
              <a:rPr lang="it-IT" sz="2400" err="1">
                <a:solidFill>
                  <a:srgbClr val="FF0000"/>
                </a:solidFill>
                <a:latin typeface="Times New Roman" pitchFamily="18" charset="0"/>
              </a:rPr>
              <a:t>c’e’</a:t>
            </a:r>
            <a:r>
              <a:rPr lang="it-IT" sz="2400">
                <a:solidFill>
                  <a:srgbClr val="FF0000"/>
                </a:solidFill>
                <a:latin typeface="Times New Roman" pitchFamily="18" charset="0"/>
              </a:rPr>
              <a:t> ancora abbastanza H</a:t>
            </a:r>
            <a:r>
              <a:rPr lang="it-IT" sz="2400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it-IT" sz="2400">
                <a:solidFill>
                  <a:srgbClr val="FF0000"/>
                </a:solidFill>
                <a:latin typeface="Times New Roman" pitchFamily="18" charset="0"/>
              </a:rPr>
              <a:t>O avviene una reazione VIOLENTA di riduzione esotermica con sviluppo di H</a:t>
            </a:r>
            <a:r>
              <a:rPr lang="it-IT" sz="2400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it-IT" sz="2400">
                <a:solidFill>
                  <a:srgbClr val="FF0000"/>
                </a:solidFill>
                <a:latin typeface="Times New Roman" pitchFamily="18" charset="0"/>
              </a:rPr>
              <a:t> che può incendiarsi o esplodere.</a:t>
            </a: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115716" y="457416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Na + H</a:t>
            </a:r>
            <a:r>
              <a:rPr lang="it-IT" sz="2400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O   </a:t>
            </a:r>
            <a:r>
              <a:rPr lang="it-IT" sz="240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Na</a:t>
            </a:r>
            <a:r>
              <a:rPr lang="it-IT" sz="2400" baseline="3000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 + OH</a:t>
            </a:r>
            <a:r>
              <a:rPr lang="it-IT" sz="2400" baseline="3000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 + H</a:t>
            </a:r>
            <a:r>
              <a:rPr lang="it-IT" sz="2400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 + Q</a:t>
            </a: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15716" y="476673"/>
            <a:ext cx="743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>
                <a:solidFill>
                  <a:srgbClr val="D60093"/>
                </a:solidFill>
                <a:latin typeface="Times New Roman" pitchFamily="18" charset="0"/>
              </a:rPr>
              <a:t>DISIDRATAZIONE MOLTO SPINTA DI SOLVENTI</a:t>
            </a:r>
            <a:endParaRPr lang="it-IT" sz="2400" b="1">
              <a:solidFill>
                <a:srgbClr val="D60093"/>
              </a:solidFill>
              <a:latin typeface="Times New Roman" pitchFamily="18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07568" y="332657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Si mette il prodotto da asciugare in recipienti larghi per aumentare la superficie di evaporazione e quindi diminuire il tempo necessario per ottenere il prodotto asciutto.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 descr="https://encrypted-tbn0.gstatic.com/images?q=tbn:ANd9GcTFRDvMpKGk2qaEh5an5jBRTmaJeBwd8Y0PyvkivDTAH6_hU0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700809"/>
            <a:ext cx="2167476" cy="151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231904" y="2420889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cristallizzatore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07568" y="3789041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In certi casi si può lavare il prodotto con un solvente idrosolubile molto volatile, come acetone (o </a:t>
            </a:r>
            <a:r>
              <a:rPr lang="it-IT" sz="2400" dirty="0" err="1">
                <a:solidFill>
                  <a:srgbClr val="000000"/>
                </a:solidFill>
                <a:latin typeface="Times New Roman" pitchFamily="18" charset="0"/>
              </a:rPr>
              <a:t>EtOH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), per velocizzare ulteriormente l'essiccamento. Es. Cu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3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19536" y="188641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  <a:latin typeface="Times New Roman" pitchFamily="18" charset="0"/>
              </a:rPr>
              <a:t>Conservazione e prelievo di solventi speciali che non devono venire a contatto con aria o umidità perché sono tossici o puzzolenti o si decompongono all'aria.</a:t>
            </a:r>
            <a:endParaRPr lang="it-IT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628801"/>
            <a:ext cx="3073690" cy="196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919536" y="3645025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Sono tenuti in bottiglie scure, contenenti setacci molecolari e munite di tappi a tenuta d’aria e umidità, </a:t>
            </a:r>
            <a:r>
              <a:rPr lang="it-IT" sz="2400" dirty="0" err="1">
                <a:solidFill>
                  <a:srgbClr val="000000"/>
                </a:solidFill>
                <a:latin typeface="Times New Roman" pitchFamily="18" charset="0"/>
              </a:rPr>
              <a:t>autosigillanti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 e perforabili con aghi.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596741" y="1827649"/>
            <a:ext cx="1935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dirty="0" err="1">
                <a:solidFill>
                  <a:srgbClr val="000000"/>
                </a:solidFill>
                <a:latin typeface="Times New Roman" pitchFamily="18" charset="0"/>
              </a:rPr>
              <a:t>Ar</a:t>
            </a:r>
            <a:r>
              <a:rPr lang="it-IT" sz="2000" dirty="0">
                <a:solidFill>
                  <a:srgbClr val="000000"/>
                </a:solidFill>
                <a:latin typeface="Times New Roman" pitchFamily="18" charset="0"/>
              </a:rPr>
              <a:t> da pallone o da bombola</a:t>
            </a:r>
            <a:endParaRPr lang="it-IT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 flipH="1">
            <a:off x="8092069" y="2068501"/>
            <a:ext cx="504673" cy="271676"/>
          </a:xfrm>
          <a:prstGeom prst="straightConnector1">
            <a:avLst/>
          </a:prstGeom>
          <a:ln w="3175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692696"/>
            <a:ext cx="2088232" cy="37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231904" y="548680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Si inietta con un ago un gas anidro e inerte (es. </a:t>
            </a:r>
            <a:r>
              <a:rPr lang="it-IT" sz="2400" dirty="0" err="1">
                <a:solidFill>
                  <a:srgbClr val="000000"/>
                </a:solidFill>
                <a:latin typeface="Times New Roman" pitchFamily="18" charset="0"/>
              </a:rPr>
              <a:t>Ar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) e si preleva il solvente dal secondo ago.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In tal modo il solvente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esce dall'ago e nella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bottiglia non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entra né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aria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né umidità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7143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75521" y="235593"/>
            <a:ext cx="4509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</a:rPr>
              <a:t>ESSICCAMENTO DI GAS</a:t>
            </a:r>
            <a:endParaRPr lang="it-IT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75520" y="734893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  <a:latin typeface="Times New Roman" pitchFamily="18" charset="0"/>
              </a:rPr>
              <a:t>Si possono acquistare bombole di gas già molto secchi. </a:t>
            </a:r>
            <a:endParaRPr lang="it-IT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75521" y="1340768"/>
            <a:ext cx="8102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In alternativa o per casi speciali si fanno passare i gas umidi attraverso opportuni </a:t>
            </a:r>
            <a:r>
              <a:rPr lang="it-IT" sz="2400" u="sng">
                <a:solidFill>
                  <a:srgbClr val="000000"/>
                </a:solidFill>
                <a:latin typeface="Times New Roman" pitchFamily="18" charset="0"/>
              </a:rPr>
              <a:t>agenti essiccanti</a:t>
            </a: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 che devono essere molto veloci nella loro azione dato che i gas possiedono</a:t>
            </a:r>
            <a:r>
              <a:rPr lang="it-IT" sz="2400" u="sng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it-IT" sz="2400" u="sng">
                <a:solidFill>
                  <a:srgbClr val="000000"/>
                </a:solidFill>
                <a:latin typeface="Times New Roman" pitchFamily="18" charset="0"/>
              </a:rPr>
              <a:t>bassa </a:t>
            </a:r>
            <a:r>
              <a:rPr lang="it-IT" sz="2400" u="sng">
                <a:solidFill>
                  <a:srgbClr val="000000"/>
                </a:solidFill>
                <a:latin typeface="Times New Roman" pitchFamily="18" charset="0"/>
              </a:rPr>
              <a:t>viscosità</a:t>
            </a: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 e quindi si muovono molto velocemente.</a:t>
            </a: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75520" y="3190303"/>
            <a:ext cx="64807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Si fa passare il gas umido attraverso la torre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di </a:t>
            </a:r>
            <a:r>
              <a:rPr lang="it-IT" sz="2400" dirty="0" err="1">
                <a:solidFill>
                  <a:srgbClr val="000000"/>
                </a:solidFill>
                <a:latin typeface="Times New Roman" pitchFamily="18" charset="0"/>
              </a:rPr>
              <a:t>Fresenius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contenente essiccanti (CaSO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 o SiO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) ad alta superficie di contatto) + indicatore di umidità come CoCl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it-IT" sz="2400" dirty="0">
                <a:solidFill>
                  <a:srgbClr val="0000FF"/>
                </a:solidFill>
                <a:latin typeface="Times New Roman" pitchFamily="18" charset="0"/>
              </a:rPr>
              <a:t>blu quando è secco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it-IT" sz="2400" dirty="0">
                <a:solidFill>
                  <a:srgbClr val="FF33CC"/>
                </a:solidFill>
                <a:latin typeface="Times New Roman" pitchFamily="18" charset="0"/>
              </a:rPr>
              <a:t>rosa quando è umido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2708920"/>
            <a:ext cx="1525732" cy="279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ccia a destra 9"/>
          <p:cNvSpPr/>
          <p:nvPr/>
        </p:nvSpPr>
        <p:spPr>
          <a:xfrm>
            <a:off x="8400256" y="4869160"/>
            <a:ext cx="439254" cy="144016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D60093"/>
              </a:solidFill>
              <a:latin typeface="Times New Roman"/>
            </a:endParaRPr>
          </a:p>
        </p:txBody>
      </p:sp>
      <p:sp>
        <p:nvSpPr>
          <p:cNvPr id="11" name="Freccia a destra 10"/>
          <p:cNvSpPr/>
          <p:nvPr/>
        </p:nvSpPr>
        <p:spPr>
          <a:xfrm rot="16200000">
            <a:off x="9476773" y="4008667"/>
            <a:ext cx="439254" cy="144016"/>
          </a:xfrm>
          <a:prstGeom prst="rightArrow">
            <a:avLst/>
          </a:prstGeom>
          <a:solidFill>
            <a:srgbClr val="92D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D60093"/>
              </a:solidFill>
              <a:latin typeface="Times New Roman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10128448" y="3429000"/>
            <a:ext cx="439254" cy="144016"/>
          </a:xfrm>
          <a:prstGeom prst="rightArrow">
            <a:avLst/>
          </a:prstGeom>
          <a:solidFill>
            <a:srgbClr val="92D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D60093"/>
              </a:solidFill>
              <a:latin typeface="Times New Roman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2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351584" y="692697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FF0066"/>
                </a:solidFill>
                <a:latin typeface="Times New Roman" pitchFamily="18" charset="0"/>
              </a:rPr>
              <a:t>L'essiccante può essere rigenerato in forno a T &gt;= 100 °C.</a:t>
            </a:r>
            <a:endParaRPr lang="it-IT" sz="2400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7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63552" y="476673"/>
            <a:ext cx="8136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</a:rPr>
              <a:t>PURIFICAZIONE DI GAS DA ALTRI GAS IN MISCELA</a:t>
            </a:r>
            <a:endParaRPr lang="it-IT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063553" y="980729"/>
            <a:ext cx="8344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Si fa gorgogliare la miscela di gas in apposite soluzioni contenenti specie che reagiscono e trattengono solo i gas che si vogliono eliminare.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03913" y="1725817"/>
            <a:ext cx="5391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B050"/>
                </a:solidFill>
                <a:latin typeface="Times New Roman" pitchFamily="18" charset="0"/>
              </a:rPr>
              <a:t>CO</a:t>
            </a:r>
            <a:r>
              <a:rPr lang="it-IT" sz="2400" baseline="-25000" dirty="0">
                <a:solidFill>
                  <a:srgbClr val="00B050"/>
                </a:solidFill>
                <a:latin typeface="Times New Roman" pitchFamily="18" charset="0"/>
              </a:rPr>
              <a:t>2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</a:rPr>
              <a:t>(g)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 + Ca(OH)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</a:rPr>
              <a:t>2(</a:t>
            </a:r>
            <a:r>
              <a:rPr lang="it-IT" sz="2400" baseline="-25000" dirty="0" err="1">
                <a:solidFill>
                  <a:srgbClr val="000000"/>
                </a:solidFill>
                <a:latin typeface="Times New Roman" pitchFamily="18" charset="0"/>
              </a:rPr>
              <a:t>aq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---&gt; CaCO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3(s)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 + H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2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O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4" name="Connettore 2 3"/>
          <p:cNvCxnSpPr/>
          <p:nvPr/>
        </p:nvCxnSpPr>
        <p:spPr>
          <a:xfrm>
            <a:off x="2667396" y="730469"/>
            <a:ext cx="360040" cy="0"/>
          </a:xfrm>
          <a:prstGeom prst="straightConnector1">
            <a:avLst/>
          </a:prstGeom>
          <a:ln w="19050">
            <a:solidFill>
              <a:srgbClr val="D60093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2523380" y="26880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D60093"/>
                </a:solidFill>
                <a:latin typeface="Times New Roman" pitchFamily="18" charset="0"/>
              </a:rPr>
              <a:t>gas</a:t>
            </a:r>
            <a:endParaRPr lang="it-IT" sz="2400" dirty="0">
              <a:solidFill>
                <a:srgbClr val="D60093"/>
              </a:solidFill>
              <a:latin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03913" y="548681"/>
            <a:ext cx="5080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che viene fatta gorgogliare in soluzione di Ca(OH)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7" name="Picture 2" descr="http://upload.wikimedia.org/wikipedia/commons/8/88/Drechsel_bottle_e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053" y="691652"/>
            <a:ext cx="1163962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1 14"/>
          <p:cNvCxnSpPr/>
          <p:nvPr/>
        </p:nvCxnSpPr>
        <p:spPr>
          <a:xfrm flipV="1">
            <a:off x="3288505" y="2335631"/>
            <a:ext cx="552708" cy="7622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4261173" y="730469"/>
            <a:ext cx="360040" cy="0"/>
          </a:xfrm>
          <a:prstGeom prst="straightConnector1">
            <a:avLst/>
          </a:prstGeom>
          <a:ln w="19050">
            <a:solidFill>
              <a:srgbClr val="D60093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168632" y="26880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D60093"/>
                </a:solidFill>
                <a:latin typeface="Times New Roman" pitchFamily="18" charset="0"/>
              </a:rPr>
              <a:t>gas</a:t>
            </a:r>
            <a:endParaRPr lang="it-IT" sz="2400" dirty="0">
              <a:solidFill>
                <a:srgbClr val="D60093"/>
              </a:solidFill>
              <a:latin typeface="Times New Roman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523380" y="71404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B050"/>
                </a:solidFill>
                <a:latin typeface="Times New Roman" pitchFamily="18" charset="0"/>
              </a:rPr>
              <a:t>gas</a:t>
            </a:r>
            <a:endParaRPr lang="it-IT" sz="24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2667396" y="832665"/>
            <a:ext cx="360040" cy="0"/>
          </a:xfrm>
          <a:prstGeom prst="straightConnector1">
            <a:avLst/>
          </a:prstGeom>
          <a:ln w="1905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/>
          <p:cNvSpPr/>
          <p:nvPr/>
        </p:nvSpPr>
        <p:spPr>
          <a:xfrm>
            <a:off x="3174953" y="759016"/>
            <a:ext cx="45719" cy="45719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303912" y="188641"/>
            <a:ext cx="4653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Es. da sin entra miscela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di</a:t>
            </a:r>
            <a:r>
              <a:rPr lang="it-IT" sz="24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it-IT" sz="2400" dirty="0">
                <a:solidFill>
                  <a:srgbClr val="FF33CC"/>
                </a:solidFill>
                <a:latin typeface="Times New Roman" pitchFamily="18" charset="0"/>
              </a:rPr>
              <a:t>O</a:t>
            </a:r>
            <a:r>
              <a:rPr lang="it-IT" sz="2400" baseline="-25000" dirty="0">
                <a:solidFill>
                  <a:srgbClr val="FF33CC"/>
                </a:solidFill>
                <a:latin typeface="Times New Roman" pitchFamily="18" charset="0"/>
              </a:rPr>
              <a:t>2</a:t>
            </a:r>
            <a:r>
              <a:rPr lang="it-IT" sz="24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it-IT" sz="2400" dirty="0">
                <a:solidFill>
                  <a:srgbClr val="00B050"/>
                </a:solidFill>
                <a:latin typeface="Times New Roman" pitchFamily="18" charset="0"/>
              </a:rPr>
              <a:t> CO</a:t>
            </a:r>
            <a:r>
              <a:rPr lang="it-IT" sz="2400" baseline="-25000" dirty="0">
                <a:solidFill>
                  <a:srgbClr val="00B050"/>
                </a:solidFill>
                <a:latin typeface="Times New Roman" pitchFamily="18" charset="0"/>
              </a:rPr>
              <a:t>2</a:t>
            </a:r>
            <a:endParaRPr lang="it-IT" sz="24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3292219" y="754364"/>
            <a:ext cx="45719" cy="45719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3665142" y="2923658"/>
            <a:ext cx="45719" cy="45719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3409922" y="2815088"/>
            <a:ext cx="45719" cy="45719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" name="Ovale 17"/>
          <p:cNvSpPr/>
          <p:nvPr/>
        </p:nvSpPr>
        <p:spPr>
          <a:xfrm>
            <a:off x="3554907" y="1933791"/>
            <a:ext cx="45719" cy="45719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" name="Ovale 18"/>
          <p:cNvSpPr/>
          <p:nvPr/>
        </p:nvSpPr>
        <p:spPr>
          <a:xfrm>
            <a:off x="3432782" y="2959104"/>
            <a:ext cx="45719" cy="45719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" name="Ovale 19"/>
          <p:cNvSpPr/>
          <p:nvPr/>
        </p:nvSpPr>
        <p:spPr>
          <a:xfrm>
            <a:off x="3793340" y="767860"/>
            <a:ext cx="45719" cy="45719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" name="Ovale 20"/>
          <p:cNvSpPr/>
          <p:nvPr/>
        </p:nvSpPr>
        <p:spPr>
          <a:xfrm>
            <a:off x="3651169" y="1036304"/>
            <a:ext cx="45719" cy="45719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" name="Ovale 21"/>
          <p:cNvSpPr/>
          <p:nvPr/>
        </p:nvSpPr>
        <p:spPr>
          <a:xfrm>
            <a:off x="3662918" y="2201649"/>
            <a:ext cx="45719" cy="45719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3" name="Ovale 22"/>
          <p:cNvSpPr/>
          <p:nvPr/>
        </p:nvSpPr>
        <p:spPr>
          <a:xfrm>
            <a:off x="3432781" y="2584095"/>
            <a:ext cx="45719" cy="45719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4" name="Ovale 23"/>
          <p:cNvSpPr/>
          <p:nvPr/>
        </p:nvSpPr>
        <p:spPr>
          <a:xfrm>
            <a:off x="3551300" y="2023000"/>
            <a:ext cx="45719" cy="45719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5" name="Ovale 24"/>
          <p:cNvSpPr/>
          <p:nvPr/>
        </p:nvSpPr>
        <p:spPr>
          <a:xfrm>
            <a:off x="3676253" y="2599064"/>
            <a:ext cx="45719" cy="45719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6" name="Ovale 25"/>
          <p:cNvSpPr/>
          <p:nvPr/>
        </p:nvSpPr>
        <p:spPr>
          <a:xfrm>
            <a:off x="3676252" y="1590952"/>
            <a:ext cx="45719" cy="45719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7" name="Ovale 26"/>
          <p:cNvSpPr/>
          <p:nvPr/>
        </p:nvSpPr>
        <p:spPr>
          <a:xfrm>
            <a:off x="3708637" y="2017556"/>
            <a:ext cx="45719" cy="45719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8" name="Ovale 27"/>
          <p:cNvSpPr/>
          <p:nvPr/>
        </p:nvSpPr>
        <p:spPr>
          <a:xfrm>
            <a:off x="3676253" y="1734968"/>
            <a:ext cx="45719" cy="45719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4121296" y="714045"/>
            <a:ext cx="45719" cy="45719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0" name="Ovale 29"/>
          <p:cNvSpPr/>
          <p:nvPr/>
        </p:nvSpPr>
        <p:spPr>
          <a:xfrm>
            <a:off x="3708636" y="2769369"/>
            <a:ext cx="45719" cy="45719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1" name="Ovale 30"/>
          <p:cNvSpPr/>
          <p:nvPr/>
        </p:nvSpPr>
        <p:spPr>
          <a:xfrm>
            <a:off x="3688421" y="2415571"/>
            <a:ext cx="45719" cy="45719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5303913" y="2644783"/>
            <a:ext cx="4328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FF33CC"/>
                </a:solidFill>
                <a:latin typeface="Times New Roman" pitchFamily="18" charset="0"/>
              </a:rPr>
              <a:t>O</a:t>
            </a:r>
            <a:r>
              <a:rPr lang="it-IT" sz="2400" baseline="-25000" dirty="0">
                <a:solidFill>
                  <a:srgbClr val="FF33CC"/>
                </a:solidFill>
                <a:latin typeface="Times New Roman" pitchFamily="18" charset="0"/>
              </a:rPr>
              <a:t>2 </a:t>
            </a:r>
            <a:r>
              <a:rPr lang="it-IT" sz="2400" baseline="-25000" dirty="0">
                <a:solidFill>
                  <a:srgbClr val="FF33CC"/>
                </a:solidFill>
                <a:latin typeface="Times New Roman" pitchFamily="18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non reagisce ed esce assieme a un </a:t>
            </a:r>
            <a:r>
              <a:rPr lang="it-IT" sz="2400" dirty="0" err="1">
                <a:solidFill>
                  <a:srgbClr val="000000"/>
                </a:solidFill>
                <a:latin typeface="Times New Roman" pitchFamily="18" charset="0"/>
              </a:rPr>
              <a:t>pò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 di </a:t>
            </a:r>
            <a:r>
              <a:rPr lang="it-IT" sz="2400" dirty="0">
                <a:solidFill>
                  <a:srgbClr val="0000FF"/>
                </a:solidFill>
                <a:latin typeface="Times New Roman" pitchFamily="18" charset="0"/>
              </a:rPr>
              <a:t>H</a:t>
            </a:r>
            <a:r>
              <a:rPr lang="it-IT" sz="2400" baseline="-25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it-IT" sz="2400" dirty="0">
                <a:solidFill>
                  <a:srgbClr val="0000FF"/>
                </a:solidFill>
                <a:latin typeface="Times New Roman" pitchFamily="18" charset="0"/>
              </a:rPr>
              <a:t>O</a:t>
            </a:r>
            <a:endParaRPr lang="it-IT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2235389" y="3708907"/>
            <a:ext cx="5159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>
                <a:solidFill>
                  <a:srgbClr val="000000"/>
                </a:solidFill>
                <a:latin typeface="Times New Roman" pitchFamily="18" charset="0"/>
              </a:rPr>
              <a:t>bottiglia di </a:t>
            </a:r>
            <a:r>
              <a:rPr lang="it-IT" altLang="it-IT" sz="2400" b="1" dirty="0" err="1">
                <a:solidFill>
                  <a:srgbClr val="000000"/>
                </a:solidFill>
                <a:latin typeface="Times New Roman" pitchFamily="18" charset="0"/>
              </a:rPr>
              <a:t>Drechsel</a:t>
            </a:r>
            <a:r>
              <a:rPr lang="it-IT" altLang="it-IT" sz="2400" dirty="0">
                <a:solidFill>
                  <a:srgbClr val="000000"/>
                </a:solidFill>
                <a:latin typeface="Times New Roman" pitchFamily="18" charset="0"/>
              </a:rPr>
              <a:t> per lavaggio di gas</a:t>
            </a:r>
            <a:endParaRPr lang="it-IT" alt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" name="Freccia a destra 33"/>
          <p:cNvSpPr/>
          <p:nvPr/>
        </p:nvSpPr>
        <p:spPr>
          <a:xfrm rot="13965545">
            <a:off x="3710478" y="3463159"/>
            <a:ext cx="44768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/>
            </a:endParaRPr>
          </a:p>
        </p:txBody>
      </p:sp>
      <p:cxnSp>
        <p:nvCxnSpPr>
          <p:cNvPr id="35" name="Connettore 2 34"/>
          <p:cNvCxnSpPr/>
          <p:nvPr/>
        </p:nvCxnSpPr>
        <p:spPr>
          <a:xfrm>
            <a:off x="4261173" y="832665"/>
            <a:ext cx="360040" cy="0"/>
          </a:xfrm>
          <a:prstGeom prst="straightConnector1">
            <a:avLst/>
          </a:prstGeom>
          <a:ln w="1905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e 35"/>
          <p:cNvSpPr/>
          <p:nvPr/>
        </p:nvSpPr>
        <p:spPr>
          <a:xfrm>
            <a:off x="4122914" y="832666"/>
            <a:ext cx="45719" cy="45719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4118404" y="790719"/>
            <a:ext cx="83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FF"/>
                </a:solidFill>
                <a:latin typeface="Times New Roman" pitchFamily="18" charset="0"/>
              </a:rPr>
              <a:t>H</a:t>
            </a:r>
            <a:r>
              <a:rPr lang="it-IT" sz="2400" baseline="-25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it-IT" sz="2400" dirty="0">
                <a:solidFill>
                  <a:srgbClr val="0000FF"/>
                </a:solidFill>
                <a:latin typeface="Times New Roman" pitchFamily="18" charset="0"/>
              </a:rPr>
              <a:t>O</a:t>
            </a:r>
            <a:endParaRPr lang="it-IT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8" name="Segnaposto numero diapositiva 6"/>
          <p:cNvSpPr txBox="1">
            <a:spLocks/>
          </p:cNvSpPr>
          <p:nvPr/>
        </p:nvSpPr>
        <p:spPr bwMode="auto">
          <a:xfrm>
            <a:off x="8572471" y="397830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080902" y="479298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Il </a:t>
            </a:r>
            <a:r>
              <a:rPr lang="it-IT" sz="2400" b="1" dirty="0">
                <a:solidFill>
                  <a:srgbClr val="D60093"/>
                </a:solidFill>
                <a:latin typeface="Times New Roman" pitchFamily="18" charset="0"/>
              </a:rPr>
              <a:t>gas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 esce umido e quindi viene successivamente fatto passare attraverso una torre di </a:t>
            </a:r>
            <a:r>
              <a:rPr lang="it-IT" sz="2400" dirty="0" err="1">
                <a:solidFill>
                  <a:srgbClr val="000000"/>
                </a:solidFill>
                <a:latin typeface="Times New Roman" pitchFamily="18" charset="0"/>
              </a:rPr>
              <a:t>Fresenius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 per asciugarlo.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9" y="2420889"/>
            <a:ext cx="1348981" cy="246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2080902" y="1685496"/>
            <a:ext cx="6411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La bottiglia di </a:t>
            </a:r>
            <a:r>
              <a:rPr lang="it-IT" sz="2400" err="1">
                <a:solidFill>
                  <a:srgbClr val="000000"/>
                </a:solidFill>
                <a:latin typeface="Times New Roman" pitchFamily="18" charset="0"/>
              </a:rPr>
              <a:t>Drechsel</a:t>
            </a: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 può essere adoperata anche se, al contrario, si vuole umidificare un gas.</a:t>
            </a: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3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91544" y="260649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Sempre per </a:t>
            </a:r>
            <a:r>
              <a:rPr lang="it-IT" sz="2400" dirty="0" err="1">
                <a:solidFill>
                  <a:srgbClr val="000000"/>
                </a:solidFill>
                <a:latin typeface="Times New Roman" pitchFamily="18" charset="0"/>
              </a:rPr>
              <a:t>anidrificare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 i gas, si può usare una trappola per H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O ad N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 liquido (-196 °C)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991544" y="1196753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Si mette del N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 liquido in un apposito recipiente isolato come la bottiglia di </a:t>
            </a:r>
            <a:r>
              <a:rPr lang="it-IT" sz="2400" dirty="0" err="1">
                <a:solidFill>
                  <a:srgbClr val="000000"/>
                </a:solidFill>
                <a:latin typeface="Times New Roman" pitchFamily="18" charset="0"/>
              </a:rPr>
              <a:t>Dewar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 (thermos) 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46" name="Picture 6" descr="http://dc470.4shared.com/img/FmKX0scz/s3/136a1a7caf0/thermos_flask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060848"/>
            <a:ext cx="284110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v1.microglass.it/3_microglass_home/pics_home/dew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1" y="1844825"/>
            <a:ext cx="2797759" cy="24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476672"/>
            <a:ext cx="2381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876850" y="661844"/>
            <a:ext cx="55396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Il gas umido viene fatto entrare nella trappola in vetro temperato o in quarzo (molto costoso) o in acciaio che è immersa in </a:t>
            </a:r>
            <a:r>
              <a:rPr lang="it-IT" sz="2400" dirty="0" err="1">
                <a:solidFill>
                  <a:srgbClr val="00B0F0"/>
                </a:solidFill>
                <a:latin typeface="Times New Roman" pitchFamily="18" charset="0"/>
              </a:rPr>
              <a:t>N</a:t>
            </a:r>
            <a:r>
              <a:rPr lang="it-IT" sz="2400" baseline="-25000" dirty="0" err="1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it-IT" sz="2400" dirty="0">
                <a:solidFill>
                  <a:srgbClr val="00B0F0"/>
                </a:solidFill>
                <a:latin typeface="Times New Roman" pitchFamily="18" charset="0"/>
              </a:rPr>
              <a:t> liquido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it-IT" sz="2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O in forma di vapore si trasforma quasi istantaneamente in ghiaccio e si deposita sulle pareti del recipiente che raggiungono -196 °C.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Il gas invece esce senza umidità. 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692696"/>
            <a:ext cx="3600400" cy="36004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1340768"/>
            <a:ext cx="3096344" cy="236001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927648" y="4221089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forno da banco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248128" y="357301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forno portatile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663952" y="548681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si mette il cristallizzatore in un forno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75521" y="476672"/>
            <a:ext cx="8568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FF"/>
                </a:solidFill>
                <a:latin typeface="Times New Roman" pitchFamily="18" charset="0"/>
              </a:rPr>
              <a:t>2) </a:t>
            </a:r>
            <a:r>
              <a:rPr lang="it-IT" sz="2400" b="1" dirty="0">
                <a:solidFill>
                  <a:srgbClr val="0000FF"/>
                </a:solidFill>
                <a:latin typeface="Times New Roman" pitchFamily="18" charset="0"/>
              </a:rPr>
              <a:t>Essiccamento di composti solidi </a:t>
            </a:r>
            <a:r>
              <a:rPr lang="it-IT" sz="2400" b="1" dirty="0">
                <a:solidFill>
                  <a:srgbClr val="0000FF"/>
                </a:solidFill>
                <a:latin typeface="Times New Roman" pitchFamily="18" charset="0"/>
              </a:rPr>
              <a:t> che si decompongono a caldo, liberano gas puzzolenti e/o tossici, sono infiammabili o esplosivi,…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Ad esempio molte proteine o polipeptidi non possono essere riscaldati altrimenti si denaturano.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91544" y="444550"/>
            <a:ext cx="819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CC"/>
                </a:solidFill>
                <a:latin typeface="Times New Roman" pitchFamily="18" charset="0"/>
              </a:rPr>
              <a:t>Se il solido deve essere asciugato a </a:t>
            </a:r>
            <a:r>
              <a:rPr lang="it-IT" sz="2400" b="1" dirty="0">
                <a:solidFill>
                  <a:srgbClr val="0000CC"/>
                </a:solidFill>
                <a:latin typeface="Times New Roman" pitchFamily="18" charset="0"/>
              </a:rPr>
              <a:t>T ambiente</a:t>
            </a:r>
            <a:r>
              <a:rPr lang="it-IT" sz="2400" dirty="0">
                <a:solidFill>
                  <a:srgbClr val="0000CC"/>
                </a:solidFill>
                <a:latin typeface="Times New Roman" pitchFamily="18" charset="0"/>
              </a:rPr>
              <a:t>, lo si può mettere in un cristallizzatore che vien posto in un </a:t>
            </a:r>
            <a:r>
              <a:rPr lang="it-IT" sz="2400" dirty="0">
                <a:solidFill>
                  <a:srgbClr val="0000CC"/>
                </a:solidFill>
                <a:latin typeface="Times New Roman" pitchFamily="18" charset="0"/>
              </a:rPr>
              <a:t>essiccatore con </a:t>
            </a:r>
            <a:r>
              <a:rPr lang="it-IT" sz="2400" dirty="0">
                <a:solidFill>
                  <a:srgbClr val="0000CC"/>
                </a:solidFill>
                <a:latin typeface="Times New Roman" pitchFamily="18" charset="0"/>
              </a:rPr>
              <a:t>rubinetto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991545" y="1988840"/>
            <a:ext cx="51684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Nella parte inferiore dell’essiccatore si mette una sostanza con forti proprietà essiccanti che tolga le tracce di umidità e mantenga il prodotto asciutto.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FF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FF0000"/>
                </a:solidFill>
                <a:latin typeface="Times New Roman" pitchFamily="18" charset="0"/>
              </a:rPr>
              <a:t>Es. di essiccanti molto efficaci: Na</a:t>
            </a:r>
            <a:r>
              <a:rPr lang="it-IT" sz="24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it-IT" sz="2400" dirty="0">
                <a:solidFill>
                  <a:srgbClr val="FF0000"/>
                </a:solidFill>
                <a:latin typeface="Times New Roman" pitchFamily="18" charset="0"/>
              </a:rPr>
              <a:t>SO</a:t>
            </a:r>
            <a:r>
              <a:rPr lang="it-IT" sz="2400" baseline="-25000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it-IT" sz="2400" dirty="0">
                <a:solidFill>
                  <a:srgbClr val="FF0000"/>
                </a:solidFill>
                <a:latin typeface="Times New Roman" pitchFamily="18" charset="0"/>
              </a:rPr>
              <a:t>, CaSO</a:t>
            </a:r>
            <a:r>
              <a:rPr lang="it-IT" sz="2400" baseline="-25000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it-IT" sz="2400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it-IT" sz="2400" dirty="0" err="1">
                <a:solidFill>
                  <a:srgbClr val="FF0000"/>
                </a:solidFill>
                <a:latin typeface="Times New Roman" pitchFamily="18" charset="0"/>
              </a:rPr>
              <a:t>drierite</a:t>
            </a:r>
            <a:r>
              <a:rPr lang="it-IT" sz="2400" dirty="0">
                <a:solidFill>
                  <a:srgbClr val="FF0000"/>
                </a:solidFill>
                <a:latin typeface="Times New Roman" pitchFamily="18" charset="0"/>
              </a:rPr>
              <a:t>), CaCl</a:t>
            </a:r>
            <a:r>
              <a:rPr lang="it-IT" sz="24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it-IT" sz="2400" dirty="0">
                <a:solidFill>
                  <a:srgbClr val="FF0000"/>
                </a:solidFill>
                <a:latin typeface="Times New Roman" pitchFamily="18" charset="0"/>
              </a:rPr>
              <a:t>, Na</a:t>
            </a:r>
            <a:r>
              <a:rPr lang="it-IT" sz="24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it-IT" sz="2400" dirty="0">
                <a:solidFill>
                  <a:srgbClr val="FF0000"/>
                </a:solidFill>
                <a:latin typeface="Times New Roman" pitchFamily="18" charset="0"/>
              </a:rPr>
              <a:t>CO</a:t>
            </a:r>
            <a:r>
              <a:rPr lang="it-IT" sz="2400" baseline="-25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it-IT" sz="2400" dirty="0">
                <a:solidFill>
                  <a:srgbClr val="FF0000"/>
                </a:solidFill>
                <a:latin typeface="Times New Roman" pitchFamily="18" charset="0"/>
              </a:rPr>
              <a:t>, P</a:t>
            </a:r>
            <a:r>
              <a:rPr lang="it-IT" sz="2400" baseline="-25000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it-IT" sz="2400" dirty="0">
                <a:solidFill>
                  <a:srgbClr val="FF0000"/>
                </a:solidFill>
                <a:latin typeface="Times New Roman" pitchFamily="18" charset="0"/>
              </a:rPr>
              <a:t>O</a:t>
            </a:r>
            <a:r>
              <a:rPr lang="it-IT" sz="2400" baseline="-25000" dirty="0">
                <a:solidFill>
                  <a:srgbClr val="FF0000"/>
                </a:solidFill>
                <a:latin typeface="Times New Roman" pitchFamily="18" charset="0"/>
              </a:rPr>
              <a:t>10</a:t>
            </a:r>
            <a:r>
              <a:rPr lang="it-IT" sz="2400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endParaRPr lang="it-IT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1484784"/>
            <a:ext cx="2520280" cy="2520280"/>
          </a:xfrm>
          <a:prstGeom prst="rect">
            <a:avLst/>
          </a:prstGeom>
        </p:spPr>
      </p:pic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7104112" y="3645024"/>
            <a:ext cx="1080120" cy="323984"/>
          </a:xfrm>
          <a:prstGeom prst="line">
            <a:avLst/>
          </a:prstGeom>
          <a:noFill/>
          <a:ln w="349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35560" y="332657"/>
            <a:ext cx="8180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Si può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velocizzare di moltissimo l’essiccazione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se si applica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all’interno dell’essiccatore una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depressione con una pompa meccanica aspirante: l’essiccatore deve possedere </a:t>
            </a:r>
            <a:r>
              <a:rPr lang="it-IT" sz="2400" dirty="0">
                <a:solidFill>
                  <a:srgbClr val="D60093"/>
                </a:solidFill>
                <a:latin typeface="Times New Roman" pitchFamily="18" charset="0"/>
              </a:rPr>
              <a:t>un rubinetto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135560" y="2060849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PERCHÉ SE SI APPLICA UNA DEPRESSIONE IL SOLIDO SI ASCIUGA PIÙ VELOCEMENTE?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654725" y="404813"/>
            <a:ext cx="74171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Si consideri </a:t>
            </a: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la curva di equilibrio </a:t>
            </a: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Liquido-Vapore</a:t>
            </a: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2640014" y="2205038"/>
            <a:ext cx="734377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9461" name="Segnaposto contenuto 2" descr="121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419" y="836712"/>
            <a:ext cx="9036496" cy="434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5020645" y="1872599"/>
            <a:ext cx="518477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91544" y="476673"/>
            <a:ext cx="79928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</a:rPr>
              <a:t>Un liquido </a:t>
            </a:r>
            <a:r>
              <a:rPr lang="it-IT" sz="2400" b="1" u="sng" dirty="0">
                <a:solidFill>
                  <a:srgbClr val="FF0000"/>
                </a:solidFill>
                <a:latin typeface="Times New Roman" pitchFamily="18" charset="0"/>
              </a:rPr>
              <a:t>bolle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</a:rPr>
              <a:t> quando la sua tensione di vapore = alla pressione esterna, 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</a:rPr>
              <a:t>all'aria è di 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</a:rPr>
              <a:t>solito 1 atm 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</a:rPr>
              <a:t>(= 760 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</a:rPr>
              <a:t>mm Hg).</a:t>
            </a:r>
          </a:p>
        </p:txBody>
      </p:sp>
    </p:spTree>
    <p:extLst>
      <p:ext uri="{BB962C8B-B14F-4D97-AF65-F5344CB8AC3E}">
        <p14:creationId xmlns:p14="http://schemas.microsoft.com/office/powerpoint/2010/main" val="3488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847528" y="549276"/>
            <a:ext cx="83518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  <a:latin typeface="Times New Roman" pitchFamily="18" charset="0"/>
              </a:rPr>
              <a:t>L’evaporazione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 avviene a tutte le T ed è un fenomeno che interessa le sole molecole della superficie di separazione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liquido-aria: è un fenomeno relativamente lento.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847529" y="1844824"/>
            <a:ext cx="82073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  <a:latin typeface="Times New Roman" pitchFamily="18" charset="0"/>
              </a:rPr>
              <a:t>L’ebollizione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 è un fenomeno che si manifesta se la tensione di vapore del liquido è = alla P esterna applicata.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Coinvolge l’intero corpo del liquido dentro cui si formano bolle di vapore e non solo la 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superficie.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847528" y="3717033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</a:rPr>
              <a:t>Se un liquido bolle evapora molto più velocemente</a:t>
            </a:r>
            <a:endParaRPr lang="it-IT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CFF10-2421-4C5B-9F76-3E348A6E9BED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4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2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1466</Words>
  <Application>Microsoft Office PowerPoint</Application>
  <PresentationFormat>Widescreen</PresentationFormat>
  <Paragraphs>117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1" baseType="lpstr">
      <vt:lpstr>Times New Roman</vt:lpstr>
      <vt:lpstr>Wingdings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 Tavagnacco</dc:creator>
  <cp:lastModifiedBy>Claudio Tavagnacco</cp:lastModifiedBy>
  <cp:revision>2</cp:revision>
  <dcterms:created xsi:type="dcterms:W3CDTF">2020-10-29T21:07:27Z</dcterms:created>
  <dcterms:modified xsi:type="dcterms:W3CDTF">2020-10-29T21:10:22Z</dcterms:modified>
</cp:coreProperties>
</file>