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1"/>
  </p:notesMasterIdLst>
  <p:sldIdLst>
    <p:sldId id="277" r:id="rId2"/>
    <p:sldId id="314" r:id="rId3"/>
    <p:sldId id="279" r:id="rId4"/>
    <p:sldId id="282" r:id="rId5"/>
    <p:sldId id="316" r:id="rId6"/>
    <p:sldId id="302" r:id="rId7"/>
    <p:sldId id="257" r:id="rId8"/>
    <p:sldId id="317" r:id="rId9"/>
    <p:sldId id="273" r:id="rId10"/>
    <p:sldId id="318" r:id="rId11"/>
    <p:sldId id="290" r:id="rId12"/>
    <p:sldId id="298" r:id="rId13"/>
    <p:sldId id="295" r:id="rId14"/>
    <p:sldId id="276" r:id="rId15"/>
    <p:sldId id="319" r:id="rId16"/>
    <p:sldId id="315" r:id="rId17"/>
    <p:sldId id="285" r:id="rId18"/>
    <p:sldId id="320" r:id="rId19"/>
    <p:sldId id="293" r:id="rId20"/>
    <p:sldId id="281" r:id="rId21"/>
    <p:sldId id="321" r:id="rId22"/>
    <p:sldId id="303" r:id="rId23"/>
    <p:sldId id="260" r:id="rId24"/>
    <p:sldId id="322" r:id="rId25"/>
    <p:sldId id="261" r:id="rId26"/>
    <p:sldId id="323" r:id="rId27"/>
    <p:sldId id="262" r:id="rId28"/>
    <p:sldId id="263" r:id="rId29"/>
    <p:sldId id="324" r:id="rId30"/>
    <p:sldId id="274" r:id="rId31"/>
    <p:sldId id="265" r:id="rId32"/>
    <p:sldId id="301" r:id="rId33"/>
    <p:sldId id="266" r:id="rId34"/>
    <p:sldId id="297" r:id="rId35"/>
    <p:sldId id="325" r:id="rId36"/>
    <p:sldId id="299" r:id="rId37"/>
    <p:sldId id="300" r:id="rId38"/>
    <p:sldId id="326" r:id="rId39"/>
    <p:sldId id="309" r:id="rId40"/>
    <p:sldId id="327" r:id="rId41"/>
    <p:sldId id="310" r:id="rId42"/>
    <p:sldId id="334" r:id="rId43"/>
    <p:sldId id="335" r:id="rId44"/>
    <p:sldId id="338" r:id="rId45"/>
    <p:sldId id="336" r:id="rId46"/>
    <p:sldId id="337" r:id="rId47"/>
    <p:sldId id="339" r:id="rId48"/>
    <p:sldId id="267" r:id="rId49"/>
    <p:sldId id="268" r:id="rId50"/>
    <p:sldId id="328" r:id="rId51"/>
    <p:sldId id="269" r:id="rId52"/>
    <p:sldId id="270" r:id="rId53"/>
    <p:sldId id="271" r:id="rId54"/>
    <p:sldId id="304" r:id="rId55"/>
    <p:sldId id="329" r:id="rId56"/>
    <p:sldId id="305" r:id="rId57"/>
    <p:sldId id="330" r:id="rId58"/>
    <p:sldId id="306" r:id="rId59"/>
    <p:sldId id="331" r:id="rId60"/>
    <p:sldId id="307" r:id="rId61"/>
    <p:sldId id="332" r:id="rId62"/>
    <p:sldId id="308" r:id="rId63"/>
    <p:sldId id="286" r:id="rId64"/>
    <p:sldId id="289" r:id="rId65"/>
    <p:sldId id="272" r:id="rId66"/>
    <p:sldId id="291" r:id="rId67"/>
    <p:sldId id="287" r:id="rId68"/>
    <p:sldId id="333" r:id="rId69"/>
    <p:sldId id="292" r:id="rId70"/>
  </p:sldIdLst>
  <p:sldSz cx="9144000" cy="6858000" type="screen4x3"/>
  <p:notesSz cx="7099300" cy="10234613"/>
  <p:embeddedFontLst>
    <p:embeddedFont>
      <p:font typeface="Verdana" panose="020B0604030504040204" pitchFamily="34" charset="0"/>
      <p:regular r:id="rId72"/>
      <p:bold r:id="rId73"/>
      <p:italic r:id="rId74"/>
      <p:boldItalic r:id="rId75"/>
    </p:embeddedFont>
    <p:embeddedFont>
      <p:font typeface="Calibri" panose="020F0502020204030204" pitchFamily="34" charset="0"/>
      <p:regular r:id="rId76"/>
      <p:bold r:id="rId77"/>
      <p:italic r:id="rId78"/>
      <p:boldItalic r:id="rId79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009900"/>
    <a:srgbClr val="008000"/>
    <a:srgbClr val="FFFF99"/>
    <a:srgbClr val="0033CC"/>
    <a:srgbClr val="CC0066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43" autoAdjust="0"/>
    <p:restoredTop sz="94661" autoAdjust="0"/>
  </p:normalViewPr>
  <p:slideViewPr>
    <p:cSldViewPr>
      <p:cViewPr varScale="1">
        <p:scale>
          <a:sx n="61" d="100"/>
          <a:sy n="61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FE8EA-9BB5-44C2-8570-016DA59957C4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AEF9F-E1F4-40DF-B95D-5A4CECD809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57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0196D-9D4C-4516-A467-97268ED7AA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13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B2555-E8EA-453E-A9AB-CB62B8CAFB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16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E11C-2C79-4D32-8BFB-6286387F44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7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80DA0-B895-40EA-A983-AFCA55D494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89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AAFF-EEF7-459A-9BBC-0FF52F9BB0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47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D1CF6-7B04-48A5-9FC0-7DEF6F32BE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73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289B-593B-4AFC-87D6-AAA95C95DE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93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A036-CB21-41FC-9774-24758D2A55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77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B7702-901A-43EF-98D6-B42CE90F2E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93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CD88-A2D4-4C82-A22B-A45E8615FB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76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BE27-C3CE-47ED-9667-26F653008D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71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A430-8F55-44C1-A617-FBE06F7688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9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6EAEB6-24B5-4750-BF9E-3E13365F12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82382" y="197869"/>
            <a:ext cx="7200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SOLUBILITÀ - </a:t>
            </a:r>
            <a:r>
              <a:rPr lang="it-IT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PRECIPITAZIONE CRISTALLIZZAZIONE 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926867" y="1237003"/>
            <a:ext cx="9737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 </a:t>
            </a:r>
            <a:r>
              <a:rPr lang="it-I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29.10.20</a:t>
            </a:r>
            <a:endParaRPr lang="it-IT" sz="1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4400" y="1755055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Problema tra i più frequenti da affrontare in un lab di chimica - la separazione e la purificazione selettiva dei componenti di un sistema. </a:t>
            </a:r>
          </a:p>
          <a:p>
            <a:endParaRPr lang="it-IT" dirty="0" smtClean="0"/>
          </a:p>
          <a:p>
            <a:r>
              <a:rPr lang="it-IT" dirty="0" smtClean="0"/>
              <a:t>- come separare il </a:t>
            </a:r>
            <a:r>
              <a:rPr lang="it-IT" dirty="0" smtClean="0">
                <a:solidFill>
                  <a:srgbClr val="FF0000"/>
                </a:solidFill>
              </a:rPr>
              <a:t>componente A</a:t>
            </a:r>
            <a:r>
              <a:rPr lang="it-IT" dirty="0" smtClean="0"/>
              <a:t> da B, C,... e dal eventuale solvente? </a:t>
            </a:r>
          </a:p>
          <a:p>
            <a:endParaRPr lang="it-IT" dirty="0" smtClean="0"/>
          </a:p>
          <a:p>
            <a:r>
              <a:rPr lang="it-IT" dirty="0" smtClean="0"/>
              <a:t>- come provare la presenza di un certo ione in soluzione e farlo precipitare in un suo composto poco solubile?</a:t>
            </a:r>
          </a:p>
          <a:p>
            <a:endParaRPr lang="it-IT" dirty="0" smtClean="0"/>
          </a:p>
          <a:p>
            <a:r>
              <a:rPr lang="it-IT" dirty="0" smtClean="0"/>
              <a:t>- come purificare</a:t>
            </a:r>
            <a:r>
              <a:rPr lang="it-IT" dirty="0" smtClean="0">
                <a:solidFill>
                  <a:srgbClr val="FF0000"/>
                </a:solidFill>
              </a:rPr>
              <a:t> A</a:t>
            </a:r>
            <a:r>
              <a:rPr lang="it-IT" dirty="0" smtClean="0"/>
              <a:t> dalle </a:t>
            </a:r>
            <a:r>
              <a:rPr lang="it-IT" dirty="0" err="1" smtClean="0"/>
              <a:t>impurezze</a:t>
            </a:r>
            <a:r>
              <a:rPr lang="it-IT" dirty="0" smtClean="0"/>
              <a:t> che lo contaminano?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836712"/>
            <a:ext cx="863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può osservare che la dipendenza della solubilità dalla T è molto diversa per i vari composti. Per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es. tale dipendenza è molto forte per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</a:t>
            </a:r>
            <a:r>
              <a:rPr lang="it-IT" sz="2000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 è invece poco pronunciata per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NaCl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80DA0-B895-40EA-A983-AFCA55D494D4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4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1663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sfruttare la solubilità e la sua variazione con la T di </a:t>
            </a:r>
            <a:r>
              <a:rPr lang="it-IT" dirty="0"/>
              <a:t>un certo soluto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per separarlo dagli altri soluti e/o dal solvente?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052736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esempio, se si vuole separare tra loro dei solidi che sono mescolati,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, B, C, si può sciogliere tutto il soluto in una opportuna quantità di un certo solvente (per es. acqua o altro solvente </a:t>
            </a:r>
            <a:r>
              <a:rPr lang="it-IT" b="1" dirty="0" smtClean="0"/>
              <a:t>caldo</a:t>
            </a:r>
            <a:r>
              <a:rPr lang="it-IT" dirty="0" smtClean="0"/>
              <a:t>) e poi cercare di far precipitare come solido il </a:t>
            </a:r>
            <a:r>
              <a:rPr lang="it-IT" b="1" u="sng" dirty="0" smtClean="0"/>
              <a:t>solo</a:t>
            </a:r>
            <a:r>
              <a:rPr lang="it-IT" u="sng" dirty="0" smtClean="0"/>
              <a:t> soluto </a:t>
            </a:r>
            <a:r>
              <a:rPr lang="it-IT" u="sng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lasciando gli altri in soluzione,</a:t>
            </a:r>
          </a:p>
          <a:p>
            <a:endParaRPr lang="it-IT" b="1" dirty="0" smtClean="0"/>
          </a:p>
          <a:p>
            <a:r>
              <a:rPr lang="it-IT" b="1" dirty="0" smtClean="0"/>
              <a:t>come???</a:t>
            </a: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38610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abbassando la 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3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1663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Una </a:t>
            </a:r>
            <a:r>
              <a:rPr lang="it-IT" dirty="0" smtClean="0"/>
              <a:t>successiva filtrazione (</a:t>
            </a:r>
            <a:r>
              <a:rPr lang="it-IT" dirty="0"/>
              <a:t>tecnica </a:t>
            </a:r>
            <a:r>
              <a:rPr lang="it-IT" dirty="0" smtClean="0"/>
              <a:t>per separare solidi da liquidi) </a:t>
            </a:r>
            <a:r>
              <a:rPr lang="it-IT" dirty="0"/>
              <a:t>permette la separazione di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/>
              <a:t> solido dagli altri componenti </a:t>
            </a:r>
            <a:r>
              <a:rPr lang="it-IT" dirty="0" smtClean="0"/>
              <a:t>B</a:t>
            </a:r>
            <a:r>
              <a:rPr lang="it-IT" dirty="0"/>
              <a:t>, C che restano in soluzione.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23728" y="4581128"/>
            <a:ext cx="236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B e C in soluzione</a:t>
            </a:r>
            <a:endParaRPr lang="it-IT" sz="2000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3502190" y="3892329"/>
            <a:ext cx="28803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3070142" y="3172249"/>
            <a:ext cx="720080" cy="1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3170226" y="4056535"/>
            <a:ext cx="720080" cy="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Risultati immagini per pompa ad ac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93" y="1992035"/>
            <a:ext cx="35718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125926" y="134094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A solido resta nel filtro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2123728" y="2048835"/>
            <a:ext cx="658382" cy="547350"/>
          </a:xfrm>
          <a:prstGeom prst="straightConnector1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2602090" y="4056535"/>
            <a:ext cx="468052" cy="524593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69269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Successivamente si può cercare di separare anche B da C nello stesso modo.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92494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deve operare opportunamente sui fattori che influenzano la solubilità dei componenti.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3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878497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dirty="0" smtClean="0"/>
              <a:t>È possibile ottenere la precipitazione di molti soluti da una soluzione se: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1 - si abbassa la temperatura della soluzione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dirty="0" smtClean="0"/>
              <a:t>Ad es. mettendo la soluzione in un bagno di acqua e ghiaccio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dirty="0" smtClean="0"/>
              <a:t>(bagnomaria)</a:t>
            </a:r>
          </a:p>
          <a:p>
            <a:pPr eaLnBrk="1" hangingPunct="1">
              <a:spcBef>
                <a:spcPct val="50000"/>
              </a:spcBef>
              <a:defRPr/>
            </a:pPr>
            <a:endParaRPr lang="it-IT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2" descr="ice bath photo:  IceBuc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37757"/>
            <a:ext cx="2113664" cy="158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9024" y="71239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si riesce a ottenere una </a:t>
            </a:r>
            <a:r>
              <a:rPr lang="it-IT" b="1" u="sng" dirty="0" smtClean="0"/>
              <a:t>precipitazione selettiva</a:t>
            </a:r>
            <a:r>
              <a:rPr lang="it-IT" dirty="0" smtClean="0"/>
              <a:t>, scegliendo opportunamente il solvente e la T, allora si può purificare un soluto dalle sue </a:t>
            </a:r>
            <a:r>
              <a:rPr lang="it-IT" dirty="0" err="1" smtClean="0"/>
              <a:t>impurezze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9024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2 - si diminuisce quantità di solvente (ad es. per evaporazione</a:t>
            </a:r>
            <a:r>
              <a:rPr lang="it-IT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,…)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8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44132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 diagramma precedente si desumono le solubilità a 50 °C e 10 °C in g del composto / 100 g di H</a:t>
            </a:r>
            <a:r>
              <a:rPr lang="it-IT" baseline="-25000" dirty="0" smtClean="0"/>
              <a:t>2</a:t>
            </a:r>
            <a:r>
              <a:rPr lang="it-IT" dirty="0" smtClean="0"/>
              <a:t>O  di KNO</a:t>
            </a:r>
            <a:r>
              <a:rPr lang="it-IT" baseline="-25000" dirty="0" smtClean="0"/>
              <a:t>3</a:t>
            </a:r>
            <a:r>
              <a:rPr lang="it-IT" dirty="0" smtClean="0"/>
              <a:t> e </a:t>
            </a:r>
            <a:r>
              <a:rPr lang="it-IT" dirty="0" err="1" smtClean="0"/>
              <a:t>NaCl</a:t>
            </a:r>
            <a:endParaRPr lang="it-IT" baseline="-25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77281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KNO</a:t>
            </a:r>
            <a:r>
              <a:rPr lang="it-IT" baseline="-25000" dirty="0" err="1" smtClean="0"/>
              <a:t>3</a:t>
            </a:r>
            <a:r>
              <a:rPr lang="it-IT" baseline="-25000" dirty="0" smtClean="0"/>
              <a:t> </a:t>
            </a:r>
            <a:r>
              <a:rPr lang="it-IT" dirty="0" smtClean="0"/>
              <a:t>     </a:t>
            </a:r>
            <a:r>
              <a:rPr lang="it-IT" dirty="0" smtClean="0">
                <a:solidFill>
                  <a:srgbClr val="FF0000"/>
                </a:solidFill>
              </a:rPr>
              <a:t>75 g</a:t>
            </a:r>
            <a:r>
              <a:rPr lang="it-IT" dirty="0" smtClean="0"/>
              <a:t>            </a:t>
            </a:r>
            <a:r>
              <a:rPr lang="it-IT" dirty="0" smtClean="0">
                <a:solidFill>
                  <a:srgbClr val="0066FF"/>
                </a:solidFill>
              </a:rPr>
              <a:t>7 g</a:t>
            </a:r>
            <a:endParaRPr lang="it-IT" baseline="-25000" dirty="0">
              <a:solidFill>
                <a:srgbClr val="0066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27687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NaCl</a:t>
            </a:r>
            <a:r>
              <a:rPr lang="it-IT" dirty="0" smtClean="0"/>
              <a:t>       </a:t>
            </a:r>
            <a:r>
              <a:rPr lang="it-IT" dirty="0" smtClean="0">
                <a:solidFill>
                  <a:srgbClr val="FF0000"/>
                </a:solidFill>
              </a:rPr>
              <a:t>36 g</a:t>
            </a:r>
            <a:r>
              <a:rPr lang="it-IT" dirty="0" smtClean="0"/>
              <a:t>            </a:t>
            </a:r>
            <a:r>
              <a:rPr lang="it-IT" dirty="0" smtClean="0">
                <a:solidFill>
                  <a:srgbClr val="0066FF"/>
                </a:solidFill>
              </a:rPr>
              <a:t>35 g</a:t>
            </a:r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133786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50 °C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03848" y="13111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FF"/>
                </a:solidFill>
              </a:rPr>
              <a:t>10 °C</a:t>
            </a:r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-357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Esempio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306896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140 g di KNO</a:t>
            </a:r>
            <a:r>
              <a:rPr lang="it-IT" baseline="-25000" dirty="0" smtClean="0"/>
              <a:t>3</a:t>
            </a:r>
            <a:r>
              <a:rPr lang="it-IT" dirty="0" smtClean="0"/>
              <a:t> e 20 g di </a:t>
            </a:r>
            <a:r>
              <a:rPr lang="it-IT" dirty="0" err="1" smtClean="0"/>
              <a:t>NaCl</a:t>
            </a:r>
            <a:r>
              <a:rPr lang="it-IT" dirty="0" smtClean="0"/>
              <a:t> sono sciolti in 200 g di H</a:t>
            </a:r>
            <a:r>
              <a:rPr lang="it-IT" baseline="-25000" dirty="0" smtClean="0"/>
              <a:t>2</a:t>
            </a:r>
            <a:r>
              <a:rPr lang="it-IT" dirty="0" smtClean="0"/>
              <a:t>O a </a:t>
            </a:r>
            <a:r>
              <a:rPr lang="it-IT" dirty="0" smtClean="0">
                <a:solidFill>
                  <a:srgbClr val="FF0000"/>
                </a:solidFill>
              </a:rPr>
              <a:t>50 °C</a:t>
            </a:r>
            <a:r>
              <a:rPr lang="it-IT" dirty="0" smtClean="0"/>
              <a:t>.</a:t>
            </a:r>
          </a:p>
          <a:p>
            <a:r>
              <a:rPr lang="it-IT" dirty="0" smtClean="0"/>
              <a:t>Successivamente la soluzione viene raffreddata a </a:t>
            </a:r>
            <a:r>
              <a:rPr lang="it-IT" dirty="0" smtClean="0">
                <a:solidFill>
                  <a:srgbClr val="0033CC"/>
                </a:solidFill>
              </a:rPr>
              <a:t>10 °C</a:t>
            </a:r>
            <a:r>
              <a:rPr lang="it-IT" dirty="0" smtClean="0"/>
              <a:t>.</a:t>
            </a:r>
          </a:p>
          <a:p>
            <a:r>
              <a:rPr lang="it-IT" dirty="0" smtClean="0"/>
              <a:t>Determinare nei due casi se si forma, quanto pesa e da cosa è costituito il precipitato. 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cxnSp>
        <p:nvCxnSpPr>
          <p:cNvPr id="11" name="Connettore diritto 10"/>
          <p:cNvCxnSpPr/>
          <p:nvPr/>
        </p:nvCxnSpPr>
        <p:spPr>
          <a:xfrm>
            <a:off x="467544" y="2780928"/>
            <a:ext cx="37444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467544" y="1340768"/>
            <a:ext cx="37444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4211960" y="1340768"/>
            <a:ext cx="0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>
            <a:off x="467544" y="1340768"/>
            <a:ext cx="0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>
            <a:off x="2915816" y="13407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>
            <a:off x="1691680" y="13407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>
            <a:off x="467544" y="2276872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>
            <a:off x="467544" y="1772816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6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51520" y="47667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50 °C:</a:t>
            </a:r>
            <a:r>
              <a:rPr lang="it-IT" dirty="0" smtClean="0"/>
              <a:t> la solubilità di </a:t>
            </a:r>
            <a:r>
              <a:rPr lang="it-IT" dirty="0" err="1" smtClean="0"/>
              <a:t>KNO</a:t>
            </a:r>
            <a:r>
              <a:rPr lang="it-IT" baseline="-25000" dirty="0" err="1" smtClean="0"/>
              <a:t>3</a:t>
            </a:r>
            <a:r>
              <a:rPr lang="it-IT" dirty="0" smtClean="0"/>
              <a:t> è 75 g/100 g di H</a:t>
            </a:r>
            <a:r>
              <a:rPr lang="it-IT" baseline="-25000" dirty="0" smtClean="0"/>
              <a:t>2</a:t>
            </a:r>
            <a:r>
              <a:rPr lang="it-IT" dirty="0" smtClean="0"/>
              <a:t>O, quindi 200 g di H</a:t>
            </a:r>
            <a:r>
              <a:rPr lang="it-IT" baseline="-25000" dirty="0" smtClean="0"/>
              <a:t>2</a:t>
            </a:r>
            <a:r>
              <a:rPr lang="it-IT" dirty="0" smtClean="0"/>
              <a:t>O possono sciogliere 150 g del composto. Sono presenti solamente 140 g del composto che quindi resta tutto in soluzione.</a:t>
            </a:r>
          </a:p>
          <a:p>
            <a:endParaRPr lang="it-IT" dirty="0" smtClean="0"/>
          </a:p>
          <a:p>
            <a:r>
              <a:rPr lang="it-IT" dirty="0" smtClean="0"/>
              <a:t>Per </a:t>
            </a:r>
            <a:r>
              <a:rPr lang="it-IT" dirty="0" err="1" smtClean="0"/>
              <a:t>NaCl</a:t>
            </a:r>
            <a:r>
              <a:rPr lang="it-IT" dirty="0" smtClean="0"/>
              <a:t>, la solubilità = 36 g/100 g </a:t>
            </a:r>
            <a:r>
              <a:rPr lang="it-IT" dirty="0"/>
              <a:t>di </a:t>
            </a:r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O e ragionando come sopra si osserva che anche lui resta tutto in soluzione.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8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332656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33CC"/>
                </a:solidFill>
              </a:rPr>
              <a:t>10 </a:t>
            </a:r>
            <a:r>
              <a:rPr lang="it-IT" dirty="0">
                <a:solidFill>
                  <a:srgbClr val="0033CC"/>
                </a:solidFill>
              </a:rPr>
              <a:t>°C:</a:t>
            </a:r>
            <a:r>
              <a:rPr lang="it-IT" dirty="0"/>
              <a:t> la solubilità di </a:t>
            </a:r>
            <a:r>
              <a:rPr lang="it-IT" dirty="0" err="1"/>
              <a:t>KNO</a:t>
            </a:r>
            <a:r>
              <a:rPr lang="it-IT" baseline="-25000" dirty="0" err="1"/>
              <a:t>3</a:t>
            </a:r>
            <a:r>
              <a:rPr lang="it-IT" baseline="-25000" dirty="0"/>
              <a:t> </a:t>
            </a:r>
            <a:r>
              <a:rPr lang="it-IT" dirty="0" smtClean="0"/>
              <a:t>è 7 g/100 </a:t>
            </a:r>
            <a:r>
              <a:rPr lang="it-IT" dirty="0"/>
              <a:t>g di </a:t>
            </a:r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O, </a:t>
            </a:r>
            <a:r>
              <a:rPr lang="it-IT" dirty="0"/>
              <a:t>quindi 200 g di H</a:t>
            </a:r>
            <a:r>
              <a:rPr lang="it-IT" baseline="-25000" dirty="0"/>
              <a:t>2</a:t>
            </a:r>
            <a:r>
              <a:rPr lang="it-IT" dirty="0"/>
              <a:t>O possono sciogliere </a:t>
            </a:r>
            <a:r>
              <a:rPr lang="it-IT" dirty="0" smtClean="0"/>
              <a:t>14 </a:t>
            </a:r>
            <a:r>
              <a:rPr lang="it-IT" dirty="0"/>
              <a:t>g di sale. Sono presenti 140 g del composto </a:t>
            </a:r>
            <a:r>
              <a:rPr lang="it-IT" dirty="0" smtClean="0"/>
              <a:t>e quindi precipitano e formano il corpo di fondo    140 - 14 = 126 g.</a:t>
            </a:r>
          </a:p>
          <a:p>
            <a:endParaRPr lang="it-IT" dirty="0" smtClean="0"/>
          </a:p>
          <a:p>
            <a:r>
              <a:rPr lang="it-IT" dirty="0" smtClean="0"/>
              <a:t>Per </a:t>
            </a:r>
            <a:r>
              <a:rPr lang="it-IT" dirty="0" err="1"/>
              <a:t>NaCl</a:t>
            </a:r>
            <a:r>
              <a:rPr lang="it-IT" dirty="0"/>
              <a:t>, la solubilità = </a:t>
            </a:r>
            <a:r>
              <a:rPr lang="it-IT" dirty="0" smtClean="0"/>
              <a:t>35 g/100 g </a:t>
            </a:r>
            <a:r>
              <a:rPr lang="it-IT" dirty="0"/>
              <a:t>di H</a:t>
            </a:r>
            <a:r>
              <a:rPr lang="it-IT" baseline="-25000" dirty="0"/>
              <a:t>2</a:t>
            </a:r>
            <a:r>
              <a:rPr lang="it-IT" dirty="0"/>
              <a:t>O e ragionando come sopra si osserva che </a:t>
            </a:r>
            <a:r>
              <a:rPr lang="it-IT" dirty="0" smtClean="0"/>
              <a:t>resta tutto in </a:t>
            </a:r>
            <a:r>
              <a:rPr lang="it-IT" dirty="0"/>
              <a:t>soluzione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7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332656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conclusione:</a:t>
            </a:r>
          </a:p>
          <a:p>
            <a:endParaRPr lang="it-IT" dirty="0" smtClean="0"/>
          </a:p>
          <a:p>
            <a:r>
              <a:rPr lang="it-IT" dirty="0" smtClean="0"/>
              <a:t>Si è ottenuta una separazione selettiva dei due composti facendo variare la temperatura</a:t>
            </a:r>
          </a:p>
          <a:p>
            <a:endParaRPr lang="it-IT" dirty="0"/>
          </a:p>
          <a:p>
            <a:r>
              <a:rPr lang="it-IT" dirty="0" smtClean="0"/>
              <a:t>Il precipitato è fatto da 126 g di </a:t>
            </a:r>
            <a:r>
              <a:rPr lang="it-IT" dirty="0" err="1" smtClean="0"/>
              <a:t>KNO</a:t>
            </a:r>
            <a:r>
              <a:rPr lang="it-IT" baseline="-25000" dirty="0" err="1" smtClean="0"/>
              <a:t>3</a:t>
            </a:r>
            <a:r>
              <a:rPr lang="it-IT" dirty="0" smtClean="0"/>
              <a:t> mentre in soluzione sono rimasti 14 g di </a:t>
            </a:r>
            <a:r>
              <a:rPr lang="it-IT" dirty="0" err="1" smtClean="0"/>
              <a:t>KNO</a:t>
            </a:r>
            <a:r>
              <a:rPr lang="it-IT" baseline="-25000" dirty="0" err="1" smtClean="0"/>
              <a:t>3</a:t>
            </a:r>
            <a:r>
              <a:rPr lang="it-IT" dirty="0" smtClean="0"/>
              <a:t> e 20 g di </a:t>
            </a:r>
            <a:r>
              <a:rPr lang="it-IT" dirty="0" err="1" smtClean="0"/>
              <a:t>NaCl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Una filtrazione successiva permette la separazione del solido </a:t>
            </a:r>
            <a:r>
              <a:rPr lang="it-IT" dirty="0" err="1" smtClean="0"/>
              <a:t>KNO</a:t>
            </a:r>
            <a:r>
              <a:rPr lang="it-IT" baseline="-25000" dirty="0" err="1" smtClean="0"/>
              <a:t>3</a:t>
            </a:r>
            <a:r>
              <a:rPr lang="it-IT" dirty="0" smtClean="0"/>
              <a:t> puro </a:t>
            </a:r>
            <a:r>
              <a:rPr lang="it-IT" smtClean="0"/>
              <a:t>dalla soluzione.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5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83568" y="764704"/>
            <a:ext cx="7638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 smtClean="0"/>
              <a:t>Si può adoperare la </a:t>
            </a:r>
            <a:r>
              <a:rPr lang="it-IT" b="1" dirty="0" smtClean="0">
                <a:solidFill>
                  <a:srgbClr val="0033CC"/>
                </a:solidFill>
              </a:rPr>
              <a:t>precipitazione selettiva</a:t>
            </a:r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23850" y="345766"/>
            <a:ext cx="7315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</a:t>
            </a:r>
            <a:r>
              <a:rPr lang="it-IT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RICRISTALLIZZAZIONE: tecnica caldo - freddo</a:t>
            </a:r>
            <a:endParaRPr lang="it-IT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6582" y="1065846"/>
            <a:ext cx="889741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/>
              <a:t>Un composto ottenuto per cristallizzazione può essere sporco/inquinato da altre specie co-precipitate: </a:t>
            </a:r>
            <a:r>
              <a:rPr lang="it-IT" u="sng" dirty="0" smtClean="0"/>
              <a:t>può essere purificato</a:t>
            </a:r>
            <a:r>
              <a:rPr lang="it-IT" dirty="0" smtClean="0"/>
              <a:t> se viene sciolto nuovamente in un solvente e rifatto precipitare. 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 smtClean="0"/>
              <a:t>Si dice che viene </a:t>
            </a:r>
            <a:r>
              <a:rPr lang="it-IT" b="1" dirty="0" err="1" smtClean="0"/>
              <a:t>ri-cristallizato</a:t>
            </a:r>
            <a:r>
              <a:rPr lang="it-IT" dirty="0" smtClean="0"/>
              <a:t>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1520" y="1881976"/>
            <a:ext cx="72723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dirty="0"/>
              <a:t>2) Si filtra la soluzione </a:t>
            </a:r>
            <a:r>
              <a:rPr lang="it-IT" dirty="0" smtClean="0"/>
              <a:t>calda su </a:t>
            </a:r>
            <a:r>
              <a:rPr lang="it-IT" dirty="0"/>
              <a:t>filtro a pieghe per eliminare le </a:t>
            </a:r>
            <a:r>
              <a:rPr lang="it-IT" dirty="0" smtClean="0"/>
              <a:t>eventuali </a:t>
            </a:r>
            <a:r>
              <a:rPr lang="it-IT" dirty="0" err="1" smtClean="0"/>
              <a:t>impurezze</a:t>
            </a:r>
            <a:r>
              <a:rPr lang="it-IT" dirty="0" smtClean="0"/>
              <a:t> </a:t>
            </a:r>
            <a:r>
              <a:rPr lang="it-IT" dirty="0"/>
              <a:t>insolubili a </a:t>
            </a:r>
            <a:r>
              <a:rPr lang="it-IT" dirty="0" smtClean="0"/>
              <a:t>caldo che restano nel filtro messo nell'imbuto.</a:t>
            </a:r>
            <a:endParaRPr lang="it-IT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89" y="443974"/>
            <a:ext cx="925657" cy="143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188640"/>
            <a:ext cx="6336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1) Si scioglie completamente il composto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/>
              <a:t> che si vuole purificare da altre sostanze in un solvente a </a:t>
            </a:r>
            <a:r>
              <a:rPr lang="it-IT" dirty="0" smtClean="0"/>
              <a:t>caldo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6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1227" y="1787913"/>
            <a:ext cx="7200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dirty="0" smtClean="0"/>
              <a:t>4) </a:t>
            </a:r>
            <a:r>
              <a:rPr lang="it-IT" dirty="0"/>
              <a:t>Si fa riprecipitare il soluto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raffreddando </a:t>
            </a:r>
            <a:r>
              <a:rPr lang="it-IT" dirty="0"/>
              <a:t>la </a:t>
            </a:r>
            <a:r>
              <a:rPr lang="it-IT" dirty="0" smtClean="0"/>
              <a:t>soluzione a bagnomaria in una poltiglia di acqua e ghiaccio. </a:t>
            </a:r>
            <a:endParaRPr lang="it-IT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1227" y="2996952"/>
            <a:ext cx="7200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dirty="0" smtClean="0"/>
              <a:t>5) </a:t>
            </a:r>
            <a:r>
              <a:rPr lang="it-IT" dirty="0"/>
              <a:t>Si filtra </a:t>
            </a:r>
            <a:r>
              <a:rPr lang="it-IT" dirty="0" smtClean="0"/>
              <a:t>su </a:t>
            </a:r>
            <a:r>
              <a:rPr lang="it-IT" dirty="0"/>
              <a:t>imbuto di </a:t>
            </a:r>
            <a:r>
              <a:rPr lang="it-IT" dirty="0" err="1"/>
              <a:t>Büchner</a:t>
            </a:r>
            <a:r>
              <a:rPr lang="it-IT" dirty="0"/>
              <a:t> per recuperare il precipitato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che ora è purificato e </a:t>
            </a:r>
            <a:r>
              <a:rPr lang="it-IT" dirty="0"/>
              <a:t>si butta via la parte liquida che contiene le </a:t>
            </a:r>
            <a:r>
              <a:rPr lang="it-IT" dirty="0" err="1"/>
              <a:t>impurezze</a:t>
            </a:r>
            <a:r>
              <a:rPr lang="it-IT" dirty="0"/>
              <a:t> solubili a freddo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68960"/>
            <a:ext cx="1511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81226" y="578874"/>
            <a:ext cx="7747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3) La soluzione contenente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sciolto passa nel recipiente sotto l'imbuto.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52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84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Requisiti del solvente da cui si cristallizza o ricristallizza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981075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cs typeface="Times New Roman" pitchFamily="18" charset="0"/>
              </a:rPr>
              <a:t>a) la solubilità del soluto deve essere maggiore a caldo che a freddo</a:t>
            </a:r>
            <a:r>
              <a:rPr lang="it-IT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165735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cs typeface="Times New Roman" pitchFamily="18" charset="0"/>
              </a:rPr>
              <a:t>b) la solubilità delle impurezze deve essere diversa di quella della sostanza in esame</a:t>
            </a:r>
            <a:r>
              <a:rPr lang="it-IT"/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2700338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>
                <a:cs typeface="Times New Roman" pitchFamily="18" charset="0"/>
              </a:rPr>
              <a:t>c) il solvente deve essere chimicamente inerte nei confronti del composto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568" y="404664"/>
            <a:ext cx="80878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cs typeface="Times New Roman" pitchFamily="18" charset="0"/>
              </a:rPr>
              <a:t>d) il solvente deve essere </a:t>
            </a:r>
            <a:r>
              <a:rPr lang="it-IT" dirty="0" smtClean="0">
                <a:cs typeface="Times New Roman" pitchFamily="18" charset="0"/>
              </a:rPr>
              <a:t>possibilmente poco </a:t>
            </a:r>
            <a:r>
              <a:rPr lang="it-IT" dirty="0">
                <a:cs typeface="Times New Roman" pitchFamily="18" charset="0"/>
              </a:rPr>
              <a:t>nocivo ed non infiammabile.</a:t>
            </a:r>
            <a:r>
              <a:rPr lang="it-IT" dirty="0"/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1560" y="1556792"/>
            <a:ext cx="845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>
                <a:cs typeface="Times New Roman" pitchFamily="18" charset="0"/>
              </a:rPr>
              <a:t>La cristallizzazione va eseguita in recipienti larghi che vanno protetti dalla polvere mettendoci sopra dei fogli di carta da filtro.</a:t>
            </a:r>
            <a:r>
              <a:rPr lang="it-IT" dirty="0"/>
              <a:t>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1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458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b="1">
                <a:cs typeface="Times New Roman" pitchFamily="18" charset="0"/>
              </a:rPr>
              <a:t>Formazione del precipitato</a:t>
            </a:r>
            <a:endParaRPr lang="it-IT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>
                <a:cs typeface="Times New Roman" pitchFamily="18" charset="0"/>
              </a:rPr>
              <a:t>Il meccanismo di formazione dei cristalli è piuttosto complesso e dipende da molti fattori</a:t>
            </a:r>
            <a:r>
              <a:rPr lang="it-IT"/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153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cs typeface="Times New Roman" pitchFamily="18" charset="0"/>
              </a:rPr>
              <a:t>a) natura del soluto e del solvente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  <a:cs typeface="Times New Roman" pitchFamily="18" charset="0"/>
              </a:rPr>
              <a:t>b) temperatura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9900"/>
                </a:solidFill>
                <a:cs typeface="Times New Roman" pitchFamily="18" charset="0"/>
              </a:rPr>
              <a:t>c) grado di sovrasaturazione della soluzione calda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996633"/>
                </a:solidFill>
                <a:cs typeface="Times New Roman" pitchFamily="18" charset="0"/>
              </a:rPr>
              <a:t>d) velocità di raffreddamento</a:t>
            </a:r>
            <a:endParaRPr lang="it-IT">
              <a:solidFill>
                <a:srgbClr val="996633"/>
              </a:solidFill>
            </a:endParaRPr>
          </a:p>
        </p:txBody>
      </p:sp>
      <p:pic>
        <p:nvPicPr>
          <p:cNvPr id="12293" name="Picture 7" descr="ANd9GcT17R34NXi_SYo6N5OowY2oP2Qtn-7l3qjwTSFvybip0OLTahuB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557338"/>
            <a:ext cx="9620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9553" y="620688"/>
            <a:ext cx="360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2 aspetti da considerare:</a:t>
            </a:r>
          </a:p>
          <a:p>
            <a:pPr eaLnBrk="1" hangingPunct="1">
              <a:spcBef>
                <a:spcPct val="50000"/>
              </a:spcBef>
            </a:pPr>
            <a:r>
              <a:rPr lang="it-IT" b="1" dirty="0"/>
              <a:t>termodinamico</a:t>
            </a:r>
          </a:p>
          <a:p>
            <a:pPr eaLnBrk="1" hangingPunct="1">
              <a:spcBef>
                <a:spcPct val="50000"/>
              </a:spcBef>
            </a:pPr>
            <a:r>
              <a:rPr lang="it-IT" b="1" dirty="0"/>
              <a:t>cinetico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7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Due stadi relativi alla formazione dei cristalli:</a:t>
            </a:r>
            <a:r>
              <a:rPr lang="it-IT" dirty="0"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a) 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nucleazione</a:t>
            </a:r>
            <a:r>
              <a:rPr lang="it-IT" dirty="0">
                <a:cs typeface="Times New Roman" pitchFamily="18" charset="0"/>
              </a:rPr>
              <a:t> (si formano agglomerati di 4 o 5 ioni o molecole che fungono da germi di cristallizzazione per gli altri);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528" y="1916832"/>
            <a:ext cx="846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b) </a:t>
            </a:r>
            <a: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accrescimento</a:t>
            </a:r>
            <a:r>
              <a:rPr lang="it-IT" dirty="0">
                <a:cs typeface="Times New Roman" pitchFamily="18" charset="0"/>
              </a:rPr>
              <a:t> (i germi di cristallizzazione si ingrandiscono</a:t>
            </a:r>
            <a:r>
              <a:rPr lang="it-IT" dirty="0" smtClean="0">
                <a:cs typeface="Times New Roman" pitchFamily="18" charset="0"/>
              </a:rPr>
              <a:t>).</a:t>
            </a:r>
            <a:endParaRPr lang="it-IT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23528" y="270892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/>
              <a:t>Attenzione: si </a:t>
            </a:r>
            <a:r>
              <a:rPr lang="it-IT" b="1" dirty="0"/>
              <a:t>vogliono ottenere cristalli di grandi dimensioni</a:t>
            </a:r>
            <a:r>
              <a:rPr lang="it-IT" dirty="0"/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/>
              <a:t>Motivi: facilità di filtrazione, meno </a:t>
            </a:r>
            <a:r>
              <a:rPr lang="it-IT" dirty="0" err="1"/>
              <a:t>impurezze</a:t>
            </a:r>
            <a:r>
              <a:rPr lang="it-IT" dirty="0"/>
              <a:t> superficiali.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8313" y="381000"/>
            <a:ext cx="82946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cs typeface="Times New Roman" pitchFamily="18" charset="0"/>
              </a:rPr>
              <a:t>Dalla teoria</a:t>
            </a:r>
            <a:r>
              <a:rPr lang="it-IT"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cs typeface="Times New Roman" pitchFamily="18" charset="0"/>
              </a:rPr>
              <a:t>per ottenere cristalli di dimensioni relativamente grandi è meglio operare con soluzioni che a caldo non siano molto sovrasature e raffreddarle molto lentamente.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8312" y="2348880"/>
            <a:ext cx="8496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>
                <a:solidFill>
                  <a:srgbClr val="0033CC"/>
                </a:solidFill>
                <a:cs typeface="Times New Roman" pitchFamily="18" charset="0"/>
              </a:rPr>
              <a:t>Talora la precipitazione è molto lenta</a:t>
            </a:r>
            <a:r>
              <a:rPr lang="it-IT" dirty="0" smtClean="0">
                <a:solidFill>
                  <a:srgbClr val="0033CC"/>
                </a:solidFill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 smtClean="0">
                <a:solidFill>
                  <a:srgbClr val="0033CC"/>
                </a:solidFill>
                <a:cs typeface="Times New Roman" pitchFamily="18" charset="0"/>
              </a:rPr>
              <a:t>si </a:t>
            </a:r>
            <a:r>
              <a:rPr lang="it-IT" dirty="0">
                <a:solidFill>
                  <a:srgbClr val="0033CC"/>
                </a:solidFill>
                <a:cs typeface="Times New Roman" pitchFamily="18" charset="0"/>
              </a:rPr>
              <a:t>può innescare la </a:t>
            </a:r>
            <a:r>
              <a:rPr lang="it-IT" dirty="0" smtClean="0">
                <a:solidFill>
                  <a:srgbClr val="0033CC"/>
                </a:solidFill>
                <a:cs typeface="Times New Roman" pitchFamily="18" charset="0"/>
              </a:rPr>
              <a:t>precipitazione:</a:t>
            </a:r>
            <a:endParaRPr lang="it-IT" dirty="0">
              <a:solidFill>
                <a:srgbClr val="0033CC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dirty="0" smtClean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it-IT" b="1" dirty="0">
                <a:solidFill>
                  <a:srgbClr val="0033CC"/>
                </a:solidFill>
                <a:cs typeface="Times New Roman" pitchFamily="18" charset="0"/>
              </a:rPr>
              <a:t>grattando le pareti dei recipienti producendo dei </a:t>
            </a:r>
            <a:r>
              <a:rPr lang="it-IT" b="1" dirty="0" err="1">
                <a:solidFill>
                  <a:srgbClr val="0033CC"/>
                </a:solidFill>
                <a:cs typeface="Times New Roman" pitchFamily="18" charset="0"/>
              </a:rPr>
              <a:t>microframmenti</a:t>
            </a:r>
            <a:r>
              <a:rPr lang="it-IT" b="1" dirty="0">
                <a:solidFill>
                  <a:srgbClr val="0033CC"/>
                </a:solidFill>
                <a:cs typeface="Times New Roman" pitchFamily="18" charset="0"/>
              </a:rPr>
              <a:t> di vetro che fungono da germi di </a:t>
            </a:r>
            <a:r>
              <a:rPr lang="it-IT" b="1" dirty="0" smtClean="0">
                <a:solidFill>
                  <a:srgbClr val="0033CC"/>
                </a:solidFill>
                <a:cs typeface="Times New Roman" pitchFamily="18" charset="0"/>
              </a:rPr>
              <a:t>cristallizzazione</a:t>
            </a:r>
            <a:endParaRPr lang="it-IT" dirty="0" smtClean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26064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dirty="0">
                <a:solidFill>
                  <a:srgbClr val="0033CC"/>
                </a:solidFill>
                <a:cs typeface="Times New Roman" pitchFamily="18" charset="0"/>
              </a:rPr>
              <a:t>introducendo dei </a:t>
            </a:r>
            <a:r>
              <a:rPr lang="it-IT" dirty="0" err="1">
                <a:solidFill>
                  <a:srgbClr val="0033CC"/>
                </a:solidFill>
                <a:cs typeface="Times New Roman" pitchFamily="18" charset="0"/>
              </a:rPr>
              <a:t>microcristalli</a:t>
            </a:r>
            <a:r>
              <a:rPr lang="it-IT" dirty="0">
                <a:solidFill>
                  <a:srgbClr val="0033CC"/>
                </a:solidFill>
                <a:cs typeface="Times New Roman" pitchFamily="18" charset="0"/>
              </a:rPr>
              <a:t> preformati del soluto in soluzione</a:t>
            </a:r>
            <a:endParaRPr lang="it-IT" b="1" dirty="0">
              <a:solidFill>
                <a:srgbClr val="0033CC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dirty="0">
                <a:solidFill>
                  <a:srgbClr val="0033CC"/>
                </a:solidFill>
                <a:cs typeface="Times New Roman" pitchFamily="18" charset="0"/>
              </a:rPr>
              <a:t> introducendo </a:t>
            </a:r>
            <a:r>
              <a:rPr lang="it-IT" dirty="0" err="1">
                <a:solidFill>
                  <a:srgbClr val="0033CC"/>
                </a:solidFill>
                <a:cs typeface="Times New Roman" pitchFamily="18" charset="0"/>
              </a:rPr>
              <a:t>microframmenti</a:t>
            </a:r>
            <a:r>
              <a:rPr lang="it-IT" dirty="0">
                <a:solidFill>
                  <a:srgbClr val="0033CC"/>
                </a:solidFill>
                <a:cs typeface="Times New Roman" pitchFamily="18" charset="0"/>
              </a:rPr>
              <a:t> di qualunque materiale inerte nei confronti dei componenti della soluzione</a:t>
            </a:r>
            <a:r>
              <a:rPr lang="it-IT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3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7777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/>
              <a:t>Soluzione</a:t>
            </a:r>
            <a:r>
              <a:rPr lang="it-IT" dirty="0"/>
              <a:t> = sistema omogeneo costituito da:</a:t>
            </a:r>
          </a:p>
          <a:p>
            <a:pPr eaLnBrk="1" hangingPunct="1">
              <a:spcBef>
                <a:spcPct val="50000"/>
              </a:spcBef>
            </a:pPr>
            <a:r>
              <a:rPr lang="it-IT" b="1" dirty="0">
                <a:solidFill>
                  <a:srgbClr val="0033CC"/>
                </a:solidFill>
              </a:rPr>
              <a:t>solvente</a:t>
            </a:r>
            <a:r>
              <a:rPr lang="it-IT" dirty="0"/>
              <a:t>: ciò che scioglie, componente in maggior quantità</a:t>
            </a:r>
          </a:p>
          <a:p>
            <a:pPr eaLnBrk="1" hangingPunct="1">
              <a:spcBef>
                <a:spcPct val="50000"/>
              </a:spcBef>
            </a:pPr>
            <a:r>
              <a:rPr lang="it-IT" b="1" dirty="0">
                <a:solidFill>
                  <a:srgbClr val="FF3300"/>
                </a:solidFill>
              </a:rPr>
              <a:t>soluto</a:t>
            </a:r>
            <a:r>
              <a:rPr lang="it-IT" dirty="0"/>
              <a:t>:	ciò che viene sciolto, componente in minor quantità	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5288" y="2924175"/>
            <a:ext cx="7920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/>
              <a:t>Quando le sostanze sono in differenti stati di aggregazione, </a:t>
            </a:r>
          </a:p>
          <a:p>
            <a:pPr eaLnBrk="1" hangingPunct="1"/>
            <a:r>
              <a:rPr lang="it-IT"/>
              <a:t>si definisce </a:t>
            </a:r>
            <a:r>
              <a:rPr lang="it-IT" b="1">
                <a:solidFill>
                  <a:srgbClr val="0033CC"/>
                </a:solidFill>
              </a:rPr>
              <a:t>solvente</a:t>
            </a:r>
            <a:r>
              <a:rPr lang="it-IT">
                <a:solidFill>
                  <a:srgbClr val="0033CC"/>
                </a:solidFill>
              </a:rPr>
              <a:t> </a:t>
            </a:r>
            <a:r>
              <a:rPr lang="it-IT"/>
              <a:t>la sostanza che conserva il suo stato di aggregazione.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528" y="188640"/>
            <a:ext cx="815181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La scelta del solvente adatto viene fatta per tentativi e soprattutto usando il buon senso ed esperienza e ricordando che comunemente</a:t>
            </a:r>
            <a:r>
              <a:rPr lang="it-IT" dirty="0"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cs typeface="Times New Roman" pitchFamily="18" charset="0"/>
              </a:rPr>
              <a:t>il simile scioglie il simile</a:t>
            </a:r>
            <a:r>
              <a:rPr lang="it-IT" dirty="0">
                <a:cs typeface="Times New Roman" pitchFamily="18" charset="0"/>
              </a:rPr>
              <a:t>. </a:t>
            </a:r>
          </a:p>
        </p:txBody>
      </p:sp>
      <p:sp>
        <p:nvSpPr>
          <p:cNvPr id="15363" name="CasellaDiTesto 2"/>
          <p:cNvSpPr txBox="1">
            <a:spLocks noChangeArrowheads="1"/>
          </p:cNvSpPr>
          <p:nvPr/>
        </p:nvSpPr>
        <p:spPr bwMode="auto">
          <a:xfrm>
            <a:off x="323528" y="1988840"/>
            <a:ext cx="78581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0033CC"/>
                </a:solidFill>
              </a:rPr>
              <a:t>In genere per i </a:t>
            </a:r>
            <a:endParaRPr lang="it-IT" b="1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it-IT" b="1" dirty="0" smtClean="0">
                <a:solidFill>
                  <a:srgbClr val="0033CC"/>
                </a:solidFill>
              </a:rPr>
              <a:t>sali </a:t>
            </a:r>
            <a:r>
              <a:rPr lang="it-IT" b="1" dirty="0">
                <a:solidFill>
                  <a:srgbClr val="0033CC"/>
                </a:solidFill>
              </a:rPr>
              <a:t>si usa come solvente l’acqua</a:t>
            </a:r>
            <a:r>
              <a:rPr lang="it-IT" dirty="0"/>
              <a:t> </a:t>
            </a:r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>
                <a:solidFill>
                  <a:srgbClr val="CC0066"/>
                </a:solidFill>
              </a:rPr>
              <a:t>Per composti </a:t>
            </a:r>
            <a:r>
              <a:rPr lang="it-IT" dirty="0">
                <a:solidFill>
                  <a:srgbClr val="CC0066"/>
                </a:solidFill>
              </a:rPr>
              <a:t>organici </a:t>
            </a:r>
            <a:r>
              <a:rPr lang="it-IT" dirty="0" smtClean="0">
                <a:solidFill>
                  <a:srgbClr val="CC0066"/>
                </a:solidFill>
              </a:rPr>
              <a:t>si </a:t>
            </a:r>
            <a:r>
              <a:rPr lang="it-IT" dirty="0">
                <a:solidFill>
                  <a:srgbClr val="CC0066"/>
                </a:solidFill>
              </a:rPr>
              <a:t>usano solventi organici</a:t>
            </a:r>
          </a:p>
          <a:p>
            <a:pPr eaLnBrk="1" hangingPunct="1"/>
            <a:r>
              <a:rPr lang="it-IT" dirty="0" smtClean="0">
                <a:solidFill>
                  <a:srgbClr val="CC0066"/>
                </a:solidFill>
              </a:rPr>
              <a:t>(</a:t>
            </a:r>
            <a:r>
              <a:rPr lang="it-IT" dirty="0" err="1" smtClean="0">
                <a:solidFill>
                  <a:srgbClr val="CC0066"/>
                </a:solidFill>
              </a:rPr>
              <a:t>EtOH</a:t>
            </a:r>
            <a:r>
              <a:rPr lang="it-IT" dirty="0" smtClean="0">
                <a:solidFill>
                  <a:srgbClr val="CC0066"/>
                </a:solidFill>
              </a:rPr>
              <a:t>, </a:t>
            </a:r>
            <a:r>
              <a:rPr lang="it-IT" dirty="0" err="1" smtClean="0">
                <a:solidFill>
                  <a:srgbClr val="CC0066"/>
                </a:solidFill>
              </a:rPr>
              <a:t>MeOH</a:t>
            </a:r>
            <a:r>
              <a:rPr lang="it-IT" dirty="0" smtClean="0">
                <a:solidFill>
                  <a:srgbClr val="CC0066"/>
                </a:solidFill>
              </a:rPr>
              <a:t>, eteri, idrocarburi, </a:t>
            </a:r>
            <a:r>
              <a:rPr lang="it-IT" dirty="0" err="1" smtClean="0">
                <a:solidFill>
                  <a:srgbClr val="CC0066"/>
                </a:solidFill>
              </a:rPr>
              <a:t>CH</a:t>
            </a:r>
            <a:r>
              <a:rPr lang="it-IT" baseline="-25000" dirty="0" err="1" smtClean="0">
                <a:solidFill>
                  <a:srgbClr val="CC0066"/>
                </a:solidFill>
              </a:rPr>
              <a:t>x</a:t>
            </a:r>
            <a:r>
              <a:rPr lang="it-IT" dirty="0" err="1" smtClean="0">
                <a:solidFill>
                  <a:srgbClr val="CC0066"/>
                </a:solidFill>
              </a:rPr>
              <a:t>Cl</a:t>
            </a:r>
            <a:r>
              <a:rPr lang="it-IT" baseline="-25000" dirty="0" err="1" smtClean="0">
                <a:solidFill>
                  <a:srgbClr val="CC0066"/>
                </a:solidFill>
              </a:rPr>
              <a:t>y</a:t>
            </a:r>
            <a:r>
              <a:rPr lang="it-IT" baseline="-25000" dirty="0" smtClean="0">
                <a:solidFill>
                  <a:srgbClr val="CC0066"/>
                </a:solidFill>
              </a:rPr>
              <a:t>, </a:t>
            </a:r>
            <a:r>
              <a:rPr lang="it-IT" dirty="0" smtClean="0">
                <a:solidFill>
                  <a:srgbClr val="CC0066"/>
                </a:solidFill>
              </a:rPr>
              <a:t>toluene, DMF, DMSO, AN,...  </a:t>
            </a:r>
          </a:p>
          <a:p>
            <a:pPr eaLnBrk="1" hangingPunct="1"/>
            <a:r>
              <a:rPr lang="it-IT" dirty="0" smtClean="0"/>
              <a:t>(attenzione molti sono tossici e/o infiammabili)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1520" y="260647"/>
            <a:ext cx="82089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800" b="1" dirty="0" smtClean="0">
                <a:solidFill>
                  <a:schemeClr val="tx2"/>
                </a:solidFill>
                <a:cs typeface="Times New Roman" pitchFamily="18" charset="0"/>
              </a:rPr>
              <a:t>Altra tecnica di ricristallizzazione molto adoperata</a:t>
            </a:r>
          </a:p>
          <a:p>
            <a:pPr algn="just">
              <a:defRPr/>
            </a:pPr>
            <a:endParaRPr lang="it-IT" sz="2800" b="1" u="sng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it-IT" sz="2800" b="1" u="sng" dirty="0" smtClean="0">
                <a:solidFill>
                  <a:schemeClr val="tx2"/>
                </a:solidFill>
                <a:cs typeface="Times New Roman" pitchFamily="18" charset="0"/>
              </a:rPr>
              <a:t>Ricristallizzazione </a:t>
            </a:r>
            <a:r>
              <a:rPr lang="it-IT" sz="2800" b="1" u="sng" dirty="0">
                <a:solidFill>
                  <a:schemeClr val="tx2"/>
                </a:solidFill>
                <a:cs typeface="Times New Roman" pitchFamily="18" charset="0"/>
              </a:rPr>
              <a:t>con coppie di solventi</a:t>
            </a:r>
          </a:p>
          <a:p>
            <a:pPr algn="just">
              <a:defRPr/>
            </a:pPr>
            <a:endParaRPr lang="it-IT" sz="2800" u="sng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328498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  <a:cs typeface="Times New Roman" pitchFamily="18" charset="0"/>
              </a:rPr>
              <a:t>Si scelgono 2 solventi 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miscibili</a:t>
            </a:r>
            <a:r>
              <a:rPr lang="it-IT" dirty="0">
                <a:solidFill>
                  <a:schemeClr val="tx2"/>
                </a:solidFill>
                <a:cs typeface="Times New Roman" pitchFamily="18" charset="0"/>
              </a:rPr>
              <a:t> tra loro, in modo tale che: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84482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non si trova un solvente in cui il soluto sia poco solubile </a:t>
            </a:r>
            <a:r>
              <a:rPr lang="it-IT" dirty="0"/>
              <a:t>a </a:t>
            </a:r>
            <a:r>
              <a:rPr lang="it-IT" dirty="0" smtClean="0"/>
              <a:t>freddo e molto solubile a caldo o in cui a caldo si decomponga, come si potrebbe fare?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40892" y="692696"/>
            <a:ext cx="731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chemeClr val="tx2"/>
                </a:solidFill>
                <a:cs typeface="Times New Roman" pitchFamily="18" charset="0"/>
              </a:rPr>
              <a:t>il soluto </a:t>
            </a:r>
            <a:r>
              <a:rPr lang="it-IT" sz="2800" dirty="0" smtClean="0">
                <a:solidFill>
                  <a:schemeClr val="tx2"/>
                </a:solidFill>
                <a:cs typeface="Times New Roman" pitchFamily="18" charset="0"/>
              </a:rPr>
              <a:t>(</a:t>
            </a:r>
            <a:r>
              <a:rPr lang="it-IT" sz="2800" b="1" dirty="0" smtClean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it-IT" sz="2800" dirty="0" smtClean="0">
                <a:solidFill>
                  <a:schemeClr val="tx2"/>
                </a:solidFill>
                <a:cs typeface="Times New Roman" pitchFamily="18" charset="0"/>
              </a:rPr>
              <a:t>) </a:t>
            </a:r>
            <a:r>
              <a:rPr lang="it-IT" sz="2800" dirty="0">
                <a:solidFill>
                  <a:schemeClr val="tx2"/>
                </a:solidFill>
                <a:cs typeface="Times New Roman" pitchFamily="18" charset="0"/>
              </a:rPr>
              <a:t>sia </a:t>
            </a:r>
          </a:p>
          <a:p>
            <a:pPr>
              <a:defRPr/>
            </a:pPr>
            <a:r>
              <a:rPr lang="it-IT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molto solubile </a:t>
            </a:r>
            <a:r>
              <a:rPr lang="it-IT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 uno dei due </a:t>
            </a:r>
            <a:r>
              <a:rPr lang="it-IT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 caldo (</a:t>
            </a:r>
            <a:r>
              <a:rPr lang="it-IT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</a:t>
            </a:r>
            <a:r>
              <a:rPr lang="it-IT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  <a:r>
              <a:rPr lang="it-IT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it-IT" sz="28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it-IT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insolubile </a:t>
            </a:r>
            <a:r>
              <a:rPr lang="it-IT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 poco solubile nell'altro a freddo (</a:t>
            </a: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r>
              <a:rPr lang="it-IT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2420888"/>
            <a:ext cx="756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es. aspirina: </a:t>
            </a:r>
            <a:r>
              <a:rPr lang="it-IT" dirty="0"/>
              <a:t>molto solubile in </a:t>
            </a:r>
            <a:r>
              <a:rPr lang="it-IT" dirty="0" err="1" smtClean="0"/>
              <a:t>EtOH</a:t>
            </a:r>
            <a:r>
              <a:rPr lang="it-IT" dirty="0" smtClean="0"/>
              <a:t> caldo, poco solubile in acqua fredda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3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Si scalda il </a:t>
            </a:r>
            <a:r>
              <a:rPr lang="it-IT" dirty="0" err="1">
                <a:solidFill>
                  <a:srgbClr val="FF0000"/>
                </a:solidFill>
              </a:rPr>
              <a:t>solv</a:t>
            </a:r>
            <a:r>
              <a:rPr lang="it-IT" dirty="0">
                <a:solidFill>
                  <a:srgbClr val="FF0000"/>
                </a:solidFill>
              </a:rPr>
              <a:t>. </a:t>
            </a:r>
            <a:r>
              <a:rPr lang="it-IT" dirty="0" smtClean="0">
                <a:solidFill>
                  <a:srgbClr val="FF0000"/>
                </a:solidFill>
              </a:rPr>
              <a:t>1 </a:t>
            </a:r>
            <a:r>
              <a:rPr lang="it-IT" dirty="0"/>
              <a:t>e si solubilizza </a:t>
            </a:r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Si aggiunge alla soluzione qualche goccia del </a:t>
            </a:r>
            <a:r>
              <a:rPr lang="it-IT" dirty="0" err="1">
                <a:solidFill>
                  <a:srgbClr val="0033CC"/>
                </a:solidFill>
              </a:rPr>
              <a:t>solv</a:t>
            </a:r>
            <a:r>
              <a:rPr lang="it-IT" dirty="0">
                <a:solidFill>
                  <a:srgbClr val="0033CC"/>
                </a:solidFill>
              </a:rPr>
              <a:t>. </a:t>
            </a:r>
            <a:r>
              <a:rPr lang="it-IT" dirty="0" smtClean="0">
                <a:solidFill>
                  <a:srgbClr val="0033CC"/>
                </a:solidFill>
              </a:rPr>
              <a:t>2 </a:t>
            </a:r>
            <a:r>
              <a:rPr lang="it-IT" dirty="0"/>
              <a:t>fino ad intorbidamento della soluzione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Si lascia raffreddare fino a precipitazione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270892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 esempio </a:t>
            </a:r>
          </a:p>
          <a:p>
            <a:r>
              <a:rPr lang="it-IT" dirty="0" smtClean="0"/>
              <a:t>1) si potrebbe mettere il miscuglio in una soluzione acquosa debolmente basica (es. con </a:t>
            </a:r>
            <a:r>
              <a:rPr lang="it-IT" dirty="0" err="1" smtClean="0"/>
              <a:t>NaOH</a:t>
            </a:r>
            <a:r>
              <a:rPr lang="it-IT" dirty="0" smtClean="0"/>
              <a:t> diluito)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 non reagisce con la base e non si scioglie quindi resta come corpo di fondo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98072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Sia </a:t>
            </a:r>
            <a:r>
              <a:rPr lang="it-IT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 un composto organico non elettrolita e che non reagisce con le basi diluite, contaminato da un acido organico debole </a:t>
            </a:r>
            <a:r>
              <a:rPr lang="it-IT" dirty="0" err="1" smtClean="0">
                <a:solidFill>
                  <a:srgbClr val="008000"/>
                </a:solidFill>
              </a:rPr>
              <a:t>HAc</a:t>
            </a:r>
            <a:r>
              <a:rPr lang="it-IT" dirty="0" smtClean="0"/>
              <a:t>: entrambi </a:t>
            </a:r>
            <a:r>
              <a:rPr lang="it-IT" u="dbl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</a:rPr>
              <a:t>sono insolubili</a:t>
            </a:r>
            <a:r>
              <a:rPr lang="it-IT" dirty="0" smtClean="0"/>
              <a:t> in acqua: </a:t>
            </a:r>
          </a:p>
          <a:p>
            <a:r>
              <a:rPr lang="it-IT" dirty="0" smtClean="0"/>
              <a:t>come fare a separarli sfruttando le oro caratteristiche?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34320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ESEMPI DI SEPARAZIONI SFRUTTANDO LE SOLUBILITA'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3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8000"/>
                </a:solidFill>
              </a:rPr>
              <a:t>HAc</a:t>
            </a:r>
            <a:r>
              <a:rPr lang="it-IT" dirty="0"/>
              <a:t> reagisce invece con la base per dare il rispettivo sale.</a:t>
            </a:r>
          </a:p>
          <a:p>
            <a:r>
              <a:rPr lang="it-IT" dirty="0">
                <a:solidFill>
                  <a:srgbClr val="0066FF"/>
                </a:solidFill>
              </a:rPr>
              <a:t>In genere i sali organici sono molto più solubili dei rispettivi acidi in acqua </a:t>
            </a:r>
            <a:r>
              <a:rPr lang="it-IT" dirty="0"/>
              <a:t>(perché?)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70080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Quindi </a:t>
            </a:r>
            <a:r>
              <a:rPr lang="it-IT" dirty="0" err="1" smtClean="0">
                <a:solidFill>
                  <a:srgbClr val="008000"/>
                </a:solidFill>
              </a:rPr>
              <a:t>HAc</a:t>
            </a:r>
            <a:r>
              <a:rPr lang="it-IT" dirty="0" smtClean="0">
                <a:solidFill>
                  <a:srgbClr val="008000"/>
                </a:solidFill>
              </a:rPr>
              <a:t>(solido) </a:t>
            </a:r>
            <a:r>
              <a:rPr lang="it-IT" dirty="0">
                <a:solidFill>
                  <a:srgbClr val="008000"/>
                </a:solidFill>
              </a:rPr>
              <a:t>+ </a:t>
            </a:r>
            <a:r>
              <a:rPr lang="it-IT" dirty="0" err="1">
                <a:solidFill>
                  <a:srgbClr val="008000"/>
                </a:solidFill>
              </a:rPr>
              <a:t>NaOH</a:t>
            </a:r>
            <a:r>
              <a:rPr lang="it-IT" dirty="0">
                <a:solidFill>
                  <a:srgbClr val="008000"/>
                </a:solidFill>
              </a:rPr>
              <a:t> ---&gt;  </a:t>
            </a:r>
            <a:r>
              <a:rPr lang="it-IT" dirty="0" err="1" smtClean="0">
                <a:solidFill>
                  <a:srgbClr val="008000"/>
                </a:solidFill>
              </a:rPr>
              <a:t>NaAc</a:t>
            </a:r>
            <a:r>
              <a:rPr lang="it-IT" dirty="0" smtClean="0">
                <a:solidFill>
                  <a:srgbClr val="008000"/>
                </a:solidFill>
              </a:rPr>
              <a:t>(</a:t>
            </a:r>
            <a:r>
              <a:rPr lang="it-IT" dirty="0" err="1" smtClean="0">
                <a:solidFill>
                  <a:srgbClr val="008000"/>
                </a:solidFill>
              </a:rPr>
              <a:t>aq</a:t>
            </a:r>
            <a:r>
              <a:rPr lang="it-IT" dirty="0" smtClean="0">
                <a:solidFill>
                  <a:srgbClr val="008000"/>
                </a:solidFill>
              </a:rPr>
              <a:t>) </a:t>
            </a:r>
            <a:r>
              <a:rPr lang="it-IT" dirty="0">
                <a:solidFill>
                  <a:srgbClr val="008000"/>
                </a:solidFill>
              </a:rPr>
              <a:t>+ </a:t>
            </a:r>
            <a:r>
              <a:rPr lang="it-IT" dirty="0" smtClean="0">
                <a:solidFill>
                  <a:srgbClr val="008000"/>
                </a:solidFill>
              </a:rPr>
              <a:t>H</a:t>
            </a:r>
            <a:r>
              <a:rPr lang="it-IT" baseline="-25000" dirty="0" smtClean="0">
                <a:solidFill>
                  <a:srgbClr val="008000"/>
                </a:solidFill>
              </a:rPr>
              <a:t>2</a:t>
            </a:r>
            <a:r>
              <a:rPr lang="it-IT" dirty="0" smtClean="0">
                <a:solidFill>
                  <a:srgbClr val="008000"/>
                </a:solidFill>
              </a:rPr>
              <a:t>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210484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8000"/>
                </a:solidFill>
              </a:rPr>
              <a:t>NaAc</a:t>
            </a:r>
            <a:r>
              <a:rPr lang="it-IT" dirty="0" smtClean="0">
                <a:solidFill>
                  <a:srgbClr val="008000"/>
                </a:solidFill>
              </a:rPr>
              <a:t> si solubilizza in acqua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7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esegue una filtrazione: </a:t>
            </a:r>
            <a:r>
              <a:rPr lang="it-IT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 è solido e quindi resta nel filtro mentre </a:t>
            </a:r>
            <a:r>
              <a:rPr lang="it-IT" dirty="0" err="1" smtClean="0">
                <a:solidFill>
                  <a:srgbClr val="008000"/>
                </a:solidFill>
              </a:rPr>
              <a:t>NaAc</a:t>
            </a:r>
            <a:r>
              <a:rPr lang="it-IT" dirty="0" smtClean="0"/>
              <a:t> passa oltre il filtro perché è in soluzione</a:t>
            </a:r>
            <a:endParaRPr lang="it-IT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38" y="1556792"/>
            <a:ext cx="24955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675720" y="3401473"/>
            <a:ext cx="947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B solido</a:t>
            </a:r>
            <a:endParaRPr lang="it-IT" sz="1600" dirty="0">
              <a:solidFill>
                <a:srgbClr val="FF0000"/>
              </a:solidFill>
            </a:endParaRPr>
          </a:p>
        </p:txBody>
      </p:sp>
      <p:cxnSp>
        <p:nvCxnSpPr>
          <p:cNvPr id="5" name="Connettore 2 4"/>
          <p:cNvCxnSpPr>
            <a:stCxn id="4" idx="1"/>
          </p:cNvCxnSpPr>
          <p:nvPr/>
        </p:nvCxnSpPr>
        <p:spPr>
          <a:xfrm flipH="1" flipV="1">
            <a:off x="3427512" y="3235214"/>
            <a:ext cx="248208" cy="335536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2859978" y="3639753"/>
            <a:ext cx="720080" cy="1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795936" y="4206280"/>
            <a:ext cx="14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8000"/>
                </a:solidFill>
              </a:rPr>
              <a:t>NaAc</a:t>
            </a:r>
            <a:r>
              <a:rPr lang="it-IT" dirty="0" smtClean="0">
                <a:solidFill>
                  <a:srgbClr val="008000"/>
                </a:solidFill>
              </a:rPr>
              <a:t>(</a:t>
            </a:r>
            <a:r>
              <a:rPr lang="it-IT" dirty="0" err="1" smtClean="0">
                <a:solidFill>
                  <a:srgbClr val="008000"/>
                </a:solidFill>
              </a:rPr>
              <a:t>aq</a:t>
            </a:r>
            <a:r>
              <a:rPr lang="it-IT" dirty="0" smtClean="0">
                <a:solidFill>
                  <a:srgbClr val="008000"/>
                </a:solidFill>
              </a:rPr>
              <a:t>)</a:t>
            </a:r>
            <a:endParaRPr lang="it-IT" dirty="0">
              <a:solidFill>
                <a:srgbClr val="008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3067472" y="4437112"/>
            <a:ext cx="720080" cy="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3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69269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questo punto si aggiunge alla soluzione un acido forte diluito, ad esempio </a:t>
            </a:r>
            <a:r>
              <a:rPr lang="it-IT" dirty="0" err="1" smtClean="0"/>
              <a:t>HCl</a:t>
            </a:r>
            <a:r>
              <a:rPr lang="it-IT" dirty="0" smtClean="0"/>
              <a:t>: </a:t>
            </a:r>
          </a:p>
          <a:p>
            <a:endParaRPr lang="it-IT" dirty="0" smtClean="0"/>
          </a:p>
          <a:p>
            <a:r>
              <a:rPr lang="it-IT" dirty="0" smtClean="0"/>
              <a:t>- viene neutralizzato l'eccesso di </a:t>
            </a:r>
            <a:r>
              <a:rPr lang="it-IT" dirty="0" err="1" smtClean="0"/>
              <a:t>NaOH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dirty="0" smtClean="0"/>
              <a:t>- si riottiene l'acido organico </a:t>
            </a:r>
            <a:r>
              <a:rPr lang="it-IT" dirty="0" err="1" smtClean="0">
                <a:solidFill>
                  <a:srgbClr val="008000"/>
                </a:solidFill>
              </a:rPr>
              <a:t>HAc</a:t>
            </a:r>
            <a:r>
              <a:rPr lang="it-IT" dirty="0" smtClean="0"/>
              <a:t> che, essendo insolubile in acqua, precipita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386104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Quindi </a:t>
            </a:r>
            <a:r>
              <a:rPr lang="it-IT" dirty="0" smtClean="0"/>
              <a:t>    </a:t>
            </a:r>
            <a:r>
              <a:rPr lang="it-IT" dirty="0" err="1" smtClean="0">
                <a:solidFill>
                  <a:srgbClr val="008000"/>
                </a:solidFill>
              </a:rPr>
              <a:t>NaAc</a:t>
            </a:r>
            <a:r>
              <a:rPr lang="it-IT" dirty="0" smtClean="0">
                <a:solidFill>
                  <a:srgbClr val="008000"/>
                </a:solidFill>
              </a:rPr>
              <a:t>(</a:t>
            </a:r>
            <a:r>
              <a:rPr lang="it-IT" dirty="0" err="1" smtClean="0">
                <a:solidFill>
                  <a:srgbClr val="008000"/>
                </a:solidFill>
              </a:rPr>
              <a:t>aq</a:t>
            </a:r>
            <a:r>
              <a:rPr lang="it-IT" dirty="0" smtClean="0">
                <a:solidFill>
                  <a:srgbClr val="008000"/>
                </a:solidFill>
              </a:rPr>
              <a:t>) </a:t>
            </a:r>
            <a:r>
              <a:rPr lang="it-IT" dirty="0">
                <a:solidFill>
                  <a:srgbClr val="008000"/>
                </a:solidFill>
              </a:rPr>
              <a:t>+ </a:t>
            </a:r>
            <a:r>
              <a:rPr lang="it-IT" dirty="0" err="1" smtClean="0">
                <a:solidFill>
                  <a:srgbClr val="008000"/>
                </a:solidFill>
              </a:rPr>
              <a:t>HCl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>
                <a:solidFill>
                  <a:srgbClr val="008000"/>
                </a:solidFill>
              </a:rPr>
              <a:t>---&gt; 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err="1" smtClean="0">
                <a:solidFill>
                  <a:srgbClr val="008000"/>
                </a:solidFill>
              </a:rPr>
              <a:t>HAc</a:t>
            </a:r>
            <a:r>
              <a:rPr lang="it-IT" dirty="0" smtClean="0">
                <a:solidFill>
                  <a:srgbClr val="008000"/>
                </a:solidFill>
              </a:rPr>
              <a:t>(solido) + </a:t>
            </a:r>
            <a:r>
              <a:rPr lang="it-IT" dirty="0" err="1" smtClean="0">
                <a:solidFill>
                  <a:srgbClr val="008000"/>
                </a:solidFill>
              </a:rPr>
              <a:t>NaCl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3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620688"/>
            <a:ext cx="76142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esegue una nuova filtrazione (su </a:t>
            </a:r>
            <a:r>
              <a:rPr lang="it-IT" dirty="0" err="1" smtClean="0"/>
              <a:t>Buchner</a:t>
            </a:r>
            <a:r>
              <a:rPr lang="it-IT" dirty="0" smtClean="0"/>
              <a:t>) e si separa il prodotto solido </a:t>
            </a:r>
            <a:r>
              <a:rPr lang="it-IT" dirty="0" err="1" smtClean="0">
                <a:solidFill>
                  <a:srgbClr val="008000"/>
                </a:solidFill>
              </a:rPr>
              <a:t>HAc</a:t>
            </a:r>
            <a:r>
              <a:rPr lang="it-IT" dirty="0" smtClean="0"/>
              <a:t> dall'acqua e da </a:t>
            </a:r>
            <a:r>
              <a:rPr lang="it-IT" dirty="0" err="1" smtClean="0"/>
              <a:t>NaCl</a:t>
            </a:r>
            <a:r>
              <a:rPr lang="it-IT" dirty="0" smtClean="0"/>
              <a:t> (solubile in acqua) e dall'eccesso di </a:t>
            </a:r>
            <a:r>
              <a:rPr lang="it-IT" dirty="0" err="1" smtClean="0"/>
              <a:t>HCl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Si lava </a:t>
            </a:r>
            <a:r>
              <a:rPr lang="it-IT" dirty="0"/>
              <a:t>più volte il </a:t>
            </a:r>
            <a:r>
              <a:rPr lang="it-IT" dirty="0" smtClean="0"/>
              <a:t>precipitato direttamente nel </a:t>
            </a:r>
            <a:r>
              <a:rPr lang="it-IT" dirty="0" err="1" smtClean="0"/>
              <a:t>Buchner</a:t>
            </a:r>
            <a:r>
              <a:rPr lang="it-IT" dirty="0" smtClean="0"/>
              <a:t> con acqua fredda per eliminare le </a:t>
            </a:r>
            <a:r>
              <a:rPr lang="it-IT" dirty="0" err="1" smtClean="0"/>
              <a:t>impurezze</a:t>
            </a:r>
            <a:r>
              <a:rPr lang="it-IT" dirty="0" smtClean="0"/>
              <a:t> solubili che vengono raccolte nella beuta da vuoto per il successivo smaltimento negli appositi contenitori.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511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6064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9900"/>
                </a:solidFill>
              </a:rPr>
              <a:t>Perché se si mescolano poche gocce di una soluzione di </a:t>
            </a:r>
            <a:r>
              <a:rPr lang="it-IT" dirty="0" err="1" smtClean="0">
                <a:solidFill>
                  <a:srgbClr val="009900"/>
                </a:solidFill>
              </a:rPr>
              <a:t>NaOH</a:t>
            </a:r>
            <a:r>
              <a:rPr lang="it-IT" dirty="0" smtClean="0">
                <a:solidFill>
                  <a:srgbClr val="009900"/>
                </a:solidFill>
              </a:rPr>
              <a:t> con una contenente FeSO</a:t>
            </a:r>
            <a:r>
              <a:rPr lang="it-IT" baseline="-25000" dirty="0" smtClean="0">
                <a:solidFill>
                  <a:srgbClr val="009900"/>
                </a:solidFill>
              </a:rPr>
              <a:t>4</a:t>
            </a:r>
            <a:r>
              <a:rPr lang="it-IT" dirty="0" smtClean="0">
                <a:solidFill>
                  <a:srgbClr val="009900"/>
                </a:solidFill>
              </a:rPr>
              <a:t> precipita selettivamente il solido Fe(OH)</a:t>
            </a:r>
            <a:r>
              <a:rPr lang="it-IT" baseline="-25000" dirty="0" smtClean="0">
                <a:solidFill>
                  <a:srgbClr val="009900"/>
                </a:solidFill>
              </a:rPr>
              <a:t>2</a:t>
            </a:r>
            <a:r>
              <a:rPr lang="it-IT" dirty="0" smtClean="0">
                <a:solidFill>
                  <a:srgbClr val="009900"/>
                </a:solidFill>
              </a:rPr>
              <a:t>, (verde)?</a:t>
            </a:r>
            <a:endParaRPr lang="it-IT" dirty="0">
              <a:solidFill>
                <a:srgbClr val="0099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62880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solubilità dei due composti puri in H</a:t>
            </a:r>
            <a:r>
              <a:rPr lang="it-IT" baseline="-25000" dirty="0" smtClean="0"/>
              <a:t>2</a:t>
            </a:r>
            <a:r>
              <a:rPr lang="it-IT" dirty="0" smtClean="0"/>
              <a:t>O a 25 °C è molto elevata: </a:t>
            </a:r>
            <a:r>
              <a:rPr lang="it-IT" dirty="0" err="1" smtClean="0"/>
              <a:t>NaOH</a:t>
            </a:r>
            <a:r>
              <a:rPr lang="it-IT" dirty="0" smtClean="0"/>
              <a:t> (1090 g/L), </a:t>
            </a:r>
            <a:r>
              <a:rPr lang="it-IT" dirty="0" err="1" smtClean="0"/>
              <a:t>FeSO</a:t>
            </a:r>
            <a:r>
              <a:rPr lang="it-IT" baseline="-25000" dirty="0" err="1" smtClean="0"/>
              <a:t>4</a:t>
            </a:r>
            <a:r>
              <a:rPr lang="it-IT" dirty="0" smtClean="0"/>
              <a:t> (256 g/L)</a:t>
            </a:r>
          </a:p>
          <a:p>
            <a:r>
              <a:rPr lang="it-IT" dirty="0" smtClean="0"/>
              <a:t>Si possono fare soluzioni separate dei due composti molto concentrate senza avere precipitazione.</a:t>
            </a:r>
          </a:p>
          <a:p>
            <a:r>
              <a:rPr lang="it-IT" dirty="0" smtClean="0"/>
              <a:t>I due composti sono totalmente dissociati in soluzione.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3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4"/>
          <p:cNvSpPr txBox="1">
            <a:spLocks noChangeArrowheads="1"/>
          </p:cNvSpPr>
          <p:nvPr/>
        </p:nvSpPr>
        <p:spPr bwMode="auto">
          <a:xfrm>
            <a:off x="457845" y="260648"/>
            <a:ext cx="8424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b="1" dirty="0"/>
              <a:t>Soluzione satura</a:t>
            </a:r>
            <a:r>
              <a:rPr lang="it-IT" dirty="0"/>
              <a:t>: </a:t>
            </a:r>
            <a:r>
              <a:rPr lang="it-IT" dirty="0" smtClean="0"/>
              <a:t>sistema nel quale data </a:t>
            </a:r>
            <a:r>
              <a:rPr lang="it-IT" dirty="0"/>
              <a:t>una certa quantità di solvente, non è possibile sciogliere ulteriore soluto: si forma il </a:t>
            </a:r>
            <a:r>
              <a:rPr lang="it-IT" dirty="0">
                <a:solidFill>
                  <a:srgbClr val="FF0000"/>
                </a:solidFill>
              </a:rPr>
              <a:t>precipitato</a:t>
            </a:r>
            <a:r>
              <a:rPr lang="it-IT" dirty="0"/>
              <a:t> o </a:t>
            </a:r>
            <a:r>
              <a:rPr lang="it-IT" dirty="0">
                <a:solidFill>
                  <a:srgbClr val="0033CC"/>
                </a:solidFill>
              </a:rPr>
              <a:t>corpo di fondo</a:t>
            </a:r>
            <a:r>
              <a:rPr lang="it-IT" dirty="0"/>
              <a:t>. </a:t>
            </a:r>
            <a:endParaRPr lang="it-IT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457845" y="1712687"/>
            <a:ext cx="8290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precipitato può formarsi </a:t>
            </a:r>
            <a:r>
              <a:rPr lang="it-IT" b="1" dirty="0">
                <a:solidFill>
                  <a:srgbClr val="008000"/>
                </a:solidFill>
              </a:rPr>
              <a:t>anche nella soluzione e non necessariamente precipitare in fondo</a:t>
            </a:r>
            <a:r>
              <a:rPr lang="it-IT" dirty="0"/>
              <a:t>, dipende dalle dimensioni dei cristalli che si formano: </a:t>
            </a:r>
            <a:endParaRPr lang="it-IT" dirty="0" smtClean="0"/>
          </a:p>
          <a:p>
            <a:r>
              <a:rPr lang="it-IT" dirty="0" smtClean="0">
                <a:solidFill>
                  <a:srgbClr val="0033CC"/>
                </a:solidFill>
              </a:rPr>
              <a:t>più </a:t>
            </a:r>
            <a:r>
              <a:rPr lang="it-IT" dirty="0">
                <a:solidFill>
                  <a:srgbClr val="0033CC"/>
                </a:solidFill>
              </a:rPr>
              <a:t>sono piccoli è più difficilmente vanno sul fondo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46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 quando si mescolano assieme:</a:t>
            </a:r>
          </a:p>
          <a:p>
            <a:r>
              <a:rPr lang="it-IT" dirty="0" smtClean="0"/>
              <a:t>Fe</a:t>
            </a:r>
            <a:r>
              <a:rPr lang="it-IT" baseline="30000" dirty="0" smtClean="0"/>
              <a:t>2+</a:t>
            </a:r>
            <a:r>
              <a:rPr lang="it-IT" dirty="0" smtClean="0"/>
              <a:t> + SO</a:t>
            </a:r>
            <a:r>
              <a:rPr lang="it-IT" baseline="-25000" dirty="0" smtClean="0"/>
              <a:t>4</a:t>
            </a:r>
            <a:r>
              <a:rPr lang="it-IT" baseline="30000" dirty="0" smtClean="0"/>
              <a:t>2-</a:t>
            </a:r>
            <a:r>
              <a:rPr lang="it-IT" dirty="0" smtClean="0"/>
              <a:t> + 2Na</a:t>
            </a:r>
            <a:r>
              <a:rPr lang="it-IT" baseline="30000" dirty="0" smtClean="0"/>
              <a:t>+</a:t>
            </a:r>
            <a:r>
              <a:rPr lang="it-IT" dirty="0" smtClean="0"/>
              <a:t> + 2OH</a:t>
            </a:r>
            <a:r>
              <a:rPr lang="it-IT" baseline="30000" dirty="0" smtClean="0"/>
              <a:t>-</a:t>
            </a:r>
            <a:r>
              <a:rPr lang="it-IT" dirty="0" smtClean="0"/>
              <a:t>          Fe(OH)</a:t>
            </a:r>
            <a:r>
              <a:rPr lang="it-IT" baseline="-25000" dirty="0" smtClean="0"/>
              <a:t>2 (poco solubile)</a:t>
            </a:r>
            <a:r>
              <a:rPr lang="it-IT" dirty="0" smtClean="0"/>
              <a:t> +  Na</a:t>
            </a:r>
            <a:r>
              <a:rPr lang="it-IT" baseline="-25000" dirty="0" smtClean="0"/>
              <a:t>2</a:t>
            </a:r>
            <a:r>
              <a:rPr lang="it-IT" dirty="0" smtClean="0"/>
              <a:t>SO</a:t>
            </a:r>
            <a:r>
              <a:rPr lang="it-IT" baseline="-25000" dirty="0" smtClean="0"/>
              <a:t>4)</a:t>
            </a:r>
            <a:endParaRPr lang="it-IT" baseline="-25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4847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che condizioni sperimentali precipita Fe(OH)</a:t>
            </a:r>
            <a:r>
              <a:rPr lang="it-IT" baseline="-25000" dirty="0" smtClean="0"/>
              <a:t>2</a:t>
            </a:r>
            <a:r>
              <a:rPr lang="it-IT" dirty="0" smtClean="0"/>
              <a:t>? </a:t>
            </a: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4139952" y="98072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5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3568" y="50022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Fe(OH)</a:t>
            </a:r>
            <a:r>
              <a:rPr lang="it-IT" baseline="-25000" dirty="0" smtClean="0"/>
              <a:t>2  </a:t>
            </a:r>
            <a:r>
              <a:rPr lang="it-IT" dirty="0" smtClean="0"/>
              <a:t>           </a:t>
            </a:r>
            <a:r>
              <a:rPr lang="it-IT" dirty="0" err="1" smtClean="0"/>
              <a:t>Fe</a:t>
            </a:r>
            <a:r>
              <a:rPr lang="it-IT" baseline="30000" dirty="0" err="1" smtClean="0"/>
              <a:t>2</a:t>
            </a:r>
            <a:r>
              <a:rPr lang="it-IT" baseline="30000" dirty="0" smtClean="0"/>
              <a:t>+</a:t>
            </a:r>
            <a:r>
              <a:rPr lang="it-IT" dirty="0" smtClean="0"/>
              <a:t> + </a:t>
            </a:r>
            <a:r>
              <a:rPr lang="it-IT" dirty="0" err="1" smtClean="0"/>
              <a:t>2OH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1983229" y="70902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10800000">
            <a:off x="1983229" y="81159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83568" y="130372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[</a:t>
            </a:r>
            <a:r>
              <a:rPr lang="it-IT" dirty="0" err="1" smtClean="0"/>
              <a:t>Fe</a:t>
            </a:r>
            <a:r>
              <a:rPr lang="it-IT" baseline="30000" dirty="0" err="1" smtClean="0"/>
              <a:t>2</a:t>
            </a:r>
            <a:r>
              <a:rPr lang="it-IT" baseline="30000" dirty="0" smtClean="0"/>
              <a:t>+</a:t>
            </a:r>
            <a:r>
              <a:rPr lang="it-IT" dirty="0" smtClean="0"/>
              <a:t>] </a:t>
            </a:r>
            <a:r>
              <a:rPr lang="it-IT" dirty="0" smtClean="0">
                <a:sym typeface="Symbol" panose="05050102010706020507" pitchFamily="18" charset="2"/>
              </a:rPr>
              <a:t></a:t>
            </a:r>
            <a:r>
              <a:rPr lang="it-IT" dirty="0" smtClean="0"/>
              <a:t> [OH</a:t>
            </a:r>
            <a:r>
              <a:rPr lang="it-IT" baseline="30000" dirty="0" smtClean="0"/>
              <a:t>-</a:t>
            </a:r>
            <a:r>
              <a:rPr lang="it-IT" dirty="0" smtClean="0"/>
              <a:t>]</a:t>
            </a:r>
            <a:r>
              <a:rPr lang="it-IT" baseline="30000" dirty="0" smtClean="0"/>
              <a:t>2 </a:t>
            </a:r>
            <a:r>
              <a:rPr lang="it-IT" dirty="0" smtClean="0"/>
              <a:t> = </a:t>
            </a:r>
            <a:r>
              <a:rPr lang="it-IT" dirty="0" err="1" smtClean="0"/>
              <a:t>Kps</a:t>
            </a:r>
            <a:r>
              <a:rPr lang="it-IT" dirty="0" smtClean="0"/>
              <a:t> = 7.9 </a:t>
            </a:r>
            <a:r>
              <a:rPr lang="it-IT" dirty="0">
                <a:sym typeface="Symbol" panose="05050102010706020507" pitchFamily="18" charset="2"/>
              </a:rPr>
              <a:t></a:t>
            </a:r>
            <a:r>
              <a:rPr lang="it-IT" dirty="0" smtClean="0"/>
              <a:t> 10</a:t>
            </a:r>
            <a:r>
              <a:rPr lang="it-IT" baseline="30000" dirty="0" smtClean="0"/>
              <a:t>-15 </a:t>
            </a:r>
            <a:r>
              <a:rPr lang="it-IT" dirty="0" smtClean="0"/>
              <a:t> a 25 °C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210721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osserva precipitazione se </a:t>
            </a:r>
            <a:r>
              <a:rPr lang="it-IT" dirty="0"/>
              <a:t>[</a:t>
            </a:r>
            <a:r>
              <a:rPr lang="it-IT" dirty="0" err="1"/>
              <a:t>Fe</a:t>
            </a:r>
            <a:r>
              <a:rPr lang="it-IT" baseline="30000" dirty="0" err="1"/>
              <a:t>2</a:t>
            </a:r>
            <a:r>
              <a:rPr lang="it-IT" baseline="30000" dirty="0"/>
              <a:t>+</a:t>
            </a:r>
            <a:r>
              <a:rPr lang="it-IT" dirty="0"/>
              <a:t>] </a:t>
            </a:r>
            <a:r>
              <a:rPr lang="it-IT" dirty="0">
                <a:sym typeface="Symbol" panose="05050102010706020507" pitchFamily="18" charset="2"/>
              </a:rPr>
              <a:t></a:t>
            </a:r>
            <a:r>
              <a:rPr lang="it-IT" dirty="0"/>
              <a:t> [OH</a:t>
            </a:r>
            <a:r>
              <a:rPr lang="it-IT" baseline="30000" dirty="0"/>
              <a:t>-</a:t>
            </a:r>
            <a:r>
              <a:rPr lang="it-IT" dirty="0"/>
              <a:t>]</a:t>
            </a:r>
            <a:r>
              <a:rPr lang="it-IT" baseline="30000" dirty="0"/>
              <a:t>2 </a:t>
            </a:r>
            <a:r>
              <a:rPr lang="it-IT" dirty="0"/>
              <a:t> </a:t>
            </a:r>
            <a:r>
              <a:rPr lang="it-IT" dirty="0" smtClean="0"/>
              <a:t>&gt; </a:t>
            </a:r>
            <a:r>
              <a:rPr lang="it-IT" dirty="0" err="1"/>
              <a:t>Kps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051720" y="227687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Fatto fin qui il 30/10/2020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40466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soluzione contiene AgNO</a:t>
            </a:r>
            <a:r>
              <a:rPr lang="it-IT" baseline="-25000" dirty="0" smtClean="0"/>
              <a:t>3</a:t>
            </a:r>
            <a:r>
              <a:rPr lang="it-IT" dirty="0" smtClean="0"/>
              <a:t> e Cu(NO</a:t>
            </a:r>
            <a:r>
              <a:rPr lang="it-IT" baseline="-25000" dirty="0" smtClean="0"/>
              <a:t>3</a:t>
            </a:r>
            <a:r>
              <a:rPr lang="it-IT" dirty="0" smtClean="0"/>
              <a:t>)</a:t>
            </a:r>
            <a:r>
              <a:rPr lang="it-IT" baseline="-25000" dirty="0" smtClean="0"/>
              <a:t>2</a:t>
            </a:r>
          </a:p>
          <a:p>
            <a:endParaRPr lang="it-IT" dirty="0" smtClean="0"/>
          </a:p>
          <a:p>
            <a:r>
              <a:rPr lang="it-IT" dirty="0" smtClean="0"/>
              <a:t>Come fare per separare gli ioni Ag</a:t>
            </a:r>
            <a:r>
              <a:rPr lang="it-IT" baseline="30000" dirty="0" smtClean="0"/>
              <a:t>+</a:t>
            </a:r>
            <a:r>
              <a:rPr lang="it-IT" dirty="0" smtClean="0"/>
              <a:t> e Cu</a:t>
            </a:r>
            <a:r>
              <a:rPr lang="it-IT" baseline="30000" dirty="0" smtClean="0"/>
              <a:t>2+</a:t>
            </a:r>
            <a:r>
              <a:rPr lang="it-IT" dirty="0" smtClean="0"/>
              <a:t> e ottenere Cu solido puro?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2048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potrebbe aggiungere una soluzione di </a:t>
            </a:r>
            <a:r>
              <a:rPr lang="it-IT" dirty="0" err="1" smtClean="0"/>
              <a:t>NaCl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78092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Ag</a:t>
            </a:r>
            <a:r>
              <a:rPr lang="it-IT" baseline="30000" dirty="0" smtClean="0"/>
              <a:t>+</a:t>
            </a:r>
            <a:r>
              <a:rPr lang="it-IT" dirty="0" smtClean="0"/>
              <a:t> + Cl</a:t>
            </a:r>
            <a:r>
              <a:rPr lang="it-IT" baseline="30000" dirty="0" smtClean="0"/>
              <a:t>-</a:t>
            </a:r>
            <a:r>
              <a:rPr lang="it-IT" dirty="0" smtClean="0"/>
              <a:t>  </a:t>
            </a:r>
            <a:r>
              <a:rPr lang="it-IT" dirty="0" smtClean="0">
                <a:sym typeface="Wingdings" panose="05000000000000000000" pitchFamily="2" charset="2"/>
              </a:rPr>
              <a:t>          </a:t>
            </a:r>
            <a:r>
              <a:rPr lang="it-IT" dirty="0" err="1" smtClean="0">
                <a:sym typeface="Wingdings" panose="05000000000000000000" pitchFamily="2" charset="2"/>
              </a:rPr>
              <a:t>AgCl</a:t>
            </a:r>
            <a:r>
              <a:rPr lang="it-IT" dirty="0" smtClean="0">
                <a:sym typeface="Wingdings" panose="05000000000000000000" pitchFamily="2" charset="2"/>
              </a:rPr>
              <a:t>  (poco solubile quindi precipita)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34290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[Ag</a:t>
            </a:r>
            <a:r>
              <a:rPr lang="it-IT" baseline="30000" dirty="0" smtClean="0"/>
              <a:t>+</a:t>
            </a:r>
            <a:r>
              <a:rPr lang="it-IT" dirty="0" smtClean="0"/>
              <a:t>]</a:t>
            </a:r>
            <a:r>
              <a:rPr lang="it-IT" dirty="0">
                <a:sym typeface="Symbol" panose="05050102010706020507" pitchFamily="18" charset="2"/>
              </a:rPr>
              <a:t> </a:t>
            </a:r>
            <a:r>
              <a:rPr lang="it-IT" dirty="0" smtClean="0"/>
              <a:t> [Cl</a:t>
            </a:r>
            <a:r>
              <a:rPr lang="it-IT" baseline="30000" dirty="0" smtClean="0"/>
              <a:t>-</a:t>
            </a:r>
            <a:r>
              <a:rPr lang="it-IT" dirty="0" smtClean="0"/>
              <a:t>] = </a:t>
            </a:r>
            <a:r>
              <a:rPr lang="it-IT" dirty="0" err="1"/>
              <a:t>Kps</a:t>
            </a:r>
            <a:r>
              <a:rPr lang="it-IT" dirty="0"/>
              <a:t> = 1</a:t>
            </a:r>
            <a:r>
              <a:rPr lang="it-IT" dirty="0">
                <a:sym typeface="Symbol" panose="05050102010706020507" pitchFamily="18" charset="2"/>
              </a:rPr>
              <a:t></a:t>
            </a:r>
            <a:r>
              <a:rPr lang="it-IT" dirty="0"/>
              <a:t>10</a:t>
            </a:r>
            <a:r>
              <a:rPr lang="it-IT" baseline="30000" dirty="0"/>
              <a:t>-10</a:t>
            </a:r>
            <a:r>
              <a:rPr lang="it-IT" dirty="0" smtClean="0"/>
              <a:t> </a:t>
            </a: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1907704" y="2996952"/>
            <a:ext cx="432048" cy="72008"/>
            <a:chOff x="1907704" y="2996952"/>
            <a:chExt cx="432048" cy="72008"/>
          </a:xfrm>
        </p:grpSpPr>
        <p:cxnSp>
          <p:nvCxnSpPr>
            <p:cNvPr id="12" name="Connettore 2 11"/>
            <p:cNvCxnSpPr/>
            <p:nvPr/>
          </p:nvCxnSpPr>
          <p:spPr>
            <a:xfrm>
              <a:off x="1907704" y="2996952"/>
              <a:ext cx="43204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rot="10800000">
              <a:off x="1907704" y="3068960"/>
              <a:ext cx="43204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84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051720" y="1052736"/>
            <a:ext cx="3320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Ag</a:t>
            </a:r>
            <a:r>
              <a:rPr lang="it-IT" baseline="30000" dirty="0"/>
              <a:t>+</a:t>
            </a:r>
            <a:r>
              <a:rPr lang="it-IT" dirty="0"/>
              <a:t> </a:t>
            </a:r>
            <a:r>
              <a:rPr lang="it-IT" dirty="0" smtClean="0"/>
              <a:t>  +   Cl</a:t>
            </a:r>
            <a:r>
              <a:rPr lang="it-IT" baseline="30000" dirty="0" smtClean="0"/>
              <a:t>-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            </a:t>
            </a:r>
            <a:r>
              <a:rPr lang="it-IT" dirty="0" err="1" smtClean="0">
                <a:sym typeface="Wingdings" panose="05000000000000000000" pitchFamily="2" charset="2"/>
              </a:rPr>
              <a:t>AgCl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3851920" y="1268760"/>
            <a:ext cx="432048" cy="72008"/>
            <a:chOff x="1907704" y="2996952"/>
            <a:chExt cx="432048" cy="72008"/>
          </a:xfrm>
        </p:grpSpPr>
        <p:cxnSp>
          <p:nvCxnSpPr>
            <p:cNvPr id="5" name="Connettore 2 4"/>
            <p:cNvCxnSpPr/>
            <p:nvPr/>
          </p:nvCxnSpPr>
          <p:spPr>
            <a:xfrm>
              <a:off x="1907704" y="2996952"/>
              <a:ext cx="43204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2 5"/>
            <p:cNvCxnSpPr/>
            <p:nvPr/>
          </p:nvCxnSpPr>
          <p:spPr>
            <a:xfrm rot="10800000">
              <a:off x="1907704" y="3068960"/>
              <a:ext cx="43204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sellaDiTesto 6"/>
          <p:cNvSpPr txBox="1"/>
          <p:nvPr/>
        </p:nvSpPr>
        <p:spPr>
          <a:xfrm>
            <a:off x="251520" y="18864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supponga di aggiungere una soluzione di </a:t>
            </a:r>
            <a:r>
              <a:rPr lang="it-IT" dirty="0" err="1" smtClean="0"/>
              <a:t>NaCl</a:t>
            </a:r>
            <a:r>
              <a:rPr lang="it-IT" dirty="0" smtClean="0"/>
              <a:t> 0.1 M. Quanti g di Ag</a:t>
            </a:r>
            <a:r>
              <a:rPr lang="it-IT" baseline="30000" dirty="0" smtClean="0"/>
              <a:t>+</a:t>
            </a:r>
            <a:r>
              <a:rPr lang="it-IT" dirty="0" smtClean="0"/>
              <a:t> restano in soluzione?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051720" y="14847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771800" y="148478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0.1 + 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270892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solubilità di </a:t>
            </a:r>
            <a:r>
              <a:rPr lang="it-IT" dirty="0" err="1" smtClean="0"/>
              <a:t>AgCl</a:t>
            </a:r>
            <a:r>
              <a:rPr lang="it-IT" dirty="0" smtClean="0"/>
              <a:t> = </a:t>
            </a:r>
            <a:r>
              <a:rPr lang="it-IT" dirty="0"/>
              <a:t>1</a:t>
            </a:r>
            <a:r>
              <a:rPr lang="it-IT" dirty="0">
                <a:sym typeface="Symbol" panose="05050102010706020507" pitchFamily="18" charset="2"/>
              </a:rPr>
              <a:t></a:t>
            </a:r>
            <a:r>
              <a:rPr lang="it-IT" dirty="0" smtClean="0"/>
              <a:t>10</a:t>
            </a:r>
            <a:r>
              <a:rPr lang="it-IT" baseline="30000" dirty="0" smtClean="0"/>
              <a:t>-9</a:t>
            </a:r>
            <a:r>
              <a:rPr lang="it-IT" dirty="0" smtClean="0"/>
              <a:t> </a:t>
            </a:r>
            <a:r>
              <a:rPr lang="it-IT" dirty="0" err="1" smtClean="0"/>
              <a:t>mol</a:t>
            </a:r>
            <a:r>
              <a:rPr lang="it-IT" dirty="0" smtClean="0"/>
              <a:t> L</a:t>
            </a:r>
            <a:r>
              <a:rPr lang="it-IT" baseline="30000" dirty="0" smtClean="0"/>
              <a:t>-1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835696" y="213285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 (0.1 + s) </a:t>
            </a:r>
            <a:r>
              <a:rPr lang="it-IT" dirty="0"/>
              <a:t>= </a:t>
            </a:r>
            <a:r>
              <a:rPr lang="it-IT" dirty="0" err="1" smtClean="0"/>
              <a:t>Kps</a:t>
            </a:r>
            <a:r>
              <a:rPr lang="it-IT" dirty="0" smtClean="0"/>
              <a:t> = 1</a:t>
            </a:r>
            <a:r>
              <a:rPr lang="it-IT" dirty="0">
                <a:sym typeface="Symbol" panose="05050102010706020507" pitchFamily="18" charset="2"/>
              </a:rPr>
              <a:t></a:t>
            </a:r>
            <a:r>
              <a:rPr lang="it-IT" dirty="0"/>
              <a:t>10</a:t>
            </a:r>
            <a:r>
              <a:rPr lang="it-IT" baseline="30000" dirty="0"/>
              <a:t>-10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27584" y="321297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mm </a:t>
            </a:r>
            <a:r>
              <a:rPr lang="it-IT" dirty="0" err="1" smtClean="0"/>
              <a:t>AgCl</a:t>
            </a:r>
            <a:r>
              <a:rPr lang="it-IT" dirty="0" smtClean="0"/>
              <a:t> = 143.32 g mol</a:t>
            </a:r>
            <a:r>
              <a:rPr lang="it-IT" baseline="30000" dirty="0" smtClean="0"/>
              <a:t>-1</a:t>
            </a:r>
            <a:endParaRPr lang="it-IT" baseline="30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38610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restano in </a:t>
            </a:r>
            <a:r>
              <a:rPr lang="it-IT" dirty="0" err="1" smtClean="0"/>
              <a:t>soluz</a:t>
            </a:r>
            <a:r>
              <a:rPr lang="it-IT" dirty="0" smtClean="0"/>
              <a:t> </a:t>
            </a:r>
            <a:r>
              <a:rPr lang="it-IT" dirty="0"/>
              <a:t>1</a:t>
            </a:r>
            <a:r>
              <a:rPr lang="it-IT" dirty="0">
                <a:sym typeface="Symbol" panose="05050102010706020507" pitchFamily="18" charset="2"/>
              </a:rPr>
              <a:t></a:t>
            </a:r>
            <a:r>
              <a:rPr lang="it-IT" dirty="0"/>
              <a:t>10</a:t>
            </a:r>
            <a:r>
              <a:rPr lang="it-IT" baseline="30000" dirty="0"/>
              <a:t>-9</a:t>
            </a:r>
            <a:r>
              <a:rPr lang="it-IT" dirty="0"/>
              <a:t> </a:t>
            </a:r>
            <a:r>
              <a:rPr lang="it-IT" dirty="0" err="1"/>
              <a:t>mol</a:t>
            </a:r>
            <a:r>
              <a:rPr lang="it-IT" dirty="0"/>
              <a:t> </a:t>
            </a:r>
            <a:r>
              <a:rPr lang="it-IT" dirty="0" smtClean="0"/>
              <a:t>L</a:t>
            </a:r>
            <a:r>
              <a:rPr lang="it-IT" baseline="30000" dirty="0" smtClean="0"/>
              <a:t>-1 </a:t>
            </a:r>
            <a:r>
              <a:rPr lang="it-IT" dirty="0">
                <a:sym typeface="Symbol" panose="05050102010706020507" pitchFamily="18" charset="2"/>
              </a:rPr>
              <a:t> </a:t>
            </a:r>
            <a:r>
              <a:rPr lang="it-IT" dirty="0" smtClean="0"/>
              <a:t>143.32 </a:t>
            </a:r>
            <a:r>
              <a:rPr lang="it-IT" dirty="0"/>
              <a:t>g </a:t>
            </a:r>
            <a:r>
              <a:rPr lang="it-IT" dirty="0" smtClean="0"/>
              <a:t>mol</a:t>
            </a:r>
            <a:r>
              <a:rPr lang="it-IT" baseline="30000" dirty="0" smtClean="0"/>
              <a:t>-1 </a:t>
            </a:r>
            <a:r>
              <a:rPr lang="it-IT" dirty="0" smtClean="0"/>
              <a:t> = 1.43</a:t>
            </a:r>
            <a:r>
              <a:rPr lang="it-IT" dirty="0">
                <a:sym typeface="Symbol" panose="05050102010706020507" pitchFamily="18" charset="2"/>
              </a:rPr>
              <a:t> </a:t>
            </a:r>
            <a:r>
              <a:rPr lang="it-IT" dirty="0" smtClean="0"/>
              <a:t>10</a:t>
            </a:r>
            <a:r>
              <a:rPr lang="it-IT" baseline="30000" dirty="0" smtClean="0"/>
              <a:t>-7</a:t>
            </a:r>
            <a:r>
              <a:rPr lang="it-IT" dirty="0" smtClean="0"/>
              <a:t> g L</a:t>
            </a:r>
            <a:r>
              <a:rPr lang="it-IT" baseline="30000" dirty="0" smtClean="0"/>
              <a:t>-1</a:t>
            </a:r>
            <a:r>
              <a:rPr lang="it-IT" dirty="0" smtClean="0"/>
              <a:t> </a:t>
            </a:r>
            <a:endParaRPr lang="it-IT" baseline="30000" dirty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51520" y="45091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Tale quantità di </a:t>
            </a:r>
            <a:r>
              <a:rPr lang="it-IT" dirty="0" err="1" smtClean="0">
                <a:solidFill>
                  <a:srgbClr val="FF0000"/>
                </a:solidFill>
              </a:rPr>
              <a:t>impurezze</a:t>
            </a:r>
            <a:r>
              <a:rPr lang="it-IT" dirty="0" smtClean="0">
                <a:solidFill>
                  <a:srgbClr val="FF0000"/>
                </a:solidFill>
              </a:rPr>
              <a:t> di solito è trascurabile </a:t>
            </a:r>
            <a:r>
              <a:rPr lang="it-IT" dirty="0" smtClean="0">
                <a:solidFill>
                  <a:srgbClr val="FF0000"/>
                </a:solidFill>
              </a:rPr>
              <a:t>dato che </a:t>
            </a:r>
            <a:r>
              <a:rPr lang="it-IT" dirty="0" smtClean="0">
                <a:solidFill>
                  <a:srgbClr val="FF0000"/>
                </a:solidFill>
              </a:rPr>
              <a:t>in genere si </a:t>
            </a:r>
            <a:r>
              <a:rPr lang="it-IT" dirty="0" smtClean="0">
                <a:solidFill>
                  <a:srgbClr val="FF0000"/>
                </a:solidFill>
              </a:rPr>
              <a:t>lavora con g o </a:t>
            </a:r>
            <a:r>
              <a:rPr lang="it-IT" dirty="0" smtClean="0">
                <a:solidFill>
                  <a:srgbClr val="FF0000"/>
                </a:solidFill>
              </a:rPr>
              <a:t>mg di reattivi e prodotti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62068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filtra su imbuto a pieghe e si separa </a:t>
            </a:r>
            <a:r>
              <a:rPr lang="it-IT" dirty="0" err="1" smtClean="0"/>
              <a:t>AgCl</a:t>
            </a:r>
            <a:r>
              <a:rPr lang="it-IT" dirty="0" smtClean="0"/>
              <a:t> (solido) dal resto che viene raccolto in un </a:t>
            </a:r>
            <a:r>
              <a:rPr lang="it-IT" dirty="0" err="1" smtClean="0"/>
              <a:t>beaker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/>
              <a:t>S</a:t>
            </a:r>
            <a:r>
              <a:rPr lang="it-IT" dirty="0" smtClean="0"/>
              <a:t>i lava </a:t>
            </a:r>
            <a:r>
              <a:rPr lang="it-IT" dirty="0" err="1" smtClean="0"/>
              <a:t>AgCl</a:t>
            </a:r>
            <a:r>
              <a:rPr lang="it-IT" dirty="0" smtClean="0"/>
              <a:t> direttamente nel filtro con acqua fredda per recuperare il Cu</a:t>
            </a:r>
            <a:r>
              <a:rPr lang="it-IT" baseline="30000" dirty="0" smtClean="0"/>
              <a:t>2+ </a:t>
            </a:r>
            <a:r>
              <a:rPr lang="it-IT" dirty="0" smtClean="0"/>
              <a:t>rimasto adsorbito sulla superficie del precipitato</a:t>
            </a:r>
            <a:endParaRPr lang="it-IT" baseline="30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342900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</a:t>
            </a:r>
            <a:r>
              <a:rPr lang="it-IT" dirty="0" err="1" smtClean="0"/>
              <a:t>beaker</a:t>
            </a:r>
            <a:r>
              <a:rPr lang="it-IT" dirty="0" smtClean="0"/>
              <a:t>: H</a:t>
            </a:r>
            <a:r>
              <a:rPr lang="it-IT" baseline="-25000" dirty="0" smtClean="0"/>
              <a:t>2</a:t>
            </a:r>
            <a:r>
              <a:rPr lang="it-IT" dirty="0" smtClean="0"/>
              <a:t>O, </a:t>
            </a:r>
            <a:r>
              <a:rPr lang="it-IT" dirty="0" err="1" smtClean="0"/>
              <a:t>NaCl</a:t>
            </a:r>
            <a:r>
              <a:rPr lang="it-IT" dirty="0" smtClean="0"/>
              <a:t> in eccesso, sali di Cu</a:t>
            </a:r>
            <a:r>
              <a:rPr lang="it-IT" baseline="30000" dirty="0" smtClean="0"/>
              <a:t>2+</a:t>
            </a:r>
            <a:r>
              <a:rPr lang="it-IT" dirty="0" smtClean="0"/>
              <a:t>, tracce trascurabili di </a:t>
            </a:r>
            <a:r>
              <a:rPr lang="it-IT" dirty="0" err="1" smtClean="0"/>
              <a:t>AgCl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17416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6064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ottenere lo ione Cu</a:t>
            </a:r>
            <a:r>
              <a:rPr lang="it-IT" baseline="30000" dirty="0" smtClean="0"/>
              <a:t>2+</a:t>
            </a:r>
            <a:r>
              <a:rPr lang="it-IT" dirty="0" smtClean="0"/>
              <a:t> puro?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90872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può aggiungere una soluzione di </a:t>
            </a:r>
            <a:r>
              <a:rPr lang="it-IT" dirty="0" err="1" smtClean="0"/>
              <a:t>NaOH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forma Cu(OH)</a:t>
            </a:r>
            <a:r>
              <a:rPr lang="it-IT" baseline="-25000" dirty="0" smtClean="0"/>
              <a:t>2</a:t>
            </a:r>
            <a:r>
              <a:rPr lang="it-IT" dirty="0" smtClean="0"/>
              <a:t> solido poco solubile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98884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filtra su imbuto di </a:t>
            </a:r>
            <a:r>
              <a:rPr lang="it-IT" dirty="0" err="1" smtClean="0"/>
              <a:t>Buchner</a:t>
            </a:r>
            <a:r>
              <a:rPr lang="it-IT" dirty="0" smtClean="0"/>
              <a:t>: resta nel filtro il solo </a:t>
            </a:r>
            <a:r>
              <a:rPr lang="it-IT" dirty="0"/>
              <a:t>Cu(OH)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dirty="0" smtClean="0"/>
              <a:t>solido che può essere lavato direttamente nel filtro per eliminare le tracce di </a:t>
            </a:r>
            <a:r>
              <a:rPr lang="it-IT" dirty="0" err="1" smtClean="0"/>
              <a:t>NaOH</a:t>
            </a:r>
            <a:r>
              <a:rPr lang="it-IT" dirty="0" smtClean="0"/>
              <a:t> e </a:t>
            </a:r>
            <a:r>
              <a:rPr lang="it-IT" dirty="0" err="1" smtClean="0"/>
              <a:t>NaCl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350100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trasferisce Cu(OH)</a:t>
            </a:r>
            <a:r>
              <a:rPr lang="it-IT" baseline="-25000" dirty="0" smtClean="0"/>
              <a:t>2 </a:t>
            </a:r>
            <a:r>
              <a:rPr lang="it-IT" dirty="0" smtClean="0"/>
              <a:t>in un </a:t>
            </a:r>
            <a:r>
              <a:rPr lang="it-IT" dirty="0" err="1" smtClean="0"/>
              <a:t>beaker</a:t>
            </a:r>
            <a:r>
              <a:rPr lang="it-IT" dirty="0" smtClean="0"/>
              <a:t> e si aggiunge H</a:t>
            </a:r>
            <a:r>
              <a:rPr lang="it-IT" baseline="-25000" dirty="0" smtClean="0"/>
              <a:t>2</a:t>
            </a:r>
            <a:r>
              <a:rPr lang="it-IT" dirty="0" smtClean="0"/>
              <a:t>SO</a:t>
            </a:r>
            <a:r>
              <a:rPr lang="it-IT" baseline="-25000" dirty="0" smtClean="0"/>
              <a:t>4</a:t>
            </a:r>
            <a:r>
              <a:rPr lang="it-IT" dirty="0" smtClean="0"/>
              <a:t> per ottenere la reazione:</a:t>
            </a:r>
          </a:p>
          <a:p>
            <a:r>
              <a:rPr lang="it-IT" dirty="0" smtClean="0"/>
              <a:t>Cu(OH)</a:t>
            </a:r>
            <a:r>
              <a:rPr lang="it-IT" baseline="-25000" dirty="0" smtClean="0"/>
              <a:t>2  </a:t>
            </a:r>
            <a:r>
              <a:rPr lang="it-IT" dirty="0" smtClean="0"/>
              <a:t>+</a:t>
            </a:r>
            <a:r>
              <a:rPr lang="it-IT" baseline="-25000" dirty="0" smtClean="0"/>
              <a:t> </a:t>
            </a:r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SO</a:t>
            </a:r>
            <a:r>
              <a:rPr lang="it-IT" baseline="-25000" dirty="0" smtClean="0"/>
              <a:t>4</a:t>
            </a:r>
            <a:r>
              <a:rPr lang="it-IT" dirty="0" smtClean="0"/>
              <a:t>               CuSO</a:t>
            </a:r>
            <a:r>
              <a:rPr lang="it-IT" baseline="-25000" dirty="0" smtClean="0"/>
              <a:t>4</a:t>
            </a:r>
            <a:r>
              <a:rPr lang="it-IT" dirty="0" smtClean="0"/>
              <a:t> + 2H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3131840" y="4509120"/>
            <a:ext cx="43204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95536" y="494116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vedi esperienza n° 1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2606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aggiungono trucioli di Zn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19675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Zn + Cu </a:t>
            </a:r>
            <a:r>
              <a:rPr lang="it-IT" baseline="30000" dirty="0" smtClean="0"/>
              <a:t>2+               </a:t>
            </a:r>
            <a:r>
              <a:rPr lang="it-IT" dirty="0" smtClean="0"/>
              <a:t>Zn</a:t>
            </a:r>
            <a:r>
              <a:rPr lang="it-IT" baseline="30000" dirty="0" smtClean="0"/>
              <a:t>2+</a:t>
            </a:r>
            <a:r>
              <a:rPr lang="it-IT" dirty="0" smtClean="0"/>
              <a:t> +  Cu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051720" y="1484784"/>
            <a:ext cx="43204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39552" y="206084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decanta o si filtra su </a:t>
            </a:r>
            <a:r>
              <a:rPr lang="it-IT" dirty="0" err="1" smtClean="0"/>
              <a:t>buchner</a:t>
            </a:r>
            <a:r>
              <a:rPr lang="it-IT" dirty="0" smtClean="0"/>
              <a:t> lavando più volte il Cu direttamente nel filtro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31409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mette il Cu in un cristallizzatore e si asciuga in forno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52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71296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b="1" dirty="0" smtClean="0">
                <a:cs typeface="Times New Roman" pitchFamily="18" charset="0"/>
              </a:rPr>
              <a:t>Esempio di verifica che la tecnica di </a:t>
            </a:r>
            <a:r>
              <a:rPr lang="it-IT" b="1" dirty="0">
                <a:cs typeface="Times New Roman" pitchFamily="18" charset="0"/>
              </a:rPr>
              <a:t>purificazione di </a:t>
            </a:r>
            <a:r>
              <a:rPr lang="it-IT" b="1" dirty="0" smtClean="0">
                <a:cs typeface="Times New Roman" pitchFamily="18" charset="0"/>
              </a:rPr>
              <a:t>un prodotto con tecnica caldo - freddo è valida</a:t>
            </a:r>
            <a:endParaRPr lang="it-IT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dirty="0">
                <a:cs typeface="Times New Roman" pitchFamily="18" charset="0"/>
              </a:rPr>
              <a:t>11.5 g di soluto (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</a:t>
            </a:r>
            <a:r>
              <a:rPr lang="it-IT" dirty="0">
                <a:cs typeface="Times New Roman" pitchFamily="18" charset="0"/>
              </a:rPr>
              <a:t>) sono formati da 10 g del prodotto (</a:t>
            </a:r>
            <a:r>
              <a:rPr lang="it-IT" b="1" dirty="0">
                <a:solidFill>
                  <a:srgbClr val="0066FF"/>
                </a:solidFill>
                <a:cs typeface="Times New Roman" pitchFamily="18" charset="0"/>
              </a:rPr>
              <a:t>P</a:t>
            </a:r>
            <a:r>
              <a:rPr lang="it-IT" dirty="0">
                <a:cs typeface="Times New Roman" pitchFamily="18" charset="0"/>
              </a:rPr>
              <a:t>) e da 1.5 g di impurezze (</a:t>
            </a:r>
            <a:r>
              <a:rPr lang="it-IT" b="1" dirty="0">
                <a:solidFill>
                  <a:srgbClr val="009900"/>
                </a:solidFill>
                <a:cs typeface="Times New Roman" pitchFamily="18" charset="0"/>
              </a:rPr>
              <a:t>I</a:t>
            </a:r>
            <a:r>
              <a:rPr lang="it-IT" dirty="0">
                <a:cs typeface="Times New Roman" pitchFamily="18" charset="0"/>
              </a:rPr>
              <a:t>). Per purificare </a:t>
            </a:r>
            <a:r>
              <a:rPr lang="it-IT" b="1" dirty="0">
                <a:solidFill>
                  <a:srgbClr val="0066FF"/>
                </a:solidFill>
                <a:cs typeface="Times New Roman" pitchFamily="18" charset="0"/>
              </a:rPr>
              <a:t>P</a:t>
            </a:r>
            <a:r>
              <a:rPr lang="it-IT" dirty="0">
                <a:cs typeface="Times New Roman" pitchFamily="18" charset="0"/>
              </a:rPr>
              <a:t> si vuole adoperare la ricristallizzazione caldo / freddo con un solvente nel quale la solubilità di </a:t>
            </a:r>
            <a:r>
              <a:rPr lang="it-IT" b="1" dirty="0">
                <a:solidFill>
                  <a:srgbClr val="0066FF"/>
                </a:solidFill>
                <a:cs typeface="Times New Roman" pitchFamily="18" charset="0"/>
              </a:rPr>
              <a:t>P</a:t>
            </a:r>
            <a:r>
              <a:rPr lang="it-IT" dirty="0">
                <a:cs typeface="Times New Roman" pitchFamily="18" charset="0"/>
              </a:rPr>
              <a:t> e di </a:t>
            </a:r>
            <a:r>
              <a:rPr lang="it-IT" b="1" dirty="0">
                <a:solidFill>
                  <a:srgbClr val="009900"/>
                </a:solidFill>
                <a:cs typeface="Times New Roman" pitchFamily="18" charset="0"/>
              </a:rPr>
              <a:t>I</a:t>
            </a:r>
            <a:r>
              <a:rPr lang="it-IT" dirty="0">
                <a:cs typeface="Times New Roman" pitchFamily="18" charset="0"/>
              </a:rPr>
              <a:t>, espresse in </a:t>
            </a:r>
            <a:r>
              <a:rPr lang="it-IT" b="1" dirty="0">
                <a:cs typeface="Times New Roman" pitchFamily="18" charset="0"/>
              </a:rPr>
              <a:t>g/L</a:t>
            </a:r>
            <a:r>
              <a:rPr lang="it-IT" dirty="0">
                <a:cs typeface="Times New Roman" pitchFamily="18" charset="0"/>
              </a:rPr>
              <a:t>, sono le  seguenti: </a:t>
            </a:r>
          </a:p>
        </p:txBody>
      </p:sp>
      <p:graphicFrame>
        <p:nvGraphicFramePr>
          <p:cNvPr id="1443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61642"/>
              </p:ext>
            </p:extLst>
          </p:nvPr>
        </p:nvGraphicFramePr>
        <p:xfrm>
          <a:off x="1691680" y="2780929"/>
          <a:ext cx="4968552" cy="2314390"/>
        </p:xfrm>
        <a:graphic>
          <a:graphicData uri="http://schemas.openxmlformats.org/drawingml/2006/table">
            <a:tbl>
              <a:tblPr/>
              <a:tblGrid>
                <a:gridCol w="151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Prodotto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g/L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Impurezze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g/L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100 °C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 °C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/>
              <a:t>Si mette</a:t>
            </a:r>
            <a:r>
              <a:rPr lang="it-IT" b="1">
                <a:solidFill>
                  <a:srgbClr val="FF3300"/>
                </a:solidFill>
              </a:rPr>
              <a:t> s</a:t>
            </a:r>
            <a:r>
              <a:rPr lang="it-IT" b="1"/>
              <a:t> in 1 litro di solvente e si scalda fino a 100 °C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Tutto va in soluzione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1553063"/>
            <a:ext cx="7931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chemeClr val="accent1"/>
                </a:solidFill>
              </a:rPr>
              <a:t>Eventualmente si filtra a caldo su filtro a </a:t>
            </a:r>
            <a:r>
              <a:rPr lang="it-IT" dirty="0" smtClean="0">
                <a:solidFill>
                  <a:schemeClr val="accent1"/>
                </a:solidFill>
              </a:rPr>
              <a:t>pieghe per eliminare possibili </a:t>
            </a:r>
            <a:r>
              <a:rPr lang="it-IT" dirty="0" err="1" smtClean="0">
                <a:solidFill>
                  <a:schemeClr val="accent1"/>
                </a:solidFill>
              </a:rPr>
              <a:t>impurezze</a:t>
            </a:r>
            <a:r>
              <a:rPr lang="it-IT" dirty="0" smtClean="0">
                <a:solidFill>
                  <a:schemeClr val="accent1"/>
                </a:solidFill>
              </a:rPr>
              <a:t> insolubili a caldo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2565523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Si raffredda a 5 °C: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57200" y="3204186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cosa precipita ?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5" grpId="0" autoUpdateAnimBg="0"/>
      <p:bldP spid="1536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d/dd/WaterAndFlourSuspensionLiquid.jpg/220px-WaterAndFlourSuspensionLiqu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182835" cy="20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2924944"/>
            <a:ext cx="24415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eaLnBrk="1" hangingPunct="1">
              <a:spcBef>
                <a:spcPct val="50000"/>
              </a:spcBef>
              <a:defRPr sz="20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dirty="0"/>
              <a:t>Soluzione </a:t>
            </a:r>
            <a:r>
              <a:rPr lang="it-IT" dirty="0" smtClean="0"/>
              <a:t>satura con precipitato in sospensione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72" y="714657"/>
            <a:ext cx="2857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00192" y="692696"/>
            <a:ext cx="26755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/>
              <a:t>La soluzione a sin è satura di </a:t>
            </a:r>
            <a:r>
              <a:rPr lang="it-IT" sz="2000" dirty="0" err="1" smtClean="0"/>
              <a:t>CuSO</a:t>
            </a:r>
            <a:r>
              <a:rPr lang="it-IT" sz="2000" baseline="-25000" dirty="0" err="1" smtClean="0"/>
              <a:t>4</a:t>
            </a:r>
            <a:r>
              <a:rPr lang="it-IT" sz="2000" dirty="0" smtClean="0"/>
              <a:t> mentre le altre non sono sature</a:t>
            </a:r>
            <a:endParaRPr lang="it-IT" sz="2000" baseline="-25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6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43608" y="260648"/>
            <a:ext cx="5638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0066FF"/>
                </a:solidFill>
              </a:rPr>
              <a:t>P</a:t>
            </a:r>
            <a:r>
              <a:rPr lang="it-IT" dirty="0"/>
              <a:t>: 	restano in soluzione 0.5 g: </a:t>
            </a:r>
          </a:p>
          <a:p>
            <a:pPr>
              <a:spcBef>
                <a:spcPct val="50000"/>
              </a:spcBef>
              <a:defRPr/>
            </a:pPr>
            <a:r>
              <a:rPr lang="it-IT" dirty="0"/>
              <a:t>	precipitano 10 g - 0.5 g  = </a:t>
            </a:r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9.5 g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43608" y="1446999"/>
            <a:ext cx="5029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009900"/>
                </a:solidFill>
              </a:rPr>
              <a:t>I</a:t>
            </a:r>
            <a:r>
              <a:rPr lang="it-IT" dirty="0"/>
              <a:t>: 	resta in soluzione 1 g:</a:t>
            </a:r>
          </a:p>
          <a:p>
            <a:pPr>
              <a:spcBef>
                <a:spcPct val="50000"/>
              </a:spcBef>
              <a:defRPr/>
            </a:pPr>
            <a:r>
              <a:rPr lang="it-IT" dirty="0"/>
              <a:t>	precipitano 1.5 g - 1 g = </a:t>
            </a:r>
            <a:r>
              <a:rPr lang="it-IT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0.5 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8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0878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Con la prima ricristallizzazione non si è </a:t>
            </a:r>
            <a:r>
              <a:rPr lang="it-IT" dirty="0" smtClean="0"/>
              <a:t>ottenuto </a:t>
            </a:r>
            <a:r>
              <a:rPr lang="it-IT" b="1" dirty="0">
                <a:solidFill>
                  <a:srgbClr val="0066FF"/>
                </a:solidFill>
              </a:rPr>
              <a:t>P</a:t>
            </a:r>
            <a:r>
              <a:rPr lang="it-IT" dirty="0" smtClean="0"/>
              <a:t> puro.</a:t>
            </a:r>
            <a:endParaRPr lang="it-IT" dirty="0"/>
          </a:p>
          <a:p>
            <a:pPr eaLnBrk="1" hangingPunct="1">
              <a:spcBef>
                <a:spcPct val="50000"/>
              </a:spcBef>
            </a:pPr>
            <a:r>
              <a:rPr lang="it-IT" dirty="0" smtClean="0"/>
              <a:t>Infatti il soluto </a:t>
            </a:r>
            <a:r>
              <a:rPr lang="it-IT" dirty="0"/>
              <a:t>dopo prima purificazione = 9.5 g </a:t>
            </a:r>
            <a:r>
              <a:rPr lang="it-IT" b="1" dirty="0">
                <a:solidFill>
                  <a:srgbClr val="0066FF"/>
                </a:solidFill>
              </a:rPr>
              <a:t>P</a:t>
            </a:r>
            <a:r>
              <a:rPr lang="it-IT" dirty="0"/>
              <a:t> + 0.5 g </a:t>
            </a:r>
            <a:r>
              <a:rPr lang="it-IT" b="1" dirty="0">
                <a:solidFill>
                  <a:srgbClr val="009900"/>
                </a:solidFill>
              </a:rPr>
              <a:t>I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8839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ricristallizzazione: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/>
              <a:t>Si mette il soluto in 1 l di solvente e si scalda fino a 100 °C</a:t>
            </a:r>
          </a:p>
          <a:p>
            <a:pPr>
              <a:spcBef>
                <a:spcPct val="50000"/>
              </a:spcBef>
              <a:defRPr/>
            </a:pPr>
            <a:r>
              <a:rPr lang="it-IT" dirty="0" smtClean="0"/>
              <a:t>Si </a:t>
            </a:r>
            <a:r>
              <a:rPr lang="it-IT" dirty="0"/>
              <a:t>filtra eventualmente a caldo la soluzione</a:t>
            </a:r>
          </a:p>
          <a:p>
            <a:pPr>
              <a:spcBef>
                <a:spcPct val="50000"/>
              </a:spcBef>
              <a:defRPr/>
            </a:pPr>
            <a:r>
              <a:rPr lang="it-IT" dirty="0"/>
              <a:t>Si raffredda a 5 °C e si lascia precipitare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3568" y="358692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cosa precipita ?</a:t>
            </a:r>
            <a:endParaRPr lang="it-IT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3568" y="1196752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0066FF"/>
                </a:solidFill>
              </a:rPr>
              <a:t>P</a:t>
            </a:r>
            <a:r>
              <a:rPr lang="it-IT" dirty="0"/>
              <a:t>: 	restano in soluzione 0.5 g: </a:t>
            </a:r>
          </a:p>
          <a:p>
            <a:pPr>
              <a:spcBef>
                <a:spcPct val="50000"/>
              </a:spcBef>
              <a:defRPr/>
            </a:pPr>
            <a:r>
              <a:rPr lang="it-IT" dirty="0"/>
              <a:t>	precipitano 9.5 g - 0.5 g  = </a:t>
            </a:r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9.0 </a:t>
            </a:r>
            <a:r>
              <a:rPr lang="it-IT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it-IT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3568" y="2420888"/>
            <a:ext cx="601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009900"/>
                </a:solidFill>
              </a:rPr>
              <a:t>I</a:t>
            </a:r>
            <a:r>
              <a:rPr lang="it-IT" dirty="0"/>
              <a:t>: 	restano in soluzione 0.5 g:</a:t>
            </a:r>
          </a:p>
          <a:p>
            <a:pPr>
              <a:spcBef>
                <a:spcPct val="50000"/>
              </a:spcBef>
              <a:defRPr/>
            </a:pPr>
            <a:r>
              <a:rPr lang="it-IT" dirty="0"/>
              <a:t>	precipitano 0.5 g - 0.5 g = </a:t>
            </a:r>
            <a:r>
              <a:rPr lang="it-IT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 </a:t>
            </a:r>
            <a:r>
              <a:rPr lang="it-IT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83568" y="371703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è puro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21519" y="457200"/>
            <a:ext cx="491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Ci sono volute 2 ricristallizzazioni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21519" y="1371600"/>
            <a:ext cx="7796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 è perso 1 g di P perché P è parzialmente solubile anche nel solvente </a:t>
            </a:r>
            <a:r>
              <a:rPr lang="it-IT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freddo a 5 °C</a:t>
            </a:r>
            <a:endParaRPr lang="it-IT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7544" y="2780928"/>
            <a:ext cx="731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/>
              <a:t>BISOGNA SCEGLIERE TRA </a:t>
            </a:r>
          </a:p>
          <a:p>
            <a:pPr eaLnBrk="1" hangingPunct="1">
              <a:spcBef>
                <a:spcPct val="50000"/>
              </a:spcBef>
            </a:pPr>
            <a:r>
              <a:rPr lang="it-IT" b="1" dirty="0" smtClean="0"/>
              <a:t>QUALITÀ</a:t>
            </a:r>
            <a:r>
              <a:rPr lang="it-IT" dirty="0" smtClean="0"/>
              <a:t> E </a:t>
            </a:r>
            <a:r>
              <a:rPr lang="it-IT" b="1" dirty="0" smtClean="0">
                <a:solidFill>
                  <a:srgbClr val="FF3300"/>
                </a:solidFill>
              </a:rPr>
              <a:t>QUANTITÀ </a:t>
            </a:r>
            <a:r>
              <a:rPr lang="it-IT" dirty="0" smtClean="0"/>
              <a:t>DEL PRODOTTO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3508" y="332656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Altro esempio di purificazione per ricristallizzazione caldo-freddo </a:t>
            </a:r>
          </a:p>
          <a:p>
            <a:endParaRPr lang="it-IT" b="1" dirty="0" smtClean="0"/>
          </a:p>
          <a:p>
            <a:r>
              <a:rPr lang="it-IT" dirty="0" smtClean="0"/>
              <a:t>da una sintesi si sono ottenuti 0.9012 g di a. benzoico che si vuole purificare dalle tracce di varie </a:t>
            </a:r>
            <a:r>
              <a:rPr lang="it-IT" dirty="0" err="1" smtClean="0"/>
              <a:t>impurezze</a:t>
            </a:r>
            <a:r>
              <a:rPr lang="it-IT" dirty="0" smtClean="0"/>
              <a:t> con peso 0.050 g.  </a:t>
            </a:r>
          </a:p>
          <a:p>
            <a:r>
              <a:rPr lang="it-IT" dirty="0" smtClean="0">
                <a:solidFill>
                  <a:srgbClr val="0066FF"/>
                </a:solidFill>
              </a:rPr>
              <a:t>- Come fare per ottenere a. benzoico puro con una ricristallizzazione caldo-freddo con acqua?</a:t>
            </a:r>
            <a:r>
              <a:rPr lang="it-IT" dirty="0" smtClean="0"/>
              <a:t> 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- Quanto se ne perde?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0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11960" y="342637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solubilità</a:t>
            </a:r>
            <a:endParaRPr lang="it-IT" b="1" dirty="0"/>
          </a:p>
        </p:txBody>
      </p:sp>
      <p:graphicFrame>
        <p:nvGraphicFramePr>
          <p:cNvPr id="3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82159"/>
              </p:ext>
            </p:extLst>
          </p:nvPr>
        </p:nvGraphicFramePr>
        <p:xfrm>
          <a:off x="2485256" y="1025170"/>
          <a:ext cx="5181600" cy="2187806"/>
        </p:xfrm>
        <a:graphic>
          <a:graphicData uri="http://schemas.openxmlformats.org/drawingml/2006/table">
            <a:tbl>
              <a:tblPr/>
              <a:tblGrid>
                <a:gridCol w="136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</a:rPr>
                        <a:t>a.benzoico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g/L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Impurezze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g/L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95 °C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 °C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27584" y="18864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solubilità dell’</a:t>
            </a:r>
            <a:r>
              <a:rPr lang="it-IT" dirty="0" err="1" smtClean="0"/>
              <a:t>a.benzoico</a:t>
            </a:r>
            <a:r>
              <a:rPr lang="it-IT" dirty="0" smtClean="0"/>
              <a:t> e delle </a:t>
            </a:r>
            <a:r>
              <a:rPr lang="it-IT" dirty="0" err="1" smtClean="0"/>
              <a:t>impurezze</a:t>
            </a:r>
            <a:r>
              <a:rPr lang="it-IT" dirty="0" smtClean="0"/>
              <a:t> sono in tabella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2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2691" y="1347467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Quanti </a:t>
            </a:r>
            <a:r>
              <a:rPr lang="it-IT" dirty="0" err="1" smtClean="0"/>
              <a:t>mL</a:t>
            </a:r>
            <a:r>
              <a:rPr lang="it-IT" dirty="0" smtClean="0"/>
              <a:t> di acqua a 95 °C servono per sciogliere tutto l’a. benzoico?</a:t>
            </a:r>
          </a:p>
          <a:p>
            <a:r>
              <a:rPr lang="it-IT" dirty="0" smtClean="0"/>
              <a:t>Questa quantità scioglie anche tutte le </a:t>
            </a:r>
            <a:r>
              <a:rPr lang="it-IT" dirty="0" err="1" smtClean="0"/>
              <a:t>impurezze</a:t>
            </a:r>
            <a:r>
              <a:rPr lang="it-IT" dirty="0" smtClean="0"/>
              <a:t> presenti?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2691" y="224634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68 g : 1000 </a:t>
            </a:r>
            <a:r>
              <a:rPr lang="it-IT" dirty="0" err="1" smtClean="0"/>
              <a:t>mL</a:t>
            </a:r>
            <a:r>
              <a:rPr lang="it-IT" dirty="0" smtClean="0"/>
              <a:t> = 0.9012 g : x </a:t>
            </a:r>
            <a:r>
              <a:rPr lang="it-IT" dirty="0" err="1" smtClean="0"/>
              <a:t>mL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2691" y="278744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 =  13 </a:t>
            </a:r>
            <a:r>
              <a:rPr lang="it-IT" dirty="0" err="1" smtClean="0"/>
              <a:t>mL</a:t>
            </a:r>
            <a:r>
              <a:rPr lang="it-IT" dirty="0" smtClean="0"/>
              <a:t> necessari per sciogliere tutto l’a. benzoico e ottenere una soluzione satura a 95 °C.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2691" y="540650"/>
            <a:ext cx="823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È necessario solubilizzare completamente l’a. benzoico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2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9271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</a:t>
            </a:r>
            <a:r>
              <a:rPr lang="it-IT" dirty="0" err="1" smtClean="0"/>
              <a:t>impurezze</a:t>
            </a:r>
            <a:r>
              <a:rPr lang="it-IT" dirty="0" smtClean="0"/>
              <a:t> si sciolgono completamente in 13 </a:t>
            </a:r>
            <a:r>
              <a:rPr lang="it-IT" dirty="0" err="1" smtClean="0"/>
              <a:t>mL</a:t>
            </a:r>
            <a:r>
              <a:rPr lang="it-IT" dirty="0" smtClean="0"/>
              <a:t> di acqua a 95 °C?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6028" y="109164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 g : 1000 </a:t>
            </a:r>
            <a:r>
              <a:rPr lang="it-IT" dirty="0" err="1" smtClean="0"/>
              <a:t>mL</a:t>
            </a:r>
            <a:r>
              <a:rPr lang="it-IT" dirty="0" smtClean="0"/>
              <a:t> = x g : 13 </a:t>
            </a:r>
            <a:r>
              <a:rPr lang="it-IT" dirty="0" err="1" smtClean="0"/>
              <a:t>mL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8336" y="1639279"/>
            <a:ext cx="876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 = 0.26 g di </a:t>
            </a:r>
            <a:r>
              <a:rPr lang="it-IT" dirty="0" err="1" smtClean="0"/>
              <a:t>impurezze</a:t>
            </a:r>
            <a:r>
              <a:rPr lang="it-IT" dirty="0" smtClean="0"/>
              <a:t>  si possono sciogliere in 13 </a:t>
            </a:r>
            <a:r>
              <a:rPr lang="it-IT" dirty="0" err="1" smtClean="0"/>
              <a:t>mL</a:t>
            </a:r>
            <a:r>
              <a:rPr lang="it-IT" dirty="0" smtClean="0"/>
              <a:t> a 95 °C: poiché sono presenti solo 0.050 g, esse si sciolgono completamente.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0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Filtrare immediatamente a caldo su imbuto a pieghe solo se ci sono dei residui insoluti a caldo (es. polvere, </a:t>
            </a:r>
            <a:r>
              <a:rPr lang="it-IT" dirty="0" err="1" smtClean="0"/>
              <a:t>boiling</a:t>
            </a:r>
            <a:r>
              <a:rPr lang="it-IT" dirty="0" smtClean="0"/>
              <a:t> </a:t>
            </a:r>
            <a:r>
              <a:rPr lang="it-IT" dirty="0" err="1" smtClean="0"/>
              <a:t>chp</a:t>
            </a:r>
            <a:r>
              <a:rPr lang="it-IT" dirty="0" smtClean="0"/>
              <a:t>, etc.)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75318" y="155679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si ritiene che non ci siano residui insolubili, non filtrare. Infatti durante la filtrazione sicuramente si perde un po’ di a. benzoico. Conviene?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1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404664"/>
            <a:ext cx="762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non si è filtrato, cosa </a:t>
            </a:r>
            <a:r>
              <a:rPr lang="it-IT" dirty="0" err="1" smtClean="0"/>
              <a:t>c’e’</a:t>
            </a:r>
            <a:r>
              <a:rPr lang="it-IT" dirty="0" smtClean="0"/>
              <a:t> in soluzione?</a:t>
            </a:r>
          </a:p>
          <a:p>
            <a:endParaRPr lang="it-IT" dirty="0" smtClean="0"/>
          </a:p>
          <a:p>
            <a:r>
              <a:rPr lang="it-IT" dirty="0" smtClean="0"/>
              <a:t>0.9012 </a:t>
            </a:r>
            <a:r>
              <a:rPr lang="it-IT" dirty="0" smtClean="0"/>
              <a:t>g di </a:t>
            </a:r>
            <a:r>
              <a:rPr lang="it-IT" dirty="0" err="1" smtClean="0"/>
              <a:t>a.benzoico</a:t>
            </a:r>
            <a:r>
              <a:rPr lang="it-IT" dirty="0" smtClean="0"/>
              <a:t> e 0.050 g di </a:t>
            </a:r>
            <a:r>
              <a:rPr lang="it-IT" dirty="0" err="1" smtClean="0"/>
              <a:t>impurezze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2132856"/>
            <a:ext cx="726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Si raffredda la soluzione a 5 °C.</a:t>
            </a:r>
          </a:p>
          <a:p>
            <a:r>
              <a:rPr lang="it-IT" dirty="0" smtClean="0"/>
              <a:t>Di cosa è costituito il precipitato?</a:t>
            </a:r>
          </a:p>
          <a:p>
            <a:r>
              <a:rPr lang="it-IT" dirty="0" smtClean="0"/>
              <a:t>Quanto a. benzoico si perde?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2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467544" y="404664"/>
            <a:ext cx="8215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b="1" dirty="0">
                <a:solidFill>
                  <a:srgbClr val="FF3300"/>
                </a:solidFill>
              </a:rPr>
              <a:t>Soluzione insatura</a:t>
            </a:r>
            <a:r>
              <a:rPr lang="it-IT" dirty="0"/>
              <a:t>: la quantità di soluto disciolto è </a:t>
            </a:r>
            <a:r>
              <a:rPr lang="it-IT" i="1" dirty="0"/>
              <a:t>minore</a:t>
            </a:r>
            <a:r>
              <a:rPr lang="it-IT" dirty="0"/>
              <a:t> della quantità necessaria affinché la soluzione sia </a:t>
            </a:r>
            <a:r>
              <a:rPr lang="it-IT" dirty="0" smtClean="0"/>
              <a:t>satura ---&gt; non si forma precipitato.</a:t>
            </a:r>
            <a:endParaRPr lang="it-IT" dirty="0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467544" y="1628800"/>
            <a:ext cx="842493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0033CC"/>
                </a:solidFill>
              </a:rPr>
              <a:t>Soluzione </a:t>
            </a:r>
            <a:r>
              <a:rPr lang="it-IT" b="1" dirty="0" err="1" smtClean="0">
                <a:solidFill>
                  <a:srgbClr val="0033CC"/>
                </a:solidFill>
              </a:rPr>
              <a:t>sovrasatura</a:t>
            </a:r>
            <a:r>
              <a:rPr lang="it-IT" dirty="0"/>
              <a:t>:</a:t>
            </a:r>
            <a:r>
              <a:rPr lang="it-IT" b="1" dirty="0"/>
              <a:t> </a:t>
            </a:r>
            <a:r>
              <a:rPr lang="it-IT" dirty="0"/>
              <a:t>la quantità di soluto disciolto è </a:t>
            </a:r>
            <a:r>
              <a:rPr lang="it-IT" i="1" dirty="0"/>
              <a:t>maggiore</a:t>
            </a:r>
            <a:r>
              <a:rPr lang="it-IT" dirty="0"/>
              <a:t> della quantità necessaria affinché la soluzione sia satura, tuttavia non si forma il precipitato per </a:t>
            </a:r>
            <a:r>
              <a:rPr lang="it-IT" u="sng" dirty="0"/>
              <a:t>motivi cinetici</a:t>
            </a:r>
            <a:r>
              <a:rPr lang="it-IT" dirty="0"/>
              <a:t>. </a:t>
            </a:r>
          </a:p>
          <a:p>
            <a:pPr eaLnBrk="1" hangingPunct="1"/>
            <a:r>
              <a:rPr lang="it-IT" dirty="0"/>
              <a:t>Le soluzioni </a:t>
            </a:r>
            <a:r>
              <a:rPr lang="it-IT" dirty="0" err="1" smtClean="0"/>
              <a:t>sovrasature</a:t>
            </a:r>
            <a:r>
              <a:rPr lang="it-IT" dirty="0" smtClean="0"/>
              <a:t> </a:t>
            </a:r>
            <a:r>
              <a:rPr lang="it-IT" dirty="0"/>
              <a:t>sono instabili e tendono a raggiungere lo stato di soluzioni sature per precipitazione di soluto in tempi lunghi e con dimensione dei cristalli che dipendono dalle condizioni sperimentali</a:t>
            </a:r>
            <a:r>
              <a:rPr lang="it-IT" dirty="0" smtClean="0"/>
              <a:t>.</a:t>
            </a:r>
          </a:p>
          <a:p>
            <a:pPr eaLnBrk="1" hangingPunct="1"/>
            <a:r>
              <a:rPr lang="it-IT" dirty="0" smtClean="0"/>
              <a:t>Es. famoso CH</a:t>
            </a:r>
            <a:r>
              <a:rPr lang="it-IT" baseline="-25000" dirty="0" smtClean="0"/>
              <a:t>3</a:t>
            </a:r>
            <a:r>
              <a:rPr lang="it-IT" dirty="0" smtClean="0"/>
              <a:t>COONa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7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7307" y="35367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Dalla tabella di solubilità per l’a. benzoico a 5 °C: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47307" y="99517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1.7 g : 1000 </a:t>
            </a:r>
            <a:r>
              <a:rPr lang="it-IT" dirty="0" err="1" smtClean="0"/>
              <a:t>mL</a:t>
            </a:r>
            <a:r>
              <a:rPr lang="it-IT" dirty="0" smtClean="0"/>
              <a:t> = x g : 13 </a:t>
            </a:r>
            <a:r>
              <a:rPr lang="it-IT" dirty="0" err="1" smtClean="0"/>
              <a:t>mL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7307" y="162909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 = 0.022 g di a. benzoico restano in soluzione perché l’a. benzoico è un po’ solubile anche a 5 °C</a:t>
            </a:r>
          </a:p>
          <a:p>
            <a:r>
              <a:rPr lang="it-IT" dirty="0" smtClean="0"/>
              <a:t>quindi precipitano 0.9012 - 0.022 g = 0.879 g di a. </a:t>
            </a:r>
            <a:r>
              <a:rPr lang="it-IT" dirty="0" smtClean="0"/>
              <a:t>benzoico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56737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Nel precipitato sono presenti </a:t>
            </a:r>
            <a:r>
              <a:rPr lang="it-IT" dirty="0" err="1" smtClean="0">
                <a:solidFill>
                  <a:srgbClr val="FF0000"/>
                </a:solidFill>
              </a:rPr>
              <a:t>impurezze</a:t>
            </a:r>
            <a:r>
              <a:rPr lang="it-IT" dirty="0" smtClean="0">
                <a:solidFill>
                  <a:srgbClr val="FF0000"/>
                </a:solidFill>
              </a:rPr>
              <a:t> o queste sono rimaste tutte nella soluzione?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51652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Dalla tabella di solubilità per le </a:t>
            </a:r>
            <a:r>
              <a:rPr lang="it-IT" dirty="0" err="1" smtClean="0"/>
              <a:t>impurezze</a:t>
            </a:r>
            <a:r>
              <a:rPr lang="it-IT" dirty="0" smtClean="0"/>
              <a:t> a 5 °C: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156365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 g : 1000 </a:t>
            </a:r>
            <a:r>
              <a:rPr lang="it-IT" dirty="0" err="1" smtClean="0"/>
              <a:t>mL</a:t>
            </a:r>
            <a:r>
              <a:rPr lang="it-IT" dirty="0" smtClean="0"/>
              <a:t> = x g : 13 </a:t>
            </a:r>
            <a:r>
              <a:rPr lang="it-IT" dirty="0" err="1" smtClean="0"/>
              <a:t>mL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996952"/>
            <a:ext cx="848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 =  0.065 g di </a:t>
            </a:r>
            <a:r>
              <a:rPr lang="it-IT" dirty="0" err="1" smtClean="0"/>
              <a:t>impurezze</a:t>
            </a:r>
            <a:r>
              <a:rPr lang="it-IT" dirty="0" smtClean="0"/>
              <a:t> che si sciolgono in 13 </a:t>
            </a:r>
            <a:r>
              <a:rPr lang="it-IT" dirty="0" err="1" smtClean="0"/>
              <a:t>mL</a:t>
            </a:r>
            <a:r>
              <a:rPr lang="it-IT" dirty="0" smtClean="0"/>
              <a:t> a 5 °C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7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33265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Poiché ci sono solo 0.050 g di </a:t>
            </a:r>
            <a:r>
              <a:rPr lang="it-IT" dirty="0" err="1" smtClean="0"/>
              <a:t>impurezze</a:t>
            </a:r>
            <a:r>
              <a:rPr lang="it-IT" dirty="0" smtClean="0"/>
              <a:t>, essere restano </a:t>
            </a:r>
            <a:r>
              <a:rPr lang="it-IT" dirty="0" smtClean="0">
                <a:solidFill>
                  <a:srgbClr val="FF0000"/>
                </a:solidFill>
              </a:rPr>
              <a:t>tutte</a:t>
            </a:r>
            <a:r>
              <a:rPr lang="it-IT" dirty="0" smtClean="0"/>
              <a:t> in soluzione e non precipitano.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70080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adesso si filtra il precipitato su imbuto di </a:t>
            </a:r>
            <a:r>
              <a:rPr lang="it-IT" dirty="0" err="1" smtClean="0"/>
              <a:t>Buchner</a:t>
            </a:r>
            <a:r>
              <a:rPr lang="it-IT" dirty="0" smtClean="0"/>
              <a:t>, si ottengono </a:t>
            </a:r>
            <a:r>
              <a:rPr lang="it-IT" b="1" dirty="0" smtClean="0">
                <a:solidFill>
                  <a:srgbClr val="0066FF"/>
                </a:solidFill>
              </a:rPr>
              <a:t>g 0.8792 di a. benzoico puro</a:t>
            </a:r>
            <a:endParaRPr lang="it-IT" b="1" dirty="0">
              <a:solidFill>
                <a:srgbClr val="0066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99695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sono persi 0.022 g di a. benzoico ma i restanti sono puri.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413427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resa % = 0.879 / 0.9012 = 98%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0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1000" y="260648"/>
            <a:ext cx="77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abbassare la temperatura di una soluzione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1000" y="119675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Bagnomaria</a:t>
            </a:r>
            <a:r>
              <a:rPr lang="it-IT" dirty="0" smtClean="0">
                <a:solidFill>
                  <a:srgbClr val="FF0000"/>
                </a:solidFill>
              </a:rPr>
              <a:t> sia per riscaldare che per raffreddare in modo lento ma sicuro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upload.wikimedia.org/wikipedia/commons/thumb/5/53/Bain-marie.JPG/220px-Bain-mar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92" y="722313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004892" y="2397081"/>
            <a:ext cx="238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casa: cioccolata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824319" y="4700073"/>
            <a:ext cx="431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Recipiente per bagnomaria in lab</a:t>
            </a:r>
            <a:endParaRPr lang="it-IT" dirty="0"/>
          </a:p>
        </p:txBody>
      </p:sp>
      <p:pic>
        <p:nvPicPr>
          <p:cNvPr id="2054" name="Picture 6" descr="http://img.directindustry.it/images_di/photo-g/bagnomaria-display-digitale-63431-3401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99" y="3940623"/>
            <a:ext cx="2304256" cy="19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58147" y="3566942"/>
            <a:ext cx="1895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O a varie T</a:t>
            </a:r>
            <a:endParaRPr lang="it-IT" dirty="0"/>
          </a:p>
        </p:txBody>
      </p:sp>
      <p:sp>
        <p:nvSpPr>
          <p:cNvPr id="10" name="Freccia circolare in giù 9"/>
          <p:cNvSpPr/>
          <p:nvPr/>
        </p:nvSpPr>
        <p:spPr>
          <a:xfrm>
            <a:off x="1850183" y="3282874"/>
            <a:ext cx="864096" cy="3144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AutoShape 2" descr="Risultati immagini per emot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Risultati immagini per emot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54" y="2865639"/>
            <a:ext cx="972208" cy="8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8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t.vwr.com/stibo/low_res/std.lang.all/47/93/4634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52" y="3717032"/>
            <a:ext cx="1890881" cy="2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07688" y="54868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Spesso basta un </a:t>
            </a:r>
            <a:r>
              <a:rPr lang="it-IT" dirty="0" err="1" smtClean="0"/>
              <a:t>becker</a:t>
            </a:r>
            <a:r>
              <a:rPr lang="it-IT" dirty="0" smtClean="0"/>
              <a:t> dentro ad un altro pieno d’acqua alla giusta T.</a:t>
            </a:r>
            <a:endParaRPr lang="it-IT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9242" y="2780322"/>
            <a:ext cx="8305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Per </a:t>
            </a:r>
            <a:r>
              <a:rPr lang="it-IT" dirty="0" smtClean="0"/>
              <a:t>T &lt; </a:t>
            </a:r>
            <a:r>
              <a:rPr lang="it-IT" dirty="0"/>
              <a:t>0° si possono scegliere miscele di </a:t>
            </a:r>
            <a:r>
              <a:rPr lang="it-IT" dirty="0" smtClean="0"/>
              <a:t>ghiaccio </a:t>
            </a:r>
            <a:r>
              <a:rPr lang="it-IT" dirty="0"/>
              <a:t>+ </a:t>
            </a:r>
            <a:r>
              <a:rPr lang="it-IT" dirty="0" err="1" smtClean="0"/>
              <a:t>NaCl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7688" y="177281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avere 0 °C si usa un bagnomaria con una miscela di H</a:t>
            </a:r>
            <a:r>
              <a:rPr lang="it-IT" baseline="-25000" dirty="0" smtClean="0"/>
              <a:t>2</a:t>
            </a:r>
            <a:r>
              <a:rPr lang="it-IT" dirty="0" smtClean="0"/>
              <a:t>O e ghiaccio</a:t>
            </a:r>
            <a:endParaRPr lang="it-IT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09243" y="3448936"/>
            <a:ext cx="7359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Per T &lt;&lt; 0° si usano solventi diversi, come </a:t>
            </a:r>
            <a:r>
              <a:rPr lang="it-IT" dirty="0" err="1"/>
              <a:t>EtOH</a:t>
            </a:r>
            <a:r>
              <a:rPr lang="it-IT" dirty="0"/>
              <a:t> oppure acetone </a:t>
            </a:r>
            <a:r>
              <a:rPr lang="it-IT" dirty="0" err="1"/>
              <a:t>pre</a:t>
            </a:r>
            <a:r>
              <a:rPr lang="it-IT" dirty="0"/>
              <a:t>-raffreddati con cool-finger.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4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536" y="836712"/>
            <a:ext cx="5872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err="1"/>
              <a:t>CO</a:t>
            </a:r>
            <a:r>
              <a:rPr lang="it-IT" baseline="-25000" dirty="0" err="1"/>
              <a:t>2</a:t>
            </a:r>
            <a:r>
              <a:rPr lang="it-IT" dirty="0"/>
              <a:t> solida </a:t>
            </a:r>
            <a:r>
              <a:rPr lang="it-IT" dirty="0" smtClean="0"/>
              <a:t>(ghiaccio secco)     per </a:t>
            </a:r>
            <a:r>
              <a:rPr lang="it-IT" dirty="0"/>
              <a:t>T = -78 °</a:t>
            </a:r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27916" y="203448"/>
            <a:ext cx="284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 T molto basse</a:t>
            </a:r>
            <a:endParaRPr lang="it-IT" b="1" dirty="0"/>
          </a:p>
        </p:txBody>
      </p:sp>
      <p:pic>
        <p:nvPicPr>
          <p:cNvPr id="3" name="Picture 2" descr="http://www.freeice.it/wp-content/uploads/2016/04/free-ice-ghiaccio-alimentare-ghiaccio-secco-pel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088232" cy="11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ghiaccio secco per cock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2169705"/>
            <a:ext cx="508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attenzione: pericolo di</a:t>
            </a:r>
          </a:p>
          <a:p>
            <a:r>
              <a:rPr lang="it-IT" dirty="0" smtClean="0"/>
              <a:t>ustioni da freddo, asfissia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48478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costo: 3 euro/kg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edpella.com/cryo-supplies_html/dewar-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835328" cy="25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11560" y="64844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dirty="0" err="1"/>
              <a:t>N</a:t>
            </a:r>
            <a:r>
              <a:rPr lang="it-IT" baseline="-25000" dirty="0" err="1"/>
              <a:t>2</a:t>
            </a:r>
            <a:r>
              <a:rPr lang="it-IT" dirty="0"/>
              <a:t> liquido per </a:t>
            </a:r>
            <a:r>
              <a:rPr lang="it-IT" dirty="0" smtClean="0"/>
              <a:t>T = </a:t>
            </a:r>
            <a:r>
              <a:rPr lang="it-IT" dirty="0"/>
              <a:t>-196 °</a:t>
            </a:r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39752" y="4581128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FF3300"/>
                </a:solidFill>
              </a:rPr>
              <a:t>Recipienti speciali per criogenia</a:t>
            </a:r>
          </a:p>
        </p:txBody>
      </p:sp>
      <p:pic>
        <p:nvPicPr>
          <p:cNvPr id="2050" name="Picture 2" descr="Risultati immagini per azoto liqu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3098093"/>
            <a:ext cx="19526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liquid nitro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106488" cy="15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93304" y="1268760"/>
            <a:ext cx="341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attenzione: pericolo di</a:t>
            </a:r>
          </a:p>
          <a:p>
            <a:r>
              <a:rPr lang="it-IT" dirty="0" smtClean="0"/>
              <a:t>ustioni da freddo, asfissia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2048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costo: &lt; 1 euro/L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2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lindeus.com/internet.lg.lg.usa/en/images/4%29%20air%20separation%20plant138_13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1" y="188640"/>
            <a:ext cx="4205864" cy="32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ankstruckpictures.com/pix/trucks/len_rogers/2005/jan01/daf-lin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8640"/>
            <a:ext cx="3049243" cy="196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QTEBUUEBIVEBQQFRASEBQUFBAUFRQUFBQXFhQUFBQYHCggGBolGxQUITEhJSkrLi4uFx80ODMsNygtLisBCgoKDg0OGhAQGDAkICQsLCw0LiwrLywsLCwsLCwsLCwsLCwsLywsLCwsLCwsLCwsLCwsLCwsLCwsLCwsLCwsLP/AABEIAIAA5wMBIgACEQEDEQH/xAAbAAABBQEBAAAAAAAAAAAAAAADAQIEBQYAB//EADoQAAIBAgQDBwIDBwMFAAAAAAECAAMRBBIhMQVBUQYTImFxgZEysUKhwRQVI1Ji0eEkcvAHM0NTkv/EABoBAAMBAQEBAAAAAAAAAAAAAAECAwAEBQb/xAAqEQACAQMCBQQBBQAAAAAAAAAAAQIDESEEEhMxQVGxBTKh0SIVcZHB4f/aAAwDAQACEQMRAD8A3t48Gdk84oTzliY5TFBiBfOOtMYUGLEyxQsxjp0UCdaYw0mJePtEtMYbeNMJEMJgTRhEM0YYQAiIwiFMY0IARWMKwhjGMwATLBssK0G0KACKwTCFaCaMAGwg2hGgmMZABtBtHsYNjMAG5gWhGME0IBinWdEXedCzG9vHAxuQxwQzmOgdePBjMpi5TAYfeE7pv5T8Q/DMLmNyfpINpfWiuVgpGeTCOfwn30kheGtbXQ9JdWnWg3h2lKOGNbcXiLwx762t6y7tFg3M21FC3DHvyI6/4nNw1s1hta9/0l9Oh3s20ylSkw3Uj2MHUQjcWvNdaDq0FbcAwqZtpkDGGX3EeGixZdD05SjJlE7iNWBERjLCkxjGEUEywbLCMYNjGADZYNlj2MGxhFBsIJhCMYJjGRhjCCaEYwTTABNBtHtBNCAau86Iu8WExu88UNB3jlnMXCgxwMGI4GYxc8Mp2ObYMBLQGV/CiTT111MnAyTKIcTGtUA3NojHSArLca6xHgKyGOIW9swudheK1YAbj5EyNUMKxvyDsPfSV+P7QBaLImrkhR6k2Jm3IfZ2N1+2Jmy5hfpdYjY1P5h03E8z4zXKVqetyq2J6yJjuIMAgv8AVf8AI3/WNdG2M9P/AHvSvYOp5aG+slCuDtrPLuBMxc5trk/2noPDm0uTyEzsDaTMTU8MzGLWzHz1hK/GS1UqrAAtlUHW9tCbcp2NTK1vKVgSmQzBmGJjGMoTAkQbCFYwbQgBssEywjGDYwig2WDYR7GDaMgDGEE0IxgmMxgbwTGPYwTQgGqdYkVN4kzMbvP5Rc0EDHiQLhAY4QYEJRYXF5jF1wvRfI6+8niQsFubbcvcSQ1W2sg2V2hLecRlgsXjFpoXqEBV1JkCjxahUClKy2cHLZxaI725BSyRsTh7VmY7hQF9JhcRgQahu40fMRfYXvPQqvhOY1QdDluOXzrKDFBiS3fI1zsyOD6XzGRbXXyv8OqN+nh/0mUXEKqs1gQfCeYvvKuo6koGYeHU6zRV6ZDA5k87Aylx1KoahChCLakE3Fugju3f5X2BX7fEvoveF0b7aZtunQy/Sgwt4wqi2Ym/wAJneHVEpgZmY3va+n6zR4bEELakgOhJLXOttLCVTuRlgqMYmWj4CWPegrplJ+ZZY9wfIwfFwxQFtT3iN6DMPtJDYB2sQv5iXTIyWCtMG0tf3RUP8o9479yNzcD2MO5E9kuxSERjCaBeA9ah9l/zHjgCc2Y/Am4kQ8ORl2EGwmpxHZ1CPAxU+eolLjOC1UucucDmuv5bxozixXTkirYQbRznkdDBPKExGgmjmg2MJhjGCZo5jBNCA5TrEjV3nQGN3pC0l10BM0i0VGygewilZy7zqUDP1EJ2U/EJhqF2FxpLWosSkkR1OhRUlzDUwOXlHogtGZI3Bg5fEc0ncLWCD2iqWota5Om08u4hXUUCa5PhJI0W930F7DrPVOIKVYHW2v2lZxCitRWDKrAi2oB5Q0ddwbxcb5BU0PGs1JrB43ieId6FDVi+TSkDpb1115R3CcBWrBwwcKxzCoQ2UkmwseZJsABvNpW4HRY5e4Q8vpA+0hVuztFT4aQFulx9p0/rFNrEWv4Fh6RODV53/dsytPgNezEq7ZDpmBQMNfEpzHTTbfWbXgYVaak/iS1/zkanwSki37sfn/eSBQGUAaBdAOQkdTrVWSSRehpOFfJPZkOii7XX262mmwOLVbKTrt7zz7C8WVa4Ua5LZrDQHzM0eDz1CRTQne7aALbmSdhJUvyDVW0vOJ1gVuDobTN1O0FVT4KrW8yCBY9I7jWJ/gMKbBu6K3I1U23sec844pxOpTqWIzafN+U9bT0VJHm15tZNnjO29Ub12H+3u/0kAduKpOmJrfCn7rMDUrnbkYlOqQbm/lO1aaFuRxced+Z6AnaCs7C+JqG50JLLb1tpHv2hcH/vMfMVn/WYKpXY+IEfMSnxGov0sRDwIh4rPS8H2urHRcSreXgY/eWq9sMSpAK06lwbZvAT0H+Z5U/E6dQAV6ViP/JTIDH1FpOwVdtsNibj/wBVbn5A7SUtNDqvgeNaXRnp47V4erZcXQNJm21v8NpeFbg9KqL4asD/AEtv/eeapxU0zkxNNqYbr46Z9Af0MscPYnNQq5CNgDmX4PiX2kJaVL2u3yiyr39yv5NHjeHVKf1obdRqPmQGMNhe1leiP9QveINCwuw/+tx7y4wNbD4xGdFy2NiRbmL7ic1RzpK81jui8IwqO0HnszNsYNjLzF9n2GtNgw6HQ/MpsThnT61K+u3zBCrCftYKlGcPcgKnWLGKNZ0qSPabRCI8xJ57O4EVjAsNEtJsdMcu0aD5R4kd2JOkEnZCxV2diPI2P/OhEiV6Wb8Ck/H6SVWo33kBadjp5yEpO5eEU1zMVUKDEBM+JVixOQ3yHyzWtb3ltWwml8lUexMPjqb5iQxA33lXVxFTk35CTVXa8rx9HTwtyw/P2OxXD2AF+815AWtKfizFFbKGB0AFzzkzEVanNjKfEUyXB31Esq6fTx9E3Qa5y8/YzB4QIWOZVa6/VY68+s1mHo0il62avY51VbIhNtMx6TL1Dlubbm9hzv0lsOL0cPTvXqqhbZL3djyCoNTLU5ZITiCxFYuSLZFIy5QNADsB6Sl4pggyMrWYZbXsMwPJgeohuK8WxFZf9JhTQW4/j4khTa/4aIBb3NvSVWM4BVZScTiTUBH0JTQLY/1PmPwBPQp1kjknBso+H8Opqf4tYXvsWpj33ltxWjTCiw7wWzXGu/oZVns1g0HiFz0NQg/eSMOcPTGRCMoGgvmtredS1Em7vyQdFJWRDCUzcZCB1VtT83jKnCqZtlrvTJ2zKpH5Wg63EwzsAAQLWJ3IN+fsYHG4gLTDXOW4VgRqpINteY03nbe6u3g43h2SyShwGra6OlW3TQ/F5FbB1ASCtyouQCLgehiYbGkao3vLilxRKoy1xY7CoPqX+48ofyXITD5lZh+P1KPgZWZW/A6lgw8pFr8UAraU2wxNsq+Ie4vtL6rinpWp1wtek30NyI6qeR8o8UAy/wABlrpzoVbMR/sJ/wARPyWUUW14a+SbhcRjggb9kqVQdnym5HUdZqOxz4oX76kmHpElmBAzuxFr2G2w1Mx3BuJCibUHOGN/FSqXNIny5ofYzbcL4oaqXcZTe2jKwbzFtpwa1VFBqyszt0nD3ppu5oWriNapcWNmErO8HQx6P5ET56UbHuKVxK/DKTG4BQ/06flOhQ+vWdHVeqlbcTlQpN32noE6LEM6jhEnTp0Uwt4lp06YURtpX1BYywgKmHJ5/lIzVy1OSXMpsXSuPWV5wZymaOphTeI9AZdd5JQydXFVrIxGLHKUnEs6WdRmXXNNVxHhLObKApvvfQ+0XDdnrI2ezE7Abe80LJj1HdWPL6WKxGIqeEEIAWBUakk6Lm2Ev+z+Br07tToU6V75qjnPVJ5G5uftNT+5soAAK29JNwWGyg3v7yiqEXTRlcZw/EuLriQCd1NG4+c147CYeozd1Xp3VQW7xT4W6Ajca6252mgZraAH4lLjMbVTEoFYLSanUz3F2LHQZf5bdZaM2TcF0B4/h9LFipTNNBlt3TWGYECw8Q3F7i0wmO4RkRgoF9ttjzBmp7O8KqUc96r93mBoAizKvMEjcbSwrcKuSQrvnNzm6/cxnUcXdAVO+GeO4qm6N9DWHMCBrV86FOZtYHmRtpPX6/ZYhzcXOl9LD0AkWr2TB1KWPW06Y6+e1prmRlo4t3R5FRSqmwPnJ1DiF9CNZ6S/ZY+vtIeJ7Fq+jAfBi0vUJ0zVNCp80ZnDcfphO7qrnRuhsQeovzkRMeiucjg2OhI3HmJqKf8A0/pAg3bTkLy8o9hKJAzLm9QJ0x9Vu8RIy9NxmRh6vE/2gWWj3jKCMymxvyHmPWbPsdw0UhmZH7xx4iSLDyAG0ssD2UpUj4KSqOducuaGBCfSLTlra2rVxyXY6aWkpU8833Ey+Vo0mGeCacMzriMDazpwGuk6TsO2elXnExmacWnYcFh14l4wtFDSbDYfedEiwXEaOJjS0WDqmLJtBiri55zMDIbOb7zmqyXEL8MUKLxaluUD3hiZ4m4rtGupO+selHSJmh0EEUFtojnBqdxGtw9RbS8mAxzTojBWEc2Qnwa8hJOHwgve0cokmmNJRRzcSUnYrq+GBYm28jvghLNhGFZVLAu4qzgh0jDgR0EtSI0rNY1yp/YR0jWoeUtHEBUEPI3MrHpwDrJ9VZDqiJIaKIdRYBxJDmR3M52dEUMA1nTgdZ0ULP/Z"/>
          <p:cNvSpPr>
            <a:spLocks noChangeAspect="1" noChangeArrowheads="1"/>
          </p:cNvSpPr>
          <p:nvPr/>
        </p:nvSpPr>
        <p:spPr bwMode="auto">
          <a:xfrm>
            <a:off x="155575" y="-601663"/>
            <a:ext cx="22764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292080" y="278092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produzione, trasporto, uso di DPI per </a:t>
            </a:r>
            <a:r>
              <a:rPr lang="it-IT" dirty="0" err="1" smtClean="0"/>
              <a:t>N</a:t>
            </a:r>
            <a:r>
              <a:rPr lang="it-IT" baseline="-25000" dirty="0" err="1" smtClean="0"/>
              <a:t>2</a:t>
            </a:r>
            <a:r>
              <a:rPr lang="it-IT" dirty="0" smtClean="0"/>
              <a:t> liquido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3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lindemedicale.it/internet.lh.lh.ita/it/images/25473_D1334_21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299869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://img.directindustry.it/images_di/photo-g/guanto-criogenici-32328-3302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1819307" cy="18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isultati immagini per liquid nitro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2346472" cy="27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68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220486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guanti per criogenia</a:t>
            </a:r>
          </a:p>
          <a:p>
            <a:r>
              <a:rPr lang="it-IT" dirty="0" smtClean="0"/>
              <a:t>(</a:t>
            </a:r>
            <a:r>
              <a:rPr lang="it-IT" smtClean="0"/>
              <a:t>300 euro)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19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6" y="1262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dirty="0" smtClean="0"/>
              <a:t>He </a:t>
            </a:r>
            <a:r>
              <a:rPr lang="it-IT" dirty="0"/>
              <a:t>liquido per T = -269 °C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20317" y="1499592"/>
            <a:ext cx="738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costoso </a:t>
            </a:r>
            <a:r>
              <a:rPr lang="it-IT" smtClean="0"/>
              <a:t>(20 euro/L</a:t>
            </a:r>
            <a:r>
              <a:rPr lang="it-IT" dirty="0" smtClean="0"/>
              <a:t>): usato solo per casi speciali, ad esempio apparecchiature che funzionano con magneti superconduttori come risonanza nucleare </a:t>
            </a:r>
            <a:r>
              <a:rPr lang="it-IT" dirty="0" err="1" smtClean="0"/>
              <a:t>NMR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35696" y="629220"/>
            <a:ext cx="508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attenzione: estremamente pericoloso</a:t>
            </a:r>
          </a:p>
          <a:p>
            <a:r>
              <a:rPr lang="it-IT" dirty="0" smtClean="0"/>
              <a:t>ustioni da freddo, asfissia</a:t>
            </a:r>
            <a:endParaRPr lang="it-IT" dirty="0"/>
          </a:p>
        </p:txBody>
      </p:sp>
      <p:pic>
        <p:nvPicPr>
          <p:cNvPr id="4098" name="Picture 2" descr="Risultati immagini per liquid hel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18" y="3140968"/>
            <a:ext cx="3312368" cy="18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NM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2852861" cy="205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5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5"/>
          <p:cNvSpPr>
            <a:spLocks noChangeArrowheads="1"/>
          </p:cNvSpPr>
          <p:nvPr/>
        </p:nvSpPr>
        <p:spPr bwMode="auto">
          <a:xfrm>
            <a:off x="357188" y="260350"/>
            <a:ext cx="8424862" cy="13668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7188" y="333375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Solubilità di un soluto</a:t>
            </a:r>
            <a:r>
              <a:rPr lang="it-IT" dirty="0"/>
              <a:t>: quantità massima di soluto che, </a:t>
            </a:r>
            <a:r>
              <a:rPr lang="it-IT" dirty="0">
                <a:solidFill>
                  <a:srgbClr val="FF3300"/>
                </a:solidFill>
              </a:rPr>
              <a:t>ad una certa temperatura</a:t>
            </a:r>
            <a:r>
              <a:rPr lang="it-IT" dirty="0"/>
              <a:t>, può sciogliersi </a:t>
            </a:r>
            <a:r>
              <a:rPr lang="it-IT" dirty="0" smtClean="0"/>
              <a:t>in una </a:t>
            </a:r>
            <a:r>
              <a:rPr lang="it-IT" dirty="0"/>
              <a:t>certa quantità di solvente (</a:t>
            </a:r>
            <a:r>
              <a:rPr lang="it-IT" sz="2000" dirty="0"/>
              <a:t>di solito </a:t>
            </a:r>
            <a:r>
              <a:rPr lang="it-IT" sz="2000" dirty="0" smtClean="0"/>
              <a:t>in 100 </a:t>
            </a:r>
            <a:r>
              <a:rPr lang="it-IT" sz="2000" dirty="0"/>
              <a:t>g, oppure </a:t>
            </a:r>
            <a:r>
              <a:rPr lang="it-IT" sz="2000" dirty="0" smtClean="0"/>
              <a:t>in 1 </a:t>
            </a:r>
            <a:r>
              <a:rPr lang="it-IT" sz="2000" dirty="0"/>
              <a:t>L di solvente</a:t>
            </a:r>
            <a:r>
              <a:rPr lang="it-IT" dirty="0"/>
              <a:t>).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357188" y="2143125"/>
            <a:ext cx="82915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 </a:t>
            </a:r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SOLUBILITÀ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di un soluto dipende 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principalmente da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 smtClean="0">
                <a:solidFill>
                  <a:srgbClr val="FF3300"/>
                </a:solidFill>
              </a:rPr>
              <a:t>natura del solvente e del soluto, Temperatura</a:t>
            </a:r>
            <a:endParaRPr lang="it-IT" b="1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t-IT" dirty="0"/>
              <a:t>altri parametri: presenza altri composti in soluzione (effetto ione </a:t>
            </a:r>
            <a:r>
              <a:rPr lang="it-IT" dirty="0" smtClean="0"/>
              <a:t>a comune</a:t>
            </a:r>
            <a:r>
              <a:rPr lang="it-IT" dirty="0"/>
              <a:t>, effetto sale), pressione,…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11560" y="332656"/>
            <a:ext cx="5559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>
                <a:solidFill>
                  <a:srgbClr val="CC0066"/>
                </a:solidFill>
              </a:rPr>
              <a:t>Es. </a:t>
            </a:r>
            <a:r>
              <a:rPr lang="it-IT" dirty="0" smtClean="0">
                <a:solidFill>
                  <a:srgbClr val="CC0066"/>
                </a:solidFill>
              </a:rPr>
              <a:t>variazione della solubilità </a:t>
            </a:r>
            <a:r>
              <a:rPr lang="it-IT" dirty="0">
                <a:solidFill>
                  <a:srgbClr val="CC0066"/>
                </a:solidFill>
              </a:rPr>
              <a:t>acido benzoico in </a:t>
            </a:r>
            <a:r>
              <a:rPr lang="it-IT" dirty="0" smtClean="0">
                <a:solidFill>
                  <a:srgbClr val="CC0066"/>
                </a:solidFill>
              </a:rPr>
              <a:t>H</a:t>
            </a:r>
            <a:r>
              <a:rPr lang="it-IT" baseline="-25000" dirty="0" smtClean="0">
                <a:solidFill>
                  <a:srgbClr val="CC0066"/>
                </a:solidFill>
              </a:rPr>
              <a:t>2</a:t>
            </a:r>
            <a:r>
              <a:rPr lang="it-IT" dirty="0" smtClean="0">
                <a:solidFill>
                  <a:srgbClr val="CC0066"/>
                </a:solidFill>
              </a:rPr>
              <a:t>O al variare della T   </a:t>
            </a:r>
            <a:endParaRPr lang="it-IT" dirty="0">
              <a:solidFill>
                <a:srgbClr val="CC0066"/>
              </a:solidFill>
            </a:endParaRPr>
          </a:p>
        </p:txBody>
      </p:sp>
      <p:graphicFrame>
        <p:nvGraphicFramePr>
          <p:cNvPr id="3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99542"/>
              </p:ext>
            </p:extLst>
          </p:nvPr>
        </p:nvGraphicFramePr>
        <p:xfrm>
          <a:off x="6469435" y="752153"/>
          <a:ext cx="1655762" cy="1371600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 °C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 / 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95.0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68.0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 descr="http://89-97-218-226.ip19.fastwebnet.it/web1/aiutochem/Idrocarburi/acido_benzoic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276" y="1268760"/>
            <a:ext cx="666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CD88-A2D4-4C82-A22B-A45E8615FB1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0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13" y="-194323"/>
            <a:ext cx="8412163" cy="1143000"/>
          </a:xfrm>
        </p:spPr>
        <p:txBody>
          <a:bodyPr/>
          <a:lstStyle/>
          <a:p>
            <a:pPr algn="just" eaLnBrk="1" hangingPunct="1"/>
            <a:r>
              <a:rPr lang="it-IT" sz="2800" dirty="0" smtClean="0">
                <a:latin typeface="Verdana" pitchFamily="34" charset="0"/>
              </a:rPr>
              <a:t>Dipendenza della solubilità dalla temperatura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77801" y="901099"/>
            <a:ext cx="7920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 dirty="0">
                <a:latin typeface="Verdana" pitchFamily="34" charset="0"/>
                <a:cs typeface="Arial" charset="0"/>
              </a:rPr>
              <a:t>La solubilità della maggior parte dei liquidi e dei solidi </a:t>
            </a:r>
            <a:r>
              <a:rPr lang="it-IT" sz="18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aumenta</a:t>
            </a:r>
            <a:r>
              <a:rPr lang="it-IT" sz="1800" dirty="0">
                <a:latin typeface="Verdana" pitchFamily="34" charset="0"/>
                <a:cs typeface="Arial" charset="0"/>
              </a:rPr>
              <a:t> all’</a:t>
            </a:r>
            <a:r>
              <a:rPr lang="it-IT" sz="18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aumentare</a:t>
            </a:r>
            <a:r>
              <a:rPr lang="it-IT" sz="1800" dirty="0">
                <a:latin typeface="Verdana" pitchFamily="34" charset="0"/>
                <a:cs typeface="Arial" charset="0"/>
              </a:rPr>
              <a:t> della temperatura.</a:t>
            </a: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569065" y="2043373"/>
            <a:ext cx="865188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9" name="Arc 27"/>
          <p:cNvSpPr>
            <a:spLocks/>
          </p:cNvSpPr>
          <p:nvPr/>
        </p:nvSpPr>
        <p:spPr bwMode="auto">
          <a:xfrm flipV="1">
            <a:off x="4077518" y="1428544"/>
            <a:ext cx="4295775" cy="2376487"/>
          </a:xfrm>
          <a:custGeom>
            <a:avLst/>
            <a:gdLst>
              <a:gd name="T0" fmla="*/ 0 w 19898"/>
              <a:gd name="T1" fmla="*/ 0 h 21600"/>
              <a:gd name="T2" fmla="*/ 2147483647 w 19898"/>
              <a:gd name="T3" fmla="*/ 2147483647 h 21600"/>
              <a:gd name="T4" fmla="*/ 0 w 19898"/>
              <a:gd name="T5" fmla="*/ 2147483647 h 21600"/>
              <a:gd name="T6" fmla="*/ 0 60000 65536"/>
              <a:gd name="T7" fmla="*/ 0 60000 65536"/>
              <a:gd name="T8" fmla="*/ 0 60000 65536"/>
              <a:gd name="T9" fmla="*/ 0 w 19898"/>
              <a:gd name="T10" fmla="*/ 0 h 21600"/>
              <a:gd name="T11" fmla="*/ 19898 w 19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98" h="21600" fill="none" extrusionOk="0">
                <a:moveTo>
                  <a:pt x="-1" y="0"/>
                </a:moveTo>
                <a:cubicBezTo>
                  <a:pt x="8681" y="0"/>
                  <a:pt x="16519" y="5197"/>
                  <a:pt x="19897" y="13195"/>
                </a:cubicBezTo>
              </a:path>
              <a:path w="19898" h="21600" stroke="0" extrusionOk="0">
                <a:moveTo>
                  <a:pt x="-1" y="0"/>
                </a:moveTo>
                <a:cubicBezTo>
                  <a:pt x="8681" y="0"/>
                  <a:pt x="16519" y="5197"/>
                  <a:pt x="19897" y="1319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69065" y="2491870"/>
            <a:ext cx="86518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569065" y="2874267"/>
            <a:ext cx="86518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569065" y="3300730"/>
            <a:ext cx="8651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569065" y="3699479"/>
            <a:ext cx="865188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1505690" y="1844170"/>
            <a:ext cx="13684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 dirty="0" err="1">
                <a:latin typeface="Arial" charset="0"/>
                <a:cs typeface="Arial" charset="0"/>
              </a:rPr>
              <a:t>KNO</a:t>
            </a:r>
            <a:r>
              <a:rPr lang="it-IT" sz="1800" baseline="-25000" dirty="0" err="1">
                <a:latin typeface="Arial" charset="0"/>
                <a:cs typeface="Arial" charset="0"/>
              </a:rPr>
              <a:t>3</a:t>
            </a:r>
            <a:endParaRPr lang="it-IT" sz="1800" baseline="-250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1800" dirty="0" err="1">
                <a:latin typeface="Arial" charset="0"/>
                <a:cs typeface="Arial" charset="0"/>
              </a:rPr>
              <a:t>KBr</a:t>
            </a:r>
            <a:endParaRPr lang="it-IT" sz="1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1800" dirty="0" err="1">
                <a:latin typeface="Arial" charset="0"/>
                <a:cs typeface="Arial" charset="0"/>
              </a:rPr>
              <a:t>NaCl</a:t>
            </a:r>
            <a:endParaRPr lang="it-IT" sz="18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1800" dirty="0" err="1">
                <a:latin typeface="Arial" charset="0"/>
                <a:cs typeface="Arial" charset="0"/>
              </a:rPr>
              <a:t>Ce</a:t>
            </a:r>
            <a:r>
              <a:rPr lang="it-IT" sz="1800" baseline="-25000" dirty="0" err="1">
                <a:latin typeface="Arial" charset="0"/>
                <a:cs typeface="Arial" charset="0"/>
              </a:rPr>
              <a:t>2</a:t>
            </a:r>
            <a:r>
              <a:rPr lang="it-IT" sz="1800" dirty="0">
                <a:latin typeface="Arial" charset="0"/>
                <a:cs typeface="Arial" charset="0"/>
              </a:rPr>
              <a:t>(</a:t>
            </a:r>
            <a:r>
              <a:rPr lang="it-IT" sz="1800" dirty="0" err="1">
                <a:latin typeface="Arial" charset="0"/>
                <a:cs typeface="Arial" charset="0"/>
              </a:rPr>
              <a:t>SO</a:t>
            </a:r>
            <a:r>
              <a:rPr lang="it-IT" sz="1800" baseline="-25000" dirty="0" err="1">
                <a:latin typeface="Arial" charset="0"/>
                <a:cs typeface="Arial" charset="0"/>
              </a:rPr>
              <a:t>4</a:t>
            </a:r>
            <a:r>
              <a:rPr lang="it-IT" sz="1800" dirty="0">
                <a:latin typeface="Arial" charset="0"/>
                <a:cs typeface="Arial" charset="0"/>
              </a:rPr>
              <a:t>)</a:t>
            </a:r>
            <a:r>
              <a:rPr lang="it-IT" sz="1800" baseline="-25000" dirty="0">
                <a:latin typeface="Arial" charset="0"/>
                <a:cs typeface="Arial" charset="0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it-IT" sz="1800" dirty="0" err="1">
                <a:latin typeface="Arial" charset="0"/>
                <a:cs typeface="Arial" charset="0"/>
              </a:rPr>
              <a:t>Li</a:t>
            </a:r>
            <a:r>
              <a:rPr lang="it-IT" sz="1800" baseline="-25000" dirty="0" err="1">
                <a:latin typeface="Arial" charset="0"/>
                <a:cs typeface="Arial" charset="0"/>
              </a:rPr>
              <a:t>2</a:t>
            </a:r>
            <a:r>
              <a:rPr lang="it-IT" sz="1800" dirty="0" err="1">
                <a:latin typeface="Arial" charset="0"/>
                <a:cs typeface="Arial" charset="0"/>
              </a:rPr>
              <a:t>SO</a:t>
            </a:r>
            <a:r>
              <a:rPr lang="it-IT" sz="1800" baseline="-25000" dirty="0" err="1">
                <a:latin typeface="Arial" charset="0"/>
                <a:cs typeface="Arial" charset="0"/>
              </a:rPr>
              <a:t>4</a:t>
            </a:r>
            <a:endParaRPr lang="it-IT" sz="1800" baseline="-250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1800" dirty="0" err="1">
                <a:latin typeface="Arial" charset="0"/>
                <a:cs typeface="Arial" charset="0"/>
              </a:rPr>
              <a:t>NaNO</a:t>
            </a:r>
            <a:r>
              <a:rPr lang="it-IT" sz="1800" baseline="-25000" dirty="0" err="1">
                <a:latin typeface="Arial" charset="0"/>
                <a:cs typeface="Arial" charset="0"/>
              </a:rPr>
              <a:t>3</a:t>
            </a:r>
            <a:endParaRPr lang="it-IT" sz="1800" baseline="-250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1800" dirty="0" smtClean="0">
                <a:latin typeface="Arial" charset="0"/>
                <a:cs typeface="Arial" charset="0"/>
              </a:rPr>
              <a:t>Pb(</a:t>
            </a:r>
            <a:r>
              <a:rPr lang="it-IT" sz="1800" dirty="0" err="1" smtClean="0">
                <a:latin typeface="Arial" charset="0"/>
                <a:cs typeface="Arial" charset="0"/>
              </a:rPr>
              <a:t>NO</a:t>
            </a:r>
            <a:r>
              <a:rPr lang="it-IT" sz="1800" baseline="-25000" dirty="0" err="1" smtClean="0">
                <a:latin typeface="Arial" charset="0"/>
                <a:cs typeface="Arial" charset="0"/>
              </a:rPr>
              <a:t>3</a:t>
            </a:r>
            <a:r>
              <a:rPr lang="it-IT" sz="1800" dirty="0" smtClean="0">
                <a:latin typeface="Arial" charset="0"/>
                <a:cs typeface="Arial" charset="0"/>
              </a:rPr>
              <a:t>)</a:t>
            </a:r>
            <a:r>
              <a:rPr lang="it-IT" sz="1800" baseline="-25000" dirty="0" smtClean="0">
                <a:latin typeface="Arial" charset="0"/>
                <a:cs typeface="Arial" charset="0"/>
              </a:rPr>
              <a:t>2</a:t>
            </a:r>
            <a:endParaRPr lang="it-IT" sz="1800" dirty="0">
              <a:latin typeface="Arial" charset="0"/>
              <a:cs typeface="Arial" charset="0"/>
            </a:endParaRP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569065" y="4098229"/>
            <a:ext cx="865188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569065" y="450799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1" name="Arc 39"/>
          <p:cNvSpPr>
            <a:spLocks/>
          </p:cNvSpPr>
          <p:nvPr/>
        </p:nvSpPr>
        <p:spPr bwMode="auto">
          <a:xfrm flipV="1">
            <a:off x="4064047" y="1500320"/>
            <a:ext cx="3600450" cy="2520950"/>
          </a:xfrm>
          <a:custGeom>
            <a:avLst/>
            <a:gdLst>
              <a:gd name="T0" fmla="*/ 0 w 20693"/>
              <a:gd name="T1" fmla="*/ 0 h 21600"/>
              <a:gd name="T2" fmla="*/ 2147483647 w 20693"/>
              <a:gd name="T3" fmla="*/ 2147483647 h 21600"/>
              <a:gd name="T4" fmla="*/ 0 w 20693"/>
              <a:gd name="T5" fmla="*/ 2147483647 h 21600"/>
              <a:gd name="T6" fmla="*/ 0 60000 65536"/>
              <a:gd name="T7" fmla="*/ 0 60000 65536"/>
              <a:gd name="T8" fmla="*/ 0 60000 65536"/>
              <a:gd name="T9" fmla="*/ 0 w 20693"/>
              <a:gd name="T10" fmla="*/ 0 h 21600"/>
              <a:gd name="T11" fmla="*/ 20693 w 206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93" h="21600" fill="none" extrusionOk="0">
                <a:moveTo>
                  <a:pt x="-1" y="0"/>
                </a:moveTo>
                <a:cubicBezTo>
                  <a:pt x="9543" y="0"/>
                  <a:pt x="17956" y="6263"/>
                  <a:pt x="20692" y="15406"/>
                </a:cubicBezTo>
              </a:path>
              <a:path w="20693" h="21600" stroke="0" extrusionOk="0">
                <a:moveTo>
                  <a:pt x="-1" y="0"/>
                </a:moveTo>
                <a:cubicBezTo>
                  <a:pt x="9543" y="0"/>
                  <a:pt x="17956" y="6263"/>
                  <a:pt x="20692" y="1540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077519" y="1920274"/>
            <a:ext cx="4321175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077519" y="4799999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077519" y="2207612"/>
            <a:ext cx="4321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077519" y="2496537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077519" y="3360137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077519" y="2783874"/>
            <a:ext cx="43211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077519" y="4512662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077519" y="3072799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4077519" y="3647474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4077519" y="3936399"/>
            <a:ext cx="43211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4077519" y="4223737"/>
            <a:ext cx="4321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4077519" y="1920274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509319" y="1920274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4941119" y="1920274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5374506" y="1920274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5806306" y="1920274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6238106" y="1920274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669906" y="1920274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7101706" y="1920274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7533506" y="1920274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7966894" y="1920274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7" name="Arc 25"/>
          <p:cNvSpPr>
            <a:spLocks/>
          </p:cNvSpPr>
          <p:nvPr/>
        </p:nvSpPr>
        <p:spPr bwMode="auto">
          <a:xfrm flipV="1">
            <a:off x="4006081" y="1848837"/>
            <a:ext cx="2376488" cy="3095625"/>
          </a:xfrm>
          <a:custGeom>
            <a:avLst/>
            <a:gdLst>
              <a:gd name="T0" fmla="*/ 2147483647 w 21594"/>
              <a:gd name="T1" fmla="*/ 0 h 21590"/>
              <a:gd name="T2" fmla="*/ 2147483647 w 21594"/>
              <a:gd name="T3" fmla="*/ 2147483647 h 21590"/>
              <a:gd name="T4" fmla="*/ 0 w 21594"/>
              <a:gd name="T5" fmla="*/ 2147483647 h 21590"/>
              <a:gd name="T6" fmla="*/ 0 60000 65536"/>
              <a:gd name="T7" fmla="*/ 0 60000 65536"/>
              <a:gd name="T8" fmla="*/ 0 60000 65536"/>
              <a:gd name="T9" fmla="*/ 0 w 21594"/>
              <a:gd name="T10" fmla="*/ 0 h 21590"/>
              <a:gd name="T11" fmla="*/ 21594 w 21594"/>
              <a:gd name="T12" fmla="*/ 21590 h 21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4" h="21590" fill="none" extrusionOk="0">
                <a:moveTo>
                  <a:pt x="648" y="-1"/>
                </a:moveTo>
                <a:cubicBezTo>
                  <a:pt x="12122" y="344"/>
                  <a:pt x="21322" y="9603"/>
                  <a:pt x="21593" y="21080"/>
                </a:cubicBezTo>
              </a:path>
              <a:path w="21594" h="21590" stroke="0" extrusionOk="0">
                <a:moveTo>
                  <a:pt x="648" y="-1"/>
                </a:moveTo>
                <a:cubicBezTo>
                  <a:pt x="12122" y="344"/>
                  <a:pt x="21322" y="9603"/>
                  <a:pt x="21593" y="21080"/>
                </a:cubicBezTo>
                <a:lnTo>
                  <a:pt x="0" y="21590"/>
                </a:lnTo>
                <a:lnTo>
                  <a:pt x="648" y="-1"/>
                </a:lnTo>
                <a:close/>
              </a:path>
            </a:pathLst>
          </a:cu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1" name="Arc 29"/>
          <p:cNvSpPr>
            <a:spLocks/>
          </p:cNvSpPr>
          <p:nvPr/>
        </p:nvSpPr>
        <p:spPr bwMode="auto">
          <a:xfrm flipV="1">
            <a:off x="4077519" y="4007837"/>
            <a:ext cx="4321175" cy="73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32252282 h 21600"/>
              <a:gd name="T4" fmla="*/ 0 w 21600"/>
              <a:gd name="T5" fmla="*/ 322522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3" name="Arc 31"/>
          <p:cNvSpPr>
            <a:spLocks/>
          </p:cNvSpPr>
          <p:nvPr/>
        </p:nvSpPr>
        <p:spPr bwMode="auto">
          <a:xfrm rot="10800000">
            <a:off x="4077519" y="4225324"/>
            <a:ext cx="4298950" cy="796925"/>
          </a:xfrm>
          <a:custGeom>
            <a:avLst/>
            <a:gdLst>
              <a:gd name="T0" fmla="*/ 0 w 25166"/>
              <a:gd name="T1" fmla="*/ 2147483647 h 21600"/>
              <a:gd name="T2" fmla="*/ 2147483647 w 25166"/>
              <a:gd name="T3" fmla="*/ 2147483647 h 21600"/>
              <a:gd name="T4" fmla="*/ 2147483647 w 25166"/>
              <a:gd name="T5" fmla="*/ 2147483647 h 21600"/>
              <a:gd name="T6" fmla="*/ 0 60000 65536"/>
              <a:gd name="T7" fmla="*/ 0 60000 65536"/>
              <a:gd name="T8" fmla="*/ 0 60000 65536"/>
              <a:gd name="T9" fmla="*/ 0 w 25166"/>
              <a:gd name="T10" fmla="*/ 0 h 21600"/>
              <a:gd name="T11" fmla="*/ 25166 w 2516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66" h="21600" fill="none" extrusionOk="0">
                <a:moveTo>
                  <a:pt x="0" y="296"/>
                </a:moveTo>
                <a:cubicBezTo>
                  <a:pt x="1178" y="99"/>
                  <a:pt x="2371" y="-1"/>
                  <a:pt x="3566" y="0"/>
                </a:cubicBezTo>
                <a:cubicBezTo>
                  <a:pt x="15495" y="0"/>
                  <a:pt x="25166" y="9670"/>
                  <a:pt x="25166" y="21600"/>
                </a:cubicBezTo>
              </a:path>
              <a:path w="25166" h="21600" stroke="0" extrusionOk="0">
                <a:moveTo>
                  <a:pt x="0" y="296"/>
                </a:moveTo>
                <a:cubicBezTo>
                  <a:pt x="1178" y="99"/>
                  <a:pt x="2371" y="-1"/>
                  <a:pt x="3566" y="0"/>
                </a:cubicBezTo>
                <a:cubicBezTo>
                  <a:pt x="15495" y="0"/>
                  <a:pt x="25166" y="9670"/>
                  <a:pt x="25166" y="21600"/>
                </a:cubicBezTo>
                <a:lnTo>
                  <a:pt x="3566" y="21600"/>
                </a:lnTo>
                <a:lnTo>
                  <a:pt x="0" y="296"/>
                </a:ln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5" name="Arc 33"/>
          <p:cNvSpPr>
            <a:spLocks/>
          </p:cNvSpPr>
          <p:nvPr/>
        </p:nvSpPr>
        <p:spPr bwMode="auto">
          <a:xfrm>
            <a:off x="4006081" y="4007837"/>
            <a:ext cx="4392613" cy="504825"/>
          </a:xfrm>
          <a:custGeom>
            <a:avLst/>
            <a:gdLst>
              <a:gd name="T0" fmla="*/ 2147483647 w 21600"/>
              <a:gd name="T1" fmla="*/ 0 h 21597"/>
              <a:gd name="T2" fmla="*/ 2147483647 w 21600"/>
              <a:gd name="T3" fmla="*/ 2147483647 h 21597"/>
              <a:gd name="T4" fmla="*/ 0 w 21600"/>
              <a:gd name="T5" fmla="*/ 2147483647 h 21597"/>
              <a:gd name="T6" fmla="*/ 0 60000 65536"/>
              <a:gd name="T7" fmla="*/ 0 60000 65536"/>
              <a:gd name="T8" fmla="*/ 0 60000 65536"/>
              <a:gd name="T9" fmla="*/ 0 w 21600"/>
              <a:gd name="T10" fmla="*/ 0 h 21597"/>
              <a:gd name="T11" fmla="*/ 21600 w 21600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7" fill="none" extrusionOk="0">
                <a:moveTo>
                  <a:pt x="351" y="-1"/>
                </a:moveTo>
                <a:cubicBezTo>
                  <a:pt x="12141" y="191"/>
                  <a:pt x="21600" y="9804"/>
                  <a:pt x="21600" y="21597"/>
                </a:cubicBezTo>
              </a:path>
              <a:path w="21600" h="21597" stroke="0" extrusionOk="0">
                <a:moveTo>
                  <a:pt x="351" y="-1"/>
                </a:moveTo>
                <a:cubicBezTo>
                  <a:pt x="12141" y="191"/>
                  <a:pt x="21600" y="9804"/>
                  <a:pt x="21600" y="21597"/>
                </a:cubicBezTo>
                <a:lnTo>
                  <a:pt x="0" y="21597"/>
                </a:lnTo>
                <a:lnTo>
                  <a:pt x="351" y="-1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8" name="Arc 36"/>
          <p:cNvSpPr>
            <a:spLocks/>
          </p:cNvSpPr>
          <p:nvPr/>
        </p:nvSpPr>
        <p:spPr bwMode="auto">
          <a:xfrm flipV="1">
            <a:off x="4077519" y="1920274"/>
            <a:ext cx="1728787" cy="10080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4231506" y="5360387"/>
            <a:ext cx="3960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400">
                <a:latin typeface="Arial" charset="0"/>
                <a:cs typeface="Arial" charset="0"/>
              </a:rPr>
              <a:t>Temperatura °C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4006081" y="5131787"/>
            <a:ext cx="4824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000">
                <a:latin typeface="Arial" charset="0"/>
                <a:cs typeface="Arial" charset="0"/>
              </a:rPr>
              <a:t>0       10         20         30         40       50        60         70        80        90          100    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3464744" y="1991712"/>
            <a:ext cx="3968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400">
                <a:latin typeface="Arial" charset="0"/>
                <a:cs typeface="Arial" charset="0"/>
              </a:rPr>
              <a:t>Solubilità in g per 100 g di acqua</a:t>
            </a: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 rot="16200000">
            <a:off x="2164582" y="3375138"/>
            <a:ext cx="3467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000" dirty="0">
                <a:latin typeface="Arial" charset="0"/>
                <a:cs typeface="Arial" charset="0"/>
              </a:rPr>
              <a:t>      10     20    30    40    50     60    70    80   90    100   110   </a:t>
            </a: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504776" y="829662"/>
            <a:ext cx="7993062" cy="863600"/>
          </a:xfrm>
          <a:prstGeom prst="rect">
            <a:avLst/>
          </a:prstGeom>
          <a:noFill/>
          <a:ln w="9525">
            <a:solidFill>
              <a:srgbClr val="F60AE5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60AE5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80DA0-B895-40EA-A983-AFCA55D494D4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3456</Words>
  <Application>Microsoft Office PowerPoint</Application>
  <PresentationFormat>Presentazione su schermo (4:3)</PresentationFormat>
  <Paragraphs>386</Paragraphs>
  <Slides>69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6" baseType="lpstr">
      <vt:lpstr>Times New Roman</vt:lpstr>
      <vt:lpstr>Verdana</vt:lpstr>
      <vt:lpstr>Calibri</vt:lpstr>
      <vt:lpstr>Arial</vt:lpstr>
      <vt:lpstr>Wingdings</vt:lpstr>
      <vt:lpstr>Symbol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Dipendenza della solubilità dalla temperatura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Claudio Tavagnacco</dc:creator>
  <cp:lastModifiedBy>Claudio Tavagnacco</cp:lastModifiedBy>
  <cp:revision>1098</cp:revision>
  <dcterms:created xsi:type="dcterms:W3CDTF">2003-01-30T10:43:12Z</dcterms:created>
  <dcterms:modified xsi:type="dcterms:W3CDTF">2020-11-07T22:12:39Z</dcterms:modified>
</cp:coreProperties>
</file>