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  <p:sldMasterId id="2147483670" r:id="rId2"/>
    <p:sldMasterId id="2147483730" r:id="rId3"/>
  </p:sldMasterIdLst>
  <p:notesMasterIdLst>
    <p:notesMasterId r:id="rId40"/>
  </p:notesMasterIdLst>
  <p:handoutMasterIdLst>
    <p:handoutMasterId r:id="rId41"/>
  </p:handoutMasterIdLst>
  <p:sldIdLst>
    <p:sldId id="258" r:id="rId4"/>
    <p:sldId id="541" r:id="rId5"/>
    <p:sldId id="542" r:id="rId6"/>
    <p:sldId id="543" r:id="rId7"/>
    <p:sldId id="544" r:id="rId8"/>
    <p:sldId id="545" r:id="rId9"/>
    <p:sldId id="546" r:id="rId10"/>
    <p:sldId id="547" r:id="rId11"/>
    <p:sldId id="548" r:id="rId12"/>
    <p:sldId id="556" r:id="rId13"/>
    <p:sldId id="557" r:id="rId14"/>
    <p:sldId id="559" r:id="rId15"/>
    <p:sldId id="560" r:id="rId16"/>
    <p:sldId id="561" r:id="rId17"/>
    <p:sldId id="562" r:id="rId18"/>
    <p:sldId id="563" r:id="rId19"/>
    <p:sldId id="564" r:id="rId20"/>
    <p:sldId id="565" r:id="rId21"/>
    <p:sldId id="566" r:id="rId22"/>
    <p:sldId id="567" r:id="rId23"/>
    <p:sldId id="568" r:id="rId24"/>
    <p:sldId id="569" r:id="rId25"/>
    <p:sldId id="572" r:id="rId26"/>
    <p:sldId id="573" r:id="rId27"/>
    <p:sldId id="574" r:id="rId28"/>
    <p:sldId id="576" r:id="rId29"/>
    <p:sldId id="577" r:id="rId30"/>
    <p:sldId id="578" r:id="rId31"/>
    <p:sldId id="579" r:id="rId32"/>
    <p:sldId id="580" r:id="rId33"/>
    <p:sldId id="581" r:id="rId34"/>
    <p:sldId id="582" r:id="rId35"/>
    <p:sldId id="583" r:id="rId36"/>
    <p:sldId id="584" r:id="rId37"/>
    <p:sldId id="585" r:id="rId38"/>
    <p:sldId id="586" r:id="rId39"/>
  </p:sldIdLst>
  <p:sldSz cx="9144000" cy="6858000" type="screen4x3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2" autoAdjust="0"/>
    <p:restoredTop sz="94681" autoAdjust="0"/>
  </p:normalViewPr>
  <p:slideViewPr>
    <p:cSldViewPr snapToGrid="0" snapToObjects="1">
      <p:cViewPr varScale="1">
        <p:scale>
          <a:sx n="78" d="100"/>
          <a:sy n="78" d="100"/>
        </p:scale>
        <p:origin x="-912" y="-1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373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46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ableStyles" Target="tableStyles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9" Type="http://schemas.openxmlformats.org/officeDocument/2006/relationships/slide" Target="slides/slide6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1" Type="http://schemas.openxmlformats.org/officeDocument/2006/relationships/handoutMaster" Target="handoutMasters/handoutMaster1.xml"/><Relationship Id="rId42" Type="http://schemas.openxmlformats.org/officeDocument/2006/relationships/printerSettings" Target="printerSettings/printerSettings1.bin"/><Relationship Id="rId43" Type="http://schemas.openxmlformats.org/officeDocument/2006/relationships/presProps" Target="presProps.xml"/><Relationship Id="rId44" Type="http://schemas.openxmlformats.org/officeDocument/2006/relationships/viewProps" Target="viewProps.xml"/><Relationship Id="rId45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441F1-F56B-A849-8D80-B0A31F773E40}" type="datetime1">
              <a:t>31/10/20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E15708C-3A8D-4C49-8E6F-7871CD96E8F2}" type="slidenum"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2069319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D9CEC5-05A3-5545-B9AA-0517150F0409}" type="datetime1">
              <a:t>31/10/20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ACEB14-5159-C548-AC4B-5E9DF0751C07}" type="slidenum"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8429680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3"/>
          <p:cNvSpPr>
            <a:spLocks noGrp="1" noChangeArrowheads="1"/>
          </p:cNvSpPr>
          <p:nvPr>
            <p:ph type="dt" sz="quarter" idx="1"/>
          </p:nvPr>
        </p:nvSpPr>
        <p:spPr>
          <a:noFill/>
        </p:spPr>
        <p:txBody>
          <a:bodyPr/>
          <a:lstStyle/>
          <a:p>
            <a:fld id="{488C0B40-F029-C243-AB77-79166A85360F}" type="datetime1">
              <a:t>31/10/20</a:t>
            </a:fld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17410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</p:spPr>
        <p:txBody>
          <a:bodyPr/>
          <a:lstStyle/>
          <a:p>
            <a:r>
              <a:rPr lang="en-US" dirty="0" smtClean="0">
                <a:solidFill>
                  <a:srgbClr val="000000"/>
                </a:solidFill>
              </a:rPr>
              <a:t>Confidential</a:t>
            </a:r>
          </a:p>
        </p:txBody>
      </p:sp>
      <p:sp>
        <p:nvSpPr>
          <p:cNvPr id="1741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it-IT" dirty="0" smtClean="0"/>
          </a:p>
        </p:txBody>
      </p:sp>
    </p:spTree>
    <p:extLst>
      <p:ext uri="{BB962C8B-B14F-4D97-AF65-F5344CB8AC3E}">
        <p14:creationId xmlns:p14="http://schemas.microsoft.com/office/powerpoint/2010/main" val="22568525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/>
              <a:t>Sopravvivenza della maiuscola insulare ai giorni nostri. 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601CEA0-5E75-9740-A59F-864416D48CCD}" type="slidenum">
              <a:rPr lang="nb-NO"/>
              <a:t>11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776149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nits.it/" TargetMode="External"/><Relationship Id="rId4" Type="http://schemas.openxmlformats.org/officeDocument/2006/relationships/image" Target="../media/image3.jpeg"/><Relationship Id="rId5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nits.it/" TargetMode="External"/><Relationship Id="rId4" Type="http://schemas.openxmlformats.org/officeDocument/2006/relationships/image" Target="../media/image3.jpeg"/><Relationship Id="rId5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units.it/" TargetMode="External"/><Relationship Id="rId4" Type="http://schemas.openxmlformats.org/officeDocument/2006/relationships/image" Target="../media/image3.jpeg"/><Relationship Id="rId5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7792199" cy="5922884"/>
          </a:xfrm>
          <a:prstGeom prst="rect">
            <a:avLst/>
          </a:prstGeom>
          <a:solidFill>
            <a:srgbClr val="00365C"/>
          </a:solidFill>
        </p:spPr>
      </p:pic>
      <p:sp>
        <p:nvSpPr>
          <p:cNvPr id="7" name="Line 19"/>
          <p:cNvSpPr>
            <a:spLocks noChangeShapeType="1"/>
          </p:cNvSpPr>
          <p:nvPr/>
        </p:nvSpPr>
        <p:spPr bwMode="auto">
          <a:xfrm>
            <a:off x="303213" y="609600"/>
            <a:ext cx="5473700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it-IT" sz="1200">
              <a:solidFill>
                <a:srgbClr val="000000"/>
              </a:solidFill>
              <a:latin typeface="Book Antiqua" pitchFamily="18" charset="0"/>
            </a:endParaRPr>
          </a:p>
        </p:txBody>
      </p:sp>
      <p:sp>
        <p:nvSpPr>
          <p:cNvPr id="8" name="Text Box 21"/>
          <p:cNvSpPr txBox="1">
            <a:spLocks noChangeArrowheads="1"/>
          </p:cNvSpPr>
          <p:nvPr/>
        </p:nvSpPr>
        <p:spPr bwMode="auto">
          <a:xfrm>
            <a:off x="241300" y="233363"/>
            <a:ext cx="31956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400" b="1" dirty="0" smtClean="0">
                <a:solidFill>
                  <a:srgbClr val="FFFFFF"/>
                </a:solidFill>
                <a:latin typeface="MetaPlusBold" charset="0"/>
              </a:rPr>
              <a:t>Università degli Studi di Trieste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it-IT" sz="1400" b="1" dirty="0" smtClean="0">
              <a:solidFill>
                <a:srgbClr val="FFFFFF"/>
              </a:solidFill>
              <a:latin typeface="MetaPlusBold" charset="0"/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371600" y="1466851"/>
            <a:ext cx="4974299" cy="213360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773774" y="3895724"/>
            <a:ext cx="6515101" cy="1743075"/>
          </a:xfrm>
        </p:spPr>
        <p:txBody>
          <a:bodyPr/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MetaPlusBold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it-IT" dirty="0"/>
          </a:p>
        </p:txBody>
      </p:sp>
      <p:sp>
        <p:nvSpPr>
          <p:cNvPr id="15" name="Text Box 39"/>
          <p:cNvSpPr txBox="1">
            <a:spLocks noChangeArrowheads="1"/>
          </p:cNvSpPr>
          <p:nvPr userDrawn="1"/>
        </p:nvSpPr>
        <p:spPr bwMode="auto">
          <a:xfrm>
            <a:off x="37002" y="6236550"/>
            <a:ext cx="5270288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000" b="1" dirty="0">
                <a:solidFill>
                  <a:srgbClr val="000000"/>
                </a:solidFill>
                <a:latin typeface="MetaPlusBold" charset="0"/>
              </a:rPr>
              <a:t>Dipartimento di XXX</a:t>
            </a:r>
          </a:p>
        </p:txBody>
      </p:sp>
      <p:pic>
        <p:nvPicPr>
          <p:cNvPr id="17" name="Picture 2" descr="Università� degli Studi di Trieste">
            <a:hlinkClick r:id="rId3"/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37608" y="6004407"/>
            <a:ext cx="3963530" cy="863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2400" y="-1"/>
            <a:ext cx="1371600" cy="5922885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838200" y="1466851"/>
            <a:ext cx="533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it-IT" sz="8000" dirty="0">
                <a:solidFill>
                  <a:srgbClr val="FFFFFF"/>
                </a:solidFill>
                <a:latin typeface="MetaPlusBold"/>
                <a:cs typeface="MetaPlusBold"/>
              </a:rPr>
              <a:t>“ </a:t>
            </a:r>
            <a:endParaRPr lang="en-US" sz="4000" dirty="0">
              <a:solidFill>
                <a:srgbClr val="FFFFFF"/>
              </a:solidFill>
              <a:latin typeface="MetaPlusBold"/>
              <a:cs typeface="MetaPlusBold"/>
            </a:endParaRPr>
          </a:p>
        </p:txBody>
      </p:sp>
      <p:sp>
        <p:nvSpPr>
          <p:cNvPr id="16" name="TextBox 15"/>
          <p:cNvSpPr txBox="1"/>
          <p:nvPr userDrawn="1"/>
        </p:nvSpPr>
        <p:spPr>
          <a:xfrm>
            <a:off x="6414138" y="3086368"/>
            <a:ext cx="533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it-IT" sz="8000" dirty="0">
                <a:solidFill>
                  <a:srgbClr val="FFFFFF"/>
                </a:solidFill>
                <a:latin typeface="MetaPlusBold"/>
                <a:cs typeface="MetaPlusBold"/>
              </a:rPr>
              <a:t>” </a:t>
            </a:r>
            <a:endParaRPr lang="en-US" sz="4000" dirty="0">
              <a:solidFill>
                <a:srgbClr val="FFFFFF"/>
              </a:solidFill>
              <a:latin typeface="MetaPlusBold"/>
              <a:cs typeface="MetaPlusBold"/>
            </a:endParaRPr>
          </a:p>
        </p:txBody>
      </p:sp>
    </p:spTree>
    <p:extLst>
      <p:ext uri="{BB962C8B-B14F-4D97-AF65-F5344CB8AC3E}">
        <p14:creationId xmlns:p14="http://schemas.microsoft.com/office/powerpoint/2010/main" val="2704357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olo, ClipArt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6042" y="0"/>
            <a:ext cx="6308558" cy="9906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lipArt 2"/>
          <p:cNvSpPr>
            <a:spLocks noGrp="1"/>
          </p:cNvSpPr>
          <p:nvPr>
            <p:ph type="clipArt" sz="half" idx="1"/>
          </p:nvPr>
        </p:nvSpPr>
        <p:spPr>
          <a:xfrm>
            <a:off x="468313" y="1628775"/>
            <a:ext cx="4038600" cy="4525963"/>
          </a:xfrm>
        </p:spPr>
        <p:txBody>
          <a:bodyPr/>
          <a:lstStyle/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659313" y="1628775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222624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olo, testo e 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2084" y="237361"/>
            <a:ext cx="6292516" cy="829439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571472" y="1643050"/>
            <a:ext cx="3810000" cy="45720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800600" y="1643082"/>
            <a:ext cx="3810000" cy="22098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4800600" y="4005282"/>
            <a:ext cx="3810000" cy="22098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33816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4B125DA-6D28-A045-9DFA-6FC054439051}" type="datetimeFigureOut">
              <a:rPr lang="it-IT" smtClean="0"/>
              <a:t>31/10/20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CAB0B05-673D-E145-A0BE-8C5B6769BCAE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77337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94B125DA-6D28-A045-9DFA-6FC054439051}" type="datetimeFigureOut">
              <a:rPr lang="it-IT" smtClean="0"/>
              <a:t>31/10/20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/>
          <a:p>
            <a:fld id="{BCAB0B05-673D-E145-A0BE-8C5B6769BCAE}" type="slidenum">
              <a:rPr lang="it-IT" smtClean="0"/>
              <a:t>‹n.›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313531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2FC42-F4BE-374C-8649-508219A1DD86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31/10/20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5FE23-50F9-BE49-A30D-FA67FD97AB17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8685098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2FC42-F4BE-374C-8649-508219A1DD86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31/10/20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5FE23-50F9-BE49-A30D-FA67FD97AB17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803619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2FC42-F4BE-374C-8649-508219A1DD86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31/10/20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5FE23-50F9-BE49-A30D-FA67FD97AB17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0488620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2FC42-F4BE-374C-8649-508219A1DD86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31/10/20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5FE23-50F9-BE49-A30D-FA67FD97AB17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49261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2FC42-F4BE-374C-8649-508219A1DD86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31/10/20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5FE23-50F9-BE49-A30D-FA67FD97AB17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856979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2FC42-F4BE-374C-8649-508219A1DD86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31/10/20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5FE23-50F9-BE49-A30D-FA67FD97AB17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792178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it-IT" dirty="0"/>
          </a:p>
        </p:txBody>
      </p:sp>
      <p:sp>
        <p:nvSpPr>
          <p:cNvPr id="6" name="Segnaposto contenuto 2"/>
          <p:cNvSpPr>
            <a:spLocks noGrp="1"/>
          </p:cNvSpPr>
          <p:nvPr>
            <p:ph idx="1"/>
          </p:nvPr>
        </p:nvSpPr>
        <p:spPr>
          <a:xfrm>
            <a:off x="685800" y="1162050"/>
            <a:ext cx="7772400" cy="5038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5782398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2FC42-F4BE-374C-8649-508219A1DD86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31/10/20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5FE23-50F9-BE49-A30D-FA67FD97AB17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0429693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2FC42-F4BE-374C-8649-508219A1DD86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31/10/20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5FE23-50F9-BE49-A30D-FA67FD97AB17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461365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2FC42-F4BE-374C-8649-508219A1DD86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31/10/20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5FE23-50F9-BE49-A30D-FA67FD97AB17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061696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2FC42-F4BE-374C-8649-508219A1DD86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31/10/20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5FE23-50F9-BE49-A30D-FA67FD97AB17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19355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2FC42-F4BE-374C-8649-508219A1DD86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31/10/20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15FE23-50F9-BE49-A30D-FA67FD97AB17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250173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1" y="32084"/>
            <a:ext cx="6248400" cy="114141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08413" cy="41132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6613" y="1981200"/>
            <a:ext cx="3810000" cy="4113213"/>
          </a:xfrm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156919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olo, ClipArt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6042" y="0"/>
            <a:ext cx="6308558" cy="9906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lipArt 2"/>
          <p:cNvSpPr>
            <a:spLocks noGrp="1"/>
          </p:cNvSpPr>
          <p:nvPr>
            <p:ph type="clipArt" sz="half" idx="1"/>
          </p:nvPr>
        </p:nvSpPr>
        <p:spPr>
          <a:xfrm>
            <a:off x="468313" y="1628775"/>
            <a:ext cx="4038600" cy="4525963"/>
          </a:xfrm>
        </p:spPr>
        <p:txBody>
          <a:bodyPr/>
          <a:lstStyle/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659313" y="1628775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222624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7792199" cy="5922884"/>
          </a:xfrm>
          <a:prstGeom prst="rect">
            <a:avLst/>
          </a:prstGeom>
          <a:solidFill>
            <a:srgbClr val="00365C"/>
          </a:solidFill>
        </p:spPr>
      </p:pic>
      <p:sp>
        <p:nvSpPr>
          <p:cNvPr id="7" name="Line 19"/>
          <p:cNvSpPr>
            <a:spLocks noChangeShapeType="1"/>
          </p:cNvSpPr>
          <p:nvPr/>
        </p:nvSpPr>
        <p:spPr bwMode="auto">
          <a:xfrm flipV="1">
            <a:off x="1219200" y="753134"/>
            <a:ext cx="6248400" cy="8866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it-IT" sz="1200">
              <a:solidFill>
                <a:srgbClr val="000000"/>
              </a:solidFill>
              <a:latin typeface="Book Antiqua" pitchFamily="18" charset="0"/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219200" y="143534"/>
            <a:ext cx="6248400" cy="60960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it-IT" dirty="0"/>
          </a:p>
        </p:txBody>
      </p:sp>
      <p:sp>
        <p:nvSpPr>
          <p:cNvPr id="15" name="Text Box 39"/>
          <p:cNvSpPr txBox="1">
            <a:spLocks noChangeArrowheads="1"/>
          </p:cNvSpPr>
          <p:nvPr userDrawn="1"/>
        </p:nvSpPr>
        <p:spPr bwMode="auto">
          <a:xfrm>
            <a:off x="37002" y="6236550"/>
            <a:ext cx="5270288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000" b="1" dirty="0">
                <a:solidFill>
                  <a:srgbClr val="000000"/>
                </a:solidFill>
                <a:latin typeface="MetaPlusBold" charset="0"/>
              </a:rPr>
              <a:t>Dipartimento di XXX</a:t>
            </a:r>
          </a:p>
        </p:txBody>
      </p:sp>
      <p:pic>
        <p:nvPicPr>
          <p:cNvPr id="17" name="Picture 2" descr="Università� degli Studi di Trieste">
            <a:hlinkClick r:id="rId3"/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37608" y="6004407"/>
            <a:ext cx="3963530" cy="863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2400" y="-1"/>
            <a:ext cx="1371600" cy="5922885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228600" y="533400"/>
            <a:ext cx="533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it-IT" sz="8000" dirty="0">
                <a:solidFill>
                  <a:srgbClr val="FFFFFF"/>
                </a:solidFill>
                <a:latin typeface="MetaPlusBold"/>
                <a:cs typeface="MetaPlusBold"/>
              </a:rPr>
              <a:t>“ </a:t>
            </a:r>
            <a:endParaRPr lang="en-US" sz="4000" dirty="0">
              <a:solidFill>
                <a:srgbClr val="FFFFFF"/>
              </a:solidFill>
              <a:latin typeface="MetaPlusBold"/>
              <a:cs typeface="MetaPlusBold"/>
            </a:endParaRPr>
          </a:p>
        </p:txBody>
      </p:sp>
      <p:sp>
        <p:nvSpPr>
          <p:cNvPr id="16" name="TextBox 15"/>
          <p:cNvSpPr txBox="1"/>
          <p:nvPr userDrawn="1"/>
        </p:nvSpPr>
        <p:spPr>
          <a:xfrm>
            <a:off x="7799818" y="5270808"/>
            <a:ext cx="533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it-IT" sz="8000" dirty="0">
                <a:solidFill>
                  <a:srgbClr val="FFFFFF"/>
                </a:solidFill>
                <a:latin typeface="MetaPlusBold"/>
                <a:cs typeface="MetaPlusBold"/>
              </a:rPr>
              <a:t>” </a:t>
            </a:r>
            <a:endParaRPr lang="en-US" sz="4000" dirty="0">
              <a:solidFill>
                <a:srgbClr val="FFFFFF"/>
              </a:solidFill>
              <a:latin typeface="MetaPlusBold"/>
              <a:cs typeface="MetaPlusBold"/>
            </a:endParaRPr>
          </a:p>
        </p:txBody>
      </p:sp>
      <p:sp>
        <p:nvSpPr>
          <p:cNvPr id="13" name="Content Placeholder 2"/>
          <p:cNvSpPr>
            <a:spLocks noGrp="1"/>
          </p:cNvSpPr>
          <p:nvPr>
            <p:ph idx="1"/>
          </p:nvPr>
        </p:nvSpPr>
        <p:spPr>
          <a:xfrm>
            <a:off x="695699" y="994144"/>
            <a:ext cx="7104119" cy="479705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 marL="3657600" indent="0">
              <a:buNone/>
              <a:defRPr>
                <a:solidFill>
                  <a:schemeClr val="bg1"/>
                </a:solidFill>
              </a:defRPr>
            </a:lvl9pPr>
          </a:lstStyle>
          <a:p>
            <a:pPr lvl="0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7521781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olo, testo e 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2084" y="237361"/>
            <a:ext cx="6292516" cy="829439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571472" y="1643050"/>
            <a:ext cx="3810000" cy="45720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800600" y="1643082"/>
            <a:ext cx="3810000" cy="22098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4800600" y="4005282"/>
            <a:ext cx="3810000" cy="2209800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33816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" y="0"/>
            <a:ext cx="7792199" cy="5922884"/>
          </a:xfrm>
          <a:prstGeom prst="rect">
            <a:avLst/>
          </a:prstGeom>
          <a:solidFill>
            <a:srgbClr val="00365C"/>
          </a:solidFill>
        </p:spPr>
      </p:pic>
      <p:sp>
        <p:nvSpPr>
          <p:cNvPr id="7" name="Line 19"/>
          <p:cNvSpPr>
            <a:spLocks noChangeShapeType="1"/>
          </p:cNvSpPr>
          <p:nvPr/>
        </p:nvSpPr>
        <p:spPr bwMode="auto">
          <a:xfrm>
            <a:off x="303213" y="609600"/>
            <a:ext cx="5473700" cy="0"/>
          </a:xfrm>
          <a:prstGeom prst="line">
            <a:avLst/>
          </a:prstGeom>
          <a:noFill/>
          <a:ln w="12700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it-IT" sz="1200">
              <a:solidFill>
                <a:srgbClr val="000000"/>
              </a:solidFill>
              <a:latin typeface="Book Antiqua" pitchFamily="18" charset="0"/>
            </a:endParaRPr>
          </a:p>
        </p:txBody>
      </p:sp>
      <p:sp>
        <p:nvSpPr>
          <p:cNvPr id="8" name="Text Box 21"/>
          <p:cNvSpPr txBox="1">
            <a:spLocks noChangeArrowheads="1"/>
          </p:cNvSpPr>
          <p:nvPr/>
        </p:nvSpPr>
        <p:spPr bwMode="auto">
          <a:xfrm>
            <a:off x="241300" y="233363"/>
            <a:ext cx="3195638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8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it-IT" sz="1400" b="1" dirty="0" smtClean="0">
                <a:solidFill>
                  <a:srgbClr val="FFFFFF"/>
                </a:solidFill>
                <a:latin typeface="MetaPlusBold" charset="0"/>
              </a:rPr>
              <a:t>Università degli Studi di Trieste</a:t>
            </a:r>
          </a:p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it-IT" sz="1400" b="1" dirty="0" smtClean="0">
              <a:solidFill>
                <a:srgbClr val="FFFFFF"/>
              </a:solidFill>
              <a:latin typeface="MetaPlusBold" charset="0"/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371600" y="1466851"/>
            <a:ext cx="4974299" cy="213360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it-IT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773774" y="3895724"/>
            <a:ext cx="6515101" cy="1743075"/>
          </a:xfrm>
        </p:spPr>
        <p:txBody>
          <a:bodyPr/>
          <a:lstStyle>
            <a:lvl1pPr marL="0" indent="0" algn="ctr">
              <a:buNone/>
              <a:defRPr sz="2400" b="1">
                <a:solidFill>
                  <a:schemeClr val="bg1"/>
                </a:solidFill>
                <a:latin typeface="MetaPlusBold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it-IT" dirty="0"/>
          </a:p>
        </p:txBody>
      </p:sp>
      <p:sp>
        <p:nvSpPr>
          <p:cNvPr id="15" name="Text Box 39"/>
          <p:cNvSpPr txBox="1">
            <a:spLocks noChangeArrowheads="1"/>
          </p:cNvSpPr>
          <p:nvPr userDrawn="1"/>
        </p:nvSpPr>
        <p:spPr bwMode="auto">
          <a:xfrm>
            <a:off x="37002" y="6236550"/>
            <a:ext cx="5270288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 fontAlgn="base">
              <a:lnSpc>
                <a:spcPct val="85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it-IT" sz="2000" b="1" dirty="0">
                <a:solidFill>
                  <a:srgbClr val="000000"/>
                </a:solidFill>
                <a:latin typeface="MetaPlusBold" charset="0"/>
              </a:rPr>
              <a:t>Dipartimento di XXX</a:t>
            </a:r>
          </a:p>
        </p:txBody>
      </p:sp>
      <p:pic>
        <p:nvPicPr>
          <p:cNvPr id="17" name="Picture 2" descr="Università� degli Studi di Trieste">
            <a:hlinkClick r:id="rId3"/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37608" y="6004407"/>
            <a:ext cx="3963530" cy="863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2400" y="-1"/>
            <a:ext cx="1371600" cy="5922885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838200" y="1466851"/>
            <a:ext cx="533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it-IT" sz="8000" dirty="0">
                <a:solidFill>
                  <a:srgbClr val="FFFFFF"/>
                </a:solidFill>
                <a:latin typeface="MetaPlusBold"/>
                <a:cs typeface="MetaPlusBold"/>
              </a:rPr>
              <a:t>“ </a:t>
            </a:r>
            <a:endParaRPr lang="en-US" sz="4000" dirty="0">
              <a:solidFill>
                <a:srgbClr val="FFFFFF"/>
              </a:solidFill>
              <a:latin typeface="MetaPlusBold"/>
              <a:cs typeface="MetaPlusBold"/>
            </a:endParaRPr>
          </a:p>
        </p:txBody>
      </p:sp>
      <p:sp>
        <p:nvSpPr>
          <p:cNvPr id="16" name="TextBox 15"/>
          <p:cNvSpPr txBox="1"/>
          <p:nvPr userDrawn="1"/>
        </p:nvSpPr>
        <p:spPr>
          <a:xfrm>
            <a:off x="6414138" y="3086368"/>
            <a:ext cx="533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it-IT" sz="8000" dirty="0">
                <a:solidFill>
                  <a:srgbClr val="FFFFFF"/>
                </a:solidFill>
                <a:latin typeface="MetaPlusBold"/>
                <a:cs typeface="MetaPlusBold"/>
              </a:rPr>
              <a:t>” </a:t>
            </a:r>
            <a:endParaRPr lang="en-US" sz="4000" dirty="0">
              <a:solidFill>
                <a:srgbClr val="FFFFFF"/>
              </a:solidFill>
              <a:latin typeface="MetaPlusBold"/>
              <a:cs typeface="MetaPlusBold"/>
            </a:endParaRPr>
          </a:p>
        </p:txBody>
      </p:sp>
    </p:spTree>
    <p:extLst>
      <p:ext uri="{BB962C8B-B14F-4D97-AF65-F5344CB8AC3E}">
        <p14:creationId xmlns:p14="http://schemas.microsoft.com/office/powerpoint/2010/main" val="2704357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it-IT" dirty="0"/>
          </a:p>
        </p:txBody>
      </p:sp>
      <p:sp>
        <p:nvSpPr>
          <p:cNvPr id="6" name="Segnaposto contenuto 2"/>
          <p:cNvSpPr>
            <a:spLocks noGrp="1"/>
          </p:cNvSpPr>
          <p:nvPr>
            <p:ph idx="1"/>
          </p:nvPr>
        </p:nvSpPr>
        <p:spPr>
          <a:xfrm>
            <a:off x="685800" y="1162050"/>
            <a:ext cx="7772400" cy="50387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5578239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Title, Text and Clip 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1" y="32084"/>
            <a:ext cx="6248400" cy="114141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it-IT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08413" cy="411321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it-IT"/>
          </a:p>
        </p:txBody>
      </p:sp>
      <p:sp>
        <p:nvSpPr>
          <p:cNvPr id="4" name="ClipArt Placeholder 3"/>
          <p:cNvSpPr>
            <a:spLocks noGrp="1"/>
          </p:cNvSpPr>
          <p:nvPr>
            <p:ph type="clipArt" sz="half" idx="2"/>
          </p:nvPr>
        </p:nvSpPr>
        <p:spPr>
          <a:xfrm>
            <a:off x="4646613" y="1981200"/>
            <a:ext cx="3810000" cy="4113213"/>
          </a:xfrm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156919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theme" Target="../theme/theme1.xml"/><Relationship Id="rId8" Type="http://schemas.openxmlformats.org/officeDocument/2006/relationships/hyperlink" Target="http://www.units.it/" TargetMode="External"/><Relationship Id="rId9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4" Type="http://schemas.openxmlformats.org/officeDocument/2006/relationships/slideLayout" Target="../slideLayouts/slideLayout10.xml"/><Relationship Id="rId5" Type="http://schemas.openxmlformats.org/officeDocument/2006/relationships/slideLayout" Target="../slideLayouts/slideLayout11.xml"/><Relationship Id="rId6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3.xml"/><Relationship Id="rId8" Type="http://schemas.openxmlformats.org/officeDocument/2006/relationships/theme" Target="../theme/theme2.xml"/><Relationship Id="rId9" Type="http://schemas.openxmlformats.org/officeDocument/2006/relationships/hyperlink" Target="http://www.units.it/" TargetMode="External"/><Relationship Id="rId10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2" Type="http://schemas.openxmlformats.org/officeDocument/2006/relationships/slideLayout" Target="../slideLayouts/slideLayout8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0.xml"/><Relationship Id="rId8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7013" y="254000"/>
            <a:ext cx="61722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it-IT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162050"/>
            <a:ext cx="7772400" cy="503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it-IT" dirty="0" smtClean="0"/>
          </a:p>
        </p:txBody>
      </p:sp>
      <p:sp>
        <p:nvSpPr>
          <p:cNvPr id="70" name="Rectangle 73"/>
          <p:cNvSpPr>
            <a:spLocks noChangeArrowheads="1"/>
          </p:cNvSpPr>
          <p:nvPr userDrawn="1"/>
        </p:nvSpPr>
        <p:spPr bwMode="auto">
          <a:xfrm>
            <a:off x="6629400" y="6607933"/>
            <a:ext cx="2362200" cy="250068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 lIns="93662" tIns="47625" rIns="93662" bIns="47625">
            <a:spAutoFit/>
          </a:bodyPr>
          <a:lstStyle/>
          <a:p>
            <a:pPr defTabSz="949325" eaLnBrk="0" fontAlgn="base" hangingPunct="0">
              <a:spcBef>
                <a:spcPct val="30000"/>
              </a:spcBef>
              <a:spcAft>
                <a:spcPct val="0"/>
              </a:spcAft>
              <a:defRPr/>
            </a:pPr>
            <a:r>
              <a:rPr lang="en-US" sz="1000" dirty="0">
                <a:solidFill>
                  <a:srgbClr val="000000"/>
                </a:solidFill>
                <a:latin typeface="Book Antiqua" pitchFamily="18" charset="0"/>
              </a:rPr>
              <a:t>Trieste,  </a:t>
            </a:r>
            <a:fld id="{2EE542FE-6289-441B-8FC0-653A98D8B0FF}" type="datetime4">
              <a:rPr lang="it-IT" sz="1000">
                <a:solidFill>
                  <a:srgbClr val="000000"/>
                </a:solidFill>
                <a:latin typeface="Book Antiqua" pitchFamily="18" charset="0"/>
              </a:rPr>
              <a:pPr defTabSz="949325" eaLnBrk="0" fontAlgn="base" hangingPunct="0">
                <a:spcBef>
                  <a:spcPct val="30000"/>
                </a:spcBef>
                <a:spcAft>
                  <a:spcPct val="0"/>
                </a:spcAft>
                <a:defRPr/>
              </a:pPr>
              <a:t>ottobre 31, 2020</a:t>
            </a:fld>
            <a:r>
              <a:rPr lang="en-GB" sz="1000" dirty="0">
                <a:solidFill>
                  <a:srgbClr val="000000"/>
                </a:solidFill>
                <a:latin typeface="Book Antiqua" pitchFamily="18" charset="0"/>
              </a:rPr>
              <a:t> </a:t>
            </a:r>
            <a:r>
              <a:rPr lang="en-US" sz="1000" dirty="0">
                <a:solidFill>
                  <a:srgbClr val="000000"/>
                </a:solidFill>
                <a:latin typeface="Book Antiqua" pitchFamily="18" charset="0"/>
              </a:rPr>
              <a:t>-  </a:t>
            </a:r>
            <a:fld id="{32DF8D24-7688-4476-B1E8-036C5E555FFB}" type="slidenum">
              <a:rPr lang="en-US" sz="1000">
                <a:solidFill>
                  <a:srgbClr val="000000"/>
                </a:solidFill>
                <a:latin typeface="Book Antiqua" pitchFamily="18" charset="0"/>
              </a:rPr>
              <a:pPr defTabSz="949325" eaLnBrk="0" fontAlgn="base" hangingPunct="0">
                <a:spcBef>
                  <a:spcPct val="30000"/>
                </a:spcBef>
                <a:spcAft>
                  <a:spcPct val="0"/>
                </a:spcAft>
                <a:defRPr/>
              </a:pPr>
              <a:t>‹n.›</a:t>
            </a:fld>
            <a:endParaRPr lang="en-US" sz="1000" dirty="0">
              <a:solidFill>
                <a:srgbClr val="000000"/>
              </a:solidFill>
              <a:latin typeface="Book Antiqua" pitchFamily="18" charset="0"/>
            </a:endParaRPr>
          </a:p>
        </p:txBody>
      </p:sp>
      <p:pic>
        <p:nvPicPr>
          <p:cNvPr id="11" name="Picture 2" descr="Università� degli Studi di Trieste">
            <a:hlinkClick r:id="rId8"/>
          </p:cNvPr>
          <p:cNvPicPr>
            <a:picLocks noChangeAspect="1" noChangeArrowheads="1"/>
          </p:cNvPicPr>
          <p:nvPr userDrawn="1"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56302" y="1"/>
            <a:ext cx="2687697" cy="585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 userDrawn="1"/>
        </p:nvSpPr>
        <p:spPr bwMode="auto">
          <a:xfrm>
            <a:off x="0" y="0"/>
            <a:ext cx="6399213" cy="1162050"/>
          </a:xfrm>
          <a:prstGeom prst="rect">
            <a:avLst/>
          </a:prstGeom>
          <a:solidFill>
            <a:srgbClr val="3B3E57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1577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8" r:id="rId5"/>
    <p:sldLayoutId id="2147483669" r:id="rId6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MetaPlusBold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MetaPlusBold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MetaPlusBold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MetaPlusBold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MetaPlusBold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MetaPlusBold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MetaPlusBold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MetaPlusBold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MetaPlusBold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MetaPlusBold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7013" y="254000"/>
            <a:ext cx="6172200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it-IT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162050"/>
            <a:ext cx="7772400" cy="503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it-IT" dirty="0" smtClean="0"/>
          </a:p>
        </p:txBody>
      </p:sp>
      <p:sp>
        <p:nvSpPr>
          <p:cNvPr id="70" name="Rectangle 73"/>
          <p:cNvSpPr>
            <a:spLocks noChangeArrowheads="1"/>
          </p:cNvSpPr>
          <p:nvPr userDrawn="1"/>
        </p:nvSpPr>
        <p:spPr bwMode="auto">
          <a:xfrm>
            <a:off x="6629400" y="6607933"/>
            <a:ext cx="2362200" cy="250068"/>
          </a:xfrm>
          <a:prstGeom prst="rect">
            <a:avLst/>
          </a:prstGeom>
          <a:noFill/>
          <a:ln w="9525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 lIns="93662" tIns="47625" rIns="93662" bIns="47625">
            <a:spAutoFit/>
          </a:bodyPr>
          <a:lstStyle/>
          <a:p>
            <a:pPr defTabSz="949325" eaLnBrk="0" fontAlgn="base" hangingPunct="0">
              <a:spcBef>
                <a:spcPct val="30000"/>
              </a:spcBef>
              <a:spcAft>
                <a:spcPct val="0"/>
              </a:spcAft>
              <a:defRPr/>
            </a:pPr>
            <a:r>
              <a:rPr lang="en-US" sz="1000" dirty="0">
                <a:solidFill>
                  <a:srgbClr val="000000"/>
                </a:solidFill>
                <a:latin typeface="Book Antiqua" pitchFamily="18" charset="0"/>
              </a:rPr>
              <a:t>Trieste,  </a:t>
            </a:r>
            <a:fld id="{2EE542FE-6289-441B-8FC0-653A98D8B0FF}" type="datetime4">
              <a:rPr lang="it-IT" sz="1000">
                <a:solidFill>
                  <a:srgbClr val="000000"/>
                </a:solidFill>
                <a:latin typeface="Book Antiqua" pitchFamily="18" charset="0"/>
              </a:rPr>
              <a:pPr defTabSz="949325" eaLnBrk="0" fontAlgn="base" hangingPunct="0">
                <a:spcBef>
                  <a:spcPct val="30000"/>
                </a:spcBef>
                <a:spcAft>
                  <a:spcPct val="0"/>
                </a:spcAft>
                <a:defRPr/>
              </a:pPr>
              <a:t>ottobre 31, 2020</a:t>
            </a:fld>
            <a:r>
              <a:rPr lang="en-GB" sz="1000" dirty="0">
                <a:solidFill>
                  <a:srgbClr val="000000"/>
                </a:solidFill>
                <a:latin typeface="Book Antiqua" pitchFamily="18" charset="0"/>
              </a:rPr>
              <a:t> </a:t>
            </a:r>
            <a:r>
              <a:rPr lang="en-US" sz="1000" dirty="0">
                <a:solidFill>
                  <a:srgbClr val="000000"/>
                </a:solidFill>
                <a:latin typeface="Book Antiqua" pitchFamily="18" charset="0"/>
              </a:rPr>
              <a:t>-  </a:t>
            </a:r>
            <a:fld id="{32DF8D24-7688-4476-B1E8-036C5E555FFB}" type="slidenum">
              <a:rPr lang="en-US" sz="1000">
                <a:solidFill>
                  <a:srgbClr val="000000"/>
                </a:solidFill>
                <a:latin typeface="Book Antiqua" pitchFamily="18" charset="0"/>
              </a:rPr>
              <a:pPr defTabSz="949325" eaLnBrk="0" fontAlgn="base" hangingPunct="0">
                <a:spcBef>
                  <a:spcPct val="30000"/>
                </a:spcBef>
                <a:spcAft>
                  <a:spcPct val="0"/>
                </a:spcAft>
                <a:defRPr/>
              </a:pPr>
              <a:t>‹n.›</a:t>
            </a:fld>
            <a:endParaRPr lang="en-US" sz="1000" dirty="0">
              <a:solidFill>
                <a:srgbClr val="000000"/>
              </a:solidFill>
              <a:latin typeface="Book Antiqua" pitchFamily="18" charset="0"/>
            </a:endParaRPr>
          </a:p>
        </p:txBody>
      </p:sp>
      <p:pic>
        <p:nvPicPr>
          <p:cNvPr id="11" name="Picture 2" descr="Università� degli Studi di Trieste">
            <a:hlinkClick r:id="rId9"/>
          </p:cNvPr>
          <p:cNvPicPr>
            <a:picLocks noChangeAspect="1" noChangeArrowheads="1"/>
          </p:cNvPicPr>
          <p:nvPr userDrawn="1"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456302" y="1"/>
            <a:ext cx="2687697" cy="585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 userDrawn="1"/>
        </p:nvSpPr>
        <p:spPr bwMode="auto">
          <a:xfrm>
            <a:off x="0" y="0"/>
            <a:ext cx="6399213" cy="1162050"/>
          </a:xfrm>
          <a:prstGeom prst="rect">
            <a:avLst/>
          </a:prstGeom>
          <a:solidFill>
            <a:srgbClr val="3B3E57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2400">
              <a:solidFill>
                <a:srgbClr val="000000"/>
              </a:solidFill>
              <a:latin typeface="Times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1577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9" r:id="rId5"/>
    <p:sldLayoutId id="2147483728" r:id="rId6"/>
    <p:sldLayoutId id="2147483729" r:id="rId7"/>
  </p:sldLayoutIdLst>
  <p:timing>
    <p:tnLst>
      <p:par>
        <p:cTn xmlns:p14="http://schemas.microsoft.com/office/powerpoint/2010/main" id="1" dur="indefinite" restart="never" nodeType="tmRoot"/>
      </p:par>
    </p:tnLst>
  </p:timing>
  <p:hf sldNum="0"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MetaPlusBold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MetaPlusBold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MetaPlusBold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MetaPlusBold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bg1"/>
          </a:solidFill>
          <a:latin typeface="MetaPlusBold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MetaPlusBold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MetaPlusBold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MetaPlusBold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600">
          <a:solidFill>
            <a:schemeClr val="tx1"/>
          </a:solidFill>
          <a:latin typeface="MetaPlusBold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MetaPlusBold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B2FC42-F4BE-374C-8649-508219A1DD86}" type="datetimeFigureOut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31/10/20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15FE23-50F9-BE49-A30D-FA67FD97AB17}" type="slidenum">
              <a:rPr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‹n.›</a:t>
            </a:fld>
            <a:endParaRPr lang="it-IT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68204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0.png"/><Relationship Id="rId12" Type="http://schemas.openxmlformats.org/officeDocument/2006/relationships/image" Target="../media/image21.png"/><Relationship Id="rId13" Type="http://schemas.openxmlformats.org/officeDocument/2006/relationships/image" Target="../media/image22.png"/><Relationship Id="rId14" Type="http://schemas.openxmlformats.org/officeDocument/2006/relationships/image" Target="../media/image23.png"/><Relationship Id="rId15" Type="http://schemas.openxmlformats.org/officeDocument/2006/relationships/image" Target="../media/image24.png"/><Relationship Id="rId16" Type="http://schemas.openxmlformats.org/officeDocument/2006/relationships/image" Target="../media/image25.png"/><Relationship Id="rId17" Type="http://schemas.openxmlformats.org/officeDocument/2006/relationships/image" Target="../media/image26.png"/><Relationship Id="rId18" Type="http://schemas.openxmlformats.org/officeDocument/2006/relationships/image" Target="../media/image27.png"/><Relationship Id="rId19" Type="http://schemas.openxmlformats.org/officeDocument/2006/relationships/image" Target="../media/image28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image" Target="../media/image18.png"/><Relationship Id="rId10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1" Type="http://schemas.openxmlformats.org/officeDocument/2006/relationships/slideLayout" Target="../slideLayouts/slideLayout20.xml"/><Relationship Id="rId2" Type="http://schemas.openxmlformats.org/officeDocument/2006/relationships/notesSlide" Target="../notesSlides/notesSlide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5.jpg"/><Relationship Id="rId3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7" Type="http://schemas.openxmlformats.org/officeDocument/2006/relationships/image" Target="../media/image38.png"/><Relationship Id="rId8" Type="http://schemas.openxmlformats.org/officeDocument/2006/relationships/image" Target="../media/image39.png"/><Relationship Id="rId9" Type="http://schemas.openxmlformats.org/officeDocument/2006/relationships/image" Target="../media/image40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5.jpg"/><Relationship Id="rId3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5.jpg"/><Relationship Id="rId3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4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image" Target="../media/image49.png"/><Relationship Id="rId6" Type="http://schemas.openxmlformats.org/officeDocument/2006/relationships/image" Target="../media/image50.png"/><Relationship Id="rId7" Type="http://schemas.openxmlformats.org/officeDocument/2006/relationships/image" Target="../media/image51.png"/><Relationship Id="rId8" Type="http://schemas.openxmlformats.org/officeDocument/2006/relationships/image" Target="../media/image52.png"/><Relationship Id="rId9" Type="http://schemas.openxmlformats.org/officeDocument/2006/relationships/image" Target="../media/image53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5.jpg"/><Relationship Id="rId3" Type="http://schemas.openxmlformats.org/officeDocument/2006/relationships/image" Target="../media/image54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5" Type="http://schemas.openxmlformats.org/officeDocument/2006/relationships/image" Target="../media/image59.png"/><Relationship Id="rId6" Type="http://schemas.openxmlformats.org/officeDocument/2006/relationships/image" Target="../media/image60.png"/><Relationship Id="rId7" Type="http://schemas.openxmlformats.org/officeDocument/2006/relationships/image" Target="../media/image61.png"/><Relationship Id="rId8" Type="http://schemas.openxmlformats.org/officeDocument/2006/relationships/image" Target="../media/image62.png"/><Relationship Id="rId9" Type="http://schemas.openxmlformats.org/officeDocument/2006/relationships/image" Target="../media/image63.png"/><Relationship Id="rId10" Type="http://schemas.openxmlformats.org/officeDocument/2006/relationships/image" Target="../media/image64.png"/><Relationship Id="rId11" Type="http://schemas.openxmlformats.org/officeDocument/2006/relationships/image" Target="../media/image65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69.png"/><Relationship Id="rId5" Type="http://schemas.openxmlformats.org/officeDocument/2006/relationships/image" Target="../media/image70.png"/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7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1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2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3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4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5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7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5.jpg"/><Relationship Id="rId3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5.jpg"/><Relationship Id="rId3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5.jpg"/><Relationship Id="rId3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5.jpg"/><Relationship Id="rId3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5.jpg"/><Relationship Id="rId3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8" name="Rectangle 4"/>
          <p:cNvSpPr>
            <a:spLocks noGrp="1" noChangeArrowheads="1"/>
          </p:cNvSpPr>
          <p:nvPr>
            <p:ph type="ctrTitle"/>
          </p:nvPr>
        </p:nvSpPr>
        <p:spPr>
          <a:xfrm>
            <a:off x="1295399" y="918498"/>
            <a:ext cx="5934657" cy="3165277"/>
          </a:xfrm>
        </p:spPr>
        <p:txBody>
          <a:bodyPr/>
          <a:lstStyle/>
          <a:p>
            <a:r>
              <a:rPr lang="it-IT" sz="4400" dirty="0" smtClean="0"/>
              <a:t>LE SCRITTURE NAZIONALI. </a:t>
            </a:r>
            <a:br>
              <a:rPr lang="it-IT" sz="4400" dirty="0" smtClean="0"/>
            </a:br>
            <a:r>
              <a:rPr lang="it-IT" sz="4400" dirty="0"/>
              <a:t>LA BENEVENTANA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0" y="6123059"/>
            <a:ext cx="2766033" cy="59546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483225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995" y="1907446"/>
            <a:ext cx="907047" cy="700900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43391" y="1577611"/>
            <a:ext cx="700900" cy="1030735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69934" y="1825185"/>
            <a:ext cx="700900" cy="700900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7889" y="1783758"/>
            <a:ext cx="659670" cy="824588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33908" y="1891130"/>
            <a:ext cx="659671" cy="70090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9928" y="1929731"/>
            <a:ext cx="577211" cy="948276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3488" y="1929731"/>
            <a:ext cx="494753" cy="907047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4591" y="1726212"/>
            <a:ext cx="618441" cy="865818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4826" y="3021214"/>
            <a:ext cx="700900" cy="1030735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8001" y="3235276"/>
            <a:ext cx="907047" cy="824588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9598" y="3276505"/>
            <a:ext cx="659671" cy="783359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9269" y="3276505"/>
            <a:ext cx="659671" cy="659671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31215" y="3196265"/>
            <a:ext cx="618441" cy="1154423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71931" y="3276505"/>
            <a:ext cx="700900" cy="907047"/>
          </a:xfrm>
          <a:prstGeom prst="rect">
            <a:avLst/>
          </a:prstGeom>
        </p:spPr>
      </p:pic>
      <p:pic>
        <p:nvPicPr>
          <p:cNvPr id="16" name="Immagine 15"/>
          <p:cNvPicPr>
            <a:picLocks noChangeAspect="1"/>
          </p:cNvPicPr>
          <p:nvPr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5106" y="3317735"/>
            <a:ext cx="577211" cy="742129"/>
          </a:xfrm>
          <a:prstGeom prst="rect">
            <a:avLst/>
          </a:prstGeom>
        </p:spPr>
      </p:pic>
      <p:pic>
        <p:nvPicPr>
          <p:cNvPr id="17" name="Immagine 16"/>
          <p:cNvPicPr>
            <a:picLocks noChangeAspect="1"/>
          </p:cNvPicPr>
          <p:nvPr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4591" y="3144902"/>
            <a:ext cx="1401800" cy="907047"/>
          </a:xfrm>
          <a:prstGeom prst="rect">
            <a:avLst/>
          </a:prstGeom>
        </p:spPr>
      </p:pic>
      <p:pic>
        <p:nvPicPr>
          <p:cNvPr id="19" name="Immagine 18"/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995" y="4570662"/>
            <a:ext cx="618442" cy="659671"/>
          </a:xfrm>
          <a:prstGeom prst="rect">
            <a:avLst/>
          </a:prstGeom>
        </p:spPr>
      </p:pic>
      <p:pic>
        <p:nvPicPr>
          <p:cNvPr id="20" name="Immagine 19"/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82593" y="4463714"/>
            <a:ext cx="1113194" cy="989506"/>
          </a:xfrm>
          <a:prstGeom prst="rect">
            <a:avLst/>
          </a:prstGeom>
        </p:spPr>
      </p:pic>
      <p:sp>
        <p:nvSpPr>
          <p:cNvPr id="21" name="Titolo 1"/>
          <p:cNvSpPr txBox="1">
            <a:spLocks/>
          </p:cNvSpPr>
          <p:nvPr/>
        </p:nvSpPr>
        <p:spPr>
          <a:xfrm>
            <a:off x="227013" y="245163"/>
            <a:ext cx="6172200" cy="790575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r>
              <a:rPr lang="it-IT"/>
              <a:t>LEZIONE 8</a:t>
            </a:r>
          </a:p>
        </p:txBody>
      </p:sp>
    </p:spTree>
    <p:extLst>
      <p:ext uri="{BB962C8B-B14F-4D97-AF65-F5344CB8AC3E}">
        <p14:creationId xmlns:p14="http://schemas.microsoft.com/office/powerpoint/2010/main" val="19247327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0348" y="160976"/>
            <a:ext cx="4175260" cy="3225593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6083" y="266804"/>
            <a:ext cx="2984500" cy="27305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11700" y="3663566"/>
            <a:ext cx="3927815" cy="2942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22110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315657" y="1502581"/>
            <a:ext cx="88283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>
                <a:latin typeface="Garamond"/>
                <a:cs typeface="Garamond"/>
              </a:rPr>
              <a:t>Le scritture insulari (maiuscola e minuscola)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0" y="2653162"/>
            <a:ext cx="8699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buFontTx/>
              <a:buChar char="-"/>
            </a:pPr>
            <a:r>
              <a:rPr lang="it-IT" sz="2800">
                <a:latin typeface="Garamond"/>
                <a:cs typeface="Garamond"/>
              </a:rPr>
              <a:t>minuscola insulare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0" y="3414783"/>
            <a:ext cx="92427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it-IT" sz="2800">
                <a:latin typeface="Garamond"/>
                <a:cs typeface="Garamond"/>
                <a:sym typeface="Wingdings"/>
              </a:rPr>
              <a:t> decisamente minuscola</a:t>
            </a:r>
            <a:endParaRPr lang="it-IT" sz="2800">
              <a:latin typeface="Garamond"/>
              <a:cs typeface="Garamond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0" y="4176404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it-IT" sz="2800">
                <a:latin typeface="Garamond"/>
                <a:cs typeface="Garamond"/>
                <a:sym typeface="Wingdings"/>
              </a:rPr>
              <a:t>-	maiuscola insulare: onciale = minuscola ins. : semionciale</a:t>
            </a:r>
            <a:endParaRPr lang="it-IT" sz="2800">
              <a:latin typeface="Garamond"/>
              <a:cs typeface="Garamond"/>
            </a:endParaRPr>
          </a:p>
        </p:txBody>
      </p:sp>
      <p:sp>
        <p:nvSpPr>
          <p:cNvPr id="7" name="Titolo 1"/>
          <p:cNvSpPr txBox="1">
            <a:spLocks/>
          </p:cNvSpPr>
          <p:nvPr/>
        </p:nvSpPr>
        <p:spPr>
          <a:xfrm>
            <a:off x="227013" y="245163"/>
            <a:ext cx="6172200" cy="790575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r>
              <a:rPr lang="it-IT"/>
              <a:t>LEZIONE 8</a:t>
            </a:r>
          </a:p>
        </p:txBody>
      </p:sp>
    </p:spTree>
    <p:extLst>
      <p:ext uri="{BB962C8B-B14F-4D97-AF65-F5344CB8AC3E}">
        <p14:creationId xmlns:p14="http://schemas.microsoft.com/office/powerpoint/2010/main" val="2537074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5800" y="0"/>
            <a:ext cx="52198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96190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315657" y="1502581"/>
            <a:ext cx="88283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>
                <a:latin typeface="Garamond"/>
                <a:cs typeface="Garamond"/>
              </a:rPr>
              <a:t>La minuscola insulare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0" y="2653162"/>
            <a:ext cx="8783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buFontTx/>
              <a:buChar char="-"/>
            </a:pPr>
            <a:r>
              <a:rPr lang="it-IT" sz="2800">
                <a:latin typeface="Garamond"/>
                <a:cs typeface="Garamond"/>
              </a:rPr>
              <a:t>lettere caratteristiche: a           r                  (s        )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26811" y="3414783"/>
            <a:ext cx="92427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it-IT" sz="2800">
                <a:latin typeface="Garamond"/>
                <a:cs typeface="Garamond"/>
                <a:sym typeface="Wingdings"/>
              </a:rPr>
              <a:t>-	attacco aste a dente di lupo</a:t>
            </a:r>
            <a:endParaRPr lang="it-IT" sz="2800">
              <a:latin typeface="Garamond"/>
              <a:cs typeface="Garamond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26414" y="2725840"/>
            <a:ext cx="321786" cy="455863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88808" y="2653162"/>
            <a:ext cx="493297" cy="709114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4188" y="2725859"/>
            <a:ext cx="449179" cy="718686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8980" y="4090736"/>
            <a:ext cx="4602177" cy="626587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26811" y="5077815"/>
            <a:ext cx="92427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it-IT" sz="2800">
                <a:latin typeface="Garamond"/>
                <a:cs typeface="Garamond"/>
                <a:sym typeface="Wingdings"/>
              </a:rPr>
              <a:t>-	legature caratteristiche</a:t>
            </a:r>
            <a:endParaRPr lang="it-IT" sz="2800">
              <a:latin typeface="Garamond"/>
              <a:cs typeface="Garamond"/>
            </a:endParaRP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8701" y="5871410"/>
            <a:ext cx="2031332" cy="677111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8431" y="6002421"/>
            <a:ext cx="1494589" cy="546100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9904" y="5871410"/>
            <a:ext cx="2001253" cy="721382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4188" y="5990676"/>
            <a:ext cx="1358232" cy="557845"/>
          </a:xfrm>
          <a:prstGeom prst="rect">
            <a:avLst/>
          </a:prstGeom>
        </p:spPr>
      </p:pic>
      <p:sp>
        <p:nvSpPr>
          <p:cNvPr id="15" name="Titolo 1"/>
          <p:cNvSpPr txBox="1">
            <a:spLocks/>
          </p:cNvSpPr>
          <p:nvPr/>
        </p:nvSpPr>
        <p:spPr>
          <a:xfrm>
            <a:off x="227013" y="245163"/>
            <a:ext cx="6172200" cy="790575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r>
              <a:rPr lang="it-IT"/>
              <a:t>LEZIONE 8</a:t>
            </a:r>
          </a:p>
        </p:txBody>
      </p:sp>
    </p:spTree>
    <p:extLst>
      <p:ext uri="{BB962C8B-B14F-4D97-AF65-F5344CB8AC3E}">
        <p14:creationId xmlns:p14="http://schemas.microsoft.com/office/powerpoint/2010/main" val="8487485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0" y="2653162"/>
            <a:ext cx="878305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buFontTx/>
              <a:buChar char="-"/>
            </a:pPr>
            <a:r>
              <a:rPr lang="it-IT" sz="2800">
                <a:latin typeface="Garamond"/>
                <a:cs typeface="Garamond"/>
              </a:rPr>
              <a:t>sistema abbreviativo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315657" y="1502581"/>
            <a:ext cx="88283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>
                <a:latin typeface="Garamond"/>
                <a:cs typeface="Garamond"/>
              </a:rPr>
              <a:t>La minuscola insulare</a:t>
            </a:r>
          </a:p>
        </p:txBody>
      </p:sp>
      <p:pic>
        <p:nvPicPr>
          <p:cNvPr id="16" name="Immagine 1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472110" y="3182136"/>
            <a:ext cx="8338894" cy="3438132"/>
          </a:xfrm>
          <a:prstGeom prst="rect">
            <a:avLst/>
          </a:prstGeom>
        </p:spPr>
      </p:pic>
      <p:sp>
        <p:nvSpPr>
          <p:cNvPr id="5" name="Titolo 1"/>
          <p:cNvSpPr txBox="1">
            <a:spLocks/>
          </p:cNvSpPr>
          <p:nvPr/>
        </p:nvSpPr>
        <p:spPr>
          <a:xfrm>
            <a:off x="227013" y="245163"/>
            <a:ext cx="6172200" cy="790575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r>
              <a:rPr lang="it-IT"/>
              <a:t>LEZIONE 8</a:t>
            </a:r>
          </a:p>
        </p:txBody>
      </p:sp>
    </p:spTree>
    <p:extLst>
      <p:ext uri="{BB962C8B-B14F-4D97-AF65-F5344CB8AC3E}">
        <p14:creationId xmlns:p14="http://schemas.microsoft.com/office/powerpoint/2010/main" val="25145176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315657" y="1502581"/>
            <a:ext cx="88283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>
                <a:latin typeface="Garamond"/>
                <a:cs typeface="Garamond"/>
              </a:rPr>
              <a:t>Le scritture merovingiche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0" y="2653162"/>
            <a:ext cx="8699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buFontTx/>
              <a:buChar char="-"/>
            </a:pPr>
            <a:r>
              <a:rPr lang="it-IT" sz="2800">
                <a:latin typeface="Garamond"/>
                <a:cs typeface="Garamond"/>
              </a:rPr>
              <a:t>Francia (Gallia), VII-VIII/IX secolo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0" y="3414783"/>
            <a:ext cx="92427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it-IT" sz="2800">
                <a:latin typeface="Garamond"/>
                <a:cs typeface="Garamond"/>
                <a:sym typeface="Wingdings"/>
              </a:rPr>
              <a:t>-	apparato burocratico, uffici pubblici</a:t>
            </a:r>
            <a:endParaRPr lang="it-IT" sz="2800">
              <a:latin typeface="Garamond"/>
              <a:cs typeface="Garamond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0" y="4176404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buFontTx/>
              <a:buChar char="-"/>
            </a:pPr>
            <a:r>
              <a:rPr lang="it-IT" sz="2800">
                <a:latin typeface="Garamond"/>
                <a:cs typeface="Garamond"/>
                <a:sym typeface="Wingdings"/>
              </a:rPr>
              <a:t>dalla cancelleria provinciale alla cancelleria merovingica,</a:t>
            </a:r>
          </a:p>
          <a:p>
            <a:pPr lvl="1"/>
            <a:r>
              <a:rPr lang="it-IT" sz="2800">
                <a:latin typeface="Garamond"/>
                <a:cs typeface="Garamond"/>
                <a:sym typeface="Wingdings"/>
              </a:rPr>
              <a:t>	aggiunta di artifici ad artifici</a:t>
            </a:r>
            <a:endParaRPr lang="it-IT" sz="2800">
              <a:latin typeface="Garamond"/>
              <a:cs typeface="Garamond"/>
            </a:endParaRPr>
          </a:p>
        </p:txBody>
      </p:sp>
      <p:sp>
        <p:nvSpPr>
          <p:cNvPr id="7" name="Titolo 1"/>
          <p:cNvSpPr txBox="1">
            <a:spLocks/>
          </p:cNvSpPr>
          <p:nvPr/>
        </p:nvSpPr>
        <p:spPr>
          <a:xfrm>
            <a:off x="227013" y="245163"/>
            <a:ext cx="6172200" cy="790575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r>
              <a:rPr lang="it-IT"/>
              <a:t>LEZIONE 8</a:t>
            </a:r>
          </a:p>
        </p:txBody>
      </p:sp>
    </p:spTree>
    <p:extLst>
      <p:ext uri="{BB962C8B-B14F-4D97-AF65-F5344CB8AC3E}">
        <p14:creationId xmlns:p14="http://schemas.microsoft.com/office/powerpoint/2010/main" val="7113342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3239086" y="1877276"/>
            <a:ext cx="26340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>
                <a:latin typeface="Garamond"/>
                <a:cs typeface="Garamond"/>
              </a:rPr>
              <a:t>corsiva nuova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3256369" y="5290690"/>
            <a:ext cx="236630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>
                <a:latin typeface="Garamond"/>
                <a:cs typeface="Garamond"/>
              </a:rPr>
              <a:t>merovingica</a:t>
            </a:r>
          </a:p>
        </p:txBody>
      </p:sp>
      <p:cxnSp>
        <p:nvCxnSpPr>
          <p:cNvPr id="6" name="Connettore 1 5"/>
          <p:cNvCxnSpPr/>
          <p:nvPr/>
        </p:nvCxnSpPr>
        <p:spPr>
          <a:xfrm>
            <a:off x="4439521" y="2523607"/>
            <a:ext cx="0" cy="885340"/>
          </a:xfrm>
          <a:prstGeom prst="line">
            <a:avLst/>
          </a:prstGeom>
          <a:ln w="3810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asellaDiTesto 8"/>
          <p:cNvSpPr txBox="1"/>
          <p:nvPr/>
        </p:nvSpPr>
        <p:spPr>
          <a:xfrm>
            <a:off x="953087" y="3513571"/>
            <a:ext cx="78740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>
                <a:latin typeface="Garamond"/>
                <a:cs typeface="Garamond"/>
              </a:rPr>
              <a:t>(corsiva nuova della cancelleria provinciale)</a:t>
            </a:r>
          </a:p>
        </p:txBody>
      </p:sp>
      <p:cxnSp>
        <p:nvCxnSpPr>
          <p:cNvPr id="10" name="Connettore 1 9"/>
          <p:cNvCxnSpPr/>
          <p:nvPr/>
        </p:nvCxnSpPr>
        <p:spPr>
          <a:xfrm>
            <a:off x="4439521" y="4156696"/>
            <a:ext cx="0" cy="885340"/>
          </a:xfrm>
          <a:prstGeom prst="line">
            <a:avLst/>
          </a:prstGeom>
          <a:ln w="3810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itolo 1"/>
          <p:cNvSpPr txBox="1">
            <a:spLocks/>
          </p:cNvSpPr>
          <p:nvPr/>
        </p:nvSpPr>
        <p:spPr>
          <a:xfrm>
            <a:off x="227013" y="245163"/>
            <a:ext cx="6172200" cy="790575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r>
              <a:rPr lang="it-IT"/>
              <a:t>LEZIONE 8</a:t>
            </a:r>
          </a:p>
        </p:txBody>
      </p:sp>
    </p:spTree>
    <p:extLst>
      <p:ext uri="{BB962C8B-B14F-4D97-AF65-F5344CB8AC3E}">
        <p14:creationId xmlns:p14="http://schemas.microsoft.com/office/powerpoint/2010/main" val="5700370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315657" y="1502581"/>
            <a:ext cx="88283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>
                <a:latin typeface="Garamond"/>
                <a:cs typeface="Garamond"/>
              </a:rPr>
              <a:t>Le scritture merovingiche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0" y="2653162"/>
            <a:ext cx="8699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buFontTx/>
              <a:buChar char="-"/>
            </a:pPr>
            <a:r>
              <a:rPr lang="it-IT" sz="2800">
                <a:latin typeface="Garamond"/>
                <a:cs typeface="Garamond"/>
              </a:rPr>
              <a:t>37 diplomi dei re merovingi 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0" y="3414783"/>
            <a:ext cx="92427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it-IT" sz="2800">
                <a:latin typeface="Garamond"/>
                <a:cs typeface="Garamond"/>
                <a:sym typeface="Wingdings"/>
              </a:rPr>
              <a:t>-	VIII secolo: dalla cancelleria ai libri (Luxeuil, Corbie)</a:t>
            </a:r>
            <a:endParaRPr lang="it-IT" sz="2800">
              <a:latin typeface="Garamond"/>
              <a:cs typeface="Garamond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0" y="4176404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it-IT" sz="2800">
                <a:latin typeface="Garamond"/>
                <a:cs typeface="Garamond"/>
                <a:sym typeface="Wingdings"/>
              </a:rPr>
              <a:t> </a:t>
            </a:r>
            <a:r>
              <a:rPr lang="it-IT" sz="2800" i="1">
                <a:latin typeface="Garamond"/>
                <a:cs typeface="Garamond"/>
                <a:sym typeface="Wingdings"/>
              </a:rPr>
              <a:t>Littera Luxoviensis</a:t>
            </a:r>
            <a:r>
              <a:rPr lang="it-IT" sz="2800">
                <a:latin typeface="Garamond"/>
                <a:cs typeface="Garamond"/>
                <a:sym typeface="Wingdings"/>
              </a:rPr>
              <a:t>; </a:t>
            </a:r>
            <a:r>
              <a:rPr lang="it-IT" sz="2800" i="1">
                <a:latin typeface="Garamond"/>
                <a:cs typeface="Garamond"/>
                <a:sym typeface="Wingdings"/>
              </a:rPr>
              <a:t>scriptura(e) Corbeiensis/es</a:t>
            </a:r>
            <a:endParaRPr lang="it-IT" sz="2800">
              <a:latin typeface="Garamond"/>
              <a:cs typeface="Garamond"/>
            </a:endParaRPr>
          </a:p>
        </p:txBody>
      </p:sp>
      <p:sp>
        <p:nvSpPr>
          <p:cNvPr id="7" name="Titolo 1"/>
          <p:cNvSpPr txBox="1">
            <a:spLocks/>
          </p:cNvSpPr>
          <p:nvPr/>
        </p:nvSpPr>
        <p:spPr>
          <a:xfrm>
            <a:off x="227013" y="144151"/>
            <a:ext cx="6172200" cy="790575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r>
              <a:rPr lang="it-IT"/>
              <a:t>LEZIONE 8</a:t>
            </a:r>
          </a:p>
        </p:txBody>
      </p:sp>
    </p:spTree>
    <p:extLst>
      <p:ext uri="{BB962C8B-B14F-4D97-AF65-F5344CB8AC3E}">
        <p14:creationId xmlns:p14="http://schemas.microsoft.com/office/powerpoint/2010/main" val="4675233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70100" y="0"/>
            <a:ext cx="5001647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98180" y="6269846"/>
            <a:ext cx="6213961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>
                <a:latin typeface="Garamond"/>
                <a:cs typeface="Garamond"/>
              </a:rPr>
              <a:t>Diploma del re Childeberto, anno 695</a:t>
            </a:r>
          </a:p>
        </p:txBody>
      </p:sp>
    </p:spTree>
    <p:extLst>
      <p:ext uri="{BB962C8B-B14F-4D97-AF65-F5344CB8AC3E}">
        <p14:creationId xmlns:p14="http://schemas.microsoft.com/office/powerpoint/2010/main" val="17096578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227013" y="2253517"/>
            <a:ext cx="81964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buFont typeface="Arial"/>
              <a:buChar char="•"/>
            </a:pPr>
            <a:r>
              <a:rPr lang="it-IT" sz="2800">
                <a:latin typeface="Garamond"/>
                <a:cs typeface="Garamond"/>
              </a:rPr>
              <a:t>scritture insulari (Irlanda e Britannia), VII-XI sec.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227013" y="2922909"/>
            <a:ext cx="85294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buFont typeface="Arial"/>
              <a:buChar char="•"/>
            </a:pPr>
            <a:r>
              <a:rPr lang="it-IT" sz="2800">
                <a:latin typeface="Garamond"/>
                <a:cs typeface="Garamond"/>
              </a:rPr>
              <a:t>scritture merovingiche (Francia), VII </a:t>
            </a:r>
            <a:r>
              <a:rPr lang="mr-IN" sz="2800">
                <a:latin typeface="Garamond"/>
                <a:cs typeface="Garamond"/>
              </a:rPr>
              <a:t>–</a:t>
            </a:r>
            <a:r>
              <a:rPr lang="it-IT" sz="2800">
                <a:latin typeface="Garamond"/>
                <a:cs typeface="Garamond"/>
              </a:rPr>
              <a:t> VIII/IX sec.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227013" y="3592301"/>
            <a:ext cx="81964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buFont typeface="Arial"/>
              <a:buChar char="•"/>
            </a:pPr>
            <a:r>
              <a:rPr lang="it-IT" sz="2800">
                <a:latin typeface="Garamond"/>
                <a:cs typeface="Garamond"/>
              </a:rPr>
              <a:t>scrittura visigotica (Spagna), VIII-XI sec.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227013" y="4261690"/>
            <a:ext cx="86282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buFont typeface="Arial"/>
              <a:buChar char="•"/>
            </a:pPr>
            <a:r>
              <a:rPr lang="it-IT" sz="2800">
                <a:latin typeface="Garamond"/>
                <a:cs typeface="Garamond"/>
                <a:sym typeface="Wingdings"/>
              </a:rPr>
              <a:t>scrittura beneventana (Italia meridionale), VIII-XIII sec.</a:t>
            </a:r>
            <a:endParaRPr lang="it-IT" sz="2800">
              <a:latin typeface="Garamond"/>
              <a:cs typeface="Garamond"/>
            </a:endParaRPr>
          </a:p>
        </p:txBody>
      </p:sp>
      <p:sp>
        <p:nvSpPr>
          <p:cNvPr id="6" name="Titolo 1"/>
          <p:cNvSpPr txBox="1">
            <a:spLocks/>
          </p:cNvSpPr>
          <p:nvPr/>
        </p:nvSpPr>
        <p:spPr>
          <a:xfrm>
            <a:off x="227013" y="245163"/>
            <a:ext cx="6172200" cy="790575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r>
              <a:rPr lang="it-IT"/>
              <a:t>LEZIONE 8</a:t>
            </a:r>
          </a:p>
        </p:txBody>
      </p:sp>
    </p:spTree>
    <p:extLst>
      <p:ext uri="{BB962C8B-B14F-4D97-AF65-F5344CB8AC3E}">
        <p14:creationId xmlns:p14="http://schemas.microsoft.com/office/powerpoint/2010/main" val="36986976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400" y="1358900"/>
            <a:ext cx="9080500" cy="41275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25400" y="5738600"/>
            <a:ext cx="877277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>
                <a:latin typeface="Garamond"/>
                <a:cs typeface="Garamond"/>
              </a:rPr>
              <a:t>compressione laterale; aste allungate e sinuose; alto numero di</a:t>
            </a:r>
          </a:p>
          <a:p>
            <a:r>
              <a:rPr lang="it-IT" sz="2800">
                <a:latin typeface="Garamond"/>
                <a:cs typeface="Garamond"/>
              </a:rPr>
              <a:t>legature, anche artificiose</a:t>
            </a:r>
          </a:p>
        </p:txBody>
      </p:sp>
      <p:sp>
        <p:nvSpPr>
          <p:cNvPr id="4" name="Ovale 3"/>
          <p:cNvSpPr/>
          <p:nvPr/>
        </p:nvSpPr>
        <p:spPr>
          <a:xfrm>
            <a:off x="6483684" y="1358900"/>
            <a:ext cx="1203158" cy="1261311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Ovale 4"/>
          <p:cNvSpPr/>
          <p:nvPr/>
        </p:nvSpPr>
        <p:spPr>
          <a:xfrm>
            <a:off x="2459789" y="3876842"/>
            <a:ext cx="668422" cy="68179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Ovale 5"/>
          <p:cNvSpPr/>
          <p:nvPr/>
        </p:nvSpPr>
        <p:spPr>
          <a:xfrm>
            <a:off x="1534695" y="4719053"/>
            <a:ext cx="925094" cy="826168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328091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714239" y="1348424"/>
            <a:ext cx="6857999" cy="4161151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98180" y="4585425"/>
            <a:ext cx="283417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 i="1">
                <a:latin typeface="Garamond"/>
                <a:cs typeface="Garamond"/>
              </a:rPr>
              <a:t>littera Luxoviensis</a:t>
            </a:r>
          </a:p>
        </p:txBody>
      </p:sp>
    </p:spTree>
    <p:extLst>
      <p:ext uri="{BB962C8B-B14F-4D97-AF65-F5344CB8AC3E}">
        <p14:creationId xmlns:p14="http://schemas.microsoft.com/office/powerpoint/2010/main" val="200243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898037" y="-191893"/>
            <a:ext cx="5347927" cy="9144001"/>
          </a:xfrm>
          <a:prstGeom prst="rect">
            <a:avLst/>
          </a:prstGeom>
        </p:spPr>
      </p:pic>
      <p:sp>
        <p:nvSpPr>
          <p:cNvPr id="3" name="Ovale 2"/>
          <p:cNvSpPr/>
          <p:nvPr/>
        </p:nvSpPr>
        <p:spPr>
          <a:xfrm>
            <a:off x="5801895" y="2446421"/>
            <a:ext cx="855579" cy="1016000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Ovale 3"/>
          <p:cNvSpPr/>
          <p:nvPr/>
        </p:nvSpPr>
        <p:spPr>
          <a:xfrm>
            <a:off x="4170947" y="4291263"/>
            <a:ext cx="882316" cy="815474"/>
          </a:xfrm>
          <a:prstGeom prst="ellipse">
            <a:avLst/>
          </a:prstGeom>
          <a:noFill/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489629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315657" y="1502581"/>
            <a:ext cx="882834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>
                <a:latin typeface="Garamond"/>
                <a:cs typeface="Garamond"/>
              </a:rPr>
              <a:t>Lettere corsive in ambito librario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315657" y="2670363"/>
            <a:ext cx="293026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>
                <a:latin typeface="Garamond"/>
                <a:cs typeface="Garamond"/>
              </a:rPr>
              <a:t>c ‘crestata’ 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472417" y="2528819"/>
            <a:ext cx="1602338" cy="719417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355542" y="4675549"/>
            <a:ext cx="293026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>
                <a:latin typeface="Garamond"/>
                <a:cs typeface="Garamond"/>
              </a:rPr>
              <a:t>o ‘a goccia’ 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783685" y="4669179"/>
            <a:ext cx="1004233" cy="478206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315657" y="5475058"/>
            <a:ext cx="293026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>
                <a:latin typeface="Garamond"/>
                <a:cs typeface="Garamond"/>
              </a:rPr>
              <a:t>t con occhiello a sinistra </a:t>
            </a: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128040" y="5641865"/>
            <a:ext cx="895858" cy="660105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9736" y="2307986"/>
            <a:ext cx="728579" cy="947153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9620" y="4355111"/>
            <a:ext cx="568159" cy="946932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81769" y="5711147"/>
            <a:ext cx="506010" cy="572012"/>
          </a:xfrm>
          <a:prstGeom prst="rect">
            <a:avLst/>
          </a:prstGeom>
        </p:spPr>
      </p:pic>
      <p:sp>
        <p:nvSpPr>
          <p:cNvPr id="15" name="CasellaDiTesto 14"/>
          <p:cNvSpPr txBox="1"/>
          <p:nvPr/>
        </p:nvSpPr>
        <p:spPr>
          <a:xfrm>
            <a:off x="315657" y="3755131"/>
            <a:ext cx="189013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200">
                <a:latin typeface="Garamond"/>
                <a:cs typeface="Garamond"/>
              </a:rPr>
              <a:t>e alta</a:t>
            </a:r>
          </a:p>
        </p:txBody>
      </p:sp>
      <p:pic>
        <p:nvPicPr>
          <p:cNvPr id="16" name="Immagine 15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743093" y="3558096"/>
            <a:ext cx="684085" cy="879538"/>
          </a:xfrm>
          <a:prstGeom prst="rect">
            <a:avLst/>
          </a:prstGeom>
        </p:spPr>
      </p:pic>
      <p:pic>
        <p:nvPicPr>
          <p:cNvPr id="17" name="Immagine 16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907952" y="3498990"/>
            <a:ext cx="967789" cy="744453"/>
          </a:xfrm>
          <a:prstGeom prst="rect">
            <a:avLst/>
          </a:prstGeom>
        </p:spPr>
      </p:pic>
      <p:sp>
        <p:nvSpPr>
          <p:cNvPr id="18" name="Titolo 1"/>
          <p:cNvSpPr txBox="1">
            <a:spLocks/>
          </p:cNvSpPr>
          <p:nvPr/>
        </p:nvSpPr>
        <p:spPr>
          <a:xfrm>
            <a:off x="227013" y="144151"/>
            <a:ext cx="6172200" cy="790575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r>
              <a:rPr lang="it-IT"/>
              <a:t>LEZIONE 8</a:t>
            </a:r>
          </a:p>
        </p:txBody>
      </p:sp>
    </p:spTree>
    <p:extLst>
      <p:ext uri="{BB962C8B-B14F-4D97-AF65-F5344CB8AC3E}">
        <p14:creationId xmlns:p14="http://schemas.microsoft.com/office/powerpoint/2010/main" val="7119792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315657" y="1502581"/>
            <a:ext cx="88283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>
                <a:latin typeface="Garamond"/>
                <a:cs typeface="Garamond"/>
              </a:rPr>
              <a:t>La scrittura visigotica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0" y="2391552"/>
            <a:ext cx="8699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buFontTx/>
              <a:buChar char="-"/>
            </a:pPr>
            <a:r>
              <a:rPr lang="it-IT" sz="2800">
                <a:latin typeface="Garamond"/>
                <a:cs typeface="Garamond"/>
              </a:rPr>
              <a:t>nome improprio </a:t>
            </a:r>
            <a:r>
              <a:rPr lang="it-IT" sz="2800">
                <a:latin typeface="Garamond"/>
                <a:cs typeface="Garamond"/>
                <a:sym typeface="Wingdings"/>
              </a:rPr>
              <a:t> usata dall’VIII all’XI secolo</a:t>
            </a:r>
            <a:endParaRPr lang="it-IT" sz="2800">
              <a:latin typeface="Garamond"/>
              <a:cs typeface="Garamond"/>
            </a:endParaRPr>
          </a:p>
        </p:txBody>
      </p:sp>
      <p:sp>
        <p:nvSpPr>
          <p:cNvPr id="8" name="Titolo 1"/>
          <p:cNvSpPr txBox="1">
            <a:spLocks/>
          </p:cNvSpPr>
          <p:nvPr/>
        </p:nvSpPr>
        <p:spPr>
          <a:xfrm>
            <a:off x="227013" y="245163"/>
            <a:ext cx="6172200" cy="790575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r>
              <a:rPr lang="it-IT"/>
              <a:t>LEZIONE 8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0" y="3366052"/>
            <a:ext cx="8699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buFontTx/>
              <a:buChar char="-"/>
            </a:pPr>
            <a:r>
              <a:rPr lang="it-IT" sz="2800">
                <a:latin typeface="Garamond"/>
                <a:cs typeface="Garamond"/>
              </a:rPr>
              <a:t>corsiva nuova, con influenze delle scritture librarie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0" y="4250868"/>
            <a:ext cx="92427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buFontTx/>
              <a:buChar char="-"/>
            </a:pPr>
            <a:r>
              <a:rPr lang="it-IT" sz="2800">
                <a:latin typeface="Garamond"/>
                <a:cs typeface="Garamond"/>
                <a:sym typeface="Wingdings"/>
              </a:rPr>
              <a:t>abbreviazioni con omissione delle vocali</a:t>
            </a:r>
            <a:endParaRPr lang="it-IT" sz="2800">
              <a:latin typeface="Garamond"/>
              <a:cs typeface="Garamond"/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0" y="5135683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buFontTx/>
              <a:buChar char="-"/>
            </a:pPr>
            <a:r>
              <a:rPr lang="it-IT" sz="2800">
                <a:latin typeface="Garamond"/>
                <a:cs typeface="Garamond"/>
                <a:sym typeface="Wingdings"/>
              </a:rPr>
              <a:t>motivi decorativi nelle scritture distintive</a:t>
            </a:r>
            <a:endParaRPr lang="it-IT" sz="2800">
              <a:latin typeface="Garamond"/>
              <a:cs typeface="Garamond"/>
            </a:endParaRPr>
          </a:p>
        </p:txBody>
      </p:sp>
    </p:spTree>
    <p:extLst>
      <p:ext uri="{BB962C8B-B14F-4D97-AF65-F5344CB8AC3E}">
        <p14:creationId xmlns:p14="http://schemas.microsoft.com/office/powerpoint/2010/main" val="11839262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94484" y="0"/>
            <a:ext cx="49560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907673"/>
            <a:ext cx="9144000" cy="4012557"/>
          </a:xfrm>
          <a:prstGeom prst="rect">
            <a:avLst/>
          </a:prstGeom>
        </p:spPr>
      </p:pic>
      <p:sp>
        <p:nvSpPr>
          <p:cNvPr id="3" name="Titolo 1"/>
          <p:cNvSpPr txBox="1">
            <a:spLocks/>
          </p:cNvSpPr>
          <p:nvPr/>
        </p:nvSpPr>
        <p:spPr>
          <a:xfrm>
            <a:off x="227013" y="144151"/>
            <a:ext cx="6172200" cy="790575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r>
              <a:rPr lang="it-IT"/>
              <a:t>LEZIONE 8</a:t>
            </a:r>
          </a:p>
        </p:txBody>
      </p:sp>
    </p:spTree>
    <p:extLst>
      <p:ext uri="{BB962C8B-B14F-4D97-AF65-F5344CB8AC3E}">
        <p14:creationId xmlns:p14="http://schemas.microsoft.com/office/powerpoint/2010/main" val="21665038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315657" y="1502581"/>
            <a:ext cx="88283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>
                <a:latin typeface="Garamond"/>
                <a:cs typeface="Garamond"/>
              </a:rPr>
              <a:t>La scrittura beneventana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0" y="2653162"/>
            <a:ext cx="86995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buFontTx/>
              <a:buChar char="-"/>
            </a:pPr>
            <a:r>
              <a:rPr lang="it-IT" sz="2800">
                <a:latin typeface="Garamond"/>
                <a:cs typeface="Garamond"/>
              </a:rPr>
              <a:t>Italia meridionale, ducato di Spoleto e Benevento, esclusa Calabria, inclusa Dalmazia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0" y="3891836"/>
            <a:ext cx="9242778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buFontTx/>
              <a:buChar char="-"/>
            </a:pPr>
            <a:r>
              <a:rPr lang="it-IT" sz="2800">
                <a:latin typeface="Garamond"/>
                <a:cs typeface="Garamond"/>
                <a:sym typeface="Wingdings"/>
              </a:rPr>
              <a:t>formazione: fine VIII secolo</a:t>
            </a:r>
            <a:br>
              <a:rPr lang="it-IT" sz="2800">
                <a:latin typeface="Garamond"/>
                <a:cs typeface="Garamond"/>
                <a:sym typeface="Wingdings"/>
              </a:rPr>
            </a:br>
            <a:r>
              <a:rPr lang="it-IT" sz="2800">
                <a:latin typeface="Garamond"/>
                <a:cs typeface="Garamond"/>
                <a:sym typeface="Wingdings"/>
              </a:rPr>
              <a:t>canonizzazione: X secolo (Benevento)</a:t>
            </a:r>
          </a:p>
          <a:p>
            <a:pPr lvl="1"/>
            <a:r>
              <a:rPr lang="it-IT" sz="2800">
                <a:latin typeface="Garamond"/>
                <a:cs typeface="Garamond"/>
                <a:sym typeface="Wingdings"/>
              </a:rPr>
              <a:t>	tipizzazioni (cassinese, barese): XI secolo</a:t>
            </a:r>
          </a:p>
          <a:p>
            <a:pPr lvl="1"/>
            <a:r>
              <a:rPr lang="it-IT" sz="2800">
                <a:latin typeface="Garamond"/>
                <a:cs typeface="Garamond"/>
                <a:sym typeface="Wingdings"/>
              </a:rPr>
              <a:t>	longevità:  XIII, XIV, XV secolo</a:t>
            </a:r>
          </a:p>
          <a:p>
            <a:pPr lvl="1"/>
            <a:endParaRPr lang="it-IT" sz="2800">
              <a:latin typeface="Garamond"/>
              <a:cs typeface="Garamond"/>
              <a:sym typeface="Wingdings"/>
            </a:endParaRPr>
          </a:p>
          <a:p>
            <a:pPr lvl="1"/>
            <a:r>
              <a:rPr lang="it-IT" sz="2800">
                <a:latin typeface="Garamond"/>
                <a:cs typeface="Garamond"/>
                <a:sym typeface="Wingdings"/>
              </a:rPr>
              <a:t>	SCRITTURA TOTALE (libri, documenti, usuale)</a:t>
            </a:r>
          </a:p>
        </p:txBody>
      </p:sp>
      <p:sp>
        <p:nvSpPr>
          <p:cNvPr id="7" name="Titolo 1"/>
          <p:cNvSpPr txBox="1">
            <a:spLocks/>
          </p:cNvSpPr>
          <p:nvPr/>
        </p:nvSpPr>
        <p:spPr>
          <a:xfrm>
            <a:off x="227013" y="245163"/>
            <a:ext cx="6172200" cy="790575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r>
              <a:rPr lang="it-IT"/>
              <a:t>LEZIONE 8</a:t>
            </a:r>
          </a:p>
        </p:txBody>
      </p:sp>
    </p:spTree>
    <p:extLst>
      <p:ext uri="{BB962C8B-B14F-4D97-AF65-F5344CB8AC3E}">
        <p14:creationId xmlns:p14="http://schemas.microsoft.com/office/powerpoint/2010/main" val="38407429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315657" y="1502581"/>
            <a:ext cx="88283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>
                <a:latin typeface="Garamond"/>
                <a:cs typeface="Garamond"/>
              </a:rPr>
              <a:t>La scrittura beneventana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0" y="2653162"/>
            <a:ext cx="8699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buFontTx/>
              <a:buChar char="-"/>
            </a:pPr>
            <a:r>
              <a:rPr lang="it-IT" sz="2800">
                <a:latin typeface="Garamond"/>
                <a:cs typeface="Garamond"/>
              </a:rPr>
              <a:t>origine: corsiva nuova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0" y="3333781"/>
            <a:ext cx="914400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buFontTx/>
              <a:buChar char="-"/>
            </a:pPr>
            <a:r>
              <a:rPr lang="it-IT" sz="2800">
                <a:latin typeface="Garamond"/>
                <a:cs typeface="Garamond"/>
                <a:sym typeface="Wingdings"/>
              </a:rPr>
              <a:t>lettere caratteristiche</a:t>
            </a:r>
          </a:p>
          <a:p>
            <a:pPr lvl="1"/>
            <a:endParaRPr lang="it-IT" sz="2800">
              <a:latin typeface="Garamond"/>
              <a:cs typeface="Garamond"/>
              <a:sym typeface="Wingdings"/>
            </a:endParaRPr>
          </a:p>
          <a:p>
            <a:pPr lvl="1"/>
            <a:r>
              <a:rPr lang="it-IT" sz="3200">
                <a:latin typeface="Garamond"/>
                <a:cs typeface="Garamond"/>
                <a:sym typeface="Wingdings"/>
              </a:rPr>
              <a:t>a			    r			e	                     t</a:t>
            </a:r>
          </a:p>
          <a:p>
            <a:pPr marL="914400" lvl="1" indent="-457200">
              <a:buFontTx/>
              <a:buChar char="-"/>
            </a:pPr>
            <a:endParaRPr lang="it-IT" sz="2800">
              <a:latin typeface="Garamond"/>
              <a:cs typeface="Garamond"/>
              <a:sym typeface="Wingdings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114926" y="4276558"/>
            <a:ext cx="609600" cy="609600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327689" y="4390554"/>
            <a:ext cx="965830" cy="386332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168917" y="4018136"/>
            <a:ext cx="785354" cy="950692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924362" y="4166459"/>
            <a:ext cx="571787" cy="667085"/>
          </a:xfrm>
          <a:prstGeom prst="rect">
            <a:avLst/>
          </a:prstGeom>
        </p:spPr>
      </p:pic>
      <p:sp>
        <p:nvSpPr>
          <p:cNvPr id="12" name="CasellaDiTesto 11"/>
          <p:cNvSpPr txBox="1"/>
          <p:nvPr/>
        </p:nvSpPr>
        <p:spPr>
          <a:xfrm>
            <a:off x="152400" y="5222780"/>
            <a:ext cx="8699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buFontTx/>
              <a:buChar char="-"/>
            </a:pPr>
            <a:r>
              <a:rPr lang="it-IT" sz="2800">
                <a:latin typeface="Garamond"/>
                <a:cs typeface="Garamond"/>
              </a:rPr>
              <a:t>legature con i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875915" y="5985013"/>
            <a:ext cx="926167" cy="448145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935173" y="5977112"/>
            <a:ext cx="839309" cy="537158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183287" y="5953757"/>
            <a:ext cx="839307" cy="583866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827527" y="5809115"/>
            <a:ext cx="846131" cy="879976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844690" y="5940085"/>
            <a:ext cx="684296" cy="456198"/>
          </a:xfrm>
          <a:prstGeom prst="rect">
            <a:avLst/>
          </a:prstGeom>
        </p:spPr>
      </p:pic>
      <p:pic>
        <p:nvPicPr>
          <p:cNvPr id="15" name="Immagine 14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799106" y="5921745"/>
            <a:ext cx="943101" cy="544097"/>
          </a:xfrm>
          <a:prstGeom prst="rect">
            <a:avLst/>
          </a:prstGeom>
        </p:spPr>
      </p:pic>
      <p:sp>
        <p:nvSpPr>
          <p:cNvPr id="16" name="Titolo 1"/>
          <p:cNvSpPr txBox="1">
            <a:spLocks/>
          </p:cNvSpPr>
          <p:nvPr/>
        </p:nvSpPr>
        <p:spPr>
          <a:xfrm>
            <a:off x="227013" y="245163"/>
            <a:ext cx="6172200" cy="790575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r>
              <a:rPr lang="it-IT"/>
              <a:t>LEZIONE 8</a:t>
            </a:r>
          </a:p>
        </p:txBody>
      </p:sp>
    </p:spTree>
    <p:extLst>
      <p:ext uri="{BB962C8B-B14F-4D97-AF65-F5344CB8AC3E}">
        <p14:creationId xmlns:p14="http://schemas.microsoft.com/office/powerpoint/2010/main" val="27483514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495245" y="-1495246"/>
            <a:ext cx="6153509" cy="9144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98180" y="6029214"/>
            <a:ext cx="4175943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200">
                <a:latin typeface="Garamond"/>
                <a:cs typeface="Garamond"/>
              </a:rPr>
              <a:t>Cherubini Pratesi Tav. 62</a:t>
            </a:r>
          </a:p>
        </p:txBody>
      </p:sp>
    </p:spTree>
    <p:extLst>
      <p:ext uri="{BB962C8B-B14F-4D97-AF65-F5344CB8AC3E}">
        <p14:creationId xmlns:p14="http://schemas.microsoft.com/office/powerpoint/2010/main" val="28810944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315657" y="1502581"/>
            <a:ext cx="88283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>
                <a:latin typeface="Garamond"/>
                <a:cs typeface="Garamond"/>
              </a:rPr>
              <a:t>Le scritture insulari (maiuscola e minuscola)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0" y="2653162"/>
            <a:ext cx="8699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buFontTx/>
              <a:buChar char="-"/>
            </a:pPr>
            <a:r>
              <a:rPr lang="it-IT" sz="2800">
                <a:latin typeface="Garamond"/>
                <a:cs typeface="Garamond"/>
              </a:rPr>
              <a:t>Britannia: no apparato burocratico romano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0" y="3409720"/>
            <a:ext cx="92427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it-IT" sz="2800">
                <a:latin typeface="Garamond"/>
                <a:cs typeface="Garamond"/>
                <a:sym typeface="Wingdings"/>
              </a:rPr>
              <a:t>-	IV-V secolo ecclesiastici in fuga dal Continente</a:t>
            </a:r>
            <a:endParaRPr lang="it-IT" sz="2800">
              <a:latin typeface="Garamond"/>
              <a:cs typeface="Garamond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0" y="4166278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it-IT" sz="2800">
                <a:latin typeface="Garamond"/>
                <a:cs typeface="Garamond"/>
                <a:sym typeface="Wingdings"/>
              </a:rPr>
              <a:t>-	fondazione di monasteri: Irlanda, Inghilterra</a:t>
            </a:r>
            <a:endParaRPr lang="it-IT" sz="2800">
              <a:latin typeface="Garamond"/>
              <a:cs typeface="Garamond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0" y="4922836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it-IT" sz="2800">
                <a:latin typeface="Garamond"/>
                <a:cs typeface="Garamond"/>
                <a:sym typeface="Wingdings"/>
              </a:rPr>
              <a:t>-	Gregorio Magno e Agostino (di Canterbury)</a:t>
            </a:r>
            <a:endParaRPr lang="it-IT" sz="2800">
              <a:latin typeface="Garamond"/>
              <a:cs typeface="Garamond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0" y="5679395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it-IT" sz="2800">
                <a:latin typeface="Garamond"/>
                <a:cs typeface="Garamond"/>
                <a:sym typeface="Wingdings"/>
              </a:rPr>
              <a:t>-	contatti con l’alfabeto latino: scritture librarie</a:t>
            </a:r>
            <a:endParaRPr lang="it-IT" sz="2800">
              <a:latin typeface="Garamond"/>
              <a:cs typeface="Garamond"/>
            </a:endParaRPr>
          </a:p>
        </p:txBody>
      </p:sp>
      <p:sp>
        <p:nvSpPr>
          <p:cNvPr id="10" name="Titolo 1"/>
          <p:cNvSpPr txBox="1">
            <a:spLocks/>
          </p:cNvSpPr>
          <p:nvPr/>
        </p:nvSpPr>
        <p:spPr>
          <a:xfrm>
            <a:off x="227013" y="245163"/>
            <a:ext cx="6172200" cy="790575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r>
              <a:rPr lang="it-IT"/>
              <a:t>LEZIONE 8</a:t>
            </a:r>
          </a:p>
        </p:txBody>
      </p:sp>
    </p:spTree>
    <p:extLst>
      <p:ext uri="{BB962C8B-B14F-4D97-AF65-F5344CB8AC3E}">
        <p14:creationId xmlns:p14="http://schemas.microsoft.com/office/powerpoint/2010/main" val="200617307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315657" y="1502581"/>
            <a:ext cx="88283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>
                <a:latin typeface="Garamond"/>
                <a:cs typeface="Garamond"/>
              </a:rPr>
              <a:t>La beneventana cassinese (dall’XI secolo)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0" y="2653162"/>
            <a:ext cx="8699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buFontTx/>
              <a:buChar char="-"/>
            </a:pPr>
            <a:r>
              <a:rPr lang="it-IT" sz="2800">
                <a:latin typeface="Garamond"/>
                <a:cs typeface="Garamond"/>
              </a:rPr>
              <a:t>uso di una penna a punta larga e obliqua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0" y="3333781"/>
            <a:ext cx="91440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buFontTx/>
              <a:buChar char="-"/>
            </a:pPr>
            <a:r>
              <a:rPr lang="it-IT" sz="2800">
                <a:latin typeface="Garamond"/>
                <a:cs typeface="Garamond"/>
                <a:sym typeface="Wingdings"/>
              </a:rPr>
              <a:t>effetto losanghe sovrapposte (i, m, n, u)</a:t>
            </a:r>
          </a:p>
          <a:p>
            <a:pPr marL="914400" lvl="1" indent="-457200">
              <a:buFontTx/>
              <a:buChar char="-"/>
            </a:pPr>
            <a:endParaRPr lang="it-IT" sz="2800">
              <a:latin typeface="Garamond"/>
              <a:cs typeface="Garamond"/>
              <a:sym typeface="Wingdings"/>
            </a:endParaRPr>
          </a:p>
          <a:p>
            <a:pPr lvl="1"/>
            <a:endParaRPr lang="it-IT" sz="2800">
              <a:latin typeface="Garamond"/>
              <a:cs typeface="Garamond"/>
              <a:sym typeface="Wingdings"/>
            </a:endParaRPr>
          </a:p>
          <a:p>
            <a:pPr lvl="1"/>
            <a:endParaRPr lang="it-IT" sz="2800">
              <a:latin typeface="Garamond"/>
              <a:cs typeface="Garamond"/>
              <a:sym typeface="Wingdings"/>
            </a:endParaRPr>
          </a:p>
          <a:p>
            <a:pPr marL="914400" lvl="1" indent="-457200">
              <a:buFontTx/>
              <a:buChar char="-"/>
            </a:pPr>
            <a:endParaRPr lang="it-IT" sz="2800">
              <a:latin typeface="Garamond"/>
              <a:cs typeface="Garamond"/>
              <a:sym typeface="Wingdings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152400" y="5222780"/>
            <a:ext cx="8699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buFontTx/>
              <a:buChar char="-"/>
            </a:pPr>
            <a:r>
              <a:rPr lang="it-IT" sz="2800">
                <a:latin typeface="Garamond"/>
                <a:cs typeface="Garamond"/>
              </a:rPr>
              <a:t>orizzontalità dei tratti terminanti sul rigo superiore</a:t>
            </a:r>
          </a:p>
        </p:txBody>
      </p:sp>
      <p:pic>
        <p:nvPicPr>
          <p:cNvPr id="16" name="Immagine 1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530909" y="3491607"/>
            <a:ext cx="720561" cy="1921496"/>
          </a:xfrm>
          <a:prstGeom prst="rect">
            <a:avLst/>
          </a:prstGeom>
        </p:spPr>
      </p:pic>
      <p:pic>
        <p:nvPicPr>
          <p:cNvPr id="17" name="Immagine 1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5066539" y="3052055"/>
            <a:ext cx="627313" cy="2707351"/>
          </a:xfrm>
          <a:prstGeom prst="rect">
            <a:avLst/>
          </a:prstGeom>
        </p:spPr>
      </p:pic>
      <p:pic>
        <p:nvPicPr>
          <p:cNvPr id="18" name="Immagine 1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408421" y="5626711"/>
            <a:ext cx="686134" cy="1134760"/>
          </a:xfrm>
          <a:prstGeom prst="rect">
            <a:avLst/>
          </a:prstGeom>
        </p:spPr>
      </p:pic>
      <p:pic>
        <p:nvPicPr>
          <p:cNvPr id="20" name="Immagine 1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145332" y="5772944"/>
            <a:ext cx="803108" cy="959268"/>
          </a:xfrm>
          <a:prstGeom prst="rect">
            <a:avLst/>
          </a:prstGeom>
        </p:spPr>
      </p:pic>
      <p:sp>
        <p:nvSpPr>
          <p:cNvPr id="10" name="Titolo 1"/>
          <p:cNvSpPr txBox="1">
            <a:spLocks/>
          </p:cNvSpPr>
          <p:nvPr/>
        </p:nvSpPr>
        <p:spPr>
          <a:xfrm>
            <a:off x="227013" y="245163"/>
            <a:ext cx="6172200" cy="790575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r>
              <a:rPr lang="it-IT"/>
              <a:t>LEZIONE 8</a:t>
            </a:r>
          </a:p>
        </p:txBody>
      </p:sp>
    </p:spTree>
    <p:extLst>
      <p:ext uri="{BB962C8B-B14F-4D97-AF65-F5344CB8AC3E}">
        <p14:creationId xmlns:p14="http://schemas.microsoft.com/office/powerpoint/2010/main" val="41126175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691799" y="-519763"/>
            <a:ext cx="3760403" cy="9144002"/>
          </a:xfrm>
          <a:prstGeom prst="rect">
            <a:avLst/>
          </a:prstGeom>
        </p:spPr>
      </p:pic>
      <p:sp>
        <p:nvSpPr>
          <p:cNvPr id="3" name="Titolo 1"/>
          <p:cNvSpPr txBox="1">
            <a:spLocks/>
          </p:cNvSpPr>
          <p:nvPr/>
        </p:nvSpPr>
        <p:spPr>
          <a:xfrm>
            <a:off x="227013" y="245163"/>
            <a:ext cx="6172200" cy="790575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r>
              <a:rPr lang="it-IT"/>
              <a:t>LEZIONE 8</a:t>
            </a:r>
          </a:p>
        </p:txBody>
      </p:sp>
    </p:spTree>
    <p:extLst>
      <p:ext uri="{BB962C8B-B14F-4D97-AF65-F5344CB8AC3E}">
        <p14:creationId xmlns:p14="http://schemas.microsoft.com/office/powerpoint/2010/main" val="19112010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906073" y="-506400"/>
            <a:ext cx="5331854" cy="9144000"/>
          </a:xfrm>
          <a:prstGeom prst="rect">
            <a:avLst/>
          </a:prstGeom>
        </p:spPr>
      </p:pic>
      <p:sp>
        <p:nvSpPr>
          <p:cNvPr id="3" name="Titolo 1"/>
          <p:cNvSpPr txBox="1">
            <a:spLocks/>
          </p:cNvSpPr>
          <p:nvPr/>
        </p:nvSpPr>
        <p:spPr>
          <a:xfrm>
            <a:off x="227013" y="245163"/>
            <a:ext cx="6172200" cy="790575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r>
              <a:rPr lang="it-IT"/>
              <a:t>LEZIONE 8 </a:t>
            </a:r>
          </a:p>
        </p:txBody>
      </p:sp>
    </p:spTree>
    <p:extLst>
      <p:ext uri="{BB962C8B-B14F-4D97-AF65-F5344CB8AC3E}">
        <p14:creationId xmlns:p14="http://schemas.microsoft.com/office/powerpoint/2010/main" val="32676819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/>
          </p:cNvSpPr>
          <p:nvPr/>
        </p:nvSpPr>
        <p:spPr>
          <a:xfrm>
            <a:off x="227013" y="144151"/>
            <a:ext cx="6172200" cy="790575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r>
              <a:rPr lang="it-IT"/>
              <a:t>LEZIONE 8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990811" y="-584489"/>
            <a:ext cx="5162378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8795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/>
          </p:cNvSpPr>
          <p:nvPr/>
        </p:nvSpPr>
        <p:spPr>
          <a:xfrm>
            <a:off x="227013" y="144151"/>
            <a:ext cx="6172200" cy="790575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r>
              <a:rPr lang="it-IT"/>
              <a:t>LEZIONE 8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325776" y="-822590"/>
            <a:ext cx="4511498" cy="912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956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/>
          </p:cNvSpPr>
          <p:nvPr/>
        </p:nvSpPr>
        <p:spPr>
          <a:xfrm>
            <a:off x="227013" y="144151"/>
            <a:ext cx="6172200" cy="790575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r>
              <a:rPr lang="it-IT"/>
              <a:t>LEZIONE 8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473801" y="-1108552"/>
            <a:ext cx="4196397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7148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 txBox="1">
            <a:spLocks/>
          </p:cNvSpPr>
          <p:nvPr/>
        </p:nvSpPr>
        <p:spPr>
          <a:xfrm>
            <a:off x="227013" y="144151"/>
            <a:ext cx="6172200" cy="790575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r>
              <a:rPr lang="it-IT"/>
              <a:t>LEZIONE 8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470663" y="-1004871"/>
            <a:ext cx="4202674" cy="914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1841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/>
          <p:cNvSpPr txBox="1"/>
          <p:nvPr/>
        </p:nvSpPr>
        <p:spPr>
          <a:xfrm>
            <a:off x="315657" y="1502581"/>
            <a:ext cx="88283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>
                <a:latin typeface="Garamond"/>
                <a:cs typeface="Garamond"/>
              </a:rPr>
              <a:t>La maiuscola insulare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0" y="2653162"/>
            <a:ext cx="8699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14400" lvl="1" indent="-457200">
              <a:buFontTx/>
              <a:buChar char="-"/>
            </a:pPr>
            <a:r>
              <a:rPr lang="it-IT" sz="2800" i="1">
                <a:latin typeface="Garamond"/>
                <a:cs typeface="Garamond"/>
              </a:rPr>
              <a:t>alias</a:t>
            </a:r>
            <a:r>
              <a:rPr lang="it-IT" sz="2800">
                <a:latin typeface="Garamond"/>
                <a:cs typeface="Garamond"/>
              </a:rPr>
              <a:t> semionciale insulare (!) 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0" y="3414783"/>
            <a:ext cx="92427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it-IT" sz="2800">
                <a:latin typeface="Garamond"/>
                <a:cs typeface="Garamond"/>
                <a:sym typeface="Wingdings"/>
              </a:rPr>
              <a:t> alfabeto semionciale, ma forte contenimento bilineare</a:t>
            </a:r>
            <a:endParaRPr lang="it-IT" sz="2800">
              <a:latin typeface="Garamond"/>
              <a:cs typeface="Garamond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0" y="4176404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it-IT" sz="2800">
                <a:latin typeface="Garamond"/>
                <a:cs typeface="Garamond"/>
                <a:sym typeface="Wingdings"/>
              </a:rPr>
              <a:t>-	VI-VII secolo, influenza scritture celtiche</a:t>
            </a:r>
            <a:endParaRPr lang="it-IT" sz="2800">
              <a:latin typeface="Garamond"/>
              <a:cs typeface="Garamond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0" y="4938025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it-IT" sz="2800">
                <a:latin typeface="Garamond"/>
                <a:cs typeface="Garamond"/>
                <a:sym typeface="Wingdings"/>
              </a:rPr>
              <a:t>-	codici prestigiosi: Book of Kells, Lindisfarne Gospels</a:t>
            </a:r>
            <a:r>
              <a:rPr lang="mr-IN" sz="2800">
                <a:latin typeface="Garamond"/>
                <a:cs typeface="Garamond"/>
                <a:sym typeface="Wingdings"/>
              </a:rPr>
              <a:t>…</a:t>
            </a:r>
            <a:r>
              <a:rPr lang="it-IT" sz="2800">
                <a:latin typeface="Garamond"/>
                <a:cs typeface="Garamond"/>
                <a:sym typeface="Wingdings"/>
              </a:rPr>
              <a:t> </a:t>
            </a:r>
            <a:endParaRPr lang="it-IT" sz="2800">
              <a:latin typeface="Garamond"/>
              <a:cs typeface="Garamond"/>
            </a:endParaRPr>
          </a:p>
        </p:txBody>
      </p:sp>
      <p:sp>
        <p:nvSpPr>
          <p:cNvPr id="7" name="Titolo 1"/>
          <p:cNvSpPr txBox="1">
            <a:spLocks/>
          </p:cNvSpPr>
          <p:nvPr/>
        </p:nvSpPr>
        <p:spPr>
          <a:xfrm>
            <a:off x="227013" y="245163"/>
            <a:ext cx="6172200" cy="790575"/>
          </a:xfrm>
          <a:prstGeom prst="rect">
            <a:avLst/>
          </a:prstGeom>
        </p:spPr>
        <p:txBody>
          <a:bodyPr/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bg1"/>
                </a:solidFill>
                <a:latin typeface="MetaPlusBold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" pitchFamily="18" charset="0"/>
              </a:defRPr>
            </a:lvl9pPr>
          </a:lstStyle>
          <a:p>
            <a:r>
              <a:rPr lang="it-IT"/>
              <a:t>LEZIONE 8</a:t>
            </a:r>
          </a:p>
        </p:txBody>
      </p:sp>
    </p:spTree>
    <p:extLst>
      <p:ext uri="{BB962C8B-B14F-4D97-AF65-F5344CB8AC3E}">
        <p14:creationId xmlns:p14="http://schemas.microsoft.com/office/powerpoint/2010/main" val="16016231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1700" y="0"/>
            <a:ext cx="4793742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94240" y="6308986"/>
            <a:ext cx="627277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>
                <a:latin typeface="Garamond"/>
                <a:cs typeface="Garamond"/>
              </a:rPr>
              <a:t>London, British Library, Cotton Nero D IV </a:t>
            </a:r>
          </a:p>
        </p:txBody>
      </p:sp>
    </p:spTree>
    <p:extLst>
      <p:ext uri="{BB962C8B-B14F-4D97-AF65-F5344CB8AC3E}">
        <p14:creationId xmlns:p14="http://schemas.microsoft.com/office/powerpoint/2010/main" val="24239930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9000" y="0"/>
            <a:ext cx="481431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75364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0"/>
            <a:ext cx="48760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6349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0"/>
            <a:ext cx="48629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4507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66900" y="0"/>
            <a:ext cx="5384945" cy="685800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94240" y="6308986"/>
            <a:ext cx="553463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>
                <a:latin typeface="Garamond"/>
                <a:cs typeface="Garamond"/>
              </a:rPr>
              <a:t>Dublin, Trinity College Library, MS 58</a:t>
            </a:r>
          </a:p>
        </p:txBody>
      </p:sp>
    </p:spTree>
    <p:extLst>
      <p:ext uri="{BB962C8B-B14F-4D97-AF65-F5344CB8AC3E}">
        <p14:creationId xmlns:p14="http://schemas.microsoft.com/office/powerpoint/2010/main" val="11238959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2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_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Times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it-IT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8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10393</TotalTime>
  <Words>394</Words>
  <Application>Microsoft Macintosh PowerPoint</Application>
  <PresentationFormat>Presentazione su schermo (4:3)</PresentationFormat>
  <Paragraphs>100</Paragraphs>
  <Slides>36</Slides>
  <Notes>2</Notes>
  <HiddenSlides>0</HiddenSlides>
  <MMClips>0</MMClips>
  <ScaleCrop>false</ScaleCrop>
  <HeadingPairs>
    <vt:vector size="4" baseType="variant">
      <vt:variant>
        <vt:lpstr>Tema</vt:lpstr>
      </vt:variant>
      <vt:variant>
        <vt:i4>3</vt:i4>
      </vt:variant>
      <vt:variant>
        <vt:lpstr>Titoli diapositive</vt:lpstr>
      </vt:variant>
      <vt:variant>
        <vt:i4>36</vt:i4>
      </vt:variant>
    </vt:vector>
  </HeadingPairs>
  <TitlesOfParts>
    <vt:vector size="39" baseType="lpstr">
      <vt:lpstr>2_Blank Presentation</vt:lpstr>
      <vt:lpstr>3_Blank Presentation</vt:lpstr>
      <vt:lpstr>Tema di Office</vt:lpstr>
      <vt:lpstr>LE SCRITTURE NAZIONALI.  LA BENEVENTANA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  <vt:lpstr>Presentazione di PowerPoint</vt:lpstr>
    </vt:vector>
  </TitlesOfParts>
  <Company>Università di Udine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Università degli Studi di Trieste  </dc:title>
  <dc:creator>Laura Pani</dc:creator>
  <cp:lastModifiedBy>Laura Pani</cp:lastModifiedBy>
  <cp:revision>148</cp:revision>
  <dcterms:created xsi:type="dcterms:W3CDTF">2020-10-02T08:50:20Z</dcterms:created>
  <dcterms:modified xsi:type="dcterms:W3CDTF">2020-10-31T08:55:11Z</dcterms:modified>
</cp:coreProperties>
</file>