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1"/>
  </p:notesMasterIdLst>
  <p:sldIdLst>
    <p:sldId id="256" r:id="rId3"/>
    <p:sldId id="257" r:id="rId4"/>
    <p:sldId id="261" r:id="rId5"/>
    <p:sldId id="259" r:id="rId6"/>
    <p:sldId id="262" r:id="rId7"/>
    <p:sldId id="258" r:id="rId8"/>
    <p:sldId id="264" r:id="rId9"/>
    <p:sldId id="263" r:id="rId10"/>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720"/>
  </p:normalViewPr>
  <p:slideViewPr>
    <p:cSldViewPr>
      <p:cViewPr varScale="1">
        <p:scale>
          <a:sx n="95" d="100"/>
          <a:sy n="95" d="100"/>
        </p:scale>
        <p:origin x="147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8" name="Rectangle 5"/>
          <p:cNvSpPr>
            <a:spLocks noGrp="1" noRot="1" noChangeAspect="1" noChangeArrowheads="1"/>
          </p:cNvSpPr>
          <p:nvPr>
            <p:ph type="sldImg"/>
          </p:nvPr>
        </p:nvSpPr>
        <p:spPr bwMode="auto">
          <a:xfrm>
            <a:off x="1312863" y="1027113"/>
            <a:ext cx="4926012"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0B90F36F-F416-F941-972A-B51067693401}"/>
              </a:ext>
            </a:extLst>
          </p:cNvPr>
          <p:cNvSpPr>
            <a:spLocks noGrp="1" noChangeArrowheads="1"/>
          </p:cNvSpPr>
          <p:nvPr>
            <p:ph type="sldNum"/>
          </p:nvPr>
        </p:nvSpPr>
        <p:spPr>
          <a:ln/>
        </p:spPr>
        <p:txBody>
          <a:bodyPr/>
          <a:lstStyle/>
          <a:p>
            <a:fld id="{51F4176C-06FD-2142-9BAC-4341651F504B}" type="slidenum">
              <a:rPr lang="it-IT" altLang="it-IT"/>
              <a:pPr/>
              <a:t>8</a:t>
            </a:fld>
            <a:endParaRPr lang="it-IT" altLang="it-IT"/>
          </a:p>
        </p:txBody>
      </p:sp>
      <p:sp>
        <p:nvSpPr>
          <p:cNvPr id="29697" name="Text Box 1">
            <a:extLst>
              <a:ext uri="{FF2B5EF4-FFF2-40B4-BE49-F238E27FC236}">
                <a16:creationId xmlns:a16="http://schemas.microsoft.com/office/drawing/2014/main" id="{AA572406-AD52-3047-AC0E-5A8A7DC688F5}"/>
              </a:ext>
            </a:extLst>
          </p:cNvPr>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E0DFC191-7356-B44A-9FF0-7884DD3C297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241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C1689DFB-F936-4813-A8C4-A116B1ECEFA1}" type="slidenum">
              <a:rPr lang="it-IT" altLang="it-IT"/>
              <a:pPr>
                <a:defRPr/>
              </a:pPr>
              <a:t>‹N›</a:t>
            </a:fld>
            <a:endParaRPr lang="it-IT" altLang="it-IT"/>
          </a:p>
        </p:txBody>
      </p:sp>
    </p:spTree>
    <p:extLst>
      <p:ext uri="{BB962C8B-B14F-4D97-AF65-F5344CB8AC3E}">
        <p14:creationId xmlns:p14="http://schemas.microsoft.com/office/powerpoint/2010/main" val="309858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BBF08DD5-4C7E-430F-8103-BD046CCF907B}" type="slidenum">
              <a:rPr lang="it-IT" altLang="it-IT"/>
              <a:pPr>
                <a:defRPr/>
              </a:pPr>
              <a:t>‹N›</a:t>
            </a:fld>
            <a:endParaRPr lang="it-IT" altLang="it-IT"/>
          </a:p>
        </p:txBody>
      </p:sp>
    </p:spTree>
    <p:extLst>
      <p:ext uri="{BB962C8B-B14F-4D97-AF65-F5344CB8AC3E}">
        <p14:creationId xmlns:p14="http://schemas.microsoft.com/office/powerpoint/2010/main" val="196405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0913" y="301625"/>
            <a:ext cx="2265362" cy="64484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5275" cy="64484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AA1514D-4D89-43AB-8097-1CFE347ED53B}" type="slidenum">
              <a:rPr lang="it-IT" altLang="it-IT"/>
              <a:pPr>
                <a:defRPr/>
              </a:pPr>
              <a:t>‹N›</a:t>
            </a:fld>
            <a:endParaRPr lang="it-IT" altLang="it-IT"/>
          </a:p>
        </p:txBody>
      </p:sp>
    </p:spTree>
    <p:extLst>
      <p:ext uri="{BB962C8B-B14F-4D97-AF65-F5344CB8AC3E}">
        <p14:creationId xmlns:p14="http://schemas.microsoft.com/office/powerpoint/2010/main" val="174954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19970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64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01488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5300"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99063" y="1963738"/>
            <a:ext cx="4306887"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565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9681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38724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00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6947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5C0360A-7FC4-4CB8-B53F-A6226F59E584}" type="slidenum">
              <a:rPr lang="it-IT" altLang="it-IT"/>
              <a:pPr>
                <a:defRPr/>
              </a:pPr>
              <a:t>‹N›</a:t>
            </a:fld>
            <a:endParaRPr lang="it-IT" altLang="it-IT"/>
          </a:p>
        </p:txBody>
      </p:sp>
    </p:spTree>
    <p:extLst>
      <p:ext uri="{BB962C8B-B14F-4D97-AF65-F5344CB8AC3E}">
        <p14:creationId xmlns:p14="http://schemas.microsoft.com/office/powerpoint/2010/main" val="1309633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272317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0059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5200" y="282575"/>
            <a:ext cx="2190750" cy="6610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1437" cy="6610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7102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599487" cy="1254125"/>
          </a:xfrm>
        </p:spPr>
        <p:txBody>
          <a:bodyPr/>
          <a:lstStyle/>
          <a:p>
            <a:r>
              <a:rPr lang="it-IT"/>
              <a:t>Fare clic per modificare lo stile del titolo</a:t>
            </a:r>
          </a:p>
        </p:txBody>
      </p:sp>
    </p:spTree>
    <p:extLst>
      <p:ext uri="{BB962C8B-B14F-4D97-AF65-F5344CB8AC3E}">
        <p14:creationId xmlns:p14="http://schemas.microsoft.com/office/powerpoint/2010/main" val="340402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AA90977B-4F9A-4B9D-BE54-69B400ACC3D8}" type="slidenum">
              <a:rPr lang="it-IT" altLang="it-IT"/>
              <a:pPr>
                <a:defRPr/>
              </a:pPr>
              <a:t>‹N›</a:t>
            </a:fld>
            <a:endParaRPr lang="it-IT" altLang="it-IT"/>
          </a:p>
        </p:txBody>
      </p:sp>
    </p:spTree>
    <p:extLst>
      <p:ext uri="{BB962C8B-B14F-4D97-AF65-F5344CB8AC3E}">
        <p14:creationId xmlns:p14="http://schemas.microsoft.com/office/powerpoint/2010/main" val="143627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4525"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0163" y="1768475"/>
            <a:ext cx="4456112"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A2BA7979-BFC9-4779-B04B-3AD1FC4BE663}" type="slidenum">
              <a:rPr lang="it-IT" altLang="it-IT"/>
              <a:pPr>
                <a:defRPr/>
              </a:pPr>
              <a:t>‹N›</a:t>
            </a:fld>
            <a:endParaRPr lang="it-IT" altLang="it-IT"/>
          </a:p>
        </p:txBody>
      </p:sp>
    </p:spTree>
    <p:extLst>
      <p:ext uri="{BB962C8B-B14F-4D97-AF65-F5344CB8AC3E}">
        <p14:creationId xmlns:p14="http://schemas.microsoft.com/office/powerpoint/2010/main" val="120453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29528E08-5EE5-491C-A014-121E9DD2389B}" type="slidenum">
              <a:rPr lang="it-IT" altLang="it-IT"/>
              <a:pPr>
                <a:defRPr/>
              </a:pPr>
              <a:t>‹N›</a:t>
            </a:fld>
            <a:endParaRPr lang="it-IT" altLang="it-IT"/>
          </a:p>
        </p:txBody>
      </p:sp>
    </p:spTree>
    <p:extLst>
      <p:ext uri="{BB962C8B-B14F-4D97-AF65-F5344CB8AC3E}">
        <p14:creationId xmlns:p14="http://schemas.microsoft.com/office/powerpoint/2010/main" val="274924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E5E198AB-C48E-45FB-A760-78BD18BBB269}" type="slidenum">
              <a:rPr lang="it-IT" altLang="it-IT"/>
              <a:pPr>
                <a:defRPr/>
              </a:pPr>
              <a:t>‹N›</a:t>
            </a:fld>
            <a:endParaRPr lang="it-IT" altLang="it-IT"/>
          </a:p>
        </p:txBody>
      </p:sp>
    </p:spTree>
    <p:extLst>
      <p:ext uri="{BB962C8B-B14F-4D97-AF65-F5344CB8AC3E}">
        <p14:creationId xmlns:p14="http://schemas.microsoft.com/office/powerpoint/2010/main" val="22767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2004D771-4142-46F9-B293-C9662E6C0BE3}" type="slidenum">
              <a:rPr lang="it-IT" altLang="it-IT"/>
              <a:pPr>
                <a:defRPr/>
              </a:pPr>
              <a:t>‹N›</a:t>
            </a:fld>
            <a:endParaRPr lang="it-IT" altLang="it-IT"/>
          </a:p>
        </p:txBody>
      </p:sp>
    </p:spTree>
    <p:extLst>
      <p:ext uri="{BB962C8B-B14F-4D97-AF65-F5344CB8AC3E}">
        <p14:creationId xmlns:p14="http://schemas.microsoft.com/office/powerpoint/2010/main" val="80188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5187846B-B2DE-4BB4-9B25-88B08B7B9CCD}" type="slidenum">
              <a:rPr lang="it-IT" altLang="it-IT"/>
              <a:pPr>
                <a:defRPr/>
              </a:pPr>
              <a:t>‹N›</a:t>
            </a:fld>
            <a:endParaRPr lang="it-IT" altLang="it-IT"/>
          </a:p>
        </p:txBody>
      </p:sp>
    </p:spTree>
    <p:extLst>
      <p:ext uri="{BB962C8B-B14F-4D97-AF65-F5344CB8AC3E}">
        <p14:creationId xmlns:p14="http://schemas.microsoft.com/office/powerpoint/2010/main" val="17288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E6919B28-F3A9-4D50-BB21-B99DAC4CC717}" type="slidenum">
              <a:rPr lang="it-IT" altLang="it-IT"/>
              <a:pPr>
                <a:defRPr/>
              </a:pPr>
              <a:t>‹N›</a:t>
            </a:fld>
            <a:endParaRPr lang="it-IT" altLang="it-IT"/>
          </a:p>
        </p:txBody>
      </p:sp>
    </p:spTree>
    <p:extLst>
      <p:ext uri="{BB962C8B-B14F-4D97-AF65-F5344CB8AC3E}">
        <p14:creationId xmlns:p14="http://schemas.microsoft.com/office/powerpoint/2010/main" val="237042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3037"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77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77243930-04DE-4176-BFFA-EE26E1082B7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59948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4587"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19758" y="107429"/>
            <a:ext cx="8607425" cy="1262063"/>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L O G O P E D I A</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537207" y="1187549"/>
            <a:ext cx="8772525" cy="7223125"/>
          </a:xfrm>
        </p:spPr>
        <p:txBody>
          <a:bodyPr/>
          <a:lstStyle/>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latin typeface="Chalkboard SE" panose="03050602040202020205" pitchFamily="66" charset="77"/>
              </a:rPr>
              <a:t>Modulo Didattico </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(Insegnamento Scienze Biologiche, Anatomia e Fisiologia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Docente</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 Vittorio GRILL</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Professore Associato del SSD BIO/16-Anatomia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Sede di Riferimento:</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Edificio di VIA MANZONI n. 16 – Trieste</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(ex Istituto di Anatomia Umana Normale, ex Dipartimento di Morfologia Umana Normale, ex Dipartimento di Biomedicina)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Telefono Ufficio +39 040 5586006</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E-mail  grill@units.it</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5000625"/>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798" y="1331565"/>
            <a:ext cx="9361039" cy="5562949"/>
          </a:xfrm>
        </p:spPr>
        <p:txBody>
          <a:bodyPr/>
          <a:lstStyle/>
          <a:p>
            <a:r>
              <a:rPr lang="it-IT" sz="2800" dirty="0">
                <a:solidFill>
                  <a:schemeClr val="tx1"/>
                </a:solidFill>
                <a:latin typeface="Chalkboard SE" panose="03050602040202020205" pitchFamily="66" charset="77"/>
              </a:rPr>
              <a:t>I MODULI ANATOMIA UMANA, FISIOLOGIA ORL, NEUROFISIOLOGIA , GENETICA MEDICA e SEMEIOTICA ORL sono inseriti in un INSEGNAMENTO INTEGRATO (Scienze Biologiche, Anatomia e Fisiologia Umana).</a:t>
            </a:r>
          </a:p>
          <a:p>
            <a:endParaRPr lang="it-IT" sz="2800" dirty="0">
              <a:solidFill>
                <a:schemeClr val="tx1"/>
              </a:solidFill>
              <a:latin typeface="Chalkboard SE" panose="03050602040202020205" pitchFamily="66" charset="77"/>
            </a:endParaRPr>
          </a:p>
          <a:p>
            <a:r>
              <a:rPr lang="it-IT" sz="2800" dirty="0">
                <a:solidFill>
                  <a:schemeClr val="tx1"/>
                </a:solidFill>
                <a:latin typeface="Chalkboard SE" panose="03050602040202020205" pitchFamily="66" charset="77"/>
              </a:rPr>
              <a:t>L’ ESAME dell’ Insegnamento Integrato viene acquisito soltanto al completamento di tutte le verifiche di profitto dei singoli moduli, ottenendo una VOTAZIONE MEDIA PONDERATA (espressa in 30.mi) sui CFU, che viene arrotondata all’ unità inferiore (se decimali compresi tra 0,01 e 0,49), all’ unità superiore (se decimali compresi tra 0,50 e 0,99).</a:t>
            </a:r>
          </a:p>
          <a:p>
            <a:endParaRPr lang="it-IT" dirty="0"/>
          </a:p>
          <a:p>
            <a:endParaRPr lang="it-IT" dirty="0"/>
          </a:p>
        </p:txBody>
      </p:sp>
    </p:spTree>
    <p:extLst>
      <p:ext uri="{BB962C8B-B14F-4D97-AF65-F5344CB8AC3E}">
        <p14:creationId xmlns:p14="http://schemas.microsoft.com/office/powerpoint/2010/main" val="2568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23910" y="0"/>
            <a:ext cx="8599487" cy="1254125"/>
          </a:xfrm>
        </p:spPr>
        <p:txBody>
          <a:bodyPr/>
          <a:lstStyle/>
          <a:p>
            <a:pPr algn="ctr"/>
            <a:r>
              <a:rPr lang="it-IT" sz="3200" dirty="0">
                <a:solidFill>
                  <a:schemeClr val="tx1"/>
                </a:solidFill>
              </a:rPr>
              <a:t>INFORMAZIONI ESSENZIALI SUI MODULI DIDATTICI DI  ANATOMIA UMANA</a:t>
            </a:r>
          </a:p>
        </p:txBody>
      </p:sp>
      <p:sp>
        <p:nvSpPr>
          <p:cNvPr id="3" name="Segnaposto contenuto 2"/>
          <p:cNvSpPr>
            <a:spLocks noGrp="1"/>
          </p:cNvSpPr>
          <p:nvPr>
            <p:ph idx="1"/>
          </p:nvPr>
        </p:nvSpPr>
        <p:spPr>
          <a:xfrm>
            <a:off x="677833" y="1115541"/>
            <a:ext cx="8764587" cy="4929187"/>
          </a:xfrm>
        </p:spPr>
        <p:txBody>
          <a:bodyPr/>
          <a:lstStyle/>
          <a:p>
            <a:r>
              <a:rPr lang="it-IT" dirty="0"/>
              <a:t> </a:t>
            </a:r>
            <a:r>
              <a:rPr lang="it-IT" sz="2600" b="1" dirty="0">
                <a:solidFill>
                  <a:schemeClr val="tx1"/>
                </a:solidFill>
                <a:latin typeface="Comic Sans MS" panose="030F0902030302020204" pitchFamily="66" charset="0"/>
              </a:rPr>
              <a:t>L’ attività didattica consterà di unità didattiche frontali con proiezione di </a:t>
            </a:r>
            <a:r>
              <a:rPr lang="it-IT" sz="2600" b="1" dirty="0" err="1">
                <a:solidFill>
                  <a:schemeClr val="tx1"/>
                </a:solidFill>
                <a:latin typeface="Comic Sans MS" panose="030F0902030302020204" pitchFamily="66" charset="0"/>
              </a:rPr>
              <a:t>files</a:t>
            </a:r>
            <a:r>
              <a:rPr lang="it-IT" sz="2600" b="1" dirty="0">
                <a:solidFill>
                  <a:schemeClr val="tx1"/>
                </a:solidFill>
                <a:latin typeface="Comic Sans MS" panose="030F0902030302020204" pitchFamily="66" charset="0"/>
              </a:rPr>
              <a:t> in formato </a:t>
            </a:r>
            <a:r>
              <a:rPr lang="it-IT" sz="2600" b="1" dirty="0" err="1">
                <a:solidFill>
                  <a:schemeClr val="tx1"/>
                </a:solidFill>
                <a:latin typeface="Comic Sans MS" panose="030F0902030302020204" pitchFamily="66" charset="0"/>
              </a:rPr>
              <a:t>pptx</a:t>
            </a:r>
            <a:r>
              <a:rPr lang="it-IT" sz="2600" b="1" dirty="0">
                <a:solidFill>
                  <a:schemeClr val="tx1"/>
                </a:solidFill>
                <a:latin typeface="Comic Sans MS" panose="030F0902030302020204" pitchFamily="66" charset="0"/>
              </a:rPr>
              <a:t> di PowerPoint</a:t>
            </a:r>
          </a:p>
          <a:p>
            <a:r>
              <a:rPr lang="it-IT" sz="2600" b="1" dirty="0">
                <a:solidFill>
                  <a:schemeClr val="tx1"/>
                </a:solidFill>
                <a:latin typeface="Comic Sans MS" panose="030F0902030302020204" pitchFamily="66" charset="0"/>
              </a:rPr>
              <a:t>Verranno messe a disposizione, ma potrebbero avere delle minime variazioni causa modifiche dell’ ultimo momento</a:t>
            </a:r>
          </a:p>
          <a:p>
            <a:r>
              <a:rPr lang="it-IT" sz="2600" b="1" dirty="0">
                <a:solidFill>
                  <a:schemeClr val="tx1"/>
                </a:solidFill>
                <a:latin typeface="Comic Sans MS" panose="030F0902030302020204" pitchFamily="66" charset="0"/>
              </a:rPr>
              <a:t>Gli argomenti non seguono pedissequamente quanto esposto nel testo consigliato</a:t>
            </a:r>
          </a:p>
          <a:p>
            <a:r>
              <a:rPr lang="it-IT" sz="2600" b="1" dirty="0">
                <a:solidFill>
                  <a:schemeClr val="tx1"/>
                </a:solidFill>
                <a:latin typeface="Comic Sans MS" panose="030F0902030302020204" pitchFamily="66" charset="0"/>
              </a:rPr>
              <a:t>Attività tutoriale di non facile organizzazione, sia per carenza di personale dedicato («docente unico»), sia per cessione dei locali di Via Manzoni 16, dove era possibile avere degli  spazi dedicati con materiali didattici adeguati.</a:t>
            </a:r>
          </a:p>
          <a:p>
            <a:r>
              <a:rPr lang="it-IT" sz="2600" b="1" dirty="0">
                <a:solidFill>
                  <a:schemeClr val="tx1"/>
                </a:solidFill>
                <a:latin typeface="Comic Sans MS" panose="030F0902030302020204" pitchFamily="66" charset="0"/>
              </a:rPr>
              <a:t>Le prove di ESAME saranno ESCLUSIVAMENTE in forma ORALE (COLLOQUIO) .</a:t>
            </a:r>
          </a:p>
        </p:txBody>
      </p:sp>
    </p:spTree>
    <p:extLst>
      <p:ext uri="{BB962C8B-B14F-4D97-AF65-F5344CB8AC3E}">
        <p14:creationId xmlns:p14="http://schemas.microsoft.com/office/powerpoint/2010/main" val="246696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5407D-BAED-4F4D-8682-AAB8E8CB2970}"/>
              </a:ext>
            </a:extLst>
          </p:cNvPr>
          <p:cNvSpPr>
            <a:spLocks noGrp="1"/>
          </p:cNvSpPr>
          <p:nvPr>
            <p:ph type="title"/>
          </p:nvPr>
        </p:nvSpPr>
        <p:spPr>
          <a:xfrm>
            <a:off x="-2355" y="-14772"/>
            <a:ext cx="10008864" cy="986298"/>
          </a:xfrm>
        </p:spPr>
        <p:txBody>
          <a:bodyPr/>
          <a:lstStyle/>
          <a:p>
            <a:r>
              <a:rPr lang="it-IT" sz="3600" dirty="0">
                <a:latin typeface="Gurmukhi MN" panose="02020600050405020304" pitchFamily="18" charset="0"/>
                <a:cs typeface="Gurmukhi MN" panose="02020600050405020304" pitchFamily="18" charset="0"/>
              </a:rPr>
              <a:t>VERIFICA DELL’ APPRENDIMENTO</a:t>
            </a:r>
          </a:p>
        </p:txBody>
      </p:sp>
      <p:sp>
        <p:nvSpPr>
          <p:cNvPr id="3" name="Segnaposto contenuto 2">
            <a:extLst>
              <a:ext uri="{FF2B5EF4-FFF2-40B4-BE49-F238E27FC236}">
                <a16:creationId xmlns:a16="http://schemas.microsoft.com/office/drawing/2014/main" id="{8712F600-D98B-8142-A444-98A36CF4AC4F}"/>
              </a:ext>
            </a:extLst>
          </p:cNvPr>
          <p:cNvSpPr>
            <a:spLocks noGrp="1"/>
          </p:cNvSpPr>
          <p:nvPr>
            <p:ph idx="1"/>
          </p:nvPr>
        </p:nvSpPr>
        <p:spPr>
          <a:xfrm>
            <a:off x="431800" y="971526"/>
            <a:ext cx="9361040" cy="5832648"/>
          </a:xfrm>
        </p:spPr>
        <p:txBody>
          <a:bodyPr/>
          <a:lstStyle/>
          <a:p>
            <a:r>
              <a:rPr lang="it-IT" sz="2800" dirty="0">
                <a:latin typeface="Copperplate Gothic Bold" panose="020E0705020206020404" pitchFamily="34" charset="77"/>
              </a:rPr>
              <a:t>Deve intendersi quello che, impropriamente, viene definito «esame» </a:t>
            </a:r>
          </a:p>
          <a:p>
            <a:r>
              <a:rPr lang="it-IT" sz="2800" dirty="0">
                <a:latin typeface="Copperplate Gothic Bold" panose="020E0705020206020404" pitchFamily="34" charset="77"/>
              </a:rPr>
              <a:t>     (… sebbene, di fatto, lo sia…)</a:t>
            </a:r>
          </a:p>
          <a:p>
            <a:r>
              <a:rPr lang="it-IT" sz="2800" dirty="0">
                <a:latin typeface="Copperplate Gothic Bold" panose="020E0705020206020404" pitchFamily="34" charset="77"/>
              </a:rPr>
              <a:t>Sarebbe opportuno sostenere la prova di Anatomia Umana PRIMA delle prove di Fisiologia e Semeiotica ORL ….</a:t>
            </a:r>
          </a:p>
          <a:p>
            <a:r>
              <a:rPr lang="it-IT" sz="2800" dirty="0">
                <a:latin typeface="Comic Sans MS" panose="030F0902030302020204" pitchFamily="66" charset="0"/>
              </a:rPr>
              <a:t>Verrà svolta in modalità ESCLUSIVAMENTE ORALE.</a:t>
            </a:r>
          </a:p>
          <a:p>
            <a:r>
              <a:rPr lang="it-IT" sz="2800" dirty="0">
                <a:latin typeface="Comic Sans MS" panose="030F0902030302020204" pitchFamily="66" charset="0"/>
              </a:rPr>
              <a:t>Verranno richiesti 3 o 4 argomenti svolti effettivamente a lezione.</a:t>
            </a:r>
          </a:p>
          <a:p>
            <a:r>
              <a:rPr lang="it-IT" sz="2800" dirty="0">
                <a:latin typeface="Comic Sans MS" panose="030F0902030302020204" pitchFamily="66" charset="0"/>
              </a:rPr>
              <a:t>Fare «buca completa» su uno degli argomenti proposti, comporta il giudizio negativo della prova che sarà da ripetere ex-novo.</a:t>
            </a:r>
          </a:p>
        </p:txBody>
      </p:sp>
    </p:spTree>
    <p:extLst>
      <p:ext uri="{BB962C8B-B14F-4D97-AF65-F5344CB8AC3E}">
        <p14:creationId xmlns:p14="http://schemas.microsoft.com/office/powerpoint/2010/main" val="385681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it-IT" altLang="it-IT" dirty="0">
                <a:solidFill>
                  <a:srgbClr val="000000"/>
                </a:solidFill>
              </a:rPr>
              <a:t>Edizione VII / 2019 N. Pagine 912 / ISBN  </a:t>
            </a:r>
            <a:r>
              <a:rPr lang="it-IT" b="1" i="0" dirty="0">
                <a:solidFill>
                  <a:srgbClr val="333333"/>
                </a:solidFill>
                <a:effectLst/>
                <a:latin typeface="Asap"/>
              </a:rPr>
              <a:t>9788833190259</a:t>
            </a:r>
            <a:endParaRPr lang="it-IT" altLang="it-IT" dirty="0">
              <a:solidFill>
                <a:srgbClr val="000000"/>
              </a:solidFill>
            </a:endParaRP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a:solidFill>
                  <a:srgbClr val="000000"/>
                </a:solidFill>
                <a:latin typeface="Arial Black" panose="020B0A04020102020204" pitchFamily="34" charset="0"/>
              </a:rPr>
              <a:t>Anatomia Umana </a:t>
            </a:r>
          </a:p>
          <a:p>
            <a:pPr algn="ctr" eaLnBrk="1">
              <a:buClrTx/>
              <a:buFontTx/>
              <a:buNone/>
            </a:pPr>
            <a:r>
              <a:rPr lang="it-IT" altLang="it-IT" b="1">
                <a:solidFill>
                  <a:srgbClr val="000000"/>
                </a:solidFill>
              </a:rPr>
              <a:t>Martini, Timmons, Tallitsch</a:t>
            </a: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
        <p:nvSpPr>
          <p:cNvPr id="3" name="Rettangolo 2">
            <a:extLst>
              <a:ext uri="{FF2B5EF4-FFF2-40B4-BE49-F238E27FC236}">
                <a16:creationId xmlns:a16="http://schemas.microsoft.com/office/drawing/2014/main" id="{EF6E944E-4D31-624A-B03E-B29233EAE5C8}"/>
              </a:ext>
            </a:extLst>
          </p:cNvPr>
          <p:cNvSpPr/>
          <p:nvPr/>
        </p:nvSpPr>
        <p:spPr>
          <a:xfrm>
            <a:off x="2516187" y="6181180"/>
            <a:ext cx="5908501" cy="923330"/>
          </a:xfrm>
          <a:prstGeom prst="rect">
            <a:avLst/>
          </a:prstGeom>
        </p:spPr>
        <p:txBody>
          <a:bodyPr wrap="square">
            <a:spAutoFit/>
          </a:bodyPr>
          <a:lstStyle/>
          <a:p>
            <a:pPr algn="ctr"/>
            <a:r>
              <a:rPr lang="it-IT" dirty="0" err="1">
                <a:solidFill>
                  <a:schemeClr val="tx1"/>
                </a:solidFill>
              </a:rPr>
              <a:t>https</a:t>
            </a:r>
            <a:r>
              <a:rPr lang="it-IT" dirty="0">
                <a:solidFill>
                  <a:schemeClr val="tx1"/>
                </a:solidFill>
              </a:rPr>
              <a:t>://</a:t>
            </a:r>
            <a:r>
              <a:rPr lang="it-IT" dirty="0" err="1">
                <a:solidFill>
                  <a:schemeClr val="tx1"/>
                </a:solidFill>
              </a:rPr>
              <a:t>www.edises.it</a:t>
            </a:r>
            <a:r>
              <a:rPr lang="it-IT" dirty="0">
                <a:solidFill>
                  <a:schemeClr val="tx1"/>
                </a:solidFill>
              </a:rPr>
              <a:t>/universitario/catalogo/biologia-e-scienze-di-base-68/anatomia-istologia-embriologia/martini-anatomia-umana-7ed.html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BA64A6-098A-5D43-8169-B35F160F46EB}"/>
              </a:ext>
            </a:extLst>
          </p:cNvPr>
          <p:cNvPicPr>
            <a:picLocks noChangeAspect="1"/>
          </p:cNvPicPr>
          <p:nvPr/>
        </p:nvPicPr>
        <p:blipFill>
          <a:blip r:embed="rId2"/>
          <a:stretch>
            <a:fillRect/>
          </a:stretch>
        </p:blipFill>
        <p:spPr>
          <a:xfrm>
            <a:off x="2952080" y="323453"/>
            <a:ext cx="3860800" cy="5194300"/>
          </a:xfrm>
          <a:prstGeom prst="rect">
            <a:avLst/>
          </a:prstGeom>
        </p:spPr>
      </p:pic>
      <p:sp>
        <p:nvSpPr>
          <p:cNvPr id="3" name="Rettangolo 2">
            <a:extLst>
              <a:ext uri="{FF2B5EF4-FFF2-40B4-BE49-F238E27FC236}">
                <a16:creationId xmlns:a16="http://schemas.microsoft.com/office/drawing/2014/main" id="{7E5FCE76-7E9D-AC4C-945D-2C668524216B}"/>
              </a:ext>
            </a:extLst>
          </p:cNvPr>
          <p:cNvSpPr/>
          <p:nvPr/>
        </p:nvSpPr>
        <p:spPr>
          <a:xfrm>
            <a:off x="1727944" y="5940077"/>
            <a:ext cx="6768752" cy="1200329"/>
          </a:xfrm>
          <a:prstGeom prst="rect">
            <a:avLst/>
          </a:prstGeom>
        </p:spPr>
        <p:txBody>
          <a:bodyPr wrap="square">
            <a:spAutoFit/>
          </a:bodyPr>
          <a:lstStyle/>
          <a:p>
            <a:pPr algn="ctr">
              <a:buFont typeface="Arial" panose="020B0604020202020204" pitchFamily="34" charset="0"/>
              <a:buChar char="•"/>
            </a:pPr>
            <a:r>
              <a:rPr lang="it-IT" sz="2400" b="1" dirty="0">
                <a:solidFill>
                  <a:schemeClr val="tx1"/>
                </a:solidFill>
                <a:latin typeface="Lato"/>
              </a:rPr>
              <a:t>DATA PUBBLICAZIONE: dicembre 2019</a:t>
            </a:r>
          </a:p>
          <a:p>
            <a:pPr algn="ctr">
              <a:buFont typeface="Arial" panose="020B0604020202020204" pitchFamily="34" charset="0"/>
              <a:buChar char="•"/>
            </a:pPr>
            <a:r>
              <a:rPr lang="it-IT" sz="2400" b="1" dirty="0">
                <a:solidFill>
                  <a:schemeClr val="tx1"/>
                </a:solidFill>
                <a:latin typeface="Lato"/>
              </a:rPr>
              <a:t>ISBN: 978-88-299-3050-0</a:t>
            </a:r>
          </a:p>
          <a:p>
            <a:pPr algn="ctr">
              <a:buFont typeface="Arial" panose="020B0604020202020204" pitchFamily="34" charset="0"/>
              <a:buChar char="•"/>
            </a:pPr>
            <a:r>
              <a:rPr lang="it-IT" sz="2400" b="1" dirty="0">
                <a:solidFill>
                  <a:schemeClr val="tx1"/>
                </a:solidFill>
                <a:latin typeface="Lato"/>
              </a:rPr>
              <a:t>CODICE PICCIN: 0415580</a:t>
            </a:r>
            <a:endParaRPr lang="it-IT" sz="2400" b="1" i="0" u="none" strike="noStrike" dirty="0">
              <a:solidFill>
                <a:schemeClr val="tx1"/>
              </a:solidFill>
              <a:effectLst/>
              <a:latin typeface="Lato"/>
            </a:endParaRPr>
          </a:p>
        </p:txBody>
      </p:sp>
    </p:spTree>
    <p:extLst>
      <p:ext uri="{BB962C8B-B14F-4D97-AF65-F5344CB8AC3E}">
        <p14:creationId xmlns:p14="http://schemas.microsoft.com/office/powerpoint/2010/main" val="13574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CAD4FC-DF60-2E49-A188-335D7751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 y="22499"/>
            <a:ext cx="4590053" cy="3469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4" name="Group 4">
            <a:extLst>
              <a:ext uri="{FF2B5EF4-FFF2-40B4-BE49-F238E27FC236}">
                <a16:creationId xmlns:a16="http://schemas.microsoft.com/office/drawing/2014/main" id="{D8A91A21-7F15-D742-8429-F07FED477F0F}"/>
              </a:ext>
            </a:extLst>
          </p:cNvPr>
          <p:cNvGrpSpPr>
            <a:grpSpLocks/>
          </p:cNvGrpSpPr>
          <p:nvPr/>
        </p:nvGrpSpPr>
        <p:grpSpPr bwMode="auto">
          <a:xfrm>
            <a:off x="18028" y="3554973"/>
            <a:ext cx="4539797" cy="3937331"/>
            <a:chOff x="57" y="1588"/>
            <a:chExt cx="2250" cy="1626"/>
          </a:xfrm>
        </p:grpSpPr>
        <p:sp>
          <p:nvSpPr>
            <p:cNvPr id="5125" name="Rectangle 5">
              <a:extLst>
                <a:ext uri="{FF2B5EF4-FFF2-40B4-BE49-F238E27FC236}">
                  <a16:creationId xmlns:a16="http://schemas.microsoft.com/office/drawing/2014/main" id="{930E9554-0908-5C41-945E-665342B186E3}"/>
                </a:ext>
              </a:extLst>
            </p:cNvPr>
            <p:cNvSpPr>
              <a:spLocks noChangeArrowheads="1"/>
            </p:cNvSpPr>
            <p:nvPr/>
          </p:nvSpPr>
          <p:spPr bwMode="auto">
            <a:xfrm>
              <a:off x="57" y="1588"/>
              <a:ext cx="2250" cy="1626"/>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26" name="Group 6">
              <a:extLst>
                <a:ext uri="{FF2B5EF4-FFF2-40B4-BE49-F238E27FC236}">
                  <a16:creationId xmlns:a16="http://schemas.microsoft.com/office/drawing/2014/main" id="{DEA06267-BE06-9349-8F13-767D58A1079A}"/>
                </a:ext>
              </a:extLst>
            </p:cNvPr>
            <p:cNvGrpSpPr>
              <a:grpSpLocks/>
            </p:cNvGrpSpPr>
            <p:nvPr/>
          </p:nvGrpSpPr>
          <p:grpSpPr bwMode="auto">
            <a:xfrm>
              <a:off x="103" y="1670"/>
              <a:ext cx="2087" cy="1511"/>
              <a:chOff x="103" y="1670"/>
              <a:chExt cx="2087" cy="1511"/>
            </a:xfrm>
          </p:grpSpPr>
          <p:pic>
            <p:nvPicPr>
              <p:cNvPr id="5127" name="Picture 7">
                <a:extLst>
                  <a:ext uri="{FF2B5EF4-FFF2-40B4-BE49-F238E27FC236}">
                    <a16:creationId xmlns:a16="http://schemas.microsoft.com/office/drawing/2014/main" id="{99E29DB4-5F5E-AC4A-A1DF-F48420907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 y="1670"/>
                <a:ext cx="1280" cy="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7A8814B0-4A1A-884E-B39D-1285BE3C570E}"/>
                  </a:ext>
                </a:extLst>
              </p:cNvPr>
              <p:cNvSpPr txBox="1">
                <a:spLocks noChangeArrowheads="1"/>
              </p:cNvSpPr>
              <p:nvPr/>
            </p:nvSpPr>
            <p:spPr bwMode="auto">
              <a:xfrm>
                <a:off x="359" y="1786"/>
                <a:ext cx="47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OCULARE</a:t>
                </a:r>
              </a:p>
            </p:txBody>
          </p:sp>
          <p:sp>
            <p:nvSpPr>
              <p:cNvPr id="5129" name="Rectangle 9">
                <a:extLst>
                  <a:ext uri="{FF2B5EF4-FFF2-40B4-BE49-F238E27FC236}">
                    <a16:creationId xmlns:a16="http://schemas.microsoft.com/office/drawing/2014/main" id="{09628CBD-0246-674D-8C6C-C097013F8041}"/>
                  </a:ext>
                </a:extLst>
              </p:cNvPr>
              <p:cNvSpPr>
                <a:spLocks noChangeArrowheads="1"/>
              </p:cNvSpPr>
              <p:nvPr/>
            </p:nvSpPr>
            <p:spPr bwMode="auto">
              <a:xfrm>
                <a:off x="471" y="2156"/>
                <a:ext cx="507"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OBBIETTIVI</a:t>
                </a:r>
              </a:p>
            </p:txBody>
          </p:sp>
          <p:sp>
            <p:nvSpPr>
              <p:cNvPr id="5130" name="Rectangle 10">
                <a:extLst>
                  <a:ext uri="{FF2B5EF4-FFF2-40B4-BE49-F238E27FC236}">
                    <a16:creationId xmlns:a16="http://schemas.microsoft.com/office/drawing/2014/main" id="{2EB5E6CB-189E-7045-96FD-113A675F1509}"/>
                  </a:ext>
                </a:extLst>
              </p:cNvPr>
              <p:cNvSpPr>
                <a:spLocks noChangeArrowheads="1"/>
              </p:cNvSpPr>
              <p:nvPr/>
            </p:nvSpPr>
            <p:spPr bwMode="auto">
              <a:xfrm>
                <a:off x="284" y="2325"/>
                <a:ext cx="803" cy="215"/>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TAVOLINO PORTA CAMPIONE</a:t>
                </a:r>
              </a:p>
            </p:txBody>
          </p:sp>
          <p:sp>
            <p:nvSpPr>
              <p:cNvPr id="5131" name="Rectangle 11">
                <a:extLst>
                  <a:ext uri="{FF2B5EF4-FFF2-40B4-BE49-F238E27FC236}">
                    <a16:creationId xmlns:a16="http://schemas.microsoft.com/office/drawing/2014/main" id="{52204E21-75D1-E84C-B6BF-BC22D2524BD1}"/>
                  </a:ext>
                </a:extLst>
              </p:cNvPr>
              <p:cNvSpPr>
                <a:spLocks noChangeArrowheads="1"/>
              </p:cNvSpPr>
              <p:nvPr/>
            </p:nvSpPr>
            <p:spPr bwMode="auto">
              <a:xfrm>
                <a:off x="321" y="2620"/>
                <a:ext cx="654"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CONDENSATORE</a:t>
                </a:r>
              </a:p>
            </p:txBody>
          </p:sp>
          <p:sp>
            <p:nvSpPr>
              <p:cNvPr id="5132" name="Rectangle 12">
                <a:extLst>
                  <a:ext uri="{FF2B5EF4-FFF2-40B4-BE49-F238E27FC236}">
                    <a16:creationId xmlns:a16="http://schemas.microsoft.com/office/drawing/2014/main" id="{39CDEDDA-D028-584E-9AE8-EA5800DDF923}"/>
                  </a:ext>
                </a:extLst>
              </p:cNvPr>
              <p:cNvSpPr>
                <a:spLocks noChangeArrowheads="1"/>
              </p:cNvSpPr>
              <p:nvPr/>
            </p:nvSpPr>
            <p:spPr bwMode="auto">
              <a:xfrm>
                <a:off x="103" y="2812"/>
                <a:ext cx="88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DIAFRAMMA DI CAMPO</a:t>
                </a:r>
              </a:p>
            </p:txBody>
          </p:sp>
          <p:sp>
            <p:nvSpPr>
              <p:cNvPr id="5133" name="Line 13">
                <a:extLst>
                  <a:ext uri="{FF2B5EF4-FFF2-40B4-BE49-F238E27FC236}">
                    <a16:creationId xmlns:a16="http://schemas.microsoft.com/office/drawing/2014/main" id="{8B6A232D-401D-EF49-9ECA-6C83D7483689}"/>
                  </a:ext>
                </a:extLst>
              </p:cNvPr>
              <p:cNvSpPr>
                <a:spLocks noChangeShapeType="1"/>
              </p:cNvSpPr>
              <p:nvPr/>
            </p:nvSpPr>
            <p:spPr bwMode="auto">
              <a:xfrm>
                <a:off x="799" y="1901"/>
                <a:ext cx="141" cy="71"/>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4" name="Line 14">
                <a:extLst>
                  <a:ext uri="{FF2B5EF4-FFF2-40B4-BE49-F238E27FC236}">
                    <a16:creationId xmlns:a16="http://schemas.microsoft.com/office/drawing/2014/main" id="{D8914EEA-3D01-D744-A05C-6F11FC04F380}"/>
                  </a:ext>
                </a:extLst>
              </p:cNvPr>
              <p:cNvSpPr>
                <a:spLocks noChangeShapeType="1"/>
              </p:cNvSpPr>
              <p:nvPr/>
            </p:nvSpPr>
            <p:spPr bwMode="auto">
              <a:xfrm>
                <a:off x="1020" y="2247"/>
                <a:ext cx="251" cy="148"/>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5" name="Line 15">
                <a:extLst>
                  <a:ext uri="{FF2B5EF4-FFF2-40B4-BE49-F238E27FC236}">
                    <a16:creationId xmlns:a16="http://schemas.microsoft.com/office/drawing/2014/main" id="{7005D179-62D5-9947-ABF9-874482E66641}"/>
                  </a:ext>
                </a:extLst>
              </p:cNvPr>
              <p:cNvSpPr>
                <a:spLocks noChangeShapeType="1"/>
              </p:cNvSpPr>
              <p:nvPr/>
            </p:nvSpPr>
            <p:spPr bwMode="auto">
              <a:xfrm>
                <a:off x="947" y="2479"/>
                <a:ext cx="214" cy="32"/>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6" name="Line 16">
                <a:extLst>
                  <a:ext uri="{FF2B5EF4-FFF2-40B4-BE49-F238E27FC236}">
                    <a16:creationId xmlns:a16="http://schemas.microsoft.com/office/drawing/2014/main" id="{24E019A3-BC9E-E245-B3E0-005E38E090B7}"/>
                  </a:ext>
                </a:extLst>
              </p:cNvPr>
              <p:cNvSpPr>
                <a:spLocks noChangeShapeType="1"/>
              </p:cNvSpPr>
              <p:nvPr/>
            </p:nvSpPr>
            <p:spPr bwMode="auto">
              <a:xfrm>
                <a:off x="1057" y="2671"/>
                <a:ext cx="178" cy="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7" name="Line 17">
                <a:extLst>
                  <a:ext uri="{FF2B5EF4-FFF2-40B4-BE49-F238E27FC236}">
                    <a16:creationId xmlns:a16="http://schemas.microsoft.com/office/drawing/2014/main" id="{2DAC4CAB-44F1-7549-813F-B2334BF988DB}"/>
                  </a:ext>
                </a:extLst>
              </p:cNvPr>
              <p:cNvSpPr>
                <a:spLocks noChangeShapeType="1"/>
              </p:cNvSpPr>
              <p:nvPr/>
            </p:nvSpPr>
            <p:spPr bwMode="auto">
              <a:xfrm flipV="1">
                <a:off x="1094" y="2819"/>
                <a:ext cx="140" cy="46"/>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8" name="Text Box 18">
                <a:extLst>
                  <a:ext uri="{FF2B5EF4-FFF2-40B4-BE49-F238E27FC236}">
                    <a16:creationId xmlns:a16="http://schemas.microsoft.com/office/drawing/2014/main" id="{30F5F476-DEAF-C74B-BCC2-AACF1B9D23D9}"/>
                  </a:ext>
                </a:extLst>
              </p:cNvPr>
              <p:cNvSpPr txBox="1">
                <a:spLocks noChangeArrowheads="1"/>
              </p:cNvSpPr>
              <p:nvPr/>
            </p:nvSpPr>
            <p:spPr bwMode="auto">
              <a:xfrm>
                <a:off x="1169" y="3044"/>
                <a:ext cx="431"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LAMPADA</a:t>
                </a:r>
              </a:p>
            </p:txBody>
          </p:sp>
          <p:sp>
            <p:nvSpPr>
              <p:cNvPr id="5139" name="Line 19">
                <a:extLst>
                  <a:ext uri="{FF2B5EF4-FFF2-40B4-BE49-F238E27FC236}">
                    <a16:creationId xmlns:a16="http://schemas.microsoft.com/office/drawing/2014/main" id="{B62740CD-FFF3-E040-A75F-AE52FE4CFD8F}"/>
                  </a:ext>
                </a:extLst>
              </p:cNvPr>
              <p:cNvSpPr>
                <a:spLocks noChangeShapeType="1"/>
              </p:cNvSpPr>
              <p:nvPr/>
            </p:nvSpPr>
            <p:spPr bwMode="auto">
              <a:xfrm flipV="1">
                <a:off x="1645" y="2973"/>
                <a:ext cx="214" cy="85"/>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grpSp>
        <p:nvGrpSpPr>
          <p:cNvPr id="5140" name="Group 20">
            <a:extLst>
              <a:ext uri="{FF2B5EF4-FFF2-40B4-BE49-F238E27FC236}">
                <a16:creationId xmlns:a16="http://schemas.microsoft.com/office/drawing/2014/main" id="{D8994982-7D27-6443-8107-DE0EB702D08F}"/>
              </a:ext>
            </a:extLst>
          </p:cNvPr>
          <p:cNvGrpSpPr>
            <a:grpSpLocks/>
          </p:cNvGrpSpPr>
          <p:nvPr/>
        </p:nvGrpSpPr>
        <p:grpSpPr bwMode="auto">
          <a:xfrm>
            <a:off x="5074354" y="1619597"/>
            <a:ext cx="4706261" cy="5400600"/>
            <a:chOff x="3525" y="1497"/>
            <a:chExt cx="2189" cy="2250"/>
          </a:xfrm>
        </p:grpSpPr>
        <p:sp>
          <p:nvSpPr>
            <p:cNvPr id="5141" name="Rectangle 21">
              <a:extLst>
                <a:ext uri="{FF2B5EF4-FFF2-40B4-BE49-F238E27FC236}">
                  <a16:creationId xmlns:a16="http://schemas.microsoft.com/office/drawing/2014/main" id="{8F21FB06-DD3F-E043-97C3-6A841E1EA387}"/>
                </a:ext>
              </a:extLst>
            </p:cNvPr>
            <p:cNvSpPr>
              <a:spLocks noChangeArrowheads="1"/>
            </p:cNvSpPr>
            <p:nvPr/>
          </p:nvSpPr>
          <p:spPr bwMode="auto">
            <a:xfrm>
              <a:off x="3525" y="1497"/>
              <a:ext cx="2106" cy="225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42" name="Group 22">
              <a:extLst>
                <a:ext uri="{FF2B5EF4-FFF2-40B4-BE49-F238E27FC236}">
                  <a16:creationId xmlns:a16="http://schemas.microsoft.com/office/drawing/2014/main" id="{3F9EB992-48EC-1045-935F-D5C1623063F8}"/>
                </a:ext>
              </a:extLst>
            </p:cNvPr>
            <p:cNvGrpSpPr>
              <a:grpSpLocks/>
            </p:cNvGrpSpPr>
            <p:nvPr/>
          </p:nvGrpSpPr>
          <p:grpSpPr bwMode="auto">
            <a:xfrm>
              <a:off x="3594" y="1640"/>
              <a:ext cx="2120" cy="2032"/>
              <a:chOff x="3594" y="1640"/>
              <a:chExt cx="2120" cy="2032"/>
            </a:xfrm>
          </p:grpSpPr>
          <p:graphicFrame>
            <p:nvGraphicFramePr>
              <p:cNvPr id="5143" name="Object 23">
                <a:extLst>
                  <a:ext uri="{FF2B5EF4-FFF2-40B4-BE49-F238E27FC236}">
                    <a16:creationId xmlns:a16="http://schemas.microsoft.com/office/drawing/2014/main" id="{C7E65023-881F-D54F-A38C-92678221C31D}"/>
                  </a:ext>
                </a:extLst>
              </p:cNvPr>
              <p:cNvGraphicFramePr>
                <a:graphicFrameLocks noChangeAspect="1"/>
              </p:cNvGraphicFramePr>
              <p:nvPr>
                <p:extLst>
                  <p:ext uri="{D42A27DB-BD31-4B8C-83A1-F6EECF244321}">
                    <p14:modId xmlns:p14="http://schemas.microsoft.com/office/powerpoint/2010/main" val="1043066048"/>
                  </p:ext>
                </p:extLst>
              </p:nvPr>
            </p:nvGraphicFramePr>
            <p:xfrm>
              <a:off x="4204" y="1640"/>
              <a:ext cx="886" cy="2032"/>
            </p:xfrm>
            <a:graphic>
              <a:graphicData uri="http://schemas.openxmlformats.org/presentationml/2006/ole">
                <mc:AlternateContent xmlns:mc="http://schemas.openxmlformats.org/markup-compatibility/2006">
                  <mc:Choice xmlns:v="urn:schemas-microsoft-com:vml" Requires="v">
                    <p:oleObj spid="_x0000_s2055" r:id="rId6" imgW="14859000" imgH="35750500" progId="">
                      <p:embed/>
                    </p:oleObj>
                  </mc:Choice>
                  <mc:Fallback>
                    <p:oleObj r:id="rId6" imgW="14859000" imgH="35750500" progId="">
                      <p:embed/>
                      <p:pic>
                        <p:nvPicPr>
                          <p:cNvPr id="5143" name="Object 23">
                            <a:extLst>
                              <a:ext uri="{FF2B5EF4-FFF2-40B4-BE49-F238E27FC236}">
                                <a16:creationId xmlns:a16="http://schemas.microsoft.com/office/drawing/2014/main" id="{C7E65023-881F-D54F-A38C-92678221C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 y="1640"/>
                            <a:ext cx="886" cy="203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4" name="Text Box 24">
                <a:extLst>
                  <a:ext uri="{FF2B5EF4-FFF2-40B4-BE49-F238E27FC236}">
                    <a16:creationId xmlns:a16="http://schemas.microsoft.com/office/drawing/2014/main" id="{ED5CE998-69C1-DD46-99D5-E4686381B2B6}"/>
                  </a:ext>
                </a:extLst>
              </p:cNvPr>
              <p:cNvSpPr txBox="1">
                <a:spLocks noChangeArrowheads="1"/>
              </p:cNvSpPr>
              <p:nvPr/>
            </p:nvSpPr>
            <p:spPr bwMode="auto">
              <a:xfrm>
                <a:off x="4958" y="1858"/>
                <a:ext cx="578"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CANNONE</a:t>
                </a:r>
              </a:p>
              <a:p>
                <a:pPr>
                  <a:buClrTx/>
                  <a:buFontTx/>
                  <a:buNone/>
                </a:pPr>
                <a:r>
                  <a:rPr lang="it-IT" altLang="it-IT" sz="882" b="1">
                    <a:latin typeface="Tahoma" panose="020B0604030504040204" pitchFamily="34" charset="0"/>
                  </a:rPr>
                  <a:t>ELETTRONICO</a:t>
                </a:r>
              </a:p>
            </p:txBody>
          </p:sp>
          <p:sp>
            <p:nvSpPr>
              <p:cNvPr id="5145" name="AutoShape 25">
                <a:extLst>
                  <a:ext uri="{FF2B5EF4-FFF2-40B4-BE49-F238E27FC236}">
                    <a16:creationId xmlns:a16="http://schemas.microsoft.com/office/drawing/2014/main" id="{9D546FDC-D10F-AD4D-A428-D87FB02AB462}"/>
                  </a:ext>
                </a:extLst>
              </p:cNvPr>
              <p:cNvSpPr>
                <a:spLocks/>
              </p:cNvSpPr>
              <p:nvPr/>
            </p:nvSpPr>
            <p:spPr bwMode="auto">
              <a:xfrm>
                <a:off x="4886" y="1779"/>
                <a:ext cx="65" cy="298"/>
              </a:xfrm>
              <a:prstGeom prst="rightBrace">
                <a:avLst>
                  <a:gd name="adj1" fmla="val 38205"/>
                  <a:gd name="adj2" fmla="val 50000"/>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46" name="Text Box 26">
                <a:extLst>
                  <a:ext uri="{FF2B5EF4-FFF2-40B4-BE49-F238E27FC236}">
                    <a16:creationId xmlns:a16="http://schemas.microsoft.com/office/drawing/2014/main" id="{E7917AFE-F64B-4A40-8FAA-4EEBDD122DF6}"/>
                  </a:ext>
                </a:extLst>
              </p:cNvPr>
              <p:cNvSpPr txBox="1">
                <a:spLocks noChangeArrowheads="1"/>
              </p:cNvSpPr>
              <p:nvPr/>
            </p:nvSpPr>
            <p:spPr bwMode="auto">
              <a:xfrm>
                <a:off x="5002" y="2521"/>
                <a:ext cx="712"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PORTA CAMPIONE</a:t>
                </a:r>
              </a:p>
            </p:txBody>
          </p:sp>
          <p:sp>
            <p:nvSpPr>
              <p:cNvPr id="5147" name="Text Box 27">
                <a:extLst>
                  <a:ext uri="{FF2B5EF4-FFF2-40B4-BE49-F238E27FC236}">
                    <a16:creationId xmlns:a16="http://schemas.microsoft.com/office/drawing/2014/main" id="{156B070A-5CD1-074D-92DF-2B5BCB433A82}"/>
                  </a:ext>
                </a:extLst>
              </p:cNvPr>
              <p:cNvSpPr txBox="1">
                <a:spLocks noChangeArrowheads="1"/>
              </p:cNvSpPr>
              <p:nvPr/>
            </p:nvSpPr>
            <p:spPr bwMode="auto">
              <a:xfrm>
                <a:off x="3878" y="2214"/>
                <a:ext cx="654"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CONDENSATORE</a:t>
                </a:r>
              </a:p>
            </p:txBody>
          </p:sp>
          <p:sp>
            <p:nvSpPr>
              <p:cNvPr id="5148" name="Text Box 28">
                <a:extLst>
                  <a:ext uri="{FF2B5EF4-FFF2-40B4-BE49-F238E27FC236}">
                    <a16:creationId xmlns:a16="http://schemas.microsoft.com/office/drawing/2014/main" id="{FFBB5CE5-B95C-3047-8AF5-4689A0977FFB}"/>
                  </a:ext>
                </a:extLst>
              </p:cNvPr>
              <p:cNvSpPr txBox="1">
                <a:spLocks noChangeArrowheads="1"/>
              </p:cNvSpPr>
              <p:nvPr/>
            </p:nvSpPr>
            <p:spPr bwMode="auto">
              <a:xfrm>
                <a:off x="3943" y="2587"/>
                <a:ext cx="526"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OBBIETTIVO</a:t>
                </a:r>
              </a:p>
            </p:txBody>
          </p:sp>
          <p:sp>
            <p:nvSpPr>
              <p:cNvPr id="5149" name="Text Box 29">
                <a:extLst>
                  <a:ext uri="{FF2B5EF4-FFF2-40B4-BE49-F238E27FC236}">
                    <a16:creationId xmlns:a16="http://schemas.microsoft.com/office/drawing/2014/main" id="{381AE4E7-D67C-BA47-A067-F46A299BB251}"/>
                  </a:ext>
                </a:extLst>
              </p:cNvPr>
              <p:cNvSpPr txBox="1">
                <a:spLocks noChangeArrowheads="1"/>
              </p:cNvSpPr>
              <p:nvPr/>
            </p:nvSpPr>
            <p:spPr bwMode="auto">
              <a:xfrm>
                <a:off x="4959" y="3107"/>
                <a:ext cx="624"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SCHERMO</a:t>
                </a:r>
              </a:p>
              <a:p>
                <a:pPr>
                  <a:buClrTx/>
                  <a:buFontTx/>
                  <a:buNone/>
                </a:pPr>
                <a:r>
                  <a:rPr lang="it-IT" altLang="it-IT" sz="882" b="1">
                    <a:latin typeface="Tahoma" panose="020B0604030504040204" pitchFamily="34" charset="0"/>
                  </a:rPr>
                  <a:t>FLUORESCENTE</a:t>
                </a:r>
              </a:p>
            </p:txBody>
          </p:sp>
          <p:sp>
            <p:nvSpPr>
              <p:cNvPr id="5150" name="Line 30">
                <a:extLst>
                  <a:ext uri="{FF2B5EF4-FFF2-40B4-BE49-F238E27FC236}">
                    <a16:creationId xmlns:a16="http://schemas.microsoft.com/office/drawing/2014/main" id="{891C5342-A44B-134A-A375-743779663BAF}"/>
                  </a:ext>
                </a:extLst>
              </p:cNvPr>
              <p:cNvSpPr>
                <a:spLocks noChangeShapeType="1"/>
              </p:cNvSpPr>
              <p:nvPr/>
            </p:nvSpPr>
            <p:spPr bwMode="auto">
              <a:xfrm flipH="1">
                <a:off x="4667" y="3215"/>
                <a:ext cx="253" cy="147"/>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51" name="Text Box 31">
                <a:extLst>
                  <a:ext uri="{FF2B5EF4-FFF2-40B4-BE49-F238E27FC236}">
                    <a16:creationId xmlns:a16="http://schemas.microsoft.com/office/drawing/2014/main" id="{05A8C2D0-2ACE-6B42-80D0-A77B6557FFB8}"/>
                  </a:ext>
                </a:extLst>
              </p:cNvPr>
              <p:cNvSpPr txBox="1">
                <a:spLocks noChangeArrowheads="1"/>
              </p:cNvSpPr>
              <p:nvPr/>
            </p:nvSpPr>
            <p:spPr bwMode="auto">
              <a:xfrm>
                <a:off x="3594" y="3332"/>
                <a:ext cx="585"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CAMERA</a:t>
                </a:r>
              </a:p>
              <a:p>
                <a:pPr>
                  <a:buClrTx/>
                  <a:buFontTx/>
                  <a:buNone/>
                </a:pPr>
                <a:r>
                  <a:rPr lang="it-IT" altLang="it-IT" sz="882" b="1">
                    <a:latin typeface="Tahoma" panose="020B0604030504040204" pitchFamily="34" charset="0"/>
                  </a:rPr>
                  <a:t>FOTOGRAFICA</a:t>
                </a:r>
              </a:p>
            </p:txBody>
          </p:sp>
          <p:sp>
            <p:nvSpPr>
              <p:cNvPr id="5152" name="Line 32">
                <a:extLst>
                  <a:ext uri="{FF2B5EF4-FFF2-40B4-BE49-F238E27FC236}">
                    <a16:creationId xmlns:a16="http://schemas.microsoft.com/office/drawing/2014/main" id="{F9F72482-2FBD-2445-A0DE-E2E66618BB11}"/>
                  </a:ext>
                </a:extLst>
              </p:cNvPr>
              <p:cNvSpPr>
                <a:spLocks noChangeShapeType="1"/>
              </p:cNvSpPr>
              <p:nvPr/>
            </p:nvSpPr>
            <p:spPr bwMode="auto">
              <a:xfrm>
                <a:off x="4128" y="3502"/>
                <a:ext cx="505" cy="3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Tree>
    <p:extLst>
      <p:ext uri="{BB962C8B-B14F-4D97-AF65-F5344CB8AC3E}">
        <p14:creationId xmlns:p14="http://schemas.microsoft.com/office/powerpoint/2010/main" val="26650304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6330</TotalTime>
  <Words>427</Words>
  <Application>Microsoft Macintosh PowerPoint</Application>
  <PresentationFormat>Personalizzato</PresentationFormat>
  <Paragraphs>61</Paragraphs>
  <Slides>8</Slides>
  <Notes>4</Notes>
  <HiddenSlides>0</HiddenSlides>
  <MMClips>0</MMClips>
  <ScaleCrop>false</ScaleCrop>
  <HeadingPairs>
    <vt:vector size="8" baseType="variant">
      <vt:variant>
        <vt:lpstr>Caratteri utilizzati</vt:lpstr>
      </vt:variant>
      <vt:variant>
        <vt:i4>12</vt:i4>
      </vt:variant>
      <vt:variant>
        <vt:lpstr>Tema</vt:lpstr>
      </vt:variant>
      <vt:variant>
        <vt:i4>2</vt:i4>
      </vt:variant>
      <vt:variant>
        <vt:lpstr>Server OLE incorporati</vt:lpstr>
      </vt:variant>
      <vt:variant>
        <vt:i4>0</vt:i4>
      </vt:variant>
      <vt:variant>
        <vt:lpstr>Titoli diapositive</vt:lpstr>
      </vt:variant>
      <vt:variant>
        <vt:i4>8</vt:i4>
      </vt:variant>
    </vt:vector>
  </HeadingPairs>
  <TitlesOfParts>
    <vt:vector size="22" baseType="lpstr">
      <vt:lpstr>Microsoft YaHei</vt:lpstr>
      <vt:lpstr>Arial</vt:lpstr>
      <vt:lpstr>Arial Black</vt:lpstr>
      <vt:lpstr>Asap</vt:lpstr>
      <vt:lpstr>Chalkboard SE</vt:lpstr>
      <vt:lpstr>Comic Sans MS</vt:lpstr>
      <vt:lpstr>Copperplate Gothic Bold</vt:lpstr>
      <vt:lpstr>Gurmukhi MN</vt:lpstr>
      <vt:lpstr>Lato</vt:lpstr>
      <vt:lpstr>Lucida Sans Unicode</vt:lpstr>
      <vt:lpstr>Tahoma</vt:lpstr>
      <vt:lpstr>Times New Roman</vt:lpstr>
      <vt:lpstr>Tema di Office</vt:lpstr>
      <vt:lpstr>Tema di Office</vt:lpstr>
      <vt:lpstr>Università degli Studi di Trieste Corso di Laurea in  L O G O P E D I A </vt:lpstr>
      <vt:lpstr>Presentazione standard di PowerPoint</vt:lpstr>
      <vt:lpstr>INSEGNAMENTO INTEGRATO</vt:lpstr>
      <vt:lpstr>INFORMAZIONI ESSENZIALI SUI MODULI DIDATTICI DI  ANATOMIA UMANA</vt:lpstr>
      <vt:lpstr>VERIFICA DELL’ APPRENDIMENTO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SCIENZE E TECNOLOGIE BIOLOGICHE</dc:title>
  <dc:creator>VITTORIO GRILL</dc:creator>
  <cp:lastModifiedBy>Utente di Microsoft Office</cp:lastModifiedBy>
  <cp:revision>38</cp:revision>
  <cp:lastPrinted>1601-01-01T00:00:00Z</cp:lastPrinted>
  <dcterms:created xsi:type="dcterms:W3CDTF">2013-10-15T17:22:17Z</dcterms:created>
  <dcterms:modified xsi:type="dcterms:W3CDTF">2020-10-12T06:42:31Z</dcterms:modified>
</cp:coreProperties>
</file>