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3" r:id="rId3"/>
    <p:sldId id="275" r:id="rId4"/>
    <p:sldId id="276" r:id="rId5"/>
    <p:sldId id="274" r:id="rId6"/>
    <p:sldId id="282" r:id="rId7"/>
    <p:sldId id="284" r:id="rId8"/>
    <p:sldId id="287" r:id="rId9"/>
    <p:sldId id="288" r:id="rId10"/>
    <p:sldId id="290" r:id="rId11"/>
    <p:sldId id="289" r:id="rId12"/>
    <p:sldId id="291" r:id="rId13"/>
    <p:sldId id="292" r:id="rId14"/>
    <p:sldId id="293" r:id="rId15"/>
    <p:sldId id="294" r:id="rId16"/>
    <p:sldId id="304" r:id="rId17"/>
    <p:sldId id="296" r:id="rId18"/>
    <p:sldId id="297" r:id="rId19"/>
    <p:sldId id="298" r:id="rId20"/>
    <p:sldId id="306" r:id="rId21"/>
    <p:sldId id="305" r:id="rId22"/>
    <p:sldId id="299" r:id="rId23"/>
    <p:sldId id="332" r:id="rId24"/>
    <p:sldId id="309" r:id="rId25"/>
    <p:sldId id="312" r:id="rId26"/>
    <p:sldId id="302" r:id="rId27"/>
    <p:sldId id="303" r:id="rId28"/>
    <p:sldId id="334" r:id="rId29"/>
    <p:sldId id="335" r:id="rId30"/>
    <p:sldId id="336" r:id="rId31"/>
    <p:sldId id="337" r:id="rId32"/>
    <p:sldId id="338" r:id="rId33"/>
    <p:sldId id="277" r:id="rId34"/>
    <p:sldId id="285" r:id="rId35"/>
    <p:sldId id="278" r:id="rId36"/>
    <p:sldId id="279" r:id="rId37"/>
    <p:sldId id="280" r:id="rId38"/>
    <p:sldId id="281" r:id="rId39"/>
    <p:sldId id="286" r:id="rId40"/>
    <p:sldId id="339" r:id="rId41"/>
    <p:sldId id="313" r:id="rId42"/>
    <p:sldId id="315" r:id="rId43"/>
    <p:sldId id="317" r:id="rId44"/>
    <p:sldId id="319" r:id="rId45"/>
    <p:sldId id="321" r:id="rId46"/>
    <p:sldId id="322" r:id="rId47"/>
    <p:sldId id="323" r:id="rId48"/>
    <p:sldId id="324" r:id="rId49"/>
    <p:sldId id="333" r:id="rId50"/>
    <p:sldId id="325" r:id="rId51"/>
    <p:sldId id="327" r:id="rId52"/>
    <p:sldId id="318" r:id="rId53"/>
    <p:sldId id="328" r:id="rId5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oul Pupo" initials="RP" lastIdx="1" clrIdx="0">
    <p:extLst>
      <p:ext uri="{19B8F6BF-5375-455C-9EA6-DF929625EA0E}">
        <p15:presenceInfo xmlns:p15="http://schemas.microsoft.com/office/powerpoint/2012/main" userId="75cf9f69bb0f1ad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4" autoAdjust="0"/>
    <p:restoredTop sz="92398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73494-79E2-425F-BD19-ED53B264B5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7C1A-DFCE-4DB5-B65A-58E0AF0218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86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C7C1A-DFCE-4DB5-B65A-58E0AF021869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0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5AB97-A2D6-45C1-80FD-0C307FCF7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B4423D-04C7-4160-A6E0-20C8F484C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026C78-4AEC-42ED-8319-90CB4E7D4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4ECFBC-EEA2-41CD-B823-77D82F0AF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CF50A8-A172-4A11-8782-EBD5FFDE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4633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7A5E22-3D3D-4EFE-8D0A-9359BF2B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9DD8F4-CA86-41CB-9378-5FD5B5484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311DC7-26FD-4811-A73B-87AC0651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853030-6DFB-46AF-B237-8987B1E4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64B85A-6788-4840-A0C1-F21C6D5A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81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1B0549-90A2-4C03-AB44-0EAADB2FA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1AF53F3-1553-4931-A641-BA33E98CC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C2E835-81C9-433E-A410-7A405ECD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9C0466-DDB4-41D3-961B-337F1BF74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B35BCF-0692-4299-8040-793334A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18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33CCE6-91FE-474E-95B5-C77D3F94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03DD37-F0A8-4237-9CA4-AB16C6928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95CEE64-6AB5-4721-8FCB-2D53206F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9F556A-8FF5-46EF-8035-C58A6C80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4534286-43BB-4CC7-91CC-6429056C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85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A3AACE-DB56-415F-BBED-F2BCD68C9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812602-AF26-47BF-9549-42F6569B8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1B0595-1B40-4D4E-A79E-E675A26C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99EE62-5276-4976-A8AB-9B32DEAB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B8F18E-C848-4D17-A083-2939DCFC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16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DA06F-8733-45AF-AFC3-10A6AF30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4522AC-3A34-45FC-84C6-A4EC62A65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281DA4-F61E-4A7E-8B74-C55EA0502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F2A04B-06EA-4672-BB4D-D6CB7DAC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F22C30-2BB1-4A9C-919D-FD02B80C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D8F909-5804-4B85-B2C6-962FDF1E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28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A7139B-2F7F-41DD-BF1C-21ECD81AE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290E273-FB35-4320-BF2A-03B8B781D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6614B8-67FF-4000-A78C-7FE176095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C9E135D-89D6-40F2-B4B0-96958756F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2379D7C-1CD9-4848-9461-CF3A6A3CF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F0E983-94BF-4074-BEB9-5A59D435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F62405-BE61-41AC-8306-5B198971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97A0BEB-BE3B-4A9F-99AA-E4D291B86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88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F88CC1-BFDE-43A4-9128-DDD555D4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A465494-E5FD-47F9-B015-7958E1C06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30D79C-78E3-4E5B-BDCE-10197EDB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591DE3-EE30-40FC-9015-C9DA1394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17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EC46209-C30F-4E32-B038-33D598FF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BA881F-D83C-4BAD-A6B0-9A93FA711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037F7F-BCCC-4A33-94A2-EAF4D477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445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06F56-8ED5-4EB9-9C51-93A5D499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7A2D11-3279-4236-881A-1CCBB1ADC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842341-2363-4466-BD85-1E0AC03BC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3126C8-DC06-4D07-9D25-B4F4A474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5D4125F-8051-4AFB-BEDD-5BB2502F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CA1B01-B437-45E8-B621-5DB4CEF7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69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813F15-8E6A-4126-BA84-7ED59A5E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220F7A-9025-4505-8700-EF2CCFD59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70959B-82F6-4B69-8508-635709C53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C8DD28-C436-4E69-8295-7C2AAB14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33E15F-07C0-4E64-8AC8-A2BA43A1F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40D053-6D3B-4120-882A-5A440B6BE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60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8637EEE-653C-4373-9515-A95825F0B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47A392-8807-439B-8B47-94622BE60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40328B-18B1-4F75-936B-64C56517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C838-1557-472B-B09C-5446A7E2D93E}" type="datetimeFigureOut">
              <a:rPr lang="it-IT" smtClean="0"/>
              <a:t>02/11/2020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6AE0AFE-8F91-4F80-914C-057161796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A9FD82-9344-41E8-B2CF-48A4CC69A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5ED29-A34F-436C-AE3C-CBEE57373F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1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ingue_retoromanze" TargetMode="External"/><Relationship Id="rId2" Type="http://schemas.openxmlformats.org/officeDocument/2006/relationships/hyperlink" Target="https://it.wikipedia.org/wiki/Lingua_italian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t.wikipedia.org/wiki/Lingua_tedesca" TargetMode="External"/><Relationship Id="rId5" Type="http://schemas.openxmlformats.org/officeDocument/2006/relationships/hyperlink" Target="https://it.wikipedia.org/wiki/Lingua_serbo-croata" TargetMode="External"/><Relationship Id="rId4" Type="http://schemas.openxmlformats.org/officeDocument/2006/relationships/hyperlink" Target="https://it.wikipedia.org/wiki/Lingua_slovena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496D7E-C6CE-40D8-A66B-DDD8A16589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NAZIONALIZZAZIONE NEL LITORALE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8FA2111-2ADB-4485-B3F9-3B415E4A2A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40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E30FDC-AFE4-48B4-B668-ABC6C857A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723"/>
            <a:ext cx="10515600" cy="620785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TOMMASEO E BAJAMONTI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B7B940-131B-4C64-BC85-8F72A6860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780" y="1040235"/>
            <a:ext cx="5829795" cy="1464840"/>
          </a:xfrm>
        </p:spPr>
        <p:txBody>
          <a:bodyPr>
            <a:normAutofit fontScale="70000" lnSpcReduction="20000"/>
          </a:bodyPr>
          <a:lstStyle/>
          <a:p>
            <a:r>
              <a:rPr lang="it-IT" dirty="0" err="1"/>
              <a:t>NICCOLò</a:t>
            </a:r>
            <a:r>
              <a:rPr lang="it-IT" dirty="0"/>
              <a:t> TOMMASEO 1802-1874</a:t>
            </a:r>
          </a:p>
          <a:p>
            <a:r>
              <a:rPr lang="it-IT" dirty="0"/>
              <a:t>COLLABORATORE DI MANIN DURANTE LA RIVOLUZIONE 1848,</a:t>
            </a:r>
          </a:p>
          <a:p>
            <a:r>
              <a:rPr lang="it-IT" dirty="0"/>
              <a:t>ROMANZIERE, RACCOLTA DI </a:t>
            </a:r>
            <a:r>
              <a:rPr lang="it-IT" i="1" dirty="0"/>
              <a:t>Canti popolari toscani, corsi, illirici e greci</a:t>
            </a:r>
            <a:r>
              <a:rPr lang="it-IT" dirty="0"/>
              <a:t> </a:t>
            </a:r>
          </a:p>
          <a:p>
            <a:r>
              <a:rPr lang="it-IT" dirty="0"/>
              <a:t>AUTORE DEL PRIMO DIZIONARIO DELLA LINGUA ITALIANA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D333CA8-043F-4EEA-9FA8-866505DD5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4690" y="1040235"/>
            <a:ext cx="5385732" cy="83051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ANTONIO BAJAMONTI 1822-1891, PER VENT’ANNI SINDACO DI SPALATO</a:t>
            </a:r>
          </a:p>
          <a:p>
            <a:r>
              <a:rPr lang="it-IT" dirty="0"/>
              <a:t>LEADER DEL PARTITO AUTONOMISTA</a:t>
            </a:r>
          </a:p>
        </p:txBody>
      </p:sp>
      <p:pic>
        <p:nvPicPr>
          <p:cNvPr id="1028" name="Picture 4" descr="Antonio Bajamonti - Wikipedia">
            <a:extLst>
              <a:ext uri="{FF2B5EF4-FFF2-40B4-BE49-F238E27FC236}">
                <a16:creationId xmlns:a16="http://schemas.microsoft.com/office/drawing/2014/main" id="{A00440FB-1C1A-4206-93FE-F93A67F318E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72" y="2345181"/>
            <a:ext cx="2732968" cy="374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9A9E8A01-98BC-4920-80CF-05B0A3A9AC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65" y="2505075"/>
            <a:ext cx="2890512" cy="3996394"/>
          </a:xfrm>
        </p:spPr>
      </p:pic>
    </p:spTree>
    <p:extLst>
      <p:ext uri="{BB962C8B-B14F-4D97-AF65-F5344CB8AC3E}">
        <p14:creationId xmlns:p14="http://schemas.microsoft.com/office/powerpoint/2010/main" val="2256725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EEAB2-69C7-4249-9EBF-906575A4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13"/>
            <a:ext cx="10515600" cy="427837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PRECEDENTE DALMATA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226F06-2EB2-474C-A2DF-8C49E9B92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494950"/>
            <a:ext cx="11643919" cy="6295937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ALTRO SEGMENTO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INVECE, D'ESTRAZIONE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MEDIO-PICCOLO BORGHESE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CERCA  NUOVA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LEGITTIMITÀ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NELL'INCIPIENTE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MOVIMENTO NAZIONALE SLAVO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PROPUGNA L'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ANNESSIONE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DELLA DALMAZIA ALLA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CROAZIA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QUALE PREMESSA PER UNA FORTE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INTEGRAZIONE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IL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RETROTERRA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70000"/>
              </a:lnSpc>
            </a:pP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TERZA GUERRA D'INDIPENDENZA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VOCI DI POSSIBILI SBARCHI DELLE TRUPPE ITALIANE IN DALMAZIA DURANTE LA ATTIZZANO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SENTIMENTI ITALOFOBI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ALCUNE PARTI DELLA POPOLAZIONE CROATA</a:t>
            </a:r>
          </a:p>
          <a:p>
            <a:pPr algn="just">
              <a:lnSpc>
                <a:spcPct val="170000"/>
              </a:lnSpc>
            </a:pP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NAZIONALIZZAZIONE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DELLE MASSE + ALLARGAMENTO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SUFFRAGIO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RAFFORZAMENTO DEL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MOVIMENTO NAZIONALE CROATO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CONQUISTA DELLE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CITTÀ MENO ZARA :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CAMPANELLO D’ALLARME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PARTE DEGLI ALTRI ITALIANI D'AUSTRIA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PARTITO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AUTONOMISTA, DIVENTA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PARTITO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ITALIANO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ANCHE SE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IRREDENTISTA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783E60-F69B-4891-8BF3-FEDC45817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IDILIO FIUMANO MAGIARO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69A955-D06F-4AB3-9DF2-120B1A89C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57" y="595618"/>
            <a:ext cx="11920756" cy="62623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RISPETTOSO DELL’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AUTONOMIA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MUNICIPALE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DIFENSORE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DALLE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RIVENDICAZIONI CROATE +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INVESTIMENTI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FERROVIE + AMPLIAMENTO DEL PORTO + UNGARO/CROATA + SVILUPPO INDUSTRIALE (cantieri e silurificio)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TASSO DI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INCREMENTO TRAFFICI SUPERIORE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TS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+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DECOLLO DEMOGRAFICO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1869, MENO DI 18.000, nel 1900 più di 38.000, cui se ne aggiungono altri 10.000 nel 1910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FIUME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CENTRO URBANO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REGNO D’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UNGHERIA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DOPO BUDAPEST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41A5646-8A36-4C25-976B-16A6916C6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71" y="3429000"/>
            <a:ext cx="3003258" cy="3429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A49022-0E6F-443A-B9D6-BA8AE3E23D6B}"/>
              </a:ext>
            </a:extLst>
          </p:cNvPr>
          <p:cNvSpPr txBox="1"/>
          <p:nvPr/>
        </p:nvSpPr>
        <p:spPr>
          <a:xfrm>
            <a:off x="4739780" y="3756011"/>
            <a:ext cx="7452220" cy="664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Giovanni Ciotta </a:t>
            </a:r>
            <a:r>
              <a:rPr lang="it-IT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(origini livornesi)</a:t>
            </a:r>
            <a:r>
              <a:rPr lang="it-IT" sz="18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sindaco degli anni d’oro (1872-1896)</a:t>
            </a:r>
            <a:endParaRPr lang="it-IT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73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16A77F7-745A-4C1D-820F-A9DCB9F151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19" y="3504501"/>
            <a:ext cx="5519956" cy="36393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D0BA0A-E84C-498E-8A4F-177150F02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11" y="0"/>
            <a:ext cx="5132832" cy="32157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E9A6130-36DD-4060-A265-7FF7CB875B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2096" y="0"/>
            <a:ext cx="4368078" cy="582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1711D-6DA9-4BDE-8BD5-DEF58094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5300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 DELL’IDILIO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E9FBBC-F57A-4870-96C7-A0C3FA6B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3" y="520117"/>
            <a:ext cx="11794921" cy="61742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1896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GOVERNO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BÁNFFY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ESTENDERE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ANCHE A FIUME LEGGI UNGHERESI 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RIGUARDANTI L’ISTITUZIONE DI UNA GIUNTA AMMINISTRATIVA E NUOVE DISPOSIZIONI IN MATERIA DI ISTRUZIONE POPOLARE,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SENZA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 CONSENSO 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DELLA RAPPRESENTANZA COMUNALE, COME DISPOSTO DAGLI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 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MAGIARO-FIUMANI DEL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1883 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 G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OVERNO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DISPOSTO A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SUBORDINARE SOVRANITÀ 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DELLO STATO AI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CAPRICCI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UN’AUTORITÀ LOCALE (ANACRONISMO)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+ MAGIARI STRANIERI 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A FIUME  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MODERNIZZAZIONE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POLITICA: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RAZIONALITÀ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AMMINISTRATIVA + TRASFORMAZIONE DELLA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SCUOLA</a:t>
            </a:r>
            <a:r>
              <a:rPr lang="it-IT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VEICOLO DI </a:t>
            </a:r>
            <a:r>
              <a:rPr lang="it-IT" sz="20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MAGIARIZZAZIONE</a:t>
            </a:r>
            <a:endParaRPr lang="it-IT" sz="2000" b="1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cs typeface="Times New Roman" panose="02020603050405020304" pitchFamily="18" charset="0"/>
              </a:rPr>
              <a:t>REAZIONE: FONDAZIONE </a:t>
            </a:r>
            <a:r>
              <a:rPr lang="it-IT" sz="20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PARTITO AUTONOMISTA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it-IT" sz="2000" dirty="0">
                <a:latin typeface="Tahoma" panose="020B0604030504040204" pitchFamily="34" charset="0"/>
                <a:cs typeface="Times New Roman" panose="02020603050405020304" pitchFamily="18" charset="0"/>
              </a:rPr>
              <a:t>DIFESA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 DIRITTI STORICI </a:t>
            </a:r>
            <a:r>
              <a:rPr lang="it-IT" sz="2000" dirty="0">
                <a:latin typeface="Tahom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 IDENTITÀ CULTURALE ITALIANA 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20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NAZIONALIZZAZIONE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DI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MASSA </a:t>
            </a:r>
            <a:r>
              <a:rPr lang="it-IT" sz="2000" b="1" dirty="0">
                <a:solidFill>
                  <a:srgbClr val="C00000"/>
                </a:solidFill>
                <a:latin typeface="Tahom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FIUMANA</a:t>
            </a:r>
            <a:r>
              <a:rPr lang="it-IT" sz="2000" dirty="0">
                <a:latin typeface="Tahoma" panose="020B0604030504040204" pitchFamily="34" charset="0"/>
                <a:cs typeface="Times New Roman" panose="02020603050405020304" pitchFamily="18" charset="0"/>
              </a:rPr>
              <a:t>, MA 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NON IRREDENTISTA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IRREDENTISTI </a:t>
            </a:r>
            <a:r>
              <a:rPr lang="it-IT" sz="2000" dirty="0">
                <a:latin typeface="Tahoma" panose="020B0604030504040204" pitchFamily="34" charset="0"/>
                <a:cs typeface="Times New Roman" panose="02020603050405020304" pitchFamily="18" charset="0"/>
              </a:rPr>
              <a:t>SOLO PICCOLO GRUPPO DI</a:t>
            </a:r>
            <a:r>
              <a:rPr lang="it-IT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 GIOVANI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81471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5E4040-65C1-4CF8-94EF-085B04C8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678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MICHELE MEYLENDER E RICCARDO ZANELLA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675231FA-44BF-4504-BECA-AA52A38CCE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851" y="1971006"/>
            <a:ext cx="2917188" cy="4310080"/>
          </a:xfrm>
        </p:spPr>
      </p:pic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42589A02-AF04-4802-ADE6-29F412C86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182" y="1971006"/>
            <a:ext cx="2880634" cy="4351338"/>
          </a:xfrm>
        </p:spPr>
      </p:pic>
    </p:spTree>
    <p:extLst>
      <p:ext uri="{BB962C8B-B14F-4D97-AF65-F5344CB8AC3E}">
        <p14:creationId xmlns:p14="http://schemas.microsoft.com/office/powerpoint/2010/main" val="445931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4289D-1DAB-483B-BBC5-166165853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56" y="83890"/>
            <a:ext cx="10405844" cy="68789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AAABAC-E264-4382-9E9D-BCD956FD1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80" y="679508"/>
            <a:ext cx="11752976" cy="635046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SVILUPPO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ASSOCIAZIONISMO SLO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FAVORISCE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PROMOZIONE SOCIALE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 CAMPAGNE: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COLONI SLAVI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ACQUISTANO TERRE GRAZIE A SOSTEGNO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CASSE RURALI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COOP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LIVELLO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CONTRASTI PRINCIPALI SULL’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DELLA LINGUA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AMMINISTRAZIONE COMUNI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LINGUA: RICHIESTA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BILINGUISMO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NELLE AMMINISTRAZIONI: OTTENUTA A LIVELLO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COMUNALE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MAI NELLA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DIETA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CONQUISTA DEI COMUNI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SISTEMA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ELETTORALE AVVANTAGGIA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 LA SUA EVOLUZIONE OFFRE SPAZIO AGLI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IN MOLTE ZONE SONO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MAGGIORANZA NUMERICA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SIMBOLO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1886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CONQUISTA CROATA DEL COMUNE DI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PISINO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CONTROLLO DEI COMUNI = POSSIBILITA’ DI INTERVENIRE DIRETTAMENTE SU DUE TEMI “CALDI”: </a:t>
            </a:r>
            <a:r>
              <a:rPr lang="it-IT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CENSIMENTI </a:t>
            </a:r>
            <a:endParaRPr lang="it-IT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5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DF6158-108C-49FC-910C-452285D0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1"/>
            <a:ext cx="10515600" cy="121437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AB611F-6A53-482C-B0C2-5D6C82027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004" y="620785"/>
            <a:ext cx="11719420" cy="616590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METÀ ‘800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ELEMENTARI PUBBLICHE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CITTÀ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NEI BORGHI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ITALIANE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(MENO) TEDESCHE – IN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CAMPAGNA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ISTRUZIONE ELEMENTARE CURATA DAI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SACERDOTI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SPESSO IN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GINNASI ITALIANI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TEDESCHI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 RIPETUTE RICHIESTE ITA DI INCREMENTARE LE SCUOLE SUPERIORI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ISTRUZIONE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SUPERIORE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SEMINARI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GO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1867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ISTRUZIONE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ELEMENTARE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TUTTA AFFIDATA AI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GINNASIO CROATO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PISINO 1899</a:t>
            </a:r>
          </a:p>
        </p:txBody>
      </p:sp>
    </p:spTree>
    <p:extLst>
      <p:ext uri="{BB962C8B-B14F-4D97-AF65-F5344CB8AC3E}">
        <p14:creationId xmlns:p14="http://schemas.microsoft.com/office/powerpoint/2010/main" val="1269763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0DE09-32E9-42C3-B967-7D24BD5C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CENSIMENTI LINGUISTICI O ETNICI?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AAC770-845B-4F1D-B226-80C6890D3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47" y="889232"/>
            <a:ext cx="11895589" cy="608990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CENSIMENTI «</a:t>
            </a:r>
            <a:r>
              <a:rPr lang="it-IT" sz="60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ETNICI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UNO DEGLI ARGOMENTI + DIFFICILI DA TRATTARE – LA LORO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IMPORTANZA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E’ ESSENZIALE IN UNO STATO PLURIETNICO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DETERMINARE LA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CONSISTENZA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DELLE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COMPONENTI NAZIONALI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PREMESSA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INDISPENSABILE PER DECIDERE LE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POLITICHE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 ATTUARE NEI SUOI CONFRONTI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CENSIMENTI OGGETTO DI SERRATA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BATTAGLIA POLITICA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DATI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CONSIDERARE CON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PRUDENZA</a:t>
            </a:r>
          </a:p>
          <a:p>
            <a:pPr algn="just">
              <a:lnSpc>
                <a:spcPct val="150000"/>
              </a:lnSpc>
            </a:pPr>
            <a:r>
              <a:rPr lang="it-IT" sz="6000" u="none" strike="noStrike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60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PRIMO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PUNTO DA CONSIDERARE: CENSIMENTI OFFRONO L’IMMAGINE DI UNA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DIVISIONE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NETTA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BASE </a:t>
            </a:r>
            <a:r>
              <a:rPr lang="it-IT" sz="60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LINGUISTICA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VIENE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FATTA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GENERE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CORRISPONDERE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AD UNA DIVISIONE </a:t>
            </a:r>
            <a:r>
              <a:rPr lang="it-IT" sz="6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ETNICA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 REALTA’ SITUAZIONE MOLTO + COMPLESSA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LINGUA SOLO UNO DEGLI INDICATORI DELL’APPARTENENZA NAZIONALE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60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GENERALIZZAZIONE ILLEGITTIMA </a:t>
            </a:r>
            <a:r>
              <a:rPr lang="it-IT" sz="6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INOLTRE, FASCE CONSISTENTI DI POPOLAZIONE MISTILINGUE</a:t>
            </a:r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186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AE1E6B-AA1C-4B6B-83CA-FC0C0A375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8941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 MATERNA O LINGUA D’USO?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D2A40B-5CFA-48A1-B4B3-D0C8BDF6F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657" y="1013988"/>
            <a:ext cx="11697078" cy="574895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it-I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CENSIMENTI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NELLO STATO AUSTRIACO CENSISCONO LA </a:t>
            </a:r>
            <a:r>
              <a:rPr lang="it-IT" sz="2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 D’USO</a:t>
            </a:r>
            <a:r>
              <a:rPr lang="it-IT" sz="28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NON LA LINGUA MATERNA 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L’ORIGINE NAZIONALE, MA LA PREVALENZA LINGUISTICA 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FAVORISCONO 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</a:t>
            </a:r>
            <a:r>
              <a:rPr lang="it-IT" sz="2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NAZIONALITA’ DOMINANTI</a:t>
            </a:r>
            <a:r>
              <a:rPr lang="it-IT" sz="2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IMPONGONO LA PROPRIA LINGUA NEI RAPPORTI SOCIALI : TEDESCHI E , NEL LITORALE, ITALIANI 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 GESTISCE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CENSIMENTO PUÒ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MANIPOLARE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DATI</a:t>
            </a:r>
            <a:endParaRPr lang="it-IT" sz="28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4232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8A0BE6-A3FB-48F3-81C2-6C5F5BCC57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727" y="427271"/>
            <a:ext cx="10515600" cy="167527"/>
          </a:xfrm>
        </p:spPr>
        <p:txBody>
          <a:bodyPr anchorCtr="1">
            <a:noAutofit/>
          </a:bodyPr>
          <a:lstStyle/>
          <a:p>
            <a:pPr lvl="0" algn="ctr"/>
            <a:r>
              <a:rPr lang="it-IT" sz="2800" b="1">
                <a:latin typeface="Tahoma" pitchFamily="34"/>
                <a:ea typeface="Tahoma" pitchFamily="34"/>
                <a:cs typeface="Tahoma" pitchFamily="34"/>
              </a:rPr>
              <a:t>E NEL LITORALE?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AE76B3-4EAA-4169-8F8C-208087932D5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7657" y="887763"/>
            <a:ext cx="11887200" cy="5859264"/>
          </a:xfrm>
        </p:spPr>
        <p:txBody>
          <a:bodyPr/>
          <a:lstStyle/>
          <a:p>
            <a:pPr marL="0" lvl="0" indent="0" algn="just">
              <a:lnSpc>
                <a:spcPct val="170000"/>
              </a:lnSpc>
              <a:buNone/>
            </a:pPr>
            <a:r>
              <a:rPr lang="it-IT" sz="2600" dirty="0">
                <a:latin typeface="Tahoma" pitchFamily="34"/>
                <a:ea typeface="Tahoma" pitchFamily="34"/>
                <a:cs typeface="Tahoma" pitchFamily="34"/>
              </a:rPr>
              <a:t>NEL</a:t>
            </a:r>
            <a:r>
              <a:rPr lang="it-IT" sz="2600" b="1" dirty="0">
                <a:latin typeface="Tahoma" pitchFamily="34"/>
                <a:ea typeface="Tahoma" pitchFamily="34"/>
                <a:cs typeface="Tahoma" pitchFamily="34"/>
              </a:rPr>
              <a:t> LITORALE </a:t>
            </a:r>
            <a:r>
              <a:rPr lang="it-IT" sz="2600" dirty="0">
                <a:latin typeface="Tahoma" pitchFamily="34"/>
                <a:ea typeface="Tahoma" pitchFamily="34"/>
                <a:cs typeface="Tahoma" pitchFamily="34"/>
              </a:rPr>
              <a:t>ACCADONO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LE STESSE COSE DEL RESTO DELL’AUSTRIA = NEL CORSO DELLA SECONDA META’ DELL’800:  PRESA DI COSCIENZA NAZIONALE DELLE POPOLAZIONI SLAVE,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SLOVENI E CROATI </a:t>
            </a:r>
            <a:r>
              <a:rPr lang="it-IT" sz="2400" dirty="0">
                <a:ea typeface="Tahoma" pitchFamily="34"/>
                <a:cs typeface="Tahoma" pitchFamily="34"/>
                <a:sym typeface="Wingdings" panose="05000000000000000000" pitchFamily="2" charset="2"/>
              </a:rPr>
              <a:t>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CONFLITTO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CON LA </a:t>
            </a:r>
            <a:r>
              <a:rPr lang="it-IT" sz="2400" b="1" i="1" dirty="0">
                <a:latin typeface="Tahoma" pitchFamily="34"/>
                <a:ea typeface="Tahoma" pitchFamily="34"/>
                <a:cs typeface="Tahoma" pitchFamily="34"/>
              </a:rPr>
              <a:t>KULTURNATION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 ESISTENTE, CIOE’ QUELLA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ITALIANA</a:t>
            </a:r>
            <a:endParaRPr lang="it-IT" sz="2400" dirty="0">
              <a:latin typeface="Tahoma" pitchFamily="34"/>
              <a:ea typeface="Tahoma" pitchFamily="34"/>
              <a:cs typeface="Tahoma" pitchFamily="34"/>
            </a:endParaRPr>
          </a:p>
          <a:p>
            <a:pPr marL="0" lvl="0" indent="0" algn="just">
              <a:lnSpc>
                <a:spcPct val="170000"/>
              </a:lnSpc>
              <a:buNone/>
            </a:pPr>
            <a:r>
              <a:rPr lang="it-IT" sz="24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DIFFERENZE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NEL </a:t>
            </a:r>
            <a:r>
              <a:rPr lang="it-IT" sz="24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POPOLAMENTO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+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IDEA DI </a:t>
            </a:r>
            <a:r>
              <a:rPr lang="it-IT" sz="24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NAZIONE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 </a:t>
            </a:r>
          </a:p>
          <a:p>
            <a:pPr marL="0" lvl="0" indent="0" algn="just">
              <a:lnSpc>
                <a:spcPct val="170000"/>
              </a:lnSpc>
              <a:buNone/>
            </a:pP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1E7F84-645A-4919-93B3-F4C60C28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2115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 HA IMBROGLIATO?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9F6AE4-FF1F-4266-BA13-4B4B4EE63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743" y="1131684"/>
            <a:ext cx="10720057" cy="5620808"/>
          </a:xfrm>
        </p:spPr>
        <p:txBody>
          <a:bodyPr>
            <a:normAutofit/>
          </a:bodyPr>
          <a:lstStyle/>
          <a:p>
            <a:pPr algn="just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PINGUENTE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PRE-1886: 		ITALIANI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5.465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CROATI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4.858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SLOVENI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3.626</a:t>
            </a:r>
          </a:p>
          <a:p>
            <a:pPr algn="just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POST- 1886: 	ITALIANI </a:t>
            </a:r>
            <a:r>
              <a:rPr lang="it-IT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752	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CROATI </a:t>
            </a:r>
            <a:r>
              <a:rPr lang="it-IT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12.185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SLOVENI </a:t>
            </a:r>
            <a:r>
              <a:rPr lang="it-IT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1.801</a:t>
            </a:r>
          </a:p>
          <a:p>
            <a:pPr algn="just"/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PISINO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PRE-1886: 		ITALIANI 	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2.321 	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CROATI	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12.259</a:t>
            </a:r>
          </a:p>
          <a:p>
            <a:pPr algn="just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POST-1887: 	ITALIANI 	</a:t>
            </a:r>
            <a:r>
              <a:rPr lang="it-IT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1.454	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CROATI	</a:t>
            </a:r>
            <a:r>
              <a:rPr lang="it-IT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13.251</a:t>
            </a:r>
          </a:p>
          <a:p>
            <a:pPr algn="just"/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TRIESTE 1910</a:t>
            </a:r>
          </a:p>
          <a:p>
            <a:pPr algn="just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IL COMUNE: 		SLOVENI 	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36.208</a:t>
            </a:r>
          </a:p>
          <a:p>
            <a:pPr algn="just"/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LUOGOTENENZA: 	SLOVENI 	</a:t>
            </a:r>
            <a:r>
              <a:rPr lang="it-IT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56.910</a:t>
            </a:r>
          </a:p>
          <a:p>
            <a:pPr algn="just"/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26FA533-5E27-4A17-965F-E3579DD5B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685800"/>
            <a:ext cx="89306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89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6F2844A-4C28-42D8-9CFB-579049F089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28" y="722376"/>
            <a:ext cx="9076944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6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590712-939F-4609-8C87-78953239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CONFRONTO CENSIMENTI 1880 E 1900</a:t>
            </a:r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08FB3BEE-CDA3-4C43-A127-7A308DAD44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119" y="1114699"/>
            <a:ext cx="6019799" cy="5024844"/>
          </a:xfrm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B554D50-D217-4623-A055-F4007F1F89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14698"/>
            <a:ext cx="60198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05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BF4DF2B-B00F-41C6-96DA-7ACCFB0F739D}"/>
              </a:ext>
            </a:extLst>
          </p:cNvPr>
          <p:cNvSpPr txBox="1"/>
          <p:nvPr/>
        </p:nvSpPr>
        <p:spPr>
          <a:xfrm>
            <a:off x="347957" y="1"/>
            <a:ext cx="11005843" cy="37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1910 POPOLAZIONE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828008 pertinenti e 66560 stranieri = 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894.568</a:t>
            </a:r>
            <a:endParaRPr lang="it-IT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E1A3361-FF41-4BCD-B07A-11C00914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57" y="411923"/>
            <a:ext cx="1080448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GORIZIA E GRADISCA</a:t>
            </a:r>
            <a:r>
              <a:rPr kumimoji="0" lang="it-IT" altLang="it-I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249.921 pertinenti e 10.828 stranieri = </a:t>
            </a:r>
            <a:r>
              <a:rPr kumimoji="0" lang="it-IT" altLang="it-I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260.749</a:t>
            </a:r>
            <a:endParaRPr kumimoji="0" lang="it-IT" altLang="it-IT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335D1CC-0CC6-446C-AD9A-00C090DE1982}"/>
              </a:ext>
            </a:extLst>
          </p:cNvPr>
          <p:cNvSpPr txBox="1"/>
          <p:nvPr/>
        </p:nvSpPr>
        <p:spPr>
          <a:xfrm>
            <a:off x="376280" y="2147216"/>
            <a:ext cx="8796043" cy="37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ISTRIA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387.174 pertinenti e 17.135 stranieri = 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404.309</a:t>
            </a:r>
            <a:endParaRPr lang="it-IT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E9099E-8B8A-40BE-A60E-5F22654396FA}"/>
              </a:ext>
            </a:extLst>
          </p:cNvPr>
          <p:cNvSpPr txBox="1"/>
          <p:nvPr/>
        </p:nvSpPr>
        <p:spPr>
          <a:xfrm>
            <a:off x="226577" y="3949627"/>
            <a:ext cx="10665303" cy="37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TRIESTE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190.913 pertinenti e 38.597 stranieri = 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229.510</a:t>
            </a:r>
            <a:endParaRPr lang="it-IT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1F0FA5D-4301-4E9B-864B-F23D7ACD9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034523"/>
              </p:ext>
            </p:extLst>
          </p:nvPr>
        </p:nvGraphicFramePr>
        <p:xfrm>
          <a:off x="226577" y="760945"/>
          <a:ext cx="11127223" cy="1339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661">
                  <a:extLst>
                    <a:ext uri="{9D8B030D-6E8A-4147-A177-3AD203B41FA5}">
                      <a16:colId xmlns:a16="http://schemas.microsoft.com/office/drawing/2014/main" val="2477377422"/>
                    </a:ext>
                  </a:extLst>
                </a:gridCol>
                <a:gridCol w="1007901">
                  <a:extLst>
                    <a:ext uri="{9D8B030D-6E8A-4147-A177-3AD203B41FA5}">
                      <a16:colId xmlns:a16="http://schemas.microsoft.com/office/drawing/2014/main" val="2793358358"/>
                    </a:ext>
                  </a:extLst>
                </a:gridCol>
                <a:gridCol w="5059661">
                  <a:extLst>
                    <a:ext uri="{9D8B030D-6E8A-4147-A177-3AD203B41FA5}">
                      <a16:colId xmlns:a16="http://schemas.microsoft.com/office/drawing/2014/main" val="1670076029"/>
                    </a:ext>
                  </a:extLst>
                </a:gridCol>
              </a:tblGrid>
              <a:tr h="33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Sloveni (154.564)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59,3%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3705578449"/>
                  </a:ext>
                </a:extLst>
              </a:tr>
              <a:tr h="33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Italiani e Ladini (90.146)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34,6%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4051781170"/>
                  </a:ext>
                </a:extLst>
              </a:tr>
              <a:tr h="33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Tedeschi (4.480)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1,7%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3905835559"/>
                  </a:ext>
                </a:extLst>
              </a:tr>
              <a:tr h="334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Altri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4,4%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3895638553"/>
                  </a:ext>
                </a:extLst>
              </a:tr>
            </a:tbl>
          </a:graphicData>
        </a:graphic>
      </p:graphicFrame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C76527CE-C6C9-4288-97D2-F3F55CD38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175630"/>
              </p:ext>
            </p:extLst>
          </p:nvPr>
        </p:nvGraphicFramePr>
        <p:xfrm>
          <a:off x="226577" y="2489094"/>
          <a:ext cx="11127225" cy="1460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662">
                  <a:extLst>
                    <a:ext uri="{9D8B030D-6E8A-4147-A177-3AD203B41FA5}">
                      <a16:colId xmlns:a16="http://schemas.microsoft.com/office/drawing/2014/main" val="3045767999"/>
                    </a:ext>
                  </a:extLst>
                </a:gridCol>
                <a:gridCol w="1007901">
                  <a:extLst>
                    <a:ext uri="{9D8B030D-6E8A-4147-A177-3AD203B41FA5}">
                      <a16:colId xmlns:a16="http://schemas.microsoft.com/office/drawing/2014/main" val="1358136926"/>
                    </a:ext>
                  </a:extLst>
                </a:gridCol>
                <a:gridCol w="5059662">
                  <a:extLst>
                    <a:ext uri="{9D8B030D-6E8A-4147-A177-3AD203B41FA5}">
                      <a16:colId xmlns:a16="http://schemas.microsoft.com/office/drawing/2014/main" val="4183779962"/>
                    </a:ext>
                  </a:extLst>
                </a:gridCol>
              </a:tblGrid>
              <a:tr h="365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Croati (170.706)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42,2%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1513784799"/>
                  </a:ext>
                </a:extLst>
              </a:tr>
              <a:tr h="365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Italiani e Ladini (147.416)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36,5%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1569379914"/>
                  </a:ext>
                </a:extLst>
              </a:tr>
              <a:tr h="365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Sloveni (55.365)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13,7%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1712856543"/>
                  </a:ext>
                </a:extLst>
              </a:tr>
              <a:tr h="365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Altri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7,6%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3552305109"/>
                  </a:ext>
                </a:extLst>
              </a:tr>
            </a:tbl>
          </a:graphicData>
        </a:graphic>
      </p:graphicFrame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5CF407FA-D026-4FC4-B060-36A47EF80F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784716"/>
              </p:ext>
            </p:extLst>
          </p:nvPr>
        </p:nvGraphicFramePr>
        <p:xfrm>
          <a:off x="226578" y="4337839"/>
          <a:ext cx="11127223" cy="130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9661">
                  <a:extLst>
                    <a:ext uri="{9D8B030D-6E8A-4147-A177-3AD203B41FA5}">
                      <a16:colId xmlns:a16="http://schemas.microsoft.com/office/drawing/2014/main" val="2924998388"/>
                    </a:ext>
                  </a:extLst>
                </a:gridCol>
                <a:gridCol w="1007901">
                  <a:extLst>
                    <a:ext uri="{9D8B030D-6E8A-4147-A177-3AD203B41FA5}">
                      <a16:colId xmlns:a16="http://schemas.microsoft.com/office/drawing/2014/main" val="1844593443"/>
                    </a:ext>
                  </a:extLst>
                </a:gridCol>
                <a:gridCol w="5059661">
                  <a:extLst>
                    <a:ext uri="{9D8B030D-6E8A-4147-A177-3AD203B41FA5}">
                      <a16:colId xmlns:a16="http://schemas.microsoft.com/office/drawing/2014/main" val="3294976970"/>
                    </a:ext>
                  </a:extLst>
                </a:gridCol>
              </a:tblGrid>
              <a:tr h="325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Italiani e Ladini (118.959)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51,9%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2588255203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Sloveni (56.916)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24,8%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2618407534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Tedeschi (11.856)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5,1%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2589804770"/>
                  </a:ext>
                </a:extLst>
              </a:tr>
              <a:tr h="325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Altri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>
                          <a:effectLst/>
                        </a:rPr>
                        <a:t>  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18,2%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9525" marB="9525" anchor="ctr"/>
                </a:tc>
                <a:extLst>
                  <a:ext uri="{0D108BD9-81ED-4DB2-BD59-A6C34878D82A}">
                    <a16:rowId xmlns:a16="http://schemas.microsoft.com/office/drawing/2014/main" val="39047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299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E32AA-5808-42BE-B396-F7394866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736"/>
            <a:ext cx="10515600" cy="54216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GRUPPI LINGUISTICI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97550A-72E7-4424-9E90-499F6D6C5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781752"/>
            <a:ext cx="5181600" cy="5254906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200" b="1" strike="noStrike" dirty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Lingua itali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Italiani</a:t>
            </a:r>
            <a:r>
              <a:rPr lang="it-IT" sz="2200" b="1" dirty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2200" b="1" strike="noStrike" dirty="0">
                <a:solidFill>
                  <a:srgbClr val="C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Lingue retoroman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Ladini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356.521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39,85 %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Trieste: 118.959 (51,83 %)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Istria: 147.416 (36,46 %)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Goriziano: 90.146 (34,57 %)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u="none" strike="noStrike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Lingua slovena"/>
              </a:rPr>
              <a:t>Sloveni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266.845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29,82 %</a:t>
            </a:r>
            <a:r>
              <a:rPr lang="it-IT" sz="1800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Trieste: 56.916 (24,79 %)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Istria: 55.365 (13,69 %)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Goriziano: 154.564 (59,27 %)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F464EB-5A8A-49A6-BE11-557D5A644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0191"/>
            <a:ext cx="5181600" cy="5456772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u="none" strike="noStrike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 tooltip="Lingua serbo-croa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Croati</a:t>
            </a:r>
            <a:r>
              <a:rPr lang="it-IT" sz="1800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170.706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19,08 %</a:t>
            </a:r>
            <a:r>
              <a:rPr lang="it-IT" sz="1800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Trieste: 2.403 (1,04 %)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Istria: 168.116 (41,58 %)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Goriziano: 187 (0,07 %)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u="none" strike="noStrike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Lingua tedes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Tedesch</a:t>
            </a:r>
            <a:r>
              <a:rPr lang="it-IT" sz="1800" b="1" u="sng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 tooltip="Lingua tedesc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it-IT" sz="1800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29.615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1800" b="1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3,31 %</a:t>
            </a:r>
            <a:r>
              <a:rPr lang="it-IT" sz="1800" dirty="0">
                <a:solidFill>
                  <a:schemeClr val="accent6">
                    <a:lumMod val="50000"/>
                  </a:schemeClr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1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Trieste: 11.856 (5,16 %)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Istria: 13.279 (3,28 %)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Goriziano: 4.480 (1,71 %)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1800" b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Stranieri</a:t>
            </a:r>
            <a:r>
              <a:rPr lang="it-IT" sz="1800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66.560 (7,44 %)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Trieste: 38.597 (16,81 %)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Istria: 17.135 (4,23 %)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Goriziano: 10.828 (4,15 %)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9064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2F975D-BDD9-4D8E-8817-72A2D410A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" y="1"/>
            <a:ext cx="5813570" cy="125834"/>
          </a:xfrm>
        </p:spPr>
        <p:txBody>
          <a:bodyPr>
            <a:normAutofit fontScale="90000"/>
          </a:bodyPr>
          <a:lstStyle/>
          <a:p>
            <a:pPr algn="just"/>
            <a:b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087B5DA-5411-48E1-9CD4-CBCB1E9A4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667" y="125834"/>
            <a:ext cx="7000350" cy="6732167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70000"/>
              </a:lnSpc>
              <a:spcAft>
                <a:spcPts val="800"/>
              </a:spcAft>
            </a:pPr>
            <a:r>
              <a:rPr lang="it-IT" sz="49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Marche Julienne</a:t>
            </a:r>
            <a:r>
              <a:rPr lang="it-IT" sz="4900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realizzata da Josip </a:t>
            </a:r>
            <a:r>
              <a:rPr lang="it-IT" sz="49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Roglić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geografo croato (1906-1987): ripartizione dei gruppi linguistici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1910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1911 (esclusa Veglia). </a:t>
            </a:r>
            <a:r>
              <a:rPr lang="it-IT" sz="49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costruita in modo da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individuare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anche gli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insediamenti linguistici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dimensioni. Dimensioni dei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cerchietti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rappresentanti 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centri maggiori differiscono poco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quella dei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centri minori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La </a:t>
            </a:r>
            <a:r>
              <a:rPr lang="it-IT" sz="49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Legenda</a:t>
            </a:r>
            <a:r>
              <a:rPr lang="it-IT" sz="4900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9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dà conto</a:t>
            </a:r>
            <a:r>
              <a:rPr lang="it-IT" sz="4900" i="1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il messaggio è che gli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insediamenti sloveni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croati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siano assai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cospicui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quelli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Inoltre, la </a:t>
            </a:r>
            <a:r>
              <a:rPr lang="it-IT" sz="4900" i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Legenda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parla di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gruppi linguistici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di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nazionalità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considera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croati tutti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parlanti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serbo-croato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mentre distingue fra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friulani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considerati nazionalità a parte. Infine, 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adoperati per individuare rispettivamente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sloveni e croati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fra loro molto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immagine di compattezza del popolamento slavofono, mentre usati colori fra loro ben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distinguere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italiani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friulani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Insediamenti italiani = “</a:t>
            </a:r>
            <a:r>
              <a:rPr lang="it-IT" sz="49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isole italiane in un mare slavo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oppure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49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bottoni italiani su di un mantello slavo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+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discontinuità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fra il popolamento italiano della 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Venezia Giulia 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quello dell’</a:t>
            </a:r>
            <a:r>
              <a:rPr lang="it-IT" sz="49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Italia</a:t>
            </a:r>
            <a:r>
              <a:rPr lang="it-IT" sz="49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separandoli con la “nazione” friulana</a:t>
            </a:r>
            <a:r>
              <a:rPr lang="it-IT" sz="4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3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3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9" name="Segnaposto immagine 8">
            <a:extLst>
              <a:ext uri="{FF2B5EF4-FFF2-40B4-BE49-F238E27FC236}">
                <a16:creationId xmlns:a16="http://schemas.microsoft.com/office/drawing/2014/main" id="{BCDDE61D-BA3A-48E5-90B4-9BE4F83E9486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2"/>
          <a:srcRect t="12791" b="12791"/>
          <a:stretch>
            <a:fillRect/>
          </a:stretch>
        </p:blipFill>
        <p:spPr>
          <a:xfrm>
            <a:off x="7101017" y="-14416"/>
            <a:ext cx="63129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0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990FCE-B41C-4243-9275-B81D5F17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002"/>
            <a:ext cx="3932237" cy="13100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7FD163-E296-4446-89E3-89C419B4D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1054" y="279988"/>
            <a:ext cx="3623533" cy="6516167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60000"/>
              </a:lnSpc>
              <a:spcAft>
                <a:spcPts val="800"/>
              </a:spcAft>
            </a:pPr>
            <a:r>
              <a:rPr lang="it-IT" sz="1800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Carta dei limiti nazionali italo-jugoslavi</a:t>
            </a:r>
            <a:r>
              <a:rPr lang="it-IT" sz="1800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mappa realizzata da Carlo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800" b="1" dirty="0" err="1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Schiffrer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storico e geografo italiano (1902-1970):  si fonda sulle sue elaborazioni del censimento del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1921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 cui dati differiscono, anche se non di molto, da quelli del 1910. Rappresentazione è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speculare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quella di </a:t>
            </a:r>
            <a:r>
              <a:rPr lang="it-IT" sz="18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Roglić</a:t>
            </a: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proporzione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 i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palloni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rappresentanti rispettivamente gli insediamenti maggiori e quelli minori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vuole sottolineare 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grandi dimensioni 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centri 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abitati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italiani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contro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agli insediamenti sparsi slavi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Inoltre, l’intensità del colore segnala la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densità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della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popolazione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Infine, le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strisce trasversali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indicano le aree di </a:t>
            </a:r>
            <a:r>
              <a:rPr lang="it-IT" sz="18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bilinguismo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diffuso. Scopo della mappa è quello di rappresentare lo slogan tipico del nazionalismo italiano, secondo il quale gli </a:t>
            </a:r>
            <a:r>
              <a:rPr lang="it-IT" sz="1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insediamenti italiani 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sono “</a:t>
            </a:r>
            <a:r>
              <a:rPr lang="it-IT" sz="18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oasi in un deserto slavo</a:t>
            </a:r>
            <a:r>
              <a:rPr lang="it-IT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</a:p>
          <a:p>
            <a:endParaRPr lang="it-IT" dirty="0"/>
          </a:p>
        </p:txBody>
      </p:sp>
      <p:pic>
        <p:nvPicPr>
          <p:cNvPr id="32" name="Segnaposto immagine 31">
            <a:extLst>
              <a:ext uri="{FF2B5EF4-FFF2-40B4-BE49-F238E27FC236}">
                <a16:creationId xmlns:a16="http://schemas.microsoft.com/office/drawing/2014/main" id="{98E6E37F-B81A-4898-8444-7FF77891A4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47" b="18847"/>
          <a:stretch>
            <a:fillRect/>
          </a:stretch>
        </p:blipFill>
        <p:spPr>
          <a:xfrm>
            <a:off x="4861249" y="151002"/>
            <a:ext cx="7595117" cy="6772311"/>
          </a:xfrm>
        </p:spPr>
      </p:pic>
    </p:spTree>
    <p:extLst>
      <p:ext uri="{BB962C8B-B14F-4D97-AF65-F5344CB8AC3E}">
        <p14:creationId xmlns:p14="http://schemas.microsoft.com/office/powerpoint/2010/main" val="735662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2B0023B-384A-4B9A-B5E4-983E5BB45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0362" y="895350"/>
            <a:ext cx="63912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4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02DCC7B-CC4C-4987-90AD-E1332FDED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212" y="819150"/>
            <a:ext cx="574357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057C27-A243-48FE-90DF-86656EED23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66673" y="175007"/>
            <a:ext cx="10515600" cy="109078"/>
          </a:xfrm>
        </p:spPr>
        <p:txBody>
          <a:bodyPr anchorCtr="1">
            <a:noAutofit/>
          </a:bodyPr>
          <a:lstStyle/>
          <a:p>
            <a:pPr lvl="0"/>
            <a:r>
              <a:rPr lang="it-IT" sz="2800" b="1">
                <a:solidFill>
                  <a:srgbClr val="0070C0"/>
                </a:solidFill>
                <a:latin typeface="Tahoma" pitchFamily="34"/>
                <a:ea typeface="Tahoma" pitchFamily="34"/>
                <a:cs typeface="Tahoma" pitchFamily="34"/>
              </a:rPr>
              <a:t>ISOLE NEL MARE?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2654A70-33AC-4B55-9A0C-E282BAA406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381743"/>
            <a:ext cx="12064749" cy="6301249"/>
          </a:xfrm>
        </p:spPr>
        <p:txBody>
          <a:bodyPr/>
          <a:lstStyle/>
          <a:p>
            <a:pPr marL="0" lvl="0" indent="0" algn="just">
              <a:lnSpc>
                <a:spcPct val="140000"/>
              </a:lnSpc>
              <a:buNone/>
            </a:pPr>
            <a:r>
              <a:rPr lang="it-IT" sz="20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POPOLAMENTO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: COME IN ALTRE PARTI DELL’IMPERO ASBURGICO,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CONFLITTO NAZIONALE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PRENDE FORMA ANCHE DI UN CONFLITTO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FRA CITTA’ E CAMPAGNA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: VEDI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BOEMIA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(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Praga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tedesca),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GALIZIA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(</a:t>
            </a:r>
            <a:r>
              <a:rPr lang="it-IT" sz="2000" i="1" dirty="0">
                <a:latin typeface="Tahoma" pitchFamily="34"/>
                <a:ea typeface="Tahoma" pitchFamily="34"/>
                <a:cs typeface="Tahoma" pitchFamily="34"/>
              </a:rPr>
              <a:t>Leopoli/</a:t>
            </a:r>
            <a:r>
              <a:rPr lang="it-IT" sz="2000" i="1" dirty="0" err="1">
                <a:latin typeface="Tahoma" pitchFamily="34"/>
                <a:ea typeface="Tahoma" pitchFamily="34"/>
                <a:cs typeface="Tahoma" pitchFamily="34"/>
              </a:rPr>
              <a:t>Lemberg</a:t>
            </a:r>
            <a:r>
              <a:rPr lang="it-IT" sz="2000" i="1" dirty="0">
                <a:latin typeface="Tahoma" pitchFamily="34"/>
                <a:ea typeface="Tahoma" pitchFamily="34"/>
                <a:cs typeface="Tahoma" pitchFamily="34"/>
              </a:rPr>
              <a:t>/</a:t>
            </a:r>
            <a:r>
              <a:rPr lang="it-IT" sz="2000" i="1" dirty="0" err="1">
                <a:latin typeface="Tahoma" pitchFamily="34"/>
                <a:ea typeface="Tahoma" pitchFamily="34"/>
                <a:cs typeface="Tahoma" pitchFamily="34"/>
              </a:rPr>
              <a:t>Lwow</a:t>
            </a:r>
            <a:r>
              <a:rPr lang="it-IT" sz="2000" i="1" dirty="0">
                <a:latin typeface="Tahoma" pitchFamily="34"/>
                <a:ea typeface="Tahoma" pitchFamily="34"/>
                <a:cs typeface="Tahoma" pitchFamily="34"/>
              </a:rPr>
              <a:t>/L’viv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) polacca, campagne ucraine),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CARNIOLA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(</a:t>
            </a:r>
            <a:r>
              <a:rPr lang="it-IT" sz="2000" i="1" dirty="0">
                <a:latin typeface="Tahoma" pitchFamily="34"/>
                <a:ea typeface="Tahoma" pitchFamily="34"/>
                <a:cs typeface="Tahoma" pitchFamily="34"/>
              </a:rPr>
              <a:t>Lubiana/</a:t>
            </a:r>
            <a:r>
              <a:rPr lang="it-IT" sz="2000" i="1" dirty="0" err="1">
                <a:latin typeface="Tahoma" pitchFamily="34"/>
                <a:ea typeface="Tahoma" pitchFamily="34"/>
                <a:cs typeface="Tahoma" pitchFamily="34"/>
              </a:rPr>
              <a:t>Laibach</a:t>
            </a:r>
            <a:r>
              <a:rPr lang="it-IT" sz="2000" i="1" dirty="0">
                <a:latin typeface="Tahoma" pitchFamily="34"/>
                <a:ea typeface="Tahoma" pitchFamily="34"/>
                <a:cs typeface="Tahoma" pitchFamily="34"/>
              </a:rPr>
              <a:t>, Maribor/</a:t>
            </a:r>
            <a:r>
              <a:rPr lang="it-IT" sz="2000" i="1" dirty="0" err="1">
                <a:latin typeface="Tahoma" pitchFamily="34"/>
                <a:ea typeface="Tahoma" pitchFamily="34"/>
                <a:cs typeface="Tahoma" pitchFamily="34"/>
              </a:rPr>
              <a:t>Margburg</a:t>
            </a:r>
            <a:r>
              <a:rPr lang="it-IT" sz="2000" i="1" dirty="0">
                <a:latin typeface="Tahoma" pitchFamily="34"/>
                <a:ea typeface="Tahoma" pitchFamily="34"/>
                <a:cs typeface="Tahoma" pitchFamily="34"/>
              </a:rPr>
              <a:t>, Celje/Cilli/Celle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, campagne slovene),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CROAZIA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(</a:t>
            </a:r>
            <a:r>
              <a:rPr lang="it-IT" sz="2000" i="1" dirty="0" err="1">
                <a:latin typeface="Tahoma" pitchFamily="34"/>
                <a:ea typeface="Tahoma" pitchFamily="34"/>
                <a:cs typeface="Tahoma" pitchFamily="34"/>
              </a:rPr>
              <a:t>Zagreb</a:t>
            </a:r>
            <a:r>
              <a:rPr lang="it-IT" sz="2000" i="1" dirty="0">
                <a:latin typeface="Tahoma" pitchFamily="34"/>
                <a:ea typeface="Tahoma" pitchFamily="34"/>
                <a:cs typeface="Tahoma" pitchFamily="34"/>
              </a:rPr>
              <a:t>/</a:t>
            </a:r>
            <a:r>
              <a:rPr lang="it-IT" sz="2000" i="1" dirty="0" err="1">
                <a:latin typeface="Tahoma" pitchFamily="34"/>
                <a:ea typeface="Tahoma" pitchFamily="34"/>
                <a:cs typeface="Tahoma" pitchFamily="34"/>
              </a:rPr>
              <a:t>Agram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) </a:t>
            </a:r>
            <a:r>
              <a:rPr lang="it-IT" sz="2000" dirty="0">
                <a:latin typeface="Wingdings" pitchFamily="2"/>
                <a:ea typeface="Tahoma" pitchFamily="34"/>
                <a:cs typeface="Tahoma" pitchFamily="34"/>
              </a:rPr>
              <a:t>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METAFORA DELLE </a:t>
            </a:r>
            <a:r>
              <a:rPr lang="it-IT" sz="20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“ISOLE”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NEL</a:t>
            </a:r>
            <a:r>
              <a:rPr lang="it-IT" sz="20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 “MARE” </a:t>
            </a:r>
          </a:p>
          <a:p>
            <a:pPr marL="0" lvl="0" indent="0" algn="just">
              <a:lnSpc>
                <a:spcPct val="140000"/>
              </a:lnSpc>
              <a:buNone/>
            </a:pP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NELLE </a:t>
            </a:r>
            <a:r>
              <a:rPr lang="it-IT" sz="2000" b="1" cap="all" dirty="0">
                <a:latin typeface="Tahoma" pitchFamily="34"/>
                <a:ea typeface="Tahoma" pitchFamily="34"/>
                <a:cs typeface="Tahoma" pitchFamily="34"/>
              </a:rPr>
              <a:t>altre zone </a:t>
            </a: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della monarchia asburgica, contrapposizione risolta con la “</a:t>
            </a:r>
            <a:r>
              <a:rPr lang="it-IT" sz="2000" b="1" cap="all" dirty="0">
                <a:latin typeface="Tahoma" pitchFamily="34"/>
                <a:ea typeface="Tahoma" pitchFamily="34"/>
                <a:cs typeface="Tahoma" pitchFamily="34"/>
              </a:rPr>
              <a:t>conquista</a:t>
            </a: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” della </a:t>
            </a:r>
            <a:r>
              <a:rPr lang="it-IT" sz="2000" b="1" cap="all" dirty="0">
                <a:latin typeface="Tahoma" pitchFamily="34"/>
                <a:ea typeface="Tahoma" pitchFamily="34"/>
                <a:cs typeface="Tahoma" pitchFamily="34"/>
              </a:rPr>
              <a:t>città</a:t>
            </a: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 da parte delle campagne; nella </a:t>
            </a:r>
            <a:r>
              <a:rPr lang="it-IT" sz="2000" b="1" cap="all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VG</a:t>
            </a:r>
            <a:r>
              <a:rPr lang="it-IT" sz="2000" b="1" cap="all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città conservano una </a:t>
            </a:r>
            <a:r>
              <a:rPr lang="it-IT" sz="2000" b="1" cap="all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maggioranza italiana</a:t>
            </a:r>
            <a:r>
              <a:rPr lang="it-IT" sz="2000" b="1" cap="all" dirty="0">
                <a:latin typeface="Tahoma" pitchFamily="34"/>
                <a:ea typeface="Tahoma" pitchFamily="34"/>
                <a:cs typeface="Tahoma" pitchFamily="34"/>
              </a:rPr>
              <a:t>, MA </a:t>
            </a: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SI CREA </a:t>
            </a:r>
            <a:r>
              <a:rPr lang="it-IT" sz="2000" b="1" cap="all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BORGHESIA SLAVA </a:t>
            </a: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CHE SFIDA QUELLA ITA (in particolare a </a:t>
            </a:r>
            <a:r>
              <a:rPr lang="it-IT" sz="2000" b="1" cap="all" dirty="0" err="1">
                <a:latin typeface="Tahoma" pitchFamily="34"/>
                <a:ea typeface="Tahoma" pitchFamily="34"/>
                <a:cs typeface="Tahoma" pitchFamily="34"/>
              </a:rPr>
              <a:t>ts</a:t>
            </a:r>
            <a:r>
              <a:rPr lang="it-IT" sz="2000" cap="all" dirty="0">
                <a:latin typeface="Tahoma" pitchFamily="34"/>
                <a:ea typeface="Tahoma" pitchFamily="34"/>
                <a:cs typeface="Tahoma" pitchFamily="34"/>
              </a:rPr>
              <a:t>)</a:t>
            </a:r>
          </a:p>
          <a:p>
            <a:pPr marL="0" lvl="0" indent="0" algn="just">
              <a:lnSpc>
                <a:spcPct val="140000"/>
              </a:lnSpc>
              <a:buNone/>
            </a:pPr>
            <a:r>
              <a:rPr lang="it-IT" sz="20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IDEA DI NAZIONE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: PRESSO PATRIOTI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ITA, VOLONTARISTA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= NAZIONALITA’ COME SCELTA </a:t>
            </a:r>
            <a:r>
              <a:rPr lang="it-IT" sz="2000" dirty="0">
                <a:latin typeface="Wingdings" pitchFamily="2"/>
                <a:ea typeface="Tahoma" pitchFamily="34"/>
                <a:cs typeface="Tahoma" pitchFamily="34"/>
              </a:rPr>
              <a:t>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PARTE DELL’ITALIANITA’ ADRIATICA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FRUTTO 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DI PROCESSI DI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 INTEGRAZIONE/ASSIMILAZIONE</a:t>
            </a:r>
            <a:endParaRPr lang="it-IT" sz="2000" dirty="0">
              <a:latin typeface="Tahoma" pitchFamily="34"/>
              <a:ea typeface="Tahoma" pitchFamily="34"/>
              <a:cs typeface="Tahoma" pitchFamily="34"/>
            </a:endParaRPr>
          </a:p>
          <a:p>
            <a:pPr marL="0" lvl="0" indent="0" algn="just">
              <a:lnSpc>
                <a:spcPct val="140000"/>
              </a:lnSpc>
              <a:buNone/>
            </a:pP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PRESSO PATRIOTI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SLAVI, ETNICA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000" dirty="0">
                <a:latin typeface="Wingdings" pitchFamily="2"/>
                <a:ea typeface="Tahoma" pitchFamily="34"/>
                <a:cs typeface="Tahoma" pitchFamily="34"/>
              </a:rPr>
              <a:t>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RADICAMENTO NEL SANGUE 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DIFESA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 DALL’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ASSIMILAZIONE</a:t>
            </a:r>
          </a:p>
          <a:p>
            <a:pPr marL="0" lvl="0" indent="0" algn="just">
              <a:lnSpc>
                <a:spcPct val="140000"/>
              </a:lnSpc>
              <a:buNone/>
            </a:pPr>
            <a:r>
              <a:rPr lang="it-IT" sz="2000" b="1" dirty="0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TRATTI COMUNI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: </a:t>
            </a:r>
            <a:r>
              <a:rPr lang="it-IT" sz="2000" b="1" dirty="0">
                <a:solidFill>
                  <a:srgbClr val="0070C0"/>
                </a:solidFill>
                <a:latin typeface="Tahoma" pitchFamily="34"/>
                <a:ea typeface="Tahoma" pitchFamily="34"/>
                <a:cs typeface="Tahoma" pitchFamily="34"/>
              </a:rPr>
              <a:t>INTOLLERANZA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000" dirty="0">
                <a:latin typeface="Tahoma" pitchFamily="34"/>
                <a:ea typeface="Tahoma" pitchFamily="34"/>
                <a:cs typeface="Tahoma" pitchFamily="34"/>
              </a:rPr>
              <a:t>E</a:t>
            </a:r>
            <a:r>
              <a:rPr lang="it-IT" sz="2000" b="1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000" b="1" dirty="0">
                <a:solidFill>
                  <a:srgbClr val="0070C0"/>
                </a:solidFill>
                <a:latin typeface="Tahoma" pitchFamily="34"/>
                <a:ea typeface="Tahoma" pitchFamily="34"/>
                <a:cs typeface="Tahoma" pitchFamily="34"/>
              </a:rPr>
              <a:t>MITO AUTOCTONIA (romani </a:t>
            </a:r>
            <a:r>
              <a:rPr lang="it-IT" sz="2000" b="1" dirty="0">
                <a:solidFill>
                  <a:srgbClr val="0070C0"/>
                </a:solidFill>
                <a:latin typeface="Wingdings" pitchFamily="2"/>
                <a:ea typeface="Tahoma" pitchFamily="34"/>
                <a:cs typeface="Tahoma" pitchFamily="34"/>
              </a:rPr>
              <a:t></a:t>
            </a:r>
            <a:r>
              <a:rPr lang="it-IT" sz="2000" b="1" dirty="0">
                <a:solidFill>
                  <a:srgbClr val="0070C0"/>
                </a:solidFill>
                <a:latin typeface="Tahoma" pitchFamily="34"/>
                <a:ea typeface="Tahoma" pitchFamily="34"/>
                <a:cs typeface="Tahoma" pitchFamily="34"/>
              </a:rPr>
              <a:t> illiri protoslavi)</a:t>
            </a:r>
            <a:endParaRPr lang="it-IT" sz="2000" dirty="0">
              <a:solidFill>
                <a:srgbClr val="0070C0"/>
              </a:solidFill>
              <a:latin typeface="Tahoma" pitchFamily="34"/>
              <a:ea typeface="Tahoma" pitchFamily="34"/>
              <a:cs typeface="Tahoma" pitchFamily="3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922A15-1133-4979-A9A6-55F32F363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4662" y="885825"/>
            <a:ext cx="61626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06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9B5F79-7436-49D3-93AE-6CBC150C2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852487"/>
            <a:ext cx="57531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08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9779E7-899D-4E0B-B21F-6D45AFD22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037" y="862012"/>
            <a:ext cx="6257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0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C2A169-CE53-4667-A9CC-098D0D63F1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5452" y="102094"/>
            <a:ext cx="10515600" cy="492713"/>
          </a:xfrm>
        </p:spPr>
        <p:txBody>
          <a:bodyPr anchorCtr="1">
            <a:noAutofit/>
          </a:bodyPr>
          <a:lstStyle/>
          <a:p>
            <a:pPr lvl="0" algn="ctr"/>
            <a:r>
              <a:rPr lang="it-IT" sz="2800" b="1" dirty="0">
                <a:latin typeface="Tahoma" pitchFamily="34"/>
                <a:ea typeface="Tahoma" pitchFamily="34"/>
                <a:cs typeface="Tahoma" pitchFamily="34"/>
              </a:rPr>
              <a:t>TRIESTE: LIBERALI = LAICI E 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D7D3A6-9D81-4550-9AD2-18F64426A1F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0921" y="745719"/>
            <a:ext cx="11816178" cy="6309421"/>
          </a:xfrm>
        </p:spPr>
        <p:txBody>
          <a:bodyPr>
            <a:normAutofit/>
          </a:bodyPr>
          <a:lstStyle/>
          <a:p>
            <a:pPr algn="just">
              <a:lnSpc>
                <a:spcPct val="140000"/>
              </a:lnSpc>
            </a:pP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primo obiettivo 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(TIPICAMENTE LIBERALE):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LAICIZZAZIONE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E CONTROLLO DELE STRUTTURE SOCIALI </a:t>
            </a:r>
            <a:r>
              <a:rPr lang="it-IT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  <a:sym typeface="Wingdings" panose="05000000000000000000" pitchFamily="2" charset="2"/>
              </a:rPr>
              <a:t> 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ELIMINAZIONE DELL’ ”INGERENZA ECCLESIASTICA” NELL’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ISTRUZIONE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DAL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1868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L’ISTRUZIONE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 ELEMENTARE 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E’ COMPLETAMENTE NELLE MANI DEL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COMUNE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MA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, INASPETTATAMENTE, LA SOTTRAZIONE DEL CONTROLLO DELLA SCUOLA ALLA CHIESA PROVOCA UN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CONFLITTO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DI UNA DUREZZA MAI VISTA, CHE ASSUME ANCHE UN’IMPREVISTA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COLORITURA NAZIONALE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: </a:t>
            </a:r>
          </a:p>
          <a:p>
            <a:pPr algn="just">
              <a:lnSpc>
                <a:spcPct val="140000"/>
              </a:lnSpc>
            </a:pP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IL VESCOVO RESISTE, SOSTENUTO DAL LUOGOTENENTE  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  <a:sym typeface="Wingdings" panose="05000000000000000000" pitchFamily="2" charset="2"/>
              </a:rPr>
              <a:t>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MANIFESTAZIONE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DI PIAZZA CON PARTECIPAZIONE DI ELEMENTI </a:t>
            </a:r>
            <a:r>
              <a:rPr lang="it-IT" sz="2400" b="1" cap="all" dirty="0">
                <a:latin typeface="Tahoma" pitchFamily="34"/>
                <a:ea typeface="Tahoma" pitchFamily="34"/>
                <a:cs typeface="Tahoma" pitchFamily="34"/>
              </a:rPr>
              <a:t>MAZZINIANI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 E GARIBALDINI (</a:t>
            </a:r>
            <a:r>
              <a:rPr lang="it-IT" sz="2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cap="all" dirty="0">
                <a:latin typeface="Tahoma" pitchFamily="34"/>
                <a:ea typeface="Tahoma" pitchFamily="34"/>
                <a:cs typeface="Tahoma" pitchFamily="34"/>
              </a:rPr>
              <a:t>OLTRE AD ACCENTI ANTICLERICALI, ANCHE SEPARATISTI)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80000"/>
              </a:lnSpc>
            </a:pPr>
            <a:endParaRPr lang="it-IT" sz="2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130AC6-5C41-474E-922C-1ADDD68DC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41525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LUGLIO 1868</a:t>
            </a:r>
          </a:p>
        </p:txBody>
      </p:sp>
      <p:pic>
        <p:nvPicPr>
          <p:cNvPr id="6" name="Segnaposto immagine 5">
            <a:extLst>
              <a:ext uri="{FF2B5EF4-FFF2-40B4-BE49-F238E27FC236}">
                <a16:creationId xmlns:a16="http://schemas.microsoft.com/office/drawing/2014/main" id="{BCB9E7FB-DEA7-419C-B4D3-F5AEB33067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r="4013"/>
          <a:stretch>
            <a:fillRect/>
          </a:stretch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6BA777-5515-48AD-B08F-087F38D45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17072"/>
            <a:ext cx="3932237" cy="53689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GIORNI DOPO (12 LUGLIO) </a:t>
            </a:r>
            <a:r>
              <a:rPr lang="it-IT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CONTROMANIFESTAZIONE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PARTITO </a:t>
            </a:r>
            <a:r>
              <a:rPr lang="it-IT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CLERICALE SLAVO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dalla periferia muove verso il centro UN GRAN NUMERO DI </a:t>
            </a:r>
            <a:r>
              <a:rPr lang="it-IT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ABITANTI SLOVENI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DEI DINTORNI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SCONTRI DI PIAZZA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INTERVENTO DELLA MILIZIA TERRITORIALE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(SLOVENA)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DUE MORTI 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 I </a:t>
            </a:r>
            <a:r>
              <a:rPr lang="it-IT" sz="2000" b="1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CITTADINI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IL </a:t>
            </a:r>
            <a:r>
              <a:rPr lang="it-IT" sz="2000" b="1" cap="al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CONFLITTO NAZIONALE</a:t>
            </a:r>
            <a:r>
              <a:rPr lang="it-IT" sz="2000" cap="al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E’ UNA REALTA’</a:t>
            </a:r>
            <a:endParaRPr lang="it-IT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7254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DF87C-1F1C-40CA-8F0A-1B832D9774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62142"/>
            <a:ext cx="10515600" cy="168679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43612F-9C50-4828-B3B7-71B51EE0C2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8779" y="372864"/>
            <a:ext cx="11265023" cy="6422992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FINO AGLI ANNI ’80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COMUNQUE, LA SITUAZIONE E’ ABBASTANZA TRANQUILLA: IL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PROCESSO ASSIMILATORIO CONTINUA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, LO SLAVISMO E’ APPENA AGLI INIZI, I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LIBERAL-NAZIONALI CONTROLLANO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PERFETTAMENTE LA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SITUAZIONE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: RIMANGONO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FUORI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DALLA LORO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PORTATA SOLO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LE STRUTTURE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ECCLESIASTICHE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 (CHE PERALTRO PESANO ASSAI POCO IN REALTA’ LAICA COME QUELLA DI TS) E LE STRUTTURE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BUROCRATICHE STATALI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( E NEANCHE TUTTE, PERCHE’ SPESSO LA MAGISTRATURA SI MOSTRA SENSIBILE ALLE RAGIONI DELLA NAZIONALITA’ ITA)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  <a:sym typeface="Wingdings" panose="05000000000000000000" pitchFamily="2" charset="2"/>
              </a:rPr>
              <a:t>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LIB.NAZ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DISPONGONO DI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TUTTI GLI STRUMENTI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NECESSARI PER QUELLA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DIFESA DELL’IDENTITA’ ITA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DELLA CITTA’ CHE COMINCIA A VENIR SENTITA COME UNA PRIORITA’ POLITICA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DC9F39-A4F6-4398-8990-E8553329BF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315906"/>
          </a:xfrm>
        </p:spPr>
        <p:txBody>
          <a:bodyPr anchorCtr="1">
            <a:noAutofit/>
          </a:bodyPr>
          <a:lstStyle/>
          <a:p>
            <a:pPr lvl="0" algn="ctr"/>
            <a:r>
              <a:rPr lang="it-IT" sz="2800" b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LA DIFESA DELL’ITALIANITA’</a:t>
            </a:r>
            <a:endParaRPr lang="it-IT" sz="2800">
              <a:solidFill>
                <a:srgbClr val="C0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0CC22E-78A6-4411-9107-2E07AC41E6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896642"/>
            <a:ext cx="10515600" cy="5894771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DIVENTA PROGRESSIVAMENTE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IL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PROBLEMA DELLA POLITICA TRIESTINA, CHE SUBISCE NEL TEMPO UN’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EVOLUZIONE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SIGNIFICATIVA </a:t>
            </a:r>
            <a:r>
              <a:rPr lang="it-IT" dirty="0">
                <a:ea typeface="Tahoma" pitchFamily="34"/>
                <a:cs typeface="Tahoma" pitchFamily="34"/>
                <a:sym typeface="Wingdings" panose="05000000000000000000" pitchFamily="2" charset="2"/>
              </a:rPr>
              <a:t>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MUTA IL CONTESTO IN CUI SI INSERISCE: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DA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UNA SOCIETA’ FONDAMENTALMENTE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MONONAZIONALE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AD UNA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IN PARTE BINAZIONALE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  <a:sym typeface="Wingdings" panose="05000000000000000000" pitchFamily="2" charset="2"/>
              </a:rPr>
              <a:t>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b="1" dirty="0">
                <a:solidFill>
                  <a:srgbClr val="0070C0"/>
                </a:solidFill>
                <a:latin typeface="Tahoma" pitchFamily="34"/>
                <a:ea typeface="Tahoma" pitchFamily="34"/>
                <a:cs typeface="Tahoma" pitchFamily="34"/>
              </a:rPr>
              <a:t>crescita movimento nazionale sloveno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</a:t>
            </a:r>
          </a:p>
          <a:p>
            <a:pPr lvl="0" algn="just">
              <a:lnSpc>
                <a:spcPct val="150000"/>
              </a:lnSpc>
            </a:pP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DA UNA SOCIETA’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LIBERALE ELITARIA 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AD UNA SOCIETA’ DI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MASSA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  <a:sym typeface="Wingdings" panose="05000000000000000000" pitchFamily="2" charset="2"/>
              </a:rPr>
              <a:t>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b="1" dirty="0">
                <a:latin typeface="Tahoma" pitchFamily="34"/>
                <a:ea typeface="Tahoma" pitchFamily="34"/>
                <a:cs typeface="Tahoma" pitchFamily="34"/>
              </a:rPr>
              <a:t>RADICALIZZAZIONE</a:t>
            </a:r>
            <a:r>
              <a:rPr lang="it-IT" dirty="0">
                <a:latin typeface="Tahoma" pitchFamily="34"/>
                <a:ea typeface="Tahoma" pitchFamily="34"/>
                <a:cs typeface="Tahoma" pitchFamily="34"/>
              </a:rPr>
              <a:t> DEI CONFLITTI</a:t>
            </a:r>
          </a:p>
          <a:p>
            <a:pPr lvl="0"/>
            <a:endParaRPr lang="it-IT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CEADCD-BDFD-4F3F-BD07-2E1813D53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8DB98A-B04D-4917-A038-329E3D70C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679"/>
            <a:ext cx="10515600" cy="51702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UNA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 FASE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POLITICA LIBERAL-NAZIONALE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METTE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AFFATTO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DISCUSSIONE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CORNICE STATUALE ASBURGICA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E’ DIFESA DELL’INDIVIDUALITA’ MUNICIPALE, DEL “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DIRITTO STORICO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DEI PRIVILEGI LOCALI, DELLA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LEGGE ELETTORALE RESTRITTIVA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1873 RIFORMA ELETTORALE (deputati eletti direttamente e non dalle Diete)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PER VENT’ANNI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ASTENSIONISMO DAL PARLAMENTO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(SULL’ESEMPIO DEI CECHI)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DIMOSTRA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QUANTO POCO CONTASSE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PARLAMENTO PER LA GESTIONE DEI PROBLEMI LOCALI: 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ESISTE UNA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CORRENTE SEPARATISTA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 FORTEMENTE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MINORITARIA </a:t>
            </a:r>
          </a:p>
          <a:p>
            <a:pPr algn="just">
              <a:lnSpc>
                <a:spcPct val="150000"/>
              </a:lnSpc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328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EFE9BA-FAFE-4950-9AC3-3BAFAFF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91"/>
            <a:ext cx="10515600" cy="26844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A9D6FA-C6F3-456D-AF44-8411C8CD3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1" y="528507"/>
            <a:ext cx="11912367" cy="616590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 CORSO DEGLI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 ’80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GENERAZIONALE FRA I LIBERAL-NAZIONALI: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NUOVO GRUPPO DIRIGENTE, MASSONICO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FORTEMENTE ANTISLAVO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IL CUI STATO MAGGIORE E’ INSERITO NELLA LOGGIA “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ALPI GIULIE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CON SEDE A ROMA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MOMENTO CHIAVE: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1895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FONDAZIONE “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PATRIA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COME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RISPOSTA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ALLO </a:t>
            </a:r>
            <a:r>
              <a:rPr lang="it-IT" sz="2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SCHULVEREIN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(Unione scolastica) TEDESCA, IMPEGNATA NELLA DIFFUSIONE DELLA SCUOLE TEDESCHE A SUD DELLE ALPI = PROPAGANDA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PAN-GERMANISTA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SEGNO CHE ORMAI SI AFFERMATA NUOVA DIMENSIONE DELLA POLITICA =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 DI MASSA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NEL CUI AMBITO IDEOLOGIA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NAZIONALISTA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RAPPRESENTA RIFERIMENTO PREVALENTE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 PATRIA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SOPPRESSA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1890, RICOSTITUITA COME “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 NAZIONALE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CHE DIVENTA RAPIDAMENTE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ORGANIZZAZIONE DI MASSA DELL’IRREDENTISMO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98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C80BBD-8E87-4C1E-87D0-F7C72AABA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524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D05FD1D-08DB-4484-B3FD-E6A4FD3F5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51" y="1926293"/>
            <a:ext cx="2753581" cy="435133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3FBF2EB-B8B8-460A-B728-6CA6471FD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178" y="660262"/>
            <a:ext cx="2540000" cy="3441700"/>
          </a:xfrm>
          <a:prstGeom prst="rect">
            <a:avLst/>
          </a:prstGeom>
        </p:spPr>
      </p:pic>
      <p:pic>
        <p:nvPicPr>
          <p:cNvPr id="1026" name="Picture 2" descr="MisterKappa: cartoline della Lega Nazionale (pagina 1)">
            <a:extLst>
              <a:ext uri="{FF2B5EF4-FFF2-40B4-BE49-F238E27FC236}">
                <a16:creationId xmlns:a16="http://schemas.microsoft.com/office/drawing/2014/main" id="{C8EFEF48-40CC-4B81-A269-31AF0AF18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01" y="1808352"/>
            <a:ext cx="26765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ccardo Pitteri - Comitato Ex Allievi Ricreatorio Giglio Padovan">
            <a:extLst>
              <a:ext uri="{FF2B5EF4-FFF2-40B4-BE49-F238E27FC236}">
                <a16:creationId xmlns:a16="http://schemas.microsoft.com/office/drawing/2014/main" id="{79676FDD-E1EA-4514-B890-967261C7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64" y="4181082"/>
            <a:ext cx="25908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56DEE7C-7C0B-4E37-9860-80E81AF08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700" y="4430479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26060-88C3-405E-87EE-B824BE1993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39700"/>
            <a:ext cx="10906954" cy="541535"/>
          </a:xfrm>
        </p:spPr>
        <p:txBody>
          <a:bodyPr anchorCtr="1">
            <a:noAutofit/>
          </a:bodyPr>
          <a:lstStyle/>
          <a:p>
            <a:pPr lvl="0" algn="ctr"/>
            <a:r>
              <a:rPr lang="it-IT" sz="2800" b="1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NAZIONE CITTADINA E NAZIONE CAMPAGNOLA?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AAB59-D88A-4AFE-A918-1B1B6625892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4285" y="861136"/>
            <a:ext cx="11975979" cy="5850386"/>
          </a:xfrm>
        </p:spPr>
        <p:txBody>
          <a:bodyPr/>
          <a:lstStyle/>
          <a:p>
            <a:pPr lvl="0" algn="just">
              <a:lnSpc>
                <a:spcPct val="150000"/>
              </a:lnSpc>
            </a:pP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DEFINIZIONE DI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CARLO SCHIFFRER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(</a:t>
            </a:r>
            <a:r>
              <a:rPr lang="it-IT" sz="2400" i="1" dirty="0">
                <a:latin typeface="Tahoma" pitchFamily="34"/>
                <a:ea typeface="Tahoma" pitchFamily="34"/>
                <a:cs typeface="Tahoma" pitchFamily="34"/>
              </a:rPr>
              <a:t>Sguardo  storico sui rapporti fra italiani e slavi nella VG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) FIERAMENTE OSTEGGIATA DA ATTUALI STORICI SLO E CRO </a:t>
            </a:r>
          </a:p>
          <a:p>
            <a:pPr lvl="0" algn="just">
              <a:lnSpc>
                <a:spcPct val="150000"/>
              </a:lnSpc>
            </a:pP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AUTORAPPRESENTAZIONE IN CHIAVE DI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SUPERIORITÀ CULTURALE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E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NON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APPLICABILE AI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CENTRI MAGGIORI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(Trieste, Gorizia, Fiume, in parte Pisino), MA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FONDATA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LIVELLO GENERALE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: PER CULTURA POLITICA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ITA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NELL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’ATTIBUZIONE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DI UN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TERRITORIO MISTO CONTA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LA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RETE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DELLE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CITTÀ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, CON I RISPETTIVI CONTADI AGRICOLI; PER CULTURA POLITICA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SLO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E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CRO CONTA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L’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ESTENSIONE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DELLE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AREE RURALI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CHE NUTRONO LE CITTÀ: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DUE VISIONI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POSTE ESPLICITAMENTE A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FONDAMENTO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 DI </a:t>
            </a:r>
            <a:r>
              <a:rPr lang="it-IT" sz="2400" b="1" dirty="0">
                <a:latin typeface="Tahoma" pitchFamily="34"/>
                <a:ea typeface="Tahoma" pitchFamily="34"/>
                <a:cs typeface="Tahoma" pitchFamily="34"/>
              </a:rPr>
              <a:t>RISPETTIVE RIVENDICAZIONI </a:t>
            </a:r>
            <a:r>
              <a:rPr lang="it-IT" sz="2400" dirty="0">
                <a:latin typeface="Tahoma" pitchFamily="34"/>
                <a:ea typeface="Tahoma" pitchFamily="34"/>
                <a:cs typeface="Tahoma" pitchFamily="34"/>
              </a:rPr>
              <a:t>TERRITORIALI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5FD4F5-F28B-40C6-ACC7-9318E8A77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980" y="0"/>
            <a:ext cx="8374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99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E05DE9F-E108-46F4-9CE0-62A7259154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917" y="715224"/>
            <a:ext cx="5776111" cy="506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860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592BB5-3B9A-4D69-AF95-EF244CB9D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04"/>
            <a:ext cx="10515600" cy="10519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7639A4-7BC5-4E9E-B3F6-084515BD5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6" y="420786"/>
            <a:ext cx="11741544" cy="5731901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</a:t>
            </a:r>
            <a:r>
              <a:rPr lang="it-IT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DIFESA DELL’ITALIANITÀ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CONSIDERATA ORMAI VALORE SUPREMO, PRENDE LA FORMA DI UNA </a:t>
            </a:r>
            <a:r>
              <a:rPr lang="it-IT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CONTINUA CONFLITTUALITA’ 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 IL </a:t>
            </a:r>
            <a:r>
              <a:rPr lang="it-IT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MANO ITA, E IL </a:t>
            </a:r>
            <a:r>
              <a:rPr lang="it-IT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GOVERNO CENTRALE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ITA VOGLIONO CONSOLIDARE LE LORO POSIZIONI, E POSSIBILMENTE MIGLIORARLE, ATTRAVERSO UN’ACCORTA </a:t>
            </a:r>
            <a:r>
              <a:rPr lang="it-IT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INTERPETAZIONE DELLE LEGGI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DALLE QUALI VENGONO SPREMUTI TUTTI I POSSIBILI VANTAGGI: SEGGI COMUNALI E DIETALI, SCUOLE, ASSOCIAZIONI, GIORNALI, ECC., </a:t>
            </a:r>
            <a:r>
              <a:rPr lang="it-IT" cap="all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ottimi risultati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it-IT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SCHIFFRER</a:t>
            </a:r>
            <a:r>
              <a:rPr lang="it-IT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it-IT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it-IT" b="1" i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tutto quanto rientrava nella competenza delle autorità municipali diventava strumento inteso a conservare a Trieste il suo carattere nazionale […] i piani urbanistici, le nuove arterie di comunicazione, i trafori aperti nei primi anni del secolo tendevano ad assorbire le frazioni suburbane […] così gruppi di case popolari avevano lo scopo di rafforzare le posizioni elettorali in determinate circoscrizioni</a:t>
            </a:r>
            <a:r>
              <a:rPr lang="it-IT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just"/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3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D116873-2AB1-43D2-A28D-6BE8C7C4DDEC}"/>
              </a:ext>
            </a:extLst>
          </p:cNvPr>
          <p:cNvSpPr txBox="1"/>
          <p:nvPr/>
        </p:nvSpPr>
        <p:spPr>
          <a:xfrm>
            <a:off x="0" y="784927"/>
            <a:ext cx="11134639" cy="5569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UNICO OBIETTIVO,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VIENE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RAGGIUNTO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 </a:t>
            </a:r>
            <a:r>
              <a:rPr lang="it-IT" sz="20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UNIVERSITA’ ITALIANA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CHIESTA DA TUTTI GLI ITA DELL’IMPERO, DOPO CHE NEL 1866 PD PASSATA ALL’ITA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NEGATO DAL GOVERNO PER DUE RAGIONI: </a:t>
            </a:r>
          </a:p>
          <a:p>
            <a:pPr algn="just">
              <a:lnSpc>
                <a:spcPct val="150000"/>
              </a:lnSpc>
            </a:pP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COME AVVENUTO CON TUTTE LE ALTRE UNIVERSITA’ “NAZIONALI” DELL’IMPERO, DIVENTEREBBE UN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SOLO CULTURALE MA ANCHE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AGITAZIONE POLITICA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LA RICHIESTA ITA SI INTERSECA E CONFLIGGE CON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RICHIESTE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SIMILI DI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NAZIONALITA’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OGNUNA DELLE QUALI VUOLE LA SUA UNIVERSITA’ </a:t>
            </a:r>
          </a:p>
          <a:p>
            <a:pPr algn="just">
              <a:lnSpc>
                <a:spcPct val="150000"/>
              </a:lnSpc>
            </a:pP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GINEPRAIO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SENZA SOLUZIONE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MA LA MANCATA RISPOSTA NON PREOCCUPA ITA, AL CONTRARIO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FELICE VENEZIAN: L’UNIVERSITA’ BISOGNA </a:t>
            </a:r>
            <a:r>
              <a:rPr lang="it-IT" sz="20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CHIEDERLA SEMPRE NELLA SPERANZA DI NON OTTENERLA MAI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TERRENO IDEALE DI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RICOMPOSIZIONE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FORZE ITA NELL’IMPERO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COMPRESE ANCHE QUELLE NON NAZIONALISTE, COME I SOCIALISTI</a:t>
            </a:r>
          </a:p>
        </p:txBody>
      </p:sp>
    </p:spTree>
    <p:extLst>
      <p:ext uri="{BB962C8B-B14F-4D97-AF65-F5344CB8AC3E}">
        <p14:creationId xmlns:p14="http://schemas.microsoft.com/office/powerpoint/2010/main" val="715105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1125E80-A7A7-4F06-A95A-A0890B6C1F2E}"/>
              </a:ext>
            </a:extLst>
          </p:cNvPr>
          <p:cNvSpPr txBox="1"/>
          <p:nvPr/>
        </p:nvSpPr>
        <p:spPr>
          <a:xfrm>
            <a:off x="267036" y="-77991"/>
            <a:ext cx="11466414" cy="666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BATTAGLIA LEGALE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POSSIBILE PERCHE’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STATO RISPETTOSO DELLE LEGGI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UN RAPPRESENTANTE DELLO STATO LE AVREBBE VIOLATE, ANCHE SE QUESTE CONCEDEVANO ARMI A QUELLI CHE SEMPRE + CHIARAMENTE APPARIVANO COME NEMICI DELLO STATO: 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SIAMO IN UN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CONTESTO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LOTTA POLITICA ANCORA TIPICAMENTE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OTTOCENTESCO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GRANDI IDEALITA’, GRANDE INTRANSIGENZA SUI PRINCIPI, FORTE PASSIONALITA’, MA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ANCORA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USO CORRENTE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VIOLENZA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STRUMENTO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LOTTA POLITICA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MANIFESTAZIONI, QUALCHE ARRESTO, QUALCHE CONDANNA ED ESPULSIONE, MA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NULLA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PARAGONABILE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 LOTTA POLITICA DEL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DOPOGUERRA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MEZZO, A FARE DA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SPARTIACQUE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,L’ESPERIENZA SCONVOLGENTE DELLA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IGM</a:t>
            </a:r>
            <a:endParaRPr lang="it-IT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183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C722D0D-0883-49B7-A98C-0FE397112514}"/>
              </a:ext>
            </a:extLst>
          </p:cNvPr>
          <p:cNvSpPr txBox="1"/>
          <p:nvPr/>
        </p:nvSpPr>
        <p:spPr>
          <a:xfrm>
            <a:off x="123924" y="272682"/>
            <a:ext cx="11490690" cy="6110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DOPO IL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1890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QUESTA BATTAGLIA LEGALE DA’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BUONI FRUTTI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POSIZIONI DELL’ITALIANITA’ MIGLIORANO: VEDI APPUNTO CENSIMENTI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INVECE LA SITUAZIONE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RIBALTA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SOTTO LA SPINTA DI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FATTORI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CONCOMITANTI :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=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PRESSIONE DELLO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SLAVISMO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=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AFFERMARSI DI UN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PARTITO SOCIALISTA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INTERNAZIONALISTA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CRESCITA DELLO SLAVISMO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GLI ITALIANI SCENARIO DEL FUTURO =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SOMMERSIONE ETNICA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COME STA AVVENENDO E IN PARTE E’ GIA’ AVVENUTO NELLE CITTA’ EX VENETE DELLA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DALMAZIA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(Spalato, Sebenico, </a:t>
            </a:r>
            <a:r>
              <a:rPr lang="it-IT" sz="2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’)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PERICOLO SLAVO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TANTO + FORTE IN QUANTO TROVA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APPOGGI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PRESSO LE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AUTORITA’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DELLO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571294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2385F2-A1B9-4061-97B6-12CDA7685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835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OPPRESSIONE AUSTRIACA? 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F505F3-A5F5-404C-8854-AFBD09511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405" y="954860"/>
            <a:ext cx="11450230" cy="5222103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CONSIGLIO DEI MINISTRI AU IL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NOVEMBRE 1866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TENUTOSI SOTTO LE PRESIDENZA DELL’IMPERATORE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FRANCESCO GIUSEPPE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3000" b="1" i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“Sua maestà ha espresso il preciso ordine che si agisca in modo deciso contro l’influenza degli elementi italiani ancora presenti in alcune regioni della Corona e, occupando opportunamente i posti degli impiegati pubblici, giudiziari, dei maestri come pure con l’influenza della stampa, si operi nel Tirolo del Sud, in Dalmazia e sul Litorale per la germanizzazione e la slavizzazione di detti territori a seconda delle circostanze, con energia e senza riguardo alcuno”</a:t>
            </a:r>
          </a:p>
        </p:txBody>
      </p:sp>
    </p:spTree>
    <p:extLst>
      <p:ext uri="{BB962C8B-B14F-4D97-AF65-F5344CB8AC3E}">
        <p14:creationId xmlns:p14="http://schemas.microsoft.com/office/powerpoint/2010/main" val="1650668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B80FCF-CB81-4F51-B7F8-838940338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474"/>
            <a:ext cx="10515600" cy="4693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MALUMORE DEL MOMENTO O DISEGNO STRATEGICO?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1AC8F7-4DE5-47A5-8E01-885789787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93" y="598812"/>
            <a:ext cx="11563519" cy="55781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CONTESTO: SUBITO DOPO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III GUERRA INDIPENDENZA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 POCA FIDUCIA VERSO GLI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ITALIANI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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INAFFIDABILI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NEI PUBBLICI UFFICI, SPECIE STRATEGICI (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flotta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PESANTI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INTERVENTI IN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DALMAZIA 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POLA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ISTRIA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 TS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NON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PUO’ PARLARE DI “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OPPRESSIONE AUSTRIACA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”, NEI TERMINI IN CUI SE NE PARLAVA IN RIFERIMENTO AL DOMINIO DELLO STATO ASSOLUTO AU NEL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LOMBARDO-VENETO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 SE PARLERA’ IN RIFERIMENTO AI REGIMI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TOTALITARI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‘900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PIUTTOSTO, </a:t>
            </a:r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MEDIAZIONE</a:t>
            </a:r>
            <a:r>
              <a:rPr lang="it-IT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 MOVIMENTI NAZIONALI: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POTERE CENTRALE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 ANCHE NEL LITORALE LA STESSA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POLITICA DI BILANCIAMENTO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 APPLICA IN TUTTI GLI ALTRI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CONTESTI SIMILI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(Galizia, Carniola, ecc.) IN CUI UNA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COMPONENTE NAZIONALE PREVALENTE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SUL TERRITORIO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CERCA DI NEGARE 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DIRITTI NAZIONALI DELLE ALTRE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 COSI’ FACENDO OPERA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ANCHE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</a:t>
            </a:r>
            <a:r>
              <a:rPr lang="it-IT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DIRETTO </a:t>
            </a:r>
            <a:r>
              <a:rPr lang="it-IT" sz="20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INTERESSE 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70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F18D05-B94D-4522-9434-73B5D1C3E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1" y="72828"/>
            <a:ext cx="11757727" cy="608210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COMPROMESSI E SCONTRI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ACC01-54CB-42FC-A033-9216377B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81" y="898216"/>
            <a:ext cx="11757727" cy="57377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ISTRIA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INIZI ‘900: RIPETUTI TENTATIVI DI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COMPROMESSO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SEDE DI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DIETA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SU TEMI QUALI PARITÀ NELL’USO DELLE LINGUE E RIFORMA CIRCOSCRIZIONI ELETTORALI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ITA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RIESCONO A BLOCCARE OGNI RIFORMA</a:t>
            </a:r>
          </a:p>
          <a:p>
            <a:pPr algn="just">
              <a:lnSpc>
                <a:spcPct val="150000"/>
              </a:lnSpc>
            </a:pPr>
            <a:r>
              <a:rPr lang="it-IT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http://www.atlantegrandeguerra.it/portfolio/dieta-e-giunta-provinciale-del-margraviato-distria/</a:t>
            </a:r>
          </a:p>
          <a:p>
            <a:pPr>
              <a:lnSpc>
                <a:spcPct val="150000"/>
              </a:lnSpc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9D22D8D-A811-4C50-A583-8192CA7C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810" y="3537589"/>
            <a:ext cx="2095500" cy="29908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73E67D6-7128-4325-95A4-D97CA2E4AE3E}"/>
              </a:ext>
            </a:extLst>
          </p:cNvPr>
          <p:cNvSpPr txBox="1"/>
          <p:nvPr/>
        </p:nvSpPr>
        <p:spPr>
          <a:xfrm>
            <a:off x="6844938" y="3733800"/>
            <a:ext cx="2333872" cy="21509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Matko</a:t>
            </a:r>
            <a:r>
              <a:rPr lang="it-IT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Laginja</a:t>
            </a:r>
            <a:r>
              <a:rPr lang="it-IT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Klana</a:t>
            </a:r>
            <a:r>
              <a:rPr lang="it-IT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 agosto 1852 – Zagabria, 18 marzo 1930), leader del movimento nazionale croato in Istria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DE73CFB-E234-43FA-B504-59D94383E8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5" y="3648891"/>
            <a:ext cx="2403565" cy="274524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D1DEFB-A845-43C5-BF95-9AC1654E6E32}"/>
              </a:ext>
            </a:extLst>
          </p:cNvPr>
          <p:cNvSpPr txBox="1"/>
          <p:nvPr/>
        </p:nvSpPr>
        <p:spPr>
          <a:xfrm>
            <a:off x="3161211" y="3823062"/>
            <a:ext cx="19507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Lodovico Rizzi (Pola, 20 Febbraio 1859 – Pola, 1 marzo 1945), Capitano provinciale dell’Istria</a:t>
            </a:r>
          </a:p>
        </p:txBody>
      </p:sp>
    </p:spTree>
    <p:extLst>
      <p:ext uri="{BB962C8B-B14F-4D97-AF65-F5344CB8AC3E}">
        <p14:creationId xmlns:p14="http://schemas.microsoft.com/office/powerpoint/2010/main" val="2693631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Lib.si - Catalogo generale della Prima esposizione provinciale istriana  Capodistria">
            <a:extLst>
              <a:ext uri="{FF2B5EF4-FFF2-40B4-BE49-F238E27FC236}">
                <a16:creationId xmlns:a16="http://schemas.microsoft.com/office/drawing/2014/main" id="{7580F924-0256-4142-827B-F3A3757FC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986358" cy="465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PODISTRIA 1910 - I Esposizione Provinciale Istriana (Con Annullo) Dis.  Orell - EUR 50,00 | PicClick IT">
            <a:extLst>
              <a:ext uri="{FF2B5EF4-FFF2-40B4-BE49-F238E27FC236}">
                <a16:creationId xmlns:a16="http://schemas.microsoft.com/office/drawing/2014/main" id="{64509E01-08D1-4016-AB36-CC3E820BF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23" y="3941719"/>
            <a:ext cx="2790962" cy="258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ma Esposizione Provinciale Istriana 01/05/1910 - 01/05/2010 - HISTRIA">
            <a:extLst>
              <a:ext uri="{FF2B5EF4-FFF2-40B4-BE49-F238E27FC236}">
                <a16:creationId xmlns:a16="http://schemas.microsoft.com/office/drawing/2014/main" id="{FAC6EFDF-FD6A-4E87-9A4C-602F16C1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73" y="104503"/>
            <a:ext cx="4257675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striana in vendita - Collezionismo | eBay">
            <a:extLst>
              <a:ext uri="{FF2B5EF4-FFF2-40B4-BE49-F238E27FC236}">
                <a16:creationId xmlns:a16="http://schemas.microsoft.com/office/drawing/2014/main" id="{DB95BEFB-8DA2-4195-83AA-DC89573D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76" y="3644538"/>
            <a:ext cx="3396344" cy="29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80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E21DBF-9FA2-4C7B-9E16-DCEDCFAB00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677" y="292964"/>
            <a:ext cx="11513603" cy="514907"/>
          </a:xfrm>
        </p:spPr>
        <p:txBody>
          <a:bodyPr anchorCtr="1">
            <a:noAutofit/>
          </a:bodyPr>
          <a:lstStyle/>
          <a:p>
            <a:pPr lvl="0" algn="ctr"/>
            <a:r>
              <a:rPr lang="it-IT" sz="2400" b="1" cap="all">
                <a:latin typeface="Tahoma" pitchFamily="34"/>
                <a:ea typeface="Tahoma" pitchFamily="34"/>
                <a:cs typeface="Tahoma" pitchFamily="34"/>
              </a:rPr>
              <a:t>posta del gioco politico : conquista delle istituzioni</a:t>
            </a:r>
            <a:endParaRPr lang="it-IT" sz="2400" b="1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2AF87F-F01F-458C-8A0F-455F6B213B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01843" y="1029806"/>
            <a:ext cx="11656378" cy="5752728"/>
          </a:xfrm>
        </p:spPr>
        <p:txBody>
          <a:bodyPr/>
          <a:lstStyle/>
          <a:p>
            <a:pPr marL="0" lvl="0" indent="0" algn="just">
              <a:lnSpc>
                <a:spcPct val="140000"/>
              </a:lnSpc>
              <a:buNone/>
            </a:pP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ISTITUZIONI LOCALI =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chiavI del potere </a:t>
            </a:r>
            <a:r>
              <a:rPr lang="it-IT" sz="2000" cap="all">
                <a:latin typeface="Wingdings" pitchFamily="2"/>
                <a:ea typeface="Tahoma" pitchFamily="34"/>
                <a:cs typeface="Tahoma" pitchFamily="34"/>
              </a:rPr>
              <a:t>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influiscono direttamente sui processi di nazionalizzazione =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scuole, apparato amministrativo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it-IT" sz="2000" cap="all">
                <a:latin typeface="Wingdings" pitchFamily="2"/>
                <a:ea typeface="Tahoma" pitchFamily="34"/>
                <a:cs typeface="Tahoma" pitchFamily="34"/>
              </a:rPr>
              <a:t>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chi controlla le istituzioni ha a propria disposizione un’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arma formidabile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nella competizione nazionale</a:t>
            </a:r>
            <a:endParaRPr lang="it-IT" sz="2000">
              <a:latin typeface="Tahoma" pitchFamily="34"/>
              <a:ea typeface="Tahoma" pitchFamily="34"/>
              <a:cs typeface="Tahoma" pitchFamily="34"/>
            </a:endParaRPr>
          </a:p>
          <a:p>
            <a:pPr marL="0" lvl="0" indent="0" algn="just">
              <a:lnSpc>
                <a:spcPct val="140000"/>
              </a:lnSpc>
              <a:buNone/>
            </a:pP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atteggiamento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comune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a tutti i gruppi nazionali nell’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eu centro-orientale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, (= formati all’interno dei grandi imperi plurinazionali) :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conquista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delle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istituzioni locali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in ambito imperiale </a:t>
            </a:r>
            <a:r>
              <a:rPr lang="it-IT" sz="2000" cap="all">
                <a:latin typeface="Wingdings" pitchFamily="2"/>
                <a:ea typeface="Tahoma" pitchFamily="34"/>
                <a:cs typeface="Tahoma" pitchFamily="34"/>
              </a:rPr>
              <a:t></a:t>
            </a:r>
            <a:r>
              <a:rPr lang="it-IT" sz="2000" cap="all">
                <a:ea typeface="Tahoma" pitchFamily="34"/>
                <a:cs typeface="Tahoma" pitchFamily="34"/>
              </a:rPr>
              <a:t> 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formazione di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stati nazionali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come stati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per un GRUPPO NAZIONALE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, attraverso i quali QUELLA NAZIONE realizza se’ stessa </a:t>
            </a:r>
            <a:r>
              <a:rPr lang="it-IT" sz="2000" cap="all">
                <a:latin typeface="Wingdings" pitchFamily="2"/>
                <a:ea typeface="Tahoma" pitchFamily="34"/>
                <a:cs typeface="Tahoma" pitchFamily="34"/>
              </a:rPr>
              <a:t>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stati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di proprieta’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di quellA NAZIONE = </a:t>
            </a:r>
            <a:r>
              <a:rPr lang="it-IT" sz="2000" b="1" cap="all">
                <a:solidFill>
                  <a:srgbClr val="C00000"/>
                </a:solidFill>
                <a:latin typeface="Tahoma" pitchFamily="34"/>
                <a:ea typeface="Tahoma" pitchFamily="34"/>
                <a:cs typeface="Tahoma" pitchFamily="34"/>
              </a:rPr>
              <a:t>STATI PER LA NAZIONE</a:t>
            </a:r>
          </a:p>
          <a:p>
            <a:pPr marL="0" lvl="0" indent="0" algn="just">
              <a:lnSpc>
                <a:spcPct val="140000"/>
              </a:lnSpc>
              <a:buNone/>
            </a:pP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altre NAZIONI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compresenti sul territorio = </a:t>
            </a:r>
            <a:r>
              <a:rPr lang="it-IT" sz="2000" b="1" cap="all">
                <a:latin typeface="Tahoma" pitchFamily="34"/>
                <a:ea typeface="Tahoma" pitchFamily="34"/>
                <a:cs typeface="Tahoma" pitchFamily="34"/>
              </a:rPr>
              <a:t>anomalia da correggere</a:t>
            </a:r>
            <a:r>
              <a:rPr lang="it-IT" sz="2000" cap="all">
                <a:latin typeface="Tahoma" pitchFamily="34"/>
                <a:ea typeface="Tahoma" pitchFamily="34"/>
                <a:cs typeface="Tahoma" pitchFamily="34"/>
              </a:rPr>
              <a:t> attraverso la politica (vasta gamma, dallo scarso rispetto dei diritti fino all’espulsione o eliminazione)</a:t>
            </a:r>
            <a:endParaRPr lang="it-IT" sz="2000">
              <a:latin typeface="Tahoma" pitchFamily="34"/>
              <a:ea typeface="Tahoma" pitchFamily="34"/>
              <a:cs typeface="Tahoma" pitchFamily="34"/>
            </a:endParaRPr>
          </a:p>
          <a:p>
            <a:pPr marL="0" lvl="0" indent="0" algn="just">
              <a:lnSpc>
                <a:spcPct val="80000"/>
              </a:lnSpc>
              <a:buNone/>
            </a:pPr>
            <a:endParaRPr lang="it-IT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C16F9B-CEFD-4704-84DC-503D1C498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380"/>
            <a:ext cx="10515600" cy="37223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TIMORI DEGLI ITALIANII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F8713B-B0EA-4EAC-8AEE-A25153EA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20" y="493614"/>
            <a:ext cx="11749636" cy="568334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TRIESTE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GOVERNATORE </a:t>
            </a:r>
            <a:r>
              <a:rPr lang="it-IT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HOHENLOHE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(1905-1906 – 1909-1915 : TS = PORTO COMMERCIALE DELLO STATO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NON DEVE APPARTENERE A NESSUNA NAZIONALITA’, MA E DIVENTARE UNA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NATIONALITATENSTADT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(città delle nazionalità) 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IL PORTO MILITARE DI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DURO </a:t>
            </a:r>
            <a:r>
              <a:rPr lang="it-IT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SCONTRO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CON IL </a:t>
            </a:r>
            <a:r>
              <a:rPr lang="it-IT" sz="2400" b="1" dirty="0">
                <a:solidFill>
                  <a:srgbClr val="C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COMUNE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AVOCAZIONE «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ATTRIBUZIONI DELEGATE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» (licenze industriali, sorveglianza sulle scuole, controllo edilizio) +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LICENZIAMENTO REGNICOLI</a:t>
            </a:r>
          </a:p>
          <a:p>
            <a:pPr algn="just">
              <a:lnSpc>
                <a:spcPct val="150000"/>
              </a:lnSpc>
            </a:pP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NEGLI ANNI PRECEDENTI IL CONFLITTO MONDIALE NOTEVOLE AFFLUSSO DI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PERSONALE SLAVO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NELLA </a:t>
            </a:r>
            <a:r>
              <a:rPr lang="it-IT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PUBBLICA AMMINISTRAZIONE</a:t>
            </a:r>
            <a:r>
              <a:rPr lang="it-IT" sz="2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CHE ALLARMA PARTICOLARMENTE GLI ITALIANI</a:t>
            </a:r>
          </a:p>
          <a:p>
            <a:pPr>
              <a:lnSpc>
                <a:spcPct val="150000"/>
              </a:lnSpc>
            </a:pP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PROGETTO TRIALISTA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 RIFORMA DELL’IMPERO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8074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F82F3E-112D-4752-A922-472D3D1B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05"/>
            <a:ext cx="10515600" cy="509798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NAZIONALIZZAZIONE ECONOMICA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613CF2-8A0A-45AB-9A70-F295D6FE8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57" y="954860"/>
            <a:ext cx="11636347" cy="5222103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 ‘800 E ‘900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GRANDE SVILUPPO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ECONOMICO DI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1891: ABOLIZIONE PORTO FRANCO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TRAFFICO NON + COMMERCIATO MA DI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TRANSITO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INFRASTRUTTURE : NUOVI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PORTI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 FERROVIA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TRANSALPINA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 ENORMI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INVESTIMENTI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+ AFFLUSSO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MANODOPERA</a:t>
            </a:r>
          </a:p>
          <a:p>
            <a:pPr algn="just">
              <a:lnSpc>
                <a:spcPct val="150000"/>
              </a:lnSpc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SVILUPPO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INDUSTRIA PESANTE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CANTIERISTICA E SIDERURGICA  ENORMI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INVESTIMENTI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E CRESCITA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CLASSE OPERAIA</a:t>
            </a:r>
          </a:p>
          <a:p>
            <a:pPr algn="just">
              <a:lnSpc>
                <a:spcPct val="150000"/>
              </a:lnSpc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CAPITALE LOCALE INSUFFICIENTE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, SPECIE DOPO CRISI 1873  CAPITALE AUSTRIACO O CECO 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MARGINALITÀ ECONOMICA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CLASSE DIRGENTE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LOCALE</a:t>
            </a:r>
            <a:endParaRPr lang="it-IT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1290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FB2ECD-F035-4E23-8AB5-6FC1BBCC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09410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L’OSSESSIONE DELLA 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C888AC-64AE-4A97-9497-66F9D0CC8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65" y="833480"/>
            <a:ext cx="11587794" cy="534348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Tutte le forze intellettuali della regione si sentono inconsciamente convogliate e impegnate, come per l’adempimento di un irrazionale, ineluttabile dovere civico, verso l’unico </a:t>
            </a:r>
            <a:r>
              <a:rPr lang="it-IT" sz="24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punctum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b="1" i="1" dirty="0" err="1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dolens</a:t>
            </a:r>
            <a:r>
              <a:rPr lang="it-IT" sz="2400" b="1" i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ossessionante della nazionalità […] Non è semplicemente il fenomeno delle genti di frontiera […] qui è l’esasperazione di volontà che hanno scelto una via sola, una sola cultura esaltata e trasfigurata in un mito: se il puritano domandava con angoscia a se stesso: «sei tu salvato?», il giuliano dell’anteguerra si domandava con la trepida speranza di una intima conferma: «sei tu italiano abbastanza?»: istanza ultima della sua moralità e personalità</a:t>
            </a:r>
          </a:p>
        </p:txBody>
      </p:sp>
    </p:spTree>
    <p:extLst>
      <p:ext uri="{BB962C8B-B14F-4D97-AF65-F5344CB8AC3E}">
        <p14:creationId xmlns:p14="http://schemas.microsoft.com/office/powerpoint/2010/main" val="1125717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876F86-D386-4F51-A906-D4DAC0A0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45315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IRREDENTISMO?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02C467-589D-42F5-98B5-1DA29428C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01" y="833480"/>
            <a:ext cx="11620163" cy="5343483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TRIESTE ITALIANA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GIÀ CREATURA PREFERITA DELLA MONARCHIA ASBURGICA (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URBS FIDELISSIMA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), SI PERCEPISCE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NON PIÙ TUTELATA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NELLA SUA IDENTITÀ DALLO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STATO ASBURGICO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IRREDENTISMO  PROBLEMI: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DIFESA NAZIONALE =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MOVIMENTO DI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MASSA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COINCIDE CON </a:t>
            </a:r>
            <a:r>
              <a:rPr lang="it-IT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IRREDENTISMO?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COME SI CONCILIANO 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IRREDENTISMO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NECESSITÀ ECONOMICA?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DUALISMO FREUDIANO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it-IT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Schiffrer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) TRA FATTORE ECONOMICO E FATTORE CULTURALE E POLITICO, TRA IL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SENTIMENTO RISORGIMENTALE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ITALIANO E IL COMPLESSO DI 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INTERESSI ANTIRISORGIMENTALI </a:t>
            </a:r>
            <a:r>
              <a:rPr lang="it-IT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ASBURGICI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it-IT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CC562B-06D9-4B7B-910B-0C49BF59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" y="293615"/>
            <a:ext cx="11974586" cy="234892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CIASCUNO DAI SUOI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84FC47-3D3D-4E85-ACB7-8F2F83C2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69" y="687897"/>
            <a:ext cx="11974586" cy="5489066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CIASCUNO DAI SUOI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(avvocato, bottegaio, farmacista, giornalaio, sarto…) = MOTTO DEI PATRIOTI CECHI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SOCIETÀ PLURINGUI SI SEGMENTANO IN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MONDI CHIUSI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AUTOSUFFICENTI =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SEPARATI IN CASA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MODELLO SI DIFFONDE IN TUTTO L’IMPERO 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RETI ASSOCIATIVE SU BASE NAZIONALE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CHE COPRONO TUTTI ASPETTI ESISTENZA: sale di lettura, circoli sportivi, bande, filodrammatiche, bocciofile, società alpinistiche o filateliche…</a:t>
            </a:r>
          </a:p>
          <a:p>
            <a:pPr algn="just">
              <a:lnSpc>
                <a:spcPct val="150000"/>
              </a:lnSpc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PISINO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: 48 ASSOCIAZIONI SU 3/4.000 ABITANTI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11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F7E7697-A425-499D-8AF0-1AC0DCBDB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75" y="190500"/>
            <a:ext cx="44386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0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FF0CEE-7CD6-4AAD-989E-53109F1A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0"/>
            <a:ext cx="11811699" cy="46933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ITALIANITA’ ADRIATICA E SLAVISMO ADRIATICO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BF0616-1386-4F72-8B5B-04C59DE1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9338"/>
            <a:ext cx="11971090" cy="638866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NASCONO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NELLA MEDESIMA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FASE STORICA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(italianità prima) 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SVILUPPANO PER DIFFERENZA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INTRECCIANDOSI E CONFLIGGENDO PER LA CONQUISTA SIA DELLE MASSE CHE DELLE ISTITUZIONI</a:t>
            </a:r>
          </a:p>
          <a:p>
            <a:pPr algn="just">
              <a:lnSpc>
                <a:spcPct val="150000"/>
              </a:lnSpc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ALTERNANO MOMENTI DI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AFFERMAZIONE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ALTRI DI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CRISI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SEGUENDO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RITIMI DIVERSI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SECONDA DELLE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SUB-AREE REGIONAL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I: DALMAZIA, FIUME, ISTRIA, TRIESTE, DALLA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META’ ‘800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ALLA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META’ 900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ASSESTAMENTO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SOLO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ANNI ‘60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DEL ‘900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02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B82632-CDA2-4665-8E05-2FAB4607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03340"/>
          </a:xfrm>
        </p:spPr>
        <p:txBody>
          <a:bodyPr>
            <a:normAutofit/>
          </a:bodyPr>
          <a:lstStyle/>
          <a:p>
            <a:pPr algn="ctr"/>
            <a:r>
              <a:rPr lang="it-IT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DALMAZIA</a:t>
            </a:r>
            <a:endParaRPr lang="it-IT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F9D14C8-4152-4D84-ADC5-5653EE262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55" y="880844"/>
            <a:ext cx="11929145" cy="582196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FINO AGLI ANNI '40, I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PIONIERI 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DEI MOVIMENTI NAZIONALI SIMPATIZZANO LARGAMENTE : 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NICCOLÒ TOMMASEO 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(da Sebenico) INTELLETTUALE E POETA BILINGUE, IN ITALIANO E CROATO: 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ALFIERE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RISORGIMENTO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ITALIA MA ANCHE DELLA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CONVIVENZA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FRA ITALIANI E SLAVI IN DALMAZIA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ESCLUDE DALMAZIA 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UNIFICAZIONE PENISOLA ITALIANA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CLASSE DIRIGENTE 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ORIGINE COMPOSITA MA DI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LINGUA E CULTURA ITALIANA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COMINCIA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DIVIDERSI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INIZIALMENTE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PREVALENTE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 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MAGGIOR PESO SOCIALE E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BILINGUE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(ITALIANO = LINGUA D'USO DEI CETI DIRIGENTI + SLAVO-DALMATICO PER LE CLASSI POPOLARI):  ELABORA IDEOLOGIA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AUTONOMISTA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 CONTINUITÀ CON LE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TRADIZIONI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MUNICIPALI,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RIFIUTA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AGGREGAZIONE ALLA 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CROAZIA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(ungherese) + CERCA DI </a:t>
            </a:r>
            <a:r>
              <a:rPr lang="it-IT"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CONSERV</a:t>
            </a:r>
            <a:r>
              <a:rPr lang="it-IT"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</a:t>
            </a:r>
            <a:r>
              <a:rPr lang="it-IT" sz="20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EQUILIBRI DI POTERE CONSOLIDATI. </a:t>
            </a:r>
          </a:p>
          <a:p>
            <a:endParaRPr lang="it-IT" sz="1800">
              <a:latin typeface="Tahoma" panose="020B060403050404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7529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3794</Words>
  <Application>Microsoft Office PowerPoint</Application>
  <PresentationFormat>Widescreen</PresentationFormat>
  <Paragraphs>203</Paragraphs>
  <Slides>53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60" baseType="lpstr">
      <vt:lpstr>Arial</vt:lpstr>
      <vt:lpstr>Calibri</vt:lpstr>
      <vt:lpstr>Calibri Light</vt:lpstr>
      <vt:lpstr>Symbol</vt:lpstr>
      <vt:lpstr>Tahoma</vt:lpstr>
      <vt:lpstr>Wingdings</vt:lpstr>
      <vt:lpstr>Tema di Office</vt:lpstr>
      <vt:lpstr>LA NAZIONALIZZAZIONE NEL LITORALE</vt:lpstr>
      <vt:lpstr>E NEL LITORALE?</vt:lpstr>
      <vt:lpstr>ISOLE NEL MARE? </vt:lpstr>
      <vt:lpstr>NAZIONE CITTADINA E NAZIONE CAMPAGNOLA?</vt:lpstr>
      <vt:lpstr>posta del gioco politico : conquista delle istituzioni</vt:lpstr>
      <vt:lpstr>CIASCUNO DAI SUOI</vt:lpstr>
      <vt:lpstr>Presentazione standard di PowerPoint</vt:lpstr>
      <vt:lpstr>ITALIANITA’ ADRIATICA E SLAVISMO ADRIATICO</vt:lpstr>
      <vt:lpstr>DALMAZIA</vt:lpstr>
      <vt:lpstr>TOMMASEO E BAJAMONTI</vt:lpstr>
      <vt:lpstr>IL PRECEDENTE DALMATA</vt:lpstr>
      <vt:lpstr>IDILIO FIUMANO MAGIARO </vt:lpstr>
      <vt:lpstr>Presentazione standard di PowerPoint</vt:lpstr>
      <vt:lpstr>FINE DELL’IDILIO</vt:lpstr>
      <vt:lpstr>MICHELE MEYLENDER E RICCARDO ZANELLA</vt:lpstr>
      <vt:lpstr>ISTRIA</vt:lpstr>
      <vt:lpstr>SCUOLE</vt:lpstr>
      <vt:lpstr>CENSIMENTI LINGUISTICI O ETNICI?</vt:lpstr>
      <vt:lpstr>LINGUA MATERNA O LINGUA D’USO?</vt:lpstr>
      <vt:lpstr>CHI HA IMBROGLIATO?</vt:lpstr>
      <vt:lpstr>Presentazione standard di PowerPoint</vt:lpstr>
      <vt:lpstr>Presentazione standard di PowerPoint</vt:lpstr>
      <vt:lpstr>CONFRONTO CENSIMENTI 1880 E 1900</vt:lpstr>
      <vt:lpstr>Presentazione standard di PowerPoint</vt:lpstr>
      <vt:lpstr>GRUPPI LINGUISTICI</vt:lpstr>
      <vt:lpstr>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TRIESTE: LIBERALI = LAICI E NAZIONALI</vt:lpstr>
      <vt:lpstr>12 LUGLIO 1868</vt:lpstr>
      <vt:lpstr>Presentazione standard di PowerPoint</vt:lpstr>
      <vt:lpstr>LA DIFESA DELL’ITALIANITA’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OPPRESSIONE AUSTRIACA? </vt:lpstr>
      <vt:lpstr>MALUMORE DEL MOMENTO O DISEGNO STRATEGICO? </vt:lpstr>
      <vt:lpstr>COMPROMESSI E SCONTRI</vt:lpstr>
      <vt:lpstr>Presentazione standard di PowerPoint</vt:lpstr>
      <vt:lpstr>I TIMORI DEGLI ITALIANII</vt:lpstr>
      <vt:lpstr>NAZIONALIZZAZIONE ECONOMICA</vt:lpstr>
      <vt:lpstr>L’OSSESSIONE DELLA NAZIONE</vt:lpstr>
      <vt:lpstr>IRREDENTISMO?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Raoul Pupo</dc:creator>
  <cp:lastModifiedBy>Raoul Pupo</cp:lastModifiedBy>
  <cp:revision>85</cp:revision>
  <dcterms:created xsi:type="dcterms:W3CDTF">2020-10-30T17:50:48Z</dcterms:created>
  <dcterms:modified xsi:type="dcterms:W3CDTF">2020-11-02T10:31:30Z</dcterms:modified>
</cp:coreProperties>
</file>