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128" r:id="rId1"/>
  </p:sldMasterIdLst>
  <p:notesMasterIdLst>
    <p:notesMasterId r:id="rId14"/>
  </p:notesMasterIdLst>
  <p:sldIdLst>
    <p:sldId id="541" r:id="rId2"/>
    <p:sldId id="257" r:id="rId3"/>
    <p:sldId id="486" r:id="rId4"/>
    <p:sldId id="490" r:id="rId5"/>
    <p:sldId id="500" r:id="rId6"/>
    <p:sldId id="501" r:id="rId7"/>
    <p:sldId id="502" r:id="rId8"/>
    <p:sldId id="256" r:id="rId9"/>
    <p:sldId id="264" r:id="rId10"/>
    <p:sldId id="258" r:id="rId11"/>
    <p:sldId id="263" r:id="rId12"/>
    <p:sldId id="260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0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0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4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107-7B9E-B545-A308-EDF67541E1E2}" type="datetimeFigureOut">
              <a:rPr lang="it-IT" smtClean="0"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732C-53A6-EC44-8D13-56E4DE9A75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75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0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6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9" r:id="rId1"/>
    <p:sldLayoutId id="2147486130" r:id="rId2"/>
    <p:sldLayoutId id="2147486131" r:id="rId3"/>
    <p:sldLayoutId id="2147486132" r:id="rId4"/>
    <p:sldLayoutId id="2147486133" r:id="rId5"/>
    <p:sldLayoutId id="2147486134" r:id="rId6"/>
    <p:sldLayoutId id="2147486135" r:id="rId7"/>
    <p:sldLayoutId id="2147486136" r:id="rId8"/>
    <p:sldLayoutId id="2147486137" r:id="rId9"/>
    <p:sldLayoutId id="2147486138" r:id="rId10"/>
    <p:sldLayoutId id="2147486139" r:id="rId11"/>
    <p:sldLayoutId id="214748614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isalys.com/childrens-games-16-hopscot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B65E-5A8F-7546-95A8-DD1E69124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salute dei migranti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9453FF-9C4D-9C42-9451-F5F8870C6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Art. 25 Diritti umani </a:t>
            </a:r>
            <a:r>
              <a:rPr lang="it-IT" dirty="0" err="1"/>
              <a:t>univ</a:t>
            </a:r>
            <a:r>
              <a:rPr lang="it-IT" dirty="0"/>
              <a:t>.</a:t>
            </a:r>
          </a:p>
          <a:p>
            <a:r>
              <a:rPr lang="it-IT" dirty="0"/>
              <a:t>Approccio transdisciplinare</a:t>
            </a:r>
          </a:p>
        </p:txBody>
      </p:sp>
    </p:spTree>
    <p:extLst>
      <p:ext uri="{BB962C8B-B14F-4D97-AF65-F5344CB8AC3E}">
        <p14:creationId xmlns:p14="http://schemas.microsoft.com/office/powerpoint/2010/main" val="1716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14206" y="331999"/>
            <a:ext cx="6571343" cy="1049235"/>
          </a:xfrm>
        </p:spPr>
        <p:txBody>
          <a:bodyPr>
            <a:normAutofit/>
          </a:bodyPr>
          <a:lstStyle/>
          <a:p>
            <a:r>
              <a:rPr lang="it-IT" dirty="0"/>
              <a:t>Spazio relazionale medico-paziente (agency!)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170288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DISEASE</a:t>
            </a:r>
          </a:p>
          <a:p>
            <a:pPr>
              <a:buFontTx/>
              <a:buChar char="-"/>
            </a:pPr>
            <a:r>
              <a:rPr lang="it-IT" dirty="0"/>
              <a:t>Malattia come alterazione del funzionamento della struttura organica. Medicalizzazione DSM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4260242" cy="1702881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ILLNESS</a:t>
            </a:r>
          </a:p>
          <a:p>
            <a:pPr>
              <a:buFontTx/>
              <a:buChar char="-"/>
            </a:pPr>
            <a:r>
              <a:rPr lang="it-IT" dirty="0"/>
              <a:t>Percezione ed esperienza della malattia (radicata nel contesto cult., sociale, familiare ecc.). Significato della malattia</a:t>
            </a:r>
          </a:p>
          <a:p>
            <a:pPr>
              <a:buFontTx/>
              <a:buChar char="-"/>
            </a:pPr>
            <a:r>
              <a:rPr lang="it-IT" dirty="0"/>
              <a:t>Destorificazione istituzionale 		</a:t>
            </a:r>
          </a:p>
          <a:p>
            <a:pPr marL="0" indent="0">
              <a:buNone/>
            </a:pPr>
            <a:r>
              <a:rPr lang="it-IT" dirty="0"/>
              <a:t>	(De Martino, crisi della presenza)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76293" y="3763343"/>
            <a:ext cx="408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/>
              <a:t>SICKNESS </a:t>
            </a:r>
          </a:p>
          <a:p>
            <a:endParaRPr lang="it-IT" dirty="0"/>
          </a:p>
          <a:p>
            <a:r>
              <a:rPr lang="it-IT" dirty="0"/>
              <a:t>Trama di processi sociali, materiali e simbolici di </a:t>
            </a:r>
          </a:p>
          <a:p>
            <a:r>
              <a:rPr lang="it-IT" dirty="0"/>
              <a:t>- PRODUZIONE della malattia</a:t>
            </a:r>
          </a:p>
          <a:p>
            <a:r>
              <a:rPr lang="it-IT" dirty="0"/>
              <a:t>- SIGNIFICATI sociali e politici</a:t>
            </a:r>
          </a:p>
          <a:p>
            <a:r>
              <a:rPr lang="it-IT" dirty="0"/>
              <a:t>che la malattia assume all’interno del contesto sociale.</a:t>
            </a:r>
          </a:p>
        </p:txBody>
      </p:sp>
    </p:spTree>
    <p:extLst>
      <p:ext uri="{BB962C8B-B14F-4D97-AF65-F5344CB8AC3E}">
        <p14:creationId xmlns:p14="http://schemas.microsoft.com/office/powerpoint/2010/main" val="170357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Sofferenza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Interrelazione MALATTIA / CULTURA / CURA</a:t>
            </a:r>
          </a:p>
          <a:p>
            <a:r>
              <a:rPr lang="it-IT" dirty="0"/>
              <a:t>EMBODIMENT (</a:t>
            </a:r>
            <a:r>
              <a:rPr lang="it-IT" dirty="0" err="1"/>
              <a:t>Csordas</a:t>
            </a:r>
            <a:r>
              <a:rPr lang="it-IT" dirty="0"/>
              <a:t>) </a:t>
            </a:r>
          </a:p>
          <a:p>
            <a:pPr marL="228600" lvl="1" indent="0">
              <a:buNone/>
            </a:pPr>
            <a:r>
              <a:rPr lang="it-IT" dirty="0"/>
              <a:t>Corpo ≠ entità biologica</a:t>
            </a:r>
          </a:p>
          <a:p>
            <a:r>
              <a:rPr lang="it-IT" dirty="0"/>
              <a:t>Questione politica/coloniale (</a:t>
            </a:r>
            <a:r>
              <a:rPr lang="it-IT" dirty="0" err="1"/>
              <a:t>Fanon</a:t>
            </a:r>
            <a:r>
              <a:rPr lang="it-IT" dirty="0"/>
              <a:t>, </a:t>
            </a:r>
            <a:r>
              <a:rPr lang="it-IT" dirty="0" err="1"/>
              <a:t>Fassin</a:t>
            </a:r>
            <a:r>
              <a:rPr lang="it-IT" dirty="0"/>
              <a:t>. </a:t>
            </a:r>
            <a:r>
              <a:rPr lang="it-IT" dirty="0" err="1"/>
              <a:t>Farmer</a:t>
            </a:r>
            <a:r>
              <a:rPr lang="it-IT" dirty="0"/>
              <a:t>)</a:t>
            </a:r>
          </a:p>
          <a:p>
            <a:r>
              <a:rPr lang="it-IT" dirty="0"/>
              <a:t>ETNOCENTRISMO CONSAPEVOLE (De Martino)</a:t>
            </a:r>
          </a:p>
          <a:p>
            <a:pPr marL="228600" lvl="1" indent="0">
              <a:buNone/>
            </a:pPr>
            <a:r>
              <a:rPr lang="it-IT" dirty="0"/>
              <a:t>Tutte le medicine sono </a:t>
            </a:r>
            <a:r>
              <a:rPr lang="it-IT" i="1" dirty="0" err="1"/>
              <a:t>etno</a:t>
            </a:r>
            <a:r>
              <a:rPr lang="it-IT" dirty="0"/>
              <a:t>-determinate</a:t>
            </a:r>
          </a:p>
          <a:p>
            <a:pPr marL="228600" lvl="1" indent="0">
              <a:buNone/>
            </a:pPr>
            <a:r>
              <a:rPr lang="it-IT" dirty="0"/>
              <a:t>Destorificazione, rito, cura e terapia relazionale</a:t>
            </a:r>
          </a:p>
          <a:p>
            <a:r>
              <a:rPr lang="it-IT" dirty="0"/>
              <a:t>Cliniche della migrazione (nostalgia, ambivalenza, culturalismo)</a:t>
            </a:r>
          </a:p>
          <a:p>
            <a:r>
              <a:rPr lang="it-IT" dirty="0"/>
              <a:t>Clinica del trauma: PSTD oblio terapeutico</a:t>
            </a:r>
          </a:p>
        </p:txBody>
      </p:sp>
    </p:spTree>
    <p:extLst>
      <p:ext uri="{BB962C8B-B14F-4D97-AF65-F5344CB8AC3E}">
        <p14:creationId xmlns:p14="http://schemas.microsoft.com/office/powerpoint/2010/main" val="7336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Alcune piste di riflessione critica: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“La cultura non spiega la sofferenza, al peggio ne offre un alibi” (Paul </a:t>
            </a:r>
            <a:r>
              <a:rPr lang="it-IT" dirty="0" err="1"/>
              <a:t>Farmer</a:t>
            </a:r>
            <a:r>
              <a:rPr lang="it-IT" dirty="0"/>
              <a:t>)</a:t>
            </a:r>
          </a:p>
          <a:p>
            <a:r>
              <a:rPr lang="it-IT" dirty="0"/>
              <a:t>L’etnografia è una “questione coloniale” (</a:t>
            </a:r>
            <a:r>
              <a:rPr lang="it-IT" dirty="0" err="1"/>
              <a:t>Beneduce</a:t>
            </a:r>
            <a:r>
              <a:rPr lang="it-IT" dirty="0"/>
              <a:t>, Centro </a:t>
            </a:r>
            <a:r>
              <a:rPr lang="it-IT" dirty="0" err="1"/>
              <a:t>Fanon</a:t>
            </a:r>
            <a:r>
              <a:rPr lang="it-IT" dirty="0"/>
              <a:t> Torino). </a:t>
            </a:r>
          </a:p>
          <a:p>
            <a:r>
              <a:rPr lang="it-IT" dirty="0"/>
              <a:t>“Il giudizio di normalità e anormalità psichica è un processo storico” (Ernesto De Martino). Destorificazione </a:t>
            </a:r>
          </a:p>
          <a:p>
            <a:r>
              <a:rPr lang="it-IT" dirty="0"/>
              <a:t>“Emigrare costituisce un atto che senza dubbio è fondamentalmente politico” (</a:t>
            </a:r>
            <a:r>
              <a:rPr lang="it-IT" dirty="0" err="1"/>
              <a:t>Abdelmalek</a:t>
            </a:r>
            <a:r>
              <a:rPr lang="it-IT" dirty="0"/>
              <a:t> </a:t>
            </a:r>
            <a:r>
              <a:rPr lang="it-IT" dirty="0" err="1"/>
              <a:t>Sayad</a:t>
            </a:r>
            <a:r>
              <a:rPr lang="it-IT" dirty="0"/>
              <a:t>)</a:t>
            </a:r>
          </a:p>
          <a:p>
            <a:r>
              <a:rPr lang="it-IT" dirty="0"/>
              <a:t>Rischio di reificare la sofferenza psichica dentro quadri di lettura culturaliste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1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 medica &amp;</a:t>
            </a:r>
            <a:br>
              <a:rPr lang="it-IT" dirty="0"/>
            </a:br>
            <a:r>
              <a:rPr lang="it-IT" dirty="0"/>
              <a:t>sofferenza psichica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Assi di riferimento: </a:t>
            </a:r>
          </a:p>
          <a:p>
            <a:pPr marL="457200" indent="-457200">
              <a:buAutoNum type="arabicPeriod"/>
            </a:pPr>
            <a:r>
              <a:rPr lang="it-IT" dirty="0"/>
              <a:t>Storico-epistemologico: sofferenza psichica come costruzione storico-culturale data dai rapporti di potere (</a:t>
            </a:r>
            <a:r>
              <a:rPr lang="it-IT" dirty="0" err="1"/>
              <a:t>Fanon</a:t>
            </a:r>
            <a:r>
              <a:rPr lang="it-IT" dirty="0"/>
              <a:t>, Foucault) </a:t>
            </a:r>
          </a:p>
          <a:p>
            <a:pPr marL="457200" indent="-457200">
              <a:buAutoNum type="arabicPeriod"/>
            </a:pPr>
            <a:r>
              <a:rPr lang="it-IT" dirty="0"/>
              <a:t>Efficacia terapeutica, critica alla biomedicina (Nathan, </a:t>
            </a:r>
            <a:r>
              <a:rPr lang="it-IT" dirty="0" err="1"/>
              <a:t>Deveraux</a:t>
            </a:r>
            <a:r>
              <a:rPr lang="it-IT" dirty="0"/>
              <a:t>, </a:t>
            </a:r>
            <a:r>
              <a:rPr lang="it-IT" dirty="0" err="1"/>
              <a:t>Goodman</a:t>
            </a:r>
            <a:r>
              <a:rPr lang="it-IT" dirty="0"/>
              <a:t>): </a:t>
            </a:r>
            <a:r>
              <a:rPr lang="it-IT" dirty="0" err="1"/>
              <a:t>illness</a:t>
            </a:r>
            <a:r>
              <a:rPr lang="it-IT" dirty="0"/>
              <a:t>/</a:t>
            </a:r>
            <a:r>
              <a:rPr lang="it-IT" dirty="0" err="1"/>
              <a:t>disease</a:t>
            </a:r>
            <a:r>
              <a:rPr lang="it-IT" dirty="0"/>
              <a:t>/</a:t>
            </a:r>
            <a:r>
              <a:rPr lang="it-IT" dirty="0" err="1"/>
              <a:t>sickness</a:t>
            </a:r>
            <a:endParaRPr lang="it-IT" dirty="0"/>
          </a:p>
          <a:p>
            <a:pPr marL="457200" indent="-457200">
              <a:buAutoNum type="arabicPeriod"/>
            </a:pPr>
            <a:r>
              <a:rPr lang="it-IT" dirty="0"/>
              <a:t>Politica: corpi migranti come </a:t>
            </a:r>
            <a:r>
              <a:rPr lang="it-IT" dirty="0" err="1"/>
              <a:t>bio</a:t>
            </a:r>
            <a:r>
              <a:rPr lang="it-IT" dirty="0"/>
              <a:t>-politica (P. </a:t>
            </a:r>
            <a:r>
              <a:rPr lang="it-IT" dirty="0" err="1"/>
              <a:t>Farmer</a:t>
            </a:r>
            <a:r>
              <a:rPr lang="it-IT" dirty="0"/>
              <a:t>), </a:t>
            </a:r>
            <a:r>
              <a:rPr lang="it-IT" dirty="0" err="1"/>
              <a:t>embodiment</a:t>
            </a:r>
            <a:r>
              <a:rPr lang="it-IT" dirty="0"/>
              <a:t>, incorporazione (</a:t>
            </a:r>
            <a:r>
              <a:rPr lang="it-IT" dirty="0" err="1"/>
              <a:t>Csordas</a:t>
            </a:r>
            <a:r>
              <a:rPr lang="it-IT" dirty="0"/>
              <a:t>, </a:t>
            </a:r>
            <a:r>
              <a:rPr lang="it-IT" dirty="0" err="1"/>
              <a:t>Scheper</a:t>
            </a:r>
            <a:r>
              <a:rPr lang="it-IT" dirty="0"/>
              <a:t>-Hughes) </a:t>
            </a:r>
          </a:p>
          <a:p>
            <a:pPr marL="457200" lvl="1" indent="0">
              <a:buNone/>
            </a:pPr>
            <a:r>
              <a:rPr lang="it-IT" sz="2100" dirty="0"/>
              <a:t>SERVIZI &amp; CURA, teoria eco-sociale (</a:t>
            </a:r>
            <a:r>
              <a:rPr lang="it-IT" sz="2100" dirty="0" err="1"/>
              <a:t>Krieger</a:t>
            </a:r>
            <a:r>
              <a:rPr lang="it-IT" sz="2100" dirty="0"/>
              <a:t> 2001)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4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>
          <a:xfrm>
            <a:off x="2329823" y="41552"/>
            <a:ext cx="5979987" cy="1162050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Dualismi da scardinare</a:t>
            </a:r>
          </a:p>
        </p:txBody>
      </p:sp>
      <p:sp>
        <p:nvSpPr>
          <p:cNvPr id="56322" name="Segnaposto contenuto 11"/>
          <p:cNvSpPr>
            <a:spLocks noGrp="1"/>
          </p:cNvSpPr>
          <p:nvPr>
            <p:ph idx="1"/>
          </p:nvPr>
        </p:nvSpPr>
        <p:spPr>
          <a:xfrm>
            <a:off x="4459706" y="1491915"/>
            <a:ext cx="4860757" cy="4634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dirty="0">
                <a:latin typeface="Rockwell" charset="0"/>
              </a:rPr>
              <a:t>Noi/altri</a:t>
            </a:r>
          </a:p>
          <a:p>
            <a:pPr eaLnBrk="1" hangingPunct="1"/>
            <a:r>
              <a:rPr lang="it-IT" dirty="0">
                <a:latin typeface="Rockwell" charset="0"/>
              </a:rPr>
              <a:t>Natura /cultura</a:t>
            </a:r>
          </a:p>
          <a:p>
            <a:pPr eaLnBrk="1" hangingPunct="1"/>
            <a:r>
              <a:rPr lang="it-IT" dirty="0">
                <a:latin typeface="Rockwell" charset="0"/>
              </a:rPr>
              <a:t>Corpo  / mente</a:t>
            </a:r>
          </a:p>
          <a:p>
            <a:pPr eaLnBrk="1" hangingPunct="1"/>
            <a:r>
              <a:rPr lang="it-IT" dirty="0">
                <a:latin typeface="Rockwell" charset="0"/>
              </a:rPr>
              <a:t>Scienze /credenze</a:t>
            </a: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r>
              <a:rPr lang="it-IT" dirty="0">
                <a:latin typeface="Rockwell" charset="0"/>
              </a:rPr>
              <a:t>Sapere e ordine sociale inscritto NEL corpo, naturalizzato</a:t>
            </a:r>
          </a:p>
          <a:p>
            <a:pPr eaLnBrk="1" hangingPunct="1"/>
            <a:r>
              <a:rPr lang="it-IT" dirty="0">
                <a:latin typeface="Rockwell" charset="0"/>
              </a:rPr>
              <a:t>Costruzione ‘inconsapevole’ della realtà</a:t>
            </a:r>
          </a:p>
          <a:p>
            <a:pPr eaLnBrk="1" hangingPunct="1"/>
            <a:endParaRPr lang="it-IT" dirty="0">
              <a:latin typeface="Rockwell" charset="0"/>
            </a:endParaRPr>
          </a:p>
        </p:txBody>
      </p:sp>
      <p:sp>
        <p:nvSpPr>
          <p:cNvPr id="56323" name="Segnaposto testo 12"/>
          <p:cNvSpPr>
            <a:spLocks noGrp="1"/>
          </p:cNvSpPr>
          <p:nvPr>
            <p:ph type="body" sz="half" idx="2"/>
          </p:nvPr>
        </p:nvSpPr>
        <p:spPr>
          <a:xfrm>
            <a:off x="381000" y="4465638"/>
            <a:ext cx="10985500" cy="239236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</p:txBody>
      </p:sp>
      <p:pic>
        <p:nvPicPr>
          <p:cNvPr id="5" name="Segnaposto contenuto 3" descr="burqabikini.png">
            <a:extLst>
              <a:ext uri="{FF2B5EF4-FFF2-40B4-BE49-F238E27FC236}">
                <a16:creationId xmlns:a16="http://schemas.microsoft.com/office/drawing/2014/main" id="{1D9C72D5-98AC-F04A-93C3-3F2A2D04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43" r="-28643"/>
          <a:stretch>
            <a:fillRect/>
          </a:stretch>
        </p:blipFill>
        <p:spPr>
          <a:xfrm>
            <a:off x="-934312" y="1491915"/>
            <a:ext cx="5822418" cy="3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it-IT" dirty="0">
                <a:latin typeface="Tw Cen MT" charset="0"/>
              </a:rPr>
            </a:br>
            <a:r>
              <a:rPr lang="it-IT" dirty="0">
                <a:latin typeface="Tw Cen MT" charset="0"/>
              </a:rPr>
              <a:t>Habitus: cultura come tessuto connettivo tra corpo/mente/società</a:t>
            </a: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pic>
        <p:nvPicPr>
          <p:cNvPr id="48130" name="Segnaposto contenuto 2" descr="cpt-general-model-v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48" y="2551949"/>
            <a:ext cx="4058571" cy="3289300"/>
          </a:xfrm>
        </p:spPr>
      </p:pic>
    </p:spTree>
    <p:extLst>
      <p:ext uri="{BB962C8B-B14F-4D97-AF65-F5344CB8AC3E}">
        <p14:creationId xmlns:p14="http://schemas.microsoft.com/office/powerpoint/2010/main" val="14336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dirty="0">
                <a:latin typeface="Tw Cen MT" charset="0"/>
              </a:rPr>
              <a:t>Salute/malattia</a:t>
            </a:r>
          </a:p>
        </p:txBody>
      </p:sp>
      <p:sp>
        <p:nvSpPr>
          <p:cNvPr id="56322" name="Segnaposto contenuto 5"/>
          <p:cNvSpPr>
            <a:spLocks noGrp="1"/>
          </p:cNvSpPr>
          <p:nvPr>
            <p:ph sz="half" idx="1"/>
          </p:nvPr>
        </p:nvSpPr>
        <p:spPr>
          <a:xfrm>
            <a:off x="1125459" y="2541516"/>
            <a:ext cx="3125871" cy="32789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dirty="0">
                <a:latin typeface="Tw Cen MT" charset="0"/>
              </a:rPr>
              <a:t>Ciò che il paziente sente quando va dal dottore</a:t>
            </a: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Emozioni, pensieri e comportamenti correlati all’essere ammalato</a:t>
            </a: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SICKNESS: ruolo sociale dell’ammalato</a:t>
            </a:r>
          </a:p>
        </p:txBody>
      </p:sp>
      <p:sp>
        <p:nvSpPr>
          <p:cNvPr id="75779" name="Segnaposto contenuto 7"/>
          <p:cNvSpPr>
            <a:spLocks noGrp="1"/>
          </p:cNvSpPr>
          <p:nvPr>
            <p:ph sz="half" idx="2"/>
          </p:nvPr>
        </p:nvSpPr>
        <p:spPr>
          <a:xfrm>
            <a:off x="4563822" y="2541517"/>
            <a:ext cx="3125652" cy="32789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Ciò che ha quando torna torna a casa dall’ambulatorio</a:t>
            </a:r>
          </a:p>
          <a:p>
            <a:pPr eaLnBrk="1" hangingPunct="1"/>
            <a:r>
              <a:rPr lang="it-IT" dirty="0">
                <a:latin typeface="Tw Cen MT" charset="0"/>
              </a:rPr>
              <a:t>Malattia medica, nosografia ufficiale</a:t>
            </a:r>
          </a:p>
        </p:txBody>
      </p:sp>
      <p:sp>
        <p:nvSpPr>
          <p:cNvPr id="31748" name="Segnaposto testo 4"/>
          <p:cNvSpPr>
            <a:spLocks noGrp="1"/>
          </p:cNvSpPr>
          <p:nvPr>
            <p:ph type="body" idx="4294967295"/>
          </p:nvPr>
        </p:nvSpPr>
        <p:spPr>
          <a:xfrm>
            <a:off x="1315453" y="1661707"/>
            <a:ext cx="3657600" cy="323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latin typeface="Tw Cen MT" charset="0"/>
                <a:ea typeface="+mn-ea"/>
                <a:cs typeface="+mn-cs"/>
              </a:rPr>
              <a:t>ILLNESS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4294967295"/>
          </p:nvPr>
        </p:nvSpPr>
        <p:spPr>
          <a:xfrm>
            <a:off x="4973053" y="1679581"/>
            <a:ext cx="3657600" cy="32385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it-IT" sz="2400" dirty="0">
                <a:latin typeface="Tw Cen MT" charset="0"/>
              </a:rPr>
              <a:t>DISEASE</a:t>
            </a:r>
            <a:endParaRPr lang="it-IT" sz="2400" dirty="0">
              <a:latin typeface="Tw Cen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</a:rPr>
              <a:t>diagnosi = interpretare l’esperienza disturbata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it-IT" dirty="0">
                <a:latin typeface="Rockwell" charset="0"/>
              </a:rPr>
              <a:t>1) esperienza di ‘dolore’ del paziente che soffre (cultura)</a:t>
            </a:r>
          </a:p>
          <a:p>
            <a:pPr eaLnBrk="1" hangingPunct="1"/>
            <a:r>
              <a:rPr lang="it-IT" dirty="0">
                <a:latin typeface="Rockwell" charset="0"/>
              </a:rPr>
              <a:t>2) tentativi del paziente di comunicare e descrivere la propria esperienza (cultura)</a:t>
            </a:r>
          </a:p>
          <a:p>
            <a:pPr eaLnBrk="1" hangingPunct="1"/>
            <a:r>
              <a:rPr lang="it-IT" dirty="0">
                <a:latin typeface="Rockwell" charset="0"/>
              </a:rPr>
              <a:t>3) condizione biologica del corpo.</a:t>
            </a:r>
          </a:p>
          <a:p>
            <a:pPr eaLnBrk="1" hangingPunct="1"/>
            <a:endParaRPr lang="it-IT" dirty="0"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it-IT" dirty="0">
                <a:latin typeface="Rockwell" charset="0"/>
              </a:rPr>
              <a:t>Il terzo livello ha la priorità, ritenuto oggettivo </a:t>
            </a:r>
          </a:p>
          <a:p>
            <a:pPr eaLnBrk="1" hangingPunct="1"/>
            <a:r>
              <a:rPr lang="it-IT" dirty="0">
                <a:latin typeface="Rockwell" charset="0"/>
              </a:rPr>
              <a:t>Segni, sintomi sono ritenuti troppo vaghi </a:t>
            </a:r>
          </a:p>
          <a:p>
            <a:pPr eaLnBrk="1" hangingPunct="1"/>
            <a:r>
              <a:rPr lang="it-IT" dirty="0">
                <a:latin typeface="Rockwell" charset="0"/>
              </a:rPr>
              <a:t>Corpo come macchina efficiente</a:t>
            </a:r>
          </a:p>
        </p:txBody>
      </p:sp>
    </p:spTree>
    <p:extLst>
      <p:ext uri="{BB962C8B-B14F-4D97-AF65-F5344CB8AC3E}">
        <p14:creationId xmlns:p14="http://schemas.microsoft.com/office/powerpoint/2010/main" val="14374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</a:rPr>
              <a:t>Traccia indagine illness </a:t>
            </a:r>
            <a:r>
              <a:rPr lang="it-IT" sz="2800">
                <a:latin typeface="Tw Cen MT" charset="0"/>
              </a:rPr>
              <a:t>(Helman 1981)</a:t>
            </a:r>
          </a:p>
        </p:txBody>
      </p:sp>
      <p:sp>
        <p:nvSpPr>
          <p:cNvPr id="32770" name="Segnaposto contenuto 8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è accaduto? (sintomi, aspetti emotivi)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Perché? (eziologia)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 a questa persona? (indagine sui comportamenti, norme, aspetti psico-culturali)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 ora?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Quali sono le conseguenze?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accadrebbe se non si facesse nulla?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si dovrebbe fare? (strategie terapeutiche in base al contesto e compatibilità)</a:t>
            </a:r>
          </a:p>
        </p:txBody>
      </p:sp>
    </p:spTree>
    <p:extLst>
      <p:ext uri="{BB962C8B-B14F-4D97-AF65-F5344CB8AC3E}">
        <p14:creationId xmlns:p14="http://schemas.microsoft.com/office/powerpoint/2010/main" val="10205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4307" y="1203993"/>
            <a:ext cx="6752599" cy="93345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Etno_psichiatria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0728" y="4824056"/>
            <a:ext cx="8135374" cy="1223818"/>
          </a:xfrm>
        </p:spPr>
        <p:txBody>
          <a:bodyPr>
            <a:normAutofit/>
          </a:bodyPr>
          <a:lstStyle/>
          <a:p>
            <a:r>
              <a:rPr lang="it-IT" dirty="0"/>
              <a:t>La sofferenza psichica rivela un profilo sordo e ostinato: </a:t>
            </a:r>
          </a:p>
          <a:p>
            <a:r>
              <a:rPr lang="it-IT" dirty="0"/>
              <a:t>quello di critica implicita dell’ordine sociale, dei rapporti di forza e delle forme di violenza presenti in ogni contesto, in ogni cultura (</a:t>
            </a:r>
            <a:r>
              <a:rPr lang="it-IT" dirty="0" err="1"/>
              <a:t>Beneduce</a:t>
            </a:r>
            <a:r>
              <a:rPr lang="it-IT" dirty="0"/>
              <a:t> 2007)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3827" y="2369352"/>
            <a:ext cx="3190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Interrelazione tra </a:t>
            </a:r>
          </a:p>
          <a:p>
            <a:endParaRPr lang="it-IT" dirty="0"/>
          </a:p>
          <a:p>
            <a:r>
              <a:rPr lang="it-IT" dirty="0"/>
              <a:t>MALATTIA</a:t>
            </a:r>
          </a:p>
          <a:p>
            <a:r>
              <a:rPr lang="it-IT" dirty="0"/>
              <a:t>CULTURA</a:t>
            </a:r>
            <a:br>
              <a:rPr lang="it-IT" dirty="0"/>
            </a:br>
            <a:r>
              <a:rPr lang="it-IT" dirty="0"/>
              <a:t>CURA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39898" y="2274931"/>
            <a:ext cx="16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Embodiment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00151" y="3649251"/>
            <a:ext cx="241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Principio di</a:t>
            </a:r>
          </a:p>
          <a:p>
            <a:r>
              <a:rPr lang="it-IT" dirty="0"/>
              <a:t>indeterminazione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09937" y="2339349"/>
            <a:ext cx="129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Sofferenza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27803" y="3174825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PTSD</a:t>
            </a:r>
          </a:p>
        </p:txBody>
      </p:sp>
    </p:spTree>
    <p:extLst>
      <p:ext uri="{BB962C8B-B14F-4D97-AF65-F5344CB8AC3E}">
        <p14:creationId xmlns:p14="http://schemas.microsoft.com/office/powerpoint/2010/main" val="2196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Violenza strutturale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1064" y="2133600"/>
            <a:ext cx="7076747" cy="39925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Processo di </a:t>
            </a:r>
            <a:r>
              <a:rPr lang="it-IT" dirty="0">
                <a:solidFill>
                  <a:srgbClr val="FF6600"/>
                </a:solidFill>
              </a:rPr>
              <a:t>incorporazione</a:t>
            </a:r>
            <a:r>
              <a:rPr lang="it-IT" dirty="0"/>
              <a:t> delle dinamiche diseguali dei rapporti di forza strutturali entro cui il soggetto è costretto a vivere la sua esistenza. </a:t>
            </a:r>
          </a:p>
          <a:p>
            <a:r>
              <a:rPr lang="it-IT" dirty="0"/>
              <a:t>È prodotta in forma indiretta dall’organizzazione sociale stessa, senza necessità dell’uso diretto della forza, e si articola attraverso degli </a:t>
            </a:r>
            <a:r>
              <a:rPr lang="it-IT" dirty="0">
                <a:solidFill>
                  <a:srgbClr val="FF6600"/>
                </a:solidFill>
              </a:rPr>
              <a:t>assi di sofferenza</a:t>
            </a:r>
            <a:r>
              <a:rPr lang="it-IT" dirty="0"/>
              <a:t>: i rapporti di genere, i rapporti etnici (cioè tra cultura egemonica e subalterna), i rapporti culturali.</a:t>
            </a:r>
          </a:p>
          <a:p>
            <a:r>
              <a:rPr lang="it-IT" dirty="0"/>
              <a:t> La violenza strutturale non solo genera le condizioni sociali della sofferenza, ma limita di fatto anche la capacità di </a:t>
            </a:r>
            <a:r>
              <a:rPr lang="it-IT" dirty="0">
                <a:solidFill>
                  <a:schemeClr val="accent2"/>
                </a:solidFill>
              </a:rPr>
              <a:t>azione</a:t>
            </a:r>
            <a:r>
              <a:rPr lang="it-IT" dirty="0"/>
              <a:t> dei soggetti. </a:t>
            </a:r>
            <a:r>
              <a:rPr lang="it-IT" dirty="0">
                <a:hlinkClick r:id="rId2"/>
              </a:rPr>
              <a:t>Children game </a:t>
            </a: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dirty="0"/>
              <a:t>			(P. </a:t>
            </a:r>
            <a:r>
              <a:rPr lang="it-IT" dirty="0" err="1"/>
              <a:t>Farmer</a:t>
            </a:r>
            <a:r>
              <a:rPr lang="it-IT" dirty="0"/>
              <a:t> in Riccio 2014: 201)</a:t>
            </a:r>
          </a:p>
        </p:txBody>
      </p:sp>
    </p:spTree>
    <p:extLst>
      <p:ext uri="{BB962C8B-B14F-4D97-AF65-F5344CB8AC3E}">
        <p14:creationId xmlns:p14="http://schemas.microsoft.com/office/powerpoint/2010/main" val="10770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19800</TotalTime>
  <Words>694</Words>
  <Application>Microsoft Macintosh PowerPoint</Application>
  <PresentationFormat>Presentazione su schermo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Rockwell</vt:lpstr>
      <vt:lpstr>Tw Cen MT</vt:lpstr>
      <vt:lpstr>Wingdings</vt:lpstr>
      <vt:lpstr>Raccolta</vt:lpstr>
      <vt:lpstr>La salute dei migranti </vt:lpstr>
      <vt:lpstr>Antropologia medica &amp; sofferenza psichica</vt:lpstr>
      <vt:lpstr>Dualismi da scardinare</vt:lpstr>
      <vt:lpstr> Habitus: cultura come tessuto connettivo tra corpo/mente/società </vt:lpstr>
      <vt:lpstr>Salute/malattia</vt:lpstr>
      <vt:lpstr>diagnosi = interpretare l’esperienza disturbata</vt:lpstr>
      <vt:lpstr>Traccia indagine illness (Helman 1981)</vt:lpstr>
      <vt:lpstr>Etno_psichiatria </vt:lpstr>
      <vt:lpstr>Violenza strutturale </vt:lpstr>
      <vt:lpstr>Spazio relazionale medico-paziente (agency!)</vt:lpstr>
      <vt:lpstr>Sofferenza  </vt:lpstr>
      <vt:lpstr>Alcune piste di riflessione critica: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345</cp:revision>
  <dcterms:created xsi:type="dcterms:W3CDTF">2014-10-13T13:50:23Z</dcterms:created>
  <dcterms:modified xsi:type="dcterms:W3CDTF">2020-11-02T10:07:50Z</dcterms:modified>
</cp:coreProperties>
</file>