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5" r:id="rId2"/>
    <p:sldId id="540" r:id="rId3"/>
    <p:sldId id="541" r:id="rId4"/>
    <p:sldId id="542" r:id="rId5"/>
    <p:sldId id="543" r:id="rId6"/>
    <p:sldId id="544" r:id="rId7"/>
    <p:sldId id="545" r:id="rId8"/>
    <p:sldId id="406" r:id="rId9"/>
    <p:sldId id="546" r:id="rId10"/>
    <p:sldId id="547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D1D"/>
    <a:srgbClr val="0D2742"/>
    <a:srgbClr val="FF7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9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2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BA1FA-422F-4B71-B9C5-3122F0ED32F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B5CAB-E6C6-422F-9A55-49B08808C2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7933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0F36BD-85DF-45D0-BB2E-13048675ED87}" type="datetimeFigureOut">
              <a:rPr lang="en-US"/>
              <a:pPr>
                <a:defRPr/>
              </a:pPr>
              <a:t>11/3/2020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126036-5F9A-4642-A542-0FE97BAE83E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10440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126036-5F9A-4642-A542-0FE97BAE83E1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742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126036-5F9A-4642-A542-0FE97BAE83E1}" type="slidenum">
              <a:rPr lang="it-IT" altLang="it-IT" smtClean="0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294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A28C-CBEF-40B1-8BCD-BD674454C07B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Bio-Fluid Dynamics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E32D3-4F3C-49C6-ADDC-FBCF72E4262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5529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D0CC8-8179-489C-91F3-3BB97508B005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Bio-Fluid Dynamics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DDF91-A85E-4FF4-82CA-EC79C789371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9812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9236-81EB-4E72-A50E-548838AE48CC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Bio-Fluid Dynamics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A73E8-DBF7-469F-9B6E-5F76CFB62F9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0838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D9C1A-EF8E-42C2-93AE-CA802F1482F6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Bio-Fluid Dynamics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C580B-4112-4008-9F5D-6BFE46844AF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0545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1B4A-E118-4099-80DD-9EB3B15797C4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Bio-Fluid Dynamics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CF161-84F5-4A67-A5DE-842269D3BB1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1882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E837-6C1B-4DF2-A3C1-3629CC9A3452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Bio-Fluid Dynamics</a:t>
            </a: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96E50-B995-4108-805F-AD77C00DF70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9749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567A-7DE1-4D74-A6F9-CDF0F2714D54}" type="datetime1">
              <a:rPr lang="en-US" smtClean="0"/>
              <a:t>11/3/2020</a:t>
            </a:fld>
            <a:endParaRPr 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Bio-Fluid Dynamics</a:t>
            </a:r>
            <a:endParaRPr 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AFA5D-E862-4ACF-AAD3-DA6FF7731C2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2162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20E48-95D4-460A-8F9E-FB24BD2F72E8}" type="datetime1">
              <a:rPr lang="en-US" smtClean="0"/>
              <a:t>11/3/2020</a:t>
            </a:fld>
            <a:endParaRPr 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Bio-Fluid Dynamics</a:t>
            </a:r>
            <a:endParaRPr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C39B-398C-4913-9C7E-DDC25682CB9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3906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8577-1232-42AB-9CB9-BE2A0F10E5AB}" type="datetime1">
              <a:rPr lang="en-US" smtClean="0"/>
              <a:t>11/3/2020</a:t>
            </a:fld>
            <a:endParaRPr lang="en-US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Bio-Fluid Dynamics</a:t>
            </a:r>
            <a:endParaRPr lang="en-US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875DF-7A0F-49E2-9DAD-9EDED7C755C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7165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19856-B97F-45FD-A371-6AECF17A5CE2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Bio-Fluid Dynamics</a:t>
            </a: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12DBE-7FAE-4A6E-95AE-3C801519FA7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3263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63E4-FFD6-4B96-941D-14D61051D19D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Bio-Fluid Dynamics</a:t>
            </a: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8E1CF-ECF8-4342-B2C2-B2957B8CCB2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4126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B2584D-3C29-4473-9018-1C3E39F7370B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Bio-Fluid Dynamics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F11948-AFE1-4621-9E35-CD428532DCBB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6.e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b="16216"/>
          <a:stretch>
            <a:fillRect/>
          </a:stretch>
        </p:blipFill>
        <p:spPr bwMode="auto">
          <a:xfrm>
            <a:off x="5272515" y="918818"/>
            <a:ext cx="6383260" cy="285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5" t="3889" r="8328" b="5963"/>
          <a:stretch>
            <a:fillRect/>
          </a:stretch>
        </p:blipFill>
        <p:spPr bwMode="auto">
          <a:xfrm>
            <a:off x="6310834" y="4149502"/>
            <a:ext cx="4359781" cy="20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733948" y="836614"/>
            <a:ext cx="7680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 dirty="0">
                <a:latin typeface="Arial" panose="020B0604020202020204" pitchFamily="34" charset="0"/>
              </a:rPr>
              <a:t>In steady uniform flow in a circular vessel, </a:t>
            </a:r>
          </a:p>
          <a:p>
            <a:pPr eaLnBrk="1" hangingPunct="1"/>
            <a:r>
              <a:rPr lang="en-US" altLang="it-IT" sz="1600" dirty="0">
                <a:latin typeface="Arial" panose="020B0604020202020204" pitchFamily="34" charset="0"/>
              </a:rPr>
              <a:t>equations give the </a:t>
            </a:r>
            <a:r>
              <a:rPr lang="en-US" altLang="it-IT" sz="1600" b="1" dirty="0">
                <a:latin typeface="Arial" panose="020B0604020202020204" pitchFamily="34" charset="0"/>
              </a:rPr>
              <a:t>parabolic Poiseuille</a:t>
            </a:r>
            <a:r>
              <a:rPr lang="en-US" altLang="it-IT" sz="1600" dirty="0">
                <a:latin typeface="Arial" panose="020B0604020202020204" pitchFamily="34" charset="0"/>
              </a:rPr>
              <a:t> profile</a:t>
            </a:r>
          </a:p>
        </p:txBody>
      </p:sp>
      <p:sp>
        <p:nvSpPr>
          <p:cNvPr id="88069" name="Oval 6"/>
          <p:cNvSpPr>
            <a:spLocks noChangeArrowheads="1"/>
          </p:cNvSpPr>
          <p:nvPr/>
        </p:nvSpPr>
        <p:spPr bwMode="auto">
          <a:xfrm>
            <a:off x="7896200" y="4077320"/>
            <a:ext cx="503237" cy="431800"/>
          </a:xfrm>
          <a:prstGeom prst="ellipse">
            <a:avLst/>
          </a:prstGeom>
          <a:solidFill>
            <a:schemeClr val="bg1">
              <a:alpha val="47842"/>
            </a:schemeClr>
          </a:solidFill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8070" name="AutoShape 7"/>
          <p:cNvSpPr>
            <a:spLocks noChangeArrowheads="1"/>
          </p:cNvSpPr>
          <p:nvPr/>
        </p:nvSpPr>
        <p:spPr bwMode="auto">
          <a:xfrm rot="20945446">
            <a:off x="8340213" y="3644653"/>
            <a:ext cx="1569321" cy="537266"/>
          </a:xfrm>
          <a:prstGeom prst="leftArrow">
            <a:avLst>
              <a:gd name="adj1" fmla="val 50000"/>
              <a:gd name="adj2" fmla="val 8986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WSS</a:t>
            </a:r>
            <a:r>
              <a:rPr lang="en-US" altLang="it-IT" sz="1400" dirty="0">
                <a:solidFill>
                  <a:schemeClr val="bg1"/>
                </a:solidFill>
                <a:latin typeface="Arial" panose="020B0604020202020204" pitchFamily="34" charset="0"/>
              </a:rPr>
              <a:t>: friction</a:t>
            </a:r>
          </a:p>
        </p:txBody>
      </p:sp>
      <p:sp>
        <p:nvSpPr>
          <p:cNvPr id="88074" name="CasellaDiTesto 12"/>
          <p:cNvSpPr txBox="1">
            <a:spLocks noChangeArrowheads="1"/>
          </p:cNvSpPr>
          <p:nvPr/>
        </p:nvSpPr>
        <p:spPr bwMode="auto">
          <a:xfrm>
            <a:off x="551384" y="214314"/>
            <a:ext cx="2452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400" dirty="0"/>
              <a:t>MOTO </a:t>
            </a:r>
            <a:r>
              <a:rPr lang="en-US" altLang="it-IT" sz="2400" dirty="0" err="1"/>
              <a:t>UNIFORME</a:t>
            </a:r>
            <a:endParaRPr lang="en-US" altLang="it-IT" sz="2400" dirty="0"/>
          </a:p>
        </p:txBody>
      </p:sp>
      <p:sp>
        <p:nvSpPr>
          <p:cNvPr id="16" name="Freccia a destra 15"/>
          <p:cNvSpPr/>
          <p:nvPr/>
        </p:nvSpPr>
        <p:spPr>
          <a:xfrm>
            <a:off x="5095876" y="2136123"/>
            <a:ext cx="4286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1877749" y="2040746"/>
                <a:ext cx="3021918" cy="723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749" y="2040746"/>
                <a:ext cx="3021918" cy="7237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/>
          <p:cNvSpPr/>
          <p:nvPr/>
        </p:nvSpPr>
        <p:spPr>
          <a:xfrm>
            <a:off x="738188" y="3768206"/>
            <a:ext cx="4572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corresponding wall shear stress 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883438" y="4682094"/>
                <a:ext cx="5052217" cy="744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𝑑𝑟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𝜌𝜅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38" y="4682094"/>
                <a:ext cx="5052217" cy="7446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2430881" y="5712869"/>
                <a:ext cx="1915653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881" y="5712869"/>
                <a:ext cx="1915653" cy="619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2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370195"/>
                  </p:ext>
                </p:extLst>
              </p:nvPr>
            </p:nvGraphicFramePr>
            <p:xfrm>
              <a:off x="2783632" y="4653136"/>
              <a:ext cx="6585282" cy="13046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548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259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25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59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2595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2664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[cm/s]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[cm]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𝑅𝑒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Aorta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10000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20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0.04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Middle arteries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30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1000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0.05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Small arteries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0.2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30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0.05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Arterioles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0.1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&lt;0.1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&lt;0.5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&lt;0.5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~1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370195"/>
                  </p:ext>
                </p:extLst>
              </p:nvPr>
            </p:nvGraphicFramePr>
            <p:xfrm>
              <a:off x="2783632" y="4653136"/>
              <a:ext cx="6585282" cy="13046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54808"/>
                    <a:gridCol w="1025958"/>
                    <a:gridCol w="1025958"/>
                    <a:gridCol w="1025958"/>
                    <a:gridCol w="1025958"/>
                    <a:gridCol w="1026642"/>
                  </a:tblGrid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42857" t="-20930" r="-404167" b="-4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41420" t="-20930" r="-301775" b="-4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43452" t="-20930" r="-203571" b="-4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43452" t="-20930" r="-103571" b="-4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540237" t="-20930" r="-2959" b="-441860"/>
                          </a:stretch>
                        </a:blipFill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Aorta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10000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20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0.04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Middle arteries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30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1000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0.05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Small arteries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0.2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30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0.05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Arterioles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0.1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&lt;0.1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&lt;0.5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&lt;0.5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941060" algn="r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~1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Immagine 6" descr="C:\Users\Gianni\AppData\Local\Microsoft\Windows\INetCache\Content.Word\kkk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556792"/>
            <a:ext cx="5852160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igura a mano libera 10"/>
          <p:cNvSpPr/>
          <p:nvPr/>
        </p:nvSpPr>
        <p:spPr>
          <a:xfrm>
            <a:off x="1767841" y="2572512"/>
            <a:ext cx="1219200" cy="3232752"/>
          </a:xfrm>
          <a:custGeom>
            <a:avLst/>
            <a:gdLst>
              <a:gd name="connsiteX0" fmla="*/ 1126381 w 1345837"/>
              <a:gd name="connsiteY0" fmla="*/ 3216514 h 3487517"/>
              <a:gd name="connsiteX1" fmla="*/ 151021 w 1345837"/>
              <a:gd name="connsiteY1" fmla="*/ 3216514 h 3487517"/>
              <a:gd name="connsiteX2" fmla="*/ 126637 w 1345837"/>
              <a:gd name="connsiteY2" fmla="*/ 400162 h 3487517"/>
              <a:gd name="connsiteX3" fmla="*/ 1345837 w 1345837"/>
              <a:gd name="connsiteY3" fmla="*/ 83170 h 3487517"/>
              <a:gd name="connsiteX0" fmla="*/ 1126381 w 1345837"/>
              <a:gd name="connsiteY0" fmla="*/ 3216514 h 3487517"/>
              <a:gd name="connsiteX1" fmla="*/ 151021 w 1345837"/>
              <a:gd name="connsiteY1" fmla="*/ 3216514 h 3487517"/>
              <a:gd name="connsiteX2" fmla="*/ 126637 w 1345837"/>
              <a:gd name="connsiteY2" fmla="*/ 400162 h 3487517"/>
              <a:gd name="connsiteX3" fmla="*/ 1345837 w 1345837"/>
              <a:gd name="connsiteY3" fmla="*/ 83170 h 3487517"/>
              <a:gd name="connsiteX0" fmla="*/ 1126381 w 1345837"/>
              <a:gd name="connsiteY0" fmla="*/ 3133344 h 3404347"/>
              <a:gd name="connsiteX1" fmla="*/ 151021 w 1345837"/>
              <a:gd name="connsiteY1" fmla="*/ 3133344 h 3404347"/>
              <a:gd name="connsiteX2" fmla="*/ 126637 w 1345837"/>
              <a:gd name="connsiteY2" fmla="*/ 316992 h 3404347"/>
              <a:gd name="connsiteX3" fmla="*/ 1345837 w 1345837"/>
              <a:gd name="connsiteY3" fmla="*/ 0 h 3404347"/>
              <a:gd name="connsiteX0" fmla="*/ 999744 w 1219200"/>
              <a:gd name="connsiteY0" fmla="*/ 3133344 h 3404347"/>
              <a:gd name="connsiteX1" fmla="*/ 24384 w 1219200"/>
              <a:gd name="connsiteY1" fmla="*/ 3133344 h 3404347"/>
              <a:gd name="connsiteX2" fmla="*/ 0 w 1219200"/>
              <a:gd name="connsiteY2" fmla="*/ 316992 h 3404347"/>
              <a:gd name="connsiteX3" fmla="*/ 1219200 w 1219200"/>
              <a:gd name="connsiteY3" fmla="*/ 0 h 3404347"/>
              <a:gd name="connsiteX0" fmla="*/ 999744 w 1219200"/>
              <a:gd name="connsiteY0" fmla="*/ 3133344 h 3133344"/>
              <a:gd name="connsiteX1" fmla="*/ 24384 w 1219200"/>
              <a:gd name="connsiteY1" fmla="*/ 3133344 h 3133344"/>
              <a:gd name="connsiteX2" fmla="*/ 0 w 1219200"/>
              <a:gd name="connsiteY2" fmla="*/ 316992 h 3133344"/>
              <a:gd name="connsiteX3" fmla="*/ 1219200 w 1219200"/>
              <a:gd name="connsiteY3" fmla="*/ 0 h 313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3133344">
                <a:moveTo>
                  <a:pt x="999744" y="3133344"/>
                </a:moveTo>
                <a:lnTo>
                  <a:pt x="24384" y="3133344"/>
                </a:lnTo>
                <a:lnTo>
                  <a:pt x="0" y="316992"/>
                </a:lnTo>
                <a:lnTo>
                  <a:pt x="1219200" y="0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igura a mano libera 11"/>
          <p:cNvSpPr/>
          <p:nvPr/>
        </p:nvSpPr>
        <p:spPr>
          <a:xfrm flipH="1">
            <a:off x="8786313" y="2540148"/>
            <a:ext cx="1414142" cy="2473028"/>
          </a:xfrm>
          <a:custGeom>
            <a:avLst/>
            <a:gdLst>
              <a:gd name="connsiteX0" fmla="*/ 1126381 w 1345837"/>
              <a:gd name="connsiteY0" fmla="*/ 3216514 h 3487517"/>
              <a:gd name="connsiteX1" fmla="*/ 151021 w 1345837"/>
              <a:gd name="connsiteY1" fmla="*/ 3216514 h 3487517"/>
              <a:gd name="connsiteX2" fmla="*/ 126637 w 1345837"/>
              <a:gd name="connsiteY2" fmla="*/ 400162 h 3487517"/>
              <a:gd name="connsiteX3" fmla="*/ 1345837 w 1345837"/>
              <a:gd name="connsiteY3" fmla="*/ 83170 h 3487517"/>
              <a:gd name="connsiteX0" fmla="*/ 1126381 w 1345837"/>
              <a:gd name="connsiteY0" fmla="*/ 3216514 h 3487517"/>
              <a:gd name="connsiteX1" fmla="*/ 151021 w 1345837"/>
              <a:gd name="connsiteY1" fmla="*/ 3216514 h 3487517"/>
              <a:gd name="connsiteX2" fmla="*/ 126637 w 1345837"/>
              <a:gd name="connsiteY2" fmla="*/ 400162 h 3487517"/>
              <a:gd name="connsiteX3" fmla="*/ 1345837 w 1345837"/>
              <a:gd name="connsiteY3" fmla="*/ 83170 h 3487517"/>
              <a:gd name="connsiteX0" fmla="*/ 1126381 w 1345837"/>
              <a:gd name="connsiteY0" fmla="*/ 3133344 h 3404347"/>
              <a:gd name="connsiteX1" fmla="*/ 151021 w 1345837"/>
              <a:gd name="connsiteY1" fmla="*/ 3133344 h 3404347"/>
              <a:gd name="connsiteX2" fmla="*/ 126637 w 1345837"/>
              <a:gd name="connsiteY2" fmla="*/ 316992 h 3404347"/>
              <a:gd name="connsiteX3" fmla="*/ 1345837 w 1345837"/>
              <a:gd name="connsiteY3" fmla="*/ 0 h 3404347"/>
              <a:gd name="connsiteX0" fmla="*/ 999744 w 1219200"/>
              <a:gd name="connsiteY0" fmla="*/ 3133344 h 3404347"/>
              <a:gd name="connsiteX1" fmla="*/ 24384 w 1219200"/>
              <a:gd name="connsiteY1" fmla="*/ 3133344 h 3404347"/>
              <a:gd name="connsiteX2" fmla="*/ 0 w 1219200"/>
              <a:gd name="connsiteY2" fmla="*/ 316992 h 3404347"/>
              <a:gd name="connsiteX3" fmla="*/ 1219200 w 1219200"/>
              <a:gd name="connsiteY3" fmla="*/ 0 h 3404347"/>
              <a:gd name="connsiteX0" fmla="*/ 999744 w 1219200"/>
              <a:gd name="connsiteY0" fmla="*/ 3133344 h 3133344"/>
              <a:gd name="connsiteX1" fmla="*/ 24384 w 1219200"/>
              <a:gd name="connsiteY1" fmla="*/ 3133344 h 3133344"/>
              <a:gd name="connsiteX2" fmla="*/ 0 w 1219200"/>
              <a:gd name="connsiteY2" fmla="*/ 316992 h 3133344"/>
              <a:gd name="connsiteX3" fmla="*/ 1219200 w 1219200"/>
              <a:gd name="connsiteY3" fmla="*/ 0 h 3133344"/>
              <a:gd name="connsiteX0" fmla="*/ 738284 w 1252056"/>
              <a:gd name="connsiteY0" fmla="*/ 3117897 h 3338000"/>
              <a:gd name="connsiteX1" fmla="*/ 57240 w 1252056"/>
              <a:gd name="connsiteY1" fmla="*/ 3133344 h 3338000"/>
              <a:gd name="connsiteX2" fmla="*/ 32856 w 1252056"/>
              <a:gd name="connsiteY2" fmla="*/ 316992 h 3338000"/>
              <a:gd name="connsiteX3" fmla="*/ 1252056 w 1252056"/>
              <a:gd name="connsiteY3" fmla="*/ 0 h 3338000"/>
              <a:gd name="connsiteX0" fmla="*/ 738284 w 1252056"/>
              <a:gd name="connsiteY0" fmla="*/ 3117897 h 3133344"/>
              <a:gd name="connsiteX1" fmla="*/ 57240 w 1252056"/>
              <a:gd name="connsiteY1" fmla="*/ 3133344 h 3133344"/>
              <a:gd name="connsiteX2" fmla="*/ 32856 w 1252056"/>
              <a:gd name="connsiteY2" fmla="*/ 316992 h 3133344"/>
              <a:gd name="connsiteX3" fmla="*/ 1252056 w 1252056"/>
              <a:gd name="connsiteY3" fmla="*/ 0 h 3133344"/>
              <a:gd name="connsiteX0" fmla="*/ 705428 w 1219200"/>
              <a:gd name="connsiteY0" fmla="*/ 3117897 h 3133344"/>
              <a:gd name="connsiteX1" fmla="*/ 24384 w 1219200"/>
              <a:gd name="connsiteY1" fmla="*/ 3133344 h 3133344"/>
              <a:gd name="connsiteX2" fmla="*/ 0 w 1219200"/>
              <a:gd name="connsiteY2" fmla="*/ 316992 h 3133344"/>
              <a:gd name="connsiteX3" fmla="*/ 1219200 w 1219200"/>
              <a:gd name="connsiteY3" fmla="*/ 0 h 313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3133344">
                <a:moveTo>
                  <a:pt x="705428" y="3117897"/>
                </a:moveTo>
                <a:lnTo>
                  <a:pt x="24384" y="3133344"/>
                </a:lnTo>
                <a:lnTo>
                  <a:pt x="0" y="316992"/>
                </a:lnTo>
                <a:lnTo>
                  <a:pt x="1219200" y="0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623392" y="3659912"/>
            <a:ext cx="1144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SMALL </a:t>
            </a:r>
            <a:r>
              <a:rPr lang="it-IT" dirty="0" err="1" smtClean="0"/>
              <a:t>ARTERIES</a:t>
            </a:r>
            <a:endParaRPr lang="it-IT" dirty="0" smtClean="0"/>
          </a:p>
          <a:p>
            <a:pPr algn="r"/>
            <a:r>
              <a:rPr lang="it-IT" dirty="0" smtClean="0"/>
              <a:t>&amp; </a:t>
            </a:r>
            <a:r>
              <a:rPr lang="it-IT" dirty="0" err="1" smtClean="0"/>
              <a:t>VEINS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0200455" y="3453496"/>
            <a:ext cx="114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LARGE </a:t>
            </a:r>
            <a:r>
              <a:rPr lang="it-IT" dirty="0" err="1" smtClean="0"/>
              <a:t>ARTERIES</a:t>
            </a:r>
            <a:endParaRPr lang="en-US" dirty="0"/>
          </a:p>
        </p:txBody>
      </p:sp>
      <p:sp>
        <p:nvSpPr>
          <p:cNvPr id="15" name="CasellaDiTesto 12"/>
          <p:cNvSpPr txBox="1">
            <a:spLocks noChangeArrowheads="1"/>
          </p:cNvSpPr>
          <p:nvPr/>
        </p:nvSpPr>
        <p:spPr bwMode="auto">
          <a:xfrm>
            <a:off x="341604" y="202337"/>
            <a:ext cx="3823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400" dirty="0"/>
              <a:t>MOTO </a:t>
            </a:r>
            <a:r>
              <a:rPr lang="en-US" altLang="it-IT" sz="2400" dirty="0" err="1"/>
              <a:t>UNIFORME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PULSANTE</a:t>
            </a:r>
            <a:endParaRPr lang="en-US" altLang="it-IT" sz="2400" dirty="0"/>
          </a:p>
        </p:txBody>
      </p:sp>
    </p:spTree>
    <p:extLst>
      <p:ext uri="{BB962C8B-B14F-4D97-AF65-F5344CB8AC3E}">
        <p14:creationId xmlns:p14="http://schemas.microsoft.com/office/powerpoint/2010/main" val="67446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35360" y="692696"/>
            <a:ext cx="522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flowing discharge can be computed by integration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1199456" y="1412776"/>
                <a:ext cx="7992888" cy="1754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nary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en-US" sz="200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  <m:r>
                        <a:rPr lang="en-US" sz="200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𝜋𝜅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𝜅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1412776"/>
                <a:ext cx="7992888" cy="17545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/>
          <p:cNvSpPr/>
          <p:nvPr/>
        </p:nvSpPr>
        <p:spPr>
          <a:xfrm>
            <a:off x="479376" y="3534427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And the average velocity across the section 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1343472" y="4077072"/>
                <a:ext cx="7992888" cy="70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𝜅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𝜅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it-IT" sz="2000" dirty="0" smtClean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2" y="4077072"/>
                <a:ext cx="7992888" cy="7099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1210144" y="5334893"/>
                <a:ext cx="3021918" cy="723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44" y="5334893"/>
                <a:ext cx="3021918" cy="7237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tangolo 12"/>
              <p:cNvSpPr/>
              <p:nvPr/>
            </p:nvSpPr>
            <p:spPr>
              <a:xfrm>
                <a:off x="6884688" y="5334893"/>
                <a:ext cx="307340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688" y="5334893"/>
                <a:ext cx="3073405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bidirezionale orizzontale 13"/>
          <p:cNvSpPr/>
          <p:nvPr/>
        </p:nvSpPr>
        <p:spPr>
          <a:xfrm>
            <a:off x="4876734" y="5347111"/>
            <a:ext cx="1363282" cy="6993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3647728" y="5157192"/>
                <a:ext cx="4345357" cy="668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𝜅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it-IT" sz="2400" dirty="0" smtClean="0"/>
                  <a:t>               and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8" y="5157192"/>
                <a:ext cx="4345357" cy="668901"/>
              </a:xfrm>
              <a:prstGeom prst="rect">
                <a:avLst/>
              </a:prstGeom>
              <a:blipFill>
                <a:blip r:embed="rId2"/>
                <a:stretch>
                  <a:fillRect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623392" y="476672"/>
                <a:ext cx="7776864" cy="207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nary>
                            <m:naryPr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𝑟𝑑𝑟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=8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𝑠𝑑𝑠</m:t>
                          </m:r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=8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𝑠𝑑𝑠</m:t>
                          </m:r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=8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=8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3+1−3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&gt;1 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76672"/>
                <a:ext cx="7776864" cy="2077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/>
          <p:cNvSpPr/>
          <p:nvPr/>
        </p:nvSpPr>
        <p:spPr>
          <a:xfrm>
            <a:off x="695400" y="2924944"/>
            <a:ext cx="10873208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Given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flow rate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 pressure loss per unit length increases with the fourth power of the vessel diameter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		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is therefore natural to recognize that the decrease of the vessel size is accompanied in the vascular network by division of the vessel into multiple smaller vessels each bringing a much smaller discharges.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3400223" y="3284984"/>
                <a:ext cx="4624407" cy="668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𝜅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it-IT" sz="2400" dirty="0" smtClean="0"/>
                  <a:t>   </a:t>
                </a:r>
                <a:r>
                  <a:rPr lang="it-IT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𝜅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it-IT" sz="24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it-IT" sz="2400" dirty="0" smtClean="0"/>
                  <a:t>    </a:t>
                </a:r>
                <a:r>
                  <a:rPr lang="it-IT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it-IT" sz="24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223" y="3284984"/>
                <a:ext cx="4624407" cy="668901"/>
              </a:xfrm>
              <a:prstGeom prst="rect">
                <a:avLst/>
              </a:prstGeom>
              <a:blipFill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3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495722" y="829219"/>
                <a:ext cx="2545825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22" y="829219"/>
                <a:ext cx="2545825" cy="6767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/>
          <p:cNvSpPr/>
          <p:nvPr/>
        </p:nvSpPr>
        <p:spPr>
          <a:xfrm>
            <a:off x="144511" y="201701"/>
            <a:ext cx="108732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GENERAL EXPRESSION OF PRESSURE LOSSES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271464" y="1012880"/>
            <a:ext cx="15368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Poiseuille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271464" y="2022114"/>
            <a:ext cx="244827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Dimensional Analysis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4495722" y="1816172"/>
                <a:ext cx="2170786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22" y="1816172"/>
                <a:ext cx="2170786" cy="676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7908938" y="1849033"/>
                <a:ext cx="3272563" cy="611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den>
                            </m:f>
                          </m:e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8" y="1849033"/>
                <a:ext cx="3272563" cy="611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80789" y="2708920"/>
                <a:ext cx="11847859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𝑑𝑝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p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</m:e>
                                      <m:sup>
                                        <m:r>
                                          <a:rPr lang="it-IT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it-IT" b="0" i="0" smtClean="0">
                                                <a:latin typeface="Cambria Math" panose="02040503050406030204" pitchFamily="18" charset="0"/>
                                              </a:rPr>
                                              <m:t>L</m:t>
                                            </m:r>
                                          </m:e>
                                          <m:sup>
                                            <m:r>
                                              <a:rPr lang="it-IT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p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</m:d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</m:e>
                                      <m:sup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</m:e>
                                      <m:sup>
                                        <m:r>
                                          <a:rPr lang="it-IT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𝑈𝐷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∙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9" y="2708920"/>
                <a:ext cx="11847859" cy="717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4532657" y="3438549"/>
                <a:ext cx="2803716" cy="716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1,1,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f>
                            <m:f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𝑈𝐷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657" y="3438549"/>
                <a:ext cx="2803716" cy="716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7885421" y="4760195"/>
                <a:ext cx="1234762" cy="667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𝑈𝐷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421" y="4760195"/>
                <a:ext cx="1234762" cy="667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4300883" y="4581128"/>
                <a:ext cx="2389692" cy="833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883" y="4581128"/>
                <a:ext cx="2389692" cy="8334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tangolo 14"/>
          <p:cNvSpPr/>
          <p:nvPr/>
        </p:nvSpPr>
        <p:spPr>
          <a:xfrm>
            <a:off x="484343" y="4890507"/>
            <a:ext cx="324319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General Expression (Darcy Law)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644374" y="5445224"/>
            <a:ext cx="1702710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en-U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friction coefficient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5303912" y="5250040"/>
            <a:ext cx="0" cy="267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4300883" y="5992565"/>
                <a:ext cx="3914983" cy="722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64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𝑈𝐷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</m:oMath>
                  </m:oMathPara>
                </a14:m>
                <a:endParaRPr lang="it-IT" sz="2000" i="1" dirty="0"/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883" y="5992565"/>
                <a:ext cx="3914983" cy="7226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tangolo 19"/>
          <p:cNvSpPr/>
          <p:nvPr/>
        </p:nvSpPr>
        <p:spPr>
          <a:xfrm>
            <a:off x="9248481" y="4876187"/>
            <a:ext cx="1794081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Reynolds number</a:t>
            </a:r>
            <a:endParaRPr 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956977" y="599256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2000" dirty="0"/>
          </a:p>
        </p:txBody>
      </p:sp>
      <p:sp>
        <p:nvSpPr>
          <p:cNvPr id="22" name="Rettangolo 21"/>
          <p:cNvSpPr/>
          <p:nvPr/>
        </p:nvSpPr>
        <p:spPr>
          <a:xfrm>
            <a:off x="1271464" y="6192620"/>
            <a:ext cx="15368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Poiseuille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6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2"/>
          <p:cNvSpPr txBox="1">
            <a:spLocks noChangeArrowheads="1"/>
          </p:cNvSpPr>
          <p:nvPr/>
        </p:nvSpPr>
        <p:spPr bwMode="auto">
          <a:xfrm>
            <a:off x="341604" y="202337"/>
            <a:ext cx="8421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dirty="0" smtClean="0"/>
              <a:t>MOTO UNIFORME NON STAZIONARIO: OSCILLANTE (SINUSOIDALE)</a:t>
            </a:r>
            <a:endParaRPr lang="it-IT" altLang="it-IT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tangolo 4"/>
              <p:cNvSpPr/>
              <p:nvPr/>
            </p:nvSpPr>
            <p:spPr>
              <a:xfrm>
                <a:off x="4007768" y="1943785"/>
                <a:ext cx="1729833" cy="665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𝜅</m:t>
                      </m:r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1943785"/>
                <a:ext cx="1729833" cy="665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695400" y="980728"/>
            <a:ext cx="746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Dopo aver considerato il caso di gradiente di pressione dato,</a:t>
            </a:r>
          </a:p>
          <a:p>
            <a:r>
              <a:rPr lang="it-IT" dirty="0" smtClean="0"/>
              <a:t>Passiamo al moto non stazionario con un gradiente di pressione «sinusoidale»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95400" y="2780928"/>
            <a:ext cx="750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Stesse HP del moto di Poiseuille, rimuovendo solo l’ipotesi di moto stazionario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6312024" y="3305534"/>
                <a:ext cx="3302121" cy="71468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𝜅</m:t>
                      </m:r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𝜈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3305534"/>
                <a:ext cx="3302121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tangolo 11"/>
              <p:cNvSpPr/>
              <p:nvPr/>
            </p:nvSpPr>
            <p:spPr>
              <a:xfrm>
                <a:off x="1703512" y="3305536"/>
                <a:ext cx="204402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𝜈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3305536"/>
                <a:ext cx="2044021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/>
          <p:cNvSpPr/>
          <p:nvPr/>
        </p:nvSpPr>
        <p:spPr>
          <a:xfrm>
            <a:off x="4032544" y="3403271"/>
            <a:ext cx="1872208" cy="51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tangolo 10"/>
              <p:cNvSpPr/>
              <p:nvPr/>
            </p:nvSpPr>
            <p:spPr>
              <a:xfrm>
                <a:off x="2718172" y="4369813"/>
                <a:ext cx="70502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Stesse condizioni di aderenza,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it-IT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it-I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  <m:r>
                      <a:rPr lang="it-I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it-IT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it-IT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di regolarità a </a:t>
                </a:r>
                <a:r>
                  <a:rPr lang="it-IT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r=0</a:t>
                </a:r>
                <a:endParaRPr lang="it-IT" dirty="0"/>
              </a:p>
            </p:txBody>
          </p:sp>
        </mc:Choice>
        <mc:Fallback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172" y="4369813"/>
                <a:ext cx="7050236" cy="369332"/>
              </a:xfrm>
              <a:prstGeom prst="rect">
                <a:avLst/>
              </a:prstGeom>
              <a:blipFill>
                <a:blip r:embed="rId5"/>
                <a:stretch>
                  <a:fillRect l="-779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tangolo 12"/>
              <p:cNvSpPr/>
              <p:nvPr/>
            </p:nvSpPr>
            <p:spPr>
              <a:xfrm>
                <a:off x="3992896" y="4941168"/>
                <a:ext cx="3708259" cy="1401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d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896" y="4941168"/>
                <a:ext cx="3708259" cy="14014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tangolo 13"/>
          <p:cNvSpPr/>
          <p:nvPr/>
        </p:nvSpPr>
        <p:spPr>
          <a:xfrm>
            <a:off x="9912424" y="3201210"/>
            <a:ext cx="1450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EQUAZIONE DA RISOLVERE</a:t>
            </a:r>
            <a:endParaRPr lang="it-IT" dirty="0"/>
          </a:p>
        </p:txBody>
      </p:sp>
      <p:sp>
        <p:nvSpPr>
          <p:cNvPr id="18" name="Freccia a destra 17"/>
          <p:cNvSpPr/>
          <p:nvPr/>
        </p:nvSpPr>
        <p:spPr>
          <a:xfrm>
            <a:off x="1559496" y="5286406"/>
            <a:ext cx="1872208" cy="710997"/>
          </a:xfrm>
          <a:prstGeom prst="right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SOLUZIONE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8241331" y="5344093"/>
            <a:ext cx="3228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Soluzione sinusoidale </a:t>
            </a:r>
          </a:p>
          <a:p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 diversa fase lungo “r”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99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kk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57" y="1637502"/>
            <a:ext cx="7057270" cy="261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tangolo 12"/>
              <p:cNvSpPr/>
              <p:nvPr/>
            </p:nvSpPr>
            <p:spPr>
              <a:xfrm>
                <a:off x="3287688" y="332656"/>
                <a:ext cx="4042966" cy="1402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8" y="332656"/>
                <a:ext cx="4042966" cy="1402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ccia a destra 17"/>
          <p:cNvSpPr/>
          <p:nvPr/>
        </p:nvSpPr>
        <p:spPr>
          <a:xfrm>
            <a:off x="854288" y="692696"/>
            <a:ext cx="1872208" cy="710997"/>
          </a:xfrm>
          <a:prstGeom prst="right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SOLUZIONE</a:t>
            </a:r>
            <a:endParaRPr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7536123" y="692696"/>
            <a:ext cx="2592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Same solution 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 dimensionless 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tangolo 1"/>
              <p:cNvSpPr/>
              <p:nvPr/>
            </p:nvSpPr>
            <p:spPr>
              <a:xfrm>
                <a:off x="375485" y="222812"/>
                <a:ext cx="2829814" cy="46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𝜅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maximum velocity</a:t>
                </a:r>
                <a:endParaRPr lang="en-US" dirty="0"/>
              </a:p>
            </p:txBody>
          </p:sp>
        </mc:Choice>
        <mc:Fallback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85" y="222812"/>
                <a:ext cx="2829814" cy="462947"/>
              </a:xfrm>
              <a:prstGeom prst="rect">
                <a:avLst/>
              </a:prstGeom>
              <a:blipFill>
                <a:blip r:embed="rId5"/>
                <a:stretch>
                  <a:fillRect t="-1333" r="-43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tangolo 2"/>
              <p:cNvSpPr/>
              <p:nvPr/>
            </p:nvSpPr>
            <p:spPr>
              <a:xfrm>
                <a:off x="4173043" y="4222510"/>
                <a:ext cx="2213683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den>
                        </m:f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</m:e>
                    </m:ra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en-US" sz="2000" dirty="0"/>
              </a:p>
            </p:txBody>
          </p:sp>
        </mc:Choice>
        <mc:Fallback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043" y="4222510"/>
                <a:ext cx="2213683" cy="718658"/>
              </a:xfrm>
              <a:prstGeom prst="rect">
                <a:avLst/>
              </a:prstGeom>
              <a:blipFill>
                <a:blip r:embed="rId6"/>
                <a:stretch>
                  <a:fillRect r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4173043" y="5971315"/>
                <a:ext cx="1869166" cy="710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𝑆𝑡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𝑈𝑇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043" y="5971315"/>
                <a:ext cx="1869166" cy="7100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775395" y="5316429"/>
            <a:ext cx="208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 dirty="0" smtClean="0">
                <a:latin typeface="Arial" panose="020B0604020202020204" pitchFamily="34" charset="0"/>
              </a:rPr>
              <a:t>Reynolds number:</a:t>
            </a:r>
            <a:endParaRPr lang="en-US" altLang="it-IT" sz="1600" i="1" dirty="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175871" y="5102117"/>
            <a:ext cx="4176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 dirty="0" smtClean="0">
                <a:latin typeface="Arial" panose="020B0604020202020204" pitchFamily="34" charset="0"/>
              </a:rPr>
              <a:t>convection Vs. dissipation</a:t>
            </a:r>
          </a:p>
          <a:p>
            <a:pPr eaLnBrk="1" hangingPunct="1"/>
            <a:r>
              <a:rPr lang="en-US" altLang="it-IT" sz="1200" dirty="0" smtClean="0">
                <a:latin typeface="Arial" panose="020B0604020202020204" pitchFamily="34" charset="0"/>
              </a:rPr>
              <a:t>high Re </a:t>
            </a:r>
            <a:r>
              <a:rPr lang="en-US" altLang="it-IT" sz="12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 vortices, turbulence, thin boundary layer</a:t>
            </a:r>
          </a:p>
          <a:p>
            <a:pPr eaLnBrk="1" hangingPunct="1"/>
            <a:r>
              <a:rPr lang="en-US" altLang="it-IT" sz="1200" dirty="0" smtClean="0">
                <a:latin typeface="Arial" panose="020B0604020202020204" pitchFamily="34" charset="0"/>
                <a:sym typeface="Wingdings" panose="05000000000000000000" pitchFamily="2" charset="2"/>
              </a:rPr>
              <a:t>low Re  smooth viscous flow</a:t>
            </a:r>
            <a:endParaRPr lang="en-US" altLang="it-IT" sz="1200" i="1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846833" y="6180475"/>
            <a:ext cx="208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 dirty="0" smtClean="0">
                <a:latin typeface="Arial" panose="020B0604020202020204" pitchFamily="34" charset="0"/>
              </a:rPr>
              <a:t>Strouhal number:</a:t>
            </a:r>
            <a:endParaRPr lang="en-US" altLang="it-IT" sz="1600" i="1" dirty="0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175871" y="6037601"/>
            <a:ext cx="3382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 dirty="0" smtClean="0">
                <a:latin typeface="Arial" panose="020B0604020202020204" pitchFamily="34" charset="0"/>
              </a:rPr>
              <a:t>unsteadiness Vs. convection</a:t>
            </a:r>
          </a:p>
          <a:p>
            <a:pPr eaLnBrk="1" hangingPunct="1"/>
            <a:r>
              <a:rPr lang="en-US" altLang="it-IT" sz="1200" dirty="0" smtClean="0">
                <a:latin typeface="Arial" panose="020B0604020202020204" pitchFamily="34" charset="0"/>
              </a:rPr>
              <a:t>high St </a:t>
            </a:r>
            <a:r>
              <a:rPr lang="en-US" altLang="it-IT" sz="12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 high vibration</a:t>
            </a:r>
          </a:p>
          <a:p>
            <a:pPr eaLnBrk="1" hangingPunct="1"/>
            <a:r>
              <a:rPr lang="en-US" altLang="it-IT" sz="1200" dirty="0" smtClean="0">
                <a:latin typeface="Arial" panose="020B0604020202020204" pitchFamily="34" charset="0"/>
                <a:sym typeface="Wingdings" panose="05000000000000000000" pitchFamily="2" charset="2"/>
              </a:rPr>
              <a:t>low St  long jets</a:t>
            </a:r>
            <a:endParaRPr lang="en-US" altLang="it-IT" sz="1200" i="1" dirty="0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559496" y="4455392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 dirty="0" smtClean="0">
                <a:latin typeface="Arial" panose="020B0604020202020204" pitchFamily="34" charset="0"/>
              </a:rPr>
              <a:t>Womersley number:</a:t>
            </a:r>
            <a:endParaRPr lang="en-US" altLang="it-IT" sz="1600" i="1" dirty="0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175871" y="4239493"/>
            <a:ext cx="3382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 dirty="0" smtClean="0">
                <a:latin typeface="Arial" panose="020B0604020202020204" pitchFamily="34" charset="0"/>
              </a:rPr>
              <a:t>unsteadiness Vs. dissipation</a:t>
            </a:r>
          </a:p>
          <a:p>
            <a:pPr eaLnBrk="1" hangingPunct="1"/>
            <a:r>
              <a:rPr lang="en-US" altLang="it-IT" sz="1200" dirty="0" smtClean="0">
                <a:latin typeface="Arial" panose="020B0604020202020204" pitchFamily="34" charset="0"/>
              </a:rPr>
              <a:t>high W </a:t>
            </a:r>
            <a:r>
              <a:rPr lang="en-US" altLang="it-IT" sz="12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 thin boundary layer</a:t>
            </a:r>
          </a:p>
          <a:p>
            <a:pPr eaLnBrk="1" hangingPunct="1"/>
            <a:r>
              <a:rPr lang="en-US" altLang="it-IT" sz="1200" dirty="0" smtClean="0">
                <a:latin typeface="Arial" panose="020B0604020202020204" pitchFamily="34" charset="0"/>
                <a:sym typeface="Wingdings" panose="05000000000000000000" pitchFamily="2" charset="2"/>
              </a:rPr>
              <a:t>low W  thick, smooth, boundary layer</a:t>
            </a:r>
            <a:endParaRPr lang="en-US" altLang="it-IT" sz="1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ttangolo 27"/>
              <p:cNvSpPr/>
              <p:nvPr/>
            </p:nvSpPr>
            <p:spPr>
              <a:xfrm>
                <a:off x="4173043" y="5140445"/>
                <a:ext cx="1234762" cy="667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8" name="Rettango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043" y="5140445"/>
                <a:ext cx="1234762" cy="667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9640882" y="2387918"/>
            <a:ext cx="2520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400" dirty="0" smtClean="0">
                <a:latin typeface="Arial" panose="020B0604020202020204" pitchFamily="34" charset="0"/>
              </a:rPr>
              <a:t>Boundary-layer thickness</a:t>
            </a:r>
            <a:endParaRPr lang="en-US" altLang="it-IT" sz="1400" i="1" dirty="0"/>
          </a:p>
        </p:txBody>
      </p:sp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37222"/>
              </p:ext>
            </p:extLst>
          </p:nvPr>
        </p:nvGraphicFramePr>
        <p:xfrm>
          <a:off x="10325094" y="2719337"/>
          <a:ext cx="11525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" name="Equation" r:id="rId9" imgW="13706401" imgH="5476901" progId="Equation.3">
                  <p:embed/>
                </p:oleObj>
              </mc:Choice>
              <mc:Fallback>
                <p:oleObj name="Equation" r:id="rId9" imgW="13706401" imgH="54769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5094" y="2719337"/>
                        <a:ext cx="1152525" cy="46196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6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2"/>
          <p:cNvSpPr txBox="1">
            <a:spLocks noChangeArrowheads="1"/>
          </p:cNvSpPr>
          <p:nvPr/>
        </p:nvSpPr>
        <p:spPr bwMode="auto">
          <a:xfrm>
            <a:off x="341604" y="202337"/>
            <a:ext cx="6336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dirty="0" smtClean="0"/>
              <a:t>MOTO UNIFORME NON STAZIONARIO: PULSANTE</a:t>
            </a:r>
            <a:endParaRPr lang="it-IT" alt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95400" y="980728"/>
            <a:ext cx="700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Moto non stazionario con un gradiente di pressione periodico «pulsante»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95400" y="2360191"/>
            <a:ext cx="64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Equazione (stesse HP del moto di Poiseuille, non moto stazionario)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3071664" y="2942239"/>
                <a:ext cx="4262064" cy="78200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𝜈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2942239"/>
                <a:ext cx="4262064" cy="7820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/>
          <p:cNvSpPr/>
          <p:nvPr/>
        </p:nvSpPr>
        <p:spPr>
          <a:xfrm>
            <a:off x="709616" y="3773790"/>
            <a:ext cx="936104" cy="51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838259" y="3850528"/>
            <a:ext cx="91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Soluzione è somma delle soluzioni corrispondenti alle singole componenti della forzante 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tangolo 12"/>
              <p:cNvSpPr/>
              <p:nvPr/>
            </p:nvSpPr>
            <p:spPr>
              <a:xfrm>
                <a:off x="2341779" y="4643356"/>
                <a:ext cx="5889305" cy="1403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</m:den>
                                          </m:f>
                                        </m:e>
                                      </m:rad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</m:den>
                                          </m:f>
                                        </m:e>
                                      </m:rad>
                                    </m:e>
                                  </m:d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79" y="4643356"/>
                <a:ext cx="5889305" cy="14032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tangolo 13"/>
          <p:cNvSpPr/>
          <p:nvPr/>
        </p:nvSpPr>
        <p:spPr>
          <a:xfrm>
            <a:off x="6960096" y="3095627"/>
            <a:ext cx="3044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EQUAZIONE LINEARE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tangolo 1"/>
              <p:cNvSpPr/>
              <p:nvPr/>
            </p:nvSpPr>
            <p:spPr>
              <a:xfrm>
                <a:off x="3541379" y="1578329"/>
                <a:ext cx="2862900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379" y="1578329"/>
                <a:ext cx="2862900" cy="764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/>
          <p:cNvSpPr/>
          <p:nvPr/>
        </p:nvSpPr>
        <p:spPr>
          <a:xfrm>
            <a:off x="3480200" y="6021288"/>
            <a:ext cx="1431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i="1" dirty="0" smtClean="0"/>
              <a:t>Moto «medio»</a:t>
            </a:r>
          </a:p>
          <a:p>
            <a:pPr algn="ctr"/>
            <a:r>
              <a:rPr lang="it-IT" sz="1600" i="1" dirty="0" smtClean="0"/>
              <a:t>Poiseuille</a:t>
            </a:r>
            <a:endParaRPr lang="it-IT" sz="1600" i="1" dirty="0"/>
          </a:p>
        </p:txBody>
      </p:sp>
      <p:sp>
        <p:nvSpPr>
          <p:cNvPr id="16" name="Rettangolo 15"/>
          <p:cNvSpPr/>
          <p:nvPr/>
        </p:nvSpPr>
        <p:spPr>
          <a:xfrm>
            <a:off x="5591728" y="6177733"/>
            <a:ext cx="1976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i="1" dirty="0" smtClean="0"/>
              <a:t>Componenti oscillanti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8362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320558"/>
            <a:ext cx="54752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2452689" y="785813"/>
            <a:ext cx="66246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 b="1" dirty="0">
                <a:latin typeface="Arial" panose="020B0604020202020204" pitchFamily="34" charset="0"/>
              </a:rPr>
              <a:t>In PULSATILE flow, </a:t>
            </a:r>
          </a:p>
          <a:p>
            <a:pPr eaLnBrk="1" hangingPunct="1"/>
            <a:r>
              <a:rPr lang="en-US" altLang="it-IT" sz="1600" dirty="0">
                <a:latin typeface="Arial" panose="020B0604020202020204" pitchFamily="34" charset="0"/>
              </a:rPr>
              <a:t>if </a:t>
            </a:r>
            <a:r>
              <a:rPr lang="en-US" altLang="it-IT" sz="1600" dirty="0" err="1">
                <a:latin typeface="Arial" panose="020B0604020202020204" pitchFamily="34" charset="0"/>
              </a:rPr>
              <a:t>pulsatility</a:t>
            </a:r>
            <a:r>
              <a:rPr lang="en-US" altLang="it-IT" sz="1600" dirty="0">
                <a:latin typeface="Arial" panose="020B0604020202020204" pitchFamily="34" charset="0"/>
              </a:rPr>
              <a:t> is </a:t>
            </a:r>
            <a:r>
              <a:rPr lang="en-US" altLang="it-IT" sz="1600" b="1" u="sng" dirty="0" smtClean="0">
                <a:latin typeface="Arial" panose="020B0604020202020204" pitchFamily="34" charset="0"/>
              </a:rPr>
              <a:t>SLOW</a:t>
            </a:r>
            <a:r>
              <a:rPr lang="en-US" altLang="it-IT" sz="1600" dirty="0" smtClean="0">
                <a:latin typeface="Arial" panose="020B0604020202020204" pitchFamily="34" charset="0"/>
              </a:rPr>
              <a:t> </a:t>
            </a:r>
            <a:r>
              <a:rPr lang="en-US" altLang="it-IT" sz="16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altLang="it-IT" sz="1600" dirty="0" smtClean="0">
                <a:latin typeface="Arial" panose="020B0604020202020204" pitchFamily="34" charset="0"/>
              </a:rPr>
              <a:t>Womersley number is SMALL</a:t>
            </a:r>
            <a:endParaRPr lang="en-US" altLang="it-IT" sz="1600" i="1" dirty="0"/>
          </a:p>
          <a:p>
            <a:pPr eaLnBrk="1" hangingPunct="1"/>
            <a:endParaRPr lang="en-US" altLang="it-IT" sz="1600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it-IT" sz="1600" dirty="0" smtClean="0">
                <a:latin typeface="Arial" panose="020B0604020202020204" pitchFamily="34" charset="0"/>
              </a:rPr>
              <a:t>Shear generate at the wall has </a:t>
            </a:r>
            <a:r>
              <a:rPr lang="en-US" altLang="it-IT" sz="1600" dirty="0">
                <a:latin typeface="Arial" panose="020B0604020202020204" pitchFamily="34" charset="0"/>
              </a:rPr>
              <a:t>time to diffuse </a:t>
            </a:r>
            <a:r>
              <a:rPr lang="en-US" altLang="it-IT" sz="1600" dirty="0" smtClean="0">
                <a:latin typeface="Arial" panose="020B0604020202020204" pitchFamily="34" charset="0"/>
              </a:rPr>
              <a:t>and to fill the vessel</a:t>
            </a:r>
          </a:p>
          <a:p>
            <a:pPr eaLnBrk="1" hangingPunct="1"/>
            <a:r>
              <a:rPr lang="en-US" altLang="it-IT" sz="16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it-IT" sz="1600" dirty="0" smtClean="0">
                <a:latin typeface="Arial" panose="020B0604020202020204" pitchFamily="34" charset="0"/>
              </a:rPr>
              <a:t> the </a:t>
            </a:r>
            <a:r>
              <a:rPr lang="en-US" altLang="it-IT" sz="1600" dirty="0">
                <a:latin typeface="Arial" panose="020B0604020202020204" pitchFamily="34" charset="0"/>
              </a:rPr>
              <a:t>solution is still approximately </a:t>
            </a:r>
            <a:r>
              <a:rPr lang="en-US" altLang="it-IT" sz="1600" dirty="0" smtClean="0">
                <a:latin typeface="Arial" panose="020B0604020202020204" pitchFamily="34" charset="0"/>
              </a:rPr>
              <a:t>a sequence of parabolic profiles </a:t>
            </a:r>
            <a:endParaRPr lang="en-US" altLang="it-IT" sz="1600" dirty="0">
              <a:latin typeface="Arial" panose="020B0604020202020204" pitchFamily="34" charset="0"/>
            </a:endParaRPr>
          </a:p>
        </p:txBody>
      </p:sp>
      <p:pic>
        <p:nvPicPr>
          <p:cNvPr id="2" name="Senza titol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43672" y="3789040"/>
            <a:ext cx="6096000" cy="2914104"/>
          </a:xfrm>
          <a:prstGeom prst="rect">
            <a:avLst/>
          </a:prstGeom>
        </p:spPr>
      </p:pic>
      <p:sp>
        <p:nvSpPr>
          <p:cNvPr id="6" name="CasellaDiTesto 12"/>
          <p:cNvSpPr txBox="1">
            <a:spLocks noChangeArrowheads="1"/>
          </p:cNvSpPr>
          <p:nvPr/>
        </p:nvSpPr>
        <p:spPr bwMode="auto">
          <a:xfrm>
            <a:off x="341604" y="202337"/>
            <a:ext cx="3823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400" dirty="0"/>
              <a:t>MOTO </a:t>
            </a:r>
            <a:r>
              <a:rPr lang="en-US" altLang="it-IT" sz="2400" dirty="0" err="1"/>
              <a:t>UNIFORME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PULSANTE</a:t>
            </a:r>
            <a:endParaRPr lang="en-US" alt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7694691" y="785813"/>
                <a:ext cx="1807353" cy="726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91" y="785813"/>
                <a:ext cx="1807353" cy="7260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9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2452689" y="785813"/>
            <a:ext cx="66246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 b="1" dirty="0">
                <a:latin typeface="Arial" panose="020B0604020202020204" pitchFamily="34" charset="0"/>
              </a:rPr>
              <a:t>In PULSATILE flow, </a:t>
            </a:r>
          </a:p>
          <a:p>
            <a:pPr eaLnBrk="1" hangingPunct="1"/>
            <a:r>
              <a:rPr lang="en-US" altLang="it-IT" sz="1600" dirty="0">
                <a:latin typeface="Arial" panose="020B0604020202020204" pitchFamily="34" charset="0"/>
              </a:rPr>
              <a:t>if </a:t>
            </a:r>
            <a:r>
              <a:rPr lang="en-US" altLang="it-IT" sz="1600" dirty="0" err="1">
                <a:latin typeface="Arial" panose="020B0604020202020204" pitchFamily="34" charset="0"/>
              </a:rPr>
              <a:t>pulsatility</a:t>
            </a:r>
            <a:r>
              <a:rPr lang="en-US" altLang="it-IT" sz="1600" dirty="0">
                <a:latin typeface="Arial" panose="020B0604020202020204" pitchFamily="34" charset="0"/>
              </a:rPr>
              <a:t> is </a:t>
            </a:r>
            <a:r>
              <a:rPr lang="en-US" altLang="it-IT" sz="1600" b="1" u="sng" dirty="0" smtClean="0">
                <a:latin typeface="Arial" panose="020B0604020202020204" pitchFamily="34" charset="0"/>
              </a:rPr>
              <a:t>RAPID</a:t>
            </a:r>
            <a:r>
              <a:rPr lang="en-US" altLang="it-IT" sz="1600" dirty="0" smtClean="0">
                <a:latin typeface="Arial" panose="020B0604020202020204" pitchFamily="34" charset="0"/>
              </a:rPr>
              <a:t> </a:t>
            </a:r>
            <a:r>
              <a:rPr lang="en-US" altLang="it-IT" sz="16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altLang="it-IT" sz="1600" dirty="0" smtClean="0">
                <a:latin typeface="Arial" panose="020B0604020202020204" pitchFamily="34" charset="0"/>
              </a:rPr>
              <a:t>Womersley number is HIGH</a:t>
            </a:r>
            <a:endParaRPr lang="en-US" altLang="it-IT" sz="1600" i="1" dirty="0"/>
          </a:p>
          <a:p>
            <a:pPr eaLnBrk="1" hangingPunct="1"/>
            <a:endParaRPr lang="en-US" altLang="it-IT" sz="1600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it-IT" sz="1600" dirty="0" smtClean="0">
                <a:latin typeface="Arial" panose="020B0604020202020204" pitchFamily="34" charset="0"/>
              </a:rPr>
              <a:t>Shear generate at the wall is modified by the oscillation before it has </a:t>
            </a:r>
            <a:r>
              <a:rPr lang="en-US" altLang="it-IT" sz="1600" dirty="0">
                <a:latin typeface="Arial" panose="020B0604020202020204" pitchFamily="34" charset="0"/>
              </a:rPr>
              <a:t>time to diffuse </a:t>
            </a:r>
            <a:r>
              <a:rPr lang="en-US" altLang="it-IT" sz="1600" dirty="0" smtClean="0">
                <a:latin typeface="Arial" panose="020B0604020202020204" pitchFamily="34" charset="0"/>
              </a:rPr>
              <a:t>away  </a:t>
            </a:r>
          </a:p>
          <a:p>
            <a:pPr eaLnBrk="1" hangingPunct="1"/>
            <a:r>
              <a:rPr lang="en-US" altLang="it-IT" sz="16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it-IT" sz="1600" dirty="0" smtClean="0">
                <a:latin typeface="Arial" panose="020B0604020202020204" pitchFamily="34" charset="0"/>
              </a:rPr>
              <a:t> the </a:t>
            </a:r>
            <a:r>
              <a:rPr lang="en-US" altLang="it-IT" sz="1600" dirty="0">
                <a:latin typeface="Arial" panose="020B0604020202020204" pitchFamily="34" charset="0"/>
              </a:rPr>
              <a:t>solution is </a:t>
            </a:r>
            <a:r>
              <a:rPr lang="en-US" altLang="it-IT" sz="1600" dirty="0" smtClean="0">
                <a:latin typeface="Arial" panose="020B0604020202020204" pitchFamily="34" charset="0"/>
              </a:rPr>
              <a:t>far from being parabolic</a:t>
            </a:r>
            <a:endParaRPr lang="en-US" altLang="it-IT" sz="1600" dirty="0">
              <a:latin typeface="Arial" panose="020B0604020202020204" pitchFamily="34" charset="0"/>
            </a:endParaRPr>
          </a:p>
        </p:txBody>
      </p:sp>
      <p:sp>
        <p:nvSpPr>
          <p:cNvPr id="6" name="CasellaDiTesto 12"/>
          <p:cNvSpPr txBox="1">
            <a:spLocks noChangeArrowheads="1"/>
          </p:cNvSpPr>
          <p:nvPr/>
        </p:nvSpPr>
        <p:spPr bwMode="auto">
          <a:xfrm>
            <a:off x="341604" y="202337"/>
            <a:ext cx="3823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400" dirty="0"/>
              <a:t>MOTO </a:t>
            </a:r>
            <a:r>
              <a:rPr lang="en-US" altLang="it-IT" sz="2400" dirty="0" err="1"/>
              <a:t>UNIFORME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PULSANTE</a:t>
            </a:r>
            <a:endParaRPr lang="en-US" alt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7694691" y="785813"/>
                <a:ext cx="1807353" cy="726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91" y="785813"/>
                <a:ext cx="1807353" cy="7260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493193"/>
            <a:ext cx="5472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520283" y="3574281"/>
            <a:ext cx="0" cy="1920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231359" y="3571105"/>
            <a:ext cx="936625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167859" y="3507605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 b="1" i="1">
                <a:solidFill>
                  <a:srgbClr val="0033CC"/>
                </a:solidFill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5520283" y="2596381"/>
            <a:ext cx="0" cy="1857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231359" y="2782117"/>
            <a:ext cx="936625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40872" y="2523355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 b="1" i="1">
                <a:solidFill>
                  <a:srgbClr val="0033CC"/>
                </a:solidFill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359696" y="2782117"/>
            <a:ext cx="25209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400">
                <a:solidFill>
                  <a:srgbClr val="0033CC"/>
                </a:solidFill>
                <a:latin typeface="Arial" panose="020B0604020202020204" pitchFamily="34" charset="0"/>
              </a:rPr>
              <a:t>WSS (viscous phenomena) </a:t>
            </a:r>
          </a:p>
          <a:p>
            <a:pPr eaLnBrk="1" hangingPunct="1"/>
            <a:r>
              <a:rPr lang="en-US" altLang="it-IT" sz="1400">
                <a:solidFill>
                  <a:srgbClr val="0033CC"/>
                </a:solidFill>
                <a:latin typeface="Arial" panose="020B0604020202020204" pitchFamily="34" charset="0"/>
              </a:rPr>
              <a:t>remain confined in a thin </a:t>
            </a:r>
          </a:p>
          <a:p>
            <a:pPr eaLnBrk="1" hangingPunct="1"/>
            <a:r>
              <a:rPr lang="en-US" altLang="it-IT" sz="1400" b="1">
                <a:solidFill>
                  <a:srgbClr val="0033CC"/>
                </a:solidFill>
                <a:latin typeface="Arial" panose="020B0604020202020204" pitchFamily="34" charset="0"/>
              </a:rPr>
              <a:t>boundary layer</a:t>
            </a:r>
            <a:r>
              <a:rPr lang="en-US" altLang="it-IT" sz="1400">
                <a:solidFill>
                  <a:srgbClr val="0033CC"/>
                </a:solidFill>
                <a:latin typeface="Arial" panose="020B0604020202020204" pitchFamily="34" charset="0"/>
              </a:rPr>
              <a:t> near the wall</a:t>
            </a:r>
          </a:p>
        </p:txBody>
      </p:sp>
      <p:pic>
        <p:nvPicPr>
          <p:cNvPr id="17" name="Senza titol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9696" y="3997492"/>
            <a:ext cx="5528867" cy="26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3721</TotalTime>
  <Words>2044</Words>
  <Application>Microsoft Office PowerPoint</Application>
  <PresentationFormat>Widescreen</PresentationFormat>
  <Paragraphs>136</Paragraphs>
  <Slides>10</Slides>
  <Notes>2</Notes>
  <HiddenSlides>0</HiddenSlides>
  <MMClips>2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Symbol</vt:lpstr>
      <vt:lpstr>Times New Roman</vt:lpstr>
      <vt:lpstr>Wingdings</vt:lpstr>
      <vt:lpstr>Tema di Office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Gianni</dc:creator>
  <cp:lastModifiedBy>PEDRIZZETTI GIANNI</cp:lastModifiedBy>
  <cp:revision>364</cp:revision>
  <dcterms:created xsi:type="dcterms:W3CDTF">2009-04-07T12:07:51Z</dcterms:created>
  <dcterms:modified xsi:type="dcterms:W3CDTF">2020-11-03T22:38:31Z</dcterms:modified>
</cp:coreProperties>
</file>