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3.xml" ContentType="application/vnd.openxmlformats-officedocument.presentationml.notesSlide+xml"/>
  <Override PartName="/ppt/ink/ink12.xml" ContentType="application/inkml+xml"/>
  <Override PartName="/ppt/notesSlides/notesSlide4.xml" ContentType="application/vnd.openxmlformats-officedocument.presentationml.notesSlide+xml"/>
  <Override PartName="/ppt/ink/ink13.xml" ContentType="application/inkml+xml"/>
  <Override PartName="/ppt/ink/ink14.xml" ContentType="application/inkml+xml"/>
  <Override PartName="/ppt/notesSlides/notesSlide5.xml" ContentType="application/vnd.openxmlformats-officedocument.presentationml.notesSlide+xml"/>
  <Override PartName="/ppt/ink/ink15.xml" ContentType="application/inkml+xml"/>
  <Override PartName="/ppt/notesSlides/notesSlide6.xml" ContentType="application/vnd.openxmlformats-officedocument.presentationml.notesSlide+xml"/>
  <Override PartName="/ppt/ink/ink16.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7.xml" ContentType="application/inkml+xml"/>
  <Override PartName="/ppt/ink/ink18.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handoutMasterIdLst>
    <p:handoutMasterId r:id="rId21"/>
  </p:handoutMasterIdLst>
  <p:sldIdLst>
    <p:sldId id="306" r:id="rId2"/>
    <p:sldId id="257" r:id="rId3"/>
    <p:sldId id="305" r:id="rId4"/>
    <p:sldId id="302" r:id="rId5"/>
    <p:sldId id="303" r:id="rId6"/>
    <p:sldId id="258" r:id="rId7"/>
    <p:sldId id="259" r:id="rId8"/>
    <p:sldId id="265" r:id="rId9"/>
    <p:sldId id="266" r:id="rId10"/>
    <p:sldId id="267" r:id="rId11"/>
    <p:sldId id="268" r:id="rId12"/>
    <p:sldId id="284" r:id="rId13"/>
    <p:sldId id="285" r:id="rId14"/>
    <p:sldId id="286" r:id="rId15"/>
    <p:sldId id="287" r:id="rId16"/>
    <p:sldId id="288" r:id="rId17"/>
    <p:sldId id="269" r:id="rId18"/>
    <p:sldId id="291"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80" autoAdjust="0"/>
  </p:normalViewPr>
  <p:slideViewPr>
    <p:cSldViewPr>
      <p:cViewPr varScale="1">
        <p:scale>
          <a:sx n="65" d="100"/>
          <a:sy n="65" d="100"/>
        </p:scale>
        <p:origin x="1452" y="102"/>
      </p:cViewPr>
      <p:guideLst>
        <p:guide orient="horz" pos="2160"/>
        <p:guide pos="2880"/>
      </p:guideLst>
    </p:cSldViewPr>
  </p:slideViewPr>
  <p:notesTextViewPr>
    <p:cViewPr>
      <p:scale>
        <a:sx n="3" d="2"/>
        <a:sy n="3" d="2"/>
      </p:scale>
      <p:origin x="0" y="0"/>
    </p:cViewPr>
  </p:notesTextViewPr>
  <p:sorterViewPr>
    <p:cViewPr varScale="1">
      <p:scale>
        <a:sx n="1" d="1"/>
        <a:sy n="1" d="1"/>
      </p:scale>
      <p:origin x="0" y="-2706"/>
    </p:cViewPr>
  </p:sorterViewPr>
  <p:notesViewPr>
    <p:cSldViewPr>
      <p:cViewPr varScale="1">
        <p:scale>
          <a:sx n="53" d="100"/>
          <a:sy n="53" d="100"/>
        </p:scale>
        <p:origin x="18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792D7D-2C54-4E2B-AD17-BD990625F2D5}" type="datetimeFigureOut">
              <a:rPr lang="it-IT" smtClean="0"/>
              <a:t>04/11/2020</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F3C8C5-288D-4328-B8A5-2CB528323FA0}" type="slidenum">
              <a:rPr lang="it-IT" smtClean="0"/>
              <a:t>‹N›</a:t>
            </a:fld>
            <a:endParaRPr lang="it-IT"/>
          </a:p>
        </p:txBody>
      </p:sp>
    </p:spTree>
    <p:extLst>
      <p:ext uri="{BB962C8B-B14F-4D97-AF65-F5344CB8AC3E}">
        <p14:creationId xmlns:p14="http://schemas.microsoft.com/office/powerpoint/2010/main" val="154439334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6:13.66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5424 7355 0,'27'0'62,"-1"0"-46,133 0-1,582 27 32,105-27 16,-263 0-16,-319 26 0,-79-26-1,80 0 1,185 0 16,52 0-16,-131 0 0,-186 0-1,53 0 1,27 0 16,-186 0-16,-52 0 0,184 0-1,1 0 1,-186 0 16,80 0-16,79 0 0,-158 0-1,26 0 1,79 27 0,-26-27 16,26 26-16,1-26-1</inkml:trace>
</inkml:ink>
</file>

<file path=ppt/ink/ink10.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34:32.364"/>
    </inkml:context>
    <inkml:brush xml:id="br0">
      <inkml:brushProperty name="width" value="0.05292" units="cm"/>
      <inkml:brushProperty name="height" value="0.05292" units="cm"/>
      <inkml:brushProperty name="color" value="#FF0000"/>
    </inkml:brush>
  </inkml:definitions>
  <inkml:trace contextRef="#ctx0" brushRef="#br0">5655 9947 0,'25'0'110,"50"0"-95,-1 0-15,1 0 16,24 0-16,25 0 16,0 0-16,25 0 15,-25 0-15,-25 0 16,0 0-16,-25 0 16,1 0-16,-1 0 15,-24 0-15,0 0 16,-1 0-16,-24 0 15,25 0 1,-1 0-16,1 0 16,-25 0-16,24 0 15,1 0-15,-1 0 16,1 0-16,-25 0 16,0 0-16,49 0 15,-49 0-15,0 0 16,24 0-16,1 0 15,24 0-15,-49 0 16,0 0-16,24 0 16,1 0-16,-25 0 15</inkml:trace>
  <inkml:trace contextRef="#ctx0" brushRef="#br0" timeOffset="1119.3632">9054 9947 0,'25'0'94,"-1"0"-79,76 0-15,24 24 16,0-24-16,0 0 16,0 0-16,0 0 15,24 25-15,-23-25 16,-26 0-16,-25 0 16,-24 0-16,-1 0 15,-24 0 1,0 0 140,0 0-140,0 0-16,-1 0 15,1 0-15,0 0 16,25 0-16</inkml:trace>
  <inkml:trace contextRef="#ctx0" brushRef="#br0" timeOffset="215727.8263">3919 2480 0,'-25'0'16,"1414"-24"218,-1314 24-218,-1 0-16,1 0 15,-1 0-15,0 0 16,-24 0-16,24 0 15,-24 0-15,25 0 16,-1 0-16,-24 0 16,24 0-16,0 0 15,1 0-15,-1 0 16,1 0-16,24 0 16,0 0-16,0 0 15,0 0-15,-24 0 16,24 0-16,-24 0 15,-1 0-15,-24 0 16,24 0-16,-24 0 16,-1 0-16,1 0 15,-1 0-15,1 0 16,0 0-16,-1 0 16,26 0-16,-1 0 15,25 0-15,-24 0 16,49 0-16,-50 0 15,50 0-15,0 0 16,0 0 0,-25 0-16,50 0 15,-50 0-15,1 0 16,-1 0-16,25 0 16,-25 0-16,50 0 15,-50 0-15,50 0 16,-50 0-16,-24 0 15,24 0-15,-25 0 16,1 0-16,-1 0 16,1 0-16,-1 0 15,0 0-15,1 0 16,-1 0-16,1 0 16,24 0-16,-25 0 15,1 0-15,-1 0 16,25 0-16,25 0 15,-24 0-15,-1 0 16,50 24 0,-50-24-16,50 0 0,-50 0 15,25 0-15,25 0 16,-25 0 0,0 0-16,0 0 0,0 0 15,0 0 1,25 0-16,-25 0 15,49 25-15,-24-25 16,-25 0-16,0 0 16,-25 0-16,25 0 15,0 0-15,-49 0 16,24 0-16,-25 0 16,1 0-16,-26 0 15,26 0-15,-50 0 16,49 0-16,-49 0 15,0 0 1,0 0-16,-1 0 0</inkml:trace>
  <inkml:trace contextRef="#ctx0" brushRef="#br0" timeOffset="218313.4208">4242 4366 0,'24'0'94,"26"0"-79,0 0-15,24-25 16,50 25-16,0-25 16,25 0-16,0 25 15,49 0-15,25-25 16,-24 25-16,24 0 16,-24 0-16,24-24 15,0 24 1,-25 0-16,1 0 15,-1 0-15,1 0 16,-50 0-16,24 0 16,-49 0-16,50 0 15,-75 0-15,75 0 16,-75 0-16,50 0 16,-75 0-16,25 0 15,-24 0-15,-1 0 16,-24 0-16,24 0 15,-24 0-15,-1 0 16,1 0-16,0 0 16,-1 0-16,-24 0 15</inkml:trace>
  <inkml:trace contextRef="#ctx0" brushRef="#br0" timeOffset="233959.3183">5358 6350 0,'25'0'235,"24"0"-220,1 0-15,49 0 16,-25 0-16,50 0 16,1 0-16,-26 25 15,0-25-15,0 0 16,50 0-16,-50 0 15,0 0-15,25 0 16,-24 0-16,24 0 16,-25 0-16,0 0 15,-24 0-15,24 0 16,-25 0-16,1 0 16,-1 0-16,25 0 15,-24 0-15,-1 0 16,0 0-16,-24 0 15,24 0-15,1 0 16,-1 0 0,1 25-16,-1-25 15,1 0-15,-26 0 0,26 0 16,-1 0 0,0 0-16,1 0 15,-1 0-15,-24 0 16,24 0-16,25 0 15,-24 0-15,-1 0 16,1 0-16,-26 0 16,26 0-16,-1 0 15,-24 0-15,-1 0 16,26 0-16,-1 0 16,-24 0-16,-1 0 15,26 0-15,-1 0 16,1 0-16,-1 0 15,-24 0-15,49 0 16,-25 0-16,1 0 16,-1 0-16,25 0 15,-24 0-15,-1 0 16,1 24-16,-1-24 16,25 0-16,-24 0 15,-1 0-15,0 0 16,-24 0-16,25 0 15,-26 0 1,26 0-16,-26 0 16,26 0-16,-1 0 15,-24 0-15,24 0 16,0 0-16,1 0 16,-1 0-16,1 0 15,-1 0-15,0 0 16,1 0-16,-1 0 15,1 0-15,-1 0 16,1 0-16,-1 0 16,0 0-16,1 0 15,-26 0-15,26 0 16,-1 0-16,1 0 16,-1 0-16,-24 0 15,24 0-15,-24 0 16,-1 0-16,1 0 15,0 0-15,-1 0 16,26 0 0,-51 0-16,26 0 0,-25 0 15,0 0 1,24 0-16,-24 0 16,0 0-16,24 0 15,-24 0-15,25 0 16,-25 0-16,24 0 15,1 0-15,-1 0 16,1 0-16,-25 0 16,24 0-16,1 0 15,0 0 1,-26 0-16,26 0 16,-25 25-16,0-25 15,49 0-15,-49 0 16,0 0-16,24 0 15,-24 0-15,25 0 16,-1 0-16,-24 0 16,25 0-16,-1 0 15,-24 0 1,0 0-16,0 0 16,0 0-1,-1 0-15,1 0 16,0 0-1,0 0-15,24 0 16,-24 0 0,0 0-16,25 0 15,-1 0 1,-24 0-16,0 0 16,0 0-16,24 0 15,1 0-15,0 0 16,-26-25-1,1 25 1,0 0 0</inkml:trace>
  <inkml:trace contextRef="#ctx0" brushRef="#br0" timeOffset="255070.5714">2034 7094 0,'-25'50'94,"25"-25"-94,-25 24 15,-24 1-15,49-1 16,-50 1-16,50-25 16,-49 49-16,24-49 15,25 0 1,0 24-16,-25-49 15,25 25-15,0 0 16,0 0 0,50 0-1,-50-1 1,24-24-16,1 25 16,0-25-16,25 0 15,-26 25-15,51-25 16,-26 25-16,1-25 15,24 0-15,1 0 16,-26 0-16,26 0 16,-26 0-16,26 0 15,-26 0-15,-24 0 16,0 0-16,0 0 78,0 0-62,24 0-1,1 0-15,-25 0 16,24 0-16,-24 0 16,25 0-16,-25 0 15</inkml:trace>
  <inkml:trace contextRef="#ctx0" brushRef="#br0" timeOffset="256031.2644">3299 7466 0,'25'0'78,"0"0"-62,24 0-1,-24 0-15,0 50 16,24-50-16,1 49 16,0-24-16,-1 0 15,-24 0 1,0 0-1,-25-1 1,0 1 0,0 0-1,-50 0 1,25 0 0,-24 24-16,-1-49 15,-24 25-15,24 0 16,1-25-16,-26 25 15,26-25-15,-1 0 16,-24 24-16,24-24 16,0 0-16,1 0 15,24 0-15,-25 25 16,26-25 0,-1 0-1</inkml:trace>
  <inkml:trace contextRef="#ctx0" brushRef="#br0" timeOffset="260991.2393">6598 8037 0,'25'0'78,"0"-25"-63,24 25-15,26 0 16,-1 0-16,25 0 16,1 0-16,-1 0 15,74 0-15,-73 0 16,24 0-16,24 0 16,26 0-16,-50 0 15,0 0-15,25 0 16,-25 0-16,25 0 15,24 0-15,-49 0 16,0 0-16,50 0 16,-25 0-16,-25 25 15,50-25-15,-50 0 16,24 0-16,-48 0 16,24 0-16,-25 0 15,-25 0-15,1 0 16,24 0-16,-25 0 15,1 0-15,-26 25 16,26-25-16,-26 0 16,26 24-1,-26-24-15,26 0 16,-26 0-16,26 0 16,-1 0-16,-24 0 15,0 0-15,24 0 16,-24 0-16,-1 0 15,-24 0-15,0 0 16</inkml:trace>
  <inkml:trace contextRef="#ctx0" brushRef="#br0" timeOffset="264767.9538">8086 8682 0,'0'0'0,"50"0"0,0 0 16,49 0-16,-25-25 16,25 25-16,1 0 15,-1 0 1,-25 0-16,1 0 0,-1 0 16,0 0-1,-49 0-15,0 0 16,0 0-1,0 0 1,0 0 0,24 0-16,-24 0 15,25 0-15,-1 0 16,26 0-16,-1 0 16,0 0-16,1 0 15,-1 0-15,1 0 16,-1 0-16,0 0 15,-24 0-15,24 0 16,-24 0-16,0 0 16,-1 0-16,-24 0 15,0 0-15,49 0 16,-24 0-16,0 0 16,-26 0-16,51 0 15,-26-25-15,26 25 16,-1 0-1,-24 0-15,49 0 16,-25 0-16,1 0 0,-26 0 16,1 0-16,0 0 15,-1 0-15,26 0 16,-26 0 0,1 0-16,24 0 15,1 0-15,-1 0 16,-24 0-16,-1 0 15,1 0-15,0 0 16,-26 0-16,26 0 16,0 0-16,-26 0 15,26 0-15,0 0 16,-26 0-16,26 0 16,-25 0-16,24 0 15,26 0-15,-25 0 16,-1 0-16,1 0 15,24 0-15,1 0 16,-1 0-16,0 0 16,1 0-16,-1 0 15,1 25-15,-1-25 16,0 0-16,-24 0 16,24 0-16,-24 0 15,0 0-15,24 0 16,-24 0-1,24 0-15,-24 0 16,-25 0-16,24 0 16,1 0-16,-1 0 15,1 0-15,-25 0 16,24 0-16,1 0 16,0 0-16,-1 0 15,1 0-15,-1 0 16,1 0-16,-25 0 15,24 0-15,26 0 16,-50 0-16,24 0 16,-24 0-16,25 0 15,24 0-15,-24 0 16,-25 0 0,24 0-16,1 0 15,-1 0-15,-24 0 0,0 0 16,25 0-16,-1 0 15,1 0-15,-1 0 16,-24 0-16,25 0 16,24 0-16,-24 0 15,24 0 1,1 0-16,-26 0 0,1 0 16,0 0-1,24 0-15,-24 0 16,24 0-16,-24 0 15,-1 0-15,26 0 16,-26 0-16,1-25 16,-1 25-16,1 0 15,-25 0-15,24 0 16,-24 0-16,0 0 16,25 0-1,-26 0-15,1 0 16,0 0-16,0 0 15,0 0 1,-1 0 0,1 0-16,0 0 15,0 0 1,25 0 0,-26 0-1,1 0 1,0 0-1</inkml:trace>
  <inkml:trace contextRef="#ctx0" brushRef="#br0" timeOffset="267718.5164">1885 9351 0,'25'0'125,"0"0"-125,0 0 16,24 0-16,26 0 16,-51 0-16,51 0 15,-26 0-15,26 0 16,-26 0-16,26 0 16,-26 0-16,26 0 15,-50 0-15,24-24 16,-24 24-16,0 0 15,0 0-15,0 0 16,-1-25-16,26 25 16,-25 0-1,0 0-15,24 0 16,26 0-16,-1 0 16,-24 0-16,24 0 15,0 0-15,-24 0 16,0 0-16,-26 0 15</inkml:trace>
  <inkml:trace contextRef="#ctx0" brushRef="#br0" timeOffset="268536.9026">3398 9079 0,'25'0'94,"0"0"-94,24 0 15,26 24-15,-26-24 16,26 25-16,-1 0 15,1 0-15,-1-25 16,-24 25-16,24-1 16,-49 1-16,-25 0 78,0 0-63,0 0-15,0-1 16,-25 1 0,0 25-16,-24-25 0,24-1 15,-49 1 1,24 25-16,-24-50 16,24 49-16,0-24 15,1-25-15,-1 25 16,25 0-16,0-25 15,1 0-15</inkml:trace>
  <inkml:trace contextRef="#ctx0" brushRef="#br0" timeOffset="298111.6879">5606 15602 0,'-25'0'109,"0"0"-93,-24 0-1,24 0-15,0 0 16,0 25-16,0-25 15,1 0-15,-1 25 16,25 0-16,-25-25 16,0 0-16,25 24 15,0 1 1,0 0 0,-25 0-16,25 0 15,0-1 1,0 1-1,0 0 1,0 0-16,0 24 16,0-24-1,0 0 1,0 0-16,0 0 16,25-1-1,0 26-15,0-25 16,0 24-1,-1 1 1,-24-25 0,25-25-16,-25 25 47,0-1-32,0 1 1,-25 0-1,1 0-15,-1 0 16,-25 24-16,25-24 16,1 25-16,-1-1 15,-25 1-15,25-25 16,1-25 0,24 25-16,0-1 31,0 1 0,0 0-31,24-25 16,-24 25-1,0 0-15,25-25 16,0 24 0,-25 1-1,0 0-15,0 25 16,0-26-16,0 1 15,0 0 1,0 0-16,0 49 16,0-49-16,0 0 15,0 24-15,0-24 16,0 0-16,0 0 16,0 24-16,0-24 15,0 0 1,0 0-16,0 0 15,25 24 1,49-24-16,-24 25 16,-1-25-16,1-1 15,-25 1-15,24-25 16,1 0-16,0 0 16,-1 0-16,26 25 15,-51-25-15,26 0 16,-25 0-1</inkml:trace>
  <inkml:trace contextRef="#ctx0" brushRef="#br0" timeOffset="301927.2931">7417 16197 0,'24'0'62,"1"0"-62,25-24 16,24 24-16,1 0 15,-1 0-15,25 0 16,0 0-16,1 0 16,-1 0-16,-25 0 15,1 0-15,-1 0 16,1 0-16,-1 0 15,-24 0-15,24 0 16,-49 0-16,24 0 16,26 24-16,-26-24 15,26 0-15,-26 0 16,26 0-16,24 0 16,-24 0-16,24 0 15,-25 0-15,1 0 16,-1 0-16,-24 0 15,-1 0-15,1 0 16,-1 0-16,-24 0 16,0 0-1,0 0-15,0 0 16,-1 0-16,1 0 16,0 0-16,0 0 15,24 0-15,-24 0 16,0 0-16,0 0 15,0 0-15,0 0 16,-1 0-16,1 0 16,0 0-16</inkml:trace>
  <inkml:trace contextRef="#ctx0" brushRef="#br0" timeOffset="303809.1493">7268 16793 0,'25'0'125,"-1"0"-109,26 0-16,0 0 15,-1-25-15,26 25 16,-26 0-16,26 0 16,-1 0-16,0 0 15,1 0-15,-26 0 16,26 0-16,-25 0 16,24 0-16,0 0 15,1 0-15,-1 0 16,-24 0-1,-1 0-15,1 0 16,24 0-16,-24 0 16,0 0-16,-1 0 15,26 0-15,-26 25 16,1-25-16,-1 0 16,1 0-16,0 0 15,-1 0-15,26 0 16,-26 0-16,26 0 15,-50 0-15,49 0 16,-49 0-16,24 0 16,1 0-16,0 0 15,-26 0-15,1 0 16,0 0-16,0 0 16,0 0-16,-1 0 15,1 0-15,0 0 16,0 0 15,0 0 0,-1 0-31,1 0 32,0 0-32,25 0 15,-26 0-15,26 0 16,0 0-16,-1 0 15,-24 0-15,0 0 16,25 0-16,-1 0 16,-24 0-16,25 0 15,-26 0-15,51 0 16,-26 0-16,1 0 16,-25 0-1,24 0-15,1 0 16,0 0-16,-26 0 0,1 0 15,0 0-15,0 0 16,0 0 0,-1 0-1,1 0 1,25 0 0,-25 0-1,-1 0 1</inkml:trace>
  <inkml:trace contextRef="#ctx0" brushRef="#br0" timeOffset="306871.9387">18455 16421 0,'0'-25'78,"0"0"-62,-25 25 0,25-25-16,-75 25 15,1-49-15,-50 24 16,50 0-16,-1 25 16,26 0-16,-1 0 15,0 0-15,-24 0 16,49 0-16,-49 0 15,49 0-15,0 25 16,-24-25-16,49 25 16,-25-1-16,0 1 15,0-25-15,25 25 16,-25 0-16,25 0 16,-25-25-1,25 25-15,-24-1 16,24 1-1,0 0 1,0 0 0,0 0-16,24-1 15,1 1 1,0 0-16,25 25 16,-1-50-16,26 24 15,-1 1-15,25 0 16,-24-25-16,49 0 15,-25 0-15,50 0 16,-25 0-16,-50 0 16,26 0-16,-26-25 15,0 0-15,1 25 16,-26-49-16,-24 49 16,25-25-16,-25-25 15,-1 26-15,1-1 16,-25 0-16,25 0 15,-25 0 1,0-24-16,0-1 16,-25 25-16,25-24 15,-49-1-15,24 25 16,-25 0-16,1 1 16,24-1-16,-25 25 15,-24-25-15,-1 25 16,-24 0-16,0 0 15,-25 0-15,49 0 16,-73 25-16,48 0 16,1-1-16,0-24 15,0 25-15,49 0 16,1 0-16,-1-25 16,25 25-16,0-25 15</inkml:trace>
  <inkml:trace contextRef="#ctx0" brushRef="#br0" timeOffset="308247.934">7317 17661 0,'25'0'32,"0"0"-17,49 0-15,-24 0 16,24 0-16,26 0 15,-1 0-15,0 0 16,50 0-16,-25 0 16,0 0-16,25 0 15,-25 0-15,25 0 16,-50 0-16,-25 0 16,1 0-16,-1 0 15,-24 0 1,-1 0-16,26 0 0,-26 0 15,1 0 1,24 0-16,-24 0 16,24 0-16,1 0 15,-1 0-15,25 0 16,-24 0-16,-26 0 16,51 0-16,-26 0 15,1 0-15,-1 0 16,0 0-16,-49 0 15,0 0-15,0 0 16</inkml:trace>
</inkml:ink>
</file>

<file path=ppt/ink/ink11.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39:49.011"/>
    </inkml:context>
    <inkml:brush xml:id="br0">
      <inkml:brushProperty name="width" value="0.05292" units="cm"/>
      <inkml:brushProperty name="height" value="0.05292" units="cm"/>
      <inkml:brushProperty name="color" value="#FF0000"/>
    </inkml:brush>
  </inkml:definitions>
  <inkml:trace contextRef="#ctx0" brushRef="#br0">4192 11485 0,'74'0'125,"26"0"-125,73 0 15,26 0-15,24 0 16,0 0-16,75 0 15,-25 0-15,-50 0 16,50 0 0,-25 0-16,0 0 0,-25-25 15,-24 25-15,-26-25 16,26 25-16,-51 0 16,1 0-1,0 0-15,0 0 16,25 0-16,-1 0 15,26 0-15,-26 0 16,26 0-16,-1-25 16,-24 25-16,49 0 15,-25 0-15,26 0 16,-26 0-16,50 0 16,-25 0-16,1-25 15,-1 1-15,-74 24 16,24-25-16,-24 25 15,-50-25-15,-24 25 16,-26-25-16,-24 25 16,0 0-16</inkml:trace>
  <inkml:trace contextRef="#ctx0" brushRef="#br0" timeOffset="1504.9777">4490 15825 0,'0'25'62,"74"-25"-30,0 0-32,26 0 15,73 0-15,-24 0 16,99 0-16,-25 0 15,75 0-15,-75 0 16,50 0-16,-50-25 16,1 25-1,-26 0-15,-49 0 16,25 0-16,-1 0 16,-49 0-16,25 0 15,-25 0-15,75 0 16,-26 0-16,-24 0 15,49 0-15,26 0 16,-26-24-16,1 24 16,-1 0-16,-49 0 15,24 0-15,1 0 16,-50 0-16,25 0 16,0 0-16,0 0 15,-50 0-15,50-25 16,-50 25-16,0 0 15,0 0-15,0 0 16,-24 0-16,24-25 16,-49 25-16,24 0 15,1 0-15,-1 0 16,-24 0-16,24 0 16,0 0-16,26 0 15,-26 25-15,25-25 16,0 0-1,-24 0-15,24 0 16,0 25-16,50-25 16,-50 0-16,1 0 15,-1 0-15,-25 0 16,1 0-16,24 0 16,-50 0-16,1 0 15,0 0-15</inkml:trace>
</inkml:ink>
</file>

<file path=ppt/ink/ink12.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41:45.978"/>
    </inkml:context>
    <inkml:brush xml:id="br0">
      <inkml:brushProperty name="width" value="0.05292" units="cm"/>
      <inkml:brushProperty name="height" value="0.05292" units="cm"/>
      <inkml:brushProperty name="color" value="#FF0000"/>
    </inkml:brush>
  </inkml:definitions>
  <inkml:trace contextRef="#ctx0" brushRef="#br0">15205 4812 0,'0'-25'31,"50"25"94,49 0-125,25 0 16,0 0-16,50 0 15,24-25-15,1 1 16,49 24-16,-75-25 16,1 0-16,-50 25 15,-25 0-15,-24 0 16,-51 0-16,26 0 15,-50 25 110,50 49-109,-26 26-16,1 24 16,0 49-16,25 1 15,-26 24-15,26 1 16,0 74-16,-26-50 16,26 99-16,0-74 15,-1 100 1,1-76-16,0 100 15,-26-74-15,1 49 16,0 1-16,0-1 16,-25-25-16,0 26 15,0-51-15,0-49 16,0-24-16,0 24 16,0-25-16,0 0 15,0-24-15,0 49 16,0-50-16,0-24 15,0 24-15,0-49 16,0 25-16,0-1 16,0-24-16,0 25 15,0-1-15,0 1 16,-25 0-16,25-26 16,0 26-16,0 24 15,0 1-15,0-1 16,0 1-16,0-26 15,0 26-15,0-26 16,0 1-16,0 25 16,25-1-16,-25-24 15,0-26 1,25-24-16,-25 1 0,0-51 16,0-24-1,0-1-15,0 1 16,0-25-1,0-1-15,0 26 16,0-25 0,0 0-16,0 24 15,0-24 1,0 0 0,0 0-1,24-1 1,-24 1-1,0 0 32,0 25-31,0-26 0,0 1-16,0 0 15,0 0 1,0 0-16,0-1 15,0 1 1,-24-25 0,-1 0 46,25 25-62,-25-25 16,-25 25-1,26-25-15,-51 25 16,1-1-16,-1 1 16,-24-25-16,-50 0 15,0 25-15,25-25 16,-24 25-16,24 0 16,-50-25-16,0 0 15,50 24-15,-49-24 16,73 0-16,1 25 15,25-25-15,-1 0 16,1 0-16,0 0 16,24 0-16,25 0 15,-24 0-15,24 0 16,-25 0-16,25 0 16,0 0-16,1 0 15,-1 0 1</inkml:trace>
</inkml:ink>
</file>

<file path=ppt/ink/ink13.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45:05.793"/>
    </inkml:context>
    <inkml:brush xml:id="br0">
      <inkml:brushProperty name="width" value="0.05292" units="cm"/>
      <inkml:brushProperty name="height" value="0.05292" units="cm"/>
      <inkml:brushProperty name="color" value="#FF0000"/>
    </inkml:brush>
  </inkml:definitions>
  <inkml:trace contextRef="#ctx0" brushRef="#br0">3175 2530 0,'50'0'141,"942"25"-63,-893-25-78,25 0 16,-25 0-16,0 0 15,1 0-15,-26 0 16,1 0-16,-1 0 16,0 0-16,26 0 15,-26 0-15,0 0 16,-24 0-16,24 0 15,1 0-15,-1 0 16,1 0-16,-1 0 16,0 0-16,1 0 15,-25 0-15,24 0 16,-24 0-16,-1 0 16,26-25-16,-26 25 15,-24 0 1,0 0-16,24 0 15,1 0-15,-25 0 16,0 0-16,-1 0 16,26 0-16,-25 0 15,24 0-15,1 0 16,0 0-16,24 0 16,0 0-16,1 0 15,-1 0-15,1 0 16,-1 0-16,1 0 15,-1 0-15,25 0 16,-24 0-16,-1 0 16,0 0-16,1 0 15,49 0-15,-50 0 16,1 0-16,24 0 16,-49 0-16,49 25 15,-25-25-15,1 0 16,24 0-16,-25 0 15,25 0-15,-24 0 16,24 0 0,-25 0-16,26 0 15,-26 0-15,25 0 16,-24 0-16,24 0 16,-25 0-16,100-25 15,-100 25 1,1 0-16,-1 0 15,1 0-15,-1 0 16,-24 0-16,24 0 16,1 0-16,-1 0 15,25 0-15,-24 0 16,-1 0-16,25 0 16,0 0-16,1 0 15,-26 0-15,25 0 16,0 0-16,25 0 15,-24 0-15,-1 0 16,0 0-16,-24 0 16,-1 0-16,25 0 15,0 0 1,-24 0-16,24 0 16,-25 0-16,26-25 0,49 25 15,-50 0-15,0 0 16,0 0-16,0 0 15,1 0 1,48 0-16,-48 0 16,-1 0-16,0 0 15,0 0-15,25 0 16,0 0-16,-24 0 16,48 0-16,1 0 15,-50 0-15,1 0 16,48 0-16,-48 0 15,-1 0-15,0-25 16,0 25-16,-24 0 16,-1 0-16,-24 0 15,24 0-15,-24 0 16,-25 0-16,-1 0 16,1 0-16</inkml:trace>
  <inkml:trace contextRef="#ctx0" brushRef="#br0" timeOffset="41673.2463">17835 12055 0,'-25'0'157,"-967"323"-17,942-249-140,0 0 16,50 1-16,-49-1 0,24 25 15,0 1 1,0-1-16,1 0 16,-1-25-16,0 1 15,25-1-15,-25 1 16,25-26-16,0 26 16,0-26-16,0 26 15,0-1-15,0 1 16,0 24-16,50 0 15,24 0-15,-49 0 16,49 1-16,26 24 16,24-25-16,0 25 15,0-25-15,-25 0 16,50 1-16,-25-51 16,0 26-16,25-1 15,-1 0-15,-24-24 16,75 24-16,-75 1 15,25-50-15,0 24 16,-25-24-16,24-25 16,26 25-16,-75-25 15,25 0 1,50 0-16,-75 0 16,50 0-16,-25-25 15,25-24-15,-25-1 16,-25-25-16,25-24 15,-25 25-15,0-75 16,-24 25-16,-25-25 16,-26 25-16,-24-49 15,0-1-15,-24 0 16,-51-74-16,-24 50 16,24-1-16,-49 26 15,25 24-15,-25 0 16,-25 0-16,50 25 15,-74 0-15,24 25 16,0 25-16,0-26 16,25 51-16,-25-26 15,-24 26 1,24-1-16,-25 0 0,25 1 16,-24 49-16,-1-25 15,50 0-15,-25 25 16,25 0-1,25 0-15,0 0 16,24 0-16,1 0 16,24 0-16,1 0 15,24 25-15,0-25 16</inkml:trace>
  <inkml:trace contextRef="#ctx0" brushRef="#br0" timeOffset="43608.8658">18703 14560 0,'0'-24'16,"-25"24"0,-25 0-1,26 0-15,-26-25 0,0 25 16,1-25-1,-26 25-15,26 0 16,-26 0-16,26 0 16,-1 0-16,-24 25 15,-1-25-15,26 25 16,-26-1-16,1 1 16,24 25-16,-24-1 15,-25-24-15,-1 25 16,1 24-16,25-49 15,-1 49-15,-24-24 16,49 24-16,1-24 16,49-25-16,-25 49 15,25-24-15,0-25 16,0 24-16,50 26 16,-1-50-16,50 24 15,-24 1-15,24-1 16,-25-24-16,75 0 15,0 0-15,0-25 16,0 0-16,24 0 16,-24 0-16,25 0 15,-25-50-15,-50 1 16,0-1 0,-24 25-16,-26-49 15,1 49-15,-25-25 16,24 1-16,-49-1 15,25 0-15,0 1 16,0-26-16,-1 51 16,1-26-16,-25 0 15,0-24-15,25 49 16,-25-24-16,0 24 16,0 0-16,0 0 15,-50-24-15,26 24 16,-51-25-16,1 25 15,-25 1-15,-1-1 16,1 0-16,0 25 16,-25-25-16,25 25 15,24 0-15,-24-25 16,25 25-16,49 0 16,-25 0-16,25 0 15</inkml:trace>
  <inkml:trace contextRef="#ctx0" brushRef="#br0" timeOffset="46344.4206">17214 12700 0,'25'0'47,"0"0"-32,0 0 17</inkml:trace>
  <inkml:trace contextRef="#ctx0" brushRef="#br0" timeOffset="47241.8126">16892 13246 0,'0'25'250,"25"-25"-250</inkml:trace>
  <inkml:trace contextRef="#ctx0" brushRef="#br0" timeOffset="48352.5436">16718 13940 0,'25'0'203,"-25"25"-203,25-25 15</inkml:trace>
  <inkml:trace contextRef="#ctx0" brushRef="#br0" timeOffset="49402.0245">16842 13271 0,'25'0'171,"0"0"-155</inkml:trace>
  <inkml:trace contextRef="#ctx0" brushRef="#br0" timeOffset="50441.6421">17140 12725 0,'25'0'157,"0"0"-142</inkml:trace>
  <inkml:trace contextRef="#ctx0" brushRef="#br0" timeOffset="51504.7486">16743 13915 0,'25'0'125</inkml:trace>
  <inkml:trace contextRef="#ctx0" brushRef="#br0" timeOffset="106632.1993">6995 14412 0,'0'-25'47,"-1166"1215"234,1265-1140-281,-24-50 0,24 25 16,-25-25-16,50 25 15,-24-25-15,48 0 16,-24 0-16,50 0 16,-75 0-16,50-25 15,0 0-15,-50 0 16,50-24-1,-50-1-15,25 25 16,-25-24-16,1-1 16,-1 25-16,-49-25 15,24 26-15,-24-26 16,-26 25-16,1-24 16,0 24-16,-25 0 15,0 0-15,0 0 16,0 1-1,0-1 79,-25 25-94,0-50 16,-24 25-1,24-24-15,-25 24 16,1-25-16,-1 26 16,0-26-16,-24 25 15,0 0-15,24 1 16,-24-1 0,-1 0-16,26 25 15,-1 0-15,0 0 16,-24 0-16,24 0 15,1 0-15,-26 0 16,1 25-16,0-25 16,-26 0-16,-24 49 15,25-24-15,25 0 16,-50 25-16,49-50 16,1 49-16,-1-24 15,26 0-15,-1-25 16,-24 25-16,49-1 15,-25-24 1,26 25-16,-1-25 0,0 25 16,0-25-16,0 25 15,1-25-15,-1 0 16,0 25 0,-25-1-16,1-24 15,24 25 1,0-25-16,0 25 15</inkml:trace>
  <inkml:trace contextRef="#ctx0" brushRef="#br0" timeOffset="257888.3833">13519 3076 0,'0'0'0,"-25"-25"16,0 0-16,-25 0 16,1-24-16,-26 24 15,-49-25-15,25 26 16,-50 24-16,25-25 15,-25 25-15,1 0 16,24 0-16,-50 49 16,75-49-16,-50 75 15,50-26-15,-50 1 16,25 24-16,-25 1 16,75-1-16,-50 1 15,-1-26-15,26 50 16,0-24-16,25-1 15,-26 26-15,1 24 16,50-50-16,-1 50 16,25-25-16,0 0 15,25 1-15,0 24 16,0 0 0,50 0-16,24 25 15,1-50-15,24 25 16,25 0-16,25 0 15,49-25-15,-24 25 16,24-25-16,26-24 16,48-26-16,-48 1 15,73 0-15,1-50 16,25 0-16,-26 0 16,50 0-16,-74 0 15,0-25-15,50-50 16,-100 26-16,25-75 15,-50 49-15,26-24 16,-76-25-16,1 25 16,-74-25-16,-26 25 15,-24-50-15,-25 49 16,-25-48-16,-74-1 16,-25-25-16,0 25 15,-99-49-15,74 99 16,-25 0-16,1-1 15,-1 26-15,0 24 16,1-24 0,-1-1-16,0 26 15,26 24-15,-26-49 16,25 24-16,-74-49 16,49 49-16,-24 1 15,24-1-15,-24 25 16,24 25-16,-24 0 15,24 0-15,-24 0 16,49 0-16,-25 0 16,1 0-16,-1 0 15,0 25-15,50 0 16,-49 0-16,24-1 16,50 1-16,-1 0 15,1 25-15,0-50 16,49 24-16,-24 1 15,24 0-15,-24 0 16,49 24-16,0-49 16,-24 25-16,24 0 15</inkml:trace>
  <inkml:trace contextRef="#ctx0" brushRef="#br0" timeOffset="349375.8792">11609 8880 0,'74'0'78,"2456"149"157</inkml:trace>
  <inkml:trace contextRef="#ctx0" brushRef="#br0" timeOffset="350872.3568">10443 11881 0,'0'-24'31,"25"24"48,49 0-64,25 0-15,0 0 16,25 0-16,0 0 15,50 0-15,0 0 16,-1 0-16,1 0 16,-50 0-1,-25 0-15,-24 0 16,-26 0-16,1 0 16</inkml:trace>
  <inkml:trace contextRef="#ctx0" brushRef="#br0" timeOffset="351809.0217">13345 11981 0,'25'0'62,"24"0"-62,26 0 16,24 0-16,0 0 16,75 0-16,-50 0 15,49 0-15,1 24 16,-50-24-16,99 0 15,-123 0-15,24 0 16,-25 0-16,-25 0 16,-24 0-16,-1 0 15,-24 0 1,0 0 0</inkml:trace>
</inkml:ink>
</file>

<file path=ppt/ink/ink14.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52:09.635"/>
    </inkml:context>
    <inkml:brush xml:id="br0">
      <inkml:brushProperty name="width" value="0.05292" units="cm"/>
      <inkml:brushProperty name="height" value="0.05292" units="cm"/>
      <inkml:brushProperty name="color" value="#FF0000"/>
    </inkml:brush>
  </inkml:definitions>
  <inkml:trace contextRef="#ctx0" brushRef="#br0">6325 4961 0,'0'-25'125,"-74"0"-110,-1 25 1,-24 0-16,0 0 16,0 0-16,-50 0 15,25 0-15,49 0 16,-24 0-16,25 0 15,24 0-15,1 0 16,-1 0-16,25 0 16,-24 25-1,24-25 1,-25 25-16,25 0 16,-24-25-16,-1 25 15,-24-1-15,24 1 16,0 0-16,-24 0 15,24 0-15,-49-1 16,25 1-16,-25 0 16,24-25-16,-24 25 15,25 0-15,-1-1 16,26 1-16,-26 0 16,26 0-16,-1 0 15,0-1-15,1 1 16,24-25-16,-25 50 15,1-25-15,-26 24 16,26-24-16,-1 25 16,0-26-16,-24 26 15,24-25-15,1 0 16,-1 24-16,-24-49 16,24 50-16,25-50 15,-24 50 1,24-1-1,0 1 1,25-25 0,0-1-16,0 1 15,0 0-15,0 25 16,0-26-16,50 26 16,24 24-1,-24-24-15,-1-25 16,1 0-16,49 24 15,-24-24-15,-26 0 16,50 24-16,-24-49 16,49 25-16,-25 25 15,0-50-15,50 25 16,0-1-16,-25 1 16,25-25-16,-25 25 15,25-25-15,-25 25 16,25-25-16,-50 25 15,0-25-15,0 24 16,25-24-16,-49 0 16,24 0-16,-25 0 15,1 25-15,24-25 16,0 0-16,0 0 16,25 25-1,0-25-15,-24 0 16,48 25-16,-48-25 15,-1 0-15,25 0 16,0 0-16,0 0 16,25 25-16,-50-25 15,25 0-15,25 0 16,-50 25-16,25-25 16,-25 0-16,25 0 15,-49 0-15,24 0 16,0 0-16,0 0 15,1 0-15,-26 0 16,25 0-16,0 0 16,25 0-16,1 0 15,-26 0-15,25 0 16,25 0-16,-50 0 16,25 0-16,25 0 15,-25 0-15,25 0 16,-25 0-16,0 0 15,24 0-15,-24 0 16,25 0-16,-50 0 16,25 0-16,0-25 15,-24 25-15,-1 0 16,0 0 0,0 0-16,1 0 15,-26-25-15,0 25 16,26 0-16,-1 0 15,50 0-15,-75 0 16,25 0-16,25 0 16,-49 0-16,49 0 15,-50 0-15,25 0 16,1 0-16,-1 0 16,-25 0-16,75 0 15,-74 0-15,49 0 16,-25 0-16,-25 0 15,50 0-15,-25 0 16,25 0-16,-24 0 16,48 0-16,-24-25 15,25 25-15,-25 0 16,50-25-16,-25 25 16,-25-25-16,49 25 15,-49 0-15,1 0 16,-1-24-1,24 24-15,-48 0 16,24-25-16,-25 25 16,25-25-16,-25 25 15,-25 0-15,26 0 16,-26 0-16,25-25 16,-24 25-16,-1-25 15,1 1-15,-1 24 16,0 0-16,1 0 15,-1-25-15,1 25 16,24-25-16,-25 0 16,-24 25-16,24 0 15,-24-25-15,24 1 16,1-1-16,-1 25 16,1-25-16,-1 25 15,0-25-15,50 0 16,-49 25-16,-1-24 15,1-1-15,-1 25 16,25 0-16,-24-25 16,-1 25-16,1 0 15,-1-25-15,0 0 16,1 25 0,-26 0-16,26 0 15,-1-24-15,1 24 16,-1-25-16,0 25 15,1 0-15,-1-25 16,-24 25-16,24 0 16,1 0-16,-26-25 15,26 25-15,-26-25 16,1 25-16,24 0 16,1 0-16,-26 0 15,1-24-15,-25 24 16,0 0 15,-1 0 16,1 0-16,0 0-15,0 0 31,0 0-32,-1 0 1,1 0 0,0 0-1,0 0 1,0 0-1,-1 0 1,1-25-16,0 25 16,0-25-1,0 0 1,-1 25-16,1-25 16,0 25-16,-25-24 15,25-1-15,0 0 16,0-25-1,-25 26 1,24 24 0,-24-50-16,25 25 15,0-25 1,-25 26-16,0-26 16,0 25-16,-25-49 15,0 24-15,-24 1 16,-1-1-16,0 0 15,-24 26 1,0-1-16,-1-25 16,-74 25-16,50 1 15,-74-1-15,-1 25 16,-24 0-16,-1-25 16,-24 25-16,-50 0 15,-25 0-15,-49 0 16,-75 25-16,1 0 15,-26 24-15,26 1 16,48-1-16,-23 1 16,73-25-16,-49 49 15,74-49-15,1-25 16,73 25-16,-24-25 16,0 0-16,-24 0 15,-1 0 1,49 0-16,26 0 15,24 25-15,-24-1 0,0 1 16,-1-25-16,-74 25 16,50 0-16,-50-25 15,50 25-15,-25-25 16,25 24-16,-2010 26 78,1985-50-62,-25-25-16,75 25 15,-25 0-15,49 0 16,-24 0-16,24 0 16,-25 0-16,26 0 15,-26-25-15,26 1 16,49 24-16,-50-25 15,75 25-15,-50-25 16,75 0-16,-26 25 16,1-25-16,25 25 15,-50-49-15,-25 24 16,25 0-16,-25 0 16,25 25-16,25-24 15,-25-1-15,25 25 16,-1-25-16,26 25 15,24-25-15,1 0 16,24 1-16,-49-1 16,49 0-1,0 25-15,-25 0 16,26-25-16,-1 0 16,0 25-16,25-24 109,-25 24-109</inkml:trace>
</inkml:ink>
</file>

<file path=ppt/ink/ink15.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53:01.218"/>
    </inkml:context>
    <inkml:brush xml:id="br0">
      <inkml:brushProperty name="width" value="0.05292" units="cm"/>
      <inkml:brushProperty name="height" value="0.05292" units="cm"/>
      <inkml:brushProperty name="color" value="#FF0000"/>
    </inkml:brush>
  </inkml:definitions>
  <inkml:trace contextRef="#ctx0" brushRef="#br0">17016 5829 0,'-25'0'79,"-1017"223"61,993-198-124,-26 0-16,1 25 0,24-50 15,-24 49-15,24-24 16,-49 49-16,25-24 16,-1 0-16,-24-1 15,49 1-15,-24 24 16,-25-24-16,49 24 16,-49-24-16,49 24 15,1-49-15,-1 25 16,1 24-16,-1-24 15,25-1-15,-24 1 16,24 0-16,-25-1 16,50 1-16,-49-1 15,24 1-15,0-25 16,0 24-16,0 1 16,0-25-16,-24 24 15,24 26-15,-25-1 16,1-24-1,-1-1-15,25 26 16,1-26-16,-51 26 16,50-25-16,1 24 15,-1-24-15,-25-1 16,25 1-16,1 24 16,-1-24-16,0-1 15,0 1-15,0 0 16,25-1-16,-24 1 15,-1-25 1,25 49-16,-25-49 0,25 0 16,-25 24-16,25-24 15,-25 0-15,25 0 16,0 49-16,0-49 16,0 25-16,0-1 15,0 1-15,0-1 16,25 26-16,0-26 15,0 1-15,24 0 16,-24 49-16,25-74 16,-25-1-16,24 26 15,1-25-15,-1 24 16,1-24-16,24 0 16,1 0-16,-26 0 15,26-25 1,-1 0-16,1 24 15,-1-24-15,25 25 16,-24-25-16,24 0 16,50 25-16,-50-25 15,0 0-15,25 25 16,0-25-16,0 0 16,-24 0-16,-26 0 15,25 0-15,-24 0 16,24 0-16,-25 0 15,1 0-15,-1 0 16,25 0-16,0 0 16,50 0-16,-25-25 15,25 0-15,25 25 16,24-25-16,-24 1 16,-1-26-16,26 25 15,-25-24-15,24-1 16,25-24-16,0-50 15,50 24-15,-49 1 16,24-25 0,-50 50-16,25-26 15,-49 1-15,24-25 16,1 0-16,-50 0 16,-1 25-16,1-25 15,-25 0-15,0 0 16,-24 25-16,-26-25 15,0 0-15,1 49 16,-26-74-16,-24 75 16,25-50-16,-25 25 15,-1 24-15,1-49 16,0 50-16,-25-25 16,0-1-16,0 1 15,0 0-15,0-25 16,-50 25-16,1 0 15,-1-1-15,25 26 16,-24-25-16,-1 49 16,-24-24-16,24-26 15,-24 51 1,-1-26-16,-24 26 0,25-1 16,-1-24-16,-49 24 15,50 1-15,-25-1 16,-1 0-1,26 50-15,-50-49 16,25-1-16,-50 25 16,25-24-16,0 24 15,25 25-15,-50 0 16,50 0-16,-1 0 16,-98 0-1,99 0-15,0 0 16,-1 0-16,1 25 15,25-25-15,24 25 16,-24-1-16,24 1 16,-49 0-16,49 0 15,1 0-15,-1-1 16,-24 1-16,24-25 16,0 25-16,26 0 15,-26-25-15,-24 49 16,49-24-16,-25-25 15,-24 50-15,-1-25 16,26-25-16,-26 49 16,-98 1-1,98-50 1,-24 25-16,0-1 16,24-24-16,1 25 15,0-25-15,-1 25 16,1-25-16,24 0 15,1 25-15,-26 0 16,50-25-16,0 24 16,-24 26-16,24-50 15,0 25-15,0-25 16,1 25-16,24-1 16,-25-24-16,0 25 15</inkml:trace>
  <inkml:trace contextRef="#ctx0" brushRef="#br0" timeOffset="10586.7726">15131 9153 0,'25'0'125,"-1"-25"-125,-24 0 15,25 25-15,0 0 16,0-24-16,0 24 16,-1-25-16,1 0 15,0 25-15,0-25 16,0 25-16,0-25 15,-1 25-15,1-25 16,0 25-16,0-24 16,0 24-1,-1 0 17,-24-25-17,25 25-15,-25-25 16,25 25-16,0 0 15,0-25 1,-1 25-16,1 0 16,0-25-16,0 1 15,0 24-15,24-25 16,-24 0 0,0 25-16,0 0 15,-1-25-15,1 25 16,0 0-1,-25-25-15,25 1 16,0 24-16,-1 0 16,1-25-16,25 0 15,-25 0 1,-1 25-16,1-25 16,0 25-16,0 0 15,0-24-15,-1-1 16,1 25-16,-25-25 15,25 25-15,0-25 16,0 25-16,-25-25 16,49 25-16,-49-24 15,25 24-15,25-25 16,-25 0-16,24 0 16,1 0-1,-1-24-15,1 49 16,0-50-16,-1 25 0,1 1 15,-25-1-15,24 25 16,-24-25 0,0 0-16,0 25 15,-1 0-15,-24-25 16,25 25-16,-25-24 16,25 24-16,-25-25 15,25 0-15,0 0 16,-1 25-1,1-25-15,0 0 16,0 1 0,0 24-16,24-25 15,-24 0 1,0 25-16,0-25 16,-1 0-16,26 1 15,-25-1 1,0 0-16,0 25 15,24-25-15,-24 0 16,0 1 0,24-1-1,1-25 1,0 25-16,-26 1 16,1 24-16,25-25 15,-25 0-15,24 0 0,-24 0 16,0 25-1,24-24-15,-49-1 16,25 25-16,0-25 16,0 25-16,0 0 15,-1-25-15,1 0 16,0 25-16,25-24 16,-26-1-1,1 0-15,0 0 16,0 25-16,24-25 15,-24 1-15,0-1 16,25 0-16,-25 0 16,24 0-16,-24 25 15,0-24-15,0-1 16,-25 0-16,49 0 16,1 25-1,-50-25-15,25 25 16,-1-24-16,1-1 31,0 0-31,0 0 16,0 25 15,-25-25 110,24 0-141,-24 1 31,25 24-31,-25-25 15,25 25 1,-25-25-16</inkml:trace>
  <inkml:trace contextRef="#ctx0" brushRef="#br0" timeOffset="50151.3535">9550 5631 0,'-25'-25'79,"-1116"-99"46,1067 149-110,-1-25-15,1 0 16,-50 49-16,49-24 15,1 25-15,-1-50 16,26 24-16,-50 26 16,-1-25-16,51 24 15,-1 1-15,-24 0 16,24-1-16,25 1 16,1 0-16,-1 24 15,25-24-15,0-1 16,0-24-16,0 25 15,0 24-15,0-24 16,0 24-16,0 25 16,0-24-16,25-26 15,-1 1-15,1-25 16,0 24-16,-25-24 16,25 25-16,0-25 15,49-1 1,-49 1-16,0 0 15,49 0-15,-24 0 16,-1 24-16,26-49 16,73 25-16,-48 0 15,49-25-15,-25 25 16,24-25-16,-24 24 16,-24-24-16,48 25 15,-24-25-15,25 25 16,-49-25-16,24 0 15,24 0-15,-24 0 16,25 0-16,-50 0 16,1 0-16,-1 0 15,25-25-15,-50 0 16,1 25-16,-1-24 16,1-26-16,-26 25 15,26 0-15,-26-24 16,1 24-16,-25-25 15,-1 1-15,-24-1 16,0 25-16,0-49 16,0 24-16,0 1 15,-24-51-15,-26 51 16,25-26 0,-24 26-16,-26-26 15,26 26-15,-51-26 0,26 26 16,0-26-1,-50 1-15,-1 49 16,-23-74-16,24 49 16,-25-24-16,0 49 15,0-25-15,25 26 16,25 24 0,-25 0-16,49 0 0,1 0 15,0 0-15,-1 0 16,26 0-16,-1 0 15,-24 0-15,-1 0 16,1 0-16,24 24 16,1-24-16,-26 25 15,26-25-15,-26 0 16,-24 25-16,24-25 16,26 0-16,-26 0 15,26 0-15,-1 25 16,1-25-16</inkml:trace>
  <inkml:trace contextRef="#ctx0" brushRef="#br0" timeOffset="61439.8877">19199 12675 0,'-25'0'0,"0"0"16,0 0-1,-24 0-15,24 0 16,-25 0-16,1 0 16,-1 0-16,-24 25 15,-1 0-15,1 0 16,24-1-16,1 1 15,-1 0-15,-24 0 16,49 0-16,0-1 16,-25 1-16,26 25 15,-1-1-15,0-24 16,0 25-16,0-1 16,1 1-16,-26 0 15,50-1-15,-50 1 16,26 49-16,24-49 15,-25 24-15,-25-24 16,50 24-16,0-24 16,-25-1-16,25 1 15,0-25-15,0 24 16,0-24-16,0 50 16,0-26-16,0-24 15,25 25 1,25 24-16,-25-49 15,24 24-15,1-24 16,24 25-16,-24-50 16,49 25-16,0-25 15,1 25-15,24-25 16,0 0-16,0 0 16,0 0-16,49-25 15,-74 0-15,50-25 16,-25 25-16,25-24 15,0-1-15,-25 1 16,-25-26-16,0 1 16,-24 49-16,-50-49 15,24 24-15,-24 0 16,-25-24-16,0 0 16,0-26-16,0 26 15,0-75-15,-74 50 16,-1-25-16,26 25 15,-51 24-15,1-24 16,0 0-16,-25 49 16,-25-49-16,0 25 15,-24 24 1,73 25-16,-48 0 16,48 25-16,1 0 15,25 0-15,-25 0 16,24 0-16,-24 25 15,24 25-15,1-1 16,-25 1-16,49 0 16,1-1-16,-1 1 15,25-1-15,-24 26 16,49-26-16,-25 1 16,25-25-16,-25 24 15,25 1-15,0-25 16,0 0-16,0-1 15</inkml:trace>
</inkml:ink>
</file>

<file path=ppt/ink/ink16.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58:01.529"/>
    </inkml:context>
    <inkml:brush xml:id="br0">
      <inkml:brushProperty name="width" value="0.05292" units="cm"/>
      <inkml:brushProperty name="height" value="0.05292" units="cm"/>
      <inkml:brushProperty name="color" value="#FF0000"/>
    </inkml:brush>
  </inkml:definitions>
  <inkml:trace contextRef="#ctx0" brushRef="#br0">3696 3870 0,'25'0'62,"24"-25"-46,1 25-16,24 0 16,-24 0-16,24 0 15,1 0-15,-1 0 16,1 0-16,-1 0 16,0 0-16,1 0 15,-1 0-15,1 0 16,-1 0-16,-24 0 15,24 0-15,1 0 16,-1 0-16,0 0 16,1 0-16,-1 0 15,1 0-15,-1 0 16,0 0-16,1 0 16,-1 0-1,-24 0-15,24 0 16,-24 0-16,24 0 15,1 0-15,-1 0 16,1 0-16,-1 0 16,0 0-16,-24 0 15,24 0-15,-24 0 16,24 25-16,1-25 16,-26 0-16,26 0 15,24 24-15,-25-24 16,26 0-16,-26 0 15,1 0-15,-1 25 16,50-25-16,-74 0 16,24 0-16,0 0 15,1 0-15,-1 0 16,1 0-16,-1 0 16,0 0-16,1 0 15,-1 0-15,1 0 16,-1 0-16,1 25 15,-26-25-15,26 0 16,-1 0-16,-24 25 16,24-25-16,0 0 15,1 0 1,24 0-16,-25 0 16,1 25-16,24-25 15,-49 0-15,49 0 16,-49 0-16,24 0 15,0 0-15,1 0 16,-1 0-16,-24 0 16,24 0-16,-24 0 15,24 24-15,-24-24 16,-1 0-16,26 0 16,-1 25-16,1-25 15,-1 0-15,25 0 16,-24 25-16,-1-25 15,25 0-15,1 0 16,24 0-16,-25 0 16,25 0-16,-25 0 15,0 0-15,50 0 16,-25 0-16,0 25 16,0-25-16,-49 0 15,49 0-15,-25 0 16,-25 0-16,50 0 15,-49 0 1,24 0-16,0 0 16,0 0-16,25 0 15,-24 0-15,-1 0 16,-25 0-16,1 0 16,24 0-16,-25 0 15,1 0-15,24 0 16,-25 0-16,26 0 15,-26 0-15,25 0 16,0 25-16,1-25 16,-1 0-16,25 0 15,-25 0-15,0 24 16,50-24-16,-25 0 16,-25 0-16,25 0 15,0 0-15,0 0 16,-24 0-16,48 0 15,-48 0 1,-1 0-16,0 0 0,-24 0 16,24 0-16,25 0 15,-50 0-15,25 0 16,1 0-16,24 0 16,-25 0-16,0 0 15,0 0 1,1 0-16,-1 0 0,50 0 15,-25 0 1,-25 0-16,50 0 16,-50 0-16,25 0 15,25-24-15,-25 24 16,25 0-16,-50 0 16,25 0-16,0 0 15,0 0-15,-25 0 16,0 0-16,1 0 15,-1 0-15,25 0 16,-50 0-16,25 0 16,-24 0-16,-1 0 15,1 0-15,-26 0 16,50 0-16,-24 0 16,-1 0-16,1 0 15,-1 0-15,-24 0 16,24 0-16,-24 0 15,-1 0-15,1 0 16,0 0-16,-1 0 16,1 0-16,-25-25 15,-1 25 1,26 0-16,-25 0 16,0 0-1</inkml:trace>
</inkml:ink>
</file>

<file path=ppt/ink/ink17.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8:59:46.729"/>
    </inkml:context>
    <inkml:brush xml:id="br0">
      <inkml:brushProperty name="width" value="0.05292" units="cm"/>
      <inkml:brushProperty name="height" value="0.05292" units="cm"/>
      <inkml:brushProperty name="color" value="#FF0000"/>
    </inkml:brush>
  </inkml:definitions>
  <inkml:trace contextRef="#ctx0" brushRef="#br0">18281 12923 0,'25'0'94,"24"25"-78,51-25-16,49 50 15,24-26-15,1 1 0,24 0 16,-24-25-1,24 25-15,-49-25 16,-25 25-16,0-25 16,-25 0-16,-49 0 15,0 0-15,-26 0 16,1 0 15,0 0-31,0 0 16,24 0-1,1 0-15,0 0 16,-1 0-16,1 0 16,-1 0-16,1 0 15,0 0-15,-1 0 16,1-25 0</inkml:trace>
  <inkml:trace contextRef="#ctx0" brushRef="#br0" timeOffset="1592.3645">18430 14560 0,'25'0'62,"24"0"-46,-24 0-1,25 0-15,24 0 16,25 0-16,25 0 16,-24 0-16,24 0 15,0 0-15,24 0 16,-24 0-16,-24 0 16,-1 0-16,-25 0 15,-24 0-15,24 0 16,1 0-16,-50 0 15,-1 0-15,1 0 16</inkml:trace>
  <inkml:trace contextRef="#ctx0" brushRef="#br0" timeOffset="2520.9316">18777 15354 0,'25'25'63,"25"-25"-48,-1 0-15,75 0 16,25 0-16,-50 25 16,75-25-16,-75 0 15,75 0-15,-75 25 16,25-25-16,0 0 15,0 0-15,0 0 16,25 0-16,-50 0 16,25 0-16,25 0 15,25 0-15,-50 0 16,24 0-16,-48 0 16,24 0-16,-25 0 15,0 0-15,-24 0 16,-1 0-16,-24 24 15,-1-24-15,-24 0 16,0 0-16,24 0 16,-24 25-16,0-25 15,25 0-15,24 25 16,-49-25-16,24 0 16,1 0-1,0 0-15,-1 0 0,-24 0 16,0 0-1,0 0-15</inkml:trace>
  <inkml:trace contextRef="#ctx0" brushRef="#br0" timeOffset="176223.6682">11683 9302 0,'-50'-25'93,"1"-25"-93,24 26 16,-49-26-16,24 0 16,0 1-16,-24-1 15,0 25-15,-1-74 16,-24 49-16,24-24 16,-24-25-16,50 49 15,-1 1-15,-24-51 16,-1 51-16,1-50 15,-1 24 1,26 1-16,-1 24 0,1-24 16,24-26-1,-25 51-15,25-1 16,-24 1-16,24-26 16,0 26-16,0 24 15,25 0-15,0 0 16,0 0-16,-24 25 15,24-24-15</inkml:trace>
  <inkml:trace contextRef="#ctx0" brushRef="#br0" timeOffset="177032.0137">10170 8384 0,'0'0'0,"0"-25"0,0 0 16,0-24 0,0 24-16,0-25 15,-25 1-15,25-26 16,-25 1-16,25-1 16,0 26-16,-24-50 15,24-1-15,-25 51 16,0-26-16,25 1 15,-25 0-15,25-1 16,-50 1-16,26-1 16,24 26-16,-25-1 15,25 25 1,0-24-16,-25 49 0,99 49 109,-24 1-109,0 0 16,24 24-16,-24 0 16,24 26-16,25-51 15,-49 26-15,0-26 16,-1-24-16,-49 25 15,50-26-15,-50 1 16</inkml:trace>
  <inkml:trace contextRef="#ctx0" brushRef="#br0" timeOffset="178103.2801">14833 8905 0,'25'0'94,"25"-25"-78,-1 25-16,26-25 15,-26 25-15,50-49 16,25 24-16,-24-25 15,49 25-15,-75 1 16,50-26-16,-50 0 16,-24 26-16,0-1 15,-26 0-15,1-25 16,-25 26-16,25-1 16,0 0-16,-25 0 15,0 0-15,25 25 16,-25-24-16,0-1 15,0 0 1</inkml:trace>
  <inkml:trace contextRef="#ctx0" brushRef="#br0" timeOffset="178791.9401">15999 8037 0,'0'0'0,"25"-25"0,49 0 16,-49 25-16,25-50 15,-26 50-15,26-24 16,-25-1-16,0 25 15,-1 0-15,1 74 79,-25-24-79,25 0 15,-25-1-15,0 1 16,0-1-16,0 1 15,0 0-15,0-1 16,0-24-16,0 0 16,0 0-16,0-1 15,-25-24-15</inkml:trace>
  <inkml:trace contextRef="#ctx0" brushRef="#br0" timeOffset="185703.5664">16818 11038 0,'-25'0'172,"-25"0"-156,1 0-16,-1 0 15,-24 0-15,-26 0 16,26 0-16,24 0 16,-24 0-16,24 0 15,25 0-15,1 0 16,-1 0 93,0 0-93,-25-50 0,26 50-1,-26-24-15,0 24 0,26-25 16,-26 25-1,25 0-15,0-25 16,1 25 234,-1-25-219,-25 25-15</inkml:trace>
  <inkml:trace contextRef="#ctx0" brushRef="#br0" timeOffset="186841.0703">15429 10914 0,'-25'-25'94,"0"-24"-78,25 24-16,-25 0 15,0-25-15,0 26 16,1-1-16,-1 0 15,0 0 1,25 0-16,-25 25 16,25-24 31,0-1-32,-25 25-15,25-25 16,0 0-1,0 0 1,0 1 0,50 24 109,0 0-110,24 0-15,-24 0 16,24 0-16,-24 0 16,24 0-16,-24 0 15,-1 24-15,-24-24 16,0 0-16</inkml:trace>
  <inkml:trace contextRef="#ctx0" brushRef="#br0" timeOffset="188191.1298">14436 14039 0,'0'-24'16,"-24"24"0,24-25-16,-25-25 15,0 25-15,0-24 16,0-1-16,-24 25 15,24-49-15,0 0 16,0 49-16,-24-50 16,24-24-16,0 50 15,-25-1-15,50 25 16,-24-49-16,-1 49 16,0 0-16,0-25 15,0 26 1,25-1-16,-24-25 15,-1 50-15,25-49 16,-25 24-16,25 0 16,0 0-16,-25 0 15,0 1-15,25-26 16,0 25-16,-24 0 16,24 1-16,-25-1 15,25 0-15,0 0 16,0 0-1,0 1 17</inkml:trace>
  <inkml:trace contextRef="#ctx0" brushRef="#br0" timeOffset="188943.6076">13568 12874 0,'0'-50'31,"0"0"-15,0 1-16,25-1 15,-25-24-15,0 24 16,25 1-16,-25-26 16,0 1-16,0 49 15,0 0-15,0 0 16,0 1-16,0-1 15,25 0 1,-25 0 0,0 0 15,24 25-31,1 0 62,25 50-46,-25-25-16,-1 0 16,26-1-16,-25 26 15,24-25-15,-24 0 16,0-25-16</inkml:trace>
  <inkml:trace contextRef="#ctx0" brushRef="#br0" timeOffset="190928.6802">10964 13593 0,'0'-25'63,"0"0"-48,24-24-15,1 24 16,0-25-16,0 1 16,0-1-1,-25 1-15,24-1 16,26 0-16,-50-24 15,25 49-15,0 0 16,-25-24-16,25 24 16,-1 0-16,-24 0 15,25-24 1,0 49-16,-25-25 16,25 25-1,-25-25 1,0 0-16,25 25 15,-25-25-15</inkml:trace>
  <inkml:trace contextRef="#ctx0" brushRef="#br0" timeOffset="191624.411">11237 12675 0,'49'-49'0,"1"24"16,-1-25-16,26 25 15,-26-49-15,1 74 16,0-50-16,-1 26 16,-24-1-16,0 0 15,24 25-15,-49-25 16,25 25-16,-25 25 109,25 25-109,-25-26 16,0 26-16,0-25 16,0 0-16,0-1 15,0 1-15,0 0 16,0 0-1</inkml:trace>
</inkml:ink>
</file>

<file path=ppt/ink/ink18.xml><?xml version="1.0" encoding="utf-8"?>
<inkml:ink xmlns:inkml="http://www.w3.org/2003/InkML">
  <inkml:definitions>
    <inkml:context xml:id="ctx0">
      <inkml:inkSource xml:id="inkSrc0">
        <inkml:traceFormat>
          <inkml:channel name="X" type="integer" max="2390" units="cm"/>
          <inkml:channel name="Y" type="integer" max="768" units="cm"/>
          <inkml:channel name="T" type="integer" max="2.14748E9" units="dev"/>
        </inkml:traceFormat>
        <inkml:channelProperties>
          <inkml:channelProperty channel="X" name="resolution" value="86.28159" units="1/cm"/>
          <inkml:channelProperty channel="Y" name="resolution" value="49.23077" units="1/cm"/>
          <inkml:channelProperty channel="T" name="resolution" value="1" units="1/dev"/>
        </inkml:channelProperties>
      </inkml:inkSource>
      <inkml:timestamp xml:id="ts0" timeString="2020-10-29T09:01:29.521"/>
    </inkml:context>
    <inkml:brush xml:id="br0">
      <inkml:brushProperty name="width" value="0.05292" units="cm"/>
      <inkml:brushProperty name="height" value="0.05292" units="cm"/>
      <inkml:brushProperty name="color" value="#FF0000"/>
    </inkml:brush>
  </inkml:definitions>
  <inkml:trace contextRef="#ctx0" brushRef="#br0">4093 12923 0,'0'-25'0,"25"25"31,-1 0-15,26-24 0,-25 24-16,24-25 15,26 25-15,-1 0 16,25 0-16,-24 0 15,49-25-15,25 25 16,24-25-16,-24 25 16,25 0-16,-25 0 15,-1 0-15,1 0 16,-25 0-16,25 0 16,-50 0-1,25 0-15,25 25 16,-25-25-16,0 0 15,-25 0-15,1 25 16,-1-25-16,0 0 16,50 25-16,-75-25 15,26 0-15,-1 24 16,0-24-16,25 0 16,-25 0-16,-24 0 15,-1 25-15,1-25 16,-1 0-16,0 25 15,-24-25-15,24 0 16,1 0-16,-26 25 16,26-25-16,-1 0 15,1 25-15,-1-25 16,25 0-16,-24 0 16,-1 24-16,25-24 15,25 0-15,-49 0 16,24 0-1,0 0-15,0 25 0,25-25 16,0 0 0,-24 0-16,24 0 15,-25 0-15,25 0 16,-25 0-16,25 0 16,-25 25-16,75-25 15,-75 0-15,50 0 16,-50 0-16,25 0 15,-24 0-15,24 0 16,-25 0-16,0 0 16,25 25-16,-50-25 15,26 25-15,24-25 16,-25 24-16,25-24 16,-25 0-16,25 0 15,0 25-15,-25-25 16,50 0-16,-50 25 15,50-25-15,-49 0 16,24 0-16,-25 0 16,0 0-16,0 0 15,-24 0-15,24 0 16,-25 0-16,1 0 16,24 0-16,-25 0 15,1 0-15,-1 0 16,1 0-1,-1 0-15,0 0 16,1-25-16,-1 25 16,25 0-16,1-25 15,-26 25-15,25 0 16,0 0-16,-24 0 16,24 0-16,0 0 15,1-24-15,-1 24 16,25-25-16,-25 25 15,25-25-15,0 0 16,0 25-16,0-25 16,-49 1-16,24 24 15,-25 0-15,1 0 16,-1-25-16,-24 25 16,-1 0-16,-24 0 15,25-25-15,-26 25 16,1 0-16,0 0 15</inkml:trace>
  <inkml:trace contextRef="#ctx0" brushRef="#br0" timeOffset="24520.92">4341 13990 0,'25'0'63,"24"0"-48,26 0-15,24 0 16,0 0-16,50 0 16,-25 0-16,25 0 15,0-25-15,-1 25 16,-24 0-16,0 0 16,-24 0-16,-26 0 15,-24 0-15,-1 0 16,1 0-16,0 0 15,-1 0-15,-24 0 16,0 0-16,0 0 16,-1 0-16,1 0 15,0-25-15,0 25 16,0 0-16,24 0 16,26 0-16,-51 0 15,26 0-15,0 0 16,24 0-16,-24 0 15,-1 0-15,1 0 16,24 0-16,-24 0 16,0 0-16,-1 0 15,1 0-15,-1 0 16,1 0 0,0 0-16,-26 0 15,1 0-15,25 0 16,-25 0-16,-1-25 15,1 25-15,0 0 16,0 0-16,24 0 16,-24 0-16,0 0 15,0 0-15,24 0 16,-24 0-16,0 0 16,25 0-16,-26 0 15,26 0-15,-25 0 16,0 0-16,24 0 15,1 0-15,-1 0 16,1 0-16,0 0 16,-1 0-16,26 0 15,-26 0-15,26 0 16,-26 0-16,1 0 16,0 0-16,-1 0 15,-24 0-15,49 0 16,-24 0-16,-25 0 15,24 0-15,1 0 16,0 0-16,24 0 16,-24 0-1,-26 0-15,26 0 16,-25 0-16,25 0 16,24 0-16,-49 0 15,0 0-15,24 0 16,1 0-16,-1 0 15,26 0-15,-26 0 16,26 0-16,-1 0 16,1 0-16,-26 0 15,26 0-15,-1 0 16,0 0-16,1 0 16,-1 0-16,1 0 15,-1 0-15,-24 0 16,24 0-16,-24 0 15,24 0-15,1 0 16,-26 0-16,26 0 16,-1 0-16,0 0 15,1 0-15,-1 0 16,1 0 0,-26 0-16,26 0 0,-1 0 15,1 0 1,-1 0-16,-24 0 15,-1 0-15,26 0 16,-26 0-16,26 0 16,-26 0-16,26 0 15,-26 0-15,26 0 16,-1 0-16,0 0 16,26 0-16,-26 0 15,25 0-15,-24 0 16,24 0-16,-25 0 15,1 0-15,-1 0 16,1 0-16,-26 0 16,26 0-16,-26 0 15,26 0-15,-1 0 16,1 0-16,-1 0 16,-24 0-16,24 0 15,0 0-15,-24 0 16,24 0-16,1 0 15,-26 0-15,26 0 16,-1 0-16,1 0 16,-1 0-16,0 25 15,1-25 1,24 0-16,-24 0 16,-1 0-16,25 0 15,-24 0-15,-1 0 16,0 0-16,1 0 15,-26 0-15,26 0 16,-1 0-16,-24 0 16,24 0-16,-24 25 15,24-25-15,1 0 16,24 0-16,-25 0 16,1 0-16,24 0 15,-25 0-15,1 0 16,24 0-16,-49 0 15,24 0-15,0 0 16,1 0-16,-1 0 16,-24 0-16,24 0 15,-24 0-15,24 0 16,-24 0-16,24 0 16,-24 0-16,24 0 15,1 0-15,-1 0 16,1 0-16,-26 0 15,26 0 1,-1 0-16,0 0 0,-24 0 16,24 25-1,1-25-15,-1 0 16,-24 0-16,24 0 16,-24 0-16,0 0 15,-1 0-15,26 0 16,-26 0-16,-24 0 15,49 0-15,-49 0 16,0 0-16,0 0 16</inkml:trace>
  <inkml:trace contextRef="#ctx0" brushRef="#br0" timeOffset="61431.8078">4589 16743 0,'25'0'63,"24"0"-48,26 0 1,-26 0-16,1 0 16,24 0-16,1 0 15,-1 0-15,1 0 16,-1 0-1,0 0-15,1 25 16,-1-25-16,1 25 16,-26-25-16,1 25 15,-1-25-15,1 0 16,0 0-16,-26 0 16,26 0-16,0 24 15,-1-24-15,-24 25 16,25-25-16,24 0 15,-24 0-15,-1 0 16,1 0-16,24 0 16,1 0-16,-1 0 15,-24 0-15,-1 0 16,1 0-16,24 25 16,-49-25-16,25 0 15,-1 0-15,-24 0 16,50 0-16,-50 0 15,24 0-15,26 25 16,-26-25 0,26 0-16,24 0 0,0 0 15,0 0 1,50 0-16,-50 0 16,25 0-16,0 0 15,0 0-15,0 0 16,-24 0-16,24 0 15,-25 0-15,0 0 16,0 0-16,-24 0 16,24 0-16,-25 0 15,1 0-15,-1 0 16,1 0-16,-1 0 16,25 0-16,-49 0 15,24 0-15,1 0 16,-1 0-16,0 0 15,1 0-15,-1 0 16,-24 0-16,24 0 16,-24 0-16,0 0 15,-1 0-15,1 0 16,-25 0-16,24 0 16,-24 0-16,0 0 15,0 0-15,24 0 16,1 0-16,-1 0 15,1 0-15,0 0 16,-1 0-16,1 0 16,-1 0-1,1 0-15,0 0 16,-26 0-16,26 0 16,0 0-16,-26 0 15,1 0-15,0 0 16</inkml:trace>
  <inkml:trace contextRef="#ctx0" brushRef="#br0" timeOffset="99664.0127">5308 16966 0,'-25'0'93,"-24"0"-77,-1 0-16,-24 0 16,-1 0-16,1 0 15,-25 25-15,24 0 16,-49 0-16,50 0 15,24-25 1,-24 0-16,24 24 16,1 1-16,24-25 15,0 0 1,0 25-16,25 0 16,-25-25-16,1 25 15,-1-25 1,0 24-16,0-24 15,25 50-15,-25-50 16,1 25-16,-1 0 31,25-1-31,0 1 32,0 0-1,25-25-31,-1 0 15,1 0-15,25 25 16,-1-25-16,1 25 16,24-25-16,1 0 15,49 24 1,25-24-16,24 25 16,-24-25-16,25 0 15,-25 0-15,-1 25 16,1-25-16,-50 0 15,1 0-15,-26 0 16,1 0-16,-1 25 16,-24-25-16,-1 0 15,26 0-15,-1 0 16,0 0-16,1 0 16,-1 0-16,-24 0 15,24 0-15,25 0 16,-24 0-16,-1 25 15,1-25-15,24 0 16,-25 25-16,1-25 16,-1 0-16,25 0 15,-24 0-15,-1 0 16,1 24-16,24-24 16,-25 0-16,25 0 15,-24 0-15,-1 0 16,1 0-16,-26 0 15,1 0-15,24 0 16,-24 0-16,0 0 16,-26 0-1,26 0-15,0 0 16,24 0-16,0 0 16,-24 0-16,0 0 15,24 0-15,-24 0 16,24 25-16,1-25 15,-26 0-15,26 0 16,-1 0-16,0 0 16,1 0-16,-1 0 15,1 0-15,24 0 16,-50 0-16,26 0 16,-1 0-16,1 0 15,-26 0-15,26 0 16,-1 0-16,-24 0 15,24 0-15,1 0 16,-1 0-16,-24-25 16,24 1-16,-24-1 15,-1 25-15,26-50 16,-26 25-16,-24 0 16,25 1-16,-26-1 15,1 0-15,-25 0 31,0 0-15,25 25-16,-25-24 16,0-1-1,25 25-15,-25-25 16,0 0-16,25 25 16,-1-25-16,-24 1 15,25-1 1,-25 0-1,0 0 32,-25 0-47,-24 1 16,-26 24-16,1-25 16,0 0-16,-1 25 15,-24-25-15,25 25 16,-26-25-16,1 25 15,25 0-15,-1 0 16,1 0-16,-1 0 16,26 0-16,-26 0 15,26 0-15,-26 25 16,26-25-16,24 0 16,0 25-1,-24-25-15,24 0 16,0 0-16,-25 0 15,1 0-15,-1 0 16,25 0-16,-24 0 16,-1 0-16,-24 25 15,-1-25-15,1 0 16,-1 0-16,26 0 16,-26 0-16,1 25 15,0-25-15,-1 0 16,26 0-16,-26 24 15,26-24-15,-1 0 16,0 0-16,1 0 16,-26 25-16,51-25 15,-1 0-15,0 0 16,0 0 0,0 0-16,-24 0 15,-1 0-15,-24 0 16,24 0-16,-24 0 15,-1-25-15,-24 25 16,25 0-16,-26 0 16,26 0-1,24 0-15,-24 0 16,24 0-16,-24 0 16,24 0-16,-24 0 15,0 0-15,24 0 16,-25 0-16,26 0 15,-50 0-15,49 0 16,0 0-16,26-24 16,-26 24-16,25 0 15,0-25-15,1 25 16,-1 0-16,0 0 16,-49-25-16,24 25 15,25-25-15,-24 25 16,-1 0-16,0 0 15,26 0-15,-1 0 16,-25 0-16,25 0 94,1 0-79,-26 0 1,0 0 0,25 0-16,1 0 15,-1 0-15</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6:14.97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5107 5953 0,'26'0'78,"27"0"-78,-26 0 15,634 0 48,-158-26-16,-371-1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22.45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7276 15187 0,'27'0'63,"26"0"-48,370 0 32,27 0 0,-212-26 0,27 26 15,211-80-15,-212 27 0,-237 53 0,-27-26 0,212 26 15,-54 0-15,28 26 0,105-26 0,-212 0 0,53 0 15,80 0-15</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23.72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7832 15293 0,'26'0'47,"27"0"-31,159 26-1,661 27 48,-370-53-16,-318-26-1,-53-27 1,186 53 0,-1 0 16,-184 0-16</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29.20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7250 16325 0,'26'0'63,"1"0"-63,-1-27 31,160 27 16,184 0 0,-53 0 15,-184 0-15,25-26 0,239 26 0,0 0 0,-106 0 15,-106-27-15,54 1 0,78-27 0,-132 53 0,-132 0 15</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30.39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7991 16325 0,'0'-27'16,"238"27"15,688 0 16,-291 0 16,-397-26-16,-132 26-1,-27-27 1,106 27 0,107 0 16,51 0-16,-290 27-1</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31.70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9658 16457 0,'26'0'47,"1"0"-32,105 0 17,238 0 14,-132 0 1</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33.53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14261 16325 0,'27'0'47,"26"0"-31,264 26 15,239 1 31,-212 26-15,-159-27 0,-53-26 0,-79 0 0,27 0 15,131 0-15,-158 0 0,-26 0 0,52 0 0,27 0 15,-80 0-62,54 0 47</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720" units="cm"/>
          <inkml:channel name="T" type="integer" max="2.14748E9" units="dev"/>
        </inkml:traceFormat>
        <inkml:channelProperties>
          <inkml:channelProperty channel="X" name="resolution" value="24.56814" units="1/cm"/>
          <inkml:channelProperty channel="Y" name="resolution" value="24.57338" units="1/cm"/>
          <inkml:channelProperty channel="T" name="resolution" value="1" units="1/dev"/>
        </inkml:channelProperties>
      </inkml:inkSource>
      <inkml:timestamp xml:id="ts0" timeString="2017-04-19T12:37:34.79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14129 16298 0,'27'0'47,"-1"0"-47,344 0 46,398 0 1,-451 0 0,-52 0 16,-159-26-16,-80 26 93,1 0-124,131 0 31,54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126453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it-IT" altLang="it-IT" smtClean="0"/>
              <a:t>Geografia delle Reti EC 503</a:t>
            </a:r>
          </a:p>
          <a:p>
            <a:pPr>
              <a:spcBef>
                <a:spcPct val="0"/>
              </a:spcBef>
            </a:pPr>
            <a:r>
              <a:rPr lang="it-IT" altLang="it-IT" smtClean="0"/>
              <a:t>I Modulo</a:t>
            </a:r>
          </a:p>
          <a:p>
            <a:pPr>
              <a:spcBef>
                <a:spcPct val="0"/>
              </a:spcBef>
            </a:pPr>
            <a:r>
              <a:rPr lang="it-IT" altLang="it-IT" smtClean="0"/>
              <a:t>Giuseppe Borruso</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A5A8F4-6E4E-4636-BD8A-1F886DBB796D}" type="slidenum">
              <a:rPr lang="it-IT" altLang="it-IT" smtClean="0"/>
              <a:pPr>
                <a:spcBef>
                  <a:spcPct val="0"/>
                </a:spcBef>
              </a:pPr>
              <a:t>1</a:t>
            </a:fld>
            <a:endParaRPr lang="it-IT" altLang="it-IT" smtClean="0"/>
          </a:p>
        </p:txBody>
      </p:sp>
      <p:sp>
        <p:nvSpPr>
          <p:cNvPr id="6148" name="Rectangle 2"/>
          <p:cNvSpPr>
            <a:spLocks noChangeArrowheads="1" noTextEdit="1"/>
          </p:cNvSpPr>
          <p:nvPr>
            <p:ph type="sldImg"/>
          </p:nvPr>
        </p:nvSpPr>
        <p:spPr>
          <a:xfrm>
            <a:off x="1143000" y="685800"/>
            <a:ext cx="4572000" cy="3429000"/>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smtClean="0"/>
              <a:t>Università degli Studi di Trieste</a:t>
            </a:r>
          </a:p>
          <a:p>
            <a:r>
              <a:rPr lang="it-IT" altLang="it-IT" smtClean="0"/>
              <a:t>Email. giuseppe.borruso@econ.units.it</a:t>
            </a:r>
          </a:p>
          <a:p>
            <a:r>
              <a:rPr lang="it-IT" altLang="it-IT" smtClean="0"/>
              <a:t>Tel. 040 558 7008</a:t>
            </a:r>
          </a:p>
          <a:p>
            <a:r>
              <a:rPr lang="it-IT" altLang="it-IT" smtClean="0"/>
              <a:t>Nei lucidi segnati con l’asterisco (*) in nota è stato elaborato del materiale didattico prodotto da Jean-Paul Rodrigue (v. riferimenti copyright a seguire): il sottoscritto ha provveduto a  tradurre, elaborare e adattare il materiale al corso in oggetto. </a:t>
            </a:r>
          </a:p>
          <a:p>
            <a:pPr eaLnBrk="1" hangingPunct="1">
              <a:spcBef>
                <a:spcPct val="0"/>
              </a:spcBef>
            </a:pPr>
            <a:r>
              <a:rPr lang="en-US" altLang="it-IT" smtClean="0">
                <a:solidFill>
                  <a:srgbClr val="1C1C1C"/>
                </a:solidFill>
              </a:rPr>
              <a:t>Copyright © 1998-2010, Dr. Jean-Paul Rodrigue, Dept. of Global Studies &amp; Geography, Hofstra University. For personal or classroom use ONLY. </a:t>
            </a:r>
            <a:endParaRPr lang="it-IT" altLang="it-IT" smtClean="0"/>
          </a:p>
        </p:txBody>
      </p:sp>
    </p:spTree>
    <p:extLst>
      <p:ext uri="{BB962C8B-B14F-4D97-AF65-F5344CB8AC3E}">
        <p14:creationId xmlns:p14="http://schemas.microsoft.com/office/powerpoint/2010/main" val="3720832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xfrm>
            <a:off x="3884916" y="8684826"/>
            <a:ext cx="2971479" cy="457711"/>
          </a:xfrm>
          <a:prstGeom prst="rect">
            <a:avLst/>
          </a:prstGeom>
          <a:noFill/>
        </p:spPr>
        <p:txBody>
          <a:bodyPr/>
          <a:lstStyle/>
          <a:p>
            <a:fld id="{260944BF-7BAC-4AE4-953B-7A066BD5962F}" type="slidenum">
              <a:rPr lang="en-US" smtClean="0"/>
              <a:pPr/>
              <a:t>18</a:t>
            </a:fld>
            <a:endParaRPr lang="en-US" smtClean="0"/>
          </a:p>
        </p:txBody>
      </p:sp>
      <p:sp>
        <p:nvSpPr>
          <p:cNvPr id="307203" name="Rectangle 2"/>
          <p:cNvSpPr>
            <a:spLocks noGrp="1" noRot="1" noChangeAspect="1" noChangeArrowheads="1" noTextEdit="1"/>
          </p:cNvSpPr>
          <p:nvPr>
            <p:ph type="sldImg"/>
          </p:nvPr>
        </p:nvSpPr>
        <p:spPr>
          <a:xfrm>
            <a:off x="1143000" y="685800"/>
            <a:ext cx="4572000" cy="3429000"/>
          </a:xfrm>
          <a:ln/>
        </p:spPr>
      </p:sp>
      <p:sp>
        <p:nvSpPr>
          <p:cNvPr id="307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xfrm>
            <a:off x="3884916" y="8684826"/>
            <a:ext cx="2971479" cy="457711"/>
          </a:xfrm>
          <a:prstGeom prst="rect">
            <a:avLst/>
          </a:prstGeom>
          <a:noFill/>
        </p:spPr>
        <p:txBody>
          <a:bodyPr/>
          <a:lstStyle/>
          <a:p>
            <a:fld id="{8C9031B0-365A-433B-8C57-11BF49477E42}" type="slidenum">
              <a:rPr lang="en-US" smtClean="0"/>
              <a:pPr/>
              <a:t>10</a:t>
            </a:fld>
            <a:endParaRPr lang="en-US" smtClean="0"/>
          </a:p>
        </p:txBody>
      </p:sp>
      <p:sp>
        <p:nvSpPr>
          <p:cNvPr id="166915" name="Rectangle 2"/>
          <p:cNvSpPr>
            <a:spLocks noGrp="1" noRot="1" noChangeAspect="1" noChangeArrowheads="1" noTextEdit="1"/>
          </p:cNvSpPr>
          <p:nvPr>
            <p:ph type="sldImg"/>
          </p:nvPr>
        </p:nvSpPr>
        <p:spPr>
          <a:xfrm>
            <a:off x="1143000" y="685800"/>
            <a:ext cx="4572000" cy="3429000"/>
          </a:xfrm>
          <a:ln/>
        </p:spPr>
      </p:sp>
      <p:sp>
        <p:nvSpPr>
          <p:cNvPr id="166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xfrm>
            <a:off x="3884916" y="8684826"/>
            <a:ext cx="2971479" cy="457711"/>
          </a:xfrm>
          <a:prstGeom prst="rect">
            <a:avLst/>
          </a:prstGeom>
          <a:noFill/>
        </p:spPr>
        <p:txBody>
          <a:bodyPr/>
          <a:lstStyle/>
          <a:p>
            <a:fld id="{50496DAF-C6D9-4195-BFBC-2BBBC33729A1}" type="slidenum">
              <a:rPr lang="en-US" smtClean="0"/>
              <a:pPr/>
              <a:t>11</a:t>
            </a:fld>
            <a:endParaRPr lang="en-US" smtClean="0"/>
          </a:p>
        </p:txBody>
      </p:sp>
      <p:sp>
        <p:nvSpPr>
          <p:cNvPr id="94211" name="Rectangle 2"/>
          <p:cNvSpPr>
            <a:spLocks noGrp="1" noRot="1" noChangeAspect="1" noChangeArrowheads="1" noTextEdit="1"/>
          </p:cNvSpPr>
          <p:nvPr>
            <p:ph type="sldImg"/>
          </p:nvPr>
        </p:nvSpPr>
        <p:spPr>
          <a:xfrm>
            <a:off x="1143000" y="685800"/>
            <a:ext cx="4572000" cy="3429000"/>
          </a:xfrm>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43000" y="685800"/>
            <a:ext cx="4573588" cy="3429000"/>
          </a:xfrm>
          <a:ln/>
        </p:spPr>
      </p:sp>
      <p:sp>
        <p:nvSpPr>
          <p:cNvPr id="20483" name="Rectangle 3"/>
          <p:cNvSpPr>
            <a:spLocks noGrp="1" noChangeArrowheads="1"/>
          </p:cNvSpPr>
          <p:nvPr>
            <p:ph type="body" idx="1"/>
          </p:nvPr>
        </p:nvSpPr>
        <p:spPr>
          <a:xfrm>
            <a:off x="915042" y="4344607"/>
            <a:ext cx="5027916" cy="41135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73" tIns="45537" rIns="91073" bIns="45537"/>
          <a:lstStyle/>
          <a:p>
            <a:r>
              <a:rPr lang="en-US" altLang="it-IT" smtClean="0"/>
              <a:t>Source: Adapted from Peters and Larkin, 1999.</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6522" y="8702374"/>
            <a:ext cx="2971478" cy="45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fld id="{1C866341-07DB-4A95-B02D-20267A23727F}" type="slidenum">
              <a:rPr lang="en-US" altLang="it-IT"/>
              <a:pPr algn="r">
                <a:spcBef>
                  <a:spcPct val="0"/>
                </a:spcBef>
              </a:pPr>
              <a:t>15</a:t>
            </a:fld>
            <a:endParaRPr lang="en-US" altLang="it-IT"/>
          </a:p>
        </p:txBody>
      </p:sp>
      <p:sp>
        <p:nvSpPr>
          <p:cNvPr id="21507" name="Rectangle 2"/>
          <p:cNvSpPr>
            <a:spLocks noGrp="1" noRot="1" noChangeAspect="1" noChangeArrowheads="1" noTextEdit="1"/>
          </p:cNvSpPr>
          <p:nvPr>
            <p:ph type="sldImg"/>
          </p:nvPr>
        </p:nvSpPr>
        <p:spPr>
          <a:xfrm>
            <a:off x="1158875" y="681038"/>
            <a:ext cx="4541838" cy="3406775"/>
          </a:xfrm>
          <a:ln/>
        </p:spPr>
      </p:sp>
      <p:sp>
        <p:nvSpPr>
          <p:cNvPr id="21508" name="Rectangle 3"/>
          <p:cNvSpPr>
            <a:spLocks noGrp="1" noChangeArrowheads="1"/>
          </p:cNvSpPr>
          <p:nvPr>
            <p:ph type="body" idx="1"/>
          </p:nvPr>
        </p:nvSpPr>
        <p:spPr>
          <a:xfrm>
            <a:off x="915042" y="4312435"/>
            <a:ext cx="5027916" cy="416327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r>
              <a:rPr lang="en-US" altLang="it-IT" smtClean="0"/>
              <a:t>Source: adapted from P. Hugill, (1995), p. 213.</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xfrm>
            <a:off x="1143000" y="685800"/>
            <a:ext cx="4572000" cy="3429000"/>
          </a:xfrm>
          <a:ln/>
        </p:spPr>
      </p:sp>
      <p:sp>
        <p:nvSpPr>
          <p:cNvPr id="11981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a:xfrm>
            <a:off x="3884916" y="8684826"/>
            <a:ext cx="2971479" cy="457711"/>
          </a:xfrm>
          <a:prstGeom prst="rect">
            <a:avLst/>
          </a:prstGeom>
        </p:spPr>
        <p:txBody>
          <a:bodyPr/>
          <a:lstStyle/>
          <a:p>
            <a:pPr>
              <a:defRPr/>
            </a:pPr>
            <a:fld id="{1B100046-D135-4533-B0E5-4631DA2310B9}"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Shape 15"/>
        <p:cNvGrpSpPr/>
        <p:nvPr/>
      </p:nvGrpSpPr>
      <p:grpSpPr>
        <a:xfrm>
          <a:off x="0" y="0"/>
          <a:ext cx="0" cy="0"/>
          <a:chOff x="0" y="0"/>
          <a:chExt cx="0" cy="0"/>
        </a:xfrm>
      </p:grpSpPr>
      <p:grpSp>
        <p:nvGrpSpPr>
          <p:cNvPr id="16" name="Shape 16"/>
          <p:cNvGrpSpPr/>
          <p:nvPr/>
        </p:nvGrpSpPr>
        <p:grpSpPr>
          <a:xfrm>
            <a:off x="0" y="914400"/>
            <a:ext cx="8724900" cy="2381250"/>
            <a:chOff x="0" y="576"/>
            <a:chExt cx="5496" cy="1500"/>
          </a:xfrm>
        </p:grpSpPr>
        <p:sp>
          <p:nvSpPr>
            <p:cNvPr id="17" name="Shape 17"/>
            <p:cNvSpPr/>
            <p:nvPr/>
          </p:nvSpPr>
          <p:spPr>
            <a:xfrm>
              <a:off x="144" y="576"/>
              <a:ext cx="1500" cy="1500"/>
            </a:xfrm>
            <a:prstGeom prst="ellipse">
              <a:avLst/>
            </a:prstGeom>
            <a:noFill/>
            <a:ln w="12700" cap="flat" cmpd="sng">
              <a:solidFill>
                <a:schemeClr val="accent1"/>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8" name="Shape 18"/>
            <p:cNvSpPr/>
            <p:nvPr/>
          </p:nvSpPr>
          <p:spPr>
            <a:xfrm>
              <a:off x="0" y="1056"/>
              <a:ext cx="3000" cy="600"/>
            </a:xfrm>
            <a:prstGeom prst="rect">
              <a:avLst/>
            </a:prstGeom>
            <a:solidFill>
              <a:schemeClr val="accent2"/>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9" name="Shape 19"/>
            <p:cNvSpPr/>
            <p:nvPr/>
          </p:nvSpPr>
          <p:spPr>
            <a:xfrm>
              <a:off x="2496" y="1056"/>
              <a:ext cx="3000" cy="600"/>
            </a:xfrm>
            <a:prstGeom prst="rect">
              <a:avLst/>
            </a:prstGeom>
            <a:gradFill>
              <a:gsLst>
                <a:gs pos="0">
                  <a:schemeClr val="accent2"/>
                </a:gs>
                <a:gs pos="100000">
                  <a:schemeClr val="lt1"/>
                </a:gs>
              </a:gsLst>
              <a:lin ang="0" scaled="0"/>
            </a:gra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20" name="Shape 20"/>
            <p:cNvSpPr/>
            <p:nvPr/>
          </p:nvSpPr>
          <p:spPr>
            <a:xfrm>
              <a:off x="384" y="960"/>
              <a:ext cx="0" cy="900"/>
            </a:xfrm>
            <a:custGeom>
              <a:avLst/>
              <a:gdLst/>
              <a:ahLst/>
              <a:cxnLst/>
              <a:rect l="0" t="0" r="0" b="0"/>
              <a:pathLst>
                <a:path w="120000" h="120000" extrusionOk="0">
                  <a:moveTo>
                    <a:pt x="120000" y="120000"/>
                  </a:moveTo>
                  <a:lnTo>
                    <a:pt x="0" y="120000"/>
                  </a:lnTo>
                  <a:lnTo>
                    <a:pt x="0" y="0"/>
                  </a:lnTo>
                  <a:lnTo>
                    <a:pt x="120000" y="0"/>
                  </a:lnTo>
                </a:path>
              </a:pathLst>
            </a:custGeom>
            <a:noFill/>
            <a:ln w="76200" cap="flat" cmpd="sng">
              <a:solidFill>
                <a:schemeClr val="dk2"/>
              </a:solidFill>
              <a:prstDash val="solid"/>
              <a:miter lim="800000"/>
              <a:headEnd type="none" w="med" len="med"/>
              <a:tailEnd type="none" w="med" len="med"/>
            </a:ln>
          </p:spPr>
          <p:txBody>
            <a:bodyPr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1" name="Shape 21"/>
            <p:cNvSpPr/>
            <p:nvPr/>
          </p:nvSpPr>
          <p:spPr>
            <a:xfrm>
              <a:off x="4944" y="762"/>
              <a:ext cx="300" cy="900"/>
            </a:xfrm>
            <a:custGeom>
              <a:avLst/>
              <a:gdLst/>
              <a:ahLst/>
              <a:cxnLst/>
              <a:rect l="0" t="0" r="0" b="0"/>
              <a:pathLst>
                <a:path w="120000" h="120000" extrusionOk="0">
                  <a:moveTo>
                    <a:pt x="0" y="0"/>
                  </a:moveTo>
                  <a:lnTo>
                    <a:pt x="120000" y="0"/>
                  </a:lnTo>
                  <a:lnTo>
                    <a:pt x="120000" y="120000"/>
                  </a:lnTo>
                  <a:lnTo>
                    <a:pt x="0" y="120000"/>
                  </a:lnTo>
                </a:path>
              </a:pathLst>
            </a:custGeom>
            <a:noFill/>
            <a:ln w="76200" cap="flat" cmpd="sng">
              <a:solidFill>
                <a:schemeClr val="accent1"/>
              </a:solidFill>
              <a:prstDash val="solid"/>
              <a:miter lim="800000"/>
              <a:headEnd type="none" w="med" len="med"/>
              <a:tailEnd type="none" w="med" len="med"/>
            </a:ln>
          </p:spPr>
          <p:txBody>
            <a:bodyPr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sp>
        <p:nvSpPr>
          <p:cNvPr id="22" name="Shape 22"/>
          <p:cNvSpPr txBox="1">
            <a:spLocks noGrp="1"/>
          </p:cNvSpPr>
          <p:nvPr>
            <p:ph type="subTitle" idx="1"/>
          </p:nvPr>
        </p:nvSpPr>
        <p:spPr>
          <a:xfrm>
            <a:off x="2286000" y="3581400"/>
            <a:ext cx="5638800" cy="19050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accent1"/>
              </a:buClr>
              <a:buSzPts val="2240"/>
              <a:buFont typeface="Noto Sans Symbols"/>
              <a:buNone/>
              <a:defRPr sz="3200" b="0" i="0" u="none" strike="noStrike" cap="none">
                <a:solidFill>
                  <a:schemeClr val="dk1"/>
                </a:solidFill>
                <a:latin typeface="Arial"/>
                <a:ea typeface="Arial"/>
                <a:cs typeface="Arial"/>
                <a:sym typeface="Arial"/>
              </a:defRPr>
            </a:lvl1pPr>
            <a:lvl2pPr marL="889000" marR="0" lvl="1" indent="-439737" algn="l" rtl="0">
              <a:spcBef>
                <a:spcPts val="560"/>
              </a:spcBef>
              <a:spcAft>
                <a:spcPts val="0"/>
              </a:spcAft>
              <a:buClr>
                <a:schemeClr val="hlink"/>
              </a:buClr>
              <a:buSzPts val="1820"/>
              <a:buFont typeface="Noto Sans Symbols"/>
              <a:buChar char="○"/>
              <a:defRPr sz="2800" b="0" i="0" u="none" strike="noStrike" cap="none">
                <a:solidFill>
                  <a:schemeClr val="dk1"/>
                </a:solidFill>
                <a:latin typeface="Arial"/>
                <a:ea typeface="Arial"/>
                <a:cs typeface="Arial"/>
                <a:sym typeface="Arial"/>
              </a:defRPr>
            </a:lvl2pPr>
            <a:lvl3pPr marL="1293812" marR="0" lvl="2" indent="-403225"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3pPr>
            <a:lvl4pPr marL="1681162" marR="0" lvl="3" indent="-385762" algn="l" rtl="0">
              <a:spcBef>
                <a:spcPts val="400"/>
              </a:spcBef>
              <a:spcAft>
                <a:spcPts val="0"/>
              </a:spcAft>
              <a:buClr>
                <a:schemeClr val="hlink"/>
              </a:buClr>
              <a:buSzPts val="1500"/>
              <a:buFont typeface="Noto Sans Symbols"/>
              <a:buChar char="○"/>
              <a:defRPr sz="2000" b="0" i="0" u="none" strike="noStrike" cap="none">
                <a:solidFill>
                  <a:schemeClr val="dk1"/>
                </a:solidFill>
                <a:latin typeface="Arial"/>
                <a:ea typeface="Arial"/>
                <a:cs typeface="Arial"/>
                <a:sym typeface="Arial"/>
              </a:defRPr>
            </a:lvl4pPr>
            <a:lvl5pPr marL="2070100" marR="0" lvl="4" indent="-38735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5pPr>
            <a:lvl6pPr marL="2527300" marR="0" lvl="5" indent="-38735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6pPr>
            <a:lvl7pPr marL="2984500" marR="0" lvl="6" indent="-38735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7pPr>
            <a:lvl8pPr marL="3441700" marR="0" lvl="7" indent="-38735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8pPr>
            <a:lvl9pPr marL="3898900" marR="0" lvl="8" indent="-38735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ctrTitle"/>
          </p:nvPr>
        </p:nvSpPr>
        <p:spPr>
          <a:xfrm>
            <a:off x="838200" y="1443038"/>
            <a:ext cx="7086600" cy="1600200"/>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dt" idx="10"/>
          </p:nvPr>
        </p:nvSpPr>
        <p:spPr>
          <a:xfrm>
            <a:off x="68580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1_Titolo e testo verticale">
    <p:spTree>
      <p:nvGrpSpPr>
        <p:cNvPr id="1" name="Shape 84"/>
        <p:cNvGrpSpPr/>
        <p:nvPr/>
      </p:nvGrpSpPr>
      <p:grpSpPr>
        <a:xfrm>
          <a:off x="0" y="0"/>
          <a:ext cx="0" cy="0"/>
          <a:chOff x="0" y="0"/>
          <a:chExt cx="0" cy="0"/>
        </a:xfrm>
      </p:grpSpPr>
      <p:sp>
        <p:nvSpPr>
          <p:cNvPr id="85" name="Shape 85"/>
          <p:cNvSpPr txBox="1">
            <a:spLocks noGrp="1"/>
          </p:cNvSpPr>
          <p:nvPr>
            <p:ph type="title"/>
          </p:nvPr>
        </p:nvSpPr>
        <p:spPr>
          <a:xfrm rot="5400000">
            <a:off x="4651350" y="2136688"/>
            <a:ext cx="5999100" cy="19194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body" idx="1"/>
          </p:nvPr>
        </p:nvSpPr>
        <p:spPr>
          <a:xfrm rot="5400000">
            <a:off x="735863" y="292888"/>
            <a:ext cx="5999100" cy="5607000"/>
          </a:xfrm>
          <a:prstGeom prst="rect">
            <a:avLst/>
          </a:prstGeom>
          <a:noFill/>
          <a:ln>
            <a:noFill/>
          </a:ln>
        </p:spPr>
        <p:txBody>
          <a:bodyPr wrap="square" lIns="91425" tIns="91425" rIns="91425" bIns="91425" anchor="t" anchorCtr="0"/>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1"/>
                </a:solidFill>
                <a:latin typeface="Arial"/>
                <a:ea typeface="Arial"/>
                <a:cs typeface="Arial"/>
                <a:sym typeface="Arial"/>
              </a:defRPr>
            </a:lvl1pPr>
            <a:lvl2pPr marL="914400" marR="0" lvl="1" indent="-344169" algn="l" rtl="0">
              <a:spcBef>
                <a:spcPts val="560"/>
              </a:spcBef>
              <a:spcAft>
                <a:spcPts val="0"/>
              </a:spcAft>
              <a:buClr>
                <a:schemeClr val="hlink"/>
              </a:buClr>
              <a:buSzPts val="1820"/>
              <a:buFont typeface="Noto Sans Symbols"/>
              <a:buChar char="○"/>
              <a:defRPr sz="2800" b="0" i="0" u="none" strike="noStrike" cap="none">
                <a:solidFill>
                  <a:schemeClr val="dk1"/>
                </a:solidFill>
                <a:latin typeface="Arial"/>
                <a:ea typeface="Arial"/>
                <a:cs typeface="Arial"/>
                <a:sym typeface="Arial"/>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3pPr>
            <a:lvl4pPr marL="1828800" marR="0" lvl="3" indent="-323850" algn="l" rtl="0">
              <a:spcBef>
                <a:spcPts val="400"/>
              </a:spcBef>
              <a:spcAft>
                <a:spcPts val="0"/>
              </a:spcAft>
              <a:buClr>
                <a:schemeClr val="hlink"/>
              </a:buClr>
              <a:buSzPts val="1500"/>
              <a:buFont typeface="Noto Sans Symbols"/>
              <a:buChar char="○"/>
              <a:defRPr sz="2000" b="0" i="0" u="none" strike="noStrike" cap="none">
                <a:solidFill>
                  <a:schemeClr val="dk1"/>
                </a:solidFill>
                <a:latin typeface="Arial"/>
                <a:ea typeface="Arial"/>
                <a:cs typeface="Arial"/>
                <a:sym typeface="Arial"/>
              </a:defRPr>
            </a:lvl4pPr>
            <a:lvl5pPr marL="2286000" marR="0" lvl="4"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5pPr>
            <a:lvl6pPr marL="2743200" marR="0" lvl="5"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6pPr>
            <a:lvl7pPr marL="3200400" marR="0" lvl="6"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7pPr>
            <a:lvl8pPr marL="3657600" marR="0" lvl="7"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8pPr>
            <a:lvl9pPr marL="4114800" marR="0" lvl="8"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593367"/>
            <a:ext cx="8520600" cy="763500"/>
          </a:xfrm>
          <a:prstGeom prst="rect">
            <a:avLst/>
          </a:prstGeom>
        </p:spPr>
        <p:txBody>
          <a:bodyPr wrap="square" lIns="91425" tIns="91425" rIns="91425" bIns="91425" anchor="b" anchorCtr="0"/>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2" name="Shape 92"/>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marL="457200" lvl="0" indent="-370840" rtl="0">
              <a:spcBef>
                <a:spcPts val="640"/>
              </a:spcBef>
              <a:spcAft>
                <a:spcPts val="0"/>
              </a:spcAft>
              <a:buSzPts val="2240"/>
              <a:buChar char="■"/>
              <a:defRPr/>
            </a:lvl1pPr>
            <a:lvl2pPr marL="914400" lvl="1" indent="-344169" rtl="0">
              <a:spcBef>
                <a:spcPts val="560"/>
              </a:spcBef>
              <a:spcAft>
                <a:spcPts val="0"/>
              </a:spcAft>
              <a:buSzPts val="1820"/>
              <a:buChar char="○"/>
              <a:defRPr/>
            </a:lvl2pPr>
            <a:lvl3pPr marL="1371600" lvl="2" indent="-335280" rtl="0">
              <a:spcBef>
                <a:spcPts val="480"/>
              </a:spcBef>
              <a:spcAft>
                <a:spcPts val="0"/>
              </a:spcAft>
              <a:buSzPts val="1680"/>
              <a:buChar char="■"/>
              <a:defRPr/>
            </a:lvl3pPr>
            <a:lvl4pPr marL="1828800" lvl="3" indent="-323850" rtl="0">
              <a:spcBef>
                <a:spcPts val="400"/>
              </a:spcBef>
              <a:spcAft>
                <a:spcPts val="0"/>
              </a:spcAft>
              <a:buSzPts val="1500"/>
              <a:buChar char="○"/>
              <a:defRPr/>
            </a:lvl4pPr>
            <a:lvl5pPr marL="2286000" lvl="4" indent="-317500" rtl="0">
              <a:spcBef>
                <a:spcPts val="400"/>
              </a:spcBef>
              <a:spcAft>
                <a:spcPts val="0"/>
              </a:spcAft>
              <a:buSzPts val="1400"/>
              <a:buChar char="■"/>
              <a:defRPr/>
            </a:lvl5pPr>
            <a:lvl6pPr marL="2743200" lvl="5" indent="-317500" rtl="0">
              <a:spcBef>
                <a:spcPts val="400"/>
              </a:spcBef>
              <a:spcAft>
                <a:spcPts val="0"/>
              </a:spcAft>
              <a:buSzPts val="1400"/>
              <a:buChar char="■"/>
              <a:defRPr/>
            </a:lvl6pPr>
            <a:lvl7pPr marL="3200400" lvl="6" indent="-317500" rtl="0">
              <a:spcBef>
                <a:spcPts val="400"/>
              </a:spcBef>
              <a:spcAft>
                <a:spcPts val="0"/>
              </a:spcAft>
              <a:buSzPts val="1400"/>
              <a:buChar char="■"/>
              <a:defRPr/>
            </a:lvl7pPr>
            <a:lvl8pPr marL="3657600" lvl="7" indent="-317500" rtl="0">
              <a:spcBef>
                <a:spcPts val="400"/>
              </a:spcBef>
              <a:spcAft>
                <a:spcPts val="0"/>
              </a:spcAft>
              <a:buSzPts val="1400"/>
              <a:buChar char="■"/>
              <a:defRPr/>
            </a:lvl8pPr>
            <a:lvl9pPr marL="4114800" lvl="8" indent="-317500" rtl="0">
              <a:spcBef>
                <a:spcPts val="400"/>
              </a:spcBef>
              <a:spcAft>
                <a:spcPts val="0"/>
              </a:spcAft>
              <a:buSzPts val="1400"/>
              <a:buChar char="■"/>
              <a:defRPr/>
            </a:lvl9pPr>
          </a:lstStyle>
          <a:p>
            <a:endParaRPr/>
          </a:p>
        </p:txBody>
      </p:sp>
      <p:sp>
        <p:nvSpPr>
          <p:cNvPr id="93" name="Shape 93"/>
          <p:cNvSpPr txBox="1">
            <a:spLocks noGrp="1"/>
          </p:cNvSpPr>
          <p:nvPr>
            <p:ph type="sldNum" idx="12"/>
          </p:nvPr>
        </p:nvSpPr>
        <p:spPr>
          <a:xfrm>
            <a:off x="8472458" y="6217622"/>
            <a:ext cx="548700" cy="524700"/>
          </a:xfrm>
          <a:prstGeom prst="rect">
            <a:avLst/>
          </a:prstGeom>
        </p:spPr>
        <p:txBody>
          <a:bodyPr wrap="square" lIns="91425" tIns="45700" rIns="91425" bIns="45700" anchor="t" anchorCtr="0">
            <a:noAutofit/>
          </a:bodyPr>
          <a:lstStyle/>
          <a:p>
            <a:pPr marL="0" lvl="0" indent="0" rtl="0">
              <a:spcBef>
                <a:spcPts val="0"/>
              </a:spcBef>
              <a:spcAft>
                <a:spcPts val="0"/>
              </a:spcAft>
              <a:buNone/>
            </a:pPr>
            <a:fld id="{00000000-1234-1234-1234-123412341234}" type="slidenum">
              <a:rPr lang="en-GB"/>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olo e testo sopra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31863" y="96838"/>
            <a:ext cx="7158037" cy="1412875"/>
          </a:xfrm>
        </p:spPr>
        <p:txBody>
          <a:bodyPr/>
          <a:lstStyle/>
          <a:p>
            <a:r>
              <a:rPr lang="en-US"/>
              <a:t>Fare clic per modificare lo stile del titolo</a:t>
            </a:r>
            <a:endParaRPr lang="it-IT"/>
          </a:p>
        </p:txBody>
      </p:sp>
      <p:sp>
        <p:nvSpPr>
          <p:cNvPr id="3" name="Segnaposto testo 2"/>
          <p:cNvSpPr>
            <a:spLocks noGrp="1"/>
          </p:cNvSpPr>
          <p:nvPr>
            <p:ph type="body" sz="half" idx="1"/>
          </p:nvPr>
        </p:nvSpPr>
        <p:spPr>
          <a:xfrm>
            <a:off x="949325" y="1981200"/>
            <a:ext cx="7661275" cy="1981200"/>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4" name="Segnaposto contenuto 3"/>
          <p:cNvSpPr>
            <a:spLocks noGrp="1"/>
          </p:cNvSpPr>
          <p:nvPr>
            <p:ph sz="half" idx="2"/>
          </p:nvPr>
        </p:nvSpPr>
        <p:spPr>
          <a:xfrm>
            <a:off x="949325" y="4114800"/>
            <a:ext cx="7661275" cy="1981200"/>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5" name="Rectangle 3"/>
          <p:cNvSpPr>
            <a:spLocks noGrp="1" noChangeArrowheads="1"/>
          </p:cNvSpPr>
          <p:nvPr>
            <p:ph type="dt" sz="half" idx="10"/>
          </p:nvPr>
        </p:nvSpPr>
        <p:spPr>
          <a:ln/>
        </p:spPr>
        <p:txBody>
          <a:bodyPr/>
          <a:lstStyle>
            <a:lvl1pPr>
              <a:defRPr/>
            </a:lvl1pPr>
          </a:lstStyle>
          <a:p>
            <a:pPr>
              <a:defRPr/>
            </a:pPr>
            <a:endParaRPr lang="it-IT"/>
          </a:p>
        </p:txBody>
      </p:sp>
      <p:sp>
        <p:nvSpPr>
          <p:cNvPr id="6" name="Rectangle 4"/>
          <p:cNvSpPr>
            <a:spLocks noGrp="1" noChangeArrowheads="1"/>
          </p:cNvSpPr>
          <p:nvPr>
            <p:ph type="ftr" sz="quarter" idx="11"/>
          </p:nvPr>
        </p:nvSpPr>
        <p:spPr>
          <a:ln/>
        </p:spPr>
        <p:txBody>
          <a:bodyPr/>
          <a:lstStyle>
            <a:lvl1pPr>
              <a:defRPr/>
            </a:lvl1pPr>
          </a:lstStyle>
          <a:p>
            <a:pPr>
              <a:defRPr/>
            </a:pPr>
            <a:endParaRPr lang="it-IT"/>
          </a:p>
        </p:txBody>
      </p:sp>
      <p:sp>
        <p:nvSpPr>
          <p:cNvPr id="7" name="Rectangle 5"/>
          <p:cNvSpPr>
            <a:spLocks noGrp="1" noChangeArrowheads="1"/>
          </p:cNvSpPr>
          <p:nvPr>
            <p:ph type="sldNum" sz="quarter" idx="12"/>
          </p:nvPr>
        </p:nvSpPr>
        <p:spPr>
          <a:ln/>
        </p:spPr>
        <p:txBody>
          <a:bodyPr/>
          <a:lstStyle>
            <a:lvl1pPr>
              <a:defRPr/>
            </a:lvl1pPr>
          </a:lstStyle>
          <a:p>
            <a:pPr>
              <a:defRPr/>
            </a:pPr>
            <a:fld id="{4BA8618B-648A-4281-91FB-7C58B645064F}" type="slidenum">
              <a:rPr lang="it-IT"/>
              <a:pPr>
                <a:defRPr/>
              </a:pPr>
              <a:t>‹N›</a:t>
            </a:fld>
            <a:endParaRPr lang="it-IT"/>
          </a:p>
        </p:txBody>
      </p:sp>
    </p:spTree>
    <p:extLst>
      <p:ext uri="{BB962C8B-B14F-4D97-AF65-F5344CB8AC3E}">
        <p14:creationId xmlns:p14="http://schemas.microsoft.com/office/powerpoint/2010/main" val="250470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931863" y="96838"/>
            <a:ext cx="7158000" cy="141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949325" y="1981200"/>
            <a:ext cx="7661400" cy="4114800"/>
          </a:xfrm>
          <a:prstGeom prst="rect">
            <a:avLst/>
          </a:prstGeom>
          <a:noFill/>
          <a:ln>
            <a:noFill/>
          </a:ln>
        </p:spPr>
        <p:txBody>
          <a:bodyPr wrap="square" lIns="91425" tIns="91425" rIns="91425" bIns="91425" anchor="t" anchorCtr="0"/>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1"/>
                </a:solidFill>
                <a:latin typeface="Arial"/>
                <a:ea typeface="Arial"/>
                <a:cs typeface="Arial"/>
                <a:sym typeface="Arial"/>
              </a:defRPr>
            </a:lvl1pPr>
            <a:lvl2pPr marL="914400" marR="0" lvl="1" indent="-344169" algn="l" rtl="0">
              <a:spcBef>
                <a:spcPts val="560"/>
              </a:spcBef>
              <a:spcAft>
                <a:spcPts val="0"/>
              </a:spcAft>
              <a:buClr>
                <a:schemeClr val="hlink"/>
              </a:buClr>
              <a:buSzPts val="1820"/>
              <a:buFont typeface="Noto Sans Symbols"/>
              <a:buChar char="○"/>
              <a:defRPr sz="2800" b="0" i="0" u="none" strike="noStrike" cap="none">
                <a:solidFill>
                  <a:schemeClr val="dk1"/>
                </a:solidFill>
                <a:latin typeface="Arial"/>
                <a:ea typeface="Arial"/>
                <a:cs typeface="Arial"/>
                <a:sym typeface="Arial"/>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3pPr>
            <a:lvl4pPr marL="1828800" marR="0" lvl="3" indent="-323850" algn="l" rtl="0">
              <a:spcBef>
                <a:spcPts val="400"/>
              </a:spcBef>
              <a:spcAft>
                <a:spcPts val="0"/>
              </a:spcAft>
              <a:buClr>
                <a:schemeClr val="hlink"/>
              </a:buClr>
              <a:buSzPts val="1500"/>
              <a:buFont typeface="Noto Sans Symbols"/>
              <a:buChar char="○"/>
              <a:defRPr sz="2000" b="0" i="0" u="none" strike="noStrike" cap="none">
                <a:solidFill>
                  <a:schemeClr val="dk1"/>
                </a:solidFill>
                <a:latin typeface="Arial"/>
                <a:ea typeface="Arial"/>
                <a:cs typeface="Arial"/>
                <a:sym typeface="Arial"/>
              </a:defRPr>
            </a:lvl4pPr>
            <a:lvl5pPr marL="2286000" marR="0" lvl="4"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5pPr>
            <a:lvl6pPr marL="2743200" marR="0" lvl="5"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6pPr>
            <a:lvl7pPr marL="3200400" marR="0" lvl="6"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7pPr>
            <a:lvl8pPr marL="3657600" marR="0" lvl="7"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8pPr>
            <a:lvl9pPr marL="4114800" marR="0" lvl="8"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722313" y="4406900"/>
            <a:ext cx="7772400" cy="13620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722313" y="2906713"/>
            <a:ext cx="7772400" cy="1500300"/>
          </a:xfrm>
          <a:prstGeom prst="rect">
            <a:avLst/>
          </a:prstGeom>
          <a:noFill/>
          <a:ln>
            <a:noFill/>
          </a:ln>
        </p:spPr>
        <p:txBody>
          <a:bodyPr wrap="square" lIns="91425" tIns="91425" rIns="91425" bIns="91425" anchor="b" anchorCtr="0"/>
          <a:lstStyle>
            <a:lvl1pPr marL="457200" marR="0" lvl="0" indent="-22860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hlink"/>
              </a:buClr>
              <a:buSzPts val="1170"/>
              <a:buFont typeface="Noto Sans Symbols"/>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accent1"/>
              </a:buClr>
              <a:buSzPts val="1120"/>
              <a:buFont typeface="Noto Sans Symbols"/>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hlink"/>
              </a:buClr>
              <a:buSzPts val="1050"/>
              <a:buFont typeface="Noto Sans Symbols"/>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nfronto">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8"/>
            <a:ext cx="82296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48" name="Shape 48"/>
          <p:cNvSpPr txBox="1">
            <a:spLocks noGrp="1"/>
          </p:cNvSpPr>
          <p:nvPr>
            <p:ph type="body" idx="1"/>
          </p:nvPr>
        </p:nvSpPr>
        <p:spPr>
          <a:xfrm>
            <a:off x="457200" y="1535113"/>
            <a:ext cx="4040100" cy="639900"/>
          </a:xfrm>
          <a:prstGeom prst="rect">
            <a:avLst/>
          </a:prstGeom>
          <a:noFill/>
          <a:ln>
            <a:noFill/>
          </a:ln>
        </p:spPr>
        <p:txBody>
          <a:bodyPr wrap="square" lIns="91425" tIns="91425" rIns="91425" bIns="91425" anchor="b" anchorCtr="0"/>
          <a:lstStyle>
            <a:lvl1pPr marL="457200" marR="0" lvl="0" indent="-228600" algn="l" rtl="0">
              <a:spcBef>
                <a:spcPts val="480"/>
              </a:spcBef>
              <a:spcAft>
                <a:spcPts val="0"/>
              </a:spcAft>
              <a:buClr>
                <a:schemeClr val="accent1"/>
              </a:buClr>
              <a:buSzPts val="1680"/>
              <a:buFont typeface="Noto Sans Symbols"/>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hlink"/>
              </a:buClr>
              <a:buSzPts val="1300"/>
              <a:buFont typeface="Noto Sans Symbols"/>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260"/>
              <a:buFont typeface="Noto Sans Symbols"/>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hlink"/>
              </a:buClr>
              <a:buSzPts val="1200"/>
              <a:buFont typeface="Noto Sans Symbols"/>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2"/>
          </p:nvPr>
        </p:nvSpPr>
        <p:spPr>
          <a:xfrm>
            <a:off x="457200" y="2174875"/>
            <a:ext cx="4040100" cy="3951300"/>
          </a:xfrm>
          <a:prstGeom prst="rect">
            <a:avLst/>
          </a:prstGeom>
          <a:noFill/>
          <a:ln>
            <a:noFill/>
          </a:ln>
        </p:spPr>
        <p:txBody>
          <a:bodyPr wrap="square" lIns="91425" tIns="91425" rIns="91425" bIns="91425" anchor="t" anchorCtr="0"/>
          <a:lstStyle>
            <a:lvl1pPr marL="457200" marR="0" lvl="0"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1pPr>
            <a:lvl2pPr marL="914400" marR="0" lvl="1" indent="-311150" algn="l" rtl="0">
              <a:spcBef>
                <a:spcPts val="400"/>
              </a:spcBef>
              <a:spcAft>
                <a:spcPts val="0"/>
              </a:spcAft>
              <a:buClr>
                <a:schemeClr val="hlink"/>
              </a:buClr>
              <a:buSzPts val="1300"/>
              <a:buFont typeface="Noto Sans Symbols"/>
              <a:buChar char="○"/>
              <a:defRPr sz="20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0" u="none" strike="noStrike" cap="none">
                <a:solidFill>
                  <a:schemeClr val="dk1"/>
                </a:solidFill>
                <a:latin typeface="Arial"/>
                <a:ea typeface="Arial"/>
                <a:cs typeface="Arial"/>
                <a:sym typeface="Arial"/>
              </a:defRPr>
            </a:lvl3pPr>
            <a:lvl4pPr marL="1828800" marR="0" lvl="3" indent="-304800" algn="l" rtl="0">
              <a:spcBef>
                <a:spcPts val="320"/>
              </a:spcBef>
              <a:spcAft>
                <a:spcPts val="0"/>
              </a:spcAft>
              <a:buClr>
                <a:schemeClr val="hlink"/>
              </a:buClr>
              <a:buSzPts val="1200"/>
              <a:buFont typeface="Noto Sans Symbols"/>
              <a:buChar char="○"/>
              <a:defRPr sz="1600" b="0" i="0" u="none" strike="noStrike" cap="none">
                <a:solidFill>
                  <a:schemeClr val="dk1"/>
                </a:solidFill>
                <a:latin typeface="Arial"/>
                <a:ea typeface="Arial"/>
                <a:cs typeface="Arial"/>
                <a:sym typeface="Arial"/>
              </a:defRPr>
            </a:lvl4pPr>
            <a:lvl5pPr marL="2286000" marR="0" lvl="4"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5pPr>
            <a:lvl6pPr marL="2743200" marR="0" lvl="5"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6pPr>
            <a:lvl7pPr marL="3200400" marR="0" lvl="6"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7pPr>
            <a:lvl8pPr marL="3657600" marR="0" lvl="7"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8pPr>
            <a:lvl9pPr marL="4114800" marR="0" lvl="8"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body" idx="3"/>
          </p:nvPr>
        </p:nvSpPr>
        <p:spPr>
          <a:xfrm>
            <a:off x="4645025" y="1535113"/>
            <a:ext cx="4041900" cy="639900"/>
          </a:xfrm>
          <a:prstGeom prst="rect">
            <a:avLst/>
          </a:prstGeom>
          <a:noFill/>
          <a:ln>
            <a:noFill/>
          </a:ln>
        </p:spPr>
        <p:txBody>
          <a:bodyPr wrap="square" lIns="91425" tIns="91425" rIns="91425" bIns="91425" anchor="b" anchorCtr="0"/>
          <a:lstStyle>
            <a:lvl1pPr marL="457200" marR="0" lvl="0" indent="-228600" algn="l" rtl="0">
              <a:spcBef>
                <a:spcPts val="480"/>
              </a:spcBef>
              <a:spcAft>
                <a:spcPts val="0"/>
              </a:spcAft>
              <a:buClr>
                <a:schemeClr val="accent1"/>
              </a:buClr>
              <a:buSzPts val="1680"/>
              <a:buFont typeface="Noto Sans Symbols"/>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hlink"/>
              </a:buClr>
              <a:buSzPts val="1300"/>
              <a:buFont typeface="Noto Sans Symbols"/>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accent1"/>
              </a:buClr>
              <a:buSzPts val="1260"/>
              <a:buFont typeface="Noto Sans Symbols"/>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hlink"/>
              </a:buClr>
              <a:buSzPts val="1200"/>
              <a:buFont typeface="Noto Sans Symbols"/>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accent1"/>
              </a:buClr>
              <a:buSzPts val="112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body" idx="4"/>
          </p:nvPr>
        </p:nvSpPr>
        <p:spPr>
          <a:xfrm>
            <a:off x="4645025" y="2174875"/>
            <a:ext cx="4041900" cy="3951300"/>
          </a:xfrm>
          <a:prstGeom prst="rect">
            <a:avLst/>
          </a:prstGeom>
          <a:noFill/>
          <a:ln>
            <a:noFill/>
          </a:ln>
        </p:spPr>
        <p:txBody>
          <a:bodyPr wrap="square" lIns="91425" tIns="91425" rIns="91425" bIns="91425" anchor="t" anchorCtr="0"/>
          <a:lstStyle>
            <a:lvl1pPr marL="457200" marR="0" lvl="0"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1pPr>
            <a:lvl2pPr marL="914400" marR="0" lvl="1" indent="-311150" algn="l" rtl="0">
              <a:spcBef>
                <a:spcPts val="400"/>
              </a:spcBef>
              <a:spcAft>
                <a:spcPts val="0"/>
              </a:spcAft>
              <a:buClr>
                <a:schemeClr val="hlink"/>
              </a:buClr>
              <a:buSzPts val="1300"/>
              <a:buFont typeface="Noto Sans Symbols"/>
              <a:buChar char="○"/>
              <a:defRPr sz="2000" b="0" i="0" u="none" strike="noStrike" cap="none">
                <a:solidFill>
                  <a:schemeClr val="dk1"/>
                </a:solidFill>
                <a:latin typeface="Arial"/>
                <a:ea typeface="Arial"/>
                <a:cs typeface="Arial"/>
                <a:sym typeface="Arial"/>
              </a:defRPr>
            </a:lvl2pPr>
            <a:lvl3pPr marL="1371600" marR="0" lvl="2" indent="-308610" algn="l" rtl="0">
              <a:spcBef>
                <a:spcPts val="360"/>
              </a:spcBef>
              <a:spcAft>
                <a:spcPts val="0"/>
              </a:spcAft>
              <a:buClr>
                <a:schemeClr val="accent1"/>
              </a:buClr>
              <a:buSzPts val="1260"/>
              <a:buFont typeface="Noto Sans Symbols"/>
              <a:buChar char="■"/>
              <a:defRPr sz="1800" b="0" i="0" u="none" strike="noStrike" cap="none">
                <a:solidFill>
                  <a:schemeClr val="dk1"/>
                </a:solidFill>
                <a:latin typeface="Arial"/>
                <a:ea typeface="Arial"/>
                <a:cs typeface="Arial"/>
                <a:sym typeface="Arial"/>
              </a:defRPr>
            </a:lvl3pPr>
            <a:lvl4pPr marL="1828800" marR="0" lvl="3" indent="-304800" algn="l" rtl="0">
              <a:spcBef>
                <a:spcPts val="320"/>
              </a:spcBef>
              <a:spcAft>
                <a:spcPts val="0"/>
              </a:spcAft>
              <a:buClr>
                <a:schemeClr val="hlink"/>
              </a:buClr>
              <a:buSzPts val="1200"/>
              <a:buFont typeface="Noto Sans Symbols"/>
              <a:buChar char="○"/>
              <a:defRPr sz="1600" b="0" i="0" u="none" strike="noStrike" cap="none">
                <a:solidFill>
                  <a:schemeClr val="dk1"/>
                </a:solidFill>
                <a:latin typeface="Arial"/>
                <a:ea typeface="Arial"/>
                <a:cs typeface="Arial"/>
                <a:sym typeface="Arial"/>
              </a:defRPr>
            </a:lvl4pPr>
            <a:lvl5pPr marL="2286000" marR="0" lvl="4"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5pPr>
            <a:lvl6pPr marL="2743200" marR="0" lvl="5"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6pPr>
            <a:lvl7pPr marL="3200400" marR="0" lvl="6"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7pPr>
            <a:lvl8pPr marL="3657600" marR="0" lvl="7"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8pPr>
            <a:lvl9pPr marL="4114800" marR="0" lvl="8" indent="-299720" algn="l" rtl="0">
              <a:spcBef>
                <a:spcPts val="320"/>
              </a:spcBef>
              <a:spcAft>
                <a:spcPts val="0"/>
              </a:spcAft>
              <a:buClr>
                <a:schemeClr val="accent1"/>
              </a:buClr>
              <a:buSzPts val="112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931863" y="96838"/>
            <a:ext cx="7158000" cy="141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uota">
    <p:spTree>
      <p:nvGrpSpPr>
        <p:cNvPr id="1" name="Shape 60"/>
        <p:cNvGrpSpPr/>
        <p:nvPr/>
      </p:nvGrpSpPr>
      <p:grpSpPr>
        <a:xfrm>
          <a:off x="0" y="0"/>
          <a:ext cx="0" cy="0"/>
          <a:chOff x="0" y="0"/>
          <a:chExt cx="0" cy="0"/>
        </a:xfrm>
      </p:grpSpPr>
      <p:sp>
        <p:nvSpPr>
          <p:cNvPr id="61" name="Shape 61"/>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uto con didascalia">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3050"/>
            <a:ext cx="3008400" cy="11619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66" name="Shape 66"/>
          <p:cNvSpPr txBox="1">
            <a:spLocks noGrp="1"/>
          </p:cNvSpPr>
          <p:nvPr>
            <p:ph type="body" idx="1"/>
          </p:nvPr>
        </p:nvSpPr>
        <p:spPr>
          <a:xfrm>
            <a:off x="3575050" y="273050"/>
            <a:ext cx="5111700" cy="5853000"/>
          </a:xfrm>
          <a:prstGeom prst="rect">
            <a:avLst/>
          </a:prstGeom>
          <a:noFill/>
          <a:ln>
            <a:noFill/>
          </a:ln>
        </p:spPr>
        <p:txBody>
          <a:bodyPr wrap="square" lIns="91425" tIns="91425" rIns="91425" bIns="91425" anchor="t" anchorCtr="0"/>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1"/>
                </a:solidFill>
                <a:latin typeface="Arial"/>
                <a:ea typeface="Arial"/>
                <a:cs typeface="Arial"/>
                <a:sym typeface="Arial"/>
              </a:defRPr>
            </a:lvl1pPr>
            <a:lvl2pPr marL="914400" marR="0" lvl="1" indent="-344169" algn="l" rtl="0">
              <a:spcBef>
                <a:spcPts val="560"/>
              </a:spcBef>
              <a:spcAft>
                <a:spcPts val="0"/>
              </a:spcAft>
              <a:buClr>
                <a:schemeClr val="hlink"/>
              </a:buClr>
              <a:buSzPts val="1820"/>
              <a:buFont typeface="Noto Sans Symbols"/>
              <a:buChar char="○"/>
              <a:defRPr sz="2800" b="0" i="0" u="none" strike="noStrike" cap="none">
                <a:solidFill>
                  <a:schemeClr val="dk1"/>
                </a:solidFill>
                <a:latin typeface="Arial"/>
                <a:ea typeface="Arial"/>
                <a:cs typeface="Arial"/>
                <a:sym typeface="Arial"/>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3pPr>
            <a:lvl4pPr marL="1828800" marR="0" lvl="3" indent="-323850" algn="l" rtl="0">
              <a:spcBef>
                <a:spcPts val="400"/>
              </a:spcBef>
              <a:spcAft>
                <a:spcPts val="0"/>
              </a:spcAft>
              <a:buClr>
                <a:schemeClr val="hlink"/>
              </a:buClr>
              <a:buSzPts val="1500"/>
              <a:buFont typeface="Noto Sans Symbols"/>
              <a:buChar char="○"/>
              <a:defRPr sz="2000" b="0" i="0" u="none" strike="noStrike" cap="none">
                <a:solidFill>
                  <a:schemeClr val="dk1"/>
                </a:solidFill>
                <a:latin typeface="Arial"/>
                <a:ea typeface="Arial"/>
                <a:cs typeface="Arial"/>
                <a:sym typeface="Arial"/>
              </a:defRPr>
            </a:lvl4pPr>
            <a:lvl5pPr marL="2286000" marR="0" lvl="4"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5pPr>
            <a:lvl6pPr marL="2743200" marR="0" lvl="5"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6pPr>
            <a:lvl7pPr marL="3200400" marR="0" lvl="6"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7pPr>
            <a:lvl8pPr marL="3657600" marR="0" lvl="7"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8pPr>
            <a:lvl9pPr marL="4114800" marR="0" lvl="8"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2"/>
          </p:nvPr>
        </p:nvSpPr>
        <p:spPr>
          <a:xfrm>
            <a:off x="457200" y="1435100"/>
            <a:ext cx="3008400" cy="4691100"/>
          </a:xfrm>
          <a:prstGeom prst="rect">
            <a:avLst/>
          </a:prstGeom>
          <a:noFill/>
          <a:ln>
            <a:noFill/>
          </a:ln>
        </p:spPr>
        <p:txBody>
          <a:bodyPr wrap="square" lIns="91425" tIns="91425" rIns="91425" bIns="91425" anchor="t" anchorCtr="0"/>
          <a:lstStyle>
            <a:lvl1pPr marL="457200" marR="0" lvl="0"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hlink"/>
              </a:buClr>
              <a:buSzPts val="78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700"/>
              <a:buFont typeface="Noto Sans Symbols"/>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hlink"/>
              </a:buClr>
              <a:buSzPts val="675"/>
              <a:buFont typeface="Noto Sans Symbols"/>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Immagine con didascalia">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400" cy="5667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73" name="Shape 73"/>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accent1"/>
              </a:buClr>
              <a:buSzPts val="2240"/>
              <a:buFont typeface="Noto Sans Symbols"/>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hlink"/>
              </a:buClr>
              <a:buSzPts val="1820"/>
              <a:buFont typeface="Noto Sans Symbols"/>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accent1"/>
              </a:buClr>
              <a:buSzPts val="1680"/>
              <a:buFont typeface="Noto Sans Symbols"/>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hlink"/>
              </a:buClr>
              <a:buSzPts val="1500"/>
              <a:buFont typeface="Noto Sans Symbols"/>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accent1"/>
              </a:buClr>
              <a:buSzPts val="14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body" idx="1"/>
          </p:nvPr>
        </p:nvSpPr>
        <p:spPr>
          <a:xfrm>
            <a:off x="1792288" y="5367338"/>
            <a:ext cx="5486400" cy="804900"/>
          </a:xfrm>
          <a:prstGeom prst="rect">
            <a:avLst/>
          </a:prstGeom>
          <a:noFill/>
          <a:ln>
            <a:noFill/>
          </a:ln>
        </p:spPr>
        <p:txBody>
          <a:bodyPr wrap="square" lIns="91425" tIns="91425" rIns="91425" bIns="91425" anchor="t" anchorCtr="0"/>
          <a:lstStyle>
            <a:lvl1pPr marL="457200" marR="0" lvl="0" indent="-228600" algn="l" rtl="0">
              <a:spcBef>
                <a:spcPts val="280"/>
              </a:spcBef>
              <a:spcAft>
                <a:spcPts val="0"/>
              </a:spcAft>
              <a:buClr>
                <a:schemeClr val="accent1"/>
              </a:buClr>
              <a:buSzPts val="980"/>
              <a:buFont typeface="Noto Sans Symbols"/>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hlink"/>
              </a:buClr>
              <a:buSzPts val="780"/>
              <a:buFont typeface="Noto Sans Symbols"/>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accent1"/>
              </a:buClr>
              <a:buSzPts val="700"/>
              <a:buFont typeface="Noto Sans Symbols"/>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hlink"/>
              </a:buClr>
              <a:buSzPts val="675"/>
              <a:buFont typeface="Noto Sans Symbols"/>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accent1"/>
              </a:buClr>
              <a:buSzPts val="630"/>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olo e testo verticale">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931863" y="96838"/>
            <a:ext cx="7158000" cy="141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80" name="Shape 80"/>
          <p:cNvSpPr txBox="1">
            <a:spLocks noGrp="1"/>
          </p:cNvSpPr>
          <p:nvPr>
            <p:ph type="body" idx="1"/>
          </p:nvPr>
        </p:nvSpPr>
        <p:spPr>
          <a:xfrm rot="5400000">
            <a:off x="2722500" y="207900"/>
            <a:ext cx="4114800" cy="7661400"/>
          </a:xfrm>
          <a:prstGeom prst="rect">
            <a:avLst/>
          </a:prstGeom>
          <a:noFill/>
          <a:ln>
            <a:noFill/>
          </a:ln>
        </p:spPr>
        <p:txBody>
          <a:bodyPr wrap="square" lIns="91425" tIns="91425" rIns="91425" bIns="91425" anchor="t" anchorCtr="0"/>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1"/>
                </a:solidFill>
                <a:latin typeface="Arial"/>
                <a:ea typeface="Arial"/>
                <a:cs typeface="Arial"/>
                <a:sym typeface="Arial"/>
              </a:defRPr>
            </a:lvl1pPr>
            <a:lvl2pPr marL="914400" marR="0" lvl="1" indent="-344169" algn="l" rtl="0">
              <a:spcBef>
                <a:spcPts val="560"/>
              </a:spcBef>
              <a:spcAft>
                <a:spcPts val="0"/>
              </a:spcAft>
              <a:buClr>
                <a:schemeClr val="hlink"/>
              </a:buClr>
              <a:buSzPts val="1820"/>
              <a:buFont typeface="Noto Sans Symbols"/>
              <a:buChar char="○"/>
              <a:defRPr sz="2800" b="0" i="0" u="none" strike="noStrike" cap="none">
                <a:solidFill>
                  <a:schemeClr val="dk1"/>
                </a:solidFill>
                <a:latin typeface="Arial"/>
                <a:ea typeface="Arial"/>
                <a:cs typeface="Arial"/>
                <a:sym typeface="Arial"/>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3pPr>
            <a:lvl4pPr marL="1828800" marR="0" lvl="3" indent="-323850" algn="l" rtl="0">
              <a:spcBef>
                <a:spcPts val="400"/>
              </a:spcBef>
              <a:spcAft>
                <a:spcPts val="0"/>
              </a:spcAft>
              <a:buClr>
                <a:schemeClr val="hlink"/>
              </a:buClr>
              <a:buSzPts val="1500"/>
              <a:buFont typeface="Noto Sans Symbols"/>
              <a:buChar char="○"/>
              <a:defRPr sz="2000" b="0" i="0" u="none" strike="noStrike" cap="none">
                <a:solidFill>
                  <a:schemeClr val="dk1"/>
                </a:solidFill>
                <a:latin typeface="Arial"/>
                <a:ea typeface="Arial"/>
                <a:cs typeface="Arial"/>
                <a:sym typeface="Arial"/>
              </a:defRPr>
            </a:lvl4pPr>
            <a:lvl5pPr marL="2286000" marR="0" lvl="4"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5pPr>
            <a:lvl6pPr marL="2743200" marR="0" lvl="5"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6pPr>
            <a:lvl7pPr marL="3200400" marR="0" lvl="6"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7pPr>
            <a:lvl8pPr marL="3657600" marR="0" lvl="7"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8pPr>
            <a:lvl9pPr marL="4114800" marR="0" lvl="8"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stretch>
            <a:fillRect/>
          </a:stretch>
        </a:blipFill>
        <a:effectLst/>
      </p:bgPr>
    </p:bg>
    <p:spTree>
      <p:nvGrpSpPr>
        <p:cNvPr id="1" name="Shape 5"/>
        <p:cNvGrpSpPr/>
        <p:nvPr/>
      </p:nvGrpSpPr>
      <p:grpSpPr>
        <a:xfrm>
          <a:off x="0" y="0"/>
          <a:ext cx="0" cy="0"/>
          <a:chOff x="0" y="0"/>
          <a:chExt cx="0" cy="0"/>
        </a:xfrm>
      </p:grpSpPr>
      <p:sp>
        <p:nvSpPr>
          <p:cNvPr id="6" name="Shape 6"/>
          <p:cNvSpPr/>
          <p:nvPr/>
        </p:nvSpPr>
        <p:spPr>
          <a:xfrm>
            <a:off x="0" y="1377950"/>
            <a:ext cx="2133600" cy="101700"/>
          </a:xfrm>
          <a:prstGeom prst="rect">
            <a:avLst/>
          </a:prstGeom>
          <a:solidFill>
            <a:schemeClr val="accent2"/>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 name="Shape 7"/>
          <p:cNvSpPr/>
          <p:nvPr/>
        </p:nvSpPr>
        <p:spPr>
          <a:xfrm>
            <a:off x="1447800" y="1377950"/>
            <a:ext cx="7239000" cy="101700"/>
          </a:xfrm>
          <a:prstGeom prst="rect">
            <a:avLst/>
          </a:prstGeom>
          <a:gradFill>
            <a:gsLst>
              <a:gs pos="0">
                <a:schemeClr val="accent2"/>
              </a:gs>
              <a:gs pos="100000">
                <a:schemeClr val="lt1"/>
              </a:gs>
            </a:gsLst>
            <a:lin ang="0" scaled="0"/>
          </a:gra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8" name="Shape 8"/>
          <p:cNvSpPr txBox="1">
            <a:spLocks noGrp="1"/>
          </p:cNvSpPr>
          <p:nvPr>
            <p:ph type="title"/>
          </p:nvPr>
        </p:nvSpPr>
        <p:spPr>
          <a:xfrm>
            <a:off x="931863" y="96838"/>
            <a:ext cx="7158000" cy="141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L="0" marR="0" lvl="1"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L="0" marR="0" lvl="2"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L="0" marR="0" lvl="3"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L="0" marR="0" lvl="4"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L="457200" marR="0" lvl="5"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L="914400" marR="0" lvl="6"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L="1371600" marR="0" lvl="7"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L="1828800" marR="0" lvl="8" indent="0"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9" name="Shape 9"/>
          <p:cNvSpPr txBox="1">
            <a:spLocks noGrp="1"/>
          </p:cNvSpPr>
          <p:nvPr>
            <p:ph type="body" idx="1"/>
          </p:nvPr>
        </p:nvSpPr>
        <p:spPr>
          <a:xfrm>
            <a:off x="949325" y="1981200"/>
            <a:ext cx="7661400" cy="4114800"/>
          </a:xfrm>
          <a:prstGeom prst="rect">
            <a:avLst/>
          </a:prstGeom>
          <a:noFill/>
          <a:ln>
            <a:noFill/>
          </a:ln>
        </p:spPr>
        <p:txBody>
          <a:bodyPr wrap="square" lIns="91425" tIns="91425" rIns="91425" bIns="91425" anchor="t" anchorCtr="0"/>
          <a:lstStyle>
            <a:lvl1pPr marL="457200" marR="0" lvl="0" indent="-370840" algn="l" rtl="0">
              <a:spcBef>
                <a:spcPts val="640"/>
              </a:spcBef>
              <a:spcAft>
                <a:spcPts val="0"/>
              </a:spcAft>
              <a:buClr>
                <a:schemeClr val="accent1"/>
              </a:buClr>
              <a:buSzPts val="2240"/>
              <a:buFont typeface="Noto Sans Symbols"/>
              <a:buChar char="■"/>
              <a:defRPr sz="3200" b="0" i="0" u="none" strike="noStrike" cap="none">
                <a:solidFill>
                  <a:schemeClr val="dk1"/>
                </a:solidFill>
                <a:latin typeface="Arial"/>
                <a:ea typeface="Arial"/>
                <a:cs typeface="Arial"/>
                <a:sym typeface="Arial"/>
              </a:defRPr>
            </a:lvl1pPr>
            <a:lvl2pPr marL="914400" marR="0" lvl="1" indent="-344169" algn="l" rtl="0">
              <a:spcBef>
                <a:spcPts val="560"/>
              </a:spcBef>
              <a:spcAft>
                <a:spcPts val="0"/>
              </a:spcAft>
              <a:buClr>
                <a:schemeClr val="hlink"/>
              </a:buClr>
              <a:buSzPts val="1820"/>
              <a:buFont typeface="Noto Sans Symbols"/>
              <a:buChar char="○"/>
              <a:defRPr sz="2800" b="0" i="0" u="none" strike="noStrike" cap="none">
                <a:solidFill>
                  <a:schemeClr val="dk1"/>
                </a:solidFill>
                <a:latin typeface="Arial"/>
                <a:ea typeface="Arial"/>
                <a:cs typeface="Arial"/>
                <a:sym typeface="Arial"/>
              </a:defRPr>
            </a:lvl2pPr>
            <a:lvl3pPr marL="1371600" marR="0" lvl="2" indent="-335280" algn="l" rtl="0">
              <a:spcBef>
                <a:spcPts val="480"/>
              </a:spcBef>
              <a:spcAft>
                <a:spcPts val="0"/>
              </a:spcAft>
              <a:buClr>
                <a:schemeClr val="accent1"/>
              </a:buClr>
              <a:buSzPts val="1680"/>
              <a:buFont typeface="Noto Sans Symbols"/>
              <a:buChar char="■"/>
              <a:defRPr sz="2400" b="0" i="0" u="none" strike="noStrike" cap="none">
                <a:solidFill>
                  <a:schemeClr val="dk1"/>
                </a:solidFill>
                <a:latin typeface="Arial"/>
                <a:ea typeface="Arial"/>
                <a:cs typeface="Arial"/>
                <a:sym typeface="Arial"/>
              </a:defRPr>
            </a:lvl3pPr>
            <a:lvl4pPr marL="1828800" marR="0" lvl="3" indent="-323850" algn="l" rtl="0">
              <a:spcBef>
                <a:spcPts val="400"/>
              </a:spcBef>
              <a:spcAft>
                <a:spcPts val="0"/>
              </a:spcAft>
              <a:buClr>
                <a:schemeClr val="hlink"/>
              </a:buClr>
              <a:buSzPts val="1500"/>
              <a:buFont typeface="Noto Sans Symbols"/>
              <a:buChar char="○"/>
              <a:defRPr sz="2000" b="0" i="0" u="none" strike="noStrike" cap="none">
                <a:solidFill>
                  <a:schemeClr val="dk1"/>
                </a:solidFill>
                <a:latin typeface="Arial"/>
                <a:ea typeface="Arial"/>
                <a:cs typeface="Arial"/>
                <a:sym typeface="Arial"/>
              </a:defRPr>
            </a:lvl4pPr>
            <a:lvl5pPr marL="2286000" marR="0" lvl="4"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5pPr>
            <a:lvl6pPr marL="2743200" marR="0" lvl="5"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6pPr>
            <a:lvl7pPr marL="3200400" marR="0" lvl="6"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7pPr>
            <a:lvl8pPr marL="3657600" marR="0" lvl="7"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8pPr>
            <a:lvl9pPr marL="4114800" marR="0" lvl="8" indent="-317500" algn="l" rtl="0">
              <a:spcBef>
                <a:spcPts val="400"/>
              </a:spcBef>
              <a:spcAft>
                <a:spcPts val="0"/>
              </a:spcAft>
              <a:buClr>
                <a:schemeClr val="accent1"/>
              </a:buClr>
              <a:buSzPts val="14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dt" idx="10"/>
          </p:nvPr>
        </p:nvSpPr>
        <p:spPr>
          <a:xfrm>
            <a:off x="946150" y="6248400"/>
            <a:ext cx="19050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ftr" idx="11"/>
          </p:nvPr>
        </p:nvSpPr>
        <p:spPr>
          <a:xfrm>
            <a:off x="3352800" y="6248400"/>
            <a:ext cx="2895600" cy="457200"/>
          </a:xfrm>
          <a:prstGeom prst="rect">
            <a:avLst/>
          </a:prstGeom>
          <a:noFill/>
          <a:ln>
            <a:noFill/>
          </a:ln>
        </p:spPr>
        <p:txBody>
          <a:bodyPr wrap="square" lIns="91425" tIns="91425" rIns="91425" bIns="91425" anchor="t" anchorCtr="0"/>
          <a:lstStyle>
            <a:lvl1pPr marL="0" marR="0" lvl="0" indent="0" algn="ct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6705600" y="6248400"/>
            <a:ext cx="1905000" cy="4572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000" b="0" i="0" u="none" strike="noStrike" cap="none">
                <a:solidFill>
                  <a:schemeClr val="dk1"/>
                </a:solidFill>
                <a:latin typeface="Arial"/>
                <a:ea typeface="Arial"/>
                <a:cs typeface="Arial"/>
                <a:sym typeface="Arial"/>
              </a:rPr>
              <a:t>‹N›</a:t>
            </a:fld>
            <a:endParaRPr sz="1000" b="0" i="0" u="none" strike="noStrike" cap="none">
              <a:solidFill>
                <a:schemeClr val="dk1"/>
              </a:solidFill>
              <a:latin typeface="Arial"/>
              <a:ea typeface="Arial"/>
              <a:cs typeface="Arial"/>
              <a:sym typeface="Arial"/>
            </a:endParaRPr>
          </a:p>
        </p:txBody>
      </p:sp>
      <p:sp>
        <p:nvSpPr>
          <p:cNvPr id="13" name="Shape 13"/>
          <p:cNvSpPr/>
          <p:nvPr/>
        </p:nvSpPr>
        <p:spPr>
          <a:xfrm>
            <a:off x="838200" y="561975"/>
            <a:ext cx="152400" cy="1066800"/>
          </a:xfrm>
          <a:custGeom>
            <a:avLst/>
            <a:gdLst/>
            <a:ahLst/>
            <a:cxnLst/>
            <a:rect l="0" t="0" r="0" b="0"/>
            <a:pathLst>
              <a:path w="120000" h="120000" extrusionOk="0">
                <a:moveTo>
                  <a:pt x="120000" y="120000"/>
                </a:moveTo>
                <a:lnTo>
                  <a:pt x="0" y="120000"/>
                </a:lnTo>
                <a:lnTo>
                  <a:pt x="0" y="0"/>
                </a:lnTo>
                <a:lnTo>
                  <a:pt x="120000" y="0"/>
                </a:lnTo>
              </a:path>
            </a:pathLst>
          </a:custGeom>
          <a:noFill/>
          <a:ln w="76200" cap="flat" cmpd="sng">
            <a:solidFill>
              <a:schemeClr val="dk2"/>
            </a:solidFill>
            <a:prstDash val="solid"/>
            <a:miter lim="800000"/>
            <a:headEnd type="none" w="med" len="med"/>
            <a:tailEnd type="none" w="med" len="med"/>
          </a:ln>
        </p:spPr>
        <p:txBody>
          <a:bodyPr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4" name="Shape 14"/>
          <p:cNvSpPr/>
          <p:nvPr/>
        </p:nvSpPr>
        <p:spPr>
          <a:xfrm>
            <a:off x="8262938" y="269875"/>
            <a:ext cx="152400" cy="1073100"/>
          </a:xfrm>
          <a:custGeom>
            <a:avLst/>
            <a:gdLst/>
            <a:ahLst/>
            <a:cxnLst/>
            <a:rect l="0" t="0" r="0" b="0"/>
            <a:pathLst>
              <a:path w="120000" h="120000" extrusionOk="0">
                <a:moveTo>
                  <a:pt x="0" y="0"/>
                </a:moveTo>
                <a:lnTo>
                  <a:pt x="120000" y="0"/>
                </a:lnTo>
                <a:lnTo>
                  <a:pt x="120000" y="120000"/>
                </a:lnTo>
                <a:lnTo>
                  <a:pt x="0" y="120000"/>
                </a:lnTo>
              </a:path>
            </a:pathLst>
          </a:custGeom>
          <a:noFill/>
          <a:ln w="76200" cap="flat" cmpd="sng">
            <a:solidFill>
              <a:schemeClr val="accent1"/>
            </a:solidFill>
            <a:prstDash val="solid"/>
            <a:miter lim="800000"/>
            <a:headEnd type="none" w="med" len="med"/>
            <a:tailEnd type="none" w="med" len="med"/>
          </a:ln>
        </p:spPr>
        <p:txBody>
          <a:bodyPr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8.emf"/></Relationships>
</file>

<file path=ppt/slides/_rels/slide11.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2.emf"/></Relationships>
</file>

<file path=ppt/slides/_rels/slide16.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8.emf"/><Relationship Id="rId18" Type="http://schemas.openxmlformats.org/officeDocument/2006/relationships/customXml" Target="../ink/ink9.xml"/><Relationship Id="rId3" Type="http://schemas.openxmlformats.org/officeDocument/2006/relationships/image" Target="../media/image3.emf"/><Relationship Id="rId21" Type="http://schemas.openxmlformats.org/officeDocument/2006/relationships/image" Target="../media/image12.emf"/><Relationship Id="rId7" Type="http://schemas.openxmlformats.org/officeDocument/2006/relationships/image" Target="../media/image5.emf"/><Relationship Id="rId12" Type="http://schemas.openxmlformats.org/officeDocument/2006/relationships/customXml" Target="../ink/ink6.xml"/><Relationship Id="rId17" Type="http://schemas.openxmlformats.org/officeDocument/2006/relationships/image" Target="../media/image10.emf"/><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7.emf"/><Relationship Id="rId5" Type="http://schemas.openxmlformats.org/officeDocument/2006/relationships/image" Target="../media/image4.emf"/><Relationship Id="rId15" Type="http://schemas.openxmlformats.org/officeDocument/2006/relationships/image" Target="../media/image9.emf"/><Relationship Id="rId10" Type="http://schemas.openxmlformats.org/officeDocument/2006/relationships/customXml" Target="../ink/ink5.xml"/><Relationship Id="rId19" Type="http://schemas.openxmlformats.org/officeDocument/2006/relationships/image" Target="../media/image11.emf"/><Relationship Id="rId4" Type="http://schemas.openxmlformats.org/officeDocument/2006/relationships/customXml" Target="../ink/ink2.xml"/><Relationship Id="rId9" Type="http://schemas.openxmlformats.org/officeDocument/2006/relationships/image" Target="../media/image6.emf"/><Relationship Id="rId14" Type="http://schemas.openxmlformats.org/officeDocument/2006/relationships/customXml" Target="../ink/ink7.xml"/></Relationships>
</file>

<file path=ppt/slides/_rels/slide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4.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hyperlink" Target="http://people.hofstra.edu/geotrans/eng/ch1en/conc1en/deriveddemand.html" TargetMode="External"/><Relationship Id="rId1" Type="http://schemas.openxmlformats.org/officeDocument/2006/relationships/slideLayout" Target="../slideLayouts/slideLayout2.xml"/><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90600" y="1857375"/>
            <a:ext cx="7772400" cy="1143000"/>
          </a:xfrm>
        </p:spPr>
        <p:txBody>
          <a:bodyPr/>
          <a:lstStyle/>
          <a:p>
            <a:pPr eaLnBrk="1" hangingPunct="1"/>
            <a:r>
              <a:rPr lang="it-IT" altLang="it-IT" sz="3600" b="1" dirty="0" smtClean="0">
                <a:latin typeface="Arial" panose="020B0604020202020204" pitchFamily="34" charset="0"/>
              </a:rPr>
              <a:t>Geografia delle reti - I Modulo </a:t>
            </a:r>
            <a:br>
              <a:rPr lang="it-IT" altLang="it-IT" sz="3600" b="1" dirty="0" smtClean="0">
                <a:latin typeface="Arial" panose="020B0604020202020204" pitchFamily="34" charset="0"/>
              </a:rPr>
            </a:br>
            <a:r>
              <a:rPr lang="it-IT" altLang="it-IT" sz="3600" b="1" dirty="0" smtClean="0">
                <a:latin typeface="Arial" panose="020B0604020202020204" pitchFamily="34" charset="0"/>
              </a:rPr>
              <a:t/>
            </a:r>
            <a:br>
              <a:rPr lang="it-IT" altLang="it-IT" sz="3600" b="1" dirty="0" smtClean="0">
                <a:latin typeface="Arial" panose="020B0604020202020204" pitchFamily="34" charset="0"/>
              </a:rPr>
            </a:br>
            <a:r>
              <a:rPr lang="it-IT" altLang="it-IT" sz="2800" dirty="0" smtClean="0"/>
              <a:t>Città sostenibile, mobilità alla scala urbana</a:t>
            </a:r>
            <a:endParaRPr lang="it-IT" altLang="it-IT" sz="2400" b="1" i="1" dirty="0" smtClean="0">
              <a:latin typeface="Arial" panose="020B0604020202020204" pitchFamily="34" charset="0"/>
            </a:endParaRPr>
          </a:p>
        </p:txBody>
      </p:sp>
      <p:sp>
        <p:nvSpPr>
          <p:cNvPr id="5123" name="Rectangle 3" descr="Rectangle: Click to edit Master text styles&#10;Second level&#10;Third level&#10;Fourth level&#10;Fifth level"/>
          <p:cNvSpPr>
            <a:spLocks noGrp="1" noChangeArrowheads="1"/>
          </p:cNvSpPr>
          <p:nvPr>
            <p:ph type="subTitle" idx="1"/>
          </p:nvPr>
        </p:nvSpPr>
        <p:spPr>
          <a:xfrm>
            <a:off x="957263" y="3309938"/>
            <a:ext cx="6400800" cy="1752600"/>
          </a:xfrm>
        </p:spPr>
        <p:txBody>
          <a:bodyPr/>
          <a:lstStyle/>
          <a:p>
            <a:pPr eaLnBrk="1" hangingPunct="1">
              <a:lnSpc>
                <a:spcPct val="80000"/>
              </a:lnSpc>
            </a:pPr>
            <a:endParaRPr lang="it-IT" altLang="it-IT" sz="1800" smtClean="0">
              <a:latin typeface="Arial" panose="020B0604020202020204" pitchFamily="34" charset="0"/>
            </a:endParaRPr>
          </a:p>
          <a:p>
            <a:pPr eaLnBrk="1" hangingPunct="1">
              <a:lnSpc>
                <a:spcPct val="80000"/>
              </a:lnSpc>
            </a:pPr>
            <a:r>
              <a:rPr lang="it-IT" altLang="it-IT" sz="1800" smtClean="0">
                <a:latin typeface="Arial" panose="020B0604020202020204" pitchFamily="34" charset="0"/>
              </a:rPr>
              <a:t>EC 503</a:t>
            </a:r>
          </a:p>
          <a:p>
            <a:pPr eaLnBrk="1" hangingPunct="1">
              <a:lnSpc>
                <a:spcPct val="80000"/>
              </a:lnSpc>
            </a:pPr>
            <a:endParaRPr lang="it-IT" altLang="it-IT" sz="1400" smtClean="0">
              <a:latin typeface="Arial" panose="020B0604020202020204" pitchFamily="34" charset="0"/>
            </a:endParaRPr>
          </a:p>
          <a:p>
            <a:pPr eaLnBrk="1" hangingPunct="1">
              <a:lnSpc>
                <a:spcPct val="80000"/>
              </a:lnSpc>
            </a:pPr>
            <a:endParaRPr lang="it-IT" altLang="it-IT" sz="1400" smtClean="0">
              <a:latin typeface="Arial" panose="020B0604020202020204" pitchFamily="34" charset="0"/>
            </a:endParaRPr>
          </a:p>
          <a:p>
            <a:pPr eaLnBrk="1" hangingPunct="1">
              <a:lnSpc>
                <a:spcPct val="80000"/>
              </a:lnSpc>
              <a:spcBef>
                <a:spcPct val="15000"/>
              </a:spcBef>
            </a:pPr>
            <a:r>
              <a:rPr lang="it-IT" altLang="it-IT" sz="1200" smtClean="0">
                <a:latin typeface="Arial" panose="020B0604020202020204" pitchFamily="34" charset="0"/>
              </a:rPr>
              <a:t>A.A. 2020/2021</a:t>
            </a:r>
          </a:p>
          <a:p>
            <a:pPr eaLnBrk="1" hangingPunct="1">
              <a:lnSpc>
                <a:spcPct val="80000"/>
              </a:lnSpc>
              <a:spcBef>
                <a:spcPct val="15000"/>
              </a:spcBef>
            </a:pPr>
            <a:r>
              <a:rPr lang="it-IT" altLang="it-IT" sz="1200" smtClean="0">
                <a:latin typeface="Arial" panose="020B0604020202020204" pitchFamily="34" charset="0"/>
              </a:rPr>
              <a:t>Dott. Giuseppe Borruso</a:t>
            </a:r>
          </a:p>
          <a:p>
            <a:pPr eaLnBrk="1" hangingPunct="1">
              <a:lnSpc>
                <a:spcPct val="80000"/>
              </a:lnSpc>
              <a:spcBef>
                <a:spcPct val="15000"/>
              </a:spcBef>
            </a:pPr>
            <a:r>
              <a:rPr lang="it-IT" altLang="it-IT" sz="1200" smtClean="0">
                <a:latin typeface="Arial" panose="020B0604020202020204" pitchFamily="34" charset="0"/>
              </a:rPr>
              <a:t>DEAMS - Dipartimento di Scienze Economiche, Aziendali, Matematiche e Statistiche </a:t>
            </a:r>
            <a:br>
              <a:rPr lang="it-IT" altLang="it-IT" sz="1200" smtClean="0">
                <a:latin typeface="Arial" panose="020B0604020202020204" pitchFamily="34" charset="0"/>
              </a:rPr>
            </a:br>
            <a:r>
              <a:rPr lang="it-IT" altLang="it-IT" sz="1200" smtClean="0">
                <a:latin typeface="Arial" panose="020B0604020202020204" pitchFamily="34" charset="0"/>
              </a:rPr>
              <a:t>"Bruno de Finetti" </a:t>
            </a:r>
            <a:br>
              <a:rPr lang="it-IT" altLang="it-IT" sz="1200" smtClean="0">
                <a:latin typeface="Arial" panose="020B0604020202020204" pitchFamily="34" charset="0"/>
              </a:rPr>
            </a:br>
            <a:r>
              <a:rPr lang="it-IT" altLang="it-IT" sz="1200" smtClean="0">
                <a:latin typeface="Arial" panose="020B0604020202020204" pitchFamily="34" charset="0"/>
              </a:rPr>
              <a:t> Università degli Studi di Trieste</a:t>
            </a:r>
          </a:p>
          <a:p>
            <a:pPr eaLnBrk="1" hangingPunct="1">
              <a:lnSpc>
                <a:spcPct val="80000"/>
              </a:lnSpc>
              <a:spcBef>
                <a:spcPct val="15000"/>
              </a:spcBef>
            </a:pPr>
            <a:r>
              <a:rPr lang="it-IT" altLang="it-IT" sz="1200" smtClean="0">
                <a:latin typeface="Arial" panose="020B0604020202020204" pitchFamily="34" charset="0"/>
              </a:rPr>
              <a:t>Email. giuseppe.borruso@econ.units.it</a:t>
            </a:r>
          </a:p>
          <a:p>
            <a:pPr eaLnBrk="1" hangingPunct="1">
              <a:lnSpc>
                <a:spcPct val="80000"/>
              </a:lnSpc>
              <a:spcBef>
                <a:spcPct val="15000"/>
              </a:spcBef>
            </a:pPr>
            <a:r>
              <a:rPr lang="it-IT" altLang="it-IT" sz="1200" smtClean="0">
                <a:latin typeface="Arial" panose="020B0604020202020204" pitchFamily="34" charset="0"/>
              </a:rPr>
              <a:t>Tel. 040 558 7008</a:t>
            </a:r>
          </a:p>
          <a:p>
            <a:pPr eaLnBrk="1" hangingPunct="1">
              <a:lnSpc>
                <a:spcPct val="80000"/>
              </a:lnSpc>
              <a:spcBef>
                <a:spcPct val="15000"/>
              </a:spcBef>
            </a:pPr>
            <a:r>
              <a:rPr lang="it-IT" altLang="it-IT" sz="1200" smtClean="0">
                <a:latin typeface="Arial" panose="020B0604020202020204" pitchFamily="34" charset="0"/>
              </a:rPr>
              <a:t>skype. giuseppe.borruso</a:t>
            </a:r>
          </a:p>
          <a:p>
            <a:pPr eaLnBrk="1" hangingPunct="1">
              <a:lnSpc>
                <a:spcPct val="80000"/>
              </a:lnSpc>
              <a:spcBef>
                <a:spcPct val="15000"/>
              </a:spcBef>
            </a:pPr>
            <a:r>
              <a:rPr lang="it-IT" altLang="it-IT" sz="1200" smtClean="0">
                <a:latin typeface="Arial" panose="020B0604020202020204" pitchFamily="34" charset="0"/>
              </a:rPr>
              <a:t>twitter. @gborruso</a:t>
            </a:r>
          </a:p>
        </p:txBody>
      </p:sp>
      <p:pic>
        <p:nvPicPr>
          <p:cNvPr id="5124" name="Picture 9"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 y="12700"/>
            <a:ext cx="358933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403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4"/>
          <p:cNvSpPr>
            <a:spLocks noGrp="1" noChangeArrowheads="1"/>
          </p:cNvSpPr>
          <p:nvPr>
            <p:ph type="title"/>
          </p:nvPr>
        </p:nvSpPr>
        <p:spPr/>
        <p:txBody>
          <a:bodyPr/>
          <a:lstStyle/>
          <a:p>
            <a:pPr eaLnBrk="1" hangingPunct="1"/>
            <a:r>
              <a:rPr lang="en-US" smtClean="0"/>
              <a:t>Growth Factors in Transport Demand</a:t>
            </a:r>
          </a:p>
        </p:txBody>
      </p:sp>
      <p:sp>
        <p:nvSpPr>
          <p:cNvPr id="82948" name="AutoShape 13"/>
          <p:cNvSpPr>
            <a:spLocks noChangeArrowheads="1"/>
          </p:cNvSpPr>
          <p:nvPr/>
        </p:nvSpPr>
        <p:spPr bwMode="auto">
          <a:xfrm rot="5400000">
            <a:off x="5203031" y="3248819"/>
            <a:ext cx="827088" cy="3321050"/>
          </a:xfrm>
          <a:prstGeom prst="upArrow">
            <a:avLst>
              <a:gd name="adj1" fmla="val 34361"/>
              <a:gd name="adj2" fmla="val 91349"/>
            </a:avLst>
          </a:prstGeom>
          <a:solidFill>
            <a:srgbClr val="FFFF99"/>
          </a:solidFill>
          <a:ln w="38100">
            <a:solidFill>
              <a:srgbClr val="C0C0C0"/>
            </a:solidFill>
            <a:miter lim="800000"/>
            <a:headEnd/>
            <a:tailEnd/>
          </a:ln>
        </p:spPr>
        <p:txBody>
          <a:bodyPr wrap="none" anchor="ctr"/>
          <a:lstStyle/>
          <a:p>
            <a:endParaRPr lang="en-US"/>
          </a:p>
        </p:txBody>
      </p:sp>
      <p:sp>
        <p:nvSpPr>
          <p:cNvPr id="82949" name="AutoShape 12"/>
          <p:cNvSpPr>
            <a:spLocks noChangeArrowheads="1"/>
          </p:cNvSpPr>
          <p:nvPr/>
        </p:nvSpPr>
        <p:spPr bwMode="auto">
          <a:xfrm>
            <a:off x="2832100" y="1954213"/>
            <a:ext cx="827088" cy="2386012"/>
          </a:xfrm>
          <a:prstGeom prst="upArrow">
            <a:avLst>
              <a:gd name="adj1" fmla="val 33593"/>
              <a:gd name="adj2" fmla="val 80428"/>
            </a:avLst>
          </a:prstGeom>
          <a:solidFill>
            <a:srgbClr val="99CCFF"/>
          </a:solidFill>
          <a:ln w="38100">
            <a:solidFill>
              <a:srgbClr val="C0C0C0"/>
            </a:solidFill>
            <a:miter lim="800000"/>
            <a:headEnd/>
            <a:tailEnd/>
          </a:ln>
        </p:spPr>
        <p:txBody>
          <a:bodyPr wrap="none" anchor="ctr"/>
          <a:lstStyle/>
          <a:p>
            <a:endParaRPr lang="en-US"/>
          </a:p>
        </p:txBody>
      </p:sp>
      <p:sp>
        <p:nvSpPr>
          <p:cNvPr id="82950" name="Freeform 5"/>
          <p:cNvSpPr>
            <a:spLocks/>
          </p:cNvSpPr>
          <p:nvPr/>
        </p:nvSpPr>
        <p:spPr bwMode="auto">
          <a:xfrm>
            <a:off x="1774825" y="1774825"/>
            <a:ext cx="6084888" cy="3917950"/>
          </a:xfrm>
          <a:custGeom>
            <a:avLst/>
            <a:gdLst>
              <a:gd name="T0" fmla="*/ 0 w 3833"/>
              <a:gd name="T1" fmla="*/ 0 h 2468"/>
              <a:gd name="T2" fmla="*/ 0 w 3833"/>
              <a:gd name="T3" fmla="*/ 2147483647 h 2468"/>
              <a:gd name="T4" fmla="*/ 2147483647 w 3833"/>
              <a:gd name="T5" fmla="*/ 2147483647 h 2468"/>
              <a:gd name="T6" fmla="*/ 0 60000 65536"/>
              <a:gd name="T7" fmla="*/ 0 60000 65536"/>
              <a:gd name="T8" fmla="*/ 0 60000 65536"/>
              <a:gd name="T9" fmla="*/ 0 w 3833"/>
              <a:gd name="T10" fmla="*/ 0 h 2468"/>
              <a:gd name="T11" fmla="*/ 3833 w 3833"/>
              <a:gd name="T12" fmla="*/ 2468 h 2468"/>
            </a:gdLst>
            <a:ahLst/>
            <a:cxnLst>
              <a:cxn ang="T6">
                <a:pos x="T0" y="T1"/>
              </a:cxn>
              <a:cxn ang="T7">
                <a:pos x="T2" y="T3"/>
              </a:cxn>
              <a:cxn ang="T8">
                <a:pos x="T4" y="T5"/>
              </a:cxn>
            </a:cxnLst>
            <a:rect l="T9" t="T10" r="T11" b="T12"/>
            <a:pathLst>
              <a:path w="3833" h="2468">
                <a:moveTo>
                  <a:pt x="0" y="0"/>
                </a:moveTo>
                <a:lnTo>
                  <a:pt x="0" y="2468"/>
                </a:lnTo>
                <a:lnTo>
                  <a:pt x="3833" y="2468"/>
                </a:lnTo>
              </a:path>
            </a:pathLst>
          </a:custGeom>
          <a:noFill/>
          <a:ln w="38100">
            <a:solidFill>
              <a:srgbClr val="808080"/>
            </a:solidFill>
            <a:round/>
            <a:headEnd type="triangle" w="med" len="med"/>
            <a:tailEnd type="triangle" w="med" len="med"/>
          </a:ln>
        </p:spPr>
        <p:txBody>
          <a:bodyPr/>
          <a:lstStyle/>
          <a:p>
            <a:endParaRPr lang="en-US"/>
          </a:p>
        </p:txBody>
      </p:sp>
      <p:sp>
        <p:nvSpPr>
          <p:cNvPr id="82951" name="Text Box 6"/>
          <p:cNvSpPr txBox="1">
            <a:spLocks noChangeArrowheads="1"/>
          </p:cNvSpPr>
          <p:nvPr/>
        </p:nvSpPr>
        <p:spPr bwMode="auto">
          <a:xfrm rot="-5400000">
            <a:off x="80963" y="3560763"/>
            <a:ext cx="3024187" cy="274637"/>
          </a:xfrm>
          <a:prstGeom prst="rect">
            <a:avLst/>
          </a:prstGeom>
          <a:noFill/>
          <a:ln w="38100">
            <a:noFill/>
            <a:miter lim="800000"/>
            <a:headEnd/>
            <a:tailEnd/>
          </a:ln>
        </p:spPr>
        <p:txBody>
          <a:bodyPr wrap="none" lIns="0" tIns="0" rIns="0" bIns="0">
            <a:spAutoFit/>
          </a:bodyPr>
          <a:lstStyle/>
          <a:p>
            <a:r>
              <a:rPr lang="en-US" sz="1800" b="1">
                <a:latin typeface="Arial Narrow" pitchFamily="34" charset="0"/>
              </a:rPr>
              <a:t>Quantity of Passengers or Freight</a:t>
            </a:r>
          </a:p>
        </p:txBody>
      </p:sp>
      <p:sp>
        <p:nvSpPr>
          <p:cNvPr id="82952" name="Text Box 7"/>
          <p:cNvSpPr txBox="1">
            <a:spLocks noChangeArrowheads="1"/>
          </p:cNvSpPr>
          <p:nvPr/>
        </p:nvSpPr>
        <p:spPr bwMode="auto">
          <a:xfrm>
            <a:off x="4070350" y="5735638"/>
            <a:ext cx="1576388" cy="274637"/>
          </a:xfrm>
          <a:prstGeom prst="rect">
            <a:avLst/>
          </a:prstGeom>
          <a:noFill/>
          <a:ln w="38100">
            <a:noFill/>
            <a:miter lim="800000"/>
            <a:headEnd/>
            <a:tailEnd/>
          </a:ln>
        </p:spPr>
        <p:txBody>
          <a:bodyPr wrap="none" lIns="0" tIns="0" rIns="0" bIns="0">
            <a:spAutoFit/>
          </a:bodyPr>
          <a:lstStyle/>
          <a:p>
            <a:r>
              <a:rPr lang="en-US" sz="1800" b="1">
                <a:latin typeface="Arial Narrow" pitchFamily="34" charset="0"/>
              </a:rPr>
              <a:t>Average Distance</a:t>
            </a:r>
          </a:p>
        </p:txBody>
      </p:sp>
      <p:sp>
        <p:nvSpPr>
          <p:cNvPr id="82953" name="Line 8"/>
          <p:cNvSpPr>
            <a:spLocks noChangeShapeType="1"/>
          </p:cNvSpPr>
          <p:nvPr/>
        </p:nvSpPr>
        <p:spPr bwMode="auto">
          <a:xfrm flipV="1">
            <a:off x="1893888" y="1893888"/>
            <a:ext cx="5813425" cy="3679825"/>
          </a:xfrm>
          <a:prstGeom prst="line">
            <a:avLst/>
          </a:prstGeom>
          <a:noFill/>
          <a:ln w="50800">
            <a:solidFill>
              <a:srgbClr val="969696"/>
            </a:solidFill>
            <a:round/>
            <a:headEnd/>
            <a:tailEnd type="triangle" w="med" len="med"/>
          </a:ln>
        </p:spPr>
        <p:txBody>
          <a:bodyPr/>
          <a:lstStyle/>
          <a:p>
            <a:endParaRPr lang="en-US"/>
          </a:p>
        </p:txBody>
      </p:sp>
      <p:sp>
        <p:nvSpPr>
          <p:cNvPr id="82954" name="Oval 9"/>
          <p:cNvSpPr>
            <a:spLocks noChangeArrowheads="1"/>
          </p:cNvSpPr>
          <p:nvPr/>
        </p:nvSpPr>
        <p:spPr bwMode="auto">
          <a:xfrm>
            <a:off x="2092325" y="2722563"/>
            <a:ext cx="2297113" cy="1230312"/>
          </a:xfrm>
          <a:prstGeom prst="ellipse">
            <a:avLst/>
          </a:prstGeom>
          <a:solidFill>
            <a:srgbClr val="99CCFF"/>
          </a:solidFill>
          <a:ln w="25400">
            <a:solidFill>
              <a:srgbClr val="000080"/>
            </a:solidFill>
            <a:round/>
            <a:headEnd/>
            <a:tailEnd/>
          </a:ln>
        </p:spPr>
        <p:txBody>
          <a:bodyPr anchor="ctr"/>
          <a:lstStyle/>
          <a:p>
            <a:pPr algn="ctr"/>
            <a:r>
              <a:rPr lang="en-US" sz="1600" b="1">
                <a:latin typeface="Arial Narrow" pitchFamily="34" charset="0"/>
              </a:rPr>
              <a:t>Growth in production and consumption</a:t>
            </a:r>
          </a:p>
          <a:p>
            <a:pPr algn="ctr"/>
            <a:r>
              <a:rPr lang="en-US" sz="1600" b="1">
                <a:latin typeface="Arial Narrow" pitchFamily="34" charset="0"/>
              </a:rPr>
              <a:t>Income growth</a:t>
            </a:r>
          </a:p>
        </p:txBody>
      </p:sp>
      <p:sp>
        <p:nvSpPr>
          <p:cNvPr id="82955" name="Oval 10"/>
          <p:cNvSpPr>
            <a:spLocks noChangeArrowheads="1"/>
          </p:cNvSpPr>
          <p:nvPr/>
        </p:nvSpPr>
        <p:spPr bwMode="auto">
          <a:xfrm>
            <a:off x="4124325" y="4300538"/>
            <a:ext cx="2297113" cy="1230312"/>
          </a:xfrm>
          <a:prstGeom prst="ellipse">
            <a:avLst/>
          </a:prstGeom>
          <a:solidFill>
            <a:srgbClr val="FFFF99"/>
          </a:solidFill>
          <a:ln w="25400">
            <a:solidFill>
              <a:srgbClr val="FF9900"/>
            </a:solidFill>
            <a:round/>
            <a:headEnd/>
            <a:tailEnd/>
          </a:ln>
        </p:spPr>
        <p:txBody>
          <a:bodyPr wrap="none" anchor="ctr"/>
          <a:lstStyle/>
          <a:p>
            <a:pPr algn="ctr"/>
            <a:r>
              <a:rPr lang="en-US" sz="1600" b="1">
                <a:latin typeface="Arial Narrow" pitchFamily="34" charset="0"/>
              </a:rPr>
              <a:t>Industrial relocation</a:t>
            </a:r>
          </a:p>
          <a:p>
            <a:pPr algn="ctr"/>
            <a:r>
              <a:rPr lang="en-US" sz="1600" b="1">
                <a:latin typeface="Arial Narrow" pitchFamily="34" charset="0"/>
              </a:rPr>
              <a:t>Economic specialization</a:t>
            </a:r>
          </a:p>
          <a:p>
            <a:pPr algn="ctr"/>
            <a:r>
              <a:rPr lang="en-US" sz="1600" b="1">
                <a:latin typeface="Arial Narrow" pitchFamily="34" charset="0"/>
              </a:rPr>
              <a:t>Suburbanization</a:t>
            </a:r>
          </a:p>
        </p:txBody>
      </p:sp>
      <p:sp>
        <p:nvSpPr>
          <p:cNvPr id="82956" name="Text Box 14"/>
          <p:cNvSpPr txBox="1">
            <a:spLocks noChangeArrowheads="1"/>
          </p:cNvSpPr>
          <p:nvPr/>
        </p:nvSpPr>
        <p:spPr bwMode="auto">
          <a:xfrm rot="-1988820">
            <a:off x="4884738" y="2574925"/>
            <a:ext cx="2155825" cy="366713"/>
          </a:xfrm>
          <a:prstGeom prst="rect">
            <a:avLst/>
          </a:prstGeom>
          <a:noFill/>
          <a:ln w="38100">
            <a:noFill/>
            <a:miter lim="800000"/>
            <a:headEnd/>
            <a:tailEnd/>
          </a:ln>
        </p:spPr>
        <p:txBody>
          <a:bodyPr wrap="none">
            <a:spAutoFit/>
          </a:bodyPr>
          <a:lstStyle/>
          <a:p>
            <a:r>
              <a:rPr lang="en-US" sz="1800" b="1">
                <a:latin typeface="Arial Narrow" pitchFamily="34" charset="0"/>
              </a:rPr>
              <a:t>Passenger or ton-kms</a:t>
            </a:r>
          </a:p>
        </p:txBody>
      </p:sp>
      <p:sp>
        <p:nvSpPr>
          <p:cNvPr id="77837" name="Text Box 15"/>
          <p:cNvSpPr txBox="1">
            <a:spLocks noChangeArrowheads="1"/>
          </p:cNvSpPr>
          <p:nvPr/>
        </p:nvSpPr>
        <p:spPr bwMode="auto">
          <a:xfrm>
            <a:off x="6616700" y="4802188"/>
            <a:ext cx="258763" cy="244475"/>
          </a:xfrm>
          <a:prstGeom prst="rect">
            <a:avLst/>
          </a:prstGeom>
          <a:noFill/>
          <a:ln w="38100">
            <a:noFill/>
            <a:miter lim="800000"/>
            <a:headEnd/>
            <a:tailEnd/>
          </a:ln>
        </p:spPr>
        <p:txBody>
          <a:bodyPr wrap="none" lIns="0" tIns="0" rIns="0" bIns="0">
            <a:spAutoFit/>
          </a:bodyPr>
          <a:lstStyle/>
          <a:p>
            <a:pPr>
              <a:defRPr/>
            </a:pPr>
            <a:r>
              <a:rPr lang="en-US" sz="1600" b="1">
                <a:effectLst>
                  <a:outerShdw blurRad="38100" dist="38100" dir="2700000" algn="tl">
                    <a:srgbClr val="000000">
                      <a:alpha val="43137"/>
                    </a:srgbClr>
                  </a:outerShdw>
                </a:effectLst>
                <a:latin typeface="Arial Narrow" pitchFamily="34" charset="0"/>
              </a:rPr>
              <a:t>KM</a:t>
            </a:r>
          </a:p>
        </p:txBody>
      </p:sp>
      <p:sp>
        <p:nvSpPr>
          <p:cNvPr id="77838" name="Text Box 16"/>
          <p:cNvSpPr txBox="1">
            <a:spLocks noChangeArrowheads="1"/>
          </p:cNvSpPr>
          <p:nvPr/>
        </p:nvSpPr>
        <p:spPr bwMode="auto">
          <a:xfrm>
            <a:off x="2789238" y="2068513"/>
            <a:ext cx="941387" cy="492125"/>
          </a:xfrm>
          <a:prstGeom prst="rect">
            <a:avLst/>
          </a:prstGeom>
          <a:noFill/>
          <a:ln w="38100">
            <a:noFill/>
            <a:miter lim="800000"/>
            <a:headEnd/>
            <a:tailEnd/>
          </a:ln>
        </p:spPr>
        <p:txBody>
          <a:bodyPr wrap="none" lIns="0" tIns="0" rIns="0" bIns="0">
            <a:spAutoFit/>
          </a:bodyPr>
          <a:lstStyle/>
          <a:p>
            <a:pPr algn="ctr">
              <a:defRPr/>
            </a:pPr>
            <a:r>
              <a:rPr lang="en-US" sz="1600" b="1" dirty="0">
                <a:effectLst>
                  <a:outerShdw blurRad="38100" dist="38100" dir="2700000" algn="tl">
                    <a:srgbClr val="000000">
                      <a:alpha val="43137"/>
                    </a:srgbClr>
                  </a:outerShdw>
                </a:effectLst>
                <a:latin typeface="Arial Narrow" pitchFamily="34" charset="0"/>
              </a:rPr>
              <a:t>Passengers</a:t>
            </a:r>
          </a:p>
          <a:p>
            <a:pPr algn="ctr">
              <a:defRPr/>
            </a:pPr>
            <a:r>
              <a:rPr lang="en-US" sz="1600" b="1" dirty="0">
                <a:effectLst>
                  <a:outerShdw blurRad="38100" dist="38100" dir="2700000" algn="tl">
                    <a:srgbClr val="000000">
                      <a:alpha val="43137"/>
                    </a:srgbClr>
                  </a:outerShdw>
                </a:effectLst>
                <a:latin typeface="Arial Narrow" pitchFamily="34" charset="0"/>
              </a:rPr>
              <a:t>Freight</a:t>
            </a:r>
          </a:p>
        </p:txBody>
      </p:sp>
      <p:sp>
        <p:nvSpPr>
          <p:cNvPr id="15" name="Footer Placeholder 3"/>
          <p:cNvSpPr>
            <a:spLocks noGrp="1"/>
          </p:cNvSpPr>
          <p:nvPr>
            <p:ph type="ftr" sz="quarter" idx="10"/>
          </p:nvPr>
        </p:nvSpPr>
        <p:spPr>
          <a:xfrm>
            <a:off x="101600" y="6604000"/>
            <a:ext cx="8940800" cy="246063"/>
          </a:xfrm>
        </p:spPr>
        <p:txBody>
          <a:bodyPr/>
          <a:lstStyle/>
          <a:p>
            <a:pPr>
              <a:defRPr/>
            </a:pPr>
            <a:r>
              <a:rPr lang="en-US" dirty="0" smtClean="0"/>
              <a:t>Copyright © 1998-2010, Dr. Jean-Paul </a:t>
            </a:r>
            <a:r>
              <a:rPr lang="en-US" dirty="0" err="1" smtClean="0"/>
              <a:t>Rodrigue</a:t>
            </a:r>
            <a:r>
              <a:rPr lang="en-US" dirty="0" smtClean="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endParaRPr lang="en-US" dirty="0"/>
          </a:p>
        </p:txBody>
      </p:sp>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2616480" y="1785960"/>
              <a:ext cx="5108040" cy="3402720"/>
            </p14:xfrm>
          </p:contentPart>
        </mc:Choice>
        <mc:Fallback xmlns="">
          <p:pic>
            <p:nvPicPr>
              <p:cNvPr id="2" name="Input penna 1"/>
              <p:cNvPicPr/>
              <p:nvPr/>
            </p:nvPicPr>
            <p:blipFill>
              <a:blip r:embed="rId4"/>
              <a:stretch>
                <a:fillRect/>
              </a:stretch>
            </p:blipFill>
            <p:spPr>
              <a:xfrm>
                <a:off x="2607120" y="1776600"/>
                <a:ext cx="5126760" cy="3421440"/>
              </a:xfrm>
              <a:prstGeom prst="rect">
                <a:avLst/>
              </a:prstGeom>
            </p:spPr>
          </p:pic>
        </mc:Fallback>
      </mc:AlternateContent>
    </p:spTree>
    <p:extLst>
      <p:ext uri="{BB962C8B-B14F-4D97-AF65-F5344CB8AC3E}">
        <p14:creationId xmlns:p14="http://schemas.microsoft.com/office/powerpoint/2010/main" val="75100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pPr eaLnBrk="1" hangingPunct="1"/>
            <a:r>
              <a:rPr lang="en-US" smtClean="0"/>
              <a:t>Passengers Mobility Transition</a:t>
            </a:r>
          </a:p>
        </p:txBody>
      </p:sp>
      <p:sp>
        <p:nvSpPr>
          <p:cNvPr id="41988" name="Line 16"/>
          <p:cNvSpPr>
            <a:spLocks noChangeShapeType="1"/>
          </p:cNvSpPr>
          <p:nvPr/>
        </p:nvSpPr>
        <p:spPr bwMode="auto">
          <a:xfrm flipV="1">
            <a:off x="3114675" y="2092325"/>
            <a:ext cx="0" cy="3457575"/>
          </a:xfrm>
          <a:prstGeom prst="line">
            <a:avLst/>
          </a:prstGeom>
          <a:noFill/>
          <a:ln w="38100">
            <a:solidFill>
              <a:srgbClr val="808080"/>
            </a:solidFill>
            <a:prstDash val="dash"/>
            <a:round/>
            <a:headEnd/>
            <a:tailEnd/>
          </a:ln>
        </p:spPr>
        <p:txBody>
          <a:bodyPr/>
          <a:lstStyle/>
          <a:p>
            <a:endParaRPr lang="en-US"/>
          </a:p>
        </p:txBody>
      </p:sp>
      <p:sp>
        <p:nvSpPr>
          <p:cNvPr id="41989" name="AutoShape 15"/>
          <p:cNvSpPr>
            <a:spLocks noChangeArrowheads="1"/>
          </p:cNvSpPr>
          <p:nvPr/>
        </p:nvSpPr>
        <p:spPr bwMode="auto">
          <a:xfrm>
            <a:off x="1628775" y="5659438"/>
            <a:ext cx="6281738" cy="609600"/>
          </a:xfrm>
          <a:prstGeom prst="rightArrow">
            <a:avLst>
              <a:gd name="adj1" fmla="val 50000"/>
              <a:gd name="adj2" fmla="val 172937"/>
            </a:avLst>
          </a:prstGeom>
          <a:solidFill>
            <a:srgbClr val="EAEAEA"/>
          </a:solidFill>
          <a:ln w="19050">
            <a:solidFill>
              <a:srgbClr val="808080"/>
            </a:solidFill>
            <a:miter lim="800000"/>
            <a:headEnd/>
            <a:tailEnd/>
          </a:ln>
        </p:spPr>
        <p:txBody>
          <a:bodyPr wrap="none" anchor="ctr"/>
          <a:lstStyle/>
          <a:p>
            <a:endParaRPr lang="en-US"/>
          </a:p>
        </p:txBody>
      </p:sp>
      <p:sp>
        <p:nvSpPr>
          <p:cNvPr id="41990" name="Freeform 5"/>
          <p:cNvSpPr>
            <a:spLocks/>
          </p:cNvSpPr>
          <p:nvPr/>
        </p:nvSpPr>
        <p:spPr bwMode="auto">
          <a:xfrm>
            <a:off x="1357313" y="1698625"/>
            <a:ext cx="6899275" cy="3870325"/>
          </a:xfrm>
          <a:custGeom>
            <a:avLst/>
            <a:gdLst>
              <a:gd name="T0" fmla="*/ 0 w 4346"/>
              <a:gd name="T1" fmla="*/ 0 h 2304"/>
              <a:gd name="T2" fmla="*/ 0 w 4346"/>
              <a:gd name="T3" fmla="*/ 2147483647 h 2304"/>
              <a:gd name="T4" fmla="*/ 2147483647 w 4346"/>
              <a:gd name="T5" fmla="*/ 2147483647 h 2304"/>
              <a:gd name="T6" fmla="*/ 0 60000 65536"/>
              <a:gd name="T7" fmla="*/ 0 60000 65536"/>
              <a:gd name="T8" fmla="*/ 0 60000 65536"/>
              <a:gd name="T9" fmla="*/ 0 w 4346"/>
              <a:gd name="T10" fmla="*/ 0 h 2304"/>
              <a:gd name="T11" fmla="*/ 4346 w 4346"/>
              <a:gd name="T12" fmla="*/ 2304 h 2304"/>
            </a:gdLst>
            <a:ahLst/>
            <a:cxnLst>
              <a:cxn ang="T6">
                <a:pos x="T0" y="T1"/>
              </a:cxn>
              <a:cxn ang="T7">
                <a:pos x="T2" y="T3"/>
              </a:cxn>
              <a:cxn ang="T8">
                <a:pos x="T4" y="T5"/>
              </a:cxn>
            </a:cxnLst>
            <a:rect l="T9" t="T10" r="T11" b="T12"/>
            <a:pathLst>
              <a:path w="4346" h="2304">
                <a:moveTo>
                  <a:pt x="0" y="0"/>
                </a:moveTo>
                <a:lnTo>
                  <a:pt x="0" y="2304"/>
                </a:lnTo>
                <a:lnTo>
                  <a:pt x="4346" y="2304"/>
                </a:lnTo>
              </a:path>
            </a:pathLst>
          </a:custGeom>
          <a:noFill/>
          <a:ln w="38100">
            <a:solidFill>
              <a:schemeClr val="tx1"/>
            </a:solidFill>
            <a:round/>
            <a:headEnd type="triangle" w="med" len="med"/>
            <a:tailEnd type="triangle" w="med" len="med"/>
          </a:ln>
        </p:spPr>
        <p:txBody>
          <a:bodyPr/>
          <a:lstStyle/>
          <a:p>
            <a:endParaRPr lang="en-US"/>
          </a:p>
        </p:txBody>
      </p:sp>
      <p:sp>
        <p:nvSpPr>
          <p:cNvPr id="41991" name="Freeform 6"/>
          <p:cNvSpPr>
            <a:spLocks/>
          </p:cNvSpPr>
          <p:nvPr/>
        </p:nvSpPr>
        <p:spPr bwMode="auto">
          <a:xfrm>
            <a:off x="1439863" y="2368550"/>
            <a:ext cx="6510337" cy="2090738"/>
          </a:xfrm>
          <a:custGeom>
            <a:avLst/>
            <a:gdLst>
              <a:gd name="T0" fmla="*/ 0 w 4101"/>
              <a:gd name="T1" fmla="*/ 0 h 1317"/>
              <a:gd name="T2" fmla="*/ 2147483647 w 4101"/>
              <a:gd name="T3" fmla="*/ 2147483647 h 1317"/>
              <a:gd name="T4" fmla="*/ 2147483647 w 4101"/>
              <a:gd name="T5" fmla="*/ 2147483647 h 1317"/>
              <a:gd name="T6" fmla="*/ 2147483647 w 4101"/>
              <a:gd name="T7" fmla="*/ 2147483647 h 1317"/>
              <a:gd name="T8" fmla="*/ 2147483647 w 4101"/>
              <a:gd name="T9" fmla="*/ 2147483647 h 1317"/>
              <a:gd name="T10" fmla="*/ 0 60000 65536"/>
              <a:gd name="T11" fmla="*/ 0 60000 65536"/>
              <a:gd name="T12" fmla="*/ 0 60000 65536"/>
              <a:gd name="T13" fmla="*/ 0 60000 65536"/>
              <a:gd name="T14" fmla="*/ 0 60000 65536"/>
              <a:gd name="T15" fmla="*/ 0 w 4101"/>
              <a:gd name="T16" fmla="*/ 0 h 1317"/>
              <a:gd name="T17" fmla="*/ 4101 w 4101"/>
              <a:gd name="T18" fmla="*/ 1317 h 1317"/>
            </a:gdLst>
            <a:ahLst/>
            <a:cxnLst>
              <a:cxn ang="T10">
                <a:pos x="T0" y="T1"/>
              </a:cxn>
              <a:cxn ang="T11">
                <a:pos x="T2" y="T3"/>
              </a:cxn>
              <a:cxn ang="T12">
                <a:pos x="T4" y="T5"/>
              </a:cxn>
              <a:cxn ang="T13">
                <a:pos x="T6" y="T7"/>
              </a:cxn>
              <a:cxn ang="T14">
                <a:pos x="T8" y="T9"/>
              </a:cxn>
            </a:cxnLst>
            <a:rect l="T15" t="T16" r="T17" b="T18"/>
            <a:pathLst>
              <a:path w="4101" h="1317">
                <a:moveTo>
                  <a:pt x="0" y="0"/>
                </a:moveTo>
                <a:cubicBezTo>
                  <a:pt x="314" y="18"/>
                  <a:pt x="615" y="4"/>
                  <a:pt x="895" y="201"/>
                </a:cubicBezTo>
                <a:cubicBezTo>
                  <a:pt x="1175" y="398"/>
                  <a:pt x="1380" y="1047"/>
                  <a:pt x="1682" y="1182"/>
                </a:cubicBezTo>
                <a:cubicBezTo>
                  <a:pt x="1984" y="1317"/>
                  <a:pt x="2304" y="1124"/>
                  <a:pt x="2707" y="1012"/>
                </a:cubicBezTo>
                <a:cubicBezTo>
                  <a:pt x="3110" y="900"/>
                  <a:pt x="3811" y="614"/>
                  <a:pt x="4101" y="509"/>
                </a:cubicBezTo>
              </a:path>
            </a:pathLst>
          </a:custGeom>
          <a:noFill/>
          <a:ln w="50800">
            <a:solidFill>
              <a:srgbClr val="99CCFF"/>
            </a:solidFill>
            <a:round/>
            <a:headEnd/>
            <a:tailEnd/>
          </a:ln>
        </p:spPr>
        <p:txBody>
          <a:bodyPr/>
          <a:lstStyle/>
          <a:p>
            <a:endParaRPr lang="en-US"/>
          </a:p>
        </p:txBody>
      </p:sp>
      <p:sp>
        <p:nvSpPr>
          <p:cNvPr id="41992" name="Freeform 7"/>
          <p:cNvSpPr>
            <a:spLocks/>
          </p:cNvSpPr>
          <p:nvPr/>
        </p:nvSpPr>
        <p:spPr bwMode="auto">
          <a:xfrm>
            <a:off x="1454150" y="2563813"/>
            <a:ext cx="6526213" cy="2716212"/>
          </a:xfrm>
          <a:custGeom>
            <a:avLst/>
            <a:gdLst>
              <a:gd name="T0" fmla="*/ 0 w 4111"/>
              <a:gd name="T1" fmla="*/ 2147483647 h 1711"/>
              <a:gd name="T2" fmla="*/ 2147483647 w 4111"/>
              <a:gd name="T3" fmla="*/ 2147483647 h 1711"/>
              <a:gd name="T4" fmla="*/ 2147483647 w 4111"/>
              <a:gd name="T5" fmla="*/ 2147483647 h 1711"/>
              <a:gd name="T6" fmla="*/ 2147483647 w 4111"/>
              <a:gd name="T7" fmla="*/ 2147483647 h 1711"/>
              <a:gd name="T8" fmla="*/ 2147483647 w 4111"/>
              <a:gd name="T9" fmla="*/ 2147483647 h 1711"/>
              <a:gd name="T10" fmla="*/ 0 60000 65536"/>
              <a:gd name="T11" fmla="*/ 0 60000 65536"/>
              <a:gd name="T12" fmla="*/ 0 60000 65536"/>
              <a:gd name="T13" fmla="*/ 0 60000 65536"/>
              <a:gd name="T14" fmla="*/ 0 60000 65536"/>
              <a:gd name="T15" fmla="*/ 0 w 4111"/>
              <a:gd name="T16" fmla="*/ 0 h 1711"/>
              <a:gd name="T17" fmla="*/ 4111 w 4111"/>
              <a:gd name="T18" fmla="*/ 1711 h 1711"/>
            </a:gdLst>
            <a:ahLst/>
            <a:cxnLst>
              <a:cxn ang="T10">
                <a:pos x="T0" y="T1"/>
              </a:cxn>
              <a:cxn ang="T11">
                <a:pos x="T2" y="T3"/>
              </a:cxn>
              <a:cxn ang="T12">
                <a:pos x="T4" y="T5"/>
              </a:cxn>
              <a:cxn ang="T13">
                <a:pos x="T6" y="T7"/>
              </a:cxn>
              <a:cxn ang="T14">
                <a:pos x="T8" y="T9"/>
              </a:cxn>
            </a:cxnLst>
            <a:rect l="T15" t="T16" r="T17" b="T18"/>
            <a:pathLst>
              <a:path w="4111" h="1711">
                <a:moveTo>
                  <a:pt x="0" y="1693"/>
                </a:moveTo>
                <a:cubicBezTo>
                  <a:pt x="318" y="1702"/>
                  <a:pt x="637" y="1711"/>
                  <a:pt x="934" y="1448"/>
                </a:cubicBezTo>
                <a:cubicBezTo>
                  <a:pt x="1231" y="1185"/>
                  <a:pt x="1387" y="226"/>
                  <a:pt x="1781" y="113"/>
                </a:cubicBezTo>
                <a:cubicBezTo>
                  <a:pt x="2175" y="0"/>
                  <a:pt x="2911" y="599"/>
                  <a:pt x="3299" y="768"/>
                </a:cubicBezTo>
                <a:cubicBezTo>
                  <a:pt x="3687" y="937"/>
                  <a:pt x="3899" y="1031"/>
                  <a:pt x="4111" y="1125"/>
                </a:cubicBezTo>
              </a:path>
            </a:pathLst>
          </a:custGeom>
          <a:noFill/>
          <a:ln w="50800">
            <a:solidFill>
              <a:srgbClr val="0000FF"/>
            </a:solidFill>
            <a:round/>
            <a:headEnd/>
            <a:tailEnd/>
          </a:ln>
        </p:spPr>
        <p:txBody>
          <a:bodyPr/>
          <a:lstStyle/>
          <a:p>
            <a:endParaRPr lang="en-US"/>
          </a:p>
        </p:txBody>
      </p:sp>
      <p:sp>
        <p:nvSpPr>
          <p:cNvPr id="41993" name="Text Box 8"/>
          <p:cNvSpPr txBox="1">
            <a:spLocks noChangeArrowheads="1"/>
          </p:cNvSpPr>
          <p:nvPr/>
        </p:nvSpPr>
        <p:spPr bwMode="auto">
          <a:xfrm>
            <a:off x="3138488" y="5781675"/>
            <a:ext cx="2760662" cy="366713"/>
          </a:xfrm>
          <a:prstGeom prst="rect">
            <a:avLst/>
          </a:prstGeom>
          <a:noFill/>
          <a:ln w="9525">
            <a:noFill/>
            <a:miter lim="800000"/>
            <a:headEnd/>
            <a:tailEnd/>
          </a:ln>
        </p:spPr>
        <p:txBody>
          <a:bodyPr wrap="none">
            <a:spAutoFit/>
          </a:bodyPr>
          <a:lstStyle/>
          <a:p>
            <a:r>
              <a:rPr lang="en-US" sz="1800" b="1">
                <a:latin typeface="AvantGarde Bk BT" pitchFamily="34" charset="0"/>
              </a:rPr>
              <a:t>Economic Development</a:t>
            </a:r>
          </a:p>
        </p:txBody>
      </p:sp>
      <p:sp>
        <p:nvSpPr>
          <p:cNvPr id="41994" name="Text Box 9"/>
          <p:cNvSpPr txBox="1">
            <a:spLocks noChangeArrowheads="1"/>
          </p:cNvSpPr>
          <p:nvPr/>
        </p:nvSpPr>
        <p:spPr bwMode="auto">
          <a:xfrm>
            <a:off x="1628585" y="2341563"/>
            <a:ext cx="925894" cy="307777"/>
          </a:xfrm>
          <a:prstGeom prst="rect">
            <a:avLst/>
          </a:prstGeom>
          <a:solidFill>
            <a:srgbClr val="FFFFFF"/>
          </a:solidFill>
          <a:ln w="25400">
            <a:solidFill>
              <a:srgbClr val="99CCFF"/>
            </a:solidFill>
            <a:miter lim="800000"/>
            <a:headEnd/>
            <a:tailEnd/>
          </a:ln>
        </p:spPr>
        <p:txBody>
          <a:bodyPr wrap="none" lIns="45720" rIns="45720">
            <a:spAutoFit/>
          </a:bodyPr>
          <a:lstStyle/>
          <a:p>
            <a:pPr algn="ctr"/>
            <a:r>
              <a:rPr lang="en-US" sz="1400" b="1">
                <a:latin typeface="AvantGarde Bk BT" pitchFamily="34" charset="0"/>
              </a:rPr>
              <a:t>Individual</a:t>
            </a:r>
          </a:p>
        </p:txBody>
      </p:sp>
      <p:sp>
        <p:nvSpPr>
          <p:cNvPr id="41995" name="Text Box 10"/>
          <p:cNvSpPr txBox="1">
            <a:spLocks noChangeArrowheads="1"/>
          </p:cNvSpPr>
          <p:nvPr/>
        </p:nvSpPr>
        <p:spPr bwMode="auto">
          <a:xfrm>
            <a:off x="2704855" y="4360863"/>
            <a:ext cx="937115" cy="307777"/>
          </a:xfrm>
          <a:prstGeom prst="rect">
            <a:avLst/>
          </a:prstGeom>
          <a:solidFill>
            <a:srgbClr val="FFFFFF"/>
          </a:solidFill>
          <a:ln w="25400">
            <a:solidFill>
              <a:srgbClr val="0000FF"/>
            </a:solidFill>
            <a:miter lim="800000"/>
            <a:headEnd/>
            <a:tailEnd/>
          </a:ln>
        </p:spPr>
        <p:txBody>
          <a:bodyPr wrap="none" lIns="45720" rIns="45720">
            <a:spAutoFit/>
          </a:bodyPr>
          <a:lstStyle/>
          <a:p>
            <a:pPr algn="ctr"/>
            <a:r>
              <a:rPr lang="en-US" sz="1400" b="1">
                <a:latin typeface="AvantGarde Bk BT" pitchFamily="34" charset="0"/>
              </a:rPr>
              <a:t>Collective</a:t>
            </a:r>
          </a:p>
        </p:txBody>
      </p:sp>
      <p:sp>
        <p:nvSpPr>
          <p:cNvPr id="41996" name="Freeform 11"/>
          <p:cNvSpPr>
            <a:spLocks/>
          </p:cNvSpPr>
          <p:nvPr/>
        </p:nvSpPr>
        <p:spPr bwMode="auto">
          <a:xfrm>
            <a:off x="1454150" y="2951163"/>
            <a:ext cx="6540500" cy="2554287"/>
          </a:xfrm>
          <a:custGeom>
            <a:avLst/>
            <a:gdLst>
              <a:gd name="T0" fmla="*/ 0 w 4120"/>
              <a:gd name="T1" fmla="*/ 2147483647 h 1609"/>
              <a:gd name="T2" fmla="*/ 2147483647 w 4120"/>
              <a:gd name="T3" fmla="*/ 2147483647 h 1609"/>
              <a:gd name="T4" fmla="*/ 2147483647 w 4120"/>
              <a:gd name="T5" fmla="*/ 2147483647 h 1609"/>
              <a:gd name="T6" fmla="*/ 2147483647 w 4120"/>
              <a:gd name="T7" fmla="*/ 0 h 1609"/>
              <a:gd name="T8" fmla="*/ 0 60000 65536"/>
              <a:gd name="T9" fmla="*/ 0 60000 65536"/>
              <a:gd name="T10" fmla="*/ 0 60000 65536"/>
              <a:gd name="T11" fmla="*/ 0 60000 65536"/>
              <a:gd name="T12" fmla="*/ 0 w 4120"/>
              <a:gd name="T13" fmla="*/ 0 h 1609"/>
              <a:gd name="T14" fmla="*/ 4120 w 4120"/>
              <a:gd name="T15" fmla="*/ 1609 h 1609"/>
            </a:gdLst>
            <a:ahLst/>
            <a:cxnLst>
              <a:cxn ang="T8">
                <a:pos x="T0" y="T1"/>
              </a:cxn>
              <a:cxn ang="T9">
                <a:pos x="T2" y="T3"/>
              </a:cxn>
              <a:cxn ang="T10">
                <a:pos x="T4" y="T5"/>
              </a:cxn>
              <a:cxn ang="T11">
                <a:pos x="T6" y="T7"/>
              </a:cxn>
            </a:cxnLst>
            <a:rect l="T12" t="T13" r="T14" b="T15"/>
            <a:pathLst>
              <a:path w="4120" h="1609">
                <a:moveTo>
                  <a:pt x="0" y="1605"/>
                </a:moveTo>
                <a:cubicBezTo>
                  <a:pt x="228" y="1569"/>
                  <a:pt x="951" y="1609"/>
                  <a:pt x="1370" y="1391"/>
                </a:cubicBezTo>
                <a:cubicBezTo>
                  <a:pt x="1789" y="1173"/>
                  <a:pt x="2057" y="527"/>
                  <a:pt x="2515" y="295"/>
                </a:cubicBezTo>
                <a:cubicBezTo>
                  <a:pt x="2973" y="63"/>
                  <a:pt x="3786" y="61"/>
                  <a:pt x="4120" y="0"/>
                </a:cubicBezTo>
              </a:path>
            </a:pathLst>
          </a:custGeom>
          <a:noFill/>
          <a:ln w="50800">
            <a:solidFill>
              <a:srgbClr val="C0C0C0"/>
            </a:solidFill>
            <a:round/>
            <a:headEnd/>
            <a:tailEnd/>
          </a:ln>
        </p:spPr>
        <p:txBody>
          <a:bodyPr/>
          <a:lstStyle/>
          <a:p>
            <a:endParaRPr lang="en-US"/>
          </a:p>
        </p:txBody>
      </p:sp>
      <p:sp>
        <p:nvSpPr>
          <p:cNvPr id="41997" name="Text Box 12"/>
          <p:cNvSpPr txBox="1">
            <a:spLocks noChangeArrowheads="1"/>
          </p:cNvSpPr>
          <p:nvPr/>
        </p:nvSpPr>
        <p:spPr bwMode="auto">
          <a:xfrm>
            <a:off x="6229105" y="2889250"/>
            <a:ext cx="937116" cy="307777"/>
          </a:xfrm>
          <a:prstGeom prst="rect">
            <a:avLst/>
          </a:prstGeom>
          <a:solidFill>
            <a:srgbClr val="FFFFFF"/>
          </a:solidFill>
          <a:ln w="25400">
            <a:solidFill>
              <a:srgbClr val="C0C0C0"/>
            </a:solidFill>
            <a:miter lim="800000"/>
            <a:headEnd/>
            <a:tailEnd/>
          </a:ln>
        </p:spPr>
        <p:txBody>
          <a:bodyPr wrap="none" lIns="45720" rIns="45720">
            <a:spAutoFit/>
          </a:bodyPr>
          <a:lstStyle/>
          <a:p>
            <a:pPr algn="ctr"/>
            <a:r>
              <a:rPr lang="en-US" sz="1400" b="1">
                <a:latin typeface="AvantGarde Bk BT" pitchFamily="34" charset="0"/>
              </a:rPr>
              <a:t>Motorized</a:t>
            </a:r>
          </a:p>
        </p:txBody>
      </p:sp>
      <p:sp>
        <p:nvSpPr>
          <p:cNvPr id="41998" name="Freeform 13"/>
          <p:cNvSpPr>
            <a:spLocks/>
          </p:cNvSpPr>
          <p:nvPr/>
        </p:nvSpPr>
        <p:spPr bwMode="auto">
          <a:xfrm>
            <a:off x="1427163" y="2022475"/>
            <a:ext cx="6529387" cy="2936875"/>
          </a:xfrm>
          <a:custGeom>
            <a:avLst/>
            <a:gdLst>
              <a:gd name="T0" fmla="*/ 0 w 4163"/>
              <a:gd name="T1" fmla="*/ 0 h 1850"/>
              <a:gd name="T2" fmla="*/ 2147483647 w 4163"/>
              <a:gd name="T3" fmla="*/ 2147483647 h 1850"/>
              <a:gd name="T4" fmla="*/ 2147483647 w 4163"/>
              <a:gd name="T5" fmla="*/ 2147483647 h 1850"/>
              <a:gd name="T6" fmla="*/ 2147483647 w 4163"/>
              <a:gd name="T7" fmla="*/ 2147483647 h 1850"/>
              <a:gd name="T8" fmla="*/ 0 60000 65536"/>
              <a:gd name="T9" fmla="*/ 0 60000 65536"/>
              <a:gd name="T10" fmla="*/ 0 60000 65536"/>
              <a:gd name="T11" fmla="*/ 0 60000 65536"/>
              <a:gd name="T12" fmla="*/ 0 w 4163"/>
              <a:gd name="T13" fmla="*/ 0 h 1850"/>
              <a:gd name="T14" fmla="*/ 4163 w 4163"/>
              <a:gd name="T15" fmla="*/ 1850 h 1850"/>
            </a:gdLst>
            <a:ahLst/>
            <a:cxnLst>
              <a:cxn ang="T8">
                <a:pos x="T0" y="T1"/>
              </a:cxn>
              <a:cxn ang="T9">
                <a:pos x="T2" y="T3"/>
              </a:cxn>
              <a:cxn ang="T10">
                <a:pos x="T4" y="T5"/>
              </a:cxn>
              <a:cxn ang="T11">
                <a:pos x="T6" y="T7"/>
              </a:cxn>
            </a:cxnLst>
            <a:rect l="T12" t="T13" r="T14" b="T15"/>
            <a:pathLst>
              <a:path w="4163" h="1850">
                <a:moveTo>
                  <a:pt x="0" y="0"/>
                </a:moveTo>
                <a:cubicBezTo>
                  <a:pt x="154" y="36"/>
                  <a:pt x="580" y="4"/>
                  <a:pt x="925" y="218"/>
                </a:cubicBezTo>
                <a:cubicBezTo>
                  <a:pt x="1270" y="432"/>
                  <a:pt x="1528" y="1011"/>
                  <a:pt x="2068" y="1283"/>
                </a:cubicBezTo>
                <a:cubicBezTo>
                  <a:pt x="2608" y="1555"/>
                  <a:pt x="3383" y="1704"/>
                  <a:pt x="4163" y="1850"/>
                </a:cubicBezTo>
              </a:path>
            </a:pathLst>
          </a:custGeom>
          <a:noFill/>
          <a:ln w="50800">
            <a:solidFill>
              <a:srgbClr val="808080"/>
            </a:solidFill>
            <a:round/>
            <a:headEnd/>
            <a:tailEnd/>
          </a:ln>
        </p:spPr>
        <p:txBody>
          <a:bodyPr/>
          <a:lstStyle/>
          <a:p>
            <a:endParaRPr lang="en-US"/>
          </a:p>
        </p:txBody>
      </p:sp>
      <p:sp>
        <p:nvSpPr>
          <p:cNvPr id="41999" name="Text Box 14"/>
          <p:cNvSpPr txBox="1">
            <a:spLocks noChangeArrowheads="1"/>
          </p:cNvSpPr>
          <p:nvPr/>
        </p:nvSpPr>
        <p:spPr bwMode="auto">
          <a:xfrm>
            <a:off x="6199301" y="4567238"/>
            <a:ext cx="1355499" cy="307777"/>
          </a:xfrm>
          <a:prstGeom prst="rect">
            <a:avLst/>
          </a:prstGeom>
          <a:solidFill>
            <a:srgbClr val="FFFFFF"/>
          </a:solidFill>
          <a:ln w="25400">
            <a:solidFill>
              <a:srgbClr val="808080"/>
            </a:solidFill>
            <a:miter lim="800000"/>
            <a:headEnd/>
            <a:tailEnd/>
          </a:ln>
        </p:spPr>
        <p:txBody>
          <a:bodyPr wrap="none" lIns="45720" rIns="45720">
            <a:spAutoFit/>
          </a:bodyPr>
          <a:lstStyle/>
          <a:p>
            <a:pPr algn="ctr"/>
            <a:r>
              <a:rPr lang="en-US" sz="1400" b="1">
                <a:latin typeface="AvantGarde Bk BT" pitchFamily="34" charset="0"/>
              </a:rPr>
              <a:t>Non-motorized</a:t>
            </a:r>
          </a:p>
        </p:txBody>
      </p:sp>
      <p:sp>
        <p:nvSpPr>
          <p:cNvPr id="42000" name="Line 17"/>
          <p:cNvSpPr>
            <a:spLocks noChangeShapeType="1"/>
          </p:cNvSpPr>
          <p:nvPr/>
        </p:nvSpPr>
        <p:spPr bwMode="auto">
          <a:xfrm flipV="1">
            <a:off x="5545138" y="2098675"/>
            <a:ext cx="0" cy="3457575"/>
          </a:xfrm>
          <a:prstGeom prst="line">
            <a:avLst/>
          </a:prstGeom>
          <a:noFill/>
          <a:ln w="38100">
            <a:solidFill>
              <a:srgbClr val="808080"/>
            </a:solidFill>
            <a:prstDash val="dash"/>
            <a:round/>
            <a:headEnd/>
            <a:tailEnd/>
          </a:ln>
        </p:spPr>
        <p:txBody>
          <a:bodyPr/>
          <a:lstStyle/>
          <a:p>
            <a:endParaRPr lang="en-US"/>
          </a:p>
        </p:txBody>
      </p:sp>
      <p:sp>
        <p:nvSpPr>
          <p:cNvPr id="42001" name="Text Box 18"/>
          <p:cNvSpPr txBox="1">
            <a:spLocks noChangeArrowheads="1"/>
          </p:cNvSpPr>
          <p:nvPr/>
        </p:nvSpPr>
        <p:spPr bwMode="auto">
          <a:xfrm>
            <a:off x="1724025" y="1441450"/>
            <a:ext cx="1049338" cy="488950"/>
          </a:xfrm>
          <a:prstGeom prst="rect">
            <a:avLst/>
          </a:prstGeom>
          <a:noFill/>
          <a:ln w="25400">
            <a:noFill/>
            <a:miter lim="800000"/>
            <a:headEnd/>
            <a:tailEnd/>
          </a:ln>
        </p:spPr>
        <p:txBody>
          <a:bodyPr wrap="none" lIns="0" tIns="0" rIns="0" bIns="0">
            <a:spAutoFit/>
          </a:bodyPr>
          <a:lstStyle/>
          <a:p>
            <a:pPr algn="ctr"/>
            <a:r>
              <a:rPr lang="en-US" sz="1600" b="1">
                <a:latin typeface="Arial Rounded MT Bold" pitchFamily="34" charset="0"/>
              </a:rPr>
              <a:t>Industrial </a:t>
            </a:r>
            <a:br>
              <a:rPr lang="en-US" sz="1600" b="1">
                <a:latin typeface="Arial Rounded MT Bold" pitchFamily="34" charset="0"/>
              </a:rPr>
            </a:br>
            <a:r>
              <a:rPr lang="en-US" sz="1600" b="1">
                <a:latin typeface="Arial Rounded MT Bold" pitchFamily="34" charset="0"/>
              </a:rPr>
              <a:t>Revolution</a:t>
            </a:r>
          </a:p>
        </p:txBody>
      </p:sp>
      <p:sp>
        <p:nvSpPr>
          <p:cNvPr id="42002" name="Text Box 19"/>
          <p:cNvSpPr txBox="1">
            <a:spLocks noChangeArrowheads="1"/>
          </p:cNvSpPr>
          <p:nvPr/>
        </p:nvSpPr>
        <p:spPr bwMode="auto">
          <a:xfrm>
            <a:off x="3530600" y="1573213"/>
            <a:ext cx="1647825" cy="244475"/>
          </a:xfrm>
          <a:prstGeom prst="rect">
            <a:avLst/>
          </a:prstGeom>
          <a:noFill/>
          <a:ln w="25400">
            <a:noFill/>
            <a:miter lim="800000"/>
            <a:headEnd/>
            <a:tailEnd/>
          </a:ln>
        </p:spPr>
        <p:txBody>
          <a:bodyPr wrap="none" lIns="0" tIns="0" rIns="0" bIns="0">
            <a:spAutoFit/>
          </a:bodyPr>
          <a:lstStyle/>
          <a:p>
            <a:r>
              <a:rPr lang="en-US" sz="1600" b="1">
                <a:latin typeface="Arial Rounded MT Bold" pitchFamily="34" charset="0"/>
              </a:rPr>
              <a:t>Mass Production</a:t>
            </a:r>
          </a:p>
        </p:txBody>
      </p:sp>
      <p:sp>
        <p:nvSpPr>
          <p:cNvPr id="42003" name="Text Box 20"/>
          <p:cNvSpPr txBox="1">
            <a:spLocks noChangeArrowheads="1"/>
          </p:cNvSpPr>
          <p:nvPr/>
        </p:nvSpPr>
        <p:spPr bwMode="auto">
          <a:xfrm>
            <a:off x="6026150" y="1590675"/>
            <a:ext cx="1295400" cy="244475"/>
          </a:xfrm>
          <a:prstGeom prst="rect">
            <a:avLst/>
          </a:prstGeom>
          <a:noFill/>
          <a:ln w="25400">
            <a:noFill/>
            <a:miter lim="800000"/>
            <a:headEnd/>
            <a:tailEnd/>
          </a:ln>
        </p:spPr>
        <p:txBody>
          <a:bodyPr wrap="none" lIns="0" tIns="0" rIns="0" bIns="0">
            <a:spAutoFit/>
          </a:bodyPr>
          <a:lstStyle/>
          <a:p>
            <a:r>
              <a:rPr lang="en-US" sz="1600" b="1">
                <a:latin typeface="Arial Rounded MT Bold" pitchFamily="34" charset="0"/>
              </a:rPr>
              <a:t>Globalization</a:t>
            </a:r>
          </a:p>
        </p:txBody>
      </p:sp>
      <p:sp>
        <p:nvSpPr>
          <p:cNvPr id="21" name="Footer Placeholder 3"/>
          <p:cNvSpPr>
            <a:spLocks noGrp="1"/>
          </p:cNvSpPr>
          <p:nvPr>
            <p:ph type="ftr" sz="quarter" idx="10"/>
          </p:nvPr>
        </p:nvSpPr>
        <p:spPr>
          <a:xfrm>
            <a:off x="101600" y="6639321"/>
            <a:ext cx="8940800" cy="246063"/>
          </a:xfrm>
        </p:spPr>
        <p:txBody>
          <a:bodyPr/>
          <a:lstStyle/>
          <a:p>
            <a:pPr>
              <a:defRPr/>
            </a:pPr>
            <a:r>
              <a:rPr lang="en-US" sz="1100" dirty="0" smtClean="0"/>
              <a:t>Copyright © 1998-2010, Dr. Jean-Paul </a:t>
            </a:r>
            <a:r>
              <a:rPr lang="en-US" sz="1100" dirty="0" err="1" smtClean="0"/>
              <a:t>Rodrigue</a:t>
            </a:r>
            <a:r>
              <a:rPr lang="en-US" sz="1100" dirty="0" smtClean="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endParaRPr lang="en-US" sz="1100" dirty="0"/>
          </a:p>
        </p:txBody>
      </p:sp>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1330560" y="1384200"/>
              <a:ext cx="6001200" cy="107280"/>
            </p14:xfrm>
          </p:contentPart>
        </mc:Choice>
        <mc:Fallback xmlns="">
          <p:pic>
            <p:nvPicPr>
              <p:cNvPr id="2" name="Input penna 1"/>
              <p:cNvPicPr/>
              <p:nvPr/>
            </p:nvPicPr>
            <p:blipFill>
              <a:blip r:embed="rId4"/>
              <a:stretch>
                <a:fillRect/>
              </a:stretch>
            </p:blipFill>
            <p:spPr>
              <a:xfrm>
                <a:off x="1321200" y="1374840"/>
                <a:ext cx="6019920" cy="126000"/>
              </a:xfrm>
              <a:prstGeom prst="rect">
                <a:avLst/>
              </a:prstGeom>
            </p:spPr>
          </p:pic>
        </mc:Fallback>
      </mc:AlternateContent>
    </p:spTree>
    <p:extLst>
      <p:ext uri="{BB962C8B-B14F-4D97-AF65-F5344CB8AC3E}">
        <p14:creationId xmlns:p14="http://schemas.microsoft.com/office/powerpoint/2010/main" val="132367836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ChangeArrowheads="1"/>
          </p:cNvSpPr>
          <p:nvPr/>
        </p:nvSpPr>
        <p:spPr bwMode="auto">
          <a:xfrm rot="-2460377">
            <a:off x="3429000" y="4249738"/>
            <a:ext cx="1200150" cy="838200"/>
          </a:xfrm>
          <a:prstGeom prst="ellipse">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eaLnBrk="1" hangingPunct="1">
              <a:spcBef>
                <a:spcPct val="0"/>
              </a:spcBef>
              <a:buClrTx/>
              <a:buSzTx/>
              <a:buFontTx/>
              <a:buNone/>
            </a:pPr>
            <a:endParaRPr lang="it-IT" altLang="it-IT" sz="2800">
              <a:latin typeface="Times New Roman" pitchFamily="18" charset="0"/>
            </a:endParaRPr>
          </a:p>
        </p:txBody>
      </p:sp>
      <p:sp>
        <p:nvSpPr>
          <p:cNvPr id="4099" name="Oval 3"/>
          <p:cNvSpPr>
            <a:spLocks noChangeArrowheads="1"/>
          </p:cNvSpPr>
          <p:nvPr/>
        </p:nvSpPr>
        <p:spPr bwMode="auto">
          <a:xfrm rot="-3148692">
            <a:off x="4291807" y="2777331"/>
            <a:ext cx="2114550" cy="1096963"/>
          </a:xfrm>
          <a:prstGeom prst="ellipse">
            <a:avLst/>
          </a:prstGeom>
          <a:solidFill>
            <a:srgbClr val="FF99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eaLnBrk="1" hangingPunct="1">
              <a:spcBef>
                <a:spcPct val="0"/>
              </a:spcBef>
              <a:buClrTx/>
              <a:buSzTx/>
              <a:buFontTx/>
              <a:buNone/>
            </a:pPr>
            <a:endParaRPr lang="it-IT" altLang="it-IT" sz="2800">
              <a:latin typeface="Times New Roman" pitchFamily="18" charset="0"/>
            </a:endParaRPr>
          </a:p>
        </p:txBody>
      </p:sp>
      <p:sp>
        <p:nvSpPr>
          <p:cNvPr id="4100" name="Oval 4"/>
          <p:cNvSpPr>
            <a:spLocks noChangeArrowheads="1"/>
          </p:cNvSpPr>
          <p:nvPr/>
        </p:nvSpPr>
        <p:spPr bwMode="auto">
          <a:xfrm>
            <a:off x="6553200" y="1658938"/>
            <a:ext cx="1752600" cy="914400"/>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eaLnBrk="1" hangingPunct="1">
              <a:spcBef>
                <a:spcPct val="0"/>
              </a:spcBef>
              <a:buClrTx/>
              <a:buSzTx/>
              <a:buFontTx/>
              <a:buNone/>
            </a:pPr>
            <a:endParaRPr lang="it-IT" altLang="it-IT" sz="2800">
              <a:latin typeface="Times New Roman" pitchFamily="18" charset="0"/>
            </a:endParaRPr>
          </a:p>
        </p:txBody>
      </p:sp>
      <p:sp>
        <p:nvSpPr>
          <p:cNvPr id="4101" name="Rectangle 5"/>
          <p:cNvSpPr>
            <a:spLocks noGrp="1" noChangeArrowheads="1"/>
          </p:cNvSpPr>
          <p:nvPr>
            <p:ph type="title"/>
          </p:nvPr>
        </p:nvSpPr>
        <p:spPr/>
        <p:txBody>
          <a:bodyPr/>
          <a:lstStyle/>
          <a:p>
            <a:r>
              <a:rPr lang="it-IT" altLang="it-IT" sz="3600" smtClean="0"/>
              <a:t>Fasi dell’urbanizzazione</a:t>
            </a:r>
            <a:br>
              <a:rPr lang="it-IT" altLang="it-IT" sz="3600" smtClean="0"/>
            </a:br>
            <a:endParaRPr lang="it-IT" altLang="it-IT" sz="3600" smtClean="0"/>
          </a:p>
        </p:txBody>
      </p:sp>
      <p:sp>
        <p:nvSpPr>
          <p:cNvPr id="4102" name="Freeform 6"/>
          <p:cNvSpPr>
            <a:spLocks/>
          </p:cNvSpPr>
          <p:nvPr/>
        </p:nvSpPr>
        <p:spPr bwMode="auto">
          <a:xfrm>
            <a:off x="2286000" y="1658938"/>
            <a:ext cx="6248400" cy="3886200"/>
          </a:xfrm>
          <a:custGeom>
            <a:avLst/>
            <a:gdLst>
              <a:gd name="T0" fmla="*/ 0 w 4080"/>
              <a:gd name="T1" fmla="*/ 0 h 2208"/>
              <a:gd name="T2" fmla="*/ 0 w 4080"/>
              <a:gd name="T3" fmla="*/ 2147483647 h 2208"/>
              <a:gd name="T4" fmla="*/ 2147483647 w 4080"/>
              <a:gd name="T5" fmla="*/ 2147483647 h 2208"/>
              <a:gd name="T6" fmla="*/ 0 60000 65536"/>
              <a:gd name="T7" fmla="*/ 0 60000 65536"/>
              <a:gd name="T8" fmla="*/ 0 60000 65536"/>
              <a:gd name="T9" fmla="*/ 0 w 4080"/>
              <a:gd name="T10" fmla="*/ 0 h 2208"/>
              <a:gd name="T11" fmla="*/ 4080 w 4080"/>
              <a:gd name="T12" fmla="*/ 2208 h 2208"/>
            </a:gdLst>
            <a:ahLst/>
            <a:cxnLst>
              <a:cxn ang="T6">
                <a:pos x="T0" y="T1"/>
              </a:cxn>
              <a:cxn ang="T7">
                <a:pos x="T2" y="T3"/>
              </a:cxn>
              <a:cxn ang="T8">
                <a:pos x="T4" y="T5"/>
              </a:cxn>
            </a:cxnLst>
            <a:rect l="T9" t="T10" r="T11" b="T12"/>
            <a:pathLst>
              <a:path w="4080" h="2208">
                <a:moveTo>
                  <a:pt x="0" y="0"/>
                </a:moveTo>
                <a:lnTo>
                  <a:pt x="0" y="2208"/>
                </a:lnTo>
                <a:lnTo>
                  <a:pt x="4080" y="2208"/>
                </a:lnTo>
              </a:path>
            </a:pathLst>
          </a:custGeom>
          <a:noFill/>
          <a:ln w="25400">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103" name="Text Box 7"/>
          <p:cNvSpPr txBox="1">
            <a:spLocks noChangeArrowheads="1"/>
          </p:cNvSpPr>
          <p:nvPr/>
        </p:nvSpPr>
        <p:spPr bwMode="auto">
          <a:xfrm>
            <a:off x="4865688" y="5697538"/>
            <a:ext cx="889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2000">
                <a:latin typeface="Impact" pitchFamily="34" charset="0"/>
              </a:rPr>
              <a:t>Tempo</a:t>
            </a:r>
          </a:p>
        </p:txBody>
      </p:sp>
      <p:sp>
        <p:nvSpPr>
          <p:cNvPr id="4104" name="Text Box 8"/>
          <p:cNvSpPr txBox="1">
            <a:spLocks noChangeArrowheads="1"/>
          </p:cNvSpPr>
          <p:nvPr/>
        </p:nvSpPr>
        <p:spPr bwMode="auto">
          <a:xfrm rot="-5400000">
            <a:off x="446088" y="3313113"/>
            <a:ext cx="2244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2000">
                <a:latin typeface="Impact" pitchFamily="34" charset="0"/>
              </a:rPr>
              <a:t>Popolazione urbana</a:t>
            </a:r>
          </a:p>
        </p:txBody>
      </p:sp>
      <p:sp>
        <p:nvSpPr>
          <p:cNvPr id="4105" name="Text Box 9"/>
          <p:cNvSpPr txBox="1">
            <a:spLocks noChangeArrowheads="1"/>
          </p:cNvSpPr>
          <p:nvPr/>
        </p:nvSpPr>
        <p:spPr bwMode="auto">
          <a:xfrm>
            <a:off x="1965325" y="5402263"/>
            <a:ext cx="3063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0</a:t>
            </a:r>
          </a:p>
        </p:txBody>
      </p:sp>
      <p:sp>
        <p:nvSpPr>
          <p:cNvPr id="4106" name="Text Box 10"/>
          <p:cNvSpPr txBox="1">
            <a:spLocks noChangeArrowheads="1"/>
          </p:cNvSpPr>
          <p:nvPr/>
        </p:nvSpPr>
        <p:spPr bwMode="auto">
          <a:xfrm>
            <a:off x="1828800" y="47164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20</a:t>
            </a:r>
          </a:p>
        </p:txBody>
      </p:sp>
      <p:sp>
        <p:nvSpPr>
          <p:cNvPr id="4107" name="Text Box 11"/>
          <p:cNvSpPr txBox="1">
            <a:spLocks noChangeArrowheads="1"/>
          </p:cNvSpPr>
          <p:nvPr/>
        </p:nvSpPr>
        <p:spPr bwMode="auto">
          <a:xfrm>
            <a:off x="1828800" y="3954463"/>
            <a:ext cx="420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40</a:t>
            </a:r>
          </a:p>
        </p:txBody>
      </p:sp>
      <p:sp>
        <p:nvSpPr>
          <p:cNvPr id="4108" name="Text Box 12"/>
          <p:cNvSpPr txBox="1">
            <a:spLocks noChangeArrowheads="1"/>
          </p:cNvSpPr>
          <p:nvPr/>
        </p:nvSpPr>
        <p:spPr bwMode="auto">
          <a:xfrm>
            <a:off x="1828800" y="3192463"/>
            <a:ext cx="4302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60</a:t>
            </a:r>
          </a:p>
        </p:txBody>
      </p:sp>
      <p:sp>
        <p:nvSpPr>
          <p:cNvPr id="4109" name="Text Box 13"/>
          <p:cNvSpPr txBox="1">
            <a:spLocks noChangeArrowheads="1"/>
          </p:cNvSpPr>
          <p:nvPr/>
        </p:nvSpPr>
        <p:spPr bwMode="auto">
          <a:xfrm>
            <a:off x="1828800" y="2430463"/>
            <a:ext cx="428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80</a:t>
            </a:r>
          </a:p>
        </p:txBody>
      </p:sp>
      <p:sp>
        <p:nvSpPr>
          <p:cNvPr id="4110" name="Text Box 14"/>
          <p:cNvSpPr txBox="1">
            <a:spLocks noChangeArrowheads="1"/>
          </p:cNvSpPr>
          <p:nvPr/>
        </p:nvSpPr>
        <p:spPr bwMode="auto">
          <a:xfrm>
            <a:off x="1752600" y="1668463"/>
            <a:ext cx="5159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100</a:t>
            </a:r>
          </a:p>
        </p:txBody>
      </p:sp>
      <p:sp>
        <p:nvSpPr>
          <p:cNvPr id="4111" name="Freeform 15"/>
          <p:cNvSpPr>
            <a:spLocks/>
          </p:cNvSpPr>
          <p:nvPr/>
        </p:nvSpPr>
        <p:spPr bwMode="auto">
          <a:xfrm>
            <a:off x="2438400" y="2039938"/>
            <a:ext cx="5943600" cy="3048000"/>
          </a:xfrm>
          <a:custGeom>
            <a:avLst/>
            <a:gdLst>
              <a:gd name="T0" fmla="*/ 0 w 3744"/>
              <a:gd name="T1" fmla="*/ 2147483647 h 1920"/>
              <a:gd name="T2" fmla="*/ 2147483647 w 3744"/>
              <a:gd name="T3" fmla="*/ 2147483647 h 1920"/>
              <a:gd name="T4" fmla="*/ 2147483647 w 3744"/>
              <a:gd name="T5" fmla="*/ 2147483647 h 1920"/>
              <a:gd name="T6" fmla="*/ 2147483647 w 3744"/>
              <a:gd name="T7" fmla="*/ 2147483647 h 1920"/>
              <a:gd name="T8" fmla="*/ 2147483647 w 3744"/>
              <a:gd name="T9" fmla="*/ 0 h 1920"/>
              <a:gd name="T10" fmla="*/ 0 60000 65536"/>
              <a:gd name="T11" fmla="*/ 0 60000 65536"/>
              <a:gd name="T12" fmla="*/ 0 60000 65536"/>
              <a:gd name="T13" fmla="*/ 0 60000 65536"/>
              <a:gd name="T14" fmla="*/ 0 60000 65536"/>
              <a:gd name="T15" fmla="*/ 0 w 3744"/>
              <a:gd name="T16" fmla="*/ 0 h 1920"/>
              <a:gd name="T17" fmla="*/ 3744 w 3744"/>
              <a:gd name="T18" fmla="*/ 1920 h 1920"/>
            </a:gdLst>
            <a:ahLst/>
            <a:cxnLst>
              <a:cxn ang="T10">
                <a:pos x="T0" y="T1"/>
              </a:cxn>
              <a:cxn ang="T11">
                <a:pos x="T2" y="T3"/>
              </a:cxn>
              <a:cxn ang="T12">
                <a:pos x="T4" y="T5"/>
              </a:cxn>
              <a:cxn ang="T13">
                <a:pos x="T6" y="T7"/>
              </a:cxn>
              <a:cxn ang="T14">
                <a:pos x="T8" y="T9"/>
              </a:cxn>
            </a:cxnLst>
            <a:rect l="T15" t="T16" r="T17" b="T18"/>
            <a:pathLst>
              <a:path w="3744" h="1920">
                <a:moveTo>
                  <a:pt x="0" y="1920"/>
                </a:moveTo>
                <a:cubicBezTo>
                  <a:pt x="168" y="1881"/>
                  <a:pt x="727" y="1851"/>
                  <a:pt x="1009" y="1689"/>
                </a:cubicBezTo>
                <a:cubicBezTo>
                  <a:pt x="1291" y="1527"/>
                  <a:pt x="1455" y="1199"/>
                  <a:pt x="1692" y="949"/>
                </a:cubicBezTo>
                <a:cubicBezTo>
                  <a:pt x="1929" y="699"/>
                  <a:pt x="2091" y="347"/>
                  <a:pt x="2433" y="189"/>
                </a:cubicBezTo>
                <a:cubicBezTo>
                  <a:pt x="2775" y="31"/>
                  <a:pt x="3471" y="39"/>
                  <a:pt x="3744" y="0"/>
                </a:cubicBezTo>
              </a:path>
            </a:pathLst>
          </a:custGeom>
          <a:noFill/>
          <a:ln w="508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112" name="Line 16"/>
          <p:cNvSpPr>
            <a:spLocks noChangeShapeType="1"/>
          </p:cNvSpPr>
          <p:nvPr/>
        </p:nvSpPr>
        <p:spPr bwMode="auto">
          <a:xfrm flipV="1">
            <a:off x="4114800" y="1430338"/>
            <a:ext cx="0" cy="396240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4113" name="Line 17"/>
          <p:cNvSpPr>
            <a:spLocks noChangeShapeType="1"/>
          </p:cNvSpPr>
          <p:nvPr/>
        </p:nvSpPr>
        <p:spPr bwMode="auto">
          <a:xfrm flipV="1">
            <a:off x="6400800" y="1354138"/>
            <a:ext cx="0" cy="396240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4114" name="Text Box 18"/>
          <p:cNvSpPr txBox="1">
            <a:spLocks noChangeArrowheads="1"/>
          </p:cNvSpPr>
          <p:nvPr/>
        </p:nvSpPr>
        <p:spPr bwMode="auto">
          <a:xfrm>
            <a:off x="6567488" y="2524125"/>
            <a:ext cx="21320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Paesi industrializzati</a:t>
            </a:r>
          </a:p>
        </p:txBody>
      </p:sp>
      <p:sp>
        <p:nvSpPr>
          <p:cNvPr id="4115" name="Text Box 19"/>
          <p:cNvSpPr txBox="1">
            <a:spLocks noChangeArrowheads="1"/>
          </p:cNvSpPr>
          <p:nvPr/>
        </p:nvSpPr>
        <p:spPr bwMode="auto">
          <a:xfrm>
            <a:off x="6553200" y="1125538"/>
            <a:ext cx="11985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Fase finale</a:t>
            </a:r>
          </a:p>
        </p:txBody>
      </p:sp>
      <p:sp>
        <p:nvSpPr>
          <p:cNvPr id="4116" name="Text Box 20"/>
          <p:cNvSpPr txBox="1">
            <a:spLocks noChangeArrowheads="1"/>
          </p:cNvSpPr>
          <p:nvPr/>
        </p:nvSpPr>
        <p:spPr bwMode="auto">
          <a:xfrm>
            <a:off x="4267200" y="1139825"/>
            <a:ext cx="19065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fase di transizione</a:t>
            </a:r>
          </a:p>
        </p:txBody>
      </p:sp>
      <p:sp>
        <p:nvSpPr>
          <p:cNvPr id="4117" name="Text Box 21"/>
          <p:cNvSpPr txBox="1">
            <a:spLocks noChangeArrowheads="1"/>
          </p:cNvSpPr>
          <p:nvPr/>
        </p:nvSpPr>
        <p:spPr bwMode="auto">
          <a:xfrm>
            <a:off x="2566988" y="1125538"/>
            <a:ext cx="1336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Fase iniziale</a:t>
            </a:r>
          </a:p>
        </p:txBody>
      </p:sp>
      <p:sp>
        <p:nvSpPr>
          <p:cNvPr id="4118" name="Text Box 22"/>
          <p:cNvSpPr txBox="1">
            <a:spLocks noChangeArrowheads="1"/>
          </p:cNvSpPr>
          <p:nvPr/>
        </p:nvSpPr>
        <p:spPr bwMode="auto">
          <a:xfrm>
            <a:off x="4500563" y="3030538"/>
            <a:ext cx="1939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Paesi di nuova </a:t>
            </a:r>
            <a:br>
              <a:rPr lang="it-IT" altLang="it-IT" sz="1800">
                <a:latin typeface="Impact" pitchFamily="34" charset="0"/>
              </a:rPr>
            </a:br>
            <a:r>
              <a:rPr lang="it-IT" altLang="it-IT" sz="1800">
                <a:latin typeface="Impact" pitchFamily="34" charset="0"/>
              </a:rPr>
              <a:t>industrializzazione</a:t>
            </a:r>
          </a:p>
        </p:txBody>
      </p:sp>
      <p:sp>
        <p:nvSpPr>
          <p:cNvPr id="4119" name="Text Box 23"/>
          <p:cNvSpPr txBox="1">
            <a:spLocks noChangeArrowheads="1"/>
          </p:cNvSpPr>
          <p:nvPr/>
        </p:nvSpPr>
        <p:spPr bwMode="auto">
          <a:xfrm>
            <a:off x="2403475" y="4217988"/>
            <a:ext cx="1311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800">
                <a:latin typeface="Impact" pitchFamily="34" charset="0"/>
              </a:rPr>
              <a:t>Paesi meno </a:t>
            </a:r>
            <a:br>
              <a:rPr lang="it-IT" altLang="it-IT" sz="1800">
                <a:latin typeface="Impact" pitchFamily="34" charset="0"/>
              </a:rPr>
            </a:br>
            <a:r>
              <a:rPr lang="it-IT" altLang="it-IT" sz="1800">
                <a:latin typeface="Impact" pitchFamily="34" charset="0"/>
              </a:rPr>
              <a:t>sviluppati</a:t>
            </a:r>
          </a:p>
        </p:txBody>
      </p:sp>
      <p:sp>
        <p:nvSpPr>
          <p:cNvPr id="4120" name="Text Box 24"/>
          <p:cNvSpPr txBox="1">
            <a:spLocks noChangeArrowheads="1"/>
          </p:cNvSpPr>
          <p:nvPr/>
        </p:nvSpPr>
        <p:spPr bwMode="auto">
          <a:xfrm>
            <a:off x="3263900" y="2116138"/>
            <a:ext cx="2493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600">
                <a:latin typeface="Impact" pitchFamily="34" charset="0"/>
              </a:rPr>
              <a:t>Migrazioni campagna - città</a:t>
            </a:r>
          </a:p>
        </p:txBody>
      </p:sp>
      <p:sp>
        <p:nvSpPr>
          <p:cNvPr id="4121" name="Text Box 25"/>
          <p:cNvSpPr txBox="1">
            <a:spLocks noChangeArrowheads="1"/>
          </p:cNvSpPr>
          <p:nvPr/>
        </p:nvSpPr>
        <p:spPr bwMode="auto">
          <a:xfrm>
            <a:off x="3243263" y="1703388"/>
            <a:ext cx="22558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it-IT" altLang="it-IT" sz="1600">
                <a:latin typeface="Impact" pitchFamily="34" charset="0"/>
              </a:rPr>
              <a:t>Transizione demografica</a:t>
            </a:r>
          </a:p>
        </p:txBody>
      </p:sp>
      <p:sp>
        <p:nvSpPr>
          <p:cNvPr id="4122" name="AutoShape 26"/>
          <p:cNvSpPr>
            <a:spLocks noChangeArrowheads="1"/>
          </p:cNvSpPr>
          <p:nvPr/>
        </p:nvSpPr>
        <p:spPr bwMode="auto">
          <a:xfrm>
            <a:off x="2514600" y="1963738"/>
            <a:ext cx="3810000" cy="228600"/>
          </a:xfrm>
          <a:prstGeom prst="rightArrow">
            <a:avLst>
              <a:gd name="adj1" fmla="val 41667"/>
              <a:gd name="adj2" fmla="val 319444"/>
            </a:avLst>
          </a:prstGeom>
          <a:gradFill rotWithShape="0">
            <a:gsLst>
              <a:gs pos="0">
                <a:srgbClr val="990000"/>
              </a:gs>
              <a:gs pos="100000">
                <a:srgbClr val="FF993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eaLnBrk="1" hangingPunct="1">
              <a:spcBef>
                <a:spcPct val="0"/>
              </a:spcBef>
              <a:buClrTx/>
              <a:buSzTx/>
              <a:buFontTx/>
              <a:buNone/>
            </a:pPr>
            <a:endParaRPr lang="it-IT" altLang="it-IT" sz="2800">
              <a:latin typeface="Times New Roman" pitchFamily="18" charset="0"/>
            </a:endParaRPr>
          </a:p>
        </p:txBody>
      </p:sp>
      <p:sp>
        <p:nvSpPr>
          <p:cNvPr id="4123" name="Text Box 27"/>
          <p:cNvSpPr txBox="1">
            <a:spLocks noChangeArrowheads="1"/>
          </p:cNvSpPr>
          <p:nvPr/>
        </p:nvSpPr>
        <p:spPr bwMode="auto">
          <a:xfrm>
            <a:off x="2660650" y="3030538"/>
            <a:ext cx="11350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lgn="ctr">
              <a:spcBef>
                <a:spcPct val="0"/>
              </a:spcBef>
              <a:buClrTx/>
              <a:buSzTx/>
              <a:buFontTx/>
              <a:buNone/>
            </a:pPr>
            <a:r>
              <a:rPr lang="it-IT" altLang="it-IT" sz="2400">
                <a:latin typeface="Impact" pitchFamily="34" charset="0"/>
              </a:rPr>
              <a:t>Società</a:t>
            </a:r>
            <a:br>
              <a:rPr lang="it-IT" altLang="it-IT" sz="2400">
                <a:latin typeface="Impact" pitchFamily="34" charset="0"/>
              </a:rPr>
            </a:br>
            <a:r>
              <a:rPr lang="it-IT" altLang="it-IT" sz="2400">
                <a:latin typeface="Impact" pitchFamily="34" charset="0"/>
              </a:rPr>
              <a:t>rurale</a:t>
            </a:r>
          </a:p>
        </p:txBody>
      </p:sp>
      <p:sp>
        <p:nvSpPr>
          <p:cNvPr id="4124" name="Text Box 28"/>
          <p:cNvSpPr txBox="1">
            <a:spLocks noChangeArrowheads="1"/>
          </p:cNvSpPr>
          <p:nvPr/>
        </p:nvSpPr>
        <p:spPr bwMode="auto">
          <a:xfrm>
            <a:off x="6851650" y="3030538"/>
            <a:ext cx="11890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lgn="ctr">
              <a:spcBef>
                <a:spcPct val="0"/>
              </a:spcBef>
              <a:buClrTx/>
              <a:buSzTx/>
              <a:buFontTx/>
              <a:buNone/>
            </a:pPr>
            <a:r>
              <a:rPr lang="it-IT" altLang="it-IT" sz="2400">
                <a:latin typeface="Impact" pitchFamily="34" charset="0"/>
              </a:rPr>
              <a:t>Società </a:t>
            </a:r>
            <a:br>
              <a:rPr lang="it-IT" altLang="it-IT" sz="2400">
                <a:latin typeface="Impact" pitchFamily="34" charset="0"/>
              </a:rPr>
            </a:br>
            <a:r>
              <a:rPr lang="it-IT" altLang="it-IT" sz="2400">
                <a:latin typeface="Impact" pitchFamily="34" charset="0"/>
              </a:rPr>
              <a:t>urbana</a:t>
            </a:r>
          </a:p>
        </p:txBody>
      </p:sp>
      <p:sp>
        <p:nvSpPr>
          <p:cNvPr id="4125" name="Text Box 29"/>
          <p:cNvSpPr txBox="1">
            <a:spLocks noChangeArrowheads="1"/>
          </p:cNvSpPr>
          <p:nvPr/>
        </p:nvSpPr>
        <p:spPr bwMode="auto">
          <a:xfrm>
            <a:off x="4287838" y="4783138"/>
            <a:ext cx="2043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lgn="ctr">
              <a:spcBef>
                <a:spcPct val="0"/>
              </a:spcBef>
              <a:buClrTx/>
              <a:buSzTx/>
              <a:buFontTx/>
              <a:buNone/>
            </a:pPr>
            <a:r>
              <a:rPr lang="it-IT" altLang="it-IT" sz="2400">
                <a:latin typeface="Impact" pitchFamily="34" charset="0"/>
              </a:rPr>
              <a:t>Urbanizzazione</a:t>
            </a:r>
          </a:p>
        </p:txBody>
      </p:sp>
      <p:sp>
        <p:nvSpPr>
          <p:cNvPr id="4126" name="Text Box 30"/>
          <p:cNvSpPr txBox="1">
            <a:spLocks noChangeArrowheads="1"/>
          </p:cNvSpPr>
          <p:nvPr/>
        </p:nvSpPr>
        <p:spPr bwMode="auto">
          <a:xfrm>
            <a:off x="849313" y="6321425"/>
            <a:ext cx="74104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buClr>
                <a:schemeClr val="bg2"/>
              </a:buClr>
              <a:buSzTx/>
              <a:buFont typeface="Monotype Sorts"/>
              <a:buNone/>
            </a:pPr>
            <a:r>
              <a:rPr lang="it-IT" altLang="it-IT" sz="1200">
                <a:latin typeface="Times New Roman" pitchFamily="18" charset="0"/>
              </a:rPr>
              <a:t>Elaborato da:Rodrigue J. P.,  </a:t>
            </a:r>
            <a:r>
              <a:rPr lang="en-US" altLang="it-IT" sz="1200">
                <a:latin typeface="Times New Roman" pitchFamily="18" charset="0"/>
              </a:rPr>
              <a:t>Transport and the Urban Environment Topic 5 - Transportation and Urban Sustainability</a:t>
            </a:r>
          </a:p>
          <a:p>
            <a:pPr>
              <a:buClr>
                <a:schemeClr val="bg2"/>
              </a:buClr>
              <a:buSzTx/>
              <a:buFont typeface="Monotype Sorts"/>
              <a:buNone/>
            </a:pPr>
            <a:r>
              <a:rPr lang="fr-FR" altLang="it-IT" sz="1200">
                <a:latin typeface="Times New Roman" pitchFamily="18" charset="0"/>
              </a:rPr>
              <a:t>Copyrights 1999-2002, Dr. Jean-Paul Rodrigue </a:t>
            </a:r>
            <a:r>
              <a:rPr lang="en-US" altLang="it-IT" sz="1200">
                <a:latin typeface="Times New Roman" pitchFamily="18" charset="0"/>
              </a:rPr>
              <a:t>Hofstra University, Dept. of Economics and Geography</a:t>
            </a:r>
            <a:endParaRPr lang="it-IT" altLang="it-IT" sz="1200">
              <a:latin typeface="Times New Roman" pitchFamily="18" charset="0"/>
            </a:endParaRPr>
          </a:p>
        </p:txBody>
      </p:sp>
      <p:sp>
        <p:nvSpPr>
          <p:cNvPr id="2" name="CasellaDiTesto 1"/>
          <p:cNvSpPr txBox="1"/>
          <p:nvPr/>
        </p:nvSpPr>
        <p:spPr>
          <a:xfrm>
            <a:off x="6323738" y="167859"/>
            <a:ext cx="1789272" cy="338554"/>
          </a:xfrm>
          <a:prstGeom prst="rect">
            <a:avLst/>
          </a:prstGeom>
          <a:noFill/>
        </p:spPr>
        <p:txBody>
          <a:bodyPr wrap="none" rtlCol="0">
            <a:spAutoFit/>
          </a:bodyPr>
          <a:lstStyle/>
          <a:p>
            <a:r>
              <a:rPr lang="it-IT" sz="1600" dirty="0" smtClean="0">
                <a:latin typeface="Courier New" panose="02070309020205020404" pitchFamily="49" charset="0"/>
                <a:cs typeface="Courier New" panose="02070309020205020404" pitchFamily="49" charset="0"/>
              </a:rPr>
              <a:t>Anticipazione</a:t>
            </a:r>
            <a:endParaRPr lang="it-IT"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6874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ltLang="it-IT" sz="2800" smtClean="0"/>
              <a:t>Urbanizzazione e ciclo di vita della città</a:t>
            </a:r>
          </a:p>
        </p:txBody>
      </p:sp>
      <p:sp>
        <p:nvSpPr>
          <p:cNvPr id="5123" name="Rectangle 3"/>
          <p:cNvSpPr>
            <a:spLocks noGrp="1" noChangeArrowheads="1"/>
          </p:cNvSpPr>
          <p:nvPr>
            <p:ph type="body" sz="half" idx="1"/>
          </p:nvPr>
        </p:nvSpPr>
        <p:spPr/>
        <p:txBody>
          <a:bodyPr/>
          <a:lstStyle/>
          <a:p>
            <a:r>
              <a:rPr lang="it-IT" altLang="it-IT" sz="2000" smtClean="0"/>
              <a:t>Il ciclo di vita delle città</a:t>
            </a:r>
          </a:p>
          <a:p>
            <a:r>
              <a:rPr lang="it-IT" altLang="it-IT" sz="2000" smtClean="0"/>
              <a:t>Nucleo centrale (città centrale)</a:t>
            </a:r>
          </a:p>
          <a:p>
            <a:r>
              <a:rPr lang="it-IT" altLang="it-IT" sz="2000" smtClean="0"/>
              <a:t>Anello (municipalità suburbane circostanti)</a:t>
            </a:r>
          </a:p>
          <a:p>
            <a:endParaRPr lang="it-IT" altLang="it-IT" sz="2000" smtClean="0"/>
          </a:p>
        </p:txBody>
      </p:sp>
      <p:sp>
        <p:nvSpPr>
          <p:cNvPr id="5124" name="Rectangle 4"/>
          <p:cNvSpPr>
            <a:spLocks noGrp="1" noChangeArrowheads="1"/>
          </p:cNvSpPr>
          <p:nvPr>
            <p:ph sz="half" idx="2"/>
          </p:nvPr>
        </p:nvSpPr>
        <p:spPr/>
        <p:txBody>
          <a:bodyPr/>
          <a:lstStyle/>
          <a:p>
            <a:endParaRPr lang="it-IT" altLang="it-IT" sz="2800" smtClean="0"/>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3665538"/>
            <a:ext cx="8604250" cy="271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p:cNvSpPr txBox="1"/>
          <p:nvPr/>
        </p:nvSpPr>
        <p:spPr>
          <a:xfrm>
            <a:off x="6323738" y="167859"/>
            <a:ext cx="1789272" cy="338554"/>
          </a:xfrm>
          <a:prstGeom prst="rect">
            <a:avLst/>
          </a:prstGeom>
          <a:noFill/>
        </p:spPr>
        <p:txBody>
          <a:bodyPr wrap="none" rtlCol="0">
            <a:spAutoFit/>
          </a:bodyPr>
          <a:lstStyle/>
          <a:p>
            <a:r>
              <a:rPr lang="it-IT" sz="1600" dirty="0" smtClean="0">
                <a:latin typeface="Courier New" panose="02070309020205020404" pitchFamily="49" charset="0"/>
                <a:cs typeface="Courier New" panose="02070309020205020404" pitchFamily="49" charset="0"/>
              </a:rPr>
              <a:t>Anticipazione</a:t>
            </a:r>
            <a:endParaRPr lang="it-IT"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879420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ltLang="it-IT" sz="3600" smtClean="0"/>
              <a:t>Il ciclo di vita urbana </a:t>
            </a:r>
            <a:br>
              <a:rPr lang="it-IT" altLang="it-IT" sz="3600" smtClean="0"/>
            </a:br>
            <a:r>
              <a:rPr lang="it-IT" altLang="it-IT" sz="2400" smtClean="0"/>
              <a:t>(Van den Berg et al., 1982; Paddison, 2001)</a:t>
            </a:r>
          </a:p>
        </p:txBody>
      </p:sp>
      <p:pic>
        <p:nvPicPr>
          <p:cNvPr id="614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
        <p:nvSpPr>
          <p:cNvPr id="4" name="CasellaDiTesto 3"/>
          <p:cNvSpPr txBox="1"/>
          <p:nvPr/>
        </p:nvSpPr>
        <p:spPr>
          <a:xfrm>
            <a:off x="6323738" y="167859"/>
            <a:ext cx="1789272" cy="338554"/>
          </a:xfrm>
          <a:prstGeom prst="rect">
            <a:avLst/>
          </a:prstGeom>
          <a:noFill/>
        </p:spPr>
        <p:txBody>
          <a:bodyPr wrap="none" rtlCol="0">
            <a:spAutoFit/>
          </a:bodyPr>
          <a:lstStyle/>
          <a:p>
            <a:r>
              <a:rPr lang="it-IT" sz="1600" dirty="0" smtClean="0">
                <a:latin typeface="Courier New" panose="02070309020205020404" pitchFamily="49" charset="0"/>
                <a:cs typeface="Courier New" panose="02070309020205020404" pitchFamily="49" charset="0"/>
              </a:rPr>
              <a:t>Anticipazione</a:t>
            </a:r>
            <a:endParaRPr lang="it-IT"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30399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title" idx="4294967295"/>
          </p:nvPr>
        </p:nvSpPr>
        <p:spPr>
          <a:xfrm>
            <a:off x="931863" y="96838"/>
            <a:ext cx="7138987" cy="1390650"/>
          </a:xfrm>
        </p:spPr>
        <p:txBody>
          <a:bodyPr anchor="ctr"/>
          <a:lstStyle/>
          <a:p>
            <a:r>
              <a:rPr lang="en-US" altLang="it-IT" sz="2800" smtClean="0"/>
              <a:t>Sviluppo dei trasporti e sviluppo urbano</a:t>
            </a:r>
            <a:br>
              <a:rPr lang="en-US" altLang="it-IT" sz="2800" smtClean="0"/>
            </a:br>
            <a:endParaRPr lang="en-US" altLang="it-IT" sz="2800" smtClean="0"/>
          </a:p>
        </p:txBody>
      </p:sp>
      <p:sp>
        <p:nvSpPr>
          <p:cNvPr id="38" name="Footer Placeholder 2"/>
          <p:cNvSpPr txBox="1">
            <a:spLocks noGrp="1"/>
          </p:cNvSpPr>
          <p:nvPr/>
        </p:nvSpPr>
        <p:spPr bwMode="auto">
          <a:xfrm>
            <a:off x="101600" y="6604000"/>
            <a:ext cx="8961438" cy="246063"/>
          </a:xfrm>
          <a:prstGeom prst="rect">
            <a:avLst/>
          </a:prstGeom>
          <a:noFill/>
          <a:ln>
            <a:miter lim="800000"/>
            <a:headEnd/>
            <a:tailEnd/>
          </a:ln>
        </p:spPr>
        <p:txBody>
          <a:bodyPr lIns="0" tIns="0" rIns="0" bIns="0"/>
          <a:lstStyle/>
          <a:p>
            <a:pPr eaLnBrk="0" hangingPunct="0">
              <a:defRPr/>
            </a:pPr>
            <a:r>
              <a:rPr lang="en-US" sz="800">
                <a:solidFill>
                  <a:srgbClr val="1C1C1C"/>
                </a:solidFill>
                <a:latin typeface="+mn-lt"/>
                <a:cs typeface="+mn-cs"/>
              </a:rPr>
              <a:t>Copyright © 1998-2010, Dr. Jean-Paul Rodrigue, Dept. of Global Studies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
        <p:nvSpPr>
          <p:cNvPr id="7172" name="Freeform 2"/>
          <p:cNvSpPr>
            <a:spLocks/>
          </p:cNvSpPr>
          <p:nvPr/>
        </p:nvSpPr>
        <p:spPr bwMode="auto">
          <a:xfrm>
            <a:off x="1981200" y="884238"/>
            <a:ext cx="5281613" cy="5270500"/>
          </a:xfrm>
          <a:custGeom>
            <a:avLst/>
            <a:gdLst>
              <a:gd name="T0" fmla="*/ 2147483647 w 3327"/>
              <a:gd name="T1" fmla="*/ 2147483647 h 3320"/>
              <a:gd name="T2" fmla="*/ 2147483647 w 3327"/>
              <a:gd name="T3" fmla="*/ 2147483647 h 3320"/>
              <a:gd name="T4" fmla="*/ 2147483647 w 3327"/>
              <a:gd name="T5" fmla="*/ 2147483647 h 3320"/>
              <a:gd name="T6" fmla="*/ 2147483647 w 3327"/>
              <a:gd name="T7" fmla="*/ 2147483647 h 3320"/>
              <a:gd name="T8" fmla="*/ 0 w 3327"/>
              <a:gd name="T9" fmla="*/ 2147483647 h 3320"/>
              <a:gd name="T10" fmla="*/ 2147483647 w 3327"/>
              <a:gd name="T11" fmla="*/ 2147483647 h 3320"/>
              <a:gd name="T12" fmla="*/ 2147483647 w 3327"/>
              <a:gd name="T13" fmla="*/ 2147483647 h 3320"/>
              <a:gd name="T14" fmla="*/ 2147483647 w 3327"/>
              <a:gd name="T15" fmla="*/ 2147483647 h 3320"/>
              <a:gd name="T16" fmla="*/ 2147483647 w 3327"/>
              <a:gd name="T17" fmla="*/ 0 h 3320"/>
              <a:gd name="T18" fmla="*/ 2147483647 w 3327"/>
              <a:gd name="T19" fmla="*/ 2147483647 h 3320"/>
              <a:gd name="T20" fmla="*/ 2147483647 w 3327"/>
              <a:gd name="T21" fmla="*/ 2147483647 h 3320"/>
              <a:gd name="T22" fmla="*/ 2147483647 w 3327"/>
              <a:gd name="T23" fmla="*/ 2147483647 h 3320"/>
              <a:gd name="T24" fmla="*/ 2147483647 w 3327"/>
              <a:gd name="T25" fmla="*/ 2147483647 h 3320"/>
              <a:gd name="T26" fmla="*/ 2147483647 w 3327"/>
              <a:gd name="T27" fmla="*/ 2147483647 h 3320"/>
              <a:gd name="T28" fmla="*/ 2147483647 w 3327"/>
              <a:gd name="T29" fmla="*/ 2147483647 h 3320"/>
              <a:gd name="T30" fmla="*/ 2147483647 w 3327"/>
              <a:gd name="T31" fmla="*/ 2147483647 h 3320"/>
              <a:gd name="T32" fmla="*/ 2147483647 w 3327"/>
              <a:gd name="T33" fmla="*/ 2147483647 h 33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327"/>
              <a:gd name="T52" fmla="*/ 0 h 3320"/>
              <a:gd name="T53" fmla="*/ 3327 w 3327"/>
              <a:gd name="T54" fmla="*/ 3320 h 33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327" h="3320">
                <a:moveTo>
                  <a:pt x="1638" y="3320"/>
                </a:moveTo>
                <a:lnTo>
                  <a:pt x="1262" y="2609"/>
                </a:lnTo>
                <a:lnTo>
                  <a:pt x="498" y="2932"/>
                </a:lnTo>
                <a:lnTo>
                  <a:pt x="706" y="2065"/>
                </a:lnTo>
                <a:lnTo>
                  <a:pt x="0" y="1657"/>
                </a:lnTo>
                <a:lnTo>
                  <a:pt x="706" y="1262"/>
                </a:lnTo>
                <a:lnTo>
                  <a:pt x="550" y="421"/>
                </a:lnTo>
                <a:lnTo>
                  <a:pt x="1301" y="706"/>
                </a:lnTo>
                <a:lnTo>
                  <a:pt x="1644" y="0"/>
                </a:lnTo>
                <a:lnTo>
                  <a:pt x="2000" y="706"/>
                </a:lnTo>
                <a:lnTo>
                  <a:pt x="2770" y="415"/>
                </a:lnTo>
                <a:lnTo>
                  <a:pt x="2576" y="1217"/>
                </a:lnTo>
                <a:lnTo>
                  <a:pt x="3327" y="1657"/>
                </a:lnTo>
                <a:lnTo>
                  <a:pt x="2595" y="2058"/>
                </a:lnTo>
                <a:lnTo>
                  <a:pt x="2790" y="2945"/>
                </a:lnTo>
                <a:lnTo>
                  <a:pt x="2000" y="2622"/>
                </a:lnTo>
                <a:lnTo>
                  <a:pt x="1638" y="3320"/>
                </a:lnTo>
                <a:close/>
              </a:path>
            </a:pathLst>
          </a:custGeom>
          <a:solidFill>
            <a:srgbClr val="99CC00">
              <a:alpha val="70195"/>
            </a:srgbClr>
          </a:solidFill>
          <a:ln w="25400">
            <a:solidFill>
              <a:srgbClr val="669900"/>
            </a:solidFill>
            <a:round/>
            <a:headEnd/>
            <a:tailEnd/>
          </a:ln>
        </p:spPr>
        <p:txBody>
          <a:bodyPr/>
          <a:lstStyle/>
          <a:p>
            <a:endParaRPr lang="it-IT"/>
          </a:p>
        </p:txBody>
      </p:sp>
      <p:sp>
        <p:nvSpPr>
          <p:cNvPr id="7173" name="Oval 3"/>
          <p:cNvSpPr>
            <a:spLocks noChangeArrowheads="1"/>
          </p:cNvSpPr>
          <p:nvPr/>
        </p:nvSpPr>
        <p:spPr bwMode="auto">
          <a:xfrm>
            <a:off x="2982913" y="1903413"/>
            <a:ext cx="3248025" cy="3248025"/>
          </a:xfrm>
          <a:prstGeom prst="ellipse">
            <a:avLst/>
          </a:prstGeom>
          <a:solidFill>
            <a:srgbClr val="CCFFCC"/>
          </a:solidFill>
          <a:ln w="25400">
            <a:solidFill>
              <a:srgbClr val="669900"/>
            </a:solidFill>
            <a:round/>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74" name="Oval 4"/>
          <p:cNvSpPr>
            <a:spLocks noChangeArrowheads="1"/>
          </p:cNvSpPr>
          <p:nvPr/>
        </p:nvSpPr>
        <p:spPr bwMode="auto">
          <a:xfrm>
            <a:off x="3903663" y="2822575"/>
            <a:ext cx="1408112" cy="1408113"/>
          </a:xfrm>
          <a:prstGeom prst="ellipse">
            <a:avLst/>
          </a:prstGeom>
          <a:solidFill>
            <a:srgbClr val="99CCFF"/>
          </a:solidFill>
          <a:ln w="38100">
            <a:solidFill>
              <a:srgbClr val="66CCFF"/>
            </a:solidFill>
            <a:round/>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75" name="Freeform 5"/>
          <p:cNvSpPr>
            <a:spLocks/>
          </p:cNvSpPr>
          <p:nvPr/>
        </p:nvSpPr>
        <p:spPr bwMode="auto">
          <a:xfrm>
            <a:off x="3898900" y="2828925"/>
            <a:ext cx="1417638" cy="1397000"/>
          </a:xfrm>
          <a:custGeom>
            <a:avLst/>
            <a:gdLst>
              <a:gd name="T0" fmla="*/ 2147483647 w 893"/>
              <a:gd name="T1" fmla="*/ 2147483647 h 880"/>
              <a:gd name="T2" fmla="*/ 2147483647 w 893"/>
              <a:gd name="T3" fmla="*/ 2147483647 h 880"/>
              <a:gd name="T4" fmla="*/ 2147483647 w 893"/>
              <a:gd name="T5" fmla="*/ 2147483647 h 880"/>
              <a:gd name="T6" fmla="*/ 2147483647 w 893"/>
              <a:gd name="T7" fmla="*/ 2147483647 h 880"/>
              <a:gd name="T8" fmla="*/ 2147483647 w 893"/>
              <a:gd name="T9" fmla="*/ 2147483647 h 880"/>
              <a:gd name="T10" fmla="*/ 2147483647 w 893"/>
              <a:gd name="T11" fmla="*/ 2147483647 h 880"/>
              <a:gd name="T12" fmla="*/ 0 w 893"/>
              <a:gd name="T13" fmla="*/ 2147483647 h 880"/>
              <a:gd name="T14" fmla="*/ 2147483647 w 893"/>
              <a:gd name="T15" fmla="*/ 2147483647 h 880"/>
              <a:gd name="T16" fmla="*/ 2147483647 w 893"/>
              <a:gd name="T17" fmla="*/ 2147483647 h 880"/>
              <a:gd name="T18" fmla="*/ 2147483647 w 893"/>
              <a:gd name="T19" fmla="*/ 2147483647 h 880"/>
              <a:gd name="T20" fmla="*/ 2147483647 w 893"/>
              <a:gd name="T21" fmla="*/ 0 h 880"/>
              <a:gd name="T22" fmla="*/ 2147483647 w 893"/>
              <a:gd name="T23" fmla="*/ 2147483647 h 880"/>
              <a:gd name="T24" fmla="*/ 2147483647 w 893"/>
              <a:gd name="T25" fmla="*/ 2147483647 h 880"/>
              <a:gd name="T26" fmla="*/ 2147483647 w 893"/>
              <a:gd name="T27" fmla="*/ 2147483647 h 880"/>
              <a:gd name="T28" fmla="*/ 2147483647 w 893"/>
              <a:gd name="T29" fmla="*/ 2147483647 h 880"/>
              <a:gd name="T30" fmla="*/ 2147483647 w 893"/>
              <a:gd name="T31" fmla="*/ 2147483647 h 880"/>
              <a:gd name="T32" fmla="*/ 2147483647 w 893"/>
              <a:gd name="T33" fmla="*/ 2147483647 h 8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93"/>
              <a:gd name="T52" fmla="*/ 0 h 880"/>
              <a:gd name="T53" fmla="*/ 893 w 893"/>
              <a:gd name="T54" fmla="*/ 880 h 8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93" h="880">
                <a:moveTo>
                  <a:pt x="731" y="776"/>
                </a:moveTo>
                <a:lnTo>
                  <a:pt x="524" y="673"/>
                </a:lnTo>
                <a:lnTo>
                  <a:pt x="440" y="880"/>
                </a:lnTo>
                <a:lnTo>
                  <a:pt x="336" y="666"/>
                </a:lnTo>
                <a:lnTo>
                  <a:pt x="129" y="751"/>
                </a:lnTo>
                <a:lnTo>
                  <a:pt x="220" y="550"/>
                </a:lnTo>
                <a:lnTo>
                  <a:pt x="0" y="440"/>
                </a:lnTo>
                <a:lnTo>
                  <a:pt x="226" y="349"/>
                </a:lnTo>
                <a:lnTo>
                  <a:pt x="142" y="116"/>
                </a:lnTo>
                <a:lnTo>
                  <a:pt x="343" y="220"/>
                </a:lnTo>
                <a:lnTo>
                  <a:pt x="434" y="0"/>
                </a:lnTo>
                <a:lnTo>
                  <a:pt x="518" y="213"/>
                </a:lnTo>
                <a:lnTo>
                  <a:pt x="744" y="123"/>
                </a:lnTo>
                <a:lnTo>
                  <a:pt x="660" y="323"/>
                </a:lnTo>
                <a:lnTo>
                  <a:pt x="893" y="433"/>
                </a:lnTo>
                <a:lnTo>
                  <a:pt x="667" y="543"/>
                </a:lnTo>
                <a:lnTo>
                  <a:pt x="731" y="776"/>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7176" name="Oval 6"/>
          <p:cNvSpPr>
            <a:spLocks noChangeArrowheads="1"/>
          </p:cNvSpPr>
          <p:nvPr/>
        </p:nvSpPr>
        <p:spPr bwMode="auto">
          <a:xfrm>
            <a:off x="4221163" y="3141663"/>
            <a:ext cx="771525" cy="771525"/>
          </a:xfrm>
          <a:prstGeom prst="ellipse">
            <a:avLst/>
          </a:prstGeom>
          <a:solidFill>
            <a:srgbClr val="FFFF99"/>
          </a:solidFill>
          <a:ln w="38100">
            <a:solidFill>
              <a:srgbClr val="FFFF66"/>
            </a:solidFill>
            <a:round/>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77" name="Line 8"/>
          <p:cNvSpPr>
            <a:spLocks noChangeShapeType="1"/>
          </p:cNvSpPr>
          <p:nvPr/>
        </p:nvSpPr>
        <p:spPr bwMode="auto">
          <a:xfrm>
            <a:off x="4600575" y="2836863"/>
            <a:ext cx="0" cy="1417637"/>
          </a:xfrm>
          <a:prstGeom prst="line">
            <a:avLst/>
          </a:prstGeom>
          <a:noFill/>
          <a:ln w="25400">
            <a:solidFill>
              <a:srgbClr val="333333"/>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78" name="Line 9"/>
          <p:cNvSpPr>
            <a:spLocks noChangeShapeType="1"/>
          </p:cNvSpPr>
          <p:nvPr/>
        </p:nvSpPr>
        <p:spPr bwMode="auto">
          <a:xfrm>
            <a:off x="3902075" y="3535363"/>
            <a:ext cx="1408113" cy="0"/>
          </a:xfrm>
          <a:prstGeom prst="line">
            <a:avLst/>
          </a:prstGeom>
          <a:noFill/>
          <a:ln w="25400">
            <a:solidFill>
              <a:srgbClr val="333333"/>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79" name="Line 10"/>
          <p:cNvSpPr>
            <a:spLocks noChangeShapeType="1"/>
          </p:cNvSpPr>
          <p:nvPr/>
        </p:nvSpPr>
        <p:spPr bwMode="auto">
          <a:xfrm>
            <a:off x="4127500" y="3021013"/>
            <a:ext cx="946150" cy="1028700"/>
          </a:xfrm>
          <a:prstGeom prst="line">
            <a:avLst/>
          </a:prstGeom>
          <a:noFill/>
          <a:ln w="25400">
            <a:solidFill>
              <a:srgbClr val="333333"/>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80" name="Line 11"/>
          <p:cNvSpPr>
            <a:spLocks noChangeShapeType="1"/>
          </p:cNvSpPr>
          <p:nvPr/>
        </p:nvSpPr>
        <p:spPr bwMode="auto">
          <a:xfrm flipH="1">
            <a:off x="4108450" y="3032125"/>
            <a:ext cx="974725" cy="985838"/>
          </a:xfrm>
          <a:prstGeom prst="line">
            <a:avLst/>
          </a:prstGeom>
          <a:noFill/>
          <a:ln w="25400">
            <a:solidFill>
              <a:srgbClr val="333333"/>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81" name="Oval 12"/>
          <p:cNvSpPr>
            <a:spLocks noChangeArrowheads="1"/>
          </p:cNvSpPr>
          <p:nvPr/>
        </p:nvSpPr>
        <p:spPr bwMode="auto">
          <a:xfrm>
            <a:off x="4519613" y="3440113"/>
            <a:ext cx="174625" cy="174625"/>
          </a:xfrm>
          <a:prstGeom prst="ellipse">
            <a:avLst/>
          </a:prstGeom>
          <a:solidFill>
            <a:srgbClr val="FF6600"/>
          </a:solidFill>
          <a:ln w="19050">
            <a:solidFill>
              <a:srgbClr val="800000"/>
            </a:solidFill>
            <a:round/>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82" name="Line 13"/>
          <p:cNvSpPr>
            <a:spLocks noChangeShapeType="1"/>
          </p:cNvSpPr>
          <p:nvPr/>
        </p:nvSpPr>
        <p:spPr bwMode="auto">
          <a:xfrm>
            <a:off x="4591050" y="4224338"/>
            <a:ext cx="0" cy="1941512"/>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3" name="Line 14"/>
          <p:cNvSpPr>
            <a:spLocks noChangeShapeType="1"/>
          </p:cNvSpPr>
          <p:nvPr/>
        </p:nvSpPr>
        <p:spPr bwMode="auto">
          <a:xfrm>
            <a:off x="4598988" y="882650"/>
            <a:ext cx="0" cy="1941513"/>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4" name="Line 15"/>
          <p:cNvSpPr>
            <a:spLocks noChangeShapeType="1"/>
          </p:cNvSpPr>
          <p:nvPr/>
        </p:nvSpPr>
        <p:spPr bwMode="auto">
          <a:xfrm rot="-5400000">
            <a:off x="2942432" y="2555081"/>
            <a:ext cx="0" cy="1941513"/>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5" name="Line 16"/>
          <p:cNvSpPr>
            <a:spLocks noChangeShapeType="1"/>
          </p:cNvSpPr>
          <p:nvPr/>
        </p:nvSpPr>
        <p:spPr bwMode="auto">
          <a:xfrm rot="-5400000">
            <a:off x="6290469" y="2555082"/>
            <a:ext cx="0" cy="1941512"/>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6" name="Line 17"/>
          <p:cNvSpPr>
            <a:spLocks noChangeShapeType="1"/>
          </p:cNvSpPr>
          <p:nvPr/>
        </p:nvSpPr>
        <p:spPr bwMode="auto">
          <a:xfrm rot="5400000" flipV="1">
            <a:off x="4980781" y="4129882"/>
            <a:ext cx="1520825" cy="1335088"/>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7" name="Line 18"/>
          <p:cNvSpPr>
            <a:spLocks noChangeShapeType="1"/>
          </p:cNvSpPr>
          <p:nvPr/>
        </p:nvSpPr>
        <p:spPr bwMode="auto">
          <a:xfrm rot="5400000" flipV="1">
            <a:off x="2740819" y="1631157"/>
            <a:ext cx="1520825" cy="1335087"/>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8" name="Line 19"/>
          <p:cNvSpPr>
            <a:spLocks noChangeShapeType="1"/>
          </p:cNvSpPr>
          <p:nvPr/>
        </p:nvSpPr>
        <p:spPr bwMode="auto">
          <a:xfrm rot="-5400000" flipH="1" flipV="1">
            <a:off x="4955381" y="1634332"/>
            <a:ext cx="1520825" cy="1335088"/>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89" name="Line 20"/>
          <p:cNvSpPr>
            <a:spLocks noChangeShapeType="1"/>
          </p:cNvSpPr>
          <p:nvPr/>
        </p:nvSpPr>
        <p:spPr bwMode="auto">
          <a:xfrm rot="-5400000" flipH="1" flipV="1">
            <a:off x="2672556" y="4115594"/>
            <a:ext cx="1520825" cy="1335088"/>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90" name="Line 21"/>
          <p:cNvSpPr>
            <a:spLocks noChangeShapeType="1"/>
          </p:cNvSpPr>
          <p:nvPr/>
        </p:nvSpPr>
        <p:spPr bwMode="auto">
          <a:xfrm>
            <a:off x="6432550" y="2357438"/>
            <a:ext cx="328613" cy="0"/>
          </a:xfrm>
          <a:prstGeom prst="line">
            <a:avLst/>
          </a:prstGeom>
          <a:noFill/>
          <a:ln w="254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191" name="Line 22"/>
          <p:cNvSpPr>
            <a:spLocks noChangeShapeType="1"/>
          </p:cNvSpPr>
          <p:nvPr/>
        </p:nvSpPr>
        <p:spPr bwMode="auto">
          <a:xfrm>
            <a:off x="6432550" y="2643188"/>
            <a:ext cx="3286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7192" name="Text Box 23"/>
          <p:cNvSpPr txBox="1">
            <a:spLocks noChangeArrowheads="1"/>
          </p:cNvSpPr>
          <p:nvPr/>
        </p:nvSpPr>
        <p:spPr bwMode="auto">
          <a:xfrm>
            <a:off x="6778625" y="2219325"/>
            <a:ext cx="1179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Linee tramviarie</a:t>
            </a:r>
          </a:p>
        </p:txBody>
      </p:sp>
      <p:sp>
        <p:nvSpPr>
          <p:cNvPr id="7193" name="Text Box 24"/>
          <p:cNvSpPr txBox="1">
            <a:spLocks noChangeArrowheads="1"/>
          </p:cNvSpPr>
          <p:nvPr/>
        </p:nvSpPr>
        <p:spPr bwMode="auto">
          <a:xfrm>
            <a:off x="6797675" y="2505075"/>
            <a:ext cx="803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Autostrade</a:t>
            </a:r>
          </a:p>
        </p:txBody>
      </p:sp>
      <p:sp>
        <p:nvSpPr>
          <p:cNvPr id="7194" name="Rectangle 25"/>
          <p:cNvSpPr>
            <a:spLocks noChangeArrowheads="1"/>
          </p:cNvSpPr>
          <p:nvPr/>
        </p:nvSpPr>
        <p:spPr bwMode="auto">
          <a:xfrm>
            <a:off x="6518275" y="4119563"/>
            <a:ext cx="163513" cy="163512"/>
          </a:xfrm>
          <a:prstGeom prst="rect">
            <a:avLst/>
          </a:prstGeom>
          <a:solidFill>
            <a:srgbClr val="FFFF99"/>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95" name="Rectangle 26"/>
          <p:cNvSpPr>
            <a:spLocks noChangeArrowheads="1"/>
          </p:cNvSpPr>
          <p:nvPr/>
        </p:nvSpPr>
        <p:spPr bwMode="auto">
          <a:xfrm>
            <a:off x="6516688" y="4425950"/>
            <a:ext cx="163512" cy="163513"/>
          </a:xfrm>
          <a:prstGeom prst="rect">
            <a:avLst/>
          </a:prstGeom>
          <a:solidFill>
            <a:srgbClr val="FFCC00"/>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96" name="Rectangle 27"/>
          <p:cNvSpPr>
            <a:spLocks noChangeArrowheads="1"/>
          </p:cNvSpPr>
          <p:nvPr/>
        </p:nvSpPr>
        <p:spPr bwMode="auto">
          <a:xfrm>
            <a:off x="6516688" y="4727575"/>
            <a:ext cx="163512" cy="163513"/>
          </a:xfrm>
          <a:prstGeom prst="rect">
            <a:avLst/>
          </a:prstGeom>
          <a:solidFill>
            <a:srgbClr val="99CCFF"/>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97" name="Rectangle 28"/>
          <p:cNvSpPr>
            <a:spLocks noChangeArrowheads="1"/>
          </p:cNvSpPr>
          <p:nvPr/>
        </p:nvSpPr>
        <p:spPr bwMode="auto">
          <a:xfrm>
            <a:off x="6516688" y="5002213"/>
            <a:ext cx="163512" cy="163512"/>
          </a:xfrm>
          <a:prstGeom prst="rect">
            <a:avLst/>
          </a:prstGeom>
          <a:solidFill>
            <a:srgbClr val="CCFFCC"/>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98" name="Rectangle 29"/>
          <p:cNvSpPr>
            <a:spLocks noChangeArrowheads="1"/>
          </p:cNvSpPr>
          <p:nvPr/>
        </p:nvSpPr>
        <p:spPr bwMode="auto">
          <a:xfrm>
            <a:off x="6516688" y="5286375"/>
            <a:ext cx="163512" cy="163513"/>
          </a:xfrm>
          <a:prstGeom prst="rect">
            <a:avLst/>
          </a:prstGeom>
          <a:solidFill>
            <a:srgbClr val="99CC00"/>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199" name="Text Box 30"/>
          <p:cNvSpPr txBox="1">
            <a:spLocks noChangeArrowheads="1"/>
          </p:cNvSpPr>
          <p:nvPr/>
        </p:nvSpPr>
        <p:spPr bwMode="auto">
          <a:xfrm>
            <a:off x="6723063" y="4060825"/>
            <a:ext cx="5064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A piedi</a:t>
            </a:r>
          </a:p>
        </p:txBody>
      </p:sp>
      <p:sp>
        <p:nvSpPr>
          <p:cNvPr id="7200" name="Text Box 31"/>
          <p:cNvSpPr txBox="1">
            <a:spLocks noChangeArrowheads="1"/>
          </p:cNvSpPr>
          <p:nvPr/>
        </p:nvSpPr>
        <p:spPr bwMode="auto">
          <a:xfrm>
            <a:off x="6732588" y="4394200"/>
            <a:ext cx="6842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Tramway</a:t>
            </a:r>
          </a:p>
        </p:txBody>
      </p:sp>
      <p:sp>
        <p:nvSpPr>
          <p:cNvPr id="7201" name="Text Box 32"/>
          <p:cNvSpPr txBox="1">
            <a:spLocks noChangeArrowheads="1"/>
          </p:cNvSpPr>
          <p:nvPr/>
        </p:nvSpPr>
        <p:spPr bwMode="auto">
          <a:xfrm>
            <a:off x="6723063" y="4689475"/>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Bicicletta</a:t>
            </a:r>
          </a:p>
        </p:txBody>
      </p:sp>
      <p:sp>
        <p:nvSpPr>
          <p:cNvPr id="7202" name="Text Box 33"/>
          <p:cNvSpPr txBox="1">
            <a:spLocks noChangeArrowheads="1"/>
          </p:cNvSpPr>
          <p:nvPr/>
        </p:nvSpPr>
        <p:spPr bwMode="auto">
          <a:xfrm>
            <a:off x="6723063" y="4956175"/>
            <a:ext cx="828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Automobile</a:t>
            </a:r>
          </a:p>
        </p:txBody>
      </p:sp>
      <p:sp>
        <p:nvSpPr>
          <p:cNvPr id="7203" name="Text Box 34"/>
          <p:cNvSpPr txBox="1">
            <a:spLocks noChangeArrowheads="1"/>
          </p:cNvSpPr>
          <p:nvPr/>
        </p:nvSpPr>
        <p:spPr bwMode="auto">
          <a:xfrm>
            <a:off x="6713538" y="5241925"/>
            <a:ext cx="17700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Automobile (autostrada)</a:t>
            </a:r>
          </a:p>
        </p:txBody>
      </p:sp>
      <p:sp>
        <p:nvSpPr>
          <p:cNvPr id="7204" name="Rectangle 35"/>
          <p:cNvSpPr>
            <a:spLocks noChangeArrowheads="1"/>
          </p:cNvSpPr>
          <p:nvPr/>
        </p:nvSpPr>
        <p:spPr bwMode="auto">
          <a:xfrm>
            <a:off x="1960563" y="4318000"/>
            <a:ext cx="379412" cy="88900"/>
          </a:xfrm>
          <a:prstGeom prst="rect">
            <a:avLst/>
          </a:prstGeom>
          <a:solidFill>
            <a:srgbClr val="000000"/>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205" name="Rectangle 36"/>
          <p:cNvSpPr>
            <a:spLocks noChangeArrowheads="1"/>
          </p:cNvSpPr>
          <p:nvPr/>
        </p:nvSpPr>
        <p:spPr bwMode="auto">
          <a:xfrm>
            <a:off x="2341563" y="4318000"/>
            <a:ext cx="379412" cy="88900"/>
          </a:xfrm>
          <a:prstGeom prst="rect">
            <a:avLst/>
          </a:prstGeom>
          <a:solidFill>
            <a:srgbClr val="FFFFFF"/>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endParaRPr lang="it-IT" altLang="it-IT" sz="2400">
              <a:latin typeface="Times New Roman" pitchFamily="18" charset="0"/>
            </a:endParaRPr>
          </a:p>
        </p:txBody>
      </p:sp>
      <p:sp>
        <p:nvSpPr>
          <p:cNvPr id="7206" name="Text Box 37"/>
          <p:cNvSpPr txBox="1">
            <a:spLocks noChangeArrowheads="1"/>
          </p:cNvSpPr>
          <p:nvPr/>
        </p:nvSpPr>
        <p:spPr bwMode="auto">
          <a:xfrm>
            <a:off x="2017713" y="4365625"/>
            <a:ext cx="6365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spcBef>
                <a:spcPct val="0"/>
              </a:spcBef>
              <a:buClrTx/>
              <a:buSzTx/>
              <a:buFontTx/>
              <a:buNone/>
            </a:pPr>
            <a:r>
              <a:rPr lang="en-US" altLang="it-IT" sz="1600">
                <a:latin typeface="Arial Narrow" pitchFamily="34" charset="0"/>
              </a:rPr>
              <a:t>10 km</a:t>
            </a:r>
          </a:p>
        </p:txBody>
      </p:sp>
      <p:sp>
        <p:nvSpPr>
          <p:cNvPr id="7207" name="Text Box 39"/>
          <p:cNvSpPr txBox="1">
            <a:spLocks noChangeArrowheads="1"/>
          </p:cNvSpPr>
          <p:nvPr/>
        </p:nvSpPr>
        <p:spPr bwMode="auto">
          <a:xfrm>
            <a:off x="1417638" y="6148388"/>
            <a:ext cx="6297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buClr>
                <a:schemeClr val="bg2"/>
              </a:buClr>
              <a:buSzTx/>
              <a:buFont typeface="Monotype Sorts"/>
              <a:buNone/>
            </a:pPr>
            <a:r>
              <a:rPr lang="en-US" altLang="it-IT" sz="1400" b="1">
                <a:solidFill>
                  <a:schemeClr val="tx2"/>
                </a:solidFill>
                <a:latin typeface="Times New Roman" pitchFamily="18" charset="0"/>
              </a:rPr>
              <a:t>Spazio urbano percorribile in 1 ora a seconda delle diverse modalità di trasporto</a:t>
            </a:r>
            <a:endParaRPr lang="it-IT" altLang="it-IT" sz="1400" b="1">
              <a:solidFill>
                <a:schemeClr val="tx2"/>
              </a:solidFill>
              <a:latin typeface="Times New Roman" pitchFamily="18" charset="0"/>
            </a:endParaRPr>
          </a:p>
        </p:txBody>
      </p:sp>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3562920" y="2527200"/>
              <a:ext cx="4545720" cy="3054240"/>
            </p14:xfrm>
          </p:contentPart>
        </mc:Choice>
        <mc:Fallback xmlns="">
          <p:pic>
            <p:nvPicPr>
              <p:cNvPr id="2" name="Input penna 1"/>
              <p:cNvPicPr/>
              <p:nvPr/>
            </p:nvPicPr>
            <p:blipFill>
              <a:blip r:embed="rId4"/>
              <a:stretch>
                <a:fillRect/>
              </a:stretch>
            </p:blipFill>
            <p:spPr>
              <a:xfrm>
                <a:off x="3553560" y="2517840"/>
                <a:ext cx="4564440" cy="3072960"/>
              </a:xfrm>
              <a:prstGeom prst="rect">
                <a:avLst/>
              </a:prstGeom>
            </p:spPr>
          </p:pic>
        </mc:Fallback>
      </mc:AlternateContent>
    </p:spTree>
    <p:extLst>
      <p:ext uri="{BB962C8B-B14F-4D97-AF65-F5344CB8AC3E}">
        <p14:creationId xmlns:p14="http://schemas.microsoft.com/office/powerpoint/2010/main" val="4000798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en-US" altLang="it-IT" sz="2400" b="1" smtClean="0"/>
              <a:t>The Eggs of Price: An Ovo-Urban Analogy</a:t>
            </a:r>
            <a:br>
              <a:rPr lang="en-US" altLang="it-IT" sz="2400" b="1" smtClean="0"/>
            </a:br>
            <a:r>
              <a:rPr lang="en-US" altLang="it-IT" sz="2400" b="1" smtClean="0"/>
              <a:t/>
            </a:r>
            <a:br>
              <a:rPr lang="en-US" altLang="it-IT" sz="2400" b="1" smtClean="0"/>
            </a:br>
            <a:endParaRPr lang="it-IT" altLang="it-IT" sz="2400" smtClean="0"/>
          </a:p>
        </p:txBody>
      </p:sp>
      <p:pic>
        <p:nvPicPr>
          <p:cNvPr id="8195" name="Picture 2" descr="Risultati immagini per city eg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765175"/>
            <a:ext cx="8029575"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ttangolo 3"/>
          <p:cNvSpPr>
            <a:spLocks noChangeArrowheads="1"/>
          </p:cNvSpPr>
          <p:nvPr/>
        </p:nvSpPr>
        <p:spPr bwMode="auto">
          <a:xfrm>
            <a:off x="0" y="6197600"/>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pitchFamily="2" charset="2"/>
              <a:buChar char="n"/>
              <a:defRPr sz="3200">
                <a:solidFill>
                  <a:schemeClr val="tx1"/>
                </a:solidFill>
                <a:latin typeface="Arial" pitchFamily="34" charset="0"/>
              </a:defRPr>
            </a:lvl1pPr>
            <a:lvl2pPr marL="742950" indent="-285750" eaLnBrk="0" hangingPunct="0">
              <a:spcBef>
                <a:spcPct val="20000"/>
              </a:spcBef>
              <a:buClr>
                <a:schemeClr val="hlink"/>
              </a:buClr>
              <a:buSzPct val="65000"/>
              <a:buFont typeface="Wingdings" pitchFamily="2" charset="2"/>
              <a:buChar char="¡"/>
              <a:defRPr sz="2800">
                <a:solidFill>
                  <a:schemeClr val="tx1"/>
                </a:solidFill>
                <a:latin typeface="Arial" pitchFamily="34" charset="0"/>
              </a:defRPr>
            </a:lvl2pPr>
            <a:lvl3pPr marL="1143000" indent="-228600" eaLnBrk="0" hangingPunct="0">
              <a:spcBef>
                <a:spcPct val="20000"/>
              </a:spcBef>
              <a:buClr>
                <a:schemeClr val="accent1"/>
              </a:buClr>
              <a:buSzPct val="70000"/>
              <a:buFont typeface="Wingdings" pitchFamily="2" charset="2"/>
              <a:buChar char="n"/>
              <a:defRPr sz="2400">
                <a:solidFill>
                  <a:schemeClr val="tx1"/>
                </a:solidFill>
                <a:latin typeface="Arial"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pitchFamily="34" charset="0"/>
              </a:defRPr>
            </a:lvl9pPr>
          </a:lstStyle>
          <a:p>
            <a:pPr algn="ctr" eaLnBrk="1" hangingPunct="1">
              <a:spcBef>
                <a:spcPct val="0"/>
              </a:spcBef>
              <a:buClrTx/>
              <a:buSzTx/>
              <a:buFontTx/>
              <a:buNone/>
            </a:pPr>
            <a:r>
              <a:rPr lang="it-IT" altLang="it-IT" sz="2000">
                <a:latin typeface="Times New Roman" pitchFamily="18" charset="0"/>
              </a:rPr>
              <a:t>http://bigthink.com/strange-maps/534-the-eggs-of-price-an-ovo-urban-analogy</a:t>
            </a:r>
          </a:p>
        </p:txBody>
      </p:sp>
      <p:sp>
        <p:nvSpPr>
          <p:cNvPr id="8197" name="Segnaposto contenuto 2"/>
          <p:cNvSpPr>
            <a:spLocks noGrp="1"/>
          </p:cNvSpPr>
          <p:nvPr>
            <p:ph idx="1"/>
          </p:nvPr>
        </p:nvSpPr>
        <p:spPr>
          <a:xfrm>
            <a:off x="949325" y="4292600"/>
            <a:ext cx="7661275" cy="1803400"/>
          </a:xfrm>
        </p:spPr>
        <p:txBody>
          <a:bodyPr/>
          <a:lstStyle/>
          <a:p>
            <a:r>
              <a:rPr lang="it-IT" altLang="it-IT" sz="1800" smtClean="0"/>
              <a:t>Ancient: dense, compact, protected by walls;</a:t>
            </a:r>
          </a:p>
          <a:p>
            <a:r>
              <a:rPr lang="it-IT" altLang="it-IT" sz="1800" smtClean="0"/>
              <a:t>17 – 19° century: urban expansion, industrialization:</a:t>
            </a:r>
          </a:p>
          <a:p>
            <a:pPr lvl="1"/>
            <a:r>
              <a:rPr lang="it-IT" altLang="it-IT" sz="1600" smtClean="0"/>
              <a:t>Core – place of reference</a:t>
            </a:r>
          </a:p>
          <a:p>
            <a:pPr lvl="1"/>
            <a:r>
              <a:rPr lang="it-IT" altLang="it-IT" sz="1600" smtClean="0"/>
              <a:t>Ring – industries; residential</a:t>
            </a:r>
          </a:p>
          <a:p>
            <a:r>
              <a:rPr lang="it-IT" altLang="it-IT" sz="1800" smtClean="0"/>
              <a:t>Sprawl – loss of the core</a:t>
            </a:r>
          </a:p>
          <a:p>
            <a:r>
              <a:rPr lang="it-IT" altLang="it-IT" sz="1800" smtClean="0"/>
              <a:t>Future: back to the core? Which recipe?</a:t>
            </a:r>
            <a:endParaRPr lang="it-IT" altLang="it-IT" smtClean="0"/>
          </a:p>
        </p:txBody>
      </p:sp>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1473480" y="4607640"/>
              <a:ext cx="5072400" cy="1741680"/>
            </p14:xfrm>
          </p:contentPart>
        </mc:Choice>
        <mc:Fallback xmlns="">
          <p:pic>
            <p:nvPicPr>
              <p:cNvPr id="2" name="Input penna 1"/>
              <p:cNvPicPr/>
              <p:nvPr/>
            </p:nvPicPr>
            <p:blipFill>
              <a:blip r:embed="rId4"/>
              <a:stretch>
                <a:fillRect/>
              </a:stretch>
            </p:blipFill>
            <p:spPr>
              <a:xfrm>
                <a:off x="1464120" y="4598280"/>
                <a:ext cx="5091120" cy="1760400"/>
              </a:xfrm>
              <a:prstGeom prst="rect">
                <a:avLst/>
              </a:prstGeom>
            </p:spPr>
          </p:pic>
        </mc:Fallback>
      </mc:AlternateContent>
    </p:spTree>
    <p:extLst>
      <p:ext uri="{BB962C8B-B14F-4D97-AF65-F5344CB8AC3E}">
        <p14:creationId xmlns:p14="http://schemas.microsoft.com/office/powerpoint/2010/main" val="1338725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9"/>
          <p:cNvSpPr>
            <a:spLocks noGrp="1"/>
          </p:cNvSpPr>
          <p:nvPr>
            <p:ph type="title"/>
          </p:nvPr>
        </p:nvSpPr>
        <p:spPr/>
        <p:txBody>
          <a:bodyPr/>
          <a:lstStyle/>
          <a:p>
            <a:r>
              <a:rPr lang="en-US" sz="2800" dirty="0" smtClean="0"/>
              <a:t>Le scale </a:t>
            </a:r>
            <a:r>
              <a:rPr lang="en-US" sz="2800" dirty="0" err="1" smtClean="0"/>
              <a:t>dell’organizzazione</a:t>
            </a:r>
            <a:r>
              <a:rPr lang="en-US" sz="2800" dirty="0" smtClean="0"/>
              <a:t> </a:t>
            </a:r>
            <a:r>
              <a:rPr lang="en-US" sz="2800" dirty="0" err="1" smtClean="0"/>
              <a:t>spaziale</a:t>
            </a:r>
            <a:r>
              <a:rPr lang="en-US" sz="2800" dirty="0" smtClean="0"/>
              <a:t> </a:t>
            </a:r>
            <a:r>
              <a:rPr lang="en-US" sz="2800" dirty="0" err="1" smtClean="0"/>
              <a:t>dei</a:t>
            </a:r>
            <a:r>
              <a:rPr lang="en-US" sz="2800" dirty="0" smtClean="0"/>
              <a:t> </a:t>
            </a:r>
            <a:r>
              <a:rPr lang="en-US" sz="2800" dirty="0" err="1" smtClean="0"/>
              <a:t>trasporti</a:t>
            </a:r>
            <a:endParaRPr lang="en-US" sz="2400" dirty="0" smtClean="0"/>
          </a:p>
        </p:txBody>
      </p:sp>
      <p:graphicFrame>
        <p:nvGraphicFramePr>
          <p:cNvPr id="9" name="Group 179"/>
          <p:cNvGraphicFramePr>
            <a:graphicFrameLocks noGrp="1"/>
          </p:cNvGraphicFramePr>
          <p:nvPr>
            <p:ph idx="1"/>
            <p:extLst>
              <p:ext uri="{D42A27DB-BD31-4B8C-83A1-F6EECF244321}">
                <p14:modId xmlns:p14="http://schemas.microsoft.com/office/powerpoint/2010/main" val="212929487"/>
              </p:ext>
            </p:extLst>
          </p:nvPr>
        </p:nvGraphicFramePr>
        <p:xfrm>
          <a:off x="133350" y="1117600"/>
          <a:ext cx="8869365" cy="4994386"/>
        </p:xfrm>
        <a:graphic>
          <a:graphicData uri="http://schemas.openxmlformats.org/drawingml/2006/table">
            <a:tbl>
              <a:tblPr firstRow="1" firstCol="1" bandRow="1">
                <a:tableStyleId>{3B4B98B0-60AC-42C2-AFA5-B58CD77FA1E5}</a:tableStyleId>
              </a:tblPr>
              <a:tblGrid>
                <a:gridCol w="984911">
                  <a:extLst>
                    <a:ext uri="{9D8B030D-6E8A-4147-A177-3AD203B41FA5}">
                      <a16:colId xmlns:a16="http://schemas.microsoft.com/office/drawing/2014/main" val="20000"/>
                    </a:ext>
                  </a:extLst>
                </a:gridCol>
                <a:gridCol w="2940760">
                  <a:extLst>
                    <a:ext uri="{9D8B030D-6E8A-4147-A177-3AD203B41FA5}">
                      <a16:colId xmlns:a16="http://schemas.microsoft.com/office/drawing/2014/main" val="20001"/>
                    </a:ext>
                  </a:extLst>
                </a:gridCol>
                <a:gridCol w="1711144">
                  <a:extLst>
                    <a:ext uri="{9D8B030D-6E8A-4147-A177-3AD203B41FA5}">
                      <a16:colId xmlns:a16="http://schemas.microsoft.com/office/drawing/2014/main" val="20002"/>
                    </a:ext>
                  </a:extLst>
                </a:gridCol>
                <a:gridCol w="1478488">
                  <a:extLst>
                    <a:ext uri="{9D8B030D-6E8A-4147-A177-3AD203B41FA5}">
                      <a16:colId xmlns:a16="http://schemas.microsoft.com/office/drawing/2014/main" val="20003"/>
                    </a:ext>
                  </a:extLst>
                </a:gridCol>
                <a:gridCol w="1754062">
                  <a:extLst>
                    <a:ext uri="{9D8B030D-6E8A-4147-A177-3AD203B41FA5}">
                      <a16:colId xmlns:a16="http://schemas.microsoft.com/office/drawing/2014/main" val="20004"/>
                    </a:ext>
                  </a:extLst>
                </a:gridCol>
              </a:tblGrid>
              <a:tr h="400649">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u="none" strike="noStrike" cap="none" normalizeH="0" baseline="0" dirty="0" err="1" smtClean="0">
                          <a:ln>
                            <a:noFill/>
                          </a:ln>
                          <a:effectLst/>
                          <a:latin typeface="Arial Narrow" pitchFamily="34" charset="0"/>
                        </a:rPr>
                        <a:t>Nodi</a:t>
                      </a:r>
                      <a:endParaRPr kumimoji="0" lang="en-US" sz="1800" b="1"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u="none" strike="noStrike" cap="none" normalizeH="0" baseline="0" dirty="0" err="1" smtClean="0">
                          <a:ln>
                            <a:noFill/>
                          </a:ln>
                          <a:effectLst/>
                          <a:latin typeface="Arial Narrow" pitchFamily="34" charset="0"/>
                        </a:rPr>
                        <a:t>Collegamenti</a:t>
                      </a:r>
                      <a:endParaRPr kumimoji="0" lang="en-US" sz="1800" b="1"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800" u="none" strike="noStrike" cap="none" normalizeH="0" baseline="0" dirty="0" err="1" smtClean="0">
                          <a:ln>
                            <a:noFill/>
                          </a:ln>
                          <a:effectLst/>
                          <a:latin typeface="Arial Narrow" pitchFamily="34" charset="0"/>
                        </a:rPr>
                        <a:t>Relazioni</a:t>
                      </a:r>
                      <a:endParaRPr kumimoji="0" lang="en-US" sz="1800" b="1" i="0" u="none" strike="noStrike" cap="none" normalizeH="0" baseline="0" dirty="0" smtClean="0">
                        <a:ln>
                          <a:noFill/>
                        </a:ln>
                        <a:solidFill>
                          <a:schemeClr val="tx1"/>
                        </a:solidFill>
                        <a:effectLst/>
                        <a:latin typeface="Arial Narrow" pitchFamily="34" charset="0"/>
                      </a:endParaRPr>
                    </a:p>
                  </a:txBody>
                  <a:tcPr marL="104346" marR="104346" horzOverflow="overflow"/>
                </a:tc>
                <a:extLst>
                  <a:ext uri="{0D108BD9-81ED-4DB2-BD59-A6C34878D82A}">
                    <a16:rowId xmlns:a16="http://schemas.microsoft.com/office/drawing/2014/main" val="10000"/>
                  </a:ext>
                </a:extLst>
              </a:tr>
              <a:tr h="163901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Globale</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Gateways and hubs (</a:t>
                      </a:r>
                      <a:r>
                        <a:rPr kumimoji="0" lang="en-US" sz="1600" u="none" strike="noStrike" cap="none" normalizeH="0" baseline="0" dirty="0" err="1" smtClean="0">
                          <a:ln>
                            <a:noFill/>
                          </a:ln>
                          <a:effectLst/>
                        </a:rPr>
                        <a:t>aeroporti</a:t>
                      </a:r>
                      <a:r>
                        <a:rPr kumimoji="0" lang="en-US" sz="1600" u="none" strike="noStrike" cap="none" normalizeH="0" baseline="0" dirty="0" smtClean="0">
                          <a:ln>
                            <a:noFill/>
                          </a:ln>
                          <a:effectLst/>
                        </a:rPr>
                        <a:t> e </a:t>
                      </a:r>
                      <a:r>
                        <a:rPr kumimoji="0" lang="en-US" sz="1600" u="none" strike="noStrike" cap="none" normalizeH="0" baseline="0" dirty="0" err="1" smtClean="0">
                          <a:ln>
                            <a:noFill/>
                          </a:ln>
                          <a:effectLst/>
                        </a:rPr>
                        <a:t>porti</a:t>
                      </a:r>
                      <a:r>
                        <a:rPr kumimoji="0" lang="en-US" sz="1600" u="none" strike="noStrike" cap="none" normalizeH="0" baseline="0" dirty="0" smtClean="0">
                          <a:ln>
                            <a:noFill/>
                          </a:ln>
                          <a:effectLst/>
                        </a:rPr>
                        <a:t>)</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Linee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aeree</a:t>
                      </a:r>
                      <a:r>
                        <a:rPr kumimoji="0" lang="en-US" sz="1600" u="none" strike="noStrike" cap="none" normalizeH="0" baseline="0" dirty="0" smtClean="0">
                          <a:ln>
                            <a:noFill/>
                          </a:ln>
                          <a:effectLst/>
                        </a:rPr>
                        <a:t> e </a:t>
                      </a:r>
                      <a:r>
                        <a:rPr kumimoji="0" lang="en-US" sz="1600" u="none" strike="noStrike" cap="none" normalizeH="0" baseline="0" dirty="0" err="1" smtClean="0">
                          <a:ln>
                            <a:noFill/>
                          </a:ln>
                          <a:effectLst/>
                        </a:rPr>
                        <a:t>marittime</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Investmenti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commercio</a:t>
                      </a:r>
                      <a:r>
                        <a:rPr kumimoji="0" lang="en-US" sz="1600" u="none" strike="noStrike" cap="none" normalizeH="0" baseline="0" dirty="0" smtClean="0">
                          <a:ln>
                            <a:noFill/>
                          </a:ln>
                          <a:effectLst/>
                        </a:rPr>
                        <a:t> e </a:t>
                      </a:r>
                      <a:r>
                        <a:rPr kumimoji="0" lang="en-US" sz="1600" u="none" strike="noStrike" cap="none" normalizeH="0" baseline="0" dirty="0" err="1" smtClean="0">
                          <a:ln>
                            <a:noFill/>
                          </a:ln>
                          <a:effectLst/>
                        </a:rPr>
                        <a:t>produzione</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extLst>
                  <a:ext uri="{0D108BD9-81ED-4DB2-BD59-A6C34878D82A}">
                    <a16:rowId xmlns:a16="http://schemas.microsoft.com/office/drawing/2014/main" val="10001"/>
                  </a:ext>
                </a:extLst>
              </a:tr>
              <a:tr h="150967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Regionale</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Città</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Corridoio</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linee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ferroviarie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autostrade</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canali</a:t>
                      </a:r>
                      <a:r>
                        <a:rPr kumimoji="0" lang="en-US" sz="1600" u="none" strike="noStrike" cap="none" normalizeH="0" baseline="0" dirty="0" smtClean="0">
                          <a:ln>
                            <a:noFill/>
                          </a:ln>
                          <a:effectLst/>
                        </a:rPr>
                        <a:t>)</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Sistemi</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urbani</a:t>
                      </a:r>
                      <a:r>
                        <a:rPr kumimoji="0" lang="en-US" sz="1600" u="none" strike="noStrike" cap="none" normalizeH="0" baseline="0" dirty="0" smtClean="0">
                          <a:ln>
                            <a:noFill/>
                          </a:ln>
                          <a:effectLst/>
                        </a:rPr>
                        <a:t> e hinterland</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extLst>
                  <a:ext uri="{0D108BD9-81ED-4DB2-BD59-A6C34878D82A}">
                    <a16:rowId xmlns:a16="http://schemas.microsoft.com/office/drawing/2014/main" val="10002"/>
                  </a:ext>
                </a:extLst>
              </a:tr>
              <a:tr h="144504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Locale</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Occupazione</a:t>
                      </a:r>
                      <a:r>
                        <a:rPr kumimoji="0" lang="en-US" sz="1600" u="none" strike="noStrike" cap="none" normalizeH="0" baseline="0" dirty="0" smtClean="0">
                          <a:ln>
                            <a:noFill/>
                          </a:ln>
                          <a:effectLst/>
                        </a:rPr>
                        <a:t> e </a:t>
                      </a:r>
                      <a:r>
                        <a:rPr kumimoji="0" lang="en-US" sz="1600" u="none" strike="noStrike" cap="none" normalizeH="0" baseline="0" dirty="0" err="1" smtClean="0">
                          <a:ln>
                            <a:noFill/>
                          </a:ln>
                          <a:effectLst/>
                        </a:rPr>
                        <a:t>attività</a:t>
                      </a:r>
                      <a:r>
                        <a:rPr kumimoji="0" lang="en-US" sz="1600" u="none" strike="noStrike" cap="none" normalizeH="0" baseline="0" dirty="0" smtClean="0">
                          <a:ln>
                            <a:noFill/>
                          </a:ln>
                          <a:effectLst/>
                        </a:rPr>
                        <a:t> </a:t>
                      </a:r>
                      <a:r>
                        <a:rPr kumimoji="0" lang="en-US" sz="1600" u="none" strike="noStrike" cap="none" normalizeH="0" baseline="0" dirty="0" err="1" smtClean="0">
                          <a:ln>
                            <a:noFill/>
                          </a:ln>
                          <a:effectLst/>
                        </a:rPr>
                        <a:t>commerciali</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err="1" smtClean="0">
                          <a:ln>
                            <a:noFill/>
                          </a:ln>
                          <a:effectLst/>
                        </a:rPr>
                        <a:t>Strade</a:t>
                      </a:r>
                      <a:r>
                        <a:rPr kumimoji="0" lang="en-US" sz="1600" u="none" strike="noStrike" cap="none" normalizeH="0" baseline="0" dirty="0" smtClean="0">
                          <a:ln>
                            <a:noFill/>
                          </a:ln>
                          <a:effectLst/>
                        </a:rPr>
                        <a:t> e </a:t>
                      </a:r>
                      <a:r>
                        <a:rPr kumimoji="0" lang="en-US" sz="1600" u="none" strike="noStrike" cap="none" normalizeH="0" baseline="0" dirty="0" err="1" smtClean="0">
                          <a:ln>
                            <a:noFill/>
                          </a:ln>
                          <a:effectLst/>
                        </a:rPr>
                        <a:t>sistemi</a:t>
                      </a:r>
                      <a:r>
                        <a:rPr kumimoji="0" lang="en-US" sz="1600" u="none" strike="noStrike" cap="none" normalizeH="0" baseline="0" dirty="0" smtClean="0">
                          <a:ln>
                            <a:noFill/>
                          </a:ln>
                          <a:effectLst/>
                        </a:rPr>
                        <a:t> di </a:t>
                      </a:r>
                      <a:r>
                        <a:rPr kumimoji="0" lang="en-US" sz="1600" u="none" strike="noStrike" cap="none" normalizeH="0" baseline="0" dirty="0" err="1" smtClean="0">
                          <a:ln>
                            <a:noFill/>
                          </a:ln>
                          <a:effectLst/>
                        </a:rPr>
                        <a:t>transito</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rPr>
                        <a:t>Commuting e </a:t>
                      </a:r>
                      <a:r>
                        <a:rPr kumimoji="0" lang="en-US" sz="1600" u="none" strike="noStrike" cap="none" normalizeH="0" baseline="0" dirty="0" err="1" smtClean="0">
                          <a:ln>
                            <a:noFill/>
                          </a:ln>
                          <a:effectLst/>
                        </a:rPr>
                        <a:t>distribuzione</a:t>
                      </a:r>
                      <a:endParaRPr kumimoji="0" lang="en-US" sz="1600" b="0" i="0" u="none" strike="noStrike" cap="none" normalizeH="0" baseline="0" dirty="0" smtClean="0">
                        <a:ln>
                          <a:noFill/>
                        </a:ln>
                        <a:solidFill>
                          <a:schemeClr val="tx1"/>
                        </a:solidFill>
                        <a:effectLst/>
                        <a:latin typeface="Arial Narrow" pitchFamily="34" charset="0"/>
                      </a:endParaRPr>
                    </a:p>
                  </a:txBody>
                  <a:tcPr marL="104346" marR="104346" horzOverflow="overflow"/>
                </a:tc>
                <a:extLst>
                  <a:ext uri="{0D108BD9-81ED-4DB2-BD59-A6C34878D82A}">
                    <a16:rowId xmlns:a16="http://schemas.microsoft.com/office/drawing/2014/main" val="10003"/>
                  </a:ext>
                </a:extLst>
              </a:tr>
            </a:tbl>
          </a:graphicData>
        </a:graphic>
      </p:graphicFrame>
      <p:pic>
        <p:nvPicPr>
          <p:cNvPr id="37916" name="Picture 10" descr="bkgrd"/>
          <p:cNvPicPr>
            <a:picLocks noChangeAspect="1" noChangeArrowheads="1"/>
          </p:cNvPicPr>
          <p:nvPr/>
        </p:nvPicPr>
        <p:blipFill>
          <a:blip r:embed="rId3" cstate="print">
            <a:lum contrast="-12000"/>
          </a:blip>
          <a:srcRect/>
          <a:stretch>
            <a:fillRect/>
          </a:stretch>
        </p:blipFill>
        <p:spPr bwMode="auto">
          <a:xfrm>
            <a:off x="1757363" y="1587500"/>
            <a:ext cx="1477962" cy="1484313"/>
          </a:xfrm>
          <a:prstGeom prst="rect">
            <a:avLst/>
          </a:prstGeom>
          <a:noFill/>
          <a:ln w="9525">
            <a:noFill/>
            <a:miter lim="800000"/>
            <a:headEnd/>
            <a:tailEnd/>
          </a:ln>
        </p:spPr>
      </p:pic>
      <p:grpSp>
        <p:nvGrpSpPr>
          <p:cNvPr id="37917" name="Group 11"/>
          <p:cNvGrpSpPr>
            <a:grpSpLocks/>
          </p:cNvGrpSpPr>
          <p:nvPr/>
        </p:nvGrpSpPr>
        <p:grpSpPr bwMode="auto">
          <a:xfrm>
            <a:off x="801688" y="3336925"/>
            <a:ext cx="3200400" cy="1098550"/>
            <a:chOff x="1638300" y="2355850"/>
            <a:chExt cx="5986463" cy="860425"/>
          </a:xfrm>
        </p:grpSpPr>
        <p:sp>
          <p:nvSpPr>
            <p:cNvPr id="37932" name="Freeform 96"/>
            <p:cNvSpPr>
              <a:spLocks/>
            </p:cNvSpPr>
            <p:nvPr/>
          </p:nvSpPr>
          <p:spPr bwMode="auto">
            <a:xfrm>
              <a:off x="1638300" y="2355850"/>
              <a:ext cx="5986463" cy="860425"/>
            </a:xfrm>
            <a:custGeom>
              <a:avLst/>
              <a:gdLst>
                <a:gd name="T0" fmla="*/ 2147483647 w 2559"/>
                <a:gd name="T1" fmla="*/ 0 h 773"/>
                <a:gd name="T2" fmla="*/ 0 w 2559"/>
                <a:gd name="T3" fmla="*/ 2147483647 h 773"/>
                <a:gd name="T4" fmla="*/ 2147483647 w 2559"/>
                <a:gd name="T5" fmla="*/ 2147483647 h 773"/>
                <a:gd name="T6" fmla="*/ 2147483647 w 2559"/>
                <a:gd name="T7" fmla="*/ 2147483647 h 773"/>
                <a:gd name="T8" fmla="*/ 2147483647 w 2559"/>
                <a:gd name="T9" fmla="*/ 0 h 773"/>
                <a:gd name="T10" fmla="*/ 2147483647 w 2559"/>
                <a:gd name="T11" fmla="*/ 0 h 773"/>
                <a:gd name="T12" fmla="*/ 0 60000 65536"/>
                <a:gd name="T13" fmla="*/ 0 60000 65536"/>
                <a:gd name="T14" fmla="*/ 0 60000 65536"/>
                <a:gd name="T15" fmla="*/ 0 60000 65536"/>
                <a:gd name="T16" fmla="*/ 0 60000 65536"/>
                <a:gd name="T17" fmla="*/ 0 60000 65536"/>
                <a:gd name="T18" fmla="*/ 0 w 2559"/>
                <a:gd name="T19" fmla="*/ 0 h 773"/>
                <a:gd name="T20" fmla="*/ 2559 w 2559"/>
                <a:gd name="T21" fmla="*/ 773 h 773"/>
              </a:gdLst>
              <a:ahLst/>
              <a:cxnLst>
                <a:cxn ang="T12">
                  <a:pos x="T0" y="T1"/>
                </a:cxn>
                <a:cxn ang="T13">
                  <a:pos x="T2" y="T3"/>
                </a:cxn>
                <a:cxn ang="T14">
                  <a:pos x="T4" y="T5"/>
                </a:cxn>
                <a:cxn ang="T15">
                  <a:pos x="T6" y="T7"/>
                </a:cxn>
                <a:cxn ang="T16">
                  <a:pos x="T8" y="T9"/>
                </a:cxn>
                <a:cxn ang="T17">
                  <a:pos x="T10" y="T11"/>
                </a:cxn>
              </a:cxnLst>
              <a:rect l="T18" t="T19" r="T20" b="T21"/>
              <a:pathLst>
                <a:path w="2559" h="773">
                  <a:moveTo>
                    <a:pt x="711" y="0"/>
                  </a:moveTo>
                  <a:lnTo>
                    <a:pt x="0" y="772"/>
                  </a:lnTo>
                  <a:lnTo>
                    <a:pt x="2558" y="772"/>
                  </a:lnTo>
                  <a:lnTo>
                    <a:pt x="1872" y="1"/>
                  </a:lnTo>
                  <a:lnTo>
                    <a:pt x="711" y="0"/>
                  </a:lnTo>
                </a:path>
              </a:pathLst>
            </a:custGeom>
            <a:solidFill>
              <a:srgbClr val="F8F8F8"/>
            </a:solidFill>
            <a:ln w="22225">
              <a:solidFill>
                <a:srgbClr val="B2B2B2"/>
              </a:solidFill>
              <a:round/>
              <a:headEnd/>
              <a:tailEnd/>
            </a:ln>
          </p:spPr>
          <p:txBody>
            <a:bodyPr/>
            <a:lstStyle/>
            <a:p>
              <a:endParaRPr lang="en-US"/>
            </a:p>
          </p:txBody>
        </p:sp>
        <p:sp>
          <p:nvSpPr>
            <p:cNvPr id="37933" name="Freeform 163"/>
            <p:cNvSpPr>
              <a:spLocks/>
            </p:cNvSpPr>
            <p:nvPr/>
          </p:nvSpPr>
          <p:spPr bwMode="auto">
            <a:xfrm>
              <a:off x="5559425" y="2643188"/>
              <a:ext cx="1162050" cy="441325"/>
            </a:xfrm>
            <a:custGeom>
              <a:avLst/>
              <a:gdLst>
                <a:gd name="T0" fmla="*/ 2147483647 w 732"/>
                <a:gd name="T1" fmla="*/ 2147483647 h 278"/>
                <a:gd name="T2" fmla="*/ 2147483647 w 732"/>
                <a:gd name="T3" fmla="*/ 2147483647 h 278"/>
                <a:gd name="T4" fmla="*/ 0 w 732"/>
                <a:gd name="T5" fmla="*/ 0 h 278"/>
                <a:gd name="T6" fmla="*/ 0 60000 65536"/>
                <a:gd name="T7" fmla="*/ 0 60000 65536"/>
                <a:gd name="T8" fmla="*/ 0 60000 65536"/>
                <a:gd name="T9" fmla="*/ 0 w 732"/>
                <a:gd name="T10" fmla="*/ 0 h 278"/>
                <a:gd name="T11" fmla="*/ 732 w 732"/>
                <a:gd name="T12" fmla="*/ 278 h 278"/>
              </a:gdLst>
              <a:ahLst/>
              <a:cxnLst>
                <a:cxn ang="T6">
                  <a:pos x="T0" y="T1"/>
                </a:cxn>
                <a:cxn ang="T7">
                  <a:pos x="T2" y="T3"/>
                </a:cxn>
                <a:cxn ang="T8">
                  <a:pos x="T4" y="T5"/>
                </a:cxn>
              </a:cxnLst>
              <a:rect l="T9" t="T10" r="T11" b="T12"/>
              <a:pathLst>
                <a:path w="732" h="278">
                  <a:moveTo>
                    <a:pt x="732" y="278"/>
                  </a:moveTo>
                  <a:cubicBezTo>
                    <a:pt x="635" y="263"/>
                    <a:pt x="265" y="236"/>
                    <a:pt x="143" y="190"/>
                  </a:cubicBezTo>
                  <a:cubicBezTo>
                    <a:pt x="21" y="144"/>
                    <a:pt x="30" y="40"/>
                    <a:pt x="0" y="0"/>
                  </a:cubicBezTo>
                </a:path>
              </a:pathLst>
            </a:custGeom>
            <a:noFill/>
            <a:ln w="88900">
              <a:solidFill>
                <a:srgbClr val="808080"/>
              </a:solidFill>
              <a:round/>
              <a:headEnd/>
              <a:tailEnd/>
            </a:ln>
          </p:spPr>
          <p:txBody>
            <a:bodyPr/>
            <a:lstStyle/>
            <a:p>
              <a:endParaRPr lang="en-US"/>
            </a:p>
          </p:txBody>
        </p:sp>
        <p:sp>
          <p:nvSpPr>
            <p:cNvPr id="37934" name="Freeform 144"/>
            <p:cNvSpPr>
              <a:spLocks/>
            </p:cNvSpPr>
            <p:nvPr/>
          </p:nvSpPr>
          <p:spPr bwMode="auto">
            <a:xfrm>
              <a:off x="3268663" y="2605088"/>
              <a:ext cx="2259012" cy="371475"/>
            </a:xfrm>
            <a:custGeom>
              <a:avLst/>
              <a:gdLst>
                <a:gd name="T0" fmla="*/ 2147483647 w 1423"/>
                <a:gd name="T1" fmla="*/ 2147483647 h 234"/>
                <a:gd name="T2" fmla="*/ 2147483647 w 1423"/>
                <a:gd name="T3" fmla="*/ 2147483647 h 234"/>
                <a:gd name="T4" fmla="*/ 0 w 1423"/>
                <a:gd name="T5" fmla="*/ 2147483647 h 234"/>
                <a:gd name="T6" fmla="*/ 0 60000 65536"/>
                <a:gd name="T7" fmla="*/ 0 60000 65536"/>
                <a:gd name="T8" fmla="*/ 0 60000 65536"/>
                <a:gd name="T9" fmla="*/ 0 w 1423"/>
                <a:gd name="T10" fmla="*/ 0 h 234"/>
                <a:gd name="T11" fmla="*/ 1423 w 1423"/>
                <a:gd name="T12" fmla="*/ 234 h 234"/>
              </a:gdLst>
              <a:ahLst/>
              <a:cxnLst>
                <a:cxn ang="T6">
                  <a:pos x="T0" y="T1"/>
                </a:cxn>
                <a:cxn ang="T7">
                  <a:pos x="T2" y="T3"/>
                </a:cxn>
                <a:cxn ang="T8">
                  <a:pos x="T4" y="T5"/>
                </a:cxn>
              </a:cxnLst>
              <a:rect l="T9" t="T10" r="T11" b="T12"/>
              <a:pathLst>
                <a:path w="1423" h="234">
                  <a:moveTo>
                    <a:pt x="1423" y="4"/>
                  </a:moveTo>
                  <a:cubicBezTo>
                    <a:pt x="1282" y="10"/>
                    <a:pt x="813" y="0"/>
                    <a:pt x="576" y="38"/>
                  </a:cubicBezTo>
                  <a:cubicBezTo>
                    <a:pt x="339" y="76"/>
                    <a:pt x="120" y="193"/>
                    <a:pt x="0" y="234"/>
                  </a:cubicBezTo>
                </a:path>
              </a:pathLst>
            </a:custGeom>
            <a:noFill/>
            <a:ln w="88900">
              <a:solidFill>
                <a:srgbClr val="808080"/>
              </a:solidFill>
              <a:round/>
              <a:headEnd/>
              <a:tailEnd/>
            </a:ln>
          </p:spPr>
          <p:txBody>
            <a:bodyPr/>
            <a:lstStyle/>
            <a:p>
              <a:endParaRPr lang="en-US"/>
            </a:p>
          </p:txBody>
        </p:sp>
        <p:sp>
          <p:nvSpPr>
            <p:cNvPr id="37935" name="Oval 143"/>
            <p:cNvSpPr>
              <a:spLocks noChangeArrowheads="1"/>
            </p:cNvSpPr>
            <p:nvPr/>
          </p:nvSpPr>
          <p:spPr bwMode="auto">
            <a:xfrm>
              <a:off x="2987675" y="2927350"/>
              <a:ext cx="460375" cy="147638"/>
            </a:xfrm>
            <a:prstGeom prst="ellipse">
              <a:avLst/>
            </a:prstGeom>
            <a:solidFill>
              <a:srgbClr val="FFFF99"/>
            </a:solidFill>
            <a:ln w="25400">
              <a:solidFill>
                <a:schemeClr val="tx1"/>
              </a:solidFill>
              <a:round/>
              <a:headEnd/>
              <a:tailEnd/>
            </a:ln>
          </p:spPr>
          <p:txBody>
            <a:bodyPr wrap="none" anchor="ctr"/>
            <a:lstStyle/>
            <a:p>
              <a:endParaRPr lang="en-US"/>
            </a:p>
          </p:txBody>
        </p:sp>
        <p:sp>
          <p:nvSpPr>
            <p:cNvPr id="37936" name="Oval 145"/>
            <p:cNvSpPr>
              <a:spLocks noChangeArrowheads="1"/>
            </p:cNvSpPr>
            <p:nvPr/>
          </p:nvSpPr>
          <p:spPr bwMode="auto">
            <a:xfrm>
              <a:off x="4924425" y="2663825"/>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37" name="Oval 146"/>
            <p:cNvSpPr>
              <a:spLocks noChangeArrowheads="1"/>
            </p:cNvSpPr>
            <p:nvPr/>
          </p:nvSpPr>
          <p:spPr bwMode="auto">
            <a:xfrm>
              <a:off x="5510213" y="2816225"/>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38" name="Oval 147"/>
            <p:cNvSpPr>
              <a:spLocks noChangeArrowheads="1"/>
            </p:cNvSpPr>
            <p:nvPr/>
          </p:nvSpPr>
          <p:spPr bwMode="auto">
            <a:xfrm>
              <a:off x="3998913" y="2613025"/>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39" name="Oval 148"/>
            <p:cNvSpPr>
              <a:spLocks noChangeArrowheads="1"/>
            </p:cNvSpPr>
            <p:nvPr/>
          </p:nvSpPr>
          <p:spPr bwMode="auto">
            <a:xfrm>
              <a:off x="3078163" y="2797175"/>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0" name="Oval 149"/>
            <p:cNvSpPr>
              <a:spLocks noChangeArrowheads="1"/>
            </p:cNvSpPr>
            <p:nvPr/>
          </p:nvSpPr>
          <p:spPr bwMode="auto">
            <a:xfrm>
              <a:off x="4459288" y="2486025"/>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1" name="Oval 150"/>
            <p:cNvSpPr>
              <a:spLocks noChangeArrowheads="1"/>
            </p:cNvSpPr>
            <p:nvPr/>
          </p:nvSpPr>
          <p:spPr bwMode="auto">
            <a:xfrm>
              <a:off x="5894388" y="2692400"/>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2" name="Oval 151"/>
            <p:cNvSpPr>
              <a:spLocks noChangeArrowheads="1"/>
            </p:cNvSpPr>
            <p:nvPr/>
          </p:nvSpPr>
          <p:spPr bwMode="auto">
            <a:xfrm>
              <a:off x="5919788" y="2951163"/>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3" name="Oval 152"/>
            <p:cNvSpPr>
              <a:spLocks noChangeArrowheads="1"/>
            </p:cNvSpPr>
            <p:nvPr/>
          </p:nvSpPr>
          <p:spPr bwMode="auto">
            <a:xfrm>
              <a:off x="3598863" y="2876550"/>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4" name="Oval 153"/>
            <p:cNvSpPr>
              <a:spLocks noChangeArrowheads="1"/>
            </p:cNvSpPr>
            <p:nvPr/>
          </p:nvSpPr>
          <p:spPr bwMode="auto">
            <a:xfrm>
              <a:off x="4246563" y="2651125"/>
              <a:ext cx="268287" cy="123825"/>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5" name="Oval 142"/>
            <p:cNvSpPr>
              <a:spLocks noChangeArrowheads="1"/>
            </p:cNvSpPr>
            <p:nvPr/>
          </p:nvSpPr>
          <p:spPr bwMode="auto">
            <a:xfrm>
              <a:off x="5186363" y="2484438"/>
              <a:ext cx="763587" cy="246062"/>
            </a:xfrm>
            <a:prstGeom prst="ellipse">
              <a:avLst/>
            </a:prstGeom>
            <a:solidFill>
              <a:srgbClr val="FFCC00"/>
            </a:solidFill>
            <a:ln w="44450">
              <a:solidFill>
                <a:schemeClr val="tx1"/>
              </a:solidFill>
              <a:round/>
              <a:headEnd/>
              <a:tailEnd/>
            </a:ln>
          </p:spPr>
          <p:txBody>
            <a:bodyPr wrap="none" anchor="ctr"/>
            <a:lstStyle/>
            <a:p>
              <a:endParaRPr lang="en-US"/>
            </a:p>
          </p:txBody>
        </p:sp>
        <p:sp>
          <p:nvSpPr>
            <p:cNvPr id="37946" name="Oval 164"/>
            <p:cNvSpPr>
              <a:spLocks noChangeArrowheads="1"/>
            </p:cNvSpPr>
            <p:nvPr/>
          </p:nvSpPr>
          <p:spPr bwMode="auto">
            <a:xfrm>
              <a:off x="6475413" y="3027363"/>
              <a:ext cx="460375" cy="147637"/>
            </a:xfrm>
            <a:prstGeom prst="ellipse">
              <a:avLst/>
            </a:prstGeom>
            <a:solidFill>
              <a:srgbClr val="FFFF99"/>
            </a:solidFill>
            <a:ln w="25400">
              <a:solidFill>
                <a:schemeClr val="tx1"/>
              </a:solidFill>
              <a:round/>
              <a:headEnd/>
              <a:tailEnd/>
            </a:ln>
          </p:spPr>
          <p:txBody>
            <a:bodyPr wrap="none" anchor="ctr"/>
            <a:lstStyle/>
            <a:p>
              <a:endParaRPr lang="en-US"/>
            </a:p>
          </p:txBody>
        </p:sp>
        <p:sp>
          <p:nvSpPr>
            <p:cNvPr id="37947" name="Oval 165"/>
            <p:cNvSpPr>
              <a:spLocks noChangeArrowheads="1"/>
            </p:cNvSpPr>
            <p:nvPr/>
          </p:nvSpPr>
          <p:spPr bwMode="auto">
            <a:xfrm>
              <a:off x="6675438" y="2921000"/>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sp>
          <p:nvSpPr>
            <p:cNvPr id="37948" name="Oval 166"/>
            <p:cNvSpPr>
              <a:spLocks noChangeArrowheads="1"/>
            </p:cNvSpPr>
            <p:nvPr/>
          </p:nvSpPr>
          <p:spPr bwMode="auto">
            <a:xfrm>
              <a:off x="6215063" y="2935288"/>
              <a:ext cx="193675" cy="88900"/>
            </a:xfrm>
            <a:prstGeom prst="ellipse">
              <a:avLst/>
            </a:prstGeom>
            <a:solidFill>
              <a:srgbClr val="FFFFFF"/>
            </a:solidFill>
            <a:ln w="15875">
              <a:solidFill>
                <a:schemeClr val="tx1"/>
              </a:solidFill>
              <a:round/>
              <a:headEnd/>
              <a:tailEnd/>
            </a:ln>
          </p:spPr>
          <p:txBody>
            <a:bodyPr wrap="none" anchor="ctr"/>
            <a:lstStyle/>
            <a:p>
              <a:endParaRPr lang="en-US"/>
            </a:p>
          </p:txBody>
        </p:sp>
      </p:grpSp>
      <p:grpSp>
        <p:nvGrpSpPr>
          <p:cNvPr id="37918" name="Group 29"/>
          <p:cNvGrpSpPr>
            <a:grpSpLocks/>
          </p:cNvGrpSpPr>
          <p:nvPr/>
        </p:nvGrpSpPr>
        <p:grpSpPr bwMode="auto">
          <a:xfrm>
            <a:off x="793750" y="4916488"/>
            <a:ext cx="3200400" cy="1096962"/>
            <a:chOff x="1595438" y="3414713"/>
            <a:chExt cx="5984875" cy="860425"/>
          </a:xfrm>
        </p:grpSpPr>
        <p:sp>
          <p:nvSpPr>
            <p:cNvPr id="37923" name="Freeform 95"/>
            <p:cNvSpPr>
              <a:spLocks/>
            </p:cNvSpPr>
            <p:nvPr/>
          </p:nvSpPr>
          <p:spPr bwMode="auto">
            <a:xfrm>
              <a:off x="1595438" y="3414713"/>
              <a:ext cx="5984875" cy="860425"/>
            </a:xfrm>
            <a:custGeom>
              <a:avLst/>
              <a:gdLst>
                <a:gd name="T0" fmla="*/ 2147483647 w 2558"/>
                <a:gd name="T1" fmla="*/ 0 h 773"/>
                <a:gd name="T2" fmla="*/ 0 w 2558"/>
                <a:gd name="T3" fmla="*/ 2147483647 h 773"/>
                <a:gd name="T4" fmla="*/ 2147483647 w 2558"/>
                <a:gd name="T5" fmla="*/ 2147483647 h 773"/>
                <a:gd name="T6" fmla="*/ 2147483647 w 2558"/>
                <a:gd name="T7" fmla="*/ 2147483647 h 773"/>
                <a:gd name="T8" fmla="*/ 2147483647 w 2558"/>
                <a:gd name="T9" fmla="*/ 0 h 773"/>
                <a:gd name="T10" fmla="*/ 2147483647 w 2558"/>
                <a:gd name="T11" fmla="*/ 0 h 773"/>
                <a:gd name="T12" fmla="*/ 0 60000 65536"/>
                <a:gd name="T13" fmla="*/ 0 60000 65536"/>
                <a:gd name="T14" fmla="*/ 0 60000 65536"/>
                <a:gd name="T15" fmla="*/ 0 60000 65536"/>
                <a:gd name="T16" fmla="*/ 0 60000 65536"/>
                <a:gd name="T17" fmla="*/ 0 60000 65536"/>
                <a:gd name="T18" fmla="*/ 0 w 2558"/>
                <a:gd name="T19" fmla="*/ 0 h 773"/>
                <a:gd name="T20" fmla="*/ 2558 w 2558"/>
                <a:gd name="T21" fmla="*/ 773 h 773"/>
              </a:gdLst>
              <a:ahLst/>
              <a:cxnLst>
                <a:cxn ang="T12">
                  <a:pos x="T0" y="T1"/>
                </a:cxn>
                <a:cxn ang="T13">
                  <a:pos x="T2" y="T3"/>
                </a:cxn>
                <a:cxn ang="T14">
                  <a:pos x="T4" y="T5"/>
                </a:cxn>
                <a:cxn ang="T15">
                  <a:pos x="T6" y="T7"/>
                </a:cxn>
                <a:cxn ang="T16">
                  <a:pos x="T8" y="T9"/>
                </a:cxn>
                <a:cxn ang="T17">
                  <a:pos x="T10" y="T11"/>
                </a:cxn>
              </a:cxnLst>
              <a:rect l="T18" t="T19" r="T20" b="T21"/>
              <a:pathLst>
                <a:path w="2558" h="773">
                  <a:moveTo>
                    <a:pt x="709" y="0"/>
                  </a:moveTo>
                  <a:lnTo>
                    <a:pt x="0" y="772"/>
                  </a:lnTo>
                  <a:lnTo>
                    <a:pt x="2557" y="772"/>
                  </a:lnTo>
                  <a:lnTo>
                    <a:pt x="1871" y="1"/>
                  </a:lnTo>
                  <a:lnTo>
                    <a:pt x="709" y="0"/>
                  </a:lnTo>
                </a:path>
              </a:pathLst>
            </a:custGeom>
            <a:solidFill>
              <a:srgbClr val="F8F8F8"/>
            </a:solidFill>
            <a:ln w="22225">
              <a:solidFill>
                <a:srgbClr val="B2B2B2"/>
              </a:solidFill>
              <a:round/>
              <a:headEnd/>
              <a:tailEnd/>
            </a:ln>
          </p:spPr>
          <p:txBody>
            <a:bodyPr/>
            <a:lstStyle/>
            <a:p>
              <a:endParaRPr lang="en-US"/>
            </a:p>
          </p:txBody>
        </p:sp>
        <p:sp>
          <p:nvSpPr>
            <p:cNvPr id="37924" name="Freeform 155"/>
            <p:cNvSpPr>
              <a:spLocks/>
            </p:cNvSpPr>
            <p:nvPr/>
          </p:nvSpPr>
          <p:spPr bwMode="auto">
            <a:xfrm>
              <a:off x="3097213" y="3514725"/>
              <a:ext cx="3506787" cy="644525"/>
            </a:xfrm>
            <a:custGeom>
              <a:avLst/>
              <a:gdLst>
                <a:gd name="T0" fmla="*/ 2147483647 w 2209"/>
                <a:gd name="T1" fmla="*/ 2147483647 h 406"/>
                <a:gd name="T2" fmla="*/ 0 w 2209"/>
                <a:gd name="T3" fmla="*/ 2147483647 h 406"/>
                <a:gd name="T4" fmla="*/ 0 w 2209"/>
                <a:gd name="T5" fmla="*/ 2147483647 h 406"/>
                <a:gd name="T6" fmla="*/ 2147483647 w 2209"/>
                <a:gd name="T7" fmla="*/ 2147483647 h 406"/>
                <a:gd name="T8" fmla="*/ 2147483647 w 2209"/>
                <a:gd name="T9" fmla="*/ 2147483647 h 406"/>
                <a:gd name="T10" fmla="*/ 2147483647 w 2209"/>
                <a:gd name="T11" fmla="*/ 2147483647 h 406"/>
                <a:gd name="T12" fmla="*/ 2147483647 w 2209"/>
                <a:gd name="T13" fmla="*/ 2147483647 h 406"/>
                <a:gd name="T14" fmla="*/ 2147483647 w 2209"/>
                <a:gd name="T15" fmla="*/ 2147483647 h 406"/>
                <a:gd name="T16" fmla="*/ 2147483647 w 2209"/>
                <a:gd name="T17" fmla="*/ 0 h 406"/>
                <a:gd name="T18" fmla="*/ 2147483647 w 2209"/>
                <a:gd name="T19" fmla="*/ 2147483647 h 406"/>
                <a:gd name="T20" fmla="*/ 2147483647 w 2209"/>
                <a:gd name="T21" fmla="*/ 2147483647 h 406"/>
                <a:gd name="T22" fmla="*/ 2147483647 w 2209"/>
                <a:gd name="T23" fmla="*/ 2147483647 h 406"/>
                <a:gd name="T24" fmla="*/ 2147483647 w 2209"/>
                <a:gd name="T25" fmla="*/ 2147483647 h 406"/>
                <a:gd name="T26" fmla="*/ 2147483647 w 2209"/>
                <a:gd name="T27" fmla="*/ 2147483647 h 406"/>
                <a:gd name="T28" fmla="*/ 2147483647 w 2209"/>
                <a:gd name="T29" fmla="*/ 2147483647 h 406"/>
                <a:gd name="T30" fmla="*/ 2147483647 w 2209"/>
                <a:gd name="T31" fmla="*/ 2147483647 h 406"/>
                <a:gd name="T32" fmla="*/ 2147483647 w 2209"/>
                <a:gd name="T33" fmla="*/ 2147483647 h 406"/>
                <a:gd name="T34" fmla="*/ 2147483647 w 2209"/>
                <a:gd name="T35" fmla="*/ 2147483647 h 406"/>
                <a:gd name="T36" fmla="*/ 2147483647 w 2209"/>
                <a:gd name="T37" fmla="*/ 2147483647 h 406"/>
                <a:gd name="T38" fmla="*/ 2147483647 w 2209"/>
                <a:gd name="T39" fmla="*/ 2147483647 h 406"/>
                <a:gd name="T40" fmla="*/ 2147483647 w 2209"/>
                <a:gd name="T41" fmla="*/ 2147483647 h 406"/>
                <a:gd name="T42" fmla="*/ 2147483647 w 2209"/>
                <a:gd name="T43" fmla="*/ 2147483647 h 406"/>
                <a:gd name="T44" fmla="*/ 2147483647 w 2209"/>
                <a:gd name="T45" fmla="*/ 2147483647 h 406"/>
                <a:gd name="T46" fmla="*/ 2147483647 w 2209"/>
                <a:gd name="T47" fmla="*/ 2147483647 h 406"/>
                <a:gd name="T48" fmla="*/ 2147483647 w 2209"/>
                <a:gd name="T49" fmla="*/ 2147483647 h 406"/>
                <a:gd name="T50" fmla="*/ 2147483647 w 2209"/>
                <a:gd name="T51" fmla="*/ 2147483647 h 406"/>
                <a:gd name="T52" fmla="*/ 2147483647 w 2209"/>
                <a:gd name="T53" fmla="*/ 2147483647 h 406"/>
                <a:gd name="T54" fmla="*/ 2147483647 w 2209"/>
                <a:gd name="T55" fmla="*/ 2147483647 h 406"/>
                <a:gd name="T56" fmla="*/ 2147483647 w 2209"/>
                <a:gd name="T57" fmla="*/ 2147483647 h 406"/>
                <a:gd name="T58" fmla="*/ 2147483647 w 2209"/>
                <a:gd name="T59" fmla="*/ 2147483647 h 406"/>
                <a:gd name="T60" fmla="*/ 2147483647 w 2209"/>
                <a:gd name="T61" fmla="*/ 2147483647 h 406"/>
                <a:gd name="T62" fmla="*/ 2147483647 w 2209"/>
                <a:gd name="T63" fmla="*/ 2147483647 h 406"/>
                <a:gd name="T64" fmla="*/ 2147483647 w 2209"/>
                <a:gd name="T65" fmla="*/ 2147483647 h 4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09"/>
                <a:gd name="T100" fmla="*/ 0 h 406"/>
                <a:gd name="T101" fmla="*/ 2209 w 2209"/>
                <a:gd name="T102" fmla="*/ 406 h 4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09" h="406">
                  <a:moveTo>
                    <a:pt x="60" y="379"/>
                  </a:moveTo>
                  <a:lnTo>
                    <a:pt x="0" y="318"/>
                  </a:lnTo>
                  <a:lnTo>
                    <a:pt x="0" y="251"/>
                  </a:lnTo>
                  <a:lnTo>
                    <a:pt x="47" y="176"/>
                  </a:lnTo>
                  <a:lnTo>
                    <a:pt x="94" y="102"/>
                  </a:lnTo>
                  <a:lnTo>
                    <a:pt x="277" y="68"/>
                  </a:lnTo>
                  <a:lnTo>
                    <a:pt x="379" y="41"/>
                  </a:lnTo>
                  <a:lnTo>
                    <a:pt x="867" y="41"/>
                  </a:lnTo>
                  <a:lnTo>
                    <a:pt x="1138" y="0"/>
                  </a:lnTo>
                  <a:lnTo>
                    <a:pt x="1497" y="95"/>
                  </a:lnTo>
                  <a:lnTo>
                    <a:pt x="1700" y="54"/>
                  </a:lnTo>
                  <a:lnTo>
                    <a:pt x="1768" y="135"/>
                  </a:lnTo>
                  <a:lnTo>
                    <a:pt x="1660" y="156"/>
                  </a:lnTo>
                  <a:lnTo>
                    <a:pt x="1680" y="190"/>
                  </a:lnTo>
                  <a:lnTo>
                    <a:pt x="1863" y="237"/>
                  </a:lnTo>
                  <a:lnTo>
                    <a:pt x="2005" y="217"/>
                  </a:lnTo>
                  <a:lnTo>
                    <a:pt x="2168" y="285"/>
                  </a:lnTo>
                  <a:lnTo>
                    <a:pt x="2209" y="406"/>
                  </a:lnTo>
                  <a:lnTo>
                    <a:pt x="1985" y="393"/>
                  </a:lnTo>
                  <a:lnTo>
                    <a:pt x="1829" y="352"/>
                  </a:lnTo>
                  <a:lnTo>
                    <a:pt x="1565" y="352"/>
                  </a:lnTo>
                  <a:lnTo>
                    <a:pt x="1294" y="386"/>
                  </a:lnTo>
                  <a:lnTo>
                    <a:pt x="955" y="359"/>
                  </a:lnTo>
                  <a:lnTo>
                    <a:pt x="779" y="373"/>
                  </a:lnTo>
                  <a:lnTo>
                    <a:pt x="745" y="291"/>
                  </a:lnTo>
                  <a:lnTo>
                    <a:pt x="677" y="291"/>
                  </a:lnTo>
                  <a:lnTo>
                    <a:pt x="623" y="345"/>
                  </a:lnTo>
                  <a:lnTo>
                    <a:pt x="508" y="400"/>
                  </a:lnTo>
                  <a:lnTo>
                    <a:pt x="413" y="339"/>
                  </a:lnTo>
                  <a:lnTo>
                    <a:pt x="271" y="332"/>
                  </a:lnTo>
                  <a:lnTo>
                    <a:pt x="210" y="352"/>
                  </a:lnTo>
                  <a:lnTo>
                    <a:pt x="142" y="393"/>
                  </a:lnTo>
                  <a:lnTo>
                    <a:pt x="60" y="379"/>
                  </a:lnTo>
                  <a:close/>
                </a:path>
              </a:pathLst>
            </a:custGeom>
            <a:solidFill>
              <a:srgbClr val="FFCC00"/>
            </a:solidFill>
            <a:ln w="25400">
              <a:solidFill>
                <a:srgbClr val="800000"/>
              </a:solidFill>
              <a:round/>
              <a:headEnd/>
              <a:tailEnd/>
            </a:ln>
          </p:spPr>
          <p:txBody>
            <a:bodyPr/>
            <a:lstStyle/>
            <a:p>
              <a:endParaRPr lang="en-US"/>
            </a:p>
          </p:txBody>
        </p:sp>
        <p:sp>
          <p:nvSpPr>
            <p:cNvPr id="37925" name="Oval 161"/>
            <p:cNvSpPr>
              <a:spLocks noChangeArrowheads="1"/>
            </p:cNvSpPr>
            <p:nvPr/>
          </p:nvSpPr>
          <p:spPr bwMode="auto">
            <a:xfrm>
              <a:off x="3279775" y="3849688"/>
              <a:ext cx="346075" cy="160337"/>
            </a:xfrm>
            <a:prstGeom prst="ellipse">
              <a:avLst/>
            </a:prstGeom>
            <a:solidFill>
              <a:srgbClr val="FFFF99"/>
            </a:solidFill>
            <a:ln w="12700">
              <a:solidFill>
                <a:srgbClr val="808080"/>
              </a:solidFill>
              <a:round/>
              <a:headEnd/>
              <a:tailEnd/>
            </a:ln>
          </p:spPr>
          <p:txBody>
            <a:bodyPr wrap="none" anchor="ctr"/>
            <a:lstStyle/>
            <a:p>
              <a:endParaRPr lang="en-US"/>
            </a:p>
          </p:txBody>
        </p:sp>
        <p:sp>
          <p:nvSpPr>
            <p:cNvPr id="37926" name="Oval 162"/>
            <p:cNvSpPr>
              <a:spLocks noChangeArrowheads="1"/>
            </p:cNvSpPr>
            <p:nvPr/>
          </p:nvSpPr>
          <p:spPr bwMode="auto">
            <a:xfrm>
              <a:off x="5195888" y="3690938"/>
              <a:ext cx="346075" cy="160337"/>
            </a:xfrm>
            <a:prstGeom prst="ellipse">
              <a:avLst/>
            </a:prstGeom>
            <a:solidFill>
              <a:srgbClr val="FFFF99"/>
            </a:solidFill>
            <a:ln w="12700">
              <a:solidFill>
                <a:srgbClr val="808080"/>
              </a:solidFill>
              <a:round/>
              <a:headEnd/>
              <a:tailEnd/>
            </a:ln>
          </p:spPr>
          <p:txBody>
            <a:bodyPr wrap="none" anchor="ctr"/>
            <a:lstStyle/>
            <a:p>
              <a:endParaRPr lang="en-US"/>
            </a:p>
          </p:txBody>
        </p:sp>
        <p:sp>
          <p:nvSpPr>
            <p:cNvPr id="37927" name="Oval 160"/>
            <p:cNvSpPr>
              <a:spLocks noChangeArrowheads="1"/>
            </p:cNvSpPr>
            <p:nvPr/>
          </p:nvSpPr>
          <p:spPr bwMode="auto">
            <a:xfrm>
              <a:off x="4397375" y="3697288"/>
              <a:ext cx="571500" cy="225425"/>
            </a:xfrm>
            <a:prstGeom prst="ellipse">
              <a:avLst/>
            </a:prstGeom>
            <a:solidFill>
              <a:srgbClr val="FFFF99"/>
            </a:solidFill>
            <a:ln w="12700">
              <a:solidFill>
                <a:srgbClr val="808080"/>
              </a:solidFill>
              <a:round/>
              <a:headEnd/>
              <a:tailEnd/>
            </a:ln>
          </p:spPr>
          <p:txBody>
            <a:bodyPr wrap="none" anchor="ctr"/>
            <a:lstStyle/>
            <a:p>
              <a:endParaRPr lang="en-US"/>
            </a:p>
          </p:txBody>
        </p:sp>
        <p:sp>
          <p:nvSpPr>
            <p:cNvPr id="37928" name="Freeform 156"/>
            <p:cNvSpPr>
              <a:spLocks/>
            </p:cNvSpPr>
            <p:nvPr/>
          </p:nvSpPr>
          <p:spPr bwMode="auto">
            <a:xfrm>
              <a:off x="2268538" y="3643313"/>
              <a:ext cx="3894137" cy="506412"/>
            </a:xfrm>
            <a:custGeom>
              <a:avLst/>
              <a:gdLst>
                <a:gd name="T0" fmla="*/ 0 w 2453"/>
                <a:gd name="T1" fmla="*/ 2147483647 h 319"/>
                <a:gd name="T2" fmla="*/ 2147483647 w 2453"/>
                <a:gd name="T3" fmla="*/ 2147483647 h 319"/>
                <a:gd name="T4" fmla="*/ 2147483647 w 2453"/>
                <a:gd name="T5" fmla="*/ 2147483647 h 319"/>
                <a:gd name="T6" fmla="*/ 2147483647 w 2453"/>
                <a:gd name="T7" fmla="*/ 2147483647 h 319"/>
                <a:gd name="T8" fmla="*/ 2147483647 w 2453"/>
                <a:gd name="T9" fmla="*/ 2147483647 h 319"/>
                <a:gd name="T10" fmla="*/ 2147483647 w 2453"/>
                <a:gd name="T11" fmla="*/ 2147483647 h 319"/>
                <a:gd name="T12" fmla="*/ 2147483647 w 2453"/>
                <a:gd name="T13" fmla="*/ 2147483647 h 319"/>
                <a:gd name="T14" fmla="*/ 2147483647 w 2453"/>
                <a:gd name="T15" fmla="*/ 0 h 319"/>
                <a:gd name="T16" fmla="*/ 0 60000 65536"/>
                <a:gd name="T17" fmla="*/ 0 60000 65536"/>
                <a:gd name="T18" fmla="*/ 0 60000 65536"/>
                <a:gd name="T19" fmla="*/ 0 60000 65536"/>
                <a:gd name="T20" fmla="*/ 0 60000 65536"/>
                <a:gd name="T21" fmla="*/ 0 60000 65536"/>
                <a:gd name="T22" fmla="*/ 0 60000 65536"/>
                <a:gd name="T23" fmla="*/ 0 60000 65536"/>
                <a:gd name="T24" fmla="*/ 0 w 2453"/>
                <a:gd name="T25" fmla="*/ 0 h 319"/>
                <a:gd name="T26" fmla="*/ 2453 w 2453"/>
                <a:gd name="T27" fmla="*/ 319 h 3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53" h="319">
                  <a:moveTo>
                    <a:pt x="0" y="319"/>
                  </a:moveTo>
                  <a:cubicBezTo>
                    <a:pt x="69" y="300"/>
                    <a:pt x="138" y="281"/>
                    <a:pt x="237" y="264"/>
                  </a:cubicBezTo>
                  <a:cubicBezTo>
                    <a:pt x="336" y="247"/>
                    <a:pt x="457" y="241"/>
                    <a:pt x="596" y="217"/>
                  </a:cubicBezTo>
                  <a:cubicBezTo>
                    <a:pt x="735" y="193"/>
                    <a:pt x="944" y="141"/>
                    <a:pt x="1070" y="122"/>
                  </a:cubicBezTo>
                  <a:cubicBezTo>
                    <a:pt x="1196" y="103"/>
                    <a:pt x="1250" y="112"/>
                    <a:pt x="1355" y="102"/>
                  </a:cubicBezTo>
                  <a:cubicBezTo>
                    <a:pt x="1460" y="92"/>
                    <a:pt x="1598" y="67"/>
                    <a:pt x="1701" y="61"/>
                  </a:cubicBezTo>
                  <a:cubicBezTo>
                    <a:pt x="1804" y="55"/>
                    <a:pt x="1847" y="78"/>
                    <a:pt x="1972" y="68"/>
                  </a:cubicBezTo>
                  <a:cubicBezTo>
                    <a:pt x="2097" y="58"/>
                    <a:pt x="2275" y="29"/>
                    <a:pt x="2453" y="0"/>
                  </a:cubicBezTo>
                </a:path>
              </a:pathLst>
            </a:custGeom>
            <a:noFill/>
            <a:ln w="38100">
              <a:solidFill>
                <a:srgbClr val="333333"/>
              </a:solidFill>
              <a:round/>
              <a:headEnd/>
              <a:tailEnd/>
            </a:ln>
          </p:spPr>
          <p:txBody>
            <a:bodyPr/>
            <a:lstStyle/>
            <a:p>
              <a:endParaRPr lang="en-US"/>
            </a:p>
          </p:txBody>
        </p:sp>
        <p:sp>
          <p:nvSpPr>
            <p:cNvPr id="37929" name="Freeform 157"/>
            <p:cNvSpPr>
              <a:spLocks/>
            </p:cNvSpPr>
            <p:nvPr/>
          </p:nvSpPr>
          <p:spPr bwMode="auto">
            <a:xfrm>
              <a:off x="5334000" y="3751263"/>
              <a:ext cx="1624013" cy="452437"/>
            </a:xfrm>
            <a:custGeom>
              <a:avLst/>
              <a:gdLst>
                <a:gd name="T0" fmla="*/ 2147483647 w 1023"/>
                <a:gd name="T1" fmla="*/ 2147483647 h 285"/>
                <a:gd name="T2" fmla="*/ 2147483647 w 1023"/>
                <a:gd name="T3" fmla="*/ 2147483647 h 285"/>
                <a:gd name="T4" fmla="*/ 2147483647 w 1023"/>
                <a:gd name="T5" fmla="*/ 2147483647 h 285"/>
                <a:gd name="T6" fmla="*/ 2147483647 w 1023"/>
                <a:gd name="T7" fmla="*/ 2147483647 h 285"/>
                <a:gd name="T8" fmla="*/ 0 w 1023"/>
                <a:gd name="T9" fmla="*/ 0 h 285"/>
                <a:gd name="T10" fmla="*/ 0 60000 65536"/>
                <a:gd name="T11" fmla="*/ 0 60000 65536"/>
                <a:gd name="T12" fmla="*/ 0 60000 65536"/>
                <a:gd name="T13" fmla="*/ 0 60000 65536"/>
                <a:gd name="T14" fmla="*/ 0 60000 65536"/>
                <a:gd name="T15" fmla="*/ 0 w 1023"/>
                <a:gd name="T16" fmla="*/ 0 h 285"/>
                <a:gd name="T17" fmla="*/ 1023 w 1023"/>
                <a:gd name="T18" fmla="*/ 285 h 285"/>
              </a:gdLst>
              <a:ahLst/>
              <a:cxnLst>
                <a:cxn ang="T10">
                  <a:pos x="T0" y="T1"/>
                </a:cxn>
                <a:cxn ang="T11">
                  <a:pos x="T2" y="T3"/>
                </a:cxn>
                <a:cxn ang="T12">
                  <a:pos x="T4" y="T5"/>
                </a:cxn>
                <a:cxn ang="T13">
                  <a:pos x="T6" y="T7"/>
                </a:cxn>
                <a:cxn ang="T14">
                  <a:pos x="T8" y="T9"/>
                </a:cxn>
              </a:cxnLst>
              <a:rect l="T15" t="T16" r="T17" b="T18"/>
              <a:pathLst>
                <a:path w="1023" h="285">
                  <a:moveTo>
                    <a:pt x="1023" y="285"/>
                  </a:moveTo>
                  <a:cubicBezTo>
                    <a:pt x="949" y="262"/>
                    <a:pt x="876" y="240"/>
                    <a:pt x="786" y="217"/>
                  </a:cubicBezTo>
                  <a:cubicBezTo>
                    <a:pt x="696" y="194"/>
                    <a:pt x="571" y="160"/>
                    <a:pt x="481" y="149"/>
                  </a:cubicBezTo>
                  <a:cubicBezTo>
                    <a:pt x="391" y="138"/>
                    <a:pt x="324" y="174"/>
                    <a:pt x="244" y="149"/>
                  </a:cubicBezTo>
                  <a:cubicBezTo>
                    <a:pt x="164" y="124"/>
                    <a:pt x="82" y="62"/>
                    <a:pt x="0" y="0"/>
                  </a:cubicBezTo>
                </a:path>
              </a:pathLst>
            </a:custGeom>
            <a:noFill/>
            <a:ln w="38100">
              <a:solidFill>
                <a:srgbClr val="333333"/>
              </a:solidFill>
              <a:round/>
              <a:headEnd/>
              <a:tailEnd/>
            </a:ln>
          </p:spPr>
          <p:txBody>
            <a:bodyPr/>
            <a:lstStyle/>
            <a:p>
              <a:endParaRPr lang="en-US"/>
            </a:p>
          </p:txBody>
        </p:sp>
        <p:sp>
          <p:nvSpPr>
            <p:cNvPr id="37930" name="Freeform 158"/>
            <p:cNvSpPr>
              <a:spLocks/>
            </p:cNvSpPr>
            <p:nvPr/>
          </p:nvSpPr>
          <p:spPr bwMode="auto">
            <a:xfrm>
              <a:off x="3494088" y="3654425"/>
              <a:ext cx="2001837" cy="322263"/>
            </a:xfrm>
            <a:custGeom>
              <a:avLst/>
              <a:gdLst>
                <a:gd name="T0" fmla="*/ 0 w 1261"/>
                <a:gd name="T1" fmla="*/ 2147483647 h 203"/>
                <a:gd name="T2" fmla="*/ 2147483647 w 1261"/>
                <a:gd name="T3" fmla="*/ 0 h 203"/>
                <a:gd name="T4" fmla="*/ 2147483647 w 1261"/>
                <a:gd name="T5" fmla="*/ 2147483647 h 203"/>
                <a:gd name="T6" fmla="*/ 2147483647 w 1261"/>
                <a:gd name="T7" fmla="*/ 2147483647 h 203"/>
                <a:gd name="T8" fmla="*/ 2147483647 w 1261"/>
                <a:gd name="T9" fmla="*/ 2147483647 h 203"/>
                <a:gd name="T10" fmla="*/ 0 60000 65536"/>
                <a:gd name="T11" fmla="*/ 0 60000 65536"/>
                <a:gd name="T12" fmla="*/ 0 60000 65536"/>
                <a:gd name="T13" fmla="*/ 0 60000 65536"/>
                <a:gd name="T14" fmla="*/ 0 60000 65536"/>
                <a:gd name="T15" fmla="*/ 0 w 1261"/>
                <a:gd name="T16" fmla="*/ 0 h 203"/>
                <a:gd name="T17" fmla="*/ 1261 w 1261"/>
                <a:gd name="T18" fmla="*/ 203 h 203"/>
              </a:gdLst>
              <a:ahLst/>
              <a:cxnLst>
                <a:cxn ang="T10">
                  <a:pos x="T0" y="T1"/>
                </a:cxn>
                <a:cxn ang="T11">
                  <a:pos x="T2" y="T3"/>
                </a:cxn>
                <a:cxn ang="T12">
                  <a:pos x="T4" y="T5"/>
                </a:cxn>
                <a:cxn ang="T13">
                  <a:pos x="T6" y="T7"/>
                </a:cxn>
                <a:cxn ang="T14">
                  <a:pos x="T8" y="T9"/>
                </a:cxn>
              </a:cxnLst>
              <a:rect l="T15" t="T16" r="T17" b="T18"/>
              <a:pathLst>
                <a:path w="1261" h="203">
                  <a:moveTo>
                    <a:pt x="0" y="47"/>
                  </a:moveTo>
                  <a:lnTo>
                    <a:pt x="353" y="0"/>
                  </a:lnTo>
                  <a:lnTo>
                    <a:pt x="644" y="27"/>
                  </a:lnTo>
                  <a:lnTo>
                    <a:pt x="800" y="183"/>
                  </a:lnTo>
                  <a:lnTo>
                    <a:pt x="1261" y="203"/>
                  </a:lnTo>
                </a:path>
              </a:pathLst>
            </a:custGeom>
            <a:noFill/>
            <a:ln w="25400">
              <a:solidFill>
                <a:srgbClr val="333333"/>
              </a:solidFill>
              <a:prstDash val="sysDot"/>
              <a:round/>
              <a:headEnd/>
              <a:tailEnd/>
            </a:ln>
          </p:spPr>
          <p:txBody>
            <a:bodyPr/>
            <a:lstStyle/>
            <a:p>
              <a:endParaRPr lang="en-US"/>
            </a:p>
          </p:txBody>
        </p:sp>
        <p:sp>
          <p:nvSpPr>
            <p:cNvPr id="37931" name="Freeform 159"/>
            <p:cNvSpPr>
              <a:spLocks/>
            </p:cNvSpPr>
            <p:nvPr/>
          </p:nvSpPr>
          <p:spPr bwMode="auto">
            <a:xfrm>
              <a:off x="4667250" y="3611563"/>
              <a:ext cx="376238" cy="247650"/>
            </a:xfrm>
            <a:custGeom>
              <a:avLst/>
              <a:gdLst>
                <a:gd name="T0" fmla="*/ 0 w 237"/>
                <a:gd name="T1" fmla="*/ 2147483647 h 156"/>
                <a:gd name="T2" fmla="*/ 2147483647 w 237"/>
                <a:gd name="T3" fmla="*/ 2147483647 h 156"/>
                <a:gd name="T4" fmla="*/ 2147483647 w 237"/>
                <a:gd name="T5" fmla="*/ 0 h 156"/>
                <a:gd name="T6" fmla="*/ 0 60000 65536"/>
                <a:gd name="T7" fmla="*/ 0 60000 65536"/>
                <a:gd name="T8" fmla="*/ 0 60000 65536"/>
                <a:gd name="T9" fmla="*/ 0 w 237"/>
                <a:gd name="T10" fmla="*/ 0 h 156"/>
                <a:gd name="T11" fmla="*/ 237 w 237"/>
                <a:gd name="T12" fmla="*/ 156 h 156"/>
              </a:gdLst>
              <a:ahLst/>
              <a:cxnLst>
                <a:cxn ang="T6">
                  <a:pos x="T0" y="T1"/>
                </a:cxn>
                <a:cxn ang="T7">
                  <a:pos x="T2" y="T3"/>
                </a:cxn>
                <a:cxn ang="T8">
                  <a:pos x="T4" y="T5"/>
                </a:cxn>
              </a:cxnLst>
              <a:rect l="T9" t="T10" r="T11" b="T12"/>
              <a:pathLst>
                <a:path w="237" h="156">
                  <a:moveTo>
                    <a:pt x="0" y="156"/>
                  </a:moveTo>
                  <a:lnTo>
                    <a:pt x="135" y="129"/>
                  </a:lnTo>
                  <a:lnTo>
                    <a:pt x="237" y="0"/>
                  </a:lnTo>
                </a:path>
              </a:pathLst>
            </a:custGeom>
            <a:noFill/>
            <a:ln w="25400">
              <a:solidFill>
                <a:srgbClr val="333333"/>
              </a:solidFill>
              <a:prstDash val="sysDot"/>
              <a:round/>
              <a:headEnd/>
              <a:tailEnd/>
            </a:ln>
          </p:spPr>
          <p:txBody>
            <a:bodyPr/>
            <a:lstStyle/>
            <a:p>
              <a:endParaRPr lang="en-US"/>
            </a:p>
          </p:txBody>
        </p:sp>
      </p:grpSp>
      <p:sp>
        <p:nvSpPr>
          <p:cNvPr id="37919" name="Line 172"/>
          <p:cNvSpPr>
            <a:spLocks noChangeShapeType="1"/>
          </p:cNvSpPr>
          <p:nvPr/>
        </p:nvSpPr>
        <p:spPr bwMode="auto">
          <a:xfrm flipH="1">
            <a:off x="2495550" y="2492375"/>
            <a:ext cx="528638" cy="839788"/>
          </a:xfrm>
          <a:prstGeom prst="line">
            <a:avLst/>
          </a:prstGeom>
          <a:noFill/>
          <a:ln w="25400">
            <a:solidFill>
              <a:srgbClr val="FF0000"/>
            </a:solidFill>
            <a:prstDash val="sysDash"/>
            <a:round/>
            <a:headEnd/>
            <a:tailEnd/>
          </a:ln>
        </p:spPr>
        <p:txBody>
          <a:bodyPr/>
          <a:lstStyle/>
          <a:p>
            <a:endParaRPr lang="en-US"/>
          </a:p>
        </p:txBody>
      </p:sp>
      <p:sp>
        <p:nvSpPr>
          <p:cNvPr id="37920" name="Line 174"/>
          <p:cNvSpPr>
            <a:spLocks noChangeShapeType="1"/>
          </p:cNvSpPr>
          <p:nvPr/>
        </p:nvSpPr>
        <p:spPr bwMode="auto">
          <a:xfrm flipH="1">
            <a:off x="2455863" y="3933825"/>
            <a:ext cx="342900" cy="971550"/>
          </a:xfrm>
          <a:prstGeom prst="line">
            <a:avLst/>
          </a:prstGeom>
          <a:noFill/>
          <a:ln w="25400">
            <a:solidFill>
              <a:srgbClr val="FF0000"/>
            </a:solidFill>
            <a:prstDash val="sysDash"/>
            <a:round/>
            <a:headEnd/>
            <a:tailEnd/>
          </a:ln>
        </p:spPr>
        <p:txBody>
          <a:bodyPr/>
          <a:lstStyle/>
          <a:p>
            <a:endParaRPr lang="en-US"/>
          </a:p>
        </p:txBody>
      </p:sp>
      <p:sp>
        <p:nvSpPr>
          <p:cNvPr id="37921" name="Freeform 41"/>
          <p:cNvSpPr>
            <a:spLocks noChangeArrowheads="1"/>
          </p:cNvSpPr>
          <p:nvPr/>
        </p:nvSpPr>
        <p:spPr bwMode="auto">
          <a:xfrm>
            <a:off x="2898775" y="2301875"/>
            <a:ext cx="206375" cy="206375"/>
          </a:xfrm>
          <a:custGeom>
            <a:avLst/>
            <a:gdLst>
              <a:gd name="T0" fmla="*/ 30825 w 205992"/>
              <a:gd name="T1" fmla="*/ 210646 h 205991"/>
              <a:gd name="T2" fmla="*/ 0 w 205992"/>
              <a:gd name="T3" fmla="*/ 35965 h 205991"/>
              <a:gd name="T4" fmla="*/ 184948 w 205992"/>
              <a:gd name="T5" fmla="*/ 0 h 205991"/>
              <a:gd name="T6" fmla="*/ 210635 w 205992"/>
              <a:gd name="T7" fmla="*/ 190096 h 205991"/>
              <a:gd name="T8" fmla="*/ 30825 w 205992"/>
              <a:gd name="T9" fmla="*/ 210646 h 205991"/>
              <a:gd name="T10" fmla="*/ 0 60000 65536"/>
              <a:gd name="T11" fmla="*/ 0 60000 65536"/>
              <a:gd name="T12" fmla="*/ 0 60000 65536"/>
              <a:gd name="T13" fmla="*/ 0 60000 65536"/>
              <a:gd name="T14" fmla="*/ 0 60000 65536"/>
              <a:gd name="T15" fmla="*/ 0 w 205992"/>
              <a:gd name="T16" fmla="*/ 0 h 205991"/>
              <a:gd name="T17" fmla="*/ 205992 w 205992"/>
              <a:gd name="T18" fmla="*/ 205991 h 205991"/>
            </a:gdLst>
            <a:ahLst/>
            <a:cxnLst>
              <a:cxn ang="T10">
                <a:pos x="T0" y="T1"/>
              </a:cxn>
              <a:cxn ang="T11">
                <a:pos x="T2" y="T3"/>
              </a:cxn>
              <a:cxn ang="T12">
                <a:pos x="T4" y="T5"/>
              </a:cxn>
              <a:cxn ang="T13">
                <a:pos x="T6" y="T7"/>
              </a:cxn>
              <a:cxn ang="T14">
                <a:pos x="T8" y="T9"/>
              </a:cxn>
            </a:cxnLst>
            <a:rect l="T15" t="T16" r="T17" b="T18"/>
            <a:pathLst>
              <a:path w="205992" h="205991">
                <a:moveTo>
                  <a:pt x="30146" y="205991"/>
                </a:moveTo>
                <a:lnTo>
                  <a:pt x="0" y="35169"/>
                </a:lnTo>
                <a:lnTo>
                  <a:pt x="180871" y="0"/>
                </a:lnTo>
                <a:lnTo>
                  <a:pt x="205992" y="185895"/>
                </a:lnTo>
                <a:lnTo>
                  <a:pt x="30146" y="205991"/>
                </a:lnTo>
                <a:close/>
              </a:path>
            </a:pathLst>
          </a:custGeom>
          <a:noFill/>
          <a:ln w="12700" algn="ctr">
            <a:solidFill>
              <a:srgbClr val="FF0000"/>
            </a:solidFill>
            <a:round/>
            <a:headEnd/>
            <a:tailEnd/>
          </a:ln>
        </p:spPr>
        <p:txBody>
          <a:bodyPr/>
          <a:lstStyle/>
          <a:p>
            <a:endParaRPr lang="en-US"/>
          </a:p>
        </p:txBody>
      </p:sp>
      <p:sp>
        <p:nvSpPr>
          <p:cNvPr id="37922" name="Freeform 42"/>
          <p:cNvSpPr>
            <a:spLocks noChangeArrowheads="1"/>
          </p:cNvSpPr>
          <p:nvPr/>
        </p:nvSpPr>
        <p:spPr bwMode="auto">
          <a:xfrm>
            <a:off x="2522538" y="3451225"/>
            <a:ext cx="747712" cy="452438"/>
          </a:xfrm>
          <a:custGeom>
            <a:avLst/>
            <a:gdLst>
              <a:gd name="T0" fmla="*/ 128777 w 748602"/>
              <a:gd name="T1" fmla="*/ 5060 h 452176"/>
              <a:gd name="T2" fmla="*/ 0 w 748602"/>
              <a:gd name="T3" fmla="*/ 455330 h 452176"/>
              <a:gd name="T4" fmla="*/ 737990 w 748602"/>
              <a:gd name="T5" fmla="*/ 455330 h 452176"/>
              <a:gd name="T6" fmla="*/ 594357 w 748602"/>
              <a:gd name="T7" fmla="*/ 0 h 452176"/>
              <a:gd name="T8" fmla="*/ 128777 w 748602"/>
              <a:gd name="T9" fmla="*/ 5060 h 452176"/>
              <a:gd name="T10" fmla="*/ 0 60000 65536"/>
              <a:gd name="T11" fmla="*/ 0 60000 65536"/>
              <a:gd name="T12" fmla="*/ 0 60000 65536"/>
              <a:gd name="T13" fmla="*/ 0 60000 65536"/>
              <a:gd name="T14" fmla="*/ 0 60000 65536"/>
              <a:gd name="T15" fmla="*/ 0 w 748602"/>
              <a:gd name="T16" fmla="*/ 0 h 452176"/>
              <a:gd name="T17" fmla="*/ 748602 w 748602"/>
              <a:gd name="T18" fmla="*/ 452176 h 452176"/>
            </a:gdLst>
            <a:ahLst/>
            <a:cxnLst>
              <a:cxn ang="T10">
                <a:pos x="T0" y="T1"/>
              </a:cxn>
              <a:cxn ang="T11">
                <a:pos x="T2" y="T3"/>
              </a:cxn>
              <a:cxn ang="T12">
                <a:pos x="T4" y="T5"/>
              </a:cxn>
              <a:cxn ang="T13">
                <a:pos x="T6" y="T7"/>
              </a:cxn>
              <a:cxn ang="T14">
                <a:pos x="T8" y="T9"/>
              </a:cxn>
            </a:cxnLst>
            <a:rect l="T15" t="T16" r="T17" b="T18"/>
            <a:pathLst>
              <a:path w="748602" h="452176">
                <a:moveTo>
                  <a:pt x="130628" y="5024"/>
                </a:moveTo>
                <a:lnTo>
                  <a:pt x="0" y="452176"/>
                </a:lnTo>
                <a:lnTo>
                  <a:pt x="748602" y="452176"/>
                </a:lnTo>
                <a:lnTo>
                  <a:pt x="602901" y="0"/>
                </a:lnTo>
                <a:lnTo>
                  <a:pt x="130628" y="5024"/>
                </a:lnTo>
                <a:close/>
              </a:path>
            </a:pathLst>
          </a:custGeom>
          <a:noFill/>
          <a:ln w="19050" algn="ctr">
            <a:solidFill>
              <a:srgbClr val="FF0000"/>
            </a:solidFill>
            <a:round/>
            <a:headEnd/>
            <a:tailEnd/>
          </a:ln>
        </p:spPr>
        <p:txBody>
          <a:bodyPr/>
          <a:lstStyle/>
          <a:p>
            <a:endParaRPr lang="en-US"/>
          </a:p>
        </p:txBody>
      </p:sp>
      <p:sp>
        <p:nvSpPr>
          <p:cNvPr id="38" name="Footer Placeholder 3"/>
          <p:cNvSpPr>
            <a:spLocks noGrp="1"/>
          </p:cNvSpPr>
          <p:nvPr>
            <p:ph type="ftr" sz="quarter" idx="10"/>
          </p:nvPr>
        </p:nvSpPr>
        <p:spPr>
          <a:xfrm>
            <a:off x="101600" y="6639321"/>
            <a:ext cx="8940800" cy="246063"/>
          </a:xfrm>
        </p:spPr>
        <p:txBody>
          <a:bodyPr/>
          <a:lstStyle/>
          <a:p>
            <a:pPr>
              <a:defRPr/>
            </a:pPr>
            <a:r>
              <a:rPr lang="en-US" sz="1100" dirty="0" smtClean="0"/>
              <a:t>Copyright © 1998-2010, Dr. Jean-Paul </a:t>
            </a:r>
            <a:r>
              <a:rPr lang="en-US" sz="1100" dirty="0" err="1" smtClean="0"/>
              <a:t>Rodrigue</a:t>
            </a:r>
            <a:r>
              <a:rPr lang="en-US" sz="1100" dirty="0" smtClean="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endParaRPr lang="en-US" sz="1100" dirty="0"/>
          </a:p>
        </p:txBody>
      </p:sp>
    </p:spTree>
    <p:extLst>
      <p:ext uri="{BB962C8B-B14F-4D97-AF65-F5344CB8AC3E}">
        <p14:creationId xmlns:p14="http://schemas.microsoft.com/office/powerpoint/2010/main" val="482107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4"/>
          <p:cNvSpPr>
            <a:spLocks noGrp="1" noChangeArrowheads="1"/>
          </p:cNvSpPr>
          <p:nvPr>
            <p:ph type="title"/>
          </p:nvPr>
        </p:nvSpPr>
        <p:spPr/>
        <p:txBody>
          <a:bodyPr/>
          <a:lstStyle/>
          <a:p>
            <a:pPr eaLnBrk="1" hangingPunct="1"/>
            <a:r>
              <a:rPr lang="en-US" dirty="0" err="1" smtClean="0"/>
              <a:t>L’ultimo</a:t>
            </a:r>
            <a:r>
              <a:rPr lang="en-US" dirty="0" smtClean="0"/>
              <a:t> </a:t>
            </a:r>
            <a:r>
              <a:rPr lang="en-US" dirty="0" err="1" smtClean="0"/>
              <a:t>miglio</a:t>
            </a:r>
            <a:r>
              <a:rPr lang="en-US" dirty="0" smtClean="0"/>
              <a:t> </a:t>
            </a:r>
            <a:r>
              <a:rPr lang="en-US" dirty="0" err="1" smtClean="0"/>
              <a:t>nella</a:t>
            </a:r>
            <a:r>
              <a:rPr lang="en-US" dirty="0" smtClean="0"/>
              <a:t> </a:t>
            </a:r>
            <a:r>
              <a:rPr lang="en-US" dirty="0" err="1" smtClean="0"/>
              <a:t>distribuzione</a:t>
            </a:r>
            <a:r>
              <a:rPr lang="en-US" dirty="0" smtClean="0"/>
              <a:t> </a:t>
            </a:r>
            <a:r>
              <a:rPr lang="en-US" dirty="0" err="1" smtClean="0"/>
              <a:t>commerciale</a:t>
            </a:r>
            <a:endParaRPr lang="en-US" dirty="0" smtClean="0"/>
          </a:p>
        </p:txBody>
      </p:sp>
      <p:sp>
        <p:nvSpPr>
          <p:cNvPr id="154628" name="Line 2"/>
          <p:cNvSpPr>
            <a:spLocks noChangeShapeType="1"/>
          </p:cNvSpPr>
          <p:nvPr/>
        </p:nvSpPr>
        <p:spPr bwMode="auto">
          <a:xfrm flipV="1">
            <a:off x="3251200" y="3665538"/>
            <a:ext cx="0" cy="885825"/>
          </a:xfrm>
          <a:prstGeom prst="line">
            <a:avLst/>
          </a:prstGeom>
          <a:noFill/>
          <a:ln w="25400">
            <a:solidFill>
              <a:srgbClr val="C0C0C0"/>
            </a:solidFill>
            <a:round/>
            <a:headEnd/>
            <a:tailEnd/>
          </a:ln>
        </p:spPr>
        <p:txBody>
          <a:bodyPr/>
          <a:lstStyle/>
          <a:p>
            <a:endParaRPr lang="en-US"/>
          </a:p>
        </p:txBody>
      </p:sp>
      <p:sp>
        <p:nvSpPr>
          <p:cNvPr id="154629" name="Line 3"/>
          <p:cNvSpPr>
            <a:spLocks noChangeShapeType="1"/>
          </p:cNvSpPr>
          <p:nvPr/>
        </p:nvSpPr>
        <p:spPr bwMode="auto">
          <a:xfrm flipV="1">
            <a:off x="5224463" y="3665538"/>
            <a:ext cx="0" cy="949325"/>
          </a:xfrm>
          <a:prstGeom prst="line">
            <a:avLst/>
          </a:prstGeom>
          <a:noFill/>
          <a:ln w="25400">
            <a:solidFill>
              <a:srgbClr val="C0C0C0"/>
            </a:solidFill>
            <a:round/>
            <a:headEnd/>
            <a:tailEnd/>
          </a:ln>
        </p:spPr>
        <p:txBody>
          <a:bodyPr/>
          <a:lstStyle/>
          <a:p>
            <a:endParaRPr lang="en-US"/>
          </a:p>
        </p:txBody>
      </p:sp>
      <p:sp>
        <p:nvSpPr>
          <p:cNvPr id="154630" name="Line 4"/>
          <p:cNvSpPr>
            <a:spLocks noChangeShapeType="1"/>
          </p:cNvSpPr>
          <p:nvPr/>
        </p:nvSpPr>
        <p:spPr bwMode="auto">
          <a:xfrm flipV="1">
            <a:off x="6346825" y="3665538"/>
            <a:ext cx="0" cy="931862"/>
          </a:xfrm>
          <a:prstGeom prst="line">
            <a:avLst/>
          </a:prstGeom>
          <a:noFill/>
          <a:ln w="25400">
            <a:solidFill>
              <a:srgbClr val="C0C0C0"/>
            </a:solidFill>
            <a:round/>
            <a:headEnd/>
            <a:tailEnd/>
          </a:ln>
        </p:spPr>
        <p:txBody>
          <a:bodyPr/>
          <a:lstStyle/>
          <a:p>
            <a:endParaRPr lang="en-US"/>
          </a:p>
        </p:txBody>
      </p:sp>
      <p:sp>
        <p:nvSpPr>
          <p:cNvPr id="154631" name="Line 6"/>
          <p:cNvSpPr>
            <a:spLocks noChangeShapeType="1"/>
          </p:cNvSpPr>
          <p:nvPr/>
        </p:nvSpPr>
        <p:spPr bwMode="auto">
          <a:xfrm>
            <a:off x="1370013" y="4576763"/>
            <a:ext cx="1530350" cy="0"/>
          </a:xfrm>
          <a:prstGeom prst="line">
            <a:avLst/>
          </a:prstGeom>
          <a:noFill/>
          <a:ln w="127000">
            <a:solidFill>
              <a:srgbClr val="000080"/>
            </a:solidFill>
            <a:round/>
            <a:headEnd/>
            <a:tailEnd/>
          </a:ln>
        </p:spPr>
        <p:txBody>
          <a:bodyPr/>
          <a:lstStyle/>
          <a:p>
            <a:endParaRPr lang="en-US"/>
          </a:p>
        </p:txBody>
      </p:sp>
      <p:sp>
        <p:nvSpPr>
          <p:cNvPr id="154632" name="Line 7"/>
          <p:cNvSpPr>
            <a:spLocks noChangeShapeType="1"/>
          </p:cNvSpPr>
          <p:nvPr/>
        </p:nvSpPr>
        <p:spPr bwMode="auto">
          <a:xfrm>
            <a:off x="3597275" y="4583113"/>
            <a:ext cx="1457325" cy="0"/>
          </a:xfrm>
          <a:prstGeom prst="line">
            <a:avLst/>
          </a:prstGeom>
          <a:noFill/>
          <a:ln w="76200">
            <a:solidFill>
              <a:srgbClr val="800000"/>
            </a:solidFill>
            <a:round/>
            <a:headEnd/>
            <a:tailEnd/>
          </a:ln>
        </p:spPr>
        <p:txBody>
          <a:bodyPr/>
          <a:lstStyle/>
          <a:p>
            <a:endParaRPr lang="en-US"/>
          </a:p>
        </p:txBody>
      </p:sp>
      <p:sp>
        <p:nvSpPr>
          <p:cNvPr id="154633" name="Line 8"/>
          <p:cNvSpPr>
            <a:spLocks noChangeShapeType="1"/>
          </p:cNvSpPr>
          <p:nvPr/>
        </p:nvSpPr>
        <p:spPr bwMode="auto">
          <a:xfrm>
            <a:off x="3556000" y="4791075"/>
            <a:ext cx="606425" cy="323850"/>
          </a:xfrm>
          <a:prstGeom prst="line">
            <a:avLst/>
          </a:prstGeom>
          <a:noFill/>
          <a:ln w="76200">
            <a:solidFill>
              <a:srgbClr val="800000"/>
            </a:solidFill>
            <a:round/>
            <a:headEnd/>
            <a:tailEnd/>
          </a:ln>
        </p:spPr>
        <p:txBody>
          <a:bodyPr/>
          <a:lstStyle/>
          <a:p>
            <a:endParaRPr lang="en-US"/>
          </a:p>
        </p:txBody>
      </p:sp>
      <p:sp>
        <p:nvSpPr>
          <p:cNvPr id="154634" name="Line 9"/>
          <p:cNvSpPr>
            <a:spLocks noChangeShapeType="1"/>
          </p:cNvSpPr>
          <p:nvPr/>
        </p:nvSpPr>
        <p:spPr bwMode="auto">
          <a:xfrm flipV="1">
            <a:off x="3544888" y="4125913"/>
            <a:ext cx="587375" cy="254000"/>
          </a:xfrm>
          <a:prstGeom prst="line">
            <a:avLst/>
          </a:prstGeom>
          <a:noFill/>
          <a:ln w="76200">
            <a:solidFill>
              <a:srgbClr val="800000"/>
            </a:solidFill>
            <a:round/>
            <a:headEnd/>
            <a:tailEnd/>
          </a:ln>
        </p:spPr>
        <p:txBody>
          <a:bodyPr/>
          <a:lstStyle/>
          <a:p>
            <a:endParaRPr lang="en-US"/>
          </a:p>
        </p:txBody>
      </p:sp>
      <p:sp>
        <p:nvSpPr>
          <p:cNvPr id="154635" name="Line 10"/>
          <p:cNvSpPr>
            <a:spLocks noChangeShapeType="1"/>
          </p:cNvSpPr>
          <p:nvPr/>
        </p:nvSpPr>
        <p:spPr bwMode="auto">
          <a:xfrm>
            <a:off x="5424488" y="4581525"/>
            <a:ext cx="814387" cy="0"/>
          </a:xfrm>
          <a:prstGeom prst="line">
            <a:avLst/>
          </a:prstGeom>
          <a:noFill/>
          <a:ln w="38100">
            <a:solidFill>
              <a:srgbClr val="808000"/>
            </a:solidFill>
            <a:round/>
            <a:headEnd/>
            <a:tailEnd/>
          </a:ln>
        </p:spPr>
        <p:txBody>
          <a:bodyPr/>
          <a:lstStyle/>
          <a:p>
            <a:endParaRPr lang="en-US"/>
          </a:p>
        </p:txBody>
      </p:sp>
      <p:sp>
        <p:nvSpPr>
          <p:cNvPr id="154636" name="Oval 11"/>
          <p:cNvSpPr>
            <a:spLocks noChangeArrowheads="1"/>
          </p:cNvSpPr>
          <p:nvPr/>
        </p:nvSpPr>
        <p:spPr bwMode="auto">
          <a:xfrm>
            <a:off x="2879725" y="4206875"/>
            <a:ext cx="750888" cy="750888"/>
          </a:xfrm>
          <a:prstGeom prst="ellipse">
            <a:avLst/>
          </a:prstGeom>
          <a:solidFill>
            <a:srgbClr val="FFCC00"/>
          </a:solidFill>
          <a:ln w="50800">
            <a:solidFill>
              <a:srgbClr val="808080"/>
            </a:solidFill>
            <a:round/>
            <a:headEnd/>
            <a:tailEnd/>
          </a:ln>
        </p:spPr>
        <p:txBody>
          <a:bodyPr wrap="none" anchor="ctr"/>
          <a:lstStyle/>
          <a:p>
            <a:endParaRPr lang="en-US"/>
          </a:p>
        </p:txBody>
      </p:sp>
      <p:sp>
        <p:nvSpPr>
          <p:cNvPr id="154637" name="Line 12"/>
          <p:cNvSpPr>
            <a:spLocks noChangeShapeType="1"/>
          </p:cNvSpPr>
          <p:nvPr/>
        </p:nvSpPr>
        <p:spPr bwMode="auto">
          <a:xfrm>
            <a:off x="5341938" y="4689475"/>
            <a:ext cx="460375" cy="169863"/>
          </a:xfrm>
          <a:prstGeom prst="line">
            <a:avLst/>
          </a:prstGeom>
          <a:noFill/>
          <a:ln w="38100">
            <a:solidFill>
              <a:srgbClr val="808000"/>
            </a:solidFill>
            <a:round/>
            <a:headEnd/>
            <a:tailEnd/>
          </a:ln>
        </p:spPr>
        <p:txBody>
          <a:bodyPr/>
          <a:lstStyle/>
          <a:p>
            <a:endParaRPr lang="en-US"/>
          </a:p>
        </p:txBody>
      </p:sp>
      <p:sp>
        <p:nvSpPr>
          <p:cNvPr id="154638" name="Line 13"/>
          <p:cNvSpPr>
            <a:spLocks noChangeShapeType="1"/>
          </p:cNvSpPr>
          <p:nvPr/>
        </p:nvSpPr>
        <p:spPr bwMode="auto">
          <a:xfrm flipV="1">
            <a:off x="5313363" y="4225925"/>
            <a:ext cx="234950" cy="209550"/>
          </a:xfrm>
          <a:prstGeom prst="line">
            <a:avLst/>
          </a:prstGeom>
          <a:noFill/>
          <a:ln w="38100">
            <a:solidFill>
              <a:srgbClr val="808000"/>
            </a:solidFill>
            <a:round/>
            <a:headEnd/>
            <a:tailEnd/>
          </a:ln>
        </p:spPr>
        <p:txBody>
          <a:bodyPr/>
          <a:lstStyle/>
          <a:p>
            <a:endParaRPr lang="en-US"/>
          </a:p>
        </p:txBody>
      </p:sp>
      <p:sp>
        <p:nvSpPr>
          <p:cNvPr id="154639" name="Line 14"/>
          <p:cNvSpPr>
            <a:spLocks noChangeShapeType="1"/>
          </p:cNvSpPr>
          <p:nvPr/>
        </p:nvSpPr>
        <p:spPr bwMode="auto">
          <a:xfrm flipH="1">
            <a:off x="5022850" y="4705350"/>
            <a:ext cx="119063" cy="215900"/>
          </a:xfrm>
          <a:prstGeom prst="line">
            <a:avLst/>
          </a:prstGeom>
          <a:noFill/>
          <a:ln w="38100">
            <a:solidFill>
              <a:srgbClr val="808000"/>
            </a:solidFill>
            <a:round/>
            <a:headEnd/>
            <a:tailEnd/>
          </a:ln>
        </p:spPr>
        <p:txBody>
          <a:bodyPr/>
          <a:lstStyle/>
          <a:p>
            <a:endParaRPr lang="en-US"/>
          </a:p>
        </p:txBody>
      </p:sp>
      <p:sp>
        <p:nvSpPr>
          <p:cNvPr id="62" name="Text Box 15"/>
          <p:cNvSpPr txBox="1">
            <a:spLocks noChangeArrowheads="1"/>
          </p:cNvSpPr>
          <p:nvPr/>
        </p:nvSpPr>
        <p:spPr bwMode="auto">
          <a:xfrm>
            <a:off x="2916238" y="5062538"/>
            <a:ext cx="669925" cy="246062"/>
          </a:xfrm>
          <a:prstGeom prst="rect">
            <a:avLst/>
          </a:prstGeom>
          <a:noFill/>
          <a:ln w="9525">
            <a:noFill/>
            <a:miter lim="800000"/>
            <a:headEnd/>
            <a:tailEnd/>
          </a:ln>
        </p:spPr>
        <p:txBody>
          <a:bodyPr wrap="none" lIns="0" tIns="0" rIns="0" bIns="0">
            <a:spAutoFit/>
          </a:bodyPr>
          <a:lstStyle/>
          <a:p>
            <a:pPr>
              <a:defRPr/>
            </a:pPr>
            <a:r>
              <a:rPr lang="en-US" sz="1600" dirty="0">
                <a:effectLst>
                  <a:outerShdw blurRad="38100" dist="38100" dir="2700000" algn="tl">
                    <a:srgbClr val="000000">
                      <a:alpha val="43137"/>
                    </a:srgbClr>
                  </a:outerShdw>
                </a:effectLst>
                <a:latin typeface="Abadi MT Condensed Extra Bold" pitchFamily="34" charset="0"/>
              </a:rPr>
              <a:t>Gateway</a:t>
            </a:r>
          </a:p>
        </p:txBody>
      </p:sp>
      <p:sp>
        <p:nvSpPr>
          <p:cNvPr id="63" name="Text Box 16"/>
          <p:cNvSpPr txBox="1">
            <a:spLocks noChangeArrowheads="1"/>
          </p:cNvSpPr>
          <p:nvPr/>
        </p:nvSpPr>
        <p:spPr bwMode="auto">
          <a:xfrm>
            <a:off x="4876800" y="4987925"/>
            <a:ext cx="695325" cy="404813"/>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Inland </a:t>
            </a:r>
            <a:br>
              <a:rPr lang="en-US" sz="1600" dirty="0">
                <a:effectLst>
                  <a:outerShdw blurRad="38100" dist="38100" dir="2700000" algn="tl">
                    <a:srgbClr val="000000">
                      <a:alpha val="43137"/>
                    </a:srgbClr>
                  </a:outerShdw>
                </a:effectLst>
                <a:latin typeface="Abadi MT Condensed Extra Bold" pitchFamily="34" charset="0"/>
              </a:rPr>
            </a:br>
            <a:r>
              <a:rPr lang="en-US" sz="1600" dirty="0">
                <a:effectLst>
                  <a:outerShdw blurRad="38100" dist="38100" dir="2700000" algn="tl">
                    <a:srgbClr val="000000">
                      <a:alpha val="43137"/>
                    </a:srgbClr>
                  </a:outerShdw>
                </a:effectLst>
                <a:latin typeface="Abadi MT Condensed Extra Bold" pitchFamily="34" charset="0"/>
              </a:rPr>
              <a:t>Terminal</a:t>
            </a:r>
          </a:p>
        </p:txBody>
      </p:sp>
      <p:sp>
        <p:nvSpPr>
          <p:cNvPr id="154642" name="Line 17"/>
          <p:cNvSpPr>
            <a:spLocks noChangeShapeType="1"/>
          </p:cNvSpPr>
          <p:nvPr/>
        </p:nvSpPr>
        <p:spPr bwMode="auto">
          <a:xfrm>
            <a:off x="4984750" y="4251325"/>
            <a:ext cx="100013" cy="160338"/>
          </a:xfrm>
          <a:prstGeom prst="line">
            <a:avLst/>
          </a:prstGeom>
          <a:noFill/>
          <a:ln w="38100">
            <a:solidFill>
              <a:srgbClr val="808000"/>
            </a:solidFill>
            <a:round/>
            <a:headEnd/>
            <a:tailEnd/>
          </a:ln>
        </p:spPr>
        <p:txBody>
          <a:bodyPr/>
          <a:lstStyle/>
          <a:p>
            <a:endParaRPr lang="en-US"/>
          </a:p>
        </p:txBody>
      </p:sp>
      <p:sp>
        <p:nvSpPr>
          <p:cNvPr id="65" name="Text Box 18"/>
          <p:cNvSpPr txBox="1">
            <a:spLocks noChangeArrowheads="1"/>
          </p:cNvSpPr>
          <p:nvPr/>
        </p:nvSpPr>
        <p:spPr bwMode="auto">
          <a:xfrm>
            <a:off x="5878513" y="4987925"/>
            <a:ext cx="936625" cy="390525"/>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Distribution</a:t>
            </a:r>
          </a:p>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Center</a:t>
            </a:r>
          </a:p>
        </p:txBody>
      </p:sp>
      <p:sp>
        <p:nvSpPr>
          <p:cNvPr id="154644" name="Text Box 19"/>
          <p:cNvSpPr txBox="1">
            <a:spLocks noChangeArrowheads="1"/>
          </p:cNvSpPr>
          <p:nvPr/>
        </p:nvSpPr>
        <p:spPr bwMode="auto">
          <a:xfrm>
            <a:off x="6902450" y="3297238"/>
            <a:ext cx="647700" cy="244475"/>
          </a:xfrm>
          <a:prstGeom prst="rect">
            <a:avLst/>
          </a:prstGeom>
          <a:noFill/>
          <a:ln w="9525">
            <a:noFill/>
            <a:miter lim="800000"/>
            <a:headEnd/>
            <a:tailEnd/>
          </a:ln>
        </p:spPr>
        <p:txBody>
          <a:bodyPr wrap="none" lIns="0" tIns="0" rIns="0" bIns="0">
            <a:spAutoFit/>
          </a:bodyPr>
          <a:lstStyle/>
          <a:p>
            <a:r>
              <a:rPr lang="en-US" sz="1600">
                <a:solidFill>
                  <a:srgbClr val="808080"/>
                </a:solidFill>
                <a:latin typeface="Abadi MT Condensed Extra Bold"/>
              </a:rPr>
              <a:t>Capacity</a:t>
            </a:r>
          </a:p>
        </p:txBody>
      </p:sp>
      <p:sp>
        <p:nvSpPr>
          <p:cNvPr id="154645" name="Text Box 20"/>
          <p:cNvSpPr txBox="1">
            <a:spLocks noChangeArrowheads="1"/>
          </p:cNvSpPr>
          <p:nvPr/>
        </p:nvSpPr>
        <p:spPr bwMode="auto">
          <a:xfrm>
            <a:off x="6902450" y="2882900"/>
            <a:ext cx="801688" cy="244475"/>
          </a:xfrm>
          <a:prstGeom prst="rect">
            <a:avLst/>
          </a:prstGeom>
          <a:noFill/>
          <a:ln w="9525">
            <a:noFill/>
            <a:miter lim="800000"/>
            <a:headEnd/>
            <a:tailEnd/>
          </a:ln>
        </p:spPr>
        <p:txBody>
          <a:bodyPr wrap="none" lIns="0" tIns="0" rIns="0" bIns="0">
            <a:spAutoFit/>
          </a:bodyPr>
          <a:lstStyle/>
          <a:p>
            <a:r>
              <a:rPr lang="en-US" sz="1600">
                <a:solidFill>
                  <a:srgbClr val="808080"/>
                </a:solidFill>
                <a:latin typeface="Abadi MT Condensed Extra Bold"/>
              </a:rPr>
              <a:t>Frequency</a:t>
            </a:r>
          </a:p>
        </p:txBody>
      </p:sp>
      <p:sp>
        <p:nvSpPr>
          <p:cNvPr id="154646" name="Text Box 21"/>
          <p:cNvSpPr txBox="1">
            <a:spLocks noChangeArrowheads="1"/>
          </p:cNvSpPr>
          <p:nvPr/>
        </p:nvSpPr>
        <p:spPr bwMode="auto">
          <a:xfrm>
            <a:off x="4062413" y="4321175"/>
            <a:ext cx="606425" cy="246063"/>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Corridor</a:t>
            </a:r>
          </a:p>
        </p:txBody>
      </p:sp>
      <p:sp>
        <p:nvSpPr>
          <p:cNvPr id="154647" name="Line 22"/>
          <p:cNvSpPr>
            <a:spLocks noChangeShapeType="1"/>
          </p:cNvSpPr>
          <p:nvPr/>
        </p:nvSpPr>
        <p:spPr bwMode="auto">
          <a:xfrm flipH="1">
            <a:off x="6146800" y="4641850"/>
            <a:ext cx="138113" cy="134938"/>
          </a:xfrm>
          <a:prstGeom prst="line">
            <a:avLst/>
          </a:prstGeom>
          <a:noFill/>
          <a:ln w="25400">
            <a:solidFill>
              <a:srgbClr val="808080"/>
            </a:solidFill>
            <a:round/>
            <a:headEnd/>
            <a:tailEnd/>
          </a:ln>
        </p:spPr>
        <p:txBody>
          <a:bodyPr/>
          <a:lstStyle/>
          <a:p>
            <a:endParaRPr lang="en-US"/>
          </a:p>
        </p:txBody>
      </p:sp>
      <p:sp>
        <p:nvSpPr>
          <p:cNvPr id="154648" name="Line 23"/>
          <p:cNvSpPr>
            <a:spLocks noChangeShapeType="1"/>
          </p:cNvSpPr>
          <p:nvPr/>
        </p:nvSpPr>
        <p:spPr bwMode="auto">
          <a:xfrm>
            <a:off x="6407150" y="4648200"/>
            <a:ext cx="144463" cy="171450"/>
          </a:xfrm>
          <a:prstGeom prst="line">
            <a:avLst/>
          </a:prstGeom>
          <a:noFill/>
          <a:ln w="25400">
            <a:solidFill>
              <a:srgbClr val="808080"/>
            </a:solidFill>
            <a:round/>
            <a:headEnd/>
            <a:tailEnd/>
          </a:ln>
        </p:spPr>
        <p:txBody>
          <a:bodyPr/>
          <a:lstStyle/>
          <a:p>
            <a:endParaRPr lang="en-US"/>
          </a:p>
        </p:txBody>
      </p:sp>
      <p:sp>
        <p:nvSpPr>
          <p:cNvPr id="154649" name="Line 24"/>
          <p:cNvSpPr>
            <a:spLocks noChangeShapeType="1"/>
          </p:cNvSpPr>
          <p:nvPr/>
        </p:nvSpPr>
        <p:spPr bwMode="auto">
          <a:xfrm flipV="1">
            <a:off x="6342063" y="4244975"/>
            <a:ext cx="71437" cy="238125"/>
          </a:xfrm>
          <a:prstGeom prst="line">
            <a:avLst/>
          </a:prstGeom>
          <a:noFill/>
          <a:ln w="25400">
            <a:solidFill>
              <a:srgbClr val="808080"/>
            </a:solidFill>
            <a:round/>
            <a:headEnd/>
            <a:tailEnd/>
          </a:ln>
        </p:spPr>
        <p:txBody>
          <a:bodyPr/>
          <a:lstStyle/>
          <a:p>
            <a:endParaRPr lang="en-US"/>
          </a:p>
        </p:txBody>
      </p:sp>
      <p:sp>
        <p:nvSpPr>
          <p:cNvPr id="154650" name="Line 25"/>
          <p:cNvSpPr>
            <a:spLocks noChangeShapeType="1"/>
          </p:cNvSpPr>
          <p:nvPr/>
        </p:nvSpPr>
        <p:spPr bwMode="auto">
          <a:xfrm flipH="1" flipV="1">
            <a:off x="6207125" y="4360863"/>
            <a:ext cx="98425" cy="146050"/>
          </a:xfrm>
          <a:prstGeom prst="line">
            <a:avLst/>
          </a:prstGeom>
          <a:noFill/>
          <a:ln w="25400">
            <a:solidFill>
              <a:srgbClr val="808080"/>
            </a:solidFill>
            <a:round/>
            <a:headEnd/>
            <a:tailEnd/>
          </a:ln>
        </p:spPr>
        <p:txBody>
          <a:bodyPr/>
          <a:lstStyle/>
          <a:p>
            <a:endParaRPr lang="en-US"/>
          </a:p>
        </p:txBody>
      </p:sp>
      <p:sp>
        <p:nvSpPr>
          <p:cNvPr id="154651" name="Line 26"/>
          <p:cNvSpPr>
            <a:spLocks noChangeShapeType="1"/>
          </p:cNvSpPr>
          <p:nvPr/>
        </p:nvSpPr>
        <p:spPr bwMode="auto">
          <a:xfrm>
            <a:off x="6397625" y="4583113"/>
            <a:ext cx="315913" cy="0"/>
          </a:xfrm>
          <a:prstGeom prst="line">
            <a:avLst/>
          </a:prstGeom>
          <a:noFill/>
          <a:ln w="25400">
            <a:solidFill>
              <a:srgbClr val="808080"/>
            </a:solidFill>
            <a:round/>
            <a:headEnd/>
            <a:tailEnd/>
          </a:ln>
        </p:spPr>
        <p:txBody>
          <a:bodyPr/>
          <a:lstStyle/>
          <a:p>
            <a:endParaRPr lang="en-US"/>
          </a:p>
        </p:txBody>
      </p:sp>
      <p:sp>
        <p:nvSpPr>
          <p:cNvPr id="154652" name="Oval 27"/>
          <p:cNvSpPr>
            <a:spLocks noChangeArrowheads="1"/>
          </p:cNvSpPr>
          <p:nvPr/>
        </p:nvSpPr>
        <p:spPr bwMode="auto">
          <a:xfrm>
            <a:off x="4968875" y="4343400"/>
            <a:ext cx="477838" cy="477838"/>
          </a:xfrm>
          <a:prstGeom prst="ellipse">
            <a:avLst/>
          </a:prstGeom>
          <a:solidFill>
            <a:srgbClr val="FFCC99"/>
          </a:solidFill>
          <a:ln w="38100">
            <a:solidFill>
              <a:srgbClr val="808080"/>
            </a:solidFill>
            <a:round/>
            <a:headEnd/>
            <a:tailEnd/>
          </a:ln>
        </p:spPr>
        <p:txBody>
          <a:bodyPr wrap="none" anchor="ctr"/>
          <a:lstStyle/>
          <a:p>
            <a:endParaRPr lang="en-US"/>
          </a:p>
        </p:txBody>
      </p:sp>
      <p:sp>
        <p:nvSpPr>
          <p:cNvPr id="154653" name="Line 28"/>
          <p:cNvSpPr>
            <a:spLocks noChangeShapeType="1"/>
          </p:cNvSpPr>
          <p:nvPr/>
        </p:nvSpPr>
        <p:spPr bwMode="auto">
          <a:xfrm flipV="1">
            <a:off x="6421438" y="4397375"/>
            <a:ext cx="144462" cy="157163"/>
          </a:xfrm>
          <a:prstGeom prst="line">
            <a:avLst/>
          </a:prstGeom>
          <a:noFill/>
          <a:ln w="25400">
            <a:solidFill>
              <a:srgbClr val="808080"/>
            </a:solidFill>
            <a:round/>
            <a:headEnd/>
            <a:tailEnd/>
          </a:ln>
        </p:spPr>
        <p:txBody>
          <a:bodyPr/>
          <a:lstStyle/>
          <a:p>
            <a:endParaRPr lang="en-US"/>
          </a:p>
        </p:txBody>
      </p:sp>
      <p:sp>
        <p:nvSpPr>
          <p:cNvPr id="154654" name="Oval 29"/>
          <p:cNvSpPr>
            <a:spLocks noChangeArrowheads="1"/>
          </p:cNvSpPr>
          <p:nvPr/>
        </p:nvSpPr>
        <p:spPr bwMode="auto">
          <a:xfrm>
            <a:off x="6678613" y="4487863"/>
            <a:ext cx="187325" cy="187325"/>
          </a:xfrm>
          <a:prstGeom prst="ellipse">
            <a:avLst/>
          </a:prstGeom>
          <a:solidFill>
            <a:srgbClr val="EAEAEA"/>
          </a:solidFill>
          <a:ln w="25400">
            <a:solidFill>
              <a:srgbClr val="808080"/>
            </a:solidFill>
            <a:round/>
            <a:headEnd/>
            <a:tailEnd/>
          </a:ln>
        </p:spPr>
        <p:txBody>
          <a:bodyPr wrap="none" anchor="ctr"/>
          <a:lstStyle/>
          <a:p>
            <a:endParaRPr lang="en-US"/>
          </a:p>
        </p:txBody>
      </p:sp>
      <p:sp>
        <p:nvSpPr>
          <p:cNvPr id="77" name="Text Box 30"/>
          <p:cNvSpPr txBox="1">
            <a:spLocks noChangeArrowheads="1"/>
          </p:cNvSpPr>
          <p:nvPr/>
        </p:nvSpPr>
        <p:spPr bwMode="auto">
          <a:xfrm>
            <a:off x="6926263" y="4497388"/>
            <a:ext cx="727075" cy="196850"/>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rial Narrow" pitchFamily="34" charset="0"/>
              </a:rPr>
              <a:t>Customer</a:t>
            </a:r>
          </a:p>
        </p:txBody>
      </p:sp>
      <p:sp>
        <p:nvSpPr>
          <p:cNvPr id="154656" name="Rectangle 31"/>
          <p:cNvSpPr>
            <a:spLocks noChangeArrowheads="1"/>
          </p:cNvSpPr>
          <p:nvPr/>
        </p:nvSpPr>
        <p:spPr bwMode="auto">
          <a:xfrm>
            <a:off x="6237288" y="4473575"/>
            <a:ext cx="217487" cy="217488"/>
          </a:xfrm>
          <a:prstGeom prst="rect">
            <a:avLst/>
          </a:prstGeom>
          <a:solidFill>
            <a:srgbClr val="99CCFF"/>
          </a:solidFill>
          <a:ln w="25400">
            <a:solidFill>
              <a:srgbClr val="000080"/>
            </a:solidFill>
            <a:miter lim="800000"/>
            <a:headEnd/>
            <a:tailEnd/>
          </a:ln>
        </p:spPr>
        <p:txBody>
          <a:bodyPr wrap="none" anchor="ctr"/>
          <a:lstStyle/>
          <a:p>
            <a:endParaRPr lang="en-US"/>
          </a:p>
        </p:txBody>
      </p:sp>
      <p:sp>
        <p:nvSpPr>
          <p:cNvPr id="154657" name="Line 32"/>
          <p:cNvSpPr>
            <a:spLocks noChangeShapeType="1"/>
          </p:cNvSpPr>
          <p:nvPr/>
        </p:nvSpPr>
        <p:spPr bwMode="auto">
          <a:xfrm flipH="1" flipV="1">
            <a:off x="6546850" y="4627563"/>
            <a:ext cx="371475" cy="263525"/>
          </a:xfrm>
          <a:prstGeom prst="line">
            <a:avLst/>
          </a:prstGeom>
          <a:noFill/>
          <a:ln w="19050">
            <a:solidFill>
              <a:schemeClr val="tx1"/>
            </a:solidFill>
            <a:round/>
            <a:headEnd/>
            <a:tailEnd type="triangle" w="med" len="med"/>
          </a:ln>
        </p:spPr>
        <p:txBody>
          <a:bodyPr/>
          <a:lstStyle/>
          <a:p>
            <a:endParaRPr lang="en-US"/>
          </a:p>
        </p:txBody>
      </p:sp>
      <p:sp>
        <p:nvSpPr>
          <p:cNvPr id="154658" name="Text Box 33"/>
          <p:cNvSpPr txBox="1">
            <a:spLocks noChangeArrowheads="1"/>
          </p:cNvSpPr>
          <p:nvPr/>
        </p:nvSpPr>
        <p:spPr bwMode="auto">
          <a:xfrm>
            <a:off x="6904038" y="4835525"/>
            <a:ext cx="919162" cy="244475"/>
          </a:xfrm>
          <a:prstGeom prst="rect">
            <a:avLst/>
          </a:prstGeom>
          <a:noFill/>
          <a:ln w="9525">
            <a:noFill/>
            <a:miter lim="800000"/>
            <a:headEnd/>
            <a:tailEnd/>
          </a:ln>
        </p:spPr>
        <p:txBody>
          <a:bodyPr wrap="none" lIns="0" tIns="0" rIns="0" bIns="0">
            <a:spAutoFit/>
          </a:bodyPr>
          <a:lstStyle/>
          <a:p>
            <a:r>
              <a:rPr lang="en-US" sz="1600">
                <a:solidFill>
                  <a:srgbClr val="4D4D4D"/>
                </a:solidFill>
                <a:latin typeface="Abadi MT Condensed Extra Bold"/>
              </a:rPr>
              <a:t>“Last Mile”</a:t>
            </a:r>
          </a:p>
        </p:txBody>
      </p:sp>
      <p:sp>
        <p:nvSpPr>
          <p:cNvPr id="154659" name="Text Box 34"/>
          <p:cNvSpPr txBox="1">
            <a:spLocks noChangeArrowheads="1"/>
          </p:cNvSpPr>
          <p:nvPr/>
        </p:nvSpPr>
        <p:spPr bwMode="auto">
          <a:xfrm>
            <a:off x="5462588" y="4319588"/>
            <a:ext cx="690562" cy="244475"/>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Segment</a:t>
            </a:r>
          </a:p>
        </p:txBody>
      </p:sp>
      <p:sp>
        <p:nvSpPr>
          <p:cNvPr id="82" name="Text Box 35"/>
          <p:cNvSpPr txBox="1">
            <a:spLocks noChangeArrowheads="1"/>
          </p:cNvSpPr>
          <p:nvPr/>
        </p:nvSpPr>
        <p:spPr bwMode="auto">
          <a:xfrm>
            <a:off x="2100263" y="3697288"/>
            <a:ext cx="711200" cy="246062"/>
          </a:xfrm>
          <a:prstGeom prst="rect">
            <a:avLst/>
          </a:prstGeom>
          <a:noFill/>
          <a:ln w="9525">
            <a:noFill/>
            <a:miter lim="800000"/>
            <a:headEnd/>
            <a:tailEnd/>
          </a:ln>
          <a:effectLst/>
        </p:spPr>
        <p:txBody>
          <a:bodyPr wrap="none" lIns="0" tIns="0" rIns="0" bIns="0">
            <a:spAutoFit/>
          </a:bodyPr>
          <a:lstStyle/>
          <a:p>
            <a:pPr>
              <a:defRPr/>
            </a:pPr>
            <a:r>
              <a:rPr lang="en-US" sz="1600" b="1" dirty="0">
                <a:solidFill>
                  <a:srgbClr val="808080"/>
                </a:solidFill>
                <a:effectLst>
                  <a:outerShdw blurRad="38100" dist="38100" dir="2700000" algn="tl">
                    <a:srgbClr val="C0C0C0"/>
                  </a:outerShdw>
                </a:effectLst>
                <a:latin typeface="Arial Narrow" pitchFamily="34" charset="0"/>
              </a:rPr>
              <a:t>GLOBAL</a:t>
            </a:r>
          </a:p>
        </p:txBody>
      </p:sp>
      <p:sp>
        <p:nvSpPr>
          <p:cNvPr id="83" name="Text Box 36"/>
          <p:cNvSpPr txBox="1">
            <a:spLocks noChangeArrowheads="1"/>
          </p:cNvSpPr>
          <p:nvPr/>
        </p:nvSpPr>
        <p:spPr bwMode="auto">
          <a:xfrm>
            <a:off x="3817938" y="3695700"/>
            <a:ext cx="1095375"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HINTERLAND</a:t>
            </a:r>
          </a:p>
        </p:txBody>
      </p:sp>
      <p:sp>
        <p:nvSpPr>
          <p:cNvPr id="84" name="Text Box 37"/>
          <p:cNvSpPr txBox="1">
            <a:spLocks noChangeArrowheads="1"/>
          </p:cNvSpPr>
          <p:nvPr/>
        </p:nvSpPr>
        <p:spPr bwMode="auto">
          <a:xfrm>
            <a:off x="5368925" y="3692525"/>
            <a:ext cx="889000"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REGIONAL</a:t>
            </a:r>
          </a:p>
        </p:txBody>
      </p:sp>
      <p:sp>
        <p:nvSpPr>
          <p:cNvPr id="85" name="Text Box 38"/>
          <p:cNvSpPr txBox="1">
            <a:spLocks noChangeArrowheads="1"/>
          </p:cNvSpPr>
          <p:nvPr/>
        </p:nvSpPr>
        <p:spPr bwMode="auto">
          <a:xfrm>
            <a:off x="6432550" y="3692525"/>
            <a:ext cx="581025"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LOCAL</a:t>
            </a:r>
          </a:p>
        </p:txBody>
      </p:sp>
      <p:sp>
        <p:nvSpPr>
          <p:cNvPr id="154664" name="Text Box 39"/>
          <p:cNvSpPr txBox="1">
            <a:spLocks noChangeArrowheads="1"/>
          </p:cNvSpPr>
          <p:nvPr/>
        </p:nvSpPr>
        <p:spPr bwMode="auto">
          <a:xfrm>
            <a:off x="1417638" y="4259263"/>
            <a:ext cx="1314450" cy="246062"/>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Shipping Network</a:t>
            </a:r>
          </a:p>
        </p:txBody>
      </p:sp>
      <p:sp>
        <p:nvSpPr>
          <p:cNvPr id="154665" name="Line 40"/>
          <p:cNvSpPr>
            <a:spLocks noChangeShapeType="1"/>
          </p:cNvSpPr>
          <p:nvPr/>
        </p:nvSpPr>
        <p:spPr bwMode="auto">
          <a:xfrm>
            <a:off x="2055813" y="3659188"/>
            <a:ext cx="4881562" cy="0"/>
          </a:xfrm>
          <a:prstGeom prst="line">
            <a:avLst/>
          </a:prstGeom>
          <a:noFill/>
          <a:ln w="31750">
            <a:solidFill>
              <a:srgbClr val="C0C0C0"/>
            </a:solidFill>
            <a:round/>
            <a:headEnd/>
            <a:tailEnd/>
          </a:ln>
        </p:spPr>
        <p:txBody>
          <a:bodyPr/>
          <a:lstStyle/>
          <a:p>
            <a:endParaRPr lang="en-US"/>
          </a:p>
        </p:txBody>
      </p:sp>
      <p:sp>
        <p:nvSpPr>
          <p:cNvPr id="154666" name="Rectangle 41"/>
          <p:cNvSpPr>
            <a:spLocks noChangeArrowheads="1"/>
          </p:cNvSpPr>
          <p:nvPr/>
        </p:nvSpPr>
        <p:spPr bwMode="auto">
          <a:xfrm>
            <a:off x="2092325" y="3241675"/>
            <a:ext cx="1158875" cy="371475"/>
          </a:xfrm>
          <a:prstGeom prst="rect">
            <a:avLst/>
          </a:prstGeom>
          <a:solidFill>
            <a:srgbClr val="C0C0C0"/>
          </a:solidFill>
          <a:ln w="9525">
            <a:noFill/>
            <a:miter lim="800000"/>
            <a:headEnd/>
            <a:tailEnd/>
          </a:ln>
        </p:spPr>
        <p:txBody>
          <a:bodyPr wrap="none" anchor="ctr"/>
          <a:lstStyle/>
          <a:p>
            <a:endParaRPr lang="en-US"/>
          </a:p>
        </p:txBody>
      </p:sp>
      <p:sp>
        <p:nvSpPr>
          <p:cNvPr id="154667" name="Rectangle 42"/>
          <p:cNvSpPr>
            <a:spLocks noChangeArrowheads="1"/>
          </p:cNvSpPr>
          <p:nvPr/>
        </p:nvSpPr>
        <p:spPr bwMode="auto">
          <a:xfrm>
            <a:off x="3240088" y="3319463"/>
            <a:ext cx="1982787" cy="217487"/>
          </a:xfrm>
          <a:prstGeom prst="rect">
            <a:avLst/>
          </a:prstGeom>
          <a:solidFill>
            <a:srgbClr val="C0C0C0"/>
          </a:solidFill>
          <a:ln w="9525">
            <a:noFill/>
            <a:miter lim="800000"/>
            <a:headEnd/>
            <a:tailEnd/>
          </a:ln>
        </p:spPr>
        <p:txBody>
          <a:bodyPr wrap="none" anchor="ctr"/>
          <a:lstStyle/>
          <a:p>
            <a:endParaRPr lang="en-US"/>
          </a:p>
        </p:txBody>
      </p:sp>
      <p:sp>
        <p:nvSpPr>
          <p:cNvPr id="154668" name="Rectangle 43"/>
          <p:cNvSpPr>
            <a:spLocks noChangeArrowheads="1"/>
          </p:cNvSpPr>
          <p:nvPr/>
        </p:nvSpPr>
        <p:spPr bwMode="auto">
          <a:xfrm>
            <a:off x="5221288" y="3392488"/>
            <a:ext cx="1123950" cy="71437"/>
          </a:xfrm>
          <a:prstGeom prst="rect">
            <a:avLst/>
          </a:prstGeom>
          <a:solidFill>
            <a:srgbClr val="C0C0C0"/>
          </a:solidFill>
          <a:ln w="9525">
            <a:noFill/>
            <a:miter lim="800000"/>
            <a:headEnd/>
            <a:tailEnd/>
          </a:ln>
        </p:spPr>
        <p:txBody>
          <a:bodyPr wrap="none" anchor="ctr"/>
          <a:lstStyle/>
          <a:p>
            <a:endParaRPr lang="en-US"/>
          </a:p>
        </p:txBody>
      </p:sp>
      <p:sp>
        <p:nvSpPr>
          <p:cNvPr id="154669" name="Rectangle 44"/>
          <p:cNvSpPr>
            <a:spLocks noChangeArrowheads="1"/>
          </p:cNvSpPr>
          <p:nvPr/>
        </p:nvSpPr>
        <p:spPr bwMode="auto">
          <a:xfrm>
            <a:off x="6342063" y="3406775"/>
            <a:ext cx="500062" cy="42863"/>
          </a:xfrm>
          <a:prstGeom prst="rect">
            <a:avLst/>
          </a:prstGeom>
          <a:solidFill>
            <a:srgbClr val="C0C0C0"/>
          </a:solidFill>
          <a:ln w="9525">
            <a:noFill/>
            <a:miter lim="800000"/>
            <a:headEnd/>
            <a:tailEnd/>
          </a:ln>
        </p:spPr>
        <p:txBody>
          <a:bodyPr wrap="none" anchor="ctr"/>
          <a:lstStyle/>
          <a:p>
            <a:endParaRPr lang="en-US"/>
          </a:p>
        </p:txBody>
      </p:sp>
      <p:sp>
        <p:nvSpPr>
          <p:cNvPr id="154670" name="Rectangle 45"/>
          <p:cNvSpPr>
            <a:spLocks noChangeArrowheads="1"/>
          </p:cNvSpPr>
          <p:nvPr/>
        </p:nvSpPr>
        <p:spPr bwMode="auto">
          <a:xfrm>
            <a:off x="2092325" y="2965450"/>
            <a:ext cx="1158875" cy="117475"/>
          </a:xfrm>
          <a:prstGeom prst="rect">
            <a:avLst/>
          </a:prstGeom>
          <a:solidFill>
            <a:srgbClr val="C0C0C0"/>
          </a:solidFill>
          <a:ln w="9525">
            <a:noFill/>
            <a:miter lim="800000"/>
            <a:headEnd/>
            <a:tailEnd/>
          </a:ln>
        </p:spPr>
        <p:txBody>
          <a:bodyPr wrap="none" anchor="ctr"/>
          <a:lstStyle/>
          <a:p>
            <a:endParaRPr lang="en-US"/>
          </a:p>
        </p:txBody>
      </p:sp>
      <p:sp>
        <p:nvSpPr>
          <p:cNvPr id="154671" name="Rectangle 46"/>
          <p:cNvSpPr>
            <a:spLocks noChangeArrowheads="1"/>
          </p:cNvSpPr>
          <p:nvPr/>
        </p:nvSpPr>
        <p:spPr bwMode="auto">
          <a:xfrm>
            <a:off x="3240088" y="2916238"/>
            <a:ext cx="1982787" cy="217487"/>
          </a:xfrm>
          <a:prstGeom prst="rect">
            <a:avLst/>
          </a:prstGeom>
          <a:solidFill>
            <a:srgbClr val="C0C0C0"/>
          </a:solidFill>
          <a:ln w="9525">
            <a:noFill/>
            <a:miter lim="800000"/>
            <a:headEnd/>
            <a:tailEnd/>
          </a:ln>
        </p:spPr>
        <p:txBody>
          <a:bodyPr wrap="none" anchor="ctr"/>
          <a:lstStyle/>
          <a:p>
            <a:endParaRPr lang="en-US"/>
          </a:p>
        </p:txBody>
      </p:sp>
      <p:sp>
        <p:nvSpPr>
          <p:cNvPr id="154672" name="Rectangle 47"/>
          <p:cNvSpPr>
            <a:spLocks noChangeArrowheads="1"/>
          </p:cNvSpPr>
          <p:nvPr/>
        </p:nvSpPr>
        <p:spPr bwMode="auto">
          <a:xfrm>
            <a:off x="5221288" y="2867025"/>
            <a:ext cx="1123950" cy="315913"/>
          </a:xfrm>
          <a:prstGeom prst="rect">
            <a:avLst/>
          </a:prstGeom>
          <a:solidFill>
            <a:srgbClr val="C0C0C0"/>
          </a:solidFill>
          <a:ln w="9525">
            <a:noFill/>
            <a:miter lim="800000"/>
            <a:headEnd/>
            <a:tailEnd/>
          </a:ln>
        </p:spPr>
        <p:txBody>
          <a:bodyPr wrap="none" anchor="ctr"/>
          <a:lstStyle/>
          <a:p>
            <a:endParaRPr lang="en-US"/>
          </a:p>
        </p:txBody>
      </p:sp>
      <p:sp>
        <p:nvSpPr>
          <p:cNvPr id="154673" name="Rectangle 48"/>
          <p:cNvSpPr>
            <a:spLocks noChangeArrowheads="1"/>
          </p:cNvSpPr>
          <p:nvPr/>
        </p:nvSpPr>
        <p:spPr bwMode="auto">
          <a:xfrm>
            <a:off x="6342063" y="2835275"/>
            <a:ext cx="500062" cy="377825"/>
          </a:xfrm>
          <a:prstGeom prst="rect">
            <a:avLst/>
          </a:prstGeom>
          <a:solidFill>
            <a:srgbClr val="C0C0C0"/>
          </a:solidFill>
          <a:ln w="9525">
            <a:noFill/>
            <a:miter lim="800000"/>
            <a:headEnd/>
            <a:tailEnd/>
          </a:ln>
        </p:spPr>
        <p:txBody>
          <a:bodyPr wrap="none" anchor="ctr"/>
          <a:lstStyle/>
          <a:p>
            <a:endParaRPr lang="en-US"/>
          </a:p>
        </p:txBody>
      </p:sp>
      <p:sp>
        <p:nvSpPr>
          <p:cNvPr id="96" name="TextBox 95"/>
          <p:cNvSpPr txBox="1"/>
          <p:nvPr/>
        </p:nvSpPr>
        <p:spPr>
          <a:xfrm>
            <a:off x="2008188" y="2306638"/>
            <a:ext cx="1330325" cy="307975"/>
          </a:xfrm>
          <a:prstGeom prst="rect">
            <a:avLst/>
          </a:prstGeom>
          <a:noFill/>
        </p:spPr>
        <p:txBody>
          <a:bodyPr wrap="none" lIns="0" tIns="0" rIns="0" bIns="0">
            <a:spAutoFit/>
          </a:bodyPr>
          <a:lstStyle/>
          <a:p>
            <a:pPr>
              <a:defRPr/>
            </a:pPr>
            <a:r>
              <a:rPr lang="en-US" sz="2000" b="1" dirty="0" err="1">
                <a:solidFill>
                  <a:srgbClr val="292929"/>
                </a:solidFill>
                <a:effectLst>
                  <a:outerShdw blurRad="38100" dist="38100" dir="2700000" algn="tl">
                    <a:srgbClr val="000000">
                      <a:alpha val="43137"/>
                    </a:srgbClr>
                  </a:outerShdw>
                </a:effectLst>
                <a:latin typeface="Arial Narrow" pitchFamily="34" charset="0"/>
              </a:rPr>
              <a:t>Massification</a:t>
            </a:r>
            <a:endParaRPr lang="en-US" sz="2000" b="1" dirty="0">
              <a:solidFill>
                <a:srgbClr val="292929"/>
              </a:solidFill>
              <a:effectLst>
                <a:outerShdw blurRad="38100" dist="38100" dir="2700000" algn="tl">
                  <a:srgbClr val="000000">
                    <a:alpha val="43137"/>
                  </a:srgbClr>
                </a:outerShdw>
              </a:effectLst>
              <a:latin typeface="Arial Narrow" pitchFamily="34" charset="0"/>
            </a:endParaRPr>
          </a:p>
        </p:txBody>
      </p:sp>
      <p:sp>
        <p:nvSpPr>
          <p:cNvPr id="97" name="TextBox 96"/>
          <p:cNvSpPr txBox="1"/>
          <p:nvPr/>
        </p:nvSpPr>
        <p:spPr>
          <a:xfrm>
            <a:off x="5561013" y="2306638"/>
            <a:ext cx="1203325" cy="307975"/>
          </a:xfrm>
          <a:prstGeom prst="rect">
            <a:avLst/>
          </a:prstGeom>
          <a:noFill/>
        </p:spPr>
        <p:txBody>
          <a:bodyPr wrap="none" lIns="0" tIns="0" rIns="0" bIns="0">
            <a:spAutoFit/>
          </a:bodyPr>
          <a:lstStyle/>
          <a:p>
            <a:pPr>
              <a:defRPr/>
            </a:pPr>
            <a:r>
              <a:rPr lang="en-US" sz="2000" b="1" dirty="0">
                <a:solidFill>
                  <a:srgbClr val="292929"/>
                </a:solidFill>
                <a:effectLst>
                  <a:outerShdw blurRad="38100" dist="38100" dir="2700000" algn="tl">
                    <a:srgbClr val="000000">
                      <a:alpha val="43137"/>
                    </a:srgbClr>
                  </a:outerShdw>
                </a:effectLst>
                <a:latin typeface="Arial Narrow" pitchFamily="34" charset="0"/>
              </a:rPr>
              <a:t>Atomization</a:t>
            </a:r>
          </a:p>
        </p:txBody>
      </p:sp>
      <p:sp>
        <p:nvSpPr>
          <p:cNvPr id="154676" name="Left-Right Arrow 96"/>
          <p:cNvSpPr>
            <a:spLocks noChangeArrowheads="1"/>
          </p:cNvSpPr>
          <p:nvPr/>
        </p:nvSpPr>
        <p:spPr bwMode="auto">
          <a:xfrm>
            <a:off x="3389313" y="2297113"/>
            <a:ext cx="2085975" cy="334962"/>
          </a:xfrm>
          <a:prstGeom prst="leftRightArrow">
            <a:avLst>
              <a:gd name="adj1" fmla="val 50000"/>
              <a:gd name="adj2" fmla="val 49964"/>
            </a:avLst>
          </a:prstGeom>
          <a:solidFill>
            <a:srgbClr val="FFFFCC"/>
          </a:solidFill>
          <a:ln w="38100" algn="ctr">
            <a:solidFill>
              <a:srgbClr val="777777"/>
            </a:solidFill>
            <a:round/>
            <a:headEnd/>
            <a:tailEnd/>
          </a:ln>
        </p:spPr>
        <p:txBody>
          <a:bodyPr/>
          <a:lstStyle/>
          <a:p>
            <a:endParaRPr lang="en-US"/>
          </a:p>
        </p:txBody>
      </p:sp>
      <p:sp>
        <p:nvSpPr>
          <p:cNvPr id="53" name="Footer Placeholder 3"/>
          <p:cNvSpPr>
            <a:spLocks noGrp="1"/>
          </p:cNvSpPr>
          <p:nvPr>
            <p:ph type="ftr" sz="quarter" idx="10"/>
          </p:nvPr>
        </p:nvSpPr>
        <p:spPr>
          <a:xfrm>
            <a:off x="101600" y="6639321"/>
            <a:ext cx="8940800" cy="246063"/>
          </a:xfrm>
        </p:spPr>
        <p:txBody>
          <a:bodyPr/>
          <a:lstStyle/>
          <a:p>
            <a:pPr>
              <a:defRPr/>
            </a:pPr>
            <a:r>
              <a:rPr lang="en-US" sz="1100" dirty="0" smtClean="0"/>
              <a:t>Copyright © 1998-2010, Dr. Jean-Paul </a:t>
            </a:r>
            <a:r>
              <a:rPr lang="en-US" sz="1100" dirty="0" err="1" smtClean="0"/>
              <a:t>Rodrigue</a:t>
            </a:r>
            <a:r>
              <a:rPr lang="en-US" sz="1100" dirty="0" smtClean="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endParaRPr lang="en-US" sz="1100" dirty="0"/>
          </a:p>
        </p:txBody>
      </p:sp>
    </p:spTree>
    <p:extLst>
      <p:ext uri="{BB962C8B-B14F-4D97-AF65-F5344CB8AC3E}">
        <p14:creationId xmlns:p14="http://schemas.microsoft.com/office/powerpoint/2010/main" val="3819437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593367"/>
            <a:ext cx="8520600" cy="763500"/>
          </a:xfrm>
          <a:prstGeom prst="rect">
            <a:avLst/>
          </a:prstGeom>
        </p:spPr>
        <p:txBody>
          <a:bodyPr wrap="square" lIns="91425" tIns="91425" rIns="91425" bIns="91425" anchor="b" anchorCtr="0">
            <a:noAutofit/>
          </a:bodyPr>
          <a:lstStyle/>
          <a:p>
            <a:pPr marL="0" lvl="0" indent="457200">
              <a:spcBef>
                <a:spcPts val="0"/>
              </a:spcBef>
              <a:spcAft>
                <a:spcPts val="0"/>
              </a:spcAft>
              <a:buNone/>
            </a:pPr>
            <a:r>
              <a:rPr lang="en-GB"/>
              <a:t>Argomenti</a:t>
            </a:r>
            <a:endParaRPr/>
          </a:p>
        </p:txBody>
      </p:sp>
      <p:sp>
        <p:nvSpPr>
          <p:cNvPr id="105" name="Shape 105"/>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marL="447675" lvl="0" indent="-305435">
              <a:spcBef>
                <a:spcPts val="640"/>
              </a:spcBef>
              <a:spcAft>
                <a:spcPts val="0"/>
              </a:spcAft>
              <a:buNone/>
            </a:pPr>
            <a:r>
              <a:rPr lang="en-GB"/>
              <a:t>…</a:t>
            </a:r>
            <a:endParaRPr/>
          </a:p>
          <a:p>
            <a:pPr marL="447675" lvl="0" indent="-305435">
              <a:spcBef>
                <a:spcPts val="640"/>
              </a:spcBef>
              <a:spcAft>
                <a:spcPts val="0"/>
              </a:spcAft>
              <a:buNone/>
            </a:pPr>
            <a:r>
              <a:rPr lang="en-GB"/>
              <a:t>Domanda di trasporto: determinanti</a:t>
            </a:r>
            <a:endParaRPr/>
          </a:p>
          <a:p>
            <a:pPr marL="447675" lvl="0" indent="-305435">
              <a:spcBef>
                <a:spcPts val="640"/>
              </a:spcBef>
              <a:spcAft>
                <a:spcPts val="0"/>
              </a:spcAft>
              <a:buNone/>
            </a:pPr>
            <a:r>
              <a:rPr lang="en-GB"/>
              <a:t>Suburbanizzazione -&gt; ciclo di vita delle città</a:t>
            </a:r>
            <a:endParaRPr/>
          </a:p>
          <a:p>
            <a:pPr marL="447675" lvl="0" indent="-305435">
              <a:spcBef>
                <a:spcPts val="640"/>
              </a:spcBef>
              <a:spcAft>
                <a:spcPts val="0"/>
              </a:spcAft>
              <a:buNone/>
            </a:pPr>
            <a:r>
              <a:rPr lang="en-GB"/>
              <a:t>Forma urbana e trasporti</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r>
              <a:rPr lang="it-IT" altLang="it-IT" smtClean="0">
                <a:solidFill>
                  <a:srgbClr val="800000"/>
                </a:solidFill>
              </a:rPr>
              <a:t>Definizione </a:t>
            </a:r>
          </a:p>
        </p:txBody>
      </p:sp>
      <p:sp>
        <p:nvSpPr>
          <p:cNvPr id="17411" name="Rettangolo 2"/>
          <p:cNvSpPr>
            <a:spLocks noChangeArrowheads="1"/>
          </p:cNvSpPr>
          <p:nvPr/>
        </p:nvSpPr>
        <p:spPr bwMode="auto">
          <a:xfrm>
            <a:off x="628650" y="2357438"/>
            <a:ext cx="780415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it-IT" altLang="it-IT" sz="2800">
                <a:latin typeface="Palatino Linotype" pitchFamily="18" charset="0"/>
                <a:ea typeface="Palatino Linotype" pitchFamily="18" charset="0"/>
                <a:cs typeface="Palatino Linotype" pitchFamily="18" charset="0"/>
              </a:rPr>
              <a:t>Una città può essere definita “smart”quando gli investimenti in capitale umano e sociale e nelle infrastrutture tradizionali (trasporti) e moderne (ICT) alimentano uno </a:t>
            </a:r>
            <a:r>
              <a:rPr lang="it-IT" altLang="it-IT" sz="2800">
                <a:solidFill>
                  <a:srgbClr val="800000"/>
                </a:solidFill>
                <a:latin typeface="Palatino Linotype" pitchFamily="18" charset="0"/>
                <a:ea typeface="Palatino Linotype" pitchFamily="18" charset="0"/>
                <a:cs typeface="Palatino Linotype" pitchFamily="18" charset="0"/>
              </a:rPr>
              <a:t>sviluppo economico sostenibile </a:t>
            </a:r>
            <a:r>
              <a:rPr lang="it-IT" altLang="it-IT" sz="2800">
                <a:latin typeface="Palatino Linotype" pitchFamily="18" charset="0"/>
                <a:ea typeface="Palatino Linotype" pitchFamily="18" charset="0"/>
                <a:cs typeface="Palatino Linotype" pitchFamily="18" charset="0"/>
              </a:rPr>
              <a:t>e un’elevata </a:t>
            </a:r>
            <a:r>
              <a:rPr lang="it-IT" altLang="it-IT" sz="2800">
                <a:solidFill>
                  <a:srgbClr val="800000"/>
                </a:solidFill>
                <a:latin typeface="Palatino Linotype" pitchFamily="18" charset="0"/>
                <a:ea typeface="Palatino Linotype" pitchFamily="18" charset="0"/>
                <a:cs typeface="Palatino Linotype" pitchFamily="18" charset="0"/>
              </a:rPr>
              <a:t>qualità della vita</a:t>
            </a:r>
            <a:r>
              <a:rPr lang="it-IT" altLang="it-IT" sz="2800">
                <a:latin typeface="Palatino Linotype" pitchFamily="18" charset="0"/>
                <a:ea typeface="Palatino Linotype" pitchFamily="18" charset="0"/>
                <a:cs typeface="Palatino Linotype" pitchFamily="18" charset="0"/>
              </a:rPr>
              <a:t>, con una gestione saggia delle risorse naturali, attraverso un metodo di governo partecipativo </a:t>
            </a:r>
          </a:p>
        </p:txBody>
      </p:sp>
    </p:spTree>
    <p:extLst>
      <p:ext uri="{BB962C8B-B14F-4D97-AF65-F5344CB8AC3E}">
        <p14:creationId xmlns:p14="http://schemas.microsoft.com/office/powerpoint/2010/main" val="1360630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ltLang="it-IT" smtClean="0"/>
              <a:t>Sostenibilità urbana: premessa</a:t>
            </a:r>
          </a:p>
        </p:txBody>
      </p:sp>
      <p:sp>
        <p:nvSpPr>
          <p:cNvPr id="7171" name="Rectangle 3"/>
          <p:cNvSpPr>
            <a:spLocks noGrp="1" noChangeArrowheads="1"/>
          </p:cNvSpPr>
          <p:nvPr>
            <p:ph type="body" idx="1"/>
          </p:nvPr>
        </p:nvSpPr>
        <p:spPr/>
        <p:txBody>
          <a:bodyPr/>
          <a:lstStyle/>
          <a:p>
            <a:pPr>
              <a:lnSpc>
                <a:spcPct val="80000"/>
              </a:lnSpc>
            </a:pPr>
            <a:r>
              <a:rPr lang="it-IT" altLang="it-IT" sz="1800" smtClean="0"/>
              <a:t>La città è per definizione </a:t>
            </a:r>
            <a:r>
              <a:rPr lang="it-IT" altLang="it-IT" sz="1800" b="1" smtClean="0"/>
              <a:t>insostenibile</a:t>
            </a:r>
            <a:r>
              <a:rPr lang="it-IT" altLang="it-IT" sz="1800" smtClean="0"/>
              <a:t> </a:t>
            </a:r>
          </a:p>
          <a:p>
            <a:pPr>
              <a:lnSpc>
                <a:spcPct val="80000"/>
              </a:lnSpc>
            </a:pPr>
            <a:r>
              <a:rPr lang="it-IT" altLang="it-IT" sz="1800" smtClean="0"/>
              <a:t>rientra nell'ottica della sostenibilità venendo essa stessa intesa:</a:t>
            </a:r>
          </a:p>
          <a:p>
            <a:pPr lvl="1">
              <a:lnSpc>
                <a:spcPct val="80000"/>
              </a:lnSpc>
            </a:pPr>
            <a:r>
              <a:rPr lang="it-IT" altLang="it-IT" sz="1600" smtClean="0"/>
              <a:t>come </a:t>
            </a:r>
            <a:r>
              <a:rPr lang="it-IT" altLang="it-IT" sz="1600" b="1" smtClean="0"/>
              <a:t>risorsa </a:t>
            </a:r>
            <a:r>
              <a:rPr lang="it-IT" altLang="it-IT" sz="1600" smtClean="0"/>
              <a:t>(“derivata”),</a:t>
            </a:r>
          </a:p>
          <a:p>
            <a:pPr lvl="1">
              <a:lnSpc>
                <a:spcPct val="80000"/>
              </a:lnSpc>
            </a:pPr>
            <a:r>
              <a:rPr lang="it-IT" altLang="it-IT" sz="1600" smtClean="0"/>
              <a:t>luogo di </a:t>
            </a:r>
            <a:r>
              <a:rPr lang="it-IT" altLang="it-IT" sz="1600" b="1" smtClean="0"/>
              <a:t>espressione della cultura materiale </a:t>
            </a:r>
            <a:r>
              <a:rPr lang="it-IT" altLang="it-IT" sz="1600" smtClean="0"/>
              <a:t>di una civiltà,</a:t>
            </a:r>
          </a:p>
          <a:p>
            <a:pPr lvl="1">
              <a:lnSpc>
                <a:spcPct val="80000"/>
              </a:lnSpc>
            </a:pPr>
            <a:r>
              <a:rPr lang="it-IT" altLang="it-IT" sz="1600" smtClean="0"/>
              <a:t>luogo in cui si intrecciano opportunità, valori, informazioni, eventi, </a:t>
            </a:r>
            <a:r>
              <a:rPr lang="it-IT" altLang="it-IT" sz="1600" b="1" smtClean="0"/>
              <a:t>vita economica, sociale, culturale</a:t>
            </a:r>
            <a:r>
              <a:rPr lang="it-IT" altLang="it-IT" sz="1600" smtClean="0"/>
              <a:t>. </a:t>
            </a:r>
          </a:p>
          <a:p>
            <a:pPr>
              <a:lnSpc>
                <a:spcPct val="80000"/>
              </a:lnSpc>
            </a:pPr>
            <a:r>
              <a:rPr lang="it-IT" altLang="it-IT" sz="1800" smtClean="0"/>
              <a:t>Le risorse naturali riforniscono la città ma i prodotto materiali e immateriali derivanti dalle attività antropiche conferiscono alla città la sua forma specifica, le sue peculiarità, il suo carattere dinamico (Diappi e Campeol, 2000).</a:t>
            </a:r>
          </a:p>
          <a:p>
            <a:pPr>
              <a:lnSpc>
                <a:spcPct val="80000"/>
              </a:lnSpc>
            </a:pPr>
            <a:r>
              <a:rPr lang="it-IT" altLang="it-IT" sz="1800" smtClean="0"/>
              <a:t>sviluppo urbano sostenibile (Pearce): </a:t>
            </a:r>
          </a:p>
          <a:p>
            <a:pPr lvl="1">
              <a:lnSpc>
                <a:spcPct val="80000"/>
              </a:lnSpc>
            </a:pPr>
            <a:r>
              <a:rPr lang="it-IT" altLang="it-IT" sz="1600" smtClean="0"/>
              <a:t>quello nel cui ambito il conseguimento delle aspirazioni di sviluppo (urbano) deve essere sostenibile nel tempo e</a:t>
            </a:r>
          </a:p>
          <a:p>
            <a:pPr lvl="1">
              <a:lnSpc>
                <a:spcPct val="80000"/>
              </a:lnSpc>
            </a:pPr>
            <a:r>
              <a:rPr lang="it-IT" altLang="it-IT" sz="1600" smtClean="0"/>
              <a:t>garantire la costanza, quando non la crescita:</a:t>
            </a:r>
          </a:p>
          <a:p>
            <a:pPr lvl="2">
              <a:lnSpc>
                <a:spcPct val="80000"/>
              </a:lnSpc>
            </a:pPr>
            <a:r>
              <a:rPr lang="it-IT" altLang="it-IT" sz="1400" smtClean="0"/>
              <a:t>del capitale naturale (Stock e flussi di risorse naturali);</a:t>
            </a:r>
          </a:p>
          <a:p>
            <a:pPr lvl="2">
              <a:lnSpc>
                <a:spcPct val="80000"/>
              </a:lnSpc>
            </a:pPr>
            <a:r>
              <a:rPr lang="it-IT" altLang="it-IT" sz="1400" smtClean="0"/>
              <a:t>del capitale artificiale inteso come capitale fisso sociale;</a:t>
            </a:r>
          </a:p>
          <a:p>
            <a:pPr lvl="2">
              <a:lnSpc>
                <a:spcPct val="80000"/>
              </a:lnSpc>
            </a:pPr>
            <a:r>
              <a:rPr lang="it-IT" altLang="it-IT" sz="1400" smtClean="0"/>
              <a:t>del capitale tecnico, finanziario, del know how.</a:t>
            </a:r>
          </a:p>
        </p:txBody>
      </p:sp>
      <mc:AlternateContent xmlns:mc="http://schemas.openxmlformats.org/markup-compatibility/2006" xmlns:p14="http://schemas.microsoft.com/office/powerpoint/2010/main">
        <mc:Choice Requires="p14">
          <p:contentPart p14:bwMode="auto" r:id="rId2">
            <p14:nvContentPartPr>
              <p14:cNvPr id="2" name="Input penna 1"/>
              <p14:cNvContentPartPr/>
              <p14:nvPr/>
            </p14:nvContentPartPr>
            <p14:xfrm>
              <a:off x="1952640" y="2647800"/>
              <a:ext cx="2353320" cy="38520"/>
            </p14:xfrm>
          </p:contentPart>
        </mc:Choice>
        <mc:Fallback xmlns="">
          <p:pic>
            <p:nvPicPr>
              <p:cNvPr id="2" name="Input penna 1"/>
              <p:cNvPicPr/>
              <p:nvPr/>
            </p:nvPicPr>
            <p:blipFill>
              <a:blip r:embed="rId3"/>
              <a:stretch>
                <a:fillRect/>
              </a:stretch>
            </p:blipFill>
            <p:spPr>
              <a:xfrm>
                <a:off x="1936800" y="2584440"/>
                <a:ext cx="238500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put penna 2"/>
              <p14:cNvContentPartPr/>
              <p14:nvPr/>
            </p14:nvContentPartPr>
            <p14:xfrm>
              <a:off x="1838520" y="2124000"/>
              <a:ext cx="505080" cy="19440"/>
            </p14:xfrm>
          </p:contentPart>
        </mc:Choice>
        <mc:Fallback xmlns="">
          <p:pic>
            <p:nvPicPr>
              <p:cNvPr id="3" name="Input penna 2"/>
              <p:cNvPicPr/>
              <p:nvPr/>
            </p:nvPicPr>
            <p:blipFill>
              <a:blip r:embed="rId5"/>
              <a:stretch>
                <a:fillRect/>
              </a:stretch>
            </p:blipFill>
            <p:spPr>
              <a:xfrm>
                <a:off x="1822680" y="2060640"/>
                <a:ext cx="53676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put penna 3"/>
              <p14:cNvContentPartPr/>
              <p14:nvPr/>
            </p14:nvContentPartPr>
            <p14:xfrm>
              <a:off x="2619360" y="5400720"/>
              <a:ext cx="1257840" cy="66960"/>
            </p14:xfrm>
          </p:contentPart>
        </mc:Choice>
        <mc:Fallback xmlns="">
          <p:pic>
            <p:nvPicPr>
              <p:cNvPr id="4" name="Input penna 3"/>
              <p:cNvPicPr/>
              <p:nvPr/>
            </p:nvPicPr>
            <p:blipFill>
              <a:blip r:embed="rId7"/>
              <a:stretch>
                <a:fillRect/>
              </a:stretch>
            </p:blipFill>
            <p:spPr>
              <a:xfrm>
                <a:off x="2603520" y="5337360"/>
                <a:ext cx="1289520" cy="193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 name="Input penna 4"/>
              <p14:cNvContentPartPr/>
              <p14:nvPr/>
            </p14:nvContentPartPr>
            <p14:xfrm>
              <a:off x="2819520" y="5505480"/>
              <a:ext cx="991080" cy="28800"/>
            </p14:xfrm>
          </p:contentPart>
        </mc:Choice>
        <mc:Fallback xmlns="">
          <p:pic>
            <p:nvPicPr>
              <p:cNvPr id="5" name="Input penna 4"/>
              <p:cNvPicPr/>
              <p:nvPr/>
            </p:nvPicPr>
            <p:blipFill>
              <a:blip r:embed="rId9"/>
              <a:stretch>
                <a:fillRect/>
              </a:stretch>
            </p:blipFill>
            <p:spPr>
              <a:xfrm>
                <a:off x="2803680" y="5442120"/>
                <a:ext cx="102276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put penna 5"/>
              <p14:cNvContentPartPr/>
              <p14:nvPr/>
            </p14:nvContentPartPr>
            <p14:xfrm>
              <a:off x="2610000" y="5819760"/>
              <a:ext cx="1190880" cy="57600"/>
            </p14:xfrm>
          </p:contentPart>
        </mc:Choice>
        <mc:Fallback xmlns="">
          <p:pic>
            <p:nvPicPr>
              <p:cNvPr id="6" name="Input penna 5"/>
              <p:cNvPicPr/>
              <p:nvPr/>
            </p:nvPicPr>
            <p:blipFill>
              <a:blip r:embed="rId11"/>
              <a:stretch>
                <a:fillRect/>
              </a:stretch>
            </p:blipFill>
            <p:spPr>
              <a:xfrm>
                <a:off x="2594160" y="5756400"/>
                <a:ext cx="122256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7" name="Input penna 6"/>
              <p14:cNvContentPartPr/>
              <p14:nvPr/>
            </p14:nvContentPartPr>
            <p14:xfrm>
              <a:off x="2876760" y="5848200"/>
              <a:ext cx="1114560" cy="29160"/>
            </p14:xfrm>
          </p:contentPart>
        </mc:Choice>
        <mc:Fallback xmlns="">
          <p:pic>
            <p:nvPicPr>
              <p:cNvPr id="7" name="Input penna 6"/>
              <p:cNvPicPr/>
              <p:nvPr/>
            </p:nvPicPr>
            <p:blipFill>
              <a:blip r:embed="rId13"/>
              <a:stretch>
                <a:fillRect/>
              </a:stretch>
            </p:blipFill>
            <p:spPr>
              <a:xfrm>
                <a:off x="2860920" y="5784840"/>
                <a:ext cx="1146240" cy="1558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8" name="Input penna 7"/>
              <p14:cNvContentPartPr/>
              <p14:nvPr/>
            </p14:nvContentPartPr>
            <p14:xfrm>
              <a:off x="3476880" y="5924520"/>
              <a:ext cx="285840" cy="360"/>
            </p14:xfrm>
          </p:contentPart>
        </mc:Choice>
        <mc:Fallback xmlns="">
          <p:pic>
            <p:nvPicPr>
              <p:cNvPr id="8" name="Input penna 7"/>
              <p:cNvPicPr/>
              <p:nvPr/>
            </p:nvPicPr>
            <p:blipFill>
              <a:blip r:embed="rId15"/>
              <a:stretch>
                <a:fillRect/>
              </a:stretch>
            </p:blipFill>
            <p:spPr>
              <a:xfrm>
                <a:off x="3461040" y="5861160"/>
                <a:ext cx="31752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9" name="Input penna 8"/>
              <p14:cNvContentPartPr/>
              <p14:nvPr/>
            </p14:nvContentPartPr>
            <p14:xfrm>
              <a:off x="5133960" y="5877000"/>
              <a:ext cx="838800" cy="47880"/>
            </p14:xfrm>
          </p:contentPart>
        </mc:Choice>
        <mc:Fallback xmlns="">
          <p:pic>
            <p:nvPicPr>
              <p:cNvPr id="9" name="Input penna 8"/>
              <p:cNvPicPr/>
              <p:nvPr/>
            </p:nvPicPr>
            <p:blipFill>
              <a:blip r:embed="rId17"/>
              <a:stretch>
                <a:fillRect/>
              </a:stretch>
            </p:blipFill>
            <p:spPr>
              <a:xfrm>
                <a:off x="5118120" y="5813640"/>
                <a:ext cx="870480" cy="174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 name="Input penna 9"/>
              <p14:cNvContentPartPr/>
              <p14:nvPr/>
            </p14:nvContentPartPr>
            <p14:xfrm>
              <a:off x="5086440" y="5857920"/>
              <a:ext cx="829080" cy="9720"/>
            </p14:xfrm>
          </p:contentPart>
        </mc:Choice>
        <mc:Fallback xmlns="">
          <p:pic>
            <p:nvPicPr>
              <p:cNvPr id="10" name="Input penna 9"/>
              <p:cNvPicPr/>
              <p:nvPr/>
            </p:nvPicPr>
            <p:blipFill>
              <a:blip r:embed="rId19"/>
              <a:stretch>
                <a:fillRect/>
              </a:stretch>
            </p:blipFill>
            <p:spPr>
              <a:xfrm>
                <a:off x="5070600" y="5794560"/>
                <a:ext cx="86076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1" name="Input penna 10"/>
              <p14:cNvContentPartPr/>
              <p14:nvPr/>
            </p14:nvContentPartPr>
            <p14:xfrm>
              <a:off x="642960" y="884160"/>
              <a:ext cx="6215400" cy="5474160"/>
            </p14:xfrm>
          </p:contentPart>
        </mc:Choice>
        <mc:Fallback xmlns="">
          <p:pic>
            <p:nvPicPr>
              <p:cNvPr id="11" name="Input penna 10"/>
              <p:cNvPicPr/>
              <p:nvPr/>
            </p:nvPicPr>
            <p:blipFill>
              <a:blip r:embed="rId21"/>
              <a:stretch>
                <a:fillRect/>
              </a:stretch>
            </p:blipFill>
            <p:spPr>
              <a:xfrm>
                <a:off x="633600" y="874800"/>
                <a:ext cx="6234120" cy="5492880"/>
              </a:xfrm>
              <a:prstGeom prst="rect">
                <a:avLst/>
              </a:prstGeom>
            </p:spPr>
          </p:pic>
        </mc:Fallback>
      </mc:AlternateContent>
    </p:spTree>
    <p:extLst>
      <p:ext uri="{BB962C8B-B14F-4D97-AF65-F5344CB8AC3E}">
        <p14:creationId xmlns:p14="http://schemas.microsoft.com/office/powerpoint/2010/main" val="1102197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sz="3200" smtClean="0"/>
              <a:t>Sostenibilità urbana</a:t>
            </a:r>
            <a:br>
              <a:rPr lang="it-IT" altLang="it-IT" sz="3200" smtClean="0"/>
            </a:br>
            <a:endParaRPr lang="it-IT" altLang="it-IT" sz="3200" smtClean="0"/>
          </a:p>
        </p:txBody>
      </p:sp>
      <p:sp>
        <p:nvSpPr>
          <p:cNvPr id="8195" name="Rectangle 3"/>
          <p:cNvSpPr>
            <a:spLocks noGrp="1" noChangeArrowheads="1"/>
          </p:cNvSpPr>
          <p:nvPr>
            <p:ph type="body" idx="1"/>
          </p:nvPr>
        </p:nvSpPr>
        <p:spPr>
          <a:xfrm>
            <a:off x="838200" y="1412875"/>
            <a:ext cx="7772400" cy="4895850"/>
          </a:xfrm>
        </p:spPr>
        <p:txBody>
          <a:bodyPr/>
          <a:lstStyle/>
          <a:p>
            <a:pPr>
              <a:lnSpc>
                <a:spcPct val="80000"/>
              </a:lnSpc>
            </a:pPr>
            <a:r>
              <a:rPr lang="it-IT" altLang="it-IT" sz="2000" smtClean="0"/>
              <a:t>Definizione: </a:t>
            </a:r>
          </a:p>
          <a:p>
            <a:pPr lvl="1">
              <a:lnSpc>
                <a:spcPct val="80000"/>
              </a:lnSpc>
            </a:pPr>
            <a:r>
              <a:rPr lang="it-IT" altLang="it-IT" sz="1800" smtClean="0"/>
              <a:t>Offrire alla popolazione un ambiente urbano adeguato, occupazione, cibo, riparo (=abitazioni) e trasporto</a:t>
            </a:r>
          </a:p>
          <a:p>
            <a:pPr lvl="1">
              <a:lnSpc>
                <a:spcPct val="80000"/>
              </a:lnSpc>
            </a:pPr>
            <a:r>
              <a:rPr lang="it-IT" altLang="it-IT" sz="1800" smtClean="0"/>
              <a:t>Senza compromettere il benessere della futura popolazione della città</a:t>
            </a:r>
          </a:p>
          <a:p>
            <a:pPr lvl="1">
              <a:lnSpc>
                <a:spcPct val="80000"/>
              </a:lnSpc>
            </a:pPr>
            <a:r>
              <a:rPr lang="it-IT" altLang="it-IT" sz="1800" smtClean="0"/>
              <a:t>Senza compromettere il benessere dell’area circostante la città</a:t>
            </a:r>
          </a:p>
          <a:p>
            <a:pPr lvl="1">
              <a:lnSpc>
                <a:spcPct val="80000"/>
              </a:lnSpc>
            </a:pPr>
            <a:r>
              <a:rPr lang="it-IT" altLang="it-IT" sz="1800" smtClean="0"/>
              <a:t>Con un limitato danno ambientale, una buona conservazione delle risorse (acqua, terra, energia) e con la capacità di gestire il cambiamento</a:t>
            </a:r>
          </a:p>
          <a:p>
            <a:pPr>
              <a:lnSpc>
                <a:spcPct val="80000"/>
              </a:lnSpc>
            </a:pPr>
            <a:r>
              <a:rPr lang="it-IT" altLang="it-IT" sz="2000" smtClean="0"/>
              <a:t>Equità intergenerazionale</a:t>
            </a:r>
          </a:p>
          <a:p>
            <a:pPr lvl="1">
              <a:lnSpc>
                <a:spcPct val="80000"/>
              </a:lnSpc>
            </a:pPr>
            <a:r>
              <a:rPr lang="it-IT" altLang="it-IT" sz="1800" smtClean="0"/>
              <a:t>Le città del futuro dipenderanno dall’eredità (in termini di risorse e ambiente) che riceveranno dalle città del presente. </a:t>
            </a:r>
          </a:p>
          <a:p>
            <a:pPr lvl="1">
              <a:lnSpc>
                <a:spcPct val="80000"/>
              </a:lnSpc>
            </a:pPr>
            <a:r>
              <a:rPr lang="it-IT" altLang="it-IT" sz="1800" smtClean="0"/>
              <a:t>I capitali (in senso esteso: economici, sociali, naturali, ecc.) passati alle generazioni future dovranno essere almeno uguali agli attuali</a:t>
            </a:r>
          </a:p>
          <a:p>
            <a:pPr>
              <a:lnSpc>
                <a:spcPct val="80000"/>
              </a:lnSpc>
            </a:pPr>
            <a:r>
              <a:rPr lang="it-IT" altLang="it-IT" sz="2000" smtClean="0"/>
              <a:t>Equità sociale / intragenerazionale</a:t>
            </a:r>
          </a:p>
          <a:p>
            <a:pPr lvl="1">
              <a:lnSpc>
                <a:spcPct val="80000"/>
              </a:lnSpc>
            </a:pPr>
            <a:r>
              <a:rPr lang="it-IT" altLang="it-IT" sz="1800" smtClean="0"/>
              <a:t>Equa distribuzione delle risorse all’interno della generazione attuale:</a:t>
            </a:r>
          </a:p>
          <a:p>
            <a:pPr lvl="1">
              <a:lnSpc>
                <a:spcPct val="80000"/>
              </a:lnSpc>
            </a:pPr>
            <a:r>
              <a:rPr lang="it-IT" altLang="it-IT" sz="1800" smtClean="0"/>
              <a:t>La città dovrebbe rappresentare luogo di uguali opportunità e non essere un agente di segregazione.</a:t>
            </a:r>
          </a:p>
        </p:txBody>
      </p:sp>
      <mc:AlternateContent xmlns:mc="http://schemas.openxmlformats.org/markup-compatibility/2006" xmlns:p14="http://schemas.microsoft.com/office/powerpoint/2010/main">
        <mc:Choice Requires="p14">
          <p:contentPart p14:bwMode="auto" r:id="rId2">
            <p14:nvContentPartPr>
              <p14:cNvPr id="2" name="Input penna 1"/>
              <p14:cNvContentPartPr/>
              <p14:nvPr/>
            </p14:nvContentPartPr>
            <p14:xfrm>
              <a:off x="1509120" y="4062960"/>
              <a:ext cx="3259800" cy="1643400"/>
            </p14:xfrm>
          </p:contentPart>
        </mc:Choice>
        <mc:Fallback xmlns="">
          <p:pic>
            <p:nvPicPr>
              <p:cNvPr id="2" name="Input penna 1"/>
              <p:cNvPicPr/>
              <p:nvPr/>
            </p:nvPicPr>
            <p:blipFill>
              <a:blip r:embed="rId3"/>
              <a:stretch>
                <a:fillRect/>
              </a:stretch>
            </p:blipFill>
            <p:spPr>
              <a:xfrm>
                <a:off x="1499760" y="4053600"/>
                <a:ext cx="3278520" cy="1662120"/>
              </a:xfrm>
              <a:prstGeom prst="rect">
                <a:avLst/>
              </a:prstGeom>
            </p:spPr>
          </p:pic>
        </mc:Fallback>
      </mc:AlternateContent>
    </p:spTree>
    <p:extLst>
      <p:ext uri="{BB962C8B-B14F-4D97-AF65-F5344CB8AC3E}">
        <p14:creationId xmlns:p14="http://schemas.microsoft.com/office/powerpoint/2010/main" val="202703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593367"/>
            <a:ext cx="8520600" cy="763500"/>
          </a:xfrm>
          <a:prstGeom prst="rect">
            <a:avLst/>
          </a:prstGeom>
        </p:spPr>
        <p:txBody>
          <a:bodyPr wrap="square" lIns="91425" tIns="91425" rIns="91425" bIns="91425" anchor="b" anchorCtr="0">
            <a:noAutofit/>
          </a:bodyPr>
          <a:lstStyle/>
          <a:p>
            <a:pPr marL="0" lvl="0" indent="457200">
              <a:spcBef>
                <a:spcPts val="0"/>
              </a:spcBef>
              <a:spcAft>
                <a:spcPts val="0"/>
              </a:spcAft>
              <a:buNone/>
            </a:pPr>
            <a:r>
              <a:rPr lang="en-GB"/>
              <a:t>Mobilità urbana tradizionale</a:t>
            </a:r>
            <a:endParaRPr/>
          </a:p>
        </p:txBody>
      </p:sp>
      <p:sp>
        <p:nvSpPr>
          <p:cNvPr id="111" name="Shape 111"/>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marL="447675" lvl="0" indent="-305435">
              <a:spcBef>
                <a:spcPts val="640"/>
              </a:spcBef>
              <a:spcAft>
                <a:spcPts val="0"/>
              </a:spcAft>
              <a:buNone/>
            </a:pPr>
            <a:r>
              <a:rPr lang="en-GB"/>
              <a:t>Pedonalità</a:t>
            </a:r>
            <a:endParaRPr/>
          </a:p>
          <a:p>
            <a:pPr marL="447675" lvl="0" indent="-305435">
              <a:spcBef>
                <a:spcPts val="640"/>
              </a:spcBef>
              <a:spcAft>
                <a:spcPts val="0"/>
              </a:spcAft>
              <a:buNone/>
            </a:pPr>
            <a:r>
              <a:rPr lang="en-GB"/>
              <a:t>Ciclabilità</a:t>
            </a:r>
            <a:endParaRPr/>
          </a:p>
          <a:p>
            <a:pPr marL="447675" lvl="0" indent="-305435">
              <a:spcBef>
                <a:spcPts val="640"/>
              </a:spcBef>
              <a:spcAft>
                <a:spcPts val="0"/>
              </a:spcAft>
              <a:buNone/>
            </a:pPr>
            <a:r>
              <a:rPr lang="en-GB"/>
              <a:t>Trasporto privato individuale</a:t>
            </a:r>
            <a:endParaRPr/>
          </a:p>
          <a:p>
            <a:pPr marL="447675" lvl="0" indent="-305435">
              <a:spcBef>
                <a:spcPts val="640"/>
              </a:spcBef>
              <a:spcAft>
                <a:spcPts val="0"/>
              </a:spcAft>
              <a:buNone/>
            </a:pPr>
            <a:r>
              <a:rPr lang="en-GB"/>
              <a:t>Taxi</a:t>
            </a:r>
            <a:endParaRPr/>
          </a:p>
          <a:p>
            <a:pPr marL="447675" lvl="0" indent="-305435">
              <a:spcBef>
                <a:spcPts val="640"/>
              </a:spcBef>
              <a:spcAft>
                <a:spcPts val="0"/>
              </a:spcAft>
              <a:buNone/>
            </a:pPr>
            <a:r>
              <a:rPr lang="en-GB"/>
              <a:t>Trasporto pubblico locale </a:t>
            </a:r>
            <a:endParaRPr/>
          </a:p>
          <a:p>
            <a:pPr marL="904875" lvl="0" indent="-305435">
              <a:spcBef>
                <a:spcPts val="640"/>
              </a:spcBef>
              <a:spcAft>
                <a:spcPts val="0"/>
              </a:spcAft>
              <a:buNone/>
            </a:pPr>
            <a:r>
              <a:rPr lang="en-GB"/>
              <a:t>Rete tranviaria</a:t>
            </a:r>
            <a:endParaRPr/>
          </a:p>
          <a:p>
            <a:pPr marL="904875" lvl="0" indent="-305435">
              <a:spcBef>
                <a:spcPts val="640"/>
              </a:spcBef>
              <a:spcAft>
                <a:spcPts val="0"/>
              </a:spcAft>
              <a:buNone/>
            </a:pPr>
            <a:r>
              <a:rPr lang="en-GB"/>
              <a:t>Rete di autobus</a:t>
            </a:r>
            <a:endParaRPr/>
          </a:p>
          <a:p>
            <a:pPr marL="904875" lvl="0" indent="-305435" rtl="0">
              <a:spcBef>
                <a:spcPts val="640"/>
              </a:spcBef>
              <a:spcAft>
                <a:spcPts val="0"/>
              </a:spcAft>
              <a:buNone/>
            </a:pPr>
            <a:r>
              <a:rPr lang="en-GB"/>
              <a:t>Rete metropolitana</a:t>
            </a:r>
            <a:endParaRPr/>
          </a:p>
        </p:txBody>
      </p:sp>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5473800" y="1687680"/>
              <a:ext cx="955800" cy="4608000"/>
            </p14:xfrm>
          </p:contentPart>
        </mc:Choice>
        <mc:Fallback xmlns="">
          <p:pic>
            <p:nvPicPr>
              <p:cNvPr id="2" name="Input penna 1"/>
              <p:cNvPicPr/>
              <p:nvPr/>
            </p:nvPicPr>
            <p:blipFill>
              <a:blip r:embed="rId4"/>
              <a:stretch>
                <a:fillRect/>
              </a:stretch>
            </p:blipFill>
            <p:spPr>
              <a:xfrm>
                <a:off x="5464440" y="1678320"/>
                <a:ext cx="974520" cy="4626720"/>
              </a:xfrm>
              <a:prstGeom prst="rect">
                <a:avLst/>
              </a:prstGeom>
            </p:spPr>
          </p:pic>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593367"/>
            <a:ext cx="8520600" cy="763500"/>
          </a:xfrm>
          <a:prstGeom prst="rect">
            <a:avLst/>
          </a:prstGeom>
        </p:spPr>
        <p:txBody>
          <a:bodyPr wrap="square" lIns="91425" tIns="91425" rIns="91425" bIns="91425" anchor="b" anchorCtr="0">
            <a:noAutofit/>
          </a:bodyPr>
          <a:lstStyle/>
          <a:p>
            <a:pPr marL="0" lvl="0" indent="457200">
              <a:spcBef>
                <a:spcPts val="0"/>
              </a:spcBef>
              <a:spcAft>
                <a:spcPts val="0"/>
              </a:spcAft>
              <a:buNone/>
            </a:pPr>
            <a:r>
              <a:rPr lang="en-GB"/>
              <a:t>Mobilità urbana ‘smart’</a:t>
            </a:r>
            <a:endParaRPr/>
          </a:p>
        </p:txBody>
      </p:sp>
      <p:sp>
        <p:nvSpPr>
          <p:cNvPr id="117" name="Shape 117"/>
          <p:cNvSpPr txBox="1">
            <a:spLocks noGrp="1"/>
          </p:cNvSpPr>
          <p:nvPr>
            <p:ph type="body" idx="1"/>
          </p:nvPr>
        </p:nvSpPr>
        <p:spPr>
          <a:xfrm>
            <a:off x="311700" y="1536633"/>
            <a:ext cx="8520600" cy="4555200"/>
          </a:xfrm>
          <a:prstGeom prst="rect">
            <a:avLst/>
          </a:prstGeom>
        </p:spPr>
        <p:txBody>
          <a:bodyPr wrap="square" lIns="91425" tIns="91425" rIns="91425" bIns="91425" anchor="t" anchorCtr="0">
            <a:noAutofit/>
          </a:bodyPr>
          <a:lstStyle/>
          <a:p>
            <a:pPr marL="447675" lvl="0" indent="-305435">
              <a:spcBef>
                <a:spcPts val="640"/>
              </a:spcBef>
              <a:spcAft>
                <a:spcPts val="0"/>
              </a:spcAft>
              <a:buNone/>
            </a:pPr>
            <a:r>
              <a:rPr lang="en-GB"/>
              <a:t>Ciclopedonalità</a:t>
            </a:r>
            <a:endParaRPr/>
          </a:p>
          <a:p>
            <a:pPr marL="447675" lvl="0" indent="-305435">
              <a:spcBef>
                <a:spcPts val="640"/>
              </a:spcBef>
              <a:spcAft>
                <a:spcPts val="0"/>
              </a:spcAft>
              <a:buNone/>
            </a:pPr>
            <a:r>
              <a:rPr lang="en-GB"/>
              <a:t>Car sharing / car pooling</a:t>
            </a:r>
            <a:endParaRPr/>
          </a:p>
          <a:p>
            <a:pPr marL="447675" lvl="0" indent="-305435">
              <a:spcBef>
                <a:spcPts val="640"/>
              </a:spcBef>
              <a:spcAft>
                <a:spcPts val="0"/>
              </a:spcAft>
              <a:buNone/>
            </a:pPr>
            <a:r>
              <a:rPr lang="en-GB"/>
              <a:t>Uber</a:t>
            </a:r>
            <a:endParaRPr/>
          </a:p>
          <a:p>
            <a:pPr marL="447675" lvl="0" indent="-305435">
              <a:spcBef>
                <a:spcPts val="640"/>
              </a:spcBef>
              <a:spcAft>
                <a:spcPts val="0"/>
              </a:spcAft>
              <a:buNone/>
            </a:pPr>
            <a:r>
              <a:rPr lang="en-GB"/>
              <a:t>ICT e ottimizzazione</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sz="half" idx="2"/>
          </p:nvPr>
        </p:nvSpPr>
        <p:spPr>
          <a:xfrm>
            <a:off x="179512" y="5936506"/>
            <a:ext cx="8856984" cy="804862"/>
          </a:xfrm>
        </p:spPr>
        <p:txBody>
          <a:bodyPr/>
          <a:lstStyle/>
          <a:p>
            <a:endParaRPr lang="it-IT" dirty="0"/>
          </a:p>
        </p:txBody>
      </p:sp>
      <p:sp>
        <p:nvSpPr>
          <p:cNvPr id="13" name="Rectangle 2"/>
          <p:cNvSpPr>
            <a:spLocks noGrp="1" noChangeArrowheads="1"/>
          </p:cNvSpPr>
          <p:nvPr>
            <p:ph type="title" idx="4294967295"/>
          </p:nvPr>
        </p:nvSpPr>
        <p:spPr>
          <a:xfrm>
            <a:off x="611188" y="333375"/>
            <a:ext cx="7772400" cy="1143000"/>
          </a:xfrm>
        </p:spPr>
        <p:txBody>
          <a:bodyPr/>
          <a:lstStyle/>
          <a:p>
            <a:pPr eaLnBrk="1" hangingPunct="1"/>
            <a:r>
              <a:rPr lang="en-GB" sz="3600" dirty="0"/>
              <a:t>The Transport </a:t>
            </a:r>
            <a:r>
              <a:rPr lang="en-GB" sz="3600" dirty="0" smtClean="0"/>
              <a:t>System</a:t>
            </a:r>
            <a:br>
              <a:rPr lang="en-GB" sz="3600" dirty="0" smtClean="0"/>
            </a:br>
            <a:endParaRPr lang="en-GB" sz="3600" dirty="0" smtClean="0"/>
          </a:p>
        </p:txBody>
      </p:sp>
      <p:pic>
        <p:nvPicPr>
          <p:cNvPr id="12" name="Immagin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400" y="907587"/>
            <a:ext cx="5625200" cy="5042826"/>
          </a:xfrm>
          <a:prstGeom prst="rect">
            <a:avLst/>
          </a:prstGeom>
        </p:spPr>
      </p:pic>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1143000" y="892800"/>
              <a:ext cx="6340320" cy="4751280"/>
            </p14:xfrm>
          </p:contentPart>
        </mc:Choice>
        <mc:Fallback xmlns="">
          <p:pic>
            <p:nvPicPr>
              <p:cNvPr id="2" name="Input penna 1"/>
              <p:cNvPicPr/>
              <p:nvPr/>
            </p:nvPicPr>
            <p:blipFill>
              <a:blip r:embed="rId4"/>
              <a:stretch>
                <a:fillRect/>
              </a:stretch>
            </p:blipFill>
            <p:spPr>
              <a:xfrm>
                <a:off x="1133640" y="883440"/>
                <a:ext cx="6359040" cy="4770000"/>
              </a:xfrm>
              <a:prstGeom prst="rect">
                <a:avLst/>
              </a:prstGeom>
            </p:spPr>
          </p:pic>
        </mc:Fallback>
      </mc:AlternateContent>
    </p:spTree>
    <p:extLst>
      <p:ext uri="{BB962C8B-B14F-4D97-AF65-F5344CB8AC3E}">
        <p14:creationId xmlns:p14="http://schemas.microsoft.com/office/powerpoint/2010/main" val="2324411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en-GB" dirty="0"/>
              <a:t>The Transport </a:t>
            </a:r>
            <a:r>
              <a:rPr lang="en-GB" dirty="0" smtClean="0"/>
              <a:t>System</a:t>
            </a:r>
            <a:br>
              <a:rPr lang="en-GB" dirty="0" smtClean="0"/>
            </a:br>
            <a:endParaRPr lang="it-IT" dirty="0"/>
          </a:p>
        </p:txBody>
      </p:sp>
      <p:sp>
        <p:nvSpPr>
          <p:cNvPr id="6" name="Segnaposto contenuto 5"/>
          <p:cNvSpPr>
            <a:spLocks noGrp="1"/>
          </p:cNvSpPr>
          <p:nvPr>
            <p:ph type="body" idx="1"/>
          </p:nvPr>
        </p:nvSpPr>
        <p:spPr/>
        <p:txBody>
          <a:bodyPr>
            <a:normAutofit fontScale="92500" lnSpcReduction="10000"/>
          </a:bodyPr>
          <a:lstStyle/>
          <a:p>
            <a:r>
              <a:rPr lang="en-US" sz="1600" b="1" dirty="0" smtClean="0"/>
              <a:t>Demand</a:t>
            </a:r>
            <a:r>
              <a:rPr lang="en-US" sz="1600" dirty="0"/>
              <a:t>. A </a:t>
            </a:r>
            <a:r>
              <a:rPr lang="en-US" sz="1600" u="sng" dirty="0">
                <a:hlinkClick r:id="rId2"/>
              </a:rPr>
              <a:t>derived function</a:t>
            </a:r>
            <a:r>
              <a:rPr lang="en-US" sz="1600" dirty="0"/>
              <a:t> for the movement of people, freight and information for a variety of socioeconomic activities</a:t>
            </a:r>
            <a:r>
              <a:rPr lang="en-US" sz="1600" dirty="0" smtClean="0"/>
              <a:t>.</a:t>
            </a:r>
          </a:p>
          <a:p>
            <a:r>
              <a:rPr lang="en-US" sz="1600" b="1" dirty="0" smtClean="0"/>
              <a:t>Nodes</a:t>
            </a:r>
            <a:r>
              <a:rPr lang="en-US" sz="1600" dirty="0"/>
              <a:t>. Where movements are originating, ending and transiting (intermediacy); points of entry or exit in a transport system. They vary according to the geographical scale being considered ranging from local nodes (such as a subway station) to global nodes (such as port or airport terminals</a:t>
            </a:r>
            <a:r>
              <a:rPr lang="en-US" sz="1600" dirty="0" smtClean="0"/>
              <a:t>).</a:t>
            </a:r>
          </a:p>
          <a:p>
            <a:r>
              <a:rPr lang="en-US" sz="1600" b="1" dirty="0" smtClean="0"/>
              <a:t>Networks</a:t>
            </a:r>
            <a:r>
              <a:rPr lang="en-US" sz="1600" dirty="0"/>
              <a:t>. Composed of a set of linkages expressing the connectivity between places and the capacity to handle passenger or cargo volumes</a:t>
            </a:r>
            <a:r>
              <a:rPr lang="en-US" sz="1600" dirty="0" smtClean="0"/>
              <a:t>.</a:t>
            </a:r>
          </a:p>
          <a:p>
            <a:r>
              <a:rPr lang="en-US" sz="1600" b="1" dirty="0" smtClean="0"/>
              <a:t>Locations</a:t>
            </a:r>
            <a:r>
              <a:rPr lang="en-US" sz="1600" dirty="0"/>
              <a:t>. Nodes where demand is expressed as an origin, destination or point of transit. The level of spatial accumulation of socioeconomic activities (production and consumption) jointly defines demand and where this demand is taking place</a:t>
            </a:r>
            <a:r>
              <a:rPr lang="en-US" sz="1600" dirty="0" smtClean="0"/>
              <a:t>.</a:t>
            </a:r>
          </a:p>
          <a:p>
            <a:r>
              <a:rPr lang="en-US" sz="1600" b="1" dirty="0" smtClean="0"/>
              <a:t>Flows</a:t>
            </a:r>
            <a:r>
              <a:rPr lang="en-US" sz="1600" dirty="0"/>
              <a:t>. The amount of traffic over a network composed of nodes and linkages. This is jointly a function of the demand and the capacity of the linkages to support them</a:t>
            </a:r>
            <a:r>
              <a:rPr lang="en-US" sz="1600" dirty="0" smtClean="0"/>
              <a:t>.</a:t>
            </a:r>
          </a:p>
          <a:p>
            <a:r>
              <a:rPr lang="en-US" sz="1600" b="1" dirty="0" smtClean="0"/>
              <a:t>Infrastructures</a:t>
            </a:r>
            <a:r>
              <a:rPr lang="en-US" sz="1600" dirty="0"/>
              <a:t>. The conveyances such as roads and terminals expressing the physical reality of a network and designed to handle a demand with specific volume and frequency characteristics. Facilities enabling access to a network are jointly characterized by their centrality and the linkages that radiate from them.</a:t>
            </a:r>
            <a:endParaRPr lang="it-IT" sz="1600" dirty="0"/>
          </a:p>
        </p:txBody>
      </p:sp>
      <mc:AlternateContent xmlns:mc="http://schemas.openxmlformats.org/markup-compatibility/2006" xmlns:p14="http://schemas.microsoft.com/office/powerpoint/2010/main">
        <mc:Choice Requires="p14">
          <p:contentPart p14:bwMode="auto" r:id="rId3">
            <p14:nvContentPartPr>
              <p14:cNvPr id="2" name="Input penna 1"/>
              <p14:cNvContentPartPr/>
              <p14:nvPr/>
            </p14:nvContentPartPr>
            <p14:xfrm>
              <a:off x="1044720" y="1767960"/>
              <a:ext cx="6456600" cy="723960"/>
            </p14:xfrm>
          </p:contentPart>
        </mc:Choice>
        <mc:Fallback xmlns="">
          <p:pic>
            <p:nvPicPr>
              <p:cNvPr id="2" name="Input penna 1"/>
              <p:cNvPicPr/>
              <p:nvPr/>
            </p:nvPicPr>
            <p:blipFill>
              <a:blip r:embed="rId4"/>
              <a:stretch>
                <a:fillRect/>
              </a:stretch>
            </p:blipFill>
            <p:spPr>
              <a:xfrm>
                <a:off x="1035360" y="1758600"/>
                <a:ext cx="6475320" cy="742680"/>
              </a:xfrm>
              <a:prstGeom prst="rect">
                <a:avLst/>
              </a:prstGeom>
            </p:spPr>
          </p:pic>
        </mc:Fallback>
      </mc:AlternateContent>
    </p:spTree>
    <p:extLst>
      <p:ext uri="{BB962C8B-B14F-4D97-AF65-F5344CB8AC3E}">
        <p14:creationId xmlns:p14="http://schemas.microsoft.com/office/powerpoint/2010/main" val="167903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Asse">
  <a:themeElements>
    <a:clrScheme name="Asse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5225</TotalTime>
  <Words>1549</Words>
  <Application>Microsoft Office PowerPoint</Application>
  <PresentationFormat>Presentazione su schermo (4:3)</PresentationFormat>
  <Paragraphs>190</Paragraphs>
  <Slides>18</Slides>
  <Notes>10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18</vt:i4>
      </vt:variant>
    </vt:vector>
  </HeadingPairs>
  <TitlesOfParts>
    <vt:vector size="30" baseType="lpstr">
      <vt:lpstr>Abadi MT Condensed Extra Bold</vt:lpstr>
      <vt:lpstr>Arial</vt:lpstr>
      <vt:lpstr>Arial Narrow</vt:lpstr>
      <vt:lpstr>Arial Rounded MT Bold</vt:lpstr>
      <vt:lpstr>AvantGarde Bk BT</vt:lpstr>
      <vt:lpstr>Courier New</vt:lpstr>
      <vt:lpstr>Impact</vt:lpstr>
      <vt:lpstr>Monotype Sorts</vt:lpstr>
      <vt:lpstr>Noto Sans Symbols</vt:lpstr>
      <vt:lpstr>Palatino Linotype</vt:lpstr>
      <vt:lpstr>Times New Roman</vt:lpstr>
      <vt:lpstr>Asse</vt:lpstr>
      <vt:lpstr>Geografia delle reti - I Modulo   Città sostenibile, mobilità alla scala urbana</vt:lpstr>
      <vt:lpstr>Argomenti</vt:lpstr>
      <vt:lpstr>Definizione </vt:lpstr>
      <vt:lpstr>Sostenibilità urbana: premessa</vt:lpstr>
      <vt:lpstr>Sostenibilità urbana </vt:lpstr>
      <vt:lpstr>Mobilità urbana tradizionale</vt:lpstr>
      <vt:lpstr>Mobilità urbana ‘smart’</vt:lpstr>
      <vt:lpstr>The Transport System </vt:lpstr>
      <vt:lpstr>The Transport System </vt:lpstr>
      <vt:lpstr>Growth Factors in Transport Demand</vt:lpstr>
      <vt:lpstr>Passengers Mobility Transition</vt:lpstr>
      <vt:lpstr>Fasi dell’urbanizzazione </vt:lpstr>
      <vt:lpstr>Urbanizzazione e ciclo di vita della città</vt:lpstr>
      <vt:lpstr>Il ciclo di vita urbana  (Van den Berg et al., 1982; Paddison, 2001)</vt:lpstr>
      <vt:lpstr>Sviluppo dei trasporti e sviluppo urbano </vt:lpstr>
      <vt:lpstr>The Eggs of Price: An Ovo-Urban Analogy  </vt:lpstr>
      <vt:lpstr>Le scale dell’organizzazione spaziale dei trasporti</vt:lpstr>
      <vt:lpstr>L’ultimo miglio nella distribuzione commerciale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BASILICATA   Applicazioni di Smart Mobility alla scala urbana</dc:title>
  <dc:creator>9373</dc:creator>
  <cp:lastModifiedBy>Giuseppe Borruso</cp:lastModifiedBy>
  <cp:revision>19</cp:revision>
  <dcterms:modified xsi:type="dcterms:W3CDTF">2020-11-04T07:27:37Z</dcterms:modified>
</cp:coreProperties>
</file>