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5" r:id="rId1"/>
  </p:sldMasterIdLst>
  <p:notesMasterIdLst>
    <p:notesMasterId r:id="rId60"/>
  </p:notesMasterIdLst>
  <p:handoutMasterIdLst>
    <p:handoutMasterId r:id="rId61"/>
  </p:handoutMasterIdLst>
  <p:sldIdLst>
    <p:sldId id="383" r:id="rId2"/>
    <p:sldId id="381" r:id="rId3"/>
    <p:sldId id="398" r:id="rId4"/>
    <p:sldId id="399" r:id="rId5"/>
    <p:sldId id="401" r:id="rId6"/>
    <p:sldId id="402" r:id="rId7"/>
    <p:sldId id="403" r:id="rId8"/>
    <p:sldId id="404" r:id="rId9"/>
    <p:sldId id="405" r:id="rId10"/>
    <p:sldId id="442" r:id="rId11"/>
    <p:sldId id="443" r:id="rId12"/>
    <p:sldId id="444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45" r:id="rId24"/>
    <p:sldId id="446" r:id="rId25"/>
    <p:sldId id="44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6" r:id="rId34"/>
    <p:sldId id="417" r:id="rId35"/>
    <p:sldId id="418" r:id="rId36"/>
    <p:sldId id="420" r:id="rId37"/>
    <p:sldId id="419" r:id="rId38"/>
    <p:sldId id="421" r:id="rId39"/>
    <p:sldId id="422" r:id="rId40"/>
    <p:sldId id="423" r:id="rId41"/>
    <p:sldId id="424" r:id="rId42"/>
    <p:sldId id="425" r:id="rId43"/>
    <p:sldId id="426" r:id="rId44"/>
    <p:sldId id="429" r:id="rId45"/>
    <p:sldId id="430" r:id="rId46"/>
    <p:sldId id="431" r:id="rId47"/>
    <p:sldId id="433" r:id="rId48"/>
    <p:sldId id="432" r:id="rId49"/>
    <p:sldId id="434" r:id="rId50"/>
    <p:sldId id="435" r:id="rId51"/>
    <p:sldId id="436" r:id="rId52"/>
    <p:sldId id="437" r:id="rId53"/>
    <p:sldId id="438" r:id="rId54"/>
    <p:sldId id="439" r:id="rId55"/>
    <p:sldId id="440" r:id="rId56"/>
    <p:sldId id="441" r:id="rId57"/>
    <p:sldId id="427" r:id="rId58"/>
    <p:sldId id="380" r:id="rId59"/>
  </p:sldIdLst>
  <p:sldSz cx="12190413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93">
          <p15:clr>
            <a:srgbClr val="A4A3A4"/>
          </p15:clr>
        </p15:guide>
        <p15:guide id="3" pos="619">
          <p15:clr>
            <a:srgbClr val="A4A3A4"/>
          </p15:clr>
        </p15:guide>
        <p15:guide id="15" orient="horz" pos="2478">
          <p15:clr>
            <a:srgbClr val="A4A3A4"/>
          </p15:clr>
        </p15:guide>
        <p15:guide id="16" orient="horz" pos="2704">
          <p15:clr>
            <a:srgbClr val="A4A3A4"/>
          </p15:clr>
        </p15:guide>
        <p15:guide id="17" orient="horz" pos="4086">
          <p15:clr>
            <a:srgbClr val="A4A3A4"/>
          </p15:clr>
        </p15:guide>
        <p15:guide id="18" orient="horz" pos="2592">
          <p15:clr>
            <a:srgbClr val="A4A3A4"/>
          </p15:clr>
        </p15:guide>
        <p15:guide id="19" pos="7422">
          <p15:clr>
            <a:srgbClr val="A4A3A4"/>
          </p15:clr>
        </p15:guide>
        <p15:guide id="20" pos="2149">
          <p15:clr>
            <a:srgbClr val="A4A3A4"/>
          </p15:clr>
        </p15:guide>
        <p15:guide id="21" pos="3908">
          <p15:clr>
            <a:srgbClr val="A4A3A4"/>
          </p15:clr>
        </p15:guide>
        <p15:guide id="22" pos="2376">
          <p15:clr>
            <a:srgbClr val="A4A3A4"/>
          </p15:clr>
        </p15:guide>
        <p15:guide id="23" pos="5666">
          <p15:clr>
            <a:srgbClr val="A4A3A4"/>
          </p15:clr>
        </p15:guide>
        <p15:guide id="24" pos="5894">
          <p15:clr>
            <a:srgbClr val="A4A3A4"/>
          </p15:clr>
        </p15:guide>
        <p15:guide id="25" pos="4134">
          <p15:clr>
            <a:srgbClr val="A4A3A4"/>
          </p15:clr>
        </p15:guide>
        <p15:guide id="26" pos="40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57">
          <p15:clr>
            <a:srgbClr val="A4A3A4"/>
          </p15:clr>
        </p15:guide>
        <p15:guide id="4" pos="19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B512"/>
    <a:srgbClr val="74C713"/>
    <a:srgbClr val="00A5E2"/>
    <a:srgbClr val="E61A5D"/>
    <a:srgbClr val="FF3162"/>
    <a:srgbClr val="624963"/>
    <a:srgbClr val="D30F4B"/>
    <a:srgbClr val="0091DF"/>
    <a:srgbClr val="00617F"/>
    <a:srgbClr val="2B66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35" autoAdjust="0"/>
    <p:restoredTop sz="95455" autoAdjust="0"/>
  </p:normalViewPr>
  <p:slideViewPr>
    <p:cSldViewPr snapToGrid="0" snapToObjects="1" showGuides="1">
      <p:cViewPr>
        <p:scale>
          <a:sx n="70" d="100"/>
          <a:sy n="70" d="100"/>
        </p:scale>
        <p:origin x="-216" y="32"/>
      </p:cViewPr>
      <p:guideLst>
        <p:guide orient="horz" pos="1093"/>
        <p:guide orient="horz" pos="2478"/>
        <p:guide orient="horz" pos="2704"/>
        <p:guide orient="horz" pos="4086"/>
        <p:guide orient="horz" pos="2592"/>
        <p:guide pos="619"/>
        <p:guide pos="7422"/>
        <p:guide pos="2149"/>
        <p:guide pos="3908"/>
        <p:guide pos="2376"/>
        <p:guide pos="5666"/>
        <p:guide pos="5894"/>
        <p:guide pos="41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4026" y="-108"/>
      </p:cViewPr>
      <p:guideLst>
        <p:guide orient="horz" pos="2880"/>
        <p:guide orient="horz" pos="2857"/>
        <p:guide pos="2160"/>
        <p:guide pos="19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82216" y="176715"/>
            <a:ext cx="5983605" cy="178569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216864" y="10247862"/>
            <a:ext cx="492259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2"/>
          </p:nvPr>
        </p:nvSpPr>
        <p:spPr bwMode="gray">
          <a:xfrm>
            <a:off x="494926" y="10247862"/>
            <a:ext cx="5567925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3"/>
          </p:nvPr>
        </p:nvSpPr>
        <p:spPr bwMode="gray">
          <a:xfrm>
            <a:off x="175703" y="10247862"/>
            <a:ext cx="190528" cy="17856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5" name="Picture 2" descr="\\nas-mainz\Projekte_vertraulich\Bayer\17-0612_Fischer_CI-Redesign\vom Kunden\Bayer_Cross_2017_on-Screen_RGB_17063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344694" y="198300"/>
            <a:ext cx="364430" cy="39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3059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theme" Target="../theme/theme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53988" y="617538"/>
            <a:ext cx="3292475" cy="1852612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txBody>
          <a:bodyPr vert="horz" lIns="87598" tIns="43799" rIns="87598" bIns="437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192788" y="2938490"/>
            <a:ext cx="6506513" cy="646503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Header Placeholder 1"/>
          <p:cNvSpPr>
            <a:spLocks noGrp="1"/>
          </p:cNvSpPr>
          <p:nvPr>
            <p:ph type="hdr" sz="quarter"/>
          </p:nvPr>
        </p:nvSpPr>
        <p:spPr bwMode="gray">
          <a:xfrm>
            <a:off x="199933" y="183269"/>
            <a:ext cx="5900408" cy="185193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700"/>
            </a:lvl1pPr>
            <a:lvl2pPr marL="4563" indent="0">
              <a:defRPr sz="700"/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"/>
          </p:nvPr>
        </p:nvSpPr>
        <p:spPr bwMode="gray">
          <a:xfrm>
            <a:off x="6157508" y="9658526"/>
            <a:ext cx="540250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>
                <a:noFill/>
              </a:defRPr>
            </a:lvl1pPr>
            <a:lvl2pPr marL="0" indent="0">
              <a:defRPr sz="700">
                <a:noFill/>
              </a:defRPr>
            </a:lvl2pPr>
            <a:lvl3pPr marL="0" indent="0" algn="l">
              <a:defRPr sz="700">
                <a:noFill/>
              </a:defRPr>
            </a:lvl3pPr>
            <a:lvl4pPr marL="0" indent="0">
              <a:defRPr sz="700">
                <a:noFill/>
              </a:defRPr>
            </a:lvl4pPr>
            <a:lvl5pPr marL="0" indent="0">
              <a:defRPr sz="700">
                <a:noFill/>
              </a:defRPr>
            </a:lvl5pPr>
            <a:lvl6pPr marL="0" indent="0">
              <a:defRPr sz="700">
                <a:noFill/>
              </a:defRPr>
            </a:lvl6pPr>
            <a:lvl7pPr marL="0" indent="0">
              <a:defRPr sz="700">
                <a:noFill/>
              </a:defRPr>
            </a:lvl7pPr>
            <a:lvl8pPr marL="0" indent="0">
              <a:defRPr sz="700">
                <a:noFill/>
              </a:defRPr>
            </a:lvl8pPr>
            <a:lvl9pPr marL="0" indent="0">
              <a:defRPr sz="700">
                <a:noFill/>
              </a:defRPr>
            </a:lvl9pPr>
          </a:lstStyle>
          <a:p>
            <a:fld id="{D4C110CA-FC68-43DA-BD62-0A387A11A0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4"/>
          </p:nvPr>
        </p:nvSpPr>
        <p:spPr bwMode="gray">
          <a:xfrm>
            <a:off x="547782" y="9658526"/>
            <a:ext cx="5465661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700"/>
            </a:lvl1pPr>
            <a:lvl2pPr marL="4563" indent="0">
              <a:defRPr sz="700">
                <a:solidFill>
                  <a:schemeClr val="tx1"/>
                </a:solidFill>
              </a:defRPr>
            </a:lvl2pPr>
            <a:lvl3pPr marL="0" indent="0">
              <a:defRPr sz="700"/>
            </a:lvl3pPr>
            <a:lvl4pPr marL="4563" indent="0">
              <a:defRPr sz="700"/>
            </a:lvl4pPr>
            <a:lvl5pPr marL="0" indent="0">
              <a:defRPr sz="700"/>
            </a:lvl5pPr>
            <a:lvl6pPr marL="4563" indent="0">
              <a:defRPr sz="700"/>
            </a:lvl6pPr>
            <a:lvl7pPr marL="0" indent="0">
              <a:defRPr sz="700"/>
            </a:lvl7pPr>
            <a:lvl8pPr marL="4563" indent="0">
              <a:defRPr sz="700"/>
            </a:lvl8pPr>
            <a:lvl9pPr marL="0" indent="0">
              <a:defRPr sz="700"/>
            </a:lvl9pPr>
          </a:lstStyle>
          <a:p>
            <a:endParaRPr 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5"/>
          </p:nvPr>
        </p:nvSpPr>
        <p:spPr bwMode="gray">
          <a:xfrm>
            <a:off x="192834" y="9658526"/>
            <a:ext cx="208896" cy="18519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700"/>
            </a:lvl1pPr>
            <a:lvl2pPr marL="0" indent="0">
              <a:defRPr sz="700"/>
            </a:lvl2pPr>
            <a:lvl3pPr marL="0" indent="0">
              <a:defRPr sz="700"/>
            </a:lvl3pPr>
            <a:lvl4pPr marL="0" indent="0">
              <a:defRPr sz="700"/>
            </a:lvl4pPr>
            <a:lvl5pPr marL="0" indent="0">
              <a:defRPr sz="700"/>
            </a:lvl5pPr>
            <a:lvl6pPr marL="0" indent="0">
              <a:defRPr sz="700"/>
            </a:lvl6pPr>
            <a:lvl7pPr marL="0" indent="0">
              <a:defRPr sz="700"/>
            </a:lvl7pPr>
            <a:lvl8pPr marL="0" indent="0">
              <a:defRPr sz="700"/>
            </a:lvl8pPr>
            <a:lvl9pPr marL="0" indent="0">
              <a:defRPr sz="700"/>
            </a:lvl9pPr>
          </a:lstStyle>
          <a:p>
            <a:fld id="{32F3CE37-8989-471A-BC57-D3CAAD03839D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20" name="Picture 2" descr="\\nas-mainz\Projekte_vertraulich\Bayer\17-0612_Fischer_CI-Redesign\vom Kunden\Bayer_Cross_2017_on-Screen_RGB_170630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297893" y="205655"/>
            <a:ext cx="399865" cy="4111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5977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8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buFontTx/>
      <a:buBlip>
        <a:blip r:embed="rId3"/>
      </a:buBlip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buFontTx/>
      <a:buBlip>
        <a:blip r:embed="rId4"/>
      </a:buBlip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buFontTx/>
      <a:buBlip>
        <a:blip r:embed="rId5"/>
      </a:buBlip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buFontTx/>
      <a:buBlip>
        <a:blip r:embed="rId6"/>
      </a:buBlip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0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3CE37-8989-471A-BC57-D3CAAD03839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35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123" y="685800"/>
            <a:ext cx="7999959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123" y="3843868"/>
            <a:ext cx="6399967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6941" y="8467"/>
            <a:ext cx="3809504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7376" y="91546"/>
            <a:ext cx="6079863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4883" y="228600"/>
            <a:ext cx="4952355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4883" y="32279"/>
            <a:ext cx="4852357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4405" y="609602"/>
            <a:ext cx="4342834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6763448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711" y="533400"/>
            <a:ext cx="10817404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283" y="3843867"/>
            <a:ext cx="8303129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204145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24" y="685800"/>
            <a:ext cx="10057091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3" y="4114800"/>
            <a:ext cx="8534877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903689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263" y="685800"/>
            <a:ext cx="914281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024" y="3429000"/>
            <a:ext cx="8533289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4" y="4301068"/>
            <a:ext cx="8533289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743" y="812222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4073" y="2768601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 algn="r"/>
            <a:r>
              <a:rPr lang="en-US" sz="799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2337395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23" y="3429000"/>
            <a:ext cx="8533289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2" y="5132981"/>
            <a:ext cx="8534879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5582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264" y="685800"/>
            <a:ext cx="914281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123" y="3928534"/>
            <a:ext cx="8533290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2" y="4978400"/>
            <a:ext cx="8533290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743" y="812222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4073" y="2768601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 algn="r"/>
            <a:r>
              <a:rPr lang="en-US" sz="799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8878420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24" y="685800"/>
            <a:ext cx="10057091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123" y="3928534"/>
            <a:ext cx="8533289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2" y="4766733"/>
            <a:ext cx="8533290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864393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3708704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4082" y="685800"/>
            <a:ext cx="2057132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11" y="685800"/>
            <a:ext cx="7822182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288049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1976765" y="403540"/>
            <a:ext cx="9624002" cy="86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3"/>
          </p:nvPr>
        </p:nvSpPr>
        <p:spPr bwMode="gray">
          <a:xfrm>
            <a:off x="2005337" y="1843721"/>
            <a:ext cx="4680000" cy="4641030"/>
          </a:xfrm>
        </p:spPr>
        <p:txBody>
          <a:bodyPr/>
          <a:lstStyle>
            <a:lvl1pPr marL="270000" indent="-270000">
              <a:spcBef>
                <a:spcPts val="1800"/>
              </a:spcBef>
              <a:spcAft>
                <a:spcPts val="0"/>
              </a:spcAft>
              <a:buFontTx/>
              <a:buBlip>
                <a:blip r:embed="rId2"/>
              </a:buBlip>
              <a:defRPr sz="2000"/>
            </a:lvl1pPr>
            <a:lvl2pPr marL="54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3"/>
              </a:buBlip>
              <a:defRPr sz="2000"/>
            </a:lvl2pPr>
            <a:lvl3pPr marL="81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4"/>
              </a:buBlip>
              <a:defRPr sz="2000"/>
            </a:lvl3pPr>
            <a:lvl4pPr marL="1080000" indent="-270000">
              <a:spcBef>
                <a:spcPts val="600"/>
              </a:spcBef>
              <a:spcAft>
                <a:spcPts val="0"/>
              </a:spcAft>
              <a:buFontTx/>
              <a:buBlip>
                <a:blip r:embed="rId5"/>
              </a:buBlip>
              <a:defRPr sz="2000"/>
            </a:lvl4pPr>
            <a:lvl5pPr>
              <a:spcBef>
                <a:spcPts val="600"/>
              </a:spcBef>
              <a:spcAft>
                <a:spcPts val="0"/>
              </a:spcAft>
              <a:defRPr sz="2000"/>
            </a:lvl5pPr>
            <a:lvl6pPr>
              <a:spcBef>
                <a:spcPts val="600"/>
              </a:spcBef>
              <a:spcAft>
                <a:spcPts val="0"/>
              </a:spcAft>
              <a:defRPr sz="2000"/>
            </a:lvl6pPr>
            <a:lvl7pPr>
              <a:spcBef>
                <a:spcPts val="600"/>
              </a:spcBef>
              <a:spcAft>
                <a:spcPts val="0"/>
              </a:spcAft>
              <a:defRPr sz="2000"/>
            </a:lvl7pPr>
            <a:lvl8pPr>
              <a:spcBef>
                <a:spcPts val="600"/>
              </a:spcBef>
              <a:spcAft>
                <a:spcPts val="0"/>
              </a:spcAft>
              <a:defRPr sz="2000"/>
            </a:lvl8pPr>
            <a:lvl9pPr>
              <a:spcBef>
                <a:spcPts val="600"/>
              </a:spcBef>
              <a:spcAft>
                <a:spcPts val="0"/>
              </a:spcAft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76C21FA-668A-4BD4-AF1B-D7D3FAAE2550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gray">
          <a:xfrm>
            <a:off x="974672" y="6617933"/>
            <a:ext cx="5710665" cy="10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/// PH-PS Template 16:9 /// January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gray">
          <a:xfrm>
            <a:off x="195843" y="6617933"/>
            <a:ext cx="392326" cy="108000"/>
          </a:xfrm>
        </p:spPr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08101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3"/>
          </p:nvPr>
        </p:nvSpPr>
        <p:spPr bwMode="gray">
          <a:xfrm>
            <a:off x="981821" y="1138299"/>
            <a:ext cx="10798460" cy="252000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0" indent="0" algn="l">
              <a:buNone/>
              <a:defRPr sz="1800">
                <a:solidFill>
                  <a:schemeClr val="accent1"/>
                </a:solidFill>
              </a:defRPr>
            </a:lvl2pPr>
            <a:lvl3pPr marL="0" indent="0" algn="l">
              <a:buNone/>
              <a:defRPr sz="1800">
                <a:solidFill>
                  <a:schemeClr val="accent1"/>
                </a:solidFill>
              </a:defRPr>
            </a:lvl3pPr>
            <a:lvl4pPr marL="0" indent="0" algn="l">
              <a:buNone/>
              <a:defRPr sz="1800">
                <a:solidFill>
                  <a:schemeClr val="accent1"/>
                </a:solidFill>
              </a:defRPr>
            </a:lvl4pPr>
            <a:lvl5pPr marL="0" indent="0" algn="l">
              <a:buNone/>
              <a:defRPr sz="1800">
                <a:solidFill>
                  <a:schemeClr val="accent1"/>
                </a:solidFill>
              </a:defRPr>
            </a:lvl5pPr>
            <a:lvl6pPr marL="0" indent="0" algn="l">
              <a:buNone/>
              <a:defRPr sz="1800">
                <a:solidFill>
                  <a:schemeClr val="accent1"/>
                </a:solidFill>
              </a:defRPr>
            </a:lvl6pPr>
            <a:lvl7pPr marL="0" indent="0" algn="l">
              <a:buNone/>
              <a:defRPr sz="1800">
                <a:solidFill>
                  <a:schemeClr val="accent1"/>
                </a:solidFill>
              </a:defRPr>
            </a:lvl7pPr>
            <a:lvl8pPr marL="0" indent="0" algn="l">
              <a:buNone/>
              <a:defRPr sz="1800">
                <a:solidFill>
                  <a:schemeClr val="accent1"/>
                </a:solidFill>
              </a:defRPr>
            </a:lvl8pPr>
            <a:lvl9pPr marL="0" indent="0" algn="l">
              <a:buNone/>
              <a:defRPr sz="1800">
                <a:solidFill>
                  <a:schemeClr val="accent1"/>
                </a:solidFill>
              </a:defRPr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E1B0224-4517-433F-AA16-F29D7FECB6E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/// PH-PS Template 16:9 /// January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 bwMode="gray">
          <a:xfrm>
            <a:off x="980281" y="1732751"/>
            <a:ext cx="10800000" cy="475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4577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2482221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122" y="2006600"/>
            <a:ext cx="8533290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4" y="4495800"/>
            <a:ext cx="8533289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187114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123" y="685801"/>
            <a:ext cx="4937012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7377" y="685801"/>
            <a:ext cx="4933837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425081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954" y="685800"/>
            <a:ext cx="4649182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123" y="1270529"/>
            <a:ext cx="4937012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8275" y="685800"/>
            <a:ext cx="466452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5789" y="1262062"/>
            <a:ext cx="4928546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008801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142322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771207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090" y="685800"/>
            <a:ext cx="365712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124" y="685800"/>
            <a:ext cx="5942827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090" y="2209800"/>
            <a:ext cx="3657124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688823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197" y="1447800"/>
            <a:ext cx="6019016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8883" y="914400"/>
            <a:ext cx="3280547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197" y="2777067"/>
            <a:ext cx="6020604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123" y="6172201"/>
            <a:ext cx="7542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/// PH-PS Template 16:9 /// January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036375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5770" y="2963334"/>
            <a:ext cx="2981470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123" y="4487333"/>
            <a:ext cx="853328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123" y="685801"/>
            <a:ext cx="853328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3123" y="6172201"/>
            <a:ext cx="159999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BB8DAA-2677-4BBB-A653-A5E9758F7427}" type="datetime1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1852" y="5578476"/>
            <a:ext cx="1142096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AD9179-7A6B-4268-BEB2-F3B8EB06115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7202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  <p:sldLayoutId id="2147484094" r:id="rId18"/>
    <p:sldLayoutId id="2147484095" r:id="rId19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457154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21" indent="-285721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030" indent="-285721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2896" indent="-171433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050" indent="-171433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94" userDrawn="1">
          <p15:clr>
            <a:srgbClr val="F26B43"/>
          </p15:clr>
        </p15:guide>
        <p15:guide id="2" pos="3908" userDrawn="1">
          <p15:clr>
            <a:srgbClr val="F26B43"/>
          </p15:clr>
        </p15:guide>
        <p15:guide id="3" pos="4134" userDrawn="1">
          <p15:clr>
            <a:srgbClr val="F26B43"/>
          </p15:clr>
        </p15:guide>
        <p15:guide id="4" pos="7422" userDrawn="1">
          <p15:clr>
            <a:srgbClr val="F26B43"/>
          </p15:clr>
        </p15:guide>
        <p15:guide id="5" pos="2376" userDrawn="1">
          <p15:clr>
            <a:srgbClr val="F26B43"/>
          </p15:clr>
        </p15:guide>
        <p15:guide id="6" pos="2150" userDrawn="1">
          <p15:clr>
            <a:srgbClr val="F26B43"/>
          </p15:clr>
        </p15:guide>
        <p15:guide id="7" pos="619" userDrawn="1">
          <p15:clr>
            <a:srgbClr val="F26B43"/>
          </p15:clr>
        </p15:guide>
        <p15:guide id="8" orient="horz" pos="2478" userDrawn="1">
          <p15:clr>
            <a:srgbClr val="F26B43"/>
          </p15:clr>
        </p15:guide>
        <p15:guide id="9" orient="horz" pos="2592" userDrawn="1">
          <p15:clr>
            <a:srgbClr val="F26B43"/>
          </p15:clr>
        </p15:guide>
        <p15:guide id="10" orient="horz" pos="4086" userDrawn="1">
          <p15:clr>
            <a:srgbClr val="F26B43"/>
          </p15:clr>
        </p15:guide>
        <p15:guide id="11" pos="5894" userDrawn="1">
          <p15:clr>
            <a:srgbClr val="F26B43"/>
          </p15:clr>
        </p15:guide>
        <p15:guide id="12" pos="5666" userDrawn="1">
          <p15:clr>
            <a:srgbClr val="F26B43"/>
          </p15:clr>
        </p15:guide>
        <p15:guide id="13" pos="4020" userDrawn="1">
          <p15:clr>
            <a:srgbClr val="F26B43"/>
          </p15:clr>
        </p15:guide>
        <p15:guide id="14" orient="horz" pos="27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126156"/>
            <a:ext cx="10952522" cy="464103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it-IT" sz="3200" i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it-IT" sz="3200" i="1" dirty="0" smtClean="0"/>
          </a:p>
          <a:p>
            <a:endParaRPr lang="it-IT" sz="9600" i="1" dirty="0" smtClean="0">
              <a:solidFill>
                <a:schemeClr val="tx1"/>
              </a:solidFill>
            </a:endParaRPr>
          </a:p>
          <a:p>
            <a:pPr marL="609600" indent="-609600" algn="ctr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it-IT" sz="4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Qualità nella Produzione Farmaceutica</a:t>
            </a:r>
            <a:endParaRPr lang="it-IT" sz="43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43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3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Alessandro Regola – AFI</a:t>
            </a:r>
          </a:p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3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(Università di Trieste, 6 Novembre 2020)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it-IT" sz="9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5843" y="6617933"/>
            <a:ext cx="392326" cy="108000"/>
          </a:xfrm>
        </p:spPr>
        <p:txBody>
          <a:bodyPr/>
          <a:lstStyle/>
          <a:p>
            <a:fld id="{EEAD9179-7A6B-4268-BEB2-F3B8EB06115B}" type="slidenum">
              <a:rPr lang="en-US" sz="1400" smtClean="0"/>
              <a:pPr/>
              <a:t>1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588168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</a:t>
            </a:r>
          </a:p>
          <a:p>
            <a:pPr marL="1409700" lvl="2" indent="-609600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29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Struttura</a:t>
            </a:r>
          </a:p>
          <a:p>
            <a:pPr marL="1009650" lvl="1" indent="-6096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it-IT" sz="29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Parte I (medicinali) (9 capitoli)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Parte II (principi attivi)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Parte III (documenti correlati, di supporto e best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practices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Parte IV (terapie avanzate)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Allegati (18)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Glossario</a:t>
            </a:r>
            <a:endParaRPr lang="en-US" sz="29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10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11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asellaDiTesto 7"/>
          <p:cNvSpPr txBox="1"/>
          <p:nvPr/>
        </p:nvSpPr>
        <p:spPr>
          <a:xfrm>
            <a:off x="743525" y="862912"/>
            <a:ext cx="9945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EUDRALEX : https://ec.europa.eu/health/documents/eudralex/vol-4</a:t>
            </a:r>
            <a:endParaRPr lang="it-IT" sz="2400" b="1" i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1" name="Immagin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1572" y="1323355"/>
            <a:ext cx="7769826" cy="529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588168"/>
            <a:ext cx="10952522" cy="5491777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endParaRPr lang="it-IT" sz="29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Parte I (medicinali) (9 capitoli)</a:t>
            </a:r>
          </a:p>
          <a:p>
            <a:pPr marL="1009650" lvl="1" indent="-6096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it-IT" sz="29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Pharmaceutical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System (2013)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Personnel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(2014)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Premises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Equipment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(2014)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(2011)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Production (2014)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(2014)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Outsourced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Activities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(2013)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Complaints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Defects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Recall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(2014)</a:t>
            </a:r>
          </a:p>
          <a:p>
            <a:pPr marL="1009650" lvl="1" indent="-6096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Self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9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inspections</a:t>
            </a:r>
            <a:r>
              <a:rPr lang="it-IT" sz="29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(1989)</a:t>
            </a:r>
          </a:p>
          <a:p>
            <a:pPr marL="1009650" lvl="1" indent="-609600">
              <a:lnSpc>
                <a:spcPct val="90000"/>
              </a:lnSpc>
              <a:buClr>
                <a:srgbClr val="FF0000"/>
              </a:buClr>
              <a:buFont typeface="Courier New" panose="02070309020205020404" pitchFamily="49" charset="0"/>
              <a:buChar char="o"/>
              <a:defRPr/>
            </a:pPr>
            <a:endParaRPr lang="en-US" sz="29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12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1 (2013</a:t>
            </a: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it-IT" sz="27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it-IT" sz="27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Pharmaceutical</a:t>
            </a: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7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System</a:t>
            </a:r>
          </a:p>
          <a:p>
            <a:pPr marL="0" lvl="1" indent="0" algn="ctr">
              <a:lnSpc>
                <a:spcPct val="80000"/>
              </a:lnSpc>
              <a:spcBef>
                <a:spcPts val="1800"/>
              </a:spcBef>
              <a:buNone/>
              <a:defRPr/>
            </a:pPr>
            <a:endParaRPr lang="it-IT" sz="27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Pharmaceutical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System</a:t>
            </a: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Good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Manufacturing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Practice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Medicinal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Risk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13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2 (2014)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7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Personnel</a:t>
            </a: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it-IT" sz="27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Personnel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Qualified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Head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Production, Head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Training</a:t>
            </a: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Personnel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Hygiene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Consultants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14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1009650" lvl="1" indent="-609600" algn="ctr">
              <a:lnSpc>
                <a:spcPct val="90000"/>
              </a:lnSpc>
              <a:buClr>
                <a:schemeClr val="bg2"/>
              </a:buClr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3 (2014) </a:t>
            </a:r>
          </a:p>
          <a:p>
            <a:pPr marL="1009650" lvl="1" indent="-609600" algn="ctr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 algn="ctr">
              <a:lnSpc>
                <a:spcPct val="90000"/>
              </a:lnSpc>
              <a:buClr>
                <a:schemeClr val="bg2"/>
              </a:buClr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Premises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Equipment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Premises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27965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27965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Production Area</a:t>
            </a:r>
          </a:p>
          <a:p>
            <a:pPr marL="127965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Storage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Areas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27965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Areas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27965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Ancillary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Areas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Equipment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15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4 (2011)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Font typeface="Courier New" panose="02070309020205020404" pitchFamily="49" charset="0"/>
              <a:buChar char="o"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GMP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Site Master File</a:t>
            </a: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Instructions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Records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/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Reports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Generation and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Good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Practice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Retention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16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4 (2011)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 algn="ctr">
              <a:lnSpc>
                <a:spcPct val="90000"/>
              </a:lnSpc>
              <a:spcBef>
                <a:spcPts val="1800"/>
              </a:spcBef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Specifications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starting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packaging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intermediate, bulk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finished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Manufacturing Formula and Processing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Instructions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Packaging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Instructions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Batch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Processing Record</a:t>
            </a: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Batch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Packaging Record</a:t>
            </a: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Procedures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Records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17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404261"/>
            <a:ext cx="11531513" cy="661793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5 (2014)</a:t>
            </a:r>
          </a:p>
          <a:p>
            <a:pPr marL="1409700" lvl="2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2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Production </a:t>
            </a: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Prevention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cross-contamination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 production</a:t>
            </a: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Validation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Starting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Processing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operations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intermediate and bulk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Packaging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Packaging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Operations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Finished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Rejected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Recovered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Returned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Shortage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due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Manufacturing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Constraints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sz="2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18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6 (2014)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Good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Laboratory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Practice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Documentation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Sampling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Testing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409700" lvl="2" indent="-609600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On-going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Stability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Programme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09650" lvl="1" indent="-60960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Technical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Transfer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Testing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Methods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sz="2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19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240632"/>
            <a:ext cx="10952522" cy="5592278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it-IT" sz="3200" i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it-IT" sz="3200" i="1" dirty="0" smtClean="0"/>
          </a:p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1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Agenda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Riferimenti a Normative e Linee Guida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Obiettivi delle GMP e del Sistema di Qualità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 delle GMP e del Sistema di Qualità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Organizzazione del Sistema della Qualità</a:t>
            </a:r>
          </a:p>
          <a:p>
            <a:pPr marL="879600" lvl="1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Personale</a:t>
            </a:r>
          </a:p>
          <a:p>
            <a:pPr marL="879600" lvl="1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</a:t>
            </a:r>
          </a:p>
          <a:p>
            <a:pPr marL="879600" lvl="1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Prevenzione delle non-conformità</a:t>
            </a:r>
          </a:p>
          <a:p>
            <a:pPr marL="879600" lvl="1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non-conformità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 e del Sistema di Qualità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9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Cultura della Qualità e Miglioramento Continuo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5843" y="6617933"/>
            <a:ext cx="392326" cy="108000"/>
          </a:xfrm>
        </p:spPr>
        <p:txBody>
          <a:bodyPr/>
          <a:lstStyle/>
          <a:p>
            <a:fld id="{EEAD9179-7A6B-4268-BEB2-F3B8EB06115B}" type="slidenum">
              <a:rPr lang="en-US" sz="1400" smtClean="0"/>
              <a:pPr/>
              <a:t>2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7 (2013)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Outsourced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Activities</a:t>
            </a: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 algn="ctr">
              <a:lnSpc>
                <a:spcPct val="90000"/>
              </a:lnSpc>
              <a:spcBef>
                <a:spcPts val="1800"/>
              </a:spcBef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General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Contract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Giver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Contract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Acceptor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>
              <a:lnSpc>
                <a:spcPct val="90000"/>
              </a:lnSpc>
              <a:spcBef>
                <a:spcPts val="1800"/>
              </a:spcBef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Contract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sz="2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20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8 (2014)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Complaints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Defects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Recall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lvl="1" indent="0" algn="ctr">
              <a:lnSpc>
                <a:spcPct val="90000"/>
              </a:lnSpc>
              <a:spcBef>
                <a:spcPts val="1800"/>
              </a:spcBef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Personnel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Organization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Procedures 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 handling and investigating complaints including possible quality defects </a:t>
            </a: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Investigation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</a:t>
            </a:r>
            <a:r>
              <a:rPr lang="it-IT" sz="2400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Decision-making</a:t>
            </a:r>
            <a:r>
              <a:rPr lang="it-IT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Root 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Cause Analysis and Corrective and Preventative Actions </a:t>
            </a:r>
          </a:p>
          <a:p>
            <a:pPr marL="0" indent="0">
              <a:lnSpc>
                <a:spcPct val="90000"/>
              </a:lnSpc>
              <a:buClr>
                <a:schemeClr val="bg2"/>
              </a:buClr>
              <a:buFont typeface="Arial" pitchFamily="34" charset="0"/>
              <a:buChar char="•"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Product 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Recalls and other potential risk-reducing actions 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sz="2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21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5760" y="240067"/>
            <a:ext cx="11531513" cy="66179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Parte I – Capitolo 9 (1989)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Self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Inspection</a:t>
            </a: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 algn="ctr">
              <a:lnSpc>
                <a:spcPct val="90000"/>
              </a:lnSpc>
              <a:spcBef>
                <a:spcPts val="1800"/>
              </a:spcBef>
              <a:buNone/>
              <a:defRPr/>
            </a:pPr>
            <a:endParaRPr lang="it-IT" sz="2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Self </a:t>
            </a:r>
            <a:r>
              <a:rPr lang="en-US" sz="24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inspections should be conducted in order to monitor the implementation and compliance with Good Manufacturing Practice principles and to propose necessary corrective measures.</a:t>
            </a:r>
            <a:endParaRPr lang="it-IT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just">
              <a:lnSpc>
                <a:spcPct val="90000"/>
              </a:lnSpc>
              <a:buClr>
                <a:schemeClr val="accent2"/>
              </a:buClr>
              <a:buNone/>
              <a:defRPr/>
            </a:pPr>
            <a:endParaRPr lang="it-IT" sz="1000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sz="2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22</a:t>
            </a:fld>
            <a:endParaRPr lang="en-US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6747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234156"/>
            <a:ext cx="10952522" cy="5491777"/>
          </a:xfrm>
        </p:spPr>
        <p:txBody>
          <a:bodyPr>
            <a:normAutofit fontScale="85000" lnSpcReduction="20000"/>
          </a:bodyPr>
          <a:lstStyle/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EU GMP –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Annexes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(1)</a:t>
            </a:r>
          </a:p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en-US" sz="3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Sterile Medicinal Products (2009) (in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Biological active substances and Medicinal Products for Human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(2018)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Radiopharmaceuticals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(2009)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defRPr/>
            </a:pP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Veterinary Medicinal Products other than Immunological Veterinary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5"/>
              <a:defRPr/>
            </a:pP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of Immunological Veterinary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5"/>
              <a:defRPr/>
            </a:pP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Medicinal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Gases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(2010)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5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Herbal Medicinal Products (2009)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23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234156"/>
            <a:ext cx="10952522" cy="5491777"/>
          </a:xfrm>
        </p:spPr>
        <p:txBody>
          <a:bodyPr>
            <a:normAutofit fontScale="70000" lnSpcReduction="20000"/>
          </a:bodyPr>
          <a:lstStyle/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EU GMP –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Annexes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(2)</a:t>
            </a:r>
          </a:p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en-US" sz="34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8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Sampling of starting and packaging materials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8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liquids, creams and ointments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0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</a:t>
            </a:r>
            <a:r>
              <a:rPr lang="en-US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pressurised</a:t>
            </a: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metered dose aerosol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preparations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inhalation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0"/>
              <a:defRPr/>
            </a:pP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Computerized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Systems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0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Use of ionizing radiation in the manufacture of medicinal products (1991)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0"/>
              <a:defRPr/>
            </a:pP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Investigational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Medicinal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Products</a:t>
            </a: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(2010)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0"/>
              <a:defRPr/>
            </a:pPr>
            <a:r>
              <a:rPr lang="en-US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Manufacture of Medicinal Products Derived from Human Blood or Plasma (2011)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24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234156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r>
              <a:rPr lang="it-IT" sz="3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EU GMP – </a:t>
            </a:r>
            <a:r>
              <a:rPr lang="it-IT" sz="2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Annexes</a:t>
            </a:r>
            <a:r>
              <a:rPr lang="it-IT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(3)</a:t>
            </a:r>
          </a:p>
          <a:p>
            <a:pPr marL="609600" indent="-609600" algn="ctr">
              <a:lnSpc>
                <a:spcPct val="90000"/>
              </a:lnSpc>
              <a:buClr>
                <a:srgbClr val="002060"/>
              </a:buClr>
              <a:buNone/>
              <a:defRPr/>
            </a:pPr>
            <a:endParaRPr lang="en-US" sz="28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15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Qualification and validation (2015)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5"/>
              <a:defRPr/>
            </a:pPr>
            <a:r>
              <a:rPr lang="en-US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Certification by a Qualified Person and Batch Release (2015)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5"/>
              <a:defRPr/>
            </a:pP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Real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Time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Release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Testing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Parametric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Release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(2018)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19"/>
              <a:defRPr/>
            </a:pP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Reference and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Retention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Samples</a:t>
            </a:r>
            <a:r>
              <a:rPr lang="it-IT" sz="2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(2006)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25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366223"/>
            <a:ext cx="10952522" cy="5491777"/>
          </a:xfrm>
        </p:spPr>
        <p:txBody>
          <a:bodyPr>
            <a:normAutofit lnSpcReduction="1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190500" indent="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 di prodotti e servizi: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prodotti (principi attivi e medicinali)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servizi (distribuzione, farmacovigilanza, gestione reclami, informazione scientifica)</a:t>
            </a:r>
          </a:p>
          <a:p>
            <a:pPr marL="190500" indent="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Soddisfazione del Cliente: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Pazienti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Medici e Operatori Sanitari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Farmacie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Ospedali e Case di Cura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Grossisti e Distributori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Altre aziende farmaceutiche (principi attivi 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contract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manufacturing)</a:t>
            </a:r>
          </a:p>
          <a:p>
            <a:pPr marL="857250" lvl="1">
              <a:lnSpc>
                <a:spcPct val="8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Autorità Sanitarie 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Regolatorie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90500" indent="0">
              <a:buClr>
                <a:schemeClr val="accent2"/>
              </a:buClr>
              <a:buFont typeface="Arial" pitchFamily="34" charset="0"/>
              <a:buChar char="•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26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366223"/>
            <a:ext cx="10952522" cy="5491777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190500" indent="0">
              <a:buClr>
                <a:schemeClr val="accent2"/>
              </a:buClr>
              <a:buNone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Miglioramento continuo:</a:t>
            </a:r>
          </a:p>
          <a:p>
            <a:pPr marL="857250" lvl="1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Efficacia (capacità di fornire il prodotto o il servizio richiesto)</a:t>
            </a:r>
          </a:p>
          <a:p>
            <a:pPr marL="857250" lvl="1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Efficienza (costi e sostenibilità)</a:t>
            </a:r>
          </a:p>
          <a:p>
            <a:pPr marL="857250" lvl="1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 (livello di qualità / difettosità dei prodotti o servizi)</a:t>
            </a:r>
          </a:p>
          <a:p>
            <a:pPr marL="857250" lvl="1">
              <a:buClr>
                <a:schemeClr val="accent2"/>
              </a:buClr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90500" indent="0">
              <a:buClr>
                <a:schemeClr val="accent2"/>
              </a:buClr>
              <a:buNone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Deve essere messo in atto un sistema per misurare e monitorare il miglioramento continuo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Wingdings" pitchFamily="2" charset="2"/>
              </a:rPr>
              <a:t>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indicatori di prestazione (performance </a:t>
            </a: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indicators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190500" indent="0">
              <a:buClr>
                <a:schemeClr val="accent2"/>
              </a:buClr>
              <a:buFont typeface="Arial" pitchFamily="34" charset="0"/>
              <a:buChar char="•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27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366223"/>
            <a:ext cx="10952522" cy="5491777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Responsabilità e coinvolgimento del management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risorse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Attività produttive (Prodotti e Servizi)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e Monitoraggio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28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817929"/>
            <a:ext cx="10952522" cy="6040072"/>
          </a:xfrm>
        </p:spPr>
        <p:txBody>
          <a:bodyPr>
            <a:normAutofit fontScale="92500" lnSpcReduction="2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Responsabilità e coinvolgimento del management</a:t>
            </a:r>
          </a:p>
          <a:p>
            <a:pPr marL="857250" lvl="1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Sponsorizzazione e supporto al Sistema di Qualità (allineamento del Sistema Qualità ai piani strategici e agli obiettivi economici dell’azienda)</a:t>
            </a:r>
          </a:p>
          <a:p>
            <a:pPr marL="857250" lvl="1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senior management deve essere coinvolto nella definizione e nella gestione del Sistema di Qualità :</a:t>
            </a:r>
          </a:p>
          <a:p>
            <a:pPr marL="1127250" lvl="2">
              <a:lnSpc>
                <a:spcPct val="12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Ruoli e organizzazione</a:t>
            </a:r>
          </a:p>
          <a:p>
            <a:pPr marL="1127250" lvl="2">
              <a:lnSpc>
                <a:spcPct val="12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Obiettivi di miglioramento</a:t>
            </a:r>
          </a:p>
          <a:p>
            <a:pPr marL="1127250" lvl="2">
              <a:lnSpc>
                <a:spcPct val="12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 periodica della efficacia ed efficienza del Sistema</a:t>
            </a:r>
          </a:p>
          <a:p>
            <a:pPr marL="1127250" lvl="2">
              <a:lnSpc>
                <a:spcPct val="120000"/>
              </a:lnSpc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 periodica degli indicatori di qualità, delle non conformità e dei problemi di qualità significativi, risultati degli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audit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interni e delle ispezioni di Autorità e Clienti</a:t>
            </a:r>
          </a:p>
          <a:p>
            <a:pPr marL="857250" lvl="1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senior management deve assicurare le risorse necessarie per la gestione e il funzionamento del Sistema di Qualità</a:t>
            </a: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29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126155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  <a:defRPr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Every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pharmaceutical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established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identity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strenght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purity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and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other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characteristics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designed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ensure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the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required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safety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effectiveness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(FDA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guideline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on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measure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’s or service’s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ability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satisfy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the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customer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’s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stated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or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implied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needs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(FDA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guideline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on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Degree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which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set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inherent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characteristics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or system)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fulfils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requirements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(ISO 9000:2015)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17928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817929"/>
            <a:ext cx="10952522" cy="6040072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Responsabilità e coinvolgimento del management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Una revisione periodica da parte del management (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del Sistema di Qualità deve essere effettuata per:</a:t>
            </a:r>
          </a:p>
          <a:p>
            <a:pPr marL="1104900" lvl="1" indent="-533400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verificare la qualità di prodotti, servizi e processi</a:t>
            </a:r>
          </a:p>
          <a:p>
            <a:pPr marL="1104900" lvl="1" indent="-533400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verificare l’efficacia e l’efficienza del Sistema di Qualità 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30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17929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817929"/>
            <a:ext cx="10952522" cy="6040072"/>
          </a:xfrm>
        </p:spPr>
        <p:txBody>
          <a:bodyPr>
            <a:normAutofit fontScale="77500" lnSpcReduction="2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endParaRPr lang="it-IT" sz="3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4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Risorse </a:t>
            </a: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4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Risorse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Personale (addestramento, qualificazione, motivazione)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Apparecchiature e locali (progettazione, taratura, qualificazione, manutenzione pulizia)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Prodotti (formulazioni, processi)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Materiali (fornitori, specifiche di qualità)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Documentazione, metodi e specifiche di qualità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Conoscenze tecnologiche e scientifiche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Risorse economiche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31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8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817929"/>
            <a:ext cx="10952522" cy="6040072"/>
          </a:xfrm>
        </p:spPr>
        <p:txBody>
          <a:bodyPr>
            <a:normAutofit lnSpcReduction="1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endParaRPr lang="it-IT" sz="3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it-IT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Risorse</a:t>
            </a:r>
          </a:p>
          <a:p>
            <a:pPr marL="800100" indent="-60960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it-IT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Outsourcing</a:t>
            </a: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risorse possono essere identificate all’esterno dell’azienda (fornitori di servizi, produzione e analisi conto terzi, lavoro interinale, etc. )</a:t>
            </a: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L’azienda mantiene la responsabilità delle attività affidate a terzi (svolte all’interno o all’esterno dell’azienda)</a:t>
            </a: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 attività affidate a terzi devono essere regolate da contratti e/o accordi di qualità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32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17928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323947"/>
            <a:ext cx="10952522" cy="6293986"/>
          </a:xfrm>
        </p:spPr>
        <p:txBody>
          <a:bodyPr>
            <a:normAutofit fontScale="40000" lnSpcReduction="2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endParaRPr lang="it-IT" sz="3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Attività produttive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Progettazione e sviluppo di prodotti e processi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Definizione di Design </a:t>
            </a:r>
            <a:r>
              <a:rPr lang="it-IT" sz="6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Space</a:t>
            </a: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it-IT" sz="6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6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Strategy</a:t>
            </a:r>
            <a:endParaRPr lang="it-IT" sz="60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dei materiali (principi attivi, eccipienti, materiali ausiliari, materiali di confezionamento, materiali di imballaggio)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Svolgimento e monitoraggio dei processi produttivi (convalida, controlli in processo, controllo dei parametri critici di processo, registrazione e revisione dei dati processo)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di non conformità / deviazioni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6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modifiche </a:t>
            </a:r>
            <a:endParaRPr lang="it-IT" sz="6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33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817929"/>
            <a:ext cx="10952522" cy="6040072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marL="800100" indent="-609600" algn="ctr">
              <a:buClr>
                <a:schemeClr val="accent2"/>
              </a:buClr>
              <a:buNone/>
            </a:pPr>
            <a:endParaRPr lang="it-IT" sz="3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 algn="ctr"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e Monitoraggio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Analisi dei dati (analisi di tendenza,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revisione del Design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Space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della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Strategy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Audit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interni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Analisi e valutazione dei rischi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 correttive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 preventive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None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34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17928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Elementi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 fontScale="70000" lnSpcReduction="2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4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Funzioni fondamentali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Persona Qualificata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Assicurazione Qualità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Qualità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Produzione / </a:t>
            </a:r>
            <a:r>
              <a:rPr lang="it-IT" sz="3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Operations</a:t>
            </a:r>
            <a:endParaRPr lang="it-IT" sz="37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Acquisti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Logistica / Distribuzione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Ingegneria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Manutenzione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Convalide (tarature, qualifiche, convalida sistemi computerizzati, processi e procedure di pulizia)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Sviluppo (analitico, tecnologico, di processo)</a:t>
            </a:r>
          </a:p>
          <a:p>
            <a:pPr marL="800100" indent="-609600">
              <a:lnSpc>
                <a:spcPct val="8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3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Affari regolatori (azienda, officina farmaceutica)</a:t>
            </a:r>
            <a:endParaRPr lang="en-US" sz="37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35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Organizzazione - Personale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 lnSpcReduction="10000"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Funzioni fondamentali</a:t>
            </a:r>
          </a:p>
          <a:p>
            <a:pPr marL="800100" indent="-6096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Assicurazione Qualità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 Sistema Qualità e supervisione su tutte le attività GMP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della documentazione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Audit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interni ed esterni (a fornitori)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reclami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non conformità (deviazioni &amp; indagini)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CAPA (azioni correttive e preventive)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Addestramento generale sulle GMP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batch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records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(per certificazione lotto)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36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Organizzazione - Personale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Funzioni fondamentali</a:t>
            </a:r>
          </a:p>
          <a:p>
            <a:pPr marL="800100" indent="-6096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Persona Qualificata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Assicurazione delle produzione e distribuzione di principi attivi e medicinali in accordo alle GMP e alla Autorizzazione alla Commercializzazione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Certificazione dei lotti (principi attivi o medicinali) e rilascio sul mercato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Informazione all’Autorità Sanitaria /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Regolatoria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competente relativamente a ogni significativo difetto o problema di qualità dei prodotti sul mercato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37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Organizzazione - Personale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190500" indent="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Funzioni fondamentali</a:t>
            </a:r>
          </a:p>
          <a:p>
            <a:pPr marL="800100" indent="-6096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Controllo Qualità 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Campionamenti (piani, esecuzione)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 analitici 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Convalida dei metodi analitici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Approvazione di materie prime, materiali di confezionamento, intermedi, prodotti sfusi e prodotti finiti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Controlli in processo 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dei fluidi di servizio (acqua, aria compressa, azoto)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Controlli e monitoraggi ambientali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Analisi di tendenza dei risultati analitici</a:t>
            </a:r>
          </a:p>
          <a:p>
            <a:pPr marL="1104900" lvl="1" indent="-5334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Studi di stabilità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38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Organizzazione - Personale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Funzione della Documentazione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Registrazione delle attività secondo GMP e Autorizzazione alla Commercializzazione (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in caso di ispezione delle Autorità)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Descrizione (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per terze parti) del sistema aziendale di implementazione delle GMP e del Sistema di Qualità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Mezzo per la formazione e addestramento del personale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Assicurazione di uniformità di comportamento e di interpretazione delle GMP all’interno dell’azienda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Istruzioni operative dettagliate per evitare errori, difetti di prodotto / servizio e per assicurare la riproducibilità delle attività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39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126155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 di un medicinale / principio attivo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Farmaceutica (purezza chimica e microbiologica, titolo, caratteristiche fisiche, performance tecnologica) 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Regolatoria</a:t>
            </a: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(conformità al dossier di registrazione e alle leggi e norme applicabili)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Medica (sicurezza ed efficacia)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79164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Tipologia di Documentazione</a:t>
            </a:r>
          </a:p>
          <a:p>
            <a:pPr marL="8001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Origine / Fonte :</a:t>
            </a:r>
          </a:p>
          <a:p>
            <a:pPr marL="1070100" lvl="2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Esterna (autorità, associazioni, clienti, casa madre, fornitori, ecc. )</a:t>
            </a:r>
          </a:p>
          <a:p>
            <a:pPr marL="1070100" lvl="2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Interna</a:t>
            </a:r>
          </a:p>
          <a:p>
            <a:pPr marL="8001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Livello gerarchico / contenuto:</a:t>
            </a:r>
          </a:p>
          <a:p>
            <a:pPr marL="1070100" lvl="2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Politiche, Direttive, Linee guida</a:t>
            </a:r>
          </a:p>
          <a:p>
            <a:pPr marL="1070100" lvl="2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Procedure</a:t>
            </a:r>
          </a:p>
          <a:p>
            <a:pPr marL="1070100" lvl="2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Istruzioni (inclusi moduli,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check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list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registri)</a:t>
            </a:r>
          </a:p>
          <a:p>
            <a:pPr marL="1070100" lvl="2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Registrazioni / rapporti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40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 fontScale="47500" lnSpcReduction="20000"/>
          </a:bodyPr>
          <a:lstStyle/>
          <a:p>
            <a:pPr marL="800100" indent="-6096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51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Requisiti GMP per la Documentazione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Contenuto / Lingua e Stile (deve essere idoneo allo scopo a alla popolazione utente)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Aggiornamento / Revisione (devono essere assicurate le necessarie modifiche; revisione periodica)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Approvazione (dalla funzione responsabile dell’attività / processo e dalla funzione Qualità) 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Distribuzione e addestramento (a tutte le parti coinvolte)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Archiviazione / conservazione (di documenti in vigore e obsoleti)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Compilazione delle registrazioni (leggibili, accurate, contemporanee, originali, attribuibili, correzioni fatte in modo “GMP”)</a:t>
            </a:r>
          </a:p>
          <a:p>
            <a:pPr marL="800100" indent="-609600"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Questi requisiti sono validi anche per la documentazione non cartacea ! (file elettronici, fotografie, video, ecc)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41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Prevenzione delle non conformità</a:t>
            </a:r>
          </a:p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moderna interpretazione delle GMP richiede la prevenzione delle non conformità di prodotto e processo</a:t>
            </a: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prevenzione è preferita alla gestione delle non conformità poiché più etica (più sicura per i pazienti) e più economica </a:t>
            </a:r>
          </a:p>
          <a:p>
            <a:pPr marL="800100" indent="-609600">
              <a:lnSpc>
                <a:spcPct val="11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 moderni sistemi di qualità sono progettati per prevenire il più possibile le non conformità ma devono comunque assicurare la gestione degli inevitabili difetti di prodotto e delle deviazioni di processo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42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68931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Non - conformità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8" y="685861"/>
            <a:ext cx="11190389" cy="6040072"/>
          </a:xfrm>
        </p:spPr>
        <p:txBody>
          <a:bodyPr>
            <a:normAutofit/>
          </a:bodyPr>
          <a:lstStyle/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Mezzi e sistemi di prevenzione</a:t>
            </a:r>
          </a:p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Sviluppo prodotto / processo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Documentazione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Selezione e addestramento del personale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Progettazione, test e qualifica / convalida di apparecchiature e processi 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Manutenzione di sistemi, locali e apparecchiature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Selezione e controllo fornitori di materiali e servizi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Audit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interni ed esterni 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 preventive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modifiche</a:t>
            </a:r>
          </a:p>
          <a:p>
            <a:pPr marL="800100" lvl="1" indent="-609600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dei rischi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43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Non - conformità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1104900" lvl="1" indent="-5334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delle non conformità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L’accadere di non conformità (difetti di prodotto o di processo, difetti nei servizi, non conformità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è inevitabile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L’azienda deve essere pronta a gestire le non conformità in modo tempestivo ed efficace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 sistema idoneo ed efficace per identificare e registrare le non conformità e per la comunicazione alle persone responsabili (escalation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 deve essere in atto e periodicamente verificato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L’addestramento delle persone coinvolte, a livelli differenti, nella gestione delle non conformità e sulle possibili conseguenze sui pazienti deve essere assicurato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44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Non - conformità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Mezzi e sistemi di gestione non conformità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Deviazioni  (correlate o no al prodotto)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Riparazione (di apparecchiature e strumenti)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Reclami (tecnici e medici)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Respinti 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Rilavorazioni,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riconfezionamenti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ricontrolli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 (dovuti a difetti di qualità)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Blocco distribuzione / Richiamo lotto / prodotto</a:t>
            </a:r>
          </a:p>
          <a:p>
            <a:pPr marL="800100" lvl="1" indent="-609600">
              <a:lnSpc>
                <a:spcPct val="9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 correttive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45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Non - conformità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 fontScale="92500" lnSpcReduction="10000"/>
          </a:bodyPr>
          <a:lstStyle/>
          <a:p>
            <a:pPr marL="1104900" lvl="1" indent="-533400" algn="ctr">
              <a:lnSpc>
                <a:spcPct val="80000"/>
              </a:lnSpc>
              <a:buClr>
                <a:schemeClr val="accent2"/>
              </a:buClr>
              <a:buNone/>
            </a:pPr>
            <a:r>
              <a:rPr lang="it-IT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Gestione non conformità: procedura</a:t>
            </a:r>
          </a:p>
          <a:p>
            <a:pPr marL="800100" lvl="1" indent="-609600">
              <a:lnSpc>
                <a:spcPct val="8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Ogni non conformità deve essere:</a:t>
            </a: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Immediatamente gestita e corretta (se possibile)</a:t>
            </a: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Valutata per l’impatto sulla qualità dei lotti / prodotti coinvolti</a:t>
            </a: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Tempestivamente comunicata alle persone responsabili in azienda e, se applicabile, alle Autorità Sanitarie /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Regolatorie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Indagata per identificarne la causa e per rimuoverla (con una adatta azione correttiva)</a:t>
            </a: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Registrata con tutte le azioni e decisioni conseguenti per assicurare la tracciabilità (correzioni, indagini, decisioni, azioni correttive)</a:t>
            </a:r>
          </a:p>
          <a:p>
            <a:pPr marL="800100" lvl="1" indent="-609600">
              <a:lnSpc>
                <a:spcPct val="110000"/>
              </a:lnSpc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Valutata periodicamente insieme alle altre non conformità (per identificare eventuali tendenze o ricorrenze)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46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Non - conformità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(Processi e Prodotti)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 </a:t>
            </a:r>
            <a:r>
              <a:rPr lang="it-IT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(Sistema di Qualità Farmaceutico)</a:t>
            </a:r>
          </a:p>
          <a:p>
            <a:pPr marL="8001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Indicatori di Performance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(Processi, Prodotti e Sistema di Qualità Farmaceutico)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47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932851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(EU GMP, capitolo 1.5)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 annuale dei risultati di (per ogni API o medicinale):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Materiali di partenza e di confezionamento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Controlli in processo e sul prodotto finito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Lotti respinti, rilavorati,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riconfezionati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ricontrollati 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Deviazioni significative e risultato delle indagini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Modifiche (composizione, processo, metodi analitici e specifiche)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Variazioni alla Autorizzazione alla Commercializzazione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48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43887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(EU GMP, capitolo 1.5)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Revisione annuale dei risultati di (per ogni API o medicinale):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Studi di Stabilità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Resi, reclami e richiami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 correttive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Impegni post-marketing con le Autorità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Qualifica di apparecchiature e sistemi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Contratti / accordi di qualità con terze parti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49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615921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76957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362139" y="939072"/>
          <a:ext cx="11535135" cy="5404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045"/>
                <a:gridCol w="3091256"/>
                <a:gridCol w="4598834"/>
              </a:tblGrid>
              <a:tr h="589017">
                <a:tc gridSpan="3">
                  <a:txBody>
                    <a:bodyPr/>
                    <a:lstStyle/>
                    <a:p>
                      <a:pPr marL="0" marR="0" indent="0" algn="ctr" defTabSz="4571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latin typeface="Arial" charset="0"/>
                        </a:rPr>
                        <a:t>Evoluzione dell’approccio alla Qualità (le attività si cumulano </a:t>
                      </a:r>
                      <a:r>
                        <a:rPr lang="it-IT" sz="1800" b="1" baseline="0" dirty="0" smtClean="0">
                          <a:latin typeface="Arial" charset="0"/>
                        </a:rPr>
                        <a:t>!!)</a:t>
                      </a:r>
                      <a:endParaRPr lang="it-IT" sz="1800" b="1" dirty="0" smtClean="0">
                        <a:latin typeface="Arial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91699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Funzione / Attività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Periodo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Approccio</a:t>
                      </a:r>
                      <a:endParaRPr lang="it-IT" b="1" dirty="0"/>
                    </a:p>
                  </a:txBody>
                  <a:tcPr/>
                </a:tc>
              </a:tr>
              <a:tr h="788701">
                <a:tc>
                  <a:txBody>
                    <a:bodyPr/>
                    <a:lstStyle/>
                    <a:p>
                      <a:r>
                        <a:rPr lang="it-IT" dirty="0" smtClean="0"/>
                        <a:t>Controllo Qualità e Controlli</a:t>
                      </a:r>
                      <a:r>
                        <a:rPr lang="it-IT" baseline="0" dirty="0" smtClean="0"/>
                        <a:t> in Processo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1970</a:t>
                      </a:r>
                      <a:r>
                        <a:rPr lang="it-IT" baseline="0" dirty="0" smtClean="0"/>
                        <a:t> - 1985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Analisi</a:t>
                      </a:r>
                      <a:r>
                        <a:rPr lang="it-IT" baseline="0" dirty="0" smtClean="0"/>
                        <a:t> di campioni o al 100%</a:t>
                      </a:r>
                      <a:r>
                        <a:rPr lang="it-IT" dirty="0" smtClean="0"/>
                        <a:t> (materiali di partenza, intermedi e prodotto finito</a:t>
                      </a:r>
                      <a:r>
                        <a:rPr lang="it-IT" baseline="0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788701">
                <a:tc>
                  <a:txBody>
                    <a:bodyPr/>
                    <a:lstStyle/>
                    <a:p>
                      <a:r>
                        <a:rPr lang="it-IT" dirty="0" smtClean="0"/>
                        <a:t>Assicurazione Qualità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1985</a:t>
                      </a:r>
                      <a:r>
                        <a:rPr lang="it-IT" baseline="0" dirty="0" smtClean="0"/>
                        <a:t> - 2000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Documentazione,</a:t>
                      </a:r>
                      <a:r>
                        <a:rPr lang="it-IT" baseline="0" dirty="0" smtClean="0"/>
                        <a:t> Addestramento, Qualifiche e Convalide, Manutenzione, Controllo delle Modifiche, ecc.</a:t>
                      </a:r>
                      <a:endParaRPr lang="it-IT" dirty="0"/>
                    </a:p>
                  </a:txBody>
                  <a:tcPr/>
                </a:tc>
              </a:tr>
              <a:tr h="692240">
                <a:tc>
                  <a:txBody>
                    <a:bodyPr/>
                    <a:lstStyle/>
                    <a:p>
                      <a:r>
                        <a:rPr lang="it-IT" dirty="0" smtClean="0"/>
                        <a:t>Gestione del Rischio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2000 - 2010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Identificazione, valutazione, controllo e recisione dei rischi</a:t>
                      </a:r>
                      <a:endParaRPr lang="it-IT" dirty="0"/>
                    </a:p>
                  </a:txBody>
                  <a:tcPr/>
                </a:tc>
              </a:tr>
              <a:tr h="788701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Quality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by</a:t>
                      </a:r>
                      <a:r>
                        <a:rPr lang="it-IT" baseline="0" dirty="0" smtClean="0"/>
                        <a:t> Design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2010 - oggi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Qualità nello</a:t>
                      </a:r>
                      <a:r>
                        <a:rPr lang="it-IT" baseline="0" dirty="0" smtClean="0"/>
                        <a:t> sviluppo del prodotto e del processo produttivo, conoscenza e comprensione del processo produttivo e definizione strategia di controllo</a:t>
                      </a:r>
                      <a:endParaRPr lang="it-IT" dirty="0"/>
                    </a:p>
                  </a:txBody>
                  <a:tcPr/>
                </a:tc>
              </a:tr>
              <a:tr h="788701">
                <a:tc>
                  <a:txBody>
                    <a:bodyPr/>
                    <a:lstStyle/>
                    <a:p>
                      <a:r>
                        <a:rPr lang="it-IT" dirty="0" smtClean="0"/>
                        <a:t>Cultura</a:t>
                      </a:r>
                      <a:r>
                        <a:rPr lang="it-IT" baseline="0" dirty="0" smtClean="0"/>
                        <a:t> della </a:t>
                      </a:r>
                      <a:r>
                        <a:rPr lang="it-IT" dirty="0" smtClean="0"/>
                        <a:t>Qualità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oggi  - ???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Consapevolezza</a:t>
                      </a:r>
                      <a:r>
                        <a:rPr lang="it-IT" baseline="0" dirty="0" smtClean="0"/>
                        <a:t> del personale, qualità attraverso il comportamento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(EU GMP, capitolo 1.5)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Risultati :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Identificazione tendenze (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trends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shifts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capability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analysis</a:t>
            </a: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Identificazione di ricorrenze (deviazioni, reclami, difetti)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Valutazione efficacia di azioni correttive e preventive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Definizione di nuove azioni correttive e preventive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Avvio di modifiche o piani di miglioramento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50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43887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(ICH Q10)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endParaRPr lang="it-IT" sz="2400" dirty="0" smtClean="0">
              <a:latin typeface="Arial" charset="0"/>
            </a:endParaRPr>
          </a:p>
          <a:p>
            <a:pPr marL="800100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Senior management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è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responsabile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adeguatezza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efficacia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del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farmaceutico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Management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deve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valutare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dati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relativi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</a:t>
            </a: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performance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processi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prodotti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performance del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farmaceutico</a:t>
            </a:r>
            <a:endParaRPr lang="it-IT" sz="2800" dirty="0" err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51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588169" y="43887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 </a:t>
            </a:r>
            <a:r>
              <a:rPr lang="it-IT" sz="35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5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(ICH Q10)</a:t>
            </a:r>
          </a:p>
          <a:p>
            <a:pPr marL="800100" indent="-609600" algn="just">
              <a:buClr>
                <a:schemeClr val="accent2"/>
              </a:buClr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management review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dovrebbe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includere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</a:t>
            </a:r>
          </a:p>
          <a:p>
            <a:pPr marL="800100" indent="-609600" algn="just"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risultati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ispezioni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Autorità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Sanitarie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Clienti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degli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audit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interni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e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gli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impegni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 le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Autorità</a:t>
            </a:r>
            <a:r>
              <a:rPr 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Sanitarie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</a:p>
          <a:p>
            <a:pPr marL="800100" indent="-609600" algn="just">
              <a:buClr>
                <a:schemeClr val="accent2"/>
              </a:buClr>
              <a:buFont typeface="Courier New" pitchFamily="49" charset="0"/>
              <a:buChar char="o"/>
            </a:pP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dati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come: </a:t>
            </a: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reclami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richiami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lotto /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prodotto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dati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perfomance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processo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prodotto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</a:p>
          <a:p>
            <a:pPr marL="1070100" lvl="1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efficacia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modifiche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processo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3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prodotto</a:t>
            </a:r>
            <a:endParaRPr lang="en-US" sz="3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52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19188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Review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(ICH Q10)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endParaRPr lang="it-IT" sz="2400" dirty="0" smtClean="0">
              <a:latin typeface="Arial" charset="0"/>
            </a:endParaRPr>
          </a:p>
          <a:p>
            <a:pPr marL="800100" indent="-609600" algn="just">
              <a:buClr>
                <a:schemeClr val="accent2"/>
              </a:buClr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management review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dovrebbe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identificare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azioni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appropriate come: </a:t>
            </a:r>
          </a:p>
          <a:p>
            <a:pPr marL="800100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miglioramenti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processo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produttivo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prodotti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</a:p>
          <a:p>
            <a:pPr marL="800100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l’erogazione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o la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riorganizzazione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risorse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; </a:t>
            </a:r>
          </a:p>
          <a:p>
            <a:pPr marL="800100" indent="-609600" algn="just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l’acquisizione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 la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diffusione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delle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conoscenze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53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438870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1154176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Indicatori di Performance (ICH Q10)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endParaRPr lang="it-IT" sz="2400" dirty="0" smtClean="0">
              <a:latin typeface="Arial" charset="0"/>
            </a:endParaRP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Efficacia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(relativi al livello di raggiungimento degli obiettivi)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Efficienza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(relativi alle risorse usate per raggiungere gli obiettivi) </a:t>
            </a:r>
          </a:p>
          <a:p>
            <a:pPr marL="1504950" lvl="2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(relativi al livello di qualità di prodotti e servizi)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54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862912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indent="-609600" algn="ctr">
              <a:buClr>
                <a:schemeClr val="accent2"/>
              </a:buClr>
              <a:buFont typeface="Wingdings" pitchFamily="2" charset="2"/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Indicatori di Performance (ICH Q10)</a:t>
            </a:r>
          </a:p>
          <a:p>
            <a:pPr marL="800100" indent="-609600">
              <a:buClr>
                <a:schemeClr val="accent2"/>
              </a:buClr>
              <a:buFont typeface="Wingdings" pitchFamily="2" charset="2"/>
              <a:buNone/>
            </a:pPr>
            <a:endParaRPr lang="it-IT" sz="2400" dirty="0" smtClean="0">
              <a:latin typeface="Arial" charset="0"/>
            </a:endParaRPr>
          </a:p>
          <a:p>
            <a:pPr marL="800100" indent="-609600">
              <a:buClr>
                <a:schemeClr val="accent2"/>
              </a:buClr>
              <a:buNone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Esempio : </a:t>
            </a: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processo di gestione dei reclami dal mercato</a:t>
            </a:r>
          </a:p>
          <a:p>
            <a:pPr marL="1104900" lvl="1" indent="-533400">
              <a:buClr>
                <a:schemeClr val="accent2"/>
              </a:buClr>
              <a:buFont typeface="Wingdings" pitchFamily="2" charset="2"/>
              <a:buNone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234950" lvl="1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Efficacia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% reclami indagati nei tempi previsti (es. in 30 giorni)</a:t>
            </a:r>
          </a:p>
          <a:p>
            <a:pPr marL="1234950" lvl="1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Efficienza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ore di indagine / reclamo</a:t>
            </a:r>
          </a:p>
          <a:p>
            <a:pPr marL="1234950" lvl="1" indent="-457200">
              <a:buClr>
                <a:schemeClr val="accent2"/>
              </a:buClr>
              <a:buFontTx/>
              <a:buChar char="o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Qualità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% indagini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cocnluse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con successo (es. con identificazione causa del difetto)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55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685861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Monitoraggio della Qualità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Cultura della Qualità</a:t>
            </a:r>
          </a:p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Dalla </a:t>
            </a: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compliance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alla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consapevolezza 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 al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miglioramento continuo :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Addestramento, coinvolgimento e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consapevolezza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del personale</a:t>
            </a:r>
            <a:endParaRPr lang="it-IT" sz="2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Aumentare la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prevenzione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verso la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reazione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Facilitare la segnalazione e la discussione di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errori e problemi 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Attuare un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processo di risoluzione 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rapida dei problemi e dei difetti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Focus sulla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soddisfazione del cliente (interni ed esterni)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Facilitare e premiare le 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idee di miglioramento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56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68931"/>
            <a:ext cx="10797166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Cultura della Qualità e Miglioramento Continuo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685861"/>
            <a:ext cx="10952522" cy="6040072"/>
          </a:xfrm>
        </p:spPr>
        <p:txBody>
          <a:bodyPr>
            <a:normAutofit/>
          </a:bodyPr>
          <a:lstStyle/>
          <a:p>
            <a:pPr marL="800100" lvl="1" indent="-609600" algn="ctr">
              <a:lnSpc>
                <a:spcPct val="60000"/>
              </a:lnSpc>
              <a:spcBef>
                <a:spcPts val="1800"/>
              </a:spcBef>
              <a:buClr>
                <a:schemeClr val="accent2"/>
              </a:buClr>
              <a:buNone/>
            </a:pP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System –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Maturity</a:t>
            </a: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*</a:t>
            </a: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small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snowball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into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larger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management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becomes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aware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only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when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there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crisis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nearly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always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reactive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willingness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change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3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: more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proactive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the system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increasingly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adverse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trends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makes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meaningful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improvements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Level</a:t>
            </a:r>
            <a:r>
              <a:rPr lang="it-IT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4 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 the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firm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fully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reinforces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vigilant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culture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that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makes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lasting</a:t>
            </a:r>
            <a:r>
              <a:rPr lang="it-IT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improvements</a:t>
            </a:r>
            <a:endParaRPr lang="it-IT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00100" lvl="1" indent="-609600">
              <a:spcBef>
                <a:spcPts val="1800"/>
              </a:spcBef>
              <a:buClr>
                <a:schemeClr val="accent4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*Pink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Sheet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,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October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2018, statement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by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Carmelo Rosa,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Division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Director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US FDA Office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</a:t>
            </a:r>
            <a:r>
              <a:rPr lang="it-IT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Compliance</a:t>
            </a:r>
            <a:endParaRPr lang="it-IT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57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68931"/>
            <a:ext cx="10797166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Cultura della Qualità e Miglioramento Continuo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245701" y="5578476"/>
            <a:ext cx="1142096" cy="669925"/>
          </a:xfrm>
        </p:spPr>
        <p:txBody>
          <a:bodyPr/>
          <a:lstStyle/>
          <a:p>
            <a:fld id="{EEAD9179-7A6B-4268-BEB2-F3B8EB06115B}" type="slidenum">
              <a:rPr lang="en-US" sz="1400" smtClean="0"/>
              <a:pPr/>
              <a:t>58</a:t>
            </a:fld>
            <a:endParaRPr lang="en-US" sz="14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4"/>
          </p:nvPr>
        </p:nvSpPr>
        <p:spPr>
          <a:xfrm>
            <a:off x="972152" y="1232034"/>
            <a:ext cx="10801702" cy="4679423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it-IT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Grazie !</a:t>
            </a:r>
          </a:p>
          <a:p>
            <a:pPr marL="0" lvl="1" indent="0" algn="ctr">
              <a:buNone/>
            </a:pPr>
            <a:endParaRPr lang="it-IT" sz="2700" b="1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lvl="1" indent="0" algn="ctr">
              <a:buNone/>
            </a:pPr>
            <a:r>
              <a:rPr lang="it-IT" sz="27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a.regola@libero.it</a:t>
            </a:r>
            <a:endParaRPr lang="it-IT" sz="27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11967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126155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Perché la Qualità è importante?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Sicurezza ed efficacia del medicinale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Produzione del medicinale (principi attivi)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Compliance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del paziente (medicinali)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Ottenimento e mantenimento delle Autorizzazioni alla Produzione e alla Commercializzazione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Ottenimento e mantenimento del mercato (soddisfazione del cliente)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Stipula e mantenimento di contratti e accordi con aziende terze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6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570937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126155"/>
            <a:ext cx="10952522" cy="5491777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buClr>
                <a:schemeClr val="accent2"/>
              </a:buClr>
              <a:buNone/>
            </a:pPr>
            <a:endParaRPr lang="it-IT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ctr">
              <a:buClr>
                <a:schemeClr val="accent2"/>
              </a:buClr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Sistema di Gestione della Qualità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Management system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direct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and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control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organization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with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regard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quality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(ISO 9000:2015)</a:t>
            </a:r>
          </a:p>
          <a:p>
            <a:pPr marL="609600" indent="-609600">
              <a:buClr>
                <a:schemeClr val="accent2"/>
              </a:buClr>
              <a:buNone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L’insieme delle misure organizzative, procedurali e strutturali in atto per assicurare:</a:t>
            </a: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qualità di prodotti e servizi, </a:t>
            </a: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soddisfazione del cliente,</a:t>
            </a: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il miglioramento continuo</a:t>
            </a: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7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588168"/>
            <a:ext cx="10952522" cy="5491777"/>
          </a:xfrm>
        </p:spPr>
        <p:txBody>
          <a:bodyPr>
            <a:normAutofit/>
          </a:bodyPr>
          <a:lstStyle/>
          <a:p>
            <a:pPr marL="609600" indent="-609600" algn="ctr">
              <a:buClr>
                <a:schemeClr val="accent2"/>
              </a:buClr>
              <a:buNone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Perché un Sistema della Qualità è necessario ?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 assicurare la conformità dei prodotti alle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cGMP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(EU, USA, Giappone, altri Paesi)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 assicurare la conformità dei prodotti alla Autorizzazione alle Commercializzazione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 prevenire difetti / problemi e per instaurare un processo di miglioramento continuo</a:t>
            </a:r>
          </a:p>
          <a:p>
            <a:pPr marL="609600" indent="-60960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Per mettere in atto un sistema per reagire rapidamente ed efficacemente a situazioni di non conformità</a:t>
            </a: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8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601341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Introduzione e Definizioni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88169" y="1588168"/>
            <a:ext cx="10952522" cy="5491777"/>
          </a:xfrm>
        </p:spPr>
        <p:txBody>
          <a:bodyPr>
            <a:normAutofit lnSpcReduction="10000"/>
          </a:bodyPr>
          <a:lstStyle/>
          <a:p>
            <a:pPr marL="19050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Norme obbligatorie</a:t>
            </a: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Norme di Buona Fabbricazione (GMP) e Distribuzione (GDP) Europee</a:t>
            </a: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GMPs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dei Paesi di destinazione</a:t>
            </a: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Leggi che governano i medicinali</a:t>
            </a: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Farmacopee</a:t>
            </a: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Linee guida GMP e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Regolatorie</a:t>
            </a: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190500" indent="0">
              <a:buClr>
                <a:schemeClr val="accent2"/>
              </a:buClr>
              <a:buFont typeface="Arial" pitchFamily="34" charset="0"/>
              <a:buChar char="•"/>
            </a:pPr>
            <a:r>
              <a:rPr lang="it-IT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Norme volontarie</a:t>
            </a: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ISO 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9000 (Sistema di Qualità)</a:t>
            </a: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857250" lvl="1">
              <a:buClr>
                <a:schemeClr val="accent2"/>
              </a:buClr>
              <a:buFont typeface="Courier New" pitchFamily="49" charset="0"/>
              <a:buChar char="o"/>
            </a:pP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Linee guida di associazioni industriali e professionali (PDA, ISPE, BS, IPEC, AFI, EIPG, EFPIA, </a:t>
            </a:r>
            <a:r>
              <a:rPr lang="it-IT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etc</a:t>
            </a:r>
            <a:r>
              <a:rPr lang="it-IT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</a:p>
          <a:p>
            <a:pPr marL="990600" lvl="1" indent="-533400">
              <a:buClr>
                <a:schemeClr val="accent2"/>
              </a:buClr>
              <a:buFont typeface="Courier New" pitchFamily="49" charset="0"/>
              <a:buChar char="o"/>
            </a:pPr>
            <a:endParaRPr lang="it-IT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bg2"/>
              </a:buClr>
              <a:buFont typeface="Courier New" pitchFamily="49" charset="0"/>
              <a:buChar char="o"/>
              <a:defRPr/>
            </a:pPr>
            <a:endParaRPr lang="en-US" sz="24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9179-7A6B-4268-BEB2-F3B8EB06115B}" type="slidenum">
              <a:rPr lang="en-US" sz="1400" smtClean="0"/>
              <a:pPr/>
              <a:t>9</a:t>
            </a:fld>
            <a:endParaRPr lang="en-US" sz="1400" dirty="0"/>
          </a:p>
        </p:txBody>
      </p:sp>
      <p:sp>
        <p:nvSpPr>
          <p:cNvPr id="5" name="Rettangolo 4"/>
          <p:cNvSpPr/>
          <p:nvPr/>
        </p:nvSpPr>
        <p:spPr>
          <a:xfrm>
            <a:off x="743525" y="323947"/>
            <a:ext cx="7659330" cy="49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defRPr/>
            </a:pPr>
            <a:r>
              <a:rPr lang="it-IT" sz="2900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Normative e linee guida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0237" y="220764"/>
            <a:ext cx="2277037" cy="642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67475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yer 2017">
      <a:dk1>
        <a:srgbClr val="000000"/>
      </a:dk1>
      <a:lt1>
        <a:srgbClr val="FFFFFF"/>
      </a:lt1>
      <a:dk2>
        <a:srgbClr val="FF3162"/>
      </a:dk2>
      <a:lt2>
        <a:srgbClr val="624963"/>
      </a:lt2>
      <a:accent1>
        <a:srgbClr val="10384F"/>
      </a:accent1>
      <a:accent2>
        <a:srgbClr val="00BCFF"/>
      </a:accent2>
      <a:accent3>
        <a:srgbClr val="004422"/>
      </a:accent3>
      <a:accent4>
        <a:srgbClr val="89D329"/>
      </a:accent4>
      <a:accent5>
        <a:srgbClr val="443247"/>
      </a:accent5>
      <a:accent6>
        <a:srgbClr val="D30F4B"/>
      </a:accent6>
      <a:hlink>
        <a:srgbClr val="00BCFF"/>
      </a:hlink>
      <a:folHlink>
        <a:srgbClr val="89D329"/>
      </a:folHlink>
    </a:clrScheme>
    <a:fontScheme name="Arial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13497</TotalTime>
  <Words>3397</Words>
  <Application>Microsoft Office PowerPoint</Application>
  <PresentationFormat>Personalizzato</PresentationFormat>
  <Paragraphs>646</Paragraphs>
  <Slides>58</Slides>
  <Notes>57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58</vt:i4>
      </vt:variant>
    </vt:vector>
  </HeadingPairs>
  <TitlesOfParts>
    <vt:vector size="59" baseType="lpstr">
      <vt:lpstr>Sezione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</vt:vector>
  </TitlesOfParts>
  <Company>Bayer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consetetur</dc:title>
  <dc:creator>Sonja Halacz</dc:creator>
  <cp:lastModifiedBy>Pc</cp:lastModifiedBy>
  <cp:revision>426</cp:revision>
  <cp:lastPrinted>2017-10-23T10:44:12Z</cp:lastPrinted>
  <dcterms:created xsi:type="dcterms:W3CDTF">2017-11-17T11:33:08Z</dcterms:created>
  <dcterms:modified xsi:type="dcterms:W3CDTF">2020-10-31T18:19:20Z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LabelPos">
    <vt:lpwstr>836;514;810;514;854;514</vt:lpwstr>
  </property>
</Properties>
</file>