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4" r:id="rId4"/>
    <p:sldId id="283" r:id="rId5"/>
    <p:sldId id="269" r:id="rId6"/>
    <p:sldId id="284" r:id="rId7"/>
    <p:sldId id="273" r:id="rId8"/>
    <p:sldId id="266" r:id="rId9"/>
    <p:sldId id="285" r:id="rId10"/>
    <p:sldId id="264" r:id="rId11"/>
    <p:sldId id="270" r:id="rId12"/>
    <p:sldId id="271" r:id="rId13"/>
    <p:sldId id="272" r:id="rId14"/>
    <p:sldId id="279" r:id="rId15"/>
    <p:sldId id="286" r:id="rId16"/>
    <p:sldId id="267" r:id="rId17"/>
    <p:sldId id="275" r:id="rId18"/>
    <p:sldId id="281" r:id="rId19"/>
    <p:sldId id="287" r:id="rId20"/>
    <p:sldId id="260" r:id="rId21"/>
    <p:sldId id="268" r:id="rId22"/>
    <p:sldId id="261" r:id="rId23"/>
    <p:sldId id="265" r:id="rId24"/>
    <p:sldId id="288" r:id="rId25"/>
    <p:sldId id="278" r:id="rId26"/>
    <p:sldId id="263" r:id="rId27"/>
    <p:sldId id="276" r:id="rId28"/>
  </p:sldIdLst>
  <p:sldSz cx="9144000" cy="6858000" type="screen4x3"/>
  <p:notesSz cx="6858000" cy="9144000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  <a:srgbClr val="FF3399"/>
    <a:srgbClr val="FF0000"/>
    <a:srgbClr val="FFFFCC"/>
    <a:srgbClr val="009900"/>
    <a:srgbClr val="3399FF"/>
    <a:srgbClr val="66CCFF"/>
    <a:srgbClr val="66FF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78" autoAdjust="0"/>
    <p:restoredTop sz="86482" autoAdjust="0"/>
  </p:normalViewPr>
  <p:slideViewPr>
    <p:cSldViewPr>
      <p:cViewPr varScale="1">
        <p:scale>
          <a:sx n="66" d="100"/>
          <a:sy n="66" d="100"/>
        </p:scale>
        <p:origin x="59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058D2-6D37-4A28-9B1B-08A303AD4A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889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6D3CE-C700-4A36-B67C-4C32D37D67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0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16E4E-061D-4055-A109-3EB1168013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1186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7E7D3-1132-4626-AFCD-8E809CC398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9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1B43E-0765-452A-9C34-E5716A44C6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0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BDD6C-E19D-4551-93CA-C3B79A8A7C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9653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2CAA1-2FC2-45BC-887C-93CCBA2C01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896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2C7F0-5078-45EA-BF53-F4237B098B3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49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9ED06-DCB1-4875-B854-C89A6AD7821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7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5BB37-E85A-4347-A2A6-595718ACC3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31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C5441-1DE0-42D7-9B96-F63DB3AFA0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695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B94F7CC7-4F81-4F9A-A536-90FEA0358E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17376" y="450523"/>
            <a:ext cx="8569325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RESA DI UNA REAZIONE CHIMICA</a:t>
            </a:r>
            <a:r>
              <a:rPr lang="it-IT" altLang="it-IT" sz="3200" b="1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it-IT" altLang="it-IT" sz="1800" dirty="0" smtClean="0">
                <a:solidFill>
                  <a:schemeClr val="bg1"/>
                </a:solidFill>
              </a:rPr>
              <a:t>ver. 04.11.20</a:t>
            </a:r>
            <a:endParaRPr lang="it-IT" altLang="it-IT" sz="1800" b="1" u="sng" dirty="0" smtClean="0">
              <a:solidFill>
                <a:schemeClr val="tx2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39552" y="1556792"/>
            <a:ext cx="8305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altLang="it-IT" sz="2400" dirty="0" smtClean="0">
                <a:solidFill>
                  <a:schemeClr val="tx2"/>
                </a:solidFill>
              </a:rPr>
              <a:t>IN MOLTE OPERAZIONI CHIMICHE E SOPRATTUTTO QUANDO SI ESEGUONO </a:t>
            </a:r>
          </a:p>
          <a:p>
            <a:pPr algn="l"/>
            <a:r>
              <a:rPr lang="it-IT" altLang="it-IT" sz="2400" dirty="0">
                <a:solidFill>
                  <a:schemeClr val="tx2"/>
                </a:solidFill>
              </a:rPr>
              <a:t>SINTESI, </a:t>
            </a:r>
            <a:r>
              <a:rPr lang="it-IT" altLang="it-IT" sz="2400" dirty="0" smtClean="0">
                <a:solidFill>
                  <a:schemeClr val="tx2"/>
                </a:solidFill>
              </a:rPr>
              <a:t>PURIFICAZIONI, TRAVASI, PESATE,</a:t>
            </a:r>
          </a:p>
          <a:p>
            <a:pPr algn="l"/>
            <a:r>
              <a:rPr lang="it-IT" altLang="it-IT" sz="2400" dirty="0" smtClean="0">
                <a:solidFill>
                  <a:schemeClr val="tx2"/>
                </a:solidFill>
              </a:rPr>
              <a:t>ESTRAZIONI, FILTRAZIONI, PRECIPITAZIONI, CENTRIFUGAZIONI, DECANTAZIONI,…  </a:t>
            </a:r>
          </a:p>
          <a:p>
            <a:pPr algn="l"/>
            <a:endParaRPr lang="it-IT" altLang="it-IT" sz="2400" dirty="0">
              <a:solidFill>
                <a:schemeClr val="tx2"/>
              </a:solidFill>
            </a:endParaRPr>
          </a:p>
          <a:p>
            <a:pPr algn="l"/>
            <a:r>
              <a:rPr lang="it-IT" alt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 </a:t>
            </a:r>
            <a:r>
              <a:rPr lang="it-IT" altLang="it-IT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INEVITABILE</a:t>
            </a:r>
            <a:r>
              <a:rPr lang="it-IT" alt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OTTENERE UNA QUANTITÀ DI PRODOTTI INFERIORE A QUELLA </a:t>
            </a:r>
            <a:r>
              <a:rPr lang="it-IT" alt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TEORICA!!! </a:t>
            </a:r>
            <a:endPara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124744"/>
            <a:ext cx="8135937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it-IT" sz="2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2) per i motivi legati alle operazioni pratiche che si eseguono.</a:t>
            </a:r>
            <a:br>
              <a:rPr lang="it-IT" sz="2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it-IT" sz="2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/>
            </a:r>
            <a:br>
              <a:rPr lang="it-IT" sz="2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it-IT" sz="2400" dirty="0" smtClean="0">
                <a:solidFill>
                  <a:srgbClr val="0000FF"/>
                </a:solidFill>
                <a:cs typeface="Times New Roman" pitchFamily="18" charset="0"/>
              </a:rPr>
              <a:t>Operare col massimo dell’attenzione</a:t>
            </a:r>
            <a:r>
              <a:rPr lang="it-IT" sz="2400" dirty="0" smtClean="0">
                <a:solidFill>
                  <a:schemeClr val="tx1"/>
                </a:solidFill>
                <a:cs typeface="Times New Roman" pitchFamily="18" charset="0"/>
              </a:rPr>
              <a:t> per perdere la minima quantità di prodotto.</a:t>
            </a:r>
            <a:br>
              <a:rPr lang="it-IT" sz="24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it-IT" sz="2400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it-IT" sz="2400" dirty="0" smtClean="0">
                <a:solidFill>
                  <a:schemeClr val="tx1"/>
                </a:solidFill>
                <a:cs typeface="Times New Roman" pitchFamily="18" charset="0"/>
              </a:rPr>
            </a:br>
            <a:endParaRPr lang="it-IT" sz="2400" dirty="0" smtClean="0">
              <a:solidFill>
                <a:schemeClr val="tx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39552" y="2420888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rgbClr val="0000FF"/>
                </a:solidFill>
                <a:cs typeface="Times New Roman" pitchFamily="18" charset="0"/>
              </a:rPr>
              <a:t>Cambiare </a:t>
            </a:r>
            <a:r>
              <a:rPr lang="it-IT" sz="2400" dirty="0" smtClean="0">
                <a:solidFill>
                  <a:srgbClr val="0000FF"/>
                </a:solidFill>
                <a:cs typeface="Times New Roman" pitchFamily="18" charset="0"/>
              </a:rPr>
              <a:t>metodologia: </a:t>
            </a:r>
            <a:r>
              <a:rPr lang="it-IT" sz="2400" dirty="0" smtClean="0">
                <a:cs typeface="Times New Roman" pitchFamily="18" charset="0"/>
              </a:rPr>
              <a:t>(solventi</a:t>
            </a:r>
            <a:r>
              <a:rPr lang="it-IT" sz="2400" dirty="0">
                <a:cs typeface="Times New Roman" pitchFamily="18" charset="0"/>
              </a:rPr>
              <a:t>, T, P, concentrazioni, apparecchiature di forma e volume adeguati</a:t>
            </a:r>
            <a:r>
              <a:rPr lang="it-IT" sz="2400" dirty="0" smtClean="0">
                <a:cs typeface="Times New Roman" pitchFamily="18" charset="0"/>
              </a:rPr>
              <a:t>,...) Se il volume dei recipienti è troppo grande, il prodotto si disperde e non si recupera totalmente. Se il volume è troppo piccolo, prodotti e reattivi rischiano di cadere fuori.</a:t>
            </a:r>
            <a:endParaRPr lang="it-IT" sz="2400" dirty="0" smtClean="0"/>
          </a:p>
        </p:txBody>
      </p:sp>
      <p:sp>
        <p:nvSpPr>
          <p:cNvPr id="3" name="Rettangolo 2"/>
          <p:cNvSpPr/>
          <p:nvPr/>
        </p:nvSpPr>
        <p:spPr>
          <a:xfrm>
            <a:off x="539552" y="472514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rgbClr val="0000FF"/>
                </a:solidFill>
                <a:cs typeface="Times New Roman" pitchFamily="18" charset="0"/>
              </a:rPr>
              <a:t>Valutare </a:t>
            </a:r>
            <a:r>
              <a:rPr lang="it-IT" sz="2400" dirty="0" smtClean="0">
                <a:solidFill>
                  <a:srgbClr val="0000FF"/>
                </a:solidFill>
                <a:cs typeface="Times New Roman" pitchFamily="18" charset="0"/>
              </a:rPr>
              <a:t>sempre il </a:t>
            </a:r>
            <a:r>
              <a:rPr lang="it-IT" sz="2400" dirty="0">
                <a:solidFill>
                  <a:srgbClr val="0000FF"/>
                </a:solidFill>
                <a:cs typeface="Times New Roman" pitchFamily="18" charset="0"/>
              </a:rPr>
              <a:t>rapporto qualità / </a:t>
            </a:r>
            <a:r>
              <a:rPr lang="it-IT" sz="2400" dirty="0" smtClean="0">
                <a:solidFill>
                  <a:srgbClr val="0000FF"/>
                </a:solidFill>
                <a:cs typeface="Times New Roman" pitchFamily="18" charset="0"/>
              </a:rPr>
              <a:t>quantità</a:t>
            </a:r>
            <a:endParaRPr lang="it-IT" sz="2400" dirty="0">
              <a:solidFill>
                <a:srgbClr val="0000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1026"/>
          <p:cNvSpPr>
            <a:spLocks noChangeArrowheads="1" noChangeShapeType="1" noTextEdit="1"/>
          </p:cNvSpPr>
          <p:nvPr/>
        </p:nvSpPr>
        <p:spPr bwMode="auto">
          <a:xfrm>
            <a:off x="1897088" y="401960"/>
            <a:ext cx="540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Calcolo della </a:t>
            </a:r>
            <a:r>
              <a:rPr lang="it-IT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resa in una sintesi</a:t>
            </a:r>
            <a:endParaRPr lang="it-IT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 Black"/>
            </a:endParaRPr>
          </a:p>
        </p:txBody>
      </p:sp>
      <p:sp>
        <p:nvSpPr>
          <p:cNvPr id="16387" name="Rectangle 1027"/>
          <p:cNvSpPr>
            <a:spLocks noChangeArrowheads="1"/>
          </p:cNvSpPr>
          <p:nvPr/>
        </p:nvSpPr>
        <p:spPr bwMode="auto">
          <a:xfrm>
            <a:off x="539552" y="1412776"/>
            <a:ext cx="8199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400" dirty="0">
                <a:cs typeface="Times New Roman" pitchFamily="18" charset="0"/>
              </a:rPr>
              <a:t>1) Bisogna conoscere esattamente la stechiometria della reazione e verificare se </a:t>
            </a:r>
            <a:r>
              <a:rPr lang="it-IT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uno dei reattivi risulta in difetto.</a:t>
            </a:r>
            <a:r>
              <a:rPr lang="it-IT" sz="2400" dirty="0">
                <a:cs typeface="Times New Roman" pitchFamily="18" charset="0"/>
              </a:rPr>
              <a:t> </a:t>
            </a:r>
          </a:p>
        </p:txBody>
      </p:sp>
      <p:sp>
        <p:nvSpPr>
          <p:cNvPr id="16388" name="Text Box 1028"/>
          <p:cNvSpPr txBox="1">
            <a:spLocks noChangeArrowheads="1"/>
          </p:cNvSpPr>
          <p:nvPr/>
        </p:nvSpPr>
        <p:spPr bwMode="auto">
          <a:xfrm>
            <a:off x="755576" y="2636912"/>
            <a:ext cx="762158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/>
              <a:t>Es. nella reazione: CO</a:t>
            </a:r>
            <a:r>
              <a:rPr lang="it-IT" altLang="it-IT" sz="2400" baseline="-25000" dirty="0"/>
              <a:t>2</a:t>
            </a:r>
            <a:r>
              <a:rPr lang="it-IT" altLang="it-IT" sz="2400" dirty="0"/>
              <a:t> + Ca(OH)</a:t>
            </a:r>
            <a:r>
              <a:rPr lang="it-IT" altLang="it-IT" sz="2400" baseline="-25000" dirty="0"/>
              <a:t>2</a:t>
            </a:r>
            <a:r>
              <a:rPr lang="it-IT" altLang="it-IT" sz="2400" dirty="0"/>
              <a:t>          CaCO</a:t>
            </a:r>
            <a:r>
              <a:rPr lang="it-IT" altLang="it-IT" sz="2400" baseline="-25000" dirty="0"/>
              <a:t>3</a:t>
            </a:r>
            <a:r>
              <a:rPr lang="it-IT" altLang="it-IT" sz="2400" dirty="0"/>
              <a:t> + H</a:t>
            </a:r>
            <a:r>
              <a:rPr lang="it-IT" altLang="it-IT" sz="2400" baseline="-25000" dirty="0"/>
              <a:t>2</a:t>
            </a:r>
            <a:r>
              <a:rPr lang="it-IT" altLang="it-IT" sz="2400" dirty="0"/>
              <a:t>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/>
              <a:t>mescolando 22 g di CO</a:t>
            </a:r>
            <a:r>
              <a:rPr lang="it-IT" altLang="it-IT" sz="2400" baseline="-25000" dirty="0"/>
              <a:t>2</a:t>
            </a:r>
            <a:r>
              <a:rPr lang="it-IT" altLang="it-IT" sz="2400" dirty="0"/>
              <a:t> con 37 g di Ca(OH)</a:t>
            </a:r>
            <a:r>
              <a:rPr lang="it-IT" altLang="it-IT" sz="2400" baseline="-25000" dirty="0"/>
              <a:t>2</a:t>
            </a:r>
            <a:r>
              <a:rPr lang="it-IT" altLang="it-IT" sz="2400" dirty="0"/>
              <a:t> si ottengono 50 g di CaCO</a:t>
            </a:r>
            <a:r>
              <a:rPr lang="it-IT" altLang="it-IT" sz="2400" baseline="-25000" dirty="0"/>
              <a:t>3</a:t>
            </a:r>
            <a:r>
              <a:rPr lang="it-IT" altLang="it-IT" sz="2400" dirty="0"/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/>
              <a:t>Determinare </a:t>
            </a:r>
            <a:r>
              <a:rPr lang="it-IT" altLang="it-IT" sz="2400" dirty="0" smtClean="0"/>
              <a:t>se esiste un reattivo limitante e la </a:t>
            </a:r>
            <a:r>
              <a:rPr lang="it-IT" altLang="it-IT" sz="2400" dirty="0"/>
              <a:t>resa % della reazione.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5292080" y="2924944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71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27584" y="620688"/>
            <a:ext cx="6480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</a:rPr>
              <a:t>rapporto stechiometrico</a:t>
            </a:r>
            <a:r>
              <a:rPr lang="it-IT" altLang="it-IT" sz="2400" b="1" dirty="0">
                <a:solidFill>
                  <a:srgbClr val="FF0000"/>
                </a:solidFill>
              </a:rPr>
              <a:t> </a:t>
            </a:r>
            <a:r>
              <a:rPr lang="it-IT" altLang="it-IT" sz="2400" b="1" u="sng" dirty="0" smtClean="0">
                <a:solidFill>
                  <a:srgbClr val="FF0000"/>
                </a:solidFill>
              </a:rPr>
              <a:t>teorico</a:t>
            </a:r>
            <a:r>
              <a:rPr lang="it-IT" altLang="it-IT" sz="2400" dirty="0" smtClean="0">
                <a:solidFill>
                  <a:srgbClr val="FF0000"/>
                </a:solidFill>
              </a:rPr>
              <a:t> tra reattivi 1:1</a:t>
            </a:r>
            <a:endParaRPr lang="it-IT" altLang="it-IT" sz="2400" dirty="0">
              <a:solidFill>
                <a:srgbClr val="FF0000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27584" y="1484784"/>
            <a:ext cx="7391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FFFFCC"/>
                </a:solidFill>
              </a:rPr>
              <a:t>moli </a:t>
            </a:r>
            <a:r>
              <a:rPr lang="it-IT" altLang="it-IT" sz="2400" dirty="0">
                <a:solidFill>
                  <a:srgbClr val="FFFFCC"/>
                </a:solidFill>
              </a:rPr>
              <a:t>fatte reagire </a:t>
            </a:r>
            <a:r>
              <a:rPr lang="it-IT" altLang="it-IT" sz="2400" b="1" u="sng" dirty="0" smtClean="0">
                <a:solidFill>
                  <a:srgbClr val="FFFFCC"/>
                </a:solidFill>
              </a:rPr>
              <a:t>realmente</a:t>
            </a:r>
            <a:r>
              <a:rPr lang="it-IT" altLang="it-IT" sz="2400" dirty="0" smtClean="0">
                <a:solidFill>
                  <a:srgbClr val="FFFFCC"/>
                </a:solidFill>
              </a:rPr>
              <a:t> </a:t>
            </a:r>
            <a:endParaRPr lang="it-IT" altLang="it-IT" sz="2400" dirty="0">
              <a:solidFill>
                <a:srgbClr val="FFFFCC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/>
              <a:t>moli CO</a:t>
            </a:r>
            <a:r>
              <a:rPr lang="it-IT" altLang="it-IT" sz="2400" baseline="-25000" dirty="0"/>
              <a:t>2</a:t>
            </a:r>
            <a:r>
              <a:rPr lang="it-IT" altLang="it-IT" sz="2400" dirty="0"/>
              <a:t> : 22g /44 (</a:t>
            </a:r>
            <a:r>
              <a:rPr lang="it-IT" altLang="it-IT" sz="2400" dirty="0" smtClean="0"/>
              <a:t>g mol</a:t>
            </a:r>
            <a:r>
              <a:rPr lang="it-IT" altLang="it-IT" sz="2400" baseline="30000" dirty="0" smtClean="0"/>
              <a:t>-1</a:t>
            </a:r>
            <a:r>
              <a:rPr lang="it-IT" altLang="it-IT" sz="2400" dirty="0" smtClean="0"/>
              <a:t>) </a:t>
            </a:r>
            <a:r>
              <a:rPr lang="it-IT" altLang="it-IT" sz="2400" dirty="0"/>
              <a:t>= </a:t>
            </a:r>
            <a:r>
              <a:rPr lang="it-IT" altLang="it-IT" sz="2400" dirty="0" smtClean="0"/>
              <a:t>0.50 </a:t>
            </a:r>
            <a:r>
              <a:rPr lang="it-IT" altLang="it-IT" sz="2400" dirty="0" err="1"/>
              <a:t>mol</a:t>
            </a:r>
            <a:endParaRPr lang="it-IT" altLang="it-IT" sz="24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/>
              <a:t>moli Ca(OH)</a:t>
            </a:r>
            <a:r>
              <a:rPr lang="it-IT" altLang="it-IT" sz="2400" baseline="-25000" dirty="0"/>
              <a:t>2</a:t>
            </a:r>
            <a:r>
              <a:rPr lang="it-IT" altLang="it-IT" sz="2400" dirty="0"/>
              <a:t> : 37g /74 (</a:t>
            </a:r>
            <a:r>
              <a:rPr lang="it-IT" altLang="it-IT" sz="2400" dirty="0" smtClean="0"/>
              <a:t>g mol</a:t>
            </a:r>
            <a:r>
              <a:rPr lang="it-IT" altLang="it-IT" sz="2400" baseline="30000" dirty="0" smtClean="0"/>
              <a:t>-1</a:t>
            </a:r>
            <a:r>
              <a:rPr lang="it-IT" altLang="it-IT" sz="2400" dirty="0" smtClean="0"/>
              <a:t>) </a:t>
            </a:r>
            <a:r>
              <a:rPr lang="it-IT" altLang="it-IT" sz="2400" dirty="0"/>
              <a:t>= </a:t>
            </a:r>
            <a:r>
              <a:rPr lang="it-IT" altLang="it-IT" sz="2400" dirty="0" smtClean="0"/>
              <a:t>0.50 </a:t>
            </a:r>
            <a:r>
              <a:rPr lang="it-IT" altLang="it-IT" sz="2400" dirty="0" err="1"/>
              <a:t>mol</a:t>
            </a:r>
            <a:endParaRPr lang="it-IT" altLang="it-IT" sz="2400" dirty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27584" y="4725144"/>
            <a:ext cx="6480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33CC"/>
                </a:solidFill>
              </a:rPr>
              <a:t>moli che </a:t>
            </a:r>
            <a:r>
              <a:rPr lang="it-IT" altLang="it-IT" sz="2400" dirty="0" smtClean="0">
                <a:solidFill>
                  <a:srgbClr val="0033CC"/>
                </a:solidFill>
              </a:rPr>
              <a:t>dovrebbero </a:t>
            </a:r>
            <a:r>
              <a:rPr lang="it-IT" altLang="it-IT" sz="2400" dirty="0">
                <a:solidFill>
                  <a:srgbClr val="0033CC"/>
                </a:solidFill>
              </a:rPr>
              <a:t>formarsi di CaCO</a:t>
            </a:r>
            <a:r>
              <a:rPr lang="it-IT" altLang="it-IT" sz="2400" baseline="-25000" dirty="0">
                <a:solidFill>
                  <a:srgbClr val="0033CC"/>
                </a:solidFill>
              </a:rPr>
              <a:t>3</a:t>
            </a:r>
            <a:r>
              <a:rPr lang="it-IT" altLang="it-IT" sz="2400" dirty="0">
                <a:solidFill>
                  <a:srgbClr val="0033CC"/>
                </a:solidFill>
              </a:rPr>
              <a:t> </a:t>
            </a:r>
            <a:r>
              <a:rPr lang="it-IT" altLang="it-IT" sz="2400" dirty="0" smtClean="0">
                <a:solidFill>
                  <a:srgbClr val="0033CC"/>
                </a:solidFill>
              </a:rPr>
              <a:t>= 0.50 </a:t>
            </a:r>
            <a:endParaRPr lang="it-IT" altLang="it-IT" sz="2400" dirty="0">
              <a:solidFill>
                <a:srgbClr val="0033CC"/>
              </a:solidFill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827584" y="159272"/>
            <a:ext cx="4610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CO</a:t>
            </a:r>
            <a:r>
              <a:rPr lang="it-IT" altLang="it-IT" sz="2400" baseline="-25000"/>
              <a:t>2</a:t>
            </a:r>
            <a:r>
              <a:rPr lang="it-IT" altLang="it-IT" sz="2400"/>
              <a:t> + Ca(OH)</a:t>
            </a:r>
            <a:r>
              <a:rPr lang="it-IT" altLang="it-IT" sz="2400" baseline="-25000"/>
              <a:t>2</a:t>
            </a:r>
            <a:r>
              <a:rPr lang="it-IT" altLang="it-IT" sz="2400"/>
              <a:t> </a:t>
            </a:r>
            <a:r>
              <a:rPr lang="it-IT" altLang="it-IT" sz="2400">
                <a:sym typeface="Wingdings" pitchFamily="2" charset="2"/>
              </a:rPr>
              <a:t>         </a:t>
            </a:r>
            <a:r>
              <a:rPr lang="it-IT" altLang="it-IT" sz="2400"/>
              <a:t>CaCO</a:t>
            </a:r>
            <a:r>
              <a:rPr lang="it-IT" altLang="it-IT" sz="2400" baseline="-25000"/>
              <a:t>3</a:t>
            </a:r>
            <a:r>
              <a:rPr lang="it-IT" altLang="it-IT" sz="2400"/>
              <a:t> + H</a:t>
            </a:r>
            <a:r>
              <a:rPr lang="it-IT" altLang="it-IT" sz="2400" baseline="-25000"/>
              <a:t>2</a:t>
            </a:r>
            <a:r>
              <a:rPr lang="it-IT" altLang="it-IT" sz="2400"/>
              <a:t>O</a:t>
            </a:r>
          </a:p>
        </p:txBody>
      </p:sp>
      <p:sp>
        <p:nvSpPr>
          <p:cNvPr id="9224" name="Line 9"/>
          <p:cNvSpPr>
            <a:spLocks noChangeShapeType="1"/>
          </p:cNvSpPr>
          <p:nvPr/>
        </p:nvSpPr>
        <p:spPr bwMode="auto">
          <a:xfrm>
            <a:off x="3059832" y="404664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827584" y="3356992"/>
            <a:ext cx="6229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0099"/>
                </a:solidFill>
              </a:rPr>
              <a:t>rapporto stechiometrico</a:t>
            </a:r>
            <a:r>
              <a:rPr lang="it-IT" altLang="it-IT" sz="2400" b="1" dirty="0">
                <a:solidFill>
                  <a:srgbClr val="000099"/>
                </a:solidFill>
              </a:rPr>
              <a:t> </a:t>
            </a:r>
            <a:r>
              <a:rPr lang="it-IT" altLang="it-IT" sz="2400" b="1" dirty="0" smtClean="0">
                <a:solidFill>
                  <a:srgbClr val="000099"/>
                </a:solidFill>
              </a:rPr>
              <a:t>reale</a:t>
            </a:r>
            <a:r>
              <a:rPr lang="it-IT" altLang="it-IT" sz="2400" dirty="0" smtClean="0">
                <a:solidFill>
                  <a:srgbClr val="000099"/>
                </a:solidFill>
              </a:rPr>
              <a:t> tra reattivi 1:1</a:t>
            </a:r>
            <a:endParaRPr lang="it-IT" altLang="it-IT" sz="2400" dirty="0">
              <a:solidFill>
                <a:srgbClr val="000099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827584" y="4005064"/>
            <a:ext cx="6229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3399"/>
                </a:solidFill>
              </a:rPr>
              <a:t>non </a:t>
            </a:r>
            <a:r>
              <a:rPr lang="it-IT" sz="2400" b="1" dirty="0" err="1" smtClean="0">
                <a:solidFill>
                  <a:srgbClr val="FF3399"/>
                </a:solidFill>
              </a:rPr>
              <a:t>c'e'</a:t>
            </a:r>
            <a:r>
              <a:rPr lang="it-IT" sz="2400" b="1" dirty="0" smtClean="0">
                <a:solidFill>
                  <a:srgbClr val="FF3399"/>
                </a:solidFill>
              </a:rPr>
              <a:t> reattivo limitante!!!</a:t>
            </a:r>
            <a:endParaRPr lang="it-IT" sz="2400" b="1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17412" grpId="0"/>
      <p:bldP spid="9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468040" y="2636391"/>
            <a:ext cx="8424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/>
              <a:t>Se si fossero ottenuti 40 g </a:t>
            </a:r>
            <a:r>
              <a:rPr lang="it-IT" altLang="it-IT" sz="2400" dirty="0" smtClean="0"/>
              <a:t>di CaCO</a:t>
            </a:r>
            <a:r>
              <a:rPr lang="it-IT" altLang="it-IT" sz="2400" baseline="-25000" dirty="0" smtClean="0"/>
              <a:t>3</a:t>
            </a:r>
            <a:r>
              <a:rPr lang="it-IT" altLang="it-IT" sz="2400" dirty="0" smtClean="0"/>
              <a:t>, quale </a:t>
            </a:r>
            <a:r>
              <a:rPr lang="it-IT" altLang="it-IT" sz="2400" dirty="0"/>
              <a:t>sarebbe stata la resa % della reazione ?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331640" y="3573016"/>
            <a:ext cx="6172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</a:rPr>
              <a:t>RESA = </a:t>
            </a:r>
            <a:r>
              <a:rPr lang="it-IT" altLang="it-IT" sz="2400" dirty="0" smtClean="0">
                <a:solidFill>
                  <a:srgbClr val="FF0000"/>
                </a:solidFill>
              </a:rPr>
              <a:t>40 g /50 g </a:t>
            </a:r>
            <a:r>
              <a:rPr lang="it-IT" altLang="it-IT" sz="2400" dirty="0">
                <a:solidFill>
                  <a:srgbClr val="FF0000"/>
                </a:solidFill>
              </a:rPr>
              <a:t>= 0.80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33CC"/>
                </a:solidFill>
              </a:rPr>
              <a:t>RESA % = 80 %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7544" y="260648"/>
            <a:ext cx="755967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/>
              <a:t>moli realmente ottenute: </a:t>
            </a:r>
            <a:r>
              <a:rPr lang="it-IT" altLang="it-IT" sz="2400" dirty="0" smtClean="0"/>
              <a:t>50 g / 100 </a:t>
            </a:r>
            <a:r>
              <a:rPr lang="it-IT" altLang="it-IT" sz="2400" dirty="0"/>
              <a:t>(</a:t>
            </a:r>
            <a:r>
              <a:rPr lang="it-IT" altLang="it-IT" sz="2400" dirty="0" smtClean="0"/>
              <a:t>g mol</a:t>
            </a:r>
            <a:r>
              <a:rPr lang="it-IT" altLang="it-IT" sz="2400" baseline="30000" dirty="0" smtClean="0"/>
              <a:t>-1</a:t>
            </a:r>
            <a:r>
              <a:rPr lang="it-IT" altLang="it-IT" sz="2400" dirty="0" smtClean="0"/>
              <a:t>) </a:t>
            </a:r>
            <a:r>
              <a:rPr lang="it-IT" altLang="it-IT" sz="2400" dirty="0"/>
              <a:t>= </a:t>
            </a:r>
            <a:r>
              <a:rPr lang="it-IT" altLang="it-IT" sz="2400" dirty="0" smtClean="0"/>
              <a:t>0.50</a:t>
            </a:r>
            <a:endParaRPr lang="it-IT" altLang="it-IT" sz="24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</a:rPr>
              <a:t>RESA = </a:t>
            </a:r>
            <a:r>
              <a:rPr lang="it-IT" altLang="it-IT" sz="2400" dirty="0" err="1">
                <a:solidFill>
                  <a:srgbClr val="FF0000"/>
                </a:solidFill>
              </a:rPr>
              <a:t>g</a:t>
            </a:r>
            <a:r>
              <a:rPr lang="it-IT" altLang="it-IT" sz="2400" baseline="-25000" dirty="0" err="1">
                <a:solidFill>
                  <a:srgbClr val="FF0000"/>
                </a:solidFill>
              </a:rPr>
              <a:t>ottenuti</a:t>
            </a:r>
            <a:r>
              <a:rPr lang="it-IT" altLang="it-IT" sz="2400" dirty="0">
                <a:solidFill>
                  <a:srgbClr val="FF0000"/>
                </a:solidFill>
              </a:rPr>
              <a:t> /</a:t>
            </a:r>
            <a:r>
              <a:rPr lang="it-IT" altLang="it-IT" sz="2400" dirty="0" err="1">
                <a:solidFill>
                  <a:srgbClr val="FF0000"/>
                </a:solidFill>
              </a:rPr>
              <a:t>g</a:t>
            </a:r>
            <a:r>
              <a:rPr lang="it-IT" altLang="it-IT" sz="2400" baseline="-25000" dirty="0" err="1">
                <a:solidFill>
                  <a:srgbClr val="FF0000"/>
                </a:solidFill>
              </a:rPr>
              <a:t>teorici</a:t>
            </a:r>
            <a:r>
              <a:rPr lang="it-IT" altLang="it-IT" sz="2400" dirty="0">
                <a:solidFill>
                  <a:srgbClr val="FF0000"/>
                </a:solidFill>
              </a:rPr>
              <a:t> = </a:t>
            </a:r>
            <a:r>
              <a:rPr lang="it-IT" altLang="it-IT" sz="2400" dirty="0" err="1">
                <a:solidFill>
                  <a:srgbClr val="FF0000"/>
                </a:solidFill>
              </a:rPr>
              <a:t>moli</a:t>
            </a:r>
            <a:r>
              <a:rPr lang="it-IT" altLang="it-IT" sz="2400" baseline="-25000" dirty="0" err="1">
                <a:solidFill>
                  <a:srgbClr val="FF0000"/>
                </a:solidFill>
              </a:rPr>
              <a:t>ottenute</a:t>
            </a:r>
            <a:r>
              <a:rPr lang="it-IT" altLang="it-IT" sz="2400" dirty="0">
                <a:solidFill>
                  <a:srgbClr val="FF0000"/>
                </a:solidFill>
              </a:rPr>
              <a:t> / </a:t>
            </a:r>
            <a:r>
              <a:rPr lang="it-IT" altLang="it-IT" sz="2400" dirty="0" err="1">
                <a:solidFill>
                  <a:srgbClr val="FF0000"/>
                </a:solidFill>
              </a:rPr>
              <a:t>moli</a:t>
            </a:r>
            <a:r>
              <a:rPr lang="it-IT" altLang="it-IT" sz="2400" baseline="-25000" dirty="0" err="1">
                <a:solidFill>
                  <a:srgbClr val="FF0000"/>
                </a:solidFill>
              </a:rPr>
              <a:t>teoriche</a:t>
            </a:r>
            <a:r>
              <a:rPr lang="it-IT" altLang="it-IT" sz="2400" dirty="0">
                <a:solidFill>
                  <a:srgbClr val="FF0000"/>
                </a:solidFill>
              </a:rPr>
              <a:t> = 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33CC"/>
                </a:solidFill>
              </a:rPr>
              <a:t>RESA % = 100 </a:t>
            </a:r>
            <a:r>
              <a:rPr lang="it-IT" altLang="it-IT" sz="2400" dirty="0" smtClean="0">
                <a:solidFill>
                  <a:srgbClr val="0033CC"/>
                </a:solidFill>
              </a:rPr>
              <a:t>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1" dirty="0" smtClean="0">
                <a:solidFill>
                  <a:srgbClr val="0033CC"/>
                </a:solidFill>
              </a:rPr>
              <a:t>attenzione non succede quasi mai</a:t>
            </a:r>
            <a:endParaRPr lang="it-IT" altLang="it-IT" sz="24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84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758948"/>
            <a:ext cx="2628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1) bilanciare !!!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059188" y="1759665"/>
            <a:ext cx="563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2 C</a:t>
            </a:r>
            <a:r>
              <a:rPr lang="it-IT" sz="2400" baseline="-25000" dirty="0" smtClean="0"/>
              <a:t>4</a:t>
            </a:r>
            <a:r>
              <a:rPr lang="it-IT" sz="2400" dirty="0" smtClean="0"/>
              <a:t>H</a:t>
            </a:r>
            <a:r>
              <a:rPr lang="it-IT" sz="2400" baseline="-25000" dirty="0" smtClean="0"/>
              <a:t>10</a:t>
            </a:r>
            <a:r>
              <a:rPr lang="it-IT" sz="2400" dirty="0" smtClean="0"/>
              <a:t> + 13 O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 </a:t>
            </a:r>
            <a:r>
              <a:rPr lang="it-IT" sz="2400" dirty="0" smtClean="0"/>
              <a:t>          10 </a:t>
            </a:r>
            <a:r>
              <a:rPr lang="it-IT" sz="2400" dirty="0" smtClean="0"/>
              <a:t>H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O +  8 CO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95536" y="184530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>
                <a:solidFill>
                  <a:srgbClr val="FFFF00"/>
                </a:solidFill>
              </a:rPr>
              <a:t>Si fanno reagire 100 g di </a:t>
            </a:r>
            <a:r>
              <a:rPr lang="it-IT" sz="2400" dirty="0" err="1" smtClean="0">
                <a:solidFill>
                  <a:srgbClr val="FFFF00"/>
                </a:solidFill>
              </a:rPr>
              <a:t>C</a:t>
            </a:r>
            <a:r>
              <a:rPr lang="it-IT" sz="2400" baseline="-25000" dirty="0" err="1" smtClean="0">
                <a:solidFill>
                  <a:srgbClr val="FFFF00"/>
                </a:solidFill>
              </a:rPr>
              <a:t>4</a:t>
            </a:r>
            <a:r>
              <a:rPr lang="it-IT" sz="2400" dirty="0" err="1" smtClean="0">
                <a:solidFill>
                  <a:srgbClr val="FFFF00"/>
                </a:solidFill>
              </a:rPr>
              <a:t>H</a:t>
            </a:r>
            <a:r>
              <a:rPr lang="it-IT" sz="2400" baseline="-25000" dirty="0" err="1" smtClean="0">
                <a:solidFill>
                  <a:srgbClr val="FFFF00"/>
                </a:solidFill>
              </a:rPr>
              <a:t>10</a:t>
            </a:r>
            <a:r>
              <a:rPr lang="it-IT" sz="2400" dirty="0" smtClean="0">
                <a:solidFill>
                  <a:srgbClr val="FFFF00"/>
                </a:solidFill>
              </a:rPr>
              <a:t> (mm = 58.1 g </a:t>
            </a:r>
            <a:r>
              <a:rPr lang="it-IT" sz="2400" dirty="0" err="1" smtClean="0">
                <a:solidFill>
                  <a:srgbClr val="FFFF00"/>
                </a:solidFill>
              </a:rPr>
              <a:t>mol</a:t>
            </a:r>
            <a:r>
              <a:rPr lang="it-IT" sz="2400" baseline="30000" dirty="0" smtClean="0">
                <a:solidFill>
                  <a:srgbClr val="FFFF00"/>
                </a:solidFill>
              </a:rPr>
              <a:t>-1</a:t>
            </a:r>
            <a:r>
              <a:rPr lang="it-IT" sz="2400" dirty="0" smtClean="0">
                <a:solidFill>
                  <a:srgbClr val="FFFF00"/>
                </a:solidFill>
              </a:rPr>
              <a:t>) con 360 g di </a:t>
            </a:r>
            <a:r>
              <a:rPr lang="it-IT" sz="2400" dirty="0" err="1" smtClean="0">
                <a:solidFill>
                  <a:srgbClr val="FFFF00"/>
                </a:solidFill>
              </a:rPr>
              <a:t>O</a:t>
            </a:r>
            <a:r>
              <a:rPr lang="it-IT" sz="2400" baseline="-25000" dirty="0" err="1" smtClean="0">
                <a:solidFill>
                  <a:srgbClr val="FFFF00"/>
                </a:solidFill>
              </a:rPr>
              <a:t>2</a:t>
            </a:r>
            <a:r>
              <a:rPr lang="it-IT" sz="2400" dirty="0" smtClean="0">
                <a:solidFill>
                  <a:srgbClr val="FFFF00"/>
                </a:solidFill>
              </a:rPr>
              <a:t> (mm = 32.0 g </a:t>
            </a:r>
            <a:r>
              <a:rPr lang="it-IT" sz="2400" dirty="0" err="1" smtClean="0">
                <a:solidFill>
                  <a:srgbClr val="FFFF00"/>
                </a:solidFill>
              </a:rPr>
              <a:t>mol</a:t>
            </a:r>
            <a:r>
              <a:rPr lang="it-IT" sz="2400" baseline="30000" dirty="0" smtClean="0">
                <a:solidFill>
                  <a:srgbClr val="FFFF00"/>
                </a:solidFill>
              </a:rPr>
              <a:t>-1</a:t>
            </a:r>
            <a:r>
              <a:rPr lang="it-IT" sz="2400" dirty="0" smtClean="0">
                <a:solidFill>
                  <a:srgbClr val="FFFF00"/>
                </a:solidFill>
              </a:rPr>
              <a:t>) e si ottengono H</a:t>
            </a:r>
            <a:r>
              <a:rPr lang="it-IT" sz="2400" baseline="-25000" dirty="0" smtClean="0">
                <a:solidFill>
                  <a:srgbClr val="FFFF00"/>
                </a:solidFill>
              </a:rPr>
              <a:t>2</a:t>
            </a:r>
            <a:r>
              <a:rPr lang="it-IT" sz="2400" dirty="0" smtClean="0">
                <a:solidFill>
                  <a:srgbClr val="FFFF00"/>
                </a:solidFill>
              </a:rPr>
              <a:t>O e </a:t>
            </a:r>
            <a:r>
              <a:rPr lang="it-IT" sz="2400" dirty="0" err="1" smtClean="0">
                <a:solidFill>
                  <a:srgbClr val="FFFF00"/>
                </a:solidFill>
              </a:rPr>
              <a:t>CO</a:t>
            </a:r>
            <a:r>
              <a:rPr lang="it-IT" sz="2400" baseline="-25000" dirty="0" err="1" smtClean="0">
                <a:solidFill>
                  <a:srgbClr val="FFFF00"/>
                </a:solidFill>
              </a:rPr>
              <a:t>2</a:t>
            </a:r>
            <a:r>
              <a:rPr lang="it-IT" sz="2400" dirty="0" smtClean="0">
                <a:solidFill>
                  <a:srgbClr val="FFFF00"/>
                </a:solidFill>
              </a:rPr>
              <a:t>. </a:t>
            </a:r>
          </a:p>
          <a:p>
            <a:pPr algn="just"/>
            <a:r>
              <a:rPr lang="it-IT" sz="2400" dirty="0" smtClean="0">
                <a:solidFill>
                  <a:srgbClr val="FFFF00"/>
                </a:solidFill>
              </a:rPr>
              <a:t>I reattivi sono presenti in rapporti stechiometrici o </a:t>
            </a:r>
            <a:r>
              <a:rPr lang="it-IT" sz="2400" dirty="0" err="1" smtClean="0">
                <a:solidFill>
                  <a:srgbClr val="FFFF00"/>
                </a:solidFill>
              </a:rPr>
              <a:t>c'e'</a:t>
            </a:r>
            <a:r>
              <a:rPr lang="it-IT" sz="2400" dirty="0" smtClean="0">
                <a:solidFill>
                  <a:srgbClr val="FFFF00"/>
                </a:solidFill>
              </a:rPr>
              <a:t> un reattivo limitante? Quanti g di </a:t>
            </a:r>
            <a:r>
              <a:rPr lang="it-IT" sz="2400" dirty="0" err="1" smtClean="0">
                <a:solidFill>
                  <a:srgbClr val="FFFF00"/>
                </a:solidFill>
              </a:rPr>
              <a:t>CO</a:t>
            </a:r>
            <a:r>
              <a:rPr lang="it-IT" sz="2400" baseline="-25000" dirty="0" err="1" smtClean="0">
                <a:solidFill>
                  <a:srgbClr val="FFFF00"/>
                </a:solidFill>
              </a:rPr>
              <a:t>2</a:t>
            </a:r>
            <a:r>
              <a:rPr lang="it-IT" sz="2400" dirty="0" smtClean="0">
                <a:solidFill>
                  <a:srgbClr val="FFFF00"/>
                </a:solidFill>
              </a:rPr>
              <a:t> (mm = 44.0) si formano? 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95536" y="2361049"/>
            <a:ext cx="6692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rapporto stechiometrico </a:t>
            </a:r>
            <a:r>
              <a:rPr lang="it-IT" sz="2400" dirty="0" err="1" smtClean="0"/>
              <a:t>C</a:t>
            </a:r>
            <a:r>
              <a:rPr lang="it-IT" sz="2400" baseline="-25000" dirty="0" err="1" smtClean="0"/>
              <a:t>4</a:t>
            </a:r>
            <a:r>
              <a:rPr lang="it-IT" sz="2400" dirty="0" err="1" smtClean="0"/>
              <a:t>H</a:t>
            </a:r>
            <a:r>
              <a:rPr lang="it-IT" sz="2400" baseline="-25000" dirty="0" err="1" smtClean="0"/>
              <a:t>10</a:t>
            </a:r>
            <a:r>
              <a:rPr lang="it-IT" sz="2400" dirty="0" smtClean="0"/>
              <a:t> / </a:t>
            </a:r>
            <a:r>
              <a:rPr lang="it-IT" sz="2400" dirty="0" err="1" smtClean="0"/>
              <a:t>O</a:t>
            </a:r>
            <a:r>
              <a:rPr lang="it-IT" sz="2400" baseline="-25000" dirty="0" err="1" smtClean="0"/>
              <a:t>2</a:t>
            </a:r>
            <a:r>
              <a:rPr lang="it-IT" sz="2400" dirty="0" smtClean="0"/>
              <a:t>  = 2 / 13 =</a:t>
            </a:r>
            <a:r>
              <a:rPr lang="it-IT" sz="2400" b="1" dirty="0" smtClean="0"/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0.154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63690" y="2988552"/>
            <a:ext cx="7088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Qual è il rapporto in </a:t>
            </a:r>
            <a:r>
              <a:rPr lang="it-IT" sz="2400" dirty="0" err="1" smtClean="0"/>
              <a:t>mol</a:t>
            </a:r>
            <a:r>
              <a:rPr lang="it-IT" sz="2400" dirty="0" smtClean="0"/>
              <a:t> sperimentale?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63690" y="3495464"/>
            <a:ext cx="5827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err="1" smtClean="0"/>
              <a:t>mol</a:t>
            </a:r>
            <a:r>
              <a:rPr lang="it-IT" sz="2400" dirty="0" smtClean="0"/>
              <a:t> di </a:t>
            </a:r>
            <a:r>
              <a:rPr lang="it-IT" sz="2400" dirty="0" err="1" smtClean="0"/>
              <a:t>C</a:t>
            </a:r>
            <a:r>
              <a:rPr lang="it-IT" sz="2400" baseline="-25000" dirty="0" err="1" smtClean="0"/>
              <a:t>4</a:t>
            </a:r>
            <a:r>
              <a:rPr lang="it-IT" sz="2400" dirty="0" err="1" smtClean="0"/>
              <a:t>H</a:t>
            </a:r>
            <a:r>
              <a:rPr lang="it-IT" sz="2400" baseline="-25000" dirty="0" err="1" smtClean="0"/>
              <a:t>10</a:t>
            </a:r>
            <a:r>
              <a:rPr lang="it-IT" sz="2400" dirty="0" smtClean="0"/>
              <a:t> = 100 / 58.1 = 1.72</a:t>
            </a:r>
          </a:p>
          <a:p>
            <a:pPr algn="just"/>
            <a:r>
              <a:rPr lang="it-IT" sz="2400" dirty="0" err="1" smtClean="0"/>
              <a:t>mol</a:t>
            </a:r>
            <a:r>
              <a:rPr lang="it-IT" sz="2400" dirty="0" smtClean="0"/>
              <a:t> di </a:t>
            </a:r>
            <a:r>
              <a:rPr lang="it-IT" sz="2400" dirty="0" err="1" smtClean="0"/>
              <a:t>O</a:t>
            </a:r>
            <a:r>
              <a:rPr lang="it-IT" sz="2400" baseline="-25000" dirty="0" err="1" smtClean="0"/>
              <a:t>2</a:t>
            </a:r>
            <a:r>
              <a:rPr lang="it-IT" sz="2400" dirty="0" smtClean="0"/>
              <a:t> = 360 / 32.0 = 11.2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5292080" y="198884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76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40466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rapporto in </a:t>
            </a:r>
            <a:r>
              <a:rPr lang="it-IT" sz="2400" dirty="0" err="1" smtClean="0"/>
              <a:t>mol</a:t>
            </a:r>
            <a:r>
              <a:rPr lang="it-IT" sz="2400" dirty="0" smtClean="0"/>
              <a:t> </a:t>
            </a:r>
            <a:r>
              <a:rPr lang="it-IT" sz="2400" dirty="0" err="1" smtClean="0"/>
              <a:t>sperim</a:t>
            </a:r>
            <a:r>
              <a:rPr lang="it-IT" sz="2400" dirty="0" smtClean="0"/>
              <a:t>.  </a:t>
            </a:r>
            <a:r>
              <a:rPr lang="it-IT" sz="2400" dirty="0" err="1"/>
              <a:t>C</a:t>
            </a:r>
            <a:r>
              <a:rPr lang="it-IT" sz="2400" baseline="-25000" dirty="0" err="1"/>
              <a:t>4</a:t>
            </a:r>
            <a:r>
              <a:rPr lang="it-IT" sz="2400" dirty="0" err="1"/>
              <a:t>H</a:t>
            </a:r>
            <a:r>
              <a:rPr lang="it-IT" sz="2400" baseline="-25000" dirty="0" err="1"/>
              <a:t>10</a:t>
            </a:r>
            <a:r>
              <a:rPr lang="it-IT" sz="2400" dirty="0"/>
              <a:t> / </a:t>
            </a:r>
            <a:r>
              <a:rPr lang="it-IT" sz="2400" dirty="0" err="1"/>
              <a:t>O</a:t>
            </a:r>
            <a:r>
              <a:rPr lang="it-IT" sz="2400" baseline="-25000" dirty="0" err="1"/>
              <a:t>2</a:t>
            </a:r>
            <a:r>
              <a:rPr lang="it-IT" sz="2400" dirty="0"/>
              <a:t>  = </a:t>
            </a:r>
            <a:r>
              <a:rPr lang="it-IT" sz="2400" dirty="0" smtClean="0"/>
              <a:t>1.72 / 11.2 </a:t>
            </a:r>
            <a:r>
              <a:rPr lang="it-IT" sz="2400" dirty="0"/>
              <a:t>= </a:t>
            </a:r>
            <a:r>
              <a:rPr lang="it-IT" sz="2400" dirty="0" smtClean="0"/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0.154</a:t>
            </a:r>
            <a:r>
              <a:rPr lang="it-IT" sz="2400" dirty="0" smtClean="0"/>
              <a:t>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58202" y="866329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Non </a:t>
            </a:r>
            <a:r>
              <a:rPr lang="it-IT" sz="2400" b="1" dirty="0" err="1" smtClean="0">
                <a:solidFill>
                  <a:srgbClr val="FF0000"/>
                </a:solidFill>
              </a:rPr>
              <a:t>c'e'</a:t>
            </a:r>
            <a:r>
              <a:rPr lang="it-IT" sz="2400" b="1" dirty="0" smtClean="0">
                <a:solidFill>
                  <a:srgbClr val="FF0000"/>
                </a:solidFill>
              </a:rPr>
              <a:t> reattivo limitante</a:t>
            </a:r>
            <a:r>
              <a:rPr lang="it-IT" sz="2400" dirty="0" smtClean="0">
                <a:solidFill>
                  <a:srgbClr val="FF0000"/>
                </a:solidFill>
              </a:rPr>
              <a:t>:</a:t>
            </a:r>
            <a:r>
              <a:rPr lang="it-IT" sz="2400" dirty="0" smtClean="0"/>
              <a:t>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58202" y="2153648"/>
            <a:ext cx="8478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558202" y="2153648"/>
            <a:ext cx="8478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2 : 8 = 1.72 : x      </a:t>
            </a:r>
            <a:r>
              <a:rPr lang="it-IT" sz="2400" dirty="0" err="1" smtClean="0"/>
              <a:t>x</a:t>
            </a:r>
            <a:r>
              <a:rPr lang="it-IT" sz="2400" dirty="0" smtClean="0"/>
              <a:t> = 6.88 </a:t>
            </a:r>
            <a:r>
              <a:rPr lang="it-IT" sz="2400" dirty="0" err="1" smtClean="0"/>
              <a:t>mol</a:t>
            </a:r>
            <a:r>
              <a:rPr lang="it-IT" sz="2400" dirty="0" smtClean="0"/>
              <a:t>     pari a 6.88 </a:t>
            </a:r>
            <a:r>
              <a:rPr lang="it-IT" sz="2400" dirty="0" smtClean="0">
                <a:sym typeface="Symbol"/>
              </a:rPr>
              <a:t></a:t>
            </a:r>
            <a:r>
              <a:rPr lang="it-IT" sz="2400" dirty="0" smtClean="0"/>
              <a:t> 44.0 = 303 g di </a:t>
            </a:r>
            <a:r>
              <a:rPr lang="it-IT" sz="2400" dirty="0" err="1" smtClean="0"/>
              <a:t>CO</a:t>
            </a:r>
            <a:r>
              <a:rPr lang="it-IT" sz="2400" baseline="-25000" dirty="0" err="1" smtClean="0"/>
              <a:t>2</a:t>
            </a:r>
            <a:endParaRPr lang="it-IT" sz="2400" baseline="-250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558202" y="1577584"/>
            <a:ext cx="7254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da 2 </a:t>
            </a:r>
            <a:r>
              <a:rPr lang="it-IT" sz="2400" dirty="0" err="1"/>
              <a:t>mol</a:t>
            </a:r>
            <a:r>
              <a:rPr lang="it-IT" sz="2400" dirty="0"/>
              <a:t> di </a:t>
            </a:r>
            <a:r>
              <a:rPr lang="it-IT" sz="2400" dirty="0" err="1"/>
              <a:t>C</a:t>
            </a:r>
            <a:r>
              <a:rPr lang="it-IT" sz="2400" baseline="-25000" dirty="0" err="1"/>
              <a:t>4</a:t>
            </a:r>
            <a:r>
              <a:rPr lang="it-IT" sz="2400" dirty="0" err="1"/>
              <a:t>H</a:t>
            </a:r>
            <a:r>
              <a:rPr lang="it-IT" sz="2400" baseline="-25000" dirty="0" err="1"/>
              <a:t>10</a:t>
            </a:r>
            <a:r>
              <a:rPr lang="it-IT" sz="2400" baseline="-25000" dirty="0"/>
              <a:t> </a:t>
            </a:r>
            <a:r>
              <a:rPr lang="it-IT" sz="2400" dirty="0"/>
              <a:t>si formano 8 </a:t>
            </a:r>
            <a:r>
              <a:rPr lang="it-IT" sz="2400" dirty="0" err="1"/>
              <a:t>mol</a:t>
            </a:r>
            <a:r>
              <a:rPr lang="it-IT" sz="2400" dirty="0"/>
              <a:t> di </a:t>
            </a:r>
            <a:r>
              <a:rPr lang="it-IT" sz="2400" dirty="0" err="1" smtClean="0"/>
              <a:t>CO</a:t>
            </a:r>
            <a:r>
              <a:rPr lang="it-IT" sz="2400" baseline="-25000" dirty="0" err="1" smtClean="0"/>
              <a:t>2</a:t>
            </a: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16572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10543" y="188094"/>
            <a:ext cx="769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it-IT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SE UNO DEI REATTIVI RISULTA IN </a:t>
            </a:r>
            <a:r>
              <a:rPr lang="it-IT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DIFETTO STECHIOMETRICO</a:t>
            </a:r>
            <a:endParaRPr lang="it-IT" sz="24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11560" y="2740278"/>
            <a:ext cx="7772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 smtClean="0">
                <a:cs typeface="Times New Roman" pitchFamily="18" charset="0"/>
              </a:rPr>
              <a:t>2) calcolare </a:t>
            </a:r>
            <a:r>
              <a:rPr lang="it-IT" altLang="it-IT" sz="2400" dirty="0">
                <a:cs typeface="Times New Roman" pitchFamily="18" charset="0"/>
              </a:rPr>
              <a:t>quale dovrebbe essere la </a:t>
            </a:r>
            <a:r>
              <a:rPr lang="it-IT" altLang="it-IT" sz="2400" dirty="0">
                <a:solidFill>
                  <a:srgbClr val="0066CC"/>
                </a:solidFill>
                <a:cs typeface="Times New Roman" pitchFamily="18" charset="0"/>
              </a:rPr>
              <a:t>quantità teorica</a:t>
            </a:r>
            <a:r>
              <a:rPr lang="it-IT" altLang="it-IT" sz="2400" dirty="0">
                <a:cs typeface="Times New Roman" pitchFamily="18" charset="0"/>
              </a:rPr>
              <a:t> di prodotto ottenuto, se tutto il </a:t>
            </a:r>
            <a:r>
              <a:rPr lang="it-IT" altLang="it-IT" sz="2400" b="1" dirty="0">
                <a:solidFill>
                  <a:srgbClr val="0033CC"/>
                </a:solidFill>
                <a:cs typeface="Times New Roman" pitchFamily="18" charset="0"/>
              </a:rPr>
              <a:t>reattivo limitante</a:t>
            </a:r>
            <a:r>
              <a:rPr lang="it-IT" altLang="it-IT" sz="2400" dirty="0">
                <a:cs typeface="Times New Roman" pitchFamily="18" charset="0"/>
              </a:rPr>
              <a:t> reagisse e non ci fossero perdite di sostanze nel corso delle operazioni</a:t>
            </a:r>
            <a:endParaRPr lang="it-IT" altLang="it-IT" sz="1400" dirty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11560" y="4005064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 smtClean="0">
                <a:cs typeface="Times New Roman" pitchFamily="18" charset="0"/>
              </a:rPr>
              <a:t>3) calcolare </a:t>
            </a:r>
            <a:r>
              <a:rPr lang="it-IT" altLang="it-IT" sz="2400" dirty="0">
                <a:cs typeface="Times New Roman" pitchFamily="18" charset="0"/>
              </a:rPr>
              <a:t>% della resa come </a:t>
            </a:r>
            <a:r>
              <a:rPr lang="it-IT" altLang="it-IT" sz="2400" b="1" dirty="0">
                <a:solidFill>
                  <a:srgbClr val="FF0000"/>
                </a:solidFill>
                <a:cs typeface="Times New Roman" pitchFamily="18" charset="0"/>
              </a:rPr>
              <a:t>quantità prodotto ottenuto</a:t>
            </a:r>
            <a:r>
              <a:rPr lang="it-IT" altLang="it-IT" sz="2400" b="1" dirty="0">
                <a:solidFill>
                  <a:srgbClr val="0066CC"/>
                </a:solidFill>
                <a:cs typeface="Times New Roman" pitchFamily="18" charset="0"/>
              </a:rPr>
              <a:t> / quantità teorica</a:t>
            </a:r>
            <a:r>
              <a:rPr lang="it-IT" altLang="it-IT" sz="2400" dirty="0">
                <a:cs typeface="Times New Roman" pitchFamily="18" charset="0"/>
              </a:rPr>
              <a:t> (al punto 2</a:t>
            </a:r>
            <a:r>
              <a:rPr lang="it-IT" altLang="it-IT" sz="2400" dirty="0" smtClean="0">
                <a:cs typeface="Times New Roman" pitchFamily="18" charset="0"/>
              </a:rPr>
              <a:t>).</a:t>
            </a:r>
            <a:endParaRPr lang="it-IT" altLang="it-IT" sz="1400" dirty="0"/>
          </a:p>
        </p:txBody>
      </p:sp>
      <p:sp>
        <p:nvSpPr>
          <p:cNvPr id="11269" name="AutoShape 11"/>
          <p:cNvSpPr>
            <a:spLocks noChangeArrowheads="1"/>
          </p:cNvSpPr>
          <p:nvPr/>
        </p:nvSpPr>
        <p:spPr bwMode="auto">
          <a:xfrm>
            <a:off x="3923283" y="777652"/>
            <a:ext cx="152400" cy="6096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400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915816" y="1340768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reattivo limitante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611560" y="1844824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 smtClean="0"/>
              <a:t>1) si deve trovare se c'è un reattivo limitante e fare i calcoli basandosi su di esso 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utoUpdateAnimBg="0"/>
      <p:bldP spid="1331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1268760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 smtClean="0"/>
              <a:t>SI PUÒ CALCOLARE LA </a:t>
            </a:r>
            <a:r>
              <a:rPr lang="it-IT" sz="2400" b="1" dirty="0" smtClean="0"/>
              <a:t>RESA</a:t>
            </a:r>
            <a:r>
              <a:rPr lang="it-IT" sz="2400" dirty="0" smtClean="0"/>
              <a:t> PER OGNI OPERAZIONE CHE SI SVOLGE, CIOÈ DOPO OGNI SINGOLO PASSAGGIO, </a:t>
            </a:r>
          </a:p>
          <a:p>
            <a:pPr algn="l"/>
            <a:endParaRPr lang="it-IT" sz="2400" b="1" dirty="0"/>
          </a:p>
          <a:p>
            <a:pPr algn="l"/>
            <a:r>
              <a:rPr lang="it-IT" sz="2400" b="1" dirty="0" smtClean="0"/>
              <a:t>OPPURE È PIÙ LOGICO </a:t>
            </a:r>
            <a:r>
              <a:rPr lang="it-IT" sz="2400" dirty="0" smtClean="0"/>
              <a:t>CALCOLARE LA </a:t>
            </a:r>
            <a:r>
              <a:rPr lang="it-IT" sz="2400" b="1" dirty="0" smtClean="0">
                <a:solidFill>
                  <a:srgbClr val="FF0000"/>
                </a:solidFill>
              </a:rPr>
              <a:t>RESA FINALE</a:t>
            </a:r>
            <a:r>
              <a:rPr lang="it-IT" sz="2400" dirty="0" smtClean="0">
                <a:solidFill>
                  <a:srgbClr val="FF0000"/>
                </a:solidFill>
              </a:rPr>
              <a:t>,</a:t>
            </a:r>
            <a:r>
              <a:rPr lang="it-IT" sz="2400" dirty="0" smtClean="0"/>
              <a:t> DOPO CHE SI SON CONCLUSE TUTTE LE OPERAZIONI E SI È GIUNTI AL PRODOTTO </a:t>
            </a:r>
            <a:r>
              <a:rPr lang="it-IT" sz="2400" u="sng" dirty="0" smtClean="0"/>
              <a:t>FINALE PURIFICATO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9874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844971"/>
            <a:ext cx="2628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1) bilanciare !!!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005830" y="1845688"/>
            <a:ext cx="563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2 C</a:t>
            </a:r>
            <a:r>
              <a:rPr lang="it-IT" sz="2400" baseline="-25000" dirty="0" smtClean="0"/>
              <a:t>4</a:t>
            </a:r>
            <a:r>
              <a:rPr lang="it-IT" sz="2400" dirty="0" smtClean="0"/>
              <a:t>H</a:t>
            </a:r>
            <a:r>
              <a:rPr lang="it-IT" sz="2400" baseline="-25000" dirty="0" smtClean="0"/>
              <a:t>10</a:t>
            </a:r>
            <a:r>
              <a:rPr lang="it-IT" sz="2400" dirty="0" smtClean="0"/>
              <a:t> + 13 O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 </a:t>
            </a:r>
            <a:r>
              <a:rPr lang="it-IT" sz="2400" dirty="0" smtClean="0"/>
              <a:t>          10 </a:t>
            </a:r>
            <a:r>
              <a:rPr lang="it-IT" sz="2400" dirty="0" smtClean="0"/>
              <a:t>H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O +  8 CO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95536" y="151346"/>
            <a:ext cx="8531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>
                <a:solidFill>
                  <a:srgbClr val="FFFF00"/>
                </a:solidFill>
              </a:rPr>
              <a:t>Es. Si fanno reagire 50.0 g di </a:t>
            </a:r>
            <a:r>
              <a:rPr lang="it-IT" sz="2400" dirty="0" err="1" smtClean="0">
                <a:solidFill>
                  <a:srgbClr val="FFFF00"/>
                </a:solidFill>
              </a:rPr>
              <a:t>C</a:t>
            </a:r>
            <a:r>
              <a:rPr lang="it-IT" sz="2400" baseline="-25000" dirty="0" err="1" smtClean="0">
                <a:solidFill>
                  <a:srgbClr val="FFFF00"/>
                </a:solidFill>
              </a:rPr>
              <a:t>4</a:t>
            </a:r>
            <a:r>
              <a:rPr lang="it-IT" sz="2400" dirty="0" err="1" smtClean="0">
                <a:solidFill>
                  <a:srgbClr val="FFFF00"/>
                </a:solidFill>
              </a:rPr>
              <a:t>H</a:t>
            </a:r>
            <a:r>
              <a:rPr lang="it-IT" sz="2400" baseline="-25000" dirty="0" err="1" smtClean="0">
                <a:solidFill>
                  <a:srgbClr val="FFFF00"/>
                </a:solidFill>
              </a:rPr>
              <a:t>10</a:t>
            </a:r>
            <a:r>
              <a:rPr lang="it-IT" sz="2400" dirty="0" smtClean="0">
                <a:solidFill>
                  <a:srgbClr val="FFFF00"/>
                </a:solidFill>
              </a:rPr>
              <a:t> (mm = 58.1 g </a:t>
            </a:r>
            <a:r>
              <a:rPr lang="it-IT" sz="2400" dirty="0" err="1" smtClean="0">
                <a:solidFill>
                  <a:srgbClr val="FFFF00"/>
                </a:solidFill>
              </a:rPr>
              <a:t>mol</a:t>
            </a:r>
            <a:r>
              <a:rPr lang="it-IT" sz="2400" baseline="30000" dirty="0" smtClean="0">
                <a:solidFill>
                  <a:srgbClr val="FFFF00"/>
                </a:solidFill>
              </a:rPr>
              <a:t>-1</a:t>
            </a:r>
            <a:r>
              <a:rPr lang="it-IT" sz="2400" dirty="0" smtClean="0">
                <a:solidFill>
                  <a:srgbClr val="FFFF00"/>
                </a:solidFill>
              </a:rPr>
              <a:t>) con 200 g di </a:t>
            </a:r>
            <a:r>
              <a:rPr lang="it-IT" sz="2400" dirty="0" err="1" smtClean="0">
                <a:solidFill>
                  <a:srgbClr val="FFFF00"/>
                </a:solidFill>
              </a:rPr>
              <a:t>O</a:t>
            </a:r>
            <a:r>
              <a:rPr lang="it-IT" sz="2400" baseline="-25000" dirty="0" err="1" smtClean="0">
                <a:solidFill>
                  <a:srgbClr val="FFFF00"/>
                </a:solidFill>
              </a:rPr>
              <a:t>2</a:t>
            </a:r>
            <a:r>
              <a:rPr lang="it-IT" sz="2400" dirty="0" smtClean="0">
                <a:solidFill>
                  <a:srgbClr val="FFFF00"/>
                </a:solidFill>
              </a:rPr>
              <a:t> (mm = 32.0 g </a:t>
            </a:r>
            <a:r>
              <a:rPr lang="it-IT" sz="2400" dirty="0" err="1" smtClean="0">
                <a:solidFill>
                  <a:srgbClr val="FFFF00"/>
                </a:solidFill>
              </a:rPr>
              <a:t>mol</a:t>
            </a:r>
            <a:r>
              <a:rPr lang="it-IT" sz="2400" baseline="30000" dirty="0" smtClean="0">
                <a:solidFill>
                  <a:srgbClr val="FFFF00"/>
                </a:solidFill>
              </a:rPr>
              <a:t>-1</a:t>
            </a:r>
            <a:r>
              <a:rPr lang="it-IT" sz="2400" dirty="0" smtClean="0">
                <a:solidFill>
                  <a:srgbClr val="FFFF00"/>
                </a:solidFill>
              </a:rPr>
              <a:t>) e si ottengono H</a:t>
            </a:r>
            <a:r>
              <a:rPr lang="it-IT" sz="2400" baseline="-25000" dirty="0" smtClean="0">
                <a:solidFill>
                  <a:srgbClr val="FFFF00"/>
                </a:solidFill>
              </a:rPr>
              <a:t>2</a:t>
            </a:r>
            <a:r>
              <a:rPr lang="it-IT" sz="2400" dirty="0" smtClean="0">
                <a:solidFill>
                  <a:srgbClr val="FFFF00"/>
                </a:solidFill>
              </a:rPr>
              <a:t>O e </a:t>
            </a:r>
            <a:r>
              <a:rPr lang="it-IT" sz="2400" dirty="0" err="1" smtClean="0">
                <a:solidFill>
                  <a:srgbClr val="FFFF00"/>
                </a:solidFill>
              </a:rPr>
              <a:t>CO</a:t>
            </a:r>
            <a:r>
              <a:rPr lang="it-IT" sz="2400" baseline="-25000" dirty="0" err="1" smtClean="0">
                <a:solidFill>
                  <a:srgbClr val="FFFF00"/>
                </a:solidFill>
              </a:rPr>
              <a:t>2</a:t>
            </a:r>
            <a:r>
              <a:rPr lang="it-IT" sz="2400" dirty="0" smtClean="0">
                <a:solidFill>
                  <a:srgbClr val="FFFF00"/>
                </a:solidFill>
              </a:rPr>
              <a:t>. I reattivi sono presenti in rapporti stechiometrici o </a:t>
            </a:r>
            <a:r>
              <a:rPr lang="it-IT" sz="2400" dirty="0" err="1" smtClean="0">
                <a:solidFill>
                  <a:srgbClr val="FFFF00"/>
                </a:solidFill>
              </a:rPr>
              <a:t>c'e'</a:t>
            </a:r>
            <a:r>
              <a:rPr lang="it-IT" sz="2400" dirty="0" smtClean="0">
                <a:solidFill>
                  <a:srgbClr val="FFFF00"/>
                </a:solidFill>
              </a:rPr>
              <a:t> un reattivo limitante? Quanti g di </a:t>
            </a:r>
            <a:r>
              <a:rPr lang="it-IT" sz="2400" dirty="0" err="1" smtClean="0">
                <a:solidFill>
                  <a:srgbClr val="FFFF00"/>
                </a:solidFill>
              </a:rPr>
              <a:t>CO</a:t>
            </a:r>
            <a:r>
              <a:rPr lang="it-IT" sz="2400" baseline="-25000" dirty="0" err="1" smtClean="0">
                <a:solidFill>
                  <a:srgbClr val="FFFF00"/>
                </a:solidFill>
              </a:rPr>
              <a:t>2</a:t>
            </a:r>
            <a:r>
              <a:rPr lang="it-IT" sz="2400" dirty="0" smtClean="0">
                <a:solidFill>
                  <a:srgbClr val="FFFF00"/>
                </a:solidFill>
              </a:rPr>
              <a:t> (mm = 44.0) si formano se resa del 100%? 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3528" y="2361541"/>
            <a:ext cx="6692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rapporto stechiometrico </a:t>
            </a:r>
            <a:r>
              <a:rPr lang="it-IT" sz="2400" dirty="0" err="1" smtClean="0"/>
              <a:t>C</a:t>
            </a:r>
            <a:r>
              <a:rPr lang="it-IT" sz="2400" baseline="-25000" dirty="0" err="1" smtClean="0"/>
              <a:t>4</a:t>
            </a:r>
            <a:r>
              <a:rPr lang="it-IT" sz="2400" dirty="0" err="1" smtClean="0"/>
              <a:t>H</a:t>
            </a:r>
            <a:r>
              <a:rPr lang="it-IT" sz="2400" baseline="-25000" dirty="0" err="1" smtClean="0"/>
              <a:t>10</a:t>
            </a:r>
            <a:r>
              <a:rPr lang="it-IT" sz="2400" dirty="0" smtClean="0"/>
              <a:t> / </a:t>
            </a:r>
            <a:r>
              <a:rPr lang="it-IT" sz="2400" dirty="0" err="1" smtClean="0"/>
              <a:t>O</a:t>
            </a:r>
            <a:r>
              <a:rPr lang="it-IT" sz="2400" baseline="-25000" dirty="0" err="1" smtClean="0"/>
              <a:t>2</a:t>
            </a:r>
            <a:r>
              <a:rPr lang="it-IT" sz="2400" dirty="0" smtClean="0"/>
              <a:t>  = 2 / 13 =</a:t>
            </a:r>
            <a:r>
              <a:rPr lang="it-IT" sz="2400" b="1" dirty="0" smtClean="0"/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0.154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2878111"/>
            <a:ext cx="7088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>
                <a:solidFill>
                  <a:srgbClr val="0000FF"/>
                </a:solidFill>
              </a:rPr>
              <a:t>Qual è il rapporto in </a:t>
            </a:r>
            <a:r>
              <a:rPr lang="it-IT" sz="2400" dirty="0" err="1" smtClean="0">
                <a:solidFill>
                  <a:srgbClr val="0000FF"/>
                </a:solidFill>
              </a:rPr>
              <a:t>mol</a:t>
            </a:r>
            <a:r>
              <a:rPr lang="it-IT" sz="2400" dirty="0" smtClean="0">
                <a:solidFill>
                  <a:srgbClr val="0000FF"/>
                </a:solidFill>
              </a:rPr>
              <a:t> sperimentale?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3394681"/>
            <a:ext cx="5827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err="1" smtClean="0">
                <a:solidFill>
                  <a:srgbClr val="0000FF"/>
                </a:solidFill>
              </a:rPr>
              <a:t>mol</a:t>
            </a:r>
            <a:r>
              <a:rPr lang="it-IT" sz="2400" dirty="0" smtClean="0">
                <a:solidFill>
                  <a:srgbClr val="0000FF"/>
                </a:solidFill>
              </a:rPr>
              <a:t> di </a:t>
            </a:r>
            <a:r>
              <a:rPr lang="it-IT" sz="2400" dirty="0" err="1" smtClean="0">
                <a:solidFill>
                  <a:srgbClr val="0000FF"/>
                </a:solidFill>
              </a:rPr>
              <a:t>C</a:t>
            </a:r>
            <a:r>
              <a:rPr lang="it-IT" sz="2400" baseline="-25000" dirty="0" err="1" smtClean="0">
                <a:solidFill>
                  <a:srgbClr val="0000FF"/>
                </a:solidFill>
              </a:rPr>
              <a:t>4</a:t>
            </a:r>
            <a:r>
              <a:rPr lang="it-IT" sz="2400" dirty="0" err="1" smtClean="0">
                <a:solidFill>
                  <a:srgbClr val="0000FF"/>
                </a:solidFill>
              </a:rPr>
              <a:t>H</a:t>
            </a:r>
            <a:r>
              <a:rPr lang="it-IT" sz="2400" baseline="-25000" dirty="0" err="1" smtClean="0">
                <a:solidFill>
                  <a:srgbClr val="0000FF"/>
                </a:solidFill>
              </a:rPr>
              <a:t>10</a:t>
            </a:r>
            <a:r>
              <a:rPr lang="it-IT" sz="2400" dirty="0" smtClean="0">
                <a:solidFill>
                  <a:srgbClr val="0000FF"/>
                </a:solidFill>
              </a:rPr>
              <a:t> = 50.0 / 58.1 = 0.862</a:t>
            </a:r>
          </a:p>
          <a:p>
            <a:pPr algn="just"/>
            <a:r>
              <a:rPr lang="it-IT" sz="2400" dirty="0" err="1" smtClean="0">
                <a:solidFill>
                  <a:srgbClr val="0000FF"/>
                </a:solidFill>
              </a:rPr>
              <a:t>mol</a:t>
            </a:r>
            <a:r>
              <a:rPr lang="it-IT" sz="2400" dirty="0" smtClean="0">
                <a:solidFill>
                  <a:srgbClr val="0000FF"/>
                </a:solidFill>
              </a:rPr>
              <a:t> di </a:t>
            </a:r>
            <a:r>
              <a:rPr lang="it-IT" sz="2400" dirty="0" err="1" smtClean="0">
                <a:solidFill>
                  <a:srgbClr val="0000FF"/>
                </a:solidFill>
              </a:rPr>
              <a:t>O</a:t>
            </a:r>
            <a:r>
              <a:rPr lang="it-IT" sz="2400" baseline="-25000" dirty="0" err="1" smtClean="0">
                <a:solidFill>
                  <a:srgbClr val="0000FF"/>
                </a:solidFill>
              </a:rPr>
              <a:t>2</a:t>
            </a:r>
            <a:r>
              <a:rPr lang="it-IT" sz="2400" dirty="0" smtClean="0">
                <a:solidFill>
                  <a:srgbClr val="0000FF"/>
                </a:solidFill>
              </a:rPr>
              <a:t> = 200 / 32.0 = 6.25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23528" y="4280583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>
                <a:solidFill>
                  <a:srgbClr val="0000FF"/>
                </a:solidFill>
              </a:rPr>
              <a:t>rapporto in </a:t>
            </a:r>
            <a:r>
              <a:rPr lang="it-IT" sz="2400" dirty="0" err="1" smtClean="0">
                <a:solidFill>
                  <a:srgbClr val="0000FF"/>
                </a:solidFill>
              </a:rPr>
              <a:t>mol</a:t>
            </a:r>
            <a:r>
              <a:rPr lang="it-IT" sz="2400" dirty="0" smtClean="0">
                <a:solidFill>
                  <a:srgbClr val="0000FF"/>
                </a:solidFill>
              </a:rPr>
              <a:t> </a:t>
            </a:r>
            <a:r>
              <a:rPr lang="it-IT" sz="2400" dirty="0" err="1" smtClean="0">
                <a:solidFill>
                  <a:srgbClr val="0000FF"/>
                </a:solidFill>
              </a:rPr>
              <a:t>sperim</a:t>
            </a:r>
            <a:r>
              <a:rPr lang="it-IT" sz="2400" dirty="0" smtClean="0">
                <a:solidFill>
                  <a:srgbClr val="0000FF"/>
                </a:solidFill>
              </a:rPr>
              <a:t>.  </a:t>
            </a:r>
            <a:r>
              <a:rPr lang="it-IT" sz="2400" dirty="0">
                <a:solidFill>
                  <a:srgbClr val="0000FF"/>
                </a:solidFill>
              </a:rPr>
              <a:t>C</a:t>
            </a:r>
            <a:r>
              <a:rPr lang="it-IT" sz="2400" baseline="-25000" dirty="0">
                <a:solidFill>
                  <a:srgbClr val="0000FF"/>
                </a:solidFill>
              </a:rPr>
              <a:t>4</a:t>
            </a:r>
            <a:r>
              <a:rPr lang="it-IT" sz="2400" dirty="0">
                <a:solidFill>
                  <a:srgbClr val="0000FF"/>
                </a:solidFill>
              </a:rPr>
              <a:t>H</a:t>
            </a:r>
            <a:r>
              <a:rPr lang="it-IT" sz="2400" baseline="-25000" dirty="0">
                <a:solidFill>
                  <a:srgbClr val="0000FF"/>
                </a:solidFill>
              </a:rPr>
              <a:t>10</a:t>
            </a:r>
            <a:r>
              <a:rPr lang="it-IT" sz="2400" dirty="0">
                <a:solidFill>
                  <a:srgbClr val="0000FF"/>
                </a:solidFill>
              </a:rPr>
              <a:t> / O</a:t>
            </a:r>
            <a:r>
              <a:rPr lang="it-IT" sz="2400" baseline="-25000" dirty="0">
                <a:solidFill>
                  <a:srgbClr val="0000FF"/>
                </a:solidFill>
              </a:rPr>
              <a:t>2</a:t>
            </a:r>
            <a:r>
              <a:rPr lang="it-IT" sz="2400" dirty="0">
                <a:solidFill>
                  <a:srgbClr val="0000FF"/>
                </a:solidFill>
              </a:rPr>
              <a:t>  = </a:t>
            </a:r>
            <a:r>
              <a:rPr lang="it-IT" sz="2400" dirty="0" smtClean="0">
                <a:solidFill>
                  <a:srgbClr val="0000FF"/>
                </a:solidFill>
              </a:rPr>
              <a:t>0.862 /</a:t>
            </a:r>
            <a:r>
              <a:rPr lang="it-IT" sz="2400" dirty="0">
                <a:solidFill>
                  <a:srgbClr val="0000FF"/>
                </a:solidFill>
              </a:rPr>
              <a:t> </a:t>
            </a:r>
            <a:r>
              <a:rPr lang="it-IT" sz="2400" dirty="0" smtClean="0">
                <a:solidFill>
                  <a:srgbClr val="0000FF"/>
                </a:solidFill>
              </a:rPr>
              <a:t>6.25</a:t>
            </a:r>
            <a:r>
              <a:rPr lang="it-IT" sz="2400" dirty="0" smtClean="0"/>
              <a:t> </a:t>
            </a:r>
            <a:r>
              <a:rPr lang="it-IT" sz="2400" dirty="0"/>
              <a:t>= </a:t>
            </a:r>
            <a:r>
              <a:rPr lang="it-IT" sz="2400" dirty="0" smtClean="0"/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0.138</a:t>
            </a:r>
            <a:endParaRPr lang="it-IT" sz="2400" dirty="0" smtClean="0"/>
          </a:p>
        </p:txBody>
      </p:sp>
      <p:sp>
        <p:nvSpPr>
          <p:cNvPr id="15" name="CasellaDiTesto 14"/>
          <p:cNvSpPr txBox="1"/>
          <p:nvPr/>
        </p:nvSpPr>
        <p:spPr>
          <a:xfrm>
            <a:off x="323528" y="4797152"/>
            <a:ext cx="397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err="1" smtClean="0">
                <a:solidFill>
                  <a:srgbClr val="FF0000"/>
                </a:solidFill>
              </a:rPr>
              <a:t>C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4</a:t>
            </a:r>
            <a:r>
              <a:rPr lang="it-IT" sz="2400" b="1" dirty="0" err="1" smtClean="0">
                <a:solidFill>
                  <a:srgbClr val="FF0000"/>
                </a:solidFill>
              </a:rPr>
              <a:t>H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10</a:t>
            </a:r>
            <a:r>
              <a:rPr lang="it-IT" sz="2400" b="1" dirty="0" smtClean="0">
                <a:solidFill>
                  <a:srgbClr val="FF0000"/>
                </a:solidFill>
              </a:rPr>
              <a:t> reattivo limitante</a:t>
            </a:r>
            <a:r>
              <a:rPr lang="it-IT" sz="2400" dirty="0" smtClean="0">
                <a:solidFill>
                  <a:srgbClr val="FF0000"/>
                </a:solidFill>
              </a:rPr>
              <a:t>:</a:t>
            </a:r>
            <a:r>
              <a:rPr lang="it-IT" sz="2400" dirty="0" smtClean="0"/>
              <a:t> 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5292080" y="206084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692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268760"/>
            <a:ext cx="8478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268760"/>
            <a:ext cx="8478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2 : 8 = 0.862 : x     </a:t>
            </a:r>
            <a:r>
              <a:rPr lang="it-IT" sz="2400" dirty="0" err="1" smtClean="0"/>
              <a:t>x</a:t>
            </a:r>
            <a:r>
              <a:rPr lang="it-IT" sz="2400" dirty="0" smtClean="0"/>
              <a:t> = 3.45 </a:t>
            </a:r>
            <a:r>
              <a:rPr lang="it-IT" sz="2400" dirty="0" err="1" smtClean="0"/>
              <a:t>mol</a:t>
            </a:r>
            <a:r>
              <a:rPr lang="it-IT" sz="2400" dirty="0" smtClean="0"/>
              <a:t>    pari a 3.45 </a:t>
            </a:r>
            <a:r>
              <a:rPr lang="it-IT" sz="2400" dirty="0" smtClean="0">
                <a:sym typeface="Symbol"/>
              </a:rPr>
              <a:t></a:t>
            </a:r>
            <a:r>
              <a:rPr lang="it-IT" sz="2400" dirty="0" smtClean="0"/>
              <a:t> 44.0 = 152 g di </a:t>
            </a:r>
            <a:r>
              <a:rPr lang="it-IT" sz="2400" dirty="0" err="1" smtClean="0"/>
              <a:t>CO</a:t>
            </a:r>
            <a:r>
              <a:rPr lang="it-IT" sz="2400" baseline="-25000" dirty="0" err="1" smtClean="0"/>
              <a:t>2</a:t>
            </a:r>
            <a:endParaRPr lang="it-IT" sz="2400" baseline="-250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323528" y="692696"/>
            <a:ext cx="7254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da 2 </a:t>
            </a:r>
            <a:r>
              <a:rPr lang="it-IT" sz="2400" dirty="0" err="1"/>
              <a:t>mol</a:t>
            </a:r>
            <a:r>
              <a:rPr lang="it-IT" sz="2400" dirty="0"/>
              <a:t> di </a:t>
            </a:r>
            <a:r>
              <a:rPr lang="it-IT" sz="2400" dirty="0" err="1"/>
              <a:t>C</a:t>
            </a:r>
            <a:r>
              <a:rPr lang="it-IT" sz="2400" baseline="-25000" dirty="0" err="1"/>
              <a:t>4</a:t>
            </a:r>
            <a:r>
              <a:rPr lang="it-IT" sz="2400" dirty="0" err="1"/>
              <a:t>H</a:t>
            </a:r>
            <a:r>
              <a:rPr lang="it-IT" sz="2400" baseline="-25000" dirty="0" err="1"/>
              <a:t>10</a:t>
            </a:r>
            <a:r>
              <a:rPr lang="it-IT" sz="2400" baseline="-25000" dirty="0"/>
              <a:t> </a:t>
            </a:r>
            <a:r>
              <a:rPr lang="it-IT" sz="2400" dirty="0"/>
              <a:t>si formano 8 </a:t>
            </a:r>
            <a:r>
              <a:rPr lang="it-IT" sz="2400" dirty="0" err="1"/>
              <a:t>mol</a:t>
            </a:r>
            <a:r>
              <a:rPr lang="it-IT" sz="2400" dirty="0"/>
              <a:t> di </a:t>
            </a:r>
            <a:r>
              <a:rPr lang="it-IT" sz="2400" dirty="0" err="1" smtClean="0"/>
              <a:t>CO</a:t>
            </a:r>
            <a:r>
              <a:rPr lang="it-IT" sz="2400" baseline="-25000" dirty="0" err="1" smtClean="0"/>
              <a:t>2</a:t>
            </a:r>
            <a:endParaRPr lang="it-IT" sz="2400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323528" y="2132856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rgbClr val="FF0000"/>
                </a:solidFill>
              </a:rPr>
              <a:t>Se si formano </a:t>
            </a:r>
            <a:r>
              <a:rPr lang="it-IT" sz="2400" dirty="0" smtClean="0">
                <a:solidFill>
                  <a:srgbClr val="FF0000"/>
                </a:solidFill>
              </a:rPr>
              <a:t>110 </a:t>
            </a:r>
            <a:r>
              <a:rPr lang="it-IT" sz="2400" dirty="0">
                <a:solidFill>
                  <a:srgbClr val="FF0000"/>
                </a:solidFill>
              </a:rPr>
              <a:t>g di </a:t>
            </a:r>
            <a:r>
              <a:rPr lang="it-IT" sz="2400" dirty="0" err="1">
                <a:solidFill>
                  <a:srgbClr val="FF0000"/>
                </a:solidFill>
              </a:rPr>
              <a:t>CO</a:t>
            </a:r>
            <a:r>
              <a:rPr lang="it-IT" sz="2400" baseline="-25000" dirty="0" err="1">
                <a:solidFill>
                  <a:srgbClr val="FF0000"/>
                </a:solidFill>
              </a:rPr>
              <a:t>2</a:t>
            </a:r>
            <a:r>
              <a:rPr lang="it-IT" sz="2400" dirty="0">
                <a:solidFill>
                  <a:srgbClr val="FF0000"/>
                </a:solidFill>
              </a:rPr>
              <a:t> qual è la resa della reazione?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043608" y="3068960"/>
            <a:ext cx="6172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</a:rPr>
              <a:t>RESA = </a:t>
            </a:r>
            <a:r>
              <a:rPr lang="it-IT" altLang="it-IT" sz="2400" dirty="0" err="1" smtClean="0">
                <a:solidFill>
                  <a:srgbClr val="FF0000"/>
                </a:solidFill>
              </a:rPr>
              <a:t>110g</a:t>
            </a:r>
            <a:r>
              <a:rPr lang="it-IT" altLang="it-IT" sz="2400" dirty="0" smtClean="0">
                <a:solidFill>
                  <a:srgbClr val="FF0000"/>
                </a:solidFill>
              </a:rPr>
              <a:t> /</a:t>
            </a:r>
            <a:r>
              <a:rPr lang="it-IT" altLang="it-IT" sz="2400" dirty="0" err="1" smtClean="0">
                <a:solidFill>
                  <a:srgbClr val="FF0000"/>
                </a:solidFill>
              </a:rPr>
              <a:t>152g</a:t>
            </a:r>
            <a:r>
              <a:rPr lang="it-IT" altLang="it-IT" sz="2400" dirty="0" smtClean="0">
                <a:solidFill>
                  <a:srgbClr val="FF0000"/>
                </a:solidFill>
              </a:rPr>
              <a:t> </a:t>
            </a:r>
            <a:r>
              <a:rPr lang="it-IT" altLang="it-IT" sz="2400" dirty="0">
                <a:solidFill>
                  <a:srgbClr val="FF0000"/>
                </a:solidFill>
              </a:rPr>
              <a:t>= </a:t>
            </a:r>
            <a:r>
              <a:rPr lang="it-IT" altLang="it-IT" sz="2400" dirty="0" smtClean="0">
                <a:solidFill>
                  <a:srgbClr val="FF0000"/>
                </a:solidFill>
              </a:rPr>
              <a:t>0.724</a:t>
            </a:r>
            <a:endParaRPr lang="it-IT" altLang="it-IT" sz="24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33CC"/>
                </a:solidFill>
              </a:rPr>
              <a:t>RESA % = </a:t>
            </a:r>
            <a:r>
              <a:rPr lang="it-IT" altLang="it-IT" sz="2400" dirty="0" smtClean="0">
                <a:solidFill>
                  <a:srgbClr val="0033CC"/>
                </a:solidFill>
              </a:rPr>
              <a:t>72.4 </a:t>
            </a:r>
            <a:r>
              <a:rPr lang="it-IT" altLang="it-IT" sz="2400" dirty="0">
                <a:solidFill>
                  <a:srgbClr val="0033CC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29039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275856" y="260648"/>
            <a:ext cx="1944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it-IT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MOTIVI</a:t>
            </a:r>
            <a:endParaRPr lang="it-IT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10096" y="941635"/>
            <a:ext cx="8077200" cy="9271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it-IT" sz="2400" kern="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it-IT" sz="2400" kern="0" dirty="0" smtClean="0">
                <a:solidFill>
                  <a:srgbClr val="FFFF00"/>
                </a:solidFill>
                <a:cs typeface="Times New Roman" pitchFamily="18" charset="0"/>
              </a:rPr>
              <a:t>      </a:t>
            </a:r>
            <a:r>
              <a:rPr lang="it-IT" sz="24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1) ESPRESSAMENTE DI NATURA CHIMICA.</a:t>
            </a:r>
            <a:r>
              <a:rPr lang="it-IT" sz="2400" kern="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marL="0" indent="0" eaLnBrk="1" hangingPunct="1">
              <a:buNone/>
              <a:defRPr/>
            </a:pPr>
            <a:r>
              <a:rPr lang="it-IT" sz="2400" kern="0" dirty="0" smtClean="0">
                <a:cs typeface="Times New Roman" pitchFamily="18" charset="0"/>
              </a:rPr>
              <a:t>a) equilibrio non totalmente spostato a destra; (</a:t>
            </a:r>
            <a:r>
              <a:rPr lang="it-IT" sz="2400" b="1" kern="0" dirty="0" smtClean="0">
                <a:cs typeface="Times New Roman" pitchFamily="18" charset="0"/>
              </a:rPr>
              <a:t>Le </a:t>
            </a:r>
            <a:r>
              <a:rPr lang="it-IT" sz="2400" b="1" kern="0" dirty="0" err="1" smtClean="0">
                <a:cs typeface="Times New Roman" pitchFamily="18" charset="0"/>
              </a:rPr>
              <a:t>Chatelier</a:t>
            </a:r>
            <a:r>
              <a:rPr lang="it-IT" sz="2400" kern="0" dirty="0" smtClean="0">
                <a:cs typeface="Times New Roman" pitchFamily="18" charset="0"/>
              </a:rPr>
              <a:t>)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10096" y="2008435"/>
            <a:ext cx="7848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it-IT" altLang="it-IT" sz="2400" dirty="0">
                <a:cs typeface="Times New Roman" pitchFamily="18" charset="0"/>
              </a:rPr>
              <a:t>b) alla reazione principale sono accoppiate reazioni parallele o consecutive parassite che forniscono prodotti diversi da quello voluto</a:t>
            </a:r>
            <a:r>
              <a:rPr lang="it-IT" altLang="it-IT" sz="2400" dirty="0" smtClean="0">
                <a:cs typeface="Times New Roman" pitchFamily="18" charset="0"/>
              </a:rPr>
              <a:t>.</a:t>
            </a:r>
            <a:endParaRPr lang="it-IT" altLang="it-IT" sz="1800" b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27584" y="3861048"/>
            <a:ext cx="5976937" cy="165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it-IT" altLang="it-IT" sz="2400">
                <a:solidFill>
                  <a:srgbClr val="008000"/>
                </a:solidFill>
                <a:cs typeface="Times New Roman" pitchFamily="18" charset="0"/>
              </a:rPr>
              <a:t>A + B 	</a:t>
            </a:r>
            <a:r>
              <a:rPr lang="it-IT" altLang="it-IT" sz="2400">
                <a:solidFill>
                  <a:srgbClr val="008000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it-IT" altLang="it-IT" sz="2400">
                <a:solidFill>
                  <a:srgbClr val="008000"/>
                </a:solidFill>
                <a:cs typeface="Times New Roman" pitchFamily="18" charset="0"/>
              </a:rPr>
              <a:t> 	D 	parallela</a:t>
            </a:r>
            <a:endParaRPr lang="it-IT" altLang="it-IT" sz="2400"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it-IT" altLang="it-IT" sz="2400">
                <a:solidFill>
                  <a:srgbClr val="FF3300"/>
                </a:solidFill>
                <a:cs typeface="Times New Roman" pitchFamily="18" charset="0"/>
              </a:rPr>
              <a:t>C 	</a:t>
            </a:r>
            <a:r>
              <a:rPr lang="it-IT" altLang="it-IT" sz="2400">
                <a:solidFill>
                  <a:srgbClr val="FF3300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it-IT" altLang="it-IT" sz="2400">
                <a:solidFill>
                  <a:srgbClr val="FF3300"/>
                </a:solidFill>
                <a:cs typeface="Times New Roman" pitchFamily="18" charset="0"/>
              </a:rPr>
              <a:t>	E 	consecutiva</a:t>
            </a:r>
          </a:p>
          <a:p>
            <a:pPr algn="just" eaLnBrk="1" hangingPunct="1">
              <a:buFontTx/>
              <a:buNone/>
            </a:pPr>
            <a:r>
              <a:rPr lang="it-IT" altLang="it-IT" sz="2400">
                <a:solidFill>
                  <a:srgbClr val="996633"/>
                </a:solidFill>
                <a:cs typeface="Times New Roman" pitchFamily="18" charset="0"/>
              </a:rPr>
              <a:t>A + C 	</a:t>
            </a:r>
            <a:r>
              <a:rPr lang="it-IT" altLang="it-IT" sz="2400">
                <a:solidFill>
                  <a:srgbClr val="996633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it-IT" altLang="it-IT" sz="2400">
                <a:solidFill>
                  <a:srgbClr val="996633"/>
                </a:solidFill>
                <a:cs typeface="Times New Roman" pitchFamily="18" charset="0"/>
              </a:rPr>
              <a:t> 	F	consecutiva father-son</a:t>
            </a:r>
            <a:r>
              <a:rPr lang="it-IT" altLang="it-IT" sz="2400">
                <a:solidFill>
                  <a:srgbClr val="996633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400">
              <a:solidFill>
                <a:srgbClr val="996633"/>
              </a:solidFill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457696" y="941635"/>
            <a:ext cx="8305800" cy="4343400"/>
          </a:xfrm>
          <a:prstGeom prst="flowChartAlternateProcess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40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827584" y="3380035"/>
            <a:ext cx="5616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it-IT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 + B	</a:t>
            </a:r>
            <a:r>
              <a:rPr lang="it-IT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  <a:sym typeface="Symbol" pitchFamily="18" charset="2"/>
              </a:rPr>
              <a:t></a:t>
            </a:r>
            <a:r>
              <a:rPr lang="it-IT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	C 	principale</a:t>
            </a: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38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620688"/>
            <a:ext cx="84201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it-IT" sz="24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Esempio di calcolo della resa per l'esperienza n° 2  </a:t>
            </a:r>
            <a:endParaRPr lang="it-IT" sz="2400" b="1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it-IT" sz="2400" dirty="0">
                <a:cs typeface="Times New Roman" pitchFamily="18" charset="0"/>
              </a:rPr>
              <a:t>5.00 g di KMnO</a:t>
            </a:r>
            <a:r>
              <a:rPr lang="it-IT" sz="2400" baseline="-30000" dirty="0">
                <a:cs typeface="Times New Roman" pitchFamily="18" charset="0"/>
              </a:rPr>
              <a:t>4</a:t>
            </a:r>
            <a:r>
              <a:rPr lang="it-IT" sz="2400" dirty="0">
                <a:cs typeface="Times New Roman" pitchFamily="18" charset="0"/>
              </a:rPr>
              <a:t> vengono fatti reagire a T = 100 °C con 2.00 ml di </a:t>
            </a:r>
            <a:r>
              <a:rPr lang="it-IT" sz="2400" dirty="0">
                <a:solidFill>
                  <a:schemeClr val="accent2"/>
                </a:solidFill>
                <a:cs typeface="Times New Roman" pitchFamily="18" charset="0"/>
              </a:rPr>
              <a:t>alcol benzilico</a:t>
            </a:r>
            <a:r>
              <a:rPr lang="it-IT" sz="2400" dirty="0">
                <a:cs typeface="Times New Roman" pitchFamily="18" charset="0"/>
              </a:rPr>
              <a:t> in presenza di 10.0 ml di H</a:t>
            </a:r>
            <a:r>
              <a:rPr lang="it-IT" sz="2400" baseline="-30000" dirty="0">
                <a:cs typeface="Times New Roman" pitchFamily="18" charset="0"/>
              </a:rPr>
              <a:t>2</a:t>
            </a:r>
            <a:r>
              <a:rPr lang="it-IT" sz="2400" dirty="0">
                <a:cs typeface="Times New Roman" pitchFamily="18" charset="0"/>
              </a:rPr>
              <a:t>SO</a:t>
            </a:r>
            <a:r>
              <a:rPr lang="it-IT" sz="2400" baseline="-30000" dirty="0">
                <a:cs typeface="Times New Roman" pitchFamily="18" charset="0"/>
              </a:rPr>
              <a:t>4</a:t>
            </a:r>
            <a:r>
              <a:rPr lang="it-IT" sz="2400" dirty="0">
                <a:cs typeface="Times New Roman" pitchFamily="18" charset="0"/>
              </a:rPr>
              <a:t> concentrato </a:t>
            </a:r>
            <a:r>
              <a:rPr lang="it-IT" sz="2400" dirty="0" smtClean="0">
                <a:cs typeface="Times New Roman" pitchFamily="18" charset="0"/>
              </a:rPr>
              <a:t>(purezza 98% w/w, densità 1.840 g/</a:t>
            </a:r>
            <a:r>
              <a:rPr lang="it-IT" sz="2400" dirty="0" err="1" smtClean="0">
                <a:cs typeface="Times New Roman" pitchFamily="18" charset="0"/>
              </a:rPr>
              <a:t>mL</a:t>
            </a:r>
            <a:r>
              <a:rPr lang="it-IT" sz="2400" dirty="0" smtClean="0">
                <a:cs typeface="Times New Roman" pitchFamily="18" charset="0"/>
              </a:rPr>
              <a:t>). Se si </a:t>
            </a:r>
            <a:r>
              <a:rPr lang="it-IT" sz="2400" dirty="0">
                <a:cs typeface="Times New Roman" pitchFamily="18" charset="0"/>
              </a:rPr>
              <a:t>ottengono </a:t>
            </a:r>
            <a:r>
              <a:rPr lang="it-IT" sz="2400" dirty="0" smtClean="0">
                <a:cs typeface="Times New Roman" pitchFamily="18" charset="0"/>
              </a:rPr>
              <a:t>0.72 </a:t>
            </a:r>
            <a:r>
              <a:rPr lang="it-IT" sz="2400" dirty="0">
                <a:cs typeface="Times New Roman" pitchFamily="18" charset="0"/>
              </a:rPr>
              <a:t>g di </a:t>
            </a:r>
            <a:r>
              <a:rPr lang="it-IT" sz="24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acido benzoico</a:t>
            </a:r>
            <a:r>
              <a:rPr lang="it-IT" sz="2400" dirty="0">
                <a:cs typeface="Times New Roman" pitchFamily="18" charset="0"/>
              </a:rPr>
              <a:t> </a:t>
            </a:r>
            <a:r>
              <a:rPr lang="it-IT" sz="2400" dirty="0" smtClean="0">
                <a:cs typeface="Times New Roman" pitchFamily="18" charset="0"/>
              </a:rPr>
              <a:t>(solido, prodotto </a:t>
            </a:r>
            <a:r>
              <a:rPr lang="it-IT" sz="2400" dirty="0">
                <a:cs typeface="Times New Roman" pitchFamily="18" charset="0"/>
              </a:rPr>
              <a:t>principale), determinare la resa % della reazione.</a:t>
            </a:r>
            <a:endParaRPr lang="it-IT" dirty="0">
              <a:cs typeface="Times New Roman" pitchFamily="18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685800" y="4267200"/>
            <a:ext cx="160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400"/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990600" y="4572000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400"/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381000" y="3429000"/>
            <a:ext cx="851148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200" b="1" dirty="0">
                <a:cs typeface="Times New Roman" pitchFamily="18" charset="0"/>
              </a:rPr>
              <a:t>5C</a:t>
            </a:r>
            <a:r>
              <a:rPr lang="it-IT" altLang="it-IT" sz="2200" b="1" baseline="-30000" dirty="0">
                <a:cs typeface="Times New Roman" pitchFamily="18" charset="0"/>
              </a:rPr>
              <a:t>6</a:t>
            </a:r>
            <a:r>
              <a:rPr lang="it-IT" altLang="it-IT" sz="2200" b="1" dirty="0">
                <a:cs typeface="Times New Roman" pitchFamily="18" charset="0"/>
              </a:rPr>
              <a:t>H</a:t>
            </a:r>
            <a:r>
              <a:rPr lang="it-IT" altLang="it-IT" sz="2200" b="1" baseline="-30000" dirty="0">
                <a:cs typeface="Times New Roman" pitchFamily="18" charset="0"/>
              </a:rPr>
              <a:t>5</a:t>
            </a:r>
            <a:r>
              <a:rPr lang="it-IT" altLang="it-IT" sz="2200" b="1" dirty="0">
                <a:cs typeface="Times New Roman" pitchFamily="18" charset="0"/>
              </a:rPr>
              <a:t>CH</a:t>
            </a:r>
            <a:r>
              <a:rPr lang="it-IT" altLang="it-IT" sz="2200" b="1" baseline="-30000" dirty="0">
                <a:cs typeface="Times New Roman" pitchFamily="18" charset="0"/>
              </a:rPr>
              <a:t>2</a:t>
            </a:r>
            <a:r>
              <a:rPr lang="it-IT" altLang="it-IT" sz="2200" b="1" dirty="0">
                <a:cs typeface="Times New Roman" pitchFamily="18" charset="0"/>
              </a:rPr>
              <a:t>OH + 4MnO</a:t>
            </a:r>
            <a:r>
              <a:rPr lang="it-IT" altLang="it-IT" sz="2200" b="1" baseline="-30000" dirty="0">
                <a:cs typeface="Times New Roman" pitchFamily="18" charset="0"/>
              </a:rPr>
              <a:t>4</a:t>
            </a:r>
            <a:r>
              <a:rPr lang="it-IT" altLang="it-IT" sz="2200" b="1" baseline="30000" dirty="0">
                <a:cs typeface="Times New Roman" pitchFamily="18" charset="0"/>
              </a:rPr>
              <a:t>-</a:t>
            </a:r>
            <a:r>
              <a:rPr lang="it-IT" altLang="it-IT" sz="2200" b="1" dirty="0">
                <a:cs typeface="Times New Roman" pitchFamily="18" charset="0"/>
              </a:rPr>
              <a:t> </a:t>
            </a:r>
            <a:r>
              <a:rPr lang="it-IT" altLang="it-IT" sz="2200" b="1" dirty="0" smtClean="0">
                <a:cs typeface="Times New Roman" pitchFamily="18" charset="0"/>
              </a:rPr>
              <a:t>+ </a:t>
            </a:r>
            <a:r>
              <a:rPr lang="it-IT" altLang="it-IT" sz="2200" b="1" dirty="0">
                <a:cs typeface="Times New Roman" pitchFamily="18" charset="0"/>
              </a:rPr>
              <a:t>12H</a:t>
            </a:r>
            <a:r>
              <a:rPr lang="it-IT" altLang="it-IT" sz="2200" b="1" baseline="30000" dirty="0">
                <a:cs typeface="Times New Roman" pitchFamily="18" charset="0"/>
              </a:rPr>
              <a:t>+  </a:t>
            </a:r>
            <a:r>
              <a:rPr lang="it-IT" altLang="it-IT" sz="22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it-IT" altLang="it-IT" sz="2200" b="1" dirty="0" smtClean="0">
                <a:cs typeface="Times New Roman" pitchFamily="18" charset="0"/>
                <a:sym typeface="Symbol" pitchFamily="18" charset="2"/>
              </a:rPr>
              <a:t>   </a:t>
            </a:r>
            <a:r>
              <a:rPr lang="it-IT" altLang="it-IT" sz="2200" b="1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it-IT" altLang="it-IT" sz="2200" b="1" dirty="0" smtClean="0">
                <a:cs typeface="Times New Roman" pitchFamily="18" charset="0"/>
              </a:rPr>
              <a:t>    5C</a:t>
            </a:r>
            <a:r>
              <a:rPr lang="it-IT" altLang="it-IT" sz="2200" b="1" baseline="-30000" dirty="0" smtClean="0">
                <a:cs typeface="Times New Roman" pitchFamily="18" charset="0"/>
              </a:rPr>
              <a:t>6</a:t>
            </a:r>
            <a:r>
              <a:rPr lang="it-IT" altLang="it-IT" sz="2200" b="1" dirty="0" smtClean="0">
                <a:cs typeface="Times New Roman" pitchFamily="18" charset="0"/>
              </a:rPr>
              <a:t>H</a:t>
            </a:r>
            <a:r>
              <a:rPr lang="it-IT" altLang="it-IT" sz="2200" b="1" baseline="-30000" dirty="0" smtClean="0">
                <a:cs typeface="Times New Roman" pitchFamily="18" charset="0"/>
              </a:rPr>
              <a:t>5</a:t>
            </a:r>
            <a:r>
              <a:rPr lang="it-IT" altLang="it-IT" sz="2200" b="1" dirty="0" smtClean="0">
                <a:cs typeface="Times New Roman" pitchFamily="18" charset="0"/>
              </a:rPr>
              <a:t>COOH </a:t>
            </a:r>
            <a:r>
              <a:rPr lang="it-IT" altLang="it-IT" sz="2200" b="1" dirty="0">
                <a:cs typeface="Times New Roman" pitchFamily="18" charset="0"/>
              </a:rPr>
              <a:t>+ 4Mn</a:t>
            </a:r>
            <a:r>
              <a:rPr lang="it-IT" altLang="it-IT" sz="2200" b="1" baseline="30000" dirty="0">
                <a:cs typeface="Times New Roman" pitchFamily="18" charset="0"/>
              </a:rPr>
              <a:t>2+</a:t>
            </a:r>
            <a:r>
              <a:rPr lang="it-IT" altLang="it-IT" sz="2200" b="1" dirty="0">
                <a:cs typeface="Times New Roman" pitchFamily="18" charset="0"/>
              </a:rPr>
              <a:t> + 11H</a:t>
            </a:r>
            <a:r>
              <a:rPr lang="it-IT" altLang="it-IT" sz="2200" b="1" baseline="-30000" dirty="0">
                <a:cs typeface="Times New Roman" pitchFamily="18" charset="0"/>
              </a:rPr>
              <a:t>2</a:t>
            </a:r>
            <a:r>
              <a:rPr lang="it-IT" altLang="it-IT" sz="2200" b="1" dirty="0">
                <a:cs typeface="Times New Roman" pitchFamily="18" charset="0"/>
              </a:rPr>
              <a:t>O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23528" y="3861048"/>
            <a:ext cx="8153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2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(correggere il 9 con 11 nel testo pag. 220 </a:t>
            </a:r>
            <a:r>
              <a:rPr lang="it-IT" sz="2200" b="1" dirty="0" err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ediz</a:t>
            </a:r>
            <a:r>
              <a:rPr lang="it-IT" sz="22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. 2000</a:t>
            </a:r>
            <a:r>
              <a:rPr lang="it-IT" sz="2200" b="1" dirty="0">
                <a:solidFill>
                  <a:srgbClr val="FF00FF"/>
                </a:solidFill>
                <a:cs typeface="Times New Roman" pitchFamily="18" charset="0"/>
              </a:rPr>
              <a:t>)</a:t>
            </a:r>
            <a:endParaRPr lang="it-IT" dirty="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4499992" y="3645024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CC"/>
            </a:gs>
            <a:gs pos="100000">
              <a:srgbClr val="66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7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389626"/>
              </p:ext>
            </p:extLst>
          </p:nvPr>
        </p:nvGraphicFramePr>
        <p:xfrm>
          <a:off x="827584" y="1484784"/>
          <a:ext cx="7535937" cy="2438400"/>
        </p:xfrm>
        <a:graphic>
          <a:graphicData uri="http://schemas.openxmlformats.org/drawingml/2006/table">
            <a:tbl>
              <a:tblPr/>
              <a:tblGrid>
                <a:gridCol w="1668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alcol benzilico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it-IT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it-IT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KMnO</a:t>
                      </a:r>
                      <a:r>
                        <a:rPr kumimoji="0" lang="it-IT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acido benzoico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Peso molecolare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98.078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Symbol" pitchFamily="18" charset="2"/>
                        </a:rPr>
                        <a:t></a:t>
                      </a:r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(g/</a:t>
                      </a:r>
                      <a:r>
                        <a:rPr kumimoji="0" lang="it-IT" sz="2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mL</a:t>
                      </a:r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40" name="Text Box 42"/>
          <p:cNvSpPr txBox="1">
            <a:spLocks noChangeArrowheads="1"/>
          </p:cNvSpPr>
          <p:nvPr/>
        </p:nvSpPr>
        <p:spPr bwMode="auto">
          <a:xfrm>
            <a:off x="1138808" y="3839046"/>
            <a:ext cx="7467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400"/>
          </a:p>
        </p:txBody>
      </p:sp>
      <p:sp>
        <p:nvSpPr>
          <p:cNvPr id="2" name="CasellaDiTesto 1"/>
          <p:cNvSpPr txBox="1"/>
          <p:nvPr/>
        </p:nvSpPr>
        <p:spPr>
          <a:xfrm>
            <a:off x="1907704" y="764704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TABELLA RIASSUNTIVA DEI DATI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CC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2286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chemeClr val="bg1"/>
                </a:solidFill>
                <a:cs typeface="Times New Roman" pitchFamily="18" charset="0"/>
              </a:rPr>
              <a:t>n° moli (solido) 	= </a:t>
            </a:r>
            <a:r>
              <a:rPr lang="it-IT" altLang="it-IT" sz="2400" dirty="0" smtClean="0">
                <a:solidFill>
                  <a:schemeClr val="bg1"/>
                </a:solidFill>
                <a:cs typeface="Times New Roman" pitchFamily="18" charset="0"/>
              </a:rPr>
              <a:t>g / PM</a:t>
            </a:r>
            <a:r>
              <a:rPr lang="it-IT" altLang="it-IT" sz="2400" dirty="0" smtClean="0">
                <a:cs typeface="Times New Roman" pitchFamily="18" charset="0"/>
              </a:rPr>
              <a:t>  </a:t>
            </a:r>
            <a:endParaRPr lang="it-IT" altLang="it-IT" sz="2400" dirty="0">
              <a:cs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014264" y="2049760"/>
            <a:ext cx="6705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chemeClr val="bg1"/>
                </a:solidFill>
                <a:cs typeface="Times New Roman" pitchFamily="18" charset="0"/>
              </a:rPr>
              <a:t>KMnO</a:t>
            </a:r>
            <a:r>
              <a:rPr lang="it-IT" altLang="it-IT" sz="2400" baseline="-30000" dirty="0">
                <a:solidFill>
                  <a:schemeClr val="bg1"/>
                </a:solidFill>
                <a:cs typeface="Times New Roman" pitchFamily="18" charset="0"/>
              </a:rPr>
              <a:t>4</a:t>
            </a:r>
            <a:endParaRPr lang="it-IT" altLang="it-IT" sz="2400" dirty="0">
              <a:solidFill>
                <a:schemeClr val="bg1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cs typeface="Times New Roman" pitchFamily="18" charset="0"/>
              </a:rPr>
              <a:t>n° moli = 5.00 g /158.04 </a:t>
            </a:r>
            <a:r>
              <a:rPr lang="it-IT" altLang="it-IT" sz="2400" dirty="0" smtClean="0">
                <a:cs typeface="Times New Roman" pitchFamily="18" charset="0"/>
              </a:rPr>
              <a:t>g mol</a:t>
            </a:r>
            <a:r>
              <a:rPr lang="it-IT" altLang="it-IT" sz="2400" b="1" baseline="30000" dirty="0" smtClean="0">
                <a:cs typeface="Times New Roman" pitchFamily="18" charset="0"/>
              </a:rPr>
              <a:t>-1</a:t>
            </a:r>
            <a:r>
              <a:rPr lang="it-IT" altLang="it-IT" sz="2400" dirty="0" smtClean="0">
                <a:cs typeface="Times New Roman" pitchFamily="18" charset="0"/>
              </a:rPr>
              <a:t> = 0.0316 </a:t>
            </a:r>
            <a:r>
              <a:rPr lang="it-IT" altLang="it-IT" sz="2400" dirty="0" err="1" smtClean="0">
                <a:cs typeface="Times New Roman" pitchFamily="18" charset="0"/>
              </a:rPr>
              <a:t>mol</a:t>
            </a:r>
            <a:endParaRPr lang="it-IT" altLang="it-IT" sz="2400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014264" y="3345160"/>
            <a:ext cx="5638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00FF"/>
                </a:solidFill>
                <a:cs typeface="Times New Roman" pitchFamily="18" charset="0"/>
              </a:rPr>
              <a:t>alcol benzilico</a:t>
            </a:r>
            <a:endParaRPr lang="it-IT" altLang="it-IT" sz="2400" dirty="0"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cs typeface="Times New Roman" pitchFamily="18" charset="0"/>
              </a:rPr>
              <a:t>massa </a:t>
            </a:r>
            <a:r>
              <a:rPr lang="it-IT" altLang="it-IT" sz="2400" dirty="0" smtClean="0">
                <a:cs typeface="Times New Roman" pitchFamily="18" charset="0"/>
              </a:rPr>
              <a:t>= </a:t>
            </a:r>
            <a:r>
              <a:rPr lang="it-IT" altLang="it-IT" sz="2400" dirty="0">
                <a:cs typeface="Times New Roman" pitchFamily="18" charset="0"/>
              </a:rPr>
              <a:t>1.05 g/</a:t>
            </a:r>
            <a:r>
              <a:rPr lang="it-IT" altLang="it-IT" sz="2400" dirty="0" err="1">
                <a:cs typeface="Times New Roman" pitchFamily="18" charset="0"/>
              </a:rPr>
              <a:t>mL</a:t>
            </a:r>
            <a:r>
              <a:rPr lang="it-IT" altLang="it-IT" sz="2400" dirty="0">
                <a:cs typeface="Times New Roman" pitchFamily="18" charset="0"/>
              </a:rPr>
              <a:t> </a:t>
            </a:r>
            <a:r>
              <a:rPr lang="it-IT" altLang="it-IT" sz="2400" dirty="0">
                <a:cs typeface="Times New Roman" pitchFamily="18" charset="0"/>
                <a:sym typeface="Symbol" pitchFamily="18" charset="2"/>
              </a:rPr>
              <a:t></a:t>
            </a:r>
            <a:r>
              <a:rPr lang="it-IT" altLang="it-IT" sz="2400" dirty="0">
                <a:cs typeface="Times New Roman" pitchFamily="18" charset="0"/>
              </a:rPr>
              <a:t> 2.00 </a:t>
            </a:r>
            <a:r>
              <a:rPr lang="it-IT" altLang="it-IT" sz="2400" dirty="0" err="1">
                <a:cs typeface="Times New Roman" pitchFamily="18" charset="0"/>
              </a:rPr>
              <a:t>mL</a:t>
            </a:r>
            <a:r>
              <a:rPr lang="it-IT" altLang="it-IT" sz="2400" dirty="0">
                <a:cs typeface="Times New Roman" pitchFamily="18" charset="0"/>
              </a:rPr>
              <a:t> = 2.10 g        </a:t>
            </a:r>
            <a:r>
              <a:rPr lang="it-IT" altLang="it-IT" sz="2400" dirty="0" err="1" smtClean="0">
                <a:cs typeface="Times New Roman" pitchFamily="18" charset="0"/>
              </a:rPr>
              <a:t>mol</a:t>
            </a:r>
            <a:r>
              <a:rPr lang="it-IT" altLang="it-IT" sz="2400" dirty="0" smtClean="0">
                <a:cs typeface="Times New Roman" pitchFamily="18" charset="0"/>
              </a:rPr>
              <a:t> </a:t>
            </a:r>
            <a:r>
              <a:rPr lang="it-IT" altLang="it-IT" sz="2400" dirty="0">
                <a:cs typeface="Times New Roman" pitchFamily="18" charset="0"/>
              </a:rPr>
              <a:t>= 2.10 g / 108.13 = </a:t>
            </a:r>
            <a:r>
              <a:rPr lang="it-IT" altLang="it-IT" sz="2400" dirty="0" smtClean="0">
                <a:cs typeface="Times New Roman" pitchFamily="18" charset="0"/>
              </a:rPr>
              <a:t>0.0194</a:t>
            </a:r>
            <a:endParaRPr lang="it-IT" altLang="it-IT" sz="1400" dirty="0"/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914400" y="7620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chemeClr val="bg1"/>
                </a:solidFill>
                <a:cs typeface="Times New Roman" pitchFamily="18" charset="0"/>
              </a:rPr>
              <a:t>n° moli (soluzioni) 	= M </a:t>
            </a:r>
            <a:r>
              <a:rPr lang="it-IT" altLang="it-IT" sz="2400">
                <a:solidFill>
                  <a:schemeClr val="bg1"/>
                </a:solidFill>
                <a:cs typeface="Times New Roman" pitchFamily="18" charset="0"/>
                <a:sym typeface="Symbol" pitchFamily="18" charset="2"/>
              </a:rPr>
              <a:t></a:t>
            </a:r>
            <a:r>
              <a:rPr lang="it-IT" altLang="it-IT" sz="2400">
                <a:solidFill>
                  <a:schemeClr val="bg1"/>
                </a:solidFill>
                <a:cs typeface="Times New Roman" pitchFamily="18" charset="0"/>
              </a:rPr>
              <a:t> V</a:t>
            </a:r>
            <a:endParaRPr lang="it-IT" altLang="it-IT" sz="1400">
              <a:solidFill>
                <a:schemeClr val="bg1"/>
              </a:solidFill>
            </a:endParaRP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914400" y="12192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chemeClr val="bg1"/>
                </a:solidFill>
                <a:cs typeface="Times New Roman" pitchFamily="18" charset="0"/>
                <a:sym typeface="Symbol" pitchFamily="18" charset="2"/>
              </a:rPr>
              <a:t></a:t>
            </a:r>
            <a:r>
              <a:rPr lang="it-IT" altLang="it-IT" sz="2400" dirty="0">
                <a:solidFill>
                  <a:schemeClr val="bg1"/>
                </a:solidFill>
                <a:cs typeface="Times New Roman" pitchFamily="18" charset="0"/>
              </a:rPr>
              <a:t> 			= </a:t>
            </a:r>
            <a:r>
              <a:rPr lang="it-IT" altLang="it-IT" sz="2400" dirty="0" smtClean="0">
                <a:solidFill>
                  <a:schemeClr val="bg1"/>
                </a:solidFill>
                <a:cs typeface="Times New Roman" pitchFamily="18" charset="0"/>
              </a:rPr>
              <a:t>massa / V</a:t>
            </a:r>
            <a:endParaRPr lang="it-IT" altLang="it-IT" sz="1400" dirty="0">
              <a:solidFill>
                <a:schemeClr val="bg1"/>
              </a:solidFill>
            </a:endParaRPr>
          </a:p>
        </p:txBody>
      </p:sp>
      <p:pic>
        <p:nvPicPr>
          <p:cNvPr id="7177" name="Picture 9" descr="Riga_Shiny_Red_and_Blue_stret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4" y="3116560"/>
            <a:ext cx="472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10" descr="Riga_Shiny_Red_and_Blue_stret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4" y="1897360"/>
            <a:ext cx="472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3568" y="592832"/>
            <a:ext cx="712879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1" dirty="0">
                <a:solidFill>
                  <a:srgbClr val="000099"/>
                </a:solidFill>
                <a:cs typeface="Times New Roman" pitchFamily="18" charset="0"/>
              </a:rPr>
              <a:t>H</a:t>
            </a:r>
            <a:r>
              <a:rPr lang="it-IT" altLang="it-IT" sz="2400" b="1" baseline="-30000" dirty="0">
                <a:solidFill>
                  <a:srgbClr val="000099"/>
                </a:solidFill>
                <a:cs typeface="Times New Roman" pitchFamily="18" charset="0"/>
              </a:rPr>
              <a:t>2</a:t>
            </a:r>
            <a:r>
              <a:rPr lang="it-IT" altLang="it-IT" sz="2400" b="1" dirty="0">
                <a:solidFill>
                  <a:srgbClr val="000099"/>
                </a:solidFill>
                <a:cs typeface="Times New Roman" pitchFamily="18" charset="0"/>
              </a:rPr>
              <a:t>SO</a:t>
            </a:r>
            <a:r>
              <a:rPr lang="it-IT" altLang="it-IT" sz="2400" b="1" baseline="-30000" dirty="0">
                <a:solidFill>
                  <a:srgbClr val="000099"/>
                </a:solidFill>
                <a:cs typeface="Times New Roman" pitchFamily="18" charset="0"/>
              </a:rPr>
              <a:t>4</a:t>
            </a:r>
            <a:endParaRPr lang="it-IT" altLang="it-IT" sz="2400" b="1" dirty="0">
              <a:solidFill>
                <a:srgbClr val="000099"/>
              </a:solidFill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cs typeface="Times New Roman" pitchFamily="18" charset="0"/>
              </a:rPr>
              <a:t>massa di 1 L </a:t>
            </a:r>
            <a:r>
              <a:rPr lang="it-IT" altLang="it-IT" sz="2400" dirty="0">
                <a:cs typeface="Times New Roman" pitchFamily="18" charset="0"/>
                <a:sym typeface="Symbol" pitchFamily="18" charset="2"/>
              </a:rPr>
              <a:t></a:t>
            </a:r>
            <a:r>
              <a:rPr lang="it-IT" altLang="it-IT" sz="2400" dirty="0">
                <a:cs typeface="Times New Roman" pitchFamily="18" charset="0"/>
              </a:rPr>
              <a:t> 1.840 g/</a:t>
            </a:r>
            <a:r>
              <a:rPr lang="it-IT" altLang="it-IT" sz="2400" dirty="0" err="1">
                <a:cs typeface="Times New Roman" pitchFamily="18" charset="0"/>
              </a:rPr>
              <a:t>mL</a:t>
            </a:r>
            <a:r>
              <a:rPr lang="it-IT" altLang="it-IT" sz="2400" dirty="0">
                <a:cs typeface="Times New Roman" pitchFamily="18" charset="0"/>
              </a:rPr>
              <a:t> </a:t>
            </a:r>
            <a:r>
              <a:rPr lang="it-IT" altLang="it-IT" sz="2400" dirty="0">
                <a:cs typeface="Times New Roman" pitchFamily="18" charset="0"/>
                <a:sym typeface="Symbol" pitchFamily="18" charset="2"/>
              </a:rPr>
              <a:t></a:t>
            </a:r>
            <a:r>
              <a:rPr lang="it-IT" altLang="it-IT" sz="2400" dirty="0">
                <a:cs typeface="Times New Roman" pitchFamily="18" charset="0"/>
              </a:rPr>
              <a:t> 1000 </a:t>
            </a:r>
            <a:r>
              <a:rPr lang="it-IT" altLang="it-IT" sz="2400" dirty="0" err="1">
                <a:cs typeface="Times New Roman" pitchFamily="18" charset="0"/>
              </a:rPr>
              <a:t>mL</a:t>
            </a:r>
            <a:r>
              <a:rPr lang="it-IT" altLang="it-IT" sz="2400" dirty="0">
                <a:cs typeface="Times New Roman" pitchFamily="18" charset="0"/>
              </a:rPr>
              <a:t>/L = 1840 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cs typeface="Times New Roman" pitchFamily="18" charset="0"/>
              </a:rPr>
              <a:t>di cui acido puro 1840 g </a:t>
            </a:r>
            <a:r>
              <a:rPr lang="it-IT" altLang="it-IT" sz="2400" dirty="0">
                <a:cs typeface="Times New Roman" pitchFamily="18" charset="0"/>
                <a:sym typeface="Symbol" pitchFamily="18" charset="2"/>
              </a:rPr>
              <a:t></a:t>
            </a:r>
            <a:r>
              <a:rPr lang="it-IT" altLang="it-IT" sz="2400" dirty="0">
                <a:cs typeface="Times New Roman" pitchFamily="18" charset="0"/>
              </a:rPr>
              <a:t> </a:t>
            </a:r>
            <a:r>
              <a:rPr lang="it-IT" altLang="it-IT" sz="2400" dirty="0" smtClean="0">
                <a:cs typeface="Times New Roman" pitchFamily="18" charset="0"/>
              </a:rPr>
              <a:t>98/100 </a:t>
            </a:r>
            <a:r>
              <a:rPr lang="it-IT" altLang="it-IT" sz="2400" dirty="0">
                <a:cs typeface="Times New Roman" pitchFamily="18" charset="0"/>
              </a:rPr>
              <a:t>= </a:t>
            </a:r>
            <a:r>
              <a:rPr lang="it-IT" altLang="it-IT" sz="2400" dirty="0" smtClean="0">
                <a:cs typeface="Times New Roman" pitchFamily="18" charset="0"/>
              </a:rPr>
              <a:t>1803 g</a:t>
            </a:r>
            <a:endParaRPr lang="it-IT" altLang="it-IT" sz="2400" dirty="0">
              <a:cs typeface="Times New Roman" pitchFamily="18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83568" y="2359720"/>
            <a:ext cx="685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 err="1" smtClean="0">
                <a:cs typeface="Times New Roman" pitchFamily="18" charset="0"/>
              </a:rPr>
              <a:t>mol</a:t>
            </a:r>
            <a:r>
              <a:rPr lang="it-IT" altLang="it-IT" sz="2400" dirty="0" smtClean="0">
                <a:cs typeface="Times New Roman" pitchFamily="18" charset="0"/>
              </a:rPr>
              <a:t> </a:t>
            </a:r>
            <a:r>
              <a:rPr lang="it-IT" altLang="it-IT" sz="2400" dirty="0">
                <a:cs typeface="Times New Roman" pitchFamily="18" charset="0"/>
              </a:rPr>
              <a:t>= </a:t>
            </a:r>
            <a:r>
              <a:rPr lang="it-IT" altLang="it-IT" sz="2400" dirty="0" smtClean="0">
                <a:cs typeface="Times New Roman" pitchFamily="18" charset="0"/>
              </a:rPr>
              <a:t>1803 </a:t>
            </a:r>
            <a:r>
              <a:rPr lang="it-IT" altLang="it-IT" sz="2400" dirty="0">
                <a:cs typeface="Times New Roman" pitchFamily="18" charset="0"/>
              </a:rPr>
              <a:t>g/ 98.078 = </a:t>
            </a:r>
            <a:r>
              <a:rPr lang="it-IT" altLang="it-IT" sz="2400" dirty="0" smtClean="0">
                <a:cs typeface="Times New Roman" pitchFamily="18" charset="0"/>
              </a:rPr>
              <a:t>18 </a:t>
            </a:r>
            <a:r>
              <a:rPr lang="it-IT" altLang="it-IT" sz="2400" dirty="0">
                <a:cs typeface="Times New Roman" pitchFamily="18" charset="0"/>
              </a:rPr>
              <a:t>moli/L = </a:t>
            </a:r>
            <a:r>
              <a:rPr lang="it-IT" altLang="it-IT" sz="2400" dirty="0" smtClean="0">
                <a:cs typeface="Times New Roman" pitchFamily="18" charset="0"/>
              </a:rPr>
              <a:t>M</a:t>
            </a:r>
            <a:endParaRPr lang="it-IT" alt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827584" y="620688"/>
            <a:ext cx="7776864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cs typeface="Times New Roman" pitchFamily="18" charset="0"/>
              </a:rPr>
              <a:t>In 10 </a:t>
            </a:r>
            <a:r>
              <a:rPr lang="it-IT" altLang="it-IT" sz="2400" dirty="0" err="1">
                <a:cs typeface="Times New Roman" pitchFamily="18" charset="0"/>
              </a:rPr>
              <a:t>mL</a:t>
            </a:r>
            <a:r>
              <a:rPr lang="it-IT" altLang="it-IT" sz="2400" dirty="0">
                <a:cs typeface="Times New Roman" pitchFamily="18" charset="0"/>
              </a:rPr>
              <a:t>  di soluzione sono contenute: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 smtClean="0">
                <a:cs typeface="Times New Roman" pitchFamily="18" charset="0"/>
              </a:rPr>
              <a:t>18</a:t>
            </a:r>
            <a:r>
              <a:rPr lang="it-IT" altLang="it-IT" sz="2400" dirty="0">
                <a:cs typeface="Times New Roman" pitchFamily="18" charset="0"/>
              </a:rPr>
              <a:t> </a:t>
            </a:r>
            <a:r>
              <a:rPr lang="it-IT" altLang="it-IT" sz="2400" dirty="0" err="1" smtClean="0">
                <a:cs typeface="Times New Roman" pitchFamily="18" charset="0"/>
              </a:rPr>
              <a:t>mol</a:t>
            </a:r>
            <a:r>
              <a:rPr lang="it-IT" altLang="it-IT" sz="2400" dirty="0" smtClean="0">
                <a:cs typeface="Times New Roman" pitchFamily="18" charset="0"/>
              </a:rPr>
              <a:t> </a:t>
            </a:r>
            <a:r>
              <a:rPr lang="it-IT" altLang="it-IT" sz="2400" dirty="0">
                <a:cs typeface="Times New Roman" pitchFamily="18" charset="0"/>
              </a:rPr>
              <a:t>: 1000 </a:t>
            </a:r>
            <a:r>
              <a:rPr lang="it-IT" altLang="it-IT" sz="2400" dirty="0" err="1">
                <a:cs typeface="Times New Roman" pitchFamily="18" charset="0"/>
              </a:rPr>
              <a:t>mL</a:t>
            </a:r>
            <a:r>
              <a:rPr lang="it-IT" altLang="it-IT" sz="2400" dirty="0">
                <a:cs typeface="Times New Roman" pitchFamily="18" charset="0"/>
              </a:rPr>
              <a:t> = </a:t>
            </a:r>
            <a:r>
              <a:rPr lang="it-IT" altLang="it-IT" sz="2400" dirty="0" smtClean="0">
                <a:cs typeface="Times New Roman" pitchFamily="18" charset="0"/>
              </a:rPr>
              <a:t>x </a:t>
            </a:r>
            <a:r>
              <a:rPr lang="it-IT" altLang="it-IT" sz="2400" dirty="0" err="1" smtClean="0">
                <a:cs typeface="Times New Roman" pitchFamily="18" charset="0"/>
              </a:rPr>
              <a:t>mol</a:t>
            </a:r>
            <a:r>
              <a:rPr lang="it-IT" altLang="it-IT" sz="2400" dirty="0" smtClean="0">
                <a:cs typeface="Times New Roman" pitchFamily="18" charset="0"/>
              </a:rPr>
              <a:t> </a:t>
            </a:r>
            <a:r>
              <a:rPr lang="it-IT" altLang="it-IT" sz="2400" dirty="0">
                <a:cs typeface="Times New Roman" pitchFamily="18" charset="0"/>
              </a:rPr>
              <a:t>: 10  </a:t>
            </a:r>
            <a:r>
              <a:rPr lang="it-IT" altLang="it-IT" sz="2400" dirty="0" err="1">
                <a:cs typeface="Times New Roman" pitchFamily="18" charset="0"/>
              </a:rPr>
              <a:t>mL</a:t>
            </a:r>
            <a:r>
              <a:rPr lang="it-IT" altLang="it-IT" sz="2400" dirty="0">
                <a:cs typeface="Times New Roman" pitchFamily="18" charset="0"/>
              </a:rPr>
              <a:t>      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cs typeface="Times New Roman" pitchFamily="18" charset="0"/>
              </a:rPr>
              <a:t>x = 0.18 </a:t>
            </a:r>
            <a:r>
              <a:rPr lang="it-IT" altLang="it-IT" sz="2400" dirty="0" err="1" smtClean="0">
                <a:cs typeface="Times New Roman" pitchFamily="18" charset="0"/>
              </a:rPr>
              <a:t>mol</a:t>
            </a:r>
            <a:r>
              <a:rPr lang="it-IT" altLang="it-IT" sz="2400" dirty="0" smtClean="0">
                <a:cs typeface="Times New Roman" pitchFamily="18" charset="0"/>
              </a:rPr>
              <a:t> </a:t>
            </a:r>
            <a:r>
              <a:rPr lang="it-IT" altLang="it-IT" sz="2400" dirty="0">
                <a:cs typeface="Times New Roman" pitchFamily="18" charset="0"/>
              </a:rPr>
              <a:t>di H</a:t>
            </a:r>
            <a:r>
              <a:rPr lang="it-IT" altLang="it-IT" sz="2400" baseline="-25000" dirty="0">
                <a:cs typeface="Times New Roman" pitchFamily="18" charset="0"/>
              </a:rPr>
              <a:t>2</a:t>
            </a:r>
            <a:r>
              <a:rPr lang="it-IT" altLang="it-IT" sz="2400" dirty="0">
                <a:cs typeface="Times New Roman" pitchFamily="18" charset="0"/>
              </a:rPr>
              <a:t>SO</a:t>
            </a:r>
            <a:r>
              <a:rPr lang="it-IT" altLang="it-IT" sz="2400" baseline="-25000" dirty="0">
                <a:cs typeface="Times New Roman" pitchFamily="18" charset="0"/>
              </a:rPr>
              <a:t>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 err="1" smtClean="0">
                <a:cs typeface="Times New Roman" pitchFamily="18" charset="0"/>
              </a:rPr>
              <a:t>H</a:t>
            </a:r>
            <a:r>
              <a:rPr lang="it-IT" altLang="it-IT" sz="2400" baseline="-25000" dirty="0" err="1" smtClean="0">
                <a:cs typeface="Times New Roman" pitchFamily="18" charset="0"/>
              </a:rPr>
              <a:t>2</a:t>
            </a:r>
            <a:r>
              <a:rPr lang="it-IT" altLang="it-IT" sz="2400" dirty="0" err="1" smtClean="0">
                <a:cs typeface="Times New Roman" pitchFamily="18" charset="0"/>
              </a:rPr>
              <a:t>SO</a:t>
            </a:r>
            <a:r>
              <a:rPr lang="it-IT" altLang="it-IT" sz="2400" baseline="-25000" dirty="0" err="1" smtClean="0">
                <a:cs typeface="Times New Roman" pitchFamily="18" charset="0"/>
              </a:rPr>
              <a:t>4</a:t>
            </a:r>
            <a:r>
              <a:rPr lang="it-IT" altLang="it-IT" sz="2400" dirty="0" smtClean="0">
                <a:cs typeface="Times New Roman" pitchFamily="18" charset="0"/>
              </a:rPr>
              <a:t> viene considerato </a:t>
            </a:r>
            <a:r>
              <a:rPr lang="it-IT" altLang="it-IT" sz="2400" dirty="0" err="1" smtClean="0">
                <a:cs typeface="Times New Roman" pitchFamily="18" charset="0"/>
              </a:rPr>
              <a:t>biprotico</a:t>
            </a:r>
            <a:r>
              <a:rPr lang="it-IT" altLang="it-IT" sz="2400" dirty="0" smtClean="0">
                <a:cs typeface="Times New Roman" pitchFamily="18" charset="0"/>
              </a:rPr>
              <a:t> per cui</a:t>
            </a:r>
            <a:r>
              <a:rPr lang="it-IT" altLang="it-IT" sz="2400" dirty="0">
                <a:cs typeface="Times New Roman" pitchFamily="18" charset="0"/>
              </a:rPr>
              <a:t> </a:t>
            </a:r>
            <a:r>
              <a:rPr lang="it-IT" altLang="it-IT" sz="2400" dirty="0" smtClean="0">
                <a:cs typeface="Times New Roman" pitchFamily="18" charset="0"/>
              </a:rPr>
              <a:t>si formano </a:t>
            </a:r>
            <a:r>
              <a:rPr lang="it-IT" altLang="it-IT" sz="2400" dirty="0">
                <a:cs typeface="Times New Roman" pitchFamily="18" charset="0"/>
              </a:rPr>
              <a:t>0.36 moli di H</a:t>
            </a:r>
            <a:r>
              <a:rPr lang="it-IT" altLang="it-IT" sz="2400" baseline="30000" dirty="0">
                <a:cs typeface="Times New Roman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72448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2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060324"/>
              </p:ext>
            </p:extLst>
          </p:nvPr>
        </p:nvGraphicFramePr>
        <p:xfrm>
          <a:off x="539552" y="1177614"/>
          <a:ext cx="8143056" cy="2926104"/>
        </p:xfrm>
        <a:graphic>
          <a:graphicData uri="http://schemas.openxmlformats.org/drawingml/2006/table">
            <a:tbl>
              <a:tblPr/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4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4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118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FF33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teorico</a:t>
                      </a: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reale</a:t>
                      </a: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5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KMnO</a:t>
                      </a:r>
                      <a:r>
                        <a:rPr kumimoji="0" lang="it-IT" sz="2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it-IT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H</a:t>
                      </a:r>
                      <a:r>
                        <a:rPr kumimoji="0" lang="it-IT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FF33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4/12 = 0.33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0.0316/0.36 = 0.088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KMnO</a:t>
                      </a:r>
                      <a:r>
                        <a:rPr kumimoji="0" lang="it-IT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limitante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KMnO</a:t>
                      </a:r>
                      <a:r>
                        <a:rPr kumimoji="0" lang="it-IT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it-IT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kumimoji="0" lang="it-I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a.benz</a:t>
                      </a: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it-IT" sz="2400" b="0" i="0" u="none" strike="noStrike" cap="none" normalizeH="0" baseline="-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FF33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4/5 = 0.80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0.0316/0.0194 = 1.63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a. </a:t>
                      </a:r>
                      <a:r>
                        <a:rPr kumimoji="0" lang="it-IT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benz</a:t>
                      </a: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. limitante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8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it-IT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kumimoji="0" lang="it-I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a.benz</a:t>
                      </a: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FF33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12/5 = 2.4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0.36/0.0194 = 19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a. </a:t>
                      </a:r>
                      <a:r>
                        <a:rPr kumimoji="0" lang="it-IT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benz</a:t>
                      </a: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. limitante</a:t>
                      </a: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it-IT" altLang="it-IT" sz="2000" b="1" dirty="0">
                <a:cs typeface="Times New Roman" pitchFamily="18" charset="0"/>
              </a:rPr>
              <a:t>5C</a:t>
            </a:r>
            <a:r>
              <a:rPr lang="it-IT" altLang="it-IT" sz="2000" b="1" baseline="-30000" dirty="0">
                <a:cs typeface="Times New Roman" pitchFamily="18" charset="0"/>
              </a:rPr>
              <a:t>6</a:t>
            </a:r>
            <a:r>
              <a:rPr lang="it-IT" altLang="it-IT" sz="2000" b="1" dirty="0">
                <a:cs typeface="Times New Roman" pitchFamily="18" charset="0"/>
              </a:rPr>
              <a:t>H</a:t>
            </a:r>
            <a:r>
              <a:rPr lang="it-IT" altLang="it-IT" sz="2000" b="1" baseline="-30000" dirty="0">
                <a:cs typeface="Times New Roman" pitchFamily="18" charset="0"/>
              </a:rPr>
              <a:t>5</a:t>
            </a:r>
            <a:r>
              <a:rPr lang="it-IT" altLang="it-IT" sz="2000" b="1" dirty="0">
                <a:cs typeface="Times New Roman" pitchFamily="18" charset="0"/>
              </a:rPr>
              <a:t>CH</a:t>
            </a:r>
            <a:r>
              <a:rPr lang="it-IT" altLang="it-IT" sz="2000" b="1" baseline="-30000" dirty="0">
                <a:cs typeface="Times New Roman" pitchFamily="18" charset="0"/>
              </a:rPr>
              <a:t>2</a:t>
            </a:r>
            <a:r>
              <a:rPr lang="it-IT" altLang="it-IT" sz="2000" b="1" dirty="0">
                <a:cs typeface="Times New Roman" pitchFamily="18" charset="0"/>
              </a:rPr>
              <a:t>OH + 4MnO</a:t>
            </a:r>
            <a:r>
              <a:rPr lang="it-IT" altLang="it-IT" sz="2000" b="1" baseline="-30000" dirty="0">
                <a:cs typeface="Times New Roman" pitchFamily="18" charset="0"/>
              </a:rPr>
              <a:t>4</a:t>
            </a:r>
            <a:r>
              <a:rPr lang="it-IT" altLang="it-IT" sz="2400" b="1" baseline="30000" dirty="0">
                <a:cs typeface="Times New Roman" pitchFamily="18" charset="0"/>
              </a:rPr>
              <a:t>-</a:t>
            </a:r>
            <a:r>
              <a:rPr lang="it-IT" altLang="it-IT" sz="2000" b="1" dirty="0">
                <a:cs typeface="Times New Roman" pitchFamily="18" charset="0"/>
              </a:rPr>
              <a:t>  +  12H</a:t>
            </a:r>
            <a:r>
              <a:rPr lang="it-IT" altLang="it-IT" sz="2000" b="1" baseline="30000" dirty="0">
                <a:cs typeface="Times New Roman" pitchFamily="18" charset="0"/>
              </a:rPr>
              <a:t>+   </a:t>
            </a:r>
            <a:r>
              <a:rPr lang="it-IT" altLang="it-IT" sz="2000" b="1" dirty="0">
                <a:cs typeface="Times New Roman" pitchFamily="18" charset="0"/>
                <a:sym typeface="Symbol" pitchFamily="18" charset="2"/>
              </a:rPr>
              <a:t></a:t>
            </a:r>
            <a:r>
              <a:rPr lang="it-IT" altLang="it-IT" sz="2000" b="1" dirty="0">
                <a:cs typeface="Times New Roman" pitchFamily="18" charset="0"/>
              </a:rPr>
              <a:t>   5C</a:t>
            </a:r>
            <a:r>
              <a:rPr lang="it-IT" altLang="it-IT" sz="2000" b="1" baseline="-30000" dirty="0">
                <a:cs typeface="Times New Roman" pitchFamily="18" charset="0"/>
              </a:rPr>
              <a:t>6</a:t>
            </a:r>
            <a:r>
              <a:rPr lang="it-IT" altLang="it-IT" sz="2000" b="1" dirty="0">
                <a:cs typeface="Times New Roman" pitchFamily="18" charset="0"/>
              </a:rPr>
              <a:t>H</a:t>
            </a:r>
            <a:r>
              <a:rPr lang="it-IT" altLang="it-IT" sz="2000" b="1" baseline="-30000" dirty="0">
                <a:cs typeface="Times New Roman" pitchFamily="18" charset="0"/>
              </a:rPr>
              <a:t>5</a:t>
            </a:r>
            <a:r>
              <a:rPr lang="it-IT" altLang="it-IT" sz="2000" b="1" dirty="0">
                <a:cs typeface="Times New Roman" pitchFamily="18" charset="0"/>
              </a:rPr>
              <a:t>COOH + 4Mn</a:t>
            </a:r>
            <a:r>
              <a:rPr lang="it-IT" altLang="it-IT" sz="2000" b="1" baseline="30000" dirty="0">
                <a:cs typeface="Times New Roman" pitchFamily="18" charset="0"/>
              </a:rPr>
              <a:t>2+</a:t>
            </a:r>
            <a:r>
              <a:rPr lang="it-IT" altLang="it-IT" sz="2000" b="1" dirty="0">
                <a:cs typeface="Times New Roman" pitchFamily="18" charset="0"/>
              </a:rPr>
              <a:t> + 11H</a:t>
            </a:r>
            <a:r>
              <a:rPr lang="it-IT" altLang="it-IT" sz="2000" b="1" baseline="-30000" dirty="0">
                <a:cs typeface="Times New Roman" pitchFamily="18" charset="0"/>
              </a:rPr>
              <a:t>2</a:t>
            </a:r>
            <a:r>
              <a:rPr lang="it-IT" altLang="it-IT" sz="2000" b="1" dirty="0">
                <a:cs typeface="Times New Roman" pitchFamily="18" charset="0"/>
              </a:rPr>
              <a:t>O</a:t>
            </a:r>
            <a:endParaRPr lang="it-IT" altLang="it-IT" sz="2400" dirty="0"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31776" y="692696"/>
            <a:ext cx="7488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confronto tra rapporti in moli teoriche e reali</a:t>
            </a:r>
            <a:endParaRPr lang="it-IT" sz="24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67544" y="4293096"/>
            <a:ext cx="7992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Si deve ragionare sul reattivo limitante </a:t>
            </a:r>
            <a:r>
              <a:rPr lang="it-IT" sz="2400" b="1" dirty="0" smtClean="0"/>
              <a:t>alcol benzilico</a:t>
            </a:r>
            <a:r>
              <a:rPr lang="it-IT" sz="2400" dirty="0" smtClean="0"/>
              <a:t>!!!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6813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CC"/>
            </a:gs>
            <a:gs pos="100000">
              <a:srgbClr val="66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90500" y="381000"/>
            <a:ext cx="862997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it-IT" altLang="it-IT" sz="2000" dirty="0">
                <a:cs typeface="Times New Roman" pitchFamily="18" charset="0"/>
              </a:rPr>
              <a:t>       </a:t>
            </a:r>
            <a:r>
              <a:rPr lang="it-IT" altLang="it-IT" sz="2000" dirty="0" smtClean="0">
                <a:cs typeface="Times New Roman" pitchFamily="18" charset="0"/>
              </a:rPr>
              <a:t>           </a:t>
            </a:r>
            <a:r>
              <a:rPr lang="it-IT" altLang="it-IT" sz="2000" dirty="0" smtClean="0">
                <a:solidFill>
                  <a:schemeClr val="bg1"/>
                </a:solidFill>
                <a:cs typeface="Times New Roman" pitchFamily="18" charset="0"/>
              </a:rPr>
              <a:t>5C</a:t>
            </a:r>
            <a:r>
              <a:rPr lang="it-IT" altLang="it-IT" sz="2000" baseline="-30000" dirty="0" smtClean="0">
                <a:solidFill>
                  <a:schemeClr val="bg1"/>
                </a:solidFill>
                <a:cs typeface="Times New Roman" pitchFamily="18" charset="0"/>
              </a:rPr>
              <a:t>6</a:t>
            </a:r>
            <a:r>
              <a:rPr lang="it-IT" altLang="it-IT" sz="2000" dirty="0" smtClean="0">
                <a:solidFill>
                  <a:schemeClr val="bg1"/>
                </a:solidFill>
                <a:cs typeface="Times New Roman" pitchFamily="18" charset="0"/>
              </a:rPr>
              <a:t>H</a:t>
            </a:r>
            <a:r>
              <a:rPr lang="it-IT" altLang="it-IT" sz="2000" baseline="-30000" dirty="0" smtClean="0">
                <a:solidFill>
                  <a:schemeClr val="bg1"/>
                </a:solidFill>
                <a:cs typeface="Times New Roman" pitchFamily="18" charset="0"/>
              </a:rPr>
              <a:t>5</a:t>
            </a:r>
            <a:r>
              <a:rPr lang="it-IT" altLang="it-IT" sz="2000" dirty="0" smtClean="0">
                <a:solidFill>
                  <a:schemeClr val="bg1"/>
                </a:solidFill>
                <a:cs typeface="Times New Roman" pitchFamily="18" charset="0"/>
              </a:rPr>
              <a:t>CH</a:t>
            </a:r>
            <a:r>
              <a:rPr lang="it-IT" altLang="it-IT" sz="2000" baseline="-30000" dirty="0" smtClean="0">
                <a:solidFill>
                  <a:schemeClr val="bg1"/>
                </a:solidFill>
                <a:cs typeface="Times New Roman" pitchFamily="18" charset="0"/>
              </a:rPr>
              <a:t>2</a:t>
            </a:r>
            <a:r>
              <a:rPr lang="it-IT" altLang="it-IT" sz="2000" dirty="0" smtClean="0">
                <a:solidFill>
                  <a:schemeClr val="bg1"/>
                </a:solidFill>
                <a:cs typeface="Times New Roman" pitchFamily="18" charset="0"/>
              </a:rPr>
              <a:t>OH </a:t>
            </a:r>
            <a:r>
              <a:rPr lang="it-IT" altLang="it-IT" sz="2000" dirty="0">
                <a:solidFill>
                  <a:schemeClr val="bg1"/>
                </a:solidFill>
                <a:cs typeface="Times New Roman" pitchFamily="18" charset="0"/>
              </a:rPr>
              <a:t>+ 4MnO</a:t>
            </a:r>
            <a:r>
              <a:rPr lang="it-IT" altLang="it-IT" sz="2000" baseline="-30000" dirty="0">
                <a:solidFill>
                  <a:schemeClr val="bg1"/>
                </a:solidFill>
                <a:cs typeface="Times New Roman" pitchFamily="18" charset="0"/>
              </a:rPr>
              <a:t>4</a:t>
            </a:r>
            <a:r>
              <a:rPr lang="it-IT" altLang="it-IT" sz="2000" baseline="30000" dirty="0">
                <a:solidFill>
                  <a:schemeClr val="bg1"/>
                </a:solidFill>
                <a:cs typeface="Times New Roman" pitchFamily="18" charset="0"/>
              </a:rPr>
              <a:t>-</a:t>
            </a:r>
            <a:r>
              <a:rPr lang="it-IT" altLang="it-IT" sz="2000" dirty="0">
                <a:solidFill>
                  <a:schemeClr val="bg1"/>
                </a:solidFill>
                <a:cs typeface="Times New Roman" pitchFamily="18" charset="0"/>
              </a:rPr>
              <a:t> + 12H</a:t>
            </a:r>
            <a:r>
              <a:rPr lang="it-IT" altLang="it-IT" sz="2000" baseline="30000" dirty="0">
                <a:solidFill>
                  <a:schemeClr val="bg1"/>
                </a:solidFill>
                <a:cs typeface="Times New Roman" pitchFamily="18" charset="0"/>
              </a:rPr>
              <a:t>+  </a:t>
            </a:r>
            <a:r>
              <a:rPr lang="it-IT" altLang="it-IT" sz="2000" dirty="0">
                <a:solidFill>
                  <a:schemeClr val="bg1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it-IT" altLang="it-IT" sz="2000" dirty="0">
                <a:solidFill>
                  <a:schemeClr val="bg1"/>
                </a:solidFill>
                <a:cs typeface="Times New Roman" pitchFamily="18" charset="0"/>
              </a:rPr>
              <a:t>  5C</a:t>
            </a:r>
            <a:r>
              <a:rPr lang="it-IT" altLang="it-IT" sz="2000" baseline="-30000" dirty="0">
                <a:solidFill>
                  <a:schemeClr val="bg1"/>
                </a:solidFill>
                <a:cs typeface="Times New Roman" pitchFamily="18" charset="0"/>
              </a:rPr>
              <a:t>6</a:t>
            </a:r>
            <a:r>
              <a:rPr lang="it-IT" altLang="it-IT" sz="2000" dirty="0">
                <a:solidFill>
                  <a:schemeClr val="bg1"/>
                </a:solidFill>
                <a:cs typeface="Times New Roman" pitchFamily="18" charset="0"/>
              </a:rPr>
              <a:t>H</a:t>
            </a:r>
            <a:r>
              <a:rPr lang="it-IT" altLang="it-IT" sz="2000" baseline="-30000" dirty="0">
                <a:solidFill>
                  <a:schemeClr val="bg1"/>
                </a:solidFill>
                <a:cs typeface="Times New Roman" pitchFamily="18" charset="0"/>
              </a:rPr>
              <a:t>5</a:t>
            </a:r>
            <a:r>
              <a:rPr lang="it-IT" altLang="it-IT" sz="2000" dirty="0">
                <a:solidFill>
                  <a:schemeClr val="bg1"/>
                </a:solidFill>
                <a:cs typeface="Times New Roman" pitchFamily="18" charset="0"/>
              </a:rPr>
              <a:t>COOH + 4Mn</a:t>
            </a:r>
            <a:r>
              <a:rPr lang="it-IT" altLang="it-IT" sz="2000" baseline="30000" dirty="0">
                <a:solidFill>
                  <a:schemeClr val="bg1"/>
                </a:solidFill>
                <a:cs typeface="Times New Roman" pitchFamily="18" charset="0"/>
              </a:rPr>
              <a:t>2+</a:t>
            </a:r>
            <a:r>
              <a:rPr lang="it-IT" altLang="it-IT" sz="2000" dirty="0">
                <a:solidFill>
                  <a:schemeClr val="bg1"/>
                </a:solidFill>
                <a:cs typeface="Times New Roman" pitchFamily="18" charset="0"/>
              </a:rPr>
              <a:t> + 11H</a:t>
            </a:r>
            <a:r>
              <a:rPr lang="it-IT" altLang="it-IT" sz="2000" baseline="-30000" dirty="0">
                <a:solidFill>
                  <a:schemeClr val="bg1"/>
                </a:solidFill>
                <a:cs typeface="Times New Roman" pitchFamily="18" charset="0"/>
              </a:rPr>
              <a:t>2</a:t>
            </a:r>
            <a:r>
              <a:rPr lang="it-IT" altLang="it-IT" sz="2000" dirty="0">
                <a:solidFill>
                  <a:schemeClr val="bg1"/>
                </a:solidFill>
                <a:cs typeface="Times New Roman" pitchFamily="18" charset="0"/>
              </a:rPr>
              <a:t>O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 err="1" smtClean="0">
                <a:solidFill>
                  <a:schemeClr val="bg1"/>
                </a:solidFill>
                <a:cs typeface="Times New Roman" pitchFamily="18" charset="0"/>
              </a:rPr>
              <a:t>mol</a:t>
            </a:r>
            <a:r>
              <a:rPr lang="it-IT" altLang="it-IT" sz="24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it-IT" altLang="it-IT" sz="2400" dirty="0" err="1" smtClean="0">
                <a:solidFill>
                  <a:schemeClr val="bg1"/>
                </a:solidFill>
                <a:cs typeface="Times New Roman" pitchFamily="18" charset="0"/>
              </a:rPr>
              <a:t>iniz</a:t>
            </a:r>
            <a:r>
              <a:rPr lang="it-IT" altLang="it-IT" sz="2400" dirty="0">
                <a:solidFill>
                  <a:schemeClr val="bg1"/>
                </a:solidFill>
                <a:cs typeface="Times New Roman" pitchFamily="18" charset="0"/>
              </a:rPr>
              <a:t>. </a:t>
            </a:r>
            <a:r>
              <a:rPr lang="it-IT" altLang="it-IT" sz="2400">
                <a:solidFill>
                  <a:schemeClr val="bg1"/>
                </a:solidFill>
                <a:cs typeface="Times New Roman" pitchFamily="18" charset="0"/>
              </a:rPr>
              <a:t>0.0194        </a:t>
            </a:r>
            <a:r>
              <a:rPr lang="it-IT" altLang="it-IT" sz="2400" smtClean="0">
                <a:solidFill>
                  <a:schemeClr val="bg1"/>
                </a:solidFill>
                <a:cs typeface="Times New Roman" pitchFamily="18" charset="0"/>
              </a:rPr>
              <a:t>   0.0316    0.36</a:t>
            </a:r>
            <a:endParaRPr lang="it-IT" altLang="it-IT" sz="24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259632" y="3429000"/>
            <a:ext cx="5715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resa % </a:t>
            </a:r>
            <a:r>
              <a:rPr lang="it-IT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della sintesi</a:t>
            </a:r>
            <a:endParaRPr lang="it-IT" sz="24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it-IT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(0.72 </a:t>
            </a:r>
            <a:r>
              <a:rPr lang="it-IT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g / </a:t>
            </a:r>
            <a:r>
              <a:rPr lang="it-IT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2.37 g) </a:t>
            </a:r>
            <a:r>
              <a:rPr lang="it-IT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  <a:sym typeface="Symbol" pitchFamily="18" charset="2"/>
              </a:rPr>
              <a:t></a:t>
            </a:r>
            <a:r>
              <a:rPr lang="it-IT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100 =  </a:t>
            </a:r>
            <a:r>
              <a:rPr lang="it-IT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30 %</a:t>
            </a:r>
            <a:endParaRPr lang="it-IT" sz="2400" dirty="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59532" y="1828800"/>
            <a:ext cx="7696200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it-IT" sz="2400" dirty="0" err="1" smtClean="0">
                <a:cs typeface="Times New Roman" pitchFamily="18" charset="0"/>
              </a:rPr>
              <a:t>mol</a:t>
            </a:r>
            <a:r>
              <a:rPr lang="it-IT" sz="2400" dirty="0" smtClean="0">
                <a:cs typeface="Times New Roman" pitchFamily="18" charset="0"/>
              </a:rPr>
              <a:t> </a:t>
            </a:r>
            <a:r>
              <a:rPr lang="it-IT" sz="2400" dirty="0">
                <a:cs typeface="Times New Roman" pitchFamily="18" charset="0"/>
              </a:rPr>
              <a:t>acido benzoico </a:t>
            </a:r>
            <a:r>
              <a:rPr lang="it-IT" sz="2400" b="1" dirty="0">
                <a:cs typeface="Times New Roman" pitchFamily="18" charset="0"/>
              </a:rPr>
              <a:t>teoricamente</a:t>
            </a:r>
            <a:r>
              <a:rPr lang="it-IT" sz="2400" dirty="0">
                <a:cs typeface="Times New Roman" pitchFamily="18" charset="0"/>
              </a:rPr>
              <a:t> prodotto sono = </a:t>
            </a:r>
            <a:r>
              <a:rPr lang="it-IT" sz="2400" dirty="0" err="1" smtClean="0">
                <a:cs typeface="Times New Roman" pitchFamily="18" charset="0"/>
              </a:rPr>
              <a:t>mol</a:t>
            </a:r>
            <a:r>
              <a:rPr lang="it-IT" sz="2400" dirty="0" smtClean="0">
                <a:cs typeface="Times New Roman" pitchFamily="18" charset="0"/>
              </a:rPr>
              <a:t> </a:t>
            </a:r>
            <a:r>
              <a:rPr lang="it-IT" sz="2400" dirty="0">
                <a:cs typeface="Times New Roman" pitchFamily="18" charset="0"/>
              </a:rPr>
              <a:t>di alcol benzilico iniziale </a:t>
            </a:r>
            <a:r>
              <a:rPr lang="it-IT" sz="2400" b="1" dirty="0">
                <a:solidFill>
                  <a:srgbClr val="FF0000"/>
                </a:solidFill>
                <a:cs typeface="Times New Roman" pitchFamily="18" charset="0"/>
              </a:rPr>
              <a:t>=  0.0194 </a:t>
            </a:r>
          </a:p>
          <a:p>
            <a:pPr algn="just">
              <a:spcBef>
                <a:spcPct val="50000"/>
              </a:spcBef>
              <a:defRPr/>
            </a:pPr>
            <a:r>
              <a:rPr lang="it-IT" sz="2400" dirty="0">
                <a:cs typeface="Times New Roman" pitchFamily="18" charset="0"/>
              </a:rPr>
              <a:t>Pari a </a:t>
            </a:r>
            <a:r>
              <a:rPr lang="it-IT" sz="2400" dirty="0" smtClean="0">
                <a:cs typeface="Times New Roman" pitchFamily="18" charset="0"/>
              </a:rPr>
              <a:t>0.0194 </a:t>
            </a:r>
            <a:r>
              <a:rPr lang="it-IT" sz="2400" dirty="0" err="1" smtClean="0">
                <a:cs typeface="Times New Roman" pitchFamily="18" charset="0"/>
              </a:rPr>
              <a:t>mol</a:t>
            </a:r>
            <a:r>
              <a:rPr lang="it-IT" sz="2400" dirty="0" smtClean="0">
                <a:cs typeface="Times New Roman" pitchFamily="18" charset="0"/>
              </a:rPr>
              <a:t> </a:t>
            </a:r>
            <a:r>
              <a:rPr lang="it-IT" sz="2400" dirty="0">
                <a:cs typeface="Times New Roman" pitchFamily="18" charset="0"/>
                <a:sym typeface="Symbol" pitchFamily="18" charset="2"/>
              </a:rPr>
              <a:t></a:t>
            </a:r>
            <a:r>
              <a:rPr lang="it-IT" sz="2400" dirty="0">
                <a:cs typeface="Times New Roman" pitchFamily="18" charset="0"/>
              </a:rPr>
              <a:t> 122.12 </a:t>
            </a:r>
            <a:r>
              <a:rPr lang="it-IT" sz="2400" dirty="0" smtClean="0">
                <a:cs typeface="Times New Roman" pitchFamily="18" charset="0"/>
              </a:rPr>
              <a:t>g mol</a:t>
            </a:r>
            <a:r>
              <a:rPr lang="it-IT" sz="2400" baseline="30000" dirty="0" smtClean="0">
                <a:cs typeface="Times New Roman" pitchFamily="18" charset="0"/>
              </a:rPr>
              <a:t>-1  </a:t>
            </a:r>
            <a:r>
              <a:rPr lang="it-IT" sz="2400" dirty="0" smtClean="0">
                <a:cs typeface="Times New Roman" pitchFamily="18" charset="0"/>
              </a:rPr>
              <a:t>= </a:t>
            </a:r>
            <a:r>
              <a:rPr lang="it-IT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2.37 g</a:t>
            </a:r>
            <a:r>
              <a:rPr lang="it-IT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.</a:t>
            </a:r>
          </a:p>
          <a:p>
            <a:pPr algn="l">
              <a:spcBef>
                <a:spcPct val="50000"/>
              </a:spcBef>
              <a:defRPr/>
            </a:pPr>
            <a:endParaRPr lang="it-IT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  <p:bldP spid="922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67544" y="33265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 smtClean="0"/>
              <a:t>Il prodotto ottenuto </a:t>
            </a:r>
            <a:r>
              <a:rPr lang="it-IT" sz="2400" smtClean="0"/>
              <a:t>viene successivamente sottoposto </a:t>
            </a:r>
            <a:r>
              <a:rPr lang="it-IT" sz="2400" dirty="0" smtClean="0"/>
              <a:t>a purificazione tramite la tecnica di ricristallizzazione caldo-freddo e poi asciugato in essiccatore sotto vuoto.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988840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 smtClean="0"/>
              <a:t>Alla fine si ottengono 0.37 g di acido benzoico puro e anidro. Qual è la resa % </a:t>
            </a:r>
            <a:r>
              <a:rPr lang="it-IT" sz="2400" b="1" dirty="0" smtClean="0"/>
              <a:t>dell’intera operazione</a:t>
            </a:r>
            <a:r>
              <a:rPr lang="it-IT" sz="2400" dirty="0" smtClean="0"/>
              <a:t>? </a:t>
            </a:r>
            <a:endParaRPr lang="it-IT" sz="2400" dirty="0"/>
          </a:p>
        </p:txBody>
      </p:sp>
      <p:sp>
        <p:nvSpPr>
          <p:cNvPr id="7" name="Rettangolo 6"/>
          <p:cNvSpPr/>
          <p:nvPr/>
        </p:nvSpPr>
        <p:spPr>
          <a:xfrm>
            <a:off x="2286000" y="3113529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resa % della sintesi</a:t>
            </a:r>
          </a:p>
          <a:p>
            <a:pPr algn="l">
              <a:spcBef>
                <a:spcPct val="50000"/>
              </a:spcBef>
              <a:defRPr/>
            </a:pPr>
            <a:r>
              <a:rPr lang="it-IT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0.37 </a:t>
            </a:r>
            <a:r>
              <a:rPr lang="it-IT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g / 2.37g </a:t>
            </a:r>
            <a:r>
              <a:rPr lang="it-IT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  <a:sym typeface="Symbol" pitchFamily="18" charset="2"/>
              </a:rPr>
              <a:t></a:t>
            </a:r>
            <a:r>
              <a:rPr lang="it-IT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100 =  </a:t>
            </a:r>
            <a:r>
              <a:rPr lang="it-IT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16 </a:t>
            </a:r>
            <a:r>
              <a:rPr lang="it-IT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404944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394636" y="485448"/>
            <a:ext cx="832808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1" dirty="0" smtClean="0">
                <a:solidFill>
                  <a:srgbClr val="FF0000"/>
                </a:solidFill>
              </a:rPr>
              <a:t>Come esempio di meccanismo complesso a più stadi viene riportata la </a:t>
            </a:r>
            <a:r>
              <a:rPr lang="it-IT" altLang="it-IT" sz="2400" b="1" dirty="0">
                <a:solidFill>
                  <a:srgbClr val="FF0000"/>
                </a:solidFill>
              </a:rPr>
              <a:t>sintesi dell’acido benzoico </a:t>
            </a:r>
            <a:r>
              <a:rPr lang="en-GB" altLang="it-IT" sz="2400" b="1" dirty="0">
                <a:solidFill>
                  <a:srgbClr val="FF0000"/>
                </a:solidFill>
              </a:rPr>
              <a:t>C</a:t>
            </a:r>
            <a:r>
              <a:rPr lang="en-GB" altLang="it-IT" sz="2400" b="1" baseline="-25000" dirty="0">
                <a:solidFill>
                  <a:srgbClr val="FF0000"/>
                </a:solidFill>
              </a:rPr>
              <a:t>6</a:t>
            </a:r>
            <a:r>
              <a:rPr lang="en-GB" altLang="it-IT" sz="2400" b="1" dirty="0">
                <a:solidFill>
                  <a:srgbClr val="FF0000"/>
                </a:solidFill>
              </a:rPr>
              <a:t>H</a:t>
            </a:r>
            <a:r>
              <a:rPr lang="en-GB" altLang="it-IT" sz="2400" b="1" baseline="-25000" dirty="0">
                <a:solidFill>
                  <a:srgbClr val="FF0000"/>
                </a:solidFill>
              </a:rPr>
              <a:t>5</a:t>
            </a:r>
            <a:r>
              <a:rPr lang="en-GB" altLang="it-IT" sz="2400" b="1" dirty="0">
                <a:solidFill>
                  <a:srgbClr val="FF0000"/>
                </a:solidFill>
              </a:rPr>
              <a:t>COOH </a:t>
            </a:r>
            <a:r>
              <a:rPr lang="en-GB" altLang="it-IT" sz="2400" b="1" dirty="0" smtClean="0">
                <a:solidFill>
                  <a:srgbClr val="FF0000"/>
                </a:solidFill>
              </a:rPr>
              <a:t>per </a:t>
            </a:r>
            <a:r>
              <a:rPr lang="en-GB" altLang="it-IT" sz="2400" b="1" dirty="0" err="1" smtClean="0">
                <a:solidFill>
                  <a:srgbClr val="FF0000"/>
                </a:solidFill>
              </a:rPr>
              <a:t>ossidazione</a:t>
            </a:r>
            <a:r>
              <a:rPr lang="en-GB" altLang="it-IT" sz="2400" b="1" dirty="0" smtClean="0">
                <a:solidFill>
                  <a:srgbClr val="FF0000"/>
                </a:solidFill>
              </a:rPr>
              <a:t> di </a:t>
            </a:r>
            <a:r>
              <a:rPr lang="en-GB" altLang="it-IT" sz="2400" b="1" dirty="0" err="1" smtClean="0">
                <a:solidFill>
                  <a:srgbClr val="FF0000"/>
                </a:solidFill>
              </a:rPr>
              <a:t>alcol</a:t>
            </a:r>
            <a:r>
              <a:rPr lang="en-GB" altLang="it-IT" sz="2400" b="1" dirty="0" smtClean="0">
                <a:solidFill>
                  <a:srgbClr val="FF0000"/>
                </a:solidFill>
              </a:rPr>
              <a:t> </a:t>
            </a:r>
            <a:r>
              <a:rPr lang="en-GB" altLang="it-IT" sz="2400" b="1" dirty="0" err="1" smtClean="0">
                <a:solidFill>
                  <a:srgbClr val="FF0000"/>
                </a:solidFill>
              </a:rPr>
              <a:t>benzilico</a:t>
            </a:r>
            <a:r>
              <a:rPr lang="en-GB" altLang="it-IT" sz="2400" b="1" dirty="0" smtClean="0">
                <a:solidFill>
                  <a:srgbClr val="FF0000"/>
                </a:solidFill>
              </a:rPr>
              <a:t> </a:t>
            </a:r>
            <a:r>
              <a:rPr lang="en-GB" altLang="it-IT" sz="2400" b="1" dirty="0">
                <a:solidFill>
                  <a:srgbClr val="FF0000"/>
                </a:solidFill>
              </a:rPr>
              <a:t>C</a:t>
            </a:r>
            <a:r>
              <a:rPr lang="en-GB" altLang="it-IT" sz="2400" b="1" baseline="-25000" dirty="0">
                <a:solidFill>
                  <a:srgbClr val="FF0000"/>
                </a:solidFill>
              </a:rPr>
              <a:t>6</a:t>
            </a:r>
            <a:r>
              <a:rPr lang="en-GB" altLang="it-IT" sz="2400" b="1" dirty="0">
                <a:solidFill>
                  <a:srgbClr val="FF0000"/>
                </a:solidFill>
              </a:rPr>
              <a:t>H</a:t>
            </a:r>
            <a:r>
              <a:rPr lang="en-GB" altLang="it-IT" sz="2400" b="1" baseline="-25000" dirty="0">
                <a:solidFill>
                  <a:srgbClr val="FF0000"/>
                </a:solidFill>
              </a:rPr>
              <a:t>5</a:t>
            </a:r>
            <a:r>
              <a:rPr lang="en-GB" altLang="it-IT" sz="2400" b="1" dirty="0">
                <a:solidFill>
                  <a:srgbClr val="FF0000"/>
                </a:solidFill>
              </a:rPr>
              <a:t>CH</a:t>
            </a:r>
            <a:r>
              <a:rPr lang="en-GB" altLang="it-IT" sz="2400" b="1" baseline="-25000" dirty="0">
                <a:solidFill>
                  <a:srgbClr val="FF0000"/>
                </a:solidFill>
              </a:rPr>
              <a:t>2</a:t>
            </a:r>
            <a:r>
              <a:rPr lang="en-GB" altLang="it-IT" sz="2400" b="1" dirty="0">
                <a:solidFill>
                  <a:srgbClr val="FF0000"/>
                </a:solidFill>
              </a:rPr>
              <a:t>OH:</a:t>
            </a:r>
            <a:r>
              <a:rPr lang="en-GB" altLang="it-IT" sz="2400" b="1" dirty="0" smtClean="0">
                <a:solidFill>
                  <a:srgbClr val="FF0000"/>
                </a:solidFill>
              </a:rPr>
              <a:t> esp. n° 2 </a:t>
            </a:r>
            <a:r>
              <a:rPr lang="en-GB" altLang="it-IT" sz="2400" b="1" dirty="0" smtClean="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2400" b="1" dirty="0" smtClean="0"/>
              <a:t>(nota le </a:t>
            </a:r>
            <a:r>
              <a:rPr lang="en-GB" altLang="it-IT" sz="2400" b="1" dirty="0" err="1" smtClean="0"/>
              <a:t>reazioni</a:t>
            </a:r>
            <a:r>
              <a:rPr lang="en-GB" altLang="it-IT" sz="2400" b="1" dirty="0" smtClean="0"/>
              <a:t> </a:t>
            </a:r>
            <a:r>
              <a:rPr lang="en-GB" altLang="it-IT" sz="2400" b="1" dirty="0" err="1" smtClean="0"/>
              <a:t>sono</a:t>
            </a:r>
            <a:r>
              <a:rPr lang="en-GB" altLang="it-IT" sz="2400" b="1" dirty="0" smtClean="0"/>
              <a:t> </a:t>
            </a:r>
            <a:r>
              <a:rPr lang="en-GB" altLang="it-IT" sz="2400" b="1" dirty="0" err="1" smtClean="0"/>
              <a:t>tutte</a:t>
            </a:r>
            <a:r>
              <a:rPr lang="en-GB" altLang="it-IT" sz="2400" b="1" dirty="0" smtClean="0"/>
              <a:t> da </a:t>
            </a:r>
            <a:r>
              <a:rPr lang="en-GB" altLang="it-IT" sz="2400" b="1" dirty="0" err="1" smtClean="0"/>
              <a:t>bilanciare</a:t>
            </a:r>
            <a:r>
              <a:rPr lang="en-GB" altLang="it-IT" sz="2400" b="1" dirty="0" smtClean="0"/>
              <a:t>)</a:t>
            </a:r>
            <a:endParaRPr lang="it-IT" altLang="it-IT" sz="2400" b="1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65880" y="2795737"/>
            <a:ext cx="7860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2400" dirty="0"/>
              <a:t>C</a:t>
            </a:r>
            <a:r>
              <a:rPr lang="en-GB" altLang="it-IT" sz="2400" baseline="-25000" dirty="0"/>
              <a:t>6</a:t>
            </a:r>
            <a:r>
              <a:rPr lang="en-GB" altLang="it-IT" sz="2400" dirty="0"/>
              <a:t>H</a:t>
            </a:r>
            <a:r>
              <a:rPr lang="en-GB" altLang="it-IT" sz="2400" baseline="-25000" dirty="0"/>
              <a:t>5</a:t>
            </a:r>
            <a:r>
              <a:rPr lang="en-GB" altLang="it-IT" sz="2400" dirty="0"/>
              <a:t>CH</a:t>
            </a:r>
            <a:r>
              <a:rPr lang="en-GB" altLang="it-IT" sz="2400" baseline="-25000" dirty="0"/>
              <a:t>2</a:t>
            </a:r>
            <a:r>
              <a:rPr lang="en-GB" altLang="it-IT" sz="2400" dirty="0"/>
              <a:t>OH + MnO</a:t>
            </a:r>
            <a:r>
              <a:rPr lang="en-GB" altLang="it-IT" sz="2400" baseline="-25000" dirty="0"/>
              <a:t>4</a:t>
            </a:r>
            <a:r>
              <a:rPr lang="it-IT" altLang="it-IT" sz="2400" baseline="30000" dirty="0">
                <a:sym typeface="Symbol" pitchFamily="18" charset="2"/>
              </a:rPr>
              <a:t></a:t>
            </a:r>
            <a:r>
              <a:rPr lang="en-GB" altLang="it-IT" sz="2400" dirty="0"/>
              <a:t>  + H</a:t>
            </a:r>
            <a:r>
              <a:rPr lang="en-GB" altLang="it-IT" sz="2400" baseline="30000" dirty="0"/>
              <a:t>+  	</a:t>
            </a:r>
            <a:r>
              <a:rPr lang="en-GB" altLang="it-IT" sz="2400" dirty="0"/>
              <a:t>        </a:t>
            </a:r>
            <a:r>
              <a:rPr lang="en-GB" altLang="it-IT" sz="2400" dirty="0" smtClean="0"/>
              <a:t>C</a:t>
            </a:r>
            <a:r>
              <a:rPr lang="en-GB" altLang="it-IT" sz="2400" baseline="-25000" dirty="0" smtClean="0"/>
              <a:t>6</a:t>
            </a:r>
            <a:r>
              <a:rPr lang="en-GB" altLang="it-IT" sz="2400" dirty="0" smtClean="0"/>
              <a:t>H</a:t>
            </a:r>
            <a:r>
              <a:rPr lang="en-GB" altLang="it-IT" sz="2400" baseline="-25000" dirty="0" smtClean="0"/>
              <a:t>5</a:t>
            </a:r>
            <a:r>
              <a:rPr lang="en-GB" altLang="it-IT" sz="2400" dirty="0" smtClean="0"/>
              <a:t>COOH </a:t>
            </a:r>
            <a:r>
              <a:rPr lang="en-GB" altLang="it-IT" sz="2400" dirty="0"/>
              <a:t>+ </a:t>
            </a:r>
            <a:r>
              <a:rPr lang="en-GB" altLang="it-IT" sz="2400" dirty="0" smtClean="0"/>
              <a:t>Mn</a:t>
            </a:r>
            <a:r>
              <a:rPr lang="en-GB" altLang="it-IT" sz="2400" baseline="30000" dirty="0" smtClean="0"/>
              <a:t>2+</a:t>
            </a:r>
            <a:r>
              <a:rPr lang="en-GB" altLang="it-IT" sz="2400" dirty="0" smtClean="0"/>
              <a:t> + H</a:t>
            </a:r>
            <a:r>
              <a:rPr lang="en-GB" altLang="it-IT" sz="2400" baseline="-25000" dirty="0" smtClean="0"/>
              <a:t>2</a:t>
            </a:r>
            <a:r>
              <a:rPr lang="en-GB" altLang="it-IT" sz="2400" dirty="0" smtClean="0"/>
              <a:t>O</a:t>
            </a:r>
            <a:endParaRPr lang="it-IT" altLang="it-IT" sz="2400" baseline="-25000" dirty="0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4253348" y="3026569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895112" y="1345232"/>
            <a:ext cx="8238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GB" altLang="it-IT" sz="2400" dirty="0"/>
              <a:t>C</a:t>
            </a:r>
            <a:r>
              <a:rPr lang="en-GB" altLang="it-IT" sz="2400" baseline="-25000" dirty="0"/>
              <a:t>6</a:t>
            </a:r>
            <a:r>
              <a:rPr lang="en-GB" altLang="it-IT" sz="2400" dirty="0"/>
              <a:t>H</a:t>
            </a:r>
            <a:r>
              <a:rPr lang="en-GB" altLang="it-IT" sz="2400" baseline="-25000" dirty="0"/>
              <a:t>5</a:t>
            </a:r>
            <a:r>
              <a:rPr lang="en-GB" altLang="it-IT" sz="2400" dirty="0"/>
              <a:t>CH</a:t>
            </a:r>
            <a:r>
              <a:rPr lang="en-GB" altLang="it-IT" sz="2400" baseline="-25000" dirty="0"/>
              <a:t>2</a:t>
            </a:r>
            <a:r>
              <a:rPr lang="en-GB" altLang="it-IT" sz="2400" dirty="0"/>
              <a:t>OH + MnO</a:t>
            </a:r>
            <a:r>
              <a:rPr lang="en-GB" altLang="it-IT" sz="2400" baseline="-25000" dirty="0"/>
              <a:t>4</a:t>
            </a:r>
            <a:r>
              <a:rPr lang="it-IT" altLang="it-IT" sz="2400" baseline="30000" dirty="0">
                <a:sym typeface="Symbol" pitchFamily="18" charset="2"/>
              </a:rPr>
              <a:t></a:t>
            </a:r>
            <a:r>
              <a:rPr lang="en-GB" altLang="it-IT" sz="2400" dirty="0"/>
              <a:t>  + H</a:t>
            </a:r>
            <a:r>
              <a:rPr lang="en-GB" altLang="it-IT" sz="2400" baseline="30000" dirty="0"/>
              <a:t>+  	</a:t>
            </a:r>
            <a:r>
              <a:rPr lang="en-GB" altLang="it-IT" sz="2400" dirty="0"/>
              <a:t>        C</a:t>
            </a:r>
            <a:r>
              <a:rPr lang="en-GB" altLang="it-IT" sz="2400" baseline="-25000" dirty="0"/>
              <a:t>6</a:t>
            </a:r>
            <a:r>
              <a:rPr lang="en-GB" altLang="it-IT" sz="2400" dirty="0"/>
              <a:t>H</a:t>
            </a:r>
            <a:r>
              <a:rPr lang="en-GB" altLang="it-IT" sz="2400" baseline="-25000" dirty="0"/>
              <a:t>5</a:t>
            </a:r>
            <a:r>
              <a:rPr lang="en-GB" altLang="it-IT" sz="2400" dirty="0"/>
              <a:t>CHO + </a:t>
            </a:r>
            <a:r>
              <a:rPr lang="en-GB" altLang="it-IT" sz="2400" dirty="0" smtClean="0"/>
              <a:t>MnO</a:t>
            </a:r>
            <a:r>
              <a:rPr lang="en-GB" altLang="it-IT" sz="2400" baseline="-25000" dirty="0" smtClean="0"/>
              <a:t>2 </a:t>
            </a:r>
            <a:r>
              <a:rPr lang="en-GB" altLang="it-IT" sz="2400" dirty="0"/>
              <a:t>+ </a:t>
            </a:r>
            <a:r>
              <a:rPr lang="en-GB" altLang="it-IT" sz="2400" dirty="0" smtClean="0"/>
              <a:t>H</a:t>
            </a:r>
            <a:r>
              <a:rPr lang="en-GB" altLang="it-IT" sz="2400" baseline="-25000" dirty="0" smtClean="0"/>
              <a:t>2</a:t>
            </a:r>
            <a:r>
              <a:rPr lang="en-GB" altLang="it-IT" sz="2400" dirty="0" smtClean="0"/>
              <a:t>O</a:t>
            </a:r>
            <a:endParaRPr lang="it-IT" altLang="it-IT" sz="2400" baseline="-25000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895112" y="1992932"/>
            <a:ext cx="7632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GB" altLang="it-IT" sz="2400" dirty="0"/>
              <a:t>C</a:t>
            </a:r>
            <a:r>
              <a:rPr lang="en-GB" altLang="it-IT" sz="2400" baseline="-25000" dirty="0"/>
              <a:t>6</a:t>
            </a:r>
            <a:r>
              <a:rPr lang="en-GB" altLang="it-IT" sz="2400" dirty="0"/>
              <a:t>H</a:t>
            </a:r>
            <a:r>
              <a:rPr lang="en-GB" altLang="it-IT" sz="2400" baseline="-25000" dirty="0"/>
              <a:t>5</a:t>
            </a:r>
            <a:r>
              <a:rPr lang="en-GB" altLang="it-IT" sz="2400" dirty="0"/>
              <a:t>CH</a:t>
            </a:r>
            <a:r>
              <a:rPr lang="en-GB" altLang="it-IT" sz="2400" baseline="-25000" dirty="0"/>
              <a:t>2</a:t>
            </a:r>
            <a:r>
              <a:rPr lang="en-GB" altLang="it-IT" sz="2400" dirty="0"/>
              <a:t>OH + MnO</a:t>
            </a:r>
            <a:r>
              <a:rPr lang="en-GB" altLang="it-IT" sz="2400" baseline="-25000" dirty="0"/>
              <a:t>2</a:t>
            </a:r>
            <a:r>
              <a:rPr lang="en-GB" altLang="it-IT" sz="2400" dirty="0"/>
              <a:t>  + H</a:t>
            </a:r>
            <a:r>
              <a:rPr lang="en-GB" altLang="it-IT" sz="2400" baseline="30000" dirty="0"/>
              <a:t>+</a:t>
            </a:r>
            <a:r>
              <a:rPr lang="en-GB" altLang="it-IT" sz="2400" dirty="0"/>
              <a:t> 	        C</a:t>
            </a:r>
            <a:r>
              <a:rPr lang="en-GB" altLang="it-IT" sz="2400" baseline="-25000" dirty="0"/>
              <a:t>6</a:t>
            </a:r>
            <a:r>
              <a:rPr lang="en-GB" altLang="it-IT" sz="2400" dirty="0"/>
              <a:t>H</a:t>
            </a:r>
            <a:r>
              <a:rPr lang="en-GB" altLang="it-IT" sz="2400" baseline="-25000" dirty="0"/>
              <a:t>5</a:t>
            </a:r>
            <a:r>
              <a:rPr lang="en-GB" altLang="it-IT" sz="2400" dirty="0"/>
              <a:t>CHO + Mn</a:t>
            </a:r>
            <a:r>
              <a:rPr lang="en-GB" altLang="it-IT" sz="2400" baseline="30000" dirty="0"/>
              <a:t>2</a:t>
            </a:r>
            <a:r>
              <a:rPr lang="en-GB" altLang="it-IT" sz="2400" baseline="30000" dirty="0" smtClean="0"/>
              <a:t>+ </a:t>
            </a:r>
            <a:r>
              <a:rPr lang="en-GB" altLang="it-IT" sz="2400" dirty="0"/>
              <a:t>+ </a:t>
            </a:r>
            <a:r>
              <a:rPr lang="en-GB" altLang="it-IT" sz="2400" dirty="0" smtClean="0"/>
              <a:t>H</a:t>
            </a:r>
            <a:r>
              <a:rPr lang="en-GB" altLang="it-IT" sz="2400" baseline="-25000" dirty="0" smtClean="0"/>
              <a:t>2</a:t>
            </a:r>
            <a:r>
              <a:rPr lang="en-GB" altLang="it-IT" sz="2400" dirty="0" smtClean="0"/>
              <a:t>O</a:t>
            </a:r>
            <a:endParaRPr lang="it-IT" altLang="it-IT" sz="2400" baseline="30000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895112" y="2625699"/>
            <a:ext cx="8222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GB" altLang="it-IT" sz="2400" dirty="0"/>
              <a:t>C</a:t>
            </a:r>
            <a:r>
              <a:rPr lang="en-GB" altLang="it-IT" sz="2400" baseline="-25000" dirty="0"/>
              <a:t>6</a:t>
            </a:r>
            <a:r>
              <a:rPr lang="en-GB" altLang="it-IT" sz="2400" dirty="0"/>
              <a:t>H</a:t>
            </a:r>
            <a:r>
              <a:rPr lang="en-GB" altLang="it-IT" sz="2400" baseline="-25000" dirty="0"/>
              <a:t>5</a:t>
            </a:r>
            <a:r>
              <a:rPr lang="en-GB" altLang="it-IT" sz="2400" dirty="0"/>
              <a:t>CHO + MnO</a:t>
            </a:r>
            <a:r>
              <a:rPr lang="en-GB" altLang="it-IT" sz="2400" baseline="-25000" dirty="0"/>
              <a:t>4</a:t>
            </a:r>
            <a:r>
              <a:rPr lang="it-IT" altLang="it-IT" sz="2400" baseline="30000" dirty="0">
                <a:sym typeface="Symbol" pitchFamily="18" charset="2"/>
              </a:rPr>
              <a:t></a:t>
            </a:r>
            <a:r>
              <a:rPr lang="en-GB" altLang="it-IT" sz="2400" dirty="0"/>
              <a:t>  + H</a:t>
            </a:r>
            <a:r>
              <a:rPr lang="en-GB" altLang="it-IT" sz="2400" baseline="30000" dirty="0"/>
              <a:t>+</a:t>
            </a:r>
            <a:r>
              <a:rPr lang="en-GB" altLang="it-IT" sz="2400" dirty="0"/>
              <a:t> 	        C</a:t>
            </a:r>
            <a:r>
              <a:rPr lang="en-GB" altLang="it-IT" sz="2400" baseline="-25000" dirty="0"/>
              <a:t>6</a:t>
            </a:r>
            <a:r>
              <a:rPr lang="en-GB" altLang="it-IT" sz="2400" dirty="0"/>
              <a:t>H</a:t>
            </a:r>
            <a:r>
              <a:rPr lang="en-GB" altLang="it-IT" sz="2400" baseline="-25000" dirty="0"/>
              <a:t>5</a:t>
            </a:r>
            <a:r>
              <a:rPr lang="en-GB" altLang="it-IT" sz="2400" dirty="0"/>
              <a:t>COOH + </a:t>
            </a:r>
            <a:r>
              <a:rPr lang="en-GB" altLang="it-IT" sz="2400" dirty="0" smtClean="0"/>
              <a:t>MnO</a:t>
            </a:r>
            <a:r>
              <a:rPr lang="en-GB" altLang="it-IT" sz="2400" baseline="-25000" dirty="0" smtClean="0"/>
              <a:t>2 </a:t>
            </a:r>
            <a:r>
              <a:rPr lang="en-GB" altLang="it-IT" sz="2400" dirty="0" smtClean="0"/>
              <a:t>+ H</a:t>
            </a:r>
            <a:r>
              <a:rPr lang="en-GB" altLang="it-IT" sz="2400" baseline="-25000" dirty="0" smtClean="0"/>
              <a:t>2</a:t>
            </a:r>
            <a:r>
              <a:rPr lang="en-GB" altLang="it-IT" sz="2400" dirty="0" smtClean="0"/>
              <a:t>O</a:t>
            </a:r>
            <a:endParaRPr lang="it-IT" altLang="it-IT" sz="2400" baseline="-25000" dirty="0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4619943" y="1579336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4574553" y="2231154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4486767" y="2878854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5112" y="620688"/>
            <a:ext cx="7109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 smtClean="0"/>
              <a:t>che procede con un meccanismo complesso in 3 stadi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400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28600" y="0"/>
            <a:ext cx="891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2) LEGATI ALLE OPERAZIONI PRATICHE CHE SI ESEGUONO.</a:t>
            </a:r>
            <a:br>
              <a:rPr lang="it-I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it-IT" sz="2400" dirty="0">
                <a:solidFill>
                  <a:srgbClr val="FFCC00"/>
                </a:solidFill>
                <a:cs typeface="Times New Roman" pitchFamily="18" charset="0"/>
              </a:rPr>
              <a:t>si perde </a:t>
            </a:r>
            <a:r>
              <a:rPr lang="it-IT" sz="2400" b="1" dirty="0">
                <a:solidFill>
                  <a:srgbClr val="FFCC00"/>
                </a:solidFill>
                <a:cs typeface="Times New Roman" pitchFamily="18" charset="0"/>
              </a:rPr>
              <a:t>sempre</a:t>
            </a:r>
            <a:r>
              <a:rPr lang="it-IT" sz="2400" dirty="0">
                <a:solidFill>
                  <a:srgbClr val="FFCC00"/>
                </a:solidFill>
                <a:cs typeface="Times New Roman" pitchFamily="18" charset="0"/>
              </a:rPr>
              <a:t> un po’ di prodotto nelle manipolazioni</a:t>
            </a:r>
            <a:r>
              <a:rPr lang="it-IT" dirty="0">
                <a:solidFill>
                  <a:srgbClr val="FFCC00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57200" y="1200983"/>
            <a:ext cx="81422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it-IT" altLang="it-IT" sz="2400" dirty="0">
                <a:cs typeface="Times New Roman" pitchFamily="18" charset="0"/>
              </a:rPr>
              <a:t>- non si ricupera totalmente un prodotto dalle pareti dei recipienti o dagli </a:t>
            </a:r>
            <a:r>
              <a:rPr lang="it-IT" altLang="it-IT" sz="2400" dirty="0" smtClean="0">
                <a:cs typeface="Times New Roman" pitchFamily="18" charset="0"/>
              </a:rPr>
              <a:t>imbuti </a:t>
            </a:r>
            <a:endParaRPr lang="it-IT" altLang="it-IT" sz="1400" dirty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57200" y="2070318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it-IT" altLang="it-IT" sz="2400" dirty="0">
                <a:cs typeface="Times New Roman" pitchFamily="18" charset="0"/>
              </a:rPr>
              <a:t>- ricristallizzando un prodotto se ne perde una parte perché esso è un po’ solubile anche nel solvente </a:t>
            </a:r>
            <a:r>
              <a:rPr lang="it-IT" altLang="it-IT" sz="2400" dirty="0" smtClean="0">
                <a:cs typeface="Times New Roman" pitchFamily="18" charset="0"/>
              </a:rPr>
              <a:t>freddo </a:t>
            </a:r>
            <a:endParaRPr lang="it-IT" altLang="it-IT" sz="1400" dirty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57200" y="2939653"/>
            <a:ext cx="8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FontTx/>
              <a:buChar char="-"/>
            </a:pPr>
            <a:r>
              <a:rPr lang="it-IT" altLang="it-IT" sz="2400" dirty="0" smtClean="0">
                <a:cs typeface="Times New Roman" pitchFamily="18" charset="0"/>
              </a:rPr>
              <a:t> filtrando </a:t>
            </a:r>
            <a:r>
              <a:rPr lang="it-IT" altLang="it-IT" sz="2400" dirty="0">
                <a:cs typeface="Times New Roman" pitchFamily="18" charset="0"/>
              </a:rPr>
              <a:t>una soluzione un po’ di soluto precipita nei pori della carta da filtro oppure passa oltre la carta </a:t>
            </a:r>
            <a:endParaRPr lang="it-IT" alt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6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1629107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 smtClean="0"/>
              <a:t>- se si fa un’estrazione con un solvente organico immiscibile con acqua da una soluzione acquosa, una parte del soluto resta nella soluzione originale</a:t>
            </a:r>
            <a:endParaRPr lang="it-IT" sz="2400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11560" y="620688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it-IT" altLang="it-IT" sz="2400" dirty="0">
                <a:cs typeface="Times New Roman" pitchFamily="18" charset="0"/>
              </a:rPr>
              <a:t>- del soluto resta assorbito sui </a:t>
            </a:r>
            <a:r>
              <a:rPr lang="it-IT" altLang="it-IT" sz="2400" dirty="0" err="1">
                <a:cs typeface="Times New Roman" pitchFamily="18" charset="0"/>
              </a:rPr>
              <a:t>boiling</a:t>
            </a:r>
            <a:r>
              <a:rPr lang="it-IT" altLang="it-IT" sz="2400" dirty="0">
                <a:cs typeface="Times New Roman" pitchFamily="18" charset="0"/>
              </a:rPr>
              <a:t> chip o </a:t>
            </a:r>
            <a:r>
              <a:rPr lang="it-IT" altLang="it-IT" sz="2400" dirty="0" smtClean="0">
                <a:cs typeface="Times New Roman" pitchFamily="18" charset="0"/>
              </a:rPr>
              <a:t>sulle bacchette</a:t>
            </a:r>
            <a:endParaRPr lang="it-IT" altLang="it-IT" sz="1400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11560" y="1124898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it-IT" altLang="it-IT" sz="2400" dirty="0">
                <a:cs typeface="Times New Roman" pitchFamily="18" charset="0"/>
              </a:rPr>
              <a:t>- si spande del soluto </a:t>
            </a:r>
            <a:r>
              <a:rPr lang="it-IT" altLang="it-IT" sz="2400" dirty="0" smtClean="0">
                <a:cs typeface="Times New Roman" pitchFamily="18" charset="0"/>
              </a:rPr>
              <a:t>pesandolo</a:t>
            </a:r>
            <a:endParaRPr lang="it-IT" altLang="it-IT" sz="1400" dirty="0"/>
          </a:p>
        </p:txBody>
      </p:sp>
    </p:spTree>
    <p:extLst>
      <p:ext uri="{BB962C8B-B14F-4D97-AF65-F5344CB8AC3E}">
        <p14:creationId xmlns:p14="http://schemas.microsoft.com/office/powerpoint/2010/main" val="135350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415414" y="665808"/>
            <a:ext cx="7620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40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795610" y="250309"/>
            <a:ext cx="75418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it-IT" sz="2400" dirty="0" smtClean="0">
                <a:solidFill>
                  <a:srgbClr val="000099"/>
                </a:solidFill>
                <a:cs typeface="Times New Roman" pitchFamily="18" charset="0"/>
              </a:rPr>
              <a:t>Soprattutto dopo </a:t>
            </a:r>
            <a:r>
              <a:rPr lang="it-IT" sz="2400" dirty="0">
                <a:solidFill>
                  <a:srgbClr val="000099"/>
                </a:solidFill>
                <a:cs typeface="Times New Roman" pitchFamily="18" charset="0"/>
              </a:rPr>
              <a:t>una sintesi o </a:t>
            </a:r>
            <a:r>
              <a:rPr lang="it-IT" sz="2400" dirty="0" smtClean="0">
                <a:solidFill>
                  <a:srgbClr val="000099"/>
                </a:solidFill>
                <a:cs typeface="Times New Roman" pitchFamily="18" charset="0"/>
              </a:rPr>
              <a:t>una purificazione è sempre necessario </a:t>
            </a:r>
            <a:r>
              <a:rPr lang="it-IT" sz="2400" dirty="0">
                <a:solidFill>
                  <a:srgbClr val="000099"/>
                </a:solidFill>
                <a:cs typeface="Times New Roman" pitchFamily="18" charset="0"/>
              </a:rPr>
              <a:t>valutare la </a:t>
            </a:r>
            <a:r>
              <a:rPr lang="it-IT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resa</a:t>
            </a:r>
            <a:r>
              <a:rPr lang="it-IT" sz="2400" dirty="0">
                <a:solidFill>
                  <a:srgbClr val="000099"/>
                </a:solidFill>
                <a:cs typeface="Times New Roman" pitchFamily="18" charset="0"/>
              </a:rPr>
              <a:t> di una </a:t>
            </a:r>
            <a:r>
              <a:rPr lang="it-IT" sz="2400" dirty="0" smtClean="0">
                <a:solidFill>
                  <a:srgbClr val="000099"/>
                </a:solidFill>
                <a:cs typeface="Times New Roman" pitchFamily="18" charset="0"/>
              </a:rPr>
              <a:t>operazione chimica</a:t>
            </a:r>
            <a:endParaRPr lang="it-IT" sz="24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795610" y="3612014"/>
            <a:ext cx="32337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resa </a:t>
            </a:r>
            <a:r>
              <a:rPr lang="it-IT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% = </a:t>
            </a:r>
            <a:r>
              <a:rPr lang="it-IT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resa </a:t>
            </a:r>
            <a:r>
              <a:rPr lang="it-IT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  <a:sym typeface="Symbol"/>
              </a:rPr>
              <a:t></a:t>
            </a:r>
            <a:r>
              <a:rPr lang="it-IT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100</a:t>
            </a:r>
            <a:endParaRPr lang="it-IT" sz="2800" dirty="0">
              <a:solidFill>
                <a:srgbClr val="0033CC"/>
              </a:solidFill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995936" y="3645024"/>
            <a:ext cx="2663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sempre </a:t>
            </a:r>
            <a:r>
              <a:rPr lang="it-IT" altLang="it-IT" sz="2400">
                <a:sym typeface="Symbol" pitchFamily="18" charset="2"/>
              </a:rPr>
              <a:t></a:t>
            </a:r>
            <a:r>
              <a:rPr lang="it-IT" altLang="it-IT" sz="2400"/>
              <a:t> 100</a:t>
            </a:r>
          </a:p>
        </p:txBody>
      </p:sp>
      <p:graphicFrame>
        <p:nvGraphicFramePr>
          <p:cNvPr id="512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902127"/>
              </p:ext>
            </p:extLst>
          </p:nvPr>
        </p:nvGraphicFramePr>
        <p:xfrm>
          <a:off x="961960" y="1341016"/>
          <a:ext cx="639445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8" name="Equation" r:id="rId3" imgW="2946240" imgH="419040" progId="Equation.DSMT4">
                  <p:embed/>
                </p:oleObj>
              </mc:Choice>
              <mc:Fallback>
                <p:oleObj name="Equation" r:id="rId3" imgW="294624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1960" y="1341016"/>
                        <a:ext cx="6394450" cy="909638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>
                        <a:prstShdw prst="shdw17" dist="17961" dir="2700000">
                          <a:srgbClr val="990000"/>
                        </a:prst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945096" y="2852936"/>
            <a:ext cx="3314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quantità in g o in </a:t>
            </a:r>
            <a:r>
              <a:rPr lang="it-IT" sz="2400" dirty="0" err="1" smtClean="0"/>
              <a:t>mol</a:t>
            </a: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  <p:bldP spid="19464" grpId="0" autoUpdateAnimBg="0"/>
      <p:bldP spid="10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85800" y="11430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40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1) per i motivi espressamente di natura chimica.</a:t>
            </a:r>
            <a:r>
              <a:rPr lang="it-IT" sz="240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it-IT" sz="240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447800" y="457200"/>
            <a:ext cx="6172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400"/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1326666" y="304800"/>
            <a:ext cx="5271467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Come incrementare la resa?</a:t>
            </a:r>
            <a:endParaRPr lang="it-IT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 Black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85800" y="1581150"/>
            <a:ext cx="739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00FF"/>
                </a:solidFill>
                <a:cs typeface="Times New Roman" pitchFamily="18" charset="0"/>
              </a:rPr>
              <a:t>a) Uso dei catalizzatori</a:t>
            </a:r>
            <a:r>
              <a:rPr lang="it-IT" altLang="it-IT" sz="2400" dirty="0">
                <a:solidFill>
                  <a:schemeClr val="tx2"/>
                </a:solidFill>
                <a:cs typeface="Times New Roman" pitchFamily="18" charset="0"/>
              </a:rPr>
              <a:t> per accelerare alcune reazioni a scapito di altre indesiderate</a:t>
            </a:r>
            <a:endParaRPr lang="it-IT" altLang="it-IT" sz="1400" dirty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85800" y="2384425"/>
            <a:ext cx="57578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FF"/>
                </a:solidFill>
                <a:cs typeface="Times New Roman" pitchFamily="18" charset="0"/>
              </a:rPr>
              <a:t>b) Se equilibrio poco spostato a dx</a:t>
            </a:r>
            <a:r>
              <a:rPr lang="it-IT" altLang="it-IT" sz="240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it-IT" altLang="it-IT" sz="2400">
                <a:solidFill>
                  <a:schemeClr val="tx2"/>
                </a:solidFill>
                <a:cs typeface="Times New Roman" pitchFamily="18" charset="0"/>
              </a:rPr>
            </a:br>
            <a:r>
              <a:rPr lang="it-IT" altLang="it-IT" sz="2400">
                <a:solidFill>
                  <a:schemeClr val="tx2"/>
                </a:solidFill>
                <a:cs typeface="Times New Roman" pitchFamily="18" charset="0"/>
              </a:rPr>
              <a:t>- aggiungere un eccesso di uno o più reattivi </a:t>
            </a:r>
            <a:br>
              <a:rPr lang="it-IT" altLang="it-IT" sz="2400">
                <a:solidFill>
                  <a:schemeClr val="tx2"/>
                </a:solidFill>
                <a:cs typeface="Times New Roman" pitchFamily="18" charset="0"/>
              </a:rPr>
            </a:br>
            <a:r>
              <a:rPr lang="it-IT" altLang="it-IT" sz="2400">
                <a:solidFill>
                  <a:schemeClr val="tx2"/>
                </a:solidFill>
                <a:cs typeface="Times New Roman" pitchFamily="18" charset="0"/>
              </a:rPr>
              <a:t>- sottrarre i prodotti via via che si formano.</a:t>
            </a:r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3" grpId="0" autoUpdateAnimBg="0"/>
      <p:bldP spid="1229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259632" y="548680"/>
            <a:ext cx="58308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FF"/>
                </a:solidFill>
                <a:cs typeface="Times New Roman" pitchFamily="18" charset="0"/>
              </a:rPr>
              <a:t>c) Se reazione endotermica (</a:t>
            </a:r>
            <a:r>
              <a:rPr lang="it-IT" altLang="it-IT" sz="2400">
                <a:solidFill>
                  <a:srgbClr val="0000FF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sz="2400">
                <a:solidFill>
                  <a:srgbClr val="0000FF"/>
                </a:solidFill>
                <a:cs typeface="Times New Roman" pitchFamily="18" charset="0"/>
              </a:rPr>
              <a:t>H &gt; 0) </a:t>
            </a:r>
            <a:r>
              <a:rPr lang="it-IT" altLang="it-IT" sz="240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it-IT" altLang="it-IT" sz="2400">
                <a:solidFill>
                  <a:schemeClr val="tx2"/>
                </a:solidFill>
                <a:cs typeface="Times New Roman" pitchFamily="18" charset="0"/>
              </a:rPr>
            </a:br>
            <a:r>
              <a:rPr lang="it-IT" altLang="it-IT" sz="2400">
                <a:solidFill>
                  <a:schemeClr val="tx2"/>
                </a:solidFill>
                <a:cs typeface="Times New Roman" pitchFamily="18" charset="0"/>
              </a:rPr>
              <a:t>- aumentare la  temperatura a cui si opera.</a:t>
            </a:r>
            <a:endParaRPr lang="it-IT" altLang="it-IT" sz="1400"/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259632" y="1650628"/>
            <a:ext cx="74676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00FF"/>
                </a:solidFill>
                <a:cs typeface="Times New Roman" pitchFamily="18" charset="0"/>
              </a:rPr>
              <a:t>d) Se reazione esotermica (</a:t>
            </a:r>
            <a:r>
              <a:rPr lang="it-IT" altLang="it-IT" sz="2400" dirty="0" err="1">
                <a:solidFill>
                  <a:srgbClr val="0000FF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sz="2400" dirty="0" err="1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it-IT" altLang="it-IT" sz="2400" dirty="0">
                <a:solidFill>
                  <a:srgbClr val="0000FF"/>
                </a:solidFill>
                <a:cs typeface="Times New Roman" pitchFamily="18" charset="0"/>
              </a:rPr>
              <a:t> &lt; 0)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chemeClr val="tx2"/>
                </a:solidFill>
                <a:cs typeface="Times New Roman" pitchFamily="18" charset="0"/>
              </a:rPr>
              <a:t>- abbassare la temperatura, stando attenti a non rallentarla troppo: usare catalizzatori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1259632" y="3068960"/>
            <a:ext cx="655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00FF"/>
                </a:solidFill>
                <a:cs typeface="Times New Roman" pitchFamily="18" charset="0"/>
              </a:rPr>
              <a:t>e) Se sono coinvolti dei gas </a:t>
            </a:r>
            <a:r>
              <a:rPr lang="it-IT" altLang="it-IT" sz="2400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it-IT" altLang="it-IT" sz="2400" dirty="0">
                <a:solidFill>
                  <a:schemeClr val="tx2"/>
                </a:solidFill>
                <a:cs typeface="Times New Roman" pitchFamily="18" charset="0"/>
              </a:rPr>
            </a:br>
            <a:r>
              <a:rPr lang="it-IT" altLang="it-IT" sz="2400" dirty="0">
                <a:solidFill>
                  <a:schemeClr val="tx2"/>
                </a:solidFill>
                <a:cs typeface="Times New Roman" pitchFamily="18" charset="0"/>
              </a:rPr>
              <a:t>si può operare opportunamente sulla pressione del sistema (</a:t>
            </a:r>
            <a:r>
              <a:rPr lang="it-IT" altLang="it-IT" sz="2400" b="1" dirty="0">
                <a:solidFill>
                  <a:schemeClr val="tx2"/>
                </a:solidFill>
                <a:cs typeface="Times New Roman" pitchFamily="18" charset="0"/>
              </a:rPr>
              <a:t>principio di Le </a:t>
            </a:r>
            <a:r>
              <a:rPr lang="it-IT" altLang="it-IT" sz="2400" b="1" dirty="0" err="1">
                <a:solidFill>
                  <a:schemeClr val="tx2"/>
                </a:solidFill>
                <a:cs typeface="Times New Roman" pitchFamily="18" charset="0"/>
              </a:rPr>
              <a:t>Chatelier</a:t>
            </a:r>
            <a:r>
              <a:rPr lang="it-IT" altLang="it-IT" sz="2400" dirty="0">
                <a:solidFill>
                  <a:schemeClr val="tx2"/>
                </a:solidFill>
                <a:cs typeface="Times New Roman" pitchFamily="18" charset="0"/>
              </a:rPr>
              <a:t>)</a:t>
            </a:r>
            <a:endParaRPr lang="it-IT" altLang="it-IT" sz="1400" dirty="0"/>
          </a:p>
        </p:txBody>
      </p:sp>
    </p:spTree>
    <p:extLst>
      <p:ext uri="{BB962C8B-B14F-4D97-AF65-F5344CB8AC3E}">
        <p14:creationId xmlns:p14="http://schemas.microsoft.com/office/powerpoint/2010/main" val="220784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just">
          <a:defRPr sz="2400" dirty="0" smtClean="0"/>
        </a:defPPr>
      </a:lstStyle>
    </a:tx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1709</Words>
  <Application>Microsoft Office PowerPoint</Application>
  <PresentationFormat>Presentazione su schermo (4:3)</PresentationFormat>
  <Paragraphs>159</Paragraphs>
  <Slides>27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3" baseType="lpstr">
      <vt:lpstr>Arial Black</vt:lpstr>
      <vt:lpstr>Symbol</vt:lpstr>
      <vt:lpstr>Times New Roman</vt:lpstr>
      <vt:lpstr>Wingdings</vt:lpstr>
      <vt:lpstr>Struttura predefinita</vt:lpstr>
      <vt:lpstr>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2) per i motivi legati alle operazioni pratiche che si eseguono.  Operare col massimo dell’attenzione per perdere la minima quantità di prodotto.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RESA DI UNA REAZIONE CHIMICA Claudio Tavagnacco 07.02.02   In molte operazioni chimiche è inevitabile ottenere una quantità di prodotti inferiore a quella teorica:</dc:title>
  <dc:creator>Claudio Tavagnacco</dc:creator>
  <cp:lastModifiedBy>Claudio Tavagnacco</cp:lastModifiedBy>
  <cp:revision>729</cp:revision>
  <dcterms:created xsi:type="dcterms:W3CDTF">2002-02-07T13:28:33Z</dcterms:created>
  <dcterms:modified xsi:type="dcterms:W3CDTF">2020-11-07T22:25:23Z</dcterms:modified>
</cp:coreProperties>
</file>