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404" r:id="rId2"/>
    <p:sldId id="419" r:id="rId3"/>
    <p:sldId id="420" r:id="rId4"/>
    <p:sldId id="421" r:id="rId5"/>
    <p:sldId id="422" r:id="rId6"/>
    <p:sldId id="423" r:id="rId7"/>
    <p:sldId id="424" r:id="rId8"/>
    <p:sldId id="425" r:id="rId9"/>
    <p:sldId id="426" r:id="rId10"/>
    <p:sldId id="427" r:id="rId11"/>
    <p:sldId id="428" r:id="rId12"/>
    <p:sldId id="429" r:id="rId13"/>
    <p:sldId id="430" r:id="rId14"/>
    <p:sldId id="431" r:id="rId15"/>
    <p:sldId id="432" r:id="rId16"/>
    <p:sldId id="433" r:id="rId17"/>
    <p:sldId id="434" r:id="rId18"/>
    <p:sldId id="435" r:id="rId19"/>
    <p:sldId id="436" r:id="rId20"/>
    <p:sldId id="437" r:id="rId21"/>
    <p:sldId id="438" r:id="rId22"/>
    <p:sldId id="439" r:id="rId23"/>
    <p:sldId id="440" r:id="rId24"/>
    <p:sldId id="441" r:id="rId25"/>
    <p:sldId id="463" r:id="rId26"/>
    <p:sldId id="466" r:id="rId27"/>
    <p:sldId id="464" r:id="rId28"/>
    <p:sldId id="467" r:id="rId29"/>
    <p:sldId id="468" r:id="rId30"/>
    <p:sldId id="469" r:id="rId31"/>
    <p:sldId id="470" r:id="rId32"/>
    <p:sldId id="442" r:id="rId33"/>
    <p:sldId id="443" r:id="rId34"/>
    <p:sldId id="444" r:id="rId35"/>
    <p:sldId id="445" r:id="rId36"/>
    <p:sldId id="446" r:id="rId37"/>
    <p:sldId id="447" r:id="rId38"/>
    <p:sldId id="448" r:id="rId39"/>
    <p:sldId id="449" r:id="rId40"/>
    <p:sldId id="450" r:id="rId41"/>
    <p:sldId id="451" r:id="rId42"/>
    <p:sldId id="452" r:id="rId43"/>
    <p:sldId id="453" r:id="rId44"/>
    <p:sldId id="454" r:id="rId45"/>
    <p:sldId id="455" r:id="rId46"/>
    <p:sldId id="456" r:id="rId47"/>
    <p:sldId id="457" r:id="rId48"/>
    <p:sldId id="458" r:id="rId49"/>
    <p:sldId id="459" r:id="rId50"/>
    <p:sldId id="460" r:id="rId51"/>
    <p:sldId id="461" r:id="rId52"/>
    <p:sldId id="462"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inizioni" id="{2E09ED52-4278-C841-A684-B4112B1EDCEE}">
          <p14:sldIdLst>
            <p14:sldId id="404"/>
            <p14:sldId id="419"/>
            <p14:sldId id="420"/>
            <p14:sldId id="421"/>
            <p14:sldId id="422"/>
            <p14:sldId id="423"/>
            <p14:sldId id="424"/>
            <p14:sldId id="425"/>
            <p14:sldId id="426"/>
            <p14:sldId id="427"/>
            <p14:sldId id="428"/>
            <p14:sldId id="429"/>
            <p14:sldId id="430"/>
            <p14:sldId id="431"/>
            <p14:sldId id="432"/>
            <p14:sldId id="433"/>
            <p14:sldId id="434"/>
            <p14:sldId id="435"/>
            <p14:sldId id="436"/>
            <p14:sldId id="437"/>
            <p14:sldId id="438"/>
            <p14:sldId id="439"/>
            <p14:sldId id="440"/>
            <p14:sldId id="441"/>
            <p14:sldId id="463"/>
            <p14:sldId id="466"/>
            <p14:sldId id="464"/>
            <p14:sldId id="467"/>
            <p14:sldId id="468"/>
            <p14:sldId id="469"/>
            <p14:sldId id="470"/>
            <p14:sldId id="442"/>
            <p14:sldId id="443"/>
            <p14:sldId id="444"/>
            <p14:sldId id="445"/>
            <p14:sldId id="446"/>
            <p14:sldId id="447"/>
            <p14:sldId id="448"/>
            <p14:sldId id="449"/>
            <p14:sldId id="450"/>
            <p14:sldId id="451"/>
            <p14:sldId id="452"/>
            <p14:sldId id="453"/>
            <p14:sldId id="454"/>
            <p14:sldId id="455"/>
            <p14:sldId id="456"/>
            <p14:sldId id="457"/>
            <p14:sldId id="458"/>
            <p14:sldId id="459"/>
            <p14:sldId id="460"/>
            <p14:sldId id="461"/>
            <p14:sldId id="46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FF"/>
    <a:srgbClr val="E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3" autoAdjust="0"/>
    <p:restoredTop sz="94660"/>
  </p:normalViewPr>
  <p:slideViewPr>
    <p:cSldViewPr snapToGrid="0">
      <p:cViewPr varScale="1">
        <p:scale>
          <a:sx n="84" d="100"/>
          <a:sy n="84" d="100"/>
        </p:scale>
        <p:origin x="44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ECEB9-AC58-2C4E-9959-6757A4D3C32D}" type="datetimeFigureOut">
              <a:rPr lang="it-IT" smtClean="0"/>
              <a:t>06/11/20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57AC0-00BD-A640-9138-6646A690B682}" type="slidenum">
              <a:rPr lang="it-IT" smtClean="0"/>
              <a:t>‹n.›</a:t>
            </a:fld>
            <a:endParaRPr lang="it-IT"/>
          </a:p>
        </p:txBody>
      </p:sp>
    </p:spTree>
    <p:extLst>
      <p:ext uri="{BB962C8B-B14F-4D97-AF65-F5344CB8AC3E}">
        <p14:creationId xmlns:p14="http://schemas.microsoft.com/office/powerpoint/2010/main" val="50871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11/6/20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t>
            </a:r>
            <a:r>
              <a:rPr lang="it-IT" sz="2400" u="sng" dirty="0">
                <a:solidFill>
                  <a:schemeClr val="accent2">
                    <a:lumMod val="50000"/>
                  </a:schemeClr>
                </a:solidFill>
                <a:latin typeface="Georgia" panose="02040502050405020303" pitchFamily="18" charset="0"/>
              </a:rPr>
              <a:t>obbligazione</a:t>
            </a:r>
            <a:r>
              <a:rPr lang="it-IT" sz="2400" dirty="0">
                <a:solidFill>
                  <a:schemeClr val="accent2">
                    <a:lumMod val="50000"/>
                  </a:schemeClr>
                </a:solidFill>
                <a:latin typeface="Georgia" panose="02040502050405020303" pitchFamily="18" charset="0"/>
              </a:rPr>
              <a:t> è un obbligo verso uno o più soggetti determinati.</a:t>
            </a:r>
          </a:p>
          <a:p>
            <a:pPr algn="l">
              <a:spcBef>
                <a:spcPts val="600"/>
              </a:spcBef>
              <a:spcAft>
                <a:spcPts val="600"/>
              </a:spcAft>
            </a:pPr>
            <a:r>
              <a:rPr lang="it-IT" sz="2400" dirty="0">
                <a:solidFill>
                  <a:schemeClr val="accent2">
                    <a:lumMod val="50000"/>
                  </a:schemeClr>
                </a:solidFill>
                <a:latin typeface="Georgia" panose="02040502050405020303" pitchFamily="18" charset="0"/>
              </a:rPr>
              <a:t>Per ogni obbligazione c’è dunque (almeno) un </a:t>
            </a:r>
            <a:r>
              <a:rPr lang="it-IT" sz="2400" u="sng" dirty="0">
                <a:solidFill>
                  <a:schemeClr val="accent2">
                    <a:lumMod val="50000"/>
                  </a:schemeClr>
                </a:solidFill>
                <a:latin typeface="Georgia" panose="02040502050405020303" pitchFamily="18" charset="0"/>
              </a:rPr>
              <a:t>creditore</a:t>
            </a:r>
            <a:r>
              <a:rPr lang="it-IT" sz="2400" dirty="0">
                <a:solidFill>
                  <a:schemeClr val="accent2">
                    <a:lumMod val="50000"/>
                  </a:schemeClr>
                </a:solidFill>
                <a:latin typeface="Georgia" panose="02040502050405020303" pitchFamily="18" charset="0"/>
              </a:rPr>
              <a:t> e un </a:t>
            </a:r>
            <a:r>
              <a:rPr lang="it-IT" sz="2400" u="sng" dirty="0">
                <a:solidFill>
                  <a:schemeClr val="accent2">
                    <a:lumMod val="50000"/>
                  </a:schemeClr>
                </a:solidFill>
                <a:latin typeface="Georgia" panose="02040502050405020303" pitchFamily="18" charset="0"/>
              </a:rPr>
              <a:t>debitore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Assieme alla proprietà, le obbligazioni rappresentano un pilastro del sistema privatistico: lo dimostra l’ampiezza del libro IV del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Cosa significa ‘suscettibile di valutazione economica’? Il problema si pone soprattutto per le </a:t>
            </a:r>
            <a:r>
              <a:rPr lang="it-IT" sz="2400" u="sng" dirty="0">
                <a:solidFill>
                  <a:schemeClr val="accent2">
                    <a:lumMod val="50000"/>
                  </a:schemeClr>
                </a:solidFill>
                <a:latin typeface="Georgia" panose="02040502050405020303" pitchFamily="18" charset="0"/>
              </a:rPr>
              <a:t>obbligazioni a carattere gratuito</a:t>
            </a:r>
            <a:r>
              <a:rPr lang="it-IT" sz="2400" dirty="0">
                <a:solidFill>
                  <a:schemeClr val="accent2">
                    <a:lumMod val="50000"/>
                  </a:schemeClr>
                </a:solidFill>
                <a:latin typeface="Georgia" panose="02040502050405020303" pitchFamily="18" charset="0"/>
              </a:rPr>
              <a:t>, che devono essere distinte dalle </a:t>
            </a:r>
            <a:r>
              <a:rPr lang="it-IT" sz="2400" u="sng" dirty="0">
                <a:solidFill>
                  <a:schemeClr val="accent2">
                    <a:lumMod val="50000"/>
                  </a:schemeClr>
                </a:solidFill>
                <a:latin typeface="Georgia" panose="02040502050405020303" pitchFamily="18" charset="0"/>
              </a:rPr>
              <a:t>obbligazioni di cortesia</a:t>
            </a:r>
            <a:r>
              <a:rPr lang="it-IT" sz="2400" dirty="0">
                <a:solidFill>
                  <a:schemeClr val="accent2">
                    <a:lumMod val="50000"/>
                  </a:schemeClr>
                </a:solidFill>
                <a:latin typeface="Georgia" panose="02040502050405020303" pitchFamily="18" charset="0"/>
              </a:rPr>
              <a:t> (giuridicamente irrilevanti). Il criterio elaborato dalla giurisprudenza è che un’obbligazione (onerosa o gratuita) è tale quando tramite essa il debitore persegue un proprio interesse.</a:t>
            </a:r>
          </a:p>
        </p:txBody>
      </p:sp>
      <p:sp>
        <p:nvSpPr>
          <p:cNvPr id="8" name="CasellaDiTesto 7"/>
          <p:cNvSpPr txBox="1"/>
          <p:nvPr/>
        </p:nvSpPr>
        <p:spPr>
          <a:xfrm>
            <a:off x="392521" y="3406868"/>
            <a:ext cx="1145905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1174, C.C.: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forma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suscettibile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valutazione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economica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corrispondere</a:t>
            </a:r>
            <a:r>
              <a:rPr lang="en-US" sz="2000" dirty="0">
                <a:solidFill>
                  <a:srgbClr val="002060"/>
                </a:solidFill>
                <a:latin typeface="Georgia" charset="0"/>
                <a:ea typeface="Georgia" charset="0"/>
                <a:cs typeface="Georgia" charset="0"/>
              </a:rPr>
              <a:t> a un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07902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Vi sono tre ulteriori caratteristiche peculiari solo delle obbligazioni pecuniarie di valuta da tenere a mente. Tali obbligazioni:</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vanno adempiute al domicilio del creditore:</a:t>
            </a: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non diventano mai impossibili;</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possono sempre eseguite coattivamente tramite espropriazione forzata</a:t>
            </a:r>
          </a:p>
        </p:txBody>
      </p:sp>
      <p:sp>
        <p:nvSpPr>
          <p:cNvPr id="10" name="CasellaDiTesto 9"/>
          <p:cNvSpPr txBox="1"/>
          <p:nvPr/>
        </p:nvSpPr>
        <p:spPr>
          <a:xfrm>
            <a:off x="392521" y="2795158"/>
            <a:ext cx="1001026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1182, C.C.: “3.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danaro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ha al tempo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scadenza</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611013"/>
            <a:ext cx="1001026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2910, C.C.: “1. Il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conseguire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far </a:t>
            </a:r>
            <a:r>
              <a:rPr lang="en-US" sz="2000" dirty="0" err="1">
                <a:solidFill>
                  <a:srgbClr val="002060"/>
                </a:solidFill>
                <a:latin typeface="Georgia" charset="0"/>
                <a:ea typeface="Georgia" charset="0"/>
                <a:cs typeface="Georgia" charset="0"/>
              </a:rPr>
              <a:t>espropriare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regole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procedura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738321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soggettivamente semplici e complesse</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Nelle obbligazioni soggettivamente semplici, vi sono un debitore e un creditore.</a:t>
            </a:r>
          </a:p>
          <a:p>
            <a:pPr algn="l">
              <a:spcBef>
                <a:spcPts val="600"/>
              </a:spcBef>
              <a:spcAft>
                <a:spcPts val="600"/>
              </a:spcAft>
            </a:pPr>
            <a:r>
              <a:rPr lang="it-IT" sz="2400" dirty="0">
                <a:solidFill>
                  <a:schemeClr val="accent2">
                    <a:lumMod val="50000"/>
                  </a:schemeClr>
                </a:solidFill>
                <a:latin typeface="Georgia" panose="02040502050405020303" pitchFamily="18" charset="0"/>
              </a:rPr>
              <a:t>Nelle obbligazioni soggettivamente complesse, vi possono essere più debitori (lato passivo) o più creditori (lato attivo) o più debitori e più creditori.</a:t>
            </a:r>
          </a:p>
          <a:p>
            <a:pPr algn="l">
              <a:spcBef>
                <a:spcPts val="600"/>
              </a:spcBef>
              <a:spcAft>
                <a:spcPts val="600"/>
              </a:spcAft>
            </a:pPr>
            <a:r>
              <a:rPr lang="it-IT" sz="2400" dirty="0">
                <a:solidFill>
                  <a:schemeClr val="accent2">
                    <a:lumMod val="50000"/>
                  </a:schemeClr>
                </a:solidFill>
                <a:latin typeface="Georgia" panose="02040502050405020303" pitchFamily="18" charset="0"/>
              </a:rPr>
              <a:t>Il trattamento delle obbligazioni soggettivamente complesse dal lato passivo differisce da quello riservato alle obbligazioni soggettivamente complesse dal lato attivo.</a:t>
            </a:r>
          </a:p>
        </p:txBody>
      </p:sp>
    </p:spTree>
    <p:extLst>
      <p:ext uri="{BB962C8B-B14F-4D97-AF65-F5344CB8AC3E}">
        <p14:creationId xmlns:p14="http://schemas.microsoft.com/office/powerpoint/2010/main" val="1594857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soggettivamente complesse dal lato passivo</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Si applica a queste una </a:t>
            </a:r>
            <a:r>
              <a:rPr lang="it-IT" sz="2400" u="sng" dirty="0">
                <a:solidFill>
                  <a:schemeClr val="accent2">
                    <a:lumMod val="50000"/>
                  </a:schemeClr>
                </a:solidFill>
                <a:latin typeface="Georgia" panose="02040502050405020303" pitchFamily="18" charset="0"/>
              </a:rPr>
              <a:t>presunzione relativa di solidarietà</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3000"/>
              </a:spcBef>
              <a:spcAft>
                <a:spcPts val="600"/>
              </a:spcAft>
            </a:pPr>
            <a:r>
              <a:rPr lang="it-IT" sz="2400" dirty="0">
                <a:solidFill>
                  <a:schemeClr val="accent2">
                    <a:lumMod val="50000"/>
                  </a:schemeClr>
                </a:solidFill>
                <a:latin typeface="Georgia" panose="02040502050405020303" pitchFamily="18" charset="0"/>
              </a:rPr>
              <a:t>Cosa significa </a:t>
            </a:r>
            <a:r>
              <a:rPr lang="it-IT" sz="2400" u="sng" dirty="0">
                <a:solidFill>
                  <a:schemeClr val="accent2">
                    <a:lumMod val="50000"/>
                  </a:schemeClr>
                </a:solidFill>
                <a:latin typeface="Georgia" panose="02040502050405020303" pitchFamily="18" charset="0"/>
              </a:rPr>
              <a:t>solidarietà</a:t>
            </a:r>
            <a:r>
              <a:rPr lang="it-IT" sz="2400" dirty="0">
                <a:solidFill>
                  <a:schemeClr val="accent2">
                    <a:lumMod val="50000"/>
                  </a:schemeClr>
                </a:solidFill>
                <a:latin typeface="Georgia" panose="02040502050405020303" pitchFamily="18" charset="0"/>
              </a:rPr>
              <a:t>?</a:t>
            </a:r>
          </a:p>
        </p:txBody>
      </p:sp>
      <p:sp>
        <p:nvSpPr>
          <p:cNvPr id="4" name="CasellaDiTesto 3"/>
          <p:cNvSpPr txBox="1"/>
          <p:nvPr/>
        </p:nvSpPr>
        <p:spPr>
          <a:xfrm>
            <a:off x="392521" y="2413800"/>
            <a:ext cx="873960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1294, C.C.: “I </a:t>
            </a:r>
            <a:r>
              <a:rPr lang="en-US" sz="2000" dirty="0" err="1">
                <a:solidFill>
                  <a:srgbClr val="002060"/>
                </a:solidFill>
                <a:latin typeface="Georgia" charset="0"/>
                <a:ea typeface="Georgia" charset="0"/>
                <a:cs typeface="Georgia" charset="0"/>
              </a:rPr>
              <a:t>condebitori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tenuti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o dal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778498"/>
            <a:ext cx="8739604"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1292, C.C.: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obbligati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medesima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modo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costretto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all'adempimento</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totalità</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da parte di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libera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31175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divisioni interne ai rapporti fra i condebitori non sono opponibili al creditore:</a:t>
            </a:r>
          </a:p>
        </p:txBody>
      </p:sp>
      <p:sp>
        <p:nvSpPr>
          <p:cNvPr id="4" name="CasellaDiTesto 3"/>
          <p:cNvSpPr txBox="1"/>
          <p:nvPr/>
        </p:nvSpPr>
        <p:spPr>
          <a:xfrm>
            <a:off x="392521" y="2303410"/>
            <a:ext cx="979650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1298, C.C.: “1.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divide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debitori</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esclusivo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alcuno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presumono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uguali</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429000"/>
            <a:ext cx="9796508"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1299, C.C.: “1.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l’intero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ripetere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condebitori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soltanto</a:t>
            </a:r>
            <a:r>
              <a:rPr lang="en-US" sz="2000" dirty="0">
                <a:solidFill>
                  <a:srgbClr val="002060"/>
                </a:solidFill>
                <a:latin typeface="Georgia" charset="0"/>
                <a:ea typeface="Georgia" charset="0"/>
                <a:cs typeface="Georgia" charset="0"/>
              </a:rPr>
              <a:t> la parte di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insolvente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perdita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ripartisce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contributo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condebitori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compreso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71567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Se la legge o le parti prevedono che un’obbligazione soggettivamente complessa dal lato passivo non sia solidale, essa sarà </a:t>
            </a:r>
            <a:r>
              <a:rPr lang="it-IT" sz="2400" u="sng" dirty="0">
                <a:solidFill>
                  <a:schemeClr val="accent2">
                    <a:lumMod val="50000"/>
                  </a:schemeClr>
                </a:solidFill>
                <a:latin typeface="Georgia" panose="02040502050405020303" pitchFamily="18" charset="0"/>
              </a:rPr>
              <a:t>parziaria</a:t>
            </a:r>
            <a:r>
              <a:rPr lang="it-IT" sz="2400" dirty="0">
                <a:solidFill>
                  <a:schemeClr val="accent2">
                    <a:lumMod val="50000"/>
                  </a:schemeClr>
                </a:solidFill>
                <a:latin typeface="Georgia" panose="02040502050405020303" pitchFamily="18" charset="0"/>
              </a:rPr>
              <a:t>. In questa ipotesi, le divisioni interne fra i condebitori sono opponibili al creditore.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a:t>
            </a:r>
            <a:r>
              <a:rPr lang="it-IT" sz="2400" u="sng" dirty="0">
                <a:solidFill>
                  <a:schemeClr val="accent2">
                    <a:lumMod val="50000"/>
                  </a:schemeClr>
                </a:solidFill>
                <a:latin typeface="Georgia" panose="02040502050405020303" pitchFamily="18" charset="0"/>
              </a:rPr>
              <a:t>parziarietà</a:t>
            </a:r>
            <a:r>
              <a:rPr lang="it-IT" sz="2400" dirty="0">
                <a:solidFill>
                  <a:schemeClr val="accent2">
                    <a:lumMod val="50000"/>
                  </a:schemeClr>
                </a:solidFill>
                <a:latin typeface="Georgia" panose="02040502050405020303" pitchFamily="18" charset="0"/>
              </a:rPr>
              <a:t> è sfavorevole al creditore: essa è dunque eccezionale. </a:t>
            </a:r>
          </a:p>
        </p:txBody>
      </p:sp>
      <p:sp>
        <p:nvSpPr>
          <p:cNvPr id="6" name="CasellaDiTesto 5"/>
          <p:cNvSpPr txBox="1"/>
          <p:nvPr/>
        </p:nvSpPr>
        <p:spPr>
          <a:xfrm>
            <a:off x="392521" y="3009900"/>
            <a:ext cx="853772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1314, C.C.: “Se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divisibile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solidale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tenuto a </a:t>
            </a:r>
            <a:r>
              <a:rPr lang="en-US" sz="2000" dirty="0" err="1">
                <a:solidFill>
                  <a:srgbClr val="002060"/>
                </a:solidFill>
                <a:latin typeface="Georgia" charset="0"/>
                <a:ea typeface="Georgia" charset="0"/>
                <a:cs typeface="Georgia" charset="0"/>
              </a:rPr>
              <a:t>pagare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parte”</a:t>
            </a:r>
          </a:p>
        </p:txBody>
      </p:sp>
    </p:spTree>
    <p:extLst>
      <p:ext uri="{BB962C8B-B14F-4D97-AF65-F5344CB8AC3E}">
        <p14:creationId xmlns:p14="http://schemas.microsoft.com/office/powerpoint/2010/main" val="1433043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soggettivamente complesse dal lato attivo</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Nel caso di obbligazioni soggettivamente complesse dal lato attivo, la regola è quella della </a:t>
            </a:r>
            <a:r>
              <a:rPr lang="it-IT" sz="2400" u="sng" dirty="0">
                <a:solidFill>
                  <a:schemeClr val="accent2">
                    <a:lumMod val="50000"/>
                  </a:schemeClr>
                </a:solidFill>
                <a:latin typeface="Georgia" panose="02040502050405020303" pitchFamily="18" charset="0"/>
              </a:rPr>
              <a:t>parziarietà</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Tuttavia, la legge o le parti possono prevedere diversamente, rendendo l’obbligazione </a:t>
            </a:r>
            <a:r>
              <a:rPr lang="it-IT" sz="2400" u="sng" dirty="0">
                <a:solidFill>
                  <a:schemeClr val="accent2">
                    <a:lumMod val="50000"/>
                  </a:schemeClr>
                </a:solidFill>
                <a:latin typeface="Georgia" panose="02040502050405020303" pitchFamily="18" charset="0"/>
              </a:rPr>
              <a:t>solidale</a:t>
            </a:r>
            <a:r>
              <a:rPr lang="it-IT" sz="2400" dirty="0">
                <a:solidFill>
                  <a:schemeClr val="accent2">
                    <a:lumMod val="50000"/>
                  </a:schemeClr>
                </a:solidFill>
                <a:latin typeface="Georgia" panose="02040502050405020303" pitchFamily="18" charset="0"/>
              </a:rPr>
              <a:t> dal lato attivo. </a:t>
            </a:r>
          </a:p>
        </p:txBody>
      </p:sp>
      <p:sp>
        <p:nvSpPr>
          <p:cNvPr id="6" name="CasellaDiTesto 5"/>
          <p:cNvSpPr txBox="1"/>
          <p:nvPr/>
        </p:nvSpPr>
        <p:spPr>
          <a:xfrm>
            <a:off x="392521" y="2762835"/>
            <a:ext cx="1035464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1314, C.C.: “Se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i creditori </a:t>
            </a:r>
            <a:r>
              <a:rPr lang="en-US" sz="2000" dirty="0">
                <a:solidFill>
                  <a:srgbClr val="002060"/>
                </a:solidFill>
                <a:latin typeface="Georgia" charset="0"/>
                <a:ea typeface="Georgia" charset="0"/>
                <a:cs typeface="Georgia" charset="0"/>
              </a:rPr>
              <a:t>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divisibile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solidale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parte”</a:t>
            </a:r>
          </a:p>
        </p:txBody>
      </p:sp>
      <p:sp>
        <p:nvSpPr>
          <p:cNvPr id="8" name="CasellaDiTesto 7"/>
          <p:cNvSpPr txBox="1"/>
          <p:nvPr/>
        </p:nvSpPr>
        <p:spPr>
          <a:xfrm>
            <a:off x="392521" y="4755911"/>
            <a:ext cx="1035464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1292, C.C.: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solido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dell'intera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conseguito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libera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31591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49962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oggettivamente semplici e complesse</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Nelle </a:t>
            </a:r>
            <a:r>
              <a:rPr lang="it-IT" sz="2400" u="sng" dirty="0">
                <a:solidFill>
                  <a:schemeClr val="accent2">
                    <a:lumMod val="50000"/>
                  </a:schemeClr>
                </a:solidFill>
                <a:latin typeface="Georgia" panose="02040502050405020303" pitchFamily="18" charset="0"/>
              </a:rPr>
              <a:t>obbligazioni oggettivamente semplici</a:t>
            </a:r>
            <a:r>
              <a:rPr lang="it-IT" sz="2400" dirty="0">
                <a:solidFill>
                  <a:schemeClr val="accent2">
                    <a:lumMod val="50000"/>
                  </a:schemeClr>
                </a:solidFill>
                <a:latin typeface="Georgia" panose="02040502050405020303" pitchFamily="18" charset="0"/>
              </a:rPr>
              <a:t>, il debitore è tenuto a effettuare una prestazione precisa. </a:t>
            </a:r>
          </a:p>
          <a:p>
            <a:pPr algn="l">
              <a:spcBef>
                <a:spcPts val="600"/>
              </a:spcBef>
              <a:spcAft>
                <a:spcPts val="600"/>
              </a:spcAft>
            </a:pPr>
            <a:r>
              <a:rPr lang="it-IT" sz="2400" dirty="0">
                <a:solidFill>
                  <a:schemeClr val="accent2">
                    <a:lumMod val="50000"/>
                  </a:schemeClr>
                </a:solidFill>
                <a:latin typeface="Georgia" panose="02040502050405020303" pitchFamily="18" charset="0"/>
              </a:rPr>
              <a:t>Nelle </a:t>
            </a:r>
            <a:r>
              <a:rPr lang="it-IT" sz="2400" u="sng" dirty="0">
                <a:solidFill>
                  <a:schemeClr val="accent2">
                    <a:lumMod val="50000"/>
                  </a:schemeClr>
                </a:solidFill>
                <a:latin typeface="Georgia" panose="02040502050405020303" pitchFamily="18" charset="0"/>
              </a:rPr>
              <a:t>obbligazioni oggettivamente complesse</a:t>
            </a:r>
            <a:r>
              <a:rPr lang="it-IT" sz="2400" dirty="0">
                <a:solidFill>
                  <a:schemeClr val="accent2">
                    <a:lumMod val="50000"/>
                  </a:schemeClr>
                </a:solidFill>
                <a:latin typeface="Georgia" panose="02040502050405020303" pitchFamily="18" charset="0"/>
              </a:rPr>
              <a:t>, il debitore è tenuto a effettuare una pluralità di prestazioni. Di regola, in questa ipotesi tutte le prestazioni sono dovute. Può accadere tuttavia che non sia così: è il caso delle </a:t>
            </a:r>
            <a:r>
              <a:rPr lang="it-IT" sz="2400" u="sng" dirty="0">
                <a:solidFill>
                  <a:schemeClr val="accent2">
                    <a:lumMod val="50000"/>
                  </a:schemeClr>
                </a:solidFill>
                <a:latin typeface="Georgia" panose="02040502050405020303" pitchFamily="18" charset="0"/>
              </a:rPr>
              <a:t>obbligazioni alternative</a:t>
            </a:r>
            <a:r>
              <a:rPr lang="it-IT" sz="2400" dirty="0">
                <a:solidFill>
                  <a:schemeClr val="accent2">
                    <a:lumMod val="50000"/>
                  </a:schemeClr>
                </a:solidFill>
                <a:latin typeface="Georgia" panose="02040502050405020303" pitchFamily="18" charset="0"/>
              </a:rPr>
              <a:t> e delle </a:t>
            </a:r>
            <a:r>
              <a:rPr lang="it-IT" sz="2400" u="sng" dirty="0">
                <a:solidFill>
                  <a:schemeClr val="accent2">
                    <a:lumMod val="50000"/>
                  </a:schemeClr>
                </a:solidFill>
                <a:latin typeface="Georgia" panose="02040502050405020303" pitchFamily="18" charset="0"/>
              </a:rPr>
              <a:t>obbligazioni facoltative</a:t>
            </a:r>
            <a:r>
              <a:rPr lang="it-IT" sz="2400" dirty="0">
                <a:solidFill>
                  <a:schemeClr val="accent2">
                    <a:lumMod val="50000"/>
                  </a:schemeClr>
                </a:solidFill>
                <a:latin typeface="Georgia" panose="02040502050405020303" pitchFamily="18" charset="0"/>
              </a:rPr>
              <a:t>, dove in teoria vi è una pluralità di prestazioni dovute, ma in pratica l’obbligazione è oggettivamente semplice.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544961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4" y="1417453"/>
            <a:ext cx="949962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alternative</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facoltative</a:t>
            </a: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19" y="1938787"/>
            <a:ext cx="1030714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1285, C.C.: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alternativa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libera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due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dedotte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ma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costringere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ricevere</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dell’una</a:t>
            </a:r>
            <a:r>
              <a:rPr lang="en-US" sz="2000" dirty="0">
                <a:solidFill>
                  <a:srgbClr val="002060"/>
                </a:solidFill>
                <a:latin typeface="Georgia" charset="0"/>
                <a:ea typeface="Georgia" charset="0"/>
                <a:cs typeface="Georgia" charset="0"/>
              </a:rPr>
              <a:t> e parte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9" y="3023134"/>
            <a:ext cx="10307149"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1286, C.C.: “1. La </a:t>
            </a:r>
            <a:r>
              <a:rPr lang="en-US" sz="2000" dirty="0" err="1">
                <a:solidFill>
                  <a:srgbClr val="002060"/>
                </a:solidFill>
                <a:latin typeface="Georgia" charset="0"/>
                <a:ea typeface="Georgia" charset="0"/>
                <a:cs typeface="Georgia" charset="0"/>
              </a:rPr>
              <a:t>scelta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spetta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attribuita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o ad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scelta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irrevocabile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due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con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scelta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comunicata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a:t>
            </a:r>
          </a:p>
        </p:txBody>
      </p:sp>
      <p:sp>
        <p:nvSpPr>
          <p:cNvPr id="8" name="CasellaDiTesto 7"/>
          <p:cNvSpPr txBox="1"/>
          <p:nvPr/>
        </p:nvSpPr>
        <p:spPr>
          <a:xfrm>
            <a:off x="392519" y="5059430"/>
            <a:ext cx="1030714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1655, C.C.: “</a:t>
            </a:r>
            <a:r>
              <a:rPr lang="en-US" sz="2000" dirty="0" err="1">
                <a:solidFill>
                  <a:srgbClr val="002060"/>
                </a:solidFill>
                <a:latin typeface="Georgia" charset="0"/>
                <a:ea typeface="Georgia" charset="0"/>
                <a:cs typeface="Georgia" charset="0"/>
              </a:rPr>
              <a:t>L’appalto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assume, con </a:t>
            </a:r>
            <a:r>
              <a:rPr lang="en-US" sz="2000" dirty="0" err="1">
                <a:solidFill>
                  <a:srgbClr val="002060"/>
                </a:solidFill>
                <a:latin typeface="Georgia" charset="0"/>
                <a:ea typeface="Georgia" charset="0"/>
                <a:cs typeface="Georgia" charset="0"/>
              </a:rPr>
              <a:t>organizzazione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mezzi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necessari</a:t>
            </a:r>
            <a:r>
              <a:rPr lang="en-US" sz="2000" dirty="0">
                <a:solidFill>
                  <a:srgbClr val="002060"/>
                </a:solidFill>
                <a:latin typeface="Georgia" charset="0"/>
                <a:ea typeface="Georgia" charset="0"/>
                <a:cs typeface="Georgia" charset="0"/>
              </a:rPr>
              <a:t> e con </a:t>
            </a:r>
            <a:r>
              <a:rPr lang="en-US" sz="2000" dirty="0" err="1">
                <a:solidFill>
                  <a:srgbClr val="002060"/>
                </a:solidFill>
                <a:latin typeface="Georgia" charset="0"/>
                <a:ea typeface="Georgia" charset="0"/>
                <a:cs typeface="Georgia" charset="0"/>
              </a:rPr>
              <a:t>gestione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rischio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un’opera</a:t>
            </a:r>
            <a:r>
              <a:rPr lang="en-US" sz="2000" dirty="0">
                <a:solidFill>
                  <a:srgbClr val="002060"/>
                </a:solidFill>
                <a:latin typeface="Georgia" charset="0"/>
                <a:ea typeface="Georgia" charset="0"/>
                <a:cs typeface="Georgia" charset="0"/>
              </a:rPr>
              <a:t> o di un </a:t>
            </a:r>
            <a:r>
              <a:rPr lang="en-US" sz="2000" dirty="0" err="1">
                <a:solidFill>
                  <a:srgbClr val="002060"/>
                </a:solidFill>
                <a:latin typeface="Georgia" charset="0"/>
                <a:ea typeface="Georgia" charset="0"/>
                <a:cs typeface="Georgia" charset="0"/>
              </a:rPr>
              <a:t>servizio</a:t>
            </a:r>
            <a:r>
              <a:rPr lang="en-US" sz="2000" dirty="0">
                <a:solidFill>
                  <a:srgbClr val="002060"/>
                </a:solidFill>
                <a:latin typeface="Georgia" charset="0"/>
                <a:ea typeface="Georgia" charset="0"/>
                <a:cs typeface="Georgia" charset="0"/>
              </a:rPr>
              <a:t> verso un </a:t>
            </a:r>
            <a:r>
              <a:rPr lang="en-US" sz="2000" dirty="0" err="1">
                <a:solidFill>
                  <a:srgbClr val="002060"/>
                </a:solidFill>
                <a:latin typeface="Georgia" charset="0"/>
                <a:ea typeface="Georgia" charset="0"/>
                <a:cs typeface="Georgia" charset="0"/>
              </a:rPr>
              <a:t>corrispettivo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danaro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2058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Quali sono gli atti e i fatti idonei a produrre obbligazioni entro il Libro IV del C.C.?</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il contratto 							Titoli II e III</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il fatto illecito  						Titolo IX</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le promesse unilaterali 				Titolo IV </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i titoli di credito 						Titolo V </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la gestione di affari altrui 			Titolo VI</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il pagamento dell’indebito 			Titolo VII </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l’arricchimento senza causa 		Titolo VIII</a:t>
            </a:r>
          </a:p>
        </p:txBody>
      </p:sp>
      <p:sp>
        <p:nvSpPr>
          <p:cNvPr id="11" name="CasellaDiTesto 10"/>
          <p:cNvSpPr txBox="1"/>
          <p:nvPr/>
        </p:nvSpPr>
        <p:spPr>
          <a:xfrm>
            <a:off x="392521" y="1297520"/>
            <a:ext cx="958275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1173, C.C.: “Le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idoneo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produrle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conformità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dell’ordinamento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718911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1" name="CasellaDiTesto 10"/>
          <p:cNvSpPr txBox="1"/>
          <p:nvPr/>
        </p:nvSpPr>
        <p:spPr>
          <a:xfrm>
            <a:off x="392521" y="1297520"/>
            <a:ext cx="904621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1175, C.C.: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comportarsi</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regole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correttezza</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2094543"/>
            <a:ext cx="9046215"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1176, C.C.: “1. </a:t>
            </a:r>
            <a:r>
              <a:rPr lang="en-US" sz="2000" dirty="0" err="1">
                <a:solidFill>
                  <a:srgbClr val="002060"/>
                </a:solidFill>
                <a:latin typeface="Georgia" charset="0"/>
                <a:ea typeface="Georgia" charset="0"/>
                <a:cs typeface="Georgia" charset="0"/>
              </a:rPr>
              <a:t>Nell’adempiere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padre di </a:t>
            </a:r>
            <a:r>
              <a:rPr lang="en-US" sz="2000" dirty="0" err="1">
                <a:solidFill>
                  <a:srgbClr val="002060"/>
                </a:solidFill>
                <a:latin typeface="Georgia" charset="0"/>
                <a:ea typeface="Georgia" charset="0"/>
                <a:cs typeface="Georgia" charset="0"/>
              </a:rPr>
              <a:t>famiglia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Nell’adempimento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inerenti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all’esercizio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un’attività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professionale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valutarsi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dell’attività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esercitata</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3814896"/>
            <a:ext cx="9046215"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1218, C.C.: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esegue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esattamente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tenuto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l’inadempimento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impossibilità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derivante</a:t>
            </a:r>
            <a:r>
              <a:rPr lang="en-US" sz="2000" dirty="0">
                <a:solidFill>
                  <a:srgbClr val="002060"/>
                </a:solidFill>
                <a:latin typeface="Georgia" charset="0"/>
                <a:ea typeface="Georgia" charset="0"/>
                <a:cs typeface="Georgia" charset="0"/>
              </a:rPr>
              <a:t> da causa 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imputabile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791039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Un’obbligazione che manchi dei requisiti posti dall’art. 1174 C.C. è giuridicamente irrilevante.</a:t>
            </a:r>
          </a:p>
          <a:p>
            <a:pPr algn="l">
              <a:spcBef>
                <a:spcPts val="600"/>
              </a:spcBef>
              <a:spcAft>
                <a:spcPts val="600"/>
              </a:spcAft>
            </a:pPr>
            <a:r>
              <a:rPr lang="it-IT" sz="2400" dirty="0">
                <a:solidFill>
                  <a:schemeClr val="accent2">
                    <a:lumMod val="50000"/>
                  </a:schemeClr>
                </a:solidFill>
                <a:latin typeface="Georgia" panose="02040502050405020303" pitchFamily="18" charset="0"/>
              </a:rPr>
              <a:t>Può trattarsi però di un’obbligazione moralmente e socialmente rilevante. In questo caso, si parla di </a:t>
            </a:r>
            <a:r>
              <a:rPr lang="it-IT" sz="2400" u="sng" dirty="0">
                <a:solidFill>
                  <a:schemeClr val="accent2">
                    <a:lumMod val="50000"/>
                  </a:schemeClr>
                </a:solidFill>
                <a:latin typeface="Georgia" panose="02040502050405020303" pitchFamily="18" charset="0"/>
              </a:rPr>
              <a:t>obbligazione naturale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Le obbligazioni naturali non sono propriamente obbligazioni in senso giuridico, poiché non obbligano il debitore all’adempimento. Tuttavia, a esse è riconosciuto qualche effetto.</a:t>
            </a:r>
          </a:p>
        </p:txBody>
      </p:sp>
      <p:sp>
        <p:nvSpPr>
          <p:cNvPr id="6" name="CasellaDiTesto 5"/>
          <p:cNvSpPr txBox="1"/>
          <p:nvPr/>
        </p:nvSpPr>
        <p:spPr>
          <a:xfrm>
            <a:off x="392521" y="4499397"/>
            <a:ext cx="1145905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2034, C.C.: “1.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spontaneamente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doveri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morali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sociali</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eseguita</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 </a:t>
            </a:r>
            <a:r>
              <a:rPr lang="en-US" sz="2000" dirty="0" err="1">
                <a:solidFill>
                  <a:srgbClr val="002060"/>
                </a:solidFill>
                <a:latin typeface="Georgia" charset="0"/>
                <a:ea typeface="Georgia" charset="0"/>
                <a:cs typeface="Georgia" charset="0"/>
              </a:rPr>
              <a:t>doveri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dal comma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per cui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accorda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azione</a:t>
            </a:r>
            <a:r>
              <a:rPr lang="en-US" sz="2000" dirty="0">
                <a:solidFill>
                  <a:srgbClr val="002060"/>
                </a:solidFill>
                <a:latin typeface="Georgia" charset="0"/>
                <a:ea typeface="Georgia" charset="0"/>
                <a:cs typeface="Georgia" charset="0"/>
              </a:rPr>
              <a:t> ma </a:t>
            </a:r>
            <a:r>
              <a:rPr lang="en-US" sz="2000" dirty="0" err="1">
                <a:solidFill>
                  <a:srgbClr val="002060"/>
                </a:solidFill>
                <a:latin typeface="Georgia" charset="0"/>
                <a:ea typeface="Georgia" charset="0"/>
                <a:cs typeface="Georgia" charset="0"/>
              </a:rPr>
              <a:t>esclude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spontaneamente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producono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effetti</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781826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obbligazioni sono soggette a molteplici cambiamenti: </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possono trasmettersi inter </a:t>
            </a:r>
            <a:r>
              <a:rPr lang="it-IT" sz="2400" dirty="0" err="1">
                <a:solidFill>
                  <a:schemeClr val="accent2">
                    <a:lumMod val="50000"/>
                  </a:schemeClr>
                </a:solidFill>
                <a:latin typeface="Georgia" panose="02040502050405020303" pitchFamily="18" charset="0"/>
              </a:rPr>
              <a:t>vivos</a:t>
            </a:r>
            <a:r>
              <a:rPr lang="it-IT" sz="2400" dirty="0">
                <a:solidFill>
                  <a:schemeClr val="accent2">
                    <a:lumMod val="50000"/>
                  </a:schemeClr>
                </a:solidFill>
                <a:latin typeface="Georgia" panose="02040502050405020303" pitchFamily="18" charset="0"/>
              </a:rPr>
              <a:t> e </a:t>
            </a:r>
            <a:r>
              <a:rPr lang="it-IT" sz="2400" dirty="0" err="1">
                <a:solidFill>
                  <a:schemeClr val="accent2">
                    <a:lumMod val="50000"/>
                  </a:schemeClr>
                </a:solidFill>
                <a:latin typeface="Georgia" panose="02040502050405020303" pitchFamily="18" charset="0"/>
              </a:rPr>
              <a:t>mortis</a:t>
            </a:r>
            <a:r>
              <a:rPr lang="it-IT" sz="2400" dirty="0">
                <a:solidFill>
                  <a:schemeClr val="accent2">
                    <a:lumMod val="50000"/>
                  </a:schemeClr>
                </a:solidFill>
                <a:latin typeface="Georgia" panose="02040502050405020303" pitchFamily="18" charset="0"/>
              </a:rPr>
              <a:t> causa (salvo che si tratti di obbligazioni personali, ossia di obbligazioni legate indissolubilmente alla persona del debitore o del creditore);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possono essere modificate quanto al loro oggetto e alle parti coinvolte (tramite una </a:t>
            </a:r>
            <a:r>
              <a:rPr lang="it-IT" sz="2400" u="sng" dirty="0">
                <a:solidFill>
                  <a:schemeClr val="accent2">
                    <a:lumMod val="50000"/>
                  </a:schemeClr>
                </a:solidFill>
                <a:latin typeface="Georgia" panose="02040502050405020303" pitchFamily="18" charset="0"/>
              </a:rPr>
              <a:t>novazione</a:t>
            </a:r>
            <a:r>
              <a:rPr lang="it-IT" sz="2400" dirty="0">
                <a:solidFill>
                  <a:schemeClr val="accent2">
                    <a:lumMod val="50000"/>
                  </a:schemeClr>
                </a:solidFill>
                <a:latin typeface="Georgia" panose="02040502050405020303" pitchFamily="18" charset="0"/>
              </a:rPr>
              <a:t> oggettiva o soggettiva);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possono trasformarsi da sé (pensate ad es. a un’obbligazione di valore che diviene di valuta);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possono (anzi devono) estinguersi.</a:t>
            </a:r>
          </a:p>
        </p:txBody>
      </p:sp>
    </p:spTree>
    <p:extLst>
      <p:ext uri="{BB962C8B-B14F-4D97-AF65-F5344CB8AC3E}">
        <p14:creationId xmlns:p14="http://schemas.microsoft.com/office/powerpoint/2010/main" val="730546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0150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obbligazioni si estinguono in varie modi: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per adempimento, ossia per realizzazione da parte del debitore di quanto dovuto;</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per prescrizione, ossia per l’inattività prolungata del creditore;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per compensazione, ossia per cancellazione di poste reciproche;</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per remissione, ossia per rinuncia da parte del creditore al credito;</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per impossibilità sopravvenuta non imputabile al debitore</a:t>
            </a:r>
          </a:p>
        </p:txBody>
      </p:sp>
      <p:sp>
        <p:nvSpPr>
          <p:cNvPr id="6" name="CasellaDiTesto 5"/>
          <p:cNvSpPr txBox="1"/>
          <p:nvPr/>
        </p:nvSpPr>
        <p:spPr>
          <a:xfrm>
            <a:off x="795647" y="3885376"/>
            <a:ext cx="10592789"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1242, C.C.: “1. La </a:t>
            </a:r>
            <a:r>
              <a:rPr lang="en-US" sz="2000" dirty="0" err="1">
                <a:solidFill>
                  <a:srgbClr val="002060"/>
                </a:solidFill>
                <a:latin typeface="Georgia" charset="0"/>
                <a:ea typeface="Georgia" charset="0"/>
                <a:cs typeface="Georgia" charset="0"/>
              </a:rPr>
              <a:t>compensazione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due </a:t>
            </a:r>
            <a:r>
              <a:rPr lang="en-US" sz="2000" dirty="0" err="1">
                <a:solidFill>
                  <a:srgbClr val="002060"/>
                </a:solidFill>
                <a:latin typeface="Georgia" charset="0"/>
                <a:ea typeface="Georgia" charset="0"/>
                <a:cs typeface="Georgia" charset="0"/>
              </a:rPr>
              <a:t>debiti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coesistenza</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795647" y="4848499"/>
            <a:ext cx="1059278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1236, C.C.: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rimettere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comunicata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dichiari</a:t>
            </a:r>
            <a:r>
              <a:rPr lang="en-US" sz="2000" dirty="0">
                <a:solidFill>
                  <a:srgbClr val="002060"/>
                </a:solidFill>
                <a:latin typeface="Georgia" charset="0"/>
                <a:ea typeface="Georgia" charset="0"/>
                <a:cs typeface="Georgia" charset="0"/>
              </a:rPr>
              <a:t> in un </a:t>
            </a:r>
            <a:r>
              <a:rPr lang="en-US" sz="2000" dirty="0" err="1">
                <a:solidFill>
                  <a:srgbClr val="002060"/>
                </a:solidFill>
                <a:latin typeface="Georgia" charset="0"/>
                <a:ea typeface="Georgia" charset="0"/>
                <a:cs typeface="Georgia" charset="0"/>
              </a:rPr>
              <a:t>congruo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di non </a:t>
            </a:r>
            <a:r>
              <a:rPr lang="en-US" sz="2000" dirty="0" err="1">
                <a:solidFill>
                  <a:srgbClr val="002060"/>
                </a:solidFill>
                <a:latin typeface="Georgia" charset="0"/>
                <a:ea typeface="Georgia" charset="0"/>
                <a:cs typeface="Georgia" charset="0"/>
              </a:rPr>
              <a:t>volerne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profittare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26175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1800"/>
              </a:spcBef>
              <a:spcAft>
                <a:spcPts val="600"/>
              </a:spcAft>
            </a:pPr>
            <a:r>
              <a:rPr lang="it-IT" sz="2400" dirty="0">
                <a:solidFill>
                  <a:schemeClr val="accent2">
                    <a:lumMod val="50000"/>
                  </a:schemeClr>
                </a:solidFill>
                <a:latin typeface="Georgia" panose="02040502050405020303" pitchFamily="18" charset="0"/>
              </a:rPr>
              <a:t>Onde tutelare l’interesse del creditore a ottenere l’adempimento delle obbligazioni a suo favore, la legge dispone una serie di regole e strumenti a protezione del suo interesse. </a:t>
            </a:r>
          </a:p>
          <a:p>
            <a:pPr algn="l">
              <a:spcBef>
                <a:spcPts val="600"/>
              </a:spcBef>
              <a:spcAft>
                <a:spcPts val="600"/>
              </a:spcAft>
            </a:pPr>
            <a:r>
              <a:rPr lang="it-IT" sz="2400" dirty="0">
                <a:solidFill>
                  <a:schemeClr val="accent2">
                    <a:lumMod val="50000"/>
                  </a:schemeClr>
                </a:solidFill>
                <a:latin typeface="Georgia" panose="02040502050405020303" pitchFamily="18" charset="0"/>
              </a:rPr>
              <a:t>Di questi, il più importante è il principio della </a:t>
            </a:r>
            <a:r>
              <a:rPr lang="it-IT" sz="2400" u="sng" dirty="0">
                <a:solidFill>
                  <a:schemeClr val="accent2">
                    <a:lumMod val="50000"/>
                  </a:schemeClr>
                </a:solidFill>
                <a:latin typeface="Georgia" panose="02040502050405020303" pitchFamily="18" charset="0"/>
              </a:rPr>
              <a:t>responsabilità patrimoniale</a:t>
            </a:r>
            <a:r>
              <a:rPr lang="it-IT" sz="2400" dirty="0">
                <a:solidFill>
                  <a:schemeClr val="accent2">
                    <a:lumMod val="50000"/>
                  </a:schemeClr>
                </a:solidFill>
                <a:latin typeface="Georgia" panose="02040502050405020303" pitchFamily="18" charset="0"/>
              </a:rPr>
              <a:t> del debitore.</a:t>
            </a:r>
          </a:p>
          <a:p>
            <a:pPr algn="l">
              <a:spcBef>
                <a:spcPts val="18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La regola è perciò quella della responsabilità patrimoniale illimitata del debitore. Solo eccezionalmente possono darsi deroghe a tale principio:</a:t>
            </a:r>
          </a:p>
        </p:txBody>
      </p:sp>
      <p:sp>
        <p:nvSpPr>
          <p:cNvPr id="12" name="CasellaDiTesto 11"/>
          <p:cNvSpPr txBox="1"/>
          <p:nvPr/>
        </p:nvSpPr>
        <p:spPr>
          <a:xfrm>
            <a:off x="392521" y="3552867"/>
            <a:ext cx="970150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2740, C.C.: “1. Il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presenti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futuri</a:t>
            </a:r>
            <a:r>
              <a:rPr lang="en-US" sz="2000" dirty="0">
                <a:solidFill>
                  <a:srgbClr val="002060"/>
                </a:solidFill>
                <a:latin typeface="Georgia" charset="0"/>
                <a:ea typeface="Georgia" charset="0"/>
                <a:cs typeface="Georgia" charset="0"/>
              </a:rPr>
              <a:t>”</a:t>
            </a:r>
          </a:p>
        </p:txBody>
      </p:sp>
      <p:sp>
        <p:nvSpPr>
          <p:cNvPr id="13" name="CasellaDiTesto 12"/>
          <p:cNvSpPr txBox="1"/>
          <p:nvPr/>
        </p:nvSpPr>
        <p:spPr>
          <a:xfrm>
            <a:off x="392521" y="5265402"/>
            <a:ext cx="970150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2740, C.C.: “2. Le </a:t>
            </a:r>
            <a:r>
              <a:rPr lang="en-US" sz="2000" dirty="0" err="1">
                <a:solidFill>
                  <a:srgbClr val="002060"/>
                </a:solidFill>
                <a:latin typeface="Georgia" charset="0"/>
                <a:ea typeface="Georgia" charset="0"/>
                <a:cs typeface="Georgia" charset="0"/>
              </a:rPr>
              <a:t>limitazioni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ammesse</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63278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67775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1800"/>
              </a:spcBef>
              <a:spcAft>
                <a:spcPts val="600"/>
              </a:spcAft>
            </a:pPr>
            <a:r>
              <a:rPr lang="it-IT" sz="2400" dirty="0">
                <a:solidFill>
                  <a:schemeClr val="accent2">
                    <a:lumMod val="50000"/>
                  </a:schemeClr>
                </a:solidFill>
                <a:latin typeface="Georgia" panose="02040502050405020303" pitchFamily="18" charset="0"/>
              </a:rPr>
              <a:t>Poiché il patrimonio del debitore è funzionale all’adempimento delle obbligazioni a suo carico, il creditore ha l’interesse a che il debitore non lo depauperi. </a:t>
            </a:r>
          </a:p>
          <a:p>
            <a:pPr algn="l">
              <a:spcBef>
                <a:spcPts val="600"/>
              </a:spcBef>
              <a:spcAft>
                <a:spcPts val="600"/>
              </a:spcAft>
            </a:pPr>
            <a:r>
              <a:rPr lang="it-IT" sz="2400" dirty="0">
                <a:solidFill>
                  <a:schemeClr val="accent2">
                    <a:lumMod val="50000"/>
                  </a:schemeClr>
                </a:solidFill>
                <a:latin typeface="Georgia" panose="02040502050405020303" pitchFamily="18" charset="0"/>
              </a:rPr>
              <a:t>Proprio al fine di evitare che il debitore svuoti la garanzia patrimoniale del creditore, il codice riconosce eccezionalmente a quest’ultimo tre rimedi, che gli consentono di intervenire nella gestione, da parte del debitore, del suo patrimonio:</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azione surrogatoria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azione revocatoria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sequestro conservativo</a:t>
            </a:r>
          </a:p>
        </p:txBody>
      </p:sp>
    </p:spTree>
    <p:extLst>
      <p:ext uri="{BB962C8B-B14F-4D97-AF65-F5344CB8AC3E}">
        <p14:creationId xmlns:p14="http://schemas.microsoft.com/office/powerpoint/2010/main" val="331976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926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Azione surrogatoria</a:t>
            </a:r>
          </a:p>
          <a:p>
            <a:pPr algn="l">
              <a:spcBef>
                <a:spcPts val="600"/>
              </a:spcBef>
              <a:spcAft>
                <a:spcPts val="600"/>
              </a:spcAft>
            </a:pPr>
            <a:r>
              <a:rPr lang="it-IT" sz="2400" dirty="0">
                <a:solidFill>
                  <a:schemeClr val="accent2">
                    <a:lumMod val="50000"/>
                  </a:schemeClr>
                </a:solidFill>
                <a:latin typeface="Georgia" panose="02040502050405020303" pitchFamily="18" charset="0"/>
              </a:rPr>
              <a:t>L’azione surrogatoria può essere esercitata dal creditore quando il debitore omette di tutelare i propri interessi patrimoniali.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200"/>
              </a:spcBef>
              <a:spcAft>
                <a:spcPts val="600"/>
              </a:spcAft>
            </a:pPr>
            <a:r>
              <a:rPr lang="it-IT" sz="2400" dirty="0">
                <a:solidFill>
                  <a:schemeClr val="accent2">
                    <a:lumMod val="50000"/>
                  </a:schemeClr>
                </a:solidFill>
                <a:latin typeface="Georgia" panose="02040502050405020303" pitchFamily="18" charset="0"/>
              </a:rPr>
              <a:t>Per l’esercizio dell’azione surrogatoria è quindi necessario che: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il debitore sia inerte;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tale inerzia crei il rischio di un’insufficienza della garanzia patrimoniale;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il diritto o l’azione fatta valere dal creditore abbia contenuto patrimoniale e non sia di natura personalissima.</a:t>
            </a:r>
          </a:p>
        </p:txBody>
      </p:sp>
      <p:sp>
        <p:nvSpPr>
          <p:cNvPr id="4" name="CasellaDiTesto 3"/>
          <p:cNvSpPr txBox="1"/>
          <p:nvPr/>
        </p:nvSpPr>
        <p:spPr>
          <a:xfrm>
            <a:off x="392521" y="2757221"/>
            <a:ext cx="9701505"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2900, C.C.: “1. Il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assicurare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soddisfatte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conservate</a:t>
            </a:r>
            <a:r>
              <a:rPr lang="en-US" sz="2000" dirty="0">
                <a:solidFill>
                  <a:srgbClr val="002060"/>
                </a:solidFill>
                <a:latin typeface="Georgia" charset="0"/>
                <a:ea typeface="Georgia" charset="0"/>
                <a:cs typeface="Georgia" charset="0"/>
              </a:rPr>
              <a:t> le sue </a:t>
            </a:r>
            <a:r>
              <a:rPr lang="en-US" sz="2000" dirty="0" err="1">
                <a:solidFill>
                  <a:srgbClr val="002060"/>
                </a:solidFill>
                <a:latin typeface="Georgia" charset="0"/>
                <a:ea typeface="Georgia" charset="0"/>
                <a:cs typeface="Georgia" charset="0"/>
              </a:rPr>
              <a:t>ragioni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spettano</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trascura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esercitare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purché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disposizione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esercitati</a:t>
            </a:r>
            <a:r>
              <a:rPr lang="en-US" sz="2000" dirty="0">
                <a:solidFill>
                  <a:srgbClr val="002060"/>
                </a:solidFill>
                <a:latin typeface="Georgia" charset="0"/>
                <a:ea typeface="Georgia" charset="0"/>
                <a:cs typeface="Georgia" charset="0"/>
              </a:rPr>
              <a:t> se non dal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titolare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66117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06716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Azione </a:t>
            </a:r>
            <a:r>
              <a:rPr lang="it-IT" sz="2400" u="sng" dirty="0" smtClean="0">
                <a:solidFill>
                  <a:schemeClr val="accent2">
                    <a:lumMod val="50000"/>
                  </a:schemeClr>
                </a:solidFill>
                <a:latin typeface="Georgia" panose="02040502050405020303" pitchFamily="18" charset="0"/>
              </a:rPr>
              <a:t>revocatoria</a:t>
            </a:r>
          </a:p>
          <a:p>
            <a:pPr algn="l">
              <a:spcBef>
                <a:spcPts val="600"/>
              </a:spcBef>
              <a:spcAft>
                <a:spcPts val="600"/>
              </a:spcAft>
            </a:pPr>
            <a:r>
              <a:rPr lang="it-IT" sz="2400" dirty="0" smtClean="0">
                <a:solidFill>
                  <a:schemeClr val="accent2">
                    <a:lumMod val="50000"/>
                  </a:schemeClr>
                </a:solidFill>
                <a:latin typeface="Georgia" panose="02040502050405020303" pitchFamily="18" charset="0"/>
              </a:rPr>
              <a:t>L’azione revocatoria può </a:t>
            </a:r>
            <a:r>
              <a:rPr lang="it-IT" sz="2400" dirty="0">
                <a:solidFill>
                  <a:schemeClr val="accent2">
                    <a:lumMod val="50000"/>
                  </a:schemeClr>
                </a:solidFill>
                <a:latin typeface="Georgia" panose="02040502050405020303" pitchFamily="18" charset="0"/>
              </a:rPr>
              <a:t>essere esercitata dal creditore quando il debitore </a:t>
            </a:r>
            <a:r>
              <a:rPr lang="it-IT" sz="2400" dirty="0" smtClean="0">
                <a:solidFill>
                  <a:schemeClr val="accent2">
                    <a:lumMod val="50000"/>
                  </a:schemeClr>
                </a:solidFill>
                <a:latin typeface="Georgia" panose="02040502050405020303" pitchFamily="18" charset="0"/>
              </a:rPr>
              <a:t>compia operazioni che rischiano di ridurre il suo patrimonio. </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757221"/>
            <a:ext cx="10321199" cy="347787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2901, </a:t>
            </a:r>
            <a:r>
              <a:rPr lang="en-US" sz="2000" dirty="0">
                <a:solidFill>
                  <a:srgbClr val="002060"/>
                </a:solidFill>
                <a:latin typeface="Georgia" charset="0"/>
                <a:ea typeface="Georgia" charset="0"/>
                <a:cs typeface="Georgia" charset="0"/>
              </a:rPr>
              <a:t>C.C.: “1. Il </a:t>
            </a:r>
            <a:r>
              <a:rPr lang="en-US" sz="2000" dirty="0" err="1" smtClean="0">
                <a:solidFill>
                  <a:srgbClr val="002060"/>
                </a:solidFill>
                <a:latin typeface="Georgia" charset="0"/>
                <a:ea typeface="Georgia" charset="0"/>
                <a:cs typeface="Georgia" charset="0"/>
              </a:rPr>
              <a:t>creditore</a:t>
            </a:r>
            <a:r>
              <a:rPr lang="en-US" sz="2000" dirty="0" smtClean="0">
                <a:solidFill>
                  <a:srgbClr val="002060"/>
                </a:solidFill>
                <a:latin typeface="Georgia" charset="0"/>
                <a:ea typeface="Georgia" charset="0"/>
                <a:cs typeface="Georgia" charset="0"/>
              </a:rPr>
              <a:t> [</a:t>
            </a:r>
            <a:r>
              <a:rPr lang="mr-IN" sz="2000" dirty="0" smtClean="0">
                <a:solidFill>
                  <a:srgbClr val="002060"/>
                </a:solidFill>
                <a:latin typeface="Georgia" charset="0"/>
                <a:ea typeface="Georgia" charset="0"/>
                <a:cs typeface="Georgia" charset="0"/>
              </a:rPr>
              <a:t>…</a:t>
            </a:r>
            <a:r>
              <a:rPr lang="it-IT"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può</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che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inefficaci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confronti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disposizione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patrimonio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rechi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sue </a:t>
            </a:r>
            <a:r>
              <a:rPr lang="en-US" sz="2000" dirty="0" err="1" smtClean="0">
                <a:solidFill>
                  <a:srgbClr val="002060"/>
                </a:solidFill>
                <a:latin typeface="Georgia" charset="0"/>
                <a:ea typeface="Georgia" charset="0"/>
                <a:cs typeface="Georgia" charset="0"/>
              </a:rPr>
              <a:t>ragioni</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concorrono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seguenti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condizioni</a:t>
            </a:r>
            <a:r>
              <a:rPr lang="en-US" sz="2000" dirty="0" smtClean="0">
                <a:solidFill>
                  <a:srgbClr val="002060"/>
                </a:solidFill>
                <a:latin typeface="Georgia" charset="0"/>
                <a:ea typeface="Georgia" charset="0"/>
                <a:cs typeface="Georgia" charset="0"/>
              </a:rPr>
              <a:t>:</a:t>
            </a:r>
          </a:p>
          <a:p>
            <a:r>
              <a:rPr lang="en-US" sz="2000" dirty="0" smtClean="0">
                <a:solidFill>
                  <a:srgbClr val="002060"/>
                </a:solidFill>
                <a:latin typeface="Georgia" charset="0"/>
                <a:ea typeface="Georgia" charset="0"/>
                <a:cs typeface="Georgia" charset="0"/>
              </a:rPr>
              <a:t>(1) </a:t>
            </a:r>
            <a:r>
              <a:rPr lang="en-US" sz="2000" dirty="0" err="1" smtClean="0">
                <a:solidFill>
                  <a:srgbClr val="002060"/>
                </a:solidFill>
                <a:latin typeface="Georgia" charset="0"/>
                <a:ea typeface="Georgia" charset="0"/>
                <a:cs typeface="Georgia" charset="0"/>
              </a:rPr>
              <a:t>che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l’atto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arrecava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ragioni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trattandosi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anteriore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sorgere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l’atto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fosse </a:t>
            </a:r>
            <a:r>
              <a:rPr lang="en-US" sz="2000" dirty="0" err="1">
                <a:solidFill>
                  <a:srgbClr val="002060"/>
                </a:solidFill>
                <a:latin typeface="Georgia" charset="0"/>
                <a:ea typeface="Georgia" charset="0"/>
                <a:cs typeface="Georgia" charset="0"/>
              </a:rPr>
              <a:t>dolosamente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preordinato</a:t>
            </a:r>
            <a:r>
              <a:rPr lang="en-US" sz="2000" dirty="0">
                <a:solidFill>
                  <a:srgbClr val="002060"/>
                </a:solidFill>
                <a:latin typeface="Georgia" charset="0"/>
                <a:ea typeface="Georgia" charset="0"/>
                <a:cs typeface="Georgia" charset="0"/>
              </a:rPr>
              <a:t> al fine di </a:t>
            </a:r>
            <a:r>
              <a:rPr lang="en-US" sz="2000" dirty="0" err="1">
                <a:solidFill>
                  <a:srgbClr val="002060"/>
                </a:solidFill>
                <a:latin typeface="Georgia" charset="0"/>
                <a:ea typeface="Georgia" charset="0"/>
                <a:cs typeface="Georgia" charset="0"/>
              </a:rPr>
              <a:t>pregiudicarne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soddisfacimento</a:t>
            </a:r>
            <a:r>
              <a:rPr lang="en-US" sz="2000" dirty="0" smtClean="0">
                <a:solidFill>
                  <a:srgbClr val="002060"/>
                </a:solidFill>
                <a:latin typeface="Georgia" charset="0"/>
                <a:ea typeface="Georgia" charset="0"/>
                <a:cs typeface="Georgia" charset="0"/>
              </a:rPr>
              <a:t>;</a:t>
            </a:r>
          </a:p>
          <a:p>
            <a:r>
              <a:rPr lang="en-US" sz="2000" dirty="0" smtClean="0">
                <a:solidFill>
                  <a:srgbClr val="002060"/>
                </a:solidFill>
                <a:latin typeface="Georgia" charset="0"/>
                <a:ea typeface="Georgia" charset="0"/>
                <a:cs typeface="Georgia" charset="0"/>
              </a:rPr>
              <a:t>(2) </a:t>
            </a:r>
            <a:r>
              <a:rPr lang="en-US" sz="2000" dirty="0" err="1" smtClean="0">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inoltre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trattandosi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fosse </a:t>
            </a:r>
            <a:r>
              <a:rPr lang="en-US" sz="2000" dirty="0" err="1">
                <a:solidFill>
                  <a:srgbClr val="002060"/>
                </a:solidFill>
                <a:latin typeface="Georgia" charset="0"/>
                <a:ea typeface="Georgia" charset="0"/>
                <a:cs typeface="Georgia" charset="0"/>
              </a:rPr>
              <a:t>consapevole</a:t>
            </a:r>
            <a:r>
              <a:rPr lang="en-US" sz="2000" dirty="0">
                <a:solidFill>
                  <a:srgbClr val="002060"/>
                </a:solidFill>
                <a:latin typeface="Georgia" charset="0"/>
                <a:ea typeface="Georgia" charset="0"/>
                <a:cs typeface="Georgia" charset="0"/>
              </a:rPr>
              <a:t> del </a:t>
            </a:r>
            <a:r>
              <a:rPr lang="en-US" sz="2000" dirty="0" err="1" smtClean="0">
                <a:solidFill>
                  <a:srgbClr val="002060"/>
                </a:solidFill>
                <a:latin typeface="Georgia" charset="0"/>
                <a:ea typeface="Georgia" charset="0"/>
                <a:cs typeface="Georgia" charset="0"/>
              </a:rPr>
              <a:t>pregiudizio</a:t>
            </a:r>
            <a:r>
              <a:rPr lang="en-US" sz="2000" dirty="0" smtClean="0">
                <a:solidFill>
                  <a:srgbClr val="002060"/>
                </a:solidFill>
                <a:latin typeface="Georgia" charset="0"/>
                <a:ea typeface="Georgia" charset="0"/>
                <a:cs typeface="Georgia" charset="0"/>
              </a:rPr>
              <a:t> 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anteriore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sorgere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fosse </a:t>
            </a:r>
            <a:r>
              <a:rPr lang="en-US" sz="2000" dirty="0" err="1">
                <a:solidFill>
                  <a:srgbClr val="002060"/>
                </a:solidFill>
                <a:latin typeface="Georgia" charset="0"/>
                <a:ea typeface="Georgia" charset="0"/>
                <a:cs typeface="Georgia" charset="0"/>
              </a:rPr>
              <a:t>partecipe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dolosa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preordinazione</a:t>
            </a:r>
            <a:r>
              <a:rPr lang="en-US" sz="2000" dirty="0" smtClean="0">
                <a:solidFill>
                  <a:srgbClr val="002060"/>
                </a:solidFill>
                <a:latin typeface="Georgia" charset="0"/>
                <a:ea typeface="Georgia" charset="0"/>
                <a:cs typeface="Georgia" charset="0"/>
              </a:rPr>
              <a:t>.</a:t>
            </a:r>
          </a:p>
          <a:p>
            <a:r>
              <a:rPr lang="en-US" sz="2000" dirty="0" smtClean="0">
                <a:solidFill>
                  <a:srgbClr val="002060"/>
                </a:solidFill>
                <a:latin typeface="Georgia" charset="0"/>
                <a:ea typeface="Georgia" charset="0"/>
                <a:cs typeface="Georgia" charset="0"/>
              </a:rPr>
              <a:t>2. </a:t>
            </a:r>
            <a:r>
              <a:rPr lang="en-US" sz="2000" dirty="0" err="1" smtClean="0">
                <a:solidFill>
                  <a:srgbClr val="002060"/>
                </a:solidFill>
                <a:latin typeface="Georgia" charset="0"/>
                <a:ea typeface="Georgia" charset="0"/>
                <a:cs typeface="Georgia" charset="0"/>
              </a:rPr>
              <a:t>Agli</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debiti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considerate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contestuali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garantito</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12000322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067165" cy="337030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smtClean="0">
                <a:solidFill>
                  <a:schemeClr val="accent2">
                    <a:lumMod val="50000"/>
                  </a:schemeClr>
                </a:solidFill>
                <a:latin typeface="Georgia" panose="02040502050405020303" pitchFamily="18" charset="0"/>
              </a:rPr>
              <a:t>L’effetto di un’azione revocatoria è l’inefficacia dell’atto di disposizione del debitore nei confronti del creditore che ha agito.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smtClean="0">
                <a:solidFill>
                  <a:schemeClr val="accent2">
                    <a:lumMod val="50000"/>
                  </a:schemeClr>
                </a:solidFill>
                <a:latin typeface="Georgia" panose="02040502050405020303" pitchFamily="18" charset="0"/>
              </a:rPr>
              <a:t>Per </a:t>
            </a:r>
            <a:r>
              <a:rPr lang="it-IT" sz="2400" dirty="0">
                <a:solidFill>
                  <a:schemeClr val="accent2">
                    <a:lumMod val="50000"/>
                  </a:schemeClr>
                </a:solidFill>
                <a:latin typeface="Georgia" panose="02040502050405020303" pitchFamily="18" charset="0"/>
              </a:rPr>
              <a:t>l’esercizio dell’azione </a:t>
            </a:r>
            <a:r>
              <a:rPr lang="it-IT" sz="2400" dirty="0" smtClean="0">
                <a:solidFill>
                  <a:schemeClr val="accent2">
                    <a:lumMod val="50000"/>
                  </a:schemeClr>
                </a:solidFill>
                <a:latin typeface="Georgia" panose="02040502050405020303" pitchFamily="18" charset="0"/>
              </a:rPr>
              <a:t>revocatoria è </a:t>
            </a:r>
            <a:r>
              <a:rPr lang="it-IT" sz="2400" dirty="0">
                <a:solidFill>
                  <a:schemeClr val="accent2">
                    <a:lumMod val="50000"/>
                  </a:schemeClr>
                </a:solidFill>
                <a:latin typeface="Georgia" panose="02040502050405020303" pitchFamily="18" charset="0"/>
              </a:rPr>
              <a:t>quindi necessario che: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il debitore </a:t>
            </a:r>
            <a:r>
              <a:rPr lang="it-IT" sz="2400" dirty="0" smtClean="0">
                <a:solidFill>
                  <a:schemeClr val="accent2">
                    <a:lumMod val="50000"/>
                  </a:schemeClr>
                </a:solidFill>
                <a:latin typeface="Georgia" panose="02040502050405020303" pitchFamily="18" charset="0"/>
              </a:rPr>
              <a:t>abbia compiuto un atto di disposizione del patrimonio pregiudizievole per il creditore;</a:t>
            </a:r>
          </a:p>
          <a:p>
            <a:pPr marL="342900" indent="-342900" algn="l">
              <a:spcBef>
                <a:spcPts val="0"/>
              </a:spcBef>
              <a:buFont typeface="Arial" charset="0"/>
              <a:buChar char="•"/>
            </a:pPr>
            <a:r>
              <a:rPr lang="it-IT" sz="2400" dirty="0" smtClean="0">
                <a:solidFill>
                  <a:schemeClr val="accent2">
                    <a:lumMod val="50000"/>
                  </a:schemeClr>
                </a:solidFill>
                <a:latin typeface="Georgia" panose="02040502050405020303" pitchFamily="18" charset="0"/>
              </a:rPr>
              <a:t>il debitore fosse consapevole di tale pregiudizio;</a:t>
            </a: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r>
              <a:rPr lang="it-IT" sz="2400" dirty="0" smtClean="0">
                <a:solidFill>
                  <a:schemeClr val="accent2">
                    <a:lumMod val="50000"/>
                  </a:schemeClr>
                </a:solidFill>
                <a:latin typeface="Georgia" panose="02040502050405020303" pitchFamily="18" charset="0"/>
              </a:rPr>
              <a:t>il terzo, nel caso di atto a titolo oneroso, fosse consapevole del pregiudizio;</a:t>
            </a: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r>
              <a:rPr lang="it-IT" sz="2400" dirty="0" smtClean="0">
                <a:solidFill>
                  <a:schemeClr val="accent2">
                    <a:lumMod val="50000"/>
                  </a:schemeClr>
                </a:solidFill>
                <a:latin typeface="Georgia" panose="02040502050405020303" pitchFamily="18" charset="0"/>
              </a:rPr>
              <a:t>non siano trascorsi più di cinque anni dall’atto di disposizione. </a:t>
            </a: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19" y="5310976"/>
            <a:ext cx="9922733"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2903, </a:t>
            </a:r>
            <a:r>
              <a:rPr lang="en-US" sz="2000" dirty="0">
                <a:solidFill>
                  <a:srgbClr val="002060"/>
                </a:solidFill>
                <a:latin typeface="Georgia" charset="0"/>
                <a:ea typeface="Georgia" charset="0"/>
                <a:cs typeface="Georgia" charset="0"/>
              </a:rPr>
              <a:t>C.C.: “</a:t>
            </a:r>
            <a:r>
              <a:rPr lang="en-US" sz="2000" dirty="0" err="1" smtClean="0">
                <a:solidFill>
                  <a:srgbClr val="002060"/>
                </a:solidFill>
                <a:latin typeface="Georgia" charset="0"/>
                <a:ea typeface="Georgia" charset="0"/>
                <a:cs typeface="Georgia" charset="0"/>
              </a:rPr>
              <a:t>L’azione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revocatoria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cinque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data </a:t>
            </a:r>
            <a:r>
              <a:rPr lang="en-US" sz="2000" dirty="0" err="1" smtClean="0">
                <a:solidFill>
                  <a:srgbClr val="002060"/>
                </a:solidFill>
                <a:latin typeface="Georgia" charset="0"/>
                <a:ea typeface="Georgia" charset="0"/>
                <a:cs typeface="Georgia" charset="0"/>
              </a:rPr>
              <a:t>dell’atto</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
        <p:nvSpPr>
          <p:cNvPr id="8" name="CasellaDiTesto 7"/>
          <p:cNvSpPr txBox="1"/>
          <p:nvPr/>
        </p:nvSpPr>
        <p:spPr>
          <a:xfrm>
            <a:off x="392522" y="2233212"/>
            <a:ext cx="108782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2902, </a:t>
            </a:r>
            <a:r>
              <a:rPr lang="en-US" sz="2000" dirty="0">
                <a:solidFill>
                  <a:srgbClr val="002060"/>
                </a:solidFill>
                <a:latin typeface="Georgia" charset="0"/>
                <a:ea typeface="Georgia" charset="0"/>
                <a:cs typeface="Georgia" charset="0"/>
              </a:rPr>
              <a:t>C.C.: “1. Il </a:t>
            </a:r>
            <a:r>
              <a:rPr lang="en-US" sz="2000" dirty="0" err="1" smtClean="0">
                <a:solidFill>
                  <a:srgbClr val="002060"/>
                </a:solidFill>
                <a:latin typeface="Georgia" charset="0"/>
                <a:ea typeface="Georgia" charset="0"/>
                <a:cs typeface="Georgia" charset="0"/>
              </a:rPr>
              <a:t>creditore</a:t>
            </a:r>
            <a:r>
              <a:rPr lang="en-US" sz="2000" dirty="0" smtClean="0">
                <a:solidFill>
                  <a:srgbClr val="002060"/>
                </a:solidFill>
                <a:latin typeface="Georgia" charset="0"/>
                <a:ea typeface="Georgia" charset="0"/>
                <a:cs typeface="Georgia" charset="0"/>
              </a:rPr>
              <a:t> [</a:t>
            </a:r>
            <a:r>
              <a:rPr lang="mr-IN" sz="2000" dirty="0" smtClean="0">
                <a:solidFill>
                  <a:srgbClr val="002060"/>
                </a:solidFill>
                <a:latin typeface="Georgia" charset="0"/>
                <a:ea typeface="Georgia" charset="0"/>
                <a:cs typeface="Georgia" charset="0"/>
              </a:rPr>
              <a:t>…</a:t>
            </a:r>
            <a:r>
              <a:rPr lang="it-IT"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può</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promuovere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confronti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acquirenti</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a:t>
            </a:r>
            <a:r>
              <a:rPr lang="mr-IN" sz="2000" dirty="0" smtClean="0">
                <a:solidFill>
                  <a:srgbClr val="002060"/>
                </a:solidFill>
                <a:latin typeface="Georgia" charset="0"/>
                <a:ea typeface="Georgia" charset="0"/>
                <a:cs typeface="Georgia" charset="0"/>
              </a:rPr>
              <a:t>…</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azioni</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esecutive</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a:t>
            </a:r>
            <a:r>
              <a:rPr lang="mr-IN" sz="2000" dirty="0" smtClean="0">
                <a:solidFill>
                  <a:srgbClr val="002060"/>
                </a:solidFill>
                <a:latin typeface="Georgia" charset="0"/>
                <a:ea typeface="Georgia" charset="0"/>
                <a:cs typeface="Georgia" charset="0"/>
              </a:rPr>
              <a:t>…</a:t>
            </a:r>
            <a:r>
              <a:rPr lang="it-IT" sz="2000" dirty="0" smtClean="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dell’atto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impugnato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5786738"/>
            <a:ext cx="10878231"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2901, </a:t>
            </a:r>
            <a:r>
              <a:rPr lang="en-US" sz="2000" dirty="0">
                <a:solidFill>
                  <a:srgbClr val="002060"/>
                </a:solidFill>
                <a:latin typeface="Georgia" charset="0"/>
                <a:ea typeface="Georgia" charset="0"/>
                <a:cs typeface="Georgia" charset="0"/>
              </a:rPr>
              <a:t>C.C.: “4. </a:t>
            </a:r>
            <a:r>
              <a:rPr lang="en-US" sz="2000" dirty="0" err="1" smtClean="0">
                <a:solidFill>
                  <a:srgbClr val="002060"/>
                </a:solidFill>
                <a:latin typeface="Georgia" charset="0"/>
                <a:ea typeface="Georgia" charset="0"/>
                <a:cs typeface="Georgia" charset="0"/>
              </a:rPr>
              <a:t>L’inefficacia</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dell’atto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non </a:t>
            </a:r>
            <a:r>
              <a:rPr lang="en-US" sz="2000" dirty="0" err="1">
                <a:solidFill>
                  <a:srgbClr val="002060"/>
                </a:solidFill>
                <a:latin typeface="Georgia" charset="0"/>
                <a:ea typeface="Georgia" charset="0"/>
                <a:cs typeface="Georgia" charset="0"/>
              </a:rPr>
              <a:t>pregiudica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di </a:t>
            </a:r>
            <a:r>
              <a:rPr lang="en-US" sz="2000" dirty="0" err="1" smtClean="0">
                <a:solidFill>
                  <a:srgbClr val="002060"/>
                </a:solidFill>
                <a:latin typeface="Georgia" charset="0"/>
                <a:ea typeface="Georgia" charset="0"/>
                <a:cs typeface="Georgia" charset="0"/>
              </a:rPr>
              <a:t>revocazione</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1775521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84740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smtClean="0">
                <a:solidFill>
                  <a:schemeClr val="accent2">
                    <a:lumMod val="50000"/>
                  </a:schemeClr>
                </a:solidFill>
                <a:latin typeface="Georgia" panose="02040502050405020303" pitchFamily="18" charset="0"/>
              </a:rPr>
              <a:t>Sequestro conservativo</a:t>
            </a: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smtClean="0">
                <a:solidFill>
                  <a:schemeClr val="accent2">
                    <a:lumMod val="50000"/>
                  </a:schemeClr>
                </a:solidFill>
                <a:latin typeface="Georgia" panose="02040502050405020303" pitchFamily="18" charset="0"/>
              </a:rPr>
              <a:t>Il sequestro conservativo è una misura cautelare volta a evitare il compimento di un atto, da parte del debitore, di diminuzione del suo patrimonio.</a:t>
            </a:r>
          </a:p>
          <a:p>
            <a:pPr algn="l">
              <a:spcBef>
                <a:spcPts val="0"/>
              </a:spcBef>
              <a:spcAft>
                <a:spcPts val="600"/>
              </a:spcAft>
            </a:pPr>
            <a:endParaRPr lang="it-IT" sz="2400" dirty="0" smtClean="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smtClean="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smtClean="0">
              <a:solidFill>
                <a:schemeClr val="accent2">
                  <a:lumMod val="50000"/>
                </a:schemeClr>
              </a:solidFill>
              <a:latin typeface="Georgia" panose="02040502050405020303" pitchFamily="18" charset="0"/>
            </a:endParaRPr>
          </a:p>
          <a:p>
            <a:pPr algn="l">
              <a:spcBef>
                <a:spcPts val="1200"/>
              </a:spcBef>
              <a:spcAft>
                <a:spcPts val="600"/>
              </a:spcAft>
            </a:pPr>
            <a:r>
              <a:rPr lang="it-IT" sz="2400" dirty="0" smtClean="0">
                <a:solidFill>
                  <a:schemeClr val="accent2">
                    <a:lumMod val="50000"/>
                  </a:schemeClr>
                </a:solidFill>
                <a:latin typeface="Georgia" panose="02040502050405020303" pitchFamily="18" charset="0"/>
              </a:rPr>
              <a:t>L’effetto </a:t>
            </a:r>
            <a:r>
              <a:rPr lang="it-IT" sz="2400" dirty="0">
                <a:solidFill>
                  <a:schemeClr val="accent2">
                    <a:lumMod val="50000"/>
                  </a:schemeClr>
                </a:solidFill>
                <a:latin typeface="Georgia" panose="02040502050405020303" pitchFamily="18" charset="0"/>
              </a:rPr>
              <a:t>di un sequestro conservativo è l’inefficacia dell’atto di diminuzione della garanzia patrimoniale del debitore nei confronti del creditore </a:t>
            </a:r>
            <a:r>
              <a:rPr lang="it-IT" sz="2400" dirty="0" smtClean="0">
                <a:solidFill>
                  <a:schemeClr val="accent2">
                    <a:lumMod val="50000"/>
                  </a:schemeClr>
                </a:solidFill>
                <a:latin typeface="Georgia" panose="02040502050405020303" pitchFamily="18" charset="0"/>
              </a:rPr>
              <a:t>procedente.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smtClean="0">
              <a:solidFill>
                <a:schemeClr val="accent2">
                  <a:lumMod val="50000"/>
                </a:schemeClr>
              </a:solidFill>
              <a:latin typeface="Georgia" panose="02040502050405020303" pitchFamily="18" charset="0"/>
            </a:endParaRPr>
          </a:p>
        </p:txBody>
      </p:sp>
      <p:sp>
        <p:nvSpPr>
          <p:cNvPr id="4" name="CasellaDiTesto 3"/>
          <p:cNvSpPr txBox="1"/>
          <p:nvPr/>
        </p:nvSpPr>
        <p:spPr>
          <a:xfrm>
            <a:off x="392519" y="2778172"/>
            <a:ext cx="1040561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2905, </a:t>
            </a:r>
            <a:r>
              <a:rPr lang="en-US" sz="2000" dirty="0">
                <a:solidFill>
                  <a:srgbClr val="002060"/>
                </a:solidFill>
                <a:latin typeface="Georgia" charset="0"/>
                <a:ea typeface="Georgia" charset="0"/>
                <a:cs typeface="Georgia" charset="0"/>
              </a:rPr>
              <a:t>C.C.: “1. Il </a:t>
            </a:r>
            <a:r>
              <a:rPr lang="en-US" sz="2000" dirty="0" err="1" smtClean="0">
                <a:solidFill>
                  <a:srgbClr val="002060"/>
                </a:solidFill>
                <a:latin typeface="Georgia" charset="0"/>
                <a:ea typeface="Georgia" charset="0"/>
                <a:cs typeface="Georgia" charset="0"/>
              </a:rPr>
              <a:t>creditore</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può</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chiedere</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il</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sequestro</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conservativo</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dei</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beni</a:t>
            </a:r>
            <a:r>
              <a:rPr lang="en-US" sz="2000" dirty="0" smtClean="0">
                <a:solidFill>
                  <a:srgbClr val="002060"/>
                </a:solidFill>
                <a:latin typeface="Georgia" charset="0"/>
                <a:ea typeface="Georgia" charset="0"/>
                <a:cs typeface="Georgia" charset="0"/>
              </a:rPr>
              <a:t> del </a:t>
            </a:r>
            <a:r>
              <a:rPr lang="en-US" sz="2000" dirty="0" err="1" smtClean="0">
                <a:solidFill>
                  <a:srgbClr val="002060"/>
                </a:solidFill>
                <a:latin typeface="Georgia" charset="0"/>
                <a:ea typeface="Georgia" charset="0"/>
                <a:cs typeface="Georgia" charset="0"/>
              </a:rPr>
              <a:t>debitore</a:t>
            </a:r>
            <a:r>
              <a:rPr lang="en-US" sz="2000" dirty="0" smtClean="0">
                <a:solidFill>
                  <a:srgbClr val="002060"/>
                </a:solidFill>
                <a:latin typeface="Georgia" charset="0"/>
                <a:ea typeface="Georgia" charset="0"/>
                <a:cs typeface="Georgia" charset="0"/>
              </a:rPr>
              <a:t>, secondo le </a:t>
            </a:r>
            <a:r>
              <a:rPr lang="en-US" sz="2000" dirty="0" err="1" smtClean="0">
                <a:solidFill>
                  <a:srgbClr val="002060"/>
                </a:solidFill>
                <a:latin typeface="Georgia" charset="0"/>
                <a:ea typeface="Georgia" charset="0"/>
                <a:cs typeface="Georgia" charset="0"/>
              </a:rPr>
              <a:t>regole</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stabilite</a:t>
            </a:r>
            <a:r>
              <a:rPr lang="en-US" sz="2000" dirty="0" smtClean="0">
                <a:solidFill>
                  <a:srgbClr val="002060"/>
                </a:solidFill>
                <a:latin typeface="Georgia" charset="0"/>
                <a:ea typeface="Georgia" charset="0"/>
                <a:cs typeface="Georgia" charset="0"/>
              </a:rPr>
              <a:t> dal </a:t>
            </a:r>
            <a:r>
              <a:rPr lang="en-US" sz="2000" dirty="0" err="1" smtClean="0">
                <a:solidFill>
                  <a:srgbClr val="002060"/>
                </a:solidFill>
                <a:latin typeface="Georgia" charset="0"/>
                <a:ea typeface="Georgia" charset="0"/>
                <a:cs typeface="Georgia" charset="0"/>
              </a:rPr>
              <a:t>codice</a:t>
            </a:r>
            <a:r>
              <a:rPr lang="en-US" sz="2000" dirty="0" smtClean="0">
                <a:solidFill>
                  <a:srgbClr val="002060"/>
                </a:solidFill>
                <a:latin typeface="Georgia" charset="0"/>
                <a:ea typeface="Georgia" charset="0"/>
                <a:cs typeface="Georgia" charset="0"/>
              </a:rPr>
              <a:t> di </a:t>
            </a:r>
            <a:r>
              <a:rPr lang="en-US" sz="2000" dirty="0" err="1" smtClean="0">
                <a:solidFill>
                  <a:srgbClr val="002060"/>
                </a:solidFill>
                <a:latin typeface="Georgia" charset="0"/>
                <a:ea typeface="Georgia" charset="0"/>
                <a:cs typeface="Georgia" charset="0"/>
              </a:rPr>
              <a:t>procedura</a:t>
            </a:r>
            <a:r>
              <a:rPr lang="en-US" sz="2000" dirty="0" smtClean="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civile</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
        <p:nvSpPr>
          <p:cNvPr id="6" name="CasellaDiTesto 5"/>
          <p:cNvSpPr txBox="1"/>
          <p:nvPr/>
        </p:nvSpPr>
        <p:spPr>
          <a:xfrm>
            <a:off x="392519" y="3523338"/>
            <a:ext cx="10405619"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671, C.P.C</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“Il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istanza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fondato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timore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perdere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autorizzare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sequestro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conservativo</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limiti</a:t>
            </a:r>
            <a:r>
              <a:rPr lang="en-US" sz="2000" dirty="0">
                <a:solidFill>
                  <a:srgbClr val="002060"/>
                </a:solidFill>
                <a:latin typeface="Georgia" charset="0"/>
                <a:ea typeface="Georgia" charset="0"/>
                <a:cs typeface="Georgia" charset="0"/>
              </a:rPr>
              <a:t> in cui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permette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pignoramento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8" y="5724097"/>
            <a:ext cx="1040561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2906, </a:t>
            </a:r>
            <a:r>
              <a:rPr lang="en-US" sz="2000" dirty="0">
                <a:solidFill>
                  <a:srgbClr val="002060"/>
                </a:solidFill>
                <a:latin typeface="Georgia" charset="0"/>
                <a:ea typeface="Georgia" charset="0"/>
                <a:cs typeface="Georgia" charset="0"/>
              </a:rPr>
              <a:t>C.C.: “1.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sequestrante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alienazioni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sequestrata</a:t>
            </a:r>
            <a:r>
              <a:rPr lang="en-US" sz="2000" dirty="0" smtClean="0">
                <a:solidFill>
                  <a:srgbClr val="002060"/>
                </a:solidFill>
                <a:latin typeface="Georgia" charset="0"/>
                <a:ea typeface="Georgia" charset="0"/>
                <a:cs typeface="Georgia" charset="0"/>
              </a:rPr>
              <a:t>”</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1923248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smtClean="0">
                <a:solidFill>
                  <a:schemeClr val="accent2">
                    <a:lumMod val="50000"/>
                  </a:schemeClr>
                </a:solidFill>
                <a:latin typeface="Georgia" panose="02040502050405020303" pitchFamily="18" charset="0"/>
              </a:rPr>
              <a:t>A </a:t>
            </a:r>
            <a:r>
              <a:rPr lang="it-IT" sz="2400" b="1" dirty="0">
                <a:solidFill>
                  <a:schemeClr val="accent2">
                    <a:lumMod val="50000"/>
                  </a:schemeClr>
                </a:solidFill>
                <a:latin typeface="Georgia" panose="02040502050405020303" pitchFamily="18" charset="0"/>
              </a:rPr>
              <a:t>norma del codice civile il debitore risponde dell’adempimento delle obbligazioni</a:t>
            </a:r>
          </a:p>
          <a:p>
            <a:pPr algn="l">
              <a:spcBef>
                <a:spcPts val="600"/>
              </a:spcBef>
              <a:spcAft>
                <a:spcPts val="600"/>
              </a:spcAft>
            </a:pPr>
            <a:r>
              <a:rPr lang="it-IT" sz="2400" dirty="0">
                <a:solidFill>
                  <a:schemeClr val="accent2">
                    <a:lumMod val="50000"/>
                  </a:schemeClr>
                </a:solidFill>
                <a:latin typeface="Georgia" panose="02040502050405020303" pitchFamily="18" charset="0"/>
              </a:rPr>
              <a:t>(a) con tutti i suoi beni presenti, ma non con i suoi beni futuri</a:t>
            </a:r>
          </a:p>
          <a:p>
            <a:pPr algn="l">
              <a:spcBef>
                <a:spcPts val="600"/>
              </a:spcBef>
              <a:spcAft>
                <a:spcPts val="600"/>
              </a:spcAft>
            </a:pPr>
            <a:r>
              <a:rPr lang="it-IT" sz="2400" dirty="0">
                <a:solidFill>
                  <a:schemeClr val="accent2">
                    <a:lumMod val="50000"/>
                  </a:schemeClr>
                </a:solidFill>
                <a:latin typeface="Georgia" panose="02040502050405020303" pitchFamily="18" charset="0"/>
              </a:rPr>
              <a:t>(b) con tutti i suoi beni futuri, ma non con i beni presenti</a:t>
            </a:r>
          </a:p>
          <a:p>
            <a:pPr algn="l">
              <a:spcBef>
                <a:spcPts val="600"/>
              </a:spcBef>
              <a:spcAft>
                <a:spcPts val="600"/>
              </a:spcAft>
            </a:pPr>
            <a:r>
              <a:rPr lang="it-IT" sz="2400" dirty="0">
                <a:solidFill>
                  <a:schemeClr val="accent2">
                    <a:lumMod val="50000"/>
                  </a:schemeClr>
                </a:solidFill>
                <a:latin typeface="Georgia" panose="02040502050405020303" pitchFamily="18" charset="0"/>
              </a:rPr>
              <a:t>(c) con tutti i suoi beni presenti e futuri</a:t>
            </a:r>
          </a:p>
          <a:p>
            <a:pPr algn="l">
              <a:spcBef>
                <a:spcPts val="600"/>
              </a:spcBef>
              <a:spcAft>
                <a:spcPts val="600"/>
              </a:spcAft>
            </a:pPr>
            <a:r>
              <a:rPr lang="it-IT" sz="2400" dirty="0">
                <a:solidFill>
                  <a:schemeClr val="accent2">
                    <a:lumMod val="50000"/>
                  </a:schemeClr>
                </a:solidFill>
                <a:latin typeface="Georgia" panose="02040502050405020303" pitchFamily="18" charset="0"/>
              </a:rPr>
              <a:t>(d) con tutti i suoi beni mobili presenti e futuri e con i suoi beni immobili presenti, ma non con quelli futuri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0511634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Chi può esercitare l’azione surrogatoria?</a:t>
            </a:r>
          </a:p>
          <a:p>
            <a:pPr algn="l">
              <a:spcBef>
                <a:spcPts val="600"/>
              </a:spcBef>
              <a:spcAft>
                <a:spcPts val="600"/>
              </a:spcAft>
            </a:pPr>
            <a:r>
              <a:rPr lang="it-IT" sz="2400" dirty="0">
                <a:solidFill>
                  <a:schemeClr val="accent2">
                    <a:lumMod val="50000"/>
                  </a:schemeClr>
                </a:solidFill>
                <a:latin typeface="Georgia" panose="02040502050405020303" pitchFamily="18" charset="0"/>
              </a:rPr>
              <a:t>(a) il titolare di un diritto personale di godimento</a:t>
            </a:r>
          </a:p>
          <a:p>
            <a:pPr algn="l">
              <a:spcBef>
                <a:spcPts val="600"/>
              </a:spcBef>
              <a:spcAft>
                <a:spcPts val="600"/>
              </a:spcAft>
            </a:pPr>
            <a:r>
              <a:rPr lang="it-IT" sz="2400" dirty="0">
                <a:solidFill>
                  <a:schemeClr val="accent2">
                    <a:lumMod val="50000"/>
                  </a:schemeClr>
                </a:solidFill>
                <a:latin typeface="Georgia" panose="02040502050405020303" pitchFamily="18" charset="0"/>
              </a:rPr>
              <a:t>(b) il creditore</a:t>
            </a:r>
          </a:p>
          <a:p>
            <a:pPr algn="l">
              <a:spcBef>
                <a:spcPts val="600"/>
              </a:spcBef>
              <a:spcAft>
                <a:spcPts val="600"/>
              </a:spcAft>
            </a:pPr>
            <a:r>
              <a:rPr lang="it-IT" sz="2400" dirty="0">
                <a:solidFill>
                  <a:schemeClr val="accent2">
                    <a:lumMod val="50000"/>
                  </a:schemeClr>
                </a:solidFill>
                <a:latin typeface="Georgia" panose="02040502050405020303" pitchFamily="18" charset="0"/>
              </a:rPr>
              <a:t>(c) l’assicuratore</a:t>
            </a:r>
          </a:p>
          <a:p>
            <a:pPr algn="l">
              <a:spcBef>
                <a:spcPts val="600"/>
              </a:spcBef>
              <a:spcAft>
                <a:spcPts val="600"/>
              </a:spcAft>
            </a:pPr>
            <a:r>
              <a:rPr lang="it-IT" sz="2400" dirty="0">
                <a:solidFill>
                  <a:schemeClr val="accent2">
                    <a:lumMod val="50000"/>
                  </a:schemeClr>
                </a:solidFill>
                <a:latin typeface="Georgia" panose="02040502050405020303" pitchFamily="18" charset="0"/>
              </a:rPr>
              <a:t>(d) il condividente a garanzia delle somme dovute a conguaglio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703052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6" name="CasellaDiTesto 5"/>
          <p:cNvSpPr txBox="1"/>
          <p:nvPr/>
        </p:nvSpPr>
        <p:spPr>
          <a:xfrm>
            <a:off x="392517" y="1303168"/>
            <a:ext cx="11079047"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1933, C.C.: “1. Non compete </a:t>
            </a:r>
            <a:r>
              <a:rPr lang="en-US" sz="2000" dirty="0" err="1">
                <a:solidFill>
                  <a:srgbClr val="002060"/>
                </a:solidFill>
                <a:latin typeface="Georgia" charset="0"/>
                <a:ea typeface="Georgia" charset="0"/>
                <a:cs typeface="Georgia" charset="0"/>
              </a:rPr>
              <a:t>azione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giuoco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scommessa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giuoco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scommessa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proibiti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perdente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ripetere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spontaneamente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l’esito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giuoco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scommessa</a:t>
            </a:r>
            <a:r>
              <a:rPr lang="en-US" sz="2000" dirty="0">
                <a:solidFill>
                  <a:srgbClr val="002060"/>
                </a:solidFill>
                <a:latin typeface="Georgia" charset="0"/>
                <a:ea typeface="Georgia" charset="0"/>
                <a:cs typeface="Georgia" charset="0"/>
              </a:rPr>
              <a:t> in cui non vi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frode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a:t>
            </a:r>
          </a:p>
        </p:txBody>
      </p:sp>
      <p:sp>
        <p:nvSpPr>
          <p:cNvPr id="7" name="Segnaposto contenuto 2"/>
          <p:cNvSpPr txBox="1">
            <a:spLocks/>
          </p:cNvSpPr>
          <p:nvPr/>
        </p:nvSpPr>
        <p:spPr>
          <a:xfrm>
            <a:off x="392522" y="1417453"/>
            <a:ext cx="1107904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1200"/>
              </a:spcBef>
              <a:spcAft>
                <a:spcPts val="600"/>
              </a:spcAft>
            </a:pPr>
            <a:r>
              <a:rPr lang="it-IT" sz="2400" dirty="0">
                <a:solidFill>
                  <a:schemeClr val="accent2">
                    <a:lumMod val="50000"/>
                  </a:schemeClr>
                </a:solidFill>
                <a:latin typeface="Georgia" panose="02040502050405020303" pitchFamily="18" charset="0"/>
              </a:rPr>
              <a:t>Oltre alla distinzione fra obbligazioni giuridiche e di cortesia, le obbligazioni si distinguono per contenuto e numero dei soggetti e delle prestazioni coinvolte in:</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obbligazioni di dare, fare, non fare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obbligazioni soggettivamente semplici e complesse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obbligazioni oggettivamente semplici e complesse, divise a loro volta in obbligazioni alternative e facoltative) </a:t>
            </a:r>
          </a:p>
        </p:txBody>
      </p:sp>
      <p:sp>
        <p:nvSpPr>
          <p:cNvPr id="9" name="CasellaDiTesto 8"/>
          <p:cNvSpPr txBox="1"/>
          <p:nvPr/>
        </p:nvSpPr>
        <p:spPr>
          <a:xfrm>
            <a:off x="392517" y="3029169"/>
            <a:ext cx="9772757"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2940, C.C.: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spontaneamente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adempimento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prescritto</a:t>
            </a:r>
            <a:r>
              <a:rPr lang="en-US" sz="2000" dirty="0">
                <a:solidFill>
                  <a:srgbClr val="002060"/>
                </a:solidFill>
                <a:latin typeface="Georgia" charset="0"/>
                <a:ea typeface="Georgia" charset="0"/>
                <a:cs typeface="Georgia" charset="0"/>
              </a:rPr>
              <a:t>”</a:t>
            </a:r>
          </a:p>
        </p:txBody>
      </p:sp>
      <p:sp>
        <p:nvSpPr>
          <p:cNvPr id="11" name="Segnaposto contenuto 2"/>
          <p:cNvSpPr txBox="1">
            <a:spLocks/>
          </p:cNvSpPr>
          <p:nvPr/>
        </p:nvSpPr>
        <p:spPr>
          <a:xfrm>
            <a:off x="392520" y="1531738"/>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894307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Quali conseguenze produce l’esercizio vittorioso dell’azione revocatoria?</a:t>
            </a:r>
          </a:p>
          <a:p>
            <a:pPr algn="l">
              <a:spcBef>
                <a:spcPts val="600"/>
              </a:spcBef>
              <a:spcAft>
                <a:spcPts val="600"/>
              </a:spcAft>
            </a:pPr>
            <a:r>
              <a:rPr lang="it-IT" sz="2400" dirty="0">
                <a:solidFill>
                  <a:schemeClr val="accent2">
                    <a:lumMod val="50000"/>
                  </a:schemeClr>
                </a:solidFill>
                <a:latin typeface="Georgia" panose="02040502050405020303" pitchFamily="18" charset="0"/>
              </a:rPr>
              <a:t>(a) l’inefficacia assoluta degli atti compiuti dal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(b) l’annullamento degli atti compiuti dal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(c) l’inefficacia, nei confronti del creditore che agisce, degli atti compiuti dal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(d) l’inefficacia degli atti compiuti dal debitore nei confronti di tutti i creditori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5411522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Può essere chiesto il sequestro conservativo nei confronti del terzo acquirente del bene del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(a) sì, sempre</a:t>
            </a:r>
          </a:p>
          <a:p>
            <a:pPr algn="l">
              <a:spcBef>
                <a:spcPts val="600"/>
              </a:spcBef>
              <a:spcAft>
                <a:spcPts val="600"/>
              </a:spcAft>
            </a:pPr>
            <a:r>
              <a:rPr lang="it-IT" sz="2400" dirty="0">
                <a:solidFill>
                  <a:schemeClr val="accent2">
                    <a:lumMod val="50000"/>
                  </a:schemeClr>
                </a:solidFill>
                <a:latin typeface="Georgia" panose="02040502050405020303" pitchFamily="18" charset="0"/>
              </a:rPr>
              <a:t>(b) no, mai</a:t>
            </a:r>
          </a:p>
          <a:p>
            <a:pPr algn="l">
              <a:spcBef>
                <a:spcPts val="600"/>
              </a:spcBef>
              <a:spcAft>
                <a:spcPts val="600"/>
              </a:spcAft>
            </a:pPr>
            <a:r>
              <a:rPr lang="it-IT" sz="2400" dirty="0">
                <a:solidFill>
                  <a:schemeClr val="accent2">
                    <a:lumMod val="50000"/>
                  </a:schemeClr>
                </a:solidFill>
                <a:latin typeface="Georgia" panose="02040502050405020303" pitchFamily="18" charset="0"/>
              </a:rPr>
              <a:t>(c) solo se il bene in oggetto è un bene mobile</a:t>
            </a:r>
          </a:p>
          <a:p>
            <a:pPr algn="l">
              <a:spcBef>
                <a:spcPts val="600"/>
              </a:spcBef>
              <a:spcAft>
                <a:spcPts val="600"/>
              </a:spcAft>
            </a:pPr>
            <a:r>
              <a:rPr lang="it-IT" sz="2400" dirty="0">
                <a:solidFill>
                  <a:schemeClr val="accent2">
                    <a:lumMod val="50000"/>
                  </a:schemeClr>
                </a:solidFill>
                <a:latin typeface="Georgia" panose="02040502050405020303" pitchFamily="18" charset="0"/>
              </a:rPr>
              <a:t>(d) solo a seguito della proposizione dell’azione revocatoria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3449942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1800"/>
              </a:spcBef>
              <a:spcAft>
                <a:spcPts val="600"/>
              </a:spcAft>
            </a:pPr>
            <a:r>
              <a:rPr lang="it-IT" sz="2400" dirty="0">
                <a:solidFill>
                  <a:schemeClr val="accent2">
                    <a:lumMod val="50000"/>
                  </a:schemeClr>
                </a:solidFill>
                <a:latin typeface="Georgia" panose="02040502050405020303" pitchFamily="18" charset="0"/>
              </a:rPr>
              <a:t>Per effetto dell’esercizio positivo di un’azione revocatoria o di un sequestro conservativo, il creditore procedente ottiene il diritto di soddisfarsi su un bene che in realtà è uscito dal patrimonio del debitore. Rispetto ai creditori personali di chi ha acquistato il bene, il creditore procedente è dunque (per dottrina e giurisprudenza) un creditore speciale, perché ha diritto di soddisfarsi su quel bene con priorità rispetto agli altri creditori. </a:t>
            </a:r>
          </a:p>
          <a:p>
            <a:pPr algn="l">
              <a:spcBef>
                <a:spcPts val="600"/>
              </a:spcBef>
              <a:spcAft>
                <a:spcPts val="600"/>
              </a:spcAft>
            </a:pPr>
            <a:r>
              <a:rPr lang="it-IT" sz="2400" dirty="0">
                <a:solidFill>
                  <a:schemeClr val="accent2">
                    <a:lumMod val="50000"/>
                  </a:schemeClr>
                </a:solidFill>
                <a:latin typeface="Georgia" panose="02040502050405020303" pitchFamily="18" charset="0"/>
              </a:rPr>
              <a:t>Ciò ci conduce al problema di come è regolato il concorso dei creditori gli uni rispetto agli altri. </a:t>
            </a:r>
          </a:p>
          <a:p>
            <a:pPr algn="l">
              <a:spcBef>
                <a:spcPts val="600"/>
              </a:spcBef>
              <a:spcAft>
                <a:spcPts val="600"/>
              </a:spcAft>
            </a:pPr>
            <a:r>
              <a:rPr lang="it-IT" sz="2400" dirty="0">
                <a:solidFill>
                  <a:schemeClr val="accent2">
                    <a:lumMod val="50000"/>
                  </a:schemeClr>
                </a:solidFill>
                <a:latin typeface="Georgia" panose="02040502050405020303" pitchFamily="18" charset="0"/>
              </a:rPr>
              <a:t>La regola generale al riguardo è quella della </a:t>
            </a:r>
            <a:r>
              <a:rPr lang="it-IT" sz="2400" u="sng" dirty="0">
                <a:solidFill>
                  <a:schemeClr val="accent2">
                    <a:lumMod val="50000"/>
                  </a:schemeClr>
                </a:solidFill>
                <a:latin typeface="Georgia" panose="02040502050405020303" pitchFamily="18" charset="0"/>
              </a:rPr>
              <a:t>par condicio </a:t>
            </a:r>
            <a:r>
              <a:rPr lang="it-IT" sz="2400" u="sng" dirty="0" err="1">
                <a:solidFill>
                  <a:schemeClr val="accent2">
                    <a:lumMod val="50000"/>
                  </a:schemeClr>
                </a:solidFill>
                <a:latin typeface="Georgia" panose="02040502050405020303" pitchFamily="18" charset="0"/>
              </a:rPr>
              <a:t>creditorum</a:t>
            </a:r>
            <a:r>
              <a:rPr lang="it-IT" sz="2400" dirty="0">
                <a:solidFill>
                  <a:schemeClr val="accent2">
                    <a:lumMod val="50000"/>
                  </a:schemeClr>
                </a:solidFill>
                <a:latin typeface="Georgia" panose="02040502050405020303" pitchFamily="18" charset="0"/>
              </a:rPr>
              <a:t>: tutti i creditori del medesimo debitore hanno il diritto di soddisfarsi sul patrimonio di quest’ultimo.</a:t>
            </a:r>
          </a:p>
        </p:txBody>
      </p:sp>
      <p:sp>
        <p:nvSpPr>
          <p:cNvPr id="6" name="CasellaDiTesto 5"/>
          <p:cNvSpPr txBox="1"/>
          <p:nvPr/>
        </p:nvSpPr>
        <p:spPr>
          <a:xfrm>
            <a:off x="392521" y="5939488"/>
            <a:ext cx="10651532"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2741, C.C.: “1. I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eguale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soddisfatti</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915687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Cosa sono le </a:t>
            </a:r>
            <a:r>
              <a:rPr lang="it-IT" sz="2400" u="sng" dirty="0">
                <a:solidFill>
                  <a:schemeClr val="accent2">
                    <a:lumMod val="50000"/>
                  </a:schemeClr>
                </a:solidFill>
                <a:latin typeface="Georgia" panose="02040502050405020303" pitchFamily="18" charset="0"/>
              </a:rPr>
              <a:t>cause legittime di prelazione</a:t>
            </a:r>
            <a:r>
              <a:rPr lang="it-IT" sz="2400" dirty="0">
                <a:solidFill>
                  <a:schemeClr val="accent2">
                    <a:lumMod val="50000"/>
                  </a:schemeClr>
                </a:solidFill>
                <a:latin typeface="Georgia" panose="02040502050405020303" pitchFamily="18" charset="0"/>
              </a:rPr>
              <a:t>? Sono titoli preferenziali in base ai quali un creditore (c.d. </a:t>
            </a:r>
            <a:r>
              <a:rPr lang="it-IT" sz="2400" u="sng" dirty="0">
                <a:solidFill>
                  <a:schemeClr val="accent2">
                    <a:lumMod val="50000"/>
                  </a:schemeClr>
                </a:solidFill>
                <a:latin typeface="Georgia" panose="02040502050405020303" pitchFamily="18" charset="0"/>
              </a:rPr>
              <a:t>creditore privilegiato</a:t>
            </a:r>
            <a:r>
              <a:rPr lang="it-IT" sz="2400" dirty="0">
                <a:solidFill>
                  <a:schemeClr val="accent2">
                    <a:lumMod val="50000"/>
                  </a:schemeClr>
                </a:solidFill>
                <a:latin typeface="Georgia" panose="02040502050405020303" pitchFamily="18" charset="0"/>
              </a:rPr>
              <a:t>) è preferito, nel riparto del prezzo ricavato dalla vendita forzata dei beni del debitore, rispetto a tutti gli altri creditori di quello stesso debitore (</a:t>
            </a:r>
            <a:r>
              <a:rPr lang="it-IT" sz="2400" dirty="0" err="1">
                <a:solidFill>
                  <a:schemeClr val="accent2">
                    <a:lumMod val="50000"/>
                  </a:schemeClr>
                </a:solidFill>
                <a:latin typeface="Georgia" panose="02040502050405020303" pitchFamily="18" charset="0"/>
              </a:rPr>
              <a:t>cc.dd</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creditori chirografari</a:t>
            </a:r>
            <a:r>
              <a:rPr lang="it-IT" sz="2400" dirty="0">
                <a:solidFill>
                  <a:schemeClr val="accent2">
                    <a:lumMod val="50000"/>
                  </a:schemeClr>
                </a:solidFill>
                <a:latin typeface="Georgia" panose="02040502050405020303" pitchFamily="18" charset="0"/>
              </a:rPr>
              <a:t>). Si tratta perciò di eccezioni al principio della par condicio </a:t>
            </a:r>
            <a:r>
              <a:rPr lang="it-IT" sz="2400" dirty="0" err="1">
                <a:solidFill>
                  <a:schemeClr val="accent2">
                    <a:lumMod val="50000"/>
                  </a:schemeClr>
                </a:solidFill>
                <a:latin typeface="Georgia" panose="02040502050405020303" pitchFamily="18" charset="0"/>
              </a:rPr>
              <a:t>creditorum</a:t>
            </a:r>
            <a:r>
              <a:rPr lang="it-IT" sz="2400" dirty="0">
                <a:solidFill>
                  <a:schemeClr val="accent2">
                    <a:lumMod val="50000"/>
                  </a:schemeClr>
                </a:solidFill>
                <a:latin typeface="Georgia" panose="02040502050405020303" pitchFamily="18" charset="0"/>
              </a:rPr>
              <a:t>.</a:t>
            </a:r>
          </a:p>
        </p:txBody>
      </p:sp>
      <p:sp>
        <p:nvSpPr>
          <p:cNvPr id="6" name="CasellaDiTesto 5"/>
          <p:cNvSpPr txBox="1"/>
          <p:nvPr/>
        </p:nvSpPr>
        <p:spPr>
          <a:xfrm>
            <a:off x="392522" y="1417453"/>
            <a:ext cx="1065153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2741, C.C.: “1. I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eguale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soddisfatti</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salve le cause </a:t>
            </a:r>
            <a:r>
              <a:rPr lang="en-US" sz="2000" dirty="0" err="1">
                <a:solidFill>
                  <a:srgbClr val="002060"/>
                </a:solidFill>
                <a:latin typeface="Georgia" charset="0"/>
                <a:ea typeface="Georgia" charset="0"/>
                <a:cs typeface="Georgia" charset="0"/>
              </a:rPr>
              <a:t>legittime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prelazione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cause </a:t>
            </a:r>
            <a:r>
              <a:rPr lang="en-US" sz="2000" dirty="0" err="1">
                <a:solidFill>
                  <a:srgbClr val="002060"/>
                </a:solidFill>
                <a:latin typeface="Georgia" charset="0"/>
                <a:ea typeface="Georgia" charset="0"/>
                <a:cs typeface="Georgia" charset="0"/>
              </a:rPr>
              <a:t>legittime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prelazione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ipoteche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2" y="4467433"/>
            <a:ext cx="1065153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2744, C.C.: “E'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col quale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fissato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ipotecata</a:t>
            </a:r>
            <a:r>
              <a:rPr lang="en-US" sz="2000" dirty="0">
                <a:solidFill>
                  <a:srgbClr val="002060"/>
                </a:solidFill>
                <a:latin typeface="Georgia" charset="0"/>
                <a:ea typeface="Georgia" charset="0"/>
                <a:cs typeface="Georgia" charset="0"/>
              </a:rPr>
              <a:t> o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passi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Il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posteriore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costituzione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dell’ipoteca</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o del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344015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a:t>
            </a:r>
            <a:r>
              <a:rPr lang="it-IT" sz="2400" u="sng" dirty="0">
                <a:solidFill>
                  <a:schemeClr val="accent2">
                    <a:lumMod val="50000"/>
                  </a:schemeClr>
                </a:solidFill>
                <a:latin typeface="Georgia" panose="02040502050405020303" pitchFamily="18" charset="0"/>
              </a:rPr>
              <a:t>cause legittime di prelazione</a:t>
            </a:r>
            <a:r>
              <a:rPr lang="it-IT" sz="2400" dirty="0">
                <a:solidFill>
                  <a:schemeClr val="accent2">
                    <a:lumMod val="50000"/>
                  </a:schemeClr>
                </a:solidFill>
                <a:latin typeface="Georgia" panose="02040502050405020303" pitchFamily="18" charset="0"/>
              </a:rPr>
              <a:t> sono dunque tipiche ed eccezionali. Si tratta, nel dettaglio, di </a:t>
            </a:r>
            <a:r>
              <a:rPr lang="it-IT" sz="2400" u="sng" dirty="0">
                <a:solidFill>
                  <a:schemeClr val="accent2">
                    <a:lumMod val="50000"/>
                  </a:schemeClr>
                </a:solidFill>
                <a:latin typeface="Georgia" panose="02040502050405020303" pitchFamily="18" charset="0"/>
              </a:rPr>
              <a:t>privilegio</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pegno</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ipoteca</a:t>
            </a:r>
            <a:r>
              <a:rPr lang="it-IT" sz="2400" dirty="0">
                <a:solidFill>
                  <a:schemeClr val="accent2">
                    <a:lumMod val="50000"/>
                  </a:schemeClr>
                </a:solidFill>
                <a:latin typeface="Georgia" panose="02040502050405020303" pitchFamily="18" charset="0"/>
              </a:rPr>
              <a:t>. Il privilegio, tecnicamente, è una qualità del credito, mentre pegno e ipoteca sono diritti reali di garanzia.</a:t>
            </a:r>
          </a:p>
          <a:p>
            <a:pPr algn="l">
              <a:spcBef>
                <a:spcPts val="600"/>
              </a:spcBef>
              <a:spcAft>
                <a:spcPts val="600"/>
              </a:spcAft>
            </a:pPr>
            <a:r>
              <a:rPr lang="it-IT" sz="2400" dirty="0">
                <a:solidFill>
                  <a:schemeClr val="accent2">
                    <a:lumMod val="50000"/>
                  </a:schemeClr>
                </a:solidFill>
                <a:latin typeface="Georgia" panose="02040502050405020303" pitchFamily="18" charset="0"/>
              </a:rPr>
              <a:t>Privilegio, pegno e ipoteca sono regolati da norme specifiche, ma condividono alcune caratteristiche generali (cui fa però quasi sempre eccezione il c.d. privilegio generale). Essi: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hanno il c.d. </a:t>
            </a:r>
            <a:r>
              <a:rPr lang="it-IT" sz="2400" u="sng" dirty="0">
                <a:solidFill>
                  <a:schemeClr val="accent2">
                    <a:lumMod val="50000"/>
                  </a:schemeClr>
                </a:solidFill>
                <a:latin typeface="Georgia" panose="02040502050405020303" pitchFamily="18" charset="0"/>
              </a:rPr>
              <a:t>diritto di seguito</a:t>
            </a:r>
            <a:r>
              <a:rPr lang="it-IT" sz="2400" dirty="0">
                <a:solidFill>
                  <a:schemeClr val="accent2">
                    <a:lumMod val="50000"/>
                  </a:schemeClr>
                </a:solidFill>
                <a:latin typeface="Georgia" panose="02040502050405020303" pitchFamily="18" charset="0"/>
              </a:rPr>
              <a:t>;</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hanno attiva la c.d. </a:t>
            </a:r>
            <a:r>
              <a:rPr lang="it-IT" sz="2400" u="sng" dirty="0">
                <a:solidFill>
                  <a:schemeClr val="accent2">
                    <a:lumMod val="50000"/>
                  </a:schemeClr>
                </a:solidFill>
                <a:latin typeface="Georgia" panose="02040502050405020303" pitchFamily="18" charset="0"/>
              </a:rPr>
              <a:t>surrogazione reale</a:t>
            </a:r>
            <a:r>
              <a:rPr lang="it-IT" sz="2400" dirty="0">
                <a:solidFill>
                  <a:schemeClr val="accent2">
                    <a:lumMod val="50000"/>
                  </a:schemeClr>
                </a:solidFill>
                <a:latin typeface="Georgia" panose="02040502050405020303" pitchFamily="18" charset="0"/>
              </a:rPr>
              <a:t>;</a:t>
            </a:r>
            <a:endParaRPr lang="it-IT" sz="2400" u="sng" dirty="0">
              <a:solidFill>
                <a:schemeClr val="accent2">
                  <a:lumMod val="50000"/>
                </a:schemeClr>
              </a:solidFill>
              <a:latin typeface="Georgia" panose="02040502050405020303" pitchFamily="18" charset="0"/>
            </a:endParaRPr>
          </a:p>
        </p:txBody>
      </p:sp>
      <p:sp>
        <p:nvSpPr>
          <p:cNvPr id="9" name="CasellaDiTesto 8"/>
          <p:cNvSpPr txBox="1"/>
          <p:nvPr/>
        </p:nvSpPr>
        <p:spPr>
          <a:xfrm>
            <a:off x="392522" y="4942446"/>
            <a:ext cx="106515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2742, C.C.: “1. Se le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soggette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perite</a:t>
            </a:r>
            <a:r>
              <a:rPr lang="en-US" sz="2000" dirty="0">
                <a:solidFill>
                  <a:srgbClr val="002060"/>
                </a:solidFill>
                <a:latin typeface="Georgia" charset="0"/>
                <a:ea typeface="Georgia" charset="0"/>
                <a:cs typeface="Georgia" charset="0"/>
              </a:rPr>
              <a:t> o deteriorate, le </a:t>
            </a:r>
            <a:r>
              <a:rPr lang="en-US" sz="2000" dirty="0" err="1">
                <a:solidFill>
                  <a:srgbClr val="002060"/>
                </a:solidFill>
                <a:latin typeface="Georgia" charset="0"/>
                <a:ea typeface="Georgia" charset="0"/>
                <a:cs typeface="Georgia" charset="0"/>
              </a:rPr>
              <a:t>somme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assicuratori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indennità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perdita</a:t>
            </a:r>
            <a:r>
              <a:rPr lang="en-US" sz="2000" dirty="0">
                <a:solidFill>
                  <a:srgbClr val="002060"/>
                </a:solidFill>
                <a:latin typeface="Georgia" charset="0"/>
                <a:ea typeface="Georgia" charset="0"/>
                <a:cs typeface="Georgia" charset="0"/>
              </a:rPr>
              <a:t> o del </a:t>
            </a:r>
            <a:r>
              <a:rPr lang="en-US" sz="2000" dirty="0" err="1">
                <a:solidFill>
                  <a:srgbClr val="002060"/>
                </a:solidFill>
                <a:latin typeface="Georgia" charset="0"/>
                <a:ea typeface="Georgia" charset="0"/>
                <a:cs typeface="Georgia" charset="0"/>
              </a:rPr>
              <a:t>deterioramento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vincolate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pignoratizi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ipotecari</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medesime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vengano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impiegate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riparare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perdita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deterioramento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014052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sono soggetti alla c.d. </a:t>
            </a:r>
            <a:r>
              <a:rPr lang="it-IT" sz="2400" u="sng" dirty="0">
                <a:solidFill>
                  <a:schemeClr val="accent2">
                    <a:lumMod val="50000"/>
                  </a:schemeClr>
                </a:solidFill>
                <a:latin typeface="Georgia" panose="02040502050405020303" pitchFamily="18" charset="0"/>
              </a:rPr>
              <a:t>perdita del beneficio del termine</a:t>
            </a:r>
            <a:r>
              <a:rPr lang="it-IT" sz="2400" dirty="0">
                <a:solidFill>
                  <a:schemeClr val="accent2">
                    <a:lumMod val="50000"/>
                  </a:schemeClr>
                </a:solidFill>
                <a:latin typeface="Georgia" panose="02040502050405020303" pitchFamily="18" charset="0"/>
              </a:rPr>
              <a:t>;</a:t>
            </a:r>
          </a:p>
          <a:p>
            <a:pPr marL="342900" indent="-342900" algn="l">
              <a:spcBef>
                <a:spcPts val="600"/>
              </a:spcBef>
              <a:spcAft>
                <a:spcPts val="600"/>
              </a:spcAft>
              <a:buFont typeface="Arial" charset="0"/>
              <a:buChar char="•"/>
            </a:pPr>
            <a:endParaRPr lang="it-IT" sz="2400" u="sng"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u="sng"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u="sng"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obbligano il creditore privilegiato a favore del quale sono previsti a soddisfarsi con priorità sul bene oggetto del privilegio, del pegno e dell’ipoteca</a:t>
            </a:r>
          </a:p>
        </p:txBody>
      </p:sp>
      <p:sp>
        <p:nvSpPr>
          <p:cNvPr id="9" name="CasellaDiTesto 8"/>
          <p:cNvSpPr txBox="1"/>
          <p:nvPr/>
        </p:nvSpPr>
        <p:spPr>
          <a:xfrm>
            <a:off x="392521" y="1973616"/>
            <a:ext cx="106515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2743, C.C.: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sottoposta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perisca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deteriori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fortuito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modo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insufficiente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sicurezza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idonea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e,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l’immediato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591454"/>
            <a:ext cx="10651532"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2911, C.C.: “1. Il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pignorare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medesimo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sottopone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gravati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pignorare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sottopone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pignoramento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gravati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dall’ipoteca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La </a:t>
            </a:r>
            <a:r>
              <a:rPr lang="en-US" sz="2000" dirty="0" err="1">
                <a:solidFill>
                  <a:srgbClr val="002060"/>
                </a:solidFill>
                <a:latin typeface="Georgia" charset="0"/>
                <a:ea typeface="Georgia" charset="0"/>
                <a:cs typeface="Georgia" charset="0"/>
              </a:rPr>
              <a:t>stessa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3357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Privilegio</a:t>
            </a:r>
          </a:p>
          <a:p>
            <a:pPr algn="l">
              <a:spcBef>
                <a:spcPts val="600"/>
              </a:spcBef>
              <a:spcAft>
                <a:spcPts val="600"/>
              </a:spcAft>
            </a:pPr>
            <a:r>
              <a:rPr lang="it-IT" sz="2400" dirty="0">
                <a:solidFill>
                  <a:schemeClr val="accent2">
                    <a:lumMod val="50000"/>
                  </a:schemeClr>
                </a:solidFill>
                <a:latin typeface="Georgia" panose="02040502050405020303" pitchFamily="18" charset="0"/>
              </a:rPr>
              <a:t>Il privilegio è una qualità del credito attribuita a quest’ultimo dal legislatore. Il privilegio può essere </a:t>
            </a:r>
            <a:r>
              <a:rPr lang="it-IT" sz="2400" u="sng" dirty="0">
                <a:solidFill>
                  <a:schemeClr val="accent2">
                    <a:lumMod val="50000"/>
                  </a:schemeClr>
                </a:solidFill>
                <a:latin typeface="Georgia" panose="02040502050405020303" pitchFamily="18" charset="0"/>
              </a:rPr>
              <a:t>generale</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speciale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privilegio generale</a:t>
            </a:r>
            <a:r>
              <a:rPr lang="it-IT" sz="2400" dirty="0">
                <a:solidFill>
                  <a:schemeClr val="accent2">
                    <a:lumMod val="50000"/>
                  </a:schemeClr>
                </a:solidFill>
                <a:latin typeface="Georgia" panose="02040502050405020303" pitchFamily="18" charset="0"/>
              </a:rPr>
              <a:t> ha ad oggetto tutti i beni mobili del debitore. </a:t>
            </a:r>
          </a:p>
        </p:txBody>
      </p:sp>
      <p:sp>
        <p:nvSpPr>
          <p:cNvPr id="6" name="CasellaDiTesto 5"/>
          <p:cNvSpPr txBox="1"/>
          <p:nvPr/>
        </p:nvSpPr>
        <p:spPr>
          <a:xfrm>
            <a:off x="392521" y="3333074"/>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2747, C.C.: “1. Il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esercitarsi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spettanti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formano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096141"/>
            <a:ext cx="1065153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2752, C.C.: “1. Hanno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generale</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per le </a:t>
            </a:r>
            <a:r>
              <a:rPr lang="en-US" sz="2000" dirty="0" err="1">
                <a:solidFill>
                  <a:srgbClr val="002060"/>
                </a:solidFill>
                <a:latin typeface="Georgia" charset="0"/>
                <a:ea typeface="Georgia" charset="0"/>
                <a:cs typeface="Georgia" charset="0"/>
              </a:rPr>
              <a:t>imposte</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sanzioni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dovute</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imposta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reddito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fisiche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reddito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giuridiche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5150373"/>
            <a:ext cx="106515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2753, C.C.: “1. Hanno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generale</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datore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lavoro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derivanti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mancato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versamento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contributi</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istituti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fondi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sostitutivi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integrativi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gestiscono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assicurazione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obbligatoria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l'invalidità</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vecchiaia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ed</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superstiti</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39644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privilegio speciale</a:t>
            </a:r>
            <a:r>
              <a:rPr lang="it-IT" sz="2400" dirty="0">
                <a:solidFill>
                  <a:schemeClr val="accent2">
                    <a:lumMod val="50000"/>
                  </a:schemeClr>
                </a:solidFill>
                <a:latin typeface="Georgia" panose="02040502050405020303" pitchFamily="18" charset="0"/>
              </a:rPr>
              <a:t> si riferisce a specifici beni, mobili o immobili, del debitore.</a:t>
            </a:r>
            <a:endParaRPr lang="it-IT" sz="2400" u="sng"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2252419"/>
            <a:ext cx="1065153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2747, C.C.: “2. Se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dispone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speciale</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sussista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particolare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situazione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subordinato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esercitarsi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posteriormente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sorgere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3323263"/>
            <a:ext cx="106515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2748, C.C.: “1. Se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dispone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speciale</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esercitarsi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pignoratizio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preferiti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ipotecari</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dispone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701883"/>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2760, C.C.: “1. I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dell’albergatore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verso le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albergate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queste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portate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nell’albergo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dipendenze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continuano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trovarvisi</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5464950"/>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2761, C.C.: “1. I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dipendenti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trasporto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privilegio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trasportate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44884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privilegio generale si esercita su:</a:t>
            </a:r>
          </a:p>
          <a:p>
            <a:pPr algn="l">
              <a:spcBef>
                <a:spcPts val="600"/>
              </a:spcBef>
              <a:spcAft>
                <a:spcPts val="600"/>
              </a:spcAft>
            </a:pPr>
            <a:r>
              <a:rPr lang="it-IT" sz="2400" dirty="0">
                <a:solidFill>
                  <a:schemeClr val="accent2">
                    <a:lumMod val="50000"/>
                  </a:schemeClr>
                </a:solidFill>
                <a:latin typeface="Georgia" panose="02040502050405020303" pitchFamily="18" charset="0"/>
              </a:rPr>
              <a:t>(a) tutti i beni presenti e futuri del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(b) tutti i beni mobili del debitore</a:t>
            </a:r>
          </a:p>
          <a:p>
            <a:pPr algn="l">
              <a:spcBef>
                <a:spcPts val="600"/>
              </a:spcBef>
              <a:spcAft>
                <a:spcPts val="600"/>
              </a:spcAft>
            </a:pPr>
            <a:r>
              <a:rPr lang="it-IT" sz="2400" dirty="0">
                <a:solidFill>
                  <a:schemeClr val="accent2">
                    <a:lumMod val="50000"/>
                  </a:schemeClr>
                </a:solidFill>
                <a:latin typeface="Georgia" panose="02040502050405020303" pitchFamily="18" charset="0"/>
              </a:rPr>
              <a:t>(c) i beni personali del debitore, nonché i beni oggetto della comunione legale fra coniugi</a:t>
            </a:r>
          </a:p>
          <a:p>
            <a:pPr algn="l">
              <a:spcBef>
                <a:spcPts val="600"/>
              </a:spcBef>
              <a:spcAft>
                <a:spcPts val="600"/>
              </a:spcAft>
            </a:pPr>
            <a:r>
              <a:rPr lang="it-IT" sz="2400" dirty="0">
                <a:solidFill>
                  <a:schemeClr val="accent2">
                    <a:lumMod val="50000"/>
                  </a:schemeClr>
                </a:solidFill>
                <a:latin typeface="Georgia" panose="02040502050405020303" pitchFamily="18" charset="0"/>
              </a:rPr>
              <a:t>(d) tutti i beni del debitore che residuano dopo la soddisfazione dei creditori che vantano una causa legittima di prelazione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8303938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privilegio generale può esercitarsi in pregiudizio dei diritti spettanti ai terzi sui mobili che ne formano oggetto?</a:t>
            </a:r>
          </a:p>
          <a:p>
            <a:pPr algn="l">
              <a:spcBef>
                <a:spcPts val="600"/>
              </a:spcBef>
              <a:spcAft>
                <a:spcPts val="600"/>
              </a:spcAft>
            </a:pPr>
            <a:r>
              <a:rPr lang="it-IT" sz="2400" dirty="0">
                <a:solidFill>
                  <a:schemeClr val="accent2">
                    <a:lumMod val="50000"/>
                  </a:schemeClr>
                </a:solidFill>
                <a:latin typeface="Georgia" panose="02040502050405020303" pitchFamily="18" charset="0"/>
              </a:rPr>
              <a:t>(a) no, salvo quanto è disposto dalle norme che disciplinano gli effetti del pignoramento</a:t>
            </a:r>
          </a:p>
          <a:p>
            <a:pPr algn="l">
              <a:spcBef>
                <a:spcPts val="600"/>
              </a:spcBef>
              <a:spcAft>
                <a:spcPts val="600"/>
              </a:spcAft>
            </a:pPr>
            <a:r>
              <a:rPr lang="it-IT" sz="2400" dirty="0">
                <a:solidFill>
                  <a:schemeClr val="accent2">
                    <a:lumMod val="50000"/>
                  </a:schemeClr>
                </a:solidFill>
                <a:latin typeface="Georgia" panose="02040502050405020303" pitchFamily="18" charset="0"/>
              </a:rPr>
              <a:t>(b) no, salvo che le parti non abbiano espressamente convenuto l’opponibilità nell’atto costitutivo del privilegio generale</a:t>
            </a:r>
          </a:p>
          <a:p>
            <a:pPr algn="l">
              <a:spcBef>
                <a:spcPts val="600"/>
              </a:spcBef>
              <a:spcAft>
                <a:spcPts val="600"/>
              </a:spcAft>
            </a:pPr>
            <a:r>
              <a:rPr lang="it-IT" sz="2400" dirty="0">
                <a:solidFill>
                  <a:schemeClr val="accent2">
                    <a:lumMod val="50000"/>
                  </a:schemeClr>
                </a:solidFill>
                <a:latin typeface="Georgia" panose="02040502050405020303" pitchFamily="18" charset="0"/>
              </a:rPr>
              <a:t>(c) sì, purché il creditore abbia notificato ai terzi l’atto costitutivo del privilegio generale entro dieci giorni dal suo perfezionamento</a:t>
            </a:r>
          </a:p>
          <a:p>
            <a:pPr algn="l">
              <a:spcBef>
                <a:spcPts val="600"/>
              </a:spcBef>
              <a:spcAft>
                <a:spcPts val="600"/>
              </a:spcAft>
            </a:pPr>
            <a:r>
              <a:rPr lang="it-IT" sz="2400" dirty="0">
                <a:solidFill>
                  <a:schemeClr val="accent2">
                    <a:lumMod val="50000"/>
                  </a:schemeClr>
                </a:solidFill>
                <a:latin typeface="Georgia" panose="02040502050405020303" pitchFamily="18" charset="0"/>
              </a:rPr>
              <a:t>(d) sì, ma solo nei casi in cui l’atto costitutivo del privilegio generale abbia data certa.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2081135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Obbligazioni di dare, fare, non fare</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r>
              <a:rPr lang="it-IT" sz="2400" dirty="0">
                <a:solidFill>
                  <a:schemeClr val="accent2">
                    <a:lumMod val="50000"/>
                  </a:schemeClr>
                </a:solidFill>
                <a:latin typeface="Georgia" panose="02040502050405020303" pitchFamily="18" charset="0"/>
              </a:rPr>
              <a:t>La distinzione rileva sotto il profilo dell’esecuzione di queste obbligazioni, sia spontanea che forzata.</a:t>
            </a:r>
          </a:p>
          <a:p>
            <a:pPr algn="l">
              <a:spcBef>
                <a:spcPts val="600"/>
              </a:spcBef>
              <a:spcAft>
                <a:spcPts val="600"/>
              </a:spcAft>
            </a:pPr>
            <a:r>
              <a:rPr lang="it-IT" sz="2400" dirty="0">
                <a:solidFill>
                  <a:schemeClr val="accent2">
                    <a:lumMod val="50000"/>
                  </a:schemeClr>
                </a:solidFill>
                <a:latin typeface="Georgia" panose="02040502050405020303" pitchFamily="18" charset="0"/>
              </a:rPr>
              <a:t>Obbligazioni di dare, ossia di consegnare una cosa determinata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69089" y="3316324"/>
            <a:ext cx="1050871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1182, C.C.: “2.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consegnare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certa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trovava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sorta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69089" y="4079391"/>
            <a:ext cx="10508710"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2930, C.C.: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consegnare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mobile o immobile, </a:t>
            </a:r>
            <a:r>
              <a:rPr lang="en-US" sz="2000" dirty="0" err="1">
                <a:solidFill>
                  <a:srgbClr val="002060"/>
                </a:solidFill>
                <a:latin typeface="Georgia" charset="0"/>
                <a:ea typeface="Georgia" charset="0"/>
                <a:cs typeface="Georgia" charset="0"/>
              </a:rPr>
              <a:t>l’avente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rilascio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forzati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procedura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088879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Pegno</a:t>
            </a:r>
          </a:p>
          <a:p>
            <a:pPr algn="l">
              <a:spcBef>
                <a:spcPts val="600"/>
              </a:spcBef>
              <a:spcAft>
                <a:spcPts val="600"/>
              </a:spcAft>
            </a:pPr>
            <a:r>
              <a:rPr lang="it-IT" sz="2400" dirty="0">
                <a:solidFill>
                  <a:schemeClr val="accent2">
                    <a:lumMod val="50000"/>
                  </a:schemeClr>
                </a:solidFill>
                <a:latin typeface="Georgia" panose="02040502050405020303" pitchFamily="18" charset="0"/>
              </a:rPr>
              <a:t>Il pegno è un diritto reale concesso al creditore dal debitore (o da un terzo rispetto al debitore) su un </a:t>
            </a:r>
            <a:r>
              <a:rPr lang="it-IT" sz="2400">
                <a:solidFill>
                  <a:schemeClr val="accent2">
                    <a:lumMod val="50000"/>
                  </a:schemeClr>
                </a:solidFill>
                <a:latin typeface="Georgia" panose="02040502050405020303" pitchFamily="18" charset="0"/>
              </a:rPr>
              <a:t>bene mobile </a:t>
            </a:r>
            <a:r>
              <a:rPr lang="it-IT" sz="2400" dirty="0">
                <a:solidFill>
                  <a:schemeClr val="accent2">
                    <a:lumMod val="50000"/>
                  </a:schemeClr>
                </a:solidFill>
                <a:latin typeface="Georgia" panose="02040502050405020303" pitchFamily="18" charset="0"/>
              </a:rPr>
              <a:t>a garanzia del credito. </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Per costituire un pegno occorrono:</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un titolo avente data certa;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una misura pubblicitario-costitutiva (lo </a:t>
            </a:r>
            <a:r>
              <a:rPr lang="it-IT" sz="2400" u="sng" dirty="0">
                <a:solidFill>
                  <a:schemeClr val="accent2">
                    <a:lumMod val="50000"/>
                  </a:schemeClr>
                </a:solidFill>
                <a:latin typeface="Georgia" panose="02040502050405020303" pitchFamily="18" charset="0"/>
              </a:rPr>
              <a:t>spossessamento</a:t>
            </a:r>
            <a:r>
              <a:rPr lang="it-IT" sz="2400" dirty="0">
                <a:solidFill>
                  <a:schemeClr val="accent2">
                    <a:lumMod val="50000"/>
                  </a:schemeClr>
                </a:solidFill>
                <a:latin typeface="Georgia" panose="02040502050405020303" pitchFamily="18" charset="0"/>
              </a:rPr>
              <a:t>)</a:t>
            </a:r>
          </a:p>
        </p:txBody>
      </p:sp>
      <p:sp>
        <p:nvSpPr>
          <p:cNvPr id="6" name="CasellaDiTesto 5"/>
          <p:cNvSpPr txBox="1"/>
          <p:nvPr/>
        </p:nvSpPr>
        <p:spPr>
          <a:xfrm>
            <a:off x="392521" y="2792856"/>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2784, C.C.: “2.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dati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universalità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mobili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5012119"/>
            <a:ext cx="106515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2787, C.C.: “2. La </a:t>
            </a:r>
            <a:r>
              <a:rPr lang="en-US" sz="2000" dirty="0" err="1">
                <a:solidFill>
                  <a:srgbClr val="002060"/>
                </a:solidFill>
                <a:latin typeface="Georgia" charset="0"/>
                <a:ea typeface="Georgia" charset="0"/>
                <a:cs typeface="Georgia" charset="0"/>
              </a:rPr>
              <a:t>prelazione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far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rimasta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possesso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presso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designato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L</a:t>
            </a:r>
            <a:r>
              <a:rPr lang="en-US" sz="2000" dirty="0">
                <a:solidFill>
                  <a:srgbClr val="002060"/>
                </a:solidFill>
                <a:latin typeface="Georgia" charset="0"/>
                <a:ea typeface="Georgia" charset="0"/>
                <a:cs typeface="Georgia" charset="0"/>
              </a:rPr>
              <a:t>a </a:t>
            </a:r>
            <a:r>
              <a:rPr lang="en-US" sz="2000" dirty="0" err="1">
                <a:solidFill>
                  <a:srgbClr val="002060"/>
                </a:solidFill>
                <a:latin typeface="Georgia" charset="0"/>
                <a:ea typeface="Georgia" charset="0"/>
                <a:cs typeface="Georgia" charset="0"/>
              </a:rPr>
              <a:t>prelazione</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con data </a:t>
            </a:r>
            <a:r>
              <a:rPr lang="en-US" sz="2000" dirty="0" err="1">
                <a:solidFill>
                  <a:srgbClr val="002060"/>
                </a:solidFill>
                <a:latin typeface="Georgia" charset="0"/>
                <a:ea typeface="Georgia" charset="0"/>
                <a:cs typeface="Georgia" charset="0"/>
              </a:rPr>
              <a:t>certa</a:t>
            </a:r>
            <a:r>
              <a:rPr lang="en-US" sz="2000" dirty="0">
                <a:solidFill>
                  <a:srgbClr val="002060"/>
                </a:solidFill>
                <a:latin typeface="Georgia" charset="0"/>
                <a:ea typeface="Georgia" charset="0"/>
                <a:cs typeface="Georgia" charset="0"/>
              </a:rPr>
              <a:t>, la quale </a:t>
            </a:r>
            <a:r>
              <a:rPr lang="en-US" sz="2000" dirty="0" err="1">
                <a:solidFill>
                  <a:srgbClr val="002060"/>
                </a:solidFill>
                <a:latin typeface="Georgia" charset="0"/>
                <a:ea typeface="Georgia" charset="0"/>
                <a:cs typeface="Georgia" charset="0"/>
              </a:rPr>
              <a:t>contenga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sufficiente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5819881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scrittura avente data certa è essenziale per definire il momento a partire dal quale il creditore privilegiato prevale sugli altri creditori.</a:t>
            </a:r>
          </a:p>
          <a:p>
            <a:pPr algn="l">
              <a:spcBef>
                <a:spcPts val="600"/>
              </a:spcBef>
              <a:spcAft>
                <a:spcPts val="600"/>
              </a:spcAft>
            </a:pPr>
            <a:r>
              <a:rPr lang="it-IT" sz="2400" dirty="0">
                <a:solidFill>
                  <a:schemeClr val="accent2">
                    <a:lumMod val="50000"/>
                  </a:schemeClr>
                </a:solidFill>
                <a:latin typeface="Georgia" panose="02040502050405020303" pitchFamily="18" charset="0"/>
              </a:rPr>
              <a:t>Lo spossessamento è essenziale perché esso: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garantisce che il debitore usi e abusi della cosa data in </a:t>
            </a:r>
            <a:r>
              <a:rPr lang="it-IT" sz="2400" dirty="0" smtClean="0">
                <a:solidFill>
                  <a:schemeClr val="accent2">
                    <a:lumMod val="50000"/>
                  </a:schemeClr>
                </a:solidFill>
                <a:latin typeface="Georgia" panose="02040502050405020303" pitchFamily="18" charset="0"/>
              </a:rPr>
              <a:t>pegno;</a:t>
            </a: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consente al creditore, se la cosa è fruttifera, di far propri i frutti della cosa e di scontarli sul credito (art. 2791 C.C.);</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permette di rendere edotti i terzi dell’esistenza del pegno.</a:t>
            </a: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Fintantoché dura il pegno, il creditore (o il terzo designato) è tenuto a custodire la cosa (art. 2790 C.C.) e a non usarla (art. 2792 C.C.).</a:t>
            </a:r>
          </a:p>
        </p:txBody>
      </p:sp>
      <p:sp>
        <p:nvSpPr>
          <p:cNvPr id="9" name="CasellaDiTesto 8"/>
          <p:cNvSpPr txBox="1"/>
          <p:nvPr/>
        </p:nvSpPr>
        <p:spPr>
          <a:xfrm>
            <a:off x="392521" y="4323351"/>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2787, C.C.: “2. La </a:t>
            </a:r>
            <a:r>
              <a:rPr lang="en-US" sz="2000" dirty="0" err="1">
                <a:solidFill>
                  <a:srgbClr val="002060"/>
                </a:solidFill>
                <a:latin typeface="Georgia" charset="0"/>
                <a:ea typeface="Georgia" charset="0"/>
                <a:cs typeface="Georgia" charset="0"/>
              </a:rPr>
              <a:t>prelazione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far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rimasta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possesso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presso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designato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4805262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Se il credito viene interamente pagato, il pegno si estingue e il creditore deve restituire la cosa al debitore (art. 2794 C.C.).</a:t>
            </a:r>
          </a:p>
          <a:p>
            <a:pPr algn="l">
              <a:spcBef>
                <a:spcPts val="600"/>
              </a:spcBef>
              <a:spcAft>
                <a:spcPts val="600"/>
              </a:spcAft>
            </a:pPr>
            <a:r>
              <a:rPr lang="it-IT" sz="2400" dirty="0">
                <a:solidFill>
                  <a:schemeClr val="accent2">
                    <a:lumMod val="50000"/>
                  </a:schemeClr>
                </a:solidFill>
                <a:latin typeface="Georgia" panose="02040502050405020303" pitchFamily="18" charset="0"/>
              </a:rPr>
              <a:t>Se invece il credito non viene integralmente pagato, il creditore mantiene intatto per intero il diritto di pegno.</a:t>
            </a:r>
          </a:p>
        </p:txBody>
      </p:sp>
      <p:sp>
        <p:nvSpPr>
          <p:cNvPr id="9" name="CasellaDiTesto 8"/>
          <p:cNvSpPr txBox="1"/>
          <p:nvPr/>
        </p:nvSpPr>
        <p:spPr>
          <a:xfrm>
            <a:off x="392521" y="3195196"/>
            <a:ext cx="93689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2799, C.C.: “Il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indivisibile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garantisce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integralmente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divisibile</a:t>
            </a:r>
            <a:r>
              <a:rPr lang="en-US" sz="2000" dirty="0">
                <a:solidFill>
                  <a:srgbClr val="002060"/>
                </a:solidFill>
                <a:latin typeface="Georgia" charset="0"/>
                <a:ea typeface="Georgia" charset="0"/>
                <a:cs typeface="Georgia" charset="0"/>
              </a:rPr>
              <a:t>” </a:t>
            </a:r>
          </a:p>
        </p:txBody>
      </p:sp>
      <p:sp>
        <p:nvSpPr>
          <p:cNvPr id="6" name="CasellaDiTesto 5"/>
          <p:cNvSpPr txBox="1"/>
          <p:nvPr/>
        </p:nvSpPr>
        <p:spPr>
          <a:xfrm>
            <a:off x="392521" y="4052775"/>
            <a:ext cx="936899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2798, C.C.: “Il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assegnata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concorrenza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secondo la </a:t>
            </a:r>
            <a:r>
              <a:rPr lang="en-US" sz="2000" dirty="0" err="1">
                <a:solidFill>
                  <a:srgbClr val="002060"/>
                </a:solidFill>
                <a:latin typeface="Georgia" charset="0"/>
                <a:ea typeface="Georgia" charset="0"/>
                <a:cs typeface="Georgia" charset="0"/>
              </a:rPr>
              <a:t>stima</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farsi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perizia</a:t>
            </a:r>
            <a:r>
              <a:rPr lang="en-US" sz="2000" dirty="0">
                <a:solidFill>
                  <a:srgbClr val="002060"/>
                </a:solidFill>
                <a:latin typeface="Georgia" charset="0"/>
                <a:ea typeface="Georgia" charset="0"/>
                <a:cs typeface="Georgia" charset="0"/>
              </a:rPr>
              <a:t> o secondo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corrente</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ha un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mercato</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6660701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68962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Regole particolari valgono per il pegno dei crediti, nei quali lo spossessamento è sostituito dalla notificazione del pegno al debitore del debitore o, in mancanza, dall’accettazione del pegno da parte di quest’ultimo: art. 2800 C.C. </a:t>
            </a:r>
          </a:p>
          <a:p>
            <a:pPr algn="l">
              <a:spcBef>
                <a:spcPts val="600"/>
              </a:spcBef>
              <a:spcAft>
                <a:spcPts val="600"/>
              </a:spcAft>
            </a:pPr>
            <a:r>
              <a:rPr lang="it-IT" sz="2400" dirty="0">
                <a:solidFill>
                  <a:schemeClr val="accent2">
                    <a:lumMod val="50000"/>
                  </a:schemeClr>
                </a:solidFill>
                <a:latin typeface="Georgia" panose="02040502050405020303" pitchFamily="18" charset="0"/>
              </a:rPr>
              <a:t>Il pegno prevale sui privilegi, sia generale che speciali.</a:t>
            </a:r>
          </a:p>
          <a:p>
            <a:pPr algn="l">
              <a:spcBef>
                <a:spcPts val="600"/>
              </a:spcBef>
              <a:spcAft>
                <a:spcPts val="600"/>
              </a:spcAft>
            </a:pPr>
            <a:r>
              <a:rPr lang="it-IT" sz="2400" dirty="0">
                <a:solidFill>
                  <a:schemeClr val="accent2">
                    <a:lumMod val="50000"/>
                  </a:schemeClr>
                </a:solidFill>
                <a:latin typeface="Georgia" panose="02040502050405020303" pitchFamily="18" charset="0"/>
              </a:rPr>
              <a:t>E’ difficilmente ipotizzabile un conflitto fra più creditori pignoratizi, poiché requisito del pegno è lo spossessamento del debitore. E’ tuttavia possibile il conflitto fra più creditori pignoratizi dello stesso credito, nel qual caso prevale il creditore che per primo abbia notificato la costituzione di pegno od ottenuto l’accettazione del debitor </a:t>
            </a:r>
            <a:r>
              <a:rPr lang="it-IT" sz="2400" dirty="0" err="1">
                <a:solidFill>
                  <a:schemeClr val="accent2">
                    <a:lumMod val="50000"/>
                  </a:schemeClr>
                </a:solidFill>
                <a:latin typeface="Georgia" panose="02040502050405020303" pitchFamily="18" charset="0"/>
              </a:rPr>
              <a:t>debitoris</a:t>
            </a:r>
            <a:r>
              <a:rPr lang="it-IT" sz="2400" dirty="0">
                <a:solidFill>
                  <a:schemeClr val="accent2">
                    <a:lumMod val="50000"/>
                  </a:schemeClr>
                </a:solidFill>
                <a:latin typeface="Georgia" panose="02040502050405020303" pitchFamily="18" charset="0"/>
              </a:rPr>
              <a:t>.</a:t>
            </a:r>
          </a:p>
        </p:txBody>
      </p:sp>
    </p:spTree>
    <p:extLst>
      <p:ext uri="{BB962C8B-B14F-4D97-AF65-F5344CB8AC3E}">
        <p14:creationId xmlns:p14="http://schemas.microsoft.com/office/powerpoint/2010/main" val="6023764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Quali sono i poteri che il creditore pignoratizio ha sulla cosa data in pegno?</a:t>
            </a:r>
          </a:p>
          <a:p>
            <a:pPr algn="l">
              <a:spcBef>
                <a:spcPts val="600"/>
              </a:spcBef>
              <a:spcAft>
                <a:spcPts val="600"/>
              </a:spcAft>
            </a:pPr>
            <a:r>
              <a:rPr lang="it-IT" sz="2400" dirty="0">
                <a:solidFill>
                  <a:schemeClr val="accent2">
                    <a:lumMod val="50000"/>
                  </a:schemeClr>
                </a:solidFill>
                <a:latin typeface="Georgia" panose="02040502050405020303" pitchFamily="18" charset="0"/>
              </a:rPr>
              <a:t>(a) fare uso della cosa, qualora non sia consumabile</a:t>
            </a:r>
          </a:p>
          <a:p>
            <a:pPr algn="l">
              <a:spcBef>
                <a:spcPts val="600"/>
              </a:spcBef>
              <a:spcAft>
                <a:spcPts val="600"/>
              </a:spcAft>
            </a:pPr>
            <a:r>
              <a:rPr lang="it-IT" sz="2400" dirty="0">
                <a:solidFill>
                  <a:schemeClr val="accent2">
                    <a:lumMod val="50000"/>
                  </a:schemeClr>
                </a:solidFill>
                <a:latin typeface="Georgia" panose="02040502050405020303" pitchFamily="18" charset="0"/>
              </a:rPr>
              <a:t>(b) concedere in pegno a terzi la stessa cosa</a:t>
            </a:r>
          </a:p>
          <a:p>
            <a:pPr algn="l">
              <a:spcBef>
                <a:spcPts val="600"/>
              </a:spcBef>
              <a:spcAft>
                <a:spcPts val="600"/>
              </a:spcAft>
            </a:pPr>
            <a:r>
              <a:rPr lang="it-IT" sz="2400" dirty="0">
                <a:solidFill>
                  <a:schemeClr val="accent2">
                    <a:lumMod val="50000"/>
                  </a:schemeClr>
                </a:solidFill>
                <a:latin typeface="Georgia" panose="02040502050405020303" pitchFamily="18" charset="0"/>
              </a:rPr>
              <a:t>(c) fare propri i frutti della cosa</a:t>
            </a:r>
          </a:p>
          <a:p>
            <a:pPr algn="l">
              <a:spcBef>
                <a:spcPts val="600"/>
              </a:spcBef>
              <a:spcAft>
                <a:spcPts val="600"/>
              </a:spcAft>
            </a:pPr>
            <a:r>
              <a:rPr lang="it-IT" sz="2400" dirty="0">
                <a:solidFill>
                  <a:schemeClr val="accent2">
                    <a:lumMod val="50000"/>
                  </a:schemeClr>
                </a:solidFill>
                <a:latin typeface="Georgia" panose="02040502050405020303" pitchFamily="18" charset="0"/>
              </a:rPr>
              <a:t>(d) concedere ad altri il godimento della cosa fino alla scadenza del proprio credito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9036378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Ipoteca</a:t>
            </a:r>
          </a:p>
          <a:p>
            <a:pPr algn="l">
              <a:spcBef>
                <a:spcPts val="600"/>
              </a:spcBef>
              <a:spcAft>
                <a:spcPts val="600"/>
              </a:spcAft>
            </a:pPr>
            <a:r>
              <a:rPr lang="it-IT" sz="2400" dirty="0">
                <a:solidFill>
                  <a:schemeClr val="accent2">
                    <a:lumMod val="50000"/>
                  </a:schemeClr>
                </a:solidFill>
                <a:latin typeface="Georgia" panose="02040502050405020303" pitchFamily="18" charset="0"/>
              </a:rPr>
              <a:t>L’ipoteca è un diritto reale di garanzia che insiste su un bene immobile.</a:t>
            </a:r>
          </a:p>
          <a:p>
            <a:pPr algn="l">
              <a:spcBef>
                <a:spcPts val="600"/>
              </a:spcBef>
              <a:spcAft>
                <a:spcPts val="600"/>
              </a:spcAft>
            </a:pPr>
            <a:r>
              <a:rPr lang="it-IT" sz="2400" dirty="0">
                <a:solidFill>
                  <a:schemeClr val="accent2">
                    <a:lumMod val="50000"/>
                  </a:schemeClr>
                </a:solidFill>
                <a:latin typeface="Georgia" panose="02040502050405020303" pitchFamily="18" charset="0"/>
              </a:rPr>
              <a:t> </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Per costituire un’ipoteca occorrono:</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un titolo (che è diverso a seconda che l’ipoteca sia </a:t>
            </a:r>
            <a:r>
              <a:rPr lang="it-IT" sz="2400" u="sng" dirty="0">
                <a:solidFill>
                  <a:schemeClr val="accent2">
                    <a:lumMod val="50000"/>
                  </a:schemeClr>
                </a:solidFill>
                <a:latin typeface="Georgia" panose="02040502050405020303" pitchFamily="18" charset="0"/>
              </a:rPr>
              <a:t>volontaria</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giudiziale</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legale</a:t>
            </a:r>
            <a:r>
              <a:rPr lang="it-IT" sz="2400" dirty="0">
                <a:solidFill>
                  <a:schemeClr val="accent2">
                    <a:lumMod val="50000"/>
                  </a:schemeClr>
                </a:solidFill>
                <a:latin typeface="Georgia" panose="02040502050405020303" pitchFamily="18" charset="0"/>
              </a:rPr>
              <a:t>);</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una misura pubblicitario-costitutiva, che qui è data dall’</a:t>
            </a:r>
            <a:r>
              <a:rPr lang="it-IT" sz="2400" u="sng" dirty="0">
                <a:solidFill>
                  <a:schemeClr val="accent2">
                    <a:lumMod val="50000"/>
                  </a:schemeClr>
                </a:solidFill>
                <a:latin typeface="Georgia" panose="02040502050405020303" pitchFamily="18" charset="0"/>
              </a:rPr>
              <a:t>iscrizione</a:t>
            </a:r>
            <a:r>
              <a:rPr lang="it-IT" sz="2400" dirty="0">
                <a:solidFill>
                  <a:schemeClr val="accent2">
                    <a:lumMod val="50000"/>
                  </a:schemeClr>
                </a:solidFill>
                <a:latin typeface="Georgia" panose="02040502050405020303" pitchFamily="18" charset="0"/>
              </a:rPr>
              <a:t> dell’ipoteca nei pubblici registri. </a:t>
            </a:r>
          </a:p>
        </p:txBody>
      </p:sp>
      <p:sp>
        <p:nvSpPr>
          <p:cNvPr id="6" name="CasellaDiTesto 5"/>
          <p:cNvSpPr txBox="1"/>
          <p:nvPr/>
        </p:nvSpPr>
        <p:spPr>
          <a:xfrm>
            <a:off x="392521" y="2400970"/>
            <a:ext cx="10235895"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2810, C.C.: “1.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capaci</a:t>
            </a:r>
            <a:r>
              <a:rPr lang="en-US" sz="2000" dirty="0">
                <a:solidFill>
                  <a:srgbClr val="002060"/>
                </a:solidFill>
                <a:latin typeface="Georgia" charset="0"/>
                <a:ea typeface="Georgia" charset="0"/>
                <a:cs typeface="Georgia" charset="0"/>
              </a:rPr>
              <a:t> d’ipoteca:1)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commercio</a:t>
            </a:r>
            <a:r>
              <a:rPr lang="en-US" sz="2000" dirty="0">
                <a:solidFill>
                  <a:srgbClr val="002060"/>
                </a:solidFill>
                <a:latin typeface="Georgia" charset="0"/>
                <a:ea typeface="Georgia" charset="0"/>
                <a:cs typeface="Georgia" charset="0"/>
              </a:rPr>
              <a:t> con le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pertinenze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p>
          <a:p>
            <a:r>
              <a:rPr lang="it-IT" sz="2000" dirty="0">
                <a:solidFill>
                  <a:srgbClr val="002060"/>
                </a:solidFill>
                <a:latin typeface="Georgia" charset="0"/>
                <a:ea typeface="Georgia" charset="0"/>
                <a:cs typeface="Georgia" charset="0"/>
              </a:rPr>
              <a:t>2. Sono anche capaci d’ipoteca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le navi, gli aeromobili e gli autoveicoli, secondo le leggi che li riguardano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4365395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0590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Quanto al titolo, l’ipoteca può essere volontaria, giudiziale o legale: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a:t>
            </a:r>
            <a:r>
              <a:rPr lang="it-IT" sz="2400" u="sng" dirty="0">
                <a:solidFill>
                  <a:schemeClr val="accent2">
                    <a:lumMod val="50000"/>
                  </a:schemeClr>
                </a:solidFill>
                <a:latin typeface="Georgia" panose="02040502050405020303" pitchFamily="18" charset="0"/>
              </a:rPr>
              <a:t>ipoteca volontaria</a:t>
            </a:r>
            <a:r>
              <a:rPr lang="it-IT" sz="2400" dirty="0">
                <a:solidFill>
                  <a:schemeClr val="accent2">
                    <a:lumMod val="50000"/>
                  </a:schemeClr>
                </a:solidFill>
                <a:latin typeface="Georgia" panose="02040502050405020303" pitchFamily="18" charset="0"/>
              </a:rPr>
              <a:t> è stabilita dalle parti via contratto o altro atto inter </a:t>
            </a:r>
            <a:r>
              <a:rPr lang="it-IT" sz="2400" dirty="0" err="1">
                <a:solidFill>
                  <a:schemeClr val="accent2">
                    <a:lumMod val="50000"/>
                  </a:schemeClr>
                </a:solidFill>
                <a:latin typeface="Georgia" panose="02040502050405020303" pitchFamily="18" charset="0"/>
              </a:rPr>
              <a:t>vivos</a:t>
            </a: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1800"/>
              </a:spcBef>
              <a:spcAft>
                <a:spcPts val="600"/>
              </a:spcAft>
              <a:buFont typeface="Arial" charset="0"/>
              <a:buChar char="•"/>
            </a:pPr>
            <a:r>
              <a:rPr lang="it-IT" sz="2400" dirty="0">
                <a:solidFill>
                  <a:schemeClr val="accent2">
                    <a:lumMod val="50000"/>
                  </a:schemeClr>
                </a:solidFill>
                <a:latin typeface="Georgia" panose="02040502050405020303" pitchFamily="18" charset="0"/>
              </a:rPr>
              <a:t>l’</a:t>
            </a:r>
            <a:r>
              <a:rPr lang="it-IT" sz="2400" u="sng" dirty="0">
                <a:solidFill>
                  <a:schemeClr val="accent2">
                    <a:lumMod val="50000"/>
                  </a:schemeClr>
                </a:solidFill>
                <a:latin typeface="Georgia" panose="02040502050405020303" pitchFamily="18" charset="0"/>
              </a:rPr>
              <a:t>ipoteca giudiziale</a:t>
            </a:r>
            <a:r>
              <a:rPr lang="it-IT" sz="2400" dirty="0">
                <a:solidFill>
                  <a:schemeClr val="accent2">
                    <a:lumMod val="50000"/>
                  </a:schemeClr>
                </a:solidFill>
                <a:latin typeface="Georgia" panose="02040502050405020303" pitchFamily="18" charset="0"/>
              </a:rPr>
              <a:t> accompagna qualsiasi sentenza di condanna del debitore al pagamento di somme o all’adempimento di altra obbligazione</a:t>
            </a: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a:t>
            </a:r>
            <a:r>
              <a:rPr lang="it-IT" sz="2400" u="sng" dirty="0">
                <a:solidFill>
                  <a:schemeClr val="accent2">
                    <a:lumMod val="50000"/>
                  </a:schemeClr>
                </a:solidFill>
                <a:latin typeface="Georgia" panose="02040502050405020303" pitchFamily="18" charset="0"/>
              </a:rPr>
              <a:t>ipoteca legale</a:t>
            </a:r>
            <a:r>
              <a:rPr lang="it-IT" sz="2400" dirty="0">
                <a:solidFill>
                  <a:schemeClr val="accent2">
                    <a:lumMod val="50000"/>
                  </a:schemeClr>
                </a:solidFill>
                <a:latin typeface="Georgia" panose="02040502050405020303" pitchFamily="18" charset="0"/>
              </a:rPr>
              <a:t> è riconosciuta dalla legge al creditore in due casi (salvo che il creditore stesso vi rinunci), di cui il più importante è il seguente: </a:t>
            </a:r>
          </a:p>
        </p:txBody>
      </p:sp>
      <p:sp>
        <p:nvSpPr>
          <p:cNvPr id="6" name="CasellaDiTesto 5"/>
          <p:cNvSpPr txBox="1"/>
          <p:nvPr/>
        </p:nvSpPr>
        <p:spPr>
          <a:xfrm>
            <a:off x="392520" y="2433504"/>
            <a:ext cx="1023589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2821, C.C.: “</a:t>
            </a:r>
            <a:r>
              <a:rPr lang="en-US" sz="2000" dirty="0" err="1">
                <a:solidFill>
                  <a:srgbClr val="002060"/>
                </a:solidFill>
                <a:latin typeface="Georgia" charset="0"/>
                <a:ea typeface="Georgia" charset="0"/>
                <a:cs typeface="Georgia" charset="0"/>
              </a:rPr>
              <a:t>L’ipoteca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mediante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unilaterale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concessione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farsi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9" y="3943684"/>
            <a:ext cx="1023589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2818, C.C.: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porta </a:t>
            </a:r>
            <a:r>
              <a:rPr lang="en-US" sz="2000" dirty="0" err="1">
                <a:solidFill>
                  <a:srgbClr val="002060"/>
                </a:solidFill>
                <a:latin typeface="Georgia" charset="0"/>
                <a:ea typeface="Georgia" charset="0"/>
                <a:cs typeface="Georgia" charset="0"/>
              </a:rPr>
              <a:t>condanna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all'adempimento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liquidarsi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successivamente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ipoteca</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5761641"/>
            <a:ext cx="102358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2817, C.C.: “Hanno </a:t>
            </a:r>
            <a:r>
              <a:rPr lang="en-US" sz="2000" dirty="0" err="1">
                <a:solidFill>
                  <a:srgbClr val="002060"/>
                </a:solidFill>
                <a:latin typeface="Georgia" charset="0"/>
                <a:ea typeface="Georgia" charset="0"/>
                <a:cs typeface="Georgia" charset="0"/>
              </a:rPr>
              <a:t>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(1) </a:t>
            </a:r>
            <a:r>
              <a:rPr lang="en-US" sz="2000" dirty="0" err="1">
                <a:solidFill>
                  <a:srgbClr val="002060"/>
                </a:solidFill>
                <a:latin typeface="Georgia" charset="0"/>
                <a:ea typeface="Georgia" charset="0"/>
                <a:cs typeface="Georgia" charset="0"/>
              </a:rPr>
              <a:t>l’alienante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sopra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alienati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obblighi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alienazione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165324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3589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Quanto alla misura costitutivo-pubblicitaria, questa è data dall’</a:t>
            </a:r>
            <a:r>
              <a:rPr lang="it-IT" sz="2400" u="sng" dirty="0">
                <a:solidFill>
                  <a:schemeClr val="accent2">
                    <a:lumMod val="50000"/>
                  </a:schemeClr>
                </a:solidFill>
                <a:latin typeface="Georgia" panose="02040502050405020303" pitchFamily="18" charset="0"/>
              </a:rPr>
              <a:t>iscrizione</a:t>
            </a:r>
            <a:r>
              <a:rPr lang="it-IT" sz="2400" dirty="0">
                <a:solidFill>
                  <a:schemeClr val="accent2">
                    <a:lumMod val="50000"/>
                  </a:schemeClr>
                </a:solidFill>
                <a:latin typeface="Georgia" panose="02040502050405020303" pitchFamily="18" charset="0"/>
              </a:rPr>
              <a:t> dell’ipoteca nei registri appositi.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Su uno stesso bene possono insistere le ipoteche di più creditori. In questo caso, l’ordine di preferenza dei creditori è determinato dall’ordine (c.d. </a:t>
            </a:r>
            <a:r>
              <a:rPr lang="it-IT" sz="2400" u="sng" dirty="0">
                <a:solidFill>
                  <a:schemeClr val="accent2">
                    <a:lumMod val="50000"/>
                  </a:schemeClr>
                </a:solidFill>
                <a:latin typeface="Georgia" panose="02040502050405020303" pitchFamily="18" charset="0"/>
              </a:rPr>
              <a:t>grado</a:t>
            </a:r>
            <a:r>
              <a:rPr lang="it-IT" sz="2400" dirty="0">
                <a:solidFill>
                  <a:schemeClr val="accent2">
                    <a:lumMod val="50000"/>
                  </a:schemeClr>
                </a:solidFill>
                <a:latin typeface="Georgia" panose="02040502050405020303" pitchFamily="18" charset="0"/>
              </a:rPr>
              <a:t>) di iscrizione delle ipoteche. </a:t>
            </a:r>
          </a:p>
          <a:p>
            <a:pPr algn="l">
              <a:spcBef>
                <a:spcPts val="600"/>
              </a:spcBef>
              <a:spcAft>
                <a:spcPts val="600"/>
              </a:spcAft>
            </a:pPr>
            <a:r>
              <a:rPr lang="it-IT" sz="2400" dirty="0">
                <a:solidFill>
                  <a:schemeClr val="accent2">
                    <a:lumMod val="50000"/>
                  </a:schemeClr>
                </a:solidFill>
                <a:latin typeface="Georgia" panose="02040502050405020303" pitchFamily="18" charset="0"/>
              </a:rPr>
              <a:t>Nel caso invece di conflitto fra un creditore ipotecario e un creditore munito di privilegio speciale, la priorità spetta a quest’ultimo.</a:t>
            </a:r>
          </a:p>
        </p:txBody>
      </p:sp>
      <p:sp>
        <p:nvSpPr>
          <p:cNvPr id="6" name="CasellaDiTesto 5"/>
          <p:cNvSpPr txBox="1"/>
          <p:nvPr/>
        </p:nvSpPr>
        <p:spPr>
          <a:xfrm>
            <a:off x="392520" y="2243499"/>
            <a:ext cx="10235895"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2808, C.C.: “1. </a:t>
            </a:r>
            <a:r>
              <a:rPr lang="en-US" sz="2000" dirty="0" err="1">
                <a:solidFill>
                  <a:srgbClr val="002060"/>
                </a:solidFill>
                <a:latin typeface="Georgia" charset="0"/>
                <a:ea typeface="Georgia" charset="0"/>
                <a:cs typeface="Georgia" charset="0"/>
              </a:rPr>
              <a:t>L’ipoteca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attribuisce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espropriare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confronto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acquirente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vincolati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e di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soddisfatto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preferenza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ricavato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dall'espropriazione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L’ipoteca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o di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mediante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registri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immobiliari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494015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L’iscrizione di un diritto di ipoteca dura 20 anni, trascorsi i quali l’ipoteca si estingue. Prima della scadenza, il creditore può tuttavia chiederne la </a:t>
            </a:r>
            <a:r>
              <a:rPr lang="it-IT" sz="2400" u="sng" dirty="0">
                <a:solidFill>
                  <a:schemeClr val="accent2">
                    <a:lumMod val="50000"/>
                  </a:schemeClr>
                </a:solidFill>
                <a:latin typeface="Georgia" panose="02040502050405020303" pitchFamily="18" charset="0"/>
              </a:rPr>
              <a:t>rinnovazione</a:t>
            </a:r>
            <a:r>
              <a:rPr lang="it-IT" sz="2400" dirty="0">
                <a:solidFill>
                  <a:schemeClr val="accent2">
                    <a:lumMod val="50000"/>
                  </a:schemeClr>
                </a:solidFill>
                <a:latin typeface="Georgia" panose="02040502050405020303" pitchFamily="18" charset="0"/>
              </a:rPr>
              <a:t>, nel qual caso la durata è prorogata di ulteriori 20 anni.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Oltre che per decorso del termine sena rinnovazione, l’ipoteca si estingue per:</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l’estinzione del credito;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la distruzione </a:t>
            </a:r>
            <a:r>
              <a:rPr lang="it-IT" sz="2400" dirty="0" smtClean="0">
                <a:solidFill>
                  <a:schemeClr val="accent2">
                    <a:lumMod val="50000"/>
                  </a:schemeClr>
                </a:solidFill>
                <a:latin typeface="Georgia" panose="02040502050405020303" pitchFamily="18" charset="0"/>
              </a:rPr>
              <a:t>del </a:t>
            </a:r>
            <a:r>
              <a:rPr lang="it-IT" sz="2400" dirty="0">
                <a:solidFill>
                  <a:schemeClr val="accent2">
                    <a:lumMod val="50000"/>
                  </a:schemeClr>
                </a:solidFill>
                <a:latin typeface="Georgia" panose="02040502050405020303" pitchFamily="18" charset="0"/>
              </a:rPr>
              <a:t>bene ipotecato;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la rinuncia del creditore ipotecario;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la scadenza del termine eventualmente apposto all’ipoteca;</a:t>
            </a: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la vendita forzata del bene in seguito a procedura esecutiva promossa dal creditore.</a:t>
            </a:r>
          </a:p>
          <a:p>
            <a:pPr algn="l">
              <a:spcBef>
                <a:spcPts val="600"/>
              </a:spcBef>
              <a:spcAft>
                <a:spcPts val="600"/>
              </a:spcAft>
            </a:pPr>
            <a:r>
              <a:rPr lang="it-IT" sz="2400" dirty="0">
                <a:solidFill>
                  <a:schemeClr val="accent2">
                    <a:lumMod val="50000"/>
                  </a:schemeClr>
                </a:solidFill>
                <a:latin typeface="Georgia" panose="02040502050405020303" pitchFamily="18" charset="0"/>
              </a:rPr>
              <a:t>Si può allora procedere alla </a:t>
            </a:r>
            <a:r>
              <a:rPr lang="it-IT" sz="2400" u="sng" dirty="0">
                <a:solidFill>
                  <a:schemeClr val="accent2">
                    <a:lumMod val="50000"/>
                  </a:schemeClr>
                </a:solidFill>
                <a:latin typeface="Georgia" panose="02040502050405020303" pitchFamily="18" charset="0"/>
              </a:rPr>
              <a:t>cancellazione</a:t>
            </a:r>
            <a:r>
              <a:rPr lang="it-IT" sz="2400" dirty="0">
                <a:solidFill>
                  <a:schemeClr val="accent2">
                    <a:lumMod val="50000"/>
                  </a:schemeClr>
                </a:solidFill>
                <a:latin typeface="Georgia" panose="02040502050405020303" pitchFamily="18" charset="0"/>
              </a:rPr>
              <a:t> dell’ipoteca.</a:t>
            </a:r>
          </a:p>
        </p:txBody>
      </p:sp>
      <p:sp>
        <p:nvSpPr>
          <p:cNvPr id="9" name="CasellaDiTesto 8"/>
          <p:cNvSpPr txBox="1"/>
          <p:nvPr/>
        </p:nvSpPr>
        <p:spPr>
          <a:xfrm>
            <a:off x="392521" y="2648931"/>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2847, C.C.: “</a:t>
            </a:r>
            <a:r>
              <a:rPr lang="en-US" sz="2000" dirty="0" err="1">
                <a:solidFill>
                  <a:srgbClr val="002060"/>
                </a:solidFill>
                <a:latin typeface="Georgia" charset="0"/>
                <a:ea typeface="Georgia" charset="0"/>
                <a:cs typeface="Georgia" charset="0"/>
              </a:rPr>
              <a:t>L’iscrizione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conserva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per venti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data. </a:t>
            </a:r>
            <a:r>
              <a:rPr lang="en-US" sz="2000" dirty="0" err="1">
                <a:solidFill>
                  <a:srgbClr val="002060"/>
                </a:solidFill>
                <a:latin typeface="Georgia" charset="0"/>
                <a:ea typeface="Georgia" charset="0"/>
                <a:cs typeface="Georgia" charset="0"/>
              </a:rPr>
              <a:t>L’effetto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cessa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l’iscrizione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rinnovata</a:t>
            </a:r>
            <a:r>
              <a:rPr lang="en-US" sz="2000" dirty="0">
                <a:solidFill>
                  <a:srgbClr val="002060"/>
                </a:solidFill>
                <a:latin typeface="Georgia" charset="0"/>
                <a:ea typeface="Georgia" charset="0"/>
                <a:cs typeface="Georgia" charset="0"/>
              </a:rPr>
              <a:t> prima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scada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5675954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Sia il creditore che il debitore possono procedere alla </a:t>
            </a:r>
            <a:r>
              <a:rPr lang="it-IT" sz="2400" u="sng" dirty="0">
                <a:solidFill>
                  <a:schemeClr val="accent2">
                    <a:lumMod val="50000"/>
                  </a:schemeClr>
                </a:solidFill>
                <a:latin typeface="Georgia" panose="02040502050405020303" pitchFamily="18" charset="0"/>
              </a:rPr>
              <a:t>riduzione</a:t>
            </a:r>
            <a:r>
              <a:rPr lang="it-IT" sz="2400" dirty="0">
                <a:solidFill>
                  <a:schemeClr val="accent2">
                    <a:lumMod val="50000"/>
                  </a:schemeClr>
                </a:solidFill>
                <a:latin typeface="Georgia" panose="02040502050405020303" pitchFamily="18" charset="0"/>
              </a:rPr>
              <a:t> di un diritto di ipoteca.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Nel caso in cui si proceda all’espropriazione del bene oggetto di ipoteca, questa può avvenire in danno del debitore o dell’avente causa di costui che medio tempore sia divenuto proprietario del bene. In particolare, chi acquista un bene gravato di ipoteca può subire l’espropriazione oppure: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pagare il debito in virtù del qual era sorta l’ipoteca; 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rilasciare il bene acquistato ai creditori (artt. 2858 e ss. C.C.); 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procedere alla </a:t>
            </a:r>
            <a:r>
              <a:rPr lang="it-IT" sz="2400" u="sng" dirty="0">
                <a:solidFill>
                  <a:schemeClr val="accent2">
                    <a:lumMod val="50000"/>
                  </a:schemeClr>
                </a:solidFill>
                <a:latin typeface="Georgia" panose="02040502050405020303" pitchFamily="18" charset="0"/>
              </a:rPr>
              <a:t>purgazione</a:t>
            </a:r>
            <a:r>
              <a:rPr lang="it-IT" sz="2400" dirty="0">
                <a:solidFill>
                  <a:schemeClr val="accent2">
                    <a:lumMod val="50000"/>
                  </a:schemeClr>
                </a:solidFill>
                <a:latin typeface="Georgia" panose="02040502050405020303" pitchFamily="18" charset="0"/>
              </a:rPr>
              <a:t> delle ipoteche (artt. 2889 e ss. C.C.).</a:t>
            </a:r>
          </a:p>
        </p:txBody>
      </p:sp>
      <p:sp>
        <p:nvSpPr>
          <p:cNvPr id="9" name="CasellaDiTesto 8"/>
          <p:cNvSpPr txBox="1"/>
          <p:nvPr/>
        </p:nvSpPr>
        <p:spPr>
          <a:xfrm>
            <a:off x="392522" y="2245170"/>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2872, C.C.: “1. La </a:t>
            </a:r>
            <a:r>
              <a:rPr lang="en-US" sz="2000" dirty="0" err="1">
                <a:solidFill>
                  <a:srgbClr val="002060"/>
                </a:solidFill>
                <a:latin typeface="Georgia" charset="0"/>
                <a:ea typeface="Georgia" charset="0"/>
                <a:cs typeface="Georgia" charset="0"/>
              </a:rPr>
              <a:t>riduzione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opera </a:t>
            </a:r>
            <a:r>
              <a:rPr lang="en-US" sz="2000" dirty="0" err="1">
                <a:solidFill>
                  <a:srgbClr val="002060"/>
                </a:solidFill>
                <a:latin typeface="Georgia" charset="0"/>
                <a:ea typeface="Georgia" charset="0"/>
                <a:cs typeface="Georgia" charset="0"/>
              </a:rPr>
              <a:t>riducendo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somma</a:t>
            </a:r>
            <a:r>
              <a:rPr lang="en-US" sz="2000" dirty="0">
                <a:solidFill>
                  <a:srgbClr val="002060"/>
                </a:solidFill>
                <a:latin typeface="Georgia" charset="0"/>
                <a:ea typeface="Georgia" charset="0"/>
                <a:cs typeface="Georgia" charset="0"/>
              </a:rPr>
              <a:t> per la quale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l’iscrizione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restringendo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l’iscrizione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soltanto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24738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Obbligazioni di fare o di non fare, ossia di eseguire o no una prestazione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19" y="1938787"/>
            <a:ext cx="1030714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1182, C.C.: “4. </a:t>
            </a:r>
            <a:r>
              <a:rPr lang="en-US" sz="2000" dirty="0" err="1">
                <a:solidFill>
                  <a:srgbClr val="002060"/>
                </a:solidFill>
                <a:latin typeface="Georgia" charset="0"/>
                <a:ea typeface="Georgia" charset="0"/>
                <a:cs typeface="Georgia" charset="0"/>
              </a:rPr>
              <a:t>Negli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ha al tempo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scadenza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19" y="2762835"/>
            <a:ext cx="1030715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2931, C.C.: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obbligo</a:t>
            </a:r>
            <a:r>
              <a:rPr lang="en-US" sz="2000" dirty="0">
                <a:solidFill>
                  <a:srgbClr val="002060"/>
                </a:solidFill>
                <a:latin typeface="Georgia" charset="0"/>
                <a:ea typeface="Georgia" charset="0"/>
                <a:cs typeface="Georgia" charset="0"/>
              </a:rPr>
              <a:t> di fare, </a:t>
            </a:r>
            <a:r>
              <a:rPr lang="en-US" sz="2000" dirty="0" err="1">
                <a:solidFill>
                  <a:srgbClr val="002060"/>
                </a:solidFill>
                <a:latin typeface="Georgia" charset="0"/>
                <a:ea typeface="Georgia" charset="0"/>
                <a:cs typeface="Georgia" charset="0"/>
              </a:rPr>
              <a:t>l’avente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spese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dell’obbligato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procedura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7" y="3575543"/>
            <a:ext cx="1030715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2932, C.C.: “Se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obbligato a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adempie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possibile</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7" y="4696028"/>
            <a:ext cx="1030715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2933, C.C.: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obbligo</a:t>
            </a:r>
            <a:r>
              <a:rPr lang="en-US" sz="2000" dirty="0">
                <a:solidFill>
                  <a:srgbClr val="002060"/>
                </a:solidFill>
                <a:latin typeface="Georgia" charset="0"/>
                <a:ea typeface="Georgia" charset="0"/>
                <a:cs typeface="Georgia" charset="0"/>
              </a:rPr>
              <a:t> di non fare, </a:t>
            </a:r>
            <a:r>
              <a:rPr lang="en-US" sz="2000" dirty="0" err="1">
                <a:solidFill>
                  <a:srgbClr val="002060"/>
                </a:solidFill>
                <a:latin typeface="Georgia" charset="0"/>
                <a:ea typeface="Georgia" charset="0"/>
                <a:cs typeface="Georgia" charset="0"/>
              </a:rPr>
              <a:t>l’avente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distrutto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spese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dell'obbligato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violazione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dell’obbligo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426338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0026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Oltre alle garanzie reali, esistono le </a:t>
            </a:r>
            <a:r>
              <a:rPr lang="it-IT" sz="2400" dirty="0" err="1">
                <a:solidFill>
                  <a:schemeClr val="accent2">
                    <a:lumMod val="50000"/>
                  </a:schemeClr>
                </a:solidFill>
                <a:latin typeface="Georgia" panose="02040502050405020303" pitchFamily="18" charset="0"/>
              </a:rPr>
              <a:t>cc.dd</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garanzie personali</a:t>
            </a:r>
            <a:r>
              <a:rPr lang="it-IT" sz="2400" dirty="0">
                <a:solidFill>
                  <a:schemeClr val="accent2">
                    <a:lumMod val="50000"/>
                  </a:schemeClr>
                </a:solidFill>
                <a:latin typeface="Georgia" panose="02040502050405020303" pitchFamily="18" charset="0"/>
              </a:rPr>
              <a:t>.</a:t>
            </a:r>
          </a:p>
          <a:p>
            <a:pPr algn="l">
              <a:spcBef>
                <a:spcPts val="600"/>
              </a:spcBef>
              <a:spcAft>
                <a:spcPts val="18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Nel caso delle garanzie personali, il garante offre al creditore il diritto di soddisfarsi sul proprio patrimonio, oltre che su quello del debitore garantito.</a:t>
            </a:r>
          </a:p>
          <a:p>
            <a:pPr algn="l">
              <a:spcBef>
                <a:spcPts val="600"/>
              </a:spcBef>
              <a:spcAft>
                <a:spcPts val="600"/>
              </a:spcAft>
            </a:pPr>
            <a:r>
              <a:rPr lang="it-IT" sz="2400" dirty="0">
                <a:solidFill>
                  <a:schemeClr val="accent2">
                    <a:lumMod val="50000"/>
                  </a:schemeClr>
                </a:solidFill>
                <a:latin typeface="Georgia" panose="02040502050405020303" pitchFamily="18" charset="0"/>
              </a:rPr>
              <a:t>Le garanzie personali non sono pubblicizzate e non sono opponibili al terzi. Il creditore che ottenga a suo favore il rilascio di una garanzia personale moltiplica i patrimoni ove può soddisfare il suo diritto ma resta un creditore chirografario sia nei confronti del debitore che del garante.</a:t>
            </a:r>
          </a:p>
        </p:txBody>
      </p:sp>
      <p:sp>
        <p:nvSpPr>
          <p:cNvPr id="9" name="CasellaDiTesto 8"/>
          <p:cNvSpPr txBox="1"/>
          <p:nvPr/>
        </p:nvSpPr>
        <p:spPr>
          <a:xfrm>
            <a:off x="392522" y="1865160"/>
            <a:ext cx="106515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1936, C.C.: “1.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fideiussore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obbligandosi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personalmente</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garantisce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altrui</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9864829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Si può concedere l’ipoteca volontaria mediante dichiarazione unilaterale?</a:t>
            </a:r>
          </a:p>
          <a:p>
            <a:pPr algn="l">
              <a:spcBef>
                <a:spcPts val="600"/>
              </a:spcBef>
              <a:spcAft>
                <a:spcPts val="600"/>
              </a:spcAft>
            </a:pPr>
            <a:r>
              <a:rPr lang="it-IT" sz="2400" dirty="0">
                <a:solidFill>
                  <a:schemeClr val="accent2">
                    <a:lumMod val="50000"/>
                  </a:schemeClr>
                </a:solidFill>
                <a:latin typeface="Georgia" panose="02040502050405020303" pitchFamily="18" charset="0"/>
              </a:rPr>
              <a:t>(a) sì, ma la costituzione deve risultare da scrittura privata o atto pubblico</a:t>
            </a:r>
          </a:p>
          <a:p>
            <a:pPr algn="l">
              <a:spcBef>
                <a:spcPts val="600"/>
              </a:spcBef>
              <a:spcAft>
                <a:spcPts val="600"/>
              </a:spcAft>
            </a:pPr>
            <a:r>
              <a:rPr lang="it-IT" sz="2400" dirty="0">
                <a:solidFill>
                  <a:schemeClr val="accent2">
                    <a:lumMod val="50000"/>
                  </a:schemeClr>
                </a:solidFill>
                <a:latin typeface="Georgia" panose="02040502050405020303" pitchFamily="18" charset="0"/>
              </a:rPr>
              <a:t>(b) solo per testamento</a:t>
            </a:r>
          </a:p>
          <a:p>
            <a:pPr algn="l">
              <a:spcBef>
                <a:spcPts val="600"/>
              </a:spcBef>
              <a:spcAft>
                <a:spcPts val="600"/>
              </a:spcAft>
            </a:pPr>
            <a:r>
              <a:rPr lang="it-IT" sz="2400" dirty="0">
                <a:solidFill>
                  <a:schemeClr val="accent2">
                    <a:lumMod val="50000"/>
                  </a:schemeClr>
                </a:solidFill>
                <a:latin typeface="Georgia" panose="02040502050405020303" pitchFamily="18" charset="0"/>
              </a:rPr>
              <a:t>(c) no, deve essere stipulata mediante un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(d) sì, ma per importi inferiori a centomila euro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24538749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Strumenti</a:t>
            </a:r>
            <a:r>
              <a:rPr lang="en-US" sz="2200" dirty="0">
                <a:solidFill>
                  <a:schemeClr val="accent2">
                    <a:lumMod val="50000"/>
                  </a:schemeClr>
                </a:solidFill>
                <a:latin typeface="Georgia" charset="0"/>
                <a:ea typeface="Georgia" charset="0"/>
                <a:cs typeface="Georgia" charset="0"/>
              </a:rPr>
              <a:t> di </a:t>
            </a:r>
            <a:r>
              <a:rPr lang="en-US" sz="2200" dirty="0" err="1">
                <a:solidFill>
                  <a:schemeClr val="accent2">
                    <a:lumMod val="50000"/>
                  </a:schemeClr>
                </a:solidFill>
                <a:latin typeface="Georgia" charset="0"/>
                <a:ea typeface="Georgia" charset="0"/>
                <a:cs typeface="Georgia" charset="0"/>
              </a:rPr>
              <a:t>tutela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credito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515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L’iscrizione dell’ipoteca conserva il suo effetto</a:t>
            </a:r>
          </a:p>
          <a:p>
            <a:pPr algn="l">
              <a:spcBef>
                <a:spcPts val="600"/>
              </a:spcBef>
              <a:spcAft>
                <a:spcPts val="600"/>
              </a:spcAft>
            </a:pPr>
            <a:r>
              <a:rPr lang="it-IT" sz="2400" dirty="0">
                <a:solidFill>
                  <a:schemeClr val="accent2">
                    <a:lumMod val="50000"/>
                  </a:schemeClr>
                </a:solidFill>
                <a:latin typeface="Georgia" panose="02040502050405020303" pitchFamily="18" charset="0"/>
              </a:rPr>
              <a:t>(a) fino alla scadenza del debito</a:t>
            </a:r>
          </a:p>
          <a:p>
            <a:pPr algn="l">
              <a:spcBef>
                <a:spcPts val="600"/>
              </a:spcBef>
              <a:spcAft>
                <a:spcPts val="600"/>
              </a:spcAft>
            </a:pPr>
            <a:r>
              <a:rPr lang="it-IT" sz="2400" dirty="0">
                <a:solidFill>
                  <a:schemeClr val="accent2">
                    <a:lumMod val="50000"/>
                  </a:schemeClr>
                </a:solidFill>
                <a:latin typeface="Georgia" panose="02040502050405020303" pitchFamily="18" charset="0"/>
              </a:rPr>
              <a:t>(b) per un anno </a:t>
            </a:r>
          </a:p>
          <a:p>
            <a:pPr algn="l">
              <a:spcBef>
                <a:spcPts val="600"/>
              </a:spcBef>
              <a:spcAft>
                <a:spcPts val="600"/>
              </a:spcAft>
            </a:pPr>
            <a:r>
              <a:rPr lang="it-IT" sz="2400" dirty="0">
                <a:solidFill>
                  <a:schemeClr val="accent2">
                    <a:lumMod val="50000"/>
                  </a:schemeClr>
                </a:solidFill>
                <a:latin typeface="Georgia" panose="02040502050405020303" pitchFamily="18" charset="0"/>
              </a:rPr>
              <a:t>(c) per venti anni</a:t>
            </a:r>
          </a:p>
          <a:p>
            <a:pPr algn="l">
              <a:spcBef>
                <a:spcPts val="600"/>
              </a:spcBef>
              <a:spcAft>
                <a:spcPts val="600"/>
              </a:spcAft>
            </a:pPr>
            <a:r>
              <a:rPr lang="it-IT" sz="2400" dirty="0">
                <a:solidFill>
                  <a:schemeClr val="accent2">
                    <a:lumMod val="50000"/>
                  </a:schemeClr>
                </a:solidFill>
                <a:latin typeface="Georgia" panose="02040502050405020303" pitchFamily="18" charset="0"/>
              </a:rPr>
              <a:t>(d) per cinque anni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85198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4120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Tra i seguenti “tipi” di obbligazioni, quali non sono suscettibili di esecuzione in forma specifica?</a:t>
            </a:r>
          </a:p>
          <a:p>
            <a:pPr algn="l">
              <a:spcBef>
                <a:spcPts val="600"/>
              </a:spcBef>
              <a:spcAft>
                <a:spcPts val="600"/>
              </a:spcAft>
            </a:pPr>
            <a:r>
              <a:rPr lang="it-IT" sz="2400" dirty="0">
                <a:solidFill>
                  <a:schemeClr val="accent2">
                    <a:lumMod val="50000"/>
                  </a:schemeClr>
                </a:solidFill>
                <a:latin typeface="Georgia" panose="02040502050405020303" pitchFamily="18" charset="0"/>
              </a:rPr>
              <a:t>(a) le obbligazioni indivisibili</a:t>
            </a:r>
          </a:p>
          <a:p>
            <a:pPr algn="l">
              <a:spcBef>
                <a:spcPts val="600"/>
              </a:spcBef>
              <a:spcAft>
                <a:spcPts val="600"/>
              </a:spcAft>
            </a:pPr>
            <a:r>
              <a:rPr lang="it-IT" sz="2400" dirty="0">
                <a:solidFill>
                  <a:schemeClr val="accent2">
                    <a:lumMod val="50000"/>
                  </a:schemeClr>
                </a:solidFill>
                <a:latin typeface="Georgia" panose="02040502050405020303" pitchFamily="18" charset="0"/>
              </a:rPr>
              <a:t>(b) le obbligazioni restitutorie di cose fungibili</a:t>
            </a:r>
          </a:p>
          <a:p>
            <a:pPr algn="l">
              <a:spcBef>
                <a:spcPts val="600"/>
              </a:spcBef>
              <a:spcAft>
                <a:spcPts val="600"/>
              </a:spcAft>
            </a:pPr>
            <a:r>
              <a:rPr lang="it-IT" sz="2400" dirty="0">
                <a:solidFill>
                  <a:schemeClr val="accent2">
                    <a:lumMod val="50000"/>
                  </a:schemeClr>
                </a:solidFill>
                <a:latin typeface="Georgia" panose="02040502050405020303" pitchFamily="18" charset="0"/>
              </a:rPr>
              <a:t>(c) le obbligazioni di fare infungibili</a:t>
            </a:r>
          </a:p>
          <a:p>
            <a:pPr algn="l">
              <a:spcBef>
                <a:spcPts val="600"/>
              </a:spcBef>
              <a:spcAft>
                <a:spcPts val="600"/>
              </a:spcAft>
            </a:pPr>
            <a:r>
              <a:rPr lang="it-IT" sz="2400" dirty="0">
                <a:solidFill>
                  <a:schemeClr val="accent2">
                    <a:lumMod val="50000"/>
                  </a:schemeClr>
                </a:solidFill>
                <a:latin typeface="Georgia" panose="02040502050405020303" pitchFamily="18" charset="0"/>
              </a:rPr>
              <a:t>(d) le obbligazioni solidali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051536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4120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Se il promissario acquirente si rifiuta di stipulare, alla scadenza convenuta nel preliminare, il contratto definitivo, il promittente venditore potrà:</a:t>
            </a:r>
          </a:p>
          <a:p>
            <a:pPr algn="l">
              <a:spcBef>
                <a:spcPts val="600"/>
              </a:spcBef>
              <a:spcAft>
                <a:spcPts val="600"/>
              </a:spcAft>
            </a:pPr>
            <a:r>
              <a:rPr lang="it-IT" sz="2400" dirty="0">
                <a:solidFill>
                  <a:schemeClr val="accent2">
                    <a:lumMod val="50000"/>
                  </a:schemeClr>
                </a:solidFill>
                <a:latin typeface="Georgia" panose="02040502050405020303" pitchFamily="18" charset="0"/>
              </a:rPr>
              <a:t>(a) ottenere la sottoscrizione forzosa del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(b) ottenere una sentenza che produce gli effetti del contratto non concluso</a:t>
            </a:r>
          </a:p>
          <a:p>
            <a:pPr algn="l">
              <a:spcBef>
                <a:spcPts val="600"/>
              </a:spcBef>
              <a:spcAft>
                <a:spcPts val="600"/>
              </a:spcAft>
            </a:pPr>
            <a:r>
              <a:rPr lang="it-IT" sz="2400" dirty="0">
                <a:solidFill>
                  <a:schemeClr val="accent2">
                    <a:lumMod val="50000"/>
                  </a:schemeClr>
                </a:solidFill>
                <a:latin typeface="Georgia" panose="02040502050405020303" pitchFamily="18" charset="0"/>
              </a:rPr>
              <a:t>(c) chiedere soltanto il risarcimento del danno</a:t>
            </a:r>
          </a:p>
          <a:p>
            <a:pPr algn="l">
              <a:spcBef>
                <a:spcPts val="600"/>
              </a:spcBef>
              <a:spcAft>
                <a:spcPts val="600"/>
              </a:spcAft>
            </a:pPr>
            <a:r>
              <a:rPr lang="it-IT" sz="2400" dirty="0">
                <a:solidFill>
                  <a:schemeClr val="accent2">
                    <a:lumMod val="50000"/>
                  </a:schemeClr>
                </a:solidFill>
                <a:latin typeface="Georgia" panose="02040502050405020303" pitchFamily="18" charset="0"/>
              </a:rPr>
              <a:t>(d) se il termine era essenziale, alla sua scadenza il contratto si ‘trasforma’ in definitivo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2" name="CasellaDiTesto 1"/>
          <p:cNvSpPr txBox="1"/>
          <p:nvPr/>
        </p:nvSpPr>
        <p:spPr>
          <a:xfrm>
            <a:off x="1650670" y="16269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36974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44120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che modo può avvenire l’esecuzione forzata di un obbligo di non fare?</a:t>
            </a:r>
          </a:p>
          <a:p>
            <a:pPr algn="l">
              <a:spcBef>
                <a:spcPts val="600"/>
              </a:spcBef>
              <a:spcAft>
                <a:spcPts val="600"/>
              </a:spcAft>
            </a:pPr>
            <a:r>
              <a:rPr lang="it-IT" sz="2400" dirty="0">
                <a:solidFill>
                  <a:schemeClr val="accent2">
                    <a:lumMod val="50000"/>
                  </a:schemeClr>
                </a:solidFill>
                <a:latin typeface="Georgia" panose="02040502050405020303" pitchFamily="18" charset="0"/>
              </a:rPr>
              <a:t>(a) mediante l’intervento dell’autorità giudiziaria</a:t>
            </a:r>
          </a:p>
          <a:p>
            <a:pPr algn="l">
              <a:spcBef>
                <a:spcPts val="600"/>
              </a:spcBef>
              <a:spcAft>
                <a:spcPts val="600"/>
              </a:spcAft>
            </a:pPr>
            <a:r>
              <a:rPr lang="it-IT" sz="2400" dirty="0">
                <a:solidFill>
                  <a:schemeClr val="accent2">
                    <a:lumMod val="50000"/>
                  </a:schemeClr>
                </a:solidFill>
                <a:latin typeface="Georgia" panose="02040502050405020303" pitchFamily="18" charset="0"/>
              </a:rPr>
              <a:t>(b) distruggendo, a spese dell’obbligato, ciò che è stato fatto in violazione dell’obbligo</a:t>
            </a:r>
          </a:p>
          <a:p>
            <a:pPr algn="l">
              <a:spcBef>
                <a:spcPts val="600"/>
              </a:spcBef>
              <a:spcAft>
                <a:spcPts val="600"/>
              </a:spcAft>
            </a:pPr>
            <a:r>
              <a:rPr lang="it-IT" sz="2400" dirty="0">
                <a:solidFill>
                  <a:schemeClr val="accent2">
                    <a:lumMod val="50000"/>
                  </a:schemeClr>
                </a:solidFill>
                <a:latin typeface="Georgia" panose="02040502050405020303" pitchFamily="18" charset="0"/>
              </a:rPr>
              <a:t>(c) assegnando la proprietà della cosa fatta in violazione dell’obbligo alla parte che subisce l’inadempimento</a:t>
            </a:r>
          </a:p>
          <a:p>
            <a:pPr algn="l">
              <a:spcBef>
                <a:spcPts val="600"/>
              </a:spcBef>
              <a:spcAft>
                <a:spcPts val="600"/>
              </a:spcAft>
            </a:pPr>
            <a:r>
              <a:rPr lang="it-IT" sz="2400" dirty="0">
                <a:solidFill>
                  <a:schemeClr val="accent2">
                    <a:lumMod val="50000"/>
                  </a:schemeClr>
                </a:solidFill>
                <a:latin typeface="Georgia" panose="02040502050405020303" pitchFamily="18" charset="0"/>
              </a:rPr>
              <a:t>(d) l’unico rimedio ammesso è il risarcimento del danno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2" name="CasellaDiTesto 1"/>
          <p:cNvSpPr txBox="1"/>
          <p:nvPr/>
        </p:nvSpPr>
        <p:spPr>
          <a:xfrm>
            <a:off x="1650670" y="16269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88963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Obbligazioni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56840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Una sotto-categoria speciale delle </a:t>
            </a:r>
            <a:r>
              <a:rPr lang="it-IT" sz="2400" u="sng" dirty="0">
                <a:solidFill>
                  <a:schemeClr val="accent2">
                    <a:lumMod val="50000"/>
                  </a:schemeClr>
                </a:solidFill>
                <a:latin typeface="Georgia" panose="02040502050405020303" pitchFamily="18" charset="0"/>
              </a:rPr>
              <a:t>obbligazioni di dare</a:t>
            </a:r>
            <a:r>
              <a:rPr lang="it-IT" sz="2400" dirty="0">
                <a:solidFill>
                  <a:schemeClr val="accent2">
                    <a:lumMod val="50000"/>
                  </a:schemeClr>
                </a:solidFill>
                <a:latin typeface="Georgia" panose="02040502050405020303" pitchFamily="18" charset="0"/>
              </a:rPr>
              <a:t> è quella delle </a:t>
            </a:r>
            <a:r>
              <a:rPr lang="it-IT" sz="2400" u="sng" dirty="0">
                <a:solidFill>
                  <a:schemeClr val="accent2">
                    <a:lumMod val="50000"/>
                  </a:schemeClr>
                </a:solidFill>
                <a:latin typeface="Georgia" panose="02040502050405020303" pitchFamily="18" charset="0"/>
              </a:rPr>
              <a:t>obbligazioni pecuniarie</a:t>
            </a:r>
            <a:r>
              <a:rPr lang="it-IT" sz="2400" dirty="0">
                <a:solidFill>
                  <a:schemeClr val="accent2">
                    <a:lumMod val="50000"/>
                  </a:schemeClr>
                </a:solidFill>
                <a:latin typeface="Georgia" panose="02040502050405020303" pitchFamily="18" charset="0"/>
              </a:rPr>
              <a:t>, che hanno ad oggetto somme di denaro. </a:t>
            </a:r>
          </a:p>
          <a:p>
            <a:pPr algn="l">
              <a:spcBef>
                <a:spcPts val="600"/>
              </a:spcBef>
              <a:spcAft>
                <a:spcPts val="600"/>
              </a:spcAft>
            </a:pPr>
            <a:r>
              <a:rPr lang="it-IT" sz="2400" dirty="0">
                <a:solidFill>
                  <a:schemeClr val="accent2">
                    <a:lumMod val="50000"/>
                  </a:schemeClr>
                </a:solidFill>
                <a:latin typeface="Georgia" panose="02040502050405020303" pitchFamily="18" charset="0"/>
              </a:rPr>
              <a:t>Le obbligazioni pecuniarie possono essere </a:t>
            </a:r>
            <a:r>
              <a:rPr lang="it-IT" sz="2400" u="sng" dirty="0">
                <a:solidFill>
                  <a:schemeClr val="accent2">
                    <a:lumMod val="50000"/>
                  </a:schemeClr>
                </a:solidFill>
                <a:latin typeface="Georgia" panose="02040502050405020303" pitchFamily="18" charset="0"/>
              </a:rPr>
              <a:t>di valuta</a:t>
            </a:r>
            <a:r>
              <a:rPr lang="it-IT" sz="2400" dirty="0">
                <a:solidFill>
                  <a:schemeClr val="accent2">
                    <a:lumMod val="50000"/>
                  </a:schemeClr>
                </a:solidFill>
                <a:latin typeface="Georgia" panose="02040502050405020303" pitchFamily="18" charset="0"/>
              </a:rPr>
              <a:t> (somma determinata) o </a:t>
            </a:r>
            <a:r>
              <a:rPr lang="it-IT" sz="2400" u="sng" dirty="0">
                <a:solidFill>
                  <a:schemeClr val="accent2">
                    <a:lumMod val="50000"/>
                  </a:schemeClr>
                </a:solidFill>
                <a:latin typeface="Georgia" panose="02040502050405020303" pitchFamily="18" charset="0"/>
              </a:rPr>
              <a:t>di valore</a:t>
            </a:r>
            <a:r>
              <a:rPr lang="it-IT" sz="2400" dirty="0">
                <a:solidFill>
                  <a:schemeClr val="accent2">
                    <a:lumMod val="50000"/>
                  </a:schemeClr>
                </a:solidFill>
                <a:latin typeface="Georgia" panose="02040502050405020303" pitchFamily="18" charset="0"/>
              </a:rPr>
              <a:t> (valore determinato). </a:t>
            </a:r>
          </a:p>
          <a:p>
            <a:pPr algn="l">
              <a:spcBef>
                <a:spcPts val="600"/>
              </a:spcBef>
            </a:pPr>
            <a:r>
              <a:rPr lang="it-IT" sz="2400" dirty="0">
                <a:solidFill>
                  <a:schemeClr val="accent2">
                    <a:lumMod val="50000"/>
                  </a:schemeClr>
                </a:solidFill>
                <a:latin typeface="Georgia" panose="02040502050405020303" pitchFamily="18" charset="0"/>
              </a:rPr>
              <a:t>Le obbligazioni pecuniarie di valuta sono liquide, soggette al c.d. principio nominalistico e coercibili coattivamente.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Le obbligazioni pecuniarie di valore non sono liquide, non sono soggetto al principio nominalistico e non sono coercibili coattivamente, almeno fino all’intervento di un giudice.</a:t>
            </a:r>
          </a:p>
        </p:txBody>
      </p:sp>
      <p:sp>
        <p:nvSpPr>
          <p:cNvPr id="10" name="CasellaDiTesto 9"/>
          <p:cNvSpPr txBox="1"/>
          <p:nvPr/>
        </p:nvSpPr>
        <p:spPr>
          <a:xfrm>
            <a:off x="369089" y="4079391"/>
            <a:ext cx="1050871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1277, C.C.: “1. I </a:t>
            </a:r>
            <a:r>
              <a:rPr lang="en-US" sz="2000" dirty="0" err="1">
                <a:solidFill>
                  <a:srgbClr val="002060"/>
                </a:solidFill>
                <a:latin typeface="Georgia" charset="0"/>
                <a:ea typeface="Georgia" charset="0"/>
                <a:cs typeface="Georgia" charset="0"/>
              </a:rPr>
              <a:t>debiti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pecuniari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estinguono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moneta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al tempo del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e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nominale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87313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10581</TotalTime>
  <Words>6268</Words>
  <Application>Microsoft Macintosh PowerPoint</Application>
  <PresentationFormat>Widescreen</PresentationFormat>
  <Paragraphs>398</Paragraphs>
  <Slides>52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52</vt:i4>
      </vt:variant>
    </vt:vector>
  </HeadingPairs>
  <TitlesOfParts>
    <vt:vector size="58" baseType="lpstr">
      <vt:lpstr>Arial</vt:lpstr>
      <vt:lpstr>Calibri</vt:lpstr>
      <vt:lpstr>Georgia</vt:lpstr>
      <vt:lpstr>Trebuchet MS</vt:lpstr>
      <vt:lpstr>Wingdings 3</vt:lpstr>
      <vt:lpstr>Sfaccettatura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General Meeting The Common Core of European Private Law project</dc:title>
  <dc:creator>M</dc:creator>
  <cp:lastModifiedBy>M</cp:lastModifiedBy>
  <cp:revision>205</cp:revision>
  <dcterms:created xsi:type="dcterms:W3CDTF">2014-11-07T15:18:57Z</dcterms:created>
  <dcterms:modified xsi:type="dcterms:W3CDTF">2020-11-06T07:37:44Z</dcterms:modified>
</cp:coreProperties>
</file>