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2" name="Shape 9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96" name="Corpo livello uno…"/>
          <p:cNvSpPr txBox="1"/>
          <p:nvPr>
            <p:ph type="body" sz="half" idx="1"/>
          </p:nvPr>
        </p:nvSpPr>
        <p:spPr>
          <a:xfrm>
            <a:off x="457200" y="1935359"/>
            <a:ext cx="8229241" cy="209340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7" name="PlaceHolder 3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9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06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7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108" name="PlaceHolder 4"/>
          <p:cNvSpPr/>
          <p:nvPr/>
        </p:nvSpPr>
        <p:spPr>
          <a:xfrm>
            <a:off x="457199" y="4228200"/>
            <a:ext cx="40158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109" name="PlaceHolder 5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1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2649601" cy="209340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9" name="PlaceHolder 3"/>
          <p:cNvSpPr/>
          <p:nvPr/>
        </p:nvSpPr>
        <p:spPr>
          <a:xfrm>
            <a:off x="323964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120" name="PlaceHolder 4"/>
          <p:cNvSpPr/>
          <p:nvPr/>
        </p:nvSpPr>
        <p:spPr>
          <a:xfrm>
            <a:off x="602208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121" name="PlaceHolder 5"/>
          <p:cNvSpPr/>
          <p:nvPr/>
        </p:nvSpPr>
        <p:spPr>
          <a:xfrm>
            <a:off x="457199" y="4228200"/>
            <a:ext cx="2649602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122" name="PlaceHolder 6"/>
          <p:cNvSpPr/>
          <p:nvPr/>
        </p:nvSpPr>
        <p:spPr>
          <a:xfrm>
            <a:off x="3239640" y="4228200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123" name="PlaceHolder 7"/>
          <p:cNvSpPr/>
          <p:nvPr>
            <p:ph type="body" sz="quarter" idx="21"/>
          </p:nvPr>
        </p:nvSpPr>
        <p:spPr>
          <a:xfrm>
            <a:off x="6022080" y="4228200"/>
            <a:ext cx="2649601" cy="209340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12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148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PlaceHolder 3"/>
          <p:cNvSpPr/>
          <p:nvPr>
            <p:ph type="body" sz="half" idx="21"/>
          </p:nvPr>
        </p:nvSpPr>
        <p:spPr>
          <a:xfrm>
            <a:off x="4674239" y="1935359"/>
            <a:ext cx="4015800" cy="4388761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1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orpo livello uno…"/>
          <p:cNvSpPr txBox="1"/>
          <p:nvPr>
            <p:ph type="body" idx="1"/>
          </p:nvPr>
        </p:nvSpPr>
        <p:spPr>
          <a:xfrm>
            <a:off x="457200" y="704160"/>
            <a:ext cx="8229241" cy="5297760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183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4" name="PlaceHolder 3"/>
          <p:cNvSpPr/>
          <p:nvPr/>
        </p:nvSpPr>
        <p:spPr>
          <a:xfrm>
            <a:off x="4674239" y="1935359"/>
            <a:ext cx="4015800" cy="43887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185" name="PlaceHolder 4"/>
          <p:cNvSpPr/>
          <p:nvPr>
            <p:ph type="body" sz="quarter" idx="21"/>
          </p:nvPr>
        </p:nvSpPr>
        <p:spPr>
          <a:xfrm>
            <a:off x="457199" y="4228200"/>
            <a:ext cx="40158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1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9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194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5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196" name="PlaceHolder 4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1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205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6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207" name="PlaceHolder 4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2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216" name="Corpo livello uno…"/>
          <p:cNvSpPr txBox="1"/>
          <p:nvPr>
            <p:ph type="body" sz="half" idx="1"/>
          </p:nvPr>
        </p:nvSpPr>
        <p:spPr>
          <a:xfrm>
            <a:off x="457200" y="1935359"/>
            <a:ext cx="822924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7" name="PlaceHolder 3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2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226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7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228" name="PlaceHolder 4"/>
          <p:cNvSpPr/>
          <p:nvPr/>
        </p:nvSpPr>
        <p:spPr>
          <a:xfrm>
            <a:off x="457199" y="4228200"/>
            <a:ext cx="40158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229" name="PlaceHolder 5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2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23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264960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9" name="PlaceHolder 3"/>
          <p:cNvSpPr/>
          <p:nvPr/>
        </p:nvSpPr>
        <p:spPr>
          <a:xfrm>
            <a:off x="323964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240" name="PlaceHolder 4"/>
          <p:cNvSpPr/>
          <p:nvPr/>
        </p:nvSpPr>
        <p:spPr>
          <a:xfrm>
            <a:off x="602208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241" name="PlaceHolder 5"/>
          <p:cNvSpPr/>
          <p:nvPr/>
        </p:nvSpPr>
        <p:spPr>
          <a:xfrm>
            <a:off x="457199" y="4228200"/>
            <a:ext cx="2649602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242" name="PlaceHolder 6"/>
          <p:cNvSpPr/>
          <p:nvPr/>
        </p:nvSpPr>
        <p:spPr>
          <a:xfrm>
            <a:off x="3239640" y="4228200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243" name="PlaceHolder 7"/>
          <p:cNvSpPr/>
          <p:nvPr>
            <p:ph type="body" sz="quarter" idx="21"/>
          </p:nvPr>
        </p:nvSpPr>
        <p:spPr>
          <a:xfrm>
            <a:off x="6022080" y="4228200"/>
            <a:ext cx="26496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24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55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253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4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5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4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67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265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68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269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8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81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279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2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283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95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293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4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6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297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8" name="PlaceHolder 3"/>
          <p:cNvSpPr/>
          <p:nvPr>
            <p:ph type="body" sz="half" idx="21"/>
          </p:nvPr>
        </p:nvSpPr>
        <p:spPr>
          <a:xfrm>
            <a:off x="4674239" y="1935359"/>
            <a:ext cx="4015800" cy="4388761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2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10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308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11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3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28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ed Tex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0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23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321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2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24" name="Corpo livello uno…"/>
          <p:cNvSpPr txBox="1"/>
          <p:nvPr>
            <p:ph type="body" idx="1"/>
          </p:nvPr>
        </p:nvSpPr>
        <p:spPr>
          <a:xfrm>
            <a:off x="457200" y="704160"/>
            <a:ext cx="8229241" cy="5297760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and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3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36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334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5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3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33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39" name="PlaceHolder 3"/>
          <p:cNvSpPr/>
          <p:nvPr/>
        </p:nvSpPr>
        <p:spPr>
          <a:xfrm>
            <a:off x="4674239" y="1935359"/>
            <a:ext cx="4015800" cy="43887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340" name="PlaceHolder 4"/>
          <p:cNvSpPr/>
          <p:nvPr>
            <p:ph type="body" sz="quarter" idx="21"/>
          </p:nvPr>
        </p:nvSpPr>
        <p:spPr>
          <a:xfrm>
            <a:off x="457199" y="4228200"/>
            <a:ext cx="40158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3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Content and 2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9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52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350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1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53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354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5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356" name="PlaceHolder 4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35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over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65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68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366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7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69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370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1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372" name="PlaceHolder 4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37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 over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1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84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382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3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85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386" name="Corpo livello uno…"/>
          <p:cNvSpPr txBox="1"/>
          <p:nvPr>
            <p:ph type="body" sz="half" idx="1"/>
          </p:nvPr>
        </p:nvSpPr>
        <p:spPr>
          <a:xfrm>
            <a:off x="457200" y="1935359"/>
            <a:ext cx="822924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7" name="PlaceHolder 3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3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4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6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99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397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8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00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401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2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403" name="PlaceHolder 4"/>
          <p:cNvSpPr/>
          <p:nvPr/>
        </p:nvSpPr>
        <p:spPr>
          <a:xfrm>
            <a:off x="457199" y="4228200"/>
            <a:ext cx="40158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404" name="PlaceHolder 5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4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3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16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414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15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1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41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264960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9" name="PlaceHolder 3"/>
          <p:cNvSpPr/>
          <p:nvPr/>
        </p:nvSpPr>
        <p:spPr>
          <a:xfrm>
            <a:off x="323964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420" name="PlaceHolder 4"/>
          <p:cNvSpPr/>
          <p:nvPr/>
        </p:nvSpPr>
        <p:spPr>
          <a:xfrm>
            <a:off x="602208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421" name="PlaceHolder 5"/>
          <p:cNvSpPr/>
          <p:nvPr/>
        </p:nvSpPr>
        <p:spPr>
          <a:xfrm>
            <a:off x="457199" y="4228200"/>
            <a:ext cx="2649602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422" name="PlaceHolder 6"/>
          <p:cNvSpPr/>
          <p:nvPr/>
        </p:nvSpPr>
        <p:spPr>
          <a:xfrm>
            <a:off x="3239640" y="4228200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423" name="PlaceHolder 7"/>
          <p:cNvSpPr/>
          <p:nvPr>
            <p:ph type="body" sz="quarter" idx="21"/>
          </p:nvPr>
        </p:nvSpPr>
        <p:spPr>
          <a:xfrm>
            <a:off x="6022080" y="4228200"/>
            <a:ext cx="26496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42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2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35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433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34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3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44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47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445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46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48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449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8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61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459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0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62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463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7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" name="PlaceHolder 3"/>
          <p:cNvSpPr/>
          <p:nvPr>
            <p:ph type="body" sz="half" idx="21"/>
          </p:nvPr>
        </p:nvSpPr>
        <p:spPr>
          <a:xfrm>
            <a:off x="4674239" y="1935359"/>
            <a:ext cx="4015800" cy="4388761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3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2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75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473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4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76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477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78" name="PlaceHolder 3"/>
          <p:cNvSpPr/>
          <p:nvPr>
            <p:ph type="body" sz="half" idx="21"/>
          </p:nvPr>
        </p:nvSpPr>
        <p:spPr>
          <a:xfrm>
            <a:off x="4674239" y="1935359"/>
            <a:ext cx="4015800" cy="4388761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47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7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90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488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9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91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4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ed Tex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0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03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501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2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04" name="Corpo livello uno…"/>
          <p:cNvSpPr txBox="1"/>
          <p:nvPr>
            <p:ph type="body" idx="1"/>
          </p:nvPr>
        </p:nvSpPr>
        <p:spPr>
          <a:xfrm>
            <a:off x="457200" y="704160"/>
            <a:ext cx="8229241" cy="5297760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and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13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16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514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15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1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51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19" name="PlaceHolder 3"/>
          <p:cNvSpPr/>
          <p:nvPr/>
        </p:nvSpPr>
        <p:spPr>
          <a:xfrm>
            <a:off x="4674239" y="1935359"/>
            <a:ext cx="4015800" cy="43887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520" name="PlaceHolder 4"/>
          <p:cNvSpPr/>
          <p:nvPr>
            <p:ph type="body" sz="quarter" idx="21"/>
          </p:nvPr>
        </p:nvSpPr>
        <p:spPr>
          <a:xfrm>
            <a:off x="457199" y="4228200"/>
            <a:ext cx="40158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5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Content and 2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9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32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530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1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33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534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35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536" name="PlaceHolder 4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5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over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5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48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546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7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49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550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1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552" name="PlaceHolder 4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5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 over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61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64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562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3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65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566" name="Corpo livello uno…"/>
          <p:cNvSpPr txBox="1"/>
          <p:nvPr>
            <p:ph type="body" sz="half" idx="1"/>
          </p:nvPr>
        </p:nvSpPr>
        <p:spPr>
          <a:xfrm>
            <a:off x="457200" y="1935359"/>
            <a:ext cx="822924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7" name="PlaceHolder 3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5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4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6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79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577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8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80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581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2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583" name="PlaceHolder 4"/>
          <p:cNvSpPr/>
          <p:nvPr/>
        </p:nvSpPr>
        <p:spPr>
          <a:xfrm>
            <a:off x="457199" y="4228200"/>
            <a:ext cx="40158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584" name="PlaceHolder 5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5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3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96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594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95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9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59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264960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99" name="PlaceHolder 3"/>
          <p:cNvSpPr/>
          <p:nvPr/>
        </p:nvSpPr>
        <p:spPr>
          <a:xfrm>
            <a:off x="323964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600" name="PlaceHolder 4"/>
          <p:cNvSpPr/>
          <p:nvPr/>
        </p:nvSpPr>
        <p:spPr>
          <a:xfrm>
            <a:off x="602208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601" name="PlaceHolder 5"/>
          <p:cNvSpPr/>
          <p:nvPr/>
        </p:nvSpPr>
        <p:spPr>
          <a:xfrm>
            <a:off x="457199" y="4228200"/>
            <a:ext cx="2649602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602" name="PlaceHolder 6"/>
          <p:cNvSpPr/>
          <p:nvPr/>
        </p:nvSpPr>
        <p:spPr>
          <a:xfrm>
            <a:off x="3239640" y="4228200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603" name="PlaceHolder 7"/>
          <p:cNvSpPr/>
          <p:nvPr>
            <p:ph type="body" sz="quarter" idx="21"/>
          </p:nvPr>
        </p:nvSpPr>
        <p:spPr>
          <a:xfrm>
            <a:off x="6022080" y="4228200"/>
            <a:ext cx="26496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6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2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15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613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4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24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27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625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26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28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629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8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41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639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40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42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643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4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52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55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653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4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56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657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58" name="PlaceHolder 3"/>
          <p:cNvSpPr/>
          <p:nvPr>
            <p:ph type="body" sz="half" idx="21"/>
          </p:nvPr>
        </p:nvSpPr>
        <p:spPr>
          <a:xfrm>
            <a:off x="4674239" y="1935359"/>
            <a:ext cx="4015800" cy="4388761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6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67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70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668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9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71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67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ed Tex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0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83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681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82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84" name="Corpo livello uno…"/>
          <p:cNvSpPr txBox="1"/>
          <p:nvPr>
            <p:ph type="body" idx="1"/>
          </p:nvPr>
        </p:nvSpPr>
        <p:spPr>
          <a:xfrm>
            <a:off x="457200" y="704160"/>
            <a:ext cx="8229241" cy="5297760"/>
          </a:xfrm>
          <a:prstGeom prst="rect">
            <a:avLst/>
          </a:prstGeom>
        </p:spPr>
        <p:txBody>
          <a:bodyPr anchor="ctr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and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93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96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694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95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9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69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99" name="PlaceHolder 3"/>
          <p:cNvSpPr/>
          <p:nvPr/>
        </p:nvSpPr>
        <p:spPr>
          <a:xfrm>
            <a:off x="4674239" y="1935359"/>
            <a:ext cx="4015800" cy="43887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00" name="PlaceHolder 4"/>
          <p:cNvSpPr/>
          <p:nvPr>
            <p:ph type="body" sz="quarter" idx="21"/>
          </p:nvPr>
        </p:nvSpPr>
        <p:spPr>
          <a:xfrm>
            <a:off x="457199" y="4228200"/>
            <a:ext cx="40158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7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Content and 2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09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12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710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11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13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714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15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16" name="PlaceHolder 4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7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over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25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28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726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7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29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730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31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32" name="PlaceHolder 4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73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Content over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1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44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742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3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45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746" name="Corpo livello uno…"/>
          <p:cNvSpPr txBox="1"/>
          <p:nvPr>
            <p:ph type="body" sz="half" idx="1"/>
          </p:nvPr>
        </p:nvSpPr>
        <p:spPr>
          <a:xfrm>
            <a:off x="457200" y="1935359"/>
            <a:ext cx="822924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7" name="PlaceHolder 3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74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4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56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59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757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8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60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761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2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63" name="PlaceHolder 4"/>
          <p:cNvSpPr/>
          <p:nvPr/>
        </p:nvSpPr>
        <p:spPr>
          <a:xfrm>
            <a:off x="457199" y="4228200"/>
            <a:ext cx="40158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64" name="PlaceHolder 5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7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rpo livello uno…"/>
          <p:cNvSpPr txBox="1"/>
          <p:nvPr>
            <p:ph type="body" idx="1"/>
          </p:nvPr>
        </p:nvSpPr>
        <p:spPr>
          <a:xfrm>
            <a:off x="457200" y="704160"/>
            <a:ext cx="8229241" cy="5297760"/>
          </a:xfrm>
          <a:prstGeom prst="rect">
            <a:avLst/>
          </a:prstGeom>
        </p:spPr>
        <p:txBody>
          <a:bodyPr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bg>
      <p:bgPr>
        <a:gradFill flip="none" rotWithShape="1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-9361" y="-7201"/>
            <a:ext cx="9162721" cy="104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" y="66"/>
                </a:moveTo>
                <a:lnTo>
                  <a:pt x="9513" y="0"/>
                </a:lnTo>
                <a:cubicBezTo>
                  <a:pt x="10276" y="3326"/>
                  <a:pt x="14325" y="12084"/>
                  <a:pt x="16368" y="12084"/>
                </a:cubicBezTo>
                <a:cubicBezTo>
                  <a:pt x="18412" y="12084"/>
                  <a:pt x="20679" y="5005"/>
                  <a:pt x="21578" y="1811"/>
                </a:cubicBezTo>
                <a:lnTo>
                  <a:pt x="21600" y="7013"/>
                </a:lnTo>
                <a:cubicBezTo>
                  <a:pt x="21218" y="8462"/>
                  <a:pt x="18771" y="14521"/>
                  <a:pt x="16099" y="14455"/>
                </a:cubicBezTo>
                <a:cubicBezTo>
                  <a:pt x="13427" y="14389"/>
                  <a:pt x="8252" y="5433"/>
                  <a:pt x="5568" y="6618"/>
                </a:cubicBezTo>
                <a:cubicBezTo>
                  <a:pt x="2807" y="6882"/>
                  <a:pt x="1010" y="15871"/>
                  <a:pt x="0" y="21600"/>
                </a:cubicBezTo>
                <a:lnTo>
                  <a:pt x="22" y="66"/>
                </a:lnTo>
                <a:close/>
              </a:path>
            </a:pathLst>
          </a:custGeom>
          <a:gradFill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3" name="CustomShape 2"/>
          <p:cNvSpPr/>
          <p:nvPr/>
        </p:nvSpPr>
        <p:spPr>
          <a:xfrm>
            <a:off x="4381559" y="-7200"/>
            <a:ext cx="4762081" cy="6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2" fill="norm" stroke="1" extrusionOk="0">
                <a:moveTo>
                  <a:pt x="0" y="0"/>
                </a:moveTo>
                <a:cubicBezTo>
                  <a:pt x="1253" y="3703"/>
                  <a:pt x="8410" y="19349"/>
                  <a:pt x="12010" y="20475"/>
                </a:cubicBezTo>
                <a:cubicBezTo>
                  <a:pt x="15610" y="21600"/>
                  <a:pt x="20002" y="10128"/>
                  <a:pt x="21600" y="6752"/>
                </a:cubicBezTo>
                <a:lnTo>
                  <a:pt x="21600" y="2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76" name="Group 3"/>
          <p:cNvGrpSpPr/>
          <p:nvPr/>
        </p:nvGrpSpPr>
        <p:grpSpPr>
          <a:xfrm>
            <a:off x="-28989" y="-16675"/>
            <a:ext cx="9196614" cy="1058399"/>
            <a:chOff x="0" y="0"/>
            <a:chExt cx="9196612" cy="1058397"/>
          </a:xfrm>
        </p:grpSpPr>
        <p:sp>
          <p:nvSpPr>
            <p:cNvPr id="774" name="CustomShape 4"/>
            <p:cNvSpPr/>
            <p:nvPr/>
          </p:nvSpPr>
          <p:spPr>
            <a:xfrm rot="21435601">
              <a:off x="9607" y="218650"/>
              <a:ext cx="9162721" cy="62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0" fill="norm" stroke="1" extrusionOk="0">
                  <a:moveTo>
                    <a:pt x="0" y="19778"/>
                  </a:moveTo>
                  <a:cubicBezTo>
                    <a:pt x="1055" y="15110"/>
                    <a:pt x="3454" y="5630"/>
                    <a:pt x="6017" y="5774"/>
                  </a:cubicBezTo>
                  <a:cubicBezTo>
                    <a:pt x="8581" y="5917"/>
                    <a:pt x="12783" y="21600"/>
                    <a:pt x="15380" y="20638"/>
                  </a:cubicBezTo>
                  <a:cubicBezTo>
                    <a:pt x="17978" y="19675"/>
                    <a:pt x="20305" y="4300"/>
                    <a:pt x="21600" y="0"/>
                  </a:cubicBezTo>
                </a:path>
              </a:pathLst>
            </a:custGeom>
            <a:noFill/>
            <a:ln w="10795" cap="flat">
              <a:solidFill>
                <a:srgbClr val="09B7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75" name="CustomShape 5"/>
            <p:cNvSpPr/>
            <p:nvPr/>
          </p:nvSpPr>
          <p:spPr>
            <a:xfrm rot="21435601">
              <a:off x="14409" y="292087"/>
              <a:ext cx="9175321" cy="50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82" fill="norm" stroke="1" extrusionOk="0">
                  <a:moveTo>
                    <a:pt x="0" y="18514"/>
                  </a:moveTo>
                  <a:cubicBezTo>
                    <a:pt x="1023" y="16364"/>
                    <a:pt x="3563" y="5413"/>
                    <a:pt x="6136" y="5767"/>
                  </a:cubicBezTo>
                  <a:cubicBezTo>
                    <a:pt x="8710" y="6121"/>
                    <a:pt x="12864" y="21600"/>
                    <a:pt x="15441" y="20639"/>
                  </a:cubicBezTo>
                  <a:cubicBezTo>
                    <a:pt x="18019" y="19678"/>
                    <a:pt x="20319" y="430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77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>
              <a:lnSpc>
                <a:spcPct val="90000"/>
              </a:lnSpc>
              <a:defRPr spc="0"/>
            </a:lvl1pPr>
          </a:lstStyle>
          <a:p>
            <a:pPr/>
            <a:r>
              <a:t>Titolo Testo</a:t>
            </a:r>
          </a:p>
        </p:txBody>
      </p:sp>
      <p:sp>
        <p:nvSpPr>
          <p:cNvPr id="778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2649601" cy="2093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2pPr>
            <a:lvl3pPr marL="1234439" indent="-320039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79" name="PlaceHolder 3"/>
          <p:cNvSpPr/>
          <p:nvPr/>
        </p:nvSpPr>
        <p:spPr>
          <a:xfrm>
            <a:off x="323964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80" name="PlaceHolder 4"/>
          <p:cNvSpPr/>
          <p:nvPr/>
        </p:nvSpPr>
        <p:spPr>
          <a:xfrm>
            <a:off x="6022080" y="1935359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81" name="PlaceHolder 5"/>
          <p:cNvSpPr/>
          <p:nvPr/>
        </p:nvSpPr>
        <p:spPr>
          <a:xfrm>
            <a:off x="457199" y="4228200"/>
            <a:ext cx="2649602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82" name="PlaceHolder 6"/>
          <p:cNvSpPr/>
          <p:nvPr/>
        </p:nvSpPr>
        <p:spPr>
          <a:xfrm>
            <a:off x="3239640" y="4228200"/>
            <a:ext cx="2649601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</a:p>
        </p:txBody>
      </p:sp>
      <p:sp>
        <p:nvSpPr>
          <p:cNvPr id="783" name="PlaceHolder 7"/>
          <p:cNvSpPr/>
          <p:nvPr>
            <p:ph type="body" sz="quarter" idx="21"/>
          </p:nvPr>
        </p:nvSpPr>
        <p:spPr>
          <a:xfrm>
            <a:off x="6022080" y="4228200"/>
            <a:ext cx="2649601" cy="209340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pc="0" sz="2800"/>
            </a:pPr>
          </a:p>
        </p:txBody>
      </p:sp>
      <p:sp>
        <p:nvSpPr>
          <p:cNvPr id="7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olo Testo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685800">
              <a:lnSpc>
                <a:spcPct val="90000"/>
              </a:lnSpc>
              <a:defRPr spc="0"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92" name="Corpo livello uno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1pPr>
            <a:lvl2pPr marL="0" indent="3429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2pPr>
            <a:lvl3pPr marL="0" indent="6858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3pPr>
            <a:lvl4pPr marL="0" indent="10287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4pPr>
            <a:lvl5pPr marL="0" indent="13716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93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itolo Testo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01" name="Corpo livello uno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1pPr>
            <a:lvl2pPr marL="542925" indent="-200025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2pPr>
            <a:lvl3pPr marL="925830" indent="-24003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3pPr>
            <a:lvl4pPr marL="13056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4pPr>
            <a:lvl5pPr marL="16485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02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olo Testo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10" name="Corpo livello uno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1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itolo Testo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19" name="Corpo livello uno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1pPr>
            <a:lvl2pPr marL="542925" indent="-200025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2pPr>
            <a:lvl3pPr marL="925830" indent="-24003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3pPr>
            <a:lvl4pPr marL="13056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4pPr>
            <a:lvl5pPr marL="16485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0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Titolo Testo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28" name="Corpo livello uno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9" name="Segnaposto testo 4"/>
          <p:cNvSpPr/>
          <p:nvPr>
            <p:ph type="body" sz="quarter" idx="21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30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Titolo Testo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38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olo Testo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53" name="Corpo livello uno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1pPr>
            <a:lvl2pPr marL="538842" indent="-195942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2pPr>
            <a:lvl3pPr marL="914400" indent="-22860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3pPr>
            <a:lvl4pPr marL="1303019" indent="-274319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4pPr>
            <a:lvl5pPr marL="1645920" indent="-27432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4" name="Segnaposto testo 3"/>
          <p:cNvSpPr/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55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itolo Testo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63" name="Segnaposto immagine 2"/>
          <p:cNvSpPr/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4" name="Corpo livello uno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5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63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4" name="PlaceHolder 3"/>
          <p:cNvSpPr/>
          <p:nvPr/>
        </p:nvSpPr>
        <p:spPr>
          <a:xfrm>
            <a:off x="4674239" y="1935359"/>
            <a:ext cx="4015800" cy="438876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65" name="PlaceHolder 4"/>
          <p:cNvSpPr/>
          <p:nvPr>
            <p:ph type="body" sz="quarter" idx="21"/>
          </p:nvPr>
        </p:nvSpPr>
        <p:spPr>
          <a:xfrm>
            <a:off x="457199" y="4228200"/>
            <a:ext cx="4015801" cy="209340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73" name="Corpo livello uno…"/>
          <p:cNvSpPr txBox="1"/>
          <p:nvPr>
            <p:ph type="body" idx="1"/>
          </p:nvPr>
        </p:nvSpPr>
        <p:spPr>
          <a:xfrm>
            <a:off x="457200" y="1935359"/>
            <a:ext cx="8229241" cy="4388761"/>
          </a:xfrm>
          <a:prstGeom prst="rect">
            <a:avLst/>
          </a:prstGeom>
        </p:spPr>
        <p:txBody>
          <a:bodyPr anchor="ctr"/>
          <a:lstStyle>
            <a:lvl1pPr marL="171450" indent="-17145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1pPr>
            <a:lvl2pPr marL="542925" indent="-200025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2pPr>
            <a:lvl3pPr marL="925830" indent="-24003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3pPr>
            <a:lvl4pPr marL="13056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4pPr>
            <a:lvl5pPr marL="16485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itolo Testo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685800">
              <a:lnSpc>
                <a:spcPct val="90000"/>
              </a:lnSpc>
              <a:defRPr spc="0"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82" name="Corpo livello uno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1pPr>
            <a:lvl2pPr marL="0" indent="3429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2pPr>
            <a:lvl3pPr marL="0" indent="6858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3pPr>
            <a:lvl4pPr marL="0" indent="10287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4pPr>
            <a:lvl5pPr marL="0" indent="1371600" algn="ctr" defTabSz="685800">
              <a:spcBef>
                <a:spcPts val="700"/>
              </a:spcBef>
              <a:buClrTx/>
              <a:buSzTx/>
              <a:buNone/>
              <a:defRPr spc="0" sz="1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3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itolo Testo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91" name="Corpo livello uno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1pPr>
            <a:lvl2pPr marL="542925" indent="-200025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2pPr>
            <a:lvl3pPr marL="925830" indent="-24003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3pPr>
            <a:lvl4pPr marL="13056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4pPr>
            <a:lvl5pPr marL="16485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92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Titolo Testo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00" name="Corpo livello uno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685800">
              <a:spcBef>
                <a:spcPts val="700"/>
              </a:spcBef>
              <a:buClrTx/>
              <a:buSzTx/>
              <a:buNone/>
              <a:defRPr spc="0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01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itolo Testo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09" name="Corpo livello uno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1pPr>
            <a:lvl2pPr marL="542925" indent="-200025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2pPr>
            <a:lvl3pPr marL="925830" indent="-24003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3pPr>
            <a:lvl4pPr marL="13056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4pPr>
            <a:lvl5pPr marL="1648557" indent="-276957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0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itolo Testo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18" name="Corpo livello uno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9" name="Segnaposto testo 4"/>
          <p:cNvSpPr/>
          <p:nvPr>
            <p:ph type="body" sz="quarter" idx="21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 defTabSz="685800">
              <a:spcBef>
                <a:spcPts val="700"/>
              </a:spcBef>
              <a:buClrTx/>
              <a:buSzTx/>
              <a:buNone/>
              <a:defRPr b="1" spc="0"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0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itolo Testo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28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itolo Testo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43" name="Corpo livello uno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45719" tIns="45719" rIns="45719" bIns="45719"/>
          <a:lstStyle>
            <a:lvl1pPr marL="171450" indent="-17145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1pPr>
            <a:lvl2pPr marL="538842" indent="-195942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2pPr>
            <a:lvl3pPr marL="914400" indent="-22860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3pPr>
            <a:lvl4pPr marL="1303019" indent="-274319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4pPr>
            <a:lvl5pPr marL="1645920" indent="-274320" defTabSz="685800">
              <a:spcBef>
                <a:spcPts val="700"/>
              </a:spcBef>
              <a:buClrTx/>
              <a:buSzPct val="100000"/>
              <a:buFont typeface="Arial"/>
              <a:buChar char="•"/>
              <a:defRPr spc="0"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4" name="Segnaposto testo 3"/>
          <p:cNvSpPr/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5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itolo Testo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 defTabSz="685800">
              <a:lnSpc>
                <a:spcPct val="90000"/>
              </a:lnSpc>
              <a:defRPr spc="0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53" name="Segnaposto immagine 2"/>
          <p:cNvSpPr/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54" name="Corpo livello uno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685800">
              <a:spcBef>
                <a:spcPts val="700"/>
              </a:spcBef>
              <a:buClrTx/>
              <a:buSzTx/>
              <a:buNone/>
              <a:defRPr spc="0" sz="1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5" name="Numero diapositiva"/>
          <p:cNvSpPr txBox="1"/>
          <p:nvPr>
            <p:ph type="sldNum" sz="quarter" idx="2"/>
          </p:nvPr>
        </p:nvSpPr>
        <p:spPr>
          <a:xfrm>
            <a:off x="8281685" y="6404293"/>
            <a:ext cx="233665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74" name="Corpo livello uno…"/>
          <p:cNvSpPr txBox="1"/>
          <p:nvPr>
            <p:ph type="body" sz="half" idx="1"/>
          </p:nvPr>
        </p:nvSpPr>
        <p:spPr>
          <a:xfrm>
            <a:off x="457200" y="1935359"/>
            <a:ext cx="4015800" cy="438876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5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76" name="PlaceHolder 4"/>
          <p:cNvSpPr/>
          <p:nvPr>
            <p:ph type="body" sz="quarter" idx="21"/>
          </p:nvPr>
        </p:nvSpPr>
        <p:spPr>
          <a:xfrm>
            <a:off x="4674239" y="4228200"/>
            <a:ext cx="4015800" cy="209340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7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olo Testo"/>
          <p:cNvSpPr txBox="1"/>
          <p:nvPr>
            <p:ph type="title"/>
          </p:nvPr>
        </p:nvSpPr>
        <p:spPr>
          <a:xfrm>
            <a:off x="457200" y="704160"/>
            <a:ext cx="8229241" cy="114264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85" name="Corpo livello uno…"/>
          <p:cNvSpPr txBox="1"/>
          <p:nvPr>
            <p:ph type="body" sz="quarter" idx="1"/>
          </p:nvPr>
        </p:nvSpPr>
        <p:spPr>
          <a:xfrm>
            <a:off x="457200" y="1935359"/>
            <a:ext cx="4015800" cy="2093401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PlaceHolder 3"/>
          <p:cNvSpPr/>
          <p:nvPr/>
        </p:nvSpPr>
        <p:spPr>
          <a:xfrm>
            <a:off x="4674239" y="1935359"/>
            <a:ext cx="4015800" cy="2093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400"/>
              </a:spcBef>
              <a:buClr>
                <a:schemeClr val="accent3">
                  <a:lumOff val="44000"/>
                </a:schemeClr>
              </a:buClr>
              <a:buSzPct val="45000"/>
              <a:buChar char="●"/>
              <a:defRPr spc="-100" sz="3200"/>
            </a:pPr>
          </a:p>
        </p:txBody>
      </p:sp>
      <p:sp>
        <p:nvSpPr>
          <p:cNvPr id="87" name="PlaceHolder 4"/>
          <p:cNvSpPr/>
          <p:nvPr>
            <p:ph type="body" sz="half" idx="21"/>
          </p:nvPr>
        </p:nvSpPr>
        <p:spPr>
          <a:xfrm>
            <a:off x="457199" y="4228200"/>
            <a:ext cx="8229242" cy="209340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</a:p>
        </p:txBody>
      </p:sp>
      <p:sp>
        <p:nvSpPr>
          <p:cNvPr id="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2F"/>
            </a:gs>
            <a:gs pos="100000">
              <a:srgbClr val="00006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pc="-1"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31999" marR="0" indent="-323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45000"/>
        <a:buFontTx/>
        <a:buChar char="●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971999" marR="0" indent="-431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75000"/>
        <a:buFontTx/>
        <a:buChar char="−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468799" marR="0" indent="-4608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45000"/>
        <a:buFontTx/>
        <a:buChar char="●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857599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75000"/>
        <a:buFontTx/>
        <a:buChar char="−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89599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45000"/>
        <a:buFontTx/>
        <a:buChar char="●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721599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45000"/>
        <a:buFontTx/>
        <a:buChar char="●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53599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45000"/>
        <a:buFontTx/>
        <a:buChar char="●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100000"/>
        <a:buFontTx/>
        <a:buChar char="•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chemeClr val="accent3">
            <a:lumOff val="44000"/>
          </a:schemeClr>
        </a:buClr>
        <a:buSzPct val="100000"/>
        <a:buFontTx/>
        <a:buChar char="•"/>
        <a:tabLst/>
        <a:defRPr b="0" baseline="0" cap="none" i="0" spc="-1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hyperlink" Target="http://www.youtube.com/watch?v=w6OTFKACT2w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7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CustomShape 1"/>
          <p:cNvSpPr/>
          <p:nvPr/>
        </p:nvSpPr>
        <p:spPr>
          <a:xfrm>
            <a:off x="35640" y="960480"/>
            <a:ext cx="9036000" cy="117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1899" y="14400"/>
                </a:lnTo>
                <a:lnTo>
                  <a:pt x="11899" y="18000"/>
                </a:lnTo>
                <a:lnTo>
                  <a:pt x="12447" y="18000"/>
                </a:lnTo>
                <a:lnTo>
                  <a:pt x="10800" y="21600"/>
                </a:lnTo>
                <a:lnTo>
                  <a:pt x="9153" y="18000"/>
                </a:lnTo>
                <a:lnTo>
                  <a:pt x="9701" y="18000"/>
                </a:lnTo>
                <a:lnTo>
                  <a:pt x="9701" y="14400"/>
                </a:lnTo>
                <a:lnTo>
                  <a:pt x="0" y="14400"/>
                </a:lnTo>
                <a:close/>
              </a:path>
            </a:pathLst>
          </a:cu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5" name="CustomShape 2"/>
          <p:cNvSpPr/>
          <p:nvPr/>
        </p:nvSpPr>
        <p:spPr>
          <a:xfrm>
            <a:off x="1593360" y="2276639"/>
            <a:ext cx="5714641" cy="1150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2501" y="14400"/>
                </a:lnTo>
                <a:lnTo>
                  <a:pt x="12501" y="18000"/>
                </a:lnTo>
                <a:lnTo>
                  <a:pt x="14201" y="18000"/>
                </a:lnTo>
                <a:lnTo>
                  <a:pt x="10800" y="21600"/>
                </a:lnTo>
                <a:lnTo>
                  <a:pt x="7399" y="18000"/>
                </a:lnTo>
                <a:lnTo>
                  <a:pt x="9099" y="18000"/>
                </a:lnTo>
                <a:lnTo>
                  <a:pt x="9099" y="14400"/>
                </a:lnTo>
                <a:lnTo>
                  <a:pt x="0" y="14400"/>
                </a:lnTo>
                <a:close/>
              </a:path>
            </a:pathLst>
          </a:custGeom>
          <a:ln w="762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6" name="CustomShape 3"/>
          <p:cNvSpPr/>
          <p:nvPr/>
        </p:nvSpPr>
        <p:spPr>
          <a:xfrm>
            <a:off x="1521360" y="3644999"/>
            <a:ext cx="5714641" cy="647282"/>
          </a:xfrm>
          <a:prstGeom prst="rect">
            <a:avLst/>
          </a:pr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7" name="CustomShape 4"/>
          <p:cNvSpPr txBox="1"/>
          <p:nvPr/>
        </p:nvSpPr>
        <p:spPr>
          <a:xfrm>
            <a:off x="117000" y="1052640"/>
            <a:ext cx="8946000" cy="5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200"/>
            </a:lvl1pPr>
          </a:lstStyle>
          <a:p>
            <a:pPr/>
            <a:r>
              <a:t>Recognition of the INFLAMMATORY STIMULUS </a:t>
            </a:r>
          </a:p>
        </p:txBody>
      </p:sp>
      <p:sp>
        <p:nvSpPr>
          <p:cNvPr id="968" name="CustomShape 5"/>
          <p:cNvSpPr txBox="1"/>
          <p:nvPr/>
        </p:nvSpPr>
        <p:spPr>
          <a:xfrm>
            <a:off x="1665360" y="2349360"/>
            <a:ext cx="5526360" cy="5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200"/>
            </a:lvl1pPr>
          </a:lstStyle>
          <a:p>
            <a:pPr/>
            <a:r>
              <a:t>RELEASE OF MEDIATORS</a:t>
            </a:r>
          </a:p>
        </p:txBody>
      </p:sp>
      <p:sp>
        <p:nvSpPr>
          <p:cNvPr id="969" name="CustomShape 6"/>
          <p:cNvSpPr txBox="1"/>
          <p:nvPr/>
        </p:nvSpPr>
        <p:spPr>
          <a:xfrm>
            <a:off x="1736279" y="3644999"/>
            <a:ext cx="5310361" cy="57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400"/>
            </a:lvl1pPr>
          </a:lstStyle>
          <a:p>
            <a:pPr/>
            <a:r>
              <a:t>vascular changes</a:t>
            </a:r>
          </a:p>
        </p:txBody>
      </p:sp>
      <p:sp>
        <p:nvSpPr>
          <p:cNvPr id="970" name="CustomShape 7"/>
          <p:cNvSpPr/>
          <p:nvPr/>
        </p:nvSpPr>
        <p:spPr>
          <a:xfrm>
            <a:off x="1521360" y="4797359"/>
            <a:ext cx="5709961" cy="647281"/>
          </a:xfrm>
          <a:prstGeom prst="rect">
            <a:avLst/>
          </a:pr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1" name="CustomShape 8"/>
          <p:cNvSpPr txBox="1"/>
          <p:nvPr/>
        </p:nvSpPr>
        <p:spPr>
          <a:xfrm>
            <a:off x="1660319" y="4811760"/>
            <a:ext cx="5530682" cy="1066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400"/>
            </a:lvl1pPr>
          </a:lstStyle>
          <a:p>
            <a:pPr/>
            <a:r>
              <a:t>cell recruitment into tissues</a:t>
            </a:r>
          </a:p>
        </p:txBody>
      </p:sp>
      <p:sp>
        <p:nvSpPr>
          <p:cNvPr id="972" name="CustomShape 9"/>
          <p:cNvSpPr/>
          <p:nvPr/>
        </p:nvSpPr>
        <p:spPr>
          <a:xfrm>
            <a:off x="468359" y="44279"/>
            <a:ext cx="8280001" cy="633013"/>
          </a:xfrm>
          <a:prstGeom prst="rect">
            <a:avLst/>
          </a:prstGeom>
          <a:solidFill>
            <a:srgbClr val="954F72"/>
          </a:solidFill>
          <a:ln w="12700" cap="sq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1800"/>
              </a:spcBef>
              <a:defRPr spc="-1" sz="3800"/>
            </a:lvl1pPr>
          </a:lstStyle>
          <a:p>
            <a:pPr/>
            <a:r>
              <a:t>Main events in acute inflammation</a:t>
            </a:r>
          </a:p>
        </p:txBody>
      </p:sp>
      <p:sp>
        <p:nvSpPr>
          <p:cNvPr id="973" name="CustomShape 10"/>
          <p:cNvSpPr/>
          <p:nvPr/>
        </p:nvSpPr>
        <p:spPr>
          <a:xfrm>
            <a:off x="4140360" y="5589359"/>
            <a:ext cx="431281" cy="431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6"/>
                </a:moveTo>
                <a:lnTo>
                  <a:pt x="5400" y="10796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6"/>
                </a:lnTo>
                <a:lnTo>
                  <a:pt x="21600" y="1079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DC3E6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4" name="CustomShape 11"/>
          <p:cNvSpPr/>
          <p:nvPr/>
        </p:nvSpPr>
        <p:spPr>
          <a:xfrm>
            <a:off x="4140360" y="4365359"/>
            <a:ext cx="431281" cy="364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0"/>
                </a:moveTo>
                <a:lnTo>
                  <a:pt x="5400" y="1079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0"/>
                </a:lnTo>
                <a:lnTo>
                  <a:pt x="21600" y="1079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DC3E6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5" name="CustomShape 12"/>
          <p:cNvSpPr/>
          <p:nvPr/>
        </p:nvSpPr>
        <p:spPr>
          <a:xfrm>
            <a:off x="179639" y="6093000"/>
            <a:ext cx="8784722" cy="611203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700"/>
            </a:lvl1pPr>
          </a:lstStyle>
          <a:p>
            <a:pPr/>
            <a:r>
              <a:t>formation of the inflammatory exudate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TextShape 1"/>
          <p:cNvGrpSpPr/>
          <p:nvPr/>
        </p:nvGrpSpPr>
        <p:grpSpPr>
          <a:xfrm>
            <a:off x="395640" y="44639"/>
            <a:ext cx="8424720" cy="581577"/>
            <a:chOff x="0" y="0"/>
            <a:chExt cx="8424719" cy="581574"/>
          </a:xfrm>
        </p:grpSpPr>
        <p:sp>
          <p:nvSpPr>
            <p:cNvPr id="1048" name="Rettangolo"/>
            <p:cNvSpPr/>
            <p:nvPr/>
          </p:nvSpPr>
          <p:spPr>
            <a:xfrm>
              <a:off x="0" y="-1"/>
              <a:ext cx="8424720" cy="575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lnSpc>
                  <a:spcPct val="90000"/>
                </a:lnSpc>
                <a:defRPr spc="-1" sz="41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049" name="Phase 4: leukocyte recruitment into tissue"/>
            <p:cNvSpPr txBox="1"/>
            <p:nvPr/>
          </p:nvSpPr>
          <p:spPr>
            <a:xfrm>
              <a:off x="0" y="44999"/>
              <a:ext cx="8424720" cy="536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rmAutofit fontScale="100000" lnSpcReduction="0"/>
            </a:bodyPr>
            <a:lstStyle/>
            <a:p>
              <a:pPr algn="ctr">
                <a:lnSpc>
                  <a:spcPct val="90000"/>
                </a:lnSpc>
                <a:defRPr spc="-100" sz="35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Phase 4</a:t>
              </a:r>
              <a:r>
                <a:rPr>
                  <a:solidFill>
                    <a:srgbClr val="FF0000"/>
                  </a:solidFill>
                </a:rPr>
                <a:t>: </a:t>
              </a:r>
              <a:r>
                <a:rPr b="1">
                  <a:solidFill>
                    <a:srgbClr val="FF0000"/>
                  </a:solidFill>
                </a:rPr>
                <a:t>leukocyte recruitment</a:t>
              </a:r>
              <a:r>
                <a:rPr>
                  <a:solidFill>
                    <a:srgbClr val="FF0000"/>
                  </a:solidFill>
                </a:rPr>
                <a:t> into tissue</a:t>
              </a:r>
            </a:p>
          </p:txBody>
        </p:sp>
      </p:grpSp>
      <p:sp>
        <p:nvSpPr>
          <p:cNvPr id="1051" name="TextShape 2"/>
          <p:cNvSpPr txBox="1"/>
          <p:nvPr/>
        </p:nvSpPr>
        <p:spPr>
          <a:xfrm>
            <a:off x="152640" y="836639"/>
            <a:ext cx="8946000" cy="417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/>
          <a:p>
            <a:pPr marL="271576" indent="-271220" algn="just" defTabSz="905255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99" sz="2574">
                <a:latin typeface="Calibri"/>
                <a:ea typeface="Calibri"/>
                <a:cs typeface="Calibri"/>
                <a:sym typeface="Calibri"/>
              </a:defRPr>
            </a:pPr>
            <a:r>
              <a:t>Leukocytes normally flow rapidly in the blood in the center of the vessel</a:t>
            </a:r>
            <a:endParaRPr spc="0">
              <a:latin typeface="Constantia"/>
              <a:ea typeface="Constantia"/>
              <a:cs typeface="Constantia"/>
              <a:sym typeface="Constantia"/>
            </a:endParaRPr>
          </a:p>
          <a:p>
            <a:pPr algn="just" defTabSz="905255">
              <a:defRPr spc="0" sz="2574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1576" indent="-271220" algn="just" defTabSz="905255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99" sz="2574">
                <a:latin typeface="Calibri"/>
                <a:ea typeface="Calibri"/>
                <a:cs typeface="Calibri"/>
                <a:sym typeface="Calibri"/>
              </a:defRPr>
            </a:pPr>
            <a:r>
              <a:t>During the inflammatory response, as blood flow slows, leukocytes collect along the endothelium  [</a:t>
            </a:r>
            <a:r>
              <a:rPr b="1"/>
              <a:t>margination</a:t>
            </a:r>
            <a:r>
              <a:t>]</a:t>
            </a:r>
            <a:endParaRPr spc="0">
              <a:latin typeface="Constantia"/>
              <a:ea typeface="Constantia"/>
              <a:cs typeface="Constantia"/>
              <a:sym typeface="Constantia"/>
            </a:endParaRPr>
          </a:p>
          <a:p>
            <a:pPr algn="just" defTabSz="905255">
              <a:defRPr spc="0" sz="2574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1576" indent="-271220" algn="just" defTabSz="905255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99" sz="2574">
                <a:latin typeface="Calibri"/>
                <a:ea typeface="Calibri"/>
                <a:cs typeface="Calibri"/>
                <a:sym typeface="Calibri"/>
              </a:defRPr>
            </a:pPr>
            <a:r>
              <a:t>They have to be stopped and brought to the offending agent or the site of tissue damage [</a:t>
            </a:r>
            <a:r>
              <a:rPr b="1"/>
              <a:t>diapedesis</a:t>
            </a:r>
            <a:r>
              <a:t>], which are typically </a:t>
            </a:r>
            <a:r>
              <a:rPr b="1"/>
              <a:t>outside the vessels</a:t>
            </a:r>
            <a:endParaRPr spc="0"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1057" name="Group 3"/>
          <p:cNvGrpSpPr/>
          <p:nvPr/>
        </p:nvGrpSpPr>
        <p:grpSpPr>
          <a:xfrm>
            <a:off x="179640" y="764639"/>
            <a:ext cx="8856720" cy="6068257"/>
            <a:chOff x="0" y="0"/>
            <a:chExt cx="8856719" cy="6068255"/>
          </a:xfrm>
        </p:grpSpPr>
        <p:grpSp>
          <p:nvGrpSpPr>
            <p:cNvPr id="1054" name="Group 4"/>
            <p:cNvGrpSpPr/>
            <p:nvPr/>
          </p:nvGrpSpPr>
          <p:grpSpPr>
            <a:xfrm>
              <a:off x="0" y="-1"/>
              <a:ext cx="8856720" cy="6068257"/>
              <a:chOff x="0" y="0"/>
              <a:chExt cx="8856719" cy="6068255"/>
            </a:xfrm>
          </p:grpSpPr>
          <p:pic>
            <p:nvPicPr>
              <p:cNvPr id="1052" name="Picture 3" descr="Picture 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8856720" cy="59763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53" name="CustomShape 5"/>
              <p:cNvSpPr/>
              <p:nvPr/>
            </p:nvSpPr>
            <p:spPr>
              <a:xfrm>
                <a:off x="0" y="5086080"/>
                <a:ext cx="8856720" cy="982176"/>
              </a:xfrm>
              <a:prstGeom prst="rect">
                <a:avLst/>
              </a:prstGeom>
              <a:solidFill>
                <a:srgbClr val="FFFF00"/>
              </a:solidFill>
              <a:ln w="3175" cap="flat">
                <a:solidFill>
                  <a:srgbClr val="00206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/>
              <a:p>
                <a:pPr>
                  <a:defRPr spc="-1" sz="28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Post-capillary venule section in an inflamed lung:             </a:t>
                </a:r>
                <a:r>
                  <a:rPr b="1"/>
                  <a:t>hyperemia</a:t>
                </a:r>
                <a:r>
                  <a:t>             </a:t>
                </a:r>
                <a:r>
                  <a:rPr b="1"/>
                  <a:t>stasis</a:t>
                </a:r>
                <a:r>
                  <a:t>                  </a:t>
                </a:r>
                <a:r>
                  <a:rPr b="1"/>
                  <a:t>leukocyte margination</a:t>
                </a:r>
              </a:p>
            </p:txBody>
          </p:sp>
        </p:grpSp>
        <p:sp>
          <p:nvSpPr>
            <p:cNvPr id="1055" name="CustomShape 6"/>
            <p:cNvSpPr/>
            <p:nvPr/>
          </p:nvSpPr>
          <p:spPr>
            <a:xfrm>
              <a:off x="1799999" y="5832720"/>
              <a:ext cx="719641" cy="36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56" name="CustomShape 7"/>
            <p:cNvSpPr/>
            <p:nvPr/>
          </p:nvSpPr>
          <p:spPr>
            <a:xfrm>
              <a:off x="3816359" y="5832720"/>
              <a:ext cx="863641" cy="36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CustomShape 1"/>
          <p:cNvSpPr txBox="1"/>
          <p:nvPr/>
        </p:nvSpPr>
        <p:spPr>
          <a:xfrm>
            <a:off x="44999" y="5725800"/>
            <a:ext cx="9053642" cy="111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just">
              <a:defRPr spc="-1" sz="2200">
                <a:latin typeface="Calibri"/>
                <a:ea typeface="Calibri"/>
                <a:cs typeface="Calibri"/>
                <a:sym typeface="Calibri"/>
              </a:defRPr>
            </a:pPr>
            <a:r>
              <a:t>Neutrophils first </a:t>
            </a:r>
            <a:r>
              <a:rPr b="1"/>
              <a:t>roll</a:t>
            </a:r>
            <a:r>
              <a:t>, then become activated and </a:t>
            </a:r>
            <a:r>
              <a:rPr b="1"/>
              <a:t>adhere</a:t>
            </a:r>
            <a:r>
              <a:t> to endothelium, then </a:t>
            </a:r>
            <a:r>
              <a:rPr b="1"/>
              <a:t>transmigrate</a:t>
            </a:r>
            <a:r>
              <a:t> across the endothelium, pierce the basement membrane, and </a:t>
            </a:r>
            <a:r>
              <a:rPr b="1"/>
              <a:t>migrate toward chemoattractants</a:t>
            </a:r>
            <a:r>
              <a:t> emanating from the source of injury</a:t>
            </a:r>
          </a:p>
        </p:txBody>
      </p:sp>
      <p:sp>
        <p:nvSpPr>
          <p:cNvPr id="1060" name="CustomShape 2"/>
          <p:cNvSpPr/>
          <p:nvPr/>
        </p:nvSpPr>
        <p:spPr>
          <a:xfrm>
            <a:off x="827639" y="40952"/>
            <a:ext cx="7488361" cy="108377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175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>
            <a:lvl1pPr algn="ctr">
              <a:defRPr spc="-1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Neutrophil recruitment into infected tissue: the prototype model of leukocyte migration</a:t>
            </a:r>
          </a:p>
        </p:txBody>
      </p:sp>
      <p:pic>
        <p:nvPicPr>
          <p:cNvPr id="106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640" y="1196640"/>
            <a:ext cx="8784360" cy="448164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062" name="CustomShape 3"/>
          <p:cNvSpPr/>
          <p:nvPr/>
        </p:nvSpPr>
        <p:spPr>
          <a:xfrm>
            <a:off x="1403639" y="4292999"/>
            <a:ext cx="2376002" cy="129564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3" name="CustomShape 4"/>
          <p:cNvSpPr/>
          <p:nvPr/>
        </p:nvSpPr>
        <p:spPr>
          <a:xfrm>
            <a:off x="4787999" y="3932999"/>
            <a:ext cx="215641" cy="50364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4" name="CustomShape 5"/>
          <p:cNvSpPr/>
          <p:nvPr/>
        </p:nvSpPr>
        <p:spPr>
          <a:xfrm flipH="1" flipV="1">
            <a:off x="5003279" y="4868279"/>
            <a:ext cx="143641" cy="28764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065" name="CustomShape 6"/>
          <p:cNvSpPr/>
          <p:nvPr/>
        </p:nvSpPr>
        <p:spPr>
          <a:xfrm>
            <a:off x="4430879" y="3573000"/>
            <a:ext cx="309319" cy="33447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b="1" spc="-1"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EC</a:t>
            </a:r>
          </a:p>
        </p:txBody>
      </p:sp>
      <p:sp>
        <p:nvSpPr>
          <p:cNvPr id="1066" name="CustomShape 7"/>
          <p:cNvSpPr/>
          <p:nvPr/>
        </p:nvSpPr>
        <p:spPr>
          <a:xfrm>
            <a:off x="4427999" y="5373360"/>
            <a:ext cx="647641" cy="14364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CustomShape 8"/>
          <p:cNvSpPr/>
          <p:nvPr/>
        </p:nvSpPr>
        <p:spPr>
          <a:xfrm>
            <a:off x="5867999" y="1682639"/>
            <a:ext cx="3240002" cy="956776"/>
          </a:xfrm>
          <a:prstGeom prst="rect">
            <a:avLst/>
          </a:prstGeom>
          <a:solidFill>
            <a:srgbClr val="DEEBF7"/>
          </a:solidFill>
          <a:ln w="3175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spc="-1" sz="1400">
                <a:latin typeface="Calibri"/>
                <a:ea typeface="Calibri"/>
                <a:cs typeface="Calibri"/>
                <a:sym typeface="Calibri"/>
              </a:defRPr>
            </a:pPr>
            <a:r>
              <a:t>3 main </a:t>
            </a:r>
            <a:r>
              <a:rPr b="1"/>
              <a:t>chemoattractant-producing cells</a:t>
            </a:r>
            <a:r>
              <a:t>:</a:t>
            </a:r>
          </a:p>
          <a:p>
            <a:pPr marL="285839" indent="-191880">
              <a:buClr>
                <a:srgbClr val="000000"/>
              </a:buClr>
              <a:buSzPct val="100000"/>
              <a:buFont typeface="Arial"/>
              <a:buChar char="•"/>
              <a:defRPr spc="-1" sz="1400">
                <a:latin typeface="Calibri"/>
                <a:ea typeface="Calibri"/>
                <a:cs typeface="Calibri"/>
                <a:sym typeface="Calibri"/>
              </a:defRPr>
            </a:pPr>
            <a:r>
              <a:t>macrophages</a:t>
            </a:r>
          </a:p>
          <a:p>
            <a:pPr marL="285839" indent="-191880">
              <a:buClr>
                <a:srgbClr val="000000"/>
              </a:buClr>
              <a:buSzPct val="100000"/>
              <a:buFont typeface="Arial"/>
              <a:buChar char="•"/>
              <a:defRPr spc="-1" sz="1400">
                <a:latin typeface="Calibri"/>
                <a:ea typeface="Calibri"/>
                <a:cs typeface="Calibri"/>
                <a:sym typeface="Calibri"/>
              </a:defRPr>
            </a:pPr>
            <a:r>
              <a:t>endothelial cells (EC)</a:t>
            </a:r>
          </a:p>
          <a:p>
            <a:pPr marL="285839" indent="-191880">
              <a:buClr>
                <a:srgbClr val="000000"/>
              </a:buClr>
              <a:buSzPct val="100000"/>
              <a:buFont typeface="Arial"/>
              <a:buChar char="•"/>
              <a:defRPr spc="-1" sz="1400">
                <a:latin typeface="Calibri"/>
                <a:ea typeface="Calibri"/>
                <a:cs typeface="Calibri"/>
                <a:sym typeface="Calibri"/>
              </a:defRPr>
            </a:pPr>
            <a:r>
              <a:t>microbes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2" grpId="1"/>
      <p:bldP build="whole" bldLvl="1" animBg="1" rev="0" advAuto="0" spid="106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roup 1"/>
          <p:cNvGrpSpPr/>
          <p:nvPr/>
        </p:nvGrpSpPr>
        <p:grpSpPr>
          <a:xfrm>
            <a:off x="35639" y="2153160"/>
            <a:ext cx="9072721" cy="3291841"/>
            <a:chOff x="0" y="0"/>
            <a:chExt cx="9072719" cy="3291840"/>
          </a:xfrm>
        </p:grpSpPr>
        <p:pic>
          <p:nvPicPr>
            <p:cNvPr id="1069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72720" cy="329184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070" name="CustomShape 2"/>
            <p:cNvSpPr/>
            <p:nvPr/>
          </p:nvSpPr>
          <p:spPr>
            <a:xfrm>
              <a:off x="143999" y="1491840"/>
              <a:ext cx="863641" cy="153721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1" name="CustomShape 3"/>
            <p:cNvSpPr txBox="1"/>
            <p:nvPr/>
          </p:nvSpPr>
          <p:spPr>
            <a:xfrm>
              <a:off x="3393719" y="1415520"/>
              <a:ext cx="643367" cy="26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>
                <a:defRPr spc="-1"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Integrins</a:t>
              </a:r>
            </a:p>
          </p:txBody>
        </p:sp>
      </p:grpSp>
      <p:sp>
        <p:nvSpPr>
          <p:cNvPr id="1073" name="CustomShape 4"/>
          <p:cNvSpPr txBox="1"/>
          <p:nvPr/>
        </p:nvSpPr>
        <p:spPr>
          <a:xfrm>
            <a:off x="80639" y="962639"/>
            <a:ext cx="9054722" cy="97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>
              <a:defRPr spc="-1"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Specific molecular interactions with endothelial cells regulate leukocyte migration into the extra-vascular microenvironment </a:t>
            </a:r>
          </a:p>
        </p:txBody>
      </p:sp>
      <p:sp>
        <p:nvSpPr>
          <p:cNvPr id="1074" name="CustomShape 5"/>
          <p:cNvSpPr/>
          <p:nvPr/>
        </p:nvSpPr>
        <p:spPr>
          <a:xfrm>
            <a:off x="107640" y="2421000"/>
            <a:ext cx="1511641" cy="21564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CustomShape 6"/>
          <p:cNvSpPr/>
          <p:nvPr/>
        </p:nvSpPr>
        <p:spPr>
          <a:xfrm>
            <a:off x="2915640" y="2421000"/>
            <a:ext cx="1439641" cy="21564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39" y="188639"/>
            <a:ext cx="4248002" cy="6134041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1078" name="CustomShape 1"/>
          <p:cNvSpPr/>
          <p:nvPr/>
        </p:nvSpPr>
        <p:spPr>
          <a:xfrm>
            <a:off x="35639" y="44639"/>
            <a:ext cx="3455641" cy="547201"/>
          </a:xfrm>
          <a:prstGeom prst="rect">
            <a:avLst/>
          </a:prstGeom>
          <a:solidFill>
            <a:srgbClr val="ADB9CA"/>
          </a:solidFill>
          <a:ln w="12700" cap="sq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1400"/>
              </a:spcBef>
              <a:defRPr spc="-1"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Normal lung</a:t>
            </a:r>
          </a:p>
        </p:txBody>
      </p:sp>
      <p:grpSp>
        <p:nvGrpSpPr>
          <p:cNvPr id="1081" name="Group 2"/>
          <p:cNvGrpSpPr/>
          <p:nvPr/>
        </p:nvGrpSpPr>
        <p:grpSpPr>
          <a:xfrm>
            <a:off x="3851999" y="44640"/>
            <a:ext cx="5269322" cy="6697081"/>
            <a:chOff x="0" y="0"/>
            <a:chExt cx="5269320" cy="6697080"/>
          </a:xfrm>
        </p:grpSpPr>
        <p:pic>
          <p:nvPicPr>
            <p:cNvPr id="1079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3999" y="144360"/>
              <a:ext cx="4751281" cy="655272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080" name="CustomShape 3"/>
            <p:cNvSpPr/>
            <p:nvPr/>
          </p:nvSpPr>
          <p:spPr>
            <a:xfrm>
              <a:off x="-1" y="0"/>
              <a:ext cx="5269321" cy="803929"/>
            </a:xfrm>
            <a:prstGeom prst="rect">
              <a:avLst/>
            </a:prstGeom>
            <a:solidFill>
              <a:srgbClr val="5FDDFB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>
                <a:spcBef>
                  <a:spcPts val="1100"/>
                </a:spcBef>
                <a:defRPr spc="-1" sz="2400"/>
              </a:pPr>
              <a:r>
                <a:t>Inflammed lung in </a:t>
              </a:r>
              <a:r>
                <a:rPr b="1"/>
                <a:t>lobar pneumonia</a:t>
              </a:r>
              <a:r>
                <a:t>: </a:t>
              </a:r>
              <a:r>
                <a:rPr b="1"/>
                <a:t>neutrophils</a:t>
              </a:r>
              <a:r>
                <a:t> accumulate into alveoli</a:t>
              </a:r>
            </a:p>
          </p:txBody>
        </p:sp>
      </p:grpSp>
      <p:sp>
        <p:nvSpPr>
          <p:cNvPr id="1082" name="CustomShape 4"/>
          <p:cNvSpPr/>
          <p:nvPr/>
        </p:nvSpPr>
        <p:spPr>
          <a:xfrm>
            <a:off x="1187640" y="6351839"/>
            <a:ext cx="6768359" cy="41995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spcBef>
                <a:spcPts val="1100"/>
              </a:spcBef>
              <a:defRPr spc="-1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http://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 invalidUrl="" action="" tgtFrame="" tooltip="" history="1" highlightClick="0" endSnd="0"/>
              </a:rPr>
              <a:t>www.youtube.com/watch?v=w6OTFKACT2w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2" grpId="2"/>
      <p:bldP build="whole" bldLvl="1" animBg="1" rev="0" advAuto="0" spid="108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TextShape 1"/>
          <p:cNvGrpSpPr/>
          <p:nvPr/>
        </p:nvGrpSpPr>
        <p:grpSpPr>
          <a:xfrm>
            <a:off x="179640" y="18880"/>
            <a:ext cx="8856720" cy="1168401"/>
            <a:chOff x="0" y="0"/>
            <a:chExt cx="8856719" cy="1168400"/>
          </a:xfrm>
        </p:grpSpPr>
        <p:sp>
          <p:nvSpPr>
            <p:cNvPr id="1084" name="Rettangolo"/>
            <p:cNvSpPr/>
            <p:nvPr/>
          </p:nvSpPr>
          <p:spPr>
            <a:xfrm>
              <a:off x="0" y="25759"/>
              <a:ext cx="8856720" cy="114264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pc="-1" sz="38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085" name="Moving toward the inflammatory stimulus: chemotaxis"/>
            <p:cNvSpPr txBox="1"/>
            <p:nvPr/>
          </p:nvSpPr>
          <p:spPr>
            <a:xfrm>
              <a:off x="0" y="0"/>
              <a:ext cx="8856720" cy="1168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>
                <a:defRPr spc="-1" sz="3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Moving toward the inflammatory stimulus: </a:t>
              </a:r>
              <a:r>
                <a:rPr b="1"/>
                <a:t>chemotaxis</a:t>
              </a:r>
            </a:p>
          </p:txBody>
        </p:sp>
      </p:grpSp>
      <p:sp>
        <p:nvSpPr>
          <p:cNvPr id="1087" name="TextShape 2"/>
          <p:cNvSpPr txBox="1"/>
          <p:nvPr/>
        </p:nvSpPr>
        <p:spPr>
          <a:xfrm>
            <a:off x="80640" y="1340640"/>
            <a:ext cx="8982720" cy="552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After extravasating from the blood, leukocytes move toward sites of infection or injury </a:t>
            </a:r>
            <a:r>
              <a:rPr b="1"/>
              <a:t>along a chemical gradient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Both </a:t>
            </a:r>
            <a:r>
              <a:rPr b="1" sz="2700">
                <a:solidFill>
                  <a:srgbClr val="FF0000"/>
                </a:solidFill>
              </a:rPr>
              <a:t>exogenous</a:t>
            </a:r>
            <a:r>
              <a:t> and </a:t>
            </a:r>
            <a:r>
              <a:rPr b="1" sz="2700">
                <a:solidFill>
                  <a:srgbClr val="0000FF"/>
                </a:solidFill>
              </a:rPr>
              <a:t>endogenous</a:t>
            </a:r>
            <a:r>
              <a:t> substances can be </a:t>
            </a:r>
            <a:r>
              <a:rPr b="1"/>
              <a:t>chemotactic</a:t>
            </a:r>
            <a:r>
              <a:t> for leukocytes, including the following: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3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174600" indent="-174239" algn="just">
              <a:lnSpc>
                <a:spcPts val="25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 b="1" sz="2700">
                <a:solidFill>
                  <a:srgbClr val="FF0000"/>
                </a:solidFill>
              </a:rPr>
              <a:t>Bacterial products</a:t>
            </a:r>
            <a:r>
              <a:t>, mainly peptides with N-formylmethionine   residues 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Cytokines</a:t>
            </a:r>
            <a:r>
              <a:rPr b="0"/>
              <a:t>, especially those of the </a:t>
            </a:r>
            <a:r>
              <a:rPr sz="2700">
                <a:solidFill>
                  <a:srgbClr val="0000FF"/>
                </a:solidFill>
              </a:rPr>
              <a:t>chemokine</a:t>
            </a:r>
            <a:r>
              <a:t> </a:t>
            </a:r>
            <a:r>
              <a:rPr b="0"/>
              <a:t>family</a:t>
            </a:r>
            <a:r>
              <a:t> </a:t>
            </a:r>
            <a:r>
              <a:rPr b="0"/>
              <a:t>(</a:t>
            </a:r>
            <a:r>
              <a:t>IL-8</a:t>
            </a:r>
            <a:r>
              <a:rPr b="0"/>
              <a:t>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1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Components of the </a:t>
            </a:r>
            <a:r>
              <a:rPr b="1" sz="2700">
                <a:solidFill>
                  <a:srgbClr val="0000FF"/>
                </a:solidFill>
              </a:rPr>
              <a:t>complement</a:t>
            </a:r>
            <a:r>
              <a:t> system, particularly </a:t>
            </a:r>
            <a:r>
              <a:rPr b="1"/>
              <a:t>C5a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1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lnSpc>
                <a:spcPts val="25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Products of the lipoxygenase pathway of </a:t>
            </a:r>
            <a:r>
              <a:rPr b="1" sz="2700">
                <a:solidFill>
                  <a:srgbClr val="0000FF"/>
                </a:solidFill>
              </a:rPr>
              <a:t>arachidonic acid</a:t>
            </a:r>
            <a:r>
              <a:rPr b="1" sz="2700"/>
              <a:t> </a:t>
            </a:r>
            <a:endParaRPr sz="2700"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lnSpc>
                <a:spcPts val="2500"/>
              </a:lnSpc>
              <a:spcBef>
                <a:spcPts val="500"/>
              </a:spcBef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   metabolism, particularly leukotriene B4 (</a:t>
            </a:r>
            <a:r>
              <a:rPr b="1"/>
              <a:t>LTB4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1" dur="500"/>
                                        <p:tgtEl>
                                          <p:spTgt spid="1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5" dur="500"/>
                                        <p:tgtEl>
                                          <p:spTgt spid="10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9" dur="500"/>
                                        <p:tgtEl>
                                          <p:spTgt spid="10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10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7" dur="500"/>
                                        <p:tgtEl>
                                          <p:spTgt spid="10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1" dur="500"/>
                                        <p:tgtEl>
                                          <p:spTgt spid="10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40" y="2523960"/>
            <a:ext cx="8928721" cy="3424681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CustomShape 1"/>
          <p:cNvSpPr txBox="1"/>
          <p:nvPr/>
        </p:nvSpPr>
        <p:spPr>
          <a:xfrm>
            <a:off x="152639" y="5797800"/>
            <a:ext cx="9211682" cy="108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b="1" spc="-1" sz="2100">
                <a:latin typeface="Calibri"/>
                <a:ea typeface="Calibri"/>
                <a:cs typeface="Calibri"/>
                <a:sym typeface="Calibri"/>
              </a:defRPr>
            </a:pPr>
            <a:r>
              <a:t>Inflammatory reaction</a:t>
            </a:r>
            <a:r>
              <a:rPr b="0"/>
              <a:t> in the myocardium after </a:t>
            </a:r>
            <a:r>
              <a:t>ischemic necrosis</a:t>
            </a:r>
            <a:r>
              <a:rPr b="0"/>
              <a:t>.                                </a:t>
            </a:r>
            <a:r>
              <a:t>A, </a:t>
            </a:r>
            <a:r>
              <a:rPr b="0"/>
              <a:t>Early neutrophilic infiltrates and congested blood vessels. </a:t>
            </a:r>
            <a:r>
              <a:t>B, </a:t>
            </a:r>
            <a:r>
              <a:rPr b="0"/>
              <a:t>Later mononuclear cellular infiltrates. </a:t>
            </a:r>
            <a:r>
              <a:t>C, </a:t>
            </a:r>
            <a:r>
              <a:rPr b="0"/>
              <a:t>Kinetics of edema and cellular infiltration.   </a:t>
            </a:r>
          </a:p>
        </p:txBody>
      </p:sp>
      <p:grpSp>
        <p:nvGrpSpPr>
          <p:cNvPr id="1093" name="TextShape 2"/>
          <p:cNvGrpSpPr/>
          <p:nvPr/>
        </p:nvGrpSpPr>
        <p:grpSpPr>
          <a:xfrm>
            <a:off x="1259639" y="44640"/>
            <a:ext cx="6645242" cy="503640"/>
            <a:chOff x="0" y="0"/>
            <a:chExt cx="6645240" cy="503639"/>
          </a:xfrm>
        </p:grpSpPr>
        <p:sp>
          <p:nvSpPr>
            <p:cNvPr id="1091" name="Rettangolo"/>
            <p:cNvSpPr/>
            <p:nvPr/>
          </p:nvSpPr>
          <p:spPr>
            <a:xfrm>
              <a:off x="-1" y="0"/>
              <a:ext cx="6645242" cy="50364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lnSpc>
                  <a:spcPct val="80000"/>
                </a:lnSpc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092" name="Leukocyte recruitment into tissue"/>
            <p:cNvSpPr txBox="1"/>
            <p:nvPr/>
          </p:nvSpPr>
          <p:spPr>
            <a:xfrm>
              <a:off x="4679" y="49680"/>
              <a:ext cx="6635882" cy="449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rmAutofit fontScale="100000" lnSpcReduction="0"/>
            </a:bodyPr>
            <a:lstStyle>
              <a:lvl1pPr algn="ctr" defTabSz="731520">
                <a:lnSpc>
                  <a:spcPct val="80000"/>
                </a:lnSpc>
                <a:defRPr spc="-80" sz="288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Leukocyte recruitment into tissue</a:t>
              </a:r>
            </a:p>
          </p:txBody>
        </p:sp>
      </p:grpSp>
      <p:sp>
        <p:nvSpPr>
          <p:cNvPr id="1094" name="TextShape 3"/>
          <p:cNvSpPr txBox="1"/>
          <p:nvPr/>
        </p:nvSpPr>
        <p:spPr>
          <a:xfrm>
            <a:off x="44999" y="476639"/>
            <a:ext cx="9053642" cy="2285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00" sz="2600">
                <a:latin typeface="Calibri"/>
                <a:ea typeface="Calibri"/>
                <a:cs typeface="Calibri"/>
                <a:sym typeface="Calibri"/>
              </a:defRPr>
            </a:pPr>
            <a:r>
              <a:t>The </a:t>
            </a:r>
            <a:r>
              <a:rPr b="1"/>
              <a:t>kind</a:t>
            </a:r>
            <a:r>
              <a:t> of emigrating </a:t>
            </a:r>
            <a:r>
              <a:rPr b="1"/>
              <a:t>leukocyte</a:t>
            </a:r>
            <a:r>
              <a:t> </a:t>
            </a:r>
            <a:r>
              <a:rPr b="1"/>
              <a:t>varies </a:t>
            </a:r>
            <a:r>
              <a:t>with</a:t>
            </a:r>
            <a:r>
              <a:rPr b="1"/>
              <a:t> </a:t>
            </a:r>
            <a:r>
              <a:t>the</a:t>
            </a:r>
            <a:r>
              <a:rPr b="1"/>
              <a:t> age </a:t>
            </a:r>
            <a:r>
              <a:t>of the inflammatory response and the </a:t>
            </a:r>
            <a:r>
              <a:rPr b="1"/>
              <a:t>type</a:t>
            </a:r>
            <a:r>
              <a:t> of stimulus</a:t>
            </a:r>
            <a:endParaRPr spc="-1"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00" sz="2600">
                <a:latin typeface="Calibri"/>
                <a:ea typeface="Calibri"/>
                <a:cs typeface="Calibri"/>
                <a:sym typeface="Calibri"/>
              </a:defRPr>
            </a:pPr>
            <a:r>
              <a:t>In most forms of </a:t>
            </a:r>
            <a:r>
              <a:rPr b="1"/>
              <a:t>acute inflammation</a:t>
            </a:r>
            <a:r>
              <a:t>, </a:t>
            </a:r>
            <a:r>
              <a:rPr b="1"/>
              <a:t>neutrophils</a:t>
            </a:r>
            <a:r>
              <a:t> predominate in the inflammatory infiltrate during the first </a:t>
            </a:r>
            <a:r>
              <a:rPr b="1"/>
              <a:t>6 to 24 hours </a:t>
            </a:r>
            <a:r>
              <a:t>and are </a:t>
            </a:r>
            <a:r>
              <a:rPr b="1"/>
              <a:t>replaced by monocytes </a:t>
            </a:r>
            <a:r>
              <a:t>in </a:t>
            </a:r>
            <a:r>
              <a:rPr b="1"/>
              <a:t>24 to 48 hours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9" grpId="1"/>
      <p:bldP build="whole" bldLvl="1" animBg="1" rev="0" advAuto="0" spid="109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TextShape 1"/>
          <p:cNvGrpSpPr/>
          <p:nvPr/>
        </p:nvGrpSpPr>
        <p:grpSpPr>
          <a:xfrm>
            <a:off x="457199" y="980640"/>
            <a:ext cx="8229242" cy="719641"/>
            <a:chOff x="0" y="0"/>
            <a:chExt cx="8229240" cy="719639"/>
          </a:xfrm>
        </p:grpSpPr>
        <p:sp>
          <p:nvSpPr>
            <p:cNvPr id="1096" name="Rettangolo"/>
            <p:cNvSpPr/>
            <p:nvPr/>
          </p:nvSpPr>
          <p:spPr>
            <a:xfrm>
              <a:off x="-1" y="0"/>
              <a:ext cx="8229242" cy="71964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097" name="Leukocyte recruitment into tissue"/>
            <p:cNvSpPr txBox="1"/>
            <p:nvPr/>
          </p:nvSpPr>
          <p:spPr>
            <a:xfrm>
              <a:off x="-1" y="45000"/>
              <a:ext cx="8229242" cy="67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>
                <a:defRPr spc="-100" sz="4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Leukocyte recruitment into tissue</a:t>
              </a:r>
            </a:p>
          </p:txBody>
        </p:sp>
      </p:grpSp>
      <p:sp>
        <p:nvSpPr>
          <p:cNvPr id="1099" name="CustomShape 2"/>
          <p:cNvSpPr txBox="1"/>
          <p:nvPr/>
        </p:nvSpPr>
        <p:spPr>
          <a:xfrm>
            <a:off x="153000" y="1988279"/>
            <a:ext cx="8874360" cy="309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600"/>
              </a:spcBef>
              <a:buClr>
                <a:srgbClr val="0BD0D9"/>
              </a:buClr>
              <a:buSzPct val="95000"/>
              <a:buChar char="●"/>
              <a:defRPr spc="-1" sz="3200">
                <a:latin typeface="Calibri"/>
                <a:ea typeface="Calibri"/>
                <a:cs typeface="Calibri"/>
                <a:sym typeface="Calibri"/>
              </a:defRPr>
            </a:pPr>
            <a:r>
              <a:t>The </a:t>
            </a:r>
            <a:r>
              <a:rPr b="1"/>
              <a:t>relevance</a:t>
            </a:r>
            <a:r>
              <a:t> of all the events leading to leukocyte recruitment into tissues is witnessed by the existence of </a:t>
            </a:r>
            <a:r>
              <a:rPr b="1"/>
              <a:t>pathologic syndromes </a:t>
            </a:r>
            <a:r>
              <a:t>characterized</a:t>
            </a:r>
            <a:r>
              <a:rPr b="1"/>
              <a:t> by defects in cell migration </a:t>
            </a:r>
            <a:r>
              <a:t>and consequent </a:t>
            </a:r>
            <a:r>
              <a:rPr b="1"/>
              <a:t>recurrent infection</a:t>
            </a:r>
          </a:p>
        </p:txBody>
      </p:sp>
      <p:sp>
        <p:nvSpPr>
          <p:cNvPr id="1100" name="CustomShape 3"/>
          <p:cNvSpPr/>
          <p:nvPr/>
        </p:nvSpPr>
        <p:spPr>
          <a:xfrm>
            <a:off x="179999" y="4984560"/>
            <a:ext cx="8784002" cy="905976"/>
          </a:xfrm>
          <a:prstGeom prst="rect">
            <a:avLst/>
          </a:prstGeom>
          <a:solidFill>
            <a:srgbClr val="FFFF00"/>
          </a:solidFill>
          <a:ln w="3175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This topic will be tackled later in more details in the chapter «IMMUNOPATHOLOGY», section «</a:t>
            </a:r>
            <a:r>
              <a:rPr b="1"/>
              <a:t>Immunodeficiencies</a:t>
            </a:r>
            <a:r>
              <a:t>»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xtShape 1"/>
          <p:cNvSpPr txBox="1"/>
          <p:nvPr/>
        </p:nvSpPr>
        <p:spPr>
          <a:xfrm>
            <a:off x="615959" y="1225170"/>
            <a:ext cx="777204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-1" sz="6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Acute inflammation</a:t>
            </a:r>
          </a:p>
        </p:txBody>
      </p:sp>
      <p:sp>
        <p:nvSpPr>
          <p:cNvPr id="1103" name="CustomShape 2"/>
          <p:cNvSpPr/>
          <p:nvPr/>
        </p:nvSpPr>
        <p:spPr>
          <a:xfrm>
            <a:off x="107639" y="2783880"/>
            <a:ext cx="8928722" cy="1372701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pc="-1" sz="4000">
                <a:latin typeface="Calibri"/>
                <a:ea typeface="Calibri"/>
                <a:cs typeface="Calibri"/>
                <a:sym typeface="Calibri"/>
              </a:defRPr>
            </a:pPr>
            <a:r>
              <a:t>Leukocyte activation: </a:t>
            </a:r>
            <a:r>
              <a:rPr b="0"/>
              <a:t>a prerequisite for leukocyte to complete their mission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TextShape 1"/>
          <p:cNvGrpSpPr/>
          <p:nvPr/>
        </p:nvGrpSpPr>
        <p:grpSpPr>
          <a:xfrm>
            <a:off x="2195640" y="116640"/>
            <a:ext cx="4104000" cy="719640"/>
            <a:chOff x="0" y="0"/>
            <a:chExt cx="4103999" cy="719639"/>
          </a:xfrm>
        </p:grpSpPr>
        <p:sp>
          <p:nvSpPr>
            <p:cNvPr id="1105" name="Rettangolo"/>
            <p:cNvSpPr/>
            <p:nvPr/>
          </p:nvSpPr>
          <p:spPr>
            <a:xfrm>
              <a:off x="0" y="0"/>
              <a:ext cx="4104000" cy="71964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06" name="Leukocyte activation"/>
            <p:cNvSpPr txBox="1"/>
            <p:nvPr/>
          </p:nvSpPr>
          <p:spPr>
            <a:xfrm>
              <a:off x="0" y="45000"/>
              <a:ext cx="4104000" cy="67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algn="ctr">
                <a:defRPr spc="-100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Leukocyte </a:t>
              </a:r>
              <a:r>
                <a:rPr b="1"/>
                <a:t>activation</a:t>
              </a:r>
            </a:p>
          </p:txBody>
        </p:sp>
      </p:grpSp>
      <p:sp>
        <p:nvSpPr>
          <p:cNvPr id="1108" name="TextShape 2"/>
          <p:cNvSpPr txBox="1"/>
          <p:nvPr/>
        </p:nvSpPr>
        <p:spPr>
          <a:xfrm>
            <a:off x="44999" y="980640"/>
            <a:ext cx="9053642" cy="566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/>
          <a:p>
            <a:pPr marL="268833" indent="-268480" algn="just" defTabSz="896111">
              <a:lnSpc>
                <a:spcPct val="90000"/>
              </a:lnSpc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98" sz="2352">
                <a:latin typeface="Calibri"/>
                <a:ea typeface="Calibri"/>
                <a:cs typeface="Calibri"/>
                <a:sym typeface="Calibri"/>
              </a:defRPr>
            </a:pPr>
            <a:r>
              <a:t>Stimuli for leukocyte activation include </a:t>
            </a:r>
            <a:r>
              <a:rPr b="1"/>
              <a:t>microbes</a:t>
            </a:r>
            <a:r>
              <a:t>, products of </a:t>
            </a:r>
            <a:r>
              <a:rPr b="1"/>
              <a:t>necrotic cells</a:t>
            </a:r>
            <a:r>
              <a:t>, and several </a:t>
            </a:r>
            <a:r>
              <a:rPr b="1"/>
              <a:t>other mediators</a:t>
            </a:r>
            <a:endParaRPr spc="0" sz="2548">
              <a:latin typeface="Constantia"/>
              <a:ea typeface="Constantia"/>
              <a:cs typeface="Constantia"/>
              <a:sym typeface="Constantia"/>
            </a:endParaRPr>
          </a:p>
          <a:p>
            <a:pPr marL="268833" indent="-268480" algn="just" defTabSz="896111">
              <a:lnSpc>
                <a:spcPct val="90000"/>
              </a:lnSpc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98" sz="2352">
                <a:latin typeface="Calibri"/>
                <a:ea typeface="Calibri"/>
                <a:cs typeface="Calibri"/>
                <a:sym typeface="Calibri"/>
              </a:defRPr>
            </a:pPr>
            <a:r>
              <a:t>Leukocytes use </a:t>
            </a:r>
            <a:r>
              <a:rPr b="1"/>
              <a:t>various receptors</a:t>
            </a:r>
            <a:r>
              <a:t> to sense the presence of microbes, dead cells, and other foreign substances</a:t>
            </a:r>
            <a:endParaRPr spc="0" sz="2548">
              <a:latin typeface="Constantia"/>
              <a:ea typeface="Constantia"/>
              <a:cs typeface="Constantia"/>
              <a:sym typeface="Constantia"/>
            </a:endParaRPr>
          </a:p>
          <a:p>
            <a:pPr marL="268833" indent="-268480" algn="just" defTabSz="896111">
              <a:lnSpc>
                <a:spcPct val="90000"/>
              </a:lnSpc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b="1" spc="-98" sz="2352">
                <a:latin typeface="Calibri"/>
                <a:ea typeface="Calibri"/>
                <a:cs typeface="Calibri"/>
                <a:sym typeface="Calibri"/>
              </a:defRPr>
            </a:pPr>
            <a:r>
              <a:t>Leukocyte activation</a:t>
            </a:r>
            <a:r>
              <a:rPr b="0"/>
              <a:t> results in the </a:t>
            </a:r>
            <a:r>
              <a:t>enhancement</a:t>
            </a:r>
            <a:r>
              <a:rPr b="0"/>
              <a:t> of the following </a:t>
            </a:r>
            <a:r>
              <a:t>functions</a:t>
            </a:r>
            <a:r>
              <a:rPr b="0"/>
              <a:t>:</a:t>
            </a:r>
            <a:endParaRPr spc="0" sz="2548">
              <a:latin typeface="Constantia"/>
              <a:ea typeface="Constantia"/>
              <a:cs typeface="Constantia"/>
              <a:sym typeface="Constantia"/>
            </a:endParaRPr>
          </a:p>
          <a:p>
            <a:pPr algn="just" defTabSz="896111">
              <a:lnSpc>
                <a:spcPct val="90000"/>
              </a:lnSpc>
              <a:spcBef>
                <a:spcPts val="100"/>
              </a:spcBef>
              <a:defRPr spc="0" sz="2548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27278" indent="-241668" algn="just" defTabSz="896111">
              <a:lnSpc>
                <a:spcPct val="90000"/>
              </a:lnSpc>
              <a:spcBef>
                <a:spcPts val="400"/>
              </a:spcBef>
              <a:buClr>
                <a:srgbClr val="0F6FC6"/>
              </a:buClr>
              <a:buSzPct val="85000"/>
              <a:buChar char="●"/>
              <a:defRPr b="1" spc="-98" sz="235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Phagocytosis</a:t>
            </a:r>
            <a:r>
              <a:rPr b="0" spc="-98" sz="2254">
                <a:solidFill>
                  <a:srgbClr val="000000"/>
                </a:solidFill>
              </a:rPr>
              <a:t> (typical of professional phagocytes, such as neutrophils, monocytes and macrophages)</a:t>
            </a:r>
            <a:endParaRPr spc="0" sz="2450">
              <a:latin typeface="Constantia"/>
              <a:ea typeface="Constantia"/>
              <a:cs typeface="Constantia"/>
              <a:sym typeface="Constantia"/>
            </a:endParaRPr>
          </a:p>
          <a:p>
            <a:pPr defTabSz="896111">
              <a:lnSpc>
                <a:spcPct val="90000"/>
              </a:lnSpc>
              <a:defRPr spc="0" sz="245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27278" indent="-241668" algn="just" defTabSz="896111">
              <a:lnSpc>
                <a:spcPct val="90000"/>
              </a:lnSpc>
              <a:spcBef>
                <a:spcPts val="400"/>
              </a:spcBef>
              <a:buClr>
                <a:srgbClr val="0F6FC6"/>
              </a:buClr>
              <a:buSzPct val="85000"/>
              <a:buChar char="●"/>
              <a:defRPr b="1" spc="-98" sz="235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Liberation of substances </a:t>
            </a:r>
            <a:r>
              <a:rPr b="0" spc="-98" sz="2254">
                <a:solidFill>
                  <a:srgbClr val="000000"/>
                </a:solidFill>
              </a:rPr>
              <a:t>(e.g., granular </a:t>
            </a:r>
            <a:r>
              <a:rPr spc="-98" sz="2254">
                <a:solidFill>
                  <a:srgbClr val="000000"/>
                </a:solidFill>
              </a:rPr>
              <a:t>lytic enzymes</a:t>
            </a:r>
            <a:r>
              <a:rPr b="0" spc="-98" sz="2254">
                <a:solidFill>
                  <a:srgbClr val="000000"/>
                </a:solidFill>
              </a:rPr>
              <a:t>) that </a:t>
            </a:r>
            <a:r>
              <a:rPr spc="-98" sz="2254"/>
              <a:t>destroy</a:t>
            </a:r>
            <a:r>
              <a:rPr b="0" spc="-98" sz="2254">
                <a:solidFill>
                  <a:srgbClr val="000000"/>
                </a:solidFill>
              </a:rPr>
              <a:t> extracellular microbes and dead tissues</a:t>
            </a:r>
            <a:endParaRPr spc="0" sz="2450">
              <a:latin typeface="Constantia"/>
              <a:ea typeface="Constantia"/>
              <a:cs typeface="Constantia"/>
              <a:sym typeface="Constantia"/>
            </a:endParaRPr>
          </a:p>
          <a:p>
            <a:pPr defTabSz="896111">
              <a:lnSpc>
                <a:spcPct val="90000"/>
              </a:lnSpc>
              <a:defRPr spc="0" sz="245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27278" indent="-241668" algn="just" defTabSz="896111">
              <a:lnSpc>
                <a:spcPct val="90000"/>
              </a:lnSpc>
              <a:spcBef>
                <a:spcPts val="400"/>
              </a:spcBef>
              <a:buClr>
                <a:srgbClr val="0F6FC6"/>
              </a:buClr>
              <a:buSzPct val="85000"/>
              <a:buChar char="●"/>
              <a:defRPr spc="-98" sz="2254">
                <a:latin typeface="Calibri"/>
                <a:ea typeface="Calibri"/>
                <a:cs typeface="Calibri"/>
                <a:sym typeface="Calibri"/>
              </a:defRPr>
            </a:pPr>
            <a:r>
              <a:t>Production of </a:t>
            </a:r>
            <a:r>
              <a:rPr b="1" spc="-98" sz="2352">
                <a:solidFill>
                  <a:srgbClr val="FF0000"/>
                </a:solidFill>
              </a:rPr>
              <a:t>mediators</a:t>
            </a:r>
            <a:r>
              <a:t>, including arachidonic acid metabolites and cytokines that </a:t>
            </a:r>
            <a:r>
              <a:rPr b="1">
                <a:solidFill>
                  <a:srgbClr val="FF0000"/>
                </a:solidFill>
              </a:rPr>
              <a:t>amplify the inflammatory reaction</a:t>
            </a:r>
            <a:r>
              <a:t> by recruiting and activating more leukocytes</a:t>
            </a:r>
            <a:endParaRPr spc="0" sz="2450"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7" dur="500"/>
                                        <p:tgtEl>
                                          <p:spTgt spid="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11" dur="500"/>
                                        <p:tgtEl>
                                          <p:spTgt spid="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15" dur="500"/>
                                        <p:tgtEl>
                                          <p:spTgt spid="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19" dur="500"/>
                                        <p:tgtEl>
                                          <p:spTgt spid="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3" dur="500"/>
                                        <p:tgtEl>
                                          <p:spTgt spid="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8" dur="500"/>
                                        <p:tgtEl>
                                          <p:spTgt spid="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0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TextShape 1"/>
          <p:cNvGrpSpPr/>
          <p:nvPr/>
        </p:nvGrpSpPr>
        <p:grpSpPr>
          <a:xfrm>
            <a:off x="1115640" y="44639"/>
            <a:ext cx="6984360" cy="1439642"/>
            <a:chOff x="0" y="0"/>
            <a:chExt cx="6984358" cy="1439640"/>
          </a:xfrm>
        </p:grpSpPr>
        <p:sp>
          <p:nvSpPr>
            <p:cNvPr id="1110" name="Rettangolo"/>
            <p:cNvSpPr/>
            <p:nvPr/>
          </p:nvSpPr>
          <p:spPr>
            <a:xfrm>
              <a:off x="0" y="-1"/>
              <a:ext cx="6984359" cy="1439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8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11" name="Major steps and consequences of leukocytes activation"/>
            <p:cNvSpPr txBox="1"/>
            <p:nvPr/>
          </p:nvSpPr>
          <p:spPr>
            <a:xfrm>
              <a:off x="0" y="158119"/>
              <a:ext cx="6984359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pc="-1" sz="3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Major steps and consequences of leukocytes activation</a:t>
              </a:r>
            </a:p>
          </p:txBody>
        </p:sp>
      </p:grpSp>
      <p:sp>
        <p:nvSpPr>
          <p:cNvPr id="1113" name="CustomShape 2"/>
          <p:cNvSpPr/>
          <p:nvPr/>
        </p:nvSpPr>
        <p:spPr>
          <a:xfrm>
            <a:off x="107639" y="1628639"/>
            <a:ext cx="3168002" cy="1210776"/>
          </a:xfrm>
          <a:prstGeom prst="rect">
            <a:avLst/>
          </a:prstGeom>
          <a:solidFill>
            <a:srgbClr val="75EFEF"/>
          </a:solidFill>
          <a:ln w="3175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Recognition of stimulus</a:t>
            </a:r>
          </a:p>
        </p:txBody>
      </p:sp>
      <p:sp>
        <p:nvSpPr>
          <p:cNvPr id="1114" name="CustomShape 3"/>
          <p:cNvSpPr/>
          <p:nvPr/>
        </p:nvSpPr>
        <p:spPr>
          <a:xfrm>
            <a:off x="4859999" y="1556639"/>
            <a:ext cx="4248001" cy="2125176"/>
          </a:xfrm>
          <a:prstGeom prst="rect">
            <a:avLst/>
          </a:prstGeom>
          <a:solidFill>
            <a:srgbClr val="FF00FF"/>
          </a:solidFill>
          <a:ln w="3175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PROFESSIONAL PHAGOCYTES</a:t>
            </a:r>
          </a:p>
          <a:p>
            <a:pPr marL="457200" indent="-456839">
              <a:buClr>
                <a:srgbClr val="000000"/>
              </a:buClr>
              <a:buSzPct val="100000"/>
              <a:buFont typeface="Arial"/>
              <a:buChar char="•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Engulf</a:t>
            </a:r>
            <a:r>
              <a:rPr b="0"/>
              <a:t> particles</a:t>
            </a:r>
          </a:p>
          <a:p>
            <a:pPr marL="457200" indent="-456839">
              <a:buClr>
                <a:srgbClr val="000000"/>
              </a:buClr>
              <a:buSzPct val="100000"/>
              <a:buFont typeface="Arial"/>
              <a:buChar char="•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Kill</a:t>
            </a:r>
            <a:r>
              <a:rPr b="0"/>
              <a:t> microbes</a:t>
            </a:r>
          </a:p>
          <a:p>
            <a:pPr marL="457200" indent="-456839">
              <a:buClr>
                <a:srgbClr val="000000"/>
              </a:buClr>
              <a:buSzPct val="100000"/>
              <a:buFont typeface="Arial"/>
              <a:buChar char="•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Release </a:t>
            </a:r>
            <a:r>
              <a:rPr b="1"/>
              <a:t>lytic enzymes</a:t>
            </a:r>
          </a:p>
          <a:p>
            <a:pPr marL="457200" indent="-456839">
              <a:buClr>
                <a:srgbClr val="000000"/>
              </a:buClr>
              <a:buSzPct val="100000"/>
              <a:buFont typeface="Arial"/>
              <a:buChar char="•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Release </a:t>
            </a:r>
            <a:r>
              <a:rPr b="1"/>
              <a:t>mediators</a:t>
            </a:r>
          </a:p>
        </p:txBody>
      </p:sp>
      <p:sp>
        <p:nvSpPr>
          <p:cNvPr id="1115" name="CustomShape 4"/>
          <p:cNvSpPr/>
          <p:nvPr/>
        </p:nvSpPr>
        <p:spPr>
          <a:xfrm>
            <a:off x="107639" y="3932999"/>
            <a:ext cx="3168002" cy="1210776"/>
          </a:xfrm>
          <a:prstGeom prst="rect">
            <a:avLst/>
          </a:prstGeom>
          <a:solidFill>
            <a:srgbClr val="68FCA0"/>
          </a:solidFill>
          <a:ln w="3175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Leukocyte activation</a:t>
            </a:r>
          </a:p>
        </p:txBody>
      </p:sp>
      <p:sp>
        <p:nvSpPr>
          <p:cNvPr id="1116" name="CustomShape 5"/>
          <p:cNvSpPr/>
          <p:nvPr/>
        </p:nvSpPr>
        <p:spPr>
          <a:xfrm>
            <a:off x="1403640" y="3025799"/>
            <a:ext cx="719641" cy="690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5B9BD5"/>
          </a:solidFill>
          <a:ln w="12700">
            <a:solidFill>
              <a:srgbClr val="42719B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7" name="CustomShape 6"/>
          <p:cNvSpPr/>
          <p:nvPr/>
        </p:nvSpPr>
        <p:spPr>
          <a:xfrm>
            <a:off x="3347999" y="5284439"/>
            <a:ext cx="5295961" cy="1312376"/>
          </a:xfrm>
          <a:prstGeom prst="rect">
            <a:avLst/>
          </a:prstGeom>
          <a:solidFill>
            <a:srgbClr val="FFFF00"/>
          </a:solidFill>
          <a:ln w="3175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OTHER  LEUKOCYTES</a:t>
            </a:r>
          </a:p>
          <a:p>
            <a:pPr marL="457200" indent="-456839">
              <a:buClr>
                <a:srgbClr val="000000"/>
              </a:buClr>
              <a:buSzPct val="100000"/>
              <a:buFont typeface="Arial"/>
              <a:buChar char="•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Approach the inflammatory site</a:t>
            </a:r>
          </a:p>
          <a:p>
            <a:pPr lvl="4" marL="2243159" indent="-456839">
              <a:buClr>
                <a:srgbClr val="000000"/>
              </a:buClr>
              <a:buSzPct val="100000"/>
              <a:buFont typeface="Arial"/>
              <a:buChar char="•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Release </a:t>
            </a:r>
            <a:r>
              <a:rPr b="1"/>
              <a:t>mediators</a:t>
            </a:r>
            <a:r>
              <a:t> </a:t>
            </a:r>
          </a:p>
        </p:txBody>
      </p:sp>
      <p:sp>
        <p:nvSpPr>
          <p:cNvPr id="1118" name="CustomShape 7"/>
          <p:cNvSpPr/>
          <p:nvPr/>
        </p:nvSpPr>
        <p:spPr>
          <a:xfrm flipV="1">
            <a:off x="3420000" y="2828159"/>
            <a:ext cx="1079641" cy="1031401"/>
          </a:xfrm>
          <a:prstGeom prst="line">
            <a:avLst/>
          </a:prstGeom>
          <a:ln w="57150">
            <a:solidFill>
              <a:srgbClr val="0070C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119" name="CustomShape 8"/>
          <p:cNvSpPr/>
          <p:nvPr/>
        </p:nvSpPr>
        <p:spPr>
          <a:xfrm>
            <a:off x="2339639" y="5296320"/>
            <a:ext cx="719641" cy="738361"/>
          </a:xfrm>
          <a:prstGeom prst="line">
            <a:avLst/>
          </a:prstGeom>
          <a:ln w="57150">
            <a:solidFill>
              <a:srgbClr val="0070C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123" name="CustomShape 9"/>
          <p:cNvGrpSpPr/>
          <p:nvPr/>
        </p:nvGrpSpPr>
        <p:grpSpPr>
          <a:xfrm>
            <a:off x="8316359" y="3345119"/>
            <a:ext cx="503675" cy="1233429"/>
            <a:chOff x="0" y="0"/>
            <a:chExt cx="503673" cy="1233428"/>
          </a:xfrm>
        </p:grpSpPr>
        <p:sp>
          <p:nvSpPr>
            <p:cNvPr id="1120" name="Forma"/>
            <p:cNvSpPr/>
            <p:nvPr/>
          </p:nvSpPr>
          <p:spPr>
            <a:xfrm>
              <a:off x="0" y="0"/>
              <a:ext cx="503674" cy="123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7" h="21600" fill="norm" stroke="1" extrusionOk="0">
                  <a:moveTo>
                    <a:pt x="0" y="19690"/>
                  </a:moveTo>
                  <a:lnTo>
                    <a:pt x="5131" y="17190"/>
                  </a:lnTo>
                  <a:lnTo>
                    <a:pt x="5131" y="18293"/>
                  </a:lnTo>
                  <a:lnTo>
                    <a:pt x="5131" y="18293"/>
                  </a:lnTo>
                  <a:cubicBezTo>
                    <a:pt x="13323" y="17335"/>
                    <a:pt x="19377" y="14200"/>
                    <a:pt x="20381" y="10396"/>
                  </a:cubicBezTo>
                  <a:cubicBezTo>
                    <a:pt x="21600" y="15017"/>
                    <a:pt x="15083" y="19334"/>
                    <a:pt x="5131" y="20498"/>
                  </a:cubicBezTo>
                  <a:lnTo>
                    <a:pt x="5131" y="21600"/>
                  </a:lnTo>
                  <a:close/>
                  <a:moveTo>
                    <a:pt x="20526" y="11499"/>
                  </a:moveTo>
                  <a:cubicBezTo>
                    <a:pt x="20526" y="6366"/>
                    <a:pt x="11336" y="2205"/>
                    <a:pt x="0" y="2205"/>
                  </a:cubicBezTo>
                  <a:lnTo>
                    <a:pt x="0" y="0"/>
                  </a:lnTo>
                  <a:cubicBezTo>
                    <a:pt x="11336" y="0"/>
                    <a:pt x="20526" y="4161"/>
                    <a:pt x="20526" y="9294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1" name="Forma"/>
            <p:cNvSpPr/>
            <p:nvPr/>
          </p:nvSpPr>
          <p:spPr>
            <a:xfrm>
              <a:off x="0" y="0"/>
              <a:ext cx="503641" cy="656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11958"/>
                    <a:pt x="11929" y="4142"/>
                    <a:pt x="0" y="4142"/>
                  </a:cubicBezTo>
                  <a:lnTo>
                    <a:pt x="0" y="0"/>
                  </a:lnTo>
                  <a:cubicBezTo>
                    <a:pt x="11929" y="0"/>
                    <a:pt x="21600" y="7816"/>
                    <a:pt x="21600" y="1745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2" name="Linea"/>
            <p:cNvSpPr/>
            <p:nvPr/>
          </p:nvSpPr>
          <p:spPr>
            <a:xfrm>
              <a:off x="0" y="0"/>
              <a:ext cx="503641" cy="123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499"/>
                  </a:moveTo>
                  <a:cubicBezTo>
                    <a:pt x="21600" y="6366"/>
                    <a:pt x="11929" y="2205"/>
                    <a:pt x="0" y="2205"/>
                  </a:cubicBezTo>
                  <a:lnTo>
                    <a:pt x="0" y="0"/>
                  </a:lnTo>
                  <a:cubicBezTo>
                    <a:pt x="11929" y="0"/>
                    <a:pt x="21600" y="4161"/>
                    <a:pt x="21600" y="9294"/>
                  </a:cubicBezTo>
                  <a:lnTo>
                    <a:pt x="21600" y="11499"/>
                  </a:lnTo>
                  <a:cubicBezTo>
                    <a:pt x="21600" y="15737"/>
                    <a:pt x="14937" y="19438"/>
                    <a:pt x="5400" y="20498"/>
                  </a:cubicBezTo>
                  <a:lnTo>
                    <a:pt x="5400" y="21600"/>
                  </a:lnTo>
                  <a:lnTo>
                    <a:pt x="0" y="19690"/>
                  </a:lnTo>
                  <a:lnTo>
                    <a:pt x="5400" y="17190"/>
                  </a:lnTo>
                  <a:lnTo>
                    <a:pt x="5400" y="18293"/>
                  </a:lnTo>
                  <a:lnTo>
                    <a:pt x="5400" y="18293"/>
                  </a:lnTo>
                  <a:cubicBezTo>
                    <a:pt x="14020" y="17335"/>
                    <a:pt x="20391" y="14200"/>
                    <a:pt x="21447" y="10396"/>
                  </a:cubicBezTo>
                </a:path>
              </a:pathLst>
            </a:custGeom>
            <a:noFill/>
            <a:ln w="127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27" name="CustomShape 10"/>
          <p:cNvGrpSpPr/>
          <p:nvPr/>
        </p:nvGrpSpPr>
        <p:grpSpPr>
          <a:xfrm>
            <a:off x="8316720" y="4677947"/>
            <a:ext cx="615647" cy="1754894"/>
            <a:chOff x="0" y="0"/>
            <a:chExt cx="615646" cy="1754892"/>
          </a:xfrm>
        </p:grpSpPr>
        <p:sp>
          <p:nvSpPr>
            <p:cNvPr id="1124" name="Forma"/>
            <p:cNvSpPr/>
            <p:nvPr/>
          </p:nvSpPr>
          <p:spPr>
            <a:xfrm rot="10800000">
              <a:off x="-1" y="0"/>
              <a:ext cx="615647" cy="1754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" y="9531"/>
                  </a:moveTo>
                  <a:cubicBezTo>
                    <a:pt x="1" y="13877"/>
                    <a:pt x="6348" y="17672"/>
                    <a:pt x="15431" y="18759"/>
                  </a:cubicBezTo>
                  <a:lnTo>
                    <a:pt x="15431" y="17811"/>
                  </a:lnTo>
                  <a:lnTo>
                    <a:pt x="20574" y="20008"/>
                  </a:lnTo>
                  <a:lnTo>
                    <a:pt x="15431" y="21600"/>
                  </a:lnTo>
                  <a:lnTo>
                    <a:pt x="15431" y="20653"/>
                  </a:lnTo>
                  <a:lnTo>
                    <a:pt x="15431" y="20653"/>
                  </a:lnTo>
                  <a:cubicBezTo>
                    <a:pt x="6348" y="19566"/>
                    <a:pt x="1" y="15771"/>
                    <a:pt x="1" y="11425"/>
                  </a:cubicBezTo>
                  <a:close/>
                  <a:moveTo>
                    <a:pt x="20574" y="1894"/>
                  </a:moveTo>
                  <a:cubicBezTo>
                    <a:pt x="10004" y="1894"/>
                    <a:pt x="1154" y="5605"/>
                    <a:pt x="103" y="10478"/>
                  </a:cubicBezTo>
                  <a:cubicBezTo>
                    <a:pt x="-1026" y="5240"/>
                    <a:pt x="7224" y="570"/>
                    <a:pt x="18530" y="47"/>
                  </a:cubicBezTo>
                  <a:cubicBezTo>
                    <a:pt x="19209" y="16"/>
                    <a:pt x="19891" y="0"/>
                    <a:pt x="20574" y="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5" name="Forma"/>
            <p:cNvSpPr/>
            <p:nvPr/>
          </p:nvSpPr>
          <p:spPr>
            <a:xfrm rot="10800000">
              <a:off x="-1" y="903627"/>
              <a:ext cx="615647" cy="8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3905"/>
                  </a:moveTo>
                  <a:cubicBezTo>
                    <a:pt x="10004" y="3905"/>
                    <a:pt x="1154" y="11555"/>
                    <a:pt x="103" y="21600"/>
                  </a:cubicBezTo>
                  <a:cubicBezTo>
                    <a:pt x="-1026" y="10803"/>
                    <a:pt x="7224" y="1176"/>
                    <a:pt x="18530" y="97"/>
                  </a:cubicBezTo>
                  <a:cubicBezTo>
                    <a:pt x="19209" y="32"/>
                    <a:pt x="19891" y="0"/>
                    <a:pt x="20574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6" name="Linea"/>
            <p:cNvSpPr/>
            <p:nvPr/>
          </p:nvSpPr>
          <p:spPr>
            <a:xfrm rot="10800000">
              <a:off x="0" y="0"/>
              <a:ext cx="615601" cy="1754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531"/>
                  </a:moveTo>
                  <a:cubicBezTo>
                    <a:pt x="0" y="13877"/>
                    <a:pt x="6663" y="17672"/>
                    <a:pt x="16200" y="18759"/>
                  </a:cubicBezTo>
                  <a:lnTo>
                    <a:pt x="16200" y="17811"/>
                  </a:lnTo>
                  <a:lnTo>
                    <a:pt x="21600" y="20008"/>
                  </a:lnTo>
                  <a:lnTo>
                    <a:pt x="16200" y="21600"/>
                  </a:lnTo>
                  <a:lnTo>
                    <a:pt x="16200" y="20653"/>
                  </a:lnTo>
                  <a:lnTo>
                    <a:pt x="16200" y="20653"/>
                  </a:lnTo>
                  <a:cubicBezTo>
                    <a:pt x="6663" y="19566"/>
                    <a:pt x="0" y="15771"/>
                    <a:pt x="0" y="11425"/>
                  </a:cubicBezTo>
                  <a:lnTo>
                    <a:pt x="0" y="9531"/>
                  </a:lnTo>
                  <a:cubicBezTo>
                    <a:pt x="0" y="4267"/>
                    <a:pt x="9671" y="0"/>
                    <a:pt x="21600" y="0"/>
                  </a:cubicBezTo>
                  <a:lnTo>
                    <a:pt x="21600" y="1894"/>
                  </a:lnTo>
                  <a:cubicBezTo>
                    <a:pt x="10502" y="1894"/>
                    <a:pt x="1210" y="5605"/>
                    <a:pt x="107" y="10478"/>
                  </a:cubicBezTo>
                </a:path>
              </a:pathLst>
            </a:custGeom>
            <a:noFill/>
            <a:ln w="127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128" name="CustomShape 11"/>
          <p:cNvSpPr/>
          <p:nvPr/>
        </p:nvSpPr>
        <p:spPr>
          <a:xfrm>
            <a:off x="3779999" y="4091759"/>
            <a:ext cx="4359961" cy="921851"/>
          </a:xfrm>
          <a:prstGeom prst="rect">
            <a:avLst/>
          </a:prstGeom>
          <a:solidFill>
            <a:srgbClr val="FF0000"/>
          </a:solidFill>
          <a:ln w="19050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AMPLIFICATION OF  THE INFLAMMATORY REACTION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8" grpId="2"/>
      <p:bldP build="whole" bldLvl="1" animBg="1" rev="0" advAuto="0" spid="1119" grpId="1"/>
      <p:bldP build="whole" bldLvl="1" animBg="1" rev="0" advAuto="0" spid="1128" grpId="5"/>
      <p:bldP build="whole" bldLvl="1" animBg="1" rev="0" advAuto="0" spid="1123" grpId="6"/>
      <p:bldP build="whole" bldLvl="1" animBg="1" rev="0" advAuto="0" spid="1117" grpId="4"/>
      <p:bldP build="whole" bldLvl="1" animBg="1" rev="0" advAuto="0" spid="1114" grpId="3"/>
      <p:bldP build="whole" bldLvl="1" animBg="1" rev="0" advAuto="0" spid="1127" grpId="7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TextShape 1"/>
          <p:cNvGrpSpPr/>
          <p:nvPr/>
        </p:nvGrpSpPr>
        <p:grpSpPr>
          <a:xfrm>
            <a:off x="107639" y="42119"/>
            <a:ext cx="8928722" cy="710642"/>
            <a:chOff x="0" y="0"/>
            <a:chExt cx="8928720" cy="710640"/>
          </a:xfrm>
        </p:grpSpPr>
        <p:sp>
          <p:nvSpPr>
            <p:cNvPr id="977" name="Rettangolo"/>
            <p:cNvSpPr/>
            <p:nvPr/>
          </p:nvSpPr>
          <p:spPr>
            <a:xfrm>
              <a:off x="-1" y="-1"/>
              <a:ext cx="8928722" cy="710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8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978" name="Phase 2: release of inflammatory mediators"/>
            <p:cNvSpPr txBox="1"/>
            <p:nvPr/>
          </p:nvSpPr>
          <p:spPr>
            <a:xfrm>
              <a:off x="-1" y="85720"/>
              <a:ext cx="8928722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3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Phase 2</a:t>
              </a:r>
              <a:r>
                <a:rPr>
                  <a:solidFill>
                    <a:srgbClr val="FF0000"/>
                  </a:solidFill>
                </a:rPr>
                <a:t>: release of </a:t>
              </a:r>
              <a:r>
                <a:rPr b="1">
                  <a:solidFill>
                    <a:srgbClr val="FF0000"/>
                  </a:solidFill>
                </a:rPr>
                <a:t>inflammatory mediators </a:t>
              </a:r>
            </a:p>
          </p:txBody>
        </p:sp>
      </p:grpSp>
      <p:sp>
        <p:nvSpPr>
          <p:cNvPr id="980" name="CustomShape 2"/>
          <p:cNvSpPr txBox="1"/>
          <p:nvPr/>
        </p:nvSpPr>
        <p:spPr>
          <a:xfrm>
            <a:off x="-63000" y="836640"/>
            <a:ext cx="9234720" cy="7002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62080" indent="-261719" algn="just">
              <a:lnSpc>
                <a:spcPct val="950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Mediators are </a:t>
            </a:r>
            <a:r>
              <a:rPr b="1" sz="2700">
                <a:solidFill>
                  <a:srgbClr val="FF0000"/>
                </a:solidFill>
              </a:rPr>
              <a:t>essentials</a:t>
            </a:r>
            <a:r>
              <a:t> for the development of inflammation</a:t>
            </a:r>
          </a:p>
          <a:p>
            <a:pPr algn="just">
              <a:lnSpc>
                <a:spcPct val="95000"/>
              </a:lnSpc>
              <a:spcBef>
                <a:spcPts val="200"/>
              </a:spcBef>
              <a:defRPr spc="-1" sz="1000"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marL="262080" indent="-261719" algn="just">
              <a:lnSpc>
                <a:spcPct val="950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Represent the “chemical language” of inflammation, as they </a:t>
            </a:r>
            <a:r>
              <a:rPr b="1" sz="2700">
                <a:solidFill>
                  <a:srgbClr val="FF0000"/>
                </a:solidFill>
              </a:rPr>
              <a:t>timely</a:t>
            </a:r>
            <a:r>
              <a:t> </a:t>
            </a:r>
            <a:r>
              <a:rPr b="1"/>
              <a:t>regulate all the flogistic events</a:t>
            </a:r>
          </a:p>
          <a:p>
            <a:pPr algn="just">
              <a:lnSpc>
                <a:spcPct val="95000"/>
              </a:lnSpc>
              <a:spcBef>
                <a:spcPts val="200"/>
              </a:spcBef>
              <a:defRPr spc="-1" sz="2600"/>
            </a:pPr>
          </a:p>
          <a:p>
            <a:pPr marL="262080" indent="-261719" algn="just">
              <a:lnSpc>
                <a:spcPct val="950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May be </a:t>
            </a:r>
            <a:r>
              <a:rPr b="1"/>
              <a:t>produced</a:t>
            </a:r>
            <a:r>
              <a:t> </a:t>
            </a:r>
            <a:r>
              <a:rPr b="1"/>
              <a:t>locally</a:t>
            </a:r>
            <a:r>
              <a:t> (by </a:t>
            </a:r>
            <a:r>
              <a:rPr b="1"/>
              <a:t>cells</a:t>
            </a:r>
            <a:r>
              <a:t> at the site of inflammation), or may be </a:t>
            </a:r>
            <a:r>
              <a:rPr b="1"/>
              <a:t>derived from circulating inactive precursors </a:t>
            </a:r>
            <a:r>
              <a:t>(typically synthesized by the liver) that are activated in inflamed area</a:t>
            </a:r>
          </a:p>
          <a:p>
            <a:pPr algn="just">
              <a:lnSpc>
                <a:spcPct val="95000"/>
              </a:lnSpc>
              <a:spcBef>
                <a:spcPts val="200"/>
              </a:spcBef>
              <a:defRPr spc="-1" sz="2600"/>
            </a:pPr>
          </a:p>
          <a:p>
            <a:pPr marL="262080" indent="-261719" algn="just">
              <a:lnSpc>
                <a:spcPct val="950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Most</a:t>
            </a:r>
            <a:r>
              <a:rPr b="0"/>
              <a:t> mediators act by </a:t>
            </a:r>
            <a:r>
              <a:t>binding to specific receptors</a:t>
            </a:r>
            <a:r>
              <a:rPr b="0"/>
              <a:t> on different target cells; others (e.g., lysosomal proteases, ROS) have </a:t>
            </a:r>
            <a:r>
              <a:t>direct enzymatic and/or toxic activities</a:t>
            </a:r>
          </a:p>
          <a:p>
            <a:pPr algn="just">
              <a:lnSpc>
                <a:spcPct val="95000"/>
              </a:lnSpc>
              <a:spcBef>
                <a:spcPts val="200"/>
              </a:spcBef>
              <a:defRPr spc="-1" sz="2600"/>
            </a:pPr>
          </a:p>
          <a:p>
            <a:pPr marL="262080" indent="-261719" algn="just">
              <a:lnSpc>
                <a:spcPct val="950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Their actions are </a:t>
            </a:r>
            <a:r>
              <a:rPr b="1" sz="2700">
                <a:solidFill>
                  <a:srgbClr val="FF0000"/>
                </a:solidFill>
              </a:rPr>
              <a:t>tightly regulated</a:t>
            </a:r>
            <a:r>
              <a:rPr sz="2700"/>
              <a:t> </a:t>
            </a:r>
            <a:r>
              <a:t>and usually</a:t>
            </a:r>
            <a:r>
              <a:rPr b="1"/>
              <a:t> </a:t>
            </a:r>
            <a:r>
              <a:rPr b="1" sz="2700">
                <a:solidFill>
                  <a:srgbClr val="FF0000"/>
                </a:solidFill>
              </a:rPr>
              <a:t>shortlived</a:t>
            </a:r>
            <a:endParaRPr sz="2700"/>
          </a:p>
          <a:p>
            <a:pPr algn="just">
              <a:lnSpc>
                <a:spcPct val="95000"/>
              </a:lnSpc>
              <a:spcBef>
                <a:spcPts val="100"/>
              </a:spcBef>
              <a:defRPr spc="-1" sz="2700"/>
            </a:pPr>
          </a:p>
          <a:p>
            <a:pPr marL="262080" indent="-261719" algn="just">
              <a:lnSpc>
                <a:spcPct val="95000"/>
              </a:lnSpc>
              <a:spcBef>
                <a:spcPts val="600"/>
              </a:spcBef>
              <a:buClr>
                <a:srgbClr val="0BD0D9"/>
              </a:buClr>
              <a:buSzPct val="95000"/>
              <a:buChar char="●"/>
              <a:defRPr spc="-1" sz="3000">
                <a:latin typeface="Calibri"/>
                <a:ea typeface="Calibri"/>
                <a:cs typeface="Calibri"/>
                <a:sym typeface="Calibri"/>
              </a:defRPr>
            </a:pPr>
            <a:r>
              <a:t>Knowing </a:t>
            </a:r>
            <a:r>
              <a:rPr b="1"/>
              <a:t>how</a:t>
            </a:r>
            <a:r>
              <a:t> they are generated and act, has helped to design many </a:t>
            </a:r>
            <a:r>
              <a:rPr b="1"/>
              <a:t>anti-inflammatory drugs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9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1" dur="500"/>
                                        <p:tgtEl>
                                          <p:spTgt spid="9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6" dur="500"/>
                                        <p:tgtEl>
                                          <p:spTgt spid="9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8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TextShape 1"/>
          <p:cNvGrpSpPr/>
          <p:nvPr/>
        </p:nvGrpSpPr>
        <p:grpSpPr>
          <a:xfrm>
            <a:off x="35640" y="6680"/>
            <a:ext cx="9036000" cy="1117601"/>
            <a:chOff x="0" y="0"/>
            <a:chExt cx="9035999" cy="1117600"/>
          </a:xfrm>
        </p:grpSpPr>
        <p:sp>
          <p:nvSpPr>
            <p:cNvPr id="1130" name="Rettangolo"/>
            <p:cNvSpPr/>
            <p:nvPr/>
          </p:nvSpPr>
          <p:spPr>
            <a:xfrm>
              <a:off x="0" y="37959"/>
              <a:ext cx="9036000" cy="107964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31" name="Different classes of cell surface receptors can mediate leukocyte activation"/>
            <p:cNvSpPr txBox="1"/>
            <p:nvPr/>
          </p:nvSpPr>
          <p:spPr>
            <a:xfrm>
              <a:off x="0" y="0"/>
              <a:ext cx="9036000" cy="1117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>
                <a:defRPr spc="-1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Different classes of </a:t>
              </a:r>
              <a:r>
                <a:rPr b="1"/>
                <a:t>cell surface receptors</a:t>
              </a:r>
              <a:r>
                <a:t> can mediate leukocyte activation</a:t>
              </a:r>
            </a:p>
          </p:txBody>
        </p:sp>
      </p:grpSp>
      <p:pic>
        <p:nvPicPr>
          <p:cNvPr id="11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40" y="1340639"/>
            <a:ext cx="8929800" cy="519480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134" name="CustomShape 2"/>
          <p:cNvSpPr/>
          <p:nvPr/>
        </p:nvSpPr>
        <p:spPr>
          <a:xfrm>
            <a:off x="6496622" y="1196640"/>
            <a:ext cx="2451835" cy="7027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 sz="2000">
                <a:latin typeface="Calibri"/>
                <a:ea typeface="Calibri"/>
                <a:cs typeface="Calibri"/>
                <a:sym typeface="Calibri"/>
              </a:defRPr>
            </a:pPr>
            <a:r>
              <a:t>e. g. opsonin receptors</a:t>
            </a:r>
          </a:p>
          <a:p>
            <a:pPr algn="ctr">
              <a:defRPr spc="-1" sz="2000">
                <a:latin typeface="Calibri"/>
                <a:ea typeface="Calibri"/>
                <a:cs typeface="Calibri"/>
                <a:sym typeface="Calibri"/>
              </a:defRPr>
            </a:pPr>
            <a:r>
              <a:t>Fc</a:t>
            </a:r>
            <a:r>
              <a:t>γ</a:t>
            </a:r>
            <a:r>
              <a:t>R, CR1, CR3 </a:t>
            </a:r>
          </a:p>
        </p:txBody>
      </p:sp>
      <p:sp>
        <p:nvSpPr>
          <p:cNvPr id="1135" name="CustomShape 3"/>
          <p:cNvSpPr txBox="1"/>
          <p:nvPr/>
        </p:nvSpPr>
        <p:spPr>
          <a:xfrm>
            <a:off x="7278713" y="2267640"/>
            <a:ext cx="411734" cy="36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IgG</a:t>
            </a:r>
          </a:p>
        </p:txBody>
      </p:sp>
      <p:sp>
        <p:nvSpPr>
          <p:cNvPr id="1136" name="CustomShape 4"/>
          <p:cNvSpPr txBox="1"/>
          <p:nvPr/>
        </p:nvSpPr>
        <p:spPr>
          <a:xfrm>
            <a:off x="8359512" y="2060999"/>
            <a:ext cx="460177" cy="36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C3b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0" name="TextShape 1"/>
          <p:cNvGrpSpPr/>
          <p:nvPr/>
        </p:nvGrpSpPr>
        <p:grpSpPr>
          <a:xfrm>
            <a:off x="2496271" y="147382"/>
            <a:ext cx="4023002" cy="1934281"/>
            <a:chOff x="0" y="0"/>
            <a:chExt cx="4023000" cy="1934279"/>
          </a:xfrm>
        </p:grpSpPr>
        <p:sp>
          <p:nvSpPr>
            <p:cNvPr id="1138" name="Rettangolo"/>
            <p:cNvSpPr/>
            <p:nvPr/>
          </p:nvSpPr>
          <p:spPr>
            <a:xfrm>
              <a:off x="-1" y="0"/>
              <a:ext cx="4023002" cy="193428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ts val="4500"/>
                </a:lnSpc>
                <a:defRPr spc="-1" sz="34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39" name="Phagocytosis:  crucial to defeat infections"/>
            <p:cNvSpPr txBox="1"/>
            <p:nvPr/>
          </p:nvSpPr>
          <p:spPr>
            <a:xfrm>
              <a:off x="-1" y="45720"/>
              <a:ext cx="4023002" cy="1888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algn="ctr">
                <a:lnSpc>
                  <a:spcPts val="4500"/>
                </a:lnSpc>
                <a:defRPr spc="-100" sz="5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Phagocytosis: </a:t>
              </a:r>
              <a:r>
                <a:rPr sz="3100">
                  <a:solidFill>
                    <a:srgbClr val="000000"/>
                  </a:solidFill>
                </a:rPr>
                <a:t> </a:t>
              </a:r>
              <a:r>
                <a:rPr sz="3400">
                  <a:solidFill>
                    <a:srgbClr val="000000"/>
                  </a:solidFill>
                </a:rPr>
                <a:t>crucial to defeat infections </a:t>
              </a:r>
            </a:p>
          </p:txBody>
        </p:sp>
      </p:grpSp>
      <p:grpSp>
        <p:nvGrpSpPr>
          <p:cNvPr id="1145" name="Group 4"/>
          <p:cNvGrpSpPr/>
          <p:nvPr/>
        </p:nvGrpSpPr>
        <p:grpSpPr>
          <a:xfrm>
            <a:off x="2342912" y="2130899"/>
            <a:ext cx="4304468" cy="4484096"/>
            <a:chOff x="0" y="0"/>
            <a:chExt cx="4304467" cy="4484095"/>
          </a:xfrm>
        </p:grpSpPr>
        <p:grpSp>
          <p:nvGrpSpPr>
            <p:cNvPr id="1143" name="Group 5"/>
            <p:cNvGrpSpPr/>
            <p:nvPr/>
          </p:nvGrpSpPr>
          <p:grpSpPr>
            <a:xfrm>
              <a:off x="0" y="275039"/>
              <a:ext cx="4304468" cy="4209057"/>
              <a:chOff x="0" y="0"/>
              <a:chExt cx="4304467" cy="4209055"/>
            </a:xfrm>
          </p:grpSpPr>
          <p:sp>
            <p:nvSpPr>
              <p:cNvPr id="1141" name="CustomShape 6"/>
              <p:cNvSpPr/>
              <p:nvPr/>
            </p:nvSpPr>
            <p:spPr>
              <a:xfrm>
                <a:off x="0" y="3430080"/>
                <a:ext cx="4304468" cy="778976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3175" cap="flat">
                <a:solidFill>
                  <a:srgbClr val="00206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/>
              <a:p>
                <a:pPr algn="just">
                  <a:defRPr spc="-1" sz="22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A phagocyte (L) engulfing a blastospore of </a:t>
                </a:r>
                <a:r>
                  <a:rPr i="1"/>
                  <a:t>Candida albicans</a:t>
                </a:r>
                <a:r>
                  <a:t> (Y)</a:t>
                </a:r>
              </a:p>
            </p:txBody>
          </p:sp>
          <p:sp>
            <p:nvSpPr>
              <p:cNvPr id="1142" name="CustomShape 7"/>
              <p:cNvSpPr/>
              <p:nvPr/>
            </p:nvSpPr>
            <p:spPr>
              <a:xfrm flipH="1">
                <a:off x="1511639" y="0"/>
                <a:ext cx="287641" cy="287641"/>
              </a:xfrm>
              <a:prstGeom prst="line">
                <a:avLst/>
              </a:prstGeom>
              <a:noFill/>
              <a:ln w="38100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4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3359" y="0"/>
              <a:ext cx="4023001" cy="3632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TextShape 1"/>
          <p:cNvGrpSpPr/>
          <p:nvPr/>
        </p:nvGrpSpPr>
        <p:grpSpPr>
          <a:xfrm>
            <a:off x="107639" y="44640"/>
            <a:ext cx="9000722" cy="719640"/>
            <a:chOff x="0" y="0"/>
            <a:chExt cx="9000720" cy="719639"/>
          </a:xfrm>
        </p:grpSpPr>
        <p:sp>
          <p:nvSpPr>
            <p:cNvPr id="1147" name="Rettangolo"/>
            <p:cNvSpPr/>
            <p:nvPr/>
          </p:nvSpPr>
          <p:spPr>
            <a:xfrm>
              <a:off x="-1" y="0"/>
              <a:ext cx="9000722" cy="71964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48" name="Main steps of phagocytosis and microbial killing"/>
            <p:cNvSpPr txBox="1"/>
            <p:nvPr/>
          </p:nvSpPr>
          <p:spPr>
            <a:xfrm>
              <a:off x="-1" y="102920"/>
              <a:ext cx="900072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3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Main steps of </a:t>
              </a:r>
              <a:r>
                <a:rPr b="1"/>
                <a:t>phagocytosis</a:t>
              </a:r>
              <a:r>
                <a:t> and microbial </a:t>
              </a:r>
              <a:r>
                <a:rPr b="1"/>
                <a:t>killing</a:t>
              </a:r>
            </a:p>
          </p:txBody>
        </p:sp>
      </p:grpSp>
      <p:sp>
        <p:nvSpPr>
          <p:cNvPr id="1150" name="TextShape 2"/>
          <p:cNvSpPr txBox="1"/>
          <p:nvPr/>
        </p:nvSpPr>
        <p:spPr>
          <a:xfrm>
            <a:off x="44999" y="1124639"/>
            <a:ext cx="9053642" cy="57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Three main steps: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(1) </a:t>
            </a:r>
            <a:r>
              <a:rPr b="1" sz="2700">
                <a:solidFill>
                  <a:srgbClr val="FF0000"/>
                </a:solidFill>
              </a:rPr>
              <a:t>recognition</a:t>
            </a:r>
            <a:r>
              <a:t> and attachment of the microbe to the ingesting leukocyte [role of opsonins (IgG, C3b) that coat microbes and target them for phagocytosis; </a:t>
            </a:r>
            <a:r>
              <a:rPr b="1"/>
              <a:t>opsonization</a:t>
            </a:r>
            <a:r>
              <a:t>] 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(2) </a:t>
            </a:r>
            <a:r>
              <a:rPr b="1" sz="2700">
                <a:solidFill>
                  <a:srgbClr val="FF0000"/>
                </a:solidFill>
              </a:rPr>
              <a:t>engulfment</a:t>
            </a:r>
            <a:r>
              <a:rPr sz="2700">
                <a:solidFill>
                  <a:srgbClr val="FF0000"/>
                </a:solidFill>
              </a:rPr>
              <a:t>:</a:t>
            </a:r>
            <a:r>
              <a:t> pseudopods are extended around the microbe, with subsequent formation of a </a:t>
            </a:r>
            <a:r>
              <a:rPr b="1"/>
              <a:t>phagocytic vacuole</a:t>
            </a:r>
            <a:r>
              <a:t>; </a:t>
            </a:r>
            <a:r>
              <a:rPr b="1"/>
              <a:t>lysosomes</a:t>
            </a:r>
            <a:r>
              <a:t> containing microbicidal proteins than </a:t>
            </a:r>
            <a:r>
              <a:rPr b="1"/>
              <a:t>fuse</a:t>
            </a:r>
            <a:r>
              <a:t> to the membrane of the phagocytic vacuole (birth of </a:t>
            </a:r>
            <a:r>
              <a:rPr b="1"/>
              <a:t>phagolysosome</a:t>
            </a:r>
            <a:r>
              <a:t>, an authentic “death chamber” sequestering the ingested microbe) 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(3) </a:t>
            </a:r>
            <a:r>
              <a:rPr b="1" sz="2700">
                <a:solidFill>
                  <a:srgbClr val="FF0000"/>
                </a:solidFill>
              </a:rPr>
              <a:t>killing</a:t>
            </a:r>
            <a:r>
              <a:t> and degradation of the ingested microbe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1" dur="500"/>
                                        <p:tgtEl>
                                          <p:spTgt spid="1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6" dur="500"/>
                                        <p:tgtEl>
                                          <p:spTgt spid="1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0" dur="500"/>
                                        <p:tgtEl>
                                          <p:spTgt spid="1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5" dur="500"/>
                                        <p:tgtEl>
                                          <p:spTgt spid="1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5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4" name="TextShape 1"/>
          <p:cNvGrpSpPr/>
          <p:nvPr/>
        </p:nvGrpSpPr>
        <p:grpSpPr>
          <a:xfrm>
            <a:off x="107639" y="272160"/>
            <a:ext cx="8964002" cy="708481"/>
            <a:chOff x="0" y="0"/>
            <a:chExt cx="8964000" cy="708480"/>
          </a:xfrm>
        </p:grpSpPr>
        <p:sp>
          <p:nvSpPr>
            <p:cNvPr id="1152" name="Rettangolo"/>
            <p:cNvSpPr/>
            <p:nvPr/>
          </p:nvSpPr>
          <p:spPr>
            <a:xfrm>
              <a:off x="-1" y="-1"/>
              <a:ext cx="8964002" cy="70848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53" name="Main steps of phagocytosis and microbial killing"/>
            <p:cNvSpPr txBox="1"/>
            <p:nvPr/>
          </p:nvSpPr>
          <p:spPr>
            <a:xfrm>
              <a:off x="-1" y="97700"/>
              <a:ext cx="896400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3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Main steps of </a:t>
              </a:r>
              <a:r>
                <a:rPr b="1"/>
                <a:t>phagocytosis</a:t>
              </a:r>
              <a:r>
                <a:t> and microbial </a:t>
              </a:r>
              <a:r>
                <a:rPr b="1"/>
                <a:t>killing</a:t>
              </a:r>
            </a:p>
          </p:txBody>
        </p:sp>
      </p:grpSp>
      <p:pic>
        <p:nvPicPr>
          <p:cNvPr id="11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59" y="1521720"/>
            <a:ext cx="8915401" cy="449928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156" name="CustomShape 2"/>
          <p:cNvSpPr/>
          <p:nvPr/>
        </p:nvSpPr>
        <p:spPr>
          <a:xfrm>
            <a:off x="179639" y="6237359"/>
            <a:ext cx="8784722" cy="40750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b="1" spc="-1" sz="2000">
                <a:latin typeface="Calibri"/>
                <a:ea typeface="Calibri"/>
                <a:cs typeface="Calibri"/>
                <a:sym typeface="Calibri"/>
              </a:defRPr>
            </a:pPr>
            <a:r>
              <a:t>iNOS</a:t>
            </a:r>
            <a:r>
              <a:rPr b="0"/>
              <a:t>, inducible nitric oxide synthase; </a:t>
            </a:r>
            <a:r>
              <a:t>NO</a:t>
            </a:r>
            <a:r>
              <a:rPr b="0"/>
              <a:t>, nitric oxide; </a:t>
            </a:r>
            <a:r>
              <a:t>ROS</a:t>
            </a:r>
            <a:r>
              <a:rPr b="0"/>
              <a:t>, reactive oxygen species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TextShape 1"/>
          <p:cNvGrpSpPr/>
          <p:nvPr/>
        </p:nvGrpSpPr>
        <p:grpSpPr>
          <a:xfrm>
            <a:off x="611640" y="44640"/>
            <a:ext cx="7920360" cy="719640"/>
            <a:chOff x="0" y="0"/>
            <a:chExt cx="7920359" cy="719639"/>
          </a:xfrm>
        </p:grpSpPr>
        <p:sp>
          <p:nvSpPr>
            <p:cNvPr id="1158" name="Rettangolo"/>
            <p:cNvSpPr/>
            <p:nvPr/>
          </p:nvSpPr>
          <p:spPr>
            <a:xfrm>
              <a:off x="0" y="0"/>
              <a:ext cx="7920360" cy="71964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8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59" name="Phagocytosis by electron microscopy"/>
            <p:cNvSpPr txBox="1"/>
            <p:nvPr/>
          </p:nvSpPr>
          <p:spPr>
            <a:xfrm>
              <a:off x="0" y="45720"/>
              <a:ext cx="7920360" cy="673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>
                <a:defRPr spc="-100" sz="3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Phagocytosis by electron microscopy</a:t>
              </a:r>
            </a:p>
          </p:txBody>
        </p:sp>
      </p:grpSp>
      <p:pic>
        <p:nvPicPr>
          <p:cNvPr id="11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2279"/>
            <a:ext cx="5903641" cy="532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2" name="CustomShape 2"/>
          <p:cNvSpPr/>
          <p:nvPr/>
        </p:nvSpPr>
        <p:spPr>
          <a:xfrm>
            <a:off x="179279" y="836279"/>
            <a:ext cx="2879282" cy="83612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spcBef>
                <a:spcPts val="1100"/>
              </a:spcBef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blastospores of </a:t>
            </a:r>
            <a:r>
              <a:rPr b="1" i="1"/>
              <a:t>Candida albicans</a:t>
            </a:r>
          </a:p>
        </p:txBody>
      </p:sp>
      <p:sp>
        <p:nvSpPr>
          <p:cNvPr id="1163" name="Line 3"/>
          <p:cNvSpPr/>
          <p:nvPr/>
        </p:nvSpPr>
        <p:spPr>
          <a:xfrm flipH="1">
            <a:off x="1160279" y="1701359"/>
            <a:ext cx="162001" cy="179964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164" name="Line 4"/>
          <p:cNvSpPr/>
          <p:nvPr/>
        </p:nvSpPr>
        <p:spPr>
          <a:xfrm>
            <a:off x="1618919" y="1699560"/>
            <a:ext cx="1512721" cy="288144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165" name="Line 5"/>
          <p:cNvSpPr/>
          <p:nvPr/>
        </p:nvSpPr>
        <p:spPr>
          <a:xfrm>
            <a:off x="1834919" y="1628280"/>
            <a:ext cx="3457081" cy="280872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166" name="CustomShape 6"/>
          <p:cNvSpPr/>
          <p:nvPr/>
        </p:nvSpPr>
        <p:spPr>
          <a:xfrm>
            <a:off x="179280" y="5528519"/>
            <a:ext cx="2123640" cy="505926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1300"/>
              </a:spcBef>
              <a:defRPr spc="-1" sz="2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phagosomes</a:t>
            </a:r>
          </a:p>
        </p:txBody>
      </p:sp>
      <p:sp>
        <p:nvSpPr>
          <p:cNvPr id="1167" name="Line 7"/>
          <p:cNvSpPr/>
          <p:nvPr/>
        </p:nvSpPr>
        <p:spPr>
          <a:xfrm flipV="1">
            <a:off x="971279" y="4723920"/>
            <a:ext cx="1" cy="792001"/>
          </a:xfrm>
          <a:prstGeom prst="line">
            <a:avLst/>
          </a:prstGeom>
          <a:ln w="50800">
            <a:solidFill>
              <a:srgbClr val="080808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168" name="Line 8"/>
          <p:cNvSpPr/>
          <p:nvPr/>
        </p:nvSpPr>
        <p:spPr>
          <a:xfrm flipV="1">
            <a:off x="1834919" y="5022360"/>
            <a:ext cx="728641" cy="493561"/>
          </a:xfrm>
          <a:prstGeom prst="line">
            <a:avLst/>
          </a:prstGeom>
          <a:ln w="50800">
            <a:solidFill>
              <a:srgbClr val="080808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175" name="Group 9"/>
          <p:cNvGrpSpPr/>
          <p:nvPr/>
        </p:nvGrpSpPr>
        <p:grpSpPr>
          <a:xfrm>
            <a:off x="3127679" y="1052279"/>
            <a:ext cx="5940002" cy="5354282"/>
            <a:chOff x="0" y="0"/>
            <a:chExt cx="5940000" cy="5354280"/>
          </a:xfrm>
        </p:grpSpPr>
        <p:grpSp>
          <p:nvGrpSpPr>
            <p:cNvPr id="1173" name="Group 10"/>
            <p:cNvGrpSpPr/>
            <p:nvPr/>
          </p:nvGrpSpPr>
          <p:grpSpPr>
            <a:xfrm>
              <a:off x="-1" y="0"/>
              <a:ext cx="5940002" cy="5354281"/>
              <a:chOff x="0" y="0"/>
              <a:chExt cx="5940000" cy="5354280"/>
            </a:xfrm>
          </p:grpSpPr>
          <p:pic>
            <p:nvPicPr>
              <p:cNvPr id="1169" name="Picture 8" descr="Picture 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940001" cy="53542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70" name="CustomShape 11"/>
              <p:cNvSpPr/>
              <p:nvPr/>
            </p:nvSpPr>
            <p:spPr>
              <a:xfrm>
                <a:off x="1220039" y="3080880"/>
                <a:ext cx="3024002" cy="594826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spcBef>
                    <a:spcPts val="1500"/>
                  </a:spcBef>
                  <a:defRPr spc="-1" sz="32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phagolysosome</a:t>
                </a:r>
              </a:p>
            </p:txBody>
          </p:sp>
          <p:sp>
            <p:nvSpPr>
              <p:cNvPr id="1171" name="Line 12"/>
              <p:cNvSpPr/>
              <p:nvPr/>
            </p:nvSpPr>
            <p:spPr>
              <a:xfrm>
                <a:off x="1143000" y="1080000"/>
                <a:ext cx="792001" cy="144361"/>
              </a:xfrm>
              <a:prstGeom prst="line">
                <a:avLst/>
              </a:prstGeom>
              <a:noFill/>
              <a:ln w="50800" cap="flat">
                <a:solidFill>
                  <a:srgbClr val="08080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2" name="Line 13"/>
              <p:cNvSpPr/>
              <p:nvPr/>
            </p:nvSpPr>
            <p:spPr>
              <a:xfrm flipH="1">
                <a:off x="4514760" y="1084680"/>
                <a:ext cx="503281" cy="360361"/>
              </a:xfrm>
              <a:prstGeom prst="line">
                <a:avLst/>
              </a:prstGeom>
              <a:noFill/>
              <a:ln w="50800" cap="flat">
                <a:solidFill>
                  <a:srgbClr val="08080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174" name="CustomShape 14"/>
            <p:cNvSpPr/>
            <p:nvPr/>
          </p:nvSpPr>
          <p:spPr>
            <a:xfrm>
              <a:off x="149191" y="258840"/>
              <a:ext cx="5671498" cy="4360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 algn="ctr">
                <a:defRPr spc="-1"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Lysososmes fuse with the phagosome membrane</a:t>
              </a:r>
            </a:p>
          </p:txBody>
        </p:sp>
      </p:grpSp>
      <p:sp>
        <p:nvSpPr>
          <p:cNvPr id="1176" name="CustomShape 15"/>
          <p:cNvSpPr txBox="1"/>
          <p:nvPr/>
        </p:nvSpPr>
        <p:spPr>
          <a:xfrm>
            <a:off x="105840" y="6453359"/>
            <a:ext cx="9022071" cy="3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spc="-1" sz="1900">
                <a:latin typeface="Calibri"/>
                <a:ea typeface="Calibri"/>
                <a:cs typeface="Calibri"/>
                <a:sym typeface="Calibri"/>
              </a:defRPr>
            </a:pPr>
            <a:r>
              <a:t>Section of a neutrophil engulfing </a:t>
            </a:r>
            <a:r>
              <a:rPr i="1"/>
              <a:t>C. albicans </a:t>
            </a:r>
            <a:r>
              <a:t>observed  by</a:t>
            </a:r>
            <a:r>
              <a:rPr i="1"/>
              <a:t> </a:t>
            </a:r>
            <a:r>
              <a:t>transmission electron microscopy</a:t>
            </a:r>
          </a:p>
        </p:txBody>
      </p:sp>
      <p:sp>
        <p:nvSpPr>
          <p:cNvPr id="1177" name="Line 16"/>
          <p:cNvSpPr/>
          <p:nvPr/>
        </p:nvSpPr>
        <p:spPr>
          <a:xfrm>
            <a:off x="35280" y="6452999"/>
            <a:ext cx="90324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7" grpId="2"/>
      <p:bldP build="whole" bldLvl="1" animBg="1" rev="0" advAuto="0" spid="1166" grpId="1"/>
      <p:bldP build="whole" bldLvl="1" animBg="1" rev="0" advAuto="0" spid="1168" grpId="3"/>
      <p:bldP build="whole" bldLvl="1" animBg="1" rev="0" advAuto="0" spid="1175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TextShape 1"/>
          <p:cNvGrpSpPr/>
          <p:nvPr/>
        </p:nvGrpSpPr>
        <p:grpSpPr>
          <a:xfrm>
            <a:off x="1187640" y="44640"/>
            <a:ext cx="6840361" cy="719640"/>
            <a:chOff x="0" y="0"/>
            <a:chExt cx="6840359" cy="719639"/>
          </a:xfrm>
        </p:grpSpPr>
        <p:sp>
          <p:nvSpPr>
            <p:cNvPr id="1179" name="Rettangolo"/>
            <p:cNvSpPr/>
            <p:nvPr/>
          </p:nvSpPr>
          <p:spPr>
            <a:xfrm>
              <a:off x="0" y="0"/>
              <a:ext cx="6840360" cy="71964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80" name="How can neutrophils kill microbes?"/>
            <p:cNvSpPr txBox="1"/>
            <p:nvPr/>
          </p:nvSpPr>
          <p:spPr>
            <a:xfrm>
              <a:off x="0" y="45000"/>
              <a:ext cx="6840360" cy="67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>
                <a:defRPr spc="-100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How can neutrophils kill microbes?</a:t>
              </a:r>
            </a:p>
          </p:txBody>
        </p:sp>
      </p:grpSp>
      <p:sp>
        <p:nvSpPr>
          <p:cNvPr id="1182" name="TextShape 2"/>
          <p:cNvSpPr txBox="1"/>
          <p:nvPr/>
        </p:nvSpPr>
        <p:spPr>
          <a:xfrm>
            <a:off x="502199" y="908639"/>
            <a:ext cx="8139242" cy="5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marL="263347" indent="-263001" defTabSz="877823">
              <a:lnSpc>
                <a:spcPct val="90000"/>
              </a:lnSpc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96" sz="3072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Two main mechanisms (often acting together)</a:t>
            </a:r>
          </a:p>
        </p:txBody>
      </p:sp>
      <p:grpSp>
        <p:nvGrpSpPr>
          <p:cNvPr id="1185" name="Group 3"/>
          <p:cNvGrpSpPr/>
          <p:nvPr/>
        </p:nvGrpSpPr>
        <p:grpSpPr>
          <a:xfrm>
            <a:off x="34919" y="1628639"/>
            <a:ext cx="9072362" cy="3070961"/>
            <a:chOff x="0" y="0"/>
            <a:chExt cx="9072360" cy="3070959"/>
          </a:xfrm>
        </p:grpSpPr>
        <p:sp>
          <p:nvSpPr>
            <p:cNvPr id="1183" name="CustomShape 4"/>
            <p:cNvSpPr/>
            <p:nvPr/>
          </p:nvSpPr>
          <p:spPr>
            <a:xfrm>
              <a:off x="576719" y="0"/>
              <a:ext cx="7884722" cy="661500"/>
            </a:xfrm>
            <a:prstGeom prst="rect">
              <a:avLst/>
            </a:prstGeom>
            <a:solidFill>
              <a:srgbClr val="E7E6E6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spcBef>
                  <a:spcPts val="1800"/>
                </a:spcBef>
                <a:defRPr b="1" spc="-1" sz="3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Oxygen-dependent</a:t>
              </a:r>
            </a:p>
          </p:txBody>
        </p:sp>
        <p:sp>
          <p:nvSpPr>
            <p:cNvPr id="1184" name="CustomShape 5"/>
            <p:cNvSpPr/>
            <p:nvPr/>
          </p:nvSpPr>
          <p:spPr>
            <a:xfrm>
              <a:off x="0" y="720359"/>
              <a:ext cx="9072361" cy="2350601"/>
            </a:xfrm>
            <a:prstGeom prst="rect">
              <a:avLst/>
            </a:prstGeom>
            <a:solidFill>
              <a:srgbClr val="E7E6E6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marL="457200" indent="-456839" algn="just">
                <a:spcBef>
                  <a:spcPts val="1500"/>
                </a:spcBef>
                <a:buClr>
                  <a:srgbClr val="000000"/>
                </a:buClr>
                <a:buSzPct val="100000"/>
                <a:buFont typeface="Symbol"/>
                <a:buChar char="·"/>
                <a:defRPr spc="-1" sz="2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Phagocytosis and engagement of various cellular receptors stimulate an </a:t>
              </a:r>
              <a:r>
                <a:rPr b="1"/>
                <a:t>oxidative burst</a:t>
              </a:r>
              <a:r>
                <a:t>, which is characterized by a </a:t>
              </a:r>
              <a:r>
                <a:rPr b="1"/>
                <a:t>rapid increase in oxygen consumption</a:t>
              </a:r>
              <a:r>
                <a:t>, glycogen catabolism, increased glucose oxidation, and </a:t>
              </a:r>
              <a:r>
                <a:rPr b="1"/>
                <a:t>production of  </a:t>
              </a:r>
              <a:r>
                <a:rPr b="1" sz="3000">
                  <a:solidFill>
                    <a:srgbClr val="FF0000"/>
                  </a:solidFill>
                </a:rPr>
                <a:t>ROS</a:t>
              </a:r>
            </a:p>
          </p:txBody>
        </p:sp>
      </p:grpSp>
      <p:grpSp>
        <p:nvGrpSpPr>
          <p:cNvPr id="1188" name="Group 6"/>
          <p:cNvGrpSpPr/>
          <p:nvPr/>
        </p:nvGrpSpPr>
        <p:grpSpPr>
          <a:xfrm>
            <a:off x="35640" y="4898880"/>
            <a:ext cx="9053640" cy="1694256"/>
            <a:chOff x="0" y="0"/>
            <a:chExt cx="9053639" cy="1694254"/>
          </a:xfrm>
        </p:grpSpPr>
        <p:sp>
          <p:nvSpPr>
            <p:cNvPr id="1186" name="CustomShape 7"/>
            <p:cNvSpPr/>
            <p:nvPr/>
          </p:nvSpPr>
          <p:spPr>
            <a:xfrm>
              <a:off x="0" y="712079"/>
              <a:ext cx="9053640" cy="982176"/>
            </a:xfrm>
            <a:prstGeom prst="rect">
              <a:avLst/>
            </a:prstGeom>
            <a:solidFill>
              <a:srgbClr val="68FCA0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marL="457200" indent="-456839" algn="just">
                <a:spcBef>
                  <a:spcPts val="1400"/>
                </a:spcBef>
                <a:buClr>
                  <a:srgbClr val="000000"/>
                </a:buClr>
                <a:buSzPct val="100000"/>
                <a:buFont typeface="Symbol"/>
                <a:buChar char="·"/>
                <a:defRPr b="1" spc="-1" sz="2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Microbicidal substances </a:t>
              </a:r>
              <a:r>
                <a:rPr b="0"/>
                <a:t>stored in neutrophil </a:t>
              </a:r>
              <a:r>
                <a:t>granules</a:t>
              </a:r>
              <a:r>
                <a:rPr b="0"/>
                <a:t> are discharged into the phagolysosome</a:t>
              </a:r>
            </a:p>
          </p:txBody>
        </p:sp>
        <p:sp>
          <p:nvSpPr>
            <p:cNvPr id="1187" name="CustomShape 8"/>
            <p:cNvSpPr/>
            <p:nvPr/>
          </p:nvSpPr>
          <p:spPr>
            <a:xfrm>
              <a:off x="589319" y="0"/>
              <a:ext cx="7884721" cy="651975"/>
            </a:xfrm>
            <a:prstGeom prst="rect">
              <a:avLst/>
            </a:prstGeom>
            <a:solidFill>
              <a:srgbClr val="68FCA0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spcBef>
                  <a:spcPts val="1800"/>
                </a:spcBef>
                <a:defRPr b="1" spc="-1" sz="3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Oxygen-independent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5" grpId="1"/>
      <p:bldP build="whole" bldLvl="1" animBg="1" rev="0" advAuto="0" spid="1188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2" name="TextShape 1"/>
          <p:cNvGrpSpPr/>
          <p:nvPr/>
        </p:nvGrpSpPr>
        <p:grpSpPr>
          <a:xfrm>
            <a:off x="683640" y="44639"/>
            <a:ext cx="7920360" cy="1016042"/>
            <a:chOff x="0" y="0"/>
            <a:chExt cx="7920359" cy="1016039"/>
          </a:xfrm>
        </p:grpSpPr>
        <p:sp>
          <p:nvSpPr>
            <p:cNvPr id="1190" name="Rettangolo"/>
            <p:cNvSpPr/>
            <p:nvPr/>
          </p:nvSpPr>
          <p:spPr>
            <a:xfrm>
              <a:off x="0" y="0"/>
              <a:ext cx="7920360" cy="99648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2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91" name="How can neutrophils kill microbes?               oxygen-dependent microbicidal mechanisms"/>
            <p:cNvSpPr txBox="1"/>
            <p:nvPr/>
          </p:nvSpPr>
          <p:spPr>
            <a:xfrm>
              <a:off x="0" y="25439"/>
              <a:ext cx="7920360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3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How can neutrophils kill microbes?               </a:t>
              </a:r>
              <a:r>
                <a:rPr b="1"/>
                <a:t>oxygen-dependent</a:t>
              </a:r>
              <a:r>
                <a:t> microbicidal mechanisms</a:t>
              </a:r>
            </a:p>
          </p:txBody>
        </p:sp>
      </p:grpSp>
      <p:sp>
        <p:nvSpPr>
          <p:cNvPr id="1193" name="TextShape 2"/>
          <p:cNvSpPr txBox="1"/>
          <p:nvPr/>
        </p:nvSpPr>
        <p:spPr>
          <a:xfrm>
            <a:off x="44999" y="1268640"/>
            <a:ext cx="9053642" cy="549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700">
                <a:latin typeface="Calibri"/>
                <a:ea typeface="Calibri"/>
                <a:cs typeface="Calibri"/>
                <a:sym typeface="Calibri"/>
              </a:defRPr>
            </a:pPr>
            <a:r>
              <a:t>ROS generation is due to rapid activation of a leukocyte </a:t>
            </a:r>
            <a:r>
              <a:rPr b="1"/>
              <a:t>NADPH oxidase</a:t>
            </a:r>
            <a:r>
              <a:t> (the phagocyte oxidase, </a:t>
            </a:r>
            <a:r>
              <a:rPr b="1" i="1"/>
              <a:t>phox</a:t>
            </a:r>
            <a:r>
              <a:t>) which oxidizes NADPH thereby </a:t>
            </a:r>
            <a:r>
              <a:rPr b="1"/>
              <a:t>converting oxygen to superoxide anion</a:t>
            </a:r>
            <a:r>
              <a:t> (O</a:t>
            </a:r>
            <a:r>
              <a:rPr baseline="-25000"/>
              <a:t>2</a:t>
            </a:r>
            <a:r>
              <a:rPr baseline="30000"/>
              <a:t>-</a:t>
            </a:r>
            <a:r>
              <a:rPr sz="1400"/>
              <a:t>•</a:t>
            </a:r>
            <a:r>
              <a:t>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7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700">
                <a:latin typeface="Calibri"/>
                <a:ea typeface="Calibri"/>
                <a:cs typeface="Calibri"/>
                <a:sym typeface="Calibri"/>
              </a:defRPr>
            </a:pPr>
            <a:r>
              <a:t>Superoxide</a:t>
            </a:r>
            <a:r>
              <a:rPr b="0"/>
              <a:t> is then converted by </a:t>
            </a:r>
            <a:r>
              <a:t>dismutation</a:t>
            </a:r>
            <a:r>
              <a:rPr b="0"/>
              <a:t> into </a:t>
            </a:r>
            <a:r>
              <a:t>hydrogen peroxide </a:t>
            </a:r>
            <a:r>
              <a:rPr b="0"/>
              <a:t>(O</a:t>
            </a:r>
            <a:r>
              <a:rPr b="0" baseline="-25000"/>
              <a:t>2</a:t>
            </a:r>
            <a:r>
              <a:rPr b="0" baseline="30000"/>
              <a:t>-</a:t>
            </a:r>
            <a:r>
              <a:rPr b="0" sz="1400"/>
              <a:t>•</a:t>
            </a:r>
            <a:r>
              <a:rPr b="0"/>
              <a:t> + 2H+ → H</a:t>
            </a:r>
            <a:r>
              <a:rPr b="0" baseline="-25000"/>
              <a:t>2</a:t>
            </a:r>
            <a:r>
              <a:rPr b="0"/>
              <a:t>O</a:t>
            </a:r>
            <a:r>
              <a:rPr b="0" baseline="-25000"/>
              <a:t>2</a:t>
            </a:r>
            <a:r>
              <a:rPr b="0"/>
              <a:t>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7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700">
                <a:latin typeface="Calibri"/>
                <a:ea typeface="Calibri"/>
                <a:cs typeface="Calibri"/>
                <a:sym typeface="Calibri"/>
              </a:defRPr>
            </a:pPr>
            <a:r>
              <a:t> The lysosomes of neutrophils (azurophilic granules) contain the enzyme </a:t>
            </a:r>
            <a:r>
              <a:rPr b="1">
                <a:solidFill>
                  <a:srgbClr val="008000"/>
                </a:solidFill>
              </a:rPr>
              <a:t>myeloperoxidase</a:t>
            </a:r>
            <a:r>
              <a:t> (MPO) that in the presence of a halide, such as Cl</a:t>
            </a:r>
            <a:r>
              <a:rPr baseline="30000"/>
              <a:t>−</a:t>
            </a:r>
            <a:r>
              <a:t>, converts H</a:t>
            </a:r>
            <a:r>
              <a:rPr baseline="-25000"/>
              <a:t>2</a:t>
            </a:r>
            <a:r>
              <a:t>O</a:t>
            </a:r>
            <a:r>
              <a:rPr baseline="-25000"/>
              <a:t>2</a:t>
            </a:r>
            <a:r>
              <a:t> to </a:t>
            </a:r>
            <a:r>
              <a:rPr b="1"/>
              <a:t>HOCl</a:t>
            </a:r>
            <a:r>
              <a:t> (hypochlorous acid), a </a:t>
            </a:r>
            <a:r>
              <a:rPr b="1"/>
              <a:t>powerful antimicrobial agent</a:t>
            </a:r>
            <a:r>
              <a:t> that kills bacteria by </a:t>
            </a:r>
            <a:r>
              <a:rPr b="1"/>
              <a:t>protein and lipid chlorination and/or peroxidation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1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9" dur="500"/>
                                        <p:tgtEl>
                                          <p:spTgt spid="1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1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8" dur="500"/>
                                        <p:tgtEl>
                                          <p:spTgt spid="1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9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TextShape 1"/>
          <p:cNvGrpSpPr/>
          <p:nvPr/>
        </p:nvGrpSpPr>
        <p:grpSpPr>
          <a:xfrm>
            <a:off x="107639" y="272160"/>
            <a:ext cx="8964002" cy="708481"/>
            <a:chOff x="0" y="0"/>
            <a:chExt cx="8964000" cy="708480"/>
          </a:xfrm>
        </p:grpSpPr>
        <p:sp>
          <p:nvSpPr>
            <p:cNvPr id="1195" name="Rettangolo"/>
            <p:cNvSpPr/>
            <p:nvPr/>
          </p:nvSpPr>
          <p:spPr>
            <a:xfrm>
              <a:off x="-1" y="-1"/>
              <a:ext cx="8964002" cy="70848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196" name="Main steps of phagocytosis and microbial killing"/>
            <p:cNvSpPr txBox="1"/>
            <p:nvPr/>
          </p:nvSpPr>
          <p:spPr>
            <a:xfrm>
              <a:off x="-1" y="97700"/>
              <a:ext cx="896400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3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Main steps of </a:t>
              </a:r>
              <a:r>
                <a:rPr b="1"/>
                <a:t>phagocytosis</a:t>
              </a:r>
              <a:r>
                <a:t> and microbial </a:t>
              </a:r>
              <a:r>
                <a:rPr b="1"/>
                <a:t>killing</a:t>
              </a:r>
            </a:p>
          </p:txBody>
        </p:sp>
      </p:grpSp>
      <p:pic>
        <p:nvPicPr>
          <p:cNvPr id="11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59" y="1521720"/>
            <a:ext cx="8915401" cy="449928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199" name="CustomShape 2"/>
          <p:cNvSpPr/>
          <p:nvPr/>
        </p:nvSpPr>
        <p:spPr>
          <a:xfrm>
            <a:off x="179639" y="6237359"/>
            <a:ext cx="8784722" cy="407501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b="1" spc="-1" sz="2000">
                <a:latin typeface="Calibri"/>
                <a:ea typeface="Calibri"/>
                <a:cs typeface="Calibri"/>
                <a:sym typeface="Calibri"/>
              </a:defRPr>
            </a:pPr>
            <a:r>
              <a:t>iNOS</a:t>
            </a:r>
            <a:r>
              <a:rPr b="0"/>
              <a:t>, inducible nitric oxide synthase; </a:t>
            </a:r>
            <a:r>
              <a:t>NO</a:t>
            </a:r>
            <a:r>
              <a:rPr b="0"/>
              <a:t>, nitric oxide; </a:t>
            </a:r>
            <a:r>
              <a:t>ROS</a:t>
            </a:r>
            <a:r>
              <a:rPr b="0"/>
              <a:t>, reactive oxygen species</a:t>
            </a:r>
          </a:p>
        </p:txBody>
      </p:sp>
      <p:sp>
        <p:nvSpPr>
          <p:cNvPr id="1200" name="CustomShape 3"/>
          <p:cNvSpPr/>
          <p:nvPr/>
        </p:nvSpPr>
        <p:spPr>
          <a:xfrm>
            <a:off x="4356000" y="4724999"/>
            <a:ext cx="1295641" cy="64764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>
            <a:off x="4664880" y="44639"/>
            <a:ext cx="4443120" cy="46782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NADPH-ox in activated phagocyte </a:t>
            </a:r>
          </a:p>
        </p:txBody>
      </p:sp>
      <p:sp>
        <p:nvSpPr>
          <p:cNvPr id="1203" name="CustomShape 2"/>
          <p:cNvSpPr/>
          <p:nvPr/>
        </p:nvSpPr>
        <p:spPr>
          <a:xfrm>
            <a:off x="107639" y="4508999"/>
            <a:ext cx="1429202" cy="64764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4" name="CustomShape 3"/>
          <p:cNvSpPr/>
          <p:nvPr/>
        </p:nvSpPr>
        <p:spPr>
          <a:xfrm>
            <a:off x="2713680" y="6166439"/>
            <a:ext cx="1497601" cy="4318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 spc="-1" sz="1400">
                <a:latin typeface="Calibri"/>
                <a:ea typeface="Calibri"/>
                <a:cs typeface="Calibri"/>
                <a:sym typeface="Calibri"/>
              </a:defRPr>
            </a:pPr>
            <a:r>
              <a:t>RhoGDI</a:t>
            </a:r>
          </a:p>
          <a:p>
            <a:pPr algn="ctr">
              <a:defRPr spc="-1" sz="1400">
                <a:latin typeface="Calibri"/>
                <a:ea typeface="Calibri"/>
                <a:cs typeface="Calibri"/>
                <a:sym typeface="Calibri"/>
              </a:defRPr>
            </a:pPr>
            <a:r>
              <a:t>(Rho-GDP diss. inh.)</a:t>
            </a:r>
          </a:p>
        </p:txBody>
      </p:sp>
      <p:sp>
        <p:nvSpPr>
          <p:cNvPr id="1205" name="Line 4"/>
          <p:cNvSpPr/>
          <p:nvPr/>
        </p:nvSpPr>
        <p:spPr>
          <a:xfrm>
            <a:off x="304559" y="3581279"/>
            <a:ext cx="80010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06" name="Line 5"/>
          <p:cNvSpPr/>
          <p:nvPr/>
        </p:nvSpPr>
        <p:spPr>
          <a:xfrm>
            <a:off x="304559" y="3962160"/>
            <a:ext cx="80010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07" name="CustomShape 6"/>
          <p:cNvSpPr/>
          <p:nvPr/>
        </p:nvSpPr>
        <p:spPr>
          <a:xfrm>
            <a:off x="6215040" y="2625839"/>
            <a:ext cx="533161" cy="2006281"/>
          </a:xfrm>
          <a:prstGeom prst="ellipse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CustomShape 7"/>
          <p:cNvSpPr/>
          <p:nvPr/>
        </p:nvSpPr>
        <p:spPr>
          <a:xfrm>
            <a:off x="5867279" y="3276720"/>
            <a:ext cx="347401" cy="709201"/>
          </a:xfrm>
          <a:prstGeom prst="ellipse">
            <a:avLst/>
          </a:prstGeom>
          <a:solidFill>
            <a:srgbClr val="33CC33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CustomShape 8"/>
          <p:cNvSpPr/>
          <p:nvPr/>
        </p:nvSpPr>
        <p:spPr>
          <a:xfrm>
            <a:off x="5943600" y="4876920"/>
            <a:ext cx="533160" cy="304561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12" name="CustomShape 9"/>
          <p:cNvGrpSpPr/>
          <p:nvPr/>
        </p:nvGrpSpPr>
        <p:grpSpPr>
          <a:xfrm>
            <a:off x="6019920" y="3429000"/>
            <a:ext cx="686580" cy="310680"/>
            <a:chOff x="0" y="0"/>
            <a:chExt cx="686579" cy="310679"/>
          </a:xfrm>
        </p:grpSpPr>
        <p:sp>
          <p:nvSpPr>
            <p:cNvPr id="1210" name="Ovale"/>
            <p:cNvSpPr/>
            <p:nvPr/>
          </p:nvSpPr>
          <p:spPr>
            <a:xfrm>
              <a:off x="0" y="0"/>
              <a:ext cx="644041" cy="310680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pc="-1" sz="1200"/>
              </a:pPr>
            </a:p>
          </p:txBody>
        </p:sp>
        <p:sp>
          <p:nvSpPr>
            <p:cNvPr id="1211" name="HEME"/>
            <p:cNvSpPr txBox="1"/>
            <p:nvPr/>
          </p:nvSpPr>
          <p:spPr>
            <a:xfrm>
              <a:off x="144079" y="23932"/>
              <a:ext cx="542501" cy="26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ctr">
              <a:spAutoFit/>
            </a:bodyPr>
            <a:lstStyle>
              <a:lvl1pPr>
                <a:defRPr b="1" i="1" spc="-1" sz="1200"/>
              </a:lvl1pPr>
            </a:lstStyle>
            <a:p>
              <a:pPr/>
              <a:r>
                <a:t>HEME</a:t>
              </a:r>
            </a:p>
          </p:txBody>
        </p:sp>
      </p:grpSp>
      <p:sp>
        <p:nvSpPr>
          <p:cNvPr id="1213" name="Line 10"/>
          <p:cNvSpPr/>
          <p:nvPr/>
        </p:nvSpPr>
        <p:spPr>
          <a:xfrm flipH="1" flipV="1">
            <a:off x="5403599" y="922319"/>
            <a:ext cx="1278002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14" name="CustomShape 11"/>
          <p:cNvSpPr txBox="1"/>
          <p:nvPr/>
        </p:nvSpPr>
        <p:spPr>
          <a:xfrm>
            <a:off x="4617000" y="762119"/>
            <a:ext cx="749520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900"/>
              </a:spcBef>
              <a:defRPr b="1" spc="-1"/>
            </a:lvl1pPr>
          </a:lstStyle>
          <a:p>
            <a:pPr/>
            <a:r>
              <a:t>HOCI</a:t>
            </a:r>
          </a:p>
        </p:txBody>
      </p:sp>
      <p:sp>
        <p:nvSpPr>
          <p:cNvPr id="1215" name="CustomShape 12"/>
          <p:cNvSpPr txBox="1"/>
          <p:nvPr/>
        </p:nvSpPr>
        <p:spPr>
          <a:xfrm>
            <a:off x="6674400" y="762119"/>
            <a:ext cx="749520" cy="39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spcBef>
                <a:spcPts val="900"/>
              </a:spcBef>
              <a:defRPr b="1" spc="-1"/>
            </a:pPr>
            <a:r>
              <a:t>H</a:t>
            </a:r>
            <a:r>
              <a:rPr baseline="-25000"/>
              <a:t>2</a:t>
            </a:r>
            <a:r>
              <a:t>O</a:t>
            </a:r>
            <a:r>
              <a:rPr baseline="-25000"/>
              <a:t>2</a:t>
            </a:r>
          </a:p>
        </p:txBody>
      </p:sp>
      <p:sp>
        <p:nvSpPr>
          <p:cNvPr id="1216" name="CustomShape 13"/>
          <p:cNvSpPr txBox="1"/>
          <p:nvPr/>
        </p:nvSpPr>
        <p:spPr>
          <a:xfrm>
            <a:off x="6369479" y="1219319"/>
            <a:ext cx="749521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spcBef>
                <a:spcPts val="900"/>
              </a:spcBef>
              <a:defRPr b="1" spc="-1"/>
            </a:lvl1pPr>
          </a:lstStyle>
          <a:p>
            <a:pPr/>
            <a:r>
              <a:t>SOD</a:t>
            </a:r>
          </a:p>
        </p:txBody>
      </p:sp>
      <p:sp>
        <p:nvSpPr>
          <p:cNvPr id="1217" name="CustomShape 14"/>
          <p:cNvSpPr txBox="1"/>
          <p:nvPr/>
        </p:nvSpPr>
        <p:spPr>
          <a:xfrm>
            <a:off x="6979320" y="5714999"/>
            <a:ext cx="1662121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spcBef>
                <a:spcPts val="900"/>
              </a:spcBef>
              <a:defRPr b="1" spc="-1"/>
            </a:pPr>
            <a:r>
              <a:t>NADP</a:t>
            </a:r>
            <a:r>
              <a:rPr baseline="30000"/>
              <a:t>+</a:t>
            </a:r>
            <a:r>
              <a:t> + H</a:t>
            </a:r>
            <a:r>
              <a:rPr baseline="30000"/>
              <a:t>+</a:t>
            </a:r>
          </a:p>
        </p:txBody>
      </p:sp>
      <p:sp>
        <p:nvSpPr>
          <p:cNvPr id="1218" name="CustomShape 15"/>
          <p:cNvSpPr txBox="1"/>
          <p:nvPr/>
        </p:nvSpPr>
        <p:spPr>
          <a:xfrm>
            <a:off x="4997879" y="5714999"/>
            <a:ext cx="993961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spcBef>
                <a:spcPts val="900"/>
              </a:spcBef>
              <a:defRPr b="1" spc="-1"/>
            </a:lvl1pPr>
          </a:lstStyle>
          <a:p>
            <a:pPr/>
            <a:r>
              <a:t>NADPH</a:t>
            </a:r>
          </a:p>
        </p:txBody>
      </p:sp>
      <p:sp>
        <p:nvSpPr>
          <p:cNvPr id="1219" name="CustomShape 16"/>
          <p:cNvSpPr/>
          <p:nvPr/>
        </p:nvSpPr>
        <p:spPr>
          <a:xfrm>
            <a:off x="5638679" y="475401"/>
            <a:ext cx="2666521" cy="352398"/>
          </a:xfrm>
          <a:prstGeom prst="rect">
            <a:avLst/>
          </a:prstGeom>
          <a:solidFill>
            <a:srgbClr val="66FF33"/>
          </a:solidFill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>
            <a:lvl1pPr algn="ctr">
              <a:spcBef>
                <a:spcPts val="900"/>
              </a:spcBef>
              <a:defRPr b="1" spc="-1"/>
            </a:lvl1pPr>
          </a:lstStyle>
          <a:p>
            <a:pPr/>
            <a:r>
              <a:t>MPO (from granules)</a:t>
            </a:r>
          </a:p>
        </p:txBody>
      </p:sp>
      <p:sp>
        <p:nvSpPr>
          <p:cNvPr id="1220" name="CustomShape 17"/>
          <p:cNvSpPr txBox="1"/>
          <p:nvPr/>
        </p:nvSpPr>
        <p:spPr>
          <a:xfrm>
            <a:off x="5531399" y="1676519"/>
            <a:ext cx="459002" cy="39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spcBef>
                <a:spcPts val="900"/>
              </a:spcBef>
              <a:defRPr b="1" spc="-1"/>
            </a:pPr>
            <a:r>
              <a:t>O</a:t>
            </a:r>
            <a:r>
              <a:rPr baseline="-25000"/>
              <a:t>2</a:t>
            </a:r>
          </a:p>
        </p:txBody>
      </p:sp>
      <p:sp>
        <p:nvSpPr>
          <p:cNvPr id="1221" name="CustomShape 18"/>
          <p:cNvSpPr txBox="1"/>
          <p:nvPr/>
        </p:nvSpPr>
        <p:spPr>
          <a:xfrm>
            <a:off x="6903000" y="1676519"/>
            <a:ext cx="443160" cy="39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spcBef>
                <a:spcPts val="900"/>
              </a:spcBef>
              <a:defRPr b="1" spc="-1"/>
            </a:pPr>
            <a:r>
              <a:t>O</a:t>
            </a:r>
            <a:r>
              <a:rPr baseline="-25000"/>
              <a:t>2</a:t>
            </a:r>
            <a:r>
              <a:rPr baseline="30000"/>
              <a:t>–</a:t>
            </a:r>
          </a:p>
        </p:txBody>
      </p:sp>
      <p:sp>
        <p:nvSpPr>
          <p:cNvPr id="1222" name="CustomShape 19"/>
          <p:cNvSpPr/>
          <p:nvPr/>
        </p:nvSpPr>
        <p:spPr>
          <a:xfrm>
            <a:off x="5793694" y="2669938"/>
            <a:ext cx="302187" cy="83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521" fill="norm" stroke="1" extrusionOk="0">
                <a:moveTo>
                  <a:pt x="20642" y="21521"/>
                </a:moveTo>
                <a:cubicBezTo>
                  <a:pt x="17146" y="21054"/>
                  <a:pt x="13649" y="20635"/>
                  <a:pt x="10773" y="19842"/>
                </a:cubicBezTo>
                <a:cubicBezTo>
                  <a:pt x="7897" y="19048"/>
                  <a:pt x="5133" y="18302"/>
                  <a:pt x="3329" y="16762"/>
                </a:cubicBezTo>
                <a:cubicBezTo>
                  <a:pt x="1524" y="15223"/>
                  <a:pt x="283" y="12517"/>
                  <a:pt x="58" y="10651"/>
                </a:cubicBezTo>
                <a:cubicBezTo>
                  <a:pt x="-168" y="8785"/>
                  <a:pt x="227" y="7152"/>
                  <a:pt x="2088" y="5566"/>
                </a:cubicBezTo>
                <a:cubicBezTo>
                  <a:pt x="3949" y="3980"/>
                  <a:pt x="8461" y="2020"/>
                  <a:pt x="11168" y="1134"/>
                </a:cubicBezTo>
                <a:cubicBezTo>
                  <a:pt x="13875" y="248"/>
                  <a:pt x="16469" y="294"/>
                  <a:pt x="18161" y="108"/>
                </a:cubicBezTo>
                <a:cubicBezTo>
                  <a:pt x="19853" y="-79"/>
                  <a:pt x="20642" y="14"/>
                  <a:pt x="21432" y="108"/>
                </a:cubicBez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CustomShape 20"/>
          <p:cNvSpPr/>
          <p:nvPr/>
        </p:nvSpPr>
        <p:spPr>
          <a:xfrm flipV="1" rot="21495601">
            <a:off x="5775034" y="2055035"/>
            <a:ext cx="1295931" cy="532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367" fill="norm" stroke="1" extrusionOk="0">
                <a:moveTo>
                  <a:pt x="0" y="21367"/>
                </a:moveTo>
                <a:cubicBezTo>
                  <a:pt x="19" y="18695"/>
                  <a:pt x="38" y="16023"/>
                  <a:pt x="708" y="13261"/>
                </a:cubicBezTo>
                <a:cubicBezTo>
                  <a:pt x="1378" y="10500"/>
                  <a:pt x="2602" y="7026"/>
                  <a:pt x="4056" y="4844"/>
                </a:cubicBezTo>
                <a:cubicBezTo>
                  <a:pt x="5510" y="2662"/>
                  <a:pt x="7538" y="747"/>
                  <a:pt x="9489" y="257"/>
                </a:cubicBezTo>
                <a:cubicBezTo>
                  <a:pt x="11441" y="-233"/>
                  <a:pt x="13909" y="-188"/>
                  <a:pt x="15765" y="1905"/>
                </a:cubicBezTo>
                <a:cubicBezTo>
                  <a:pt x="17621" y="3998"/>
                  <a:pt x="19725" y="9832"/>
                  <a:pt x="20663" y="12950"/>
                </a:cubicBezTo>
                <a:cubicBezTo>
                  <a:pt x="21600" y="16067"/>
                  <a:pt x="21466" y="18383"/>
                  <a:pt x="21351" y="20743"/>
                </a:cubicBez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CustomShape 21"/>
          <p:cNvSpPr txBox="1"/>
          <p:nvPr/>
        </p:nvSpPr>
        <p:spPr>
          <a:xfrm>
            <a:off x="4845599" y="3276720"/>
            <a:ext cx="1024202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r">
              <a:spcBef>
                <a:spcPts val="900"/>
              </a:spcBef>
              <a:defRPr b="1" i="1" spc="-1"/>
            </a:pPr>
            <a:r>
              <a:t>p22</a:t>
            </a:r>
            <a:r>
              <a:rPr baseline="30000"/>
              <a:t>phox</a:t>
            </a:r>
          </a:p>
        </p:txBody>
      </p:sp>
      <p:sp>
        <p:nvSpPr>
          <p:cNvPr id="1225" name="CustomShape 22"/>
          <p:cNvSpPr txBox="1"/>
          <p:nvPr/>
        </p:nvSpPr>
        <p:spPr>
          <a:xfrm>
            <a:off x="6674399" y="3048119"/>
            <a:ext cx="1022402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r">
              <a:spcBef>
                <a:spcPts val="900"/>
              </a:spcBef>
              <a:defRPr b="1" i="1" spc="-1"/>
            </a:pPr>
            <a:r>
              <a:t>gp91</a:t>
            </a:r>
            <a:r>
              <a:rPr baseline="30000"/>
              <a:t>phox</a:t>
            </a:r>
          </a:p>
        </p:txBody>
      </p:sp>
      <p:sp>
        <p:nvSpPr>
          <p:cNvPr id="1226" name="CustomShape 23"/>
          <p:cNvSpPr txBox="1"/>
          <p:nvPr/>
        </p:nvSpPr>
        <p:spPr>
          <a:xfrm>
            <a:off x="5379120" y="2743199"/>
            <a:ext cx="443161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spcBef>
                <a:spcPts val="900"/>
              </a:spcBef>
              <a:defRPr b="1" spc="-1"/>
            </a:pPr>
            <a:r>
              <a:t>e</a:t>
            </a:r>
            <a:r>
              <a:rPr baseline="30000"/>
              <a:t>–</a:t>
            </a:r>
          </a:p>
        </p:txBody>
      </p:sp>
      <p:sp>
        <p:nvSpPr>
          <p:cNvPr id="1227" name="CustomShape 24"/>
          <p:cNvSpPr txBox="1"/>
          <p:nvPr/>
        </p:nvSpPr>
        <p:spPr>
          <a:xfrm>
            <a:off x="5836320" y="4876920"/>
            <a:ext cx="671761" cy="26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600"/>
              </a:spcBef>
              <a:defRPr b="1" i="1" spc="-1" sz="1200"/>
            </a:lvl1pPr>
          </a:lstStyle>
          <a:p>
            <a:pPr/>
            <a:r>
              <a:t>FAD</a:t>
            </a:r>
          </a:p>
        </p:txBody>
      </p:sp>
      <p:sp>
        <p:nvSpPr>
          <p:cNvPr id="1228" name="Line 25"/>
          <p:cNvSpPr/>
          <p:nvPr/>
        </p:nvSpPr>
        <p:spPr>
          <a:xfrm flipH="1">
            <a:off x="7162559" y="4190760"/>
            <a:ext cx="228601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29" name="Line 26"/>
          <p:cNvSpPr/>
          <p:nvPr/>
        </p:nvSpPr>
        <p:spPr>
          <a:xfrm flipV="1">
            <a:off x="7010279" y="1142999"/>
            <a:ext cx="1" cy="53316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30" name="CustomShape 27"/>
          <p:cNvSpPr/>
          <p:nvPr/>
        </p:nvSpPr>
        <p:spPr>
          <a:xfrm>
            <a:off x="6095879" y="4191120"/>
            <a:ext cx="931681" cy="533161"/>
          </a:xfrm>
          <a:prstGeom prst="ellipse">
            <a:avLst/>
          </a:prstGeom>
          <a:solidFill>
            <a:srgbClr val="00808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1" name="CustomShape 28"/>
          <p:cNvSpPr/>
          <p:nvPr/>
        </p:nvSpPr>
        <p:spPr>
          <a:xfrm>
            <a:off x="5562720" y="4419720"/>
            <a:ext cx="609121" cy="414001"/>
          </a:xfrm>
          <a:prstGeom prst="ellipse">
            <a:avLst/>
          </a:prstGeom>
          <a:solidFill>
            <a:srgbClr val="FF00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2" name="CustomShape 29"/>
          <p:cNvSpPr/>
          <p:nvPr/>
        </p:nvSpPr>
        <p:spPr>
          <a:xfrm>
            <a:off x="5562720" y="3962520"/>
            <a:ext cx="693361" cy="456841"/>
          </a:xfrm>
          <a:prstGeom prst="ellipse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3" name="CustomShape 30"/>
          <p:cNvSpPr/>
          <p:nvPr/>
        </p:nvSpPr>
        <p:spPr>
          <a:xfrm flipH="1" rot="682200">
            <a:off x="6317430" y="5266024"/>
            <a:ext cx="231105" cy="629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521" fill="norm" stroke="1" extrusionOk="0">
                <a:moveTo>
                  <a:pt x="20642" y="21521"/>
                </a:moveTo>
                <a:cubicBezTo>
                  <a:pt x="17146" y="21054"/>
                  <a:pt x="13649" y="20635"/>
                  <a:pt x="10773" y="19842"/>
                </a:cubicBezTo>
                <a:cubicBezTo>
                  <a:pt x="7897" y="19048"/>
                  <a:pt x="5133" y="18302"/>
                  <a:pt x="3329" y="16762"/>
                </a:cubicBezTo>
                <a:cubicBezTo>
                  <a:pt x="1524" y="15223"/>
                  <a:pt x="283" y="12517"/>
                  <a:pt x="58" y="10651"/>
                </a:cubicBezTo>
                <a:cubicBezTo>
                  <a:pt x="-168" y="8785"/>
                  <a:pt x="227" y="7152"/>
                  <a:pt x="2088" y="5566"/>
                </a:cubicBezTo>
                <a:cubicBezTo>
                  <a:pt x="3949" y="3980"/>
                  <a:pt x="8461" y="2020"/>
                  <a:pt x="11168" y="1134"/>
                </a:cubicBezTo>
                <a:cubicBezTo>
                  <a:pt x="13875" y="248"/>
                  <a:pt x="16469" y="294"/>
                  <a:pt x="18161" y="108"/>
                </a:cubicBezTo>
                <a:cubicBezTo>
                  <a:pt x="19853" y="-79"/>
                  <a:pt x="20642" y="14"/>
                  <a:pt x="21432" y="108"/>
                </a:cubicBez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4" name="CustomShape 31"/>
          <p:cNvSpPr txBox="1"/>
          <p:nvPr/>
        </p:nvSpPr>
        <p:spPr>
          <a:xfrm>
            <a:off x="6598079" y="5181479"/>
            <a:ext cx="443161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spcBef>
                <a:spcPts val="900"/>
              </a:spcBef>
              <a:defRPr b="1" spc="-1"/>
            </a:pPr>
            <a:r>
              <a:t>e</a:t>
            </a:r>
            <a:r>
              <a:rPr baseline="30000"/>
              <a:t>–</a:t>
            </a:r>
          </a:p>
        </p:txBody>
      </p:sp>
      <p:sp>
        <p:nvSpPr>
          <p:cNvPr id="1235" name="CustomShape 32"/>
          <p:cNvSpPr/>
          <p:nvPr/>
        </p:nvSpPr>
        <p:spPr>
          <a:xfrm>
            <a:off x="6689880" y="3962520"/>
            <a:ext cx="549001" cy="39024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6" name="CustomShape 33"/>
          <p:cNvSpPr txBox="1"/>
          <p:nvPr/>
        </p:nvSpPr>
        <p:spPr>
          <a:xfrm>
            <a:off x="6674399" y="3962520"/>
            <a:ext cx="615962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900"/>
              </a:spcBef>
              <a:defRPr b="1" spc="-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rac</a:t>
            </a:r>
          </a:p>
        </p:txBody>
      </p:sp>
      <p:sp>
        <p:nvSpPr>
          <p:cNvPr id="1237" name="CustomShape 34"/>
          <p:cNvSpPr txBox="1"/>
          <p:nvPr/>
        </p:nvSpPr>
        <p:spPr>
          <a:xfrm>
            <a:off x="7363079" y="4038479"/>
            <a:ext cx="467817" cy="28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pc="-1" sz="1400"/>
            </a:lvl1pPr>
          </a:lstStyle>
          <a:p>
            <a:pPr/>
            <a:r>
              <a:t>GTP</a:t>
            </a:r>
          </a:p>
        </p:txBody>
      </p:sp>
      <p:sp>
        <p:nvSpPr>
          <p:cNvPr id="1238" name="Line 35"/>
          <p:cNvSpPr/>
          <p:nvPr/>
        </p:nvSpPr>
        <p:spPr>
          <a:xfrm flipV="1">
            <a:off x="6172200" y="4114799"/>
            <a:ext cx="152281" cy="76176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41" name="CustomShape 36"/>
          <p:cNvGrpSpPr/>
          <p:nvPr/>
        </p:nvGrpSpPr>
        <p:grpSpPr>
          <a:xfrm>
            <a:off x="6019920" y="3733920"/>
            <a:ext cx="644041" cy="310681"/>
            <a:chOff x="0" y="0"/>
            <a:chExt cx="644040" cy="310679"/>
          </a:xfrm>
        </p:grpSpPr>
        <p:sp>
          <p:nvSpPr>
            <p:cNvPr id="1239" name="Ovale"/>
            <p:cNvSpPr/>
            <p:nvPr/>
          </p:nvSpPr>
          <p:spPr>
            <a:xfrm>
              <a:off x="-1" y="0"/>
              <a:ext cx="644042" cy="310680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1200"/>
              </a:pPr>
            </a:p>
          </p:txBody>
        </p:sp>
        <p:sp>
          <p:nvSpPr>
            <p:cNvPr id="1240" name="HEME"/>
            <p:cNvSpPr txBox="1"/>
            <p:nvPr/>
          </p:nvSpPr>
          <p:spPr>
            <a:xfrm>
              <a:off x="50769" y="23932"/>
              <a:ext cx="542501" cy="26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ctr">
              <a:spAutoFit/>
            </a:bodyPr>
            <a:lstStyle>
              <a:lvl1pPr algn="ctr">
                <a:defRPr b="1" i="1" spc="-1" sz="1200"/>
              </a:lvl1pPr>
            </a:lstStyle>
            <a:p>
              <a:pPr/>
              <a:r>
                <a:t>HEME</a:t>
              </a:r>
            </a:p>
          </p:txBody>
        </p:sp>
      </p:grpSp>
      <p:sp>
        <p:nvSpPr>
          <p:cNvPr id="1242" name="Line 37"/>
          <p:cNvSpPr/>
          <p:nvPr/>
        </p:nvSpPr>
        <p:spPr>
          <a:xfrm>
            <a:off x="5943600" y="5867279"/>
            <a:ext cx="990361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43" name="CustomShape 38"/>
          <p:cNvSpPr/>
          <p:nvPr/>
        </p:nvSpPr>
        <p:spPr>
          <a:xfrm>
            <a:off x="2328840" y="2549519"/>
            <a:ext cx="533161" cy="2006281"/>
          </a:xfrm>
          <a:prstGeom prst="ellipse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44" name="CustomShape 39"/>
          <p:cNvSpPr/>
          <p:nvPr/>
        </p:nvSpPr>
        <p:spPr>
          <a:xfrm>
            <a:off x="1981080" y="3200400"/>
            <a:ext cx="347401" cy="761760"/>
          </a:xfrm>
          <a:prstGeom prst="ellipse">
            <a:avLst/>
          </a:prstGeom>
          <a:solidFill>
            <a:srgbClr val="33CC33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45" name="CustomShape 40"/>
          <p:cNvSpPr/>
          <p:nvPr/>
        </p:nvSpPr>
        <p:spPr>
          <a:xfrm>
            <a:off x="2057400" y="4800600"/>
            <a:ext cx="533160" cy="30456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48" name="CustomShape 41"/>
          <p:cNvGrpSpPr/>
          <p:nvPr/>
        </p:nvGrpSpPr>
        <p:grpSpPr>
          <a:xfrm>
            <a:off x="2133719" y="3352679"/>
            <a:ext cx="644041" cy="310681"/>
            <a:chOff x="0" y="0"/>
            <a:chExt cx="644040" cy="310679"/>
          </a:xfrm>
        </p:grpSpPr>
        <p:sp>
          <p:nvSpPr>
            <p:cNvPr id="1246" name="Ovale"/>
            <p:cNvSpPr/>
            <p:nvPr/>
          </p:nvSpPr>
          <p:spPr>
            <a:xfrm>
              <a:off x="-1" y="0"/>
              <a:ext cx="644042" cy="310680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1200"/>
              </a:pPr>
            </a:p>
          </p:txBody>
        </p:sp>
        <p:sp>
          <p:nvSpPr>
            <p:cNvPr id="1247" name="HEME"/>
            <p:cNvSpPr txBox="1"/>
            <p:nvPr/>
          </p:nvSpPr>
          <p:spPr>
            <a:xfrm>
              <a:off x="50769" y="23932"/>
              <a:ext cx="542501" cy="26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ctr">
              <a:spAutoFit/>
            </a:bodyPr>
            <a:lstStyle>
              <a:lvl1pPr algn="ctr">
                <a:defRPr b="1" i="1" spc="-1" sz="1200"/>
              </a:lvl1pPr>
            </a:lstStyle>
            <a:p>
              <a:pPr/>
              <a:r>
                <a:t>HEME</a:t>
              </a:r>
            </a:p>
          </p:txBody>
        </p:sp>
      </p:grpSp>
      <p:sp>
        <p:nvSpPr>
          <p:cNvPr id="1249" name="CustomShape 42"/>
          <p:cNvSpPr txBox="1"/>
          <p:nvPr/>
        </p:nvSpPr>
        <p:spPr>
          <a:xfrm>
            <a:off x="959399" y="3200399"/>
            <a:ext cx="1024202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r">
              <a:spcBef>
                <a:spcPts val="900"/>
              </a:spcBef>
              <a:defRPr b="1" i="1" spc="-1"/>
            </a:pPr>
            <a:r>
              <a:t>p22</a:t>
            </a:r>
            <a:r>
              <a:rPr baseline="30000"/>
              <a:t>phox</a:t>
            </a:r>
          </a:p>
        </p:txBody>
      </p:sp>
      <p:sp>
        <p:nvSpPr>
          <p:cNvPr id="1250" name="CustomShape 43"/>
          <p:cNvSpPr txBox="1"/>
          <p:nvPr/>
        </p:nvSpPr>
        <p:spPr>
          <a:xfrm>
            <a:off x="2788199" y="2971799"/>
            <a:ext cx="1022402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r">
              <a:spcBef>
                <a:spcPts val="900"/>
              </a:spcBef>
              <a:defRPr b="1" i="1" spc="-1"/>
            </a:pPr>
            <a:r>
              <a:t>gp91</a:t>
            </a:r>
            <a:r>
              <a:rPr baseline="30000"/>
              <a:t>phox</a:t>
            </a:r>
          </a:p>
        </p:txBody>
      </p:sp>
      <p:sp>
        <p:nvSpPr>
          <p:cNvPr id="1251" name="CustomShape 44"/>
          <p:cNvSpPr txBox="1"/>
          <p:nvPr/>
        </p:nvSpPr>
        <p:spPr>
          <a:xfrm>
            <a:off x="1950119" y="4800599"/>
            <a:ext cx="671761" cy="2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600"/>
              </a:spcBef>
              <a:defRPr b="1" i="1" spc="-1" sz="1200"/>
            </a:lvl1pPr>
          </a:lstStyle>
          <a:p>
            <a:pPr/>
            <a:r>
              <a:t>FAD</a:t>
            </a:r>
          </a:p>
        </p:txBody>
      </p:sp>
      <p:sp>
        <p:nvSpPr>
          <p:cNvPr id="1252" name="Line 45"/>
          <p:cNvSpPr/>
          <p:nvPr/>
        </p:nvSpPr>
        <p:spPr>
          <a:xfrm flipV="1">
            <a:off x="2286000" y="4038479"/>
            <a:ext cx="152281" cy="76212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55" name="CustomShape 46"/>
          <p:cNvGrpSpPr/>
          <p:nvPr/>
        </p:nvGrpSpPr>
        <p:grpSpPr>
          <a:xfrm>
            <a:off x="2133719" y="3657600"/>
            <a:ext cx="644041" cy="310680"/>
            <a:chOff x="0" y="0"/>
            <a:chExt cx="644040" cy="310679"/>
          </a:xfrm>
        </p:grpSpPr>
        <p:sp>
          <p:nvSpPr>
            <p:cNvPr id="1253" name="Ovale"/>
            <p:cNvSpPr/>
            <p:nvPr/>
          </p:nvSpPr>
          <p:spPr>
            <a:xfrm>
              <a:off x="-1" y="0"/>
              <a:ext cx="644042" cy="310680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1200"/>
              </a:pPr>
            </a:p>
          </p:txBody>
        </p:sp>
        <p:sp>
          <p:nvSpPr>
            <p:cNvPr id="1254" name="HEME"/>
            <p:cNvSpPr txBox="1"/>
            <p:nvPr/>
          </p:nvSpPr>
          <p:spPr>
            <a:xfrm>
              <a:off x="50769" y="23932"/>
              <a:ext cx="542501" cy="26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ctr">
              <a:spAutoFit/>
            </a:bodyPr>
            <a:lstStyle>
              <a:lvl1pPr algn="ctr">
                <a:defRPr b="1" i="1" spc="-1" sz="1200"/>
              </a:lvl1pPr>
            </a:lstStyle>
            <a:p>
              <a:pPr/>
              <a:r>
                <a:t>HEME</a:t>
              </a:r>
            </a:p>
          </p:txBody>
        </p:sp>
      </p:grpSp>
      <p:sp>
        <p:nvSpPr>
          <p:cNvPr id="1256" name="CustomShape 47"/>
          <p:cNvSpPr/>
          <p:nvPr/>
        </p:nvSpPr>
        <p:spPr>
          <a:xfrm>
            <a:off x="3128399" y="5805359"/>
            <a:ext cx="549001" cy="39024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7" name="CustomShape 48"/>
          <p:cNvSpPr txBox="1"/>
          <p:nvPr/>
        </p:nvSpPr>
        <p:spPr>
          <a:xfrm>
            <a:off x="3105000" y="5826600"/>
            <a:ext cx="615961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900"/>
              </a:spcBef>
              <a:defRPr b="1" spc="-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rac</a:t>
            </a:r>
          </a:p>
        </p:txBody>
      </p:sp>
      <p:sp>
        <p:nvSpPr>
          <p:cNvPr id="1258" name="CustomShape 49"/>
          <p:cNvSpPr txBox="1"/>
          <p:nvPr/>
        </p:nvSpPr>
        <p:spPr>
          <a:xfrm>
            <a:off x="425879" y="5410079"/>
            <a:ext cx="1022402" cy="28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r">
              <a:spcBef>
                <a:spcPts val="700"/>
              </a:spcBef>
              <a:defRPr b="1" i="1" spc="-1"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p7</a:t>
            </a:r>
            <a:r>
              <a:rPr baseline="30000"/>
              <a:t>phox</a:t>
            </a:r>
          </a:p>
        </p:txBody>
      </p:sp>
      <p:sp>
        <p:nvSpPr>
          <p:cNvPr id="1259" name="Line 50"/>
          <p:cNvSpPr/>
          <p:nvPr/>
        </p:nvSpPr>
        <p:spPr>
          <a:xfrm>
            <a:off x="3635640" y="6020999"/>
            <a:ext cx="152641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0" name="CustomShape 51"/>
          <p:cNvSpPr txBox="1"/>
          <p:nvPr/>
        </p:nvSpPr>
        <p:spPr>
          <a:xfrm>
            <a:off x="3758400" y="5857559"/>
            <a:ext cx="487611" cy="28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pc="-1" sz="1400"/>
            </a:lvl1pPr>
          </a:lstStyle>
          <a:p>
            <a:pPr/>
            <a:r>
              <a:t>GDP</a:t>
            </a:r>
          </a:p>
        </p:txBody>
      </p:sp>
      <p:sp>
        <p:nvSpPr>
          <p:cNvPr id="1261" name="CustomShape 52"/>
          <p:cNvSpPr/>
          <p:nvPr/>
        </p:nvSpPr>
        <p:spPr>
          <a:xfrm>
            <a:off x="1142999" y="5867279"/>
            <a:ext cx="931682" cy="533161"/>
          </a:xfrm>
          <a:prstGeom prst="ellipse">
            <a:avLst/>
          </a:prstGeom>
          <a:solidFill>
            <a:srgbClr val="00808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 spc="-1"/>
            </a:pPr>
          </a:p>
        </p:txBody>
      </p:sp>
      <p:sp>
        <p:nvSpPr>
          <p:cNvPr id="1262" name="CustomShape 53"/>
          <p:cNvSpPr/>
          <p:nvPr/>
        </p:nvSpPr>
        <p:spPr>
          <a:xfrm>
            <a:off x="609480" y="6095879"/>
            <a:ext cx="609120" cy="414001"/>
          </a:xfrm>
          <a:prstGeom prst="ellipse">
            <a:avLst/>
          </a:prstGeom>
          <a:solidFill>
            <a:srgbClr val="FF00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3" name="CustomShape 54"/>
          <p:cNvSpPr/>
          <p:nvPr/>
        </p:nvSpPr>
        <p:spPr>
          <a:xfrm>
            <a:off x="609479" y="5638679"/>
            <a:ext cx="693361" cy="456841"/>
          </a:xfrm>
          <a:prstGeom prst="ellipse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4" name="CustomShape 55"/>
          <p:cNvSpPr txBox="1"/>
          <p:nvPr/>
        </p:nvSpPr>
        <p:spPr>
          <a:xfrm>
            <a:off x="1827720" y="5562720"/>
            <a:ext cx="859925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b="1" spc="-1"/>
            </a:pPr>
            <a:r>
              <a:t>p67</a:t>
            </a:r>
            <a:r>
              <a:rPr baseline="30000" i="1"/>
              <a:t>phox</a:t>
            </a:r>
          </a:p>
        </p:txBody>
      </p:sp>
      <p:sp>
        <p:nvSpPr>
          <p:cNvPr id="1265" name="CustomShape 56"/>
          <p:cNvSpPr txBox="1"/>
          <p:nvPr/>
        </p:nvSpPr>
        <p:spPr>
          <a:xfrm>
            <a:off x="456119" y="5334120"/>
            <a:ext cx="859926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b="1" spc="-1"/>
            </a:pPr>
            <a:r>
              <a:t>p47</a:t>
            </a:r>
            <a:r>
              <a:rPr baseline="30000" i="1"/>
              <a:t>phox</a:t>
            </a:r>
          </a:p>
        </p:txBody>
      </p:sp>
      <p:sp>
        <p:nvSpPr>
          <p:cNvPr id="1266" name="CustomShape 57"/>
          <p:cNvSpPr txBox="1"/>
          <p:nvPr/>
        </p:nvSpPr>
        <p:spPr>
          <a:xfrm>
            <a:off x="303839" y="6491159"/>
            <a:ext cx="859926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b="1" spc="-1"/>
            </a:pPr>
            <a:r>
              <a:t>p40</a:t>
            </a:r>
            <a:r>
              <a:rPr baseline="30000" i="1"/>
              <a:t>phox</a:t>
            </a:r>
          </a:p>
        </p:txBody>
      </p:sp>
      <p:sp>
        <p:nvSpPr>
          <p:cNvPr id="1267" name="CustomShape 58"/>
          <p:cNvSpPr txBox="1"/>
          <p:nvPr/>
        </p:nvSpPr>
        <p:spPr>
          <a:xfrm>
            <a:off x="6933239" y="4495679"/>
            <a:ext cx="859926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b="1" spc="-1"/>
            </a:pPr>
            <a:r>
              <a:t>p67</a:t>
            </a:r>
            <a:r>
              <a:rPr baseline="30000" i="1"/>
              <a:t>phox</a:t>
            </a:r>
          </a:p>
        </p:txBody>
      </p:sp>
      <p:sp>
        <p:nvSpPr>
          <p:cNvPr id="1268" name="CustomShape 59"/>
          <p:cNvSpPr txBox="1"/>
          <p:nvPr/>
        </p:nvSpPr>
        <p:spPr>
          <a:xfrm>
            <a:off x="4723560" y="4038479"/>
            <a:ext cx="859925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b="1" spc="-1"/>
            </a:pPr>
            <a:r>
              <a:t>p47</a:t>
            </a:r>
            <a:r>
              <a:rPr baseline="30000" i="1"/>
              <a:t>phox</a:t>
            </a:r>
          </a:p>
        </p:txBody>
      </p:sp>
      <p:sp>
        <p:nvSpPr>
          <p:cNvPr id="1269" name="CustomShape 60"/>
          <p:cNvSpPr txBox="1"/>
          <p:nvPr/>
        </p:nvSpPr>
        <p:spPr>
          <a:xfrm>
            <a:off x="4723560" y="4571999"/>
            <a:ext cx="859925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b="1" spc="-1"/>
            </a:pPr>
            <a:r>
              <a:t>p40</a:t>
            </a:r>
            <a:r>
              <a:rPr baseline="30000" i="1"/>
              <a:t>phox</a:t>
            </a:r>
          </a:p>
        </p:txBody>
      </p:sp>
      <p:sp>
        <p:nvSpPr>
          <p:cNvPr id="1270" name="Line 61"/>
          <p:cNvSpPr/>
          <p:nvPr/>
        </p:nvSpPr>
        <p:spPr>
          <a:xfrm>
            <a:off x="3230279" y="2997000"/>
            <a:ext cx="2133722" cy="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271" name="CustomShape 62"/>
          <p:cNvSpPr/>
          <p:nvPr/>
        </p:nvSpPr>
        <p:spPr>
          <a:xfrm>
            <a:off x="3458159" y="2387519"/>
            <a:ext cx="1613748" cy="544026"/>
          </a:xfrm>
          <a:prstGeom prst="rect">
            <a:avLst/>
          </a:prstGeom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b="1" spc="-1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Activation</a:t>
            </a:r>
          </a:p>
        </p:txBody>
      </p:sp>
      <p:sp>
        <p:nvSpPr>
          <p:cNvPr id="1272" name="CustomShape 63"/>
          <p:cNvSpPr txBox="1"/>
          <p:nvPr/>
        </p:nvSpPr>
        <p:spPr>
          <a:xfrm>
            <a:off x="204839" y="4582440"/>
            <a:ext cx="1291737" cy="4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b="1" spc="-1"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cytoplasm</a:t>
            </a:r>
          </a:p>
        </p:txBody>
      </p:sp>
      <p:sp>
        <p:nvSpPr>
          <p:cNvPr id="1273" name="CustomShape 64"/>
          <p:cNvSpPr/>
          <p:nvPr/>
        </p:nvSpPr>
        <p:spPr>
          <a:xfrm>
            <a:off x="6730920" y="1557359"/>
            <a:ext cx="649081" cy="657001"/>
          </a:xfrm>
          <a:prstGeom prst="ellipse">
            <a:avLst/>
          </a:prstGeom>
          <a:ln w="38100" cap="sq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4" name="CustomShape 65"/>
          <p:cNvSpPr/>
          <p:nvPr/>
        </p:nvSpPr>
        <p:spPr>
          <a:xfrm>
            <a:off x="46080" y="44279"/>
            <a:ext cx="4601880" cy="223312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just">
              <a:defRPr spc="-1" sz="2000">
                <a:latin typeface="Calibri"/>
                <a:ea typeface="Calibri"/>
                <a:cs typeface="Calibri"/>
                <a:sym typeface="Calibri"/>
              </a:defRPr>
            </a:pPr>
            <a:r>
              <a:t>The cytoplasmic COOH terminus contains conserved flavin adenine dinucleotide (</a:t>
            </a:r>
            <a:r>
              <a:rPr b="1"/>
              <a:t>FAD</a:t>
            </a:r>
            <a:r>
              <a:t>) and </a:t>
            </a:r>
            <a:r>
              <a:rPr b="1"/>
              <a:t>NADPH binding domains</a:t>
            </a:r>
            <a:r>
              <a:t>. NOX enzymes are </a:t>
            </a:r>
            <a:r>
              <a:rPr b="1"/>
              <a:t>single electron transporters</a:t>
            </a:r>
            <a:r>
              <a:t>: they pass electrons from NADPH to FAD, to the first heme, to the second heme, and finally to oxygen</a:t>
            </a:r>
          </a:p>
        </p:txBody>
      </p:sp>
      <p:sp>
        <p:nvSpPr>
          <p:cNvPr id="1275" name="CustomShape 66"/>
          <p:cNvSpPr/>
          <p:nvPr/>
        </p:nvSpPr>
        <p:spPr>
          <a:xfrm>
            <a:off x="46080" y="2349000"/>
            <a:ext cx="2087280" cy="702776"/>
          </a:xfrm>
          <a:prstGeom prst="rect">
            <a:avLst/>
          </a:prstGeom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pc="-1" sz="2000">
                <a:latin typeface="Calibri"/>
                <a:ea typeface="Calibri"/>
                <a:cs typeface="Calibri"/>
                <a:sym typeface="Calibri"/>
              </a:defRPr>
            </a:pPr>
            <a:r>
              <a:t>NADPH oxidase in </a:t>
            </a:r>
            <a:r>
              <a:rPr b="1"/>
              <a:t>resting</a:t>
            </a:r>
            <a:r>
              <a:t> phagocyte</a:t>
            </a:r>
          </a:p>
        </p:txBody>
      </p:sp>
      <p:sp>
        <p:nvSpPr>
          <p:cNvPr id="1276" name="CustomShape 67"/>
          <p:cNvSpPr txBox="1"/>
          <p:nvPr/>
        </p:nvSpPr>
        <p:spPr>
          <a:xfrm>
            <a:off x="33120" y="3593160"/>
            <a:ext cx="1968985" cy="3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b="1" spc="-1" sz="1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plasma membrane</a:t>
            </a:r>
          </a:p>
        </p:txBody>
      </p:sp>
      <p:sp>
        <p:nvSpPr>
          <p:cNvPr id="1277" name="CustomShape 68"/>
          <p:cNvSpPr/>
          <p:nvPr/>
        </p:nvSpPr>
        <p:spPr>
          <a:xfrm>
            <a:off x="35640" y="2324879"/>
            <a:ext cx="4664520" cy="453276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83" name="Group 69"/>
          <p:cNvGrpSpPr/>
          <p:nvPr/>
        </p:nvGrpSpPr>
        <p:grpSpPr>
          <a:xfrm>
            <a:off x="4643999" y="44639"/>
            <a:ext cx="4443121" cy="6605642"/>
            <a:chOff x="0" y="0"/>
            <a:chExt cx="4443119" cy="6605640"/>
          </a:xfrm>
        </p:grpSpPr>
        <p:grpSp>
          <p:nvGrpSpPr>
            <p:cNvPr id="1280" name="Group 70"/>
            <p:cNvGrpSpPr/>
            <p:nvPr/>
          </p:nvGrpSpPr>
          <p:grpSpPr>
            <a:xfrm>
              <a:off x="0" y="-1"/>
              <a:ext cx="4443120" cy="6605642"/>
              <a:chOff x="0" y="0"/>
              <a:chExt cx="4443119" cy="6605640"/>
            </a:xfrm>
          </p:grpSpPr>
          <p:sp>
            <p:nvSpPr>
              <p:cNvPr id="1278" name="CustomShape 71"/>
              <p:cNvSpPr/>
              <p:nvPr/>
            </p:nvSpPr>
            <p:spPr>
              <a:xfrm>
                <a:off x="0" y="-1"/>
                <a:ext cx="4443120" cy="660564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279" name="Picture 2" descr="Picture 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23119" y="72000"/>
                <a:ext cx="4266722" cy="48765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81" name="CustomShape 72"/>
            <p:cNvSpPr txBox="1"/>
            <p:nvPr/>
          </p:nvSpPr>
          <p:spPr>
            <a:xfrm>
              <a:off x="176759" y="0"/>
              <a:ext cx="2666523" cy="36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>
                <a:defRPr b="1" spc="-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Phagolysosome membrane</a:t>
              </a:r>
            </a:p>
          </p:txBody>
        </p:sp>
        <p:sp>
          <p:nvSpPr>
            <p:cNvPr id="1282" name="CustomShape 73"/>
            <p:cNvSpPr/>
            <p:nvPr/>
          </p:nvSpPr>
          <p:spPr>
            <a:xfrm>
              <a:off x="668879" y="369360"/>
              <a:ext cx="361" cy="80496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xit" nodeType="after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7" grpId="1"/>
      <p:bldP build="whole" bldLvl="1" animBg="1" rev="0" advAuto="0" spid="1271" grpId="2"/>
      <p:bldP build="whole" bldLvl="1" animBg="1" rev="0" advAuto="0" spid="1283" grpId="4"/>
      <p:bldP build="whole" bldLvl="1" animBg="1" rev="0" advAuto="0" spid="1270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extShape 1"/>
          <p:cNvSpPr txBox="1"/>
          <p:nvPr/>
        </p:nvSpPr>
        <p:spPr>
          <a:xfrm>
            <a:off x="44999" y="1412640"/>
            <a:ext cx="9053642" cy="489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/>
          <a:p>
            <a:pPr marL="274320" indent="-273959" algn="just">
              <a:lnSpc>
                <a:spcPct val="96000"/>
              </a:lnSpc>
              <a:spcBef>
                <a:spcPts val="600"/>
              </a:spcBef>
              <a:buClr>
                <a:srgbClr val="0BD0D9"/>
              </a:buClr>
              <a:buSzPct val="95000"/>
              <a:buChar char="●"/>
              <a:defRPr spc="-100" sz="2800">
                <a:latin typeface="Calibri"/>
                <a:ea typeface="Calibri"/>
                <a:cs typeface="Calibri"/>
                <a:sym typeface="Calibri"/>
              </a:defRPr>
            </a:pPr>
            <a:r>
              <a:t>Constituents of </a:t>
            </a:r>
            <a:r>
              <a:rPr b="1"/>
              <a:t>neutrophil granules</a:t>
            </a:r>
            <a:r>
              <a:t> mostly involved in killing infectious pathogens:</a:t>
            </a:r>
            <a:endParaRPr spc="-1" sz="3300"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lnSpc>
                <a:spcPct val="80000"/>
              </a:lnSpc>
              <a:spcBef>
                <a:spcPts val="200"/>
              </a:spcBef>
              <a:defRPr spc="-1" sz="33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lnSpc>
                <a:spcPct val="80000"/>
              </a:lnSpc>
              <a:spcBef>
                <a:spcPts val="600"/>
              </a:spcBef>
              <a:buClr>
                <a:srgbClr val="0F6FC6"/>
              </a:buClr>
              <a:buSzPct val="85000"/>
              <a:buChar char="●"/>
              <a:defRPr b="1" spc="-100" sz="2900">
                <a:latin typeface="Calibri"/>
                <a:ea typeface="Calibri"/>
                <a:cs typeface="Calibri"/>
                <a:sym typeface="Calibri"/>
              </a:defRPr>
            </a:pPr>
            <a:r>
              <a:t>Bactericidal permeability-increasing protein (BPI)</a:t>
            </a:r>
            <a:r>
              <a:rPr b="0"/>
              <a:t>:</a:t>
            </a:r>
            <a:r>
              <a:t> </a:t>
            </a:r>
            <a:r>
              <a:rPr b="0"/>
              <a:t>causes phospholipase activation and membrane phospholipid degradation</a:t>
            </a:r>
            <a:endParaRPr spc="-1" sz="3400"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lnSpc>
                <a:spcPct val="80000"/>
              </a:lnSpc>
              <a:defRPr spc="-1" sz="34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lnSpc>
                <a:spcPct val="80000"/>
              </a:lnSpc>
              <a:spcBef>
                <a:spcPts val="600"/>
              </a:spcBef>
              <a:buClr>
                <a:srgbClr val="0F6FC6"/>
              </a:buClr>
              <a:buSzPct val="85000"/>
              <a:buChar char="●"/>
              <a:defRPr b="1" spc="-100" sz="2900">
                <a:latin typeface="Calibri"/>
                <a:ea typeface="Calibri"/>
                <a:cs typeface="Calibri"/>
                <a:sym typeface="Calibri"/>
              </a:defRPr>
            </a:pPr>
            <a:r>
              <a:t>Lysozyme</a:t>
            </a:r>
            <a:r>
              <a:rPr b="0"/>
              <a:t>: degrades bacterial coat oligosacch</a:t>
            </a:r>
            <a:r>
              <a:rPr b="0" sz="2800"/>
              <a:t>arides</a:t>
            </a:r>
            <a:endParaRPr spc="-1" sz="3200"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lnSpc>
                <a:spcPct val="80000"/>
              </a:lnSpc>
              <a:defRPr spc="-1" sz="32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lnSpc>
                <a:spcPct val="80000"/>
              </a:lnSpc>
              <a:spcBef>
                <a:spcPts val="600"/>
              </a:spcBef>
              <a:buClr>
                <a:srgbClr val="0F6FC6"/>
              </a:buClr>
              <a:buSzPct val="85000"/>
              <a:buChar char="●"/>
              <a:defRPr b="1" spc="-100" sz="2900">
                <a:latin typeface="Calibri"/>
                <a:ea typeface="Calibri"/>
                <a:cs typeface="Calibri"/>
                <a:sym typeface="Calibri"/>
              </a:defRPr>
            </a:pPr>
            <a:r>
              <a:t>Defensins</a:t>
            </a:r>
            <a:r>
              <a:rPr b="0"/>
              <a:t>: peptides that kill microbes by creating holes in their membranes (osmotic lysis)</a:t>
            </a:r>
          </a:p>
        </p:txBody>
      </p:sp>
      <p:grpSp>
        <p:nvGrpSpPr>
          <p:cNvPr id="1288" name="TextShape 2"/>
          <p:cNvGrpSpPr/>
          <p:nvPr/>
        </p:nvGrpSpPr>
        <p:grpSpPr>
          <a:xfrm>
            <a:off x="360000" y="116639"/>
            <a:ext cx="8604000" cy="1041442"/>
            <a:chOff x="0" y="0"/>
            <a:chExt cx="8603999" cy="1041439"/>
          </a:xfrm>
        </p:grpSpPr>
        <p:sp>
          <p:nvSpPr>
            <p:cNvPr id="1286" name="Rettangolo"/>
            <p:cNvSpPr/>
            <p:nvPr/>
          </p:nvSpPr>
          <p:spPr>
            <a:xfrm>
              <a:off x="0" y="0"/>
              <a:ext cx="8604000" cy="99648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4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287" name="How can neutrophils kill microbes?               oxygen-independent microbicidal mechanisms"/>
            <p:cNvSpPr txBox="1"/>
            <p:nvPr/>
          </p:nvSpPr>
          <p:spPr>
            <a:xfrm>
              <a:off x="0" y="39"/>
              <a:ext cx="8604000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3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How can neutrophils kill microbes?               </a:t>
              </a:r>
              <a:r>
                <a:rPr b="1"/>
                <a:t>oxygen-independent</a:t>
              </a:r>
              <a:r>
                <a:t> microbicidal mechanisms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8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TextShape 1"/>
          <p:cNvGrpSpPr/>
          <p:nvPr/>
        </p:nvGrpSpPr>
        <p:grpSpPr>
          <a:xfrm>
            <a:off x="419040" y="188640"/>
            <a:ext cx="8305559" cy="695521"/>
            <a:chOff x="0" y="0"/>
            <a:chExt cx="8305558" cy="695520"/>
          </a:xfrm>
        </p:grpSpPr>
        <p:sp>
          <p:nvSpPr>
            <p:cNvPr id="982" name="Rettangolo"/>
            <p:cNvSpPr/>
            <p:nvPr/>
          </p:nvSpPr>
          <p:spPr>
            <a:xfrm>
              <a:off x="0" y="0"/>
              <a:ext cx="8305559" cy="69552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983" name="Principal mediators of inflammation"/>
            <p:cNvSpPr txBox="1"/>
            <p:nvPr/>
          </p:nvSpPr>
          <p:spPr>
            <a:xfrm>
              <a:off x="0" y="45719"/>
              <a:ext cx="8305559" cy="6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>
                <a:defRPr spc="-100" sz="4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Principal mediators of inflammation</a:t>
              </a:r>
            </a:p>
          </p:txBody>
        </p:sp>
      </p:grpSp>
      <p:pic>
        <p:nvPicPr>
          <p:cNvPr id="98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39" y="1245239"/>
            <a:ext cx="9072721" cy="455940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986" name="CustomShape 2"/>
          <p:cNvSpPr/>
          <p:nvPr/>
        </p:nvSpPr>
        <p:spPr>
          <a:xfrm>
            <a:off x="2915640" y="1628639"/>
            <a:ext cx="1439641" cy="43164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7" name="CustomShape 3"/>
          <p:cNvSpPr/>
          <p:nvPr/>
        </p:nvSpPr>
        <p:spPr>
          <a:xfrm>
            <a:off x="2905366" y="2565000"/>
            <a:ext cx="1295641" cy="35964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8" name="CustomShape 4"/>
          <p:cNvSpPr/>
          <p:nvPr/>
        </p:nvSpPr>
        <p:spPr>
          <a:xfrm rot="5400000">
            <a:off x="-360000" y="2168640"/>
            <a:ext cx="1223641" cy="431640"/>
          </a:xfrm>
          <a:prstGeom prst="rect">
            <a:avLst/>
          </a:prstGeom>
          <a:ln w="38100">
            <a:solidFill>
              <a:srgbClr val="0000FF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9" name="CustomShape 5"/>
          <p:cNvSpPr/>
          <p:nvPr/>
        </p:nvSpPr>
        <p:spPr>
          <a:xfrm rot="5400000">
            <a:off x="-783000" y="4257000"/>
            <a:ext cx="2088001" cy="431640"/>
          </a:xfrm>
          <a:prstGeom prst="rect">
            <a:avLst/>
          </a:prstGeom>
          <a:ln w="38100">
            <a:solidFill>
              <a:srgbClr val="0000FF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TextShape 1"/>
          <p:cNvGrpSpPr/>
          <p:nvPr/>
        </p:nvGrpSpPr>
        <p:grpSpPr>
          <a:xfrm>
            <a:off x="1331640" y="44639"/>
            <a:ext cx="6418801" cy="791642"/>
            <a:chOff x="0" y="0"/>
            <a:chExt cx="6418800" cy="791640"/>
          </a:xfrm>
        </p:grpSpPr>
        <p:sp>
          <p:nvSpPr>
            <p:cNvPr id="1290" name="Rettangolo"/>
            <p:cNvSpPr/>
            <p:nvPr/>
          </p:nvSpPr>
          <p:spPr>
            <a:xfrm>
              <a:off x="-1" y="-1"/>
              <a:ext cx="6418802" cy="791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6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8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291" name="Defensins: antimicrobial peptides"/>
            <p:cNvSpPr txBox="1"/>
            <p:nvPr/>
          </p:nvSpPr>
          <p:spPr>
            <a:xfrm>
              <a:off x="6299" y="51299"/>
              <a:ext cx="6406202" cy="734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algn="ctr">
                <a:defRPr b="1" spc="-100" sz="3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Defensins: antimicrobial peptides </a:t>
              </a:r>
            </a:p>
          </p:txBody>
        </p:sp>
      </p:grpSp>
      <p:sp>
        <p:nvSpPr>
          <p:cNvPr id="1293" name="TextShape 2"/>
          <p:cNvSpPr txBox="1"/>
          <p:nvPr/>
        </p:nvSpPr>
        <p:spPr>
          <a:xfrm>
            <a:off x="152639" y="908639"/>
            <a:ext cx="8838722" cy="55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Small (29–35 amino acids), positively-charged proteins produced mainly by circulating white blood cells and epithelial cells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Antimicrobial properties: disrupt bacteria, fungi, parasites, and some enveloped viruses </a:t>
            </a:r>
            <a:r>
              <a:rPr b="1"/>
              <a:t>mainly</a:t>
            </a:r>
            <a:r>
              <a:t> </a:t>
            </a:r>
            <a:r>
              <a:rPr b="1"/>
              <a:t>by forming multimeric pores in the cell membranes of these pathogens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Two families, the </a:t>
            </a:r>
            <a:r>
              <a:rPr b="1">
                <a:solidFill>
                  <a:srgbClr val="0000FF"/>
                </a:solidFill>
              </a:rPr>
              <a:t>α-</a:t>
            </a:r>
            <a:r>
              <a:t> and </a:t>
            </a:r>
            <a:r>
              <a:rPr b="1">
                <a:solidFill>
                  <a:srgbClr val="FF0000"/>
                </a:solidFill>
              </a:rPr>
              <a:t>β</a:t>
            </a:r>
            <a:r>
              <a:t>-</a:t>
            </a:r>
            <a:r>
              <a:rPr b="1"/>
              <a:t>defensins</a:t>
            </a:r>
            <a:r>
              <a:t> 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Neutrophils mainly contain </a:t>
            </a:r>
            <a:r>
              <a:rPr b="1">
                <a:solidFill>
                  <a:srgbClr val="0000FF"/>
                </a:solidFill>
              </a:rPr>
              <a:t>α-</a:t>
            </a:r>
            <a:r>
              <a:rPr b="1">
                <a:solidFill>
                  <a:srgbClr val="0000FF"/>
                </a:solidFill>
              </a:rPr>
              <a:t>defensins (HD, human defensins)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b="1" spc="-1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HD 1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t>HD 4</a:t>
            </a:r>
            <a:r>
              <a:rPr b="0">
                <a:solidFill>
                  <a:srgbClr val="000000"/>
                </a:solidFill>
              </a:rPr>
              <a:t> are produced by neutrophils and are found in the airways; </a:t>
            </a:r>
            <a:r>
              <a:t>HD 5</a:t>
            </a:r>
            <a:r>
              <a:rPr b="0">
                <a:solidFill>
                  <a:srgbClr val="000000"/>
                </a:solidFill>
              </a:rPr>
              <a:t> and </a:t>
            </a:r>
            <a:r>
              <a:t>HD 6</a:t>
            </a:r>
            <a:r>
              <a:rPr b="0">
                <a:solidFill>
                  <a:srgbClr val="000000"/>
                </a:solidFill>
              </a:rPr>
              <a:t> are found in the small intestine and female urogenital tract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4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The </a:t>
            </a:r>
            <a:r>
              <a:rPr b="1">
                <a:solidFill>
                  <a:srgbClr val="FF0000"/>
                </a:solidFill>
              </a:rPr>
              <a:t>β-defensins</a:t>
            </a:r>
            <a:r>
              <a:t> are produced by most mucosal epithelial tissues, but appear to be </a:t>
            </a:r>
            <a:r>
              <a:rPr b="1">
                <a:solidFill>
                  <a:srgbClr val="FF0000"/>
                </a:solidFill>
              </a:rPr>
              <a:t>preferentially expressed in the urogenital tract</a:t>
            </a:r>
            <a:r>
              <a:t>, particularly in the testis and epididymis in the male, and their production is stimulated by TLR ligands and cytokines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9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TextShape 1"/>
          <p:cNvSpPr txBox="1"/>
          <p:nvPr/>
        </p:nvSpPr>
        <p:spPr>
          <a:xfrm>
            <a:off x="467639" y="377639"/>
            <a:ext cx="8229242" cy="818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defRPr b="1" spc="-100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Leukocyte activation</a:t>
            </a:r>
          </a:p>
        </p:txBody>
      </p:sp>
      <p:sp>
        <p:nvSpPr>
          <p:cNvPr id="1296" name="TextShape 2"/>
          <p:cNvSpPr txBox="1"/>
          <p:nvPr/>
        </p:nvSpPr>
        <p:spPr>
          <a:xfrm>
            <a:off x="8640" y="1268639"/>
            <a:ext cx="9198720" cy="57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900">
                <a:latin typeface="Calibri"/>
                <a:ea typeface="Calibri"/>
                <a:cs typeface="Calibri"/>
                <a:sym typeface="Calibri"/>
              </a:defRPr>
            </a:pPr>
            <a:r>
              <a:t>Alterations</a:t>
            </a:r>
            <a:r>
              <a:rPr b="0" sz="2800"/>
              <a:t> of leukocyte functions underlie many </a:t>
            </a:r>
            <a:r>
              <a:t>human diseases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spcBef>
                <a:spcPts val="200"/>
              </a:spcBef>
              <a:defRPr spc="-1" sz="29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Syndromes featured by </a:t>
            </a:r>
            <a:r>
              <a:rPr b="1" sz="2900">
                <a:solidFill>
                  <a:srgbClr val="FF0000"/>
                </a:solidFill>
              </a:rPr>
              <a:t>defective</a:t>
            </a:r>
            <a:r>
              <a:t> or </a:t>
            </a:r>
            <a:r>
              <a:rPr b="1" sz="2900">
                <a:solidFill>
                  <a:srgbClr val="0000FF"/>
                </a:solidFill>
              </a:rPr>
              <a:t>excessive</a:t>
            </a:r>
            <a:r>
              <a:t> activation are known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spcBef>
                <a:spcPts val="2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Given the irreplaceable role of leukocytes in defending from invading microorganisms, </a:t>
            </a:r>
            <a:r>
              <a:rPr b="1" sz="2900">
                <a:solidFill>
                  <a:srgbClr val="FF0000"/>
                </a:solidFill>
              </a:rPr>
              <a:t>defects</a:t>
            </a:r>
            <a:r>
              <a:t> are inevitably associated with an </a:t>
            </a:r>
            <a:r>
              <a:rPr b="1">
                <a:solidFill>
                  <a:srgbClr val="FF0000"/>
                </a:solidFill>
              </a:rPr>
              <a:t>increased susceptibility to infections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spcBef>
                <a:spcPts val="2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Excessive</a:t>
            </a:r>
            <a:r>
              <a:rPr b="0" sz="2800">
                <a:solidFill>
                  <a:srgbClr val="000000"/>
                </a:solidFill>
              </a:rPr>
              <a:t> leukocyte activation is peculiar of </a:t>
            </a:r>
            <a:r>
              <a:t>hypersensibility reactions</a:t>
            </a:r>
            <a:r>
              <a:rPr sz="2800"/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1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1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1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1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9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TextShape 1"/>
          <p:cNvGrpSpPr/>
          <p:nvPr/>
        </p:nvGrpSpPr>
        <p:grpSpPr>
          <a:xfrm>
            <a:off x="1115640" y="116639"/>
            <a:ext cx="7066799" cy="708482"/>
            <a:chOff x="0" y="0"/>
            <a:chExt cx="7066798" cy="708480"/>
          </a:xfrm>
        </p:grpSpPr>
        <p:sp>
          <p:nvSpPr>
            <p:cNvPr id="1298" name="Rettangolo"/>
            <p:cNvSpPr/>
            <p:nvPr/>
          </p:nvSpPr>
          <p:spPr>
            <a:xfrm>
              <a:off x="0" y="-1"/>
              <a:ext cx="7066799" cy="70848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299" name="Outcomes of acute inflammation"/>
            <p:cNvSpPr txBox="1"/>
            <p:nvPr/>
          </p:nvSpPr>
          <p:spPr>
            <a:xfrm>
              <a:off x="0" y="44999"/>
              <a:ext cx="7066799" cy="663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algn="ctr">
                <a:defRPr b="1" spc="-100" sz="4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</a:t>
              </a:r>
              <a:r>
                <a:rPr b="0"/>
                <a:t> of acute inflammation</a:t>
              </a:r>
            </a:p>
          </p:txBody>
        </p:sp>
      </p:grpSp>
      <p:sp>
        <p:nvSpPr>
          <p:cNvPr id="1301" name="TextShape 2"/>
          <p:cNvSpPr txBox="1"/>
          <p:nvPr/>
        </p:nvSpPr>
        <p:spPr>
          <a:xfrm>
            <a:off x="224640" y="1124639"/>
            <a:ext cx="8766720" cy="55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600"/>
              </a:spcBef>
              <a:buClr>
                <a:srgbClr val="0BD0D9"/>
              </a:buClr>
              <a:buSzPct val="95000"/>
              <a:buChar char="●"/>
              <a:defRPr spc="-1" sz="2900">
                <a:latin typeface="Calibri"/>
                <a:ea typeface="Calibri"/>
                <a:cs typeface="Calibri"/>
                <a:sym typeface="Calibri"/>
              </a:defRPr>
            </a:pPr>
            <a:r>
              <a:t>The consequences of acute inflammation depend on the </a:t>
            </a:r>
            <a:r>
              <a:rPr b="1"/>
              <a:t>nature</a:t>
            </a:r>
            <a:r>
              <a:t> and </a:t>
            </a:r>
            <a:r>
              <a:rPr b="1"/>
              <a:t>intensity</a:t>
            </a:r>
            <a:r>
              <a:t> of the injury, the </a:t>
            </a:r>
            <a:r>
              <a:rPr b="1"/>
              <a:t>site</a:t>
            </a:r>
            <a:r>
              <a:t> and </a:t>
            </a:r>
            <a:r>
              <a:rPr b="1"/>
              <a:t>tissue</a:t>
            </a:r>
            <a:r>
              <a:t> affected and, notably, the </a:t>
            </a:r>
            <a:r>
              <a:rPr b="1" sz="3000" u="sng">
                <a:solidFill>
                  <a:srgbClr val="FF0000"/>
                </a:solidFill>
              </a:rPr>
              <a:t>ability of the host</a:t>
            </a:r>
            <a:r>
              <a:rPr b="1" sz="3000">
                <a:solidFill>
                  <a:srgbClr val="FF0000"/>
                </a:solidFill>
              </a:rPr>
              <a:t> </a:t>
            </a:r>
            <a:r>
              <a:t>to mount a </a:t>
            </a:r>
            <a:r>
              <a:t>response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9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900">
                <a:latin typeface="Calibri"/>
                <a:ea typeface="Calibri"/>
                <a:cs typeface="Calibri"/>
                <a:sym typeface="Calibri"/>
              </a:defRPr>
            </a:pPr>
            <a:r>
              <a:t>Acute inflammation generally has one of the three following outcomes: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9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spcBef>
                <a:spcPts val="600"/>
              </a:spcBef>
              <a:buClr>
                <a:srgbClr val="0F6FC6"/>
              </a:buClr>
              <a:buSzPct val="85000"/>
              <a:buChar char="●"/>
              <a:defRPr b="1" spc="-1" sz="3000">
                <a:latin typeface="Calibri"/>
                <a:ea typeface="Calibri"/>
                <a:cs typeface="Calibri"/>
                <a:sym typeface="Calibri"/>
              </a:defRPr>
            </a:pPr>
            <a:r>
              <a:t>resolution</a:t>
            </a:r>
            <a:r>
              <a:rPr b="0" sz="2900"/>
              <a:t> (with regeneration and repair)</a:t>
            </a:r>
            <a:endParaRPr sz="2900">
              <a:latin typeface="Constantia"/>
              <a:ea typeface="Constantia"/>
              <a:cs typeface="Constantia"/>
              <a:sym typeface="Constantia"/>
            </a:endParaRPr>
          </a:p>
          <a:p>
            <a:pPr lvl="1" marL="640080" indent="-246599" algn="just">
              <a:spcBef>
                <a:spcPts val="600"/>
              </a:spcBef>
              <a:buClr>
                <a:srgbClr val="0F6FC6"/>
              </a:buClr>
              <a:buSzPct val="85000"/>
              <a:buChar char="●"/>
              <a:defRPr b="1" spc="-1" sz="3000">
                <a:latin typeface="Calibri"/>
                <a:ea typeface="Calibri"/>
                <a:cs typeface="Calibri"/>
                <a:sym typeface="Calibri"/>
              </a:defRPr>
            </a:pPr>
            <a:r>
              <a:t>progression</a:t>
            </a:r>
            <a:r>
              <a:rPr b="0" sz="2900"/>
              <a:t> to </a:t>
            </a:r>
            <a:r>
              <a:rPr sz="2900"/>
              <a:t>chronic inflammation</a:t>
            </a:r>
            <a:endParaRPr sz="2900">
              <a:latin typeface="Constantia"/>
              <a:ea typeface="Constantia"/>
              <a:cs typeface="Constantia"/>
              <a:sym typeface="Constantia"/>
            </a:endParaRPr>
          </a:p>
          <a:p>
            <a:pPr lvl="1" marL="640080" indent="-246599" algn="just">
              <a:spcBef>
                <a:spcPts val="600"/>
              </a:spcBef>
              <a:buClr>
                <a:srgbClr val="0F6FC6"/>
              </a:buClr>
              <a:buSzPct val="85000"/>
              <a:buChar char="●"/>
              <a:defRPr b="1" spc="-1" sz="3000">
                <a:latin typeface="Calibri"/>
                <a:ea typeface="Calibri"/>
                <a:cs typeface="Calibri"/>
                <a:sym typeface="Calibri"/>
              </a:defRPr>
            </a:pPr>
            <a:r>
              <a:t>scarring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0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TextShape 1"/>
          <p:cNvGrpSpPr/>
          <p:nvPr/>
        </p:nvGrpSpPr>
        <p:grpSpPr>
          <a:xfrm>
            <a:off x="1043640" y="-27361"/>
            <a:ext cx="7143120" cy="647642"/>
            <a:chOff x="0" y="0"/>
            <a:chExt cx="7143119" cy="647640"/>
          </a:xfrm>
        </p:grpSpPr>
        <p:sp>
          <p:nvSpPr>
            <p:cNvPr id="1303" name="Rettangolo"/>
            <p:cNvSpPr/>
            <p:nvPr/>
          </p:nvSpPr>
          <p:spPr>
            <a:xfrm>
              <a:off x="0" y="-1"/>
              <a:ext cx="7143120" cy="647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90000"/>
                </a:lnSpc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04" name="Outcomes of acute inflammation"/>
            <p:cNvSpPr txBox="1"/>
            <p:nvPr/>
          </p:nvSpPr>
          <p:spPr>
            <a:xfrm>
              <a:off x="0" y="45719"/>
              <a:ext cx="7143120" cy="601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algn="ctr" defTabSz="886968">
                <a:lnSpc>
                  <a:spcPct val="90000"/>
                </a:lnSpc>
                <a:defRPr b="1" spc="-97" sz="388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</a:t>
              </a:r>
              <a:r>
                <a:rPr b="0"/>
                <a:t> of acute inflammation</a:t>
              </a:r>
            </a:p>
          </p:txBody>
        </p:sp>
      </p:grpSp>
      <p:pic>
        <p:nvPicPr>
          <p:cNvPr id="13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640" y="764640"/>
            <a:ext cx="8508241" cy="5528880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307" name="CustomShape 2"/>
          <p:cNvSpPr/>
          <p:nvPr/>
        </p:nvSpPr>
        <p:spPr>
          <a:xfrm>
            <a:off x="5230493" y="6109920"/>
            <a:ext cx="2722575" cy="397976"/>
          </a:xfrm>
          <a:prstGeom prst="rect">
            <a:avLst/>
          </a:prstGeom>
          <a:solidFill>
            <a:srgbClr val="FF00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persistent tissue damage</a:t>
            </a:r>
          </a:p>
        </p:txBody>
      </p:sp>
      <p:sp>
        <p:nvSpPr>
          <p:cNvPr id="1308" name="CustomShape 3"/>
          <p:cNvSpPr/>
          <p:nvPr/>
        </p:nvSpPr>
        <p:spPr>
          <a:xfrm rot="10800000">
            <a:off x="6372719" y="5733720"/>
            <a:ext cx="283681" cy="32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248"/>
                </a:moveTo>
                <a:lnTo>
                  <a:pt x="5400" y="12248"/>
                </a:lnTo>
                <a:lnTo>
                  <a:pt x="5400" y="0"/>
                </a:lnTo>
                <a:lnTo>
                  <a:pt x="16200" y="0"/>
                </a:lnTo>
                <a:lnTo>
                  <a:pt x="16200" y="12248"/>
                </a:lnTo>
                <a:lnTo>
                  <a:pt x="21600" y="1224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5B9BD5"/>
          </a:solidFill>
          <a:ln w="12700">
            <a:solidFill>
              <a:srgbClr val="42719B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9" name="CustomShape 4"/>
          <p:cNvSpPr/>
          <p:nvPr/>
        </p:nvSpPr>
        <p:spPr>
          <a:xfrm>
            <a:off x="5003999" y="5373359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10" name="CustomShape 5"/>
          <p:cNvSpPr/>
          <p:nvPr/>
        </p:nvSpPr>
        <p:spPr>
          <a:xfrm>
            <a:off x="4427999" y="4148999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11" name="CustomShape 6"/>
          <p:cNvSpPr/>
          <p:nvPr/>
        </p:nvSpPr>
        <p:spPr>
          <a:xfrm>
            <a:off x="7812360" y="3632760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12" name="CustomShape 7"/>
          <p:cNvSpPr/>
          <p:nvPr/>
        </p:nvSpPr>
        <p:spPr>
          <a:xfrm>
            <a:off x="8820360" y="6509880"/>
            <a:ext cx="71641" cy="4536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TextShape 1"/>
          <p:cNvSpPr txBox="1"/>
          <p:nvPr/>
        </p:nvSpPr>
        <p:spPr>
          <a:xfrm>
            <a:off x="80640" y="1556639"/>
            <a:ext cx="8946000" cy="40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The usual outcome is restoration to structural and functional normalcy (</a:t>
            </a:r>
            <a:r>
              <a:rPr i="1"/>
              <a:t>restitutio ad integrum</a:t>
            </a:r>
            <a:r>
              <a:t>) when: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5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the injury is </a:t>
            </a:r>
            <a:r>
              <a:rPr b="1"/>
              <a:t>limited</a:t>
            </a:r>
            <a:r>
              <a:t> or </a:t>
            </a:r>
            <a:r>
              <a:rPr b="1"/>
              <a:t>short-lived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5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there has been </a:t>
            </a:r>
            <a:r>
              <a:rPr b="1"/>
              <a:t>no</a:t>
            </a:r>
            <a:r>
              <a:t> or </a:t>
            </a:r>
            <a:r>
              <a:rPr b="1"/>
              <a:t>minimal</a:t>
            </a:r>
            <a:r>
              <a:t> tissue damage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5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the </a:t>
            </a:r>
            <a:r>
              <a:rPr b="1"/>
              <a:t>injured tissue </a:t>
            </a:r>
            <a:r>
              <a:t>is capable of </a:t>
            </a:r>
            <a:r>
              <a:rPr b="1"/>
              <a:t>regenerating</a:t>
            </a:r>
          </a:p>
        </p:txBody>
      </p:sp>
      <p:grpSp>
        <p:nvGrpSpPr>
          <p:cNvPr id="1317" name="TextShape 2"/>
          <p:cNvGrpSpPr/>
          <p:nvPr/>
        </p:nvGrpSpPr>
        <p:grpSpPr>
          <a:xfrm>
            <a:off x="971640" y="76279"/>
            <a:ext cx="6984359" cy="1244601"/>
            <a:chOff x="0" y="0"/>
            <a:chExt cx="6984358" cy="1244600"/>
          </a:xfrm>
        </p:grpSpPr>
        <p:sp>
          <p:nvSpPr>
            <p:cNvPr id="1315" name="Rettangolo"/>
            <p:cNvSpPr/>
            <p:nvPr/>
          </p:nvSpPr>
          <p:spPr>
            <a:xfrm>
              <a:off x="0" y="7240"/>
              <a:ext cx="6984359" cy="118512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16" name="Outcomes of acute inflammation: resolution"/>
            <p:cNvSpPr txBox="1"/>
            <p:nvPr/>
          </p:nvSpPr>
          <p:spPr>
            <a:xfrm>
              <a:off x="0" y="0"/>
              <a:ext cx="6984359" cy="1244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4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 of acute inflammation: </a:t>
              </a:r>
              <a:r>
                <a:rPr b="1"/>
                <a:t>resolution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TextShape 1"/>
          <p:cNvGrpSpPr/>
          <p:nvPr/>
        </p:nvGrpSpPr>
        <p:grpSpPr>
          <a:xfrm>
            <a:off x="539639" y="99880"/>
            <a:ext cx="7992362" cy="1168401"/>
            <a:chOff x="0" y="0"/>
            <a:chExt cx="7992360" cy="1168400"/>
          </a:xfrm>
        </p:grpSpPr>
        <p:sp>
          <p:nvSpPr>
            <p:cNvPr id="1319" name="Rettangolo"/>
            <p:cNvSpPr/>
            <p:nvPr/>
          </p:nvSpPr>
          <p:spPr>
            <a:xfrm>
              <a:off x="0" y="25759"/>
              <a:ext cx="7992361" cy="114264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pc="-1" sz="38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20" name="Resolution: main events involved in the termination of acute inflammation"/>
            <p:cNvSpPr txBox="1"/>
            <p:nvPr/>
          </p:nvSpPr>
          <p:spPr>
            <a:xfrm>
              <a:off x="0" y="0"/>
              <a:ext cx="7992361" cy="1168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>
                <a:defRPr b="1" spc="-1" sz="3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Resolution:</a:t>
              </a:r>
              <a:r>
                <a:rPr b="0"/>
                <a:t> main events involved in the termination of acute inflammation</a:t>
              </a:r>
            </a:p>
          </p:txBody>
        </p:sp>
      </p:grpSp>
      <p:sp>
        <p:nvSpPr>
          <p:cNvPr id="1322" name="TextShape 2"/>
          <p:cNvSpPr txBox="1"/>
          <p:nvPr/>
        </p:nvSpPr>
        <p:spPr>
          <a:xfrm>
            <a:off x="152639" y="1556640"/>
            <a:ext cx="8910722" cy="53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Neutralization </a:t>
            </a:r>
            <a:r>
              <a:rPr b="0"/>
              <a:t>(e.g. decay, enzymatic degradation) </a:t>
            </a:r>
            <a:r>
              <a:t>of the various chemical mediators</a:t>
            </a:r>
            <a:r>
              <a:rPr b="0"/>
              <a:t> (e.g. histaminase)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Normalization</a:t>
            </a:r>
            <a:r>
              <a:rPr b="0"/>
              <a:t> of vascular permeability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Cessation of leukocyte emigration</a:t>
            </a:r>
            <a:r>
              <a:rPr b="0"/>
              <a:t>, with subsequent death (by apoptosis) of extravasated neutrophils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Decreased</a:t>
            </a:r>
            <a:r>
              <a:rPr b="0"/>
              <a:t> synthesis of </a:t>
            </a:r>
            <a:r>
              <a:t>pro-inflammatory</a:t>
            </a:r>
            <a:r>
              <a:rPr b="0"/>
              <a:t> mediators (e.g, </a:t>
            </a:r>
            <a:r>
              <a:t>TNF</a:t>
            </a:r>
            <a:r>
              <a:rPr b="0"/>
              <a:t>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6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Increased</a:t>
            </a:r>
            <a:r>
              <a:rPr b="0"/>
              <a:t> synthesis of </a:t>
            </a:r>
            <a:r>
              <a:t>anti-inflammatory</a:t>
            </a:r>
            <a:r>
              <a:rPr b="0"/>
              <a:t> mediators (e.g. </a:t>
            </a:r>
            <a:r>
              <a:t>TGF</a:t>
            </a:r>
            <a:r>
              <a:t>β</a:t>
            </a:r>
            <a:r>
              <a:rPr b="0"/>
              <a:t>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7" dur="500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0" dur="500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4" dur="500"/>
                                        <p:tgtEl>
                                          <p:spTgt spid="1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9" dur="500"/>
                                        <p:tgtEl>
                                          <p:spTgt spid="1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3" dur="500"/>
                                        <p:tgtEl>
                                          <p:spTgt spid="1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28" dur="500"/>
                                        <p:tgtEl>
                                          <p:spTgt spid="1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2" dur="500"/>
                                        <p:tgtEl>
                                          <p:spTgt spid="1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37" dur="500"/>
                                        <p:tgtEl>
                                          <p:spTgt spid="1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Class="entr" nodeType="after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1" dur="500"/>
                                        <p:tgtEl>
                                          <p:spTgt spid="1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46" dur="500"/>
                                        <p:tgtEl>
                                          <p:spTgt spid="1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2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51" dur="500"/>
                                        <p:tgtEl>
                                          <p:spTgt spid="1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extShape 1"/>
          <p:cNvSpPr txBox="1"/>
          <p:nvPr/>
        </p:nvSpPr>
        <p:spPr>
          <a:xfrm>
            <a:off x="80640" y="1196640"/>
            <a:ext cx="8946000" cy="327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Specific pro-resolving lipid-based mediators belong to a family of novel endogenous chemical mediators that include </a:t>
            </a:r>
            <a:r>
              <a:rPr b="1"/>
              <a:t>lipoxins</a:t>
            </a:r>
            <a:r>
              <a:t>,</a:t>
            </a:r>
            <a:r>
              <a:rPr b="1"/>
              <a:t> resolvins </a:t>
            </a:r>
            <a:r>
              <a:t>and</a:t>
            </a:r>
            <a:r>
              <a:rPr b="1"/>
              <a:t> protectins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1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Potent modulators of the </a:t>
            </a:r>
            <a:r>
              <a:rPr b="1"/>
              <a:t>duration</a:t>
            </a:r>
            <a:r>
              <a:t> and </a:t>
            </a:r>
            <a:r>
              <a:rPr b="1"/>
              <a:t>magnitude</a:t>
            </a:r>
            <a:r>
              <a:t> of inflammation; synthesized by leukocytes, epithelial cells  and platelets</a:t>
            </a:r>
          </a:p>
        </p:txBody>
      </p:sp>
      <p:grpSp>
        <p:nvGrpSpPr>
          <p:cNvPr id="1327" name="TextShape 2"/>
          <p:cNvGrpSpPr/>
          <p:nvPr/>
        </p:nvGrpSpPr>
        <p:grpSpPr>
          <a:xfrm>
            <a:off x="359999" y="44640"/>
            <a:ext cx="8532002" cy="1157120"/>
            <a:chOff x="0" y="0"/>
            <a:chExt cx="8532000" cy="1157119"/>
          </a:xfrm>
        </p:grpSpPr>
        <p:sp>
          <p:nvSpPr>
            <p:cNvPr id="1325" name="Rettangolo"/>
            <p:cNvSpPr/>
            <p:nvPr/>
          </p:nvSpPr>
          <p:spPr>
            <a:xfrm>
              <a:off x="0" y="0"/>
              <a:ext cx="8532001" cy="115164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26" name="Resolution: novel endogenous anti-inflammatory pro-resolving lipid mediators"/>
            <p:cNvSpPr txBox="1"/>
            <p:nvPr/>
          </p:nvSpPr>
          <p:spPr>
            <a:xfrm>
              <a:off x="0" y="39519"/>
              <a:ext cx="8532001" cy="111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b="1" spc="-1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Resolution:</a:t>
              </a:r>
              <a:r>
                <a:rPr b="0"/>
                <a:t> novel endogenous </a:t>
              </a:r>
              <a:r>
                <a:t>anti-inflammatory</a:t>
              </a:r>
              <a:r>
                <a:rPr b="0"/>
                <a:t> pro-resolving </a:t>
              </a:r>
              <a:r>
                <a:t>lipid mediators</a:t>
              </a:r>
            </a:p>
          </p:txBody>
        </p:sp>
      </p:grpSp>
      <p:grpSp>
        <p:nvGrpSpPr>
          <p:cNvPr id="1330" name="Picture 2"/>
          <p:cNvGrpSpPr/>
          <p:nvPr/>
        </p:nvGrpSpPr>
        <p:grpSpPr>
          <a:xfrm>
            <a:off x="1216799" y="4077360"/>
            <a:ext cx="6667201" cy="2699641"/>
            <a:chOff x="0" y="0"/>
            <a:chExt cx="6667200" cy="2699640"/>
          </a:xfrm>
        </p:grpSpPr>
        <p:pic>
          <p:nvPicPr>
            <p:cNvPr id="1328" name="image38.png" descr="image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5305" r="0" b="0"/>
            <a:stretch>
              <a:fillRect/>
            </a:stretch>
          </p:blipFill>
          <p:spPr>
            <a:xfrm>
              <a:off x="0" y="-1"/>
              <a:ext cx="6667201" cy="2593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9" name="Rettangolo"/>
            <p:cNvSpPr/>
            <p:nvPr/>
          </p:nvSpPr>
          <p:spPr>
            <a:xfrm>
              <a:off x="0" y="0"/>
              <a:ext cx="6667201" cy="2699641"/>
            </a:xfrm>
            <a:prstGeom prst="rect">
              <a:avLst/>
            </a:prstGeom>
            <a:noFill/>
            <a:ln w="3175" cap="flat">
              <a:solidFill>
                <a:srgbClr val="4454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TextShape 1"/>
          <p:cNvGrpSpPr/>
          <p:nvPr/>
        </p:nvGrpSpPr>
        <p:grpSpPr>
          <a:xfrm>
            <a:off x="1537199" y="44640"/>
            <a:ext cx="5698442" cy="636480"/>
            <a:chOff x="0" y="0"/>
            <a:chExt cx="5698440" cy="636479"/>
          </a:xfrm>
        </p:grpSpPr>
        <p:sp>
          <p:nvSpPr>
            <p:cNvPr id="1332" name="Rettangolo"/>
            <p:cNvSpPr/>
            <p:nvPr/>
          </p:nvSpPr>
          <p:spPr>
            <a:xfrm>
              <a:off x="-1" y="0"/>
              <a:ext cx="5698442" cy="63648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461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33" name="Pro-resolving lipid mediators"/>
            <p:cNvSpPr txBox="1"/>
            <p:nvPr/>
          </p:nvSpPr>
          <p:spPr>
            <a:xfrm>
              <a:off x="-1" y="61340"/>
              <a:ext cx="569844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pc="-1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Pro-resolving lipid mediators</a:t>
              </a:r>
            </a:p>
          </p:txBody>
        </p:sp>
      </p:grpSp>
      <p:sp>
        <p:nvSpPr>
          <p:cNvPr id="1335" name="TextShape 2"/>
          <p:cNvSpPr txBox="1"/>
          <p:nvPr/>
        </p:nvSpPr>
        <p:spPr>
          <a:xfrm>
            <a:off x="296639" y="836639"/>
            <a:ext cx="8658002" cy="54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lvl="1" marL="640080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b="1" spc="-1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Lipoxins</a:t>
            </a:r>
            <a:r>
              <a:rPr b="0">
                <a:solidFill>
                  <a:srgbClr val="000000"/>
                </a:solidFill>
              </a:rPr>
              <a:t> (from </a:t>
            </a:r>
            <a:r>
              <a:rPr>
                <a:solidFill>
                  <a:srgbClr val="0000FF"/>
                </a:solidFill>
              </a:rPr>
              <a:t>arachidonic acid</a:t>
            </a:r>
            <a:r>
              <a:rPr b="0">
                <a:solidFill>
                  <a:srgbClr val="000000"/>
                </a:solidFill>
              </a:rPr>
              <a:t>): powerful inhibitors of neutrophil infiltration; potentiate macrophage-mediated clearance of apoptotic neutrophils. </a:t>
            </a:r>
            <a:r>
              <a:rPr>
                <a:solidFill>
                  <a:srgbClr val="000000"/>
                </a:solidFill>
              </a:rPr>
              <a:t>Aspirin </a:t>
            </a:r>
            <a:r>
              <a:rPr b="0">
                <a:solidFill>
                  <a:srgbClr val="000000"/>
                </a:solidFill>
              </a:rPr>
              <a:t>(acetylsalicylic acid), alone among the non-steroidal anti-inflammatory drugs (</a:t>
            </a:r>
            <a:r>
              <a:rPr>
                <a:solidFill>
                  <a:srgbClr val="000000"/>
                </a:solidFill>
              </a:rPr>
              <a:t>NSAIDs*</a:t>
            </a:r>
            <a:r>
              <a:rPr b="0">
                <a:solidFill>
                  <a:srgbClr val="000000"/>
                </a:solidFill>
              </a:rPr>
              <a:t>), stimulates the early formation of pro-resolving lipoxins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lvl="1" marL="640080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b="1" spc="-1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Resolvins</a:t>
            </a:r>
            <a:r>
              <a:rPr b="0">
                <a:solidFill>
                  <a:srgbClr val="000000"/>
                </a:solidFill>
              </a:rPr>
              <a:t> and </a:t>
            </a:r>
            <a:r>
              <a:t>protectins</a:t>
            </a:r>
            <a:r>
              <a:rPr b="0">
                <a:solidFill>
                  <a:srgbClr val="000000"/>
                </a:solidFill>
              </a:rPr>
              <a:t> (from </a:t>
            </a:r>
            <a:r>
              <a:rPr>
                <a:solidFill>
                  <a:srgbClr val="0000FF"/>
                </a:solidFill>
              </a:rPr>
              <a:t>omega-3 polyunsaturated fatty acids</a:t>
            </a:r>
            <a:r>
              <a:rPr b="0">
                <a:solidFill>
                  <a:srgbClr val="000000"/>
                </a:solidFill>
              </a:rPr>
              <a:t>); potent anti-inflammatory capabilities at very low concentrations (nM, pM). Like lipoxins, both halt PMN infiltration and transmigration</a:t>
            </a:r>
          </a:p>
        </p:txBody>
      </p:sp>
      <p:sp>
        <p:nvSpPr>
          <p:cNvPr id="1336" name="Line 3"/>
          <p:cNvSpPr/>
          <p:nvPr/>
        </p:nvSpPr>
        <p:spPr>
          <a:xfrm>
            <a:off x="323279" y="6020999"/>
            <a:ext cx="8641081" cy="1"/>
          </a:xfrm>
          <a:prstGeom prst="line">
            <a:avLst/>
          </a:prstGeom>
          <a:ln w="6350">
            <a:solidFill>
              <a:srgbClr val="095294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37" name="CustomShape 4"/>
          <p:cNvSpPr txBox="1"/>
          <p:nvPr/>
        </p:nvSpPr>
        <p:spPr>
          <a:xfrm>
            <a:off x="264240" y="6093359"/>
            <a:ext cx="8400692" cy="45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pc="-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* Noti anche come farmaci anti-infiammatory non-steroidei (FANS)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TextShape 1"/>
          <p:cNvSpPr txBox="1"/>
          <p:nvPr/>
        </p:nvSpPr>
        <p:spPr>
          <a:xfrm>
            <a:off x="44999" y="1628639"/>
            <a:ext cx="9053642" cy="50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Scarring is a type of </a:t>
            </a:r>
            <a:r>
              <a:rPr b="1"/>
              <a:t>repair after </a:t>
            </a:r>
            <a:r>
              <a:t>substantial </a:t>
            </a:r>
            <a:r>
              <a:rPr b="1"/>
              <a:t>tissue destruction</a:t>
            </a:r>
            <a:r>
              <a:t> or when inflammation occurs in tissues that do not regenerate, in which the injured tissue is filled in by connective tissue (e. g., myocardial infarction, deep excisional wounds)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200"/>
              </a:spcBef>
              <a:defRPr spc="-1" sz="28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800">
                <a:latin typeface="Calibri"/>
                <a:ea typeface="Calibri"/>
                <a:cs typeface="Calibri"/>
                <a:sym typeface="Calibri"/>
              </a:defRPr>
            </a:pPr>
            <a:r>
              <a:t>In organs in which </a:t>
            </a:r>
            <a:r>
              <a:rPr b="1"/>
              <a:t>extensive connective tissue deposition </a:t>
            </a:r>
            <a:r>
              <a:t>occurs in attempts to heal the damage (or as a consequence of chronic inflammation, </a:t>
            </a:r>
            <a:r>
              <a:rPr i="1"/>
              <a:t>discussed later</a:t>
            </a:r>
            <a:r>
              <a:t>) the outcome is </a:t>
            </a:r>
            <a:r>
              <a:rPr b="1" sz="2900">
                <a:solidFill>
                  <a:srgbClr val="FF0000"/>
                </a:solidFill>
              </a:rPr>
              <a:t>fibrosis</a:t>
            </a:r>
            <a:r>
              <a:t>, a process that </a:t>
            </a:r>
            <a:r>
              <a:rPr b="1"/>
              <a:t>can significantly compromise function</a:t>
            </a:r>
          </a:p>
        </p:txBody>
      </p:sp>
      <p:grpSp>
        <p:nvGrpSpPr>
          <p:cNvPr id="1342" name="TextShape 2"/>
          <p:cNvGrpSpPr/>
          <p:nvPr/>
        </p:nvGrpSpPr>
        <p:grpSpPr>
          <a:xfrm>
            <a:off x="971640" y="76279"/>
            <a:ext cx="6984359" cy="1244601"/>
            <a:chOff x="0" y="0"/>
            <a:chExt cx="6984358" cy="1244600"/>
          </a:xfrm>
        </p:grpSpPr>
        <p:sp>
          <p:nvSpPr>
            <p:cNvPr id="1340" name="Rettangolo"/>
            <p:cNvSpPr/>
            <p:nvPr/>
          </p:nvSpPr>
          <p:spPr>
            <a:xfrm>
              <a:off x="0" y="7240"/>
              <a:ext cx="6984359" cy="118512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41" name="Outcomes of acute inflammation: scarring"/>
            <p:cNvSpPr txBox="1"/>
            <p:nvPr/>
          </p:nvSpPr>
          <p:spPr>
            <a:xfrm>
              <a:off x="0" y="0"/>
              <a:ext cx="6984359" cy="1244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4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 of acute inflammation: </a:t>
              </a:r>
              <a:r>
                <a:rPr b="1"/>
                <a:t>scarring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TextShape 1"/>
          <p:cNvGrpSpPr/>
          <p:nvPr/>
        </p:nvGrpSpPr>
        <p:grpSpPr>
          <a:xfrm>
            <a:off x="1043640" y="44639"/>
            <a:ext cx="7143120" cy="647642"/>
            <a:chOff x="0" y="0"/>
            <a:chExt cx="7143119" cy="647640"/>
          </a:xfrm>
        </p:grpSpPr>
        <p:sp>
          <p:nvSpPr>
            <p:cNvPr id="1344" name="Rettangolo"/>
            <p:cNvSpPr/>
            <p:nvPr/>
          </p:nvSpPr>
          <p:spPr>
            <a:xfrm>
              <a:off x="0" y="-1"/>
              <a:ext cx="7143120" cy="647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8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45" name="Outcomes of acute inflammation"/>
            <p:cNvSpPr txBox="1"/>
            <p:nvPr/>
          </p:nvSpPr>
          <p:spPr>
            <a:xfrm>
              <a:off x="0" y="45719"/>
              <a:ext cx="7143120" cy="601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algn="ctr">
                <a:defRPr b="1" spc="-100" sz="3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</a:t>
              </a:r>
              <a:r>
                <a:rPr b="0"/>
                <a:t> of acute inflammation</a:t>
              </a:r>
            </a:p>
          </p:txBody>
        </p:sp>
      </p:grpSp>
      <p:pic>
        <p:nvPicPr>
          <p:cNvPr id="134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640" y="764640"/>
            <a:ext cx="8508241" cy="5528880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348" name="CustomShape 2"/>
          <p:cNvSpPr/>
          <p:nvPr/>
        </p:nvSpPr>
        <p:spPr>
          <a:xfrm>
            <a:off x="5230493" y="6053399"/>
            <a:ext cx="2722575" cy="397976"/>
          </a:xfrm>
          <a:prstGeom prst="rect">
            <a:avLst/>
          </a:prstGeom>
          <a:solidFill>
            <a:srgbClr val="FF00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persistent tissue damage</a:t>
            </a:r>
          </a:p>
        </p:txBody>
      </p:sp>
      <p:sp>
        <p:nvSpPr>
          <p:cNvPr id="1349" name="CustomShape 3"/>
          <p:cNvSpPr/>
          <p:nvPr/>
        </p:nvSpPr>
        <p:spPr>
          <a:xfrm rot="10800000">
            <a:off x="6372719" y="5693759"/>
            <a:ext cx="283681" cy="32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248"/>
                </a:moveTo>
                <a:lnTo>
                  <a:pt x="5400" y="12248"/>
                </a:lnTo>
                <a:lnTo>
                  <a:pt x="5400" y="0"/>
                </a:lnTo>
                <a:lnTo>
                  <a:pt x="16200" y="0"/>
                </a:lnTo>
                <a:lnTo>
                  <a:pt x="16200" y="12248"/>
                </a:lnTo>
                <a:lnTo>
                  <a:pt x="21600" y="1224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5B9BD5"/>
          </a:solidFill>
          <a:ln w="12700">
            <a:solidFill>
              <a:srgbClr val="42719B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CustomShape 4"/>
          <p:cNvSpPr/>
          <p:nvPr/>
        </p:nvSpPr>
        <p:spPr>
          <a:xfrm>
            <a:off x="4724279" y="5373359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51" name="CustomShape 5"/>
          <p:cNvSpPr/>
          <p:nvPr/>
        </p:nvSpPr>
        <p:spPr>
          <a:xfrm>
            <a:off x="4068000" y="4181040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52" name="CustomShape 6"/>
          <p:cNvSpPr/>
          <p:nvPr/>
        </p:nvSpPr>
        <p:spPr>
          <a:xfrm>
            <a:off x="7812360" y="3632760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53" name="CustomShape 7"/>
          <p:cNvSpPr/>
          <p:nvPr/>
        </p:nvSpPr>
        <p:spPr>
          <a:xfrm>
            <a:off x="4632119" y="2404799"/>
            <a:ext cx="4331882" cy="1887841"/>
          </a:xfrm>
          <a:prstGeom prst="ellipse">
            <a:avLst/>
          </a:prstGeom>
          <a:ln w="5715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40" y="1484639"/>
            <a:ext cx="8974801" cy="4824002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992" name="CustomShape 1"/>
          <p:cNvSpPr/>
          <p:nvPr/>
        </p:nvSpPr>
        <p:spPr>
          <a:xfrm>
            <a:off x="179640" y="44572"/>
            <a:ext cx="8735760" cy="126157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/>
          <a:p>
            <a:pPr algn="ctr">
              <a:defRPr b="1" spc="-1" sz="3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Sources</a:t>
            </a:r>
            <a:r>
              <a:rPr b="0"/>
              <a:t> and </a:t>
            </a:r>
            <a:r>
              <a:t>actions</a:t>
            </a:r>
            <a:r>
              <a:rPr b="0"/>
              <a:t> of the principal inflammatory mediators</a:t>
            </a:r>
          </a:p>
        </p:txBody>
      </p:sp>
      <p:sp>
        <p:nvSpPr>
          <p:cNvPr id="993" name="CustomShape 2"/>
          <p:cNvSpPr/>
          <p:nvPr/>
        </p:nvSpPr>
        <p:spPr>
          <a:xfrm>
            <a:off x="179640" y="4005000"/>
            <a:ext cx="8735760" cy="43164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4" name="CustomShape 3"/>
          <p:cNvSpPr/>
          <p:nvPr/>
        </p:nvSpPr>
        <p:spPr>
          <a:xfrm>
            <a:off x="8820360" y="6597360"/>
            <a:ext cx="94681" cy="7164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TextShape 1"/>
          <p:cNvSpPr txBox="1"/>
          <p:nvPr/>
        </p:nvSpPr>
        <p:spPr>
          <a:xfrm>
            <a:off x="368639" y="1412640"/>
            <a:ext cx="8478722" cy="299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A peculiar outcome of acute inflammation is </a:t>
            </a:r>
            <a:r>
              <a:t>the collection of large amounts of </a:t>
            </a:r>
            <a:r>
              <a:rPr b="1"/>
              <a:t>purulent exudate</a:t>
            </a:r>
            <a:r>
              <a:t> (pus) consisting of neutrophils, necrotic cells, and edema fluid.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Certain organisms</a:t>
            </a:r>
            <a:r>
              <a:rPr b="0"/>
              <a:t> (e.g., staphylococci, gonococci, meningococci) are more likely to induce such localized suppuration (and are therefore referred to as </a:t>
            </a:r>
            <a:r>
              <a:t>pyogenic</a:t>
            </a:r>
            <a:r>
              <a:rPr b="0"/>
              <a:t>, i. e. pus-forming); they can </a:t>
            </a:r>
            <a:r>
              <a:t>attract</a:t>
            </a:r>
            <a:r>
              <a:rPr b="0"/>
              <a:t> and </a:t>
            </a:r>
            <a:r>
              <a:t>kill</a:t>
            </a:r>
            <a:r>
              <a:rPr b="0"/>
              <a:t> neutrophils</a:t>
            </a:r>
          </a:p>
        </p:txBody>
      </p:sp>
      <p:grpSp>
        <p:nvGrpSpPr>
          <p:cNvPr id="1358" name="TextShape 2"/>
          <p:cNvGrpSpPr/>
          <p:nvPr/>
        </p:nvGrpSpPr>
        <p:grpSpPr>
          <a:xfrm>
            <a:off x="35640" y="155520"/>
            <a:ext cx="9036000" cy="1068473"/>
            <a:chOff x="0" y="0"/>
            <a:chExt cx="9035999" cy="1068472"/>
          </a:xfrm>
        </p:grpSpPr>
        <p:sp>
          <p:nvSpPr>
            <p:cNvPr id="1356" name="Rettangolo"/>
            <p:cNvSpPr/>
            <p:nvPr/>
          </p:nvSpPr>
          <p:spPr>
            <a:xfrm>
              <a:off x="0" y="0"/>
              <a:ext cx="9036000" cy="104112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ts val="4000"/>
                </a:lnSpc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57" name="Outcomes of acute inflammation: suppuration (pus formation)"/>
            <p:cNvSpPr txBox="1"/>
            <p:nvPr/>
          </p:nvSpPr>
          <p:spPr>
            <a:xfrm>
              <a:off x="0" y="17647"/>
              <a:ext cx="9036000" cy="1050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lnSpc>
                  <a:spcPts val="4000"/>
                </a:lnSpc>
                <a:defRPr spc="-1" sz="4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 of acute inflammation: </a:t>
              </a:r>
              <a:r>
                <a:rPr b="1"/>
                <a:t>suppuration</a:t>
              </a:r>
              <a:r>
                <a:t> (pus formation)</a:t>
              </a:r>
            </a:p>
          </p:txBody>
        </p:sp>
      </p:grpSp>
      <p:grpSp>
        <p:nvGrpSpPr>
          <p:cNvPr id="1361" name="Group 3"/>
          <p:cNvGrpSpPr/>
          <p:nvPr/>
        </p:nvGrpSpPr>
        <p:grpSpPr>
          <a:xfrm>
            <a:off x="2411640" y="1267919"/>
            <a:ext cx="4248001" cy="5401082"/>
            <a:chOff x="0" y="0"/>
            <a:chExt cx="4248000" cy="5401080"/>
          </a:xfrm>
        </p:grpSpPr>
        <p:pic>
          <p:nvPicPr>
            <p:cNvPr id="1359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48001" cy="5401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0" name="CustomShape 4"/>
            <p:cNvSpPr/>
            <p:nvPr/>
          </p:nvSpPr>
          <p:spPr>
            <a:xfrm>
              <a:off x="72000" y="4929480"/>
              <a:ext cx="4104001" cy="3979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5B9BD5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spc="-1" sz="2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purulent exudate in pericardial cavity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1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TextShape 1"/>
          <p:cNvSpPr txBox="1"/>
          <p:nvPr/>
        </p:nvSpPr>
        <p:spPr>
          <a:xfrm>
            <a:off x="152639" y="1268639"/>
            <a:ext cx="8838722" cy="55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b="1"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Abscesses</a:t>
            </a:r>
            <a:r>
              <a:rPr b="0"/>
              <a:t> are </a:t>
            </a:r>
            <a:r>
              <a:t>focal collections of pus</a:t>
            </a:r>
            <a:r>
              <a:rPr b="0"/>
              <a:t> that may be caused by seeding of pyogenic organisms into a tissue or by secondary infections of necrotic foci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100"/>
              </a:spcBef>
              <a:defRPr spc="-1" sz="24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 Abscesses typically have a </a:t>
            </a:r>
            <a:r>
              <a:rPr b="1"/>
              <a:t>central, necrotic region </a:t>
            </a:r>
            <a:r>
              <a:t>rimmed by a layer of preserved neutrophils, with a </a:t>
            </a:r>
            <a:r>
              <a:rPr b="1"/>
              <a:t>surrounding zone of dilated vessels and fibroblast proliferation  indicative of attempted repair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100"/>
              </a:spcBef>
              <a:defRPr spc="-1" sz="24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As time passes, the abscess may become completely walled off and eventually be replaced by connective tissue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algn="just">
              <a:spcBef>
                <a:spcPts val="100"/>
              </a:spcBef>
              <a:defRPr spc="-1" sz="24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274320" indent="-273959" algn="just">
              <a:spcBef>
                <a:spcPts val="500"/>
              </a:spcBef>
              <a:buClr>
                <a:srgbClr val="0BD0D9"/>
              </a:buClr>
              <a:buSzPct val="95000"/>
              <a:buChar char="●"/>
              <a:defRPr spc="-1" sz="2400">
                <a:latin typeface="Calibri"/>
                <a:ea typeface="Calibri"/>
                <a:cs typeface="Calibri"/>
                <a:sym typeface="Calibri"/>
              </a:defRPr>
            </a:pPr>
            <a:r>
              <a:t>Because of the underlying tissue destruction, the usual </a:t>
            </a:r>
            <a:r>
              <a:rPr b="1"/>
              <a:t>outcome with abscess formation is scarring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1366" name="TextShape 2"/>
          <p:cNvGrpSpPr/>
          <p:nvPr/>
        </p:nvGrpSpPr>
        <p:grpSpPr>
          <a:xfrm>
            <a:off x="35640" y="-14841"/>
            <a:ext cx="9036000" cy="1244602"/>
            <a:chOff x="0" y="0"/>
            <a:chExt cx="9035999" cy="1244600"/>
          </a:xfrm>
        </p:grpSpPr>
        <p:sp>
          <p:nvSpPr>
            <p:cNvPr id="1364" name="Rettangolo"/>
            <p:cNvSpPr/>
            <p:nvPr/>
          </p:nvSpPr>
          <p:spPr>
            <a:xfrm>
              <a:off x="0" y="59480"/>
              <a:ext cx="9036000" cy="118512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65" name="Outcomes of acute inflammation: suppuration with abscess formation"/>
            <p:cNvSpPr txBox="1"/>
            <p:nvPr/>
          </p:nvSpPr>
          <p:spPr>
            <a:xfrm>
              <a:off x="0" y="0"/>
              <a:ext cx="9036000" cy="1244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>
                <a:defRPr spc="-1" sz="4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 of acute inflammation: </a:t>
              </a:r>
              <a:r>
                <a:rPr b="1"/>
                <a:t>suppuration</a:t>
              </a:r>
              <a:r>
                <a:t> with </a:t>
              </a:r>
              <a:r>
                <a:rPr b="1"/>
                <a:t>abscess </a:t>
              </a:r>
              <a:r>
                <a:t>formation</a:t>
              </a:r>
            </a:p>
          </p:txBody>
        </p:sp>
      </p:grpSp>
      <p:grpSp>
        <p:nvGrpSpPr>
          <p:cNvPr id="1375" name="Group 3"/>
          <p:cNvGrpSpPr/>
          <p:nvPr/>
        </p:nvGrpSpPr>
        <p:grpSpPr>
          <a:xfrm>
            <a:off x="107639" y="1808280"/>
            <a:ext cx="8928721" cy="4803676"/>
            <a:chOff x="0" y="0"/>
            <a:chExt cx="8928720" cy="4803675"/>
          </a:xfrm>
        </p:grpSpPr>
        <p:grpSp>
          <p:nvGrpSpPr>
            <p:cNvPr id="1372" name="Group 4"/>
            <p:cNvGrpSpPr/>
            <p:nvPr/>
          </p:nvGrpSpPr>
          <p:grpSpPr>
            <a:xfrm>
              <a:off x="1080000" y="1260720"/>
              <a:ext cx="7848721" cy="3512161"/>
              <a:chOff x="0" y="0"/>
              <a:chExt cx="7848720" cy="3512160"/>
            </a:xfrm>
          </p:grpSpPr>
          <p:grpSp>
            <p:nvGrpSpPr>
              <p:cNvPr id="1369" name="Group 5"/>
              <p:cNvGrpSpPr/>
              <p:nvPr/>
            </p:nvGrpSpPr>
            <p:grpSpPr>
              <a:xfrm>
                <a:off x="-1" y="0"/>
                <a:ext cx="7848722" cy="3512161"/>
                <a:chOff x="0" y="0"/>
                <a:chExt cx="7848720" cy="3512160"/>
              </a:xfrm>
            </p:grpSpPr>
            <p:pic>
              <p:nvPicPr>
                <p:cNvPr id="1367" name="Picture 4" descr="Picture 4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952360" y="0"/>
                  <a:ext cx="4896361" cy="35121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68" name="CustomShape 6"/>
                <p:cNvSpPr/>
                <p:nvPr/>
              </p:nvSpPr>
              <p:spPr>
                <a:xfrm flipV="1">
                  <a:off x="0" y="1439280"/>
                  <a:ext cx="369361" cy="660601"/>
                </a:xfrm>
                <a:prstGeom prst="line">
                  <a:avLst/>
                </a:prstGeom>
                <a:noFill/>
                <a:ln w="57150" cap="flat">
                  <a:solidFill>
                    <a:schemeClr val="accent3">
                      <a:lumOff val="44000"/>
                    </a:schemeClr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70" name="CustomShape 7"/>
              <p:cNvSpPr/>
              <p:nvPr/>
            </p:nvSpPr>
            <p:spPr>
              <a:xfrm>
                <a:off x="4609801" y="1367662"/>
                <a:ext cx="1115998" cy="461476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4999" tIns="44999" rIns="44999" bIns="44999" numCol="1" anchor="ctr">
                <a:spAutoFit/>
              </a:bodyPr>
              <a:lstStyle>
                <a:lvl1pPr algn="ctr">
                  <a:defRPr spc="-1" sz="24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necrosis</a:t>
                </a:r>
              </a:p>
            </p:txBody>
          </p:sp>
          <p:sp>
            <p:nvSpPr>
              <p:cNvPr id="1371" name="CustomShape 8"/>
              <p:cNvSpPr/>
              <p:nvPr/>
            </p:nvSpPr>
            <p:spPr>
              <a:xfrm>
                <a:off x="6408720" y="32672"/>
                <a:ext cx="1403281" cy="397976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ctr">
                <a:spAutoFit/>
              </a:bodyPr>
              <a:lstStyle>
                <a:lvl1pPr algn="ctr">
                  <a:defRPr b="1" spc="-1" sz="20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intact liver</a:t>
                </a:r>
              </a:p>
            </p:txBody>
          </p:sp>
        </p:grpSp>
        <p:pic>
          <p:nvPicPr>
            <p:cNvPr id="1373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400000">
              <a:off x="-376200" y="376199"/>
              <a:ext cx="4788361" cy="4035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4" name="CustomShape 9"/>
            <p:cNvSpPr/>
            <p:nvPr/>
          </p:nvSpPr>
          <p:spPr>
            <a:xfrm>
              <a:off x="3219840" y="4266000"/>
              <a:ext cx="1973729" cy="5376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206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>
                <a:defRPr spc="-1" sz="2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Liver abscess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500"/>
                                        <p:tgtEl>
                                          <p:spTgt spid="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5" grpId="2"/>
      <p:bldP build="p" bldLvl="5" animBg="1" rev="0" advAuto="0" spid="136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TextShape 1"/>
          <p:cNvGrpSpPr/>
          <p:nvPr/>
        </p:nvGrpSpPr>
        <p:grpSpPr>
          <a:xfrm>
            <a:off x="1043640" y="44639"/>
            <a:ext cx="7143120" cy="647642"/>
            <a:chOff x="0" y="0"/>
            <a:chExt cx="7143119" cy="647640"/>
          </a:xfrm>
        </p:grpSpPr>
        <p:sp>
          <p:nvSpPr>
            <p:cNvPr id="1377" name="Rettangolo"/>
            <p:cNvSpPr/>
            <p:nvPr/>
          </p:nvSpPr>
          <p:spPr>
            <a:xfrm>
              <a:off x="0" y="-1"/>
              <a:ext cx="7143120" cy="647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F6FC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90000"/>
                </a:lnSpc>
                <a:defRPr spc="-1" sz="40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378" name="Outcomes of acute inflammation"/>
            <p:cNvSpPr txBox="1"/>
            <p:nvPr/>
          </p:nvSpPr>
          <p:spPr>
            <a:xfrm>
              <a:off x="0" y="45719"/>
              <a:ext cx="7143120" cy="601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algn="ctr" defTabSz="886968">
                <a:lnSpc>
                  <a:spcPct val="90000"/>
                </a:lnSpc>
                <a:defRPr b="1" spc="-97" sz="388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Outcomes</a:t>
              </a:r>
              <a:r>
                <a:rPr b="0"/>
                <a:t> of acute inflammation</a:t>
              </a:r>
            </a:p>
          </p:txBody>
        </p:sp>
      </p:grpSp>
      <p:pic>
        <p:nvPicPr>
          <p:cNvPr id="138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640" y="764640"/>
            <a:ext cx="8508241" cy="5528880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1381" name="CustomShape 2"/>
          <p:cNvSpPr/>
          <p:nvPr/>
        </p:nvSpPr>
        <p:spPr>
          <a:xfrm>
            <a:off x="5230493" y="6053399"/>
            <a:ext cx="2722575" cy="397976"/>
          </a:xfrm>
          <a:prstGeom prst="rect">
            <a:avLst/>
          </a:prstGeom>
          <a:solidFill>
            <a:srgbClr val="FF00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persistent tissue damage</a:t>
            </a:r>
          </a:p>
        </p:txBody>
      </p:sp>
      <p:sp>
        <p:nvSpPr>
          <p:cNvPr id="1382" name="CustomShape 3"/>
          <p:cNvSpPr/>
          <p:nvPr/>
        </p:nvSpPr>
        <p:spPr>
          <a:xfrm rot="10800000">
            <a:off x="6372719" y="5693759"/>
            <a:ext cx="283681" cy="32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248"/>
                </a:moveTo>
                <a:lnTo>
                  <a:pt x="5400" y="12248"/>
                </a:lnTo>
                <a:lnTo>
                  <a:pt x="5400" y="0"/>
                </a:lnTo>
                <a:lnTo>
                  <a:pt x="16200" y="0"/>
                </a:lnTo>
                <a:lnTo>
                  <a:pt x="16200" y="12248"/>
                </a:lnTo>
                <a:lnTo>
                  <a:pt x="21600" y="1224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5B9BD5"/>
          </a:solidFill>
          <a:ln w="12700">
            <a:solidFill>
              <a:srgbClr val="42719B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3" name="CustomShape 4"/>
          <p:cNvSpPr/>
          <p:nvPr/>
        </p:nvSpPr>
        <p:spPr>
          <a:xfrm>
            <a:off x="4724279" y="5477040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84" name="CustomShape 5"/>
          <p:cNvSpPr/>
          <p:nvPr/>
        </p:nvSpPr>
        <p:spPr>
          <a:xfrm>
            <a:off x="4068000" y="4253040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85" name="CustomShape 6"/>
          <p:cNvSpPr/>
          <p:nvPr/>
        </p:nvSpPr>
        <p:spPr>
          <a:xfrm>
            <a:off x="7812360" y="3632760"/>
            <a:ext cx="719641" cy="397976"/>
          </a:xfrm>
          <a:prstGeom prst="rect">
            <a:avLst/>
          </a:prstGeom>
          <a:solidFill>
            <a:srgbClr val="FFFF00"/>
          </a:solidFill>
          <a:ln w="3175">
            <a:solidFill>
              <a:srgbClr val="5B9BD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b="1" spc="-1"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scar</a:t>
            </a:r>
          </a:p>
        </p:txBody>
      </p:sp>
      <p:sp>
        <p:nvSpPr>
          <p:cNvPr id="1386" name="CustomShape 7"/>
          <p:cNvSpPr/>
          <p:nvPr/>
        </p:nvSpPr>
        <p:spPr>
          <a:xfrm>
            <a:off x="2123639" y="5589359"/>
            <a:ext cx="2016001" cy="79164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CustomShape 1"/>
          <p:cNvSpPr/>
          <p:nvPr/>
        </p:nvSpPr>
        <p:spPr>
          <a:xfrm>
            <a:off x="35640" y="960480"/>
            <a:ext cx="9036000" cy="117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1899" y="14400"/>
                </a:lnTo>
                <a:lnTo>
                  <a:pt x="11899" y="18000"/>
                </a:lnTo>
                <a:lnTo>
                  <a:pt x="12447" y="18000"/>
                </a:lnTo>
                <a:lnTo>
                  <a:pt x="10800" y="21600"/>
                </a:lnTo>
                <a:lnTo>
                  <a:pt x="9153" y="18000"/>
                </a:lnTo>
                <a:lnTo>
                  <a:pt x="9701" y="18000"/>
                </a:lnTo>
                <a:lnTo>
                  <a:pt x="9701" y="14400"/>
                </a:lnTo>
                <a:lnTo>
                  <a:pt x="0" y="14400"/>
                </a:lnTo>
                <a:close/>
              </a:path>
            </a:pathLst>
          </a:cu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7" name="CustomShape 2"/>
          <p:cNvSpPr/>
          <p:nvPr/>
        </p:nvSpPr>
        <p:spPr>
          <a:xfrm>
            <a:off x="1593360" y="2276639"/>
            <a:ext cx="5714641" cy="1150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2501" y="14400"/>
                </a:lnTo>
                <a:lnTo>
                  <a:pt x="12501" y="18000"/>
                </a:lnTo>
                <a:lnTo>
                  <a:pt x="14201" y="18000"/>
                </a:lnTo>
                <a:lnTo>
                  <a:pt x="10800" y="21600"/>
                </a:lnTo>
                <a:lnTo>
                  <a:pt x="7399" y="18000"/>
                </a:lnTo>
                <a:lnTo>
                  <a:pt x="9099" y="18000"/>
                </a:lnTo>
                <a:lnTo>
                  <a:pt x="9099" y="14400"/>
                </a:lnTo>
                <a:lnTo>
                  <a:pt x="0" y="14400"/>
                </a:lnTo>
                <a:close/>
              </a:path>
            </a:pathLst>
          </a:custGeom>
          <a:ln w="762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8" name="CustomShape 3"/>
          <p:cNvSpPr/>
          <p:nvPr/>
        </p:nvSpPr>
        <p:spPr>
          <a:xfrm>
            <a:off x="1521360" y="3644999"/>
            <a:ext cx="5714641" cy="647282"/>
          </a:xfrm>
          <a:prstGeom prst="rect">
            <a:avLst/>
          </a:pr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9" name="CustomShape 4"/>
          <p:cNvSpPr txBox="1"/>
          <p:nvPr/>
        </p:nvSpPr>
        <p:spPr>
          <a:xfrm>
            <a:off x="117000" y="1052640"/>
            <a:ext cx="8946000" cy="5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200"/>
            </a:lvl1pPr>
          </a:lstStyle>
          <a:p>
            <a:pPr/>
            <a:r>
              <a:t>Recognition of the INFLAMMATORY STIMULUS </a:t>
            </a:r>
          </a:p>
        </p:txBody>
      </p:sp>
      <p:sp>
        <p:nvSpPr>
          <p:cNvPr id="1000" name="CustomShape 5"/>
          <p:cNvSpPr txBox="1"/>
          <p:nvPr/>
        </p:nvSpPr>
        <p:spPr>
          <a:xfrm>
            <a:off x="1665360" y="2349360"/>
            <a:ext cx="5526360" cy="5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200"/>
            </a:lvl1pPr>
          </a:lstStyle>
          <a:p>
            <a:pPr/>
            <a:r>
              <a:t>RELEASE OF MEDIATORS</a:t>
            </a:r>
          </a:p>
        </p:txBody>
      </p:sp>
      <p:sp>
        <p:nvSpPr>
          <p:cNvPr id="1001" name="CustomShape 6"/>
          <p:cNvSpPr txBox="1"/>
          <p:nvPr/>
        </p:nvSpPr>
        <p:spPr>
          <a:xfrm>
            <a:off x="1736279" y="3644999"/>
            <a:ext cx="5310361" cy="57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400"/>
            </a:lvl1pPr>
          </a:lstStyle>
          <a:p>
            <a:pPr/>
            <a:r>
              <a:t>vascular changes</a:t>
            </a:r>
          </a:p>
        </p:txBody>
      </p:sp>
      <p:sp>
        <p:nvSpPr>
          <p:cNvPr id="1002" name="CustomShape 7"/>
          <p:cNvSpPr/>
          <p:nvPr/>
        </p:nvSpPr>
        <p:spPr>
          <a:xfrm>
            <a:off x="1521360" y="4797359"/>
            <a:ext cx="5709961" cy="647281"/>
          </a:xfrm>
          <a:prstGeom prst="rect">
            <a:avLst/>
          </a:pr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3" name="CustomShape 8"/>
          <p:cNvSpPr txBox="1"/>
          <p:nvPr/>
        </p:nvSpPr>
        <p:spPr>
          <a:xfrm>
            <a:off x="1660319" y="4811760"/>
            <a:ext cx="5530682" cy="1066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400"/>
            </a:lvl1pPr>
          </a:lstStyle>
          <a:p>
            <a:pPr/>
            <a:r>
              <a:t>cell recruitment into tissues</a:t>
            </a:r>
          </a:p>
        </p:txBody>
      </p:sp>
      <p:sp>
        <p:nvSpPr>
          <p:cNvPr id="1004" name="CustomShape 9"/>
          <p:cNvSpPr/>
          <p:nvPr/>
        </p:nvSpPr>
        <p:spPr>
          <a:xfrm>
            <a:off x="468359" y="44279"/>
            <a:ext cx="8280001" cy="633013"/>
          </a:xfrm>
          <a:prstGeom prst="rect">
            <a:avLst/>
          </a:prstGeom>
          <a:solidFill>
            <a:srgbClr val="954F72"/>
          </a:solidFill>
          <a:ln w="12700" cap="sq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1800"/>
              </a:spcBef>
              <a:defRPr spc="-1" sz="3800"/>
            </a:lvl1pPr>
          </a:lstStyle>
          <a:p>
            <a:pPr/>
            <a:r>
              <a:t>Main events in acute inflammation</a:t>
            </a:r>
          </a:p>
        </p:txBody>
      </p:sp>
      <p:sp>
        <p:nvSpPr>
          <p:cNvPr id="1005" name="CustomShape 10"/>
          <p:cNvSpPr/>
          <p:nvPr/>
        </p:nvSpPr>
        <p:spPr>
          <a:xfrm>
            <a:off x="4140360" y="5589359"/>
            <a:ext cx="431281" cy="431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6"/>
                </a:moveTo>
                <a:lnTo>
                  <a:pt x="5400" y="10796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6"/>
                </a:lnTo>
                <a:lnTo>
                  <a:pt x="21600" y="1079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DC3E6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6" name="CustomShape 11"/>
          <p:cNvSpPr/>
          <p:nvPr/>
        </p:nvSpPr>
        <p:spPr>
          <a:xfrm>
            <a:off x="4140360" y="4365359"/>
            <a:ext cx="431281" cy="364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0"/>
                </a:moveTo>
                <a:lnTo>
                  <a:pt x="5400" y="1079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0"/>
                </a:lnTo>
                <a:lnTo>
                  <a:pt x="21600" y="1079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DC3E6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7" name="CustomShape 12"/>
          <p:cNvSpPr/>
          <p:nvPr/>
        </p:nvSpPr>
        <p:spPr>
          <a:xfrm rot="10800000">
            <a:off x="6229079" y="3717359"/>
            <a:ext cx="935281" cy="5040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8" name="CustomShape 13"/>
          <p:cNvSpPr/>
          <p:nvPr/>
        </p:nvSpPr>
        <p:spPr>
          <a:xfrm>
            <a:off x="179639" y="6093000"/>
            <a:ext cx="8784722" cy="611203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700"/>
            </a:lvl1pPr>
          </a:lstStyle>
          <a:p>
            <a:pPr/>
            <a:r>
              <a:t>formation of the inflammatory exudate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38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38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TextShape 1"/>
          <p:cNvGrpSpPr/>
          <p:nvPr/>
        </p:nvGrpSpPr>
        <p:grpSpPr>
          <a:xfrm>
            <a:off x="1619639" y="44639"/>
            <a:ext cx="5760362" cy="708482"/>
            <a:chOff x="0" y="0"/>
            <a:chExt cx="5760360" cy="708480"/>
          </a:xfrm>
        </p:grpSpPr>
        <p:sp>
          <p:nvSpPr>
            <p:cNvPr id="1010" name="Rettangolo"/>
            <p:cNvSpPr/>
            <p:nvPr/>
          </p:nvSpPr>
          <p:spPr>
            <a:xfrm>
              <a:off x="-1" y="-1"/>
              <a:ext cx="5760362" cy="70848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1" sz="36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011" name="Phase 3: vascular reactions"/>
            <p:cNvSpPr txBox="1"/>
            <p:nvPr/>
          </p:nvSpPr>
          <p:spPr>
            <a:xfrm>
              <a:off x="-1" y="97339"/>
              <a:ext cx="576036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pc="-1" sz="36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Phase 3</a:t>
              </a:r>
              <a:r>
                <a:rPr>
                  <a:solidFill>
                    <a:srgbClr val="FF0000"/>
                  </a:solidFill>
                </a:rPr>
                <a:t>: </a:t>
              </a:r>
              <a:r>
                <a:rPr b="1">
                  <a:solidFill>
                    <a:srgbClr val="FF0000"/>
                  </a:solidFill>
                </a:rPr>
                <a:t>vascular reactions </a:t>
              </a:r>
            </a:p>
          </p:txBody>
        </p:sp>
      </p:grpSp>
      <p:sp>
        <p:nvSpPr>
          <p:cNvPr id="1013" name="TextShape 2"/>
          <p:cNvSpPr txBox="1"/>
          <p:nvPr/>
        </p:nvSpPr>
        <p:spPr>
          <a:xfrm>
            <a:off x="80640" y="764639"/>
            <a:ext cx="8946000" cy="61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514440" indent="-514080" algn="just">
              <a:spcBef>
                <a:spcPts val="500"/>
              </a:spcBef>
              <a:buClr>
                <a:srgbClr val="FF0000"/>
              </a:buClr>
              <a:buSzPct val="95000"/>
              <a:buFont typeface="Arial"/>
              <a:buChar char="•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transient </a:t>
            </a:r>
            <a:r>
              <a:rPr b="1"/>
              <a:t>vasoconstriction</a:t>
            </a:r>
            <a:r>
              <a:t> (</a:t>
            </a:r>
            <a:r>
              <a:rPr b="1"/>
              <a:t>if</a:t>
            </a:r>
            <a:r>
              <a:t> occurs, lasts only few </a:t>
            </a:r>
            <a:r>
              <a:t>seconds)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457200" indent="-457200" algn="just">
              <a:spcBef>
                <a:spcPts val="200"/>
              </a:spcBef>
              <a:buSzPct val="100000"/>
              <a:buFont typeface="Arial"/>
              <a:buChar char="•"/>
              <a:defRPr spc="-1" sz="12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514440" indent="-514080" algn="just">
              <a:spcBef>
                <a:spcPts val="500"/>
              </a:spcBef>
              <a:buClr>
                <a:srgbClr val="FF0000"/>
              </a:buClr>
              <a:buSzPct val="95000"/>
              <a:buFont typeface="Arial"/>
              <a:buChar char="•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arteriolar vasodilation</a:t>
            </a:r>
            <a:r>
              <a:rPr b="0"/>
              <a:t>: locally increased blood flow and hydrostatic pressure; engorgement of the down-stream capillary beds [</a:t>
            </a:r>
            <a:r>
              <a:rPr>
                <a:solidFill>
                  <a:srgbClr val="FF0000"/>
                </a:solidFill>
              </a:rPr>
              <a:t>erythema</a:t>
            </a:r>
            <a:r>
              <a:rPr b="0"/>
              <a:t> (</a:t>
            </a:r>
            <a:r>
              <a:rPr b="0" i="1"/>
              <a:t>rubor</a:t>
            </a:r>
            <a:r>
              <a:rPr b="0"/>
              <a:t>), </a:t>
            </a:r>
            <a:r>
              <a:rPr>
                <a:solidFill>
                  <a:srgbClr val="FF0000"/>
                </a:solidFill>
              </a:rPr>
              <a:t>warmth</a:t>
            </a:r>
            <a:r>
              <a:rPr b="0"/>
              <a:t> (</a:t>
            </a:r>
            <a:r>
              <a:rPr b="0" i="1"/>
              <a:t>calor</a:t>
            </a:r>
            <a:r>
              <a:rPr b="0"/>
              <a:t>)]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457200" indent="-457200" algn="just">
              <a:spcBef>
                <a:spcPts val="200"/>
              </a:spcBef>
              <a:buSzPct val="100000"/>
              <a:buFont typeface="Arial"/>
              <a:buChar char="•"/>
              <a:defRPr spc="-1" sz="12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514440" indent="-514080" algn="just">
              <a:spcBef>
                <a:spcPts val="500"/>
              </a:spcBef>
              <a:buClr>
                <a:srgbClr val="FF0000"/>
              </a:buClr>
              <a:buSzPct val="95000"/>
              <a:buFont typeface="Arial"/>
              <a:buChar char="•"/>
              <a:defRPr b="1"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increased vascular permeability</a:t>
            </a:r>
            <a:r>
              <a:rPr b="0"/>
              <a:t>: microvasculature becomes more permeable; protein-rich fluid moves into the extravascular tissues [</a:t>
            </a:r>
            <a:r>
              <a:rPr>
                <a:solidFill>
                  <a:srgbClr val="FF0000"/>
                </a:solidFill>
              </a:rPr>
              <a:t>edema</a:t>
            </a:r>
            <a:r>
              <a:rPr b="0"/>
              <a:t> (</a:t>
            </a:r>
            <a:r>
              <a:rPr b="0" i="1"/>
              <a:t>tumor</a:t>
            </a:r>
            <a:r>
              <a:rPr b="0"/>
              <a:t>)]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457200" indent="-457200" algn="just">
              <a:spcBef>
                <a:spcPts val="200"/>
              </a:spcBef>
              <a:buSzPct val="100000"/>
              <a:buFont typeface="Arial"/>
              <a:buChar char="•"/>
              <a:defRPr spc="-1" sz="14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514440" indent="-514080" algn="just">
              <a:spcBef>
                <a:spcPts val="500"/>
              </a:spcBef>
              <a:buClr>
                <a:srgbClr val="FF0000"/>
              </a:buClr>
              <a:buSzPct val="95000"/>
              <a:buFont typeface="Arial"/>
              <a:buChar char="•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the flowing blood becomes more concentrated, </a:t>
            </a:r>
            <a:r>
              <a:rPr b="1"/>
              <a:t>blood viscosity increases</a:t>
            </a:r>
            <a:r>
              <a:t>, slowing of the circulation [</a:t>
            </a:r>
            <a:r>
              <a:rPr b="1">
                <a:solidFill>
                  <a:srgbClr val="FF0000"/>
                </a:solidFill>
              </a:rPr>
              <a:t>stasis</a:t>
            </a:r>
            <a:r>
              <a:t>]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  <a:p>
            <a:pPr marL="457200" indent="-457200" algn="just">
              <a:spcBef>
                <a:spcPts val="200"/>
              </a:spcBef>
              <a:buSzPct val="100000"/>
              <a:buFont typeface="Arial"/>
              <a:buChar char="•"/>
              <a:defRPr spc="-1" sz="1400">
                <a:latin typeface="Constantia"/>
                <a:ea typeface="Constantia"/>
                <a:cs typeface="Constantia"/>
                <a:sym typeface="Constantia"/>
              </a:defRPr>
            </a:pPr>
          </a:p>
          <a:p>
            <a:pPr marL="514440" indent="-514080" algn="just">
              <a:spcBef>
                <a:spcPts val="500"/>
              </a:spcBef>
              <a:buClr>
                <a:srgbClr val="FF0000"/>
              </a:buClr>
              <a:buSzPct val="95000"/>
              <a:buFont typeface="Arial"/>
              <a:buChar char="•"/>
              <a:defRPr spc="-1" sz="2600">
                <a:latin typeface="Calibri"/>
                <a:ea typeface="Calibri"/>
                <a:cs typeface="Calibri"/>
                <a:sym typeface="Calibri"/>
              </a:defRPr>
            </a:pPr>
            <a:r>
              <a:t>Vascular walls become </a:t>
            </a:r>
            <a:r>
              <a:rPr b="1"/>
              <a:t>pro-adhesive</a:t>
            </a:r>
            <a:r>
              <a:t> and leukocytes (principally </a:t>
            </a:r>
            <a:r>
              <a:rPr b="1"/>
              <a:t>neutrophils</a:t>
            </a:r>
            <a:r>
              <a:t>) begin to accumulate along the vascular endothelial surface [</a:t>
            </a:r>
            <a:r>
              <a:rPr b="1"/>
              <a:t>margination</a:t>
            </a:r>
            <a:r>
              <a:t>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0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39" y="44639"/>
            <a:ext cx="4608002" cy="3062522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</p:pic>
      <p:grpSp>
        <p:nvGrpSpPr>
          <p:cNvPr id="1018" name="TextShape 1"/>
          <p:cNvGrpSpPr/>
          <p:nvPr/>
        </p:nvGrpSpPr>
        <p:grpSpPr>
          <a:xfrm>
            <a:off x="4500000" y="1036079"/>
            <a:ext cx="4608001" cy="1079641"/>
            <a:chOff x="0" y="0"/>
            <a:chExt cx="4608000" cy="1079640"/>
          </a:xfrm>
        </p:grpSpPr>
        <p:sp>
          <p:nvSpPr>
            <p:cNvPr id="1016" name="Rettangolo"/>
            <p:cNvSpPr/>
            <p:nvPr/>
          </p:nvSpPr>
          <p:spPr>
            <a:xfrm>
              <a:off x="-1" y="-1"/>
              <a:ext cx="4608002" cy="1079642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pc="-1" sz="32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017" name="Phase 3: vascular reactions in acute inflammation"/>
            <p:cNvSpPr txBox="1"/>
            <p:nvPr/>
          </p:nvSpPr>
          <p:spPr>
            <a:xfrm>
              <a:off x="-1" y="89039"/>
              <a:ext cx="4608002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>
                <a:defRPr spc="-1" sz="32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Phase 3: </a:t>
              </a:r>
              <a:r>
                <a:rPr>
                  <a:solidFill>
                    <a:srgbClr val="FF0000"/>
                  </a:solidFill>
                </a:rPr>
                <a:t>vascular reactions in acute inflammation</a:t>
              </a:r>
            </a:p>
          </p:txBody>
        </p:sp>
      </p:grpSp>
      <p:grpSp>
        <p:nvGrpSpPr>
          <p:cNvPr id="1023" name="Group 2"/>
          <p:cNvGrpSpPr/>
          <p:nvPr/>
        </p:nvGrpSpPr>
        <p:grpSpPr>
          <a:xfrm>
            <a:off x="35639" y="2492999"/>
            <a:ext cx="9054002" cy="4785416"/>
            <a:chOff x="0" y="0"/>
            <a:chExt cx="9054000" cy="4785415"/>
          </a:xfrm>
        </p:grpSpPr>
        <p:pic>
          <p:nvPicPr>
            <p:cNvPr id="1019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20360" y="110160"/>
              <a:ext cx="4733641" cy="420984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020" name="CustomShape 3"/>
            <p:cNvSpPr/>
            <p:nvPr/>
          </p:nvSpPr>
          <p:spPr>
            <a:xfrm>
              <a:off x="0" y="806040"/>
              <a:ext cx="4176001" cy="3979376"/>
            </a:xfrm>
            <a:prstGeom prst="rect">
              <a:avLst/>
            </a:prstGeom>
            <a:solidFill>
              <a:srgbClr val="D0CECE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just">
                <a:defRPr b="1" spc="-1" sz="2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Major local manifestations of acute inflammation</a:t>
              </a:r>
            </a:p>
            <a:p>
              <a:pPr algn="just">
                <a:defRPr spc="-1" sz="2100"/>
              </a:pPr>
            </a:p>
            <a:p>
              <a:pPr algn="just">
                <a:defRPr spc="-1" sz="2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(1) vascular dilation and increased blood flow (</a:t>
              </a:r>
              <a:r>
                <a:rPr b="1">
                  <a:solidFill>
                    <a:srgbClr val="FF0000"/>
                  </a:solidFill>
                </a:rPr>
                <a:t>erythema</a:t>
              </a:r>
              <a:r>
                <a:t> and </a:t>
              </a:r>
              <a:r>
                <a:rPr b="1">
                  <a:solidFill>
                    <a:srgbClr val="FF0000"/>
                  </a:solidFill>
                </a:rPr>
                <a:t>warmth</a:t>
              </a:r>
              <a:r>
                <a:t>);  </a:t>
              </a:r>
              <a:r>
                <a:rPr b="1" u="sng"/>
                <a:t>hydrostatic pressure increases</a:t>
              </a:r>
            </a:p>
            <a:p>
              <a:pPr algn="just">
                <a:defRPr spc="-1" sz="2100"/>
              </a:pPr>
            </a:p>
            <a:p>
              <a:pPr algn="just">
                <a:defRPr spc="-1" sz="2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(2) extravasation of plasma fluid and proteins (</a:t>
              </a:r>
              <a:r>
                <a:rPr b="1">
                  <a:solidFill>
                    <a:srgbClr val="FF0000"/>
                  </a:solidFill>
                </a:rPr>
                <a:t>edema</a:t>
              </a:r>
              <a:r>
                <a:t>); blood slows down </a:t>
              </a:r>
            </a:p>
            <a:p>
              <a:pPr algn="just">
                <a:defRPr spc="-1" sz="2100"/>
              </a:pPr>
            </a:p>
            <a:p>
              <a:pPr algn="just">
                <a:defRPr spc="-1" sz="21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(3) </a:t>
              </a:r>
              <a:r>
                <a:rPr b="1"/>
                <a:t>neutrophil</a:t>
              </a:r>
              <a:r>
                <a:t> emigration and accumulation in the interstitium</a:t>
              </a:r>
            </a:p>
          </p:txBody>
        </p:sp>
        <p:sp>
          <p:nvSpPr>
            <p:cNvPr id="1021" name="CustomShape 4"/>
            <p:cNvSpPr/>
            <p:nvPr/>
          </p:nvSpPr>
          <p:spPr>
            <a:xfrm>
              <a:off x="4320360" y="0"/>
              <a:ext cx="1079641" cy="60912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2" name="CustomShape 5"/>
            <p:cNvSpPr/>
            <p:nvPr/>
          </p:nvSpPr>
          <p:spPr>
            <a:xfrm>
              <a:off x="4390560" y="1728000"/>
              <a:ext cx="793441" cy="372576"/>
            </a:xfrm>
            <a:prstGeom prst="rect">
              <a:avLst/>
            </a:prstGeom>
            <a:solidFill>
              <a:srgbClr val="FFFF00"/>
            </a:solidFill>
            <a:ln w="3175" cap="flat">
              <a:solidFill>
                <a:srgbClr val="5B9BD5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ctr">
                <a:defRPr b="1"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↑ </a:t>
              </a:r>
              <a:r>
                <a:t>ρ</a:t>
              </a:r>
              <a:r>
                <a:t>gh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TextShape 1"/>
          <p:cNvGrpSpPr/>
          <p:nvPr/>
        </p:nvGrpSpPr>
        <p:grpSpPr>
          <a:xfrm>
            <a:off x="560880" y="44640"/>
            <a:ext cx="8305559" cy="1052280"/>
            <a:chOff x="0" y="0"/>
            <a:chExt cx="8305558" cy="1052279"/>
          </a:xfrm>
        </p:grpSpPr>
        <p:sp>
          <p:nvSpPr>
            <p:cNvPr id="1025" name="Rettangolo"/>
            <p:cNvSpPr/>
            <p:nvPr/>
          </p:nvSpPr>
          <p:spPr>
            <a:xfrm>
              <a:off x="0" y="0"/>
              <a:ext cx="8305559" cy="105228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pc="-1" sz="3300"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1026" name="Formation of exudate in acute inflammation: plasma proteins and neutrophils"/>
            <p:cNvSpPr txBox="1"/>
            <p:nvPr/>
          </p:nvSpPr>
          <p:spPr>
            <a:xfrm>
              <a:off x="0" y="36279"/>
              <a:ext cx="8305559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>
                <a:defRPr spc="-1" sz="33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Formation of </a:t>
              </a:r>
              <a:r>
                <a:rPr b="1"/>
                <a:t>exudate</a:t>
              </a:r>
              <a:r>
                <a:t> in acute inflammation: plasma proteins and neutrophils</a:t>
              </a:r>
            </a:p>
          </p:txBody>
        </p:sp>
      </p:grpSp>
      <p:pic>
        <p:nvPicPr>
          <p:cNvPr id="1028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2359" y="1103759"/>
            <a:ext cx="5976001" cy="4268882"/>
          </a:xfrm>
          <a:prstGeom prst="rect">
            <a:avLst/>
          </a:prstGeom>
          <a:ln w="12700">
            <a:miter lim="400000"/>
          </a:ln>
        </p:spPr>
      </p:pic>
      <p:sp>
        <p:nvSpPr>
          <p:cNvPr id="1029" name="CustomShape 2"/>
          <p:cNvSpPr/>
          <p:nvPr/>
        </p:nvSpPr>
        <p:spPr>
          <a:xfrm>
            <a:off x="72000" y="5397479"/>
            <a:ext cx="9036000" cy="1452076"/>
          </a:xfrm>
          <a:prstGeom prst="rect">
            <a:avLst/>
          </a:prstGeom>
          <a:solidFill>
            <a:srgbClr val="AFABAB"/>
          </a:solidFill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just">
              <a:spcBef>
                <a:spcPts val="1500"/>
              </a:spcBef>
              <a:defRPr spc="-1" sz="2800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Soluble </a:t>
            </a:r>
            <a:r>
              <a:rPr b="1"/>
              <a:t>defensive factors</a:t>
            </a:r>
            <a:r>
              <a:t> move from the blood to the extra-vascular space:</a:t>
            </a:r>
            <a:r>
              <a:rPr sz="2400"/>
              <a:t>								</a:t>
            </a:r>
            <a:r>
              <a:rPr sz="3000"/>
              <a:t>- </a:t>
            </a:r>
            <a:r>
              <a:rPr b="1" sz="3000"/>
              <a:t>antibodies</a:t>
            </a:r>
            <a:r>
              <a:rPr sz="3000"/>
              <a:t>    - </a:t>
            </a:r>
            <a:r>
              <a:rPr b="1" sz="3000"/>
              <a:t>complement</a:t>
            </a:r>
            <a:r>
              <a:rPr sz="3000"/>
              <a:t> fragments    - </a:t>
            </a:r>
            <a:r>
              <a:rPr b="1" sz="3000"/>
              <a:t>drugs</a:t>
            </a:r>
          </a:p>
        </p:txBody>
      </p:sp>
      <p:grpSp>
        <p:nvGrpSpPr>
          <p:cNvPr id="1032" name="CustomShape 3"/>
          <p:cNvGrpSpPr/>
          <p:nvPr/>
        </p:nvGrpSpPr>
        <p:grpSpPr>
          <a:xfrm>
            <a:off x="65741" y="1340639"/>
            <a:ext cx="3168362" cy="4381325"/>
            <a:chOff x="0" y="0"/>
            <a:chExt cx="3168360" cy="4381323"/>
          </a:xfrm>
        </p:grpSpPr>
        <p:sp>
          <p:nvSpPr>
            <p:cNvPr id="1030" name="Rettangolo"/>
            <p:cNvSpPr/>
            <p:nvPr/>
          </p:nvSpPr>
          <p:spPr>
            <a:xfrm>
              <a:off x="0" y="0"/>
              <a:ext cx="3168361" cy="4032001"/>
            </a:xfrm>
            <a:prstGeom prst="rect">
              <a:avLst/>
            </a:prstGeom>
            <a:noFill/>
            <a:ln w="9525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spcBef>
                  <a:spcPts val="300"/>
                </a:spcBef>
                <a:defRPr spc="-1"/>
              </a:pPr>
            </a:p>
          </p:txBody>
        </p:sp>
        <p:sp>
          <p:nvSpPr>
            <p:cNvPr id="1031" name="Alcuni mediatori infiammatori interagiscono con recettori specifici presenti sulle cellule endoteliali…"/>
            <p:cNvSpPr txBox="1"/>
            <p:nvPr/>
          </p:nvSpPr>
          <p:spPr>
            <a:xfrm>
              <a:off x="50482" y="4762"/>
              <a:ext cx="3067396" cy="4376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177839" indent="-177479" algn="just">
                <a:spcBef>
                  <a:spcPts val="300"/>
                </a:spcBef>
                <a:buClr>
                  <a:srgbClr val="000000"/>
                </a:buClr>
                <a:buSzPct val="100000"/>
                <a:buFont typeface="Symbol"/>
                <a:buChar char="·"/>
                <a:defRPr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Alcuni mediatori infiammatori interagiscono con </a:t>
              </a:r>
              <a:r>
                <a:rPr b="1"/>
                <a:t>recettori</a:t>
              </a:r>
              <a:r>
                <a:t> specifici presenti sulle cellule endoteliali</a:t>
              </a:r>
            </a:p>
            <a:p>
              <a:pPr algn="just">
                <a:spcBef>
                  <a:spcPts val="100"/>
                </a:spcBef>
                <a:defRPr spc="-1"/>
              </a:pPr>
            </a:p>
            <a:p>
              <a:pPr marL="177839" indent="-177479" algn="just">
                <a:spcBef>
                  <a:spcPts val="300"/>
                </a:spcBef>
                <a:buClr>
                  <a:srgbClr val="000000"/>
                </a:buClr>
                <a:buSzPct val="100000"/>
                <a:buFont typeface="Symbol"/>
                <a:buChar char="·"/>
                <a:defRPr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Innesco del signaling che promuove la </a:t>
              </a:r>
              <a:r>
                <a:rPr b="1"/>
                <a:t>fosforilazione</a:t>
              </a:r>
              <a:r>
                <a:t> di proteine citoscheletriche e contrattili</a:t>
              </a:r>
            </a:p>
            <a:p>
              <a:pPr algn="just">
                <a:spcBef>
                  <a:spcPts val="100"/>
                </a:spcBef>
                <a:defRPr spc="-1"/>
              </a:pPr>
            </a:p>
            <a:p>
              <a:pPr marL="177839" indent="-177479" algn="just">
                <a:spcBef>
                  <a:spcPts val="300"/>
                </a:spcBef>
                <a:buClr>
                  <a:srgbClr val="000000"/>
                </a:buClr>
                <a:buSzPct val="100000"/>
                <a:buFont typeface="Symbol"/>
                <a:buChar char="·"/>
                <a:defRPr b="1"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Contrazione</a:t>
              </a:r>
              <a:r>
                <a:rPr b="0"/>
                <a:t> delle cellule endoteliali con separazione delle giunzioni intercellulari (da 5-10 nm a 100-300 nm)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9" grpId="2"/>
      <p:bldP build="whole" bldLvl="1" animBg="1" rev="0" advAuto="0" spid="10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CustomShape 1"/>
          <p:cNvSpPr/>
          <p:nvPr/>
        </p:nvSpPr>
        <p:spPr>
          <a:xfrm>
            <a:off x="35640" y="960480"/>
            <a:ext cx="9036000" cy="117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1899" y="14400"/>
                </a:lnTo>
                <a:lnTo>
                  <a:pt x="11899" y="18000"/>
                </a:lnTo>
                <a:lnTo>
                  <a:pt x="12447" y="18000"/>
                </a:lnTo>
                <a:lnTo>
                  <a:pt x="10800" y="21600"/>
                </a:lnTo>
                <a:lnTo>
                  <a:pt x="9153" y="18000"/>
                </a:lnTo>
                <a:lnTo>
                  <a:pt x="9701" y="18000"/>
                </a:lnTo>
                <a:lnTo>
                  <a:pt x="9701" y="14400"/>
                </a:lnTo>
                <a:lnTo>
                  <a:pt x="0" y="14400"/>
                </a:lnTo>
                <a:close/>
              </a:path>
            </a:pathLst>
          </a:cu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5" name="CustomShape 2"/>
          <p:cNvSpPr/>
          <p:nvPr/>
        </p:nvSpPr>
        <p:spPr>
          <a:xfrm>
            <a:off x="1593360" y="2276639"/>
            <a:ext cx="5714641" cy="1150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400"/>
                </a:lnTo>
                <a:lnTo>
                  <a:pt x="12501" y="14400"/>
                </a:lnTo>
                <a:lnTo>
                  <a:pt x="12501" y="18000"/>
                </a:lnTo>
                <a:lnTo>
                  <a:pt x="14201" y="18000"/>
                </a:lnTo>
                <a:lnTo>
                  <a:pt x="10800" y="21600"/>
                </a:lnTo>
                <a:lnTo>
                  <a:pt x="7399" y="18000"/>
                </a:lnTo>
                <a:lnTo>
                  <a:pt x="9099" y="18000"/>
                </a:lnTo>
                <a:lnTo>
                  <a:pt x="9099" y="14400"/>
                </a:lnTo>
                <a:lnTo>
                  <a:pt x="0" y="14400"/>
                </a:lnTo>
                <a:close/>
              </a:path>
            </a:pathLst>
          </a:custGeom>
          <a:ln w="76200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6" name="CustomShape 3"/>
          <p:cNvSpPr/>
          <p:nvPr/>
        </p:nvSpPr>
        <p:spPr>
          <a:xfrm>
            <a:off x="1521360" y="3644999"/>
            <a:ext cx="5714641" cy="647282"/>
          </a:xfrm>
          <a:prstGeom prst="rect">
            <a:avLst/>
          </a:pr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7" name="CustomShape 4"/>
          <p:cNvSpPr txBox="1"/>
          <p:nvPr/>
        </p:nvSpPr>
        <p:spPr>
          <a:xfrm>
            <a:off x="117000" y="1052640"/>
            <a:ext cx="8946000" cy="5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200"/>
            </a:lvl1pPr>
          </a:lstStyle>
          <a:p>
            <a:pPr/>
            <a:r>
              <a:t>Recognition of the INFLAMMATORY STIMULUS </a:t>
            </a:r>
          </a:p>
        </p:txBody>
      </p:sp>
      <p:sp>
        <p:nvSpPr>
          <p:cNvPr id="1038" name="CustomShape 5"/>
          <p:cNvSpPr txBox="1"/>
          <p:nvPr/>
        </p:nvSpPr>
        <p:spPr>
          <a:xfrm>
            <a:off x="1665360" y="2349360"/>
            <a:ext cx="5526360" cy="5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200"/>
            </a:lvl1pPr>
          </a:lstStyle>
          <a:p>
            <a:pPr/>
            <a:r>
              <a:t>RELEASE OF MEDIATORS</a:t>
            </a:r>
          </a:p>
        </p:txBody>
      </p:sp>
      <p:sp>
        <p:nvSpPr>
          <p:cNvPr id="1039" name="CustomShape 6"/>
          <p:cNvSpPr txBox="1"/>
          <p:nvPr/>
        </p:nvSpPr>
        <p:spPr>
          <a:xfrm>
            <a:off x="1736279" y="3644999"/>
            <a:ext cx="5310361" cy="57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400"/>
            </a:lvl1pPr>
          </a:lstStyle>
          <a:p>
            <a:pPr/>
            <a:r>
              <a:t>vascular changes</a:t>
            </a:r>
          </a:p>
        </p:txBody>
      </p:sp>
      <p:sp>
        <p:nvSpPr>
          <p:cNvPr id="1040" name="CustomShape 7"/>
          <p:cNvSpPr/>
          <p:nvPr/>
        </p:nvSpPr>
        <p:spPr>
          <a:xfrm>
            <a:off x="1521360" y="4797359"/>
            <a:ext cx="5709961" cy="647281"/>
          </a:xfrm>
          <a:prstGeom prst="rect">
            <a:avLst/>
          </a:prstGeom>
          <a:ln w="38100">
            <a:solidFill>
              <a:srgbClr val="954F72"/>
            </a:solidFill>
            <a:miter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1" name="CustomShape 8"/>
          <p:cNvSpPr txBox="1"/>
          <p:nvPr/>
        </p:nvSpPr>
        <p:spPr>
          <a:xfrm>
            <a:off x="1660319" y="4811760"/>
            <a:ext cx="5530682" cy="1066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400"/>
            </a:lvl1pPr>
          </a:lstStyle>
          <a:p>
            <a:pPr/>
            <a:r>
              <a:t>cell recruitment into tissues</a:t>
            </a:r>
          </a:p>
        </p:txBody>
      </p:sp>
      <p:sp>
        <p:nvSpPr>
          <p:cNvPr id="1042" name="CustomShape 9"/>
          <p:cNvSpPr/>
          <p:nvPr/>
        </p:nvSpPr>
        <p:spPr>
          <a:xfrm>
            <a:off x="468359" y="44279"/>
            <a:ext cx="8280001" cy="633013"/>
          </a:xfrm>
          <a:prstGeom prst="rect">
            <a:avLst/>
          </a:prstGeom>
          <a:solidFill>
            <a:srgbClr val="954F72"/>
          </a:solidFill>
          <a:ln w="12700" cap="sq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spcBef>
                <a:spcPts val="1800"/>
              </a:spcBef>
              <a:defRPr spc="-1" sz="3800"/>
            </a:lvl1pPr>
          </a:lstStyle>
          <a:p>
            <a:pPr/>
            <a:r>
              <a:t>Main events in acute inflammation</a:t>
            </a:r>
          </a:p>
        </p:txBody>
      </p:sp>
      <p:sp>
        <p:nvSpPr>
          <p:cNvPr id="1043" name="CustomShape 10"/>
          <p:cNvSpPr/>
          <p:nvPr/>
        </p:nvSpPr>
        <p:spPr>
          <a:xfrm>
            <a:off x="179639" y="6093000"/>
            <a:ext cx="8784722" cy="611203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3700"/>
            </a:lvl1pPr>
          </a:lstStyle>
          <a:p>
            <a:pPr/>
            <a:r>
              <a:t>formation of the inflammatory exudate</a:t>
            </a:r>
          </a:p>
        </p:txBody>
      </p:sp>
      <p:sp>
        <p:nvSpPr>
          <p:cNvPr id="1044" name="CustomShape 11"/>
          <p:cNvSpPr/>
          <p:nvPr/>
        </p:nvSpPr>
        <p:spPr>
          <a:xfrm>
            <a:off x="4140360" y="5589359"/>
            <a:ext cx="431281" cy="431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6"/>
                </a:moveTo>
                <a:lnTo>
                  <a:pt x="5400" y="10796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6"/>
                </a:lnTo>
                <a:lnTo>
                  <a:pt x="21600" y="1079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DC3E6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5" name="CustomShape 12"/>
          <p:cNvSpPr/>
          <p:nvPr/>
        </p:nvSpPr>
        <p:spPr>
          <a:xfrm>
            <a:off x="4140360" y="4365359"/>
            <a:ext cx="431281" cy="364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90"/>
                </a:moveTo>
                <a:lnTo>
                  <a:pt x="5400" y="1079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790"/>
                </a:lnTo>
                <a:lnTo>
                  <a:pt x="21600" y="1079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DC3E6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6" name="CustomShape 13"/>
          <p:cNvSpPr/>
          <p:nvPr/>
        </p:nvSpPr>
        <p:spPr>
          <a:xfrm rot="10800000">
            <a:off x="7354079" y="4841640"/>
            <a:ext cx="935281" cy="5040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38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38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