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 b="def" i="def"/>
      <a:tcStyle>
        <a:tcBdr/>
        <a:fill>
          <a:solidFill>
            <a:srgbClr val="E6F6F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 b="def" i="def"/>
      <a:tcStyle>
        <a:tcBdr/>
        <a:fill>
          <a:solidFill>
            <a:srgbClr val="F0F4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hape 3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Testo"/>
          <p:cNvSpPr txBox="1"/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" name="Corpo livello uno…"/>
          <p:cNvSpPr txBox="1"/>
          <p:nvPr>
            <p:ph type="body" sz="half" idx="1"/>
          </p:nvPr>
        </p:nvSpPr>
        <p:spPr>
          <a:xfrm>
            <a:off x="533400" y="3228536"/>
            <a:ext cx="7854696" cy="175260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olo Test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1" name="Corpo livello uno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0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spcBef>
                <a:spcPts val="700"/>
              </a:spcBef>
              <a:buClrTx/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1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olo Test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b="1" cap="all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9" name="Corpo livello uno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8" name="Corpo livello uno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buClrTx/>
              <a:buSzPct val="1000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buClrTx/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buClrTx/>
              <a:buSzPct val="1000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buClrTx/>
              <a:buSzPct val="100000"/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7" name="Corpo livello uno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Segnaposto testo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9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7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olo Testo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2" name="Corpo livello uno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spcBef>
                <a:spcPts val="700"/>
              </a:spcBef>
              <a:buClrTx/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" name="Segnaposto testo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olo Testo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2" name="Segnaposto immagine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3" name="Corpo livello uno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ayout personalizzat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2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6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olo Testo"/>
          <p:cNvSpPr txBox="1"/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0" name="Corpo livello uno…"/>
          <p:cNvSpPr txBox="1"/>
          <p:nvPr>
            <p:ph type="body" sz="half" idx="1"/>
          </p:nvPr>
        </p:nvSpPr>
        <p:spPr>
          <a:xfrm>
            <a:off x="533400" y="3228536"/>
            <a:ext cx="7854696" cy="175260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1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99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0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olo Testo"/>
          <p:cNvSpPr txBox="1"/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08" name="Corpo livello uno…"/>
          <p:cNvSpPr txBox="1"/>
          <p:nvPr>
            <p:ph type="body" sz="quarter" idx="1"/>
          </p:nvPr>
        </p:nvSpPr>
        <p:spPr>
          <a:xfrm>
            <a:off x="530351" y="2704663"/>
            <a:ext cx="7772401" cy="15097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7" name="Corpo livello uno…"/>
          <p:cNvSpPr txBox="1"/>
          <p:nvPr>
            <p:ph type="body" sz="half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8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26" name="Corpo livello uno…"/>
          <p:cNvSpPr txBox="1"/>
          <p:nvPr>
            <p:ph type="body" sz="quarter" idx="1"/>
          </p:nvPr>
        </p:nvSpPr>
        <p:spPr>
          <a:xfrm>
            <a:off x="457200" y="1855247"/>
            <a:ext cx="4040188" cy="6593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7" name="Text Placeholder 3"/>
          <p:cNvSpPr/>
          <p:nvPr>
            <p:ph type="body" sz="quarter" idx="21"/>
          </p:nvPr>
        </p:nvSpPr>
        <p:spPr>
          <a:xfrm>
            <a:off x="4645025" y="1859757"/>
            <a:ext cx="4041775" cy="65484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pPr>
          </a:p>
        </p:txBody>
      </p:sp>
      <p:sp>
        <p:nvSpPr>
          <p:cNvPr id="228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olo Testo"/>
          <p:cNvSpPr txBox="1"/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36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olo Testo"/>
          <p:cNvSpPr txBox="1"/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Titolo Testo</a:t>
            </a:r>
          </a:p>
        </p:txBody>
      </p:sp>
      <p:sp>
        <p:nvSpPr>
          <p:cNvPr id="251" name="Corpo livello uno…"/>
          <p:cNvSpPr txBox="1"/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64008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188719">
              <a:spcBef>
                <a:spcPts val="300"/>
              </a:spcBef>
              <a:buClrTx/>
              <a:buSzTx/>
              <a:buNone/>
              <a:defRPr sz="1400"/>
            </a:lvl4pPr>
            <a:lvl5pPr marL="0" indent="1463039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2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nip and Round Single Corner Rectangle 8"/>
          <p:cNvSpPr/>
          <p:nvPr/>
        </p:nvSpPr>
        <p:spPr>
          <a:xfrm flipV="1" rot="420000">
            <a:off x="3165753" y="1108077"/>
            <a:ext cx="5257801" cy="411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500" dir="75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Right Triangle 11"/>
          <p:cNvSpPr/>
          <p:nvPr/>
        </p:nvSpPr>
        <p:spPr>
          <a:xfrm flipV="1" rot="420000">
            <a:off x="8004133" y="5359768"/>
            <a:ext cx="155449" cy="1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25400" dist="6350" dir="12900000">
              <a:srgbClr val="000000">
                <a:alpha val="4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Titolo Testo"/>
          <p:cNvSpPr txBox="1"/>
          <p:nvPr>
            <p:ph type="title"/>
          </p:nvPr>
        </p:nvSpPr>
        <p:spPr>
          <a:xfrm>
            <a:off x="609600" y="1176995"/>
            <a:ext cx="2212849" cy="158262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262" name="Corpo livello uno…"/>
          <p:cNvSpPr txBox="1"/>
          <p:nvPr>
            <p:ph type="body" sz="quarter" idx="1"/>
          </p:nvPr>
        </p:nvSpPr>
        <p:spPr>
          <a:xfrm>
            <a:off x="609600" y="2828785"/>
            <a:ext cx="2209800" cy="2179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3" name="Picture Placeholder 2"/>
          <p:cNvSpPr/>
          <p:nvPr>
            <p:ph type="pic" sz="half" idx="21"/>
          </p:nvPr>
        </p:nvSpPr>
        <p:spPr>
          <a:xfrm rot="420000">
            <a:off x="3485793" y="1199516"/>
            <a:ext cx="4617721" cy="3931922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4" name="Freeform 9"/>
          <p:cNvSpPr/>
          <p:nvPr/>
        </p:nvSpPr>
        <p:spPr>
          <a:xfrm flipV="1">
            <a:off x="-9525" y="5816600"/>
            <a:ext cx="9163050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5" name="Freeform 10"/>
          <p:cNvSpPr/>
          <p:nvPr/>
        </p:nvSpPr>
        <p:spPr>
          <a:xfrm flipV="1">
            <a:off x="4381500" y="6250789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Numero diapositiva"/>
          <p:cNvSpPr txBox="1"/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olo Testo"/>
          <p:cNvSpPr txBox="1"/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74" name="Corpo livello uno…"/>
          <p:cNvSpPr txBox="1"/>
          <p:nvPr>
            <p:ph type="body" sz="half" idx="1"/>
          </p:nvPr>
        </p:nvSpPr>
        <p:spPr>
          <a:xfrm>
            <a:off x="533400" y="3228536"/>
            <a:ext cx="7854696" cy="175260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Testo"/>
          <p:cNvSpPr txBox="1"/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5" name="Corpo livello uno…"/>
          <p:cNvSpPr txBox="1"/>
          <p:nvPr>
            <p:ph type="body" sz="quarter" idx="1"/>
          </p:nvPr>
        </p:nvSpPr>
        <p:spPr>
          <a:xfrm>
            <a:off x="530351" y="2704664"/>
            <a:ext cx="7772401" cy="15097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8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olo Testo"/>
          <p:cNvSpPr txBox="1"/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92" name="Corpo livello uno…"/>
          <p:cNvSpPr txBox="1"/>
          <p:nvPr>
            <p:ph type="body" sz="quarter" idx="1"/>
          </p:nvPr>
        </p:nvSpPr>
        <p:spPr>
          <a:xfrm>
            <a:off x="530351" y="2704664"/>
            <a:ext cx="7772401" cy="15097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01" name="Corpo livello uno…"/>
          <p:cNvSpPr txBox="1"/>
          <p:nvPr>
            <p:ph type="body" sz="half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0" name="Corpo livello uno…"/>
          <p:cNvSpPr txBox="1"/>
          <p:nvPr>
            <p:ph type="body" sz="quarter" idx="1"/>
          </p:nvPr>
        </p:nvSpPr>
        <p:spPr>
          <a:xfrm>
            <a:off x="457201" y="1855247"/>
            <a:ext cx="4040188" cy="6593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1" name="Text Placeholder 3"/>
          <p:cNvSpPr/>
          <p:nvPr>
            <p:ph type="body" sz="quarter" idx="21"/>
          </p:nvPr>
        </p:nvSpPr>
        <p:spPr>
          <a:xfrm>
            <a:off x="4645026" y="1859757"/>
            <a:ext cx="4041776" cy="654845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pPr>
          </a:p>
        </p:txBody>
      </p:sp>
      <p:sp>
        <p:nvSpPr>
          <p:cNvPr id="3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olo Testo"/>
          <p:cNvSpPr txBox="1"/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olo Testo"/>
          <p:cNvSpPr txBox="1"/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Titolo Testo</a:t>
            </a:r>
          </a:p>
        </p:txBody>
      </p:sp>
      <p:sp>
        <p:nvSpPr>
          <p:cNvPr id="335" name="Corpo livello uno…"/>
          <p:cNvSpPr txBox="1"/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64008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188719">
              <a:spcBef>
                <a:spcPts val="300"/>
              </a:spcBef>
              <a:buClrTx/>
              <a:buSzTx/>
              <a:buNone/>
              <a:defRPr sz="1400"/>
            </a:lvl4pPr>
            <a:lvl5pPr marL="0" indent="1463039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nip and Round Single Corner Rectangle 8"/>
          <p:cNvSpPr/>
          <p:nvPr/>
        </p:nvSpPr>
        <p:spPr>
          <a:xfrm flipV="1" rot="420000">
            <a:off x="3165753" y="1108077"/>
            <a:ext cx="5257801" cy="411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500" dir="75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Right Triangle 11"/>
          <p:cNvSpPr/>
          <p:nvPr/>
        </p:nvSpPr>
        <p:spPr>
          <a:xfrm flipV="1" rot="420000">
            <a:off x="8004134" y="5359768"/>
            <a:ext cx="155449" cy="1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25400" dist="6350" dir="12900000">
              <a:srgbClr val="000000">
                <a:alpha val="4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5" name="Titolo Testo"/>
          <p:cNvSpPr txBox="1"/>
          <p:nvPr>
            <p:ph type="title"/>
          </p:nvPr>
        </p:nvSpPr>
        <p:spPr>
          <a:xfrm>
            <a:off x="609600" y="1176996"/>
            <a:ext cx="2212849" cy="158262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346" name="Corpo livello uno…"/>
          <p:cNvSpPr txBox="1"/>
          <p:nvPr>
            <p:ph type="body" sz="quarter" idx="1"/>
          </p:nvPr>
        </p:nvSpPr>
        <p:spPr>
          <a:xfrm>
            <a:off x="609600" y="2828785"/>
            <a:ext cx="2209800" cy="2179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7" name="Picture Placeholder 2"/>
          <p:cNvSpPr/>
          <p:nvPr>
            <p:ph type="pic" sz="half" idx="21"/>
          </p:nvPr>
        </p:nvSpPr>
        <p:spPr>
          <a:xfrm rot="420000">
            <a:off x="3485793" y="1199516"/>
            <a:ext cx="4617721" cy="3931922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48" name="Freeform 9"/>
          <p:cNvSpPr/>
          <p:nvPr/>
        </p:nvSpPr>
        <p:spPr>
          <a:xfrm flipV="1">
            <a:off x="-9527" y="5816601"/>
            <a:ext cx="9163052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9" name="Freeform 10"/>
          <p:cNvSpPr/>
          <p:nvPr/>
        </p:nvSpPr>
        <p:spPr>
          <a:xfrm flipV="1">
            <a:off x="4381501" y="6250790"/>
            <a:ext cx="4762501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4" name="Corpo livello uno…"/>
          <p:cNvSpPr txBox="1"/>
          <p:nvPr>
            <p:ph type="body" sz="half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3" name="Corpo livello uno…"/>
          <p:cNvSpPr txBox="1"/>
          <p:nvPr>
            <p:ph type="body" sz="quarter" idx="1"/>
          </p:nvPr>
        </p:nvSpPr>
        <p:spPr>
          <a:xfrm>
            <a:off x="457201" y="1855247"/>
            <a:ext cx="4040189" cy="6593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" name="Text Placeholder 3"/>
          <p:cNvSpPr/>
          <p:nvPr>
            <p:ph type="body" sz="quarter" idx="21"/>
          </p:nvPr>
        </p:nvSpPr>
        <p:spPr>
          <a:xfrm>
            <a:off x="4645026" y="1859758"/>
            <a:ext cx="4041776" cy="65484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pPr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Testo"/>
          <p:cNvSpPr txBox="1"/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olo Testo"/>
          <p:cNvSpPr txBox="1"/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Titolo Testo</a:t>
            </a:r>
          </a:p>
        </p:txBody>
      </p:sp>
      <p:sp>
        <p:nvSpPr>
          <p:cNvPr id="78" name="Corpo livello uno…"/>
          <p:cNvSpPr txBox="1"/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64008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188719">
              <a:spcBef>
                <a:spcPts val="300"/>
              </a:spcBef>
              <a:buClrTx/>
              <a:buSzTx/>
              <a:buNone/>
              <a:defRPr sz="1400"/>
            </a:lvl4pPr>
            <a:lvl5pPr marL="0" indent="1463039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nip and Round Single Corner Rectangle 8"/>
          <p:cNvSpPr/>
          <p:nvPr/>
        </p:nvSpPr>
        <p:spPr>
          <a:xfrm flipV="1" rot="420000">
            <a:off x="3165753" y="1108077"/>
            <a:ext cx="5257801" cy="411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500" dir="75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Right Triangle 11"/>
          <p:cNvSpPr/>
          <p:nvPr/>
        </p:nvSpPr>
        <p:spPr>
          <a:xfrm flipV="1" rot="420000">
            <a:off x="8004134" y="5359768"/>
            <a:ext cx="155449" cy="1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25400" dist="6350" dir="12900000">
              <a:srgbClr val="000000">
                <a:alpha val="4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Titolo Testo"/>
          <p:cNvSpPr txBox="1"/>
          <p:nvPr>
            <p:ph type="title"/>
          </p:nvPr>
        </p:nvSpPr>
        <p:spPr>
          <a:xfrm>
            <a:off x="609600" y="1176998"/>
            <a:ext cx="2212849" cy="158262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89" name="Corpo livello uno…"/>
          <p:cNvSpPr txBox="1"/>
          <p:nvPr>
            <p:ph type="body" sz="quarter" idx="1"/>
          </p:nvPr>
        </p:nvSpPr>
        <p:spPr>
          <a:xfrm>
            <a:off x="609600" y="2828785"/>
            <a:ext cx="2209800" cy="2179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Picture Placeholder 2"/>
          <p:cNvSpPr/>
          <p:nvPr>
            <p:ph type="pic" sz="half" idx="21"/>
          </p:nvPr>
        </p:nvSpPr>
        <p:spPr>
          <a:xfrm rot="420000">
            <a:off x="3485793" y="1199516"/>
            <a:ext cx="4617721" cy="3931922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1" name="Freeform 9"/>
          <p:cNvSpPr/>
          <p:nvPr/>
        </p:nvSpPr>
        <p:spPr>
          <a:xfrm flipV="1">
            <a:off x="-9527" y="5816601"/>
            <a:ext cx="9163052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Freeform 10"/>
          <p:cNvSpPr/>
          <p:nvPr/>
        </p:nvSpPr>
        <p:spPr>
          <a:xfrm flipV="1">
            <a:off x="4381501" y="6250790"/>
            <a:ext cx="4762501" cy="607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527" y="-7144"/>
            <a:ext cx="9163052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Freeform 7"/>
          <p:cNvSpPr/>
          <p:nvPr/>
        </p:nvSpPr>
        <p:spPr>
          <a:xfrm>
            <a:off x="4381501" y="-7145"/>
            <a:ext cx="4762501" cy="607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" name="Group 1"/>
          <p:cNvGrpSpPr/>
          <p:nvPr/>
        </p:nvGrpSpPr>
        <p:grpSpPr>
          <a:xfrm>
            <a:off x="-29294" y="-16113"/>
            <a:ext cx="9197178" cy="1058653"/>
            <a:chOff x="0" y="0"/>
            <a:chExt cx="9197177" cy="1058652"/>
          </a:xfrm>
        </p:grpSpPr>
        <p:sp>
          <p:nvSpPr>
            <p:cNvPr id="4" name="Freeform 11"/>
            <p:cNvSpPr/>
            <p:nvPr/>
          </p:nvSpPr>
          <p:spPr>
            <a:xfrm rot="21435692">
              <a:off x="9616" y="218536"/>
              <a:ext cx="9163051" cy="62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Freeform 12"/>
            <p:cNvSpPr/>
            <p:nvPr/>
          </p:nvSpPr>
          <p:spPr>
            <a:xfrm rot="21435692">
              <a:off x="14474" y="291986"/>
              <a:ext cx="9175813" cy="5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" name="Titolo Testo"/>
          <p:cNvSpPr txBox="1"/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8" name="Corpo livello uno…"/>
          <p:cNvSpPr txBox="1"/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" name="Numero diapositiva"/>
          <p:cNvSpPr txBox="1"/>
          <p:nvPr>
            <p:ph type="sldNum" sz="quarter" idx="2"/>
          </p:nvPr>
        </p:nvSpPr>
        <p:spPr>
          <a:xfrm>
            <a:off x="8544321" y="6543676"/>
            <a:ext cx="142480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9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660654" marR="0" indent="-26746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73182" marR="0" indent="-30567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7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5181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52613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830832" marR="0" indent="-3037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03453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308860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262563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Relationship Id="rId3" Type="http://schemas.openxmlformats.org/officeDocument/2006/relationships/image" Target="../media/image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Relationship Id="rId3" Type="http://schemas.openxmlformats.org/officeDocument/2006/relationships/image" Target="../media/image10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4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hyperlink" Target="https://www.ncbi.nlm.nih.gov/pmc/articles/PMC4323544/pdf/fmed-01-00003.pdf" TargetMode="Externa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olo 1"/>
          <p:cNvSpPr txBox="1"/>
          <p:nvPr>
            <p:ph type="ctrTitle"/>
          </p:nvPr>
        </p:nvSpPr>
        <p:spPr>
          <a:xfrm>
            <a:off x="35495" y="1700808"/>
            <a:ext cx="9073010" cy="1571601"/>
          </a:xfrm>
          <a:prstGeom prst="rect">
            <a:avLst/>
          </a:prstGeom>
          <a:ln w="38100">
            <a:solidFill>
              <a:srgbClr val="FFFF00"/>
            </a:solidFill>
            <a:round/>
          </a:ln>
        </p:spPr>
        <p:txBody>
          <a:bodyPr anchor="ctr"/>
          <a:lstStyle/>
          <a:p>
            <a:pPr algn="ctr">
              <a:defRPr sz="4800">
                <a:solidFill>
                  <a:srgbClr val="FFFF00"/>
                </a:solidFill>
              </a:defRPr>
            </a:pPr>
            <a:r>
              <a:t>A journey to cancer:</a:t>
            </a:r>
            <a:br/>
            <a:r>
              <a:t>inflammation as the driving force?</a:t>
            </a:r>
          </a:p>
        </p:txBody>
      </p:sp>
      <p:sp>
        <p:nvSpPr>
          <p:cNvPr id="360" name="CasellaDiTesto 2"/>
          <p:cNvSpPr txBox="1"/>
          <p:nvPr/>
        </p:nvSpPr>
        <p:spPr>
          <a:xfrm>
            <a:off x="72008" y="3658379"/>
            <a:ext cx="8964488" cy="1132841"/>
          </a:xfrm>
          <a:prstGeom prst="rect">
            <a:avLst/>
          </a:prstGeom>
          <a:solidFill>
            <a:srgbClr val="DBF5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 tangled web of molecular signals mediate the crosstalk between inflammatory and tumor cells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tolo 1"/>
          <p:cNvSpPr txBox="1"/>
          <p:nvPr>
            <p:ph type="title"/>
          </p:nvPr>
        </p:nvSpPr>
        <p:spPr>
          <a:xfrm>
            <a:off x="72008" y="44625"/>
            <a:ext cx="9036496" cy="6366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700">
                <a:solidFill>
                  <a:srgbClr val="0070C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Pathways connecting inflammation and cancer</a:t>
            </a:r>
          </a:p>
        </p:txBody>
      </p:sp>
      <p:sp>
        <p:nvSpPr>
          <p:cNvPr id="400" name="Segnaposto contenuto 2"/>
          <p:cNvSpPr txBox="1"/>
          <p:nvPr>
            <p:ph type="body" idx="1"/>
          </p:nvPr>
        </p:nvSpPr>
        <p:spPr>
          <a:xfrm>
            <a:off x="107504" y="836712"/>
            <a:ext cx="8964488" cy="5976664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700"/>
              </a:spcBef>
              <a:defRPr b="1" sz="3000" u="sng">
                <a:solidFill>
                  <a:srgbClr val="089CA3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Extrinsic pathway</a:t>
            </a:r>
            <a:r>
              <a:rPr b="0" sz="2800" u="none">
                <a:solidFill>
                  <a:srgbClr val="000000"/>
                </a:solidFill>
              </a:rPr>
              <a:t>: </a:t>
            </a:r>
            <a:r>
              <a:rPr sz="2800" u="none">
                <a:solidFill>
                  <a:srgbClr val="000000"/>
                </a:solidFill>
              </a:rPr>
              <a:t>pre-existing inflammatory or infectious conditions</a:t>
            </a:r>
            <a:r>
              <a:rPr b="0" sz="2800" u="none">
                <a:solidFill>
                  <a:srgbClr val="000000"/>
                </a:solidFill>
              </a:rPr>
              <a:t> augment the risk of developing cancer at certain anatomical sites (for example, the colon, prostate and pancreas)</a:t>
            </a:r>
            <a:endParaRPr b="0" sz="2800" u="none">
              <a:solidFill>
                <a:srgbClr val="000000"/>
              </a:solidFill>
            </a:endParaRPr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spcBef>
                <a:spcPts val="700"/>
              </a:spcBef>
              <a:defRPr b="1" sz="3000" u="sng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Intrinsic pathway</a:t>
            </a:r>
            <a:r>
              <a:rPr b="0" sz="2600" u="none">
                <a:solidFill>
                  <a:srgbClr val="000000"/>
                </a:solidFill>
              </a:rPr>
              <a:t>: </a:t>
            </a:r>
            <a:r>
              <a:rPr b="0" sz="2600" u="none">
                <a:solidFill>
                  <a:srgbClr val="000000"/>
                </a:solidFill>
              </a:rPr>
              <a:t>stimulated by </a:t>
            </a:r>
            <a:r>
              <a:rPr sz="2600" u="none">
                <a:solidFill>
                  <a:srgbClr val="000000"/>
                </a:solidFill>
              </a:rPr>
              <a:t>genetic events that cause neoplasia</a:t>
            </a:r>
            <a:r>
              <a:rPr b="0" sz="2600" u="none">
                <a:solidFill>
                  <a:srgbClr val="000000"/>
                </a:solidFill>
              </a:rPr>
              <a:t>, such as </a:t>
            </a:r>
            <a:r>
              <a:rPr sz="2600" u="none"/>
              <a:t>activation</a:t>
            </a:r>
            <a:r>
              <a:rPr b="0" sz="2600" u="none">
                <a:solidFill>
                  <a:srgbClr val="000000"/>
                </a:solidFill>
              </a:rPr>
              <a:t> of </a:t>
            </a:r>
            <a:r>
              <a:rPr sz="2600" u="none"/>
              <a:t>tumor-promoting genes</a:t>
            </a:r>
            <a:r>
              <a:rPr b="0" sz="2600" u="none">
                <a:solidFill>
                  <a:srgbClr val="000000"/>
                </a:solidFill>
              </a:rPr>
              <a:t> (by </a:t>
            </a:r>
            <a:r>
              <a:rPr sz="2600" u="none">
                <a:solidFill>
                  <a:srgbClr val="000000"/>
                </a:solidFill>
              </a:rPr>
              <a:t>mutations</a:t>
            </a:r>
            <a:r>
              <a:rPr b="0" sz="2600" u="none">
                <a:solidFill>
                  <a:srgbClr val="000000"/>
                </a:solidFill>
              </a:rPr>
              <a:t>, </a:t>
            </a:r>
            <a:r>
              <a:rPr sz="2600" u="none">
                <a:solidFill>
                  <a:srgbClr val="000000"/>
                </a:solidFill>
              </a:rPr>
              <a:t>chromosomal rearrangements</a:t>
            </a:r>
            <a:r>
              <a:rPr b="0" sz="2600" u="none">
                <a:solidFill>
                  <a:srgbClr val="000000"/>
                </a:solidFill>
              </a:rPr>
              <a:t> or </a:t>
            </a:r>
            <a:r>
              <a:rPr sz="2600" u="none">
                <a:solidFill>
                  <a:srgbClr val="000000"/>
                </a:solidFill>
              </a:rPr>
              <a:t>amplifications</a:t>
            </a:r>
            <a:r>
              <a:rPr b="0" sz="2600" u="none">
                <a:solidFill>
                  <a:srgbClr val="000000"/>
                </a:solidFill>
              </a:rPr>
              <a:t>) and/or </a:t>
            </a:r>
            <a:r>
              <a:rPr sz="2600" u="none">
                <a:solidFill>
                  <a:srgbClr val="3333FF"/>
                </a:solidFill>
              </a:rPr>
              <a:t>inactivation</a:t>
            </a:r>
            <a:r>
              <a:rPr b="0" sz="2600" u="none">
                <a:solidFill>
                  <a:srgbClr val="000000"/>
                </a:solidFill>
              </a:rPr>
              <a:t> of </a:t>
            </a:r>
            <a:r>
              <a:rPr sz="2600" u="none">
                <a:solidFill>
                  <a:srgbClr val="3333FF"/>
                </a:solidFill>
              </a:rPr>
              <a:t>tumour-suppressor</a:t>
            </a:r>
            <a:r>
              <a:rPr b="0" sz="2600" u="none">
                <a:solidFill>
                  <a:srgbClr val="000000"/>
                </a:solidFill>
              </a:rPr>
              <a:t> genes</a:t>
            </a:r>
            <a:endParaRPr b="0" sz="2600" u="none">
              <a:solidFill>
                <a:srgbClr val="000000"/>
              </a:solidFill>
            </a:endParaRPr>
          </a:p>
          <a:p>
            <a:pPr algn="just"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Transformed neoplastic cells</a:t>
            </a:r>
            <a:r>
              <a:rPr b="0"/>
              <a:t> acquire the ability to produce </a:t>
            </a:r>
            <a:r>
              <a:t>inflammatory mediators</a:t>
            </a:r>
            <a:r>
              <a:rPr b="0"/>
              <a:t>, thereby generating an </a:t>
            </a:r>
            <a:r>
              <a:t>inflammatory microenvironment </a:t>
            </a:r>
            <a:r>
              <a:rPr b="0"/>
              <a:t>in tumours </a:t>
            </a:r>
            <a:r>
              <a:rPr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without a pre-existing inflammatory condition</a:t>
            </a:r>
            <a:r>
              <a:rPr b="0"/>
              <a:t> (for example, some breast tumours)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itolo 1"/>
          <p:cNvSpPr txBox="1"/>
          <p:nvPr>
            <p:ph type="title"/>
          </p:nvPr>
        </p:nvSpPr>
        <p:spPr>
          <a:xfrm>
            <a:off x="72008" y="44626"/>
            <a:ext cx="9036496" cy="57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300">
                <a:solidFill>
                  <a:srgbClr val="33339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Pathways</a:t>
            </a:r>
            <a:r>
              <a:rPr b="0">
                <a:solidFill>
                  <a:srgbClr val="04617B"/>
                </a:solidFill>
              </a:rPr>
              <a:t> connecting inflammation and cancer</a:t>
            </a:r>
          </a:p>
        </p:txBody>
      </p:sp>
      <p:sp>
        <p:nvSpPr>
          <p:cNvPr id="403" name="Segnaposto contenuto 2"/>
          <p:cNvSpPr txBox="1"/>
          <p:nvPr>
            <p:ph type="body" idx="1"/>
          </p:nvPr>
        </p:nvSpPr>
        <p:spPr>
          <a:xfrm>
            <a:off x="107504" y="936103"/>
            <a:ext cx="8964488" cy="558924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ts val="2800"/>
              </a:lnSpc>
              <a:defRPr b="1" sz="2500">
                <a:latin typeface="+mj-lt"/>
                <a:ea typeface="+mj-ea"/>
                <a:cs typeface="+mj-cs"/>
                <a:sym typeface="Calibri"/>
              </a:defRPr>
            </a:pPr>
            <a:r>
              <a:t>Intrinsic</a:t>
            </a:r>
            <a:r>
              <a:rPr b="0"/>
              <a:t> and </a:t>
            </a:r>
            <a:r>
              <a:t>extrinsic</a:t>
            </a:r>
            <a:r>
              <a:rPr b="0"/>
              <a:t> pathways </a:t>
            </a:r>
            <a:r>
              <a:t>converge</a:t>
            </a:r>
            <a:r>
              <a:rPr b="0"/>
              <a:t>, </a:t>
            </a:r>
            <a:r>
              <a:rPr b="0"/>
              <a:t>resulting in the </a:t>
            </a:r>
            <a:r>
              <a:t>activation </a:t>
            </a:r>
            <a:r>
              <a:rPr>
                <a:solidFill>
                  <a:srgbClr val="FF0000"/>
                </a:solidFill>
              </a:rPr>
              <a:t>in tumour cells</a:t>
            </a:r>
            <a:r>
              <a:t> of transcription factors</a:t>
            </a:r>
            <a:r>
              <a:rPr b="0"/>
              <a:t>, mainly nuclear factor-κB (NF-κB) and signal transducer and activator of transcription 3 (STAT3</a:t>
            </a:r>
            <a:r>
              <a:rPr b="0" sz="2600"/>
              <a:t>)</a:t>
            </a:r>
            <a:endParaRPr b="0" sz="2600"/>
          </a:p>
          <a:p>
            <a:pPr lvl="1" marL="0" indent="393191" algn="just">
              <a:spcBef>
                <a:spcPts val="500"/>
              </a:spcBef>
              <a:buSzTx/>
              <a:buFont typeface="Wingdings 2"/>
              <a:buNone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ts val="2800"/>
              </a:lnSpc>
              <a:defRPr b="1" sz="2500">
                <a:latin typeface="+mj-lt"/>
                <a:ea typeface="+mj-ea"/>
                <a:cs typeface="+mj-cs"/>
                <a:sym typeface="Calibri"/>
              </a:defRPr>
            </a:pPr>
            <a:r>
              <a:t>Transcription factors </a:t>
            </a:r>
            <a:r>
              <a:rPr b="0"/>
              <a:t>coordinate the production of </a:t>
            </a:r>
            <a:r>
              <a:t>inflammatory mediators</a:t>
            </a:r>
            <a:r>
              <a:rPr b="0"/>
              <a:t>, including cytokines and chemokines, and  cyclooxygenase 2 (COX2)</a:t>
            </a:r>
            <a:endParaRPr b="0"/>
          </a:p>
          <a:p>
            <a:pPr algn="just"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ts val="2800"/>
              </a:lnSpc>
              <a:defRPr b="1" sz="2500">
                <a:latin typeface="+mj-lt"/>
                <a:ea typeface="+mj-ea"/>
                <a:cs typeface="+mj-cs"/>
                <a:sym typeface="Calibri"/>
              </a:defRPr>
            </a:pPr>
            <a:r>
              <a:t>Cytokines and chemokines</a:t>
            </a:r>
            <a:r>
              <a:rPr b="0"/>
              <a:t> recruit and activate various leukocytes, most notably cells of the myelomonocytic lineage</a:t>
            </a:r>
            <a:endParaRPr b="0"/>
          </a:p>
          <a:p>
            <a:pPr algn="just"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ts val="2800"/>
              </a:lnSpc>
              <a:defRPr b="1" sz="2500">
                <a:latin typeface="+mj-lt"/>
                <a:ea typeface="+mj-ea"/>
                <a:cs typeface="+mj-cs"/>
                <a:sym typeface="Calibri"/>
              </a:defRPr>
            </a:pPr>
            <a:r>
              <a:t>Cytokines</a:t>
            </a:r>
            <a:r>
              <a:rPr b="0"/>
              <a:t> activate the same key transcription factors in inflammatory cells, stromal cells and tumour cells, resulting in </a:t>
            </a:r>
            <a:r>
              <a:t>more inflammatory mediators being produced</a:t>
            </a:r>
            <a:r>
              <a:rPr b="0"/>
              <a:t> and a </a:t>
            </a:r>
            <a:r>
              <a:rPr sz="27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cancer-related inflammatory microenvironment</a:t>
            </a:r>
            <a:r>
              <a:t>  being generated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4356" y="116632"/>
            <a:ext cx="5904656" cy="6559592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406" name="CasellaDiTesto 1"/>
          <p:cNvSpPr txBox="1"/>
          <p:nvPr/>
        </p:nvSpPr>
        <p:spPr>
          <a:xfrm>
            <a:off x="107505" y="980728"/>
            <a:ext cx="2808311" cy="158686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Intrinsic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extrinsic</a:t>
            </a:r>
            <a:r>
              <a:rPr b="0">
                <a:solidFill>
                  <a:srgbClr val="000000"/>
                </a:solidFill>
              </a:rPr>
              <a:t> pathway (1)</a:t>
            </a:r>
          </a:p>
        </p:txBody>
      </p:sp>
      <p:sp>
        <p:nvSpPr>
          <p:cNvPr id="407" name="Freccia in giù 2"/>
          <p:cNvSpPr/>
          <p:nvPr/>
        </p:nvSpPr>
        <p:spPr>
          <a:xfrm rot="5400000">
            <a:off x="7272300" y="2240868"/>
            <a:ext cx="144017" cy="648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00"/>
                </a:moveTo>
                <a:lnTo>
                  <a:pt x="5400" y="19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00"/>
                </a:lnTo>
                <a:lnTo>
                  <a:pt x="21600" y="19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8" name="Freccia in giù 4"/>
          <p:cNvSpPr/>
          <p:nvPr/>
        </p:nvSpPr>
        <p:spPr>
          <a:xfrm rot="5400000">
            <a:off x="7344308" y="3248979"/>
            <a:ext cx="144017" cy="648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00"/>
                </a:moveTo>
                <a:lnTo>
                  <a:pt x="5400" y="19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00"/>
                </a:lnTo>
                <a:lnTo>
                  <a:pt x="21600" y="19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0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360" y="2132856"/>
            <a:ext cx="1080509" cy="648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832" y="3140967"/>
            <a:ext cx="1080509" cy="648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7863" y="79997"/>
            <a:ext cx="5328594" cy="6698004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413" name="CasellaDiTesto 3"/>
          <p:cNvSpPr txBox="1"/>
          <p:nvPr/>
        </p:nvSpPr>
        <p:spPr>
          <a:xfrm>
            <a:off x="107504" y="980728"/>
            <a:ext cx="2952330" cy="158686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Intrinsic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extrinsic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pathway (2)</a:t>
            </a:r>
          </a:p>
        </p:txBody>
      </p:sp>
      <p:sp>
        <p:nvSpPr>
          <p:cNvPr id="414" name="Freccia in giù 4"/>
          <p:cNvSpPr/>
          <p:nvPr/>
        </p:nvSpPr>
        <p:spPr>
          <a:xfrm rot="5400000">
            <a:off x="7697089" y="2521642"/>
            <a:ext cx="374557" cy="72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982"/>
                </a:moveTo>
                <a:lnTo>
                  <a:pt x="5400" y="15982"/>
                </a:lnTo>
                <a:lnTo>
                  <a:pt x="5400" y="0"/>
                </a:lnTo>
                <a:lnTo>
                  <a:pt x="16200" y="0"/>
                </a:lnTo>
                <a:lnTo>
                  <a:pt x="16200" y="15982"/>
                </a:lnTo>
                <a:lnTo>
                  <a:pt x="21600" y="1598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5" name="CasellaDiTesto 1"/>
          <p:cNvSpPr txBox="1"/>
          <p:nvPr/>
        </p:nvSpPr>
        <p:spPr>
          <a:xfrm>
            <a:off x="2924492" y="2708919"/>
            <a:ext cx="1459444" cy="405766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amplification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olo 1"/>
          <p:cNvSpPr txBox="1"/>
          <p:nvPr>
            <p:ph type="title"/>
          </p:nvPr>
        </p:nvSpPr>
        <p:spPr>
          <a:xfrm>
            <a:off x="576063" y="44623"/>
            <a:ext cx="8028386" cy="1157289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/>
          <a:lstStyle/>
          <a:p>
            <a:pPr algn="ctr" defTabSz="868680">
              <a:defRPr sz="3609">
                <a:effectLst>
                  <a:outerShdw sx="100000" sy="100000" kx="0" ky="0" algn="b" rotWithShape="0" blurRad="36195" dist="36195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Examples of  </a:t>
            </a:r>
            <a:r>
              <a:rPr b="1"/>
              <a:t>associations</a:t>
            </a:r>
            <a:r>
              <a:t> between </a:t>
            </a:r>
            <a:r>
              <a:rPr b="1">
                <a:solidFill>
                  <a:srgbClr val="FF0000"/>
                </a:solidFill>
              </a:rPr>
              <a:t>inflammation and </a:t>
            </a:r>
            <a:r>
              <a:rPr b="1">
                <a:solidFill>
                  <a:srgbClr val="FF0000"/>
                </a:solidFill>
              </a:rPr>
              <a:t>cancer risk</a:t>
            </a:r>
          </a:p>
        </p:txBody>
      </p:sp>
      <p:grpSp>
        <p:nvGrpSpPr>
          <p:cNvPr id="420" name="Segnaposto contenuto 2"/>
          <p:cNvGrpSpPr/>
          <p:nvPr/>
        </p:nvGrpSpPr>
        <p:grpSpPr>
          <a:xfrm>
            <a:off x="539552" y="1268759"/>
            <a:ext cx="8064453" cy="5461065"/>
            <a:chOff x="0" y="0"/>
            <a:chExt cx="8064451" cy="5461063"/>
          </a:xfrm>
        </p:grpSpPr>
        <p:sp>
          <p:nvSpPr>
            <p:cNvPr id="418" name="Rettangolo"/>
            <p:cNvSpPr/>
            <p:nvPr/>
          </p:nvSpPr>
          <p:spPr>
            <a:xfrm>
              <a:off x="0" y="0"/>
              <a:ext cx="8064452" cy="5256932"/>
            </a:xfrm>
            <a:prstGeom prst="rect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19" name="Inflammatory stimulus/condition                 Malignancy…"/>
            <p:cNvSpPr txBox="1"/>
            <p:nvPr/>
          </p:nvSpPr>
          <p:spPr>
            <a:xfrm>
              <a:off x="60007" y="14287"/>
              <a:ext cx="7944437" cy="5446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600"/>
                </a:spcBef>
                <a:defRPr b="1" sz="2500" u="sng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Inflammatory stimulus/condition</a:t>
              </a:r>
              <a:r>
                <a:rPr u="none"/>
                <a:t>                 </a:t>
              </a:r>
              <a:r>
                <a:t>Malignancy</a:t>
              </a:r>
              <a:r>
                <a:rPr b="0" u="none"/>
                <a:t> 	</a:t>
              </a:r>
            </a:p>
            <a:p>
              <a:pPr marL="342900" indent="-342900">
                <a:spcBef>
                  <a:spcPts val="700"/>
                </a:spcBef>
                <a:buSzPct val="100000"/>
                <a:buChar char="•"/>
                <a:defRPr sz="100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Schistosomiasis (parasitic)                            Bladder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Papillomavirus   	                                         Cervical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Pelvic inflammatory disease                        Ovarian</a:t>
              </a:r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i="1"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H. pylori </a:t>
              </a:r>
              <a:r>
                <a:rPr i="0"/>
                <a:t>induced gastritis                             Gastric 	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Barrett’s metaplasia                                   Oesophageal 	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Inflammatory bowel disease                      Colorectal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Hepatitis virus (B and C)	                        Hepatocellular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Silica, asbestos, cigarette smoke   	  Bronchial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Asbestos		                                     Mesothelioma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j-lt"/>
                  <a:ea typeface="+mj-ea"/>
                  <a:cs typeface="+mj-cs"/>
                  <a:sym typeface="Calibri"/>
                </a:defRPr>
              </a:pPr>
              <a:r>
                <a:t>Human herpesvirus type 8	          Kaposi’s sarcoma 	</a:t>
              </a:r>
            </a:p>
          </p:txBody>
        </p:sp>
      </p:grpSp>
      <p:sp>
        <p:nvSpPr>
          <p:cNvPr id="421" name="Rettangolo 5"/>
          <p:cNvSpPr/>
          <p:nvPr/>
        </p:nvSpPr>
        <p:spPr>
          <a:xfrm>
            <a:off x="611560" y="4221088"/>
            <a:ext cx="7128793" cy="43204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itolo 1"/>
          <p:cNvSpPr txBox="1"/>
          <p:nvPr>
            <p:ph type="title"/>
          </p:nvPr>
        </p:nvSpPr>
        <p:spPr>
          <a:xfrm>
            <a:off x="107504" y="1052736"/>
            <a:ext cx="8964488" cy="1067545"/>
          </a:xfrm>
          <a:prstGeom prst="rect">
            <a:avLst/>
          </a:prstGeom>
          <a:ln w="28575">
            <a:solidFill>
              <a:srgbClr val="B5EDFD"/>
            </a:solidFill>
            <a:round/>
          </a:ln>
        </p:spPr>
        <p:txBody>
          <a:bodyPr anchor="ctr"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Inflammatory bowel diseases</a:t>
            </a:r>
          </a:p>
        </p:txBody>
      </p:sp>
      <p:pic>
        <p:nvPicPr>
          <p:cNvPr id="4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584" y="2420888"/>
            <a:ext cx="7227780" cy="424847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Ovale 23"/>
          <p:cNvSpPr/>
          <p:nvPr/>
        </p:nvSpPr>
        <p:spPr>
          <a:xfrm>
            <a:off x="2123727" y="1844824"/>
            <a:ext cx="4824538" cy="4392489"/>
          </a:xfrm>
          <a:prstGeom prst="ellipse">
            <a:avLst/>
          </a:prstGeom>
          <a:ln w="85725">
            <a:solidFill>
              <a:srgbClr val="00206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7" name="Titolo 1"/>
          <p:cNvSpPr txBox="1"/>
          <p:nvPr>
            <p:ph type="title"/>
          </p:nvPr>
        </p:nvSpPr>
        <p:spPr>
          <a:xfrm>
            <a:off x="457200" y="44623"/>
            <a:ext cx="8229600" cy="112474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 defTabSz="896111">
              <a:defRPr b="1" sz="3528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Factors</a:t>
            </a:r>
            <a:r>
              <a:rPr b="0"/>
              <a:t> involved in the pathogenesis of inflammatory bowel diseases (</a:t>
            </a:r>
            <a:r>
              <a:t>IBDs</a:t>
            </a:r>
            <a:r>
              <a:rPr b="0"/>
              <a:t>)</a:t>
            </a:r>
          </a:p>
        </p:txBody>
      </p:sp>
      <p:grpSp>
        <p:nvGrpSpPr>
          <p:cNvPr id="430" name="Gruppo 13"/>
          <p:cNvGrpSpPr/>
          <p:nvPr/>
        </p:nvGrpSpPr>
        <p:grpSpPr>
          <a:xfrm>
            <a:off x="1691680" y="5116738"/>
            <a:ext cx="2664297" cy="1728193"/>
            <a:chOff x="0" y="0"/>
            <a:chExt cx="2664296" cy="1728191"/>
          </a:xfrm>
        </p:grpSpPr>
        <p:sp>
          <p:nvSpPr>
            <p:cNvPr id="428" name="Ovale 3"/>
            <p:cNvSpPr/>
            <p:nvPr/>
          </p:nvSpPr>
          <p:spPr>
            <a:xfrm>
              <a:off x="-1" y="0"/>
              <a:ext cx="2664298" cy="1728192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9" name="CasellaDiTesto 4"/>
            <p:cNvSpPr txBox="1"/>
            <p:nvPr/>
          </p:nvSpPr>
          <p:spPr>
            <a:xfrm>
              <a:off x="101653" y="535798"/>
              <a:ext cx="2508608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environmental</a:t>
              </a:r>
            </a:p>
          </p:txBody>
        </p:sp>
      </p:grpSp>
      <p:grpSp>
        <p:nvGrpSpPr>
          <p:cNvPr id="433" name="Gruppo 15"/>
          <p:cNvGrpSpPr/>
          <p:nvPr/>
        </p:nvGrpSpPr>
        <p:grpSpPr>
          <a:xfrm>
            <a:off x="4878287" y="5085184"/>
            <a:ext cx="2664297" cy="1728193"/>
            <a:chOff x="0" y="0"/>
            <a:chExt cx="2664296" cy="1728191"/>
          </a:xfrm>
        </p:grpSpPr>
        <p:sp>
          <p:nvSpPr>
            <p:cNvPr id="431" name="Ovale 7"/>
            <p:cNvSpPr/>
            <p:nvPr/>
          </p:nvSpPr>
          <p:spPr>
            <a:xfrm>
              <a:off x="-1" y="0"/>
              <a:ext cx="2664298" cy="1728192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2" name="CasellaDiTesto 8"/>
            <p:cNvSpPr txBox="1"/>
            <p:nvPr/>
          </p:nvSpPr>
          <p:spPr>
            <a:xfrm>
              <a:off x="387506" y="558995"/>
              <a:ext cx="1847415" cy="586741"/>
            </a:xfrm>
            <a:prstGeom prst="rect">
              <a:avLst/>
            </a:prstGeom>
            <a:solidFill>
              <a:srgbClr val="6BDB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nutritional</a:t>
              </a:r>
            </a:p>
          </p:txBody>
        </p:sp>
      </p:grpSp>
      <p:grpSp>
        <p:nvGrpSpPr>
          <p:cNvPr id="436" name="Gruppo 14"/>
          <p:cNvGrpSpPr/>
          <p:nvPr/>
        </p:nvGrpSpPr>
        <p:grpSpPr>
          <a:xfrm>
            <a:off x="3203847" y="1196751"/>
            <a:ext cx="2664298" cy="1584177"/>
            <a:chOff x="0" y="0"/>
            <a:chExt cx="2664296" cy="1584175"/>
          </a:xfrm>
        </p:grpSpPr>
        <p:sp>
          <p:nvSpPr>
            <p:cNvPr id="434" name="Ovale 5"/>
            <p:cNvSpPr/>
            <p:nvPr/>
          </p:nvSpPr>
          <p:spPr>
            <a:xfrm>
              <a:off x="-1" y="0"/>
              <a:ext cx="2664298" cy="1584176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5" name="CasellaDiTesto 9"/>
            <p:cNvSpPr txBox="1"/>
            <p:nvPr/>
          </p:nvSpPr>
          <p:spPr>
            <a:xfrm>
              <a:off x="475810" y="524065"/>
              <a:ext cx="1712676" cy="586741"/>
            </a:xfrm>
            <a:prstGeom prst="rect">
              <a:avLst/>
            </a:prstGeom>
            <a:solidFill>
              <a:srgbClr val="6BDB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infectious</a:t>
              </a:r>
            </a:p>
          </p:txBody>
        </p:sp>
      </p:grpSp>
      <p:grpSp>
        <p:nvGrpSpPr>
          <p:cNvPr id="439" name="Gruppo 17"/>
          <p:cNvGrpSpPr/>
          <p:nvPr/>
        </p:nvGrpSpPr>
        <p:grpSpPr>
          <a:xfrm>
            <a:off x="6209927" y="2924943"/>
            <a:ext cx="2664298" cy="1728193"/>
            <a:chOff x="0" y="0"/>
            <a:chExt cx="2664296" cy="1728191"/>
          </a:xfrm>
        </p:grpSpPr>
        <p:sp>
          <p:nvSpPr>
            <p:cNvPr id="437" name="Ovale 6"/>
            <p:cNvSpPr/>
            <p:nvPr/>
          </p:nvSpPr>
          <p:spPr>
            <a:xfrm>
              <a:off x="0" y="0"/>
              <a:ext cx="2664297" cy="1728192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38" name="CasellaDiTesto 10"/>
            <p:cNvSpPr txBox="1"/>
            <p:nvPr/>
          </p:nvSpPr>
          <p:spPr>
            <a:xfrm>
              <a:off x="117081" y="577694"/>
              <a:ext cx="2536587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immunological</a:t>
              </a:r>
            </a:p>
          </p:txBody>
        </p:sp>
      </p:grpSp>
      <p:grpSp>
        <p:nvGrpSpPr>
          <p:cNvPr id="442" name="Gruppo 16"/>
          <p:cNvGrpSpPr/>
          <p:nvPr/>
        </p:nvGrpSpPr>
        <p:grpSpPr>
          <a:xfrm>
            <a:off x="441561" y="2852935"/>
            <a:ext cx="2664298" cy="1728193"/>
            <a:chOff x="0" y="0"/>
            <a:chExt cx="2664296" cy="1728191"/>
          </a:xfrm>
        </p:grpSpPr>
        <p:sp>
          <p:nvSpPr>
            <p:cNvPr id="440" name="Ovale 11"/>
            <p:cNvSpPr/>
            <p:nvPr/>
          </p:nvSpPr>
          <p:spPr>
            <a:xfrm>
              <a:off x="-1" y="0"/>
              <a:ext cx="2664298" cy="1728192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1" name="CasellaDiTesto 12"/>
            <p:cNvSpPr txBox="1"/>
            <p:nvPr/>
          </p:nvSpPr>
          <p:spPr>
            <a:xfrm>
              <a:off x="607923" y="576063"/>
              <a:ext cx="1309054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genetic</a:t>
              </a:r>
            </a:p>
          </p:txBody>
        </p:sp>
      </p:grpSp>
      <p:sp>
        <p:nvSpPr>
          <p:cNvPr id="443" name="Freccia a destra 1"/>
          <p:cNvSpPr/>
          <p:nvPr/>
        </p:nvSpPr>
        <p:spPr>
          <a:xfrm>
            <a:off x="3161544" y="3645024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4" name="Freccia a destra 18"/>
          <p:cNvSpPr/>
          <p:nvPr/>
        </p:nvSpPr>
        <p:spPr>
          <a:xfrm rot="10800000">
            <a:off x="5292080" y="3645024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5" name="Freccia a destra 19"/>
          <p:cNvSpPr/>
          <p:nvPr/>
        </p:nvSpPr>
        <p:spPr>
          <a:xfrm rot="18830934">
            <a:off x="3452888" y="4570078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6" name="Freccia a destra 20"/>
          <p:cNvSpPr/>
          <p:nvPr/>
        </p:nvSpPr>
        <p:spPr>
          <a:xfrm rot="13696036">
            <a:off x="5040341" y="4541687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7" name="Freccia a destra 21"/>
          <p:cNvSpPr/>
          <p:nvPr/>
        </p:nvSpPr>
        <p:spPr>
          <a:xfrm rot="5400000">
            <a:off x="4200519" y="2955807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8" name="CasellaDiTesto 22"/>
          <p:cNvSpPr txBox="1"/>
          <p:nvPr/>
        </p:nvSpPr>
        <p:spPr>
          <a:xfrm>
            <a:off x="4067943" y="3645024"/>
            <a:ext cx="973893" cy="85026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IBD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3"/>
      <p:bldP build="whole" bldLvl="1" animBg="1" rev="0" advAuto="0" spid="442" grpId="1"/>
      <p:bldP build="whole" bldLvl="1" animBg="1" rev="0" advAuto="0" spid="436" grpId="2"/>
      <p:bldP build="whole" bldLvl="1" animBg="1" rev="0" advAuto="0" spid="433" grpId="4"/>
      <p:bldP build="whole" bldLvl="1" animBg="1" rev="0" advAuto="0" spid="430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itolo 1"/>
          <p:cNvSpPr txBox="1"/>
          <p:nvPr>
            <p:ph type="title"/>
          </p:nvPr>
        </p:nvSpPr>
        <p:spPr>
          <a:xfrm>
            <a:off x="457200" y="44623"/>
            <a:ext cx="8229600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4000">
                <a:solidFill>
                  <a:srgbClr val="FF0000"/>
                </a:solidFill>
              </a:defRPr>
            </a:pPr>
            <a:r>
              <a:t>Inflammatory bowel diseases (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IBDs</a:t>
            </a:r>
            <a:r>
              <a:t>)</a:t>
            </a:r>
          </a:p>
        </p:txBody>
      </p:sp>
      <p:sp>
        <p:nvSpPr>
          <p:cNvPr id="451" name="Segnaposto contenuto 2"/>
          <p:cNvSpPr txBox="1"/>
          <p:nvPr>
            <p:ph type="body" idx="1"/>
          </p:nvPr>
        </p:nvSpPr>
        <p:spPr>
          <a:xfrm>
            <a:off x="35496" y="895125"/>
            <a:ext cx="8229601" cy="3830020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+mj-lt"/>
                <a:ea typeface="+mj-ea"/>
                <a:cs typeface="+mj-cs"/>
                <a:sym typeface="Calibri"/>
              </a:defRPr>
            </a:pPr>
            <a:r>
              <a:t>Chronic</a:t>
            </a:r>
            <a:r>
              <a:rPr b="0"/>
              <a:t> conditions</a:t>
            </a:r>
          </a:p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>
              <a:buSzTx/>
              <a:buFont typeface="Wingdings 2"/>
              <a:buNone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Two major entities:</a:t>
            </a:r>
          </a:p>
          <a:p>
            <a:pPr marL="0" indent="0">
              <a:buSzTx/>
              <a:buFont typeface="Wingdings 2"/>
              <a:buNone/>
              <a:def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              </a:t>
            </a:r>
            <a:r>
              <a:rPr sz="2800">
                <a:solidFill>
                  <a:srgbClr val="FF0000"/>
                </a:solidFill>
              </a:rPr>
              <a:t>-  Crohn disease (CD)</a:t>
            </a:r>
            <a:endParaRPr sz="2800">
              <a:solidFill>
                <a:srgbClr val="FF0000"/>
              </a:solidFill>
            </a:endParaRPr>
          </a:p>
          <a:p>
            <a:pPr marL="0" indent="0">
              <a:buSzTx/>
              <a:buFont typeface="Wingdings 2"/>
              <a:buNone/>
              <a:defRPr b="1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             </a:t>
            </a:r>
            <a:r>
              <a:rPr>
                <a:solidFill>
                  <a:srgbClr val="FF0000"/>
                </a:solidFill>
              </a:rPr>
              <a:t>-  Ulcerative colitis (UC)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Font typeface="Wingdings 2"/>
              <a:buNone/>
              <a:defRPr b="1" sz="1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>
              <a:lnSpc>
                <a:spcPts val="2400"/>
              </a:lnSpc>
              <a:buSzTx/>
              <a:buFont typeface="Wingdings 2"/>
              <a:buNone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They differ for the </a:t>
            </a:r>
            <a:r>
              <a:rPr b="1"/>
              <a:t>distribution </a:t>
            </a:r>
            <a:r>
              <a:t>of</a:t>
            </a:r>
            <a:endParaRPr b="1"/>
          </a:p>
          <a:p>
            <a:pPr marL="0" indent="0">
              <a:lnSpc>
                <a:spcPts val="2400"/>
              </a:lnSpc>
              <a:buSzTx/>
              <a:buFont typeface="Wingdings 2"/>
              <a:buNone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affected sites and </a:t>
            </a:r>
            <a:r>
              <a:rPr b="1"/>
              <a:t>morphologic</a:t>
            </a:r>
            <a:endParaRPr b="1"/>
          </a:p>
          <a:p>
            <a:pPr marL="0" indent="0">
              <a:lnSpc>
                <a:spcPts val="2400"/>
              </a:lnSpc>
              <a:buSzTx/>
              <a:buFont typeface="Wingdings 2"/>
              <a:buNone/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expression </a:t>
            </a:r>
            <a:r>
              <a:rPr b="0"/>
              <a:t>of the diseas</a:t>
            </a:r>
            <a:r>
              <a:rPr b="0" sz="2400"/>
              <a:t>e</a:t>
            </a:r>
          </a:p>
        </p:txBody>
      </p:sp>
      <p:pic>
        <p:nvPicPr>
          <p:cNvPr id="4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0942" y="2276872"/>
            <a:ext cx="4362025" cy="4536505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</p:pic>
      <p:sp>
        <p:nvSpPr>
          <p:cNvPr id="453" name="CasellaDiTesto 4"/>
          <p:cNvSpPr txBox="1"/>
          <p:nvPr/>
        </p:nvSpPr>
        <p:spPr>
          <a:xfrm>
            <a:off x="35495" y="4566027"/>
            <a:ext cx="4644010" cy="208216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b="1" sz="2100">
                <a:latin typeface="+mj-lt"/>
                <a:ea typeface="+mj-ea"/>
                <a:cs typeface="+mj-cs"/>
                <a:sym typeface="Calibri"/>
              </a:defRPr>
            </a:pPr>
            <a:r>
              <a:t>Ulcerative colitis</a:t>
            </a:r>
            <a:r>
              <a:rPr b="0"/>
              <a:t>: limited to the colon and rectum, extends </a:t>
            </a:r>
            <a:r>
              <a:t>only</a:t>
            </a:r>
            <a:r>
              <a:rPr b="0"/>
              <a:t> into the </a:t>
            </a:r>
            <a:r>
              <a:t>mucosa</a:t>
            </a:r>
            <a:r>
              <a:rPr b="0"/>
              <a:t> and </a:t>
            </a:r>
            <a:r>
              <a:t>submucosa</a:t>
            </a:r>
          </a:p>
          <a:p>
            <a:pPr marL="342900" indent="-342900" algn="just">
              <a:buSzPct val="100000"/>
              <a:buFont typeface="Arial"/>
              <a:buChar char="•"/>
              <a:defRPr b="1" sz="2100">
                <a:latin typeface="+mj-lt"/>
                <a:ea typeface="+mj-ea"/>
                <a:cs typeface="+mj-cs"/>
                <a:sym typeface="Calibri"/>
              </a:defRPr>
            </a:pPr>
            <a:r>
              <a:t>Crohn disease</a:t>
            </a:r>
            <a:r>
              <a:rPr b="0"/>
              <a:t>: may involve any area of the gastrointestinal tract, frequent </a:t>
            </a:r>
            <a:r>
              <a:t>transmural lesion</a:t>
            </a:r>
          </a:p>
        </p:txBody>
      </p:sp>
      <p:sp>
        <p:nvSpPr>
          <p:cNvPr id="454" name="Ovale 3"/>
          <p:cNvSpPr/>
          <p:nvPr/>
        </p:nvSpPr>
        <p:spPr>
          <a:xfrm>
            <a:off x="179511" y="6669360"/>
            <a:ext cx="72009" cy="7200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2" grpId="2"/>
      <p:bldP build="whole" bldLvl="1" animBg="1" rev="0" advAuto="0" spid="45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Ovale 23"/>
          <p:cNvSpPr/>
          <p:nvPr/>
        </p:nvSpPr>
        <p:spPr>
          <a:xfrm>
            <a:off x="2123727" y="1844824"/>
            <a:ext cx="4824538" cy="4392489"/>
          </a:xfrm>
          <a:prstGeom prst="ellipse">
            <a:avLst/>
          </a:prstGeom>
          <a:ln w="85725">
            <a:solidFill>
              <a:srgbClr val="00206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7" name="Titolo 1"/>
          <p:cNvSpPr txBox="1"/>
          <p:nvPr>
            <p:ph type="title"/>
          </p:nvPr>
        </p:nvSpPr>
        <p:spPr>
          <a:xfrm>
            <a:off x="457200" y="44623"/>
            <a:ext cx="8229600" cy="112474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 defTabSz="896111">
              <a:defRPr b="1" sz="3528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Factors</a:t>
            </a:r>
            <a:r>
              <a:rPr b="0"/>
              <a:t> involved in the pathogenesis of inflammatory bowel diseases (</a:t>
            </a:r>
            <a:r>
              <a:t>IBDs</a:t>
            </a:r>
            <a:r>
              <a:rPr b="0"/>
              <a:t>)</a:t>
            </a:r>
          </a:p>
        </p:txBody>
      </p:sp>
      <p:grpSp>
        <p:nvGrpSpPr>
          <p:cNvPr id="460" name="Gruppo 13"/>
          <p:cNvGrpSpPr/>
          <p:nvPr/>
        </p:nvGrpSpPr>
        <p:grpSpPr>
          <a:xfrm>
            <a:off x="1691680" y="5116738"/>
            <a:ext cx="2664297" cy="1728193"/>
            <a:chOff x="0" y="0"/>
            <a:chExt cx="2664296" cy="1728191"/>
          </a:xfrm>
        </p:grpSpPr>
        <p:sp>
          <p:nvSpPr>
            <p:cNvPr id="458" name="Ovale 3"/>
            <p:cNvSpPr/>
            <p:nvPr/>
          </p:nvSpPr>
          <p:spPr>
            <a:xfrm>
              <a:off x="-1" y="0"/>
              <a:ext cx="2664298" cy="1728192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9" name="CasellaDiTesto 4"/>
            <p:cNvSpPr txBox="1"/>
            <p:nvPr/>
          </p:nvSpPr>
          <p:spPr>
            <a:xfrm>
              <a:off x="101653" y="535798"/>
              <a:ext cx="2508608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environmental</a:t>
              </a:r>
            </a:p>
          </p:txBody>
        </p:sp>
      </p:grpSp>
      <p:grpSp>
        <p:nvGrpSpPr>
          <p:cNvPr id="463" name="Gruppo 15"/>
          <p:cNvGrpSpPr/>
          <p:nvPr/>
        </p:nvGrpSpPr>
        <p:grpSpPr>
          <a:xfrm>
            <a:off x="4878287" y="5085184"/>
            <a:ext cx="2664297" cy="1728193"/>
            <a:chOff x="0" y="0"/>
            <a:chExt cx="2664296" cy="1728191"/>
          </a:xfrm>
        </p:grpSpPr>
        <p:sp>
          <p:nvSpPr>
            <p:cNvPr id="461" name="Ovale 7"/>
            <p:cNvSpPr/>
            <p:nvPr/>
          </p:nvSpPr>
          <p:spPr>
            <a:xfrm>
              <a:off x="-1" y="0"/>
              <a:ext cx="2664298" cy="1728192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2" name="CasellaDiTesto 8"/>
            <p:cNvSpPr txBox="1"/>
            <p:nvPr/>
          </p:nvSpPr>
          <p:spPr>
            <a:xfrm>
              <a:off x="387506" y="558995"/>
              <a:ext cx="1847415" cy="586741"/>
            </a:xfrm>
            <a:prstGeom prst="rect">
              <a:avLst/>
            </a:prstGeom>
            <a:solidFill>
              <a:srgbClr val="6BDB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nutritional</a:t>
              </a:r>
            </a:p>
          </p:txBody>
        </p:sp>
      </p:grpSp>
      <p:grpSp>
        <p:nvGrpSpPr>
          <p:cNvPr id="466" name="Gruppo 14"/>
          <p:cNvGrpSpPr/>
          <p:nvPr/>
        </p:nvGrpSpPr>
        <p:grpSpPr>
          <a:xfrm>
            <a:off x="3203847" y="1196751"/>
            <a:ext cx="2664298" cy="1584177"/>
            <a:chOff x="0" y="0"/>
            <a:chExt cx="2664296" cy="1584175"/>
          </a:xfrm>
        </p:grpSpPr>
        <p:sp>
          <p:nvSpPr>
            <p:cNvPr id="464" name="Ovale 5"/>
            <p:cNvSpPr/>
            <p:nvPr/>
          </p:nvSpPr>
          <p:spPr>
            <a:xfrm>
              <a:off x="-1" y="0"/>
              <a:ext cx="2664298" cy="1584176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5" name="CasellaDiTesto 9"/>
            <p:cNvSpPr txBox="1"/>
            <p:nvPr/>
          </p:nvSpPr>
          <p:spPr>
            <a:xfrm>
              <a:off x="475810" y="524065"/>
              <a:ext cx="1712676" cy="586741"/>
            </a:xfrm>
            <a:prstGeom prst="rect">
              <a:avLst/>
            </a:prstGeom>
            <a:solidFill>
              <a:srgbClr val="6BDB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infectious</a:t>
              </a:r>
            </a:p>
          </p:txBody>
        </p:sp>
      </p:grpSp>
      <p:grpSp>
        <p:nvGrpSpPr>
          <p:cNvPr id="469" name="Gruppo 17"/>
          <p:cNvGrpSpPr/>
          <p:nvPr/>
        </p:nvGrpSpPr>
        <p:grpSpPr>
          <a:xfrm>
            <a:off x="6209927" y="2924943"/>
            <a:ext cx="2664298" cy="1728193"/>
            <a:chOff x="0" y="0"/>
            <a:chExt cx="2664296" cy="1728191"/>
          </a:xfrm>
        </p:grpSpPr>
        <p:sp>
          <p:nvSpPr>
            <p:cNvPr id="467" name="Ovale 6"/>
            <p:cNvSpPr/>
            <p:nvPr/>
          </p:nvSpPr>
          <p:spPr>
            <a:xfrm>
              <a:off x="0" y="0"/>
              <a:ext cx="2664297" cy="1728192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68" name="CasellaDiTesto 10"/>
            <p:cNvSpPr txBox="1"/>
            <p:nvPr/>
          </p:nvSpPr>
          <p:spPr>
            <a:xfrm>
              <a:off x="117081" y="577694"/>
              <a:ext cx="2536587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immunological</a:t>
              </a:r>
            </a:p>
          </p:txBody>
        </p:sp>
      </p:grpSp>
      <p:grpSp>
        <p:nvGrpSpPr>
          <p:cNvPr id="472" name="Gruppo 16"/>
          <p:cNvGrpSpPr/>
          <p:nvPr/>
        </p:nvGrpSpPr>
        <p:grpSpPr>
          <a:xfrm>
            <a:off x="441561" y="2852935"/>
            <a:ext cx="2664298" cy="1728193"/>
            <a:chOff x="0" y="0"/>
            <a:chExt cx="2664296" cy="1728191"/>
          </a:xfrm>
        </p:grpSpPr>
        <p:sp>
          <p:nvSpPr>
            <p:cNvPr id="470" name="Ovale 11"/>
            <p:cNvSpPr/>
            <p:nvPr/>
          </p:nvSpPr>
          <p:spPr>
            <a:xfrm>
              <a:off x="-1" y="0"/>
              <a:ext cx="2664298" cy="1728192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1" name="CasellaDiTesto 12"/>
            <p:cNvSpPr txBox="1"/>
            <p:nvPr/>
          </p:nvSpPr>
          <p:spPr>
            <a:xfrm>
              <a:off x="607923" y="576063"/>
              <a:ext cx="1309054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genetic</a:t>
              </a:r>
            </a:p>
          </p:txBody>
        </p:sp>
      </p:grpSp>
      <p:sp>
        <p:nvSpPr>
          <p:cNvPr id="473" name="Freccia a destra 1"/>
          <p:cNvSpPr/>
          <p:nvPr/>
        </p:nvSpPr>
        <p:spPr>
          <a:xfrm>
            <a:off x="3161544" y="3645024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4" name="Freccia a destra 18"/>
          <p:cNvSpPr/>
          <p:nvPr/>
        </p:nvSpPr>
        <p:spPr>
          <a:xfrm rot="10800000">
            <a:off x="5292080" y="3645024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5" name="Freccia a destra 19"/>
          <p:cNvSpPr/>
          <p:nvPr/>
        </p:nvSpPr>
        <p:spPr>
          <a:xfrm rot="18830934">
            <a:off x="3452888" y="4570078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6" name="Freccia a destra 20"/>
          <p:cNvSpPr/>
          <p:nvPr/>
        </p:nvSpPr>
        <p:spPr>
          <a:xfrm rot="13696036">
            <a:off x="5040341" y="4541687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7" name="Freccia a destra 21"/>
          <p:cNvSpPr/>
          <p:nvPr/>
        </p:nvSpPr>
        <p:spPr>
          <a:xfrm rot="5400000">
            <a:off x="4200519" y="2955807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8" name="CasellaDiTesto 22"/>
          <p:cNvSpPr txBox="1"/>
          <p:nvPr/>
        </p:nvSpPr>
        <p:spPr>
          <a:xfrm>
            <a:off x="4067943" y="3645024"/>
            <a:ext cx="973893" cy="85026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IBD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6" grpId="2"/>
      <p:bldP build="whole" bldLvl="1" animBg="1" rev="0" advAuto="0" spid="463" grpId="4"/>
      <p:bldP build="whole" bldLvl="1" animBg="1" rev="0" advAuto="0" spid="460" grpId="5"/>
      <p:bldP build="whole" bldLvl="1" animBg="1" rev="0" advAuto="0" spid="469" grpId="3"/>
      <p:bldP build="whole" bldLvl="1" animBg="1" rev="0" advAuto="0" spid="47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itolo 1"/>
          <p:cNvSpPr txBox="1"/>
          <p:nvPr>
            <p:ph type="title"/>
          </p:nvPr>
        </p:nvSpPr>
        <p:spPr>
          <a:xfrm>
            <a:off x="1763687" y="56016"/>
            <a:ext cx="5616626" cy="70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Epidemiology</a:t>
            </a:r>
            <a:r>
              <a:rPr b="0"/>
              <a:t> of IBDs</a:t>
            </a:r>
          </a:p>
        </p:txBody>
      </p:sp>
      <p:sp>
        <p:nvSpPr>
          <p:cNvPr id="481" name="Segnaposto contenuto 2"/>
          <p:cNvSpPr txBox="1"/>
          <p:nvPr>
            <p:ph type="body" idx="1"/>
          </p:nvPr>
        </p:nvSpPr>
        <p:spPr>
          <a:xfrm>
            <a:off x="72008" y="1124743"/>
            <a:ext cx="9036496" cy="5256586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Both CD and UC are </a:t>
            </a:r>
            <a:r>
              <a:rPr b="1"/>
              <a:t>more common in females</a:t>
            </a:r>
            <a:r>
              <a:t> and frequently present </a:t>
            </a:r>
            <a:r>
              <a:rPr b="1"/>
              <a:t>during adolescence </a:t>
            </a:r>
            <a:r>
              <a:t>or in </a:t>
            </a:r>
            <a:r>
              <a:rPr b="1"/>
              <a:t>young adults</a:t>
            </a:r>
            <a:endParaRPr b="1"/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In Western industrialized nations, IBDs are </a:t>
            </a:r>
            <a:r>
              <a:rPr b="1"/>
              <a:t>more common among whites</a:t>
            </a:r>
            <a:r>
              <a:t>; this is at least partly due to genetic factors</a:t>
            </a:r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The geographic distribution of IBDs is highly variable, but it is most prevalent in North America, northern Europe and Australia</a:t>
            </a:r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b="1" sz="2800">
                <a:latin typeface="+mj-lt"/>
                <a:ea typeface="+mj-ea"/>
                <a:cs typeface="+mj-cs"/>
                <a:sym typeface="Calibri"/>
              </a:defRPr>
            </a:pPr>
            <a:r>
              <a:t>IBDs incidence</a:t>
            </a:r>
            <a:r>
              <a:rPr b="0"/>
              <a:t> worldwide is </a:t>
            </a:r>
            <a:r>
              <a:rPr b="0"/>
              <a:t>becoming </a:t>
            </a:r>
            <a:r>
              <a:t>more and more common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2"/>
          <p:cNvSpPr txBox="1"/>
          <p:nvPr>
            <p:ph type="title"/>
          </p:nvPr>
        </p:nvSpPr>
        <p:spPr>
          <a:xfrm>
            <a:off x="457200" y="-98873"/>
            <a:ext cx="8229600" cy="79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Neoplasie</a:t>
            </a:r>
          </a:p>
        </p:txBody>
      </p:sp>
      <p:sp>
        <p:nvSpPr>
          <p:cNvPr id="363" name="Rectangle 3"/>
          <p:cNvSpPr txBox="1"/>
          <p:nvPr>
            <p:ph type="body" sz="half" idx="1"/>
          </p:nvPr>
        </p:nvSpPr>
        <p:spPr>
          <a:xfrm>
            <a:off x="71437" y="663898"/>
            <a:ext cx="8964614" cy="2405062"/>
          </a:xfrm>
          <a:prstGeom prst="rect">
            <a:avLst/>
          </a:prstGeom>
        </p:spPr>
        <p:txBody>
          <a:bodyPr/>
          <a:lstStyle/>
          <a:p>
            <a:pPr algn="just">
              <a:defRPr sz="3000">
                <a:solidFill>
                  <a:srgbClr val="FFFFFF"/>
                </a:solidFill>
              </a:defRPr>
            </a:pPr>
            <a:r>
              <a:t>La malattia neoplastica è caratterizzata da un’alterazione di quei meccanismi omeostatici che hanno un ruolo rilevante nella </a:t>
            </a:r>
            <a:r>
              <a:rPr b="1">
                <a:solidFill>
                  <a:srgbClr val="FFFF00"/>
                </a:solidFill>
              </a:rPr>
              <a:t>regolazione della proliferazione cellulare</a:t>
            </a:r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2753714"/>
            <a:ext cx="5400600" cy="3987654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grpSp>
        <p:nvGrpSpPr>
          <p:cNvPr id="370" name="Gruppo 6"/>
          <p:cNvGrpSpPr/>
          <p:nvPr/>
        </p:nvGrpSpPr>
        <p:grpSpPr>
          <a:xfrm>
            <a:off x="5553824" y="3622626"/>
            <a:ext cx="3482673" cy="1534566"/>
            <a:chOff x="0" y="0"/>
            <a:chExt cx="3482672" cy="1534565"/>
          </a:xfrm>
        </p:grpSpPr>
        <p:grpSp>
          <p:nvGrpSpPr>
            <p:cNvPr id="368" name="Gruppo 4"/>
            <p:cNvGrpSpPr/>
            <p:nvPr/>
          </p:nvGrpSpPr>
          <p:grpSpPr>
            <a:xfrm>
              <a:off x="-1" y="72007"/>
              <a:ext cx="3444316" cy="1390551"/>
              <a:chOff x="0" y="0"/>
              <a:chExt cx="3444314" cy="1390550"/>
            </a:xfrm>
          </p:grpSpPr>
          <p:sp>
            <p:nvSpPr>
              <p:cNvPr id="365" name="CasellaDiTesto 2"/>
              <p:cNvSpPr txBox="1"/>
              <p:nvPr/>
            </p:nvSpPr>
            <p:spPr>
              <a:xfrm>
                <a:off x="0" y="0"/>
                <a:ext cx="3444315" cy="12990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   segnali proliferativi</a:t>
                </a:r>
              </a:p>
              <a:p>
                <a:pPr>
                  <a:def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>
                  <a:def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   segnali di morte</a:t>
                </a:r>
              </a:p>
            </p:txBody>
          </p:sp>
          <p:sp>
            <p:nvSpPr>
              <p:cNvPr id="366" name="Freccia a destra 3"/>
              <p:cNvSpPr/>
              <p:nvPr/>
            </p:nvSpPr>
            <p:spPr>
              <a:xfrm rot="16200000">
                <a:off x="-15867" y="147990"/>
                <a:ext cx="504057" cy="20807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367" name="Freccia a destra 7"/>
              <p:cNvSpPr/>
              <p:nvPr/>
            </p:nvSpPr>
            <p:spPr>
              <a:xfrm rot="5400000">
                <a:off x="-23814" y="1034484"/>
                <a:ext cx="504057" cy="20807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369" name="Rettangolo 5"/>
            <p:cNvSpPr/>
            <p:nvPr/>
          </p:nvSpPr>
          <p:spPr>
            <a:xfrm>
              <a:off x="52167" y="0"/>
              <a:ext cx="3430505" cy="1534566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itolo 1"/>
          <p:cNvSpPr txBox="1"/>
          <p:nvPr>
            <p:ph type="title"/>
          </p:nvPr>
        </p:nvSpPr>
        <p:spPr>
          <a:xfrm>
            <a:off x="457200" y="200032"/>
            <a:ext cx="8229600" cy="780697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600">
                <a:solidFill>
                  <a:srgbClr val="FF0000"/>
                </a:solidFill>
              </a:defRPr>
            </a:pPr>
            <a:r>
              <a:t>Incidence of IBDs: the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hygiene hypothesis</a:t>
            </a:r>
          </a:p>
        </p:txBody>
      </p:sp>
      <p:sp>
        <p:nvSpPr>
          <p:cNvPr id="484" name="Segnaposto contenuto 2"/>
          <p:cNvSpPr txBox="1"/>
          <p:nvPr>
            <p:ph type="body" idx="1"/>
          </p:nvPr>
        </p:nvSpPr>
        <p:spPr>
          <a:xfrm>
            <a:off x="35496" y="1152127"/>
            <a:ext cx="9036496" cy="5445226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The increasing incidence of IBDs is </a:t>
            </a:r>
            <a:r>
              <a:rPr b="1">
                <a:solidFill>
                  <a:srgbClr val="FF0000"/>
                </a:solidFill>
              </a:rPr>
              <a:t>related to</a:t>
            </a:r>
            <a:r>
              <a:rPr b="1"/>
              <a:t> improved food storage</a:t>
            </a:r>
            <a:r>
              <a:t> conditions and </a:t>
            </a:r>
            <a:r>
              <a:rPr b="1"/>
              <a:t>decreased food contamination</a:t>
            </a:r>
            <a:endParaRPr b="1"/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According to this theory, the reduced frequency of enteric mild infections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t> in life, due to </a:t>
            </a:r>
            <a:r>
              <a:rPr b="1"/>
              <a:t>improved hygiene,</a:t>
            </a:r>
            <a:r>
              <a:t> has </a:t>
            </a:r>
            <a:r>
              <a:rPr b="1">
                <a:solidFill>
                  <a:srgbClr val="FF0000"/>
                </a:solidFill>
              </a:rPr>
              <a:t>limited</a:t>
            </a:r>
            <a:r>
              <a:rPr b="1"/>
              <a:t> </a:t>
            </a:r>
            <a:r>
              <a:t>a favorable </a:t>
            </a:r>
            <a:r>
              <a:rPr b="1"/>
              <a:t>mucosal immune responses </a:t>
            </a:r>
            <a:r>
              <a:t>(</a:t>
            </a:r>
            <a:r>
              <a:rPr b="1"/>
              <a:t>protective</a:t>
            </a:r>
            <a:r>
              <a:t> inflammatory programme) </a:t>
            </a:r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As a result, </a:t>
            </a:r>
            <a:r>
              <a:rPr b="1"/>
              <a:t>exposure</a:t>
            </a:r>
            <a:r>
              <a:t> of </a:t>
            </a:r>
            <a:r>
              <a:rPr b="1"/>
              <a:t>susceptible individuals</a:t>
            </a:r>
            <a:r>
              <a:t> to normally </a:t>
            </a:r>
            <a:r>
              <a:rPr b="1"/>
              <a:t>innocuous microbes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later</a:t>
            </a:r>
            <a:r>
              <a:rPr b="1"/>
              <a:t> </a:t>
            </a:r>
            <a:r>
              <a:t>in life triggers </a:t>
            </a:r>
            <a:r>
              <a:rPr b="1">
                <a:solidFill>
                  <a:srgbClr val="FF0000"/>
                </a:solidFill>
              </a:rPr>
              <a:t>inappropriate </a:t>
            </a:r>
            <a:r>
              <a:rPr b="1"/>
              <a:t>immune responses</a:t>
            </a:r>
            <a:r>
              <a:t> that may be self-sustaining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8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itolo 1"/>
          <p:cNvSpPr txBox="1"/>
          <p:nvPr>
            <p:ph type="title"/>
          </p:nvPr>
        </p:nvSpPr>
        <p:spPr>
          <a:xfrm>
            <a:off x="1187624" y="44623"/>
            <a:ext cx="6552728" cy="1143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Pathogenesis</a:t>
            </a:r>
            <a:r>
              <a:rPr b="0"/>
              <a:t>  of IBDs:          causes and mechanisms of onset</a:t>
            </a:r>
          </a:p>
        </p:txBody>
      </p:sp>
      <p:sp>
        <p:nvSpPr>
          <p:cNvPr id="487" name="Segnaposto contenuto 2"/>
          <p:cNvSpPr txBox="1"/>
          <p:nvPr>
            <p:ph type="body" idx="1"/>
          </p:nvPr>
        </p:nvSpPr>
        <p:spPr>
          <a:xfrm>
            <a:off x="107504" y="1340767"/>
            <a:ext cx="8964488" cy="4896546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744">
                <a:latin typeface="+mj-lt"/>
                <a:ea typeface="+mj-ea"/>
                <a:cs typeface="+mj-cs"/>
                <a:sym typeface="Calibri"/>
              </a:defRPr>
            </a:pPr>
            <a:r>
              <a:t>The causes of IBDs still remain </a:t>
            </a:r>
            <a:r>
              <a:rPr b="1"/>
              <a:t>uncertain</a:t>
            </a:r>
            <a:endParaRPr b="1"/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744">
                <a:latin typeface="+mj-lt"/>
                <a:ea typeface="+mj-ea"/>
                <a:cs typeface="+mj-cs"/>
                <a:sym typeface="Calibri"/>
              </a:defRPr>
            </a:pPr>
            <a:r>
              <a:t>According to the majority of investigators, IBDs result from </a:t>
            </a:r>
            <a:r>
              <a:rPr b="1"/>
              <a:t>a combination</a:t>
            </a:r>
            <a:r>
              <a:t> of</a:t>
            </a:r>
          </a:p>
          <a:p>
            <a:pPr marL="268833" indent="-268833" algn="just" defTabSz="896111">
              <a:defRPr sz="1176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158224" indent="-504063" algn="just" defTabSz="896111">
              <a:spcBef>
                <a:spcPts val="700"/>
              </a:spcBef>
              <a:buClr>
                <a:schemeClr val="accent2"/>
              </a:buClr>
              <a:buAutoNum type="arabicPeriod" startAt="1"/>
              <a:defRPr b="1" sz="3136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genetic </a:t>
            </a:r>
            <a:r>
              <a:rPr>
                <a:solidFill>
                  <a:srgbClr val="000000"/>
                </a:solidFill>
              </a:rPr>
              <a:t>susceptibility</a:t>
            </a:r>
            <a:endParaRPr sz="2058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80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158224" indent="-504063" algn="just" defTabSz="896111">
              <a:spcBef>
                <a:spcPts val="700"/>
              </a:spcBef>
              <a:buClr>
                <a:schemeClr val="accent2"/>
              </a:buClr>
              <a:buAutoNum type="arabicPeriod" startAt="2"/>
              <a:defRPr b="1" sz="3136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alterations of intestinal </a:t>
            </a:r>
            <a:r>
              <a:rPr>
                <a:solidFill>
                  <a:srgbClr val="FF0000"/>
                </a:solidFill>
              </a:rPr>
              <a:t>microbiota</a:t>
            </a:r>
            <a:endParaRPr sz="2058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80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158224" indent="-504063" algn="just" defTabSz="896111">
              <a:spcBef>
                <a:spcPts val="700"/>
              </a:spcBef>
              <a:buClr>
                <a:schemeClr val="accent2"/>
              </a:buClr>
              <a:buAutoNum type="arabicPeriod" startAt="3"/>
              <a:defRPr b="1" sz="3136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intestinal </a:t>
            </a:r>
            <a:r>
              <a:rPr>
                <a:solidFill>
                  <a:srgbClr val="FF0000"/>
                </a:solidFill>
              </a:rPr>
              <a:t>epithelial</a:t>
            </a:r>
            <a:r>
              <a:t> dysfunction</a:t>
            </a:r>
            <a:endParaRPr sz="2058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80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158224" indent="-504063" algn="just" defTabSz="896111">
              <a:spcBef>
                <a:spcPts val="700"/>
              </a:spcBef>
              <a:buClr>
                <a:schemeClr val="accent2"/>
              </a:buClr>
              <a:buAutoNum type="arabicPeriod" startAt="4"/>
              <a:defRPr b="1" sz="3136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aberrant </a:t>
            </a:r>
            <a:r>
              <a:rPr>
                <a:solidFill>
                  <a:srgbClr val="FF0000"/>
                </a:solidFill>
              </a:rPr>
              <a:t>mucosal immune responses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egnaposto contenuto 2"/>
          <p:cNvSpPr txBox="1"/>
          <p:nvPr>
            <p:ph type="body" idx="1"/>
          </p:nvPr>
        </p:nvSpPr>
        <p:spPr>
          <a:xfrm>
            <a:off x="107504" y="1340767"/>
            <a:ext cx="9036496" cy="324036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Risk of IBD increases in a given subject when there is an affected family member</a:t>
            </a:r>
          </a:p>
          <a:p>
            <a:pPr algn="just">
              <a:lnSpc>
                <a:spcPct val="90000"/>
              </a:lnSpc>
              <a:defRPr sz="28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The concordance rate for monozygotic twins is approximately </a:t>
            </a:r>
            <a:r>
              <a:rPr b="1"/>
              <a:t>50% in CD</a:t>
            </a:r>
            <a:r>
              <a:t> and </a:t>
            </a:r>
            <a:r>
              <a:rPr b="1"/>
              <a:t>only 16% in UC</a:t>
            </a:r>
            <a:r>
              <a:t>, suggesting that genetic factors are more dominant in the former form of IBDs</a:t>
            </a:r>
          </a:p>
        </p:txBody>
      </p:sp>
      <p:sp>
        <p:nvSpPr>
          <p:cNvPr id="490" name="Titolo 1"/>
          <p:cNvSpPr txBox="1"/>
          <p:nvPr>
            <p:ph type="title"/>
          </p:nvPr>
        </p:nvSpPr>
        <p:spPr>
          <a:xfrm>
            <a:off x="251519" y="116631"/>
            <a:ext cx="8640962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sz="4000">
                <a:solidFill>
                  <a:srgbClr val="FF0000"/>
                </a:solidFill>
              </a:defRPr>
            </a:pPr>
            <a:r>
              <a:t>Pathogenesis of IBDs: (1)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genetic</a:t>
            </a:r>
            <a:r>
              <a:t> aspects</a:t>
            </a:r>
          </a:p>
        </p:txBody>
      </p:sp>
      <p:sp>
        <p:nvSpPr>
          <p:cNvPr id="491" name="CasellaDiTesto 4"/>
          <p:cNvSpPr txBox="1"/>
          <p:nvPr/>
        </p:nvSpPr>
        <p:spPr>
          <a:xfrm>
            <a:off x="179511" y="5096797"/>
            <a:ext cx="8784978" cy="55816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900">
                <a:latin typeface="+mj-lt"/>
                <a:ea typeface="+mj-ea"/>
                <a:cs typeface="+mj-cs"/>
                <a:sym typeface="Calibri"/>
              </a:defRPr>
            </a:pPr>
            <a:r>
              <a:t>Genetic</a:t>
            </a:r>
            <a:r>
              <a:rPr b="0"/>
              <a:t> aspects of </a:t>
            </a:r>
            <a:r>
              <a:t>CD</a:t>
            </a:r>
            <a:r>
              <a:rPr b="0"/>
              <a:t> will be treated later in more details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egnaposto contenuto 2"/>
          <p:cNvSpPr txBox="1"/>
          <p:nvPr>
            <p:ph type="body" idx="1"/>
          </p:nvPr>
        </p:nvSpPr>
        <p:spPr>
          <a:xfrm>
            <a:off x="72008" y="1340768"/>
            <a:ext cx="9036496" cy="540060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There is </a:t>
            </a:r>
            <a:r>
              <a:rPr b="1"/>
              <a:t>significant inter-individual variation </a:t>
            </a:r>
            <a:r>
              <a:t>in the composition of this microbial population, which is modified by diet and disease</a:t>
            </a:r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Many data suggest that intestinal microbiota contribute to IBDs pathogenesis, but its </a:t>
            </a:r>
            <a:r>
              <a:rPr b="1"/>
              <a:t>precise role </a:t>
            </a:r>
            <a:r>
              <a:t>remains to be defined.        </a:t>
            </a:r>
            <a:r>
              <a:rPr b="1" sz="2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Disbiosis</a:t>
            </a:r>
            <a:r>
              <a:t> (disequilibrium between “good” and “bad” microbes) is under active investigation</a:t>
            </a:r>
            <a:endParaRPr b="1"/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In keeping with this, some antibiotics can be helpful in maintenance of remission in </a:t>
            </a:r>
            <a:r>
              <a:rPr b="1"/>
              <a:t>CD</a:t>
            </a:r>
            <a:endParaRPr b="1"/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Other studies suggest that mixtures containing </a:t>
            </a:r>
            <a:r>
              <a:rPr b="1"/>
              <a:t>probiotic</a:t>
            </a:r>
            <a:r>
              <a:t> [</a:t>
            </a:r>
            <a:r>
              <a:rPr>
                <a:solidFill>
                  <a:srgbClr val="FF0000"/>
                </a:solidFill>
              </a:rPr>
              <a:t>beneficial</a:t>
            </a:r>
            <a:r>
              <a:t>] </a:t>
            </a:r>
            <a:r>
              <a:rPr b="1"/>
              <a:t>bacteria</a:t>
            </a:r>
            <a:r>
              <a:t> also </a:t>
            </a:r>
            <a:r>
              <a:rPr b="1"/>
              <a:t>may combat disease </a:t>
            </a:r>
            <a:r>
              <a:t>in some patients with IBDs, but the </a:t>
            </a:r>
            <a:r>
              <a:rPr b="1"/>
              <a:t>mechanisms</a:t>
            </a:r>
            <a:r>
              <a:t> responsible are </a:t>
            </a:r>
            <a:r>
              <a:rPr b="1"/>
              <a:t>not well understood</a:t>
            </a:r>
          </a:p>
        </p:txBody>
      </p:sp>
      <p:sp>
        <p:nvSpPr>
          <p:cNvPr id="494" name="Titolo 1"/>
          <p:cNvSpPr txBox="1"/>
          <p:nvPr>
            <p:ph type="title"/>
          </p:nvPr>
        </p:nvSpPr>
        <p:spPr>
          <a:xfrm>
            <a:off x="1403648" y="44623"/>
            <a:ext cx="6408712" cy="108012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sz="3800">
                <a:solidFill>
                  <a:srgbClr val="FF0000"/>
                </a:solidFill>
              </a:defRPr>
            </a:pPr>
            <a:r>
              <a:t>Pathogenesis of IBDs:                                (2) role of intestinal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microbiota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olo 1"/>
          <p:cNvSpPr txBox="1"/>
          <p:nvPr>
            <p:ph type="title"/>
          </p:nvPr>
        </p:nvSpPr>
        <p:spPr>
          <a:xfrm>
            <a:off x="1187624" y="44623"/>
            <a:ext cx="6552728" cy="1143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Pathogenesis</a:t>
            </a:r>
            <a:r>
              <a:rPr b="0"/>
              <a:t>  of IBDs:          causes and mechanisms of onset</a:t>
            </a:r>
          </a:p>
        </p:txBody>
      </p:sp>
      <p:sp>
        <p:nvSpPr>
          <p:cNvPr id="497" name="Segnaposto contenuto 2"/>
          <p:cNvSpPr txBox="1"/>
          <p:nvPr>
            <p:ph type="body" idx="1"/>
          </p:nvPr>
        </p:nvSpPr>
        <p:spPr>
          <a:xfrm>
            <a:off x="107504" y="1340767"/>
            <a:ext cx="8964488" cy="4896546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744">
                <a:latin typeface="+mj-lt"/>
                <a:ea typeface="+mj-ea"/>
                <a:cs typeface="+mj-cs"/>
                <a:sym typeface="Calibri"/>
              </a:defRPr>
            </a:pPr>
            <a:r>
              <a:t>The causes of IBDs still remain </a:t>
            </a:r>
            <a:r>
              <a:rPr b="1"/>
              <a:t>uncertain</a:t>
            </a:r>
            <a:endParaRPr b="1"/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744">
                <a:latin typeface="+mj-lt"/>
                <a:ea typeface="+mj-ea"/>
                <a:cs typeface="+mj-cs"/>
                <a:sym typeface="Calibri"/>
              </a:defRPr>
            </a:pPr>
            <a:r>
              <a:t>According to the majority of investigators, IBDs result from </a:t>
            </a:r>
            <a:r>
              <a:rPr b="1"/>
              <a:t>a combination</a:t>
            </a:r>
            <a:r>
              <a:t> of</a:t>
            </a:r>
          </a:p>
          <a:p>
            <a:pPr marL="268833" indent="-268833" algn="just" defTabSz="896111">
              <a:defRPr sz="1176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158224" indent="-504063" algn="just" defTabSz="896111">
              <a:spcBef>
                <a:spcPts val="700"/>
              </a:spcBef>
              <a:buClr>
                <a:schemeClr val="accent2"/>
              </a:buClr>
              <a:buAutoNum type="arabicPeriod" startAt="1"/>
              <a:defRPr b="1" sz="3136">
                <a:solidFill>
                  <a:srgbClr val="F2F2F2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genetic susceptibility</a:t>
            </a:r>
            <a:endParaRPr sz="2058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80">
                <a:solidFill>
                  <a:srgbClr val="F2F2F2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158224" indent="-504063" algn="just" defTabSz="896111">
              <a:spcBef>
                <a:spcPts val="700"/>
              </a:spcBef>
              <a:buClr>
                <a:schemeClr val="accent2"/>
              </a:buClr>
              <a:buAutoNum type="arabicPeriod" startAt="2"/>
              <a:defRPr b="1" sz="3136">
                <a:solidFill>
                  <a:srgbClr val="F2F2F2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alterations of intestinal microbiota</a:t>
            </a:r>
            <a:endParaRPr sz="2058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80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158224" indent="-504063" algn="just" defTabSz="896111">
              <a:spcBef>
                <a:spcPts val="700"/>
              </a:spcBef>
              <a:buClr>
                <a:schemeClr val="accent2"/>
              </a:buClr>
              <a:buAutoNum type="arabicPeriod" startAt="3"/>
              <a:defRPr b="1" sz="3136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intestinal </a:t>
            </a:r>
            <a:r>
              <a:rPr>
                <a:solidFill>
                  <a:srgbClr val="FF0000"/>
                </a:solidFill>
              </a:rPr>
              <a:t>epithelial</a:t>
            </a:r>
            <a:r>
              <a:t> dysfunction</a:t>
            </a:r>
            <a:endParaRPr sz="2058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80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158224" indent="-504063" algn="just" defTabSz="896111">
              <a:spcBef>
                <a:spcPts val="700"/>
              </a:spcBef>
              <a:buClr>
                <a:schemeClr val="accent2"/>
              </a:buClr>
              <a:buAutoNum type="arabicPeriod" startAt="4"/>
              <a:defRPr b="1" sz="3136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aberrant </a:t>
            </a:r>
            <a:r>
              <a:rPr>
                <a:solidFill>
                  <a:srgbClr val="FF0000"/>
                </a:solidFill>
              </a:rPr>
              <a:t>mucosal immune responses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itolo 1"/>
          <p:cNvSpPr txBox="1"/>
          <p:nvPr>
            <p:ph type="title"/>
          </p:nvPr>
        </p:nvSpPr>
        <p:spPr>
          <a:xfrm>
            <a:off x="1691679" y="116631"/>
            <a:ext cx="5976666" cy="6366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3800"/>
            </a:lvl1pPr>
          </a:lstStyle>
          <a:p>
            <a:pPr/>
            <a:r>
              <a:t>Small intestine epithelium </a:t>
            </a:r>
          </a:p>
        </p:txBody>
      </p:sp>
      <p:pic>
        <p:nvPicPr>
          <p:cNvPr id="50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25" y="1052736"/>
            <a:ext cx="6347470" cy="4168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3887" y="1494875"/>
            <a:ext cx="5472609" cy="5313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537287"/>
            <a:ext cx="8075132" cy="4527676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504" name="CasellaDiTesto 2"/>
          <p:cNvSpPr txBox="1"/>
          <p:nvPr/>
        </p:nvSpPr>
        <p:spPr>
          <a:xfrm>
            <a:off x="81216" y="5013176"/>
            <a:ext cx="8945056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The epithelial layer (b) is composed of several different cell types. </a:t>
            </a:r>
            <a:r>
              <a:rPr b="1"/>
              <a:t>Specialized Goblet cells secrete mucins </a:t>
            </a:r>
            <a:r>
              <a:t>that form a protective layer on the luminal surface (c). </a:t>
            </a:r>
            <a:r>
              <a:rPr b="1"/>
              <a:t>Paneth cells </a:t>
            </a:r>
            <a:r>
              <a:t>(d)</a:t>
            </a:r>
            <a:r>
              <a:rPr b="1"/>
              <a:t> </a:t>
            </a:r>
            <a:r>
              <a:t>produce several classes of</a:t>
            </a:r>
            <a:r>
              <a:rPr b="1"/>
              <a:t> anti-microbial peptides</a:t>
            </a:r>
            <a:r>
              <a:t>,  such as </a:t>
            </a:r>
            <a:r>
              <a:rPr b="1"/>
              <a:t>defensins</a:t>
            </a:r>
            <a:r>
              <a:t>, </a:t>
            </a:r>
            <a:r>
              <a:rPr b="1"/>
              <a:t>cathelicidins</a:t>
            </a:r>
            <a:r>
              <a:t> and </a:t>
            </a:r>
            <a:r>
              <a:rPr b="1"/>
              <a:t>lysozyme</a:t>
            </a:r>
          </a:p>
        </p:txBody>
      </p:sp>
      <p:grpSp>
        <p:nvGrpSpPr>
          <p:cNvPr id="507" name="Titolo 1"/>
          <p:cNvGrpSpPr/>
          <p:nvPr/>
        </p:nvGrpSpPr>
        <p:grpSpPr>
          <a:xfrm>
            <a:off x="73023" y="56015"/>
            <a:ext cx="8963474" cy="636682"/>
            <a:chOff x="0" y="0"/>
            <a:chExt cx="8963472" cy="636680"/>
          </a:xfrm>
        </p:grpSpPr>
        <p:sp>
          <p:nvSpPr>
            <p:cNvPr id="505" name="Rettangolo"/>
            <p:cNvSpPr/>
            <p:nvPr/>
          </p:nvSpPr>
          <p:spPr>
            <a:xfrm>
              <a:off x="-1" y="-1"/>
              <a:ext cx="8963474" cy="63668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34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06" name="Structure and protective functions of intestinal epithelium"/>
            <p:cNvSpPr txBox="1"/>
            <p:nvPr/>
          </p:nvSpPr>
          <p:spPr>
            <a:xfrm>
              <a:off x="4762" y="50482"/>
              <a:ext cx="8953948" cy="581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lnSpc>
                  <a:spcPct val="90000"/>
                </a:lnSpc>
                <a:defRPr sz="28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Structure and protective functions of intestinal epithelium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egnaposto contenuto 2"/>
          <p:cNvSpPr txBox="1"/>
          <p:nvPr>
            <p:ph type="body" idx="1"/>
          </p:nvPr>
        </p:nvSpPr>
        <p:spPr>
          <a:xfrm>
            <a:off x="0" y="1772816"/>
            <a:ext cx="9144000" cy="4176465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A </a:t>
            </a:r>
            <a:r>
              <a:rPr b="1"/>
              <a:t>variety of epithelial defects </a:t>
            </a:r>
            <a:r>
              <a:t>have been described in </a:t>
            </a:r>
            <a:r>
              <a:rPr b="1"/>
              <a:t>CD</a:t>
            </a:r>
            <a:r>
              <a:t> and </a:t>
            </a:r>
            <a:r>
              <a:rPr b="1"/>
              <a:t>UC</a:t>
            </a:r>
            <a:endParaRPr b="1"/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Defects in intestinal epithelial </a:t>
            </a:r>
            <a:r>
              <a:rPr b="1"/>
              <a:t>tight junctions</a:t>
            </a:r>
            <a:r>
              <a:t> (barrier function) are present in patients with CD</a:t>
            </a: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b="1" sz="2548">
                <a:latin typeface="+mj-lt"/>
                <a:ea typeface="+mj-ea"/>
                <a:cs typeface="+mj-cs"/>
                <a:sym typeface="Calibri"/>
              </a:defRPr>
            </a:pPr>
            <a:r>
              <a:t>Barrier dysfunction </a:t>
            </a:r>
            <a:r>
              <a:rPr b="0"/>
              <a:t>is linked to specific disease-associated </a:t>
            </a:r>
            <a:r>
              <a:t>NOD2 polymorphisms </a:t>
            </a:r>
            <a:r>
              <a:rPr b="0" i="1" sz="2156"/>
              <a:t>(discussed later in detail)</a:t>
            </a:r>
            <a:endParaRPr b="0" i="1" sz="2156"/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The </a:t>
            </a:r>
            <a:r>
              <a:rPr b="1"/>
              <a:t>Paneth cell granules</a:t>
            </a:r>
            <a:r>
              <a:t>, which contain </a:t>
            </a:r>
            <a:r>
              <a:rPr b="1"/>
              <a:t>antimicrobial peptides </a:t>
            </a:r>
            <a:r>
              <a:t>that can affect the composition of the </a:t>
            </a:r>
            <a:r>
              <a:rPr b="1"/>
              <a:t>luminal microbiota</a:t>
            </a:r>
            <a:r>
              <a:t>, are </a:t>
            </a:r>
            <a:r>
              <a:rPr b="1"/>
              <a:t>defective</a:t>
            </a:r>
            <a:r>
              <a:t> in patients with CD</a:t>
            </a:r>
          </a:p>
        </p:txBody>
      </p:sp>
      <p:sp>
        <p:nvSpPr>
          <p:cNvPr id="510" name="Titolo 1"/>
          <p:cNvSpPr txBox="1"/>
          <p:nvPr>
            <p:ph type="title"/>
          </p:nvPr>
        </p:nvSpPr>
        <p:spPr>
          <a:xfrm>
            <a:off x="107503" y="620687"/>
            <a:ext cx="8928994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sz="4000">
                <a:solidFill>
                  <a:srgbClr val="FF0000"/>
                </a:solidFill>
              </a:defRPr>
            </a:pPr>
            <a:r>
              <a:t>Pathogenesis of IBDs: (3)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epithelial defects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asellaDiTesto 4"/>
          <p:cNvSpPr txBox="1"/>
          <p:nvPr/>
        </p:nvSpPr>
        <p:spPr>
          <a:xfrm>
            <a:off x="117728" y="3703091"/>
            <a:ext cx="8945056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The mechanisms by which mucosal immunity contributes to the pathogenesis of UC and CD are still under investigation</a:t>
            </a:r>
          </a:p>
          <a:p>
            <a:pPr algn="just">
              <a:defRPr sz="14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The involvement of mucosal immunity is supported by the fact that </a:t>
            </a:r>
            <a:r>
              <a:rPr b="1"/>
              <a:t>immunosuppressive</a:t>
            </a:r>
            <a:r>
              <a:t> and </a:t>
            </a:r>
            <a:r>
              <a:rPr b="1"/>
              <a:t>immunomodulatory</a:t>
            </a:r>
            <a:r>
              <a:t> agents remain mainstays of </a:t>
            </a:r>
            <a:r>
              <a:rPr b="1"/>
              <a:t>IBDs therapy</a:t>
            </a:r>
          </a:p>
        </p:txBody>
      </p:sp>
      <p:sp>
        <p:nvSpPr>
          <p:cNvPr id="513" name="CasellaDiTesto 5"/>
          <p:cNvSpPr txBox="1"/>
          <p:nvPr/>
        </p:nvSpPr>
        <p:spPr>
          <a:xfrm>
            <a:off x="755575" y="116631"/>
            <a:ext cx="7776866" cy="3720466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      Pathogenesis of IBDs</a:t>
            </a:r>
          </a:p>
          <a:p>
            <a:pPr lvl="2" algn="just">
              <a:defRPr sz="100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725487" indent="-457200">
              <a:buSzPct val="100000"/>
              <a:buFont typeface="Arial"/>
              <a:buChar char="•"/>
              <a:defRPr b="1" sz="3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genetic susceptibility</a:t>
            </a:r>
          </a:p>
          <a:p>
            <a:pPr lvl="2" marL="725487" indent="-457200">
              <a:buSzPct val="100000"/>
              <a:buFont typeface="Arial"/>
              <a:buChar char="•"/>
              <a:defRPr b="1" sz="1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725487" indent="-457200">
              <a:buSzPct val="100000"/>
              <a:buFont typeface="Arial"/>
              <a:buChar char="•"/>
              <a:defRPr b="1" sz="3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alterations of intestinal microbiota</a:t>
            </a:r>
          </a:p>
          <a:p>
            <a:pPr lvl="2" marL="725487" indent="-457200">
              <a:buSzPct val="100000"/>
              <a:buFont typeface="Arial"/>
              <a:buChar char="•"/>
              <a:defRPr b="1" sz="1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725487" indent="-457200">
              <a:buSzPct val="100000"/>
              <a:buFont typeface="Arial"/>
              <a:buChar char="•"/>
              <a:defRPr b="1" sz="3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intestinal epithelial dysfunction</a:t>
            </a:r>
          </a:p>
          <a:p>
            <a:pPr lvl="2" marL="725487" indent="-457200">
              <a:buSzPct val="100000"/>
              <a:buFont typeface="Arial"/>
              <a:buChar char="•"/>
              <a:defRPr b="1" sz="1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725487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aberrant mucosal immune responses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olo 1"/>
          <p:cNvSpPr txBox="1"/>
          <p:nvPr>
            <p:ph type="title"/>
          </p:nvPr>
        </p:nvSpPr>
        <p:spPr>
          <a:xfrm>
            <a:off x="1681335" y="128024"/>
            <a:ext cx="5410946" cy="708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 defTabSz="905255">
              <a:defRPr sz="4455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Le difese immunitarie</a:t>
            </a:r>
          </a:p>
        </p:txBody>
      </p:sp>
      <p:sp>
        <p:nvSpPr>
          <p:cNvPr id="516" name="Text Box 6"/>
          <p:cNvSpPr txBox="1"/>
          <p:nvPr/>
        </p:nvSpPr>
        <p:spPr>
          <a:xfrm>
            <a:off x="225231" y="908720"/>
            <a:ext cx="876554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defRPr sz="2900">
                <a:latin typeface="+mj-lt"/>
                <a:ea typeface="+mj-ea"/>
                <a:cs typeface="+mj-cs"/>
                <a:sym typeface="Calibri"/>
              </a:defRPr>
            </a:pPr>
            <a:r>
              <a:t>I principali meccanismi dell’immunità </a:t>
            </a:r>
            <a:r>
              <a:rPr u="sng"/>
              <a:t>innata</a:t>
            </a:r>
            <a:r>
              <a:t> ed </a:t>
            </a:r>
            <a:r>
              <a:rPr u="sng"/>
              <a:t>adattativa</a:t>
            </a:r>
            <a:r>
              <a:t> </a:t>
            </a:r>
          </a:p>
        </p:txBody>
      </p:sp>
      <p:pic>
        <p:nvPicPr>
          <p:cNvPr id="5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484783"/>
            <a:ext cx="8925836" cy="4405831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518" name="Rettangolo 3"/>
          <p:cNvSpPr/>
          <p:nvPr/>
        </p:nvSpPr>
        <p:spPr>
          <a:xfrm>
            <a:off x="3851919" y="3645025"/>
            <a:ext cx="2808314" cy="151216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1" name="Gruppo 7"/>
          <p:cNvGrpSpPr/>
          <p:nvPr/>
        </p:nvGrpSpPr>
        <p:grpSpPr>
          <a:xfrm>
            <a:off x="35496" y="44623"/>
            <a:ext cx="576065" cy="607950"/>
            <a:chOff x="44558" y="0"/>
            <a:chExt cx="576064" cy="607948"/>
          </a:xfrm>
        </p:grpSpPr>
        <p:sp>
          <p:nvSpPr>
            <p:cNvPr id="519" name="Triangolo isoscele 6"/>
            <p:cNvSpPr/>
            <p:nvPr/>
          </p:nvSpPr>
          <p:spPr>
            <a:xfrm>
              <a:off x="44558" y="0"/>
              <a:ext cx="576065" cy="523221"/>
            </a:xfrm>
            <a:prstGeom prst="triangle">
              <a:avLst/>
            </a:prstGeom>
            <a:solidFill>
              <a:srgbClr val="FFFF00"/>
            </a:solidFill>
            <a:ln w="1905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0" name="CasellaDiTesto 5"/>
            <p:cNvSpPr txBox="1"/>
            <p:nvPr/>
          </p:nvSpPr>
          <p:spPr>
            <a:xfrm>
              <a:off x="234294" y="72008"/>
              <a:ext cx="198945" cy="535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8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1"/>
          <p:cNvSpPr txBox="1"/>
          <p:nvPr>
            <p:ph type="title"/>
          </p:nvPr>
        </p:nvSpPr>
        <p:spPr>
          <a:xfrm>
            <a:off x="107504" y="44624"/>
            <a:ext cx="8964488" cy="792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3200"/>
            </a:lvl1pPr>
          </a:lstStyle>
          <a:p>
            <a:pPr/>
            <a:r>
              <a:t>Growth dysregulation underlies cancer development </a:t>
            </a:r>
          </a:p>
        </p:txBody>
      </p:sp>
      <p:pic>
        <p:nvPicPr>
          <p:cNvPr id="3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904403"/>
            <a:ext cx="4896546" cy="5908974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374" name="CasellaDiTesto 3"/>
          <p:cNvSpPr txBox="1"/>
          <p:nvPr/>
        </p:nvSpPr>
        <p:spPr>
          <a:xfrm>
            <a:off x="5292080" y="2996951"/>
            <a:ext cx="3816425" cy="840741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Hanahan D, et al.</a:t>
            </a:r>
            <a:r>
              <a:rPr i="1"/>
              <a:t> </a:t>
            </a:r>
            <a:r>
              <a:t>[</a:t>
            </a:r>
            <a:r>
              <a:rPr i="1"/>
              <a:t>Cell, </a:t>
            </a:r>
            <a:r>
              <a:rPr b="1" i="1">
                <a:solidFill>
                  <a:srgbClr val="FF0000"/>
                </a:solidFill>
              </a:rPr>
              <a:t>2000</a:t>
            </a:r>
            <a:r>
              <a:t>]</a:t>
            </a:r>
          </a:p>
          <a:p>
            <a:pPr>
              <a:defRPr i="1" sz="2400"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 b="1"/>
              <a:t>The hallmarks of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itolo 1"/>
          <p:cNvSpPr txBox="1"/>
          <p:nvPr>
            <p:ph type="title"/>
          </p:nvPr>
        </p:nvSpPr>
        <p:spPr>
          <a:xfrm>
            <a:off x="0" y="704087"/>
            <a:ext cx="9144000" cy="1143001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Lymphocytes: actors of acquired immunity</a:t>
            </a:r>
          </a:p>
        </p:txBody>
      </p:sp>
      <p:grpSp>
        <p:nvGrpSpPr>
          <p:cNvPr id="526" name="Gruppo 4"/>
          <p:cNvGrpSpPr/>
          <p:nvPr/>
        </p:nvGrpSpPr>
        <p:grpSpPr>
          <a:xfrm>
            <a:off x="179511" y="1983771"/>
            <a:ext cx="5582985" cy="3461453"/>
            <a:chOff x="0" y="0"/>
            <a:chExt cx="5582983" cy="3461451"/>
          </a:xfrm>
        </p:grpSpPr>
        <p:pic>
          <p:nvPicPr>
            <p:cNvPr id="524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582985" cy="3461452"/>
            </a:xfrm>
            <a:prstGeom prst="rect">
              <a:avLst/>
            </a:prstGeom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525" name="Rettangolo 2"/>
            <p:cNvSpPr/>
            <p:nvPr/>
          </p:nvSpPr>
          <p:spPr>
            <a:xfrm>
              <a:off x="1800788" y="581132"/>
              <a:ext cx="1944217" cy="288032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52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664418" y="2433186"/>
            <a:ext cx="3461453" cy="25626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0" name="Gruppo 7"/>
          <p:cNvGrpSpPr/>
          <p:nvPr/>
        </p:nvGrpSpPr>
        <p:grpSpPr>
          <a:xfrm>
            <a:off x="35496" y="44623"/>
            <a:ext cx="576065" cy="607950"/>
            <a:chOff x="44558" y="0"/>
            <a:chExt cx="576064" cy="607948"/>
          </a:xfrm>
        </p:grpSpPr>
        <p:sp>
          <p:nvSpPr>
            <p:cNvPr id="528" name="Triangolo isoscele 8"/>
            <p:cNvSpPr/>
            <p:nvPr/>
          </p:nvSpPr>
          <p:spPr>
            <a:xfrm>
              <a:off x="44558" y="0"/>
              <a:ext cx="576065" cy="523221"/>
            </a:xfrm>
            <a:prstGeom prst="triangle">
              <a:avLst/>
            </a:prstGeom>
            <a:solidFill>
              <a:srgbClr val="FFFF00"/>
            </a:solidFill>
            <a:ln w="1905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9" name="CasellaDiTesto 9"/>
            <p:cNvSpPr txBox="1"/>
            <p:nvPr/>
          </p:nvSpPr>
          <p:spPr>
            <a:xfrm>
              <a:off x="234294" y="72008"/>
              <a:ext cx="198945" cy="535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8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itolo 1"/>
          <p:cNvSpPr txBox="1"/>
          <p:nvPr>
            <p:ph type="title"/>
          </p:nvPr>
        </p:nvSpPr>
        <p:spPr>
          <a:xfrm>
            <a:off x="1979711" y="44623"/>
            <a:ext cx="5040562" cy="78069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4500">
                <a:solidFill>
                  <a:srgbClr val="FF0000"/>
                </a:solidFill>
              </a:defRPr>
            </a:lvl1pPr>
          </a:lstStyle>
          <a:p>
            <a:pPr/>
            <a:r>
              <a:t>Lymphocytes’ traffic</a:t>
            </a:r>
          </a:p>
        </p:txBody>
      </p:sp>
      <p:pic>
        <p:nvPicPr>
          <p:cNvPr id="53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2" y="1124744"/>
            <a:ext cx="9002123" cy="453650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34" name="Rettangolo 2"/>
          <p:cNvSpPr/>
          <p:nvPr/>
        </p:nvSpPr>
        <p:spPr>
          <a:xfrm>
            <a:off x="7596336" y="3717032"/>
            <a:ext cx="1008113" cy="28803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37" name="Gruppo 5"/>
          <p:cNvGrpSpPr/>
          <p:nvPr/>
        </p:nvGrpSpPr>
        <p:grpSpPr>
          <a:xfrm>
            <a:off x="35496" y="44623"/>
            <a:ext cx="576065" cy="607950"/>
            <a:chOff x="44558" y="0"/>
            <a:chExt cx="576064" cy="607948"/>
          </a:xfrm>
        </p:grpSpPr>
        <p:sp>
          <p:nvSpPr>
            <p:cNvPr id="535" name="Triangolo isoscele 6"/>
            <p:cNvSpPr/>
            <p:nvPr/>
          </p:nvSpPr>
          <p:spPr>
            <a:xfrm>
              <a:off x="44558" y="0"/>
              <a:ext cx="576065" cy="523221"/>
            </a:xfrm>
            <a:prstGeom prst="triangle">
              <a:avLst/>
            </a:prstGeom>
            <a:solidFill>
              <a:srgbClr val="FFFF00"/>
            </a:solidFill>
            <a:ln w="1905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6" name="CasellaDiTesto 7"/>
            <p:cNvSpPr txBox="1"/>
            <p:nvPr/>
          </p:nvSpPr>
          <p:spPr>
            <a:xfrm>
              <a:off x="234294" y="72008"/>
              <a:ext cx="198945" cy="535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8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</p:grpSp>
      <p:sp>
        <p:nvSpPr>
          <p:cNvPr id="538" name="CasellaDiTesto 4"/>
          <p:cNvSpPr txBox="1"/>
          <p:nvPr/>
        </p:nvSpPr>
        <p:spPr>
          <a:xfrm>
            <a:off x="1881416" y="5705380"/>
            <a:ext cx="718136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Lymphocytes migrate to secondary lymphoid tissues where they interact with antigens and antigen-presenting cells and then recirculate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itolo 1"/>
          <p:cNvSpPr txBox="1"/>
          <p:nvPr>
            <p:ph type="title"/>
          </p:nvPr>
        </p:nvSpPr>
        <p:spPr>
          <a:xfrm>
            <a:off x="658687" y="44623"/>
            <a:ext cx="8305801" cy="576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000">
                <a:solidFill>
                  <a:srgbClr val="FF0000"/>
                </a:solidFill>
              </a:defRPr>
            </a:pPr>
            <a:r>
              <a:t>Origin of diverse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CD4+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(T helper) cell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subsets</a:t>
            </a:r>
          </a:p>
        </p:txBody>
      </p:sp>
      <p:pic>
        <p:nvPicPr>
          <p:cNvPr id="5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" y="672078"/>
            <a:ext cx="9036496" cy="414728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542" name="CasellaDiTesto 2"/>
          <p:cNvSpPr txBox="1"/>
          <p:nvPr/>
        </p:nvSpPr>
        <p:spPr>
          <a:xfrm>
            <a:off x="83717" y="4995752"/>
            <a:ext cx="9017066" cy="134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Naive CD4</a:t>
            </a:r>
            <a:r>
              <a:rPr baseline="30000"/>
              <a:t>+</a:t>
            </a:r>
            <a:r>
              <a:t> T cells, after activation, differentiate into one of </a:t>
            </a:r>
            <a:r>
              <a:rPr b="1"/>
              <a:t>three</a:t>
            </a:r>
            <a:r>
              <a:t> lineages of </a:t>
            </a:r>
            <a:r>
              <a:rPr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effector T helper cells</a:t>
            </a:r>
            <a:r>
              <a:t>,  </a:t>
            </a:r>
            <a:r>
              <a:rPr b="1"/>
              <a:t>T</a:t>
            </a:r>
            <a:r>
              <a:rPr b="1" baseline="-25000"/>
              <a:t>H</a:t>
            </a:r>
            <a:r>
              <a:rPr b="1"/>
              <a:t>1, T</a:t>
            </a:r>
            <a:r>
              <a:rPr b="1" baseline="-25000"/>
              <a:t>H</a:t>
            </a:r>
            <a:r>
              <a:rPr b="1"/>
              <a:t>2 or T</a:t>
            </a:r>
            <a:r>
              <a:rPr b="1" baseline="-25000"/>
              <a:t>H</a:t>
            </a:r>
            <a:r>
              <a:rPr b="1"/>
              <a:t>17</a:t>
            </a:r>
            <a:r>
              <a:t>,</a:t>
            </a:r>
            <a:r>
              <a:rPr b="1"/>
              <a:t> </a:t>
            </a:r>
            <a:r>
              <a:t>which produce </a:t>
            </a:r>
            <a:r>
              <a:rPr b="1"/>
              <a:t>different cytokines</a:t>
            </a:r>
            <a:r>
              <a:t> and have </a:t>
            </a:r>
            <a:r>
              <a:rPr b="1"/>
              <a:t>distinct immunoregulatory functions</a:t>
            </a:r>
          </a:p>
        </p:txBody>
      </p:sp>
      <p:grpSp>
        <p:nvGrpSpPr>
          <p:cNvPr id="545" name="Gruppo 5"/>
          <p:cNvGrpSpPr/>
          <p:nvPr/>
        </p:nvGrpSpPr>
        <p:grpSpPr>
          <a:xfrm>
            <a:off x="35496" y="44623"/>
            <a:ext cx="576065" cy="607950"/>
            <a:chOff x="44558" y="0"/>
            <a:chExt cx="576064" cy="607948"/>
          </a:xfrm>
        </p:grpSpPr>
        <p:sp>
          <p:nvSpPr>
            <p:cNvPr id="543" name="Triangolo isoscele 6"/>
            <p:cNvSpPr/>
            <p:nvPr/>
          </p:nvSpPr>
          <p:spPr>
            <a:xfrm>
              <a:off x="44558" y="0"/>
              <a:ext cx="576065" cy="523221"/>
            </a:xfrm>
            <a:prstGeom prst="triangle">
              <a:avLst/>
            </a:prstGeom>
            <a:solidFill>
              <a:srgbClr val="FFFF00"/>
            </a:solidFill>
            <a:ln w="1905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4" name="CasellaDiTesto 7"/>
            <p:cNvSpPr txBox="1"/>
            <p:nvPr/>
          </p:nvSpPr>
          <p:spPr>
            <a:xfrm>
              <a:off x="234294" y="72008"/>
              <a:ext cx="198945" cy="535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8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egnaposto contenuto 2"/>
          <p:cNvSpPr txBox="1"/>
          <p:nvPr>
            <p:ph type="body" sz="half" idx="1"/>
          </p:nvPr>
        </p:nvSpPr>
        <p:spPr>
          <a:xfrm>
            <a:off x="35496" y="2204864"/>
            <a:ext cx="9036496" cy="2592289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Polarization of helper T cells to both the 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t> and 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t>type is well recognized in both CD and UC</a:t>
            </a:r>
          </a:p>
          <a:p>
            <a:pPr marL="271576" indent="-271576" algn="just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Emerging data show that 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17 cells</a:t>
            </a:r>
            <a:r>
              <a:rPr b="1"/>
              <a:t> </a:t>
            </a:r>
            <a:r>
              <a:t>(subset of IL-6- activated CD4+ T cells) also contribute to IBD pathogenesis</a:t>
            </a:r>
          </a:p>
        </p:txBody>
      </p:sp>
      <p:sp>
        <p:nvSpPr>
          <p:cNvPr id="548" name="Titolo 1"/>
          <p:cNvSpPr txBox="1"/>
          <p:nvPr>
            <p:ph type="title"/>
          </p:nvPr>
        </p:nvSpPr>
        <p:spPr>
          <a:xfrm>
            <a:off x="107503" y="432047"/>
            <a:ext cx="8856986" cy="1052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 defTabSz="905255">
              <a:lnSpc>
                <a:spcPts val="3900"/>
              </a:lnSpc>
              <a:defRPr sz="3564">
                <a:solidFill>
                  <a:srgbClr val="FF0000"/>
                </a:solidFill>
              </a:defRPr>
            </a:pPr>
            <a:r>
              <a:t>Pathogenesis of IBDs: 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t> , 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t>and 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t> cells in mucosal immune responses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olo 1"/>
          <p:cNvSpPr txBox="1"/>
          <p:nvPr>
            <p:ph type="title"/>
          </p:nvPr>
        </p:nvSpPr>
        <p:spPr>
          <a:xfrm>
            <a:off x="1619671" y="44623"/>
            <a:ext cx="5760642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</a:t>
            </a:r>
            <a:r>
              <a:rPr baseline="-25000"/>
              <a:t>H</a:t>
            </a:r>
            <a:r>
              <a:t>17</a:t>
            </a:r>
            <a:r>
              <a:rPr b="0"/>
              <a:t> cells </a:t>
            </a:r>
            <a:r>
              <a:rPr b="0" sz="3100"/>
              <a:t>(</a:t>
            </a:r>
            <a:r>
              <a:rPr b="0" i="1" sz="3100"/>
              <a:t>discovered in 2003</a:t>
            </a:r>
            <a:r>
              <a:rPr b="0" sz="3100"/>
              <a:t>)</a:t>
            </a:r>
          </a:p>
        </p:txBody>
      </p:sp>
      <p:sp>
        <p:nvSpPr>
          <p:cNvPr id="551" name="Segnaposto contenuto 2"/>
          <p:cNvSpPr txBox="1"/>
          <p:nvPr>
            <p:ph type="body" idx="1"/>
          </p:nvPr>
        </p:nvSpPr>
        <p:spPr>
          <a:xfrm>
            <a:off x="107503" y="764703"/>
            <a:ext cx="8928994" cy="5688634"/>
          </a:xfrm>
          <a:prstGeom prst="rect">
            <a:avLst/>
          </a:prstGeom>
        </p:spPr>
        <p:txBody>
          <a:bodyPr/>
          <a:lstStyle/>
          <a:p>
            <a:pPr marL="257860" indent="-257860" algn="just" defTabSz="859536">
              <a:spcBef>
                <a:spcPts val="500"/>
              </a:spcBef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Th17 cells play a key role in </a:t>
            </a:r>
            <a:r>
              <a:rPr b="1"/>
              <a:t>host defense</a:t>
            </a:r>
            <a:r>
              <a:t> against extracellular microbes (bacteria, fungi) and a significant role in </a:t>
            </a:r>
            <a:r>
              <a:rPr b="1"/>
              <a:t>autoimmune diseases and the accompanying  inflammatory response</a:t>
            </a:r>
            <a:endParaRPr b="1"/>
          </a:p>
          <a:p>
            <a:pPr marL="257860" indent="-257860" algn="just" defTabSz="859536">
              <a:spcBef>
                <a:spcPts val="500"/>
              </a:spcBef>
              <a:defRPr sz="93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Th17 cells are </a:t>
            </a:r>
            <a:r>
              <a:rPr b="1"/>
              <a:t>localized primarily </a:t>
            </a:r>
            <a:r>
              <a:t>in tissues that separate the host from the environment, principally the </a:t>
            </a:r>
            <a:r>
              <a:rPr b="1"/>
              <a:t>skin and mucosa</a:t>
            </a:r>
            <a:endParaRPr b="1"/>
          </a:p>
          <a:p>
            <a:pPr marL="257860" indent="-257860" algn="just" defTabSz="859536">
              <a:spcBef>
                <a:spcPts val="500"/>
              </a:spcBef>
              <a:defRPr b="1" sz="93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Activated Th17 cells produce cytokine triggering </a:t>
            </a:r>
            <a:r>
              <a:rPr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pro-inflammatory signaling</a:t>
            </a:r>
            <a:r>
              <a:t> that promotes </a:t>
            </a:r>
            <a:r>
              <a:rPr b="1"/>
              <a:t>neutrophil mobilization </a:t>
            </a:r>
            <a:r>
              <a:t>and the </a:t>
            </a:r>
            <a:r>
              <a:rPr b="1"/>
              <a:t>expression of antimicrobial peptides (defensins)</a:t>
            </a:r>
            <a:endParaRPr b="1"/>
          </a:p>
          <a:p>
            <a:pPr marL="257860" indent="-257860" algn="just" defTabSz="859536">
              <a:spcBef>
                <a:spcPts val="500"/>
              </a:spcBef>
              <a:defRPr b="1" sz="93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Th17 cells are implicated in a broad array of inflammatory and autoimmune diseases, such as rheumatoid arthritis, </a:t>
            </a:r>
            <a:r>
              <a:rPr b="1"/>
              <a:t>inflammatory bowel diseases</a:t>
            </a:r>
            <a:r>
              <a:t>, asthma, multiple sclerosis, psoriasis and many others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itolo 1"/>
          <p:cNvSpPr txBox="1"/>
          <p:nvPr>
            <p:ph type="title"/>
          </p:nvPr>
        </p:nvSpPr>
        <p:spPr>
          <a:xfrm>
            <a:off x="5724128" y="764703"/>
            <a:ext cx="3384377" cy="2448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algn="ctr">
              <a:defRPr sz="3800">
                <a:solidFill>
                  <a:srgbClr val="FF0000"/>
                </a:solidFill>
              </a:defRPr>
            </a:pPr>
            <a:r>
              <a:t>Pathogenesis of IBDs:</a:t>
            </a:r>
            <a:br/>
            <a:r>
              <a:t>immune cell cross-talk </a:t>
            </a:r>
          </a:p>
        </p:txBody>
      </p:sp>
      <p:pic>
        <p:nvPicPr>
          <p:cNvPr id="5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" y="44623"/>
            <a:ext cx="5632502" cy="6408713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555" name="CasellaDiTesto 2"/>
          <p:cNvSpPr txBox="1"/>
          <p:nvPr/>
        </p:nvSpPr>
        <p:spPr>
          <a:xfrm>
            <a:off x="5667997" y="3775680"/>
            <a:ext cx="3476003" cy="2742565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10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Dendritic cells</a:t>
            </a:r>
            <a:r>
              <a:rPr b="0">
                <a:solidFill>
                  <a:srgbClr val="000000"/>
                </a:solidFill>
              </a:rPr>
              <a:t> are antigen-presenting cells (APCs) which play a critical role in the regulation of </a:t>
            </a:r>
            <a:r>
              <a:rPr b="0">
                <a:solidFill>
                  <a:srgbClr val="000000"/>
                </a:solidFill>
              </a:rPr>
              <a:t>the adaptive immune response. </a:t>
            </a:r>
            <a:r>
              <a:rPr b="0">
                <a:solidFill>
                  <a:srgbClr val="000000"/>
                </a:solidFill>
              </a:rPr>
              <a:t>DCs are capable of capturing antigens, processing and presenting them on the cell surface</a:t>
            </a:r>
          </a:p>
        </p:txBody>
      </p:sp>
      <p:sp>
        <p:nvSpPr>
          <p:cNvPr id="556" name="Ovale 3"/>
          <p:cNvSpPr/>
          <p:nvPr/>
        </p:nvSpPr>
        <p:spPr>
          <a:xfrm>
            <a:off x="539551" y="2924943"/>
            <a:ext cx="864097" cy="576065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7" name="Rettangolo 4"/>
          <p:cNvSpPr/>
          <p:nvPr/>
        </p:nvSpPr>
        <p:spPr>
          <a:xfrm>
            <a:off x="4211959" y="188639"/>
            <a:ext cx="1296146" cy="93610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6" grpId="2"/>
      <p:bldP build="whole" bldLvl="1" animBg="1" rev="0" advAuto="0" spid="55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egnaposto contenuto 2"/>
          <p:cNvSpPr txBox="1"/>
          <p:nvPr>
            <p:ph type="body" idx="1"/>
          </p:nvPr>
        </p:nvSpPr>
        <p:spPr>
          <a:xfrm>
            <a:off x="107503" y="764703"/>
            <a:ext cx="8928994" cy="576064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CD may occur in </a:t>
            </a:r>
            <a:r>
              <a:rPr b="1">
                <a:solidFill>
                  <a:srgbClr val="FF0000"/>
                </a:solidFill>
              </a:rPr>
              <a:t>any area</a:t>
            </a:r>
            <a:r>
              <a:rPr b="1"/>
              <a:t> of the gastrointestinal tract</a:t>
            </a:r>
            <a:r>
              <a:t>; the presence of multiple, separate, sharply delineated areas of disease [</a:t>
            </a:r>
            <a:r>
              <a:rPr b="1"/>
              <a:t>skip lesions</a:t>
            </a:r>
            <a:r>
              <a:t>], is peculiar of CD  (may help for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differential diagnosis</a:t>
            </a:r>
            <a:r>
              <a:t>)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The </a:t>
            </a:r>
            <a:r>
              <a:rPr b="1"/>
              <a:t>clinical manifestations</a:t>
            </a:r>
            <a:r>
              <a:t> of CD are </a:t>
            </a:r>
            <a:r>
              <a:rPr b="1"/>
              <a:t>extremely variable</a:t>
            </a:r>
            <a:r>
              <a:t>; in most patients, disease begins with intermittent attacks of mild diarrhea, fever, and abdominal pain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Typically, periods of </a:t>
            </a:r>
            <a:r>
              <a:rPr b="1"/>
              <a:t>active disease </a:t>
            </a:r>
            <a:r>
              <a:t>(worsening phase) are interrupted by </a:t>
            </a:r>
            <a:r>
              <a:rPr b="1"/>
              <a:t>asymptomatic intervals</a:t>
            </a:r>
            <a:r>
              <a:t> (remission phase) that last for weeks to many months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b="1" sz="2400">
                <a:latin typeface="+mj-lt"/>
                <a:ea typeface="+mj-ea"/>
                <a:cs typeface="+mj-cs"/>
                <a:sym typeface="Calibri"/>
              </a:defRPr>
            </a:pPr>
            <a:r>
              <a:t>Fibrosing strictures</a:t>
            </a:r>
            <a:r>
              <a:rPr b="0"/>
              <a:t>, particularly of the terminal ileum, are common and </a:t>
            </a:r>
            <a:r>
              <a:t>require surgical resection </a:t>
            </a:r>
            <a:r>
              <a:rPr b="0"/>
              <a:t>and subsequent </a:t>
            </a:r>
            <a:r>
              <a:t>anastomosis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11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Disease often </a:t>
            </a:r>
            <a:r>
              <a:rPr b="1"/>
              <a:t>recurs at the site of anastomosis</a:t>
            </a:r>
            <a:r>
              <a:t>: as many as 40% of patients require additional resections within 10 years</a:t>
            </a:r>
          </a:p>
        </p:txBody>
      </p:sp>
      <p:sp>
        <p:nvSpPr>
          <p:cNvPr id="560" name="Titolo 1"/>
          <p:cNvSpPr txBox="1"/>
          <p:nvPr>
            <p:ph type="title"/>
          </p:nvPr>
        </p:nvSpPr>
        <p:spPr>
          <a:xfrm>
            <a:off x="1547664" y="56016"/>
            <a:ext cx="5991200" cy="70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600">
                <a:solidFill>
                  <a:srgbClr val="FF0000"/>
                </a:solidFill>
              </a:defRPr>
            </a:pPr>
            <a:r>
              <a:t>Crohn disease: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clinical keynotes</a:t>
            </a:r>
          </a:p>
        </p:txBody>
      </p:sp>
      <p:sp>
        <p:nvSpPr>
          <p:cNvPr id="561" name="Rettangolo 1"/>
          <p:cNvSpPr/>
          <p:nvPr/>
        </p:nvSpPr>
        <p:spPr>
          <a:xfrm>
            <a:off x="395535" y="3284983"/>
            <a:ext cx="8640962" cy="100811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2"/>
      <p:bldP build="p" bldLvl="5" animBg="1" rev="0" advAuto="0" spid="55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itolo 1"/>
          <p:cNvSpPr txBox="1"/>
          <p:nvPr>
            <p:ph type="title"/>
          </p:nvPr>
        </p:nvSpPr>
        <p:spPr>
          <a:xfrm>
            <a:off x="1475655" y="125759"/>
            <a:ext cx="5904658" cy="782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4000">
                <a:solidFill>
                  <a:srgbClr val="FF0000"/>
                </a:solidFill>
              </a:defRPr>
            </a:pPr>
            <a:r>
              <a:t>Stages of CD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development</a:t>
            </a:r>
          </a:p>
        </p:txBody>
      </p:sp>
      <p:sp>
        <p:nvSpPr>
          <p:cNvPr id="564" name="Segnaposto contenuto 2"/>
          <p:cNvSpPr txBox="1"/>
          <p:nvPr>
            <p:ph type="body" idx="1"/>
          </p:nvPr>
        </p:nvSpPr>
        <p:spPr>
          <a:xfrm>
            <a:off x="432048" y="1124743"/>
            <a:ext cx="8460432" cy="4968554"/>
          </a:xfrm>
          <a:prstGeom prst="rect">
            <a:avLst/>
          </a:prstGeom>
        </p:spPr>
        <p:txBody>
          <a:bodyPr/>
          <a:lstStyle/>
          <a:p>
            <a:pPr marL="263347" indent="-263347" algn="just" defTabSz="877823">
              <a:defRPr sz="2688">
                <a:latin typeface="+mj-lt"/>
                <a:ea typeface="+mj-ea"/>
                <a:cs typeface="+mj-cs"/>
                <a:sym typeface="Calibri"/>
              </a:defRPr>
            </a:pPr>
            <a:r>
              <a:t>The development of CD occurs in three stages:</a:t>
            </a:r>
          </a:p>
          <a:p>
            <a:pPr marL="263347" indent="-263347" algn="just" defTabSz="877823">
              <a:spcBef>
                <a:spcPts val="500"/>
              </a:spcBef>
              <a:defRPr sz="959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871240" indent="-493775" algn="just" defTabSz="877823">
              <a:buClr>
                <a:schemeClr val="accent1"/>
              </a:buClr>
              <a:buAutoNum type="romanUcPeriod" startAt="1"/>
              <a:defRPr b="1" sz="2688"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entry</a:t>
            </a:r>
            <a:r>
              <a:t> of bacteria</a:t>
            </a:r>
            <a:r>
              <a:rPr b="0"/>
              <a:t> and/or </a:t>
            </a:r>
            <a:r>
              <a:t>other antigenic material</a:t>
            </a:r>
            <a:r>
              <a:rPr b="0"/>
              <a:t> into the bowel wall</a:t>
            </a:r>
            <a:endParaRPr sz="2304"/>
          </a:p>
          <a:p>
            <a:pPr lvl="1" marL="871240" indent="-493775" algn="just" defTabSz="877823">
              <a:spcBef>
                <a:spcPts val="500"/>
              </a:spcBef>
              <a:buClr>
                <a:schemeClr val="accent1"/>
              </a:buClr>
              <a:buAutoNum type="romanUcPeriod" startAt="1"/>
              <a:defRPr sz="1344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871240" indent="-493775" algn="just" defTabSz="877823">
              <a:buClr>
                <a:schemeClr val="accent1"/>
              </a:buClr>
              <a:buAutoNum type="romanUcPeriod" startAt="2"/>
              <a:defRPr b="1" sz="2688"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</a:t>
            </a:r>
            <a:r>
              <a:rPr b="0"/>
              <a:t> </a:t>
            </a:r>
            <a:r>
              <a:rPr sz="2880">
                <a:solidFill>
                  <a:srgbClr val="FF0000"/>
                </a:solidFill>
              </a:rPr>
              <a:t>weak</a:t>
            </a:r>
            <a:r>
              <a:rPr b="0"/>
              <a:t> </a:t>
            </a:r>
            <a:r>
              <a:rPr b="0" sz="2880"/>
              <a:t>acute inflammatory response</a:t>
            </a:r>
            <a:r>
              <a:rPr b="0"/>
              <a:t> results in </a:t>
            </a:r>
            <a:r>
              <a:rPr u="sng"/>
              <a:t>impaired clearance</a:t>
            </a:r>
            <a:r>
              <a:rPr b="0"/>
              <a:t> of this material </a:t>
            </a:r>
            <a:endParaRPr sz="2304"/>
          </a:p>
          <a:p>
            <a:pPr lvl="1" marL="871240" indent="-493775" algn="just" defTabSz="877823">
              <a:spcBef>
                <a:spcPts val="500"/>
              </a:spcBef>
              <a:buClr>
                <a:schemeClr val="accent1"/>
              </a:buClr>
              <a:buAutoNum type="romanUcPeriod" startAt="2"/>
              <a:defRPr sz="1344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871240" indent="-493775" algn="just" defTabSz="877823">
              <a:buClr>
                <a:schemeClr val="accent1"/>
              </a:buClr>
              <a:buAutoNum type="romanUcPeriod" startAt="3"/>
              <a:defRPr b="1" sz="2880">
                <a:solidFill>
                  <a:srgbClr val="FF0000"/>
                </a:solidFill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chronic granulomatous</a:t>
            </a:r>
            <a:r>
              <a:rPr sz="2688">
                <a:solidFill>
                  <a:srgbClr val="000000"/>
                </a:solidFill>
              </a:rPr>
              <a:t> inflammation</a:t>
            </a:r>
            <a:r>
              <a:rPr b="0" sz="2688">
                <a:solidFill>
                  <a:srgbClr val="000000"/>
                </a:solidFill>
              </a:rPr>
              <a:t>, with involvement of adaptive immune response, are subsequently provoked, culminating in evolution and </a:t>
            </a:r>
            <a:r>
              <a:rPr sz="2688">
                <a:solidFill>
                  <a:srgbClr val="000000"/>
                </a:solidFill>
              </a:rPr>
              <a:t>worsening </a:t>
            </a:r>
            <a:r>
              <a:rPr b="0" sz="2688">
                <a:solidFill>
                  <a:srgbClr val="000000"/>
                </a:solidFill>
              </a:rPr>
              <a:t>of </a:t>
            </a:r>
            <a:r>
              <a:rPr sz="2688">
                <a:solidFill>
                  <a:srgbClr val="000000"/>
                </a:solidFill>
              </a:rPr>
              <a:t>CD</a:t>
            </a:r>
          </a:p>
        </p:txBody>
      </p:sp>
      <p:sp>
        <p:nvSpPr>
          <p:cNvPr id="565" name="Rettangolo 3"/>
          <p:cNvSpPr/>
          <p:nvPr/>
        </p:nvSpPr>
        <p:spPr>
          <a:xfrm>
            <a:off x="755575" y="2996951"/>
            <a:ext cx="8280922" cy="108012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5" grpId="2"/>
      <p:bldP build="p" bldLvl="5" animBg="1" rev="0" advAuto="0" spid="56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itolo 1"/>
          <p:cNvSpPr txBox="1"/>
          <p:nvPr>
            <p:ph type="title"/>
          </p:nvPr>
        </p:nvSpPr>
        <p:spPr>
          <a:xfrm>
            <a:off x="354360" y="56016"/>
            <a:ext cx="8322096" cy="99672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 defTabSz="850391">
              <a:defRPr sz="3162">
                <a:solidFill>
                  <a:srgbClr val="FF0000"/>
                </a:solidFill>
              </a:defRPr>
            </a:pPr>
            <a:r>
              <a:t>Alteration of intestinal </a:t>
            </a:r>
            <a:r>
              <a:rPr b="1">
                <a:effectLst>
                  <a:outerShdw sx="100000" sy="100000" kx="0" ky="0" algn="b" rotWithShape="0" blurRad="35433" dist="35433" dir="2700000">
                    <a:srgbClr val="000000">
                      <a:alpha val="43137"/>
                    </a:srgbClr>
                  </a:outerShdw>
                </a:effectLst>
              </a:rPr>
              <a:t>permeability</a:t>
            </a:r>
            <a:r>
              <a:t> in CD: the “leaky” intestine</a:t>
            </a:r>
          </a:p>
        </p:txBody>
      </p:sp>
      <p:sp>
        <p:nvSpPr>
          <p:cNvPr id="568" name="Segnaposto contenuto 2"/>
          <p:cNvSpPr txBox="1"/>
          <p:nvPr>
            <p:ph type="body" idx="1"/>
          </p:nvPr>
        </p:nvSpPr>
        <p:spPr>
          <a:xfrm>
            <a:off x="0" y="1268759"/>
            <a:ext cx="9144000" cy="5328594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Altered function of the epithelial barrier</a:t>
            </a:r>
            <a:r>
              <a:rPr b="0"/>
              <a:t>, leading to a pronounced infiltration of luminal microflora and/or other antigenic material is </a:t>
            </a:r>
            <a:r>
              <a:t>critical for the manifestation of IBDs</a:t>
            </a:r>
          </a:p>
          <a:p>
            <a:pPr algn="just">
              <a:lnSpc>
                <a:spcPct val="90000"/>
              </a:lnSpc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Epithelial barrier dysfunction </a:t>
            </a:r>
            <a:r>
              <a:rPr b="1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 CD</a:t>
            </a:r>
            <a:r>
              <a:t> is characterized by </a:t>
            </a:r>
            <a:r>
              <a:rPr b="1"/>
              <a:t>alterations</a:t>
            </a:r>
            <a:r>
              <a:t> in </a:t>
            </a:r>
            <a:r>
              <a:rPr b="1" sz="27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intercellular tight junctions</a:t>
            </a:r>
            <a:endParaRPr b="1" sz="2700"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Elevated levels</a:t>
            </a:r>
            <a:r>
              <a:rPr b="0"/>
              <a:t> of the pro-inflammatory cytokine </a:t>
            </a:r>
            <a:r>
              <a:t>interferon-γ</a:t>
            </a:r>
            <a:r>
              <a:rPr b="0"/>
              <a:t> (IFNγ), are believed to prominently affect intestinal permeability</a:t>
            </a:r>
            <a:endParaRPr b="0"/>
          </a:p>
          <a:p>
            <a:pPr algn="just">
              <a:lnSpc>
                <a:spcPct val="90000"/>
              </a:lnSpc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IFN</a:t>
            </a:r>
            <a:r>
              <a:t>γ</a:t>
            </a:r>
            <a:r>
              <a:t> effect is due to </a:t>
            </a:r>
            <a:r>
              <a:rPr b="1"/>
              <a:t>disruption of the apical actin cytoskeleton </a:t>
            </a:r>
            <a:r>
              <a:t>in conjunction with </a:t>
            </a:r>
            <a:r>
              <a:rPr b="1"/>
              <a:t>decreased expression</a:t>
            </a:r>
            <a:r>
              <a:t>, and/or increased internalization, of </a:t>
            </a:r>
            <a:r>
              <a:rPr b="1"/>
              <a:t>important tight junction proteins</a:t>
            </a:r>
            <a:r>
              <a:t>, such as </a:t>
            </a:r>
            <a:r>
              <a:rPr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occludin, zonula occludens-1 and claudins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itolo 1"/>
          <p:cNvSpPr txBox="1"/>
          <p:nvPr>
            <p:ph type="title"/>
          </p:nvPr>
        </p:nvSpPr>
        <p:spPr>
          <a:xfrm>
            <a:off x="1403647" y="836712"/>
            <a:ext cx="5760642" cy="720081"/>
          </a:xfrm>
          <a:prstGeom prst="rect">
            <a:avLst/>
          </a:prstGeom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4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Tight junction structure</a:t>
            </a:r>
          </a:p>
        </p:txBody>
      </p:sp>
      <p:grpSp>
        <p:nvGrpSpPr>
          <p:cNvPr id="574" name="Gruppo 2"/>
          <p:cNvGrpSpPr/>
          <p:nvPr/>
        </p:nvGrpSpPr>
        <p:grpSpPr>
          <a:xfrm>
            <a:off x="1187623" y="1340767"/>
            <a:ext cx="6120682" cy="4824538"/>
            <a:chOff x="0" y="0"/>
            <a:chExt cx="6120680" cy="4824536"/>
          </a:xfrm>
        </p:grpSpPr>
        <p:pic>
          <p:nvPicPr>
            <p:cNvPr id="571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449205"/>
              <a:ext cx="6120682" cy="4375332"/>
            </a:xfrm>
            <a:prstGeom prst="rect">
              <a:avLst/>
            </a:prstGeom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572" name="Ovale 3"/>
            <p:cNvSpPr/>
            <p:nvPr/>
          </p:nvSpPr>
          <p:spPr>
            <a:xfrm>
              <a:off x="144015" y="1512168"/>
              <a:ext cx="864097" cy="792089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3" name="Connettore 2 4"/>
            <p:cNvSpPr/>
            <p:nvPr/>
          </p:nvSpPr>
          <p:spPr>
            <a:xfrm flipH="1">
              <a:off x="576063" y="-1"/>
              <a:ext cx="576065" cy="144016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olo 1"/>
          <p:cNvSpPr txBox="1"/>
          <p:nvPr>
            <p:ph type="title"/>
          </p:nvPr>
        </p:nvSpPr>
        <p:spPr>
          <a:xfrm>
            <a:off x="107503" y="188639"/>
            <a:ext cx="8964491" cy="710954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round/>
          </a:ln>
        </p:spPr>
        <p:txBody>
          <a:bodyPr anchor="ctr"/>
          <a:lstStyle>
            <a:lvl1pPr algn="ctr">
              <a:defRPr sz="31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Inflammation and cancer: more than one century ago…. </a:t>
            </a:r>
          </a:p>
        </p:txBody>
      </p:sp>
      <p:pic>
        <p:nvPicPr>
          <p:cNvPr id="37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84" y="1260774"/>
            <a:ext cx="2443285" cy="3400845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CasellaDiTesto 4"/>
          <p:cNvSpPr txBox="1"/>
          <p:nvPr/>
        </p:nvSpPr>
        <p:spPr>
          <a:xfrm>
            <a:off x="2455724" y="1124745"/>
            <a:ext cx="6600095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b="1" sz="2600">
                <a:latin typeface="+mj-lt"/>
                <a:ea typeface="+mj-ea"/>
                <a:cs typeface="+mj-cs"/>
                <a:sym typeface="Calibri"/>
              </a:defRPr>
            </a:pPr>
            <a:r>
              <a:t>1863</a:t>
            </a:r>
            <a:r>
              <a:rPr b="0"/>
              <a:t>: Rudolf Virchow (german pathologist, 1821-1902) first </a:t>
            </a:r>
            <a:r>
              <a:t>noted</a:t>
            </a:r>
            <a:r>
              <a:rPr b="0"/>
              <a:t> leucocytes in neoplastic tissues;</a:t>
            </a:r>
            <a:endParaRPr b="0"/>
          </a:p>
          <a:p>
            <a:pPr marL="342900" indent="-34290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He made a connection between inflammation and cancer;</a:t>
            </a:r>
          </a:p>
          <a:p>
            <a:pPr marL="342900" indent="-34290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He suggested that “….the </a:t>
            </a:r>
            <a:r>
              <a:rPr i="1"/>
              <a:t>lymphoreticular infiltrate</a:t>
            </a:r>
            <a:r>
              <a:t> (nowadays “</a:t>
            </a:r>
            <a:r>
              <a:rPr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leukocytes</a:t>
            </a:r>
            <a:r>
              <a:t>”) reflects the </a:t>
            </a:r>
            <a:r>
              <a:rPr b="1"/>
              <a:t>origin of cancer at </a:t>
            </a:r>
            <a:r>
              <a:rPr b="1"/>
              <a:t>sites of </a:t>
            </a:r>
            <a:r>
              <a:rPr b="1">
                <a:solidFill>
                  <a:srgbClr val="FF0000"/>
                </a:solidFill>
              </a:rPr>
              <a:t>chronic inflammation</a:t>
            </a:r>
            <a:r>
              <a:t>”</a:t>
            </a:r>
            <a:r>
              <a:t>.</a:t>
            </a:r>
          </a:p>
        </p:txBody>
      </p:sp>
      <p:sp>
        <p:nvSpPr>
          <p:cNvPr id="379" name="CasellaDiTesto 6"/>
          <p:cNvSpPr txBox="1"/>
          <p:nvPr/>
        </p:nvSpPr>
        <p:spPr>
          <a:xfrm>
            <a:off x="179511" y="4869162"/>
            <a:ext cx="8784978" cy="1786891"/>
          </a:xfrm>
          <a:prstGeom prst="rect">
            <a:avLst/>
          </a:prstGeom>
          <a:solidFill>
            <a:srgbClr val="B5EDFD"/>
          </a:solidFill>
          <a:ln w="19050">
            <a:solidFill>
              <a:srgbClr val="03495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Virchow’s detection of inflammatory infiltrates in solid malignancies has gained strong mechanistic support, leading to recognition of </a:t>
            </a:r>
            <a:r>
              <a:rPr b="1"/>
              <a:t>tumor-associated inflammation</a:t>
            </a:r>
            <a:r>
              <a:t> as a </a:t>
            </a:r>
            <a:r>
              <a:rPr b="1"/>
              <a:t>hallmark</a:t>
            </a:r>
            <a:r>
              <a:t> of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9" grpId="3"/>
      <p:bldP build="whole" bldLvl="1" animBg="1" rev="0" advAuto="0" spid="377" grpId="1"/>
      <p:bldP build="whole" bldLvl="1" animBg="1" rev="0" advAuto="0" spid="378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itolo 1"/>
          <p:cNvSpPr txBox="1"/>
          <p:nvPr>
            <p:ph type="title"/>
          </p:nvPr>
        </p:nvSpPr>
        <p:spPr>
          <a:xfrm>
            <a:off x="107504" y="44623"/>
            <a:ext cx="8892480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600">
                <a:solidFill>
                  <a:srgbClr val="FF0000"/>
                </a:solidFill>
              </a:defRPr>
            </a:pPr>
            <a:r>
              <a:t>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CD pathogenesis: </a:t>
            </a:r>
            <a:r>
              <a:t>defects in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mucosal barriers  </a:t>
            </a:r>
          </a:p>
        </p:txBody>
      </p:sp>
      <p:sp>
        <p:nvSpPr>
          <p:cNvPr id="577" name="Segnaposto contenuto 2"/>
          <p:cNvSpPr txBox="1"/>
          <p:nvPr>
            <p:ph type="body" idx="1"/>
          </p:nvPr>
        </p:nvSpPr>
        <p:spPr>
          <a:xfrm>
            <a:off x="72008" y="764703"/>
            <a:ext cx="9036496" cy="5832650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Mucosal cells secrete </a:t>
            </a:r>
            <a:r>
              <a:rPr b="1"/>
              <a:t>key components of the intestinal mucus</a:t>
            </a:r>
            <a:r>
              <a:t>, including phospholipids, secretory dimeric immunglobulin A (IgA), and </a:t>
            </a:r>
            <a:r>
              <a:rPr b="1"/>
              <a:t>mucins</a:t>
            </a:r>
            <a:r>
              <a:t>, which are highly glycosylated, filamentous proteins present at the interface between many epithelia and their extracellular environments</a:t>
            </a: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An intact mucus layer is essential for accurate protection, and an </a:t>
            </a:r>
            <a:r>
              <a:rPr b="1"/>
              <a:t>altered mucus composition has been identified in IBD</a:t>
            </a:r>
            <a:endParaRPr b="1"/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b="1" sz="2548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Polymorphisms</a:t>
            </a:r>
            <a:r>
              <a:rPr>
                <a:solidFill>
                  <a:srgbClr val="000000"/>
                </a:solidFill>
              </a:rPr>
              <a:t> in mucin genes</a:t>
            </a:r>
            <a:r>
              <a:rPr b="0">
                <a:solidFill>
                  <a:srgbClr val="000000"/>
                </a:solidFill>
              </a:rPr>
              <a:t>, such as MUC2 and others, are </a:t>
            </a:r>
            <a:r>
              <a:rPr>
                <a:solidFill>
                  <a:srgbClr val="000000"/>
                </a:solidFill>
              </a:rPr>
              <a:t>associated with increased risk of CD</a:t>
            </a:r>
            <a:r>
              <a:rPr b="0">
                <a:solidFill>
                  <a:srgbClr val="000000"/>
                </a:solidFill>
              </a:rPr>
              <a:t>.  These </a:t>
            </a:r>
            <a:r>
              <a:t>variants</a:t>
            </a:r>
            <a:r>
              <a:rPr b="0">
                <a:solidFill>
                  <a:srgbClr val="000000"/>
                </a:solidFill>
              </a:rPr>
              <a:t> could increase the susceptibility of the mucosal barrier to injury</a:t>
            </a:r>
            <a:endParaRPr b="0">
              <a:solidFill>
                <a:srgbClr val="000000"/>
              </a:solidFill>
            </a:endParaRP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b="1" sz="2548">
                <a:latin typeface="+mj-lt"/>
                <a:ea typeface="+mj-ea"/>
                <a:cs typeface="+mj-cs"/>
                <a:sym typeface="Calibri"/>
              </a:defRPr>
            </a:pPr>
            <a:r>
              <a:t>Alterations </a:t>
            </a:r>
            <a:r>
              <a:rPr b="0"/>
              <a:t>in</a:t>
            </a:r>
            <a:r>
              <a:t> expression </a:t>
            </a:r>
            <a:r>
              <a:rPr b="0"/>
              <a:t>and</a:t>
            </a:r>
            <a:r>
              <a:t> post-translational modifications </a:t>
            </a:r>
            <a:r>
              <a:rPr b="0"/>
              <a:t>of mucins have also been reported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itolo 1"/>
          <p:cNvSpPr txBox="1"/>
          <p:nvPr>
            <p:ph type="title"/>
          </p:nvPr>
        </p:nvSpPr>
        <p:spPr>
          <a:xfrm>
            <a:off x="35495" y="116632"/>
            <a:ext cx="9073010" cy="780697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CD pathogenesis: defects in epithelial barrier</a:t>
            </a:r>
          </a:p>
        </p:txBody>
      </p:sp>
      <p:sp>
        <p:nvSpPr>
          <p:cNvPr id="580" name="CasellaDiTesto 2"/>
          <p:cNvSpPr txBox="1"/>
          <p:nvPr/>
        </p:nvSpPr>
        <p:spPr>
          <a:xfrm>
            <a:off x="35495" y="1484783"/>
            <a:ext cx="9073010" cy="454596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Several </a:t>
            </a:r>
            <a:r>
              <a:rPr i="1"/>
              <a:t>in vivo </a:t>
            </a:r>
            <a:r>
              <a:t>experimental data </a:t>
            </a:r>
            <a:r>
              <a:rPr b="1"/>
              <a:t>(mouse models) </a:t>
            </a:r>
            <a:r>
              <a:t>underscore the importance of </a:t>
            </a:r>
            <a:r>
              <a:rPr b="1"/>
              <a:t>overall</a:t>
            </a:r>
            <a:r>
              <a:t> </a:t>
            </a:r>
            <a:r>
              <a:rPr b="1"/>
              <a:t>mucosal barrier dysfunction </a:t>
            </a:r>
            <a:r>
              <a:t>in the induction of bowel inflammation</a:t>
            </a:r>
          </a:p>
          <a:p>
            <a:pPr marL="342900" indent="-342900" algn="just"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Transgenic mice manipulated to express a dominant negative </a:t>
            </a:r>
            <a:r>
              <a:rPr b="1"/>
              <a:t>N-cadherin</a:t>
            </a:r>
            <a:r>
              <a:t>, a junctional adhesion protein, develop spontaneous inflammatory bowel disease</a:t>
            </a:r>
          </a:p>
          <a:p>
            <a:pPr marL="342900" indent="-342900" algn="just"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Introduction of </a:t>
            </a:r>
            <a:r>
              <a:rPr b="1"/>
              <a:t>mutations in the mucin encoding gene MUC2 </a:t>
            </a:r>
            <a:r>
              <a:t>also results in spontaneous bowel inflammation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0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itolo 1"/>
          <p:cNvSpPr txBox="1"/>
          <p:nvPr>
            <p:ph type="title"/>
          </p:nvPr>
        </p:nvSpPr>
        <p:spPr>
          <a:xfrm>
            <a:off x="457200" y="116632"/>
            <a:ext cx="822960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Factors</a:t>
            </a:r>
            <a:r>
              <a:rPr b="0"/>
              <a:t> involved in the </a:t>
            </a:r>
            <a:r>
              <a:t>pathogenesis of CD</a:t>
            </a:r>
          </a:p>
        </p:txBody>
      </p:sp>
      <p:grpSp>
        <p:nvGrpSpPr>
          <p:cNvPr id="585" name="Gruppo 25"/>
          <p:cNvGrpSpPr/>
          <p:nvPr/>
        </p:nvGrpSpPr>
        <p:grpSpPr>
          <a:xfrm>
            <a:off x="-129452" y="1052736"/>
            <a:ext cx="4799748" cy="2016225"/>
            <a:chOff x="0" y="0"/>
            <a:chExt cx="4799746" cy="2016224"/>
          </a:xfrm>
        </p:grpSpPr>
        <p:sp>
          <p:nvSpPr>
            <p:cNvPr id="583" name="Ovale 3"/>
            <p:cNvSpPr/>
            <p:nvPr/>
          </p:nvSpPr>
          <p:spPr>
            <a:xfrm>
              <a:off x="164947" y="0"/>
              <a:ext cx="4446623" cy="2016225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4" name="CasellaDiTesto 4"/>
            <p:cNvSpPr txBox="1"/>
            <p:nvPr/>
          </p:nvSpPr>
          <p:spPr>
            <a:xfrm>
              <a:off x="0" y="415205"/>
              <a:ext cx="4799747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defective epithelial barrier  </a:t>
              </a:r>
              <a:r>
                <a:rPr>
                  <a:solidFill>
                    <a:srgbClr val="FF0000"/>
                  </a:solidFill>
                </a:rPr>
                <a:t>tight junctions</a:t>
              </a:r>
              <a:endParaRPr>
                <a:solidFill>
                  <a:srgbClr val="FF0000"/>
                </a:solidFill>
              </a:endParaRPr>
            </a:p>
            <a:p>
              <a:pPr algn="ctr">
                <a:defRPr b="1" sz="28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altered mucus</a:t>
              </a:r>
              <a:r>
                <a:rPr b="0"/>
                <a:t> </a:t>
              </a:r>
            </a:p>
          </p:txBody>
        </p:sp>
      </p:grpSp>
      <p:grpSp>
        <p:nvGrpSpPr>
          <p:cNvPr id="588" name="Gruppo 14"/>
          <p:cNvGrpSpPr/>
          <p:nvPr/>
        </p:nvGrpSpPr>
        <p:grpSpPr>
          <a:xfrm>
            <a:off x="1259632" y="3612191"/>
            <a:ext cx="2088233" cy="1400987"/>
            <a:chOff x="0" y="0"/>
            <a:chExt cx="2088232" cy="1400985"/>
          </a:xfrm>
        </p:grpSpPr>
        <p:sp>
          <p:nvSpPr>
            <p:cNvPr id="586" name="Ovale 5"/>
            <p:cNvSpPr/>
            <p:nvPr/>
          </p:nvSpPr>
          <p:spPr>
            <a:xfrm>
              <a:off x="-1" y="0"/>
              <a:ext cx="2088234" cy="1400986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7" name="CasellaDiTesto 9"/>
            <p:cNvSpPr txBox="1"/>
            <p:nvPr/>
          </p:nvSpPr>
          <p:spPr>
            <a:xfrm>
              <a:off x="265913" y="198021"/>
              <a:ext cx="1556406" cy="980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Infectious</a:t>
              </a:r>
            </a:p>
            <a:p>
              <a:pPr algn="ctr">
                <a:defRPr b="1" sz="28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disbiosis</a:t>
              </a:r>
            </a:p>
          </p:txBody>
        </p:sp>
      </p:grpSp>
      <p:grpSp>
        <p:nvGrpSpPr>
          <p:cNvPr id="591" name="Gruppo 24"/>
          <p:cNvGrpSpPr/>
          <p:nvPr/>
        </p:nvGrpSpPr>
        <p:grpSpPr>
          <a:xfrm>
            <a:off x="5076056" y="980728"/>
            <a:ext cx="3357112" cy="1746224"/>
            <a:chOff x="0" y="0"/>
            <a:chExt cx="3357111" cy="1746223"/>
          </a:xfrm>
        </p:grpSpPr>
        <p:sp>
          <p:nvSpPr>
            <p:cNvPr id="589" name="Ovale 6"/>
            <p:cNvSpPr/>
            <p:nvPr/>
          </p:nvSpPr>
          <p:spPr>
            <a:xfrm>
              <a:off x="0" y="0"/>
              <a:ext cx="3357112" cy="1746224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90" name="CasellaDiTesto 10"/>
            <p:cNvSpPr txBox="1"/>
            <p:nvPr/>
          </p:nvSpPr>
          <p:spPr>
            <a:xfrm>
              <a:off x="271255" y="161489"/>
              <a:ext cx="2847341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Immunological</a:t>
              </a:r>
            </a:p>
            <a:p>
              <a:pPr algn="ctr">
                <a:defRPr b="1" sz="2800">
                  <a:latin typeface="+mj-lt"/>
                  <a:ea typeface="+mj-ea"/>
                  <a:cs typeface="+mj-cs"/>
                  <a:sym typeface="Calibri"/>
                </a:defRPr>
              </a:pPr>
              <a:r>
                <a:t>TH1, TH2</a:t>
              </a:r>
            </a:p>
            <a:p>
              <a:pPr algn="ctr">
                <a:defRPr b="1" sz="28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   TH17 defects?</a:t>
              </a:r>
              <a:r>
                <a:rPr b="0">
                  <a:solidFill>
                    <a:srgbClr val="000000"/>
                  </a:solidFill>
                </a:rPr>
                <a:t>	</a:t>
              </a:r>
            </a:p>
          </p:txBody>
        </p:sp>
      </p:grpSp>
      <p:sp>
        <p:nvSpPr>
          <p:cNvPr id="592" name="Freccia a destra 18"/>
          <p:cNvSpPr/>
          <p:nvPr/>
        </p:nvSpPr>
        <p:spPr>
          <a:xfrm rot="2682729">
            <a:off x="3517612" y="2953669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3" name="Freccia a destra 19"/>
          <p:cNvSpPr/>
          <p:nvPr/>
        </p:nvSpPr>
        <p:spPr>
          <a:xfrm rot="20558588">
            <a:off x="3416558" y="3736968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4" name="Freccia a destra 21"/>
          <p:cNvSpPr/>
          <p:nvPr/>
        </p:nvSpPr>
        <p:spPr>
          <a:xfrm rot="7551567">
            <a:off x="5124358" y="2620959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5" name="CasellaDiTesto 22"/>
          <p:cNvSpPr txBox="1"/>
          <p:nvPr/>
        </p:nvSpPr>
        <p:spPr>
          <a:xfrm>
            <a:off x="4283967" y="3140967"/>
            <a:ext cx="813754" cy="85026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CD</a:t>
            </a:r>
          </a:p>
        </p:txBody>
      </p:sp>
      <p:grpSp>
        <p:nvGrpSpPr>
          <p:cNvPr id="601" name="Gruppo 32"/>
          <p:cNvGrpSpPr/>
          <p:nvPr/>
        </p:nvGrpSpPr>
        <p:grpSpPr>
          <a:xfrm>
            <a:off x="3635895" y="4041354"/>
            <a:ext cx="4570503" cy="2772024"/>
            <a:chOff x="0" y="0"/>
            <a:chExt cx="4570502" cy="2772022"/>
          </a:xfrm>
        </p:grpSpPr>
        <p:sp>
          <p:nvSpPr>
            <p:cNvPr id="596" name="Freccia a destra 20"/>
            <p:cNvSpPr/>
            <p:nvPr/>
          </p:nvSpPr>
          <p:spPr>
            <a:xfrm rot="16200000">
              <a:off x="639112" y="81541"/>
              <a:ext cx="647715" cy="4846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00" name="Gruppo 31"/>
            <p:cNvGrpSpPr/>
            <p:nvPr/>
          </p:nvGrpSpPr>
          <p:grpSpPr>
            <a:xfrm>
              <a:off x="-1" y="553945"/>
              <a:ext cx="4570504" cy="2218079"/>
              <a:chOff x="0" y="0"/>
              <a:chExt cx="4570502" cy="2218077"/>
            </a:xfrm>
          </p:grpSpPr>
          <p:sp>
            <p:nvSpPr>
              <p:cNvPr id="597" name="Ovale 28"/>
              <p:cNvSpPr/>
              <p:nvPr/>
            </p:nvSpPr>
            <p:spPr>
              <a:xfrm>
                <a:off x="-1" y="0"/>
                <a:ext cx="4570504" cy="2218078"/>
              </a:xfrm>
              <a:prstGeom prst="ellipse">
                <a:avLst/>
              </a:prstGeom>
              <a:solidFill>
                <a:srgbClr val="6BDBFA"/>
              </a:solidFill>
              <a:ln w="25400" cap="flat">
                <a:solidFill>
                  <a:srgbClr val="0B519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598" name="CasellaDiTesto 29"/>
              <p:cNvSpPr txBox="1"/>
              <p:nvPr/>
            </p:nvSpPr>
            <p:spPr>
              <a:xfrm>
                <a:off x="475598" y="22405"/>
                <a:ext cx="3761741" cy="2034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 b="1" sz="28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Weak primary</a:t>
                </a:r>
              </a:p>
              <a:p>
                <a:pPr algn="ctr">
                  <a:defRPr b="1" sz="28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inflammatory response</a:t>
                </a:r>
              </a:p>
              <a:p>
                <a:pPr algn="ctr">
                  <a:defRPr b="1" sz="28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</a:p>
              <a:p>
                <a:pPr algn="ctr">
                  <a:defRPr b="1" sz="10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</a:p>
              <a:p>
                <a:pPr algn="ctr">
                  <a:defRPr b="1" sz="28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  </a:t>
                </a:r>
                <a:r>
                  <a:rPr>
                    <a:solidFill>
                      <a:srgbClr val="FF0000"/>
                    </a:solidFill>
                  </a:rPr>
                  <a:t>chronic inflammation</a:t>
                </a:r>
                <a:r>
                  <a:rPr b="0"/>
                  <a:t>	</a:t>
                </a:r>
              </a:p>
            </p:txBody>
          </p:sp>
          <p:sp>
            <p:nvSpPr>
              <p:cNvPr id="599" name="Freccia a destra 1"/>
              <p:cNvSpPr/>
              <p:nvPr/>
            </p:nvSpPr>
            <p:spPr>
              <a:xfrm rot="5400000">
                <a:off x="2049562" y="1024018"/>
                <a:ext cx="536479" cy="48463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25400" cap="flat">
                <a:solidFill>
                  <a:srgbClr val="0B519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ruppo 5"/>
          <p:cNvGrpSpPr/>
          <p:nvPr/>
        </p:nvGrpSpPr>
        <p:grpSpPr>
          <a:xfrm>
            <a:off x="971599" y="776828"/>
            <a:ext cx="7128793" cy="4524381"/>
            <a:chOff x="0" y="0"/>
            <a:chExt cx="7128791" cy="4524379"/>
          </a:xfrm>
        </p:grpSpPr>
        <p:pic>
          <p:nvPicPr>
            <p:cNvPr id="60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7128792" cy="502917"/>
            </a:xfrm>
            <a:prstGeom prst="rect">
              <a:avLst/>
            </a:prstGeom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</p:pic>
        <p:pic>
          <p:nvPicPr>
            <p:cNvPr id="60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56927"/>
              <a:ext cx="7128792" cy="3967453"/>
            </a:xfrm>
            <a:prstGeom prst="rect">
              <a:avLst/>
            </a:prstGeom>
            <a:ln w="9525" cap="flat">
              <a:solidFill>
                <a:srgbClr val="002060"/>
              </a:solidFill>
              <a:prstDash val="solid"/>
              <a:miter lim="800000"/>
            </a:ln>
            <a:effectLst/>
          </p:spPr>
        </p:pic>
      </p:grpSp>
      <p:sp>
        <p:nvSpPr>
          <p:cNvPr id="606" name="Titolo 1"/>
          <p:cNvSpPr txBox="1"/>
          <p:nvPr>
            <p:ph type="title"/>
          </p:nvPr>
        </p:nvSpPr>
        <p:spPr>
          <a:xfrm>
            <a:off x="1691679" y="44623"/>
            <a:ext cx="5688634" cy="648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solidFill>
                  <a:srgbClr val="FF0000"/>
                </a:solidFill>
              </a:defRPr>
            </a:pPr>
            <a:r>
              <a:t>Stages of CD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</a:p>
        </p:txBody>
      </p:sp>
      <p:sp>
        <p:nvSpPr>
          <p:cNvPr id="607" name="CasellaDiTesto 3"/>
          <p:cNvSpPr txBox="1"/>
          <p:nvPr/>
        </p:nvSpPr>
        <p:spPr>
          <a:xfrm>
            <a:off x="117728" y="5229199"/>
            <a:ext cx="8945056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000">
                <a:latin typeface="+mj-lt"/>
                <a:ea typeface="+mj-ea"/>
                <a:cs typeface="+mj-cs"/>
                <a:sym typeface="Calibri"/>
              </a:defRPr>
            </a:pPr>
            <a:r>
              <a:t>Healthy individuals</a:t>
            </a:r>
            <a:r>
              <a:rPr b="0"/>
              <a:t>: resident macrophages secrete pro-inflammatory cytokines in response to foreign material, resulting in </a:t>
            </a:r>
            <a:r>
              <a:t>neutrophil accumulation</a:t>
            </a:r>
            <a:r>
              <a:rPr b="0"/>
              <a:t>, clearance of the material, and </a:t>
            </a:r>
            <a:r>
              <a:t>resolution</a:t>
            </a:r>
            <a:r>
              <a:rPr b="0"/>
              <a:t>. </a:t>
            </a:r>
            <a:r>
              <a:rPr>
                <a:solidFill>
                  <a:srgbClr val="FF0000"/>
                </a:solidFill>
              </a:rPr>
              <a:t>CD patients</a:t>
            </a:r>
            <a:r>
              <a:rPr b="0"/>
              <a:t>: </a:t>
            </a:r>
            <a:r>
              <a:t>defective secretion of pro-inflammatory cytokines</a:t>
            </a:r>
            <a:r>
              <a:rPr b="0"/>
              <a:t> by macrophages results in </a:t>
            </a:r>
            <a:r>
              <a:t>decreased neutrophil influx </a:t>
            </a:r>
            <a:r>
              <a:rPr b="0"/>
              <a:t>and</a:t>
            </a:r>
            <a:r>
              <a:t> impaired clearance of foreign material</a:t>
            </a:r>
          </a:p>
        </p:txBody>
      </p:sp>
      <p:sp>
        <p:nvSpPr>
          <p:cNvPr id="608" name="Freccia in giù 1"/>
          <p:cNvSpPr/>
          <p:nvPr/>
        </p:nvSpPr>
        <p:spPr>
          <a:xfrm>
            <a:off x="1403648" y="2924943"/>
            <a:ext cx="360041" cy="392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694"/>
                </a:moveTo>
                <a:lnTo>
                  <a:pt x="5400" y="116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1694"/>
                </a:lnTo>
                <a:lnTo>
                  <a:pt x="21600" y="1169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9" name="Freccia in giù 7"/>
          <p:cNvSpPr/>
          <p:nvPr/>
        </p:nvSpPr>
        <p:spPr>
          <a:xfrm>
            <a:off x="3707903" y="3861048"/>
            <a:ext cx="360041" cy="392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694"/>
                </a:moveTo>
                <a:lnTo>
                  <a:pt x="5400" y="116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1694"/>
                </a:lnTo>
                <a:lnTo>
                  <a:pt x="21600" y="1169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0" name="Freccia in giù 8"/>
          <p:cNvSpPr/>
          <p:nvPr/>
        </p:nvSpPr>
        <p:spPr>
          <a:xfrm rot="10800000">
            <a:off x="2771799" y="4836662"/>
            <a:ext cx="360042" cy="392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694"/>
                </a:moveTo>
                <a:lnTo>
                  <a:pt x="5400" y="116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1694"/>
                </a:lnTo>
                <a:lnTo>
                  <a:pt x="21600" y="1169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1" name="Ovale 2"/>
          <p:cNvSpPr/>
          <p:nvPr/>
        </p:nvSpPr>
        <p:spPr>
          <a:xfrm>
            <a:off x="3995935" y="3317482"/>
            <a:ext cx="1061865" cy="543566"/>
          </a:xfrm>
          <a:prstGeom prst="ellipse">
            <a:avLst/>
          </a:prstGeom>
          <a:ln w="38100">
            <a:solidFill>
              <a:srgbClr val="0066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2" name="Freccia in giù 9"/>
          <p:cNvSpPr/>
          <p:nvPr/>
        </p:nvSpPr>
        <p:spPr>
          <a:xfrm>
            <a:off x="6588224" y="2708919"/>
            <a:ext cx="360041" cy="504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86"/>
                </a:moveTo>
                <a:lnTo>
                  <a:pt x="5400" y="13886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86"/>
                </a:lnTo>
                <a:lnTo>
                  <a:pt x="21600" y="1388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3" name="CasellaDiTesto 10"/>
          <p:cNvSpPr txBox="1"/>
          <p:nvPr/>
        </p:nvSpPr>
        <p:spPr>
          <a:xfrm>
            <a:off x="1996929" y="2555612"/>
            <a:ext cx="1081868" cy="380366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mutated ?</a:t>
            </a:r>
          </a:p>
        </p:txBody>
      </p:sp>
      <p:sp>
        <p:nvSpPr>
          <p:cNvPr id="614" name="Rettangolo 6"/>
          <p:cNvSpPr/>
          <p:nvPr/>
        </p:nvSpPr>
        <p:spPr>
          <a:xfrm>
            <a:off x="971599" y="776828"/>
            <a:ext cx="3168353" cy="4512256"/>
          </a:xfrm>
          <a:prstGeom prst="rect">
            <a:avLst/>
          </a:prstGeom>
          <a:solidFill>
            <a:srgbClr val="FFFFFF"/>
          </a:solidFill>
          <a:ln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5" name="Rettangolo 11"/>
          <p:cNvSpPr/>
          <p:nvPr/>
        </p:nvSpPr>
        <p:spPr>
          <a:xfrm>
            <a:off x="6084168" y="4941168"/>
            <a:ext cx="1296145" cy="28803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2" grpId="1"/>
      <p:bldP build="whole" bldLvl="1" animBg="1" rev="0" advAuto="0" spid="615" grpId="2"/>
      <p:bldP build="whole" bldLvl="1" animBg="1" rev="0" advAuto="0" spid="614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itolo 1"/>
          <p:cNvSpPr txBox="1"/>
          <p:nvPr>
            <p:ph type="title"/>
          </p:nvPr>
        </p:nvSpPr>
        <p:spPr>
          <a:xfrm>
            <a:off x="1547663" y="44623"/>
            <a:ext cx="5616626" cy="648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solidFill>
                  <a:srgbClr val="FF0000"/>
                </a:solidFill>
              </a:defRPr>
            </a:pPr>
            <a:r>
              <a:t>Stages of CD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</a:p>
        </p:txBody>
      </p:sp>
      <p:pic>
        <p:nvPicPr>
          <p:cNvPr id="6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764704"/>
            <a:ext cx="7353300" cy="542926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61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415008"/>
            <a:ext cx="7353301" cy="388620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620" name="CasellaDiTesto 4"/>
          <p:cNvSpPr txBox="1"/>
          <p:nvPr/>
        </p:nvSpPr>
        <p:spPr>
          <a:xfrm>
            <a:off x="225231" y="5397022"/>
            <a:ext cx="8765545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In CD patients, a chronic inflammatory response flares up owing to </a:t>
            </a:r>
            <a:r>
              <a:rPr b="1"/>
              <a:t>intense macrophage accumulation and activation</a:t>
            </a:r>
            <a:r>
              <a:t>, giving rise to the characteristic features of the CD lesion (</a:t>
            </a:r>
            <a:r>
              <a:rPr b="1"/>
              <a:t>granuloma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217" y="764704"/>
            <a:ext cx="6232120" cy="4154745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623" name="CasellaDiTesto 2"/>
          <p:cNvSpPr txBox="1"/>
          <p:nvPr/>
        </p:nvSpPr>
        <p:spPr>
          <a:xfrm>
            <a:off x="45719" y="4955683"/>
            <a:ext cx="9052561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b="1" sz="2400">
                <a:latin typeface="+mj-lt"/>
                <a:ea typeface="+mj-ea"/>
                <a:cs typeface="+mj-cs"/>
                <a:sym typeface="Calibri"/>
              </a:defRPr>
            </a:pPr>
            <a:r>
              <a:t>Granulomas</a:t>
            </a:r>
            <a:r>
              <a:rPr b="0"/>
              <a:t> are a hallmark of CD; are found in approximately 35% of cases and may arise in </a:t>
            </a:r>
            <a:r>
              <a:t>areas of active disease</a:t>
            </a:r>
            <a:r>
              <a:rPr b="0"/>
              <a:t> or </a:t>
            </a:r>
            <a:r>
              <a:t>uninvolved regions </a:t>
            </a:r>
            <a:r>
              <a:rPr b="0"/>
              <a:t>in </a:t>
            </a:r>
            <a:r>
              <a:t>any layer of the intestinal wall</a:t>
            </a:r>
          </a:p>
          <a:p>
            <a:pPr marL="342900" indent="-342900" algn="just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The absence of granulomas does not preclude a diagnosis of CD</a:t>
            </a:r>
          </a:p>
        </p:txBody>
      </p:sp>
      <p:sp>
        <p:nvSpPr>
          <p:cNvPr id="624" name="Ovale 3"/>
          <p:cNvSpPr/>
          <p:nvPr/>
        </p:nvSpPr>
        <p:spPr>
          <a:xfrm rot="6910382">
            <a:off x="2515514" y="2861028"/>
            <a:ext cx="2160241" cy="1619747"/>
          </a:xfrm>
          <a:prstGeom prst="ellipse">
            <a:avLst/>
          </a:prstGeom>
          <a:ln w="57150">
            <a:solidFill>
              <a:srgbClr val="00206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27" name="Titolo 1"/>
          <p:cNvGrpSpPr/>
          <p:nvPr/>
        </p:nvGrpSpPr>
        <p:grpSpPr>
          <a:xfrm>
            <a:off x="899591" y="44623"/>
            <a:ext cx="7272809" cy="648074"/>
            <a:chOff x="0" y="0"/>
            <a:chExt cx="7272808" cy="648072"/>
          </a:xfrm>
        </p:grpSpPr>
        <p:sp>
          <p:nvSpPr>
            <p:cNvPr id="625" name="Rettangolo"/>
            <p:cNvSpPr/>
            <p:nvPr/>
          </p:nvSpPr>
          <p:spPr>
            <a:xfrm>
              <a:off x="-1" y="-1"/>
              <a:ext cx="7272810" cy="64807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26" name="Microscopic features of active CD"/>
            <p:cNvSpPr txBox="1"/>
            <p:nvPr/>
          </p:nvSpPr>
          <p:spPr>
            <a:xfrm>
              <a:off x="4762" y="50482"/>
              <a:ext cx="7263284" cy="592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 defTabSz="886968">
                <a:lnSpc>
                  <a:spcPct val="90000"/>
                </a:lnSpc>
                <a:defRPr sz="388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Microscopic features of active CD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Ovale 13"/>
          <p:cNvSpPr/>
          <p:nvPr/>
        </p:nvSpPr>
        <p:spPr>
          <a:xfrm rot="1119064">
            <a:off x="1212023" y="1735625"/>
            <a:ext cx="7717846" cy="3553593"/>
          </a:xfrm>
          <a:prstGeom prst="ellipse">
            <a:avLst/>
          </a:prstGeom>
          <a:ln w="762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0" name="Titolo 1"/>
          <p:cNvSpPr txBox="1"/>
          <p:nvPr>
            <p:ph type="title"/>
          </p:nvPr>
        </p:nvSpPr>
        <p:spPr>
          <a:xfrm>
            <a:off x="457200" y="116632"/>
            <a:ext cx="822960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Factors</a:t>
            </a:r>
            <a:r>
              <a:rPr b="0"/>
              <a:t> involved in the </a:t>
            </a:r>
            <a:r>
              <a:t>pathogenesis of CD</a:t>
            </a:r>
          </a:p>
        </p:txBody>
      </p:sp>
      <p:grpSp>
        <p:nvGrpSpPr>
          <p:cNvPr id="633" name="Gruppo 25"/>
          <p:cNvGrpSpPr/>
          <p:nvPr/>
        </p:nvGrpSpPr>
        <p:grpSpPr>
          <a:xfrm>
            <a:off x="-129452" y="1052736"/>
            <a:ext cx="4799748" cy="2016225"/>
            <a:chOff x="0" y="0"/>
            <a:chExt cx="4799746" cy="2016224"/>
          </a:xfrm>
        </p:grpSpPr>
        <p:sp>
          <p:nvSpPr>
            <p:cNvPr id="631" name="Ovale 3"/>
            <p:cNvSpPr/>
            <p:nvPr/>
          </p:nvSpPr>
          <p:spPr>
            <a:xfrm>
              <a:off x="164947" y="0"/>
              <a:ext cx="4446623" cy="2016225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2" name="CasellaDiTesto 4"/>
            <p:cNvSpPr txBox="1"/>
            <p:nvPr/>
          </p:nvSpPr>
          <p:spPr>
            <a:xfrm>
              <a:off x="0" y="415205"/>
              <a:ext cx="4799747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defective epithelial barrier  </a:t>
              </a:r>
              <a:r>
                <a:rPr>
                  <a:solidFill>
                    <a:srgbClr val="FF0000"/>
                  </a:solidFill>
                </a:rPr>
                <a:t>tight junctions</a:t>
              </a:r>
              <a:endParaRPr>
                <a:solidFill>
                  <a:srgbClr val="FF0000"/>
                </a:solidFill>
              </a:endParaRPr>
            </a:p>
            <a:p>
              <a:pPr algn="ctr">
                <a:defRPr b="1" sz="28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altered mucus</a:t>
              </a:r>
              <a:r>
                <a:rPr b="0"/>
                <a:t> </a:t>
              </a:r>
            </a:p>
          </p:txBody>
        </p:sp>
      </p:grpSp>
      <p:grpSp>
        <p:nvGrpSpPr>
          <p:cNvPr id="636" name="Gruppo 14"/>
          <p:cNvGrpSpPr/>
          <p:nvPr/>
        </p:nvGrpSpPr>
        <p:grpSpPr>
          <a:xfrm>
            <a:off x="1259632" y="3612191"/>
            <a:ext cx="2088233" cy="1400987"/>
            <a:chOff x="0" y="0"/>
            <a:chExt cx="2088232" cy="1400985"/>
          </a:xfrm>
        </p:grpSpPr>
        <p:sp>
          <p:nvSpPr>
            <p:cNvPr id="634" name="Ovale 5"/>
            <p:cNvSpPr/>
            <p:nvPr/>
          </p:nvSpPr>
          <p:spPr>
            <a:xfrm>
              <a:off x="-1" y="0"/>
              <a:ext cx="2088234" cy="1400986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5" name="CasellaDiTesto 9"/>
            <p:cNvSpPr txBox="1"/>
            <p:nvPr/>
          </p:nvSpPr>
          <p:spPr>
            <a:xfrm>
              <a:off x="265913" y="198021"/>
              <a:ext cx="1556406" cy="980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Infectious</a:t>
              </a:r>
            </a:p>
            <a:p>
              <a:pPr algn="ctr">
                <a:defRPr b="1" sz="28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disbiosis</a:t>
              </a:r>
            </a:p>
          </p:txBody>
        </p:sp>
      </p:grpSp>
      <p:grpSp>
        <p:nvGrpSpPr>
          <p:cNvPr id="639" name="Gruppo 24"/>
          <p:cNvGrpSpPr/>
          <p:nvPr/>
        </p:nvGrpSpPr>
        <p:grpSpPr>
          <a:xfrm>
            <a:off x="5076056" y="980728"/>
            <a:ext cx="3357112" cy="1746224"/>
            <a:chOff x="0" y="0"/>
            <a:chExt cx="3357111" cy="1746223"/>
          </a:xfrm>
        </p:grpSpPr>
        <p:sp>
          <p:nvSpPr>
            <p:cNvPr id="637" name="Ovale 6"/>
            <p:cNvSpPr/>
            <p:nvPr/>
          </p:nvSpPr>
          <p:spPr>
            <a:xfrm>
              <a:off x="0" y="0"/>
              <a:ext cx="3357112" cy="1746224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38" name="CasellaDiTesto 10"/>
            <p:cNvSpPr txBox="1"/>
            <p:nvPr/>
          </p:nvSpPr>
          <p:spPr>
            <a:xfrm>
              <a:off x="271255" y="161489"/>
              <a:ext cx="2847341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Immunological</a:t>
              </a:r>
            </a:p>
            <a:p>
              <a:pPr algn="ctr">
                <a:defRPr b="1" sz="2800">
                  <a:latin typeface="+mj-lt"/>
                  <a:ea typeface="+mj-ea"/>
                  <a:cs typeface="+mj-cs"/>
                  <a:sym typeface="Calibri"/>
                </a:defRPr>
              </a:pPr>
              <a:r>
                <a:t>TH1, TH2</a:t>
              </a:r>
            </a:p>
            <a:p>
              <a:pPr algn="ctr">
                <a:defRPr b="1" sz="28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   TH17 defects?</a:t>
              </a:r>
              <a:r>
                <a:rPr b="0">
                  <a:solidFill>
                    <a:srgbClr val="000000"/>
                  </a:solidFill>
                </a:rPr>
                <a:t>	</a:t>
              </a:r>
            </a:p>
          </p:txBody>
        </p:sp>
      </p:grpSp>
      <p:sp>
        <p:nvSpPr>
          <p:cNvPr id="640" name="Freccia a destra 18"/>
          <p:cNvSpPr/>
          <p:nvPr/>
        </p:nvSpPr>
        <p:spPr>
          <a:xfrm rot="2682729">
            <a:off x="3517612" y="2953669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1" name="Freccia a destra 19"/>
          <p:cNvSpPr/>
          <p:nvPr/>
        </p:nvSpPr>
        <p:spPr>
          <a:xfrm rot="20558588">
            <a:off x="3416558" y="3736968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2" name="Freccia a destra 20"/>
          <p:cNvSpPr/>
          <p:nvPr/>
        </p:nvSpPr>
        <p:spPr>
          <a:xfrm rot="12091680">
            <a:off x="5284911" y="3770707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3" name="Freccia a destra 21"/>
          <p:cNvSpPr/>
          <p:nvPr/>
        </p:nvSpPr>
        <p:spPr>
          <a:xfrm rot="7551567">
            <a:off x="5124358" y="2620959"/>
            <a:ext cx="690377" cy="4846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4" name="CasellaDiTesto 22"/>
          <p:cNvSpPr txBox="1"/>
          <p:nvPr/>
        </p:nvSpPr>
        <p:spPr>
          <a:xfrm>
            <a:off x="4321978" y="3210291"/>
            <a:ext cx="813753" cy="85026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CD</a:t>
            </a:r>
          </a:p>
        </p:txBody>
      </p:sp>
      <p:grpSp>
        <p:nvGrpSpPr>
          <p:cNvPr id="648" name="Gruppo 31"/>
          <p:cNvGrpSpPr/>
          <p:nvPr/>
        </p:nvGrpSpPr>
        <p:grpSpPr>
          <a:xfrm>
            <a:off x="4465994" y="4239648"/>
            <a:ext cx="4570503" cy="2218079"/>
            <a:chOff x="0" y="0"/>
            <a:chExt cx="4570502" cy="2218077"/>
          </a:xfrm>
        </p:grpSpPr>
        <p:sp>
          <p:nvSpPr>
            <p:cNvPr id="645" name="Ovale 28"/>
            <p:cNvSpPr/>
            <p:nvPr/>
          </p:nvSpPr>
          <p:spPr>
            <a:xfrm>
              <a:off x="-1" y="0"/>
              <a:ext cx="4570504" cy="2218078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46" name="CasellaDiTesto 29"/>
            <p:cNvSpPr txBox="1"/>
            <p:nvPr/>
          </p:nvSpPr>
          <p:spPr>
            <a:xfrm>
              <a:off x="475598" y="22405"/>
              <a:ext cx="3761741" cy="20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Weak primary</a:t>
              </a:r>
            </a:p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inflammatory response</a:t>
              </a:r>
            </a:p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  </a:t>
              </a:r>
              <a:r>
                <a:rPr>
                  <a:solidFill>
                    <a:srgbClr val="FF0000"/>
                  </a:solidFill>
                </a:rPr>
                <a:t>chronic inflammation</a:t>
              </a:r>
              <a:r>
                <a:rPr b="0"/>
                <a:t>	</a:t>
              </a:r>
            </a:p>
          </p:txBody>
        </p:sp>
        <p:sp>
          <p:nvSpPr>
            <p:cNvPr id="647" name="Freccia a destra 1"/>
            <p:cNvSpPr/>
            <p:nvPr/>
          </p:nvSpPr>
          <p:spPr>
            <a:xfrm rot="5400000">
              <a:off x="2049562" y="1024018"/>
              <a:ext cx="536479" cy="4846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653" name="Gruppo 8"/>
          <p:cNvGrpSpPr/>
          <p:nvPr/>
        </p:nvGrpSpPr>
        <p:grpSpPr>
          <a:xfrm>
            <a:off x="5825840" y="3068959"/>
            <a:ext cx="2678302" cy="898915"/>
            <a:chOff x="0" y="0"/>
            <a:chExt cx="2678301" cy="898914"/>
          </a:xfrm>
        </p:grpSpPr>
        <p:grpSp>
          <p:nvGrpSpPr>
            <p:cNvPr id="651" name="Gruppo 7"/>
            <p:cNvGrpSpPr/>
            <p:nvPr/>
          </p:nvGrpSpPr>
          <p:grpSpPr>
            <a:xfrm>
              <a:off x="976099" y="-1"/>
              <a:ext cx="1702203" cy="898916"/>
              <a:chOff x="0" y="0"/>
              <a:chExt cx="1702201" cy="898914"/>
            </a:xfrm>
          </p:grpSpPr>
          <p:sp>
            <p:nvSpPr>
              <p:cNvPr id="649" name="Ovale 11"/>
              <p:cNvSpPr/>
              <p:nvPr/>
            </p:nvSpPr>
            <p:spPr>
              <a:xfrm>
                <a:off x="0" y="-1"/>
                <a:ext cx="1702202" cy="898916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rgbClr val="0B519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0" name="CasellaDiTesto 12"/>
              <p:cNvSpPr txBox="1"/>
              <p:nvPr/>
            </p:nvSpPr>
            <p:spPr>
              <a:xfrm>
                <a:off x="93899" y="106826"/>
                <a:ext cx="1407386" cy="586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32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Genetic </a:t>
                </a:r>
              </a:p>
            </p:txBody>
          </p:sp>
        </p:grpSp>
        <p:sp>
          <p:nvSpPr>
            <p:cNvPr id="652" name="Freccia a destra 23"/>
            <p:cNvSpPr/>
            <p:nvPr/>
          </p:nvSpPr>
          <p:spPr>
            <a:xfrm rot="10800000">
              <a:off x="0" y="235448"/>
              <a:ext cx="690377" cy="4846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1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3" grpId="1"/>
      <p:bldP build="whole" bldLvl="1" animBg="1" rev="0" advAuto="0" spid="629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egnaposto contenuto 2"/>
          <p:cNvSpPr txBox="1"/>
          <p:nvPr>
            <p:ph type="body" sz="half" idx="1"/>
          </p:nvPr>
        </p:nvSpPr>
        <p:spPr>
          <a:xfrm>
            <a:off x="467543" y="1916832"/>
            <a:ext cx="8229601" cy="2592289"/>
          </a:xfrm>
          <a:prstGeom prst="rect">
            <a:avLst/>
          </a:prstGeom>
          <a:solidFill>
            <a:srgbClr val="B3EAF2"/>
          </a:solidFill>
          <a:ln w="9525">
            <a:solidFill>
              <a:srgbClr val="002060"/>
            </a:solidFill>
            <a:round/>
          </a:ln>
        </p:spPr>
        <p:txBody>
          <a:bodyPr/>
          <a:lstStyle/>
          <a:p>
            <a:pPr marL="271576" indent="-271576" defTabSz="905255">
              <a:defRPr b="1" sz="2772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NOD2 </a:t>
            </a:r>
            <a:r>
              <a:rPr b="0"/>
              <a:t>(nucleotide oligomerization binding domain 2)</a:t>
            </a:r>
          </a:p>
          <a:p>
            <a:pPr marL="271576" indent="-271576" defTabSz="905255">
              <a:defRPr b="1" sz="2772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defTabSz="905255">
              <a:defRPr b="1" sz="2772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ATG16L1</a:t>
            </a:r>
            <a:r>
              <a:rPr b="0"/>
              <a:t> (autophagy-related 16–like-1)</a:t>
            </a:r>
            <a:endParaRPr b="0"/>
          </a:p>
          <a:p>
            <a:pPr marL="271576" indent="-271576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defTabSz="905255">
              <a:defRPr b="1" sz="2772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IRGM</a:t>
            </a:r>
            <a:r>
              <a:rPr b="0"/>
              <a:t> (immunity-related GTPase M)</a:t>
            </a:r>
          </a:p>
        </p:txBody>
      </p:sp>
      <p:grpSp>
        <p:nvGrpSpPr>
          <p:cNvPr id="658" name="Titolo 1"/>
          <p:cNvGrpSpPr/>
          <p:nvPr/>
        </p:nvGrpSpPr>
        <p:grpSpPr>
          <a:xfrm>
            <a:off x="72008" y="776095"/>
            <a:ext cx="9036496" cy="708689"/>
            <a:chOff x="0" y="0"/>
            <a:chExt cx="9036494" cy="708687"/>
          </a:xfrm>
        </p:grpSpPr>
        <p:sp>
          <p:nvSpPr>
            <p:cNvPr id="656" name="Rettangolo"/>
            <p:cNvSpPr/>
            <p:nvPr/>
          </p:nvSpPr>
          <p:spPr>
            <a:xfrm>
              <a:off x="0" y="0"/>
              <a:ext cx="9036496" cy="70868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b="1" sz="40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57" name="Genetics of CD: main genes involved"/>
            <p:cNvSpPr txBox="1"/>
            <p:nvPr/>
          </p:nvSpPr>
          <p:spPr>
            <a:xfrm>
              <a:off x="4763" y="50482"/>
              <a:ext cx="9026970" cy="653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rmAutofit fontScale="100000" lnSpcReduction="0"/>
            </a:bodyPr>
            <a:lstStyle>
              <a:lvl1pPr algn="ctr">
                <a:defRPr sz="40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Genetics of CD: main genes involved</a:t>
              </a:r>
            </a:p>
          </p:txBody>
        </p:sp>
      </p:grpSp>
      <p:sp>
        <p:nvSpPr>
          <p:cNvPr id="659" name="Connettore 1 4"/>
          <p:cNvSpPr/>
          <p:nvPr/>
        </p:nvSpPr>
        <p:spPr>
          <a:xfrm>
            <a:off x="827583" y="2420888"/>
            <a:ext cx="756084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0" name="CasellaDiTesto 1"/>
          <p:cNvSpPr txBox="1"/>
          <p:nvPr/>
        </p:nvSpPr>
        <p:spPr>
          <a:xfrm>
            <a:off x="225232" y="5054081"/>
            <a:ext cx="8693535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Both </a:t>
            </a:r>
            <a:r>
              <a:rPr b="1"/>
              <a:t>defects</a:t>
            </a:r>
            <a:r>
              <a:t> and </a:t>
            </a:r>
            <a:r>
              <a:rPr b="1"/>
              <a:t>hyperactivity</a:t>
            </a:r>
            <a:r>
              <a:t> of NOD2 are supposed to be involved in CD pathogenetic mechanisms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1"/>
      <p:bldP build="whole" bldLvl="1" animBg="1" rev="0" advAuto="0" spid="660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itolo 1"/>
          <p:cNvSpPr txBox="1"/>
          <p:nvPr>
            <p:ph type="title"/>
          </p:nvPr>
        </p:nvSpPr>
        <p:spPr>
          <a:xfrm>
            <a:off x="216024" y="116632"/>
            <a:ext cx="8748464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Summary of molecular interactions involved in the recognition of pathogens and/or   substances released by necrotic cells </a:t>
            </a:r>
          </a:p>
        </p:txBody>
      </p:sp>
      <p:sp>
        <p:nvSpPr>
          <p:cNvPr id="663" name="CasellaDiTesto 3"/>
          <p:cNvSpPr txBox="1"/>
          <p:nvPr/>
        </p:nvSpPr>
        <p:spPr>
          <a:xfrm>
            <a:off x="150587" y="2948751"/>
            <a:ext cx="3845349" cy="1218566"/>
          </a:xfrm>
          <a:prstGeom prst="rect">
            <a:avLst/>
          </a:prstGeom>
          <a:solidFill>
            <a:srgbClr val="75EFE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Pattern recognition receptors</a:t>
            </a:r>
            <a:r>
              <a:rPr b="1"/>
              <a:t> (PRRs)</a:t>
            </a:r>
          </a:p>
        </p:txBody>
      </p:sp>
      <p:sp>
        <p:nvSpPr>
          <p:cNvPr id="664" name="Freccia bidirezionale orizzontale 4"/>
          <p:cNvSpPr/>
          <p:nvPr/>
        </p:nvSpPr>
        <p:spPr>
          <a:xfrm rot="20520156">
            <a:off x="4170672" y="2897729"/>
            <a:ext cx="936105" cy="4154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5" name="Freccia bidirezionale orizzontale 5"/>
          <p:cNvSpPr/>
          <p:nvPr/>
        </p:nvSpPr>
        <p:spPr>
          <a:xfrm rot="880322">
            <a:off x="4223168" y="3900816"/>
            <a:ext cx="936105" cy="4154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6" name="CasellaDiTesto 6"/>
          <p:cNvSpPr txBox="1"/>
          <p:nvPr/>
        </p:nvSpPr>
        <p:spPr>
          <a:xfrm>
            <a:off x="5289901" y="3789040"/>
            <a:ext cx="3341294" cy="1434466"/>
          </a:xfrm>
          <a:prstGeom prst="rect">
            <a:avLst/>
          </a:prstGeom>
          <a:solidFill>
            <a:srgbClr val="FF00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Damage-associated molecular patterns  </a:t>
            </a:r>
            <a:r>
              <a:rPr b="1"/>
              <a:t>(DAMPs; allarmins)</a:t>
            </a:r>
          </a:p>
        </p:txBody>
      </p:sp>
      <p:sp>
        <p:nvSpPr>
          <p:cNvPr id="667" name="CasellaDiTesto 7"/>
          <p:cNvSpPr txBox="1"/>
          <p:nvPr/>
        </p:nvSpPr>
        <p:spPr>
          <a:xfrm>
            <a:off x="5289901" y="2060848"/>
            <a:ext cx="3269286" cy="1434466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Pathogen-associated molecular patterns </a:t>
            </a:r>
            <a:r>
              <a:rPr b="1"/>
              <a:t>(PAMPs)</a:t>
            </a:r>
          </a:p>
        </p:txBody>
      </p:sp>
      <p:sp>
        <p:nvSpPr>
          <p:cNvPr id="668" name="CasellaDiTesto 8"/>
          <p:cNvSpPr txBox="1"/>
          <p:nvPr/>
        </p:nvSpPr>
        <p:spPr>
          <a:xfrm>
            <a:off x="539551" y="4293096"/>
            <a:ext cx="3096346" cy="109156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Toll-like receptors (</a:t>
            </a:r>
            <a:r>
              <a:rPr b="1"/>
              <a:t>TLRs)</a:t>
            </a:r>
          </a:p>
        </p:txBody>
      </p:sp>
      <p:sp>
        <p:nvSpPr>
          <p:cNvPr id="669" name="CasellaDiTesto 10"/>
          <p:cNvSpPr txBox="1"/>
          <p:nvPr/>
        </p:nvSpPr>
        <p:spPr>
          <a:xfrm>
            <a:off x="323527" y="5445223"/>
            <a:ext cx="3530572" cy="109156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NOD-like receptors </a:t>
            </a:r>
            <a:r>
              <a:rPr b="1"/>
              <a:t>(NLRs)</a:t>
            </a:r>
          </a:p>
        </p:txBody>
      </p:sp>
      <p:sp>
        <p:nvSpPr>
          <p:cNvPr id="670" name="Rettangolo 11"/>
          <p:cNvSpPr/>
          <p:nvPr/>
        </p:nvSpPr>
        <p:spPr>
          <a:xfrm>
            <a:off x="107503" y="2852935"/>
            <a:ext cx="3991544" cy="3752522"/>
          </a:xfrm>
          <a:prstGeom prst="rect">
            <a:avLst/>
          </a:prstGeom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1" name="CasellaDiTesto 12"/>
          <p:cNvSpPr txBox="1"/>
          <p:nvPr/>
        </p:nvSpPr>
        <p:spPr>
          <a:xfrm>
            <a:off x="2843808" y="6093295"/>
            <a:ext cx="3269285" cy="659766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Inflammasome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1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itolo 1"/>
          <p:cNvSpPr txBox="1"/>
          <p:nvPr>
            <p:ph type="title"/>
          </p:nvPr>
        </p:nvSpPr>
        <p:spPr>
          <a:xfrm>
            <a:off x="1979711" y="44623"/>
            <a:ext cx="5112570" cy="7200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/>
          <a:lstStyle/>
          <a:p>
            <a:pPr algn="ctr">
              <a:defRPr sz="4500">
                <a:solidFill>
                  <a:srgbClr val="FF0000"/>
                </a:solidFill>
              </a:defRPr>
            </a:pPr>
            <a:r>
              <a:t>The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inflammasome</a:t>
            </a:r>
          </a:p>
        </p:txBody>
      </p:sp>
      <p:sp>
        <p:nvSpPr>
          <p:cNvPr id="674" name="Segnaposto contenuto 2"/>
          <p:cNvSpPr txBox="1"/>
          <p:nvPr>
            <p:ph type="body" idx="1"/>
          </p:nvPr>
        </p:nvSpPr>
        <p:spPr>
          <a:xfrm>
            <a:off x="30223" y="1124743"/>
            <a:ext cx="9036496" cy="4896546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574">
                <a:latin typeface="+mj-lt"/>
                <a:ea typeface="+mj-ea"/>
                <a:cs typeface="+mj-cs"/>
                <a:sym typeface="Calibri"/>
              </a:defRPr>
            </a:pPr>
            <a:r>
              <a:t>The inflammasome is a </a:t>
            </a:r>
            <a:r>
              <a:rPr b="1"/>
              <a:t>multimolecular complex </a:t>
            </a:r>
            <a:r>
              <a:t>(hexamers or heptamers) which serves as a platform for the maturation of inflammatory cytokines, such as 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IL-1β</a:t>
            </a:r>
            <a:r>
              <a:t> and </a:t>
            </a:r>
            <a:r>
              <a:rPr b="1"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IL-18</a:t>
            </a:r>
            <a:endParaRPr b="1">
              <a:effectLst>
                <a:outerShdw sx="100000" sy="100000" kx="0" ky="0" algn="b" rotWithShape="0" blurRad="37719" dist="37719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271576" indent="-271576" algn="just" defTabSz="905255">
              <a:defRPr sz="98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spcBef>
                <a:spcPts val="500"/>
              </a:spcBef>
              <a:defRPr sz="2376">
                <a:latin typeface="+mj-lt"/>
                <a:ea typeface="+mj-ea"/>
                <a:cs typeface="+mj-cs"/>
                <a:sym typeface="Calibri"/>
              </a:defRPr>
            </a:pPr>
            <a:r>
              <a:t>Most inflammasome complexes comprise:</a:t>
            </a:r>
          </a:p>
          <a:p>
            <a:pPr lvl="1" marL="633679" indent="-244419" algn="just" defTabSz="905255">
              <a:spcBef>
                <a:spcPts val="500"/>
              </a:spcBef>
              <a:buClr>
                <a:schemeClr val="accent1"/>
              </a:buClr>
              <a:defRPr sz="2376">
                <a:latin typeface="+mj-lt"/>
                <a:ea typeface="+mj-ea"/>
                <a:cs typeface="+mj-cs"/>
                <a:sym typeface="Calibri"/>
              </a:defRPr>
            </a:pPr>
            <a:r>
              <a:t>a nucleotide-binding and oligomerization domain-like (</a:t>
            </a:r>
            <a:r>
              <a:rPr b="1"/>
              <a:t>NOD-like</a:t>
            </a:r>
            <a:r>
              <a:t>) </a:t>
            </a:r>
            <a:r>
              <a:rPr b="1"/>
              <a:t>receptor</a:t>
            </a:r>
            <a:r>
              <a:t>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NLR</a:t>
            </a:r>
            <a:r>
              <a:t>)</a:t>
            </a:r>
          </a:p>
          <a:p>
            <a:pPr lvl="1" marL="633679" indent="-244419" algn="just" defTabSz="905255">
              <a:spcBef>
                <a:spcPts val="500"/>
              </a:spcBef>
              <a:buClr>
                <a:schemeClr val="accent1"/>
              </a:buClr>
              <a:defRPr sz="2376">
                <a:latin typeface="+mj-lt"/>
                <a:ea typeface="+mj-ea"/>
                <a:cs typeface="+mj-cs"/>
                <a:sym typeface="Calibri"/>
              </a:defRPr>
            </a:pPr>
            <a:r>
              <a:t>An </a:t>
            </a:r>
            <a:r>
              <a:rPr b="1"/>
              <a:t>apoptosis-associated protein</a:t>
            </a:r>
            <a:r>
              <a:t> containing a </a:t>
            </a:r>
            <a:r>
              <a:rPr b="1"/>
              <a:t>caspase recruitment domain </a:t>
            </a:r>
            <a:r>
              <a:t>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ASC</a:t>
            </a:r>
            <a:r>
              <a:t>) </a:t>
            </a:r>
          </a:p>
          <a:p>
            <a:pPr lvl="1" marL="633679" indent="-244419" algn="just" defTabSz="905255">
              <a:spcBef>
                <a:spcPts val="500"/>
              </a:spcBef>
              <a:buClr>
                <a:schemeClr val="accent1"/>
              </a:buClr>
              <a:defRPr b="1" sz="2475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procaspase-1</a:t>
            </a:r>
            <a:endParaRPr sz="2376"/>
          </a:p>
          <a:p>
            <a:pPr marL="271576" indent="-271576" algn="just" defTabSz="905255">
              <a:defRPr sz="1386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defRPr b="1" sz="2772">
                <a:latin typeface="+mj-lt"/>
                <a:ea typeface="+mj-ea"/>
                <a:cs typeface="+mj-cs"/>
                <a:sym typeface="Calibri"/>
              </a:defRPr>
            </a:pPr>
            <a:r>
              <a:t>NLRP3 </a:t>
            </a:r>
            <a:r>
              <a:rPr b="0"/>
              <a:t>is the best characterized NOD-LIKE RECEPTOR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olo 1"/>
          <p:cNvSpPr txBox="1"/>
          <p:nvPr>
            <p:ph type="title"/>
          </p:nvPr>
        </p:nvSpPr>
        <p:spPr>
          <a:xfrm>
            <a:off x="107503" y="44623"/>
            <a:ext cx="9001002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Inflammation</a:t>
            </a:r>
            <a:r>
              <a:rPr b="0">
                <a:solidFill>
                  <a:srgbClr val="04617B"/>
                </a:solidFill>
              </a:rPr>
              <a:t>: the </a:t>
            </a:r>
            <a:r>
              <a:t>seventh hallmark</a:t>
            </a:r>
            <a:r>
              <a:rPr b="0">
                <a:solidFill>
                  <a:srgbClr val="04617B"/>
                </a:solidFill>
              </a:rPr>
              <a:t> of cancer</a:t>
            </a:r>
          </a:p>
        </p:txBody>
      </p:sp>
      <p:grpSp>
        <p:nvGrpSpPr>
          <p:cNvPr id="384" name="Gruppo 7"/>
          <p:cNvGrpSpPr/>
          <p:nvPr/>
        </p:nvGrpSpPr>
        <p:grpSpPr>
          <a:xfrm>
            <a:off x="25399" y="836712"/>
            <a:ext cx="6562825" cy="5994244"/>
            <a:chOff x="0" y="0"/>
            <a:chExt cx="6562823" cy="5994243"/>
          </a:xfrm>
        </p:grpSpPr>
        <p:pic>
          <p:nvPicPr>
            <p:cNvPr id="382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50702" cy="5994244"/>
            </a:xfrm>
            <a:prstGeom prst="rect">
              <a:avLst/>
            </a:prstGeom>
            <a:ln w="19050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383" name="Rettangolo 6"/>
            <p:cNvSpPr/>
            <p:nvPr/>
          </p:nvSpPr>
          <p:spPr>
            <a:xfrm>
              <a:off x="4569639" y="2769244"/>
              <a:ext cx="1993185" cy="952499"/>
            </a:xfrm>
            <a:prstGeom prst="rect">
              <a:avLst/>
            </a:prstGeom>
            <a:noFill/>
            <a:ln w="381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85" name="CasellaDiTesto 5"/>
          <p:cNvSpPr txBox="1"/>
          <p:nvPr/>
        </p:nvSpPr>
        <p:spPr>
          <a:xfrm>
            <a:off x="4427983" y="2387495"/>
            <a:ext cx="4680522" cy="1132841"/>
          </a:xfrm>
          <a:prstGeom prst="rect">
            <a:avLst/>
          </a:prstGeom>
          <a:solidFill>
            <a:srgbClr val="C4E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Colotta F, et al. [</a:t>
            </a:r>
            <a:r>
              <a:rPr i="1"/>
              <a:t>Carcinogenesis, </a:t>
            </a:r>
            <a:r>
              <a:rPr b="1" i="1">
                <a:solidFill>
                  <a:srgbClr val="FF0000"/>
                </a:solidFill>
              </a:rPr>
              <a:t>2009</a:t>
            </a:r>
            <a:r>
              <a:t>]</a:t>
            </a:r>
          </a:p>
          <a:p>
            <a:pPr>
              <a:defRPr b="1" sz="2200">
                <a:latin typeface="+mj-lt"/>
                <a:ea typeface="+mj-ea"/>
                <a:cs typeface="+mj-cs"/>
                <a:sym typeface="Calibri"/>
              </a:defRPr>
            </a:pPr>
            <a:r>
              <a:t>Cancer-related inflammation, the seventh hallmark of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egnaposto contenuto 2"/>
          <p:cNvSpPr txBox="1"/>
          <p:nvPr>
            <p:ph type="body" idx="1"/>
          </p:nvPr>
        </p:nvSpPr>
        <p:spPr>
          <a:xfrm>
            <a:off x="107503" y="1196751"/>
            <a:ext cx="8928994" cy="5184578"/>
          </a:xfrm>
          <a:prstGeom prst="rect">
            <a:avLst/>
          </a:prstGeom>
        </p:spPr>
        <p:txBody>
          <a:bodyPr/>
          <a:lstStyle/>
          <a:p>
            <a:pPr marL="257860" indent="-257860" algn="just" defTabSz="859536"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The NLR family members, such as </a:t>
            </a:r>
            <a:r>
              <a:rPr b="1"/>
              <a:t>NLRP3</a:t>
            </a:r>
            <a:r>
              <a:t>, are emerging as </a:t>
            </a:r>
            <a:r>
              <a:rPr b="1"/>
              <a:t>important regulators of </a:t>
            </a:r>
            <a:r>
              <a:rPr b="1" sz="2538"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intestinal</a:t>
            </a:r>
            <a:r>
              <a:rPr b="1"/>
              <a:t> homeostasis</a:t>
            </a:r>
            <a:endParaRPr b="1"/>
          </a:p>
          <a:p>
            <a:pPr marL="257860" indent="-257860" algn="just" defTabSz="859536">
              <a:spcBef>
                <a:spcPts val="500"/>
              </a:spcBef>
              <a:defRPr sz="1504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Recent studies suggest that </a:t>
            </a:r>
            <a:r>
              <a:rPr b="1"/>
              <a:t>altered NLRP3 signaling</a:t>
            </a:r>
            <a:r>
              <a:t> in the gut </a:t>
            </a:r>
            <a:r>
              <a:rPr b="1"/>
              <a:t>contributes to CD </a:t>
            </a:r>
            <a:r>
              <a:t>by:</a:t>
            </a:r>
          </a:p>
          <a:p>
            <a:pPr lvl="1" marL="601675" indent="-232074" algn="just" defTabSz="859536">
              <a:spcBef>
                <a:spcPts val="500"/>
              </a:spcBef>
              <a:buClr>
                <a:schemeClr val="accent1"/>
              </a:buClr>
              <a:defRPr b="1" sz="2444"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increasing permeability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across the epithelial barrier</a:t>
            </a:r>
            <a:endParaRPr sz="2256"/>
          </a:p>
          <a:p>
            <a:pPr lvl="1" marL="601675" indent="-232074" algn="just" defTabSz="859536">
              <a:spcBef>
                <a:spcPts val="500"/>
              </a:spcBef>
              <a:buClr>
                <a:schemeClr val="accent1"/>
              </a:buClr>
              <a:defRPr b="1" sz="2444"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inducing</a:t>
            </a:r>
            <a:r>
              <a:rPr b="0"/>
              <a:t> </a:t>
            </a:r>
            <a:r>
              <a:t>detrimental immune responses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against invading commensals</a:t>
            </a:r>
            <a:endParaRPr sz="2256"/>
          </a:p>
          <a:p>
            <a:pPr marL="257860" indent="-257860" algn="just" defTabSz="859536">
              <a:spcBef>
                <a:spcPts val="500"/>
              </a:spcBef>
              <a:defRPr sz="93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b="1" sz="2444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Increased</a:t>
            </a:r>
            <a:r>
              <a:rPr b="0">
                <a:solidFill>
                  <a:srgbClr val="000000"/>
                </a:solidFill>
              </a:rPr>
              <a:t> levels of </a:t>
            </a:r>
            <a:r>
              <a:rPr>
                <a:solidFill>
                  <a:srgbClr val="000000"/>
                </a:solidFill>
              </a:rPr>
              <a:t>proinflammatory cytokines</a:t>
            </a:r>
            <a:r>
              <a:rPr b="0">
                <a:solidFill>
                  <a:srgbClr val="000000"/>
                </a:solidFill>
              </a:rPr>
              <a:t> (IL-1</a:t>
            </a:r>
            <a:r>
              <a:rPr b="0">
                <a:solidFill>
                  <a:srgbClr val="000000"/>
                </a:solidFill>
              </a:rPr>
              <a:t>β</a:t>
            </a:r>
            <a:r>
              <a:rPr b="0">
                <a:solidFill>
                  <a:srgbClr val="000000"/>
                </a:solidFill>
              </a:rPr>
              <a:t>, IL-18, TNF) are </a:t>
            </a:r>
            <a:r>
              <a:rPr>
                <a:solidFill>
                  <a:srgbClr val="000000"/>
                </a:solidFill>
              </a:rPr>
              <a:t>detected in active CD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0000"/>
                </a:solidFill>
              </a:rPr>
              <a:t>correlate with the severity of inflammation</a:t>
            </a:r>
            <a:r>
              <a:rPr b="0">
                <a:solidFill>
                  <a:srgbClr val="000000"/>
                </a:solidFill>
              </a:rPr>
              <a:t>, indicating that these cytokines may play a key role in the development of the disease</a:t>
            </a:r>
          </a:p>
        </p:txBody>
      </p:sp>
      <p:sp>
        <p:nvSpPr>
          <p:cNvPr id="677" name="Titolo 1"/>
          <p:cNvSpPr txBox="1"/>
          <p:nvPr>
            <p:ph type="title"/>
          </p:nvPr>
        </p:nvSpPr>
        <p:spPr>
          <a:xfrm>
            <a:off x="1763688" y="188639"/>
            <a:ext cx="5400600" cy="64807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Inflammasome and CD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6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itolo 1"/>
          <p:cNvSpPr txBox="1"/>
          <p:nvPr>
            <p:ph type="title"/>
          </p:nvPr>
        </p:nvSpPr>
        <p:spPr>
          <a:xfrm>
            <a:off x="107504" y="44623"/>
            <a:ext cx="8964488" cy="64807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 simplified model of </a:t>
            </a:r>
            <a:r>
              <a:rPr b="1"/>
              <a:t>the inflammasome </a:t>
            </a:r>
          </a:p>
        </p:txBody>
      </p:sp>
      <p:pic>
        <p:nvPicPr>
          <p:cNvPr id="68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696" y="764704"/>
            <a:ext cx="5328593" cy="3798138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681" name="CasellaDiTesto 2"/>
          <p:cNvSpPr txBox="1"/>
          <p:nvPr/>
        </p:nvSpPr>
        <p:spPr>
          <a:xfrm>
            <a:off x="81216" y="4581128"/>
            <a:ext cx="8945056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200">
                <a:latin typeface="+mj-lt"/>
                <a:ea typeface="+mj-ea"/>
                <a:cs typeface="+mj-cs"/>
                <a:sym typeface="Calibri"/>
              </a:defRPr>
            </a:pPr>
            <a:r>
              <a:t>Simplified diagram of inflammasome signaling pathways</a:t>
            </a:r>
            <a:r>
              <a:rPr b="0"/>
              <a:t>. NLRP3 in the cytosol of </a:t>
            </a:r>
            <a:r>
              <a:rPr u="sng">
                <a:solidFill>
                  <a:srgbClr val="FF0000"/>
                </a:solidFill>
              </a:rPr>
              <a:t>intestinal epithelial cells</a:t>
            </a:r>
            <a:r>
              <a:rPr b="0"/>
              <a:t>, as a part of a multiprotein complex, recognizes PAMPs (from </a:t>
            </a:r>
            <a:r>
              <a:rPr>
                <a:solidFill>
                  <a:srgbClr val="FF0000"/>
                </a:solidFill>
              </a:rPr>
              <a:t>enteric</a:t>
            </a:r>
            <a:r>
              <a:t> microbiota</a:t>
            </a:r>
            <a:r>
              <a:rPr b="0"/>
              <a:t>) and, possibly, DAMPs (from </a:t>
            </a:r>
            <a:r>
              <a:t>injured intestine</a:t>
            </a:r>
            <a:r>
              <a:rPr b="0"/>
              <a:t>). The activation of caspase-1 whitin this complex mediates the subsequent </a:t>
            </a:r>
            <a:r>
              <a:t>activation of proinflammatory cytokines, such as IL-1</a:t>
            </a:r>
            <a:r>
              <a:t>β</a:t>
            </a:r>
            <a:r>
              <a:t> and IL-18</a:t>
            </a:r>
          </a:p>
        </p:txBody>
      </p:sp>
      <p:pic>
        <p:nvPicPr>
          <p:cNvPr id="68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1919" y="1628799"/>
            <a:ext cx="288033" cy="288034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CasellaDiTesto 5"/>
          <p:cNvSpPr txBox="1"/>
          <p:nvPr/>
        </p:nvSpPr>
        <p:spPr>
          <a:xfrm>
            <a:off x="4283967" y="1414499"/>
            <a:ext cx="648073" cy="2628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1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DAMPs</a:t>
            </a:r>
          </a:p>
        </p:txBody>
      </p:sp>
      <p:sp>
        <p:nvSpPr>
          <p:cNvPr id="684" name="Ovale 6"/>
          <p:cNvSpPr/>
          <p:nvPr/>
        </p:nvSpPr>
        <p:spPr>
          <a:xfrm>
            <a:off x="5076056" y="1628799"/>
            <a:ext cx="72009" cy="720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5" name="Connettore 2 8"/>
          <p:cNvSpPr/>
          <p:nvPr/>
        </p:nvSpPr>
        <p:spPr>
          <a:xfrm>
            <a:off x="4355975" y="1700808"/>
            <a:ext cx="648073" cy="1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86" name="Ovale 11"/>
          <p:cNvSpPr/>
          <p:nvPr/>
        </p:nvSpPr>
        <p:spPr>
          <a:xfrm>
            <a:off x="4211959" y="1700808"/>
            <a:ext cx="72009" cy="7200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7" name="Ovale 12"/>
          <p:cNvSpPr/>
          <p:nvPr/>
        </p:nvSpPr>
        <p:spPr>
          <a:xfrm>
            <a:off x="4355975" y="1772816"/>
            <a:ext cx="72009" cy="7200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Freccia a destra 5"/>
          <p:cNvSpPr/>
          <p:nvPr/>
        </p:nvSpPr>
        <p:spPr>
          <a:xfrm>
            <a:off x="4355975" y="3032955"/>
            <a:ext cx="200144" cy="1800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333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0" name="Titolo 1"/>
          <p:cNvSpPr txBox="1"/>
          <p:nvPr>
            <p:ph type="title"/>
          </p:nvPr>
        </p:nvSpPr>
        <p:spPr>
          <a:xfrm>
            <a:off x="107504" y="44623"/>
            <a:ext cx="8964488" cy="64807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31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NOD2: regulator of inflammation in health and disease</a:t>
            </a:r>
          </a:p>
        </p:txBody>
      </p:sp>
      <p:pic>
        <p:nvPicPr>
          <p:cNvPr id="6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329" y="764704"/>
            <a:ext cx="7745103" cy="5976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92" name="CasellaDiTesto 3"/>
          <p:cNvSpPr txBox="1"/>
          <p:nvPr/>
        </p:nvSpPr>
        <p:spPr>
          <a:xfrm>
            <a:off x="2263080" y="6381327"/>
            <a:ext cx="4250560" cy="45656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3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Descriptive legend in the next slide</a:t>
            </a:r>
          </a:p>
        </p:txBody>
      </p:sp>
      <p:sp>
        <p:nvSpPr>
          <p:cNvPr id="693" name="Rettangolo 4"/>
          <p:cNvSpPr/>
          <p:nvPr/>
        </p:nvSpPr>
        <p:spPr>
          <a:xfrm>
            <a:off x="2116488" y="764704"/>
            <a:ext cx="1015353" cy="432049"/>
          </a:xfrm>
          <a:prstGeom prst="rect">
            <a:avLst/>
          </a:prstGeom>
          <a:ln w="57150">
            <a:solidFill>
              <a:srgbClr val="32FA6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4" name="Rettangolo 6"/>
          <p:cNvSpPr/>
          <p:nvPr/>
        </p:nvSpPr>
        <p:spPr>
          <a:xfrm>
            <a:off x="6228184" y="764704"/>
            <a:ext cx="1080121" cy="43204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5" name="Rettangolo 7"/>
          <p:cNvSpPr/>
          <p:nvPr/>
        </p:nvSpPr>
        <p:spPr>
          <a:xfrm>
            <a:off x="3709048" y="2780927"/>
            <a:ext cx="718937" cy="504057"/>
          </a:xfrm>
          <a:prstGeom prst="rect">
            <a:avLst/>
          </a:prstGeom>
          <a:ln w="57150">
            <a:solidFill>
              <a:srgbClr val="32FA6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6" name="Rettangolo 8"/>
          <p:cNvSpPr/>
          <p:nvPr/>
        </p:nvSpPr>
        <p:spPr>
          <a:xfrm>
            <a:off x="7164288" y="3933056"/>
            <a:ext cx="1008113" cy="28803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7" name="Rettangolo 9"/>
          <p:cNvSpPr/>
          <p:nvPr/>
        </p:nvSpPr>
        <p:spPr>
          <a:xfrm>
            <a:off x="5436096" y="3212975"/>
            <a:ext cx="1008113" cy="50405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8" name="CasellaDiTesto 10"/>
          <p:cNvSpPr txBox="1"/>
          <p:nvPr/>
        </p:nvSpPr>
        <p:spPr>
          <a:xfrm>
            <a:off x="4427983" y="5201323"/>
            <a:ext cx="4032450" cy="1129666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Defective NOD2 promotes compensatory immune activation  leading to chronic inflammation</a:t>
            </a:r>
          </a:p>
        </p:txBody>
      </p:sp>
      <p:sp>
        <p:nvSpPr>
          <p:cNvPr id="699" name="Rettangolo 2"/>
          <p:cNvSpPr/>
          <p:nvPr/>
        </p:nvSpPr>
        <p:spPr>
          <a:xfrm>
            <a:off x="4427983" y="692695"/>
            <a:ext cx="4032450" cy="5688634"/>
          </a:xfrm>
          <a:prstGeom prst="rect">
            <a:avLst/>
          </a:prstGeom>
          <a:solidFill>
            <a:srgbClr val="F0FDFE"/>
          </a:solidFill>
          <a:ln w="25400">
            <a:solidFill>
              <a:srgbClr val="C4E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9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egnaposto contenuto 2"/>
          <p:cNvSpPr txBox="1"/>
          <p:nvPr>
            <p:ph type="body" idx="1"/>
          </p:nvPr>
        </p:nvSpPr>
        <p:spPr>
          <a:xfrm>
            <a:off x="107503" y="836711"/>
            <a:ext cx="8928994" cy="590465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NOD2 has a key role in intestinal homeostasis by detecting PAMPs that is released from the gut microbiota and by </a:t>
            </a:r>
            <a:r>
              <a:rPr b="1"/>
              <a:t>driving a physiological </a:t>
            </a:r>
            <a:r>
              <a:rPr b="1" sz="2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protective</a:t>
            </a:r>
            <a:r>
              <a:rPr b="1"/>
              <a:t> inflammatory program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80000"/>
              </a:lnSpc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This programme includes the </a:t>
            </a:r>
            <a:r>
              <a:rPr b="1"/>
              <a:t>production of antimicrobial peptides and mucin</a:t>
            </a:r>
            <a:r>
              <a:t>, which restrain the microbiota and maintain a physical distance between the microorganisms and the gut epithelial cells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80000"/>
              </a:lnSpc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In </a:t>
            </a:r>
            <a:r>
              <a:rPr sz="27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CD associated with NOD2 mutations</a:t>
            </a:r>
            <a:r>
              <a:t>, some </a:t>
            </a:r>
            <a:r>
              <a:rPr b="1"/>
              <a:t>perturbation</a:t>
            </a:r>
            <a:r>
              <a:t> (e.g., infections) </a:t>
            </a:r>
            <a:r>
              <a:rPr b="1"/>
              <a:t>alters the </a:t>
            </a:r>
            <a:r>
              <a:rPr b="1">
                <a:solidFill>
                  <a:srgbClr val="FF0000"/>
                </a:solidFill>
              </a:rPr>
              <a:t>protective</a:t>
            </a:r>
            <a:r>
              <a:rPr b="1"/>
              <a:t> inflammatory programme</a:t>
            </a:r>
            <a:r>
              <a:t> and leads to a breakdown in the intestinal barrier and potentially to </a:t>
            </a:r>
            <a:r>
              <a:rPr b="1"/>
              <a:t>dysbiosis</a:t>
            </a:r>
            <a:r>
              <a:t> (alterations in the bowel flora and its activities)</a:t>
            </a:r>
          </a:p>
          <a:p>
            <a:pPr marL="0" indent="0" algn="just">
              <a:lnSpc>
                <a:spcPct val="80000"/>
              </a:lnSpc>
              <a:spcBef>
                <a:spcPts val="200"/>
              </a:spcBef>
              <a:buSzTx/>
              <a:buFont typeface="Wingdings 2"/>
              <a:buNone/>
              <a:defRPr sz="1100"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endParaRPr sz="1200"/>
          </a:p>
          <a:p>
            <a:pPr algn="just">
              <a:lnSpc>
                <a:spcPct val="80000"/>
              </a:lnSpc>
              <a:defRPr sz="2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Compensatory immune activation</a:t>
            </a:r>
            <a:r>
              <a:rPr sz="2400">
                <a:solidFill>
                  <a:srgbClr val="000000"/>
                </a:solidFill>
              </a:rPr>
              <a:t> through other pathways then drives </a:t>
            </a:r>
            <a:r>
              <a:rPr b="1" sz="2400">
                <a:solidFill>
                  <a:srgbClr val="000000"/>
                </a:solidFill>
              </a:rPr>
              <a:t>chronic inflammation</a:t>
            </a:r>
            <a:endParaRPr sz="2400"/>
          </a:p>
          <a:p>
            <a:pPr algn="just">
              <a:lnSpc>
                <a:spcPct val="80000"/>
              </a:lnSpc>
              <a:spcBef>
                <a:spcPts val="500"/>
              </a:spcBef>
              <a:defRPr b="1"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80000"/>
              </a:lnSpc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Molecular linkage analyses of affected families have identified </a:t>
            </a:r>
            <a:r>
              <a:rPr b="1"/>
              <a:t>NOD2</a:t>
            </a:r>
            <a:r>
              <a:t> as a </a:t>
            </a:r>
            <a:r>
              <a:rPr b="1"/>
              <a:t>susceptibility gene in CD</a:t>
            </a:r>
          </a:p>
        </p:txBody>
      </p:sp>
      <p:sp>
        <p:nvSpPr>
          <p:cNvPr id="702" name="Titolo 1"/>
          <p:cNvSpPr txBox="1"/>
          <p:nvPr>
            <p:ph type="title"/>
          </p:nvPr>
        </p:nvSpPr>
        <p:spPr>
          <a:xfrm>
            <a:off x="72008" y="44623"/>
            <a:ext cx="8964488" cy="64807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31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NOD2: regulator of inflammation in health and disease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1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egnaposto contenuto 2"/>
          <p:cNvSpPr txBox="1"/>
          <p:nvPr>
            <p:ph type="body" idx="1"/>
          </p:nvPr>
        </p:nvSpPr>
        <p:spPr>
          <a:xfrm>
            <a:off x="28599" y="1052736"/>
            <a:ext cx="9115402" cy="5400600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Whatever the mechanism by which NOD</a:t>
            </a:r>
            <a:r>
              <a:rPr sz="1960"/>
              <a:t>2</a:t>
            </a:r>
            <a:r>
              <a:t> polymorphisms contribute to the pathogenesis of CD, it should be recognized that the </a:t>
            </a:r>
            <a:r>
              <a:rPr b="1"/>
              <a:t>disease develops in </a:t>
            </a:r>
            <a:r>
              <a:rPr b="1" sz="2744" u="sng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less than 10% </a:t>
            </a:r>
            <a:r>
              <a:rPr b="1"/>
              <a:t>of persons carrying NOD</a:t>
            </a:r>
            <a:r>
              <a:rPr b="1" sz="1960"/>
              <a:t>2</a:t>
            </a:r>
            <a:r>
              <a:rPr b="1"/>
              <a:t> mutations</a:t>
            </a:r>
            <a:r>
              <a:t> and </a:t>
            </a:r>
            <a:r>
              <a:rPr b="1"/>
              <a:t>NOD</a:t>
            </a:r>
            <a:r>
              <a:rPr b="1" sz="1960"/>
              <a:t>2</a:t>
            </a:r>
            <a:r>
              <a:rPr b="1"/>
              <a:t> mutations are uncommon </a:t>
            </a:r>
            <a:r>
              <a:t>in African and Asian patients with CD</a:t>
            </a: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Two recently identified CD–related genes (and proteins) of particular interest are linked to </a:t>
            </a:r>
            <a:r>
              <a:rPr b="1" sz="2744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autophagy</a:t>
            </a:r>
            <a:r>
              <a:t>:</a:t>
            </a:r>
          </a:p>
          <a:p>
            <a:pPr lvl="1" marL="627278" indent="-241950" algn="just" defTabSz="896111">
              <a:buClr>
                <a:schemeClr val="accent1"/>
              </a:buClr>
              <a:defRPr b="1" sz="2548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ATG16L1</a:t>
            </a:r>
            <a:r>
              <a:rPr b="0">
                <a:solidFill>
                  <a:srgbClr val="000000"/>
                </a:solidFill>
              </a:rPr>
              <a:t> (autophagy-related 16–like-1), a </a:t>
            </a:r>
            <a:r>
              <a:rPr>
                <a:solidFill>
                  <a:srgbClr val="000000"/>
                </a:solidFill>
              </a:rPr>
              <a:t>part of the autophagosome pathway</a:t>
            </a:r>
            <a:r>
              <a:rPr b="0">
                <a:solidFill>
                  <a:srgbClr val="000000"/>
                </a:solidFill>
              </a:rPr>
              <a:t> that is </a:t>
            </a:r>
            <a:r>
              <a:rPr>
                <a:solidFill>
                  <a:srgbClr val="000000"/>
                </a:solidFill>
              </a:rPr>
              <a:t>critical to host cell responses to intracellular bacteria</a:t>
            </a:r>
            <a:r>
              <a:rPr b="0">
                <a:solidFill>
                  <a:srgbClr val="000000"/>
                </a:solidFill>
              </a:rPr>
              <a:t>;</a:t>
            </a:r>
            <a:endParaRPr sz="2352"/>
          </a:p>
          <a:p>
            <a:pPr lvl="1" marL="627278" indent="-241950" algn="just" defTabSz="896111">
              <a:buClr>
                <a:schemeClr val="accent1"/>
              </a:buClr>
              <a:defRPr b="1" sz="2548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IRGM</a:t>
            </a:r>
            <a:r>
              <a:rPr b="0">
                <a:solidFill>
                  <a:srgbClr val="000000"/>
                </a:solidFill>
              </a:rPr>
              <a:t> (immunity-related GTPase M), also </a:t>
            </a:r>
            <a:r>
              <a:rPr>
                <a:solidFill>
                  <a:srgbClr val="000000"/>
                </a:solidFill>
              </a:rPr>
              <a:t>involved in autophagy and clearance of intracellular bacteria</a:t>
            </a:r>
          </a:p>
        </p:txBody>
      </p:sp>
      <p:sp>
        <p:nvSpPr>
          <p:cNvPr id="705" name="Titolo 1"/>
          <p:cNvSpPr txBox="1"/>
          <p:nvPr>
            <p:ph type="title"/>
          </p:nvPr>
        </p:nvSpPr>
        <p:spPr>
          <a:xfrm>
            <a:off x="2483767" y="116631"/>
            <a:ext cx="3672409" cy="7200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Genetics</a:t>
            </a:r>
            <a:r>
              <a:rPr b="0"/>
              <a:t> of CD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4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itolo 1"/>
          <p:cNvSpPr txBox="1"/>
          <p:nvPr>
            <p:ph type="title"/>
          </p:nvPr>
        </p:nvSpPr>
        <p:spPr>
          <a:xfrm>
            <a:off x="72008" y="560072"/>
            <a:ext cx="9036496" cy="708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/>
          <a:lstStyle/>
          <a:p>
            <a:pPr algn="ctr">
              <a:defRPr sz="4000">
                <a:solidFill>
                  <a:srgbClr val="FF0000"/>
                </a:solidFill>
              </a:defRPr>
            </a:pPr>
            <a:r>
              <a:t>Genetics of CD: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NOD</a:t>
            </a:r>
            <a:r>
              <a: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, ATG16L1, IRGM</a:t>
            </a:r>
          </a:p>
        </p:txBody>
      </p:sp>
      <p:sp>
        <p:nvSpPr>
          <p:cNvPr id="708" name="Segnaposto contenuto 2"/>
          <p:cNvSpPr txBox="1"/>
          <p:nvPr>
            <p:ph type="body" idx="1"/>
          </p:nvPr>
        </p:nvSpPr>
        <p:spPr>
          <a:xfrm>
            <a:off x="35496" y="1484783"/>
            <a:ext cx="9036496" cy="4968554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NOD2, ATG16L1, and IRGM are expressed in multiple cell types, and their </a:t>
            </a:r>
            <a:r>
              <a:rPr b="1"/>
              <a:t>precise</a:t>
            </a:r>
            <a:r>
              <a:t> roles in the pathogenesis of CD disease are increasingly clear</a:t>
            </a: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Like NOD2, </a:t>
            </a:r>
            <a:r>
              <a:rPr b="1"/>
              <a:t>ATG16L1 and IRGM </a:t>
            </a:r>
            <a:r>
              <a:t>are </a:t>
            </a:r>
            <a:r>
              <a:rPr b="1"/>
              <a:t>related to recognition </a:t>
            </a:r>
            <a:r>
              <a:t>and response to </a:t>
            </a:r>
            <a:r>
              <a:rPr b="1"/>
              <a:t>intracellular pathogens</a:t>
            </a:r>
            <a:endParaRPr b="1"/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Both </a:t>
            </a:r>
            <a:r>
              <a:rPr b="1"/>
              <a:t>genetic data</a:t>
            </a:r>
            <a:r>
              <a:t> and </a:t>
            </a:r>
            <a:r>
              <a:rPr b="1"/>
              <a:t>novel functional insights</a:t>
            </a:r>
            <a:r>
              <a:t> argue for </a:t>
            </a:r>
            <a:r>
              <a:rPr b="1"/>
              <a:t>crosstalk of NOD2- and ATG16L1-pathways</a:t>
            </a:r>
            <a:r>
              <a:t> in the context of clearance of pathogens, such as cyto-invasive bacteria</a:t>
            </a: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Noteworthy, alterations of </a:t>
            </a:r>
            <a:r>
              <a:rPr b="1"/>
              <a:t>none</a:t>
            </a:r>
            <a:r>
              <a:t> of these genes are associated with UC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8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egnaposto contenuto 2"/>
          <p:cNvSpPr txBox="1"/>
          <p:nvPr>
            <p:ph type="body" idx="1"/>
          </p:nvPr>
        </p:nvSpPr>
        <p:spPr>
          <a:xfrm>
            <a:off x="35496" y="1584175"/>
            <a:ext cx="9036496" cy="4077074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 Autophagy is a </a:t>
            </a:r>
            <a:r>
              <a:rPr b="1"/>
              <a:t>cellular stress response </a:t>
            </a:r>
            <a:r>
              <a:t>that plays key roles in physiological processes, such as:</a:t>
            </a:r>
          </a:p>
          <a:p>
            <a:pPr algn="just"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 lvl="4" marL="1463039" indent="-210311" algn="just">
              <a:buClr>
                <a:schemeClr val="accent4"/>
              </a:buClr>
              <a:buChar char="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 adaptation to starvation</a:t>
            </a:r>
            <a:endParaRPr sz="2000"/>
          </a:p>
          <a:p>
            <a:pPr lvl="4" marL="1463039" indent="-210311" algn="just">
              <a:buClr>
                <a:schemeClr val="accent4"/>
              </a:buClr>
              <a:buChar char="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 degradation of aberrant proteins or organelles</a:t>
            </a:r>
            <a:endParaRPr sz="2000"/>
          </a:p>
          <a:p>
            <a:pPr lvl="4" marL="1463039" indent="-210311" algn="just">
              <a:buClr>
                <a:schemeClr val="accent4"/>
              </a:buClr>
              <a:buChar char="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 protein secretion</a:t>
            </a:r>
            <a:endParaRPr sz="2000"/>
          </a:p>
          <a:p>
            <a:pPr lvl="4" marL="1463039" indent="-210311" algn="just">
              <a:buClr>
                <a:schemeClr val="accent4"/>
              </a:buClr>
              <a:buChar char="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 anti-microbial defense</a:t>
            </a:r>
          </a:p>
        </p:txBody>
      </p:sp>
      <p:sp>
        <p:nvSpPr>
          <p:cNvPr id="711" name="Titolo 1"/>
          <p:cNvSpPr txBox="1"/>
          <p:nvPr>
            <p:ph type="title"/>
          </p:nvPr>
        </p:nvSpPr>
        <p:spPr>
          <a:xfrm>
            <a:off x="2339751" y="476672"/>
            <a:ext cx="4248474" cy="864097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b="1" sz="4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Autophagy</a:t>
            </a:r>
          </a:p>
        </p:txBody>
      </p:sp>
      <p:sp>
        <p:nvSpPr>
          <p:cNvPr id="712" name="Freccia a destra 1"/>
          <p:cNvSpPr/>
          <p:nvPr/>
        </p:nvSpPr>
        <p:spPr>
          <a:xfrm rot="10800000">
            <a:off x="5004048" y="4653136"/>
            <a:ext cx="648072" cy="3600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2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asellaDiTesto 2"/>
          <p:cNvSpPr txBox="1"/>
          <p:nvPr/>
        </p:nvSpPr>
        <p:spPr>
          <a:xfrm>
            <a:off x="153223" y="4098845"/>
            <a:ext cx="8837553" cy="273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t>Autophagy begins with the </a:t>
            </a:r>
            <a:r>
              <a:rPr b="1"/>
              <a:t>formation of the phagophore</a:t>
            </a:r>
            <a:r>
              <a:t> or isolation membrane (</a:t>
            </a:r>
            <a:r>
              <a:rPr b="1"/>
              <a:t>vesicle nucleation step</a:t>
            </a:r>
            <a:r>
              <a:t>). Expansion of the phagophore leads to </a:t>
            </a:r>
            <a:r>
              <a:rPr b="1"/>
              <a:t>autophagosome</a:t>
            </a:r>
            <a:r>
              <a:t> (</a:t>
            </a:r>
            <a:r>
              <a:rPr b="1"/>
              <a:t>vesicle elongation</a:t>
            </a:r>
            <a:r>
              <a:t>). The</a:t>
            </a:r>
            <a:r>
              <a:rPr b="1">
                <a:solidFill>
                  <a:srgbClr val="FF0000"/>
                </a:solidFill>
              </a:rPr>
              <a:t> autophagosome can engulf</a:t>
            </a:r>
            <a:r>
              <a:t> bulk cytoplasm, including entire organelles, or foreign cargos (e.g. </a:t>
            </a:r>
            <a:r>
              <a:rPr b="1">
                <a:solidFill>
                  <a:srgbClr val="FF0000"/>
                </a:solidFill>
              </a:rPr>
              <a:t>microbes</a:t>
            </a:r>
            <a:r>
              <a:t>).</a:t>
            </a:r>
          </a:p>
          <a:p>
            <a:pPr algn="just"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t>When the outer membrane of the </a:t>
            </a:r>
            <a:r>
              <a:rPr b="1"/>
              <a:t>autophagosome fuses with a lysosome</a:t>
            </a:r>
            <a:r>
              <a:t> (</a:t>
            </a:r>
            <a:r>
              <a:rPr b="1"/>
              <a:t>docking and fusion steps</a:t>
            </a:r>
            <a:r>
              <a:t>), it forms an </a:t>
            </a:r>
            <a:r>
              <a:rPr b="1"/>
              <a:t>autophagolysosome</a:t>
            </a:r>
            <a:r>
              <a:t>. Finally, the sequestered material is degraded inside the autophagolysosome (vesicle breakdown and degradation) and possibly recycled</a:t>
            </a:r>
          </a:p>
        </p:txBody>
      </p:sp>
      <p:pic>
        <p:nvPicPr>
          <p:cNvPr id="7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529451"/>
            <a:ext cx="8928993" cy="3619630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718" name="Titolo 1"/>
          <p:cNvGrpSpPr/>
          <p:nvPr/>
        </p:nvGrpSpPr>
        <p:grpSpPr>
          <a:xfrm>
            <a:off x="457200" y="25394"/>
            <a:ext cx="8305800" cy="648074"/>
            <a:chOff x="0" y="0"/>
            <a:chExt cx="8305800" cy="648072"/>
          </a:xfrm>
        </p:grpSpPr>
        <p:sp>
          <p:nvSpPr>
            <p:cNvPr id="716" name="Rettangolo"/>
            <p:cNvSpPr/>
            <p:nvPr/>
          </p:nvSpPr>
          <p:spPr>
            <a:xfrm>
              <a:off x="0" y="-1"/>
              <a:ext cx="8305800" cy="64807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7" name="Schematic representation of autophagy"/>
            <p:cNvSpPr txBox="1"/>
            <p:nvPr/>
          </p:nvSpPr>
          <p:spPr>
            <a:xfrm>
              <a:off x="6350" y="52069"/>
              <a:ext cx="8293100" cy="589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defRPr sz="360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Schematic representation of autophagy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Titolo 1"/>
          <p:cNvSpPr txBox="1"/>
          <p:nvPr>
            <p:ph type="title"/>
          </p:nvPr>
        </p:nvSpPr>
        <p:spPr>
          <a:xfrm>
            <a:off x="755575" y="44623"/>
            <a:ext cx="7632850" cy="576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200">
                <a:solidFill>
                  <a:srgbClr val="FF0000"/>
                </a:solidFill>
              </a:defRPr>
            </a:lvl1pPr>
          </a:lstStyle>
          <a:p>
            <a:pPr/>
            <a:r>
              <a:t>Autophagy pathway: defects observed in CD</a:t>
            </a:r>
          </a:p>
        </p:txBody>
      </p:sp>
      <p:pic>
        <p:nvPicPr>
          <p:cNvPr id="72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3386" y="674760"/>
            <a:ext cx="6912768" cy="513050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722" name="CasellaDiTesto 3"/>
          <p:cNvSpPr txBox="1"/>
          <p:nvPr/>
        </p:nvSpPr>
        <p:spPr>
          <a:xfrm>
            <a:off x="9208" y="5733255"/>
            <a:ext cx="908907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000" u="sng">
                <a:latin typeface="+mj-lt"/>
                <a:ea typeface="+mj-ea"/>
                <a:cs typeface="+mj-cs"/>
                <a:sym typeface="Calibri"/>
              </a:defRPr>
            </a:pPr>
            <a:r>
              <a:t>Left</a:t>
            </a:r>
            <a:r>
              <a:rPr b="0" u="none"/>
              <a:t>: normal autophagy response: </a:t>
            </a:r>
            <a:r>
              <a:rPr u="none"/>
              <a:t>NOD2 recruits ATG16L1 to the plasma membrane</a:t>
            </a:r>
            <a:r>
              <a:rPr b="0" u="none"/>
              <a:t>, </a:t>
            </a:r>
            <a:r>
              <a:rPr u="none"/>
              <a:t>normal</a:t>
            </a:r>
            <a:r>
              <a:rPr b="0" u="none"/>
              <a:t> autophagosome formation. </a:t>
            </a:r>
            <a:r>
              <a:t>Right</a:t>
            </a:r>
            <a:r>
              <a:rPr b="0" u="none"/>
              <a:t>: </a:t>
            </a:r>
            <a:r>
              <a:rPr b="0" u="none">
                <a:solidFill>
                  <a:srgbClr val="FF0000"/>
                </a:solidFill>
              </a:rPr>
              <a:t>abnormal membrane localisation of mutated ATG16L1</a:t>
            </a:r>
            <a:r>
              <a:rPr b="0" u="none"/>
              <a:t> resulting in abnormal bacterial killing and defective </a:t>
            </a:r>
            <a:r>
              <a:rPr b="0" u="none"/>
              <a:t>antigen presentation</a:t>
            </a:r>
          </a:p>
        </p:txBody>
      </p:sp>
      <p:sp>
        <p:nvSpPr>
          <p:cNvPr id="723" name="Rettangolo 4"/>
          <p:cNvSpPr/>
          <p:nvPr/>
        </p:nvSpPr>
        <p:spPr>
          <a:xfrm>
            <a:off x="4860032" y="2348880"/>
            <a:ext cx="936105" cy="64807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4" name="CasellaDiTesto 5"/>
          <p:cNvSpPr txBox="1"/>
          <p:nvPr/>
        </p:nvSpPr>
        <p:spPr>
          <a:xfrm>
            <a:off x="4860033" y="2802414"/>
            <a:ext cx="936105" cy="3327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mutated</a:t>
            </a:r>
          </a:p>
        </p:txBody>
      </p:sp>
      <p:sp>
        <p:nvSpPr>
          <p:cNvPr id="725" name="CasellaDiTesto 7"/>
          <p:cNvSpPr txBox="1"/>
          <p:nvPr/>
        </p:nvSpPr>
        <p:spPr>
          <a:xfrm>
            <a:off x="35495" y="2420888"/>
            <a:ext cx="1944218" cy="688936"/>
          </a:xfrm>
          <a:prstGeom prst="rect">
            <a:avLst/>
          </a:prstGeom>
          <a:solidFill>
            <a:srgbClr val="C4E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500"/>
              </a:lnSpc>
              <a:defRPr b="1" sz="1600">
                <a:latin typeface="+mj-lt"/>
                <a:ea typeface="+mj-ea"/>
                <a:cs typeface="+mj-cs"/>
                <a:sym typeface="Calibri"/>
              </a:defRPr>
            </a:pPr>
            <a:r>
              <a:t>Cells studied</a:t>
            </a:r>
            <a:r>
              <a:rPr b="0"/>
              <a:t>:</a:t>
            </a:r>
            <a:endParaRPr b="0"/>
          </a:p>
          <a:p>
            <a:pPr>
              <a:lnSpc>
                <a:spcPts val="1500"/>
              </a:lnSpc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t>Macrophages</a:t>
            </a:r>
          </a:p>
          <a:p>
            <a:pPr>
              <a:lnSpc>
                <a:spcPts val="1500"/>
              </a:lnSpc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t>Intestinal epithelium</a:t>
            </a:r>
          </a:p>
        </p:txBody>
      </p:sp>
      <p:sp>
        <p:nvSpPr>
          <p:cNvPr id="726" name="Rettangolo 9"/>
          <p:cNvSpPr/>
          <p:nvPr/>
        </p:nvSpPr>
        <p:spPr>
          <a:xfrm>
            <a:off x="7380312" y="4437112"/>
            <a:ext cx="783705" cy="5760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7" name="Rettangolo 10"/>
          <p:cNvSpPr/>
          <p:nvPr/>
        </p:nvSpPr>
        <p:spPr>
          <a:xfrm>
            <a:off x="7028656" y="5229199"/>
            <a:ext cx="1135361" cy="50405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8" name="Rettangolo 11"/>
          <p:cNvSpPr/>
          <p:nvPr/>
        </p:nvSpPr>
        <p:spPr>
          <a:xfrm>
            <a:off x="4788022" y="4797152"/>
            <a:ext cx="1008114" cy="36004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9" name="Rettangolo 6"/>
          <p:cNvSpPr/>
          <p:nvPr/>
        </p:nvSpPr>
        <p:spPr>
          <a:xfrm>
            <a:off x="4769770" y="692695"/>
            <a:ext cx="4266727" cy="50584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0" name="CasellaDiTesto 12"/>
          <p:cNvSpPr txBox="1"/>
          <p:nvPr/>
        </p:nvSpPr>
        <p:spPr>
          <a:xfrm>
            <a:off x="107504" y="1412775"/>
            <a:ext cx="1080119" cy="939166"/>
          </a:xfrm>
          <a:prstGeom prst="rect">
            <a:avLst/>
          </a:prstGeom>
          <a:solidFill>
            <a:srgbClr val="B0DFA1"/>
          </a:solidFill>
          <a:ln>
            <a:solidFill>
              <a:srgbClr val="0C9B7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bacterialmuramyl dipeptide</a:t>
            </a:r>
          </a:p>
        </p:txBody>
      </p:sp>
      <p:sp>
        <p:nvSpPr>
          <p:cNvPr id="731" name="Ovale 8"/>
          <p:cNvSpPr/>
          <p:nvPr/>
        </p:nvSpPr>
        <p:spPr>
          <a:xfrm>
            <a:off x="4067943" y="1844824"/>
            <a:ext cx="504057" cy="474441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0" grpId="1"/>
      <p:bldP build="whole" bldLvl="1" animBg="1" rev="0" advAuto="0" spid="729" grpId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egnaposto contenuto 2"/>
          <p:cNvSpPr txBox="1"/>
          <p:nvPr>
            <p:ph type="body" idx="1"/>
          </p:nvPr>
        </p:nvSpPr>
        <p:spPr>
          <a:xfrm>
            <a:off x="467543" y="908719"/>
            <a:ext cx="8229601" cy="5184578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b="1" sz="2772">
                <a:latin typeface="+mj-lt"/>
                <a:ea typeface="+mj-ea"/>
                <a:cs typeface="+mj-cs"/>
                <a:sym typeface="Calibri"/>
              </a:defRPr>
            </a:pPr>
            <a:r>
              <a:t>Dysfunctional autophagy</a:t>
            </a:r>
            <a:r>
              <a:rPr b="0"/>
              <a:t> is recognized as a contributing factor in </a:t>
            </a:r>
            <a:r>
              <a:t>many chronic inflammatory diseases</a:t>
            </a:r>
          </a:p>
          <a:p>
            <a:pPr marL="271576" indent="-271576" algn="just" defTabSz="905255">
              <a:defRPr sz="1584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Several lines of evidence demonstrate that </a:t>
            </a:r>
            <a:r>
              <a:rPr b="1"/>
              <a:t>autophagy is impaired in IBD patients</a:t>
            </a:r>
            <a:r>
              <a:t>, but how dysfunctional autophagy contributes to IBD onset is currently under investigation</a:t>
            </a:r>
          </a:p>
          <a:p>
            <a:pPr marL="271576" indent="-271576" algn="just" defTabSz="905255">
              <a:defRPr sz="1584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Genetic studies have identified multiple IBD-associated risk loci that include genes required for autophagy</a:t>
            </a:r>
          </a:p>
        </p:txBody>
      </p:sp>
      <p:sp>
        <p:nvSpPr>
          <p:cNvPr id="734" name="Titolo 1"/>
          <p:cNvSpPr txBox="1"/>
          <p:nvPr>
            <p:ph type="title"/>
          </p:nvPr>
        </p:nvSpPr>
        <p:spPr>
          <a:xfrm>
            <a:off x="2339751" y="44623"/>
            <a:ext cx="4248474" cy="64807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Autophagy</a:t>
            </a:r>
            <a:r>
              <a:rPr b="0"/>
              <a:t> in IBDs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olo 1"/>
          <p:cNvSpPr txBox="1"/>
          <p:nvPr>
            <p:ph type="title"/>
          </p:nvPr>
        </p:nvSpPr>
        <p:spPr>
          <a:xfrm>
            <a:off x="323527" y="44623"/>
            <a:ext cx="8496946" cy="1152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Evidence linking cancer and inflammation: about </a:t>
            </a:r>
            <a:r>
              <a:rPr b="1">
                <a:solidFill>
                  <a:srgbClr val="FF0000"/>
                </a:solidFill>
              </a:rPr>
              <a:t>cells</a:t>
            </a:r>
            <a:r>
              <a:t> and </a:t>
            </a:r>
            <a:r>
              <a:rPr b="1">
                <a:solidFill>
                  <a:srgbClr val="FF0000"/>
                </a:solidFill>
              </a:rPr>
              <a:t>molecules</a:t>
            </a:r>
          </a:p>
        </p:txBody>
      </p:sp>
      <p:sp>
        <p:nvSpPr>
          <p:cNvPr id="388" name="Segnaposto contenuto 2"/>
          <p:cNvSpPr txBox="1"/>
          <p:nvPr>
            <p:ph type="body" idx="1"/>
          </p:nvPr>
        </p:nvSpPr>
        <p:spPr>
          <a:xfrm>
            <a:off x="107503" y="1340767"/>
            <a:ext cx="8928994" cy="5256586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 typeface="Wingdings 2"/>
              <a:buNone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• </a:t>
            </a:r>
            <a:r>
              <a:rPr b="1"/>
              <a:t>Chronic inflammatory diseases increase</a:t>
            </a:r>
            <a:r>
              <a:t> the </a:t>
            </a:r>
            <a:r>
              <a:rPr b="1"/>
              <a:t>risk of developing </a:t>
            </a:r>
            <a:r>
              <a:t>many types of cancer (including bladder, cervical, gastric, intestinal, oesophageal, ovarian, prostate, lung and thyroid cancer)</a:t>
            </a:r>
          </a:p>
          <a:p>
            <a:pPr marL="0" indent="0" algn="just">
              <a:buSzTx/>
              <a:buFont typeface="Wingdings 2"/>
              <a:buNone/>
              <a:defRPr sz="11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algn="just">
              <a:buSzTx/>
              <a:buFont typeface="Wingdings 2"/>
              <a:buNone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• </a:t>
            </a:r>
            <a:r>
              <a:rPr b="1" i="1"/>
              <a:t>Experimental data</a:t>
            </a:r>
            <a:r>
              <a:t> show that adoptive </a:t>
            </a:r>
            <a:r>
              <a:rPr b="1"/>
              <a:t>transfer of inflammatory cells </a:t>
            </a:r>
            <a:r>
              <a:t>or</a:t>
            </a:r>
            <a:r>
              <a:rPr b="1"/>
              <a:t> overexpression of inflammatory cytokines</a:t>
            </a:r>
            <a:r>
              <a:t> promote the </a:t>
            </a:r>
            <a:r>
              <a:rPr b="1"/>
              <a:t>development of tumours</a:t>
            </a:r>
            <a:endParaRPr b="1"/>
          </a:p>
          <a:p>
            <a:pPr marL="0" indent="0" algn="just">
              <a:buSzTx/>
              <a:buFont typeface="Wingdings 2"/>
              <a:buNone/>
              <a:defRPr b="1" sz="11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algn="just">
              <a:buSzTx/>
              <a:buFont typeface="Wingdings 2"/>
              <a:buNone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• </a:t>
            </a:r>
            <a:r>
              <a:rPr b="1"/>
              <a:t>Inflammatory cells, chemokines and cytokines </a:t>
            </a:r>
            <a:r>
              <a:t>are </a:t>
            </a:r>
            <a:r>
              <a:rPr b="1"/>
              <a:t>present</a:t>
            </a:r>
            <a:r>
              <a:t> in the </a:t>
            </a:r>
            <a:r>
              <a:rPr b="1"/>
              <a:t>microenvironment of all tumours</a:t>
            </a:r>
            <a:r>
              <a:t> in experimental animal models and humans </a:t>
            </a:r>
            <a:r>
              <a:rPr b="1"/>
              <a:t>from the earliest stages </a:t>
            </a:r>
            <a:r>
              <a:t>of their 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8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Titolo 1"/>
          <p:cNvSpPr txBox="1"/>
          <p:nvPr>
            <p:ph type="title"/>
          </p:nvPr>
        </p:nvSpPr>
        <p:spPr>
          <a:xfrm>
            <a:off x="611559" y="332656"/>
            <a:ext cx="7920882" cy="1080121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solidFill>
                  <a:srgbClr val="FF0000"/>
                </a:solidFill>
              </a:defRPr>
            </a:pPr>
            <a:r>
              <a:t>Mutations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NOD2</a:t>
            </a:r>
            <a:r>
              <a:t> and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ATG16L1</a:t>
            </a:r>
            <a:r>
              <a:t>: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impairment</a:t>
            </a:r>
            <a:r>
              <a:t> of autophagy in CD</a:t>
            </a:r>
          </a:p>
        </p:txBody>
      </p:sp>
      <p:sp>
        <p:nvSpPr>
          <p:cNvPr id="737" name="Segnaposto contenuto 2"/>
          <p:cNvSpPr txBox="1"/>
          <p:nvPr>
            <p:ph type="body" idx="1"/>
          </p:nvPr>
        </p:nvSpPr>
        <p:spPr>
          <a:xfrm>
            <a:off x="35496" y="1848192"/>
            <a:ext cx="9036496" cy="438912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4000"/>
              </a:lnSpc>
              <a:defRPr b="1" sz="2700">
                <a:latin typeface="+mj-lt"/>
                <a:ea typeface="+mj-ea"/>
                <a:cs typeface="+mj-cs"/>
                <a:sym typeface="Calibri"/>
              </a:defRPr>
            </a:pPr>
            <a:r>
              <a:t>2010</a:t>
            </a:r>
            <a:r>
              <a:rPr b="0"/>
              <a:t>: first demonstration that </a:t>
            </a:r>
            <a:r>
              <a:t>NOD2 stimulation </a:t>
            </a:r>
            <a:r>
              <a:rPr b="0"/>
              <a:t>by its ligand muramyl dipeptide (MDP) </a:t>
            </a:r>
            <a:r>
              <a:t>induced autophagy</a:t>
            </a:r>
            <a:r>
              <a:rPr b="0"/>
              <a:t> in human monocyte-derived </a:t>
            </a:r>
            <a:r>
              <a:t>dendritic cells</a:t>
            </a:r>
            <a:r>
              <a:rPr b="0"/>
              <a:t> (APCs)</a:t>
            </a:r>
            <a:endParaRPr sz="2400"/>
          </a:p>
          <a:p>
            <a:pPr algn="just">
              <a:lnSpc>
                <a:spcPct val="80000"/>
              </a:lnSpc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84000"/>
              </a:lnSpc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Activation of some </a:t>
            </a:r>
            <a:r>
              <a:rPr b="1"/>
              <a:t>NOD2-related signaling mediators</a:t>
            </a:r>
            <a:r>
              <a:t> and partecipation of the autophagy-related protein </a:t>
            </a:r>
            <a:r>
              <a:rPr b="1"/>
              <a:t>ATG16L1</a:t>
            </a:r>
            <a:r>
              <a:t> are required for autophagy to take place</a:t>
            </a:r>
            <a:endParaRPr sz="2400"/>
          </a:p>
          <a:p>
            <a:pPr algn="just">
              <a:lnSpc>
                <a:spcPct val="80000"/>
              </a:lnSpc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84000"/>
              </a:lnSpc>
              <a:defRPr b="1" sz="2700">
                <a:latin typeface="+mj-lt"/>
                <a:ea typeface="+mj-ea"/>
                <a:cs typeface="+mj-cs"/>
                <a:sym typeface="Calibri"/>
              </a:defRPr>
            </a:pPr>
            <a:r>
              <a:t>Dendritic Cells</a:t>
            </a:r>
            <a:r>
              <a:rPr b="0"/>
              <a:t> </a:t>
            </a:r>
            <a:r>
              <a:rPr b="0" i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isolated from individuals</a:t>
            </a:r>
            <a:r>
              <a:rPr b="0"/>
              <a:t> with any of the known CD-associated NOD2 or ATG16L1 variants exhibited </a:t>
            </a:r>
            <a:r>
              <a:rPr>
                <a:solidFill>
                  <a:srgbClr val="FF0000"/>
                </a:solidFill>
              </a:rPr>
              <a:t>defective autophagy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7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itolo 1"/>
          <p:cNvSpPr txBox="1"/>
          <p:nvPr>
            <p:ph type="title"/>
          </p:nvPr>
        </p:nvSpPr>
        <p:spPr>
          <a:xfrm>
            <a:off x="899591" y="188639"/>
            <a:ext cx="7272810" cy="8527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>
            <a:lvl1pPr algn="ctr">
              <a:defRPr sz="3800">
                <a:solidFill>
                  <a:srgbClr val="FF0000"/>
                </a:solidFill>
              </a:defRPr>
            </a:lvl1pPr>
          </a:lstStyle>
          <a:p>
            <a:pPr/>
            <a:r>
              <a:t>Outcomes of autophagy defects  </a:t>
            </a:r>
          </a:p>
        </p:txBody>
      </p:sp>
      <p:sp>
        <p:nvSpPr>
          <p:cNvPr id="740" name="Segnaposto contenuto 2"/>
          <p:cNvSpPr txBox="1"/>
          <p:nvPr>
            <p:ph type="body" idx="1"/>
          </p:nvPr>
        </p:nvSpPr>
        <p:spPr>
          <a:xfrm>
            <a:off x="0" y="1196751"/>
            <a:ext cx="9144000" cy="4536505"/>
          </a:xfrm>
          <a:prstGeom prst="rect">
            <a:avLst/>
          </a:prstGeom>
        </p:spPr>
        <p:txBody>
          <a:bodyPr/>
          <a:lstStyle/>
          <a:p>
            <a:pPr marL="268833" indent="-268833" defTabSz="896111">
              <a:defRPr sz="2744">
                <a:latin typeface="+mj-lt"/>
                <a:ea typeface="+mj-ea"/>
                <a:cs typeface="+mj-cs"/>
                <a:sym typeface="Calibri"/>
              </a:defRPr>
            </a:pPr>
            <a:r>
              <a:t>Dysfunctional autophagy is thought to play a role in CD pathogenesis by altering:</a:t>
            </a:r>
          </a:p>
          <a:p>
            <a:pPr lvl="1" marL="627278" indent="-241950" defTabSz="896111">
              <a:spcBef>
                <a:spcPts val="500"/>
              </a:spcBef>
              <a:buClr>
                <a:schemeClr val="accent1"/>
              </a:buClr>
              <a:defRPr sz="1372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896111">
              <a:buSzTx/>
              <a:buFont typeface="Wingdings 2"/>
              <a:buNone/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    </a:t>
            </a:r>
            <a:r>
              <a:rPr b="1"/>
              <a:t>(1) intracellular bacterial killing</a:t>
            </a:r>
            <a:endParaRPr b="1"/>
          </a:p>
          <a:p>
            <a:pPr marL="0" indent="0" defTabSz="896111">
              <a:buSzTx/>
              <a:buFont typeface="Wingdings 2"/>
              <a:buNone/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896111">
              <a:buSzTx/>
              <a:buFont typeface="Wingdings 2"/>
              <a:buNone/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    </a:t>
            </a:r>
            <a:r>
              <a:rPr b="1"/>
              <a:t>(2) anti-microbial peptide secretion by Paneth cells</a:t>
            </a:r>
            <a:endParaRPr b="1"/>
          </a:p>
          <a:p>
            <a:pPr marL="0" indent="0" defTabSz="896111">
              <a:buSzTx/>
              <a:buFont typeface="Wingdings 2"/>
              <a:buNone/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896111">
              <a:buSzTx/>
              <a:buFont typeface="Wingdings 2"/>
              <a:buNone/>
              <a:defRPr b="1" sz="2548">
                <a:latin typeface="+mj-lt"/>
                <a:ea typeface="+mj-ea"/>
                <a:cs typeface="+mj-cs"/>
                <a:sym typeface="Calibri"/>
              </a:defRPr>
            </a:pPr>
            <a:r>
              <a:t>    (3)</a:t>
            </a:r>
            <a:r>
              <a:rPr b="0"/>
              <a:t> </a:t>
            </a:r>
            <a:r>
              <a:t>pro-inflammatory cytokine production by macrophages</a:t>
            </a:r>
          </a:p>
          <a:p>
            <a:pPr marL="0" indent="0" defTabSz="896111">
              <a:buSzTx/>
              <a:buFont typeface="Wingdings 2"/>
              <a:buNone/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896111">
              <a:buSzTx/>
              <a:buFont typeface="Wingdings 2"/>
              <a:buNone/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    </a:t>
            </a:r>
            <a:r>
              <a:rPr b="1"/>
              <a:t>(4)</a:t>
            </a:r>
            <a:r>
              <a:t> </a:t>
            </a:r>
            <a:r>
              <a:rPr b="1"/>
              <a:t>antigen presentation by dendritic cells</a:t>
            </a:r>
            <a:endParaRPr b="1"/>
          </a:p>
          <a:p>
            <a:pPr marL="0" indent="0" defTabSz="896111">
              <a:buSzTx/>
              <a:buFont typeface="Wingdings 2"/>
              <a:buNone/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896111">
              <a:buSzTx/>
              <a:buFont typeface="Wingdings 2"/>
              <a:buNone/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    </a:t>
            </a:r>
            <a:r>
              <a:rPr b="1"/>
              <a:t>(5)</a:t>
            </a:r>
            <a:r>
              <a:t> </a:t>
            </a:r>
            <a:r>
              <a:rPr b="1"/>
              <a:t>mucus secretion by goblet cell </a:t>
            </a:r>
          </a:p>
        </p:txBody>
      </p:sp>
      <p:grpSp>
        <p:nvGrpSpPr>
          <p:cNvPr id="747" name="Gruppo 9"/>
          <p:cNvGrpSpPr/>
          <p:nvPr/>
        </p:nvGrpSpPr>
        <p:grpSpPr>
          <a:xfrm>
            <a:off x="251520" y="2276872"/>
            <a:ext cx="8820472" cy="3384377"/>
            <a:chOff x="0" y="0"/>
            <a:chExt cx="8820471" cy="3384375"/>
          </a:xfrm>
        </p:grpSpPr>
        <p:sp>
          <p:nvSpPr>
            <p:cNvPr id="741" name="Rettangolo 8"/>
            <p:cNvSpPr/>
            <p:nvPr/>
          </p:nvSpPr>
          <p:spPr>
            <a:xfrm>
              <a:off x="0" y="0"/>
              <a:ext cx="8820472" cy="3384376"/>
            </a:xfrm>
            <a:prstGeom prst="rect">
              <a:avLst/>
            </a:prstGeom>
            <a:solidFill>
              <a:srgbClr val="FFFF00">
                <a:alpha val="8000"/>
              </a:srgbClr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2" name="Freccia in giù 3"/>
            <p:cNvSpPr/>
            <p:nvPr/>
          </p:nvSpPr>
          <p:spPr>
            <a:xfrm>
              <a:off x="8316415" y="144015"/>
              <a:ext cx="288032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3" name="Freccia in giù 4"/>
            <p:cNvSpPr/>
            <p:nvPr/>
          </p:nvSpPr>
          <p:spPr>
            <a:xfrm>
              <a:off x="8316415" y="792087"/>
              <a:ext cx="288032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4" name="Freccia in giù 5"/>
            <p:cNvSpPr/>
            <p:nvPr/>
          </p:nvSpPr>
          <p:spPr>
            <a:xfrm>
              <a:off x="8316415" y="2088232"/>
              <a:ext cx="288032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5" name="Freccia in giù 6"/>
            <p:cNvSpPr/>
            <p:nvPr/>
          </p:nvSpPr>
          <p:spPr>
            <a:xfrm>
              <a:off x="8316415" y="2808311"/>
              <a:ext cx="288032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6" name="Freccia in giù 7"/>
            <p:cNvSpPr/>
            <p:nvPr/>
          </p:nvSpPr>
          <p:spPr>
            <a:xfrm rot="10800000">
              <a:off x="8316416" y="1440158"/>
              <a:ext cx="288032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9AAF2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48" name="Connettore 1 14"/>
          <p:cNvSpPr/>
          <p:nvPr/>
        </p:nvSpPr>
        <p:spPr>
          <a:xfrm>
            <a:off x="323527" y="2924942"/>
            <a:ext cx="8712969" cy="18940"/>
          </a:xfrm>
          <a:prstGeom prst="line">
            <a:avLst/>
          </a:prstGeom>
          <a:ln w="19050">
            <a:solidFill>
              <a:srgbClr val="09519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9" name="Connettore 1 16"/>
          <p:cNvSpPr/>
          <p:nvPr/>
        </p:nvSpPr>
        <p:spPr>
          <a:xfrm>
            <a:off x="323527" y="3554078"/>
            <a:ext cx="8712969" cy="18940"/>
          </a:xfrm>
          <a:prstGeom prst="line">
            <a:avLst/>
          </a:prstGeom>
          <a:ln w="19050">
            <a:solidFill>
              <a:srgbClr val="09519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50" name="Connettore 1 17"/>
          <p:cNvSpPr/>
          <p:nvPr/>
        </p:nvSpPr>
        <p:spPr>
          <a:xfrm>
            <a:off x="323527" y="4221086"/>
            <a:ext cx="8712969" cy="18941"/>
          </a:xfrm>
          <a:prstGeom prst="line">
            <a:avLst/>
          </a:prstGeom>
          <a:ln w="19050">
            <a:solidFill>
              <a:srgbClr val="09519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51" name="Connettore 1 18"/>
          <p:cNvSpPr/>
          <p:nvPr/>
        </p:nvSpPr>
        <p:spPr>
          <a:xfrm>
            <a:off x="323527" y="4922229"/>
            <a:ext cx="8712969" cy="18940"/>
          </a:xfrm>
          <a:prstGeom prst="line">
            <a:avLst/>
          </a:prstGeom>
          <a:ln w="19050">
            <a:solidFill>
              <a:srgbClr val="095192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Titolo 1"/>
          <p:cNvSpPr txBox="1"/>
          <p:nvPr>
            <p:ph type="title"/>
          </p:nvPr>
        </p:nvSpPr>
        <p:spPr>
          <a:xfrm>
            <a:off x="108520" y="42359"/>
            <a:ext cx="8999984" cy="1082386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round/>
          </a:ln>
        </p:spPr>
        <p:txBody>
          <a:bodyPr/>
          <a:lstStyle/>
          <a:p>
            <a:pPr algn="ctr" defTabSz="896111">
              <a:defRPr sz="3626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Inflammatory bowel disease and risk of cancer: </a:t>
            </a:r>
            <a:r>
              <a:rPr sz="3136">
                <a:solidFill>
                  <a:srgbClr val="000000"/>
                </a:solidFill>
              </a:rPr>
              <a:t>the extrinsic pathway connection</a:t>
            </a:r>
          </a:p>
        </p:txBody>
      </p:sp>
      <p:sp>
        <p:nvSpPr>
          <p:cNvPr id="754" name="Segnaposto contenuto 2"/>
          <p:cNvSpPr txBox="1"/>
          <p:nvPr>
            <p:ph type="body" idx="1"/>
          </p:nvPr>
        </p:nvSpPr>
        <p:spPr>
          <a:xfrm>
            <a:off x="0" y="1196752"/>
            <a:ext cx="9144000" cy="4896542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Patients with IBD are at an increased risk of cancer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t>  to </a:t>
            </a:r>
            <a:r>
              <a:rPr b="1"/>
              <a:t>long ­standing intestinal inflammation</a:t>
            </a:r>
            <a:endParaRPr b="1"/>
          </a:p>
          <a:p>
            <a:pPr marL="268833" indent="-268833" algn="just" defTabSz="896111">
              <a:defRPr sz="1372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IBDs predispose patients to the development of a form of colon cancer known as </a:t>
            </a:r>
            <a:r>
              <a:rPr b="1" sz="2744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colitis associated cancer </a:t>
            </a:r>
            <a:r>
              <a:t>(</a:t>
            </a:r>
            <a:r>
              <a:rPr b="1" sz="2744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CAC</a:t>
            </a:r>
            <a:r>
              <a:t>)</a:t>
            </a:r>
          </a:p>
          <a:p>
            <a:pPr marL="268833" indent="-268833" algn="just" defTabSz="896111">
              <a:defRPr sz="1372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More than 20% of IBD patients develop CAC within 30 years of inflammatory disease onset and &gt; 50% of these die from CAC</a:t>
            </a:r>
          </a:p>
          <a:p>
            <a:pPr marL="268833" indent="-268833" algn="just" defTabSz="896111">
              <a:defRPr sz="1372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b="1" sz="2744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Crohn disease</a:t>
            </a:r>
            <a:r>
              <a:rPr b="0" sz="2548">
                <a:solidFill>
                  <a:srgbClr val="000000"/>
                </a:solidFill>
              </a:rPr>
              <a:t> increases the risk of developing CAC by roughly 1.8 times, </a:t>
            </a:r>
            <a:r>
              <a:t>ulcerative colitis</a:t>
            </a:r>
            <a:r>
              <a:rPr b="0"/>
              <a:t> </a:t>
            </a:r>
            <a:r>
              <a:rPr b="0" sz="2548">
                <a:solidFill>
                  <a:srgbClr val="000000"/>
                </a:solidFill>
              </a:rPr>
              <a:t>up to 8 times compared to the risk of developing colon cancer in the general population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4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CasellaDiTesto 1"/>
          <p:cNvSpPr txBox="1"/>
          <p:nvPr/>
        </p:nvSpPr>
        <p:spPr>
          <a:xfrm>
            <a:off x="153223" y="4837896"/>
            <a:ext cx="8837553" cy="175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ts val="2600"/>
              </a:lnSpc>
              <a:defRPr b="1" sz="2400">
                <a:latin typeface="+mj-lt"/>
                <a:ea typeface="+mj-ea"/>
                <a:cs typeface="+mj-cs"/>
                <a:sym typeface="Calibri"/>
              </a:defRPr>
            </a:pPr>
            <a:r>
              <a:t>Inflammation drives IBD and CAC pathogenesis</a:t>
            </a:r>
            <a:r>
              <a:rPr b="0"/>
              <a:t>. The extensive inflammation in the colon has an overall </a:t>
            </a:r>
            <a:r>
              <a:t>negative impact on epithelial cells, resident and recruited immune cells, and stromal cells</a:t>
            </a:r>
            <a:r>
              <a:rPr b="0"/>
              <a:t>. The non-resolving chronic inflammatory reaction may lead to the worsening of </a:t>
            </a:r>
            <a:r>
              <a:rPr b="0"/>
              <a:t>IBD and potential development of CAC.</a:t>
            </a:r>
          </a:p>
        </p:txBody>
      </p:sp>
      <p:grpSp>
        <p:nvGrpSpPr>
          <p:cNvPr id="760" name="Gruppo 4"/>
          <p:cNvGrpSpPr/>
          <p:nvPr/>
        </p:nvGrpSpPr>
        <p:grpSpPr>
          <a:xfrm>
            <a:off x="1187624" y="44623"/>
            <a:ext cx="6691660" cy="4701437"/>
            <a:chOff x="0" y="0"/>
            <a:chExt cx="6691658" cy="4701435"/>
          </a:xfrm>
        </p:grpSpPr>
        <p:pic>
          <p:nvPicPr>
            <p:cNvPr id="757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91659" cy="4701436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758" name="CasellaDiTesto 2"/>
            <p:cNvSpPr txBox="1"/>
            <p:nvPr/>
          </p:nvSpPr>
          <p:spPr>
            <a:xfrm>
              <a:off x="1296142" y="762471"/>
              <a:ext cx="3960442" cy="478791"/>
            </a:xfrm>
            <a:prstGeom prst="rect">
              <a:avLst/>
            </a:prstGeom>
            <a:solidFill>
              <a:srgbClr val="FF0000"/>
            </a:solidFill>
            <a:ln w="19050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cytokines – chemokines - ROS</a:t>
              </a:r>
            </a:p>
          </p:txBody>
        </p:sp>
        <p:sp>
          <p:nvSpPr>
            <p:cNvPr id="759" name="CasellaDiTesto 3"/>
            <p:cNvSpPr txBox="1"/>
            <p:nvPr/>
          </p:nvSpPr>
          <p:spPr>
            <a:xfrm>
              <a:off x="992087" y="3927443"/>
              <a:ext cx="4560525" cy="71232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000" tIns="72000" rIns="72000" bIns="72000" numCol="1" anchor="ctr">
              <a:spAutoFit/>
            </a:bodyPr>
            <a:lstStyle>
              <a:lvl1pPr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worsening of IBD / CAC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egnaposto contenuto 2"/>
          <p:cNvSpPr txBox="1"/>
          <p:nvPr>
            <p:ph type="body" idx="1"/>
          </p:nvPr>
        </p:nvSpPr>
        <p:spPr>
          <a:xfrm>
            <a:off x="107503" y="980727"/>
            <a:ext cx="8928994" cy="5112570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Inflammatory microenvironment is a </a:t>
            </a:r>
            <a:r>
              <a:rPr b="1"/>
              <a:t>constantly evolving entity </a:t>
            </a:r>
            <a:r>
              <a:t>that has a </a:t>
            </a:r>
            <a:r>
              <a:rPr b="1"/>
              <a:t>diverse cellular makeup </a:t>
            </a:r>
            <a:r>
              <a:t>and contains a </a:t>
            </a:r>
            <a:r>
              <a:rPr b="1"/>
              <a:t>vast array of mediators</a:t>
            </a:r>
            <a:r>
              <a:t> with a multeplicity of functions</a:t>
            </a:r>
          </a:p>
          <a:p>
            <a:pPr marL="271576" indent="-271576" algn="just" defTabSz="905255">
              <a:defRPr sz="108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defRPr sz="2574">
                <a:latin typeface="+mj-lt"/>
                <a:ea typeface="+mj-ea"/>
                <a:cs typeface="+mj-cs"/>
                <a:sym typeface="Calibri"/>
              </a:defRPr>
            </a:pPr>
            <a:r>
              <a:t> T</a:t>
            </a:r>
            <a:r>
              <a:rPr sz="2772"/>
              <a:t>he complex, often unpredictable combination of such factors ultimately determines </a:t>
            </a:r>
            <a:r>
              <a:rPr b="1" sz="2772"/>
              <a:t>if</a:t>
            </a:r>
            <a:r>
              <a:rPr sz="2772"/>
              <a:t> a tumor </a:t>
            </a:r>
            <a:r>
              <a:rPr b="1" sz="2772"/>
              <a:t>develops</a:t>
            </a:r>
            <a:r>
              <a:rPr sz="2772"/>
              <a:t> and </a:t>
            </a:r>
            <a:r>
              <a:rPr b="1" sz="2772"/>
              <a:t>how it grows</a:t>
            </a:r>
            <a:r>
              <a:rPr sz="2772"/>
              <a:t> and </a:t>
            </a:r>
            <a:r>
              <a:rPr b="1" sz="2772"/>
              <a:t>responds to therapies</a:t>
            </a:r>
            <a:endParaRPr b="1" sz="2772"/>
          </a:p>
          <a:p>
            <a:pPr marL="271576" indent="-271576" algn="just" defTabSz="905255">
              <a:defRPr sz="108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Targeted </a:t>
            </a:r>
            <a:r>
              <a:rPr b="1"/>
              <a:t>inhibition of selected inflammatory cell</a:t>
            </a:r>
            <a:r>
              <a:t> types would ultimately stunt more aggressive tumors by </a:t>
            </a:r>
            <a:r>
              <a:rPr b="1"/>
              <a:t>normalizing the dysregulated cellular functions</a:t>
            </a:r>
            <a:r>
              <a:t> altered by cytokines and related signaling</a:t>
            </a:r>
          </a:p>
        </p:txBody>
      </p:sp>
      <p:sp>
        <p:nvSpPr>
          <p:cNvPr id="763" name="Titolo 1"/>
          <p:cNvSpPr txBox="1"/>
          <p:nvPr>
            <p:ph type="title"/>
          </p:nvPr>
        </p:nvSpPr>
        <p:spPr>
          <a:xfrm>
            <a:off x="1835696" y="44624"/>
            <a:ext cx="5256585" cy="86409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3800"/>
            </a:pPr>
            <a:r>
              <a:t>IBD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microenvironment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2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Titolo 1"/>
          <p:cNvSpPr txBox="1"/>
          <p:nvPr>
            <p:ph type="title"/>
          </p:nvPr>
        </p:nvSpPr>
        <p:spPr>
          <a:xfrm>
            <a:off x="467544" y="44623"/>
            <a:ext cx="8172399" cy="114300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/>
          <a:lstStyle/>
          <a:p>
            <a:pPr algn="ctr" defTabSz="868680">
              <a:defRPr sz="3609"/>
            </a:pPr>
            <a:r>
              <a:t>Inflammatory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6195" dist="36195" dir="2700000">
                    <a:srgbClr val="000000">
                      <a:alpha val="43137"/>
                    </a:srgbClr>
                  </a:outerShdw>
                </a:effectLst>
              </a:rPr>
              <a:t>microenvironment</a:t>
            </a:r>
            <a:r>
              <a:t> favors CAC development</a:t>
            </a:r>
          </a:p>
        </p:txBody>
      </p:sp>
      <p:sp>
        <p:nvSpPr>
          <p:cNvPr id="766" name="Segnaposto contenuto 2"/>
          <p:cNvSpPr txBox="1"/>
          <p:nvPr>
            <p:ph type="body" idx="1"/>
          </p:nvPr>
        </p:nvSpPr>
        <p:spPr>
          <a:xfrm>
            <a:off x="-1017" y="1340767"/>
            <a:ext cx="9145018" cy="4824538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The immune cell infiltrates in the colon create an environment rich in reactive oxygen species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ROS</a:t>
            </a:r>
            <a:r>
              <a:t>) and reactive nitrogen species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RNS</a:t>
            </a:r>
            <a:r>
              <a:t>)</a:t>
            </a:r>
          </a:p>
          <a:p>
            <a:pPr marL="271576" indent="-271576" algn="just" defTabSz="905255">
              <a:defRPr sz="1584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spcBef>
                <a:spcPts val="700"/>
              </a:spcBef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These highly reactive molecules can cause </a:t>
            </a:r>
            <a:r>
              <a:rPr b="1"/>
              <a:t>DNA damage</a:t>
            </a:r>
            <a:r>
              <a:t> in addition to exogenous mutagens (e.g.,dietary components), facilitating the </a:t>
            </a:r>
            <a:r>
              <a:rPr b="1" sz="2970" u="sng">
                <a:solidFill>
                  <a:srgbClr val="3333FF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t> of cancer</a:t>
            </a:r>
          </a:p>
          <a:p>
            <a:pPr marL="271576" indent="-271576" algn="just" defTabSz="905255">
              <a:defRPr sz="1584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spcBef>
                <a:spcPts val="700"/>
              </a:spcBef>
              <a:defRPr sz="2772">
                <a:latin typeface="+mj-lt"/>
                <a:ea typeface="+mj-ea"/>
                <a:cs typeface="+mj-cs"/>
                <a:sym typeface="Calibri"/>
              </a:defRPr>
            </a:pPr>
            <a:r>
              <a:t>Moreover, inflammatory cells can produce large amounts of </a:t>
            </a:r>
            <a:r>
              <a:rPr b="1" sz="2970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protumorigenic cytokines</a:t>
            </a:r>
            <a:r>
              <a:t> (growth factors) that drive tumor </a:t>
            </a:r>
            <a:r>
              <a:rPr b="1" sz="2970" u="sng">
                <a:solidFill>
                  <a:srgbClr val="3333FF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progression</a:t>
            </a:r>
            <a:r>
              <a:t> </a:t>
            </a:r>
          </a:p>
        </p:txBody>
      </p:sp>
      <p:sp>
        <p:nvSpPr>
          <p:cNvPr id="767" name="Ovale 3"/>
          <p:cNvSpPr/>
          <p:nvPr/>
        </p:nvSpPr>
        <p:spPr>
          <a:xfrm>
            <a:off x="8676455" y="6453335"/>
            <a:ext cx="72009" cy="7200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66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CasellaDiTesto 1"/>
          <p:cNvSpPr txBox="1"/>
          <p:nvPr/>
        </p:nvSpPr>
        <p:spPr>
          <a:xfrm>
            <a:off x="117728" y="4869160"/>
            <a:ext cx="8945056" cy="176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lnSpc>
                <a:spcPts val="2600"/>
              </a:lnSpc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In IBD, continuing, non resolving </a:t>
            </a:r>
            <a:r>
              <a:rPr b="1"/>
              <a:t>inflammation</a:t>
            </a:r>
            <a:r>
              <a:t>, </a:t>
            </a:r>
            <a:r>
              <a:rPr b="1"/>
              <a:t>tissue injury</a:t>
            </a:r>
            <a:r>
              <a:t>, and </a:t>
            </a:r>
            <a:r>
              <a:rPr b="1"/>
              <a:t>repair attempts</a:t>
            </a:r>
            <a:r>
              <a:t> (epithelial rigeneration and fibrosis) proceed </a:t>
            </a:r>
            <a:r>
              <a:rPr b="1">
                <a:solidFill>
                  <a:srgbClr val="FF0000"/>
                </a:solidFill>
              </a:rPr>
              <a:t>simultaneously</a:t>
            </a:r>
            <a:endParaRPr b="1">
              <a:solidFill>
                <a:srgbClr val="FF0000"/>
              </a:solidFill>
            </a:endParaRPr>
          </a:p>
          <a:p>
            <a:pPr marL="342900" indent="-342900" algn="just">
              <a:lnSpc>
                <a:spcPts val="2600"/>
              </a:lnSpc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Such a situation represents a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high proliferative rate site</a:t>
            </a:r>
            <a:r>
              <a:t>, where the risk of tumorigenic </a:t>
            </a:r>
            <a:r>
              <a:rPr b="1"/>
              <a:t>DNA lesions</a:t>
            </a:r>
            <a:r>
              <a:t> increases </a:t>
            </a:r>
          </a:p>
        </p:txBody>
      </p:sp>
      <p:grpSp>
        <p:nvGrpSpPr>
          <p:cNvPr id="773" name="Gruppo 4"/>
          <p:cNvGrpSpPr/>
          <p:nvPr/>
        </p:nvGrpSpPr>
        <p:grpSpPr>
          <a:xfrm>
            <a:off x="1187624" y="44623"/>
            <a:ext cx="6691660" cy="4701437"/>
            <a:chOff x="0" y="0"/>
            <a:chExt cx="6691658" cy="4701435"/>
          </a:xfrm>
        </p:grpSpPr>
        <p:pic>
          <p:nvPicPr>
            <p:cNvPr id="77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91659" cy="4701436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771" name="CasellaDiTesto 2"/>
            <p:cNvSpPr txBox="1"/>
            <p:nvPr/>
          </p:nvSpPr>
          <p:spPr>
            <a:xfrm>
              <a:off x="1296142" y="762471"/>
              <a:ext cx="3960442" cy="478791"/>
            </a:xfrm>
            <a:prstGeom prst="rect">
              <a:avLst/>
            </a:prstGeom>
            <a:solidFill>
              <a:srgbClr val="FF0000"/>
            </a:solidFill>
            <a:ln w="19050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cytokines – chemokines - ROS</a:t>
              </a:r>
            </a:p>
          </p:txBody>
        </p:sp>
        <p:sp>
          <p:nvSpPr>
            <p:cNvPr id="772" name="CasellaDiTesto 3"/>
            <p:cNvSpPr txBox="1"/>
            <p:nvPr/>
          </p:nvSpPr>
          <p:spPr>
            <a:xfrm>
              <a:off x="992087" y="3927443"/>
              <a:ext cx="4560525" cy="71232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000" tIns="72000" rIns="72000" bIns="72000" numCol="1" anchor="ctr">
              <a:spAutoFit/>
            </a:bodyPr>
            <a:lstStyle>
              <a:lvl1pPr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worsening of IBD / CAC</a:t>
              </a:r>
            </a:p>
          </p:txBody>
        </p:sp>
      </p:grpSp>
      <p:sp>
        <p:nvSpPr>
          <p:cNvPr id="774" name="CasellaDiTesto 5"/>
          <p:cNvSpPr txBox="1"/>
          <p:nvPr/>
        </p:nvSpPr>
        <p:spPr>
          <a:xfrm>
            <a:off x="6876254" y="3933056"/>
            <a:ext cx="2232250" cy="789941"/>
          </a:xfrm>
          <a:prstGeom prst="rect">
            <a:avLst/>
          </a:prstGeom>
          <a:solidFill>
            <a:srgbClr val="8ADFFF"/>
          </a:solidFill>
          <a:ln w="127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200">
                <a:latin typeface="+mj-lt"/>
                <a:ea typeface="+mj-ea"/>
                <a:cs typeface="+mj-cs"/>
                <a:sym typeface="Calibri"/>
              </a:defRPr>
            </a:pPr>
            <a:r>
              <a:t>C</a:t>
            </a:r>
            <a:r>
              <a:rPr b="0"/>
              <a:t>olitis </a:t>
            </a:r>
            <a:r>
              <a:t>A</a:t>
            </a:r>
            <a:r>
              <a:rPr b="0"/>
              <a:t>ssociated </a:t>
            </a:r>
            <a:r>
              <a:t>C</a:t>
            </a:r>
            <a:r>
              <a:rPr b="0"/>
              <a:t>ancer </a:t>
            </a:r>
          </a:p>
        </p:txBody>
      </p:sp>
      <p:grpSp>
        <p:nvGrpSpPr>
          <p:cNvPr id="777" name="Titolo 1"/>
          <p:cNvGrpSpPr/>
          <p:nvPr/>
        </p:nvGrpSpPr>
        <p:grpSpPr>
          <a:xfrm>
            <a:off x="35495" y="42359"/>
            <a:ext cx="9073010" cy="650338"/>
            <a:chOff x="0" y="0"/>
            <a:chExt cx="9073008" cy="650336"/>
          </a:xfrm>
        </p:grpSpPr>
        <p:sp>
          <p:nvSpPr>
            <p:cNvPr id="775" name="Rettangolo"/>
            <p:cNvSpPr/>
            <p:nvPr/>
          </p:nvSpPr>
          <p:spPr>
            <a:xfrm>
              <a:off x="-1" y="-1"/>
              <a:ext cx="9073010" cy="65033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6" name="IBD and risk of cancer: the extrinsic pathway connection"/>
            <p:cNvSpPr txBox="1"/>
            <p:nvPr/>
          </p:nvSpPr>
          <p:spPr>
            <a:xfrm>
              <a:off x="50482" y="44497"/>
              <a:ext cx="8972044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0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IBD and risk of cancer: </a:t>
              </a:r>
              <a:r>
                <a:rPr>
                  <a:solidFill>
                    <a:srgbClr val="000000"/>
                  </a:solidFill>
                </a:rPr>
                <a:t>the extrinsic pathway connection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500" fill="hold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7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7" grpId="1"/>
      <p:bldP build="p" bldLvl="5" animBg="1" rev="0" advAuto="0" spid="769" grpId="2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AutoShape 4"/>
          <p:cNvSpPr/>
          <p:nvPr/>
        </p:nvSpPr>
        <p:spPr>
          <a:xfrm rot="16200000">
            <a:off x="4470694" y="1233805"/>
            <a:ext cx="568308" cy="797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896"/>
                </a:moveTo>
                <a:lnTo>
                  <a:pt x="5400" y="15896"/>
                </a:lnTo>
                <a:lnTo>
                  <a:pt x="5400" y="0"/>
                </a:lnTo>
                <a:lnTo>
                  <a:pt x="16200" y="0"/>
                </a:lnTo>
                <a:lnTo>
                  <a:pt x="16200" y="15896"/>
                </a:lnTo>
                <a:lnTo>
                  <a:pt x="21600" y="1589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2FA62"/>
          </a:solidFill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0" name="Text Box 5"/>
          <p:cNvSpPr txBox="1"/>
          <p:nvPr/>
        </p:nvSpPr>
        <p:spPr>
          <a:xfrm>
            <a:off x="107503" y="3356991"/>
            <a:ext cx="4087330" cy="3023872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500"/>
              </a:spcBef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To design and test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new molecules</a:t>
            </a:r>
            <a:r>
              <a:rPr b="1"/>
              <a:t> </a:t>
            </a:r>
            <a:r>
              <a:t>that can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interfere</a:t>
            </a:r>
            <a:r>
              <a:t> with cytokine and/or cell activities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indent="-457200" algn="just">
              <a:spcBef>
                <a:spcPts val="1600"/>
              </a:spcBef>
              <a:buSzPct val="100000"/>
              <a:buChar char="•"/>
              <a:defRPr b="1" sz="2700">
                <a:latin typeface="+mj-lt"/>
                <a:ea typeface="+mj-ea"/>
                <a:cs typeface="+mj-cs"/>
                <a:sym typeface="Calibri"/>
              </a:defRPr>
            </a:pPr>
            <a:r>
              <a:t>experimental models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600"/>
              </a:spcBef>
              <a:buSzPct val="100000"/>
              <a:buChar char="•"/>
              <a:defRPr b="1" sz="2700">
                <a:latin typeface="+mj-lt"/>
                <a:ea typeface="+mj-ea"/>
                <a:cs typeface="+mj-cs"/>
                <a:sym typeface="Calibri"/>
              </a:defRPr>
            </a:pPr>
            <a:r>
              <a:t>clinical trials in patients</a:t>
            </a:r>
          </a:p>
        </p:txBody>
      </p:sp>
      <p:sp>
        <p:nvSpPr>
          <p:cNvPr id="781" name="Text Box 6"/>
          <p:cNvSpPr txBox="1"/>
          <p:nvPr/>
        </p:nvSpPr>
        <p:spPr>
          <a:xfrm>
            <a:off x="5076056" y="3861048"/>
            <a:ext cx="3995936" cy="1926591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 to establish their </a:t>
            </a:r>
            <a:r>
              <a:rPr b="1"/>
              <a:t>role in promoting and sustaining </a:t>
            </a:r>
            <a:r>
              <a:t>the inflammatory/tumoral </a:t>
            </a:r>
            <a:r>
              <a:rPr b="1"/>
              <a:t>microenvironment</a:t>
            </a:r>
            <a:r>
              <a:t>  </a:t>
            </a:r>
          </a:p>
        </p:txBody>
      </p:sp>
      <p:sp>
        <p:nvSpPr>
          <p:cNvPr id="782" name="AutoShape 7"/>
          <p:cNvSpPr/>
          <p:nvPr/>
        </p:nvSpPr>
        <p:spPr>
          <a:xfrm rot="5400000">
            <a:off x="4285174" y="4399486"/>
            <a:ext cx="612488" cy="614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624"/>
                </a:moveTo>
                <a:lnTo>
                  <a:pt x="5400" y="13624"/>
                </a:lnTo>
                <a:lnTo>
                  <a:pt x="5400" y="0"/>
                </a:lnTo>
                <a:lnTo>
                  <a:pt x="16200" y="0"/>
                </a:lnTo>
                <a:lnTo>
                  <a:pt x="16200" y="13624"/>
                </a:lnTo>
                <a:lnTo>
                  <a:pt x="21600" y="1362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2FA62"/>
          </a:solidFill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3" name="Text Box 3"/>
          <p:cNvSpPr txBox="1"/>
          <p:nvPr/>
        </p:nvSpPr>
        <p:spPr>
          <a:xfrm>
            <a:off x="5798108" y="87596"/>
            <a:ext cx="2374293" cy="73279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200"/>
              </a:spcBef>
              <a:defRPr b="1" sz="3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Roadmap</a:t>
            </a:r>
          </a:p>
        </p:txBody>
      </p:sp>
      <p:sp>
        <p:nvSpPr>
          <p:cNvPr id="784" name="AutoShape 4"/>
          <p:cNvSpPr/>
          <p:nvPr/>
        </p:nvSpPr>
        <p:spPr>
          <a:xfrm>
            <a:off x="6787728" y="2492897"/>
            <a:ext cx="592585" cy="1152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482"/>
                </a:moveTo>
                <a:lnTo>
                  <a:pt x="5400" y="17482"/>
                </a:lnTo>
                <a:lnTo>
                  <a:pt x="5400" y="0"/>
                </a:lnTo>
                <a:lnTo>
                  <a:pt x="16200" y="0"/>
                </a:lnTo>
                <a:lnTo>
                  <a:pt x="16200" y="17482"/>
                </a:lnTo>
                <a:lnTo>
                  <a:pt x="21600" y="1748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2FA62"/>
          </a:solidFill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5" name="Text Box 5"/>
          <p:cNvSpPr txBox="1"/>
          <p:nvPr/>
        </p:nvSpPr>
        <p:spPr>
          <a:xfrm>
            <a:off x="107503" y="404663"/>
            <a:ext cx="4104706" cy="279781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600"/>
              </a:spcBef>
              <a:defRPr b="1" sz="2800">
                <a:latin typeface="+mj-lt"/>
                <a:ea typeface="+mj-ea"/>
                <a:cs typeface="+mj-cs"/>
                <a:sym typeface="Calibri"/>
              </a:defRPr>
            </a:pPr>
            <a:r>
              <a:t>To analyze the</a:t>
            </a:r>
            <a:r>
              <a:rPr b="0"/>
              <a:t>  inflammatory/tumoral </a:t>
            </a:r>
            <a:r>
              <a:t>microenvironment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600"/>
              </a:spcBef>
              <a:buSzPct val="100000"/>
              <a:buChar char="•"/>
              <a:defRPr b="1" sz="2800">
                <a:latin typeface="+mj-lt"/>
                <a:ea typeface="+mj-ea"/>
                <a:cs typeface="+mj-cs"/>
                <a:sym typeface="Calibri"/>
              </a:defRPr>
            </a:pPr>
            <a:r>
              <a:t>experimental models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600"/>
              </a:spcBef>
              <a:buSzPct val="100000"/>
              <a:buChar char="•"/>
              <a:defRPr b="1" sz="2800">
                <a:latin typeface="+mj-lt"/>
                <a:ea typeface="+mj-ea"/>
                <a:cs typeface="+mj-cs"/>
                <a:sym typeface="Calibri"/>
              </a:defRPr>
            </a:pPr>
            <a:r>
              <a:t>patients</a:t>
            </a:r>
          </a:p>
        </p:txBody>
      </p:sp>
      <p:sp>
        <p:nvSpPr>
          <p:cNvPr id="786" name="Titolo 1"/>
          <p:cNvSpPr txBox="1"/>
          <p:nvPr>
            <p:ph type="title"/>
          </p:nvPr>
        </p:nvSpPr>
        <p:spPr>
          <a:xfrm>
            <a:off x="5401076" y="1052736"/>
            <a:ext cx="2123253" cy="1231892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>
              <a:defRPr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cytokines</a:t>
            </a:r>
            <a:br/>
            <a:r>
              <a:t>cells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4" grpId="1"/>
      <p:bldP build="whole" bldLvl="1" animBg="1" rev="0" advAuto="0" spid="782" grpId="3"/>
      <p:bldP build="whole" bldLvl="1" animBg="1" rev="0" advAuto="0" spid="781" grpId="2"/>
      <p:bldP build="whole" bldLvl="1" animBg="1" rev="0" advAuto="0" spid="780" grpId="4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Titolo 1"/>
          <p:cNvSpPr txBox="1"/>
          <p:nvPr>
            <p:ph type="title"/>
          </p:nvPr>
        </p:nvSpPr>
        <p:spPr>
          <a:xfrm>
            <a:off x="827583" y="44624"/>
            <a:ext cx="7416826" cy="792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4000"/>
            </a:pPr>
            <a:r>
              <a:t>Role of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cytokines</a:t>
            </a:r>
            <a:r>
              <a:t> in IBD and CAC</a:t>
            </a:r>
          </a:p>
        </p:txBody>
      </p:sp>
      <p:sp>
        <p:nvSpPr>
          <p:cNvPr id="789" name="Segnaposto contenuto 2"/>
          <p:cNvSpPr txBox="1"/>
          <p:nvPr>
            <p:ph type="body" idx="1"/>
          </p:nvPr>
        </p:nvSpPr>
        <p:spPr>
          <a:xfrm>
            <a:off x="72008" y="908719"/>
            <a:ext cx="9036496" cy="5832650"/>
          </a:xfrm>
          <a:prstGeom prst="rect">
            <a:avLst/>
          </a:prstGeom>
        </p:spPr>
        <p:txBody>
          <a:bodyPr/>
          <a:lstStyle/>
          <a:p>
            <a:pPr algn="just"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The </a:t>
            </a:r>
            <a:r>
              <a:rPr b="1"/>
              <a:t>development</a:t>
            </a:r>
            <a:r>
              <a:t>, </a:t>
            </a:r>
            <a:r>
              <a:rPr b="1"/>
              <a:t>growth</a:t>
            </a:r>
            <a:r>
              <a:t>, </a:t>
            </a:r>
            <a:r>
              <a:rPr b="1"/>
              <a:t>activation</a:t>
            </a:r>
            <a:r>
              <a:t>, and </a:t>
            </a:r>
            <a:r>
              <a:rPr b="1"/>
              <a:t>function</a:t>
            </a:r>
            <a:r>
              <a:t> </a:t>
            </a:r>
            <a:r>
              <a:rPr b="1"/>
              <a:t>of immune cells</a:t>
            </a:r>
            <a:r>
              <a:t> are controlled largely by cytokines, whose effect on </a:t>
            </a:r>
            <a:r>
              <a:rPr b="1">
                <a:solidFill>
                  <a:srgbClr val="FF0000"/>
                </a:solidFill>
              </a:rPr>
              <a:t>tumor associated immune cells</a:t>
            </a:r>
            <a:r>
              <a:t> is extremely influential (</a:t>
            </a:r>
            <a:r>
              <a:rPr b="1"/>
              <a:t>autocrine</a:t>
            </a:r>
            <a:r>
              <a:t> and </a:t>
            </a:r>
            <a:r>
              <a:rPr b="1"/>
              <a:t>paracrine</a:t>
            </a:r>
            <a:r>
              <a:t> pathways)</a:t>
            </a:r>
          </a:p>
          <a:p>
            <a:pPr algn="just"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Multiple lines of evidence suggest that, within the tumor microenvironment, cytokines utilize </a:t>
            </a:r>
            <a:r>
              <a:rPr b="1"/>
              <a:t>similar mechanisms</a:t>
            </a:r>
            <a:r>
              <a:t> to:</a:t>
            </a:r>
          </a:p>
          <a:p>
            <a:pPr lvl="1" marL="1879600" indent="-246063" algn="just">
              <a:buClr>
                <a:schemeClr val="accent1"/>
              </a:buClr>
              <a:defRPr b="1" sz="2700">
                <a:latin typeface="+mj-lt"/>
                <a:ea typeface="+mj-ea"/>
                <a:cs typeface="+mj-cs"/>
                <a:sym typeface="Calibri"/>
              </a:defRPr>
            </a:pPr>
            <a:r>
              <a:t>promote</a:t>
            </a:r>
            <a:r>
              <a:rPr b="0"/>
              <a:t> and sustain IBD</a:t>
            </a:r>
            <a:endParaRPr sz="2400"/>
          </a:p>
          <a:p>
            <a:pPr lvl="1" marL="1879600" indent="-246063" algn="just">
              <a:buClr>
                <a:schemeClr val="accent1"/>
              </a:buClr>
              <a:defRPr b="1" sz="2700">
                <a:latin typeface="+mj-lt"/>
                <a:ea typeface="+mj-ea"/>
                <a:cs typeface="+mj-cs"/>
                <a:sym typeface="Calibri"/>
              </a:defRPr>
            </a:pPr>
            <a:r>
              <a:t>predispose </a:t>
            </a:r>
            <a:r>
              <a:rPr b="0"/>
              <a:t>to CAC </a:t>
            </a:r>
            <a:endParaRPr sz="2400"/>
          </a:p>
          <a:p>
            <a:pPr lvl="1" marL="1879600" indent="-246063" algn="just">
              <a:buClr>
                <a:schemeClr val="accent1"/>
              </a:buClr>
              <a:defRPr b="1" sz="2700">
                <a:latin typeface="+mj-lt"/>
                <a:ea typeface="+mj-ea"/>
                <a:cs typeface="+mj-cs"/>
                <a:sym typeface="Calibri"/>
              </a:defRPr>
            </a:pPr>
            <a:r>
              <a:t>regulate </a:t>
            </a:r>
            <a:r>
              <a:rPr b="0"/>
              <a:t>CAC</a:t>
            </a:r>
            <a:r>
              <a:t> development </a:t>
            </a:r>
            <a:r>
              <a:rPr b="0"/>
              <a:t>and</a:t>
            </a:r>
            <a:r>
              <a:t> progression</a:t>
            </a:r>
            <a:endParaRPr sz="2400"/>
          </a:p>
          <a:p>
            <a:pPr algn="just">
              <a:defRPr b="1" sz="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spcBef>
                <a:spcPts val="700"/>
              </a:spcBef>
              <a:defRPr b="1" sz="3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TNF, IL-6 and IL-1</a:t>
            </a:r>
            <a:r>
              <a:rPr b="0" sz="2800">
                <a:solidFill>
                  <a:srgbClr val="000000"/>
                </a:solidFill>
              </a:rPr>
              <a:t> are major players of the dialogue between immune and intestinal cancer cells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9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egnaposto contenuto 2"/>
          <p:cNvSpPr txBox="1"/>
          <p:nvPr>
            <p:ph type="body" idx="1"/>
          </p:nvPr>
        </p:nvSpPr>
        <p:spPr>
          <a:xfrm>
            <a:off x="0" y="980727"/>
            <a:ext cx="9144000" cy="5688634"/>
          </a:xfrm>
          <a:prstGeom prst="rect">
            <a:avLst/>
          </a:prstGeom>
        </p:spPr>
        <p:txBody>
          <a:bodyPr/>
          <a:lstStyle/>
          <a:p>
            <a:pPr algn="just">
              <a:defRPr b="1" sz="2400">
                <a:latin typeface="+mj-lt"/>
                <a:ea typeface="+mj-ea"/>
                <a:cs typeface="+mj-cs"/>
                <a:sym typeface="Calibri"/>
              </a:defRPr>
            </a:pPr>
            <a:r>
              <a:t>TNF</a:t>
            </a:r>
            <a:r>
              <a:rPr b="0"/>
              <a:t>: well-known pro-inflammatory cytokine, plays an important role in physiologic cellular events, such as </a:t>
            </a:r>
            <a:r>
              <a:t>proliferation</a:t>
            </a:r>
            <a:r>
              <a:rPr b="0"/>
              <a:t>, </a:t>
            </a:r>
            <a:r>
              <a:t>differentiation</a:t>
            </a:r>
            <a:r>
              <a:rPr b="0"/>
              <a:t> and </a:t>
            </a:r>
            <a:r>
              <a:t>cell death</a:t>
            </a:r>
            <a:r>
              <a:rPr b="0"/>
              <a:t>, as well as in </a:t>
            </a:r>
            <a:r>
              <a:rPr b="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b="0"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nflammation</a:t>
            </a:r>
            <a:r>
              <a:rPr b="0"/>
              <a:t> and </a:t>
            </a:r>
            <a:r>
              <a:rPr b="0"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carcinogenesis</a:t>
            </a:r>
            <a:endParaRPr b="0" sz="2600"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spcBef>
                <a:spcPts val="500"/>
              </a:spcBef>
              <a:defRPr b="1" sz="2400">
                <a:latin typeface="+mj-lt"/>
                <a:ea typeface="+mj-ea"/>
                <a:cs typeface="+mj-cs"/>
                <a:sym typeface="Calibri"/>
              </a:defRPr>
            </a:pPr>
            <a:r>
              <a:t>Main sources</a:t>
            </a:r>
            <a:r>
              <a:rPr b="0"/>
              <a:t>: monocyte/macrophage lineages. </a:t>
            </a:r>
            <a:r>
              <a:t>Other sources</a:t>
            </a:r>
            <a:r>
              <a:rPr b="0"/>
              <a:t>:  mast cells, T and B lymphocytes, natural killer cells, neutrophils, endothelial cells, smooth and cardiac muscle cells, fibroblasts and osteoclasts</a:t>
            </a:r>
            <a:endParaRPr b="0"/>
          </a:p>
          <a:p>
            <a:pPr algn="just"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spcBef>
                <a:spcPts val="500"/>
              </a:spcBef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TNF activates the pro-inflammatory transcription factor </a:t>
            </a:r>
            <a:r>
              <a:rPr b="1"/>
              <a:t>NF-kB</a:t>
            </a:r>
            <a:r>
              <a:t>, which also upregulates the expression of genes linked to </a:t>
            </a:r>
            <a:r>
              <a:rPr b="1"/>
              <a:t>tumor cell survival, proliferation, invasion, angiogenesis</a:t>
            </a:r>
            <a:endParaRPr b="1"/>
          </a:p>
          <a:p>
            <a:pPr marL="0" indent="0" algn="just">
              <a:spcBef>
                <a:spcPts val="100"/>
              </a:spcBef>
              <a:buSzTx/>
              <a:buFont typeface="Wingdings 2"/>
              <a:buNone/>
              <a:defRPr sz="800"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</a:p>
          <a:p>
            <a:pPr algn="just">
              <a:spcBef>
                <a:spcPts val="500"/>
              </a:spcBef>
              <a:defRPr b="1" sz="2400">
                <a:latin typeface="+mj-lt"/>
                <a:ea typeface="+mj-ea"/>
                <a:cs typeface="+mj-cs"/>
                <a:sym typeface="Calibri"/>
              </a:defRPr>
            </a:pPr>
            <a:r>
              <a:t>Neutralization</a:t>
            </a:r>
            <a:r>
              <a:rPr b="0"/>
              <a:t> of TNF protects from IBD (mouse models and </a:t>
            </a:r>
            <a:r>
              <a:rPr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r>
              <a:rPr b="0"/>
              <a:t>): </a:t>
            </a:r>
            <a:r>
              <a:t>anti-TNF monoclonal antibodies</a:t>
            </a:r>
            <a:r>
              <a:rPr b="0"/>
              <a:t> have been shown to be effective in treating CD and UC and </a:t>
            </a:r>
            <a:r>
              <a:t>lowering CAC development</a:t>
            </a:r>
          </a:p>
        </p:txBody>
      </p:sp>
      <p:sp>
        <p:nvSpPr>
          <p:cNvPr id="792" name="Titolo 1"/>
          <p:cNvSpPr txBox="1"/>
          <p:nvPr>
            <p:ph type="title"/>
          </p:nvPr>
        </p:nvSpPr>
        <p:spPr>
          <a:xfrm>
            <a:off x="107503" y="44625"/>
            <a:ext cx="8928994" cy="792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4000"/>
            </a:pPr>
            <a:r>
              <a:t>Major </a:t>
            </a:r>
            <a:r>
              <a:rPr b="1"/>
              <a:t>cytokines</a:t>
            </a:r>
            <a:r>
              <a:t> in IBD and CAC: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TNF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egnaposto contenuto 2"/>
          <p:cNvSpPr txBox="1"/>
          <p:nvPr>
            <p:ph type="body" idx="1"/>
          </p:nvPr>
        </p:nvSpPr>
        <p:spPr>
          <a:xfrm>
            <a:off x="107503" y="1844824"/>
            <a:ext cx="8928994" cy="360040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Non-steroidal anti-inflammatory drugs</a:t>
            </a:r>
            <a:r>
              <a:rPr b="0"/>
              <a:t>, acting mainly on arachidonic acid metabolim, reduce the </a:t>
            </a:r>
            <a:r>
              <a:t>worsening</a:t>
            </a:r>
            <a:r>
              <a:rPr b="0"/>
              <a:t> and </a:t>
            </a:r>
            <a:r>
              <a:t>the mortality caused by</a:t>
            </a:r>
            <a:r>
              <a:rPr b="0"/>
              <a:t> certain cancers (such as colon and breast cancer)</a:t>
            </a:r>
            <a:endParaRPr b="0"/>
          </a:p>
          <a:p>
            <a:pPr algn="just">
              <a:lnSpc>
                <a:spcPct val="90000"/>
              </a:lnSpc>
              <a:defRPr sz="16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New generation drugs</a:t>
            </a:r>
            <a:r>
              <a:rPr b="0"/>
              <a:t> targeting inflammatory mediators (chemokines and cytokines, such as TNF-α and IL-1β) and key transcription factors involved in inflammation (such as NF-κB and STAT3) </a:t>
            </a:r>
            <a:r>
              <a:t>decrease the incidence and spread of cancer </a:t>
            </a:r>
          </a:p>
        </p:txBody>
      </p:sp>
      <p:sp>
        <p:nvSpPr>
          <p:cNvPr id="391" name="Titolo 1"/>
          <p:cNvSpPr txBox="1"/>
          <p:nvPr>
            <p:ph type="title"/>
          </p:nvPr>
        </p:nvSpPr>
        <p:spPr>
          <a:xfrm>
            <a:off x="467543" y="260647"/>
            <a:ext cx="8352930" cy="1152129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Evidence linking cancer and inflammation: about </a:t>
            </a:r>
            <a:r>
              <a:rPr b="1">
                <a:solidFill>
                  <a:srgbClr val="FF0000"/>
                </a:solidFill>
              </a:rPr>
              <a:t>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0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" y="764704"/>
            <a:ext cx="9001001" cy="4610993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795" name="Rettangolo 2"/>
          <p:cNvSpPr/>
          <p:nvPr/>
        </p:nvSpPr>
        <p:spPr>
          <a:xfrm>
            <a:off x="1115616" y="44624"/>
            <a:ext cx="6840760" cy="621666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Targeting TNF for IBDs treatment</a:t>
            </a:r>
          </a:p>
        </p:txBody>
      </p:sp>
      <p:sp>
        <p:nvSpPr>
          <p:cNvPr id="796" name="CasellaDiTesto 3"/>
          <p:cNvSpPr txBox="1"/>
          <p:nvPr/>
        </p:nvSpPr>
        <p:spPr>
          <a:xfrm>
            <a:off x="45719" y="5373215"/>
            <a:ext cx="9017066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200">
                <a:latin typeface="+mj-lt"/>
                <a:ea typeface="+mj-ea"/>
                <a:cs typeface="+mj-cs"/>
                <a:sym typeface="Calibri"/>
              </a:defRPr>
            </a:pPr>
            <a:r>
              <a:t>TNF inhibitors </a:t>
            </a:r>
            <a:r>
              <a:rPr b="0"/>
              <a:t>are </a:t>
            </a:r>
            <a:r>
              <a:t>not useful</a:t>
            </a:r>
            <a:r>
              <a:rPr b="0"/>
              <a:t> for one third of all patients (i.e. “</a:t>
            </a:r>
            <a:r>
              <a:rPr i="1"/>
              <a:t>primary failures</a:t>
            </a:r>
            <a:r>
              <a:rPr b="0"/>
              <a:t>”), and further one third lose effect over time (“</a:t>
            </a:r>
            <a:r>
              <a:rPr i="1"/>
              <a:t>secondary failures</a:t>
            </a:r>
            <a:r>
              <a:rPr b="0"/>
              <a:t>”)</a:t>
            </a:r>
            <a:endParaRPr b="0"/>
          </a:p>
          <a:p>
            <a:pPr algn="just">
              <a:defRPr b="1" sz="2200">
                <a:latin typeface="+mj-lt"/>
                <a:ea typeface="+mj-ea"/>
                <a:cs typeface="+mj-cs"/>
                <a:sym typeface="Calibri"/>
              </a:defRPr>
            </a:pPr>
            <a:r>
              <a:t>Other strategies </a:t>
            </a:r>
            <a:r>
              <a:rPr b="0"/>
              <a:t>have in later years been developed.</a:t>
            </a:r>
            <a:endParaRPr b="0"/>
          </a:p>
          <a:p>
            <a:pPr algn="ctr"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u="sng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hlinkClick r:id="rId3" invalidUrl="" action="" tgtFrame="" tooltip="" history="1" highlightClick="0" endSnd="0"/>
              </a:rPr>
              <a:t>https://www.ncbi.nlm.nih.gov/pmc/articles/PMC4323544/pdf/fmed-01-00003.pdf</a:t>
            </a:r>
          </a:p>
        </p:txBody>
      </p:sp>
      <p:sp>
        <p:nvSpPr>
          <p:cNvPr id="797" name="CasellaDiTesto 4"/>
          <p:cNvSpPr txBox="1"/>
          <p:nvPr/>
        </p:nvSpPr>
        <p:spPr>
          <a:xfrm>
            <a:off x="3847248" y="1484783"/>
            <a:ext cx="577117" cy="380366"/>
          </a:xfrm>
          <a:prstGeom prst="rect">
            <a:avLst/>
          </a:prstGeom>
          <a:solidFill>
            <a:srgbClr val="DBF5F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1998</a:t>
            </a:r>
          </a:p>
        </p:txBody>
      </p:sp>
      <p:sp>
        <p:nvSpPr>
          <p:cNvPr id="798" name="CasellaDiTesto 7"/>
          <p:cNvSpPr txBox="1"/>
          <p:nvPr/>
        </p:nvSpPr>
        <p:spPr>
          <a:xfrm>
            <a:off x="8239737" y="4571836"/>
            <a:ext cx="577117" cy="380366"/>
          </a:xfrm>
          <a:prstGeom prst="rect">
            <a:avLst/>
          </a:prstGeom>
          <a:solidFill>
            <a:srgbClr val="DBF5F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2008</a:t>
            </a:r>
          </a:p>
        </p:txBody>
      </p:sp>
      <p:sp>
        <p:nvSpPr>
          <p:cNvPr id="799" name="CasellaDiTesto 8"/>
          <p:cNvSpPr txBox="1"/>
          <p:nvPr/>
        </p:nvSpPr>
        <p:spPr>
          <a:xfrm>
            <a:off x="3419871" y="2483604"/>
            <a:ext cx="577117" cy="380366"/>
          </a:xfrm>
          <a:prstGeom prst="rect">
            <a:avLst/>
          </a:prstGeom>
          <a:solidFill>
            <a:srgbClr val="DBF5F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2002</a:t>
            </a:r>
          </a:p>
        </p:txBody>
      </p:sp>
      <p:sp>
        <p:nvSpPr>
          <p:cNvPr id="800" name="CasellaDiTesto 9"/>
          <p:cNvSpPr txBox="1"/>
          <p:nvPr/>
        </p:nvSpPr>
        <p:spPr>
          <a:xfrm>
            <a:off x="3419871" y="3563723"/>
            <a:ext cx="577117" cy="380366"/>
          </a:xfrm>
          <a:prstGeom prst="rect">
            <a:avLst/>
          </a:prstGeom>
          <a:solidFill>
            <a:srgbClr val="DBF5F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2009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6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asellaDiTesto 1"/>
          <p:cNvSpPr txBox="1"/>
          <p:nvPr/>
        </p:nvSpPr>
        <p:spPr>
          <a:xfrm>
            <a:off x="45719" y="841349"/>
            <a:ext cx="9052561" cy="562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b="1" sz="2600">
                <a:latin typeface="+mj-lt"/>
                <a:ea typeface="+mj-ea"/>
                <a:cs typeface="+mj-cs"/>
                <a:sym typeface="Calibri"/>
              </a:defRPr>
            </a:pPr>
            <a:r>
              <a:t>IL-6</a:t>
            </a:r>
            <a:r>
              <a:rPr b="0"/>
              <a:t>: mostly produced by stimulated monocytes, macrophages, T and B lymphocytes</a:t>
            </a:r>
            <a:endParaRPr b="0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In </a:t>
            </a:r>
            <a:r>
              <a:rPr b="1"/>
              <a:t>IBD patients</a:t>
            </a:r>
            <a:r>
              <a:t>, macrophages and CD4+ T cells produce high amounts of IL-6; elevated </a:t>
            </a:r>
            <a:r>
              <a:rPr b="1"/>
              <a:t>IL-6 expression</a:t>
            </a:r>
            <a:r>
              <a:t> is linked to </a:t>
            </a:r>
            <a:r>
              <a:rPr b="1"/>
              <a:t>increased risk of colorectal adenomas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Of note, binding of IL-6 to target cells </a:t>
            </a:r>
            <a:r>
              <a:rPr b="1"/>
              <a:t>prevents apoptosis</a:t>
            </a:r>
            <a:r>
              <a:t> and </a:t>
            </a:r>
            <a:r>
              <a:rPr b="1"/>
              <a:t>activates STAT3</a:t>
            </a:r>
            <a:r>
              <a:t>, a major oncogenic transcription factor</a:t>
            </a: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In mouse model of CAC, IL6-/- mice have </a:t>
            </a:r>
            <a:r>
              <a:rPr b="1"/>
              <a:t>reduced number of tumors</a:t>
            </a:r>
            <a:r>
              <a:t> compared to the WT mice and showed </a:t>
            </a:r>
            <a:r>
              <a:rPr b="1"/>
              <a:t>increased apoptosis</a:t>
            </a:r>
            <a:r>
              <a:t> and </a:t>
            </a:r>
            <a:r>
              <a:rPr b="1"/>
              <a:t>decreased proliferation</a:t>
            </a:r>
            <a:r>
              <a:t> of intestinal epithelial cells</a:t>
            </a: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IL-6 arises as a </a:t>
            </a:r>
            <a:r>
              <a:rPr b="1"/>
              <a:t>potential target</a:t>
            </a:r>
            <a:r>
              <a:t> in colon cancer</a:t>
            </a:r>
          </a:p>
        </p:txBody>
      </p:sp>
      <p:grpSp>
        <p:nvGrpSpPr>
          <p:cNvPr id="805" name="Titolo 1"/>
          <p:cNvGrpSpPr/>
          <p:nvPr/>
        </p:nvGrpSpPr>
        <p:grpSpPr>
          <a:xfrm>
            <a:off x="107503" y="11790"/>
            <a:ext cx="8928994" cy="713741"/>
            <a:chOff x="0" y="0"/>
            <a:chExt cx="8928992" cy="713740"/>
          </a:xfrm>
        </p:grpSpPr>
        <p:sp>
          <p:nvSpPr>
            <p:cNvPr id="803" name="Rettangolo"/>
            <p:cNvSpPr/>
            <p:nvPr/>
          </p:nvSpPr>
          <p:spPr>
            <a:xfrm>
              <a:off x="0" y="32834"/>
              <a:ext cx="8928993" cy="64807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40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04" name="Major cytokines in IBD and CAC: IL-6"/>
            <p:cNvSpPr txBox="1"/>
            <p:nvPr/>
          </p:nvSpPr>
          <p:spPr>
            <a:xfrm>
              <a:off x="50482" y="0"/>
              <a:ext cx="8828028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04617B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Major </a:t>
              </a:r>
              <a:r>
                <a:rPr b="1"/>
                <a:t>cytokines</a:t>
              </a:r>
              <a:r>
                <a:t> in IBD and CAC: 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IL-6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02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Titolo 1"/>
          <p:cNvGrpSpPr/>
          <p:nvPr/>
        </p:nvGrpSpPr>
        <p:grpSpPr>
          <a:xfrm>
            <a:off x="107503" y="30840"/>
            <a:ext cx="8928994" cy="675641"/>
            <a:chOff x="0" y="0"/>
            <a:chExt cx="8928992" cy="675640"/>
          </a:xfrm>
        </p:grpSpPr>
        <p:sp>
          <p:nvSpPr>
            <p:cNvPr id="807" name="Rettangolo"/>
            <p:cNvSpPr/>
            <p:nvPr/>
          </p:nvSpPr>
          <p:spPr>
            <a:xfrm>
              <a:off x="0" y="13784"/>
              <a:ext cx="8928993" cy="64807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38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08" name="Major cytokines in IBD and CAC: IL-1"/>
            <p:cNvSpPr txBox="1"/>
            <p:nvPr/>
          </p:nvSpPr>
          <p:spPr>
            <a:xfrm>
              <a:off x="50482" y="0"/>
              <a:ext cx="8828028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800">
                  <a:solidFill>
                    <a:srgbClr val="04617B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Major </a:t>
              </a:r>
              <a:r>
                <a:rPr b="1"/>
                <a:t>cytokines</a:t>
              </a:r>
              <a:r>
                <a:t> in IBD and CAC: 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IL-1</a:t>
              </a:r>
            </a:p>
          </p:txBody>
        </p:sp>
      </p:grpSp>
      <p:sp>
        <p:nvSpPr>
          <p:cNvPr id="810" name="CasellaDiTesto 3"/>
          <p:cNvSpPr txBox="1"/>
          <p:nvPr/>
        </p:nvSpPr>
        <p:spPr>
          <a:xfrm>
            <a:off x="45719" y="748435"/>
            <a:ext cx="9017066" cy="590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b="1" sz="2600">
                <a:latin typeface="+mj-lt"/>
                <a:ea typeface="+mj-ea"/>
                <a:cs typeface="+mj-cs"/>
                <a:sym typeface="Calibri"/>
              </a:defRPr>
            </a:pPr>
            <a:r>
              <a:t>IL-1</a:t>
            </a:r>
            <a:r>
              <a:rPr b="0"/>
              <a:t>: in inflamed mucosa of IBD, dendritic cells (</a:t>
            </a:r>
            <a:r>
              <a:t>DC</a:t>
            </a:r>
            <a:r>
              <a:rPr b="0"/>
              <a:t>) and </a:t>
            </a:r>
            <a:r>
              <a:t>macrophages</a:t>
            </a:r>
            <a:r>
              <a:rPr b="0"/>
              <a:t> secrete huge amounts of this </a:t>
            </a:r>
            <a:r>
              <a:t>pro-inflammatory cytokine </a:t>
            </a:r>
            <a:r>
              <a:rPr b="0"/>
              <a:t>(</a:t>
            </a:r>
            <a:r>
              <a:rPr b="0" i="1"/>
              <a:t>animal models and </a:t>
            </a:r>
            <a:r>
              <a:rPr b="0" i="1">
                <a:solidFill>
                  <a:srgbClr val="FF0000"/>
                </a:solidFill>
              </a:rPr>
              <a:t>patients</a:t>
            </a:r>
            <a:r>
              <a:rPr b="0"/>
              <a:t>)</a:t>
            </a: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b="1" sz="2600">
                <a:latin typeface="+mj-lt"/>
                <a:ea typeface="+mj-ea"/>
                <a:cs typeface="+mj-cs"/>
                <a:sym typeface="Calibri"/>
              </a:defRPr>
            </a:pPr>
            <a:r>
              <a:t>Intestinal epithelial cells</a:t>
            </a:r>
            <a:r>
              <a:rPr b="0"/>
              <a:t> </a:t>
            </a:r>
            <a:r>
              <a:rPr b="0"/>
              <a:t>normally </a:t>
            </a:r>
            <a:r>
              <a:rPr b="0"/>
              <a:t>produce IL-1Ra (</a:t>
            </a:r>
            <a:r>
              <a:t>IL-1 receptor </a:t>
            </a:r>
            <a:r>
              <a:t>antagonist</a:t>
            </a:r>
            <a:r>
              <a:rPr b="0"/>
              <a:t>) which inhibits IL-1 pro-inflammatory actions by </a:t>
            </a:r>
            <a:r>
              <a:t>binding to the IL-1 receptor of target cells</a:t>
            </a:r>
            <a:r>
              <a:rPr b="0"/>
              <a:t> and </a:t>
            </a:r>
            <a:r>
              <a:t>competitively counteracting </a:t>
            </a:r>
            <a:r>
              <a:rPr b="0"/>
              <a:t>the effects of IL-1</a:t>
            </a:r>
            <a:endParaRPr b="0"/>
          </a:p>
          <a:p>
            <a:pPr marL="285750" indent="-285750" algn="just">
              <a:buSzPct val="100000"/>
              <a:buFont typeface="Arial"/>
              <a:buChar char="•"/>
              <a:defRPr sz="9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In </a:t>
            </a:r>
            <a:r>
              <a:rPr b="1"/>
              <a:t>IBD </a:t>
            </a:r>
            <a:r>
              <a:t>intestinal epithelial cells, a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decrease of IL-1Ra expression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(gene polymorphisms) </a:t>
            </a:r>
            <a:r>
              <a:t>is accompanied by an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b="1"/>
              <a:t> </a:t>
            </a:r>
            <a:r>
              <a:t>in inflammatory  reaction</a:t>
            </a:r>
            <a:endParaRPr sz="2400"/>
          </a:p>
          <a:p>
            <a:pPr marL="285750" indent="-285750" algn="just">
              <a:buSzPct val="100000"/>
              <a:buFont typeface="Arial"/>
              <a:buChar char="•"/>
              <a:defRPr sz="9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In mice, </a:t>
            </a:r>
            <a:r>
              <a:rPr b="1"/>
              <a:t>blocking IL-1 activity </a:t>
            </a:r>
            <a:r>
              <a:t>was shown to </a:t>
            </a:r>
            <a:r>
              <a:rPr b="1"/>
              <a:t>reduce tumorigenesis</a:t>
            </a:r>
            <a:r>
              <a:t> by </a:t>
            </a:r>
            <a:r>
              <a:rPr b="1"/>
              <a:t>impairing macrophage-dependent IL-6 secretion</a:t>
            </a:r>
          </a:p>
        </p:txBody>
      </p:sp>
      <p:grpSp>
        <p:nvGrpSpPr>
          <p:cNvPr id="813" name="Gruppo 4"/>
          <p:cNvGrpSpPr/>
          <p:nvPr/>
        </p:nvGrpSpPr>
        <p:grpSpPr>
          <a:xfrm>
            <a:off x="107504" y="3949672"/>
            <a:ext cx="8928993" cy="2575673"/>
            <a:chOff x="0" y="0"/>
            <a:chExt cx="8928992" cy="2575672"/>
          </a:xfrm>
        </p:grpSpPr>
        <p:pic>
          <p:nvPicPr>
            <p:cNvPr id="811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928993" cy="2575673"/>
            </a:xfrm>
            <a:prstGeom prst="rect">
              <a:avLst/>
            </a:prstGeom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812" name="Ovale 2"/>
            <p:cNvSpPr/>
            <p:nvPr/>
          </p:nvSpPr>
          <p:spPr>
            <a:xfrm>
              <a:off x="4176464" y="1999607"/>
              <a:ext cx="648073" cy="360041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3" grpId="2"/>
      <p:bldP build="p" bldLvl="5" animBg="1" rev="0" advAuto="0" spid="810" grpId="3"/>
      <p:bldP build="whole" bldLvl="1" animBg="1" rev="0" advAuto="0" spid="813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ruppo 1"/>
          <p:cNvGrpSpPr/>
          <p:nvPr/>
        </p:nvGrpSpPr>
        <p:grpSpPr>
          <a:xfrm>
            <a:off x="899591" y="764703"/>
            <a:ext cx="7560842" cy="5616626"/>
            <a:chOff x="0" y="0"/>
            <a:chExt cx="7560840" cy="5616624"/>
          </a:xfrm>
        </p:grpSpPr>
        <p:grpSp>
          <p:nvGrpSpPr>
            <p:cNvPr id="817" name="Gruppo 3"/>
            <p:cNvGrpSpPr/>
            <p:nvPr/>
          </p:nvGrpSpPr>
          <p:grpSpPr>
            <a:xfrm>
              <a:off x="0" y="-1"/>
              <a:ext cx="7560841" cy="5616626"/>
              <a:chOff x="0" y="0"/>
              <a:chExt cx="7560840" cy="5616624"/>
            </a:xfrm>
          </p:grpSpPr>
          <p:pic>
            <p:nvPicPr>
              <p:cNvPr id="815" name="Picture 2" descr="Picture 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7560841" cy="5616625"/>
              </a:xfrm>
              <a:prstGeom prst="rect">
                <a:avLst/>
              </a:prstGeom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sp>
            <p:nvSpPr>
              <p:cNvPr id="816" name="CasellaDiTesto 2"/>
              <p:cNvSpPr txBox="1"/>
              <p:nvPr/>
            </p:nvSpPr>
            <p:spPr>
              <a:xfrm>
                <a:off x="1464499" y="946277"/>
                <a:ext cx="4474863" cy="516891"/>
              </a:xfrm>
              <a:prstGeom prst="rect">
                <a:avLst/>
              </a:prstGeom>
              <a:solidFill>
                <a:srgbClr val="FF0000"/>
              </a:solidFill>
              <a:ln w="19050" cap="flat">
                <a:solidFill>
                  <a:srgbClr val="00206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2600"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/>
                <a:r>
                  <a:t>cytokines – chemokines - ROS</a:t>
                </a:r>
              </a:p>
            </p:txBody>
          </p:sp>
        </p:grpSp>
        <p:sp>
          <p:nvSpPr>
            <p:cNvPr id="818" name="CasellaDiTesto 5"/>
            <p:cNvSpPr txBox="1"/>
            <p:nvPr/>
          </p:nvSpPr>
          <p:spPr>
            <a:xfrm>
              <a:off x="1352128" y="4727322"/>
              <a:ext cx="4599405" cy="75120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worsening of IBD / CAC</a:t>
              </a:r>
            </a:p>
          </p:txBody>
        </p:sp>
      </p:grpSp>
      <p:sp>
        <p:nvSpPr>
          <p:cNvPr id="820" name="Rettangolo 4"/>
          <p:cNvSpPr/>
          <p:nvPr/>
        </p:nvSpPr>
        <p:spPr>
          <a:xfrm>
            <a:off x="971599" y="3429000"/>
            <a:ext cx="7344818" cy="648073"/>
          </a:xfrm>
          <a:prstGeom prst="rect">
            <a:avLst/>
          </a:prstGeom>
          <a:ln w="57150">
            <a:solidFill>
              <a:srgbClr val="3333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0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" name="Titolo 1"/>
          <p:cNvGrpSpPr/>
          <p:nvPr/>
        </p:nvGrpSpPr>
        <p:grpSpPr>
          <a:xfrm>
            <a:off x="323527" y="-55840"/>
            <a:ext cx="8424938" cy="1209041"/>
            <a:chOff x="0" y="0"/>
            <a:chExt cx="8424936" cy="1209039"/>
          </a:xfrm>
        </p:grpSpPr>
        <p:sp>
          <p:nvSpPr>
            <p:cNvPr id="822" name="Rettangolo"/>
            <p:cNvSpPr/>
            <p:nvPr/>
          </p:nvSpPr>
          <p:spPr>
            <a:xfrm>
              <a:off x="0" y="100464"/>
              <a:ext cx="8424937" cy="100811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23" name="Targets of cytokines in IBD and CAC:       colon epithelial cells"/>
            <p:cNvSpPr txBox="1"/>
            <p:nvPr/>
          </p:nvSpPr>
          <p:spPr>
            <a:xfrm>
              <a:off x="50482" y="0"/>
              <a:ext cx="8323972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3600">
                  <a:solidFill>
                    <a:srgbClr val="04617B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Targets</a:t>
              </a:r>
              <a:r>
                <a:rPr b="0"/>
                <a:t> of cytokines in IBD and CAC:       </a:t>
              </a:r>
              <a:r>
                <a:rPr>
                  <a:solidFill>
                    <a:srgbClr val="FF0000"/>
                  </a:solidFill>
                </a:rPr>
                <a:t>colon epithelial cells</a:t>
              </a:r>
            </a:p>
          </p:txBody>
        </p:sp>
      </p:grpSp>
      <p:sp>
        <p:nvSpPr>
          <p:cNvPr id="825" name="CasellaDiTesto 2"/>
          <p:cNvSpPr txBox="1"/>
          <p:nvPr/>
        </p:nvSpPr>
        <p:spPr>
          <a:xfrm>
            <a:off x="81216" y="1052736"/>
            <a:ext cx="8945056" cy="529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The milieu of cytokines, including </a:t>
            </a:r>
            <a:r>
              <a:rPr b="1"/>
              <a:t>growth factors</a:t>
            </a:r>
            <a:r>
              <a:t>, and chemokines can push the inflamed colon towards a </a:t>
            </a:r>
            <a:r>
              <a:rPr b="1"/>
              <a:t>pro-regenerative state</a:t>
            </a:r>
            <a:r>
              <a:t> (epithelial stemness; </a:t>
            </a:r>
            <a:r>
              <a:rPr b="1"/>
              <a:t>high proliferative rate site</a:t>
            </a:r>
            <a:r>
              <a:t>) and create a local environment conducive to epithelial </a:t>
            </a:r>
            <a:r>
              <a:rPr b="1"/>
              <a:t>transformation</a:t>
            </a:r>
            <a:r>
              <a:t> and </a:t>
            </a:r>
            <a:r>
              <a:rPr b="1"/>
              <a:t>tumor development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Epithelial cells themselves are both </a:t>
            </a:r>
            <a:r>
              <a:rPr b="1"/>
              <a:t>producers</a:t>
            </a:r>
            <a:r>
              <a:t> of and </a:t>
            </a:r>
            <a:r>
              <a:rPr b="1"/>
              <a:t>responders</a:t>
            </a:r>
            <a:r>
              <a:t> to cytokines whose effects can modulate the  </a:t>
            </a:r>
            <a:r>
              <a:rPr b="1"/>
              <a:t>proliferation </a:t>
            </a:r>
            <a:r>
              <a:t>and</a:t>
            </a:r>
            <a:r>
              <a:rPr b="1"/>
              <a:t> survival </a:t>
            </a:r>
            <a:r>
              <a:t>of the target cells</a:t>
            </a:r>
            <a:r>
              <a:rPr b="1"/>
              <a:t> </a:t>
            </a:r>
            <a:r>
              <a:t>in a paracrine and/or autocrine manner</a:t>
            </a:r>
            <a:endParaRPr sz="1000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b="1" sz="2600">
                <a:latin typeface="+mj-lt"/>
                <a:ea typeface="+mj-ea"/>
                <a:cs typeface="+mj-cs"/>
                <a:sym typeface="Calibri"/>
              </a:defRPr>
            </a:pPr>
            <a:r>
              <a:t>In colon epithelial cells, IL-6</a:t>
            </a:r>
            <a:r>
              <a:rPr b="0"/>
              <a:t> was demonstrated to </a:t>
            </a:r>
            <a:r>
              <a:t>simultaneously </a:t>
            </a:r>
            <a:r>
              <a:rPr>
                <a:solidFill>
                  <a:srgbClr val="FF0000"/>
                </a:solidFill>
              </a:rPr>
              <a:t>down-regulate</a:t>
            </a:r>
            <a:r>
              <a:t> </a:t>
            </a:r>
            <a:r>
              <a:rPr b="0"/>
              <a:t>the tumor suppressor </a:t>
            </a:r>
            <a:r>
              <a:rPr>
                <a:solidFill>
                  <a:srgbClr val="FF0000"/>
                </a:solidFill>
              </a:rPr>
              <a:t>p53</a:t>
            </a:r>
            <a:r>
              <a:t> </a:t>
            </a:r>
            <a:r>
              <a:rPr b="0"/>
              <a:t>and</a:t>
            </a:r>
            <a:r>
              <a:t> </a:t>
            </a:r>
            <a:r>
              <a:rPr>
                <a:solidFill>
                  <a:srgbClr val="FF0000"/>
                </a:solidFill>
              </a:rPr>
              <a:t>up-regulate</a:t>
            </a:r>
            <a:r>
              <a:t> </a:t>
            </a:r>
            <a:r>
              <a:rPr b="0"/>
              <a:t>the oncogene </a:t>
            </a:r>
            <a:r>
              <a:rPr>
                <a:solidFill>
                  <a:srgbClr val="FF0000"/>
                </a:solidFill>
              </a:rPr>
              <a:t>c-myc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5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Titolo 1"/>
          <p:cNvGrpSpPr/>
          <p:nvPr/>
        </p:nvGrpSpPr>
        <p:grpSpPr>
          <a:xfrm>
            <a:off x="107503" y="-45236"/>
            <a:ext cx="8928994" cy="1259841"/>
            <a:chOff x="0" y="0"/>
            <a:chExt cx="8928992" cy="1259839"/>
          </a:xfrm>
        </p:grpSpPr>
        <p:sp>
          <p:nvSpPr>
            <p:cNvPr id="827" name="Rettangolo"/>
            <p:cNvSpPr/>
            <p:nvPr/>
          </p:nvSpPr>
          <p:spPr>
            <a:xfrm>
              <a:off x="0" y="89860"/>
              <a:ext cx="8928993" cy="108012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000">
                  <a:solidFill>
                    <a:srgbClr val="04617B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28" name="Targets of cytokines in IBD and CAC:       fibroblasts and myofibroblasts"/>
            <p:cNvSpPr txBox="1"/>
            <p:nvPr/>
          </p:nvSpPr>
          <p:spPr>
            <a:xfrm>
              <a:off x="50482" y="0"/>
              <a:ext cx="8828028" cy="125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800">
                  <a:solidFill>
                    <a:srgbClr val="04617B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Targets of cytokines in IBD and CAC:       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fibroblasts </a:t>
              </a:r>
              <a:r>
                <a:rPr>
                  <a:solidFill>
                    <a:srgbClr val="002060"/>
                  </a:solidFill>
                </a:rPr>
                <a:t>and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 myofibroblasts</a:t>
              </a:r>
            </a:p>
          </p:txBody>
        </p:sp>
      </p:grpSp>
      <p:sp>
        <p:nvSpPr>
          <p:cNvPr id="830" name="CasellaDiTesto 2"/>
          <p:cNvSpPr txBox="1"/>
          <p:nvPr/>
        </p:nvSpPr>
        <p:spPr>
          <a:xfrm>
            <a:off x="153223" y="1124744"/>
            <a:ext cx="8837553" cy="543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Fibroblasts and myofibroblasts are </a:t>
            </a:r>
            <a:r>
              <a:rPr b="1"/>
              <a:t>major stromal cells</a:t>
            </a:r>
            <a:r>
              <a:t> that play a crucial role in </a:t>
            </a:r>
            <a:r>
              <a:rPr b="1"/>
              <a:t>wound healing</a:t>
            </a:r>
            <a:r>
              <a:t> but also in </a:t>
            </a:r>
            <a:r>
              <a:rPr b="1"/>
              <a:t>tumor growth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They originate from various locations (</a:t>
            </a:r>
            <a:r>
              <a:rPr b="1"/>
              <a:t>tissue resident</a:t>
            </a:r>
            <a:r>
              <a:t>, </a:t>
            </a:r>
            <a:r>
              <a:rPr b="1"/>
              <a:t>bone marrow</a:t>
            </a:r>
            <a:r>
              <a:t>) and are recruited to the tumor by chemokines</a:t>
            </a: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Recent studies have demonstrated that </a:t>
            </a:r>
            <a:r>
              <a:rPr b="1"/>
              <a:t>fibroblasts contribute to the exacerbation of colon cancer</a:t>
            </a:r>
            <a:r>
              <a:t> by producing chemokines and cytokines (such as </a:t>
            </a:r>
            <a:r>
              <a:rPr b="1"/>
              <a:t>IL-6</a:t>
            </a:r>
            <a:r>
              <a:t>) which </a:t>
            </a:r>
            <a:r>
              <a:rPr b="1"/>
              <a:t>promote monocytic differentiation into </a:t>
            </a:r>
            <a:r>
              <a:rPr b="1"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pro-tumorigenic macrophages</a:t>
            </a:r>
            <a:endParaRPr b="1" sz="2800"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Calibri"/>
              </a:defRPr>
            </a:pPr>
            <a:r>
              <a:t>Also, </a:t>
            </a:r>
            <a:r>
              <a:rPr b="1"/>
              <a:t>fibroblast-derived cytokines</a:t>
            </a:r>
            <a:r>
              <a:t> facilitate the recruitment and </a:t>
            </a:r>
            <a:r>
              <a:rPr b="1"/>
              <a:t>activation</a:t>
            </a:r>
            <a:r>
              <a:t> of other </a:t>
            </a:r>
            <a:r>
              <a:rPr b="1"/>
              <a:t>immune cells</a:t>
            </a:r>
            <a:r>
              <a:t> which support an </a:t>
            </a:r>
            <a:r>
              <a:rPr b="1"/>
              <a:t>inflammatory microenvironment in IBD and CAC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30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Titolo 1"/>
          <p:cNvGrpSpPr/>
          <p:nvPr/>
        </p:nvGrpSpPr>
        <p:grpSpPr>
          <a:xfrm>
            <a:off x="35496" y="26587"/>
            <a:ext cx="9036496" cy="612141"/>
            <a:chOff x="0" y="0"/>
            <a:chExt cx="9036494" cy="612140"/>
          </a:xfrm>
        </p:grpSpPr>
        <p:sp>
          <p:nvSpPr>
            <p:cNvPr id="832" name="Rettangolo"/>
            <p:cNvSpPr/>
            <p:nvPr/>
          </p:nvSpPr>
          <p:spPr>
            <a:xfrm>
              <a:off x="0" y="18038"/>
              <a:ext cx="9036495" cy="5760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34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33" name="Endothelial cells: crucial players in IBD and CAC"/>
            <p:cNvSpPr txBox="1"/>
            <p:nvPr/>
          </p:nvSpPr>
          <p:spPr>
            <a:xfrm>
              <a:off x="50482" y="-1"/>
              <a:ext cx="8935531" cy="612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34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Endothelial cells</a:t>
              </a:r>
              <a:r>
                <a:rPr b="0">
                  <a:solidFill>
                    <a:srgbClr val="04617B"/>
                  </a:solidFill>
                </a:rPr>
                <a:t>: crucial players in IBD and CAC</a:t>
              </a:r>
            </a:p>
          </p:txBody>
        </p:sp>
      </p:grpSp>
      <p:sp>
        <p:nvSpPr>
          <p:cNvPr id="835" name="CasellaDiTesto 2"/>
          <p:cNvSpPr txBox="1"/>
          <p:nvPr/>
        </p:nvSpPr>
        <p:spPr>
          <a:xfrm>
            <a:off x="153223" y="548679"/>
            <a:ext cx="8837553" cy="579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EC are prominent cell type in both the inflammatory and tumor microenvironment being involved in </a:t>
            </a:r>
            <a:r>
              <a:rPr b="1"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angiogenesis</a:t>
            </a:r>
            <a:endParaRPr sz="2600"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Although angiogenesis is an important step of wound healing, </a:t>
            </a:r>
            <a:r>
              <a:rPr b="1"/>
              <a:t>overamplification of revascularization</a:t>
            </a:r>
            <a:r>
              <a:t> can </a:t>
            </a:r>
            <a:r>
              <a:rPr b="1"/>
              <a:t>sustain IBD and promote CAC</a:t>
            </a:r>
            <a:r>
              <a:t>  by supplying  inflammatory and tumor cells with vital nutrients and oxygen</a:t>
            </a: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EC </a:t>
            </a:r>
            <a:r>
              <a:rPr b="1"/>
              <a:t>proliferation, permeability, migration</a:t>
            </a:r>
            <a:r>
              <a:t>, and </a:t>
            </a:r>
            <a:r>
              <a:rPr b="1"/>
              <a:t>survival</a:t>
            </a:r>
            <a:r>
              <a:t> are controlled by cytokine detected in the tumor microenvironment</a:t>
            </a: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One major </a:t>
            </a:r>
            <a:r>
              <a:rPr b="1"/>
              <a:t>cytokine-like factor</a:t>
            </a:r>
            <a:r>
              <a:t>, vascular endothelial growth factor (</a:t>
            </a:r>
            <a:r>
              <a:rPr b="1"/>
              <a:t>VEGF</a:t>
            </a:r>
            <a:r>
              <a:t>) induces angiogenesis by binding to </a:t>
            </a:r>
            <a:r>
              <a:rPr b="1"/>
              <a:t>its major receptor, VEGFR2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In CAC patients, anti-VEGF therapy (Bevacizumab, anti-VEGF monoclonal antibody) have improved survival, but </a:t>
            </a:r>
            <a:r>
              <a:rPr b="1"/>
              <a:t>its effects as a single agent are limited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35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DB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759" y="44623"/>
            <a:ext cx="7962157" cy="260054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38" name="CasellaDiTesto 3"/>
          <p:cNvSpPr txBox="1"/>
          <p:nvPr/>
        </p:nvSpPr>
        <p:spPr>
          <a:xfrm>
            <a:off x="608615" y="2710081"/>
            <a:ext cx="7961302" cy="443866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Angiogenesi indotta da VEGF in un modello sperimentale di tumore</a:t>
            </a:r>
          </a:p>
        </p:txBody>
      </p:sp>
      <p:grpSp>
        <p:nvGrpSpPr>
          <p:cNvPr id="841" name="Gruppo 1"/>
          <p:cNvGrpSpPr/>
          <p:nvPr/>
        </p:nvGrpSpPr>
        <p:grpSpPr>
          <a:xfrm>
            <a:off x="845840" y="3190401"/>
            <a:ext cx="7614592" cy="3688644"/>
            <a:chOff x="0" y="0"/>
            <a:chExt cx="7614591" cy="3688643"/>
          </a:xfrm>
        </p:grpSpPr>
        <p:pic>
          <p:nvPicPr>
            <p:cNvPr id="839" name="Immagine 4" descr="Immagin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3567" y="0"/>
              <a:ext cx="6192689" cy="3046912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  <p:sp>
          <p:nvSpPr>
            <p:cNvPr id="840" name="CasellaDiTesto 5"/>
            <p:cNvSpPr txBox="1"/>
            <p:nvPr/>
          </p:nvSpPr>
          <p:spPr>
            <a:xfrm>
              <a:off x="0" y="2974903"/>
              <a:ext cx="7614592" cy="71374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t>Trattamento </a:t>
              </a:r>
              <a:r>
                <a:rPr b="1"/>
                <a:t>anti-angiogenico (anti VEGF)</a:t>
              </a:r>
              <a:r>
                <a:t> di un tumore sperimentale</a:t>
              </a:r>
            </a:p>
            <a:p>
              <a:pPr algn="just"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t>(a): non trattato; (b): trattato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1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asellaDiTesto 2"/>
          <p:cNvSpPr txBox="1"/>
          <p:nvPr/>
        </p:nvSpPr>
        <p:spPr>
          <a:xfrm>
            <a:off x="81216" y="1268318"/>
            <a:ext cx="8945056" cy="522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In addition to VEGF, </a:t>
            </a:r>
            <a:r>
              <a:rPr b="1"/>
              <a:t>other cytokines </a:t>
            </a:r>
            <a:r>
              <a:t>and</a:t>
            </a:r>
            <a:r>
              <a:rPr b="1"/>
              <a:t> their downstream mediators</a:t>
            </a:r>
            <a:r>
              <a:t> can have a dramatic effect on </a:t>
            </a:r>
            <a:r>
              <a:rPr b="1"/>
              <a:t>CAC neo-vascularization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b="1"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IL-8</a:t>
            </a:r>
            <a:r>
              <a:rPr b="0" sz="2700">
                <a:solidFill>
                  <a:srgbClr val="000000"/>
                </a:solidFill>
              </a:rPr>
              <a:t> (known as one of the most potent neutrophil chemotactic factor) stands out as a </a:t>
            </a:r>
            <a:r>
              <a:rPr sz="2700">
                <a:solidFill>
                  <a:srgbClr val="000000"/>
                </a:solidFill>
              </a:rPr>
              <a:t>potent angiogenic factor </a:t>
            </a:r>
            <a:r>
              <a:rPr b="0" sz="2700">
                <a:solidFill>
                  <a:srgbClr val="000000"/>
                </a:solidFill>
              </a:rPr>
              <a:t>in </a:t>
            </a:r>
            <a:r>
              <a:rPr sz="2700">
                <a:solidFill>
                  <a:srgbClr val="000000"/>
                </a:solidFill>
              </a:rPr>
              <a:t>colon wound healing, colitis</a:t>
            </a:r>
            <a:r>
              <a:rPr b="0" sz="2700">
                <a:solidFill>
                  <a:srgbClr val="000000"/>
                </a:solidFill>
              </a:rPr>
              <a:t> and</a:t>
            </a:r>
            <a:r>
              <a:rPr sz="2700">
                <a:solidFill>
                  <a:srgbClr val="000000"/>
                </a:solidFill>
              </a:rPr>
              <a:t> cancer</a:t>
            </a:r>
            <a:endParaRPr sz="2700">
              <a:solidFill>
                <a:srgbClr val="000000"/>
              </a:solidFill>
            </a:endParaRP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IL-8 is </a:t>
            </a:r>
            <a:r>
              <a:rPr b="1"/>
              <a:t>over-expressed </a:t>
            </a:r>
            <a:r>
              <a:t>in patients with</a:t>
            </a:r>
            <a:r>
              <a:rPr b="1"/>
              <a:t> IBDs</a:t>
            </a:r>
            <a:r>
              <a:t>, and is generally </a:t>
            </a:r>
            <a:r>
              <a:rPr b="1"/>
              <a:t>localized to areas of active inflammation and tissue damage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IL-8 </a:t>
            </a:r>
            <a:r>
              <a:rPr b="1"/>
              <a:t>signals through its receptor on intestinal endothelial cells</a:t>
            </a:r>
            <a:r>
              <a:t> and promotes CAC development (</a:t>
            </a:r>
            <a:r>
              <a:rPr i="1"/>
              <a:t>in vitro </a:t>
            </a:r>
            <a:r>
              <a:t>and </a:t>
            </a:r>
            <a:r>
              <a:rPr i="1"/>
              <a:t>in vivo </a:t>
            </a:r>
            <a:r>
              <a:t>experiments</a:t>
            </a:r>
            <a:r>
              <a:rPr i="1"/>
              <a:t>)</a:t>
            </a:r>
          </a:p>
        </p:txBody>
      </p:sp>
      <p:grpSp>
        <p:nvGrpSpPr>
          <p:cNvPr id="846" name="Titolo 1"/>
          <p:cNvGrpSpPr/>
          <p:nvPr/>
        </p:nvGrpSpPr>
        <p:grpSpPr>
          <a:xfrm>
            <a:off x="72008" y="260647"/>
            <a:ext cx="9036496" cy="720082"/>
            <a:chOff x="0" y="0"/>
            <a:chExt cx="9036494" cy="720080"/>
          </a:xfrm>
        </p:grpSpPr>
        <p:sp>
          <p:nvSpPr>
            <p:cNvPr id="844" name="Rettangolo"/>
            <p:cNvSpPr/>
            <p:nvPr/>
          </p:nvSpPr>
          <p:spPr>
            <a:xfrm>
              <a:off x="0" y="-1"/>
              <a:ext cx="9036496" cy="72008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45" name="Endothelial cells: crucial players in IBD and CAC"/>
            <p:cNvSpPr txBox="1"/>
            <p:nvPr/>
          </p:nvSpPr>
          <p:spPr>
            <a:xfrm>
              <a:off x="50483" y="34919"/>
              <a:ext cx="893553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Endothelial cells</a:t>
              </a:r>
              <a:r>
                <a:rPr b="0">
                  <a:solidFill>
                    <a:srgbClr val="04617B"/>
                  </a:solidFill>
                </a:rPr>
                <a:t>: crucial players in IBD and CAC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43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966562"/>
            <a:ext cx="8953738" cy="58468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1" name="Titolo 1"/>
          <p:cNvGrpSpPr/>
          <p:nvPr/>
        </p:nvGrpSpPr>
        <p:grpSpPr>
          <a:xfrm>
            <a:off x="683568" y="-87653"/>
            <a:ext cx="7992890" cy="1056641"/>
            <a:chOff x="0" y="0"/>
            <a:chExt cx="7992888" cy="1056639"/>
          </a:xfrm>
        </p:grpSpPr>
        <p:sp>
          <p:nvSpPr>
            <p:cNvPr id="849" name="Rettangolo"/>
            <p:cNvSpPr/>
            <p:nvPr/>
          </p:nvSpPr>
          <p:spPr>
            <a:xfrm>
              <a:off x="0" y="132276"/>
              <a:ext cx="7992889" cy="79208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100">
                  <a:solidFill>
                    <a:srgbClr val="04617B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50" name="The macrophage: the main player in the inflammatory/tumor microenvironment"/>
            <p:cNvSpPr txBox="1"/>
            <p:nvPr/>
          </p:nvSpPr>
          <p:spPr>
            <a:xfrm>
              <a:off x="50482" y="-1"/>
              <a:ext cx="7891924" cy="1056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100">
                  <a:solidFill>
                    <a:srgbClr val="04617B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The 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macrophage</a:t>
              </a:r>
              <a:r>
                <a:t>: the main player in the inflammatory/tumor microenvironment</a:t>
              </a:r>
            </a:p>
          </p:txBody>
        </p:sp>
      </p:grpSp>
      <p:sp>
        <p:nvSpPr>
          <p:cNvPr id="852" name="CasellaDiTesto 5"/>
          <p:cNvSpPr txBox="1"/>
          <p:nvPr/>
        </p:nvSpPr>
        <p:spPr>
          <a:xfrm>
            <a:off x="55118" y="1515555"/>
            <a:ext cx="9052560" cy="38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Macrophages are the dominant cells of </a:t>
            </a:r>
            <a:r>
              <a:rPr b="1"/>
              <a:t>chronic inflammation</a:t>
            </a:r>
            <a:r>
              <a:t> but are involved also in </a:t>
            </a:r>
            <a:r>
              <a:rPr b="1"/>
              <a:t>wound healing</a:t>
            </a:r>
            <a:r>
              <a:t> process as well as </a:t>
            </a:r>
            <a:r>
              <a:rPr b="1"/>
              <a:t>fibrotic response </a:t>
            </a:r>
            <a:r>
              <a:t>to tissue damage</a:t>
            </a:r>
          </a:p>
          <a:p>
            <a:pPr marL="285750" indent="-285750" algn="just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Macrophages displaying </a:t>
            </a:r>
            <a:r>
              <a:rPr b="1"/>
              <a:t>pro-inflammatory</a:t>
            </a:r>
            <a:r>
              <a:t> activity </a:t>
            </a:r>
            <a:r>
              <a:rPr b="1"/>
              <a:t>may </a:t>
            </a:r>
            <a:r>
              <a:rPr b="1" sz="3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antagonize</a:t>
            </a:r>
            <a:r>
              <a:t> tumor growth</a:t>
            </a:r>
          </a:p>
          <a:p>
            <a:pPr marL="285750" indent="-285750" algn="just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Macrophages displaying </a:t>
            </a:r>
            <a:r>
              <a:rPr b="1"/>
              <a:t>anti-inflammatory</a:t>
            </a:r>
            <a:r>
              <a:t> activity </a:t>
            </a:r>
            <a:r>
              <a:rPr b="1"/>
              <a:t>may </a:t>
            </a:r>
            <a:r>
              <a:rPr b="1" sz="3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promote tumor growth and dissemination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olo 1"/>
          <p:cNvSpPr txBox="1"/>
          <p:nvPr>
            <p:ph type="title"/>
          </p:nvPr>
        </p:nvSpPr>
        <p:spPr>
          <a:xfrm>
            <a:off x="1115616" y="116631"/>
            <a:ext cx="6768752" cy="576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200"/>
            </a:lvl1pPr>
          </a:lstStyle>
          <a:p>
            <a:pPr/>
            <a:r>
              <a:t>Frequently used abbreviations</a:t>
            </a:r>
          </a:p>
        </p:txBody>
      </p:sp>
      <p:sp>
        <p:nvSpPr>
          <p:cNvPr id="394" name="Segnaposto contenuto 2"/>
          <p:cNvSpPr txBox="1"/>
          <p:nvPr>
            <p:ph type="body" idx="1"/>
          </p:nvPr>
        </p:nvSpPr>
        <p:spPr>
          <a:xfrm>
            <a:off x="72008" y="908719"/>
            <a:ext cx="9036496" cy="5760642"/>
          </a:xfrm>
          <a:prstGeom prst="rect">
            <a:avLst/>
          </a:prstGeom>
          <a:ln w="9525">
            <a:solidFill>
              <a:srgbClr val="002060"/>
            </a:solidFill>
            <a:round/>
          </a:ln>
        </p:spPr>
        <p:txBody>
          <a:bodyPr/>
          <a:lstStyle/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NF-κB: nuclear factor-κB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STAT3: signal transducer and activator of transcription 3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NSAIDs: non steroidal anti-inflammatory drugs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TNF: tumor necrosis factor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TAMs: tumor associated macrophages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IBD: inflammatory bowel disease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CD: Crohn’s disease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UC: ulcerative colitis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CAC: colitis associated cancer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MDSCs: myeloid-derived suppressor cells</a:t>
            </a:r>
          </a:p>
          <a:p>
            <a:pPr marL="268833" indent="-2688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LPS: lipopolysaccharide</a:t>
            </a:r>
          </a:p>
          <a:p>
            <a:pPr marL="266033" indent="-2660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APC: antigen presenting cell</a:t>
            </a:r>
          </a:p>
          <a:p>
            <a:pPr marL="266033" indent="-2660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FGF : fibroblast growth factor</a:t>
            </a:r>
          </a:p>
          <a:p>
            <a:pPr marL="266033" indent="-266033" defTabSz="896111">
              <a:spcBef>
                <a:spcPts val="500"/>
              </a:spcBef>
              <a:defRPr sz="2156">
                <a:latin typeface="+mj-lt"/>
                <a:ea typeface="+mj-ea"/>
                <a:cs typeface="+mj-cs"/>
                <a:sym typeface="Calibri"/>
              </a:defRPr>
            </a:pPr>
            <a:r>
              <a:t>VEGF: vascular endothelial growth factor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790911"/>
            <a:ext cx="8830921" cy="6022466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855" name="CasellaDiTesto 1"/>
          <p:cNvSpPr txBox="1"/>
          <p:nvPr/>
        </p:nvSpPr>
        <p:spPr>
          <a:xfrm>
            <a:off x="683567" y="44626"/>
            <a:ext cx="7685372" cy="659766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Origin and development of macrophages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Titolo 1"/>
          <p:cNvSpPr txBox="1"/>
          <p:nvPr>
            <p:ph type="title"/>
          </p:nvPr>
        </p:nvSpPr>
        <p:spPr>
          <a:xfrm>
            <a:off x="1403648" y="44625"/>
            <a:ext cx="6264696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4000"/>
            </a:lvl1pPr>
          </a:lstStyle>
          <a:p>
            <a:pPr/>
            <a:r>
              <a:t>Macrophage polarization</a:t>
            </a:r>
          </a:p>
        </p:txBody>
      </p:sp>
      <p:sp>
        <p:nvSpPr>
          <p:cNvPr id="858" name="Segnaposto contenuto 2"/>
          <p:cNvSpPr txBox="1"/>
          <p:nvPr>
            <p:ph type="body" idx="1"/>
          </p:nvPr>
        </p:nvSpPr>
        <p:spPr>
          <a:xfrm>
            <a:off x="107503" y="1052735"/>
            <a:ext cx="8928994" cy="4896546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Owing to their </a:t>
            </a:r>
            <a:r>
              <a:rPr b="1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phenotypic plasticity</a:t>
            </a:r>
            <a:r>
              <a:t>, macrophages can be classified into two types: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M1</a:t>
            </a:r>
            <a:r>
              <a:t> (Type I) and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M2</a:t>
            </a:r>
            <a:r>
              <a:t> (Type II)</a:t>
            </a: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M1 and M2 have different characteristics and functions within the body and immune system</a:t>
            </a: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M1 and M2 can be distinguished on the basis of:</a:t>
            </a:r>
          </a:p>
          <a:p>
            <a:pPr marL="268833" indent="-268833" algn="just" defTabSz="896111">
              <a:defRPr sz="1372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627278" indent="-241950" algn="just" defTabSz="896111">
              <a:buClr>
                <a:schemeClr val="accent1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modalities of activation </a:t>
            </a:r>
            <a:endParaRPr sz="2352"/>
          </a:p>
          <a:p>
            <a:pPr lvl="1" marL="627278" indent="-241950" algn="just" defTabSz="896111">
              <a:buClr>
                <a:schemeClr val="accent1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types of cytokines and chemokines they produce</a:t>
            </a:r>
            <a:endParaRPr sz="2352"/>
          </a:p>
          <a:p>
            <a:pPr lvl="1" marL="627278" indent="-241950" algn="just" defTabSz="896111">
              <a:buClr>
                <a:schemeClr val="accent1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types of membrane receptors</a:t>
            </a:r>
            <a:endParaRPr sz="2352"/>
          </a:p>
          <a:p>
            <a:pPr lvl="1" marL="627278" indent="-241950" algn="just" defTabSz="896111">
              <a:buClr>
                <a:schemeClr val="accent1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distinct marker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58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egnaposto contenuto 2"/>
          <p:cNvSpPr txBox="1"/>
          <p:nvPr>
            <p:ph type="body" idx="1"/>
          </p:nvPr>
        </p:nvSpPr>
        <p:spPr>
          <a:xfrm>
            <a:off x="-72009" y="908719"/>
            <a:ext cx="9252522" cy="5688634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b="1" sz="2744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M1 macrophages </a:t>
            </a:r>
            <a:r>
              <a:rPr b="0" sz="2548">
                <a:solidFill>
                  <a:srgbClr val="000000"/>
                </a:solidFill>
              </a:rPr>
              <a:t>are known as </a:t>
            </a:r>
            <a:r>
              <a:rPr sz="2548">
                <a:solidFill>
                  <a:srgbClr val="000000"/>
                </a:solidFill>
              </a:rPr>
              <a:t>classically</a:t>
            </a:r>
            <a:r>
              <a:rPr b="0" sz="2548">
                <a:solidFill>
                  <a:srgbClr val="000000"/>
                </a:solidFill>
              </a:rPr>
              <a:t> </a:t>
            </a:r>
            <a:r>
              <a:rPr sz="2548">
                <a:solidFill>
                  <a:srgbClr val="000000"/>
                </a:solidFill>
              </a:rPr>
              <a:t>(INF</a:t>
            </a:r>
            <a:r>
              <a:rPr sz="2548">
                <a:solidFill>
                  <a:srgbClr val="000000"/>
                </a:solidFill>
              </a:rPr>
              <a:t>γ</a:t>
            </a:r>
            <a:r>
              <a:rPr sz="2548">
                <a:solidFill>
                  <a:srgbClr val="000000"/>
                </a:solidFill>
              </a:rPr>
              <a:t>-</a:t>
            </a:r>
            <a:r>
              <a:rPr sz="2548">
                <a:solidFill>
                  <a:srgbClr val="000000"/>
                </a:solidFill>
              </a:rPr>
              <a:t>, </a:t>
            </a:r>
            <a:r>
              <a:rPr sz="2548">
                <a:solidFill>
                  <a:srgbClr val="000000"/>
                </a:solidFill>
              </a:rPr>
              <a:t>LPS-) activated macrophages</a:t>
            </a:r>
            <a:r>
              <a:rPr b="0" sz="2548">
                <a:solidFill>
                  <a:srgbClr val="000000"/>
                </a:solidFill>
              </a:rPr>
              <a:t>; play various roles in </a:t>
            </a:r>
            <a:r>
              <a:rPr sz="2548">
                <a:solidFill>
                  <a:srgbClr val="000000"/>
                </a:solidFill>
              </a:rPr>
              <a:t>both arms</a:t>
            </a:r>
            <a:r>
              <a:rPr b="0" sz="2548">
                <a:solidFill>
                  <a:srgbClr val="000000"/>
                </a:solidFill>
              </a:rPr>
              <a:t> of the immune system</a:t>
            </a:r>
            <a:endParaRPr b="0" sz="2548">
              <a:solidFill>
                <a:srgbClr val="000000"/>
              </a:solidFill>
            </a:endParaRP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In the </a:t>
            </a:r>
            <a:r>
              <a:rPr b="1" sz="2744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innate</a:t>
            </a:r>
            <a:r>
              <a:rPr b="1" sz="2744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 immune system</a:t>
            </a:r>
            <a:r>
              <a:t>:</a:t>
            </a:r>
          </a:p>
          <a:p>
            <a:pPr marL="268833" indent="-268833" algn="just" defTabSz="896111"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438721" indent="-149352" algn="just" defTabSz="896111">
              <a:buClr>
                <a:schemeClr val="accent1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guard </a:t>
            </a:r>
            <a:r>
              <a:rPr b="1"/>
              <a:t>against infection</a:t>
            </a:r>
            <a:r>
              <a:t> by engulfing and digesting invading microbes</a:t>
            </a:r>
            <a:endParaRPr sz="2352"/>
          </a:p>
          <a:p>
            <a:pPr lvl="1" marL="438721" indent="-149352" algn="just" defTabSz="896111">
              <a:buClr>
                <a:schemeClr val="accent1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defend </a:t>
            </a:r>
            <a:r>
              <a:rPr b="1"/>
              <a:t>against tumour cells </a:t>
            </a:r>
            <a:r>
              <a:t>by releasing cytotoxic RNS and ROS</a:t>
            </a:r>
            <a:endParaRPr sz="2352"/>
          </a:p>
          <a:p>
            <a:pPr lvl="1" marL="627278" indent="-241950" algn="just" defTabSz="896111">
              <a:spcBef>
                <a:spcPts val="500"/>
              </a:spcBef>
              <a:buClr>
                <a:schemeClr val="accent1"/>
              </a:buClr>
              <a:defRPr sz="1764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261365" indent="-261365" algn="just" defTabSz="896111">
              <a:buClr>
                <a:schemeClr val="accent1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In the </a:t>
            </a:r>
            <a:r>
              <a:rPr b="1" sz="2744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adaptive</a:t>
            </a:r>
            <a:r>
              <a:rPr b="1" sz="2744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 immune system</a:t>
            </a:r>
            <a:endParaRPr sz="2352"/>
          </a:p>
          <a:p>
            <a:pPr lvl="1" marL="261365" indent="-261365" algn="just" defTabSz="896111">
              <a:spcBef>
                <a:spcPts val="500"/>
              </a:spcBef>
              <a:buClr>
                <a:schemeClr val="accent1"/>
              </a:buClr>
              <a:defRPr b="1" sz="980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438721" indent="-261365" algn="just" defTabSz="896111">
              <a:buClr>
                <a:schemeClr val="accent2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operate as T lymphocyte activators (</a:t>
            </a:r>
            <a:r>
              <a:rPr b="1"/>
              <a:t>APC</a:t>
            </a:r>
            <a:r>
              <a:t>)</a:t>
            </a:r>
            <a:endParaRPr sz="2058"/>
          </a:p>
          <a:p>
            <a:pPr lvl="2" marL="438721" indent="-261365" algn="just" defTabSz="896111">
              <a:buClr>
                <a:schemeClr val="accent2"/>
              </a:buClr>
              <a:defRPr sz="2548">
                <a:latin typeface="+mj-lt"/>
                <a:ea typeface="+mj-ea"/>
                <a:cs typeface="+mj-cs"/>
                <a:sym typeface="Calibri"/>
              </a:defRPr>
            </a:pPr>
            <a:r>
              <a:t>secrete </a:t>
            </a:r>
            <a:r>
              <a:rPr b="1"/>
              <a:t>immunomodulatory</a:t>
            </a:r>
            <a:r>
              <a:t> and </a:t>
            </a:r>
            <a:r>
              <a:rPr b="1"/>
              <a:t>proinflammatory cytokines</a:t>
            </a:r>
          </a:p>
        </p:txBody>
      </p:sp>
      <p:sp>
        <p:nvSpPr>
          <p:cNvPr id="861" name="Titolo 1"/>
          <p:cNvSpPr txBox="1"/>
          <p:nvPr>
            <p:ph type="title"/>
          </p:nvPr>
        </p:nvSpPr>
        <p:spPr>
          <a:xfrm>
            <a:off x="827583" y="44625"/>
            <a:ext cx="7416826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4000"/>
            </a:pPr>
            <a:r>
              <a:t>Macrophage polarization: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M1 </a:t>
            </a:r>
            <a:r>
              <a:t>type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0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egnaposto contenuto 2"/>
          <p:cNvSpPr txBox="1"/>
          <p:nvPr>
            <p:ph type="body" idx="1"/>
          </p:nvPr>
        </p:nvSpPr>
        <p:spPr>
          <a:xfrm>
            <a:off x="-32513" y="1344135"/>
            <a:ext cx="9139151" cy="4389122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lnSpc>
                <a:spcPct val="90000"/>
              </a:lnSpc>
              <a:defRPr b="1" sz="2574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M2 macrophages</a:t>
            </a:r>
            <a:r>
              <a:rPr b="0">
                <a:solidFill>
                  <a:srgbClr val="000000"/>
                </a:solidFill>
              </a:rPr>
              <a:t>: known as </a:t>
            </a:r>
            <a:r>
              <a:rPr>
                <a:solidFill>
                  <a:srgbClr val="000000"/>
                </a:solidFill>
              </a:rPr>
              <a:t>alternatively (IL-4-, IL-13-, IL-10-) activated macrophages</a:t>
            </a:r>
            <a:r>
              <a:rPr b="0">
                <a:solidFill>
                  <a:srgbClr val="000000"/>
                </a:solidFill>
              </a:rPr>
              <a:t> are better adapted to </a:t>
            </a:r>
            <a:r>
              <a:rPr>
                <a:solidFill>
                  <a:srgbClr val="000000"/>
                </a:solidFill>
              </a:rPr>
              <a:t>remove necrotic debris</a:t>
            </a:r>
            <a:r>
              <a:rPr b="0">
                <a:solidFill>
                  <a:srgbClr val="000000"/>
                </a:solidFill>
              </a:rPr>
              <a:t> and secrete </a:t>
            </a:r>
            <a:r>
              <a:rPr>
                <a:solidFill>
                  <a:srgbClr val="000000"/>
                </a:solidFill>
              </a:rPr>
              <a:t>growth factors </a:t>
            </a:r>
            <a:r>
              <a:rPr b="0">
                <a:solidFill>
                  <a:srgbClr val="000000"/>
                </a:solidFill>
              </a:rPr>
              <a:t>that promote </a:t>
            </a:r>
            <a:r>
              <a:rPr>
                <a:solidFill>
                  <a:srgbClr val="000000"/>
                </a:solidFill>
              </a:rPr>
              <a:t>angiogenesis </a:t>
            </a:r>
            <a:r>
              <a:rPr b="0">
                <a:solidFill>
                  <a:srgbClr val="000000"/>
                </a:solidFill>
              </a:rPr>
              <a:t>(VEGF)</a:t>
            </a:r>
          </a:p>
          <a:p>
            <a:pPr marL="271576" indent="-271576" algn="just" defTabSz="905255">
              <a:lnSpc>
                <a:spcPct val="90000"/>
              </a:lnSpc>
              <a:defRPr sz="98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lnSpc>
                <a:spcPct val="90000"/>
              </a:lnSpc>
              <a:defRPr sz="2574">
                <a:latin typeface="+mj-lt"/>
                <a:ea typeface="+mj-ea"/>
                <a:cs typeface="+mj-cs"/>
                <a:sym typeface="Calibri"/>
              </a:defRPr>
            </a:pPr>
            <a:r>
              <a:t>Show </a:t>
            </a:r>
            <a:r>
              <a:rPr b="1"/>
              <a:t>reduced immune activity</a:t>
            </a:r>
            <a:r>
              <a:t>, such as poor antigen-presenting capability, and </a:t>
            </a:r>
            <a:r>
              <a:rPr b="1"/>
              <a:t>suppress T cell and NK cell proliferation and functions</a:t>
            </a:r>
            <a:endParaRPr b="1"/>
          </a:p>
          <a:p>
            <a:pPr marL="271576" indent="-271576" algn="just" defTabSz="905255">
              <a:lnSpc>
                <a:spcPct val="90000"/>
              </a:lnSpc>
              <a:defRPr sz="98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lnSpc>
                <a:spcPct val="90000"/>
              </a:lnSpc>
              <a:defRPr sz="2574">
                <a:latin typeface="+mj-lt"/>
                <a:ea typeface="+mj-ea"/>
                <a:cs typeface="+mj-cs"/>
                <a:sym typeface="Calibri"/>
              </a:defRPr>
            </a:pPr>
            <a:r>
              <a:t>Are still highly phagocytic but mainly </a:t>
            </a:r>
            <a:r>
              <a:rPr b="1"/>
              <a:t>help repair sites of injury by engulfing cell debris</a:t>
            </a:r>
            <a:r>
              <a:t>; regulate </a:t>
            </a:r>
            <a:r>
              <a:rPr b="1"/>
              <a:t>tissue remodelling and repair</a:t>
            </a:r>
            <a:r>
              <a:t> and control </a:t>
            </a:r>
            <a:r>
              <a:rPr b="1"/>
              <a:t>normal cell turnover</a:t>
            </a:r>
          </a:p>
        </p:txBody>
      </p:sp>
      <p:sp>
        <p:nvSpPr>
          <p:cNvPr id="864" name="Titolo 1"/>
          <p:cNvSpPr txBox="1"/>
          <p:nvPr>
            <p:ph type="title"/>
          </p:nvPr>
        </p:nvSpPr>
        <p:spPr>
          <a:xfrm>
            <a:off x="539551" y="188639"/>
            <a:ext cx="8136906" cy="720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4000"/>
            </a:pPr>
            <a:r>
              <a:t>Macrophage polarization: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M2 </a:t>
            </a:r>
            <a:r>
              <a:t>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itolo 1"/>
          <p:cNvSpPr txBox="1"/>
          <p:nvPr>
            <p:ph type="title"/>
          </p:nvPr>
        </p:nvSpPr>
        <p:spPr>
          <a:xfrm>
            <a:off x="457200" y="53752"/>
            <a:ext cx="8305800" cy="99898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 defTabSz="850391">
              <a:defRPr sz="3162"/>
            </a:lvl1pPr>
          </a:lstStyle>
          <a:p>
            <a:pPr/>
            <a:r>
              <a:t>Differential activation of macrophages and their effect on tumor growth</a:t>
            </a:r>
          </a:p>
        </p:txBody>
      </p:sp>
      <p:pic>
        <p:nvPicPr>
          <p:cNvPr id="8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1183888"/>
            <a:ext cx="7056784" cy="5629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4356" y="116632"/>
            <a:ext cx="5904656" cy="6559592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870" name="CasellaDiTesto 1"/>
          <p:cNvSpPr txBox="1"/>
          <p:nvPr/>
        </p:nvSpPr>
        <p:spPr>
          <a:xfrm>
            <a:off x="107505" y="980728"/>
            <a:ext cx="2808311" cy="158686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Intrinsic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extrinsic</a:t>
            </a:r>
            <a:r>
              <a:rPr b="0">
                <a:solidFill>
                  <a:srgbClr val="000000"/>
                </a:solidFill>
              </a:rPr>
              <a:t> pathway (1)</a:t>
            </a:r>
          </a:p>
        </p:txBody>
      </p:sp>
      <p:sp>
        <p:nvSpPr>
          <p:cNvPr id="871" name="Freccia in giù 2"/>
          <p:cNvSpPr/>
          <p:nvPr/>
        </p:nvSpPr>
        <p:spPr>
          <a:xfrm rot="5400000">
            <a:off x="7272300" y="2240868"/>
            <a:ext cx="144017" cy="648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00"/>
                </a:moveTo>
                <a:lnTo>
                  <a:pt x="5400" y="19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00"/>
                </a:lnTo>
                <a:lnTo>
                  <a:pt x="21600" y="19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2" name="Freccia in giù 4"/>
          <p:cNvSpPr/>
          <p:nvPr/>
        </p:nvSpPr>
        <p:spPr>
          <a:xfrm rot="5400000">
            <a:off x="7344308" y="3248979"/>
            <a:ext cx="144017" cy="648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00"/>
                </a:moveTo>
                <a:lnTo>
                  <a:pt x="5400" y="19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00"/>
                </a:lnTo>
                <a:lnTo>
                  <a:pt x="21600" y="19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7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360" y="2132856"/>
            <a:ext cx="1080509" cy="648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832" y="3140967"/>
            <a:ext cx="1080509" cy="648073"/>
          </a:xfrm>
          <a:prstGeom prst="rect">
            <a:avLst/>
          </a:prstGeom>
          <a:ln w="12700">
            <a:miter lim="400000"/>
          </a:ln>
        </p:spPr>
      </p:pic>
      <p:sp>
        <p:nvSpPr>
          <p:cNvPr id="875" name="Rettangolo 3"/>
          <p:cNvSpPr/>
          <p:nvPr/>
        </p:nvSpPr>
        <p:spPr>
          <a:xfrm>
            <a:off x="6804248" y="188639"/>
            <a:ext cx="2276772" cy="115213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6" name="Ovale 7"/>
          <p:cNvSpPr/>
          <p:nvPr/>
        </p:nvSpPr>
        <p:spPr>
          <a:xfrm>
            <a:off x="3779911" y="3933056"/>
            <a:ext cx="1584177" cy="1296145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7" name="Freccia a destra 8"/>
          <p:cNvSpPr/>
          <p:nvPr/>
        </p:nvSpPr>
        <p:spPr>
          <a:xfrm rot="10800000">
            <a:off x="2915816" y="4437112"/>
            <a:ext cx="792089" cy="2880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8" name="CasellaDiTesto 9"/>
          <p:cNvSpPr txBox="1"/>
          <p:nvPr/>
        </p:nvSpPr>
        <p:spPr>
          <a:xfrm>
            <a:off x="107504" y="4149080"/>
            <a:ext cx="2736304" cy="9328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800">
                <a:latin typeface="+mj-lt"/>
                <a:ea typeface="+mj-ea"/>
                <a:cs typeface="+mj-cs"/>
                <a:sym typeface="Calibri"/>
              </a:defRPr>
            </a:pPr>
            <a:r>
              <a:t>TAMs</a:t>
            </a:r>
            <a:r>
              <a:rPr b="0"/>
              <a:t>: </a:t>
            </a:r>
            <a:r>
              <a:rPr b="0" sz="2400"/>
              <a:t>tumor associated macroph.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5" grpId="1"/>
      <p:bldP build="whole" bldLvl="1" animBg="1" rev="0" advAuto="0" spid="878" grpId="4"/>
      <p:bldP build="whole" bldLvl="1" animBg="1" rev="0" advAuto="0" spid="877" grpId="3"/>
      <p:bldP build="whole" bldLvl="1" animBg="1" rev="0" advAuto="0" spid="876" grpId="2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Titolo 1"/>
          <p:cNvSpPr txBox="1"/>
          <p:nvPr>
            <p:ph type="title"/>
          </p:nvPr>
        </p:nvSpPr>
        <p:spPr>
          <a:xfrm>
            <a:off x="457200" y="125760"/>
            <a:ext cx="8305800" cy="854968"/>
          </a:xfrm>
          <a:prstGeom prst="rect">
            <a:avLst/>
          </a:prstGeom>
          <a:solidFill>
            <a:srgbClr val="FFFFFF"/>
          </a:solidFill>
          <a:ln w="19050">
            <a:solidFill>
              <a:srgbClr val="03495C"/>
            </a:solidFill>
            <a:round/>
          </a:ln>
        </p:spPr>
        <p:txBody>
          <a:bodyPr anchor="ctr"/>
          <a:lstStyle/>
          <a:p>
            <a:pPr algn="ctr"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Tumor associated macrophages </a:t>
            </a:r>
            <a:r>
              <a:rPr b="0">
                <a:solidFill>
                  <a:srgbClr val="04617B"/>
                </a:solidFill>
              </a:rPr>
              <a:t>(TAMs)</a:t>
            </a:r>
          </a:p>
        </p:txBody>
      </p:sp>
      <p:pic>
        <p:nvPicPr>
          <p:cNvPr id="8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177949"/>
            <a:ext cx="8928993" cy="5328594"/>
          </a:xfrm>
          <a:prstGeom prst="rect">
            <a:avLst/>
          </a:prstGeom>
          <a:ln w="12700">
            <a:solidFill>
              <a:srgbClr val="333399"/>
            </a:solidFill>
          </a:ln>
        </p:spPr>
      </p:pic>
      <p:sp>
        <p:nvSpPr>
          <p:cNvPr id="882" name="Rettangolo 3"/>
          <p:cNvSpPr/>
          <p:nvPr/>
        </p:nvSpPr>
        <p:spPr>
          <a:xfrm>
            <a:off x="181927" y="2465526"/>
            <a:ext cx="2353150" cy="95158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889" name="Gruppo 38"/>
          <p:cNvGrpSpPr/>
          <p:nvPr/>
        </p:nvGrpSpPr>
        <p:grpSpPr>
          <a:xfrm>
            <a:off x="6588224" y="1052736"/>
            <a:ext cx="2304250" cy="5112569"/>
            <a:chOff x="0" y="0"/>
            <a:chExt cx="2304249" cy="5112568"/>
          </a:xfrm>
        </p:grpSpPr>
        <p:sp>
          <p:nvSpPr>
            <p:cNvPr id="883" name="CasellaDiTesto 6"/>
            <p:cNvSpPr txBox="1"/>
            <p:nvPr/>
          </p:nvSpPr>
          <p:spPr>
            <a:xfrm>
              <a:off x="-1" y="0"/>
              <a:ext cx="2304251" cy="777241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2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enhanced cancer aggressiveness</a:t>
              </a:r>
            </a:p>
          </p:txBody>
        </p:sp>
        <p:sp>
          <p:nvSpPr>
            <p:cNvPr id="884" name="Connettore 1 12"/>
            <p:cNvSpPr/>
            <p:nvPr/>
          </p:nvSpPr>
          <p:spPr>
            <a:xfrm flipH="1">
              <a:off x="1142474" y="2233499"/>
              <a:ext cx="1784" cy="790838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5" name="Connettore 1 15"/>
            <p:cNvSpPr/>
            <p:nvPr/>
          </p:nvSpPr>
          <p:spPr>
            <a:xfrm flipH="1">
              <a:off x="1148560" y="720080"/>
              <a:ext cx="3568" cy="432049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6" name="Connettore 1 20"/>
            <p:cNvSpPr/>
            <p:nvPr/>
          </p:nvSpPr>
          <p:spPr>
            <a:xfrm>
              <a:off x="1148560" y="1728192"/>
              <a:ext cx="1783" cy="144017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7" name="Connettore 1 26"/>
            <p:cNvSpPr/>
            <p:nvPr/>
          </p:nvSpPr>
          <p:spPr>
            <a:xfrm flipH="1">
              <a:off x="1152128" y="3672408"/>
              <a:ext cx="1" cy="504057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8" name="Connettore 1 28"/>
            <p:cNvSpPr/>
            <p:nvPr/>
          </p:nvSpPr>
          <p:spPr>
            <a:xfrm>
              <a:off x="1148560" y="4752528"/>
              <a:ext cx="3569" cy="360041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9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Titolo 1"/>
          <p:cNvSpPr txBox="1"/>
          <p:nvPr>
            <p:ph type="title"/>
          </p:nvPr>
        </p:nvSpPr>
        <p:spPr>
          <a:xfrm>
            <a:off x="169167" y="44624"/>
            <a:ext cx="8795322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Tumor associated macrophages </a:t>
            </a:r>
            <a:r>
              <a:rPr b="0">
                <a:solidFill>
                  <a:srgbClr val="04617B"/>
                </a:solidFill>
              </a:rPr>
              <a:t>(TAMs)</a:t>
            </a:r>
          </a:p>
        </p:txBody>
      </p:sp>
      <p:sp>
        <p:nvSpPr>
          <p:cNvPr id="892" name="Segnaposto contenuto 2"/>
          <p:cNvSpPr txBox="1"/>
          <p:nvPr>
            <p:ph type="body" sz="half" idx="1"/>
          </p:nvPr>
        </p:nvSpPr>
        <p:spPr>
          <a:xfrm>
            <a:off x="35496" y="836712"/>
            <a:ext cx="9036496" cy="2664297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TAMs (derived from monocytic precursors circulating in the blood) are key </a:t>
            </a:r>
            <a:r>
              <a:rPr b="1"/>
              <a:t>regulators </a:t>
            </a:r>
            <a:r>
              <a:t>of the link between inflammation and cancer</a:t>
            </a:r>
            <a:r>
              <a:rPr b="1"/>
              <a:t> </a:t>
            </a:r>
            <a:r>
              <a:t>(mostly </a:t>
            </a:r>
            <a:r>
              <a:rPr b="1"/>
              <a:t>pro-tumoral functions</a:t>
            </a:r>
            <a:r>
              <a:t>)</a:t>
            </a:r>
          </a:p>
          <a:p>
            <a:pPr algn="just"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a </a:t>
            </a:r>
            <a:r>
              <a:rPr b="1"/>
              <a:t>tumor-derived chemoattactant </a:t>
            </a:r>
            <a:r>
              <a:t>(later identified as CCL2) plays a pivotal role in their recruitment</a:t>
            </a:r>
          </a:p>
        </p:txBody>
      </p:sp>
      <p:sp>
        <p:nvSpPr>
          <p:cNvPr id="893" name="CasellaDiTesto 3"/>
          <p:cNvSpPr txBox="1"/>
          <p:nvPr/>
        </p:nvSpPr>
        <p:spPr>
          <a:xfrm>
            <a:off x="45719" y="5161255"/>
            <a:ext cx="905256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300">
                <a:latin typeface="+mj-lt"/>
                <a:ea typeface="+mj-ea"/>
                <a:cs typeface="+mj-cs"/>
                <a:sym typeface="Calibri"/>
              </a:defRPr>
            </a:pPr>
            <a:r>
              <a:t>Therapeutic blocking of the </a:t>
            </a:r>
            <a:r>
              <a:t>CCL2/CCR2 axis inhibits (1) the recruitment of inflammatory monocytes, (2) the infiltration and M2-polarisation of TAMs, resulting in </a:t>
            </a:r>
            <a:r>
              <a:rPr b="1"/>
              <a:t>reversal of the immunosuppression status of the tumour microenvironment</a:t>
            </a:r>
            <a:r>
              <a:t> and activation of an </a:t>
            </a:r>
            <a:r>
              <a:t>antitumorous CD8+ T cell response</a:t>
            </a:r>
          </a:p>
        </p:txBody>
      </p:sp>
      <p:grpSp>
        <p:nvGrpSpPr>
          <p:cNvPr id="896" name="Gruppo 5"/>
          <p:cNvGrpSpPr/>
          <p:nvPr/>
        </p:nvGrpSpPr>
        <p:grpSpPr>
          <a:xfrm>
            <a:off x="639389" y="3284983"/>
            <a:ext cx="7893051" cy="1771651"/>
            <a:chOff x="0" y="0"/>
            <a:chExt cx="7893050" cy="1771650"/>
          </a:xfrm>
        </p:grpSpPr>
        <p:pic>
          <p:nvPicPr>
            <p:cNvPr id="894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893050" cy="1771650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895" name="CasellaDiTesto 4"/>
            <p:cNvSpPr txBox="1"/>
            <p:nvPr/>
          </p:nvSpPr>
          <p:spPr>
            <a:xfrm>
              <a:off x="63370" y="43457"/>
              <a:ext cx="1279363" cy="4057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t>(</a:t>
              </a:r>
              <a:r>
                <a:rPr i="1"/>
                <a:t>Gut</a:t>
              </a:r>
              <a:r>
                <a:t>, 2015)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6" grpId="1"/>
      <p:bldP build="whole" bldLvl="1" animBg="1" rev="0" advAuto="0" spid="893" grpId="2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Rettangolo 1"/>
          <p:cNvSpPr txBox="1"/>
          <p:nvPr/>
        </p:nvSpPr>
        <p:spPr>
          <a:xfrm>
            <a:off x="45719" y="1027612"/>
            <a:ext cx="9052560" cy="494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 algn="just"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	Major </a:t>
            </a:r>
            <a:r>
              <a:rPr b="1"/>
              <a:t>pro-tumoral functions</a:t>
            </a:r>
            <a:r>
              <a:t> of TAMs:</a:t>
            </a:r>
          </a:p>
          <a:p>
            <a:pPr lvl="1" indent="0" algn="just"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indent="0" algn="just">
              <a:defRPr sz="8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342900" indent="-342900" algn="just">
              <a:buSzPct val="100000"/>
              <a:buFont typeface="Arial"/>
              <a:buChar char="•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Production of </a:t>
            </a:r>
            <a:r>
              <a:rPr b="1"/>
              <a:t>growth and survival factors for tumor cells </a:t>
            </a:r>
            <a:r>
              <a:t>(e.g. EGF, IL-6, CXCL8</a:t>
            </a:r>
            <a:r>
              <a:rPr sz="2400"/>
              <a:t>)</a:t>
            </a:r>
            <a:endParaRPr sz="2400"/>
          </a:p>
          <a:p>
            <a:pPr lvl="1" marL="342900" indent="-34290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342900" indent="-342900" algn="just">
              <a:buSzPct val="100000"/>
              <a:buFont typeface="Arial"/>
              <a:buChar char="•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Production of </a:t>
            </a:r>
            <a:r>
              <a:rPr b="1"/>
              <a:t>angiogenic factors</a:t>
            </a:r>
            <a:r>
              <a:t> (EGF, FGF, VEGF, PDGF, TGF</a:t>
            </a:r>
            <a:r>
              <a:t>β</a:t>
            </a:r>
            <a:r>
              <a:t>)</a:t>
            </a:r>
          </a:p>
          <a:p>
            <a:pPr lvl="1" marL="342900" indent="-34290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342900" indent="-342900" algn="just">
              <a:buSzPct val="100000"/>
              <a:buFont typeface="Arial"/>
              <a:buChar char="•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Expression and </a:t>
            </a:r>
            <a:r>
              <a:rPr b="1"/>
              <a:t>release of proteases </a:t>
            </a:r>
            <a:r>
              <a:t>(degradation of extra-cellular matrix)</a:t>
            </a:r>
          </a:p>
          <a:p>
            <a:pPr lvl="1" marL="342900" indent="-34290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342900" indent="-342900" algn="just">
              <a:buSzPct val="100000"/>
              <a:buFont typeface="Arial"/>
              <a:buChar char="•"/>
              <a:defRPr b="1" sz="2500">
                <a:latin typeface="+mj-lt"/>
                <a:ea typeface="+mj-ea"/>
                <a:cs typeface="+mj-cs"/>
                <a:sym typeface="Calibri"/>
              </a:defRPr>
            </a:pPr>
            <a:r>
              <a:t>Suppression of adaptive immune responses</a:t>
            </a:r>
            <a:r>
              <a:rPr b="0"/>
              <a:t> (production and release of immuno suppressive mediators, e.g. IL-10, PGE2)</a:t>
            </a:r>
            <a:endParaRPr b="0"/>
          </a:p>
          <a:p>
            <a:pPr lvl="1" marL="342900" indent="-342900" algn="just">
              <a:buSzPct val="100000"/>
              <a:buFont typeface="Arial"/>
              <a:buChar char="•"/>
              <a:defRPr sz="1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Release of chemokines </a:t>
            </a:r>
            <a:r>
              <a:rPr b="1"/>
              <a:t>recruiting T cell subsets devoid of cytotoxic ability</a:t>
            </a:r>
            <a:r>
              <a:t> (Th2, T naive and Treg)</a:t>
            </a:r>
          </a:p>
        </p:txBody>
      </p:sp>
      <p:sp>
        <p:nvSpPr>
          <p:cNvPr id="899" name="CasellaDiTesto 2"/>
          <p:cNvSpPr txBox="1"/>
          <p:nvPr/>
        </p:nvSpPr>
        <p:spPr>
          <a:xfrm>
            <a:off x="1463517" y="44623"/>
            <a:ext cx="5926148" cy="723266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TAMs: M2-like macrophages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98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Titolo 1"/>
          <p:cNvSpPr txBox="1"/>
          <p:nvPr>
            <p:ph type="title"/>
          </p:nvPr>
        </p:nvSpPr>
        <p:spPr>
          <a:xfrm>
            <a:off x="1331639" y="44623"/>
            <a:ext cx="6192690" cy="1124746"/>
          </a:xfrm>
          <a:prstGeom prst="rect">
            <a:avLst/>
          </a:prstGeom>
          <a:solidFill>
            <a:srgbClr val="FFFFFF"/>
          </a:solidFill>
          <a:ln w="9525">
            <a:solidFill>
              <a:srgbClr val="333399"/>
            </a:solidFill>
            <a:round/>
          </a:ln>
        </p:spPr>
        <p:txBody>
          <a:bodyPr anchor="ctr"/>
          <a:lstStyle>
            <a:lvl1pPr algn="ctr">
              <a:defRPr b="1"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Immune suppressive cells infiltrate the tumor microenvironment</a:t>
            </a:r>
          </a:p>
        </p:txBody>
      </p:sp>
      <p:sp>
        <p:nvSpPr>
          <p:cNvPr id="902" name="Segnaposto contenuto 2"/>
          <p:cNvSpPr txBox="1"/>
          <p:nvPr>
            <p:ph type="body" idx="1"/>
          </p:nvPr>
        </p:nvSpPr>
        <p:spPr>
          <a:xfrm>
            <a:off x="-36513" y="1124743"/>
            <a:ext cx="9217026" cy="5733258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spcBef>
                <a:spcPts val="500"/>
              </a:spcBef>
              <a:defRPr sz="2376">
                <a:latin typeface="+mj-lt"/>
                <a:ea typeface="+mj-ea"/>
                <a:cs typeface="+mj-cs"/>
                <a:sym typeface="Calibri"/>
              </a:defRPr>
            </a:pPr>
            <a:r>
              <a:t>Various immunosuppressive cells are present in the inflammatory tumor microenvironment,  including  </a:t>
            </a:r>
            <a:r>
              <a:rPr sz="2475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regulatory  T  cells</a:t>
            </a:r>
            <a:r>
              <a:t> 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Tregs</a:t>
            </a:r>
            <a:r>
              <a:t>), regulatory dendritic cells (DCs) and </a:t>
            </a:r>
            <a:r>
              <a:rPr sz="2475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myeloid-derived  suppressor  cells</a:t>
            </a:r>
            <a:r>
              <a:rPr sz="2475"/>
              <a:t> </a:t>
            </a:r>
            <a:r>
              <a:t>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rPr>
              <a:t>MDSCs</a:t>
            </a:r>
            <a:r>
              <a:t>)</a:t>
            </a:r>
          </a:p>
          <a:p>
            <a:pPr marL="271576" indent="-271576" algn="just" defTabSz="905255">
              <a:defRPr sz="98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spcBef>
                <a:spcPts val="500"/>
              </a:spcBef>
              <a:defRPr b="1" sz="2376">
                <a:latin typeface="+mj-lt"/>
                <a:ea typeface="+mj-ea"/>
                <a:cs typeface="+mj-cs"/>
                <a:sym typeface="Calibri"/>
              </a:defRPr>
            </a:pPr>
            <a:r>
              <a:t>MDSCs</a:t>
            </a:r>
            <a:r>
              <a:rPr b="0"/>
              <a:t>, a heterogeneous population of  immature  myeloid  cells </a:t>
            </a:r>
            <a:r>
              <a:t>recruited by </a:t>
            </a:r>
            <a:r>
              <a:rPr>
                <a:solidFill>
                  <a:srgbClr val="FF0000"/>
                </a:solidFill>
              </a:rPr>
              <a:t>inflammatory citokines</a:t>
            </a:r>
            <a:r>
              <a:rPr b="0"/>
              <a:t>,</a:t>
            </a:r>
            <a:r>
              <a:t> </a:t>
            </a:r>
            <a:r>
              <a:rPr b="0"/>
              <a:t>play a </a:t>
            </a:r>
            <a:r>
              <a:t>key role in creating </a:t>
            </a:r>
            <a:r>
              <a:rPr b="0"/>
              <a:t>and </a:t>
            </a:r>
            <a:r>
              <a:t>sustaining the inflammatory tumor microenvironment</a:t>
            </a:r>
          </a:p>
          <a:p>
            <a:pPr marL="271576" indent="-271576" algn="just" defTabSz="905255">
              <a:defRPr b="1" sz="98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spcBef>
                <a:spcPts val="500"/>
              </a:spcBef>
              <a:defRPr sz="2376">
                <a:latin typeface="+mj-lt"/>
                <a:ea typeface="+mj-ea"/>
                <a:cs typeface="+mj-cs"/>
                <a:sym typeface="Calibri"/>
              </a:defRPr>
            </a:pPr>
            <a:r>
              <a:t>Under chronic inflammatory conditions, like that underlying </a:t>
            </a:r>
            <a:r>
              <a:rPr b="1"/>
              <a:t>the evolution</a:t>
            </a:r>
            <a:r>
              <a:t> of tumor microenvironment, </a:t>
            </a:r>
            <a:r>
              <a:rPr b="1"/>
              <a:t>MDSCs</a:t>
            </a:r>
            <a:r>
              <a:t> acquire strong immunosuppressive  functions  thereby </a:t>
            </a:r>
            <a:r>
              <a:rPr b="1"/>
              <a:t>inhibiting</a:t>
            </a:r>
            <a:r>
              <a:t>  efficiently </a:t>
            </a:r>
            <a:r>
              <a:rPr b="1"/>
              <a:t>T-cell  mediated  anti-tumor  reactivity</a:t>
            </a:r>
            <a:endParaRPr b="1"/>
          </a:p>
          <a:p>
            <a:pPr marL="271576" indent="-271576" algn="just" defTabSz="905255">
              <a:defRPr b="1" sz="98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71576" indent="-271576" algn="just" defTabSz="905255">
              <a:spcBef>
                <a:spcPts val="500"/>
              </a:spcBef>
              <a:defRPr sz="2376">
                <a:latin typeface="+mj-lt"/>
                <a:ea typeface="+mj-ea"/>
                <a:cs typeface="+mj-cs"/>
                <a:sym typeface="Calibri"/>
              </a:defRPr>
            </a:pPr>
            <a:r>
              <a:t>Different strategies target MDSCs directly by reducing their expansion, recruitment and immunosuppressive activity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0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egnaposto contenuto 2"/>
          <p:cNvSpPr txBox="1"/>
          <p:nvPr>
            <p:ph type="body" idx="1"/>
          </p:nvPr>
        </p:nvSpPr>
        <p:spPr>
          <a:xfrm>
            <a:off x="72008" y="1628799"/>
            <a:ext cx="9036496" cy="3672410"/>
          </a:xfrm>
          <a:prstGeom prst="rect">
            <a:avLst/>
          </a:prstGeom>
        </p:spPr>
        <p:txBody>
          <a:bodyPr/>
          <a:lstStyle/>
          <a:p>
            <a:pPr marL="255117" indent="-255117" algn="just" defTabSz="850391">
              <a:defRPr sz="2604">
                <a:latin typeface="+mj-lt"/>
                <a:ea typeface="+mj-ea"/>
                <a:cs typeface="+mj-cs"/>
                <a:sym typeface="Calibri"/>
              </a:defRPr>
            </a:pPr>
            <a:r>
              <a:t>Early work (in the ‘90s) has mainly addressed the link between </a:t>
            </a:r>
            <a:r>
              <a:rPr b="1"/>
              <a:t>preexisting inflammation</a:t>
            </a:r>
            <a:r>
              <a:t> and subsequent tumor development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5433" dist="35433" dir="2700000">
                    <a:srgbClr val="000000">
                      <a:alpha val="43137"/>
                    </a:srgbClr>
                  </a:outerShdw>
                </a:effectLst>
              </a:rPr>
              <a:t>extrinsic pathway</a:t>
            </a:r>
            <a:r>
              <a:t>)</a:t>
            </a:r>
          </a:p>
          <a:p>
            <a:pPr marL="255117" indent="-255117" algn="just" defTabSz="850391">
              <a:spcBef>
                <a:spcPts val="500"/>
              </a:spcBef>
              <a:defRPr sz="93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5117" indent="-255117" algn="just" defTabSz="850391">
              <a:spcBef>
                <a:spcPts val="500"/>
              </a:spcBef>
              <a:defRPr sz="93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5117" indent="-255117" algn="just" defTabSz="850391">
              <a:spcBef>
                <a:spcPts val="500"/>
              </a:spcBef>
              <a:defRPr sz="93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5117" indent="-255117" algn="just" defTabSz="850391">
              <a:defRPr sz="2604">
                <a:latin typeface="+mj-lt"/>
                <a:ea typeface="+mj-ea"/>
                <a:cs typeface="+mj-cs"/>
                <a:sym typeface="Calibri"/>
              </a:defRPr>
            </a:pPr>
            <a:r>
              <a:t>More recent efforts have been dedicated to understand tumor-elicited inflammation, the </a:t>
            </a:r>
            <a:r>
              <a:rPr b="1"/>
              <a:t>inflammatory reaction that follows tumor</a:t>
            </a:r>
            <a:r>
              <a:t> development and is </a:t>
            </a:r>
            <a:r>
              <a:rPr b="1"/>
              <a:t>detected in nearly all solid malignancies </a:t>
            </a:r>
            <a:r>
              <a:t>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5433" dist="35433" dir="2700000">
                    <a:srgbClr val="000000">
                      <a:alpha val="43137"/>
                    </a:srgbClr>
                  </a:outerShdw>
                </a:effectLst>
              </a:rPr>
              <a:t>intrinsic pathway</a:t>
            </a:r>
            <a:r>
              <a:t>)</a:t>
            </a:r>
          </a:p>
        </p:txBody>
      </p:sp>
      <p:sp>
        <p:nvSpPr>
          <p:cNvPr id="397" name="Titolo 1"/>
          <p:cNvSpPr txBox="1"/>
          <p:nvPr>
            <p:ph type="title"/>
          </p:nvPr>
        </p:nvSpPr>
        <p:spPr>
          <a:xfrm>
            <a:off x="1187624" y="620687"/>
            <a:ext cx="6717432" cy="710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round/>
          </a:ln>
        </p:spPr>
        <p:txBody>
          <a:bodyPr/>
          <a:lstStyle>
            <a:lvl1pPr algn="ctr" defTabSz="905255">
              <a:defRPr sz="4455">
                <a:solidFill>
                  <a:srgbClr val="333399"/>
                </a:solidFill>
                <a:effectLst>
                  <a:outerShdw sx="100000" sy="100000" kx="0" ky="0" algn="b" rotWithShape="0" blurRad="37719" dist="3771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Inflammation and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Titolo 1"/>
          <p:cNvSpPr txBox="1"/>
          <p:nvPr>
            <p:ph type="title"/>
          </p:nvPr>
        </p:nvSpPr>
        <p:spPr>
          <a:xfrm>
            <a:off x="457200" y="44623"/>
            <a:ext cx="8229600" cy="64807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3600"/>
            </a:pPr>
            <a:r>
              <a:t>Immune suppressive activity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MDSCs</a:t>
            </a:r>
          </a:p>
        </p:txBody>
      </p:sp>
      <p:sp>
        <p:nvSpPr>
          <p:cNvPr id="905" name="Segnaposto contenuto 2"/>
          <p:cNvSpPr txBox="1"/>
          <p:nvPr>
            <p:ph type="body" idx="1"/>
          </p:nvPr>
        </p:nvSpPr>
        <p:spPr>
          <a:xfrm>
            <a:off x="72008" y="764703"/>
            <a:ext cx="9036496" cy="5688634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MDSCs are closely related to neutrophils and monocytes</a:t>
            </a:r>
            <a:endParaRPr sz="2400"/>
          </a:p>
          <a:p>
            <a:pPr algn="just">
              <a:lnSpc>
                <a:spcPct val="90000"/>
              </a:lnSpc>
              <a:spcBef>
                <a:spcPts val="500"/>
              </a:spcBef>
              <a:defRPr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just">
              <a:lnSpc>
                <a:spcPct val="90000"/>
              </a:lnSpc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Their features include:</a:t>
            </a:r>
            <a:endParaRPr sz="2400"/>
          </a:p>
          <a:p>
            <a:pPr lvl="1" marL="640080" indent="-246888" algn="just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high </a:t>
            </a:r>
            <a:r>
              <a:rPr b="1"/>
              <a:t>NO synthase</a:t>
            </a:r>
            <a:r>
              <a:t> expression  and activity</a:t>
            </a:r>
            <a:endParaRPr sz="2200"/>
          </a:p>
          <a:p>
            <a:pPr lvl="1" marL="640080" indent="-246888" algn="just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high and persistent </a:t>
            </a:r>
            <a:r>
              <a:rPr b="1"/>
              <a:t>ROS production</a:t>
            </a:r>
            <a:r>
              <a:t>, including  superoxide and hydrogen peroxide</a:t>
            </a:r>
            <a:endParaRPr b="1"/>
          </a:p>
          <a:p>
            <a:pPr lvl="1" marL="640080" indent="-246888" algn="just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myeloperoxidase activity</a:t>
            </a:r>
            <a:endParaRPr sz="2200"/>
          </a:p>
          <a:p>
            <a:pPr lvl="1" marL="457200" indent="-457200" algn="just">
              <a:lnSpc>
                <a:spcPct val="90000"/>
              </a:lnSpc>
              <a:spcBef>
                <a:spcPts val="500"/>
              </a:spcBef>
              <a:buClr>
                <a:srgbClr val="089CA3"/>
              </a:buClr>
              <a:buSzPct val="100000"/>
              <a:defRPr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457200" indent="-457200" algn="just">
              <a:lnSpc>
                <a:spcPct val="90000"/>
              </a:lnSpc>
              <a:buClr>
                <a:srgbClr val="00FFFF"/>
              </a:buClr>
              <a:buSzPct val="100000"/>
              <a:defRPr sz="2500">
                <a:latin typeface="+mj-lt"/>
                <a:ea typeface="+mj-ea"/>
                <a:cs typeface="+mj-cs"/>
                <a:sym typeface="Calibri"/>
              </a:defRPr>
            </a:pPr>
            <a:r>
              <a:t>ROS and RNS production is essential for MDSC-mediated immune suppression: reaction of </a:t>
            </a:r>
            <a:r>
              <a:rPr b="1"/>
              <a:t>NO</a:t>
            </a:r>
            <a:r>
              <a:t> with </a:t>
            </a:r>
            <a:r>
              <a:rPr b="1"/>
              <a:t>superoxide</a:t>
            </a:r>
            <a:r>
              <a:t> generates peroxynitrite (</a:t>
            </a:r>
            <a:r>
              <a:rPr b="1"/>
              <a:t>PNT</a:t>
            </a:r>
            <a:r>
              <a:t>) which </a:t>
            </a:r>
            <a:r>
              <a:rPr b="1"/>
              <a:t>directly inhibits T cells</a:t>
            </a:r>
            <a:r>
              <a:t> by nitrating the antigen recognizing T-cell receptor</a:t>
            </a:r>
            <a:endParaRPr sz="2200"/>
          </a:p>
          <a:p>
            <a:pPr lvl="1" marL="457200" indent="-457200" algn="just">
              <a:lnSpc>
                <a:spcPct val="90000"/>
              </a:lnSpc>
              <a:spcBef>
                <a:spcPts val="500"/>
              </a:spcBef>
              <a:buClr>
                <a:srgbClr val="00FFFF"/>
              </a:buClr>
              <a:buSzPct val="100000"/>
              <a:defRPr sz="12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457200" indent="-457200" algn="just">
              <a:lnSpc>
                <a:spcPct val="90000"/>
              </a:lnSpc>
              <a:buClr>
                <a:srgbClr val="00FFFF"/>
              </a:buClr>
              <a:buSzPct val="100000"/>
              <a:defRPr b="1" sz="2500">
                <a:latin typeface="+mj-lt"/>
                <a:ea typeface="+mj-ea"/>
                <a:cs typeface="+mj-cs"/>
                <a:sym typeface="Calibri"/>
              </a:defRPr>
            </a:pPr>
            <a:r>
              <a:t>PNT</a:t>
            </a:r>
            <a:r>
              <a:rPr b="0"/>
              <a:t> also  </a:t>
            </a:r>
            <a:r>
              <a:t>blocks T-cell migration</a:t>
            </a:r>
            <a:r>
              <a:rPr b="0"/>
              <a:t> by nitrating T-cell–specific chemokines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9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9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05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720079"/>
            <a:ext cx="7920881" cy="6093298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Titolo 1"/>
          <p:cNvSpPr txBox="1"/>
          <p:nvPr>
            <p:ph type="title"/>
          </p:nvPr>
        </p:nvSpPr>
        <p:spPr>
          <a:xfrm>
            <a:off x="457200" y="44623"/>
            <a:ext cx="8305800" cy="648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Summary of MDSCs major activities</a:t>
            </a:r>
          </a:p>
        </p:txBody>
      </p:sp>
      <p:grpSp>
        <p:nvGrpSpPr>
          <p:cNvPr id="911" name="Gruppo 7"/>
          <p:cNvGrpSpPr/>
          <p:nvPr/>
        </p:nvGrpSpPr>
        <p:grpSpPr>
          <a:xfrm>
            <a:off x="6732240" y="908720"/>
            <a:ext cx="1224137" cy="144017"/>
            <a:chOff x="0" y="0"/>
            <a:chExt cx="1224136" cy="144016"/>
          </a:xfrm>
        </p:grpSpPr>
        <p:sp>
          <p:nvSpPr>
            <p:cNvPr id="909" name="Connettore 1 3"/>
            <p:cNvSpPr/>
            <p:nvPr/>
          </p:nvSpPr>
          <p:spPr>
            <a:xfrm>
              <a:off x="-1" y="72008"/>
              <a:ext cx="1224138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0" name="Connettore 1 5"/>
            <p:cNvSpPr/>
            <p:nvPr/>
          </p:nvSpPr>
          <p:spPr>
            <a:xfrm>
              <a:off x="1224136" y="0"/>
              <a:ext cx="1" cy="14401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12" name="CasellaDiTesto 8"/>
          <p:cNvSpPr txBox="1"/>
          <p:nvPr/>
        </p:nvSpPr>
        <p:spPr>
          <a:xfrm>
            <a:off x="8017627" y="755411"/>
            <a:ext cx="1040568" cy="38036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inhibitory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Titolo 1"/>
          <p:cNvSpPr txBox="1"/>
          <p:nvPr>
            <p:ph type="title"/>
          </p:nvPr>
        </p:nvSpPr>
        <p:spPr>
          <a:xfrm>
            <a:off x="899591" y="44623"/>
            <a:ext cx="7344818" cy="114300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3600"/>
            </a:pPr>
            <a:r>
              <a:t>Immune suppressive activity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regulatory T cells (Treg)</a:t>
            </a:r>
          </a:p>
        </p:txBody>
      </p:sp>
      <p:sp>
        <p:nvSpPr>
          <p:cNvPr id="915" name="Segnaposto contenuto 2"/>
          <p:cNvSpPr txBox="1"/>
          <p:nvPr>
            <p:ph type="body" idx="1"/>
          </p:nvPr>
        </p:nvSpPr>
        <p:spPr>
          <a:xfrm>
            <a:off x="72008" y="1340767"/>
            <a:ext cx="9036496" cy="4824538"/>
          </a:xfrm>
          <a:prstGeom prst="rect">
            <a:avLst/>
          </a:prstGeom>
        </p:spPr>
        <p:txBody>
          <a:bodyPr/>
          <a:lstStyle/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b="1" sz="2444"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Tregs</a:t>
            </a:r>
            <a:r>
              <a:rPr b="0"/>
              <a:t> comprise diverse subsets of  immunosuppressive cells that play critical roles in maintaining </a:t>
            </a:r>
            <a:r>
              <a:t>immune homeostasis</a:t>
            </a:r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93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7860" indent="-257860" algn="just" defTabSz="859536">
              <a:lnSpc>
                <a:spcPct val="90000"/>
              </a:lnSpc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They are involved in controlling </a:t>
            </a:r>
            <a:r>
              <a:rPr b="1" sz="2538"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autoimmunity</a:t>
            </a:r>
            <a:r>
              <a:t>, infection, inflammation, fetal-maternal tolerance and </a:t>
            </a:r>
            <a:r>
              <a:rPr b="1" sz="2538"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tumor immunity</a:t>
            </a:r>
            <a:endParaRPr b="1" sz="2538">
              <a:solidFill>
                <a:srgbClr val="FF0000"/>
              </a:solidFill>
              <a:effectLst>
                <a:outerShdw sx="100000" sy="100000" kx="0" ky="0" algn="b" rotWithShape="0" blurRad="35814" dist="35814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93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In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t>, Tregs </a:t>
            </a:r>
            <a:r>
              <a:rPr b="1"/>
              <a:t>suppress anti-tumor immune responses</a:t>
            </a:r>
            <a:r>
              <a:t> and contribute to the development of an immunosuppressive tumor microenvironment, thus </a:t>
            </a:r>
            <a:r>
              <a:rPr b="1"/>
              <a:t>promoting immune evasion and cancer progression</a:t>
            </a:r>
            <a:endParaRPr b="1"/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939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2444">
                <a:latin typeface="+mj-lt"/>
                <a:ea typeface="+mj-ea"/>
                <a:cs typeface="+mj-cs"/>
                <a:sym typeface="Calibri"/>
              </a:defRPr>
            </a:pPr>
            <a:r>
              <a:t>In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t>, they expand, migrate to tumor sites, </a:t>
            </a:r>
            <a:r>
              <a:rPr b="1"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downregulate</a:t>
            </a:r>
            <a:r>
              <a:t> autologous </a:t>
            </a:r>
            <a:r>
              <a:rPr b="1"/>
              <a:t>CD4+</a:t>
            </a:r>
            <a:r>
              <a:t> (helper) and </a:t>
            </a:r>
            <a:r>
              <a:rPr b="1"/>
              <a:t>CD8+</a:t>
            </a:r>
            <a:r>
              <a:t> (cytotoxic) effector T cell proliferation and </a:t>
            </a:r>
            <a:r>
              <a:rPr b="1"/>
              <a:t>suppress their anti-tumor activities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15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egnaposto contenuto 2"/>
          <p:cNvSpPr txBox="1"/>
          <p:nvPr>
            <p:ph type="body" idx="1"/>
          </p:nvPr>
        </p:nvSpPr>
        <p:spPr>
          <a:xfrm>
            <a:off x="35495" y="836711"/>
            <a:ext cx="9001002" cy="5760642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b="1" sz="2450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Recruitment</a:t>
            </a:r>
            <a:r>
              <a:rPr b="0"/>
              <a:t>: Tregs are recruited into tumors in response to chemokines secreted by both tumor and inflammatory cells (e.g.,</a:t>
            </a:r>
            <a:r>
              <a:t>TAMs</a:t>
            </a:r>
            <a:r>
              <a:rPr b="0"/>
              <a:t>)</a:t>
            </a:r>
            <a:endParaRPr sz="2352"/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98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b="1" sz="2450"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Expansion</a:t>
            </a:r>
            <a:r>
              <a:rPr b="0"/>
              <a:t>: Tregs can expand and proliferate efficiently within the tumor/inflammation microenvironment in response to tumor-derived factors (</a:t>
            </a:r>
            <a:r>
              <a:t>TGF-</a:t>
            </a:r>
            <a:r>
              <a:t>β</a:t>
            </a:r>
            <a:r>
              <a:rPr b="0"/>
              <a:t>, </a:t>
            </a:r>
            <a:r>
              <a:t>IL-10</a:t>
            </a:r>
            <a:r>
              <a:rPr b="0"/>
              <a:t>)</a:t>
            </a:r>
            <a:endParaRPr sz="980"/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1078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2450">
                <a:latin typeface="+mj-lt"/>
                <a:ea typeface="+mj-ea"/>
                <a:cs typeface="+mj-cs"/>
                <a:sym typeface="Calibri"/>
              </a:defRPr>
            </a:pPr>
            <a:r>
              <a:t>Numerous studies have identified suppressive Treg subsets in the </a:t>
            </a:r>
            <a:r>
              <a:rPr b="1"/>
              <a:t>peripheral blood </a:t>
            </a:r>
            <a:r>
              <a:t>of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7338" dist="37338" dir="2700000">
                    <a:srgbClr val="000000">
                      <a:alpha val="43137"/>
                    </a:srgbClr>
                  </a:outerShdw>
                </a:effectLst>
              </a:rPr>
              <a:t>cancer patients</a:t>
            </a:r>
            <a:endParaRPr sz="2352"/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1176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2450">
                <a:latin typeface="+mj-lt"/>
                <a:ea typeface="+mj-ea"/>
                <a:cs typeface="+mj-cs"/>
                <a:sym typeface="Calibri"/>
              </a:defRPr>
            </a:pPr>
            <a:r>
              <a:t>Treg </a:t>
            </a:r>
            <a:r>
              <a:t>subsets </a:t>
            </a:r>
            <a:r>
              <a:rPr b="1"/>
              <a:t>isolated </a:t>
            </a:r>
            <a:r>
              <a:t>from</a:t>
            </a:r>
            <a:r>
              <a:rPr b="1"/>
              <a:t> primary tumors </a:t>
            </a:r>
            <a:r>
              <a:t>of colorectal cancer patients exerted a potent </a:t>
            </a:r>
            <a:r>
              <a:rPr b="1"/>
              <a:t>suppressive activity mediated by TGF-β and IL-10 </a:t>
            </a:r>
            <a:r>
              <a:t>production</a:t>
            </a:r>
            <a:endParaRPr b="1" sz="2744"/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b="1" sz="1078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2450">
                <a:latin typeface="+mj-lt"/>
                <a:ea typeface="+mj-ea"/>
                <a:cs typeface="+mj-cs"/>
                <a:sym typeface="Calibri"/>
              </a:defRPr>
            </a:pPr>
            <a:r>
              <a:t>The presence of Treg in patients with cancer have been linked to </a:t>
            </a:r>
            <a:r>
              <a:rPr b="1"/>
              <a:t>poor prognosis</a:t>
            </a:r>
          </a:p>
        </p:txBody>
      </p:sp>
      <p:sp>
        <p:nvSpPr>
          <p:cNvPr id="918" name="Titolo 1"/>
          <p:cNvSpPr txBox="1"/>
          <p:nvPr>
            <p:ph type="title"/>
          </p:nvPr>
        </p:nvSpPr>
        <p:spPr>
          <a:xfrm>
            <a:off x="899591" y="44623"/>
            <a:ext cx="7344818" cy="7200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3600"/>
            </a:pPr>
            <a:r>
              <a:t>Immune suppressive activity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Treg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17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764704"/>
            <a:ext cx="7005802" cy="6048672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Titolo 1"/>
          <p:cNvSpPr txBox="1"/>
          <p:nvPr>
            <p:ph type="title"/>
          </p:nvPr>
        </p:nvSpPr>
        <p:spPr>
          <a:xfrm>
            <a:off x="1187624" y="44623"/>
            <a:ext cx="7005802" cy="648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Summary of Tregs major activities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691463"/>
            <a:ext cx="8063432" cy="6121912"/>
          </a:xfrm>
          <a:prstGeom prst="rect">
            <a:avLst/>
          </a:prstGeom>
          <a:ln w="12700">
            <a:miter lim="400000"/>
          </a:ln>
        </p:spPr>
      </p:pic>
      <p:sp>
        <p:nvSpPr>
          <p:cNvPr id="924" name="Ovale 1"/>
          <p:cNvSpPr/>
          <p:nvPr/>
        </p:nvSpPr>
        <p:spPr>
          <a:xfrm>
            <a:off x="6228184" y="4797152"/>
            <a:ext cx="1872209" cy="1224137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5" name="CasellaDiTesto 2"/>
          <p:cNvSpPr txBox="1"/>
          <p:nvPr/>
        </p:nvSpPr>
        <p:spPr>
          <a:xfrm>
            <a:off x="144016" y="44624"/>
            <a:ext cx="8892480" cy="6375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Therapeutic</a:t>
            </a:r>
            <a:r>
              <a:rPr b="0">
                <a:solidFill>
                  <a:srgbClr val="000000"/>
                </a:solidFill>
              </a:rPr>
              <a:t> targeting of the hallmarks of cancer</a:t>
            </a:r>
          </a:p>
        </p:txBody>
      </p:sp>
      <p:sp>
        <p:nvSpPr>
          <p:cNvPr id="926" name="Ovale 3"/>
          <p:cNvSpPr/>
          <p:nvPr/>
        </p:nvSpPr>
        <p:spPr>
          <a:xfrm>
            <a:off x="5364088" y="4437112"/>
            <a:ext cx="1008113" cy="720081"/>
          </a:xfrm>
          <a:prstGeom prst="ellipse">
            <a:avLst/>
          </a:prstGeom>
          <a:ln w="57150">
            <a:solidFill>
              <a:srgbClr val="3333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