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21"/>
  </p:notes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07" autoAdjust="0"/>
    <p:restoredTop sz="94660"/>
  </p:normalViewPr>
  <p:slideViewPr>
    <p:cSldViewPr snapToGrid="0">
      <p:cViewPr varScale="1">
        <p:scale>
          <a:sx n="54" d="100"/>
          <a:sy n="54" d="100"/>
        </p:scale>
        <p:origin x="68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25BB5A-5A72-42D8-9854-8AA43E91884A}" type="datetimeFigureOut">
              <a:rPr lang="it-IT" smtClean="0"/>
              <a:t>08/11/2020</a:t>
            </a:fld>
            <a:endParaRPr lang="it-I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378730-287C-4A06-830A-249F8283F7A5}" type="slidenum">
              <a:rPr lang="it-IT" smtClean="0"/>
              <a:t>‹#›</a:t>
            </a:fld>
            <a:endParaRPr lang="it-IT"/>
          </a:p>
        </p:txBody>
      </p:sp>
    </p:spTree>
    <p:extLst>
      <p:ext uri="{BB962C8B-B14F-4D97-AF65-F5344CB8AC3E}">
        <p14:creationId xmlns:p14="http://schemas.microsoft.com/office/powerpoint/2010/main" val="1464937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4265640-C823-47FF-9EAE-6B89BD8D5B02}" type="datetimeFigureOut">
              <a:rPr lang="en-GB" smtClean="0"/>
              <a:t>08/11/2020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9053DA-3DB4-4422-9158-4391BE8C162F}" type="slidenum">
              <a:rPr lang="en-GB" smtClean="0"/>
              <a:t>‹#›</a:t>
            </a:fld>
            <a:endParaRPr lang="en-GB"/>
          </a:p>
        </p:txBody>
      </p:sp>
    </p:spTree>
    <p:extLst>
      <p:ext uri="{BB962C8B-B14F-4D97-AF65-F5344CB8AC3E}">
        <p14:creationId xmlns:p14="http://schemas.microsoft.com/office/powerpoint/2010/main" val="1350745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265640-C823-47FF-9EAE-6B89BD8D5B02}" type="datetimeFigureOut">
              <a:rPr lang="en-GB" smtClean="0"/>
              <a:t>08/11/2020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9053DA-3DB4-4422-9158-4391BE8C162F}" type="slidenum">
              <a:rPr lang="en-GB" smtClean="0"/>
              <a:t>‹#›</a:t>
            </a:fld>
            <a:endParaRPr lang="en-GB"/>
          </a:p>
        </p:txBody>
      </p:sp>
    </p:spTree>
    <p:extLst>
      <p:ext uri="{BB962C8B-B14F-4D97-AF65-F5344CB8AC3E}">
        <p14:creationId xmlns:p14="http://schemas.microsoft.com/office/powerpoint/2010/main" val="3963377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265640-C823-47FF-9EAE-6B89BD8D5B02}" type="datetimeFigureOut">
              <a:rPr lang="en-GB" smtClean="0"/>
              <a:t>08/11/2020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9053DA-3DB4-4422-9158-4391BE8C162F}" type="slidenum">
              <a:rPr lang="en-GB" smtClean="0"/>
              <a:t>‹#›</a:t>
            </a:fld>
            <a:endParaRPr lang="en-GB"/>
          </a:p>
        </p:txBody>
      </p:sp>
    </p:spTree>
    <p:extLst>
      <p:ext uri="{BB962C8B-B14F-4D97-AF65-F5344CB8AC3E}">
        <p14:creationId xmlns:p14="http://schemas.microsoft.com/office/powerpoint/2010/main" val="4045770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265640-C823-47FF-9EAE-6B89BD8D5B02}" type="datetimeFigureOut">
              <a:rPr lang="en-GB" smtClean="0"/>
              <a:t>08/11/2020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9053DA-3DB4-4422-9158-4391BE8C162F}" type="slidenum">
              <a:rPr lang="en-GB" smtClean="0"/>
              <a:t>‹#›</a:t>
            </a:fld>
            <a:endParaRPr lang="en-GB"/>
          </a:p>
        </p:txBody>
      </p:sp>
    </p:spTree>
    <p:extLst>
      <p:ext uri="{BB962C8B-B14F-4D97-AF65-F5344CB8AC3E}">
        <p14:creationId xmlns:p14="http://schemas.microsoft.com/office/powerpoint/2010/main" val="714337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4265640-C823-47FF-9EAE-6B89BD8D5B02}" type="datetimeFigureOut">
              <a:rPr lang="en-GB" smtClean="0"/>
              <a:t>08/11/2020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9053DA-3DB4-4422-9158-4391BE8C162F}" type="slidenum">
              <a:rPr lang="en-GB" smtClean="0"/>
              <a:t>‹#›</a:t>
            </a:fld>
            <a:endParaRPr lang="en-GB"/>
          </a:p>
        </p:txBody>
      </p:sp>
    </p:spTree>
    <p:extLst>
      <p:ext uri="{BB962C8B-B14F-4D97-AF65-F5344CB8AC3E}">
        <p14:creationId xmlns:p14="http://schemas.microsoft.com/office/powerpoint/2010/main" val="2060226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4265640-C823-47FF-9EAE-6B89BD8D5B02}" type="datetimeFigureOut">
              <a:rPr lang="en-GB" smtClean="0"/>
              <a:t>08/11/2020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9053DA-3DB4-4422-9158-4391BE8C162F}" type="slidenum">
              <a:rPr lang="en-GB" smtClean="0"/>
              <a:t>‹#›</a:t>
            </a:fld>
            <a:endParaRPr lang="en-GB"/>
          </a:p>
        </p:txBody>
      </p:sp>
    </p:spTree>
    <p:extLst>
      <p:ext uri="{BB962C8B-B14F-4D97-AF65-F5344CB8AC3E}">
        <p14:creationId xmlns:p14="http://schemas.microsoft.com/office/powerpoint/2010/main" val="354755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4265640-C823-47FF-9EAE-6B89BD8D5B02}" type="datetimeFigureOut">
              <a:rPr lang="en-GB" smtClean="0"/>
              <a:t>08/11/2020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B9053DA-3DB4-4422-9158-4391BE8C162F}" type="slidenum">
              <a:rPr lang="en-GB" smtClean="0"/>
              <a:t>‹#›</a:t>
            </a:fld>
            <a:endParaRPr lang="en-GB"/>
          </a:p>
        </p:txBody>
      </p:sp>
    </p:spTree>
    <p:extLst>
      <p:ext uri="{BB962C8B-B14F-4D97-AF65-F5344CB8AC3E}">
        <p14:creationId xmlns:p14="http://schemas.microsoft.com/office/powerpoint/2010/main" val="3738374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4265640-C823-47FF-9EAE-6B89BD8D5B02}" type="datetimeFigureOut">
              <a:rPr lang="en-GB" smtClean="0"/>
              <a:t>08/11/2020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B9053DA-3DB4-4422-9158-4391BE8C162F}" type="slidenum">
              <a:rPr lang="en-GB" smtClean="0"/>
              <a:t>‹#›</a:t>
            </a:fld>
            <a:endParaRPr lang="en-GB"/>
          </a:p>
        </p:txBody>
      </p:sp>
    </p:spTree>
    <p:extLst>
      <p:ext uri="{BB962C8B-B14F-4D97-AF65-F5344CB8AC3E}">
        <p14:creationId xmlns:p14="http://schemas.microsoft.com/office/powerpoint/2010/main" val="2129833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265640-C823-47FF-9EAE-6B89BD8D5B02}" type="datetimeFigureOut">
              <a:rPr lang="en-GB" smtClean="0"/>
              <a:t>08/11/2020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B9053DA-3DB4-4422-9158-4391BE8C162F}" type="slidenum">
              <a:rPr lang="en-GB" smtClean="0"/>
              <a:t>‹#›</a:t>
            </a:fld>
            <a:endParaRPr lang="en-GB"/>
          </a:p>
        </p:txBody>
      </p:sp>
    </p:spTree>
    <p:extLst>
      <p:ext uri="{BB962C8B-B14F-4D97-AF65-F5344CB8AC3E}">
        <p14:creationId xmlns:p14="http://schemas.microsoft.com/office/powerpoint/2010/main" val="2276793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4265640-C823-47FF-9EAE-6B89BD8D5B02}" type="datetimeFigureOut">
              <a:rPr lang="en-GB" smtClean="0"/>
              <a:t>08/11/2020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9053DA-3DB4-4422-9158-4391BE8C162F}" type="slidenum">
              <a:rPr lang="en-GB" smtClean="0"/>
              <a:t>‹#›</a:t>
            </a:fld>
            <a:endParaRPr lang="en-GB"/>
          </a:p>
        </p:txBody>
      </p:sp>
    </p:spTree>
    <p:extLst>
      <p:ext uri="{BB962C8B-B14F-4D97-AF65-F5344CB8AC3E}">
        <p14:creationId xmlns:p14="http://schemas.microsoft.com/office/powerpoint/2010/main" val="1594849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4265640-C823-47FF-9EAE-6B89BD8D5B02}" type="datetimeFigureOut">
              <a:rPr lang="en-GB" smtClean="0"/>
              <a:t>08/11/2020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9053DA-3DB4-4422-9158-4391BE8C162F}" type="slidenum">
              <a:rPr lang="en-GB" smtClean="0"/>
              <a:t>‹#›</a:t>
            </a:fld>
            <a:endParaRPr lang="en-GB"/>
          </a:p>
        </p:txBody>
      </p:sp>
    </p:spTree>
    <p:extLst>
      <p:ext uri="{BB962C8B-B14F-4D97-AF65-F5344CB8AC3E}">
        <p14:creationId xmlns:p14="http://schemas.microsoft.com/office/powerpoint/2010/main" val="1593859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265640-C823-47FF-9EAE-6B89BD8D5B02}" type="datetimeFigureOut">
              <a:rPr lang="en-GB" smtClean="0"/>
              <a:t>08/11/2020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9053DA-3DB4-4422-9158-4391BE8C162F}" type="slidenum">
              <a:rPr lang="en-GB" smtClean="0"/>
              <a:t>‹#›</a:t>
            </a:fld>
            <a:endParaRPr lang="en-GB"/>
          </a:p>
        </p:txBody>
      </p:sp>
    </p:spTree>
    <p:extLst>
      <p:ext uri="{BB962C8B-B14F-4D97-AF65-F5344CB8AC3E}">
        <p14:creationId xmlns:p14="http://schemas.microsoft.com/office/powerpoint/2010/main" val="39230131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www.shearman.com/-/media/Files/Services/Brexit-Legislation/Publication-Version--Schedules-to-FSMA-2000-Regulated-Activities-Order-2001--1--25022019.pdf?la=en&amp;hash=5F3E0469B8329BA6385A63D50B7BDCE3E4E0AA78" TargetMode="External"/><Relationship Id="rId2" Type="http://schemas.openxmlformats.org/officeDocument/2006/relationships/hyperlink" Target="https://www.shearman.com/-/media/Files/Services/Brexit-Legislation/Publication-Version---Commission-Delegated-Regulation-2017-565---1---25022019.pdf?la=en&amp;hash=299B6EDD963923ED4EED6B3D51C163D70A9500FE"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8680" y="550863"/>
            <a:ext cx="10549890" cy="2040688"/>
          </a:xfrm>
        </p:spPr>
        <p:txBody>
          <a:bodyPr>
            <a:normAutofit/>
          </a:bodyPr>
          <a:lstStyle/>
          <a:p>
            <a:r>
              <a:rPr lang="it-IT" sz="4400" b="1" dirty="0" smtClean="0">
                <a:latin typeface="Arial-BoldMT"/>
              </a:rPr>
              <a:t>L’impatto della Brexit sui Contratti</a:t>
            </a:r>
            <a:br>
              <a:rPr lang="it-IT" sz="4400" b="1" dirty="0" smtClean="0">
                <a:latin typeface="Arial-BoldMT"/>
              </a:rPr>
            </a:br>
            <a:r>
              <a:rPr lang="it-IT" sz="4400" b="1" dirty="0" smtClean="0">
                <a:latin typeface="Arial-BoldMT"/>
              </a:rPr>
              <a:t>della Finanza Globale</a:t>
            </a:r>
            <a:endParaRPr lang="it-IT" sz="4400" dirty="0">
              <a:latin typeface="Arial-BoldMT"/>
            </a:endParaRPr>
          </a:p>
        </p:txBody>
      </p:sp>
      <p:sp>
        <p:nvSpPr>
          <p:cNvPr id="3" name="Subtitle 2"/>
          <p:cNvSpPr>
            <a:spLocks noGrp="1"/>
          </p:cNvSpPr>
          <p:nvPr>
            <p:ph type="subTitle" idx="1"/>
          </p:nvPr>
        </p:nvSpPr>
        <p:spPr>
          <a:xfrm>
            <a:off x="1524000" y="3028950"/>
            <a:ext cx="9144000" cy="2013268"/>
          </a:xfrm>
        </p:spPr>
        <p:txBody>
          <a:bodyPr>
            <a:normAutofit/>
          </a:bodyPr>
          <a:lstStyle/>
          <a:p>
            <a:r>
              <a:rPr lang="en-GB" b="1" dirty="0">
                <a:latin typeface="Arial-BoldMT"/>
              </a:rPr>
              <a:t>Luca Amorello</a:t>
            </a:r>
            <a:endParaRPr lang="it-IT" dirty="0" smtClean="0">
              <a:latin typeface="Arial-BoldMT"/>
            </a:endParaRPr>
          </a:p>
          <a:p>
            <a:endParaRPr lang="it-IT" dirty="0">
              <a:latin typeface="Bahnschrift" panose="020B0502040204020203" pitchFamily="34" charset="0"/>
            </a:endParaRPr>
          </a:p>
          <a:p>
            <a:r>
              <a:rPr lang="it-IT" dirty="0" smtClean="0">
                <a:latin typeface="Arial-BoldMT"/>
              </a:rPr>
              <a:t>Lunedì </a:t>
            </a:r>
            <a:r>
              <a:rPr lang="it-IT" dirty="0">
                <a:latin typeface="Arial-BoldMT"/>
              </a:rPr>
              <a:t>9 novembre, ore </a:t>
            </a:r>
            <a:r>
              <a:rPr lang="it-IT" dirty="0" smtClean="0">
                <a:latin typeface="Arial-BoldMT"/>
              </a:rPr>
              <a:t>9:00</a:t>
            </a:r>
          </a:p>
          <a:p>
            <a:r>
              <a:rPr lang="it-IT" dirty="0" smtClean="0">
                <a:latin typeface="Arial-BoldMT"/>
              </a:rPr>
              <a:t>Diritto comparato dei contratti</a:t>
            </a:r>
            <a:endParaRPr lang="it-IT" dirty="0">
              <a:latin typeface="Arial-BoldMT"/>
            </a:endParaRPr>
          </a:p>
        </p:txBody>
      </p:sp>
      <p:pic>
        <p:nvPicPr>
          <p:cNvPr id="4" name="Picture 3"/>
          <p:cNvPicPr>
            <a:picLocks noChangeAspect="1"/>
          </p:cNvPicPr>
          <p:nvPr/>
        </p:nvPicPr>
        <p:blipFill>
          <a:blip r:embed="rId2"/>
          <a:stretch>
            <a:fillRect/>
          </a:stretch>
        </p:blipFill>
        <p:spPr>
          <a:xfrm>
            <a:off x="4020788" y="5349875"/>
            <a:ext cx="1149889" cy="1165860"/>
          </a:xfrm>
          <a:prstGeom prst="rect">
            <a:avLst/>
          </a:prstGeom>
        </p:spPr>
      </p:pic>
      <p:sp>
        <p:nvSpPr>
          <p:cNvPr id="5" name="Rectangle 4"/>
          <p:cNvSpPr/>
          <p:nvPr/>
        </p:nvSpPr>
        <p:spPr>
          <a:xfrm>
            <a:off x="5170677" y="5494223"/>
            <a:ext cx="3321813" cy="877163"/>
          </a:xfrm>
          <a:prstGeom prst="rect">
            <a:avLst/>
          </a:prstGeom>
        </p:spPr>
        <p:txBody>
          <a:bodyPr wrap="square">
            <a:spAutoFit/>
          </a:bodyPr>
          <a:lstStyle/>
          <a:p>
            <a:r>
              <a:rPr lang="it-IT" b="1" i="0" u="none" strike="noStrike" baseline="0" dirty="0" smtClean="0">
                <a:solidFill>
                  <a:srgbClr val="002060"/>
                </a:solidFill>
                <a:latin typeface="Arial-BoldMT"/>
              </a:rPr>
              <a:t>U</a:t>
            </a:r>
            <a:r>
              <a:rPr lang="it-IT" sz="1100" b="1" dirty="0">
                <a:solidFill>
                  <a:srgbClr val="002060"/>
                </a:solidFill>
                <a:latin typeface="Arial-BoldMT"/>
              </a:rPr>
              <a:t>NIVERSITÀ DEGLI </a:t>
            </a:r>
            <a:r>
              <a:rPr lang="it-IT" b="1" i="0" u="none" strike="noStrike" baseline="0" dirty="0" smtClean="0">
                <a:solidFill>
                  <a:srgbClr val="002060"/>
                </a:solidFill>
                <a:latin typeface="Arial-BoldMT"/>
              </a:rPr>
              <a:t>S</a:t>
            </a:r>
            <a:r>
              <a:rPr lang="it-IT" sz="1100" b="1" dirty="0">
                <a:solidFill>
                  <a:srgbClr val="002060"/>
                </a:solidFill>
                <a:latin typeface="Arial-BoldMT"/>
              </a:rPr>
              <a:t>TUDI DI </a:t>
            </a:r>
            <a:r>
              <a:rPr lang="it-IT" b="1" i="0" u="none" strike="noStrike" baseline="0" dirty="0" smtClean="0">
                <a:solidFill>
                  <a:srgbClr val="002060"/>
                </a:solidFill>
                <a:latin typeface="Arial-BoldMT"/>
              </a:rPr>
              <a:t>T</a:t>
            </a:r>
            <a:r>
              <a:rPr lang="it-IT" sz="1100" b="1" dirty="0">
                <a:solidFill>
                  <a:srgbClr val="002060"/>
                </a:solidFill>
                <a:latin typeface="Arial-BoldMT"/>
              </a:rPr>
              <a:t>RIESTE</a:t>
            </a:r>
          </a:p>
          <a:p>
            <a:r>
              <a:rPr lang="en-GB" sz="1100" b="1" dirty="0">
                <a:solidFill>
                  <a:srgbClr val="002060"/>
                </a:solidFill>
                <a:latin typeface="Arial-BoldMT"/>
              </a:rPr>
              <a:t>DIPARTIMENTO DI SCIENZE GIURIDICHE,</a:t>
            </a:r>
          </a:p>
          <a:p>
            <a:r>
              <a:rPr lang="en-GB" sz="1100" b="1" dirty="0">
                <a:solidFill>
                  <a:srgbClr val="002060"/>
                </a:solidFill>
                <a:latin typeface="Arial-BoldMT"/>
              </a:rPr>
              <a:t>DEL LINGUAGGIO, DELL'INTERPRETAZIONE</a:t>
            </a:r>
          </a:p>
          <a:p>
            <a:r>
              <a:rPr lang="en-GB" sz="1100" b="1" dirty="0">
                <a:solidFill>
                  <a:srgbClr val="002060"/>
                </a:solidFill>
                <a:latin typeface="Arial-BoldMT"/>
              </a:rPr>
              <a:t>E DELLA TRADUZIONE</a:t>
            </a:r>
            <a:endParaRPr lang="en-GB" sz="1100" dirty="0"/>
          </a:p>
        </p:txBody>
      </p:sp>
    </p:spTree>
    <p:extLst>
      <p:ext uri="{BB962C8B-B14F-4D97-AF65-F5344CB8AC3E}">
        <p14:creationId xmlns:p14="http://schemas.microsoft.com/office/powerpoint/2010/main" val="38191107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739280"/>
          </a:xfrm>
        </p:spPr>
        <p:txBody>
          <a:bodyPr>
            <a:normAutofit fontScale="90000"/>
          </a:bodyPr>
          <a:lstStyle/>
          <a:p>
            <a:pPr algn="ctr"/>
            <a:r>
              <a:rPr lang="it-IT" sz="3600" b="1" dirty="0">
                <a:latin typeface="Arial-BoldMT"/>
              </a:rPr>
              <a:t>Contratti </a:t>
            </a:r>
            <a:r>
              <a:rPr lang="it-IT" sz="3600" b="1" dirty="0" smtClean="0">
                <a:latin typeface="Arial-BoldMT"/>
              </a:rPr>
              <a:t>finanziari in </a:t>
            </a:r>
            <a:r>
              <a:rPr lang="it-IT" sz="3600" b="1" dirty="0">
                <a:latin typeface="Arial-BoldMT"/>
              </a:rPr>
              <a:t>prospettiva microeconomica</a:t>
            </a:r>
          </a:p>
        </p:txBody>
      </p:sp>
      <p:pic>
        <p:nvPicPr>
          <p:cNvPr id="7" name="Picture 6"/>
          <p:cNvPicPr>
            <a:picLocks noChangeAspect="1"/>
          </p:cNvPicPr>
          <p:nvPr/>
        </p:nvPicPr>
        <p:blipFill>
          <a:blip r:embed="rId2"/>
          <a:stretch>
            <a:fillRect/>
          </a:stretch>
        </p:blipFill>
        <p:spPr>
          <a:xfrm>
            <a:off x="1837429" y="1484189"/>
            <a:ext cx="8669542" cy="4932841"/>
          </a:xfrm>
          <a:prstGeom prst="rect">
            <a:avLst/>
          </a:prstGeom>
        </p:spPr>
      </p:pic>
    </p:spTree>
    <p:extLst>
      <p:ext uri="{BB962C8B-B14F-4D97-AF65-F5344CB8AC3E}">
        <p14:creationId xmlns:p14="http://schemas.microsoft.com/office/powerpoint/2010/main" val="18207514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846158"/>
          </a:xfrm>
        </p:spPr>
        <p:txBody>
          <a:bodyPr>
            <a:noAutofit/>
          </a:bodyPr>
          <a:lstStyle/>
          <a:p>
            <a:pPr algn="ctr"/>
            <a:r>
              <a:rPr lang="it-IT" sz="3200" b="1" dirty="0" smtClean="0">
                <a:latin typeface="Arial-BoldMT"/>
              </a:rPr>
              <a:t>La complessita</a:t>
            </a:r>
            <a:r>
              <a:rPr lang="it-IT" sz="3200" b="1" dirty="0">
                <a:latin typeface="Arial-BoldMT"/>
              </a:rPr>
              <a:t>’ crescente dei contratti finanziari</a:t>
            </a:r>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0666" y="1279507"/>
            <a:ext cx="2973932" cy="224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8052" y="1536992"/>
            <a:ext cx="2959072" cy="2269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6879" y="1875702"/>
            <a:ext cx="2979505" cy="2256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8807" y="3806914"/>
            <a:ext cx="2975791" cy="2260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1" name="Picture 10"/>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6201" y="4132622"/>
            <a:ext cx="2959074" cy="228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96879" y="4393879"/>
            <a:ext cx="3018512" cy="230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4947899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059914"/>
          </a:xfrm>
        </p:spPr>
        <p:txBody>
          <a:bodyPr>
            <a:noAutofit/>
          </a:bodyPr>
          <a:lstStyle/>
          <a:p>
            <a:pPr algn="ctr"/>
            <a:r>
              <a:rPr lang="it-IT" sz="3600" b="1" dirty="0">
                <a:latin typeface="Arial-BoldMT"/>
              </a:rPr>
              <a:t>Contratti nella finanza globale: </a:t>
            </a:r>
            <a:br>
              <a:rPr lang="it-IT" sz="3600" b="1" dirty="0">
                <a:latin typeface="Arial-BoldMT"/>
              </a:rPr>
            </a:br>
            <a:r>
              <a:rPr lang="it-IT" sz="3600" b="1" dirty="0" smtClean="0">
                <a:latin typeface="Arial-BoldMT"/>
              </a:rPr>
              <a:t>business</a:t>
            </a:r>
            <a:endParaRPr lang="it-IT" sz="3600" b="1" dirty="0">
              <a:latin typeface="Arial-BoldMT"/>
            </a:endParaRPr>
          </a:p>
        </p:txBody>
      </p:sp>
      <p:sp>
        <p:nvSpPr>
          <p:cNvPr id="4" name="Content Placeholder 3"/>
          <p:cNvSpPr>
            <a:spLocks noGrp="1"/>
          </p:cNvSpPr>
          <p:nvPr>
            <p:ph sz="half" idx="2"/>
          </p:nvPr>
        </p:nvSpPr>
        <p:spPr>
          <a:xfrm>
            <a:off x="839788" y="1769423"/>
            <a:ext cx="10515600" cy="4420240"/>
          </a:xfrm>
        </p:spPr>
        <p:txBody>
          <a:bodyPr>
            <a:normAutofit/>
          </a:bodyPr>
          <a:lstStyle/>
          <a:p>
            <a:pPr>
              <a:spcAft>
                <a:spcPts val="600"/>
              </a:spcAft>
            </a:pPr>
            <a:r>
              <a:rPr lang="it-IT" sz="2400" b="1" dirty="0" smtClean="0">
                <a:solidFill>
                  <a:srgbClr val="FF0000"/>
                </a:solidFill>
              </a:rPr>
              <a:t>Ora dimenticatevi tutto quello che sapete dal punto di vista giuridico in materia di contratti finanziari</a:t>
            </a:r>
            <a:r>
              <a:rPr lang="it-IT" sz="2400" dirty="0" smtClean="0"/>
              <a:t>.</a:t>
            </a:r>
          </a:p>
          <a:p>
            <a:pPr>
              <a:spcAft>
                <a:spcPts val="600"/>
              </a:spcAft>
            </a:pPr>
            <a:r>
              <a:rPr lang="it-IT" sz="2400" dirty="0" smtClean="0"/>
              <a:t>Gli istituti finanziari non sono charity e i loro comportamenti di mercato sono orientati a massimizzare utili (profit-maximazion? Maybe not but almost).</a:t>
            </a:r>
          </a:p>
          <a:p>
            <a:pPr>
              <a:spcAft>
                <a:spcPts val="600"/>
              </a:spcAft>
            </a:pPr>
            <a:r>
              <a:rPr lang="it-IT" sz="2400" dirty="0" smtClean="0"/>
              <a:t>I contratti finanziari in una prospettiva puramente business sono </a:t>
            </a:r>
            <a:r>
              <a:rPr lang="it-IT" sz="2400" u="sng" dirty="0" smtClean="0"/>
              <a:t>prodotti/strumenti/servizi finanziari</a:t>
            </a:r>
            <a:r>
              <a:rPr lang="it-IT" sz="2400" dirty="0" smtClean="0"/>
              <a:t> mentre i comportamenti di mercato possono essere definite come </a:t>
            </a:r>
            <a:r>
              <a:rPr lang="it-IT" sz="2400" u="sng" dirty="0" smtClean="0"/>
              <a:t>attivita’ finanziarie</a:t>
            </a:r>
            <a:r>
              <a:rPr lang="it-IT" sz="2400" dirty="0" smtClean="0"/>
              <a:t>.</a:t>
            </a:r>
          </a:p>
          <a:p>
            <a:pPr>
              <a:spcAft>
                <a:spcPts val="600"/>
              </a:spcAft>
            </a:pPr>
            <a:r>
              <a:rPr lang="it-IT" sz="2400" dirty="0" smtClean="0"/>
              <a:t>La domanda principale per una banca d’affari e’ che cosa rende un prodotto/ servizio finanziario appetibile per gli investitori? E quali sono le regole del gioco per pubblicizzare o vendere il mio prodotto/servizio finanziario? </a:t>
            </a:r>
          </a:p>
        </p:txBody>
      </p:sp>
    </p:spTree>
    <p:extLst>
      <p:ext uri="{BB962C8B-B14F-4D97-AF65-F5344CB8AC3E}">
        <p14:creationId xmlns:p14="http://schemas.microsoft.com/office/powerpoint/2010/main" val="9489425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t-IT" sz="3600" b="1" dirty="0">
                <a:latin typeface="Arial-BoldMT"/>
              </a:rPr>
              <a:t>Case Study: </a:t>
            </a:r>
            <a:r>
              <a:rPr lang="it-IT" sz="3600" b="1" dirty="0" smtClean="0">
                <a:latin typeface="Arial-BoldMT"/>
              </a:rPr>
              <a:t/>
            </a:r>
            <a:br>
              <a:rPr lang="it-IT" sz="3600" b="1" dirty="0" smtClean="0">
                <a:latin typeface="Arial-BoldMT"/>
              </a:rPr>
            </a:br>
            <a:r>
              <a:rPr lang="it-IT" sz="3600" b="1" dirty="0" smtClean="0">
                <a:latin typeface="Arial-BoldMT"/>
              </a:rPr>
              <a:t>Global Master Repurchase Agreement</a:t>
            </a:r>
            <a:endParaRPr lang="it-IT" sz="3600" b="1" dirty="0">
              <a:latin typeface="Arial-BoldMT"/>
            </a:endParaRPr>
          </a:p>
        </p:txBody>
      </p:sp>
      <p:sp>
        <p:nvSpPr>
          <p:cNvPr id="3" name="Text Placeholder 2"/>
          <p:cNvSpPr>
            <a:spLocks noGrp="1"/>
          </p:cNvSpPr>
          <p:nvPr>
            <p:ph type="body" idx="1"/>
          </p:nvPr>
        </p:nvSpPr>
        <p:spPr>
          <a:xfrm>
            <a:off x="1374178" y="5936734"/>
            <a:ext cx="10515600" cy="308140"/>
          </a:xfrm>
        </p:spPr>
        <p:txBody>
          <a:bodyPr>
            <a:normAutofit/>
          </a:bodyPr>
          <a:lstStyle/>
          <a:p>
            <a:r>
              <a:rPr lang="it-IT" sz="1400" dirty="0" smtClean="0"/>
              <a:t>https://www.icmagroup.org/assets/documents/Legal/GMRA-2011/GMRA-2011/GMRA%202011_2011.04.20_formular.pdf</a:t>
            </a:r>
            <a:endParaRPr lang="it-IT" sz="1400" dirty="0"/>
          </a:p>
        </p:txBody>
      </p:sp>
      <p:pic>
        <p:nvPicPr>
          <p:cNvPr id="9" name="Picture 8"/>
          <p:cNvPicPr>
            <a:picLocks noChangeAspect="1"/>
          </p:cNvPicPr>
          <p:nvPr/>
        </p:nvPicPr>
        <p:blipFill>
          <a:blip r:embed="rId2"/>
          <a:stretch>
            <a:fillRect/>
          </a:stretch>
        </p:blipFill>
        <p:spPr>
          <a:xfrm>
            <a:off x="2113823" y="2033526"/>
            <a:ext cx="8671694" cy="3868510"/>
          </a:xfrm>
          <a:prstGeom prst="rect">
            <a:avLst/>
          </a:prstGeom>
        </p:spPr>
      </p:pic>
    </p:spTree>
    <p:extLst>
      <p:ext uri="{BB962C8B-B14F-4D97-AF65-F5344CB8AC3E}">
        <p14:creationId xmlns:p14="http://schemas.microsoft.com/office/powerpoint/2010/main" val="39987289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170111"/>
            <a:ext cx="10515600" cy="1086822"/>
          </a:xfrm>
        </p:spPr>
        <p:txBody>
          <a:bodyPr>
            <a:noAutofit/>
          </a:bodyPr>
          <a:lstStyle/>
          <a:p>
            <a:pPr algn="ctr"/>
            <a:r>
              <a:rPr lang="en-GB" sz="3600" b="1" dirty="0" smtClean="0">
                <a:latin typeface="+mn-lt"/>
              </a:rPr>
              <a:t>Case Study: Global Master Repurchase Agreement</a:t>
            </a:r>
            <a:endParaRPr lang="it-IT" sz="3600" b="1" dirty="0">
              <a:latin typeface="+mn-lt"/>
            </a:endParaRPr>
          </a:p>
        </p:txBody>
      </p:sp>
      <p:sp>
        <p:nvSpPr>
          <p:cNvPr id="3" name="Text Placeholder 2"/>
          <p:cNvSpPr>
            <a:spLocks noGrp="1"/>
          </p:cNvSpPr>
          <p:nvPr>
            <p:ph type="body" idx="1"/>
          </p:nvPr>
        </p:nvSpPr>
        <p:spPr>
          <a:xfrm>
            <a:off x="839788" y="1256933"/>
            <a:ext cx="10515600" cy="1198790"/>
          </a:xfrm>
        </p:spPr>
        <p:txBody>
          <a:bodyPr>
            <a:noAutofit/>
          </a:bodyPr>
          <a:lstStyle/>
          <a:p>
            <a:r>
              <a:rPr lang="en-GB" sz="1800" b="0" i="1" dirty="0" smtClean="0">
                <a:latin typeface="Arial-BoldMT"/>
              </a:rPr>
              <a:t>A</a:t>
            </a:r>
            <a:r>
              <a:rPr lang="en-GB" sz="1800" b="0" i="1" dirty="0">
                <a:latin typeface="Arial-BoldMT"/>
              </a:rPr>
              <a:t> </a:t>
            </a:r>
            <a:r>
              <a:rPr lang="en-GB" sz="1800" b="0" i="1" dirty="0" smtClean="0">
                <a:latin typeface="Arial-BoldMT"/>
              </a:rPr>
              <a:t>repurchase agreement </a:t>
            </a:r>
            <a:r>
              <a:rPr lang="en-GB" sz="1800" b="0" i="1" dirty="0">
                <a:latin typeface="Arial-BoldMT"/>
              </a:rPr>
              <a:t>(repo) is an agreement to sell securities (referred to as “collateral”) at a given price, coupled with an agreement to repurchase these securities at a pre-specified price at a later date </a:t>
            </a:r>
            <a:endParaRPr lang="en-GB" sz="1800" b="0" i="1" dirty="0" smtClean="0">
              <a:latin typeface="Arial-BoldMT"/>
            </a:endParaRPr>
          </a:p>
          <a:p>
            <a:pPr algn="ctr"/>
            <a:r>
              <a:rPr lang="en-GB" sz="1800" b="0" dirty="0" smtClean="0">
                <a:latin typeface="Arial-BoldMT"/>
              </a:rPr>
              <a:t>(</a:t>
            </a:r>
            <a:r>
              <a:rPr lang="en-GB" sz="1800" b="0" dirty="0">
                <a:latin typeface="Arial-BoldMT"/>
              </a:rPr>
              <a:t>Repo market functioning, Committee on the Global Financial System, Bank for International Settlements, CGFS Papers No 59, April 2017, p. 4, 5).</a:t>
            </a:r>
            <a:endParaRPr lang="it-IT" sz="1800" dirty="0">
              <a:latin typeface="Arial-BoldMT"/>
            </a:endParaRPr>
          </a:p>
        </p:txBody>
      </p:sp>
      <p:pic>
        <p:nvPicPr>
          <p:cNvPr id="10" name="Picture 2" descr="https://upload.wikimedia.org/wikipedia/commons/thumb/6/6a/Repo_transaction_components.png/1024px-Repo_transaction_components.png"/>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11492"/>
          <a:stretch/>
        </p:blipFill>
        <p:spPr bwMode="auto">
          <a:xfrm>
            <a:off x="2481857" y="2755075"/>
            <a:ext cx="7252667" cy="3479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7978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839788" y="1294410"/>
            <a:ext cx="10515600" cy="5296394"/>
          </a:xfrm>
        </p:spPr>
        <p:txBody>
          <a:bodyPr>
            <a:normAutofit fontScale="92500" lnSpcReduction="20000"/>
          </a:bodyPr>
          <a:lstStyle/>
          <a:p>
            <a:pPr marL="0" indent="0" algn="just">
              <a:spcAft>
                <a:spcPts val="600"/>
              </a:spcAft>
              <a:buNone/>
            </a:pPr>
            <a:r>
              <a:rPr lang="it-IT" sz="2000" b="1" dirty="0" smtClean="0"/>
              <a:t>Il mondo prima della Brexit</a:t>
            </a:r>
          </a:p>
          <a:p>
            <a:pPr algn="just">
              <a:spcAft>
                <a:spcPts val="600"/>
              </a:spcAft>
            </a:pPr>
            <a:r>
              <a:rPr lang="it-IT" sz="2000" dirty="0" smtClean="0"/>
              <a:t>Le stragrande maggioranza delle regole finanziarie in UK (incluse le norme che regolano i repo) deriva dalla regolamentazione UE in materia di servizi finanziari;</a:t>
            </a:r>
          </a:p>
          <a:p>
            <a:pPr>
              <a:spcAft>
                <a:spcPts val="600"/>
              </a:spcAft>
            </a:pPr>
            <a:r>
              <a:rPr lang="it-IT" sz="2000" dirty="0" smtClean="0"/>
              <a:t>Le societa’ finanziarie e imprese di investimento autorizzate nel Regno Unito (banche, assicurazioni, asset manegers, etc.) hanno la possibilita’ di prestare servizi di investimento a livello transfrontaliero in tutta la UE (tramite il cosidetto “</a:t>
            </a:r>
            <a:r>
              <a:rPr lang="it-IT" sz="2000" b="1" dirty="0" smtClean="0"/>
              <a:t>passaporto MIFID</a:t>
            </a:r>
            <a:r>
              <a:rPr lang="it-IT" sz="2000" dirty="0" smtClean="0"/>
              <a:t>”);</a:t>
            </a:r>
          </a:p>
          <a:p>
            <a:pPr>
              <a:spcAft>
                <a:spcPts val="600"/>
              </a:spcAft>
            </a:pPr>
            <a:r>
              <a:rPr lang="it-IT" sz="2000" dirty="0" smtClean="0"/>
              <a:t>Il diritto inglese e le decisioni di tribunali inglesi sono riconosciute dalle altri corti nazionali dei paesi membri della EU. </a:t>
            </a:r>
          </a:p>
          <a:p>
            <a:pPr marL="0" indent="0">
              <a:spcAft>
                <a:spcPts val="600"/>
              </a:spcAft>
              <a:buNone/>
            </a:pPr>
            <a:r>
              <a:rPr lang="it-IT" sz="2000" b="1" dirty="0" smtClean="0"/>
              <a:t>Il mondo dopo la Brexit</a:t>
            </a:r>
          </a:p>
          <a:p>
            <a:pPr>
              <a:spcAft>
                <a:spcPts val="600"/>
              </a:spcAft>
            </a:pPr>
            <a:r>
              <a:rPr lang="it-IT" sz="2000" b="1" dirty="0" smtClean="0"/>
              <a:t>Onshoring legislation: </a:t>
            </a:r>
            <a:r>
              <a:rPr lang="it-IT" sz="2000" dirty="0" smtClean="0"/>
              <a:t>il Regno Unito ha adottato Statutory Instruments per assorbire la legislazione finanziaria UE (tuttavia delle differenze permangono! – e.g. Reg </a:t>
            </a:r>
            <a:r>
              <a:rPr lang="en-GB" sz="2000" dirty="0" smtClean="0">
                <a:hlinkClick r:id="rId2"/>
              </a:rPr>
              <a:t>2017/565</a:t>
            </a:r>
            <a:r>
              <a:rPr lang="en-GB" sz="2000" dirty="0" smtClean="0"/>
              <a:t> </a:t>
            </a:r>
            <a:r>
              <a:rPr lang="it-IT" sz="2000" dirty="0" smtClean="0"/>
              <a:t>and </a:t>
            </a:r>
            <a:r>
              <a:rPr lang="en-GB" sz="2000" dirty="0" smtClean="0">
                <a:hlinkClick r:id="rId3"/>
              </a:rPr>
              <a:t>Financial Services and Markets Act 2000 (Regulated Activities) Order 2001</a:t>
            </a:r>
            <a:r>
              <a:rPr lang="it-IT" sz="2000" dirty="0" smtClean="0"/>
              <a:t>) </a:t>
            </a:r>
          </a:p>
          <a:p>
            <a:pPr>
              <a:spcAft>
                <a:spcPts val="600"/>
              </a:spcAft>
            </a:pPr>
            <a:r>
              <a:rPr lang="it-IT" sz="2000" dirty="0" smtClean="0"/>
              <a:t>Nel caso di mancato accordo, le societa’ finanziarie autorizzate nel Regno Unito perderanno il passporto europeo. Stessa cosa accadra’ per le societa’ finanziarie autorizzare in UE che vogliono prestare servizi di investimento in UK (salvo periodo transitorio)</a:t>
            </a:r>
          </a:p>
          <a:p>
            <a:pPr>
              <a:spcAft>
                <a:spcPts val="600"/>
              </a:spcAft>
            </a:pPr>
            <a:r>
              <a:rPr lang="it-IT" sz="2000" dirty="0" smtClean="0"/>
              <a:t>Nel caso di mancato accordo, si applicheranno le regole domestiche di diritto internazionale privato dei singoli Paesi Membri. </a:t>
            </a:r>
            <a:endParaRPr lang="it-IT" sz="2000" dirty="0"/>
          </a:p>
        </p:txBody>
      </p:sp>
      <p:sp>
        <p:nvSpPr>
          <p:cNvPr id="7" name="Title 6"/>
          <p:cNvSpPr>
            <a:spLocks noGrp="1"/>
          </p:cNvSpPr>
          <p:nvPr>
            <p:ph type="title"/>
          </p:nvPr>
        </p:nvSpPr>
        <p:spPr>
          <a:xfrm>
            <a:off x="839788" y="365125"/>
            <a:ext cx="10515600" cy="929285"/>
          </a:xfrm>
        </p:spPr>
        <p:txBody>
          <a:bodyPr>
            <a:normAutofit/>
          </a:bodyPr>
          <a:lstStyle/>
          <a:p>
            <a:r>
              <a:rPr lang="it-IT" sz="4000" b="1" dirty="0">
                <a:latin typeface="Arial-BoldMT"/>
              </a:rPr>
              <a:t>Case Study: </a:t>
            </a:r>
            <a:r>
              <a:rPr lang="it-IT" sz="4000" dirty="0">
                <a:latin typeface="Arial-BoldMT"/>
              </a:rPr>
              <a:t>l’impatto della Brexit sul </a:t>
            </a:r>
            <a:r>
              <a:rPr lang="it-IT" sz="4000" dirty="0" smtClean="0">
                <a:latin typeface="Arial-BoldMT"/>
              </a:rPr>
              <a:t>GMRA</a:t>
            </a:r>
            <a:endParaRPr lang="it-IT" sz="4000" dirty="0">
              <a:latin typeface="Arial-BoldMT"/>
            </a:endParaRPr>
          </a:p>
        </p:txBody>
      </p:sp>
    </p:spTree>
    <p:extLst>
      <p:ext uri="{BB962C8B-B14F-4D97-AF65-F5344CB8AC3E}">
        <p14:creationId xmlns:p14="http://schemas.microsoft.com/office/powerpoint/2010/main" val="10819662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z="4000" b="1" dirty="0">
                <a:solidFill>
                  <a:prstClr val="black"/>
                </a:solidFill>
                <a:latin typeface="Arial-BoldMT"/>
              </a:rPr>
              <a:t>Case Study: </a:t>
            </a:r>
            <a:r>
              <a:rPr lang="it-IT" sz="4000" dirty="0">
                <a:solidFill>
                  <a:prstClr val="black"/>
                </a:solidFill>
                <a:latin typeface="Arial-BoldMT"/>
              </a:rPr>
              <a:t>l’impatto della Brexit sul GMRA</a:t>
            </a:r>
            <a:endParaRPr lang="it-IT" dirty="0"/>
          </a:p>
        </p:txBody>
      </p:sp>
      <p:sp>
        <p:nvSpPr>
          <p:cNvPr id="4" name="Content Placeholder 3"/>
          <p:cNvSpPr>
            <a:spLocks noGrp="1"/>
          </p:cNvSpPr>
          <p:nvPr>
            <p:ph sz="half" idx="2"/>
          </p:nvPr>
        </p:nvSpPr>
        <p:spPr>
          <a:xfrm>
            <a:off x="839788" y="1690688"/>
            <a:ext cx="10515600" cy="4498975"/>
          </a:xfrm>
        </p:spPr>
        <p:txBody>
          <a:bodyPr/>
          <a:lstStyle/>
          <a:p>
            <a:pPr marL="0" indent="0">
              <a:buNone/>
            </a:pPr>
            <a:r>
              <a:rPr lang="it-IT" b="1" dirty="0" smtClean="0"/>
              <a:t>Ma per il nostro GRMA in pratica che cosa cambia?</a:t>
            </a:r>
          </a:p>
          <a:p>
            <a:pPr>
              <a:spcAft>
                <a:spcPts val="600"/>
              </a:spcAft>
            </a:pPr>
            <a:r>
              <a:rPr lang="it-IT" sz="2000" dirty="0" smtClean="0"/>
              <a:t>Impatto sulle parti contrattuali se la societa’ finanziaria perde il passaporto MIFID?</a:t>
            </a:r>
          </a:p>
          <a:p>
            <a:pPr>
              <a:spcAft>
                <a:spcPts val="600"/>
              </a:spcAft>
            </a:pPr>
            <a:r>
              <a:rPr lang="it-IT" sz="2000" dirty="0" smtClean="0"/>
              <a:t>Impatto sui singoli termini contrattuali?</a:t>
            </a:r>
          </a:p>
          <a:p>
            <a:pPr>
              <a:spcAft>
                <a:spcPts val="600"/>
              </a:spcAft>
            </a:pPr>
            <a:r>
              <a:rPr lang="it-IT" sz="2000" dirty="0" smtClean="0"/>
              <a:t>Impatto sulla legge applicabile or giurisdizione applicable al contratto?</a:t>
            </a:r>
          </a:p>
          <a:p>
            <a:pPr>
              <a:spcAft>
                <a:spcPts val="600"/>
              </a:spcAft>
            </a:pPr>
            <a:r>
              <a:rPr lang="it-IT" sz="2000" dirty="0" smtClean="0"/>
              <a:t>Impatto del </a:t>
            </a:r>
            <a:r>
              <a:rPr lang="it-IT" sz="2000" b="1" dirty="0" smtClean="0"/>
              <a:t>Onshoring Legislation</a:t>
            </a:r>
            <a:r>
              <a:rPr lang="it-IT" sz="2000" dirty="0" smtClean="0"/>
              <a:t> sul contratto?</a:t>
            </a:r>
          </a:p>
          <a:p>
            <a:pPr>
              <a:spcAft>
                <a:spcPts val="600"/>
              </a:spcAft>
            </a:pPr>
            <a:r>
              <a:rPr lang="it-IT" sz="2000" dirty="0" smtClean="0"/>
              <a:t>Impatto sul reporting regolamentare?</a:t>
            </a:r>
          </a:p>
          <a:p>
            <a:r>
              <a:rPr lang="it-IT" sz="2000" b="1" dirty="0" smtClean="0"/>
              <a:t>Altro? Per esempio l’impatto sulla liquida’ del mercato?</a:t>
            </a:r>
            <a:endParaRPr lang="it-IT" sz="2000" b="1" dirty="0"/>
          </a:p>
        </p:txBody>
      </p:sp>
    </p:spTree>
    <p:extLst>
      <p:ext uri="{BB962C8B-B14F-4D97-AF65-F5344CB8AC3E}">
        <p14:creationId xmlns:p14="http://schemas.microsoft.com/office/powerpoint/2010/main" val="35938053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t-IT" sz="3600" b="1" dirty="0" smtClean="0">
                <a:latin typeface="Arial-BoldMT"/>
              </a:rPr>
              <a:t>Strategie delle societa’ di investimento per rimediare alla Brexit</a:t>
            </a:r>
            <a:endParaRPr lang="it-IT" sz="3600" b="1" dirty="0">
              <a:latin typeface="Arial-BoldMT"/>
            </a:endParaRPr>
          </a:p>
        </p:txBody>
      </p:sp>
      <p:sp>
        <p:nvSpPr>
          <p:cNvPr id="4" name="Content Placeholder 3"/>
          <p:cNvSpPr>
            <a:spLocks noGrp="1"/>
          </p:cNvSpPr>
          <p:nvPr>
            <p:ph sz="half" idx="2"/>
          </p:nvPr>
        </p:nvSpPr>
        <p:spPr>
          <a:xfrm>
            <a:off x="839788" y="1864426"/>
            <a:ext cx="10382394" cy="4325237"/>
          </a:xfrm>
        </p:spPr>
        <p:txBody>
          <a:bodyPr>
            <a:normAutofit fontScale="92500" lnSpcReduction="10000"/>
          </a:bodyPr>
          <a:lstStyle/>
          <a:p>
            <a:pPr>
              <a:spcAft>
                <a:spcPts val="600"/>
              </a:spcAft>
            </a:pPr>
            <a:r>
              <a:rPr lang="it-IT" sz="2400" dirty="0" smtClean="0"/>
              <a:t>Relocation?</a:t>
            </a:r>
          </a:p>
          <a:p>
            <a:pPr>
              <a:spcAft>
                <a:spcPts val="600"/>
              </a:spcAft>
            </a:pPr>
            <a:r>
              <a:rPr lang="it-IT" sz="2400" dirty="0" smtClean="0"/>
              <a:t>Client Migration? </a:t>
            </a:r>
          </a:p>
          <a:p>
            <a:pPr>
              <a:spcAft>
                <a:spcPts val="600"/>
              </a:spcAft>
            </a:pPr>
            <a:r>
              <a:rPr lang="it-IT" sz="2400" dirty="0" smtClean="0"/>
              <a:t>Contract Remediation?</a:t>
            </a:r>
          </a:p>
          <a:p>
            <a:pPr>
              <a:spcAft>
                <a:spcPts val="600"/>
              </a:spcAft>
            </a:pPr>
            <a:r>
              <a:rPr lang="it-IT" sz="2400" dirty="0" smtClean="0"/>
              <a:t>EU Licensed Subsidiary?</a:t>
            </a:r>
          </a:p>
          <a:p>
            <a:pPr>
              <a:spcAft>
                <a:spcPts val="600"/>
              </a:spcAft>
            </a:pPr>
            <a:r>
              <a:rPr lang="it-IT" sz="2400" dirty="0" smtClean="0"/>
              <a:t>Market Exit?</a:t>
            </a:r>
          </a:p>
          <a:p>
            <a:pPr>
              <a:spcAft>
                <a:spcPts val="600"/>
              </a:spcAft>
            </a:pPr>
            <a:r>
              <a:rPr lang="it-IT" sz="2400" dirty="0" smtClean="0"/>
              <a:t>Change Business Models and Strategies (i.e. Reverse Solicitation)?</a:t>
            </a:r>
          </a:p>
          <a:p>
            <a:pPr>
              <a:spcAft>
                <a:spcPts val="600"/>
              </a:spcAft>
            </a:pPr>
            <a:r>
              <a:rPr lang="it-IT" sz="2400" dirty="0" smtClean="0"/>
              <a:t>Lobbying for Equivalence?</a:t>
            </a:r>
          </a:p>
          <a:p>
            <a:pPr>
              <a:spcAft>
                <a:spcPts val="600"/>
              </a:spcAft>
            </a:pPr>
            <a:r>
              <a:rPr lang="it-IT" sz="2400" dirty="0" smtClean="0"/>
              <a:t>Doing nothing?</a:t>
            </a:r>
          </a:p>
          <a:p>
            <a:pPr>
              <a:spcAft>
                <a:spcPts val="600"/>
              </a:spcAft>
            </a:pPr>
            <a:r>
              <a:rPr lang="it-IT" sz="2400" b="1" u="sng" dirty="0" smtClean="0"/>
              <a:t>Anything else?</a:t>
            </a:r>
          </a:p>
          <a:p>
            <a:endParaRPr lang="it-IT" dirty="0"/>
          </a:p>
        </p:txBody>
      </p:sp>
    </p:spTree>
    <p:extLst>
      <p:ext uri="{BB962C8B-B14F-4D97-AF65-F5344CB8AC3E}">
        <p14:creationId xmlns:p14="http://schemas.microsoft.com/office/powerpoint/2010/main" val="27346363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3600" b="1" dirty="0" smtClean="0">
                <a:latin typeface="Arial-BoldMT"/>
              </a:rPr>
              <a:t>Il ruolo del diritto inglese nella finanza globale</a:t>
            </a:r>
            <a:endParaRPr lang="it-IT" sz="3600" b="1" dirty="0">
              <a:latin typeface="Arial-BoldMT"/>
            </a:endParaRPr>
          </a:p>
        </p:txBody>
      </p:sp>
      <p:sp>
        <p:nvSpPr>
          <p:cNvPr id="4" name="Content Placeholder 3"/>
          <p:cNvSpPr>
            <a:spLocks noGrp="1"/>
          </p:cNvSpPr>
          <p:nvPr>
            <p:ph sz="half" idx="2"/>
          </p:nvPr>
        </p:nvSpPr>
        <p:spPr>
          <a:xfrm>
            <a:off x="839788" y="1690688"/>
            <a:ext cx="10394269" cy="4498975"/>
          </a:xfrm>
        </p:spPr>
        <p:txBody>
          <a:bodyPr>
            <a:normAutofit/>
          </a:bodyPr>
          <a:lstStyle/>
          <a:p>
            <a:pPr marL="450850" indent="-450850"/>
            <a:r>
              <a:rPr lang="it-IT" sz="2000" dirty="0" smtClean="0"/>
              <a:t>Al momento 7,500 impiegati (su 2 milioni) e circa £1.2 trillioni (€1.3 trillion) in assets hanno lasciato la City di Londra per la UE.  Al contempo 1400 societa’ di investimento con sede UE hanno applicato per aprire un ufficio a Londra post-Brexit.</a:t>
            </a:r>
          </a:p>
          <a:p>
            <a:pPr marL="450850" indent="-450850"/>
            <a:r>
              <a:rPr lang="it-IT" sz="2000" dirty="0" smtClean="0"/>
              <a:t>Difficile che la Brexit abbia un impatto significativo sull’uso del diritto inglese nei contratti finanziari globali. I vantaggi riguardanti l’uso del diritto inglese permangono.</a:t>
            </a:r>
          </a:p>
          <a:p>
            <a:pPr marL="450850" indent="-450850"/>
            <a:r>
              <a:rPr lang="it-IT" sz="2000" dirty="0" smtClean="0"/>
              <a:t>I paesi membri EU al momento non rappresentano una alternativa significativa. I mercati finanziari sono relativamente piccoli e frazionati, le infrastrutture relativamente ed i relativi sistemi giuridici poco appetibili.</a:t>
            </a:r>
          </a:p>
          <a:p>
            <a:pPr marL="450850" indent="-450850"/>
            <a:r>
              <a:rPr lang="it-IT" sz="2000" dirty="0" smtClean="0"/>
              <a:t>Inoltre gli attori di mercato (soprattutto US) sono strettamente legati al modello giuridico anglosassone;</a:t>
            </a:r>
          </a:p>
          <a:p>
            <a:pPr marL="450850" indent="-450850"/>
            <a:r>
              <a:rPr lang="it-IT" sz="2000" dirty="0" smtClean="0"/>
              <a:t>La Brexit potrebbe rappresentare per il Regno Unito una opportunita’ significativa tramite deregolamentazione e regime fiscale agevolato.</a:t>
            </a:r>
          </a:p>
          <a:p>
            <a:pPr marL="450850" indent="-450850"/>
            <a:endParaRPr lang="it-IT" dirty="0" smtClean="0"/>
          </a:p>
          <a:p>
            <a:endParaRPr lang="it-IT" dirty="0"/>
          </a:p>
        </p:txBody>
      </p:sp>
    </p:spTree>
    <p:extLst>
      <p:ext uri="{BB962C8B-B14F-4D97-AF65-F5344CB8AC3E}">
        <p14:creationId xmlns:p14="http://schemas.microsoft.com/office/powerpoint/2010/main" val="1921356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5415" y="2526434"/>
            <a:ext cx="10515600" cy="1325563"/>
          </a:xfrm>
        </p:spPr>
        <p:txBody>
          <a:bodyPr/>
          <a:lstStyle/>
          <a:p>
            <a:pPr algn="ctr"/>
            <a:r>
              <a:rPr lang="it-IT" b="1" dirty="0" smtClean="0">
                <a:latin typeface="Arial-BoldMT"/>
              </a:rPr>
              <a:t>Questions?</a:t>
            </a:r>
            <a:endParaRPr lang="it-IT" dirty="0">
              <a:latin typeface="Arial-BoldMT"/>
            </a:endParaRPr>
          </a:p>
        </p:txBody>
      </p:sp>
    </p:spTree>
    <p:extLst>
      <p:ext uri="{BB962C8B-B14F-4D97-AF65-F5344CB8AC3E}">
        <p14:creationId xmlns:p14="http://schemas.microsoft.com/office/powerpoint/2010/main" val="18010875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976547"/>
            <a:ext cx="10344462" cy="849078"/>
          </a:xfrm>
          <a:ln w="25400">
            <a:solidFill>
              <a:srgbClr val="FF0000"/>
            </a:solidFill>
          </a:ln>
        </p:spPr>
        <p:txBody>
          <a:bodyPr/>
          <a:lstStyle/>
          <a:p>
            <a:pPr algn="ctr"/>
            <a:r>
              <a:rPr lang="en-GB" b="1" dirty="0" smtClean="0">
                <a:latin typeface="Arial-BoldMT"/>
              </a:rPr>
              <a:t>Disclaimer</a:t>
            </a:r>
            <a:endParaRPr lang="en-GB" b="1" dirty="0">
              <a:latin typeface="Arial-BoldMT"/>
            </a:endParaRPr>
          </a:p>
        </p:txBody>
      </p:sp>
      <p:sp>
        <p:nvSpPr>
          <p:cNvPr id="5" name="Content Placeholder 4"/>
          <p:cNvSpPr>
            <a:spLocks noGrp="1"/>
          </p:cNvSpPr>
          <p:nvPr>
            <p:ph sz="half" idx="1"/>
          </p:nvPr>
        </p:nvSpPr>
        <p:spPr>
          <a:xfrm>
            <a:off x="838200" y="2110438"/>
            <a:ext cx="10674246" cy="1397260"/>
          </a:xfrm>
        </p:spPr>
        <p:txBody>
          <a:bodyPr>
            <a:noAutofit/>
          </a:bodyPr>
          <a:lstStyle/>
          <a:p>
            <a:pPr marL="0" indent="0" algn="ctr">
              <a:spcBef>
                <a:spcPct val="0"/>
              </a:spcBef>
              <a:buNone/>
            </a:pPr>
            <a:r>
              <a:rPr lang="en-GB" sz="2400" b="1" u="sng" dirty="0">
                <a:latin typeface="Arial-BoldMT"/>
                <a:ea typeface="+mj-ea"/>
                <a:cs typeface="+mj-cs"/>
              </a:rPr>
              <a:t>Opinions expressed are solely my own and do not express the views or opinions of my employer. However, any errors of fact or analysis are solely my responsibility. </a:t>
            </a:r>
          </a:p>
        </p:txBody>
      </p:sp>
      <p:pic>
        <p:nvPicPr>
          <p:cNvPr id="1026" name="Picture 2" descr="File:Arrow PPP symbo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82193">
            <a:off x="1010015" y="3507698"/>
            <a:ext cx="4611297" cy="2011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8278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69000"/>
          </a:xfrm>
        </p:spPr>
        <p:txBody>
          <a:bodyPr>
            <a:normAutofit/>
          </a:bodyPr>
          <a:lstStyle/>
          <a:p>
            <a:r>
              <a:rPr lang="en-GB" sz="3600" b="1" u="sng" dirty="0" smtClean="0">
                <a:latin typeface="Arial-BoldMT"/>
              </a:rPr>
              <a:t>Agenda</a:t>
            </a:r>
            <a:endParaRPr lang="en-GB" sz="3600" b="1" u="sng" dirty="0">
              <a:latin typeface="Arial-BoldMT"/>
            </a:endParaRPr>
          </a:p>
        </p:txBody>
      </p:sp>
      <p:sp>
        <p:nvSpPr>
          <p:cNvPr id="3" name="Content Placeholder 2"/>
          <p:cNvSpPr>
            <a:spLocks noGrp="1"/>
          </p:cNvSpPr>
          <p:nvPr>
            <p:ph sz="half" idx="1"/>
          </p:nvPr>
        </p:nvSpPr>
        <p:spPr>
          <a:xfrm>
            <a:off x="838199" y="1514007"/>
            <a:ext cx="10929079" cy="4662956"/>
          </a:xfrm>
        </p:spPr>
        <p:txBody>
          <a:bodyPr>
            <a:normAutofit lnSpcReduction="10000"/>
          </a:bodyPr>
          <a:lstStyle/>
          <a:p>
            <a:pPr marL="514350" indent="-514350">
              <a:spcAft>
                <a:spcPts val="600"/>
              </a:spcAft>
              <a:buFont typeface="+mj-lt"/>
              <a:buAutoNum type="arabicPeriod"/>
            </a:pPr>
            <a:r>
              <a:rPr lang="it-IT" sz="2400" dirty="0" smtClean="0"/>
              <a:t>Brexit for dummies: una </a:t>
            </a:r>
            <a:r>
              <a:rPr lang="it-IT" sz="2400" b="1" dirty="0" smtClean="0"/>
              <a:t>introduzione</a:t>
            </a:r>
          </a:p>
          <a:p>
            <a:pPr marL="514350" indent="-514350">
              <a:spcAft>
                <a:spcPts val="600"/>
              </a:spcAft>
              <a:buFont typeface="+mj-lt"/>
              <a:buAutoNum type="arabicPeriod"/>
            </a:pPr>
            <a:r>
              <a:rPr lang="it-IT" sz="2400" dirty="0" smtClean="0"/>
              <a:t>Brexit &amp; Mercati Finanziari</a:t>
            </a:r>
          </a:p>
          <a:p>
            <a:pPr marL="514350" indent="-514350">
              <a:spcAft>
                <a:spcPts val="600"/>
              </a:spcAft>
              <a:buFont typeface="+mj-lt"/>
              <a:buAutoNum type="arabicPeriod"/>
            </a:pPr>
            <a:r>
              <a:rPr lang="it-IT" sz="2400" dirty="0" smtClean="0"/>
              <a:t>Perche’ Londra domina i mercati finanziari?</a:t>
            </a:r>
          </a:p>
          <a:p>
            <a:pPr marL="514350" indent="-514350">
              <a:spcAft>
                <a:spcPts val="600"/>
              </a:spcAft>
              <a:buFont typeface="+mj-lt"/>
              <a:buAutoNum type="arabicPeriod"/>
            </a:pPr>
            <a:r>
              <a:rPr lang="it-IT" sz="2400" dirty="0" smtClean="0"/>
              <a:t>Contratti nella finanza globale: </a:t>
            </a:r>
            <a:r>
              <a:rPr lang="it-IT" sz="2400" b="1" dirty="0" smtClean="0"/>
              <a:t>business</a:t>
            </a:r>
            <a:r>
              <a:rPr lang="it-IT" sz="2400" dirty="0" smtClean="0"/>
              <a:t>, </a:t>
            </a:r>
            <a:r>
              <a:rPr lang="it-IT" sz="2400" b="1" dirty="0" smtClean="0"/>
              <a:t>legal</a:t>
            </a:r>
            <a:r>
              <a:rPr lang="it-IT" sz="2400" dirty="0" smtClean="0"/>
              <a:t> &amp; </a:t>
            </a:r>
            <a:r>
              <a:rPr lang="it-IT" sz="2400" b="1" dirty="0" smtClean="0"/>
              <a:t>economics</a:t>
            </a:r>
          </a:p>
          <a:p>
            <a:pPr marL="514350" indent="-514350">
              <a:spcAft>
                <a:spcPts val="600"/>
              </a:spcAft>
              <a:buFont typeface="+mj-lt"/>
              <a:buAutoNum type="arabicPeriod"/>
            </a:pPr>
            <a:r>
              <a:rPr lang="it-IT" sz="2400" b="1" dirty="0" smtClean="0"/>
              <a:t>Case Study</a:t>
            </a:r>
            <a:r>
              <a:rPr lang="it-IT" sz="2400" dirty="0" smtClean="0"/>
              <a:t>: Global Master Repurchase Agreement (GMRA)</a:t>
            </a:r>
          </a:p>
          <a:p>
            <a:pPr marL="514350" indent="-514350">
              <a:spcAft>
                <a:spcPts val="600"/>
              </a:spcAft>
              <a:buFont typeface="+mj-lt"/>
              <a:buAutoNum type="arabicPeriod"/>
            </a:pPr>
            <a:r>
              <a:rPr lang="it-IT" sz="2400" b="1" dirty="0" smtClean="0"/>
              <a:t>Case Study: </a:t>
            </a:r>
            <a:r>
              <a:rPr lang="it-IT" sz="2400" dirty="0"/>
              <a:t>l</a:t>
            </a:r>
            <a:r>
              <a:rPr lang="it-IT" sz="2400" dirty="0" smtClean="0"/>
              <a:t>’impatto della Brexit sul GMRA</a:t>
            </a:r>
            <a:endParaRPr lang="it-IT" sz="2400" dirty="0" smtClean="0"/>
          </a:p>
          <a:p>
            <a:pPr marL="514350" indent="-514350">
              <a:spcAft>
                <a:spcPts val="600"/>
              </a:spcAft>
              <a:buFont typeface="+mj-lt"/>
              <a:buAutoNum type="arabicPeriod"/>
            </a:pPr>
            <a:r>
              <a:rPr lang="it-IT" sz="2400" b="1" dirty="0" smtClean="0"/>
              <a:t>Strategie</a:t>
            </a:r>
            <a:r>
              <a:rPr lang="it-IT" sz="2400" dirty="0" smtClean="0"/>
              <a:t> delle banche di investimento per rimediare alla Brexit</a:t>
            </a:r>
          </a:p>
          <a:p>
            <a:pPr marL="514350" indent="-514350">
              <a:spcAft>
                <a:spcPts val="600"/>
              </a:spcAft>
              <a:buFont typeface="+mj-lt"/>
              <a:buAutoNum type="arabicPeriod"/>
            </a:pPr>
            <a:r>
              <a:rPr lang="it-IT" sz="2400" dirty="0" smtClean="0"/>
              <a:t>Il ruolo del </a:t>
            </a:r>
            <a:r>
              <a:rPr lang="it-IT" sz="2400" b="1" dirty="0" smtClean="0"/>
              <a:t>diritto inglese </a:t>
            </a:r>
            <a:r>
              <a:rPr lang="it-IT" sz="2400" dirty="0" smtClean="0"/>
              <a:t>nella finanza globale</a:t>
            </a:r>
          </a:p>
          <a:p>
            <a:pPr marL="514350" indent="-514350">
              <a:spcAft>
                <a:spcPts val="600"/>
              </a:spcAft>
              <a:buFont typeface="+mj-lt"/>
              <a:buAutoNum type="arabicPeriod"/>
            </a:pPr>
            <a:r>
              <a:rPr lang="it-IT" sz="2400" b="1" dirty="0" smtClean="0"/>
              <a:t>Q&amp;A</a:t>
            </a:r>
          </a:p>
        </p:txBody>
      </p:sp>
    </p:spTree>
    <p:extLst>
      <p:ext uri="{BB962C8B-B14F-4D97-AF65-F5344CB8AC3E}">
        <p14:creationId xmlns:p14="http://schemas.microsoft.com/office/powerpoint/2010/main" val="35596842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54008"/>
          </a:xfrm>
        </p:spPr>
        <p:txBody>
          <a:bodyPr>
            <a:normAutofit/>
          </a:bodyPr>
          <a:lstStyle/>
          <a:p>
            <a:r>
              <a:rPr lang="it-IT" sz="3600" b="1" dirty="0" smtClean="0">
                <a:latin typeface="Arial-BoldMT"/>
              </a:rPr>
              <a:t>Brexit for Dummies: una introduzione</a:t>
            </a:r>
            <a:endParaRPr lang="en-GB" sz="3600" b="1" dirty="0">
              <a:latin typeface="Arial-BoldMT"/>
            </a:endParaRPr>
          </a:p>
        </p:txBody>
      </p:sp>
      <p:sp>
        <p:nvSpPr>
          <p:cNvPr id="3" name="Content Placeholder 2"/>
          <p:cNvSpPr>
            <a:spLocks noGrp="1"/>
          </p:cNvSpPr>
          <p:nvPr>
            <p:ph sz="half" idx="1"/>
          </p:nvPr>
        </p:nvSpPr>
        <p:spPr>
          <a:xfrm>
            <a:off x="599607" y="1319134"/>
            <a:ext cx="11077731" cy="5186597"/>
          </a:xfrm>
        </p:spPr>
        <p:txBody>
          <a:bodyPr>
            <a:normAutofit lnSpcReduction="10000"/>
          </a:bodyPr>
          <a:lstStyle/>
          <a:p>
            <a:pPr>
              <a:spcAft>
                <a:spcPts val="600"/>
              </a:spcAft>
            </a:pPr>
            <a:r>
              <a:rPr lang="en-GB" sz="2000" b="1" noProof="1" smtClean="0">
                <a:latin typeface="Arial-BoldMT"/>
              </a:rPr>
              <a:t>Giugno 2016</a:t>
            </a:r>
            <a:r>
              <a:rPr lang="en-GB" sz="2000" noProof="1" smtClean="0">
                <a:latin typeface="Arial-BoldMT"/>
              </a:rPr>
              <a:t>: il Regno Unito con un referendum decide di lasciare l’Unione Europea.</a:t>
            </a:r>
          </a:p>
          <a:p>
            <a:pPr lvl="1">
              <a:spcAft>
                <a:spcPts val="600"/>
              </a:spcAft>
            </a:pPr>
            <a:r>
              <a:rPr lang="en-GB" sz="1800" noProof="1" smtClean="0">
                <a:latin typeface="Arial-BoldMT"/>
              </a:rPr>
              <a:t>Principali ragioni dietro questa scelta: </a:t>
            </a:r>
            <a:r>
              <a:rPr lang="en-GB" sz="1800" b="1" noProof="1" smtClean="0">
                <a:latin typeface="Arial-BoldMT"/>
              </a:rPr>
              <a:t>sovranita</a:t>
            </a:r>
            <a:r>
              <a:rPr lang="en-GB" sz="1800" noProof="1" smtClean="0">
                <a:latin typeface="Arial-BoldMT"/>
              </a:rPr>
              <a:t>’ </a:t>
            </a:r>
            <a:r>
              <a:rPr lang="en-GB" sz="1800" b="1" noProof="1" smtClean="0">
                <a:latin typeface="Arial-BoldMT"/>
              </a:rPr>
              <a:t>parlamentare</a:t>
            </a:r>
            <a:r>
              <a:rPr lang="en-GB" sz="1800" noProof="1" smtClean="0">
                <a:latin typeface="Arial-BoldMT"/>
              </a:rPr>
              <a:t>, </a:t>
            </a:r>
            <a:r>
              <a:rPr lang="en-GB" sz="1800" b="1" noProof="1" smtClean="0">
                <a:latin typeface="Arial-BoldMT"/>
              </a:rPr>
              <a:t>costo e funzionalita</a:t>
            </a:r>
            <a:r>
              <a:rPr lang="en-GB" sz="1800" noProof="1" smtClean="0">
                <a:latin typeface="Arial-BoldMT"/>
              </a:rPr>
              <a:t>’ dell’Unione Europea, </a:t>
            </a:r>
            <a:r>
              <a:rPr lang="en-GB" sz="1800" b="1" noProof="1" smtClean="0">
                <a:latin typeface="Arial-BoldMT"/>
              </a:rPr>
              <a:t>costo </a:t>
            </a:r>
            <a:r>
              <a:rPr lang="en-GB" sz="1800" b="1" noProof="1" smtClean="0">
                <a:latin typeface="Arial-BoldMT"/>
              </a:rPr>
              <a:t>regolamentare </a:t>
            </a:r>
            <a:r>
              <a:rPr lang="en-GB" sz="1800" noProof="1" smtClean="0">
                <a:latin typeface="Arial-BoldMT"/>
              </a:rPr>
              <a:t>della normative EU e </a:t>
            </a:r>
            <a:r>
              <a:rPr lang="en-GB" sz="1800" b="1" noProof="1" smtClean="0">
                <a:latin typeface="Arial-BoldMT"/>
              </a:rPr>
              <a:t>restrizioni al commercio</a:t>
            </a:r>
            <a:r>
              <a:rPr lang="en-GB" sz="1800" noProof="1" smtClean="0">
                <a:latin typeface="Arial-BoldMT"/>
              </a:rPr>
              <a:t>, gestione dell’</a:t>
            </a:r>
            <a:r>
              <a:rPr lang="en-GB" sz="1800" b="1" noProof="1" smtClean="0">
                <a:latin typeface="Arial-BoldMT"/>
              </a:rPr>
              <a:t>immigrazione</a:t>
            </a:r>
            <a:r>
              <a:rPr lang="en-GB" sz="1800" noProof="1" smtClean="0">
                <a:latin typeface="Arial-BoldMT"/>
              </a:rPr>
              <a:t> e </a:t>
            </a:r>
            <a:r>
              <a:rPr lang="en-GB" sz="1800" b="1" noProof="1" smtClean="0">
                <a:latin typeface="Arial-BoldMT"/>
              </a:rPr>
              <a:t>sicurezza</a:t>
            </a:r>
            <a:r>
              <a:rPr lang="en-GB" sz="1800" noProof="1" smtClean="0">
                <a:latin typeface="Arial-BoldMT"/>
              </a:rPr>
              <a:t>. </a:t>
            </a:r>
          </a:p>
          <a:p>
            <a:pPr>
              <a:spcAft>
                <a:spcPts val="600"/>
              </a:spcAft>
            </a:pPr>
            <a:r>
              <a:rPr lang="en-GB" sz="2000" b="1" noProof="1" smtClean="0">
                <a:latin typeface="Arial-BoldMT"/>
              </a:rPr>
              <a:t>Marzo 2017</a:t>
            </a:r>
            <a:r>
              <a:rPr lang="en-GB" sz="2000" noProof="1" smtClean="0">
                <a:latin typeface="Arial-BoldMT"/>
              </a:rPr>
              <a:t>: il Regno Unito invoca l’articolo 50 del TFUE (procedimento ufficiale per uscire dalla UE). Il Regno Unito ha due anni di tempo per approvare l’uscita dalla UE o chiedere una estensione per ulteriori negoziazioni.</a:t>
            </a:r>
          </a:p>
          <a:p>
            <a:pPr>
              <a:spcAft>
                <a:spcPts val="600"/>
              </a:spcAft>
            </a:pPr>
            <a:r>
              <a:rPr lang="en-GB" sz="2000" b="1" noProof="1" smtClean="0">
                <a:latin typeface="Arial-BoldMT"/>
              </a:rPr>
              <a:t>Novembre 2018</a:t>
            </a:r>
            <a:r>
              <a:rPr lang="en-GB" sz="2000" noProof="1" smtClean="0">
                <a:latin typeface="Arial-BoldMT"/>
              </a:rPr>
              <a:t>: il governo di Teresa May riesce a negoziare i termini di un accordo </a:t>
            </a:r>
            <a:r>
              <a:rPr lang="en-GB" sz="2000" noProof="1" smtClean="0">
                <a:latin typeface="Arial-BoldMT"/>
              </a:rPr>
              <a:t>per </a:t>
            </a:r>
            <a:r>
              <a:rPr lang="en-GB" sz="2000" noProof="1" smtClean="0">
                <a:latin typeface="Arial-BoldMT"/>
              </a:rPr>
              <a:t>l’uscita. Tuttavia il piano di Teresa May viene bocciato per tre volte dal Parlamento. Nel frattempo il Regno Unito chiede una estensione del period di due anni per permettere al Parlamento di votare. </a:t>
            </a:r>
          </a:p>
          <a:p>
            <a:pPr>
              <a:spcAft>
                <a:spcPts val="600"/>
              </a:spcAft>
            </a:pPr>
            <a:r>
              <a:rPr lang="en-GB" sz="2000" b="1" noProof="1" smtClean="0">
                <a:latin typeface="Arial-BoldMT"/>
              </a:rPr>
              <a:t>Luglio 2019</a:t>
            </a:r>
            <a:r>
              <a:rPr lang="en-GB" sz="2000" noProof="1" smtClean="0">
                <a:latin typeface="Arial-BoldMT"/>
              </a:rPr>
              <a:t>: </a:t>
            </a:r>
            <a:r>
              <a:rPr lang="en-GB" sz="2000" dirty="0" smtClean="0">
                <a:latin typeface="Arial-BoldMT"/>
              </a:rPr>
              <a:t>Boris Johnson sostituisce Teresa May come primo ministro. </a:t>
            </a:r>
          </a:p>
          <a:p>
            <a:pPr>
              <a:spcAft>
                <a:spcPts val="600"/>
              </a:spcAft>
            </a:pPr>
            <a:r>
              <a:rPr lang="en-GB" sz="2000" b="1" noProof="1" smtClean="0">
                <a:latin typeface="Arial-BoldMT"/>
              </a:rPr>
              <a:t>Ottobre 2019</a:t>
            </a:r>
            <a:r>
              <a:rPr lang="en-GB" sz="2000" noProof="1" smtClean="0">
                <a:latin typeface="Arial-BoldMT"/>
              </a:rPr>
              <a:t>: BoJo annuncia di avere un nuovo “deal” con l’Unione Europea, il quale viene approvato dal Parlamento inglese. </a:t>
            </a:r>
          </a:p>
          <a:p>
            <a:pPr>
              <a:spcAft>
                <a:spcPts val="600"/>
              </a:spcAft>
            </a:pPr>
            <a:r>
              <a:rPr lang="en-GB" sz="2000" b="1" noProof="1" smtClean="0">
                <a:latin typeface="Arial-BoldMT"/>
              </a:rPr>
              <a:t>31 January 2020: </a:t>
            </a:r>
            <a:r>
              <a:rPr lang="en-GB" sz="2000" noProof="1" smtClean="0">
                <a:latin typeface="Arial-BoldMT"/>
              </a:rPr>
              <a:t>il Regno Unito lascia ufficialmente la EU. Inizia un period transitorio nel quale le parti dovranno negoziare nel dettaglio i termini della separazione.</a:t>
            </a:r>
            <a:endParaRPr lang="en-GB" sz="2000" noProof="1">
              <a:latin typeface="Arial-BoldMT"/>
            </a:endParaRPr>
          </a:p>
        </p:txBody>
      </p:sp>
    </p:spTree>
    <p:extLst>
      <p:ext uri="{BB962C8B-B14F-4D97-AF65-F5344CB8AC3E}">
        <p14:creationId xmlns:p14="http://schemas.microsoft.com/office/powerpoint/2010/main" val="29564493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09039"/>
          </a:xfrm>
        </p:spPr>
        <p:txBody>
          <a:bodyPr/>
          <a:lstStyle/>
          <a:p>
            <a:r>
              <a:rPr lang="it-IT" sz="3600" b="1" dirty="0">
                <a:solidFill>
                  <a:prstClr val="black"/>
                </a:solidFill>
                <a:latin typeface="Arial-BoldMT"/>
              </a:rPr>
              <a:t>Brexit </a:t>
            </a:r>
            <a:r>
              <a:rPr lang="it-IT" sz="3600" b="1" dirty="0" smtClean="0">
                <a:solidFill>
                  <a:prstClr val="black"/>
                </a:solidFill>
                <a:latin typeface="Arial-BoldMT"/>
              </a:rPr>
              <a:t>&amp; Mercati Finanziari</a:t>
            </a:r>
            <a:endParaRPr lang="en-GB" dirty="0"/>
          </a:p>
        </p:txBody>
      </p:sp>
      <p:sp>
        <p:nvSpPr>
          <p:cNvPr id="3" name="Content Placeholder 2"/>
          <p:cNvSpPr>
            <a:spLocks noGrp="1"/>
          </p:cNvSpPr>
          <p:nvPr>
            <p:ph sz="half" idx="1"/>
          </p:nvPr>
        </p:nvSpPr>
        <p:spPr>
          <a:xfrm>
            <a:off x="838200" y="1274164"/>
            <a:ext cx="10795000" cy="5058903"/>
          </a:xfrm>
        </p:spPr>
        <p:txBody>
          <a:bodyPr>
            <a:noAutofit/>
          </a:bodyPr>
          <a:lstStyle/>
          <a:p>
            <a:r>
              <a:rPr lang="it-IT" sz="2400" u="sng" dirty="0" smtClean="0">
                <a:latin typeface="Arial-BoldMT"/>
              </a:rPr>
              <a:t>Alcuni dati sulla City di Londra</a:t>
            </a:r>
            <a:r>
              <a:rPr lang="it-IT" sz="2400" dirty="0" smtClean="0">
                <a:latin typeface="Arial-BoldMT"/>
              </a:rPr>
              <a:t>:</a:t>
            </a:r>
          </a:p>
          <a:p>
            <a:pPr marL="0" indent="0">
              <a:buNone/>
            </a:pPr>
            <a:endParaRPr lang="it-IT" sz="2400" dirty="0" smtClean="0">
              <a:latin typeface="Arial-BoldMT"/>
            </a:endParaRPr>
          </a:p>
          <a:p>
            <a:pPr lvl="1"/>
            <a:r>
              <a:rPr lang="it-IT" sz="2000" dirty="0" smtClean="0">
                <a:latin typeface="Arial-BoldMT"/>
              </a:rPr>
              <a:t>Circa meta’ delle societa’ di investimento a livello globale (investment banks, asset managers, hedge funds e assicurazioni) ha sede a Londra;</a:t>
            </a:r>
          </a:p>
          <a:p>
            <a:pPr lvl="1"/>
            <a:endParaRPr lang="it-IT" sz="2000" dirty="0" smtClean="0">
              <a:latin typeface="Arial-BoldMT"/>
            </a:endParaRPr>
          </a:p>
          <a:p>
            <a:pPr lvl="1"/>
            <a:r>
              <a:rPr lang="it-IT" sz="2000" dirty="0" smtClean="0">
                <a:latin typeface="Arial-BoldMT"/>
              </a:rPr>
              <a:t>Circa 3000 societa’ di investimento autorizzate ex MIFID operano stabilmente in UK (meta’ del totale Europeo);</a:t>
            </a:r>
          </a:p>
          <a:p>
            <a:pPr lvl="1"/>
            <a:endParaRPr lang="it-IT" sz="2000" dirty="0" smtClean="0">
              <a:latin typeface="Arial-BoldMT"/>
            </a:endParaRPr>
          </a:p>
          <a:p>
            <a:pPr lvl="1"/>
            <a:r>
              <a:rPr lang="it-IT" sz="2000" dirty="0" smtClean="0">
                <a:latin typeface="Arial-BoldMT"/>
              </a:rPr>
              <a:t>Londra rappresenta il piu’ grande mercato dei derivati per volume di negoziazione e scambi;  </a:t>
            </a:r>
          </a:p>
          <a:p>
            <a:pPr lvl="1"/>
            <a:endParaRPr lang="it-IT" sz="2000" dirty="0" smtClean="0">
              <a:latin typeface="Arial-BoldMT"/>
            </a:endParaRPr>
          </a:p>
          <a:p>
            <a:pPr lvl="1"/>
            <a:r>
              <a:rPr lang="it-IT" sz="2000" dirty="0" smtClean="0">
                <a:latin typeface="Arial-BoldMT"/>
              </a:rPr>
              <a:t>Il Regno Unito ha un ruolo dominante a livello globale per </a:t>
            </a:r>
            <a:r>
              <a:rPr lang="it-IT" sz="2000" b="1" dirty="0" smtClean="0">
                <a:latin typeface="Arial-BoldMT"/>
              </a:rPr>
              <a:t>capital markets</a:t>
            </a:r>
            <a:r>
              <a:rPr lang="it-IT" sz="2000" dirty="0" smtClean="0">
                <a:latin typeface="Arial-BoldMT"/>
              </a:rPr>
              <a:t>, </a:t>
            </a:r>
            <a:r>
              <a:rPr lang="it-IT" sz="2000" b="1" dirty="0" smtClean="0">
                <a:latin typeface="Arial-BoldMT"/>
              </a:rPr>
              <a:t>money market</a:t>
            </a:r>
            <a:r>
              <a:rPr lang="it-IT" sz="2000" dirty="0" smtClean="0">
                <a:latin typeface="Arial-BoldMT"/>
              </a:rPr>
              <a:t>, </a:t>
            </a:r>
            <a:r>
              <a:rPr lang="it-IT" sz="2000" b="1" dirty="0" smtClean="0">
                <a:latin typeface="Arial-BoldMT"/>
              </a:rPr>
              <a:t>private equity </a:t>
            </a:r>
            <a:r>
              <a:rPr lang="it-IT" sz="2000" dirty="0" smtClean="0">
                <a:latin typeface="Arial-BoldMT"/>
              </a:rPr>
              <a:t>&amp; </a:t>
            </a:r>
            <a:r>
              <a:rPr lang="it-IT" sz="2000" b="1" dirty="0" smtClean="0">
                <a:latin typeface="Arial-BoldMT"/>
              </a:rPr>
              <a:t>alternatives</a:t>
            </a:r>
            <a:r>
              <a:rPr lang="it-IT" sz="2000" dirty="0" smtClean="0">
                <a:latin typeface="Arial-BoldMT"/>
              </a:rPr>
              <a:t>. </a:t>
            </a:r>
            <a:endParaRPr lang="it-IT" sz="2000" dirty="0">
              <a:latin typeface="Arial-BoldMT"/>
            </a:endParaRPr>
          </a:p>
        </p:txBody>
      </p:sp>
    </p:spTree>
    <p:extLst>
      <p:ext uri="{BB962C8B-B14F-4D97-AF65-F5344CB8AC3E}">
        <p14:creationId xmlns:p14="http://schemas.microsoft.com/office/powerpoint/2010/main" val="12416923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09039"/>
          </a:xfrm>
        </p:spPr>
        <p:txBody>
          <a:bodyPr/>
          <a:lstStyle/>
          <a:p>
            <a:r>
              <a:rPr lang="it-IT" sz="3600" b="1" dirty="0">
                <a:solidFill>
                  <a:prstClr val="black"/>
                </a:solidFill>
                <a:latin typeface="Arial-BoldMT"/>
              </a:rPr>
              <a:t>Brexit </a:t>
            </a:r>
            <a:r>
              <a:rPr lang="it-IT" sz="3600" b="1" dirty="0" smtClean="0">
                <a:solidFill>
                  <a:prstClr val="black"/>
                </a:solidFill>
                <a:latin typeface="Arial-BoldMT"/>
              </a:rPr>
              <a:t>&amp; Mercati Finanziari</a:t>
            </a:r>
            <a:endParaRPr lang="en-GB" dirty="0"/>
          </a:p>
        </p:txBody>
      </p:sp>
      <p:pic>
        <p:nvPicPr>
          <p:cNvPr id="6" name="Picture 5"/>
          <p:cNvPicPr>
            <a:picLocks noChangeAspect="1"/>
          </p:cNvPicPr>
          <p:nvPr/>
        </p:nvPicPr>
        <p:blipFill>
          <a:blip r:embed="rId2"/>
          <a:stretch>
            <a:fillRect/>
          </a:stretch>
        </p:blipFill>
        <p:spPr>
          <a:xfrm>
            <a:off x="1429046" y="1274164"/>
            <a:ext cx="9743159" cy="4855780"/>
          </a:xfrm>
          <a:prstGeom prst="rect">
            <a:avLst/>
          </a:prstGeom>
        </p:spPr>
      </p:pic>
    </p:spTree>
    <p:extLst>
      <p:ext uri="{BB962C8B-B14F-4D97-AF65-F5344CB8AC3E}">
        <p14:creationId xmlns:p14="http://schemas.microsoft.com/office/powerpoint/2010/main" val="2113415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54075"/>
          </a:xfrm>
        </p:spPr>
        <p:txBody>
          <a:bodyPr>
            <a:noAutofit/>
          </a:bodyPr>
          <a:lstStyle/>
          <a:p>
            <a:pPr algn="ctr"/>
            <a:r>
              <a:rPr lang="it-IT" sz="3600" b="1" dirty="0" smtClean="0">
                <a:latin typeface="Arial-BoldMT"/>
              </a:rPr>
              <a:t>Perche’ Londra domina i mercati finanziari?</a:t>
            </a:r>
            <a:endParaRPr lang="it-IT" sz="3600" b="1" dirty="0">
              <a:latin typeface="Arial-BoldMT"/>
            </a:endParaRPr>
          </a:p>
        </p:txBody>
      </p:sp>
      <p:sp>
        <p:nvSpPr>
          <p:cNvPr id="3" name="Content Placeholder 2"/>
          <p:cNvSpPr>
            <a:spLocks noGrp="1"/>
          </p:cNvSpPr>
          <p:nvPr>
            <p:ph sz="half" idx="1"/>
          </p:nvPr>
        </p:nvSpPr>
        <p:spPr>
          <a:xfrm>
            <a:off x="838200" y="1502979"/>
            <a:ext cx="10515600" cy="4673984"/>
          </a:xfrm>
        </p:spPr>
        <p:txBody>
          <a:bodyPr>
            <a:normAutofit/>
          </a:bodyPr>
          <a:lstStyle/>
          <a:p>
            <a:pPr marL="630238" indent="-630238">
              <a:buFont typeface="Wingdings" panose="05000000000000000000" pitchFamily="2" charset="2"/>
              <a:buChar char="ü"/>
            </a:pPr>
            <a:r>
              <a:rPr lang="it-IT" sz="2400" dirty="0">
                <a:latin typeface="Arial-BoldMT"/>
              </a:rPr>
              <a:t>L</a:t>
            </a:r>
            <a:r>
              <a:rPr lang="en-GB" sz="2400" dirty="0" smtClean="0">
                <a:latin typeface="Arial-BoldMT"/>
              </a:rPr>
              <a:t>ondon “time zone”</a:t>
            </a:r>
          </a:p>
          <a:p>
            <a:pPr marL="630238" indent="-630238">
              <a:buFont typeface="Wingdings" panose="05000000000000000000" pitchFamily="2" charset="2"/>
              <a:buChar char="ü"/>
            </a:pPr>
            <a:r>
              <a:rPr lang="it-IT" sz="2400" dirty="0" smtClean="0">
                <a:latin typeface="Arial-BoldMT"/>
              </a:rPr>
              <a:t>Everybody speaks the language;</a:t>
            </a:r>
          </a:p>
          <a:p>
            <a:pPr marL="630238" indent="-630238">
              <a:buFont typeface="Wingdings" panose="05000000000000000000" pitchFamily="2" charset="2"/>
              <a:buChar char="ü"/>
            </a:pPr>
            <a:r>
              <a:rPr lang="it-IT" sz="2400" dirty="0" smtClean="0">
                <a:latin typeface="Arial-BoldMT"/>
              </a:rPr>
              <a:t>Stabilita’ politica e macroeconomica;</a:t>
            </a:r>
          </a:p>
          <a:p>
            <a:pPr marL="630238" indent="-630238">
              <a:buFont typeface="Wingdings" panose="05000000000000000000" pitchFamily="2" charset="2"/>
              <a:buChar char="ü"/>
            </a:pPr>
            <a:r>
              <a:rPr lang="en-GB" sz="2400" dirty="0" smtClean="0">
                <a:latin typeface="Arial-BoldMT"/>
              </a:rPr>
              <a:t>“Big Bang reforms” </a:t>
            </a:r>
            <a:r>
              <a:rPr lang="en-GB" sz="2400" dirty="0" err="1">
                <a:latin typeface="Arial-BoldMT"/>
              </a:rPr>
              <a:t>d</a:t>
            </a:r>
            <a:r>
              <a:rPr lang="en-GB" sz="2400" dirty="0" err="1" smtClean="0">
                <a:latin typeface="Arial-BoldMT"/>
              </a:rPr>
              <a:t>egli</a:t>
            </a:r>
            <a:r>
              <a:rPr lang="en-GB" sz="2400" dirty="0" smtClean="0">
                <a:latin typeface="Arial-BoldMT"/>
              </a:rPr>
              <a:t> </a:t>
            </a:r>
            <a:r>
              <a:rPr lang="en-GB" sz="2400" dirty="0" err="1" smtClean="0">
                <a:latin typeface="Arial-BoldMT"/>
              </a:rPr>
              <a:t>anni</a:t>
            </a:r>
            <a:r>
              <a:rPr lang="en-GB" sz="2400" dirty="0" smtClean="0">
                <a:latin typeface="Arial-BoldMT"/>
              </a:rPr>
              <a:t> 80;</a:t>
            </a:r>
          </a:p>
          <a:p>
            <a:pPr marL="630238" indent="-630238">
              <a:buFont typeface="Wingdings" panose="05000000000000000000" pitchFamily="2" charset="2"/>
              <a:buChar char="ü"/>
            </a:pPr>
            <a:r>
              <a:rPr lang="it-IT" sz="2400" dirty="0" smtClean="0">
                <a:latin typeface="Arial-BoldMT"/>
              </a:rPr>
              <a:t>Infrastrutture finanziarie;</a:t>
            </a:r>
          </a:p>
          <a:p>
            <a:pPr marL="630238" indent="-630238">
              <a:buFont typeface="Wingdings" panose="05000000000000000000" pitchFamily="2" charset="2"/>
              <a:buChar char="ü"/>
            </a:pPr>
            <a:r>
              <a:rPr lang="it-IT" sz="2400" dirty="0" smtClean="0">
                <a:latin typeface="Arial-BoldMT"/>
              </a:rPr>
              <a:t>Il ruolo delle Universita’;</a:t>
            </a:r>
          </a:p>
          <a:p>
            <a:pPr marL="630238" indent="-630238">
              <a:buFont typeface="Wingdings" panose="05000000000000000000" pitchFamily="2" charset="2"/>
              <a:buChar char="ü"/>
            </a:pPr>
            <a:r>
              <a:rPr lang="it-IT" sz="2400" dirty="0" smtClean="0">
                <a:latin typeface="Arial-BoldMT"/>
              </a:rPr>
              <a:t>Expertise finanziaria;</a:t>
            </a:r>
          </a:p>
          <a:p>
            <a:pPr marL="630238" indent="-630238">
              <a:buFont typeface="Wingdings" panose="05000000000000000000" pitchFamily="2" charset="2"/>
              <a:buChar char="ü"/>
            </a:pPr>
            <a:r>
              <a:rPr lang="it-IT" sz="2400" dirty="0" smtClean="0">
                <a:latin typeface="Arial-BoldMT"/>
              </a:rPr>
              <a:t>Il ruolo delle Corti inglesi; </a:t>
            </a:r>
          </a:p>
          <a:p>
            <a:pPr marL="630238" indent="-630238">
              <a:buFont typeface="Wingdings" panose="05000000000000000000" pitchFamily="2" charset="2"/>
              <a:buChar char="ü"/>
            </a:pPr>
            <a:r>
              <a:rPr lang="it-IT" sz="2400" dirty="0" smtClean="0">
                <a:latin typeface="Arial-BoldMT"/>
              </a:rPr>
              <a:t>Il ruolo del Diritto Inglese;</a:t>
            </a:r>
          </a:p>
          <a:p>
            <a:pPr marL="630238" indent="-630238">
              <a:buFont typeface="Wingdings" panose="05000000000000000000" pitchFamily="2" charset="2"/>
              <a:buChar char="ü"/>
            </a:pPr>
            <a:r>
              <a:rPr lang="it-IT" sz="2400" dirty="0" smtClean="0">
                <a:latin typeface="Arial-BoldMT"/>
              </a:rPr>
              <a:t>Altro?</a:t>
            </a:r>
            <a:endParaRPr lang="it-IT" sz="2400" dirty="0">
              <a:latin typeface="Arial-BoldMT"/>
            </a:endParaRPr>
          </a:p>
        </p:txBody>
      </p:sp>
    </p:spTree>
    <p:extLst>
      <p:ext uri="{BB962C8B-B14F-4D97-AF65-F5344CB8AC3E}">
        <p14:creationId xmlns:p14="http://schemas.microsoft.com/office/powerpoint/2010/main" val="35377108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9788" y="365126"/>
            <a:ext cx="10515600" cy="1179896"/>
          </a:xfrm>
        </p:spPr>
        <p:txBody>
          <a:bodyPr>
            <a:normAutofit/>
          </a:bodyPr>
          <a:lstStyle/>
          <a:p>
            <a:pPr algn="ctr"/>
            <a:r>
              <a:rPr lang="it-IT" sz="3600" b="1" dirty="0">
                <a:latin typeface="Arial-BoldMT"/>
              </a:rPr>
              <a:t>Contratti nella finanza globale: </a:t>
            </a:r>
            <a:r>
              <a:rPr lang="it-IT" sz="3600" b="1" dirty="0" smtClean="0">
                <a:latin typeface="Arial-BoldMT"/>
              </a:rPr>
              <a:t/>
            </a:r>
            <a:br>
              <a:rPr lang="it-IT" sz="3600" b="1" dirty="0" smtClean="0">
                <a:latin typeface="Arial-BoldMT"/>
              </a:rPr>
            </a:br>
            <a:r>
              <a:rPr lang="it-IT" sz="3600" b="1" dirty="0" smtClean="0">
                <a:latin typeface="Arial-BoldMT"/>
              </a:rPr>
              <a:t>law &amp; economics</a:t>
            </a:r>
            <a:endParaRPr lang="it-IT" b="1" dirty="0">
              <a:latin typeface="Arial-BoldMT"/>
            </a:endParaRPr>
          </a:p>
        </p:txBody>
      </p:sp>
      <p:sp>
        <p:nvSpPr>
          <p:cNvPr id="7" name="Content Placeholder 6"/>
          <p:cNvSpPr>
            <a:spLocks noGrp="1"/>
          </p:cNvSpPr>
          <p:nvPr>
            <p:ph sz="half" idx="2"/>
          </p:nvPr>
        </p:nvSpPr>
        <p:spPr>
          <a:xfrm>
            <a:off x="839788" y="1959429"/>
            <a:ext cx="10515600" cy="4230234"/>
          </a:xfrm>
        </p:spPr>
        <p:txBody>
          <a:bodyPr>
            <a:normAutofit/>
          </a:bodyPr>
          <a:lstStyle/>
          <a:p>
            <a:r>
              <a:rPr lang="it-IT" sz="2400" dirty="0" smtClean="0"/>
              <a:t>Il </a:t>
            </a:r>
            <a:r>
              <a:rPr lang="it-IT" sz="2400" b="1" dirty="0" smtClean="0"/>
              <a:t>mercato finanziario </a:t>
            </a:r>
            <a:r>
              <a:rPr lang="it-IT" sz="2400" dirty="0" smtClean="0"/>
              <a:t>e’ un ecosistema (artificiale) complesso costituito da rapporti contrattuali;</a:t>
            </a:r>
          </a:p>
          <a:p>
            <a:r>
              <a:rPr lang="it-IT" sz="2400" dirty="0" smtClean="0"/>
              <a:t>All’interno di questo ecosistema i rapporti contrattuali sono costruiti in linea con i comportamenti economici degli attori di mercato;</a:t>
            </a:r>
          </a:p>
          <a:p>
            <a:r>
              <a:rPr lang="it-IT" sz="2400" dirty="0" smtClean="0"/>
              <a:t>Ciascun rapporto contrattuale e’ caratterizzato da un certo grado di complessita’;</a:t>
            </a:r>
          </a:p>
          <a:p>
            <a:r>
              <a:rPr lang="it-IT" sz="2400" dirty="0" smtClean="0"/>
              <a:t>La complessita’ del contratto deriva da una serie di fattori economici, tra cui (i) asimmetria informativa; (ii) computo dei rischi finanziari; (iii) pricing.  </a:t>
            </a:r>
          </a:p>
          <a:p>
            <a:r>
              <a:rPr lang="it-IT" sz="2400" dirty="0" smtClean="0"/>
              <a:t>Maggiore e’ la complessita’ del rapporto contrattuale, maggiore sara’ il livello di regolamentazione applicable al singolo rapporto contrattuale. </a:t>
            </a:r>
            <a:endParaRPr lang="it-IT" sz="2400" dirty="0"/>
          </a:p>
        </p:txBody>
      </p:sp>
    </p:spTree>
    <p:extLst>
      <p:ext uri="{BB962C8B-B14F-4D97-AF65-F5344CB8AC3E}">
        <p14:creationId xmlns:p14="http://schemas.microsoft.com/office/powerpoint/2010/main" val="10171341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www.blogs.jbs.cam.ac.uk/risk-studies-viewpoint/wp-content/uploads/2014/10/Small-Tricolour-Version-with-Caption-and-Key-1370x8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2546" y="1070937"/>
            <a:ext cx="9048996" cy="5427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4"/>
          <p:cNvSpPr>
            <a:spLocks noGrp="1"/>
          </p:cNvSpPr>
          <p:nvPr>
            <p:ph type="title"/>
          </p:nvPr>
        </p:nvSpPr>
        <p:spPr>
          <a:xfrm>
            <a:off x="118753" y="0"/>
            <a:ext cx="11661569" cy="1179896"/>
          </a:xfrm>
        </p:spPr>
        <p:txBody>
          <a:bodyPr>
            <a:normAutofit/>
          </a:bodyPr>
          <a:lstStyle/>
          <a:p>
            <a:pPr algn="ctr"/>
            <a:r>
              <a:rPr lang="it-IT" sz="3600" b="1" dirty="0" smtClean="0">
                <a:latin typeface="Arial-BoldMT"/>
              </a:rPr>
              <a:t>Contratti finanziari in prospettiva macroeconomica</a:t>
            </a:r>
            <a:endParaRPr lang="it-IT" b="1" dirty="0">
              <a:latin typeface="Arial-BoldMT"/>
            </a:endParaRPr>
          </a:p>
        </p:txBody>
      </p:sp>
    </p:spTree>
    <p:extLst>
      <p:ext uri="{BB962C8B-B14F-4D97-AF65-F5344CB8AC3E}">
        <p14:creationId xmlns:p14="http://schemas.microsoft.com/office/powerpoint/2010/main" val="26863394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293</TotalTime>
  <Words>1330</Words>
  <Application>Microsoft Office PowerPoint</Application>
  <PresentationFormat>Widescreen</PresentationFormat>
  <Paragraphs>104</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Arial-BoldMT</vt:lpstr>
      <vt:lpstr>Bahnschrift</vt:lpstr>
      <vt:lpstr>Calibri</vt:lpstr>
      <vt:lpstr>Calibri Light</vt:lpstr>
      <vt:lpstr>Wingdings</vt:lpstr>
      <vt:lpstr>Office Theme</vt:lpstr>
      <vt:lpstr>L’impatto della Brexit sui Contratti della Finanza Globale</vt:lpstr>
      <vt:lpstr>Disclaimer</vt:lpstr>
      <vt:lpstr>Agenda</vt:lpstr>
      <vt:lpstr>Brexit for Dummies: una introduzione</vt:lpstr>
      <vt:lpstr>Brexit &amp; Mercati Finanziari</vt:lpstr>
      <vt:lpstr>Brexit &amp; Mercati Finanziari</vt:lpstr>
      <vt:lpstr>Perche’ Londra domina i mercati finanziari?</vt:lpstr>
      <vt:lpstr>Contratti nella finanza globale:  law &amp; economics</vt:lpstr>
      <vt:lpstr>Contratti finanziari in prospettiva macroeconomica</vt:lpstr>
      <vt:lpstr>Contratti finanziari in prospettiva microeconomica</vt:lpstr>
      <vt:lpstr>La complessita’ crescente dei contratti finanziari</vt:lpstr>
      <vt:lpstr>Contratti nella finanza globale:  business</vt:lpstr>
      <vt:lpstr>Case Study:  Global Master Repurchase Agreement</vt:lpstr>
      <vt:lpstr>Case Study: Global Master Repurchase Agreement</vt:lpstr>
      <vt:lpstr>Case Study: l’impatto della Brexit sul GMRA</vt:lpstr>
      <vt:lpstr>Case Study: l’impatto della Brexit sul GMRA</vt:lpstr>
      <vt:lpstr>Strategie delle societa’ di investimento per rimediare alla Brexit</vt:lpstr>
      <vt:lpstr>Il ruolo del diritto inglese nella finanza globale</vt:lpstr>
      <vt:lpstr>Questions?</vt:lpstr>
    </vt:vector>
  </TitlesOfParts>
  <Company>BNYMellon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L’impatto della Brexit sui Contratti della Finanza Globale</dc:title>
  <dc:creator>Amorello, Luca</dc:creator>
  <cp:lastModifiedBy>Amorello, Luca</cp:lastModifiedBy>
  <cp:revision>31</cp:revision>
  <dcterms:created xsi:type="dcterms:W3CDTF">2020-11-08T11:42:53Z</dcterms:created>
  <dcterms:modified xsi:type="dcterms:W3CDTF">2020-11-08T16:36:22Z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014a59b-4961-414b-b0ad-ef49c7799913_Enabled">
    <vt:lpwstr>true</vt:lpwstr>
  </property>
  <property fmtid="{D5CDD505-2E9C-101B-9397-08002B2CF9AE}" pid="3" name="MSIP_Label_f014a59b-4961-414b-b0ad-ef49c7799913_SetDate">
    <vt:lpwstr>2020-11-08T11:49:00Z</vt:lpwstr>
  </property>
  <property fmtid="{D5CDD505-2E9C-101B-9397-08002B2CF9AE}" pid="4" name="MSIP_Label_f014a59b-4961-414b-b0ad-ef49c7799913_Method">
    <vt:lpwstr>Privileged</vt:lpwstr>
  </property>
  <property fmtid="{D5CDD505-2E9C-101B-9397-08002B2CF9AE}" pid="5" name="MSIP_Label_f014a59b-4961-414b-b0ad-ef49c7799913_Name">
    <vt:lpwstr>Public</vt:lpwstr>
  </property>
  <property fmtid="{D5CDD505-2E9C-101B-9397-08002B2CF9AE}" pid="6" name="MSIP_Label_f014a59b-4961-414b-b0ad-ef49c7799913_SiteId">
    <vt:lpwstr>106bdeea-f616-4dfc-bc1d-6cbbf45e2011</vt:lpwstr>
  </property>
  <property fmtid="{D5CDD505-2E9C-101B-9397-08002B2CF9AE}" pid="7" name="MSIP_Label_f014a59b-4961-414b-b0ad-ef49c7799913_ActionId">
    <vt:lpwstr>09cf683c-eb96-403b-977d-845992baef5e</vt:lpwstr>
  </property>
  <property fmtid="{D5CDD505-2E9C-101B-9397-08002B2CF9AE}" pid="8" name="MSIP_Label_f014a59b-4961-414b-b0ad-ef49c7799913_ContentBits">
    <vt:lpwstr>0</vt:lpwstr>
  </property>
</Properties>
</file>