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3" r:id="rId2"/>
    <p:sldId id="327" r:id="rId3"/>
    <p:sldId id="328" r:id="rId4"/>
    <p:sldId id="329" r:id="rId5"/>
    <p:sldId id="429" r:id="rId6"/>
    <p:sldId id="430" r:id="rId7"/>
    <p:sldId id="330" r:id="rId8"/>
    <p:sldId id="331" r:id="rId9"/>
    <p:sldId id="332" r:id="rId10"/>
    <p:sldId id="333" r:id="rId11"/>
    <p:sldId id="334" r:id="rId12"/>
    <p:sldId id="335" r:id="rId13"/>
    <p:sldId id="336" r:id="rId14"/>
    <p:sldId id="431" r:id="rId15"/>
    <p:sldId id="337" r:id="rId16"/>
    <p:sldId id="432" r:id="rId17"/>
    <p:sldId id="338" r:id="rId18"/>
    <p:sldId id="433" r:id="rId19"/>
    <p:sldId id="434" r:id="rId20"/>
    <p:sldId id="339" r:id="rId21"/>
    <p:sldId id="435" r:id="rId22"/>
    <p:sldId id="340" r:id="rId23"/>
    <p:sldId id="436" r:id="rId24"/>
    <p:sldId id="342" r:id="rId25"/>
    <p:sldId id="427" r:id="rId26"/>
    <p:sldId id="428" r:id="rId27"/>
    <p:sldId id="293" r:id="rId28"/>
    <p:sldId id="294" r:id="rId29"/>
    <p:sldId id="437" r:id="rId30"/>
    <p:sldId id="295" r:id="rId31"/>
    <p:sldId id="296" r:id="rId32"/>
    <p:sldId id="297" r:id="rId33"/>
    <p:sldId id="298" r:id="rId34"/>
    <p:sldId id="438" r:id="rId35"/>
    <p:sldId id="299" r:id="rId36"/>
    <p:sldId id="300" r:id="rId37"/>
    <p:sldId id="439" r:id="rId38"/>
    <p:sldId id="440" r:id="rId39"/>
    <p:sldId id="301" r:id="rId40"/>
    <p:sldId id="441" r:id="rId41"/>
    <p:sldId id="442" r:id="rId42"/>
    <p:sldId id="302" r:id="rId43"/>
    <p:sldId id="443" r:id="rId44"/>
    <p:sldId id="304" r:id="rId45"/>
    <p:sldId id="305" r:id="rId46"/>
    <p:sldId id="306" r:id="rId47"/>
    <p:sldId id="307" r:id="rId48"/>
    <p:sldId id="308" r:id="rId49"/>
    <p:sldId id="309" r:id="rId50"/>
    <p:sldId id="310" r:id="rId51"/>
    <p:sldId id="344" r:id="rId52"/>
    <p:sldId id="313" r:id="rId53"/>
    <p:sldId id="314" r:id="rId54"/>
    <p:sldId id="347" r:id="rId55"/>
    <p:sldId id="348" r:id="rId56"/>
    <p:sldId id="349" r:id="rId57"/>
    <p:sldId id="316" r:id="rId58"/>
    <p:sldId id="345" r:id="rId59"/>
    <p:sldId id="350" r:id="rId60"/>
    <p:sldId id="346" r:id="rId61"/>
    <p:sldId id="375" r:id="rId62"/>
    <p:sldId id="351" r:id="rId63"/>
    <p:sldId id="352" r:id="rId64"/>
    <p:sldId id="353" r:id="rId6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6208" autoAdjust="0"/>
  </p:normalViewPr>
  <p:slideViewPr>
    <p:cSldViewPr snapToGrid="0" snapToObjects="1">
      <p:cViewPr varScale="1">
        <p:scale>
          <a:sx n="124" d="100"/>
          <a:sy n="124" d="100"/>
        </p:scale>
        <p:origin x="12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ADONATO ROSANDRA [PHD0700043]" userId="5bd1353f-96bc-4c1c-a9fe-da20562923f2" providerId="ADAL" clId="{0775FF67-33D3-8245-859E-777519F12814}"/>
    <pc:docChg chg="undo custSel delSld modSld">
      <pc:chgData name="COLADONATO ROSANDRA [PHD0700043]" userId="5bd1353f-96bc-4c1c-a9fe-da20562923f2" providerId="ADAL" clId="{0775FF67-33D3-8245-859E-777519F12814}" dt="2020-11-09T10:50:24.450" v="10" actId="2696"/>
      <pc:docMkLst>
        <pc:docMk/>
      </pc:docMkLst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4201108405" sldId="25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51995027" sldId="25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067290373" sldId="259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192283890" sldId="260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4781353" sldId="26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706458657" sldId="262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05491523" sldId="26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730324239" sldId="26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929657164" sldId="26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939934500" sldId="26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424452076" sldId="26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233351024" sldId="268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4156482507" sldId="27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777211863" sldId="27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526996389" sldId="27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510579549" sldId="28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97213049" sldId="28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45682981" sldId="28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281203119" sldId="289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741482506" sldId="290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639077343" sldId="29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675844323" sldId="318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4126895015" sldId="319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87273626" sldId="320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609582708" sldId="32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84040092" sldId="322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717850090" sldId="32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4071621028" sldId="32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814479756" sldId="325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555026798" sldId="354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353530001" sldId="355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400580495" sldId="356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752842207" sldId="357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191510172" sldId="358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3968201474" sldId="360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994551582" sldId="361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3854482153" sldId="362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156013675" sldId="363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3738196559" sldId="364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747355247" sldId="365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133148728" sldId="366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62946154" sldId="367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613312321" sldId="369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4201471326" sldId="370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109578284" sldId="371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988191477" sldId="372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950195435" sldId="373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4043016951" sldId="374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491474790" sldId="377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483674769" sldId="379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962437170" sldId="380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121395123" sldId="38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816247321" sldId="382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181396694" sldId="38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663206967" sldId="38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567050099" sldId="38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4183402267" sldId="38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844990916" sldId="38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309785741" sldId="388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066739202" sldId="389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996544900" sldId="390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223219544" sldId="39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838699169" sldId="392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784467467" sldId="39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999032250" sldId="39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304465086" sldId="39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57506434" sldId="39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487498241" sldId="39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791296257" sldId="398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00782409" sldId="40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490485111" sldId="40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819593895" sldId="40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62269245" sldId="40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32976407" sldId="40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17813122" sldId="408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078003149" sldId="409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134573055" sldId="410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804155724" sldId="41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968806133" sldId="412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678298356" sldId="41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309311954" sldId="41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967761800" sldId="41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070972539" sldId="416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867589630" sldId="417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151889807" sldId="418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1641464606" sldId="419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25333905" sldId="420"/>
        </pc:sldMkLst>
      </pc:sldChg>
      <pc:sldChg chg="del">
        <pc:chgData name="COLADONATO ROSANDRA [PHD0700043]" userId="5bd1353f-96bc-4c1c-a9fe-da20562923f2" providerId="ADAL" clId="{0775FF67-33D3-8245-859E-777519F12814}" dt="2020-11-09T10:50:05.862" v="9" actId="2696"/>
        <pc:sldMkLst>
          <pc:docMk/>
          <pc:sldMk cId="246193222" sldId="421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24648504" sldId="422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3646246789" sldId="423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05720885" sldId="424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1019331012" sldId="425"/>
        </pc:sldMkLst>
      </pc:sldChg>
      <pc:sldChg chg="del">
        <pc:chgData name="COLADONATO ROSANDRA [PHD0700043]" userId="5bd1353f-96bc-4c1c-a9fe-da20562923f2" providerId="ADAL" clId="{0775FF67-33D3-8245-859E-777519F12814}" dt="2020-11-09T10:50:24.450" v="10" actId="2696"/>
        <pc:sldMkLst>
          <pc:docMk/>
          <pc:sldMk cId="2302225069" sldId="426"/>
        </pc:sldMkLst>
      </pc:sldChg>
      <pc:sldChg chg="modSp mod">
        <pc:chgData name="COLADONATO ROSANDRA [PHD0700043]" userId="5bd1353f-96bc-4c1c-a9fe-da20562923f2" providerId="ADAL" clId="{0775FF67-33D3-8245-859E-777519F12814}" dt="2020-11-05T16:07:04.924" v="6" actId="1076"/>
        <pc:sldMkLst>
          <pc:docMk/>
          <pc:sldMk cId="538466826" sldId="428"/>
        </pc:sldMkLst>
        <pc:picChg chg="mod">
          <ac:chgData name="COLADONATO ROSANDRA [PHD0700043]" userId="5bd1353f-96bc-4c1c-a9fe-da20562923f2" providerId="ADAL" clId="{0775FF67-33D3-8245-859E-777519F12814}" dt="2020-11-05T16:07:04.924" v="6" actId="1076"/>
          <ac:picMkLst>
            <pc:docMk/>
            <pc:sldMk cId="538466826" sldId="428"/>
            <ac:picMk id="4" creationId="{00000000-0000-0000-0000-000000000000}"/>
          </ac:picMkLst>
        </pc:picChg>
      </pc:sldChg>
      <pc:sldChg chg="modSp mod">
        <pc:chgData name="COLADONATO ROSANDRA [PHD0700043]" userId="5bd1353f-96bc-4c1c-a9fe-da20562923f2" providerId="ADAL" clId="{0775FF67-33D3-8245-859E-777519F12814}" dt="2020-11-09T10:43:30.927" v="8" actId="20577"/>
        <pc:sldMkLst>
          <pc:docMk/>
          <pc:sldMk cId="3179989189" sldId="442"/>
        </pc:sldMkLst>
        <pc:spChg chg="mod">
          <ac:chgData name="COLADONATO ROSANDRA [PHD0700043]" userId="5bd1353f-96bc-4c1c-a9fe-da20562923f2" providerId="ADAL" clId="{0775FF67-33D3-8245-859E-777519F12814}" dt="2020-11-09T10:43:30.927" v="8" actId="20577"/>
          <ac:spMkLst>
            <pc:docMk/>
            <pc:sldMk cId="3179989189" sldId="442"/>
            <ac:spMk id="3" creationId="{00000000-0000-0000-0000-000000000000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stima: accetta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scelta:accetta</c:v>
                </c:pt>
                <c:pt idx="1">
                  <c:v>scelta: rifiuta</c:v>
                </c:pt>
              </c:strCache>
            </c:strRef>
          </c:cat>
          <c:val>
            <c:numRef>
              <c:f>Foglio1!$B$2:$B$3</c:f>
              <c:numCache>
                <c:formatCode>General</c:formatCode>
                <c:ptCount val="2"/>
                <c:pt idx="0">
                  <c:v>62</c:v>
                </c:pt>
                <c:pt idx="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4F-344D-A378-4992F2D51C3D}"/>
            </c:ext>
          </c:extLst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stima: rifiuta</c:v>
                </c:pt>
              </c:strCache>
            </c:strRef>
          </c:tx>
          <c:invertIfNegative val="0"/>
          <c:cat>
            <c:strRef>
              <c:f>Foglio1!$A$2:$A$3</c:f>
              <c:strCache>
                <c:ptCount val="2"/>
                <c:pt idx="0">
                  <c:v>scelta:accetta</c:v>
                </c:pt>
                <c:pt idx="1">
                  <c:v>scelta: rifiuta</c:v>
                </c:pt>
              </c:strCache>
            </c:strRef>
          </c:cat>
          <c:val>
            <c:numRef>
              <c:f>Foglio1!$C$2:$C$3</c:f>
              <c:numCache>
                <c:formatCode>General</c:formatCode>
                <c:ptCount val="2"/>
                <c:pt idx="0">
                  <c:v>38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4F-344D-A378-4992F2D51C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629352"/>
        <c:axId val="2132861656"/>
      </c:barChart>
      <c:catAx>
        <c:axId val="21416293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32861656"/>
        <c:crosses val="autoZero"/>
        <c:auto val="1"/>
        <c:lblAlgn val="ctr"/>
        <c:lblOffset val="100"/>
        <c:noMultiLvlLbl val="0"/>
      </c:catAx>
      <c:valAx>
        <c:axId val="2132861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6293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11/9/20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it-IT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11/9/20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Pochi indizi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Non sempre disponiamo di molti indizi</a:t>
            </a:r>
          </a:p>
          <a:p>
            <a:endParaRPr lang="it-IT" dirty="0"/>
          </a:p>
          <a:p>
            <a:r>
              <a:rPr lang="it-IT" dirty="0"/>
              <a:t>Non sempre sono tutti disponibili</a:t>
            </a:r>
          </a:p>
          <a:p>
            <a:endParaRPr lang="it-IT" dirty="0"/>
          </a:p>
          <a:p>
            <a:r>
              <a:rPr lang="it-IT" dirty="0"/>
              <a:t>Arriviamo comunque a delle conclusioni, ossia a formarci un’impressione di qualcuno</a:t>
            </a:r>
          </a:p>
          <a:p>
            <a:endParaRPr lang="it-IT" dirty="0"/>
          </a:p>
          <a:p>
            <a:r>
              <a:rPr lang="it-IT" dirty="0"/>
              <a:t>Euristiche</a:t>
            </a:r>
            <a:r>
              <a:rPr lang="mr-IN" dirty="0"/>
              <a:t>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8338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Tversky</a:t>
            </a:r>
            <a:r>
              <a:rPr lang="it-IT" dirty="0"/>
              <a:t> &amp; </a:t>
            </a:r>
            <a:r>
              <a:rPr lang="it-IT" dirty="0" err="1"/>
              <a:t>Kahneman</a:t>
            </a:r>
            <a:r>
              <a:rPr lang="it-IT" dirty="0"/>
              <a:t> (1973)</a:t>
            </a:r>
          </a:p>
          <a:p>
            <a:r>
              <a:rPr lang="it-IT" dirty="0"/>
              <a:t>A un gruppo di persone viene chiesto di indicare se la percentuale di paesi Africani che siede all’ONU è</a:t>
            </a:r>
          </a:p>
          <a:p>
            <a:endParaRPr lang="it-IT" dirty="0"/>
          </a:p>
          <a:p>
            <a:r>
              <a:rPr lang="it-IT" dirty="0"/>
              <a:t>Maggiore o inferiore al 65%</a:t>
            </a:r>
          </a:p>
          <a:p>
            <a:r>
              <a:rPr lang="it-IT" dirty="0"/>
              <a:t>Maggiore o inferiore al 10%</a:t>
            </a:r>
          </a:p>
          <a:p>
            <a:endParaRPr lang="it-IT" dirty="0"/>
          </a:p>
          <a:p>
            <a:r>
              <a:rPr lang="it-IT" dirty="0"/>
              <a:t>I </a:t>
            </a:r>
            <a:r>
              <a:rPr lang="it-IT" dirty="0" err="1"/>
              <a:t>pp</a:t>
            </a:r>
            <a:r>
              <a:rPr lang="it-IT" dirty="0"/>
              <a:t> forniscono la loro risposta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32261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Tversky</a:t>
            </a:r>
            <a:r>
              <a:rPr lang="it-IT" dirty="0"/>
              <a:t> &amp; </a:t>
            </a:r>
            <a:r>
              <a:rPr lang="it-IT" dirty="0" err="1"/>
              <a:t>Kahneman</a:t>
            </a:r>
            <a:r>
              <a:rPr lang="it-IT" dirty="0"/>
              <a:t> (1973)</a:t>
            </a:r>
          </a:p>
          <a:p>
            <a:endParaRPr lang="it-IT" dirty="0"/>
          </a:p>
          <a:p>
            <a:r>
              <a:rPr lang="it-IT" dirty="0"/>
              <a:t>A tutti i </a:t>
            </a:r>
            <a:r>
              <a:rPr lang="it-IT" dirty="0" err="1"/>
              <a:t>pp</a:t>
            </a:r>
            <a:r>
              <a:rPr lang="it-IT" dirty="0"/>
              <a:t> viene chiesto di indicare l’esatta percentuale di paesi Africani che siede all’ONU 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0444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Tversky</a:t>
            </a:r>
            <a:r>
              <a:rPr lang="it-IT" dirty="0"/>
              <a:t> &amp; </a:t>
            </a:r>
            <a:r>
              <a:rPr lang="it-IT" dirty="0" err="1"/>
              <a:t>Kahneman</a:t>
            </a:r>
            <a:r>
              <a:rPr lang="it-IT" dirty="0"/>
              <a:t> (1973)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Condizione = maggiore o inferiore al 65%; Stima = 45%</a:t>
            </a:r>
          </a:p>
          <a:p>
            <a:r>
              <a:rPr lang="it-IT" dirty="0"/>
              <a:t>Condizione = maggiore o inferiore al 10%; Stima = 25%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51331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Tversky</a:t>
            </a:r>
            <a:r>
              <a:rPr lang="it-IT" dirty="0"/>
              <a:t> &amp; </a:t>
            </a:r>
            <a:r>
              <a:rPr lang="it-IT" dirty="0" err="1"/>
              <a:t>Kahneman</a:t>
            </a:r>
            <a:r>
              <a:rPr lang="it-IT" dirty="0"/>
              <a:t> (1973)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Scarsa capacità di liberarsi delle </a:t>
            </a:r>
            <a:r>
              <a:rPr lang="it-IT" dirty="0" err="1"/>
              <a:t>àncore</a:t>
            </a:r>
            <a:r>
              <a:rPr lang="it-IT" dirty="0"/>
              <a:t> di giudizio che vengono loro offerte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21712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 err="1"/>
              <a:t>Tversky</a:t>
            </a:r>
            <a:r>
              <a:rPr lang="it-IT" dirty="0"/>
              <a:t> &amp; </a:t>
            </a:r>
            <a:r>
              <a:rPr lang="it-IT" dirty="0" err="1"/>
              <a:t>Kahneman</a:t>
            </a:r>
            <a:r>
              <a:rPr lang="it-IT" dirty="0"/>
              <a:t> (1973)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>
                <a:solidFill>
                  <a:srgbClr val="BFBFBF"/>
                </a:solidFill>
              </a:rPr>
              <a:t>Scarsa capacità di liberarsi delle </a:t>
            </a:r>
            <a:r>
              <a:rPr lang="it-IT" dirty="0" err="1">
                <a:solidFill>
                  <a:srgbClr val="BFBFBF"/>
                </a:solidFill>
              </a:rPr>
              <a:t>àncore</a:t>
            </a:r>
            <a:r>
              <a:rPr lang="it-IT" dirty="0">
                <a:solidFill>
                  <a:srgbClr val="BFBFBF"/>
                </a:solidFill>
              </a:rPr>
              <a:t> di giudizio che vengono loro offerte</a:t>
            </a:r>
          </a:p>
          <a:p>
            <a:endParaRPr lang="it-IT" dirty="0"/>
          </a:p>
          <a:p>
            <a:r>
              <a:rPr lang="it-IT" dirty="0"/>
              <a:t>Se è saliente un punto di riferimento, facciamo fatica ad allontanarci e aggiustiamo le stime successive a questo punto di riferimento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0524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Impressione legata alla colpevolezza (</a:t>
            </a:r>
            <a:r>
              <a:rPr lang="it-IT" dirty="0" err="1"/>
              <a:t>Greenberg</a:t>
            </a:r>
            <a:r>
              <a:rPr lang="it-IT" dirty="0"/>
              <a:t> et al. 1986)</a:t>
            </a:r>
          </a:p>
          <a:p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4805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dell’ancoraggio e dell’aggiustamento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>
                <a:solidFill>
                  <a:srgbClr val="BFBFBF"/>
                </a:solidFill>
              </a:rPr>
              <a:t>Impressione legata alla colpevolezza (</a:t>
            </a:r>
            <a:r>
              <a:rPr lang="it-IT" dirty="0" err="1">
                <a:solidFill>
                  <a:srgbClr val="BFBFBF"/>
                </a:solidFill>
              </a:rPr>
              <a:t>Greenberg</a:t>
            </a:r>
            <a:r>
              <a:rPr lang="it-IT" dirty="0">
                <a:solidFill>
                  <a:srgbClr val="BFBFBF"/>
                </a:solidFill>
              </a:rPr>
              <a:t> et al. 1986)</a:t>
            </a:r>
          </a:p>
          <a:p>
            <a:endParaRPr lang="it-IT" dirty="0"/>
          </a:p>
          <a:p>
            <a:r>
              <a:rPr lang="it-IT" dirty="0"/>
              <a:t>I verdetti che vengono emessi dalle giurie possono essere influenzati dal fatto che i giurati si siano soffermati subito prima a pensare al massimo o al minimo (ancora) della pena previsto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28131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 situazioni in cui non conosciamo molto gli altri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2220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 situazioni in cui non conosciamo molto gli altri</a:t>
            </a:r>
          </a:p>
          <a:p>
            <a:endParaRPr lang="it-IT" dirty="0"/>
          </a:p>
          <a:p>
            <a:r>
              <a:rPr lang="it-IT" dirty="0"/>
              <a:t>Non abbiamo a disposizione informazioni su gli altri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69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 situazioni in cui non conosciamo molto gli altri</a:t>
            </a:r>
          </a:p>
          <a:p>
            <a:endParaRPr lang="it-IT" dirty="0"/>
          </a:p>
          <a:p>
            <a:r>
              <a:rPr lang="it-IT" dirty="0"/>
              <a:t>Non abbiamo a disposizione informazioni su gli altri</a:t>
            </a:r>
          </a:p>
          <a:p>
            <a:endParaRPr lang="it-IT" dirty="0"/>
          </a:p>
          <a:p>
            <a:r>
              <a:rPr lang="it-IT" dirty="0"/>
              <a:t>Utilizziamo il sé come ancora per il giudizio sugli altri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169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Pochi indizi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r>
              <a:rPr lang="it-IT" dirty="0"/>
              <a:t>Euristiche</a:t>
            </a:r>
            <a:r>
              <a:rPr lang="mr-IN" dirty="0"/>
              <a:t>…</a:t>
            </a:r>
            <a:endParaRPr lang="it-IT" dirty="0"/>
          </a:p>
          <a:p>
            <a:endParaRPr lang="it-IT" dirty="0"/>
          </a:p>
          <a:p>
            <a:r>
              <a:rPr lang="it-IT" dirty="0"/>
              <a:t>Scorciatoie di pensiero attraverso le quali si giunge a conclusioni ‘accettabili’ (non accurate) sulla base di informazioni limitate</a:t>
            </a:r>
          </a:p>
        </p:txBody>
      </p:sp>
    </p:spTree>
    <p:extLst>
      <p:ext uri="{BB962C8B-B14F-4D97-AF65-F5344CB8AC3E}">
        <p14:creationId xmlns:p14="http://schemas.microsoft.com/office/powerpoint/2010/main" val="718085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Ross</a:t>
            </a:r>
            <a:r>
              <a:rPr lang="it-IT" dirty="0"/>
              <a:t>, </a:t>
            </a:r>
            <a:r>
              <a:rPr lang="it-IT" dirty="0" err="1"/>
              <a:t>greene</a:t>
            </a:r>
            <a:r>
              <a:rPr lang="it-IT" dirty="0"/>
              <a:t> &amp; House 1977</a:t>
            </a:r>
          </a:p>
          <a:p>
            <a:endParaRPr lang="it-IT" dirty="0"/>
          </a:p>
          <a:p>
            <a:r>
              <a:rPr lang="it-IT" dirty="0"/>
              <a:t>Chiesero all’interno della popolazione studentesca chi avrebbe voluto indossare un cartellone pubblicitario/locale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25938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Ross</a:t>
            </a:r>
            <a:r>
              <a:rPr lang="it-IT" dirty="0"/>
              <a:t>, </a:t>
            </a:r>
            <a:r>
              <a:rPr lang="it-IT" dirty="0" err="1"/>
              <a:t>greene</a:t>
            </a:r>
            <a:r>
              <a:rPr lang="it-IT" dirty="0"/>
              <a:t> &amp; House 1977</a:t>
            </a:r>
          </a:p>
          <a:p>
            <a:endParaRPr lang="it-IT" dirty="0"/>
          </a:p>
          <a:p>
            <a:r>
              <a:rPr lang="it-IT" dirty="0"/>
              <a:t>Chiesero all’interno della popolazione studentesca chi avrebbe voluto indossare un cartellone pubblicitario/locale</a:t>
            </a:r>
          </a:p>
          <a:p>
            <a:endParaRPr lang="it-IT" dirty="0"/>
          </a:p>
          <a:p>
            <a:r>
              <a:rPr lang="it-IT" dirty="0"/>
              <a:t>Circa il 60% degli intervistati dichiarano di accettare di pubblicizzare un locale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7211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Ross</a:t>
            </a:r>
            <a:r>
              <a:rPr lang="it-IT" dirty="0"/>
              <a:t>, </a:t>
            </a:r>
            <a:r>
              <a:rPr lang="it-IT" dirty="0" err="1"/>
              <a:t>greene</a:t>
            </a:r>
            <a:r>
              <a:rPr lang="it-IT" dirty="0"/>
              <a:t> &amp; House 1977</a:t>
            </a:r>
          </a:p>
          <a:p>
            <a:endParaRPr lang="it-IT" dirty="0"/>
          </a:p>
          <a:p>
            <a:r>
              <a:rPr lang="it-IT" dirty="0"/>
              <a:t>Chiesero poi a tutti i partecipanti di stimare la probabilità che gli altri studenti accettassero/non accettassero di portare in giro il cartellone pubblicitario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7783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graphicFrame>
        <p:nvGraphicFramePr>
          <p:cNvPr id="4" name="Grafico 3"/>
          <p:cNvGraphicFramePr/>
          <p:nvPr>
            <p:extLst>
              <p:ext uri="{D42A27DB-BD31-4B8C-83A1-F6EECF244321}">
                <p14:modId xmlns:p14="http://schemas.microsoft.com/office/powerpoint/2010/main" val="9687013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01212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Falso consenso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Egocentrismo cognitivo: utilizziamo l’informazione più accessibile (la nostra scelta) per stimare la scelta degli altri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234962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17316" r="-1731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558499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rcRect l="-30745" r="-30745"/>
          <a:stretch>
            <a:fillRect/>
          </a:stretch>
        </p:blipFill>
        <p:spPr>
          <a:xfrm rot="5400000">
            <a:off x="533731" y="796483"/>
            <a:ext cx="8076538" cy="6281368"/>
          </a:xfrm>
        </p:spPr>
      </p:pic>
    </p:spTree>
    <p:extLst>
      <p:ext uri="{BB962C8B-B14F-4D97-AF65-F5344CB8AC3E}">
        <p14:creationId xmlns:p14="http://schemas.microsoft.com/office/powerpoint/2010/main" val="538466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coerenza</a:t>
            </a:r>
            <a:r>
              <a:rPr lang="en-US" dirty="0"/>
              <a:t> con le </a:t>
            </a:r>
            <a:r>
              <a:rPr lang="en-US" dirty="0" err="1"/>
              <a:t>ipotesi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Ipotesi</a:t>
            </a:r>
            <a:r>
              <a:rPr lang="en-US" dirty="0"/>
              <a:t>: </a:t>
            </a:r>
            <a:r>
              <a:rPr lang="en-US" dirty="0" err="1"/>
              <a:t>estroverso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domanda</a:t>
            </a:r>
            <a:r>
              <a:rPr lang="en-US" dirty="0"/>
              <a:t> </a:t>
            </a:r>
            <a:r>
              <a:rPr lang="en-US" dirty="0" err="1"/>
              <a:t>poniamo</a:t>
            </a:r>
            <a:r>
              <a:rPr lang="en-US" dirty="0"/>
              <a:t>?</a:t>
            </a:r>
          </a:p>
          <a:p>
            <a:endParaRPr lang="en-US" dirty="0"/>
          </a:p>
          <a:p>
            <a:pPr lvl="1"/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sei</a:t>
            </a:r>
            <a:r>
              <a:rPr lang="en-US" dirty="0"/>
              <a:t> ad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, </a:t>
            </a:r>
            <a:r>
              <a:rPr lang="en-US" dirty="0" err="1"/>
              <a:t>parli</a:t>
            </a:r>
            <a:r>
              <a:rPr lang="en-US" dirty="0"/>
              <a:t> </a:t>
            </a:r>
            <a:r>
              <a:rPr lang="en-US" dirty="0" err="1"/>
              <a:t>tranquillamente</a:t>
            </a:r>
            <a:r>
              <a:rPr lang="en-US" dirty="0"/>
              <a:t> con </a:t>
            </a:r>
            <a:r>
              <a:rPr lang="en-US" dirty="0" err="1"/>
              <a:t>tutti</a:t>
            </a:r>
            <a:r>
              <a:rPr lang="en-US" dirty="0"/>
              <a:t> </a:t>
            </a:r>
            <a:r>
              <a:rPr lang="en-US" dirty="0" err="1"/>
              <a:t>quelli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conosci</a:t>
            </a:r>
            <a:r>
              <a:rPr lang="en-US" dirty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sei</a:t>
            </a:r>
            <a:r>
              <a:rPr lang="en-US" dirty="0"/>
              <a:t> ad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festa</a:t>
            </a:r>
            <a:r>
              <a:rPr lang="en-US" dirty="0"/>
              <a:t>, </a:t>
            </a:r>
            <a:r>
              <a:rPr lang="en-US" dirty="0" err="1"/>
              <a:t>cerchi</a:t>
            </a:r>
            <a:r>
              <a:rPr lang="en-US" dirty="0"/>
              <a:t> di </a:t>
            </a:r>
            <a:r>
              <a:rPr lang="en-US" dirty="0" err="1"/>
              <a:t>passare</a:t>
            </a:r>
            <a:r>
              <a:rPr lang="en-US" dirty="0"/>
              <a:t> </a:t>
            </a:r>
            <a:r>
              <a:rPr lang="en-US" dirty="0" err="1"/>
              <a:t>inosservato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49643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Siamo</a:t>
            </a:r>
            <a:r>
              <a:rPr lang="en-US" dirty="0"/>
              <a:t> in </a:t>
            </a:r>
            <a:r>
              <a:rPr lang="en-US" dirty="0" err="1"/>
              <a:t>grado</a:t>
            </a:r>
            <a:r>
              <a:rPr lang="en-US" dirty="0"/>
              <a:t> di </a:t>
            </a:r>
            <a:r>
              <a:rPr lang="en-US" dirty="0" err="1"/>
              <a:t>rievocare</a:t>
            </a:r>
            <a:r>
              <a:rPr lang="en-US" dirty="0"/>
              <a:t> 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degli</a:t>
            </a:r>
            <a:r>
              <a:rPr lang="en-US" dirty="0"/>
              <a:t> </a:t>
            </a:r>
            <a:r>
              <a:rPr lang="en-US" dirty="0" err="1"/>
              <a:t>episodi</a:t>
            </a:r>
            <a:r>
              <a:rPr lang="en-US" dirty="0"/>
              <a:t> a </a:t>
            </a:r>
            <a:r>
              <a:rPr lang="en-US" dirty="0" err="1"/>
              <a:t>conferma</a:t>
            </a:r>
            <a:r>
              <a:rPr lang="en-US" dirty="0"/>
              <a:t> </a:t>
            </a:r>
            <a:r>
              <a:rPr lang="en-US" dirty="0" err="1"/>
              <a:t>dell’ipotesi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a </a:t>
            </a:r>
            <a:r>
              <a:rPr lang="en-US" dirty="0" err="1"/>
              <a:t>disconferma</a:t>
            </a:r>
            <a:r>
              <a:rPr lang="en-US" dirty="0"/>
              <a:t> </a:t>
            </a:r>
            <a:r>
              <a:rPr lang="en-US" dirty="0" err="1"/>
              <a:t>dell’ipotesi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6095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FBFBF"/>
                </a:solidFill>
              </a:rPr>
              <a:t>Siamo</a:t>
            </a:r>
            <a:r>
              <a:rPr lang="en-US" dirty="0">
                <a:solidFill>
                  <a:srgbClr val="BFBFBF"/>
                </a:solidFill>
              </a:rPr>
              <a:t> in </a:t>
            </a:r>
            <a:r>
              <a:rPr lang="en-US" dirty="0" err="1">
                <a:solidFill>
                  <a:srgbClr val="BFBFBF"/>
                </a:solidFill>
              </a:rPr>
              <a:t>grado</a:t>
            </a:r>
            <a:r>
              <a:rPr lang="en-US" dirty="0">
                <a:solidFill>
                  <a:srgbClr val="BFBFBF"/>
                </a:solidFill>
              </a:rPr>
              <a:t> di </a:t>
            </a:r>
            <a:r>
              <a:rPr lang="en-US" dirty="0" err="1">
                <a:solidFill>
                  <a:srgbClr val="BFBFBF"/>
                </a:solidFill>
              </a:rPr>
              <a:t>rievocare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sia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degli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episodi</a:t>
            </a:r>
            <a:r>
              <a:rPr lang="en-US" dirty="0">
                <a:solidFill>
                  <a:srgbClr val="BFBFBF"/>
                </a:solidFill>
              </a:rPr>
              <a:t> a </a:t>
            </a:r>
            <a:r>
              <a:rPr lang="en-US" dirty="0" err="1">
                <a:solidFill>
                  <a:srgbClr val="BFBFBF"/>
                </a:solidFill>
              </a:rPr>
              <a:t>conferma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dell’ipotesi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che</a:t>
            </a:r>
            <a:r>
              <a:rPr lang="en-US" dirty="0">
                <a:solidFill>
                  <a:srgbClr val="BFBFBF"/>
                </a:solidFill>
              </a:rPr>
              <a:t> a </a:t>
            </a:r>
            <a:r>
              <a:rPr lang="en-US" dirty="0" err="1">
                <a:solidFill>
                  <a:srgbClr val="BFBFBF"/>
                </a:solidFill>
              </a:rPr>
              <a:t>disconferma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dell’ipotesi</a:t>
            </a:r>
            <a:endParaRPr lang="en-US" dirty="0">
              <a:solidFill>
                <a:srgbClr val="BFBFBF"/>
              </a:solidFill>
            </a:endParaRP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Quindi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tipo</a:t>
            </a:r>
            <a:r>
              <a:rPr lang="en-US" dirty="0"/>
              <a:t> di </a:t>
            </a:r>
            <a:r>
              <a:rPr lang="en-US" dirty="0" err="1"/>
              <a:t>domanda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viene</a:t>
            </a:r>
            <a:r>
              <a:rPr lang="en-US" dirty="0"/>
              <a:t> </a:t>
            </a:r>
            <a:r>
              <a:rPr lang="en-US" dirty="0" err="1"/>
              <a:t>posta</a:t>
            </a:r>
            <a:r>
              <a:rPr lang="en-US" dirty="0"/>
              <a:t> ci </a:t>
            </a:r>
            <a:r>
              <a:rPr lang="en-US" dirty="0" err="1"/>
              <a:t>indurrà</a:t>
            </a:r>
            <a:r>
              <a:rPr lang="en-US" dirty="0"/>
              <a:t> a </a:t>
            </a:r>
            <a:r>
              <a:rPr lang="en-US" dirty="0" err="1"/>
              <a:t>rendere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accessibile</a:t>
            </a:r>
            <a:r>
              <a:rPr lang="en-US" dirty="0"/>
              <a:t> un </a:t>
            </a:r>
            <a:r>
              <a:rPr lang="en-US" dirty="0" err="1"/>
              <a:t>contenuto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</a:t>
            </a:r>
            <a:r>
              <a:rPr lang="en-US" dirty="0" err="1"/>
              <a:t>all’altro</a:t>
            </a:r>
            <a:r>
              <a:rPr lang="en-US" dirty="0"/>
              <a:t> (reality constrains) </a:t>
            </a:r>
          </a:p>
        </p:txBody>
      </p:sp>
    </p:spTree>
    <p:extLst>
      <p:ext uri="{BB962C8B-B14F-4D97-AF65-F5344CB8AC3E}">
        <p14:creationId xmlns:p14="http://schemas.microsoft.com/office/powerpoint/2010/main" val="901474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esempio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199" y="1600200"/>
            <a:ext cx="8505913" cy="4525963"/>
          </a:xfrm>
        </p:spPr>
        <p:txBody>
          <a:bodyPr/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Linda ha 25 anni, ha una laurea in filosofia. Sin da studente ha mostrato una forte sensibilità verso i temi della giustizia sociale e ha partecipato a manifestazioni contro il nucleare</a:t>
            </a:r>
          </a:p>
        </p:txBody>
      </p:sp>
    </p:spTree>
    <p:extLst>
      <p:ext uri="{BB962C8B-B14F-4D97-AF65-F5344CB8AC3E}">
        <p14:creationId xmlns:p14="http://schemas.microsoft.com/office/powerpoint/2010/main" val="25158323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Snyder &amp; Swann, 1978</a:t>
            </a:r>
          </a:p>
          <a:p>
            <a:endParaRPr lang="en-US" dirty="0"/>
          </a:p>
          <a:p>
            <a:r>
              <a:rPr lang="en-US" dirty="0"/>
              <a:t>‘studio </a:t>
            </a:r>
            <a:r>
              <a:rPr lang="en-US" dirty="0" err="1"/>
              <a:t>su</a:t>
            </a:r>
            <a:r>
              <a:rPr lang="en-US" dirty="0"/>
              <a:t> come 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comprendono</a:t>
            </a:r>
            <a:r>
              <a:rPr lang="en-US" dirty="0"/>
              <a:t> a </a:t>
            </a:r>
            <a:r>
              <a:rPr lang="en-US" dirty="0" err="1"/>
              <a:t>vicenda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 err="1"/>
              <a:t>Cerca</a:t>
            </a:r>
            <a:r>
              <a:rPr lang="en-US" dirty="0"/>
              <a:t> di </a:t>
            </a:r>
            <a:r>
              <a:rPr lang="en-US" dirty="0" err="1"/>
              <a:t>capire</a:t>
            </a:r>
            <a:r>
              <a:rPr lang="en-US" dirty="0"/>
              <a:t> se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interlocutore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estroverso</a:t>
            </a:r>
            <a:endParaRPr lang="en-US" dirty="0"/>
          </a:p>
          <a:p>
            <a:r>
              <a:rPr lang="en-US" dirty="0"/>
              <a:t>Vs.</a:t>
            </a:r>
          </a:p>
          <a:p>
            <a:r>
              <a:rPr lang="en-US" dirty="0" err="1"/>
              <a:t>Cerca</a:t>
            </a:r>
            <a:r>
              <a:rPr lang="en-US" dirty="0"/>
              <a:t> di </a:t>
            </a:r>
            <a:r>
              <a:rPr lang="en-US" dirty="0" err="1"/>
              <a:t>capire</a:t>
            </a:r>
            <a:r>
              <a:rPr lang="en-US" dirty="0"/>
              <a:t> se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tuo</a:t>
            </a:r>
            <a:r>
              <a:rPr lang="en-US" dirty="0"/>
              <a:t> </a:t>
            </a:r>
            <a:r>
              <a:rPr lang="en-US" dirty="0" err="1"/>
              <a:t>interlocutore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introverso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210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Snyder &amp; Swann, 1978</a:t>
            </a:r>
          </a:p>
          <a:p>
            <a:endParaRPr lang="en-US" dirty="0"/>
          </a:p>
          <a:p>
            <a:r>
              <a:rPr lang="en-US" dirty="0" err="1"/>
              <a:t>Lista</a:t>
            </a:r>
            <a:r>
              <a:rPr lang="en-US" dirty="0"/>
              <a:t> di 26 </a:t>
            </a:r>
            <a:r>
              <a:rPr lang="en-US" dirty="0" err="1"/>
              <a:t>domande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Scegline</a:t>
            </a:r>
            <a:r>
              <a:rPr lang="en-US" dirty="0"/>
              <a:t> 12 per </a:t>
            </a:r>
            <a:r>
              <a:rPr lang="en-US" dirty="0" err="1"/>
              <a:t>giungere</a:t>
            </a:r>
            <a:r>
              <a:rPr lang="en-US" dirty="0"/>
              <a:t> </a:t>
            </a:r>
            <a:r>
              <a:rPr lang="en-US" dirty="0" err="1"/>
              <a:t>alla</a:t>
            </a:r>
            <a:r>
              <a:rPr lang="en-US" dirty="0"/>
              <a:t> </a:t>
            </a:r>
            <a:r>
              <a:rPr lang="en-US" dirty="0" err="1"/>
              <a:t>conclusione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3949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Snyder &amp; Swann, 1978</a:t>
            </a:r>
          </a:p>
          <a:p>
            <a:endParaRPr lang="en-US" dirty="0"/>
          </a:p>
          <a:p>
            <a:pPr algn="ctr"/>
            <a:r>
              <a:rPr lang="en-US" dirty="0" err="1"/>
              <a:t>Lista</a:t>
            </a:r>
            <a:r>
              <a:rPr lang="en-US" dirty="0"/>
              <a:t> di 26 </a:t>
            </a:r>
            <a:r>
              <a:rPr lang="en-US" dirty="0" err="1"/>
              <a:t>domande</a:t>
            </a:r>
            <a:endParaRPr lang="en-US" dirty="0"/>
          </a:p>
          <a:p>
            <a:endParaRPr lang="en-US" dirty="0"/>
          </a:p>
          <a:p>
            <a:r>
              <a:rPr lang="en-US" dirty="0"/>
              <a:t>13 </a:t>
            </a:r>
            <a:r>
              <a:rPr lang="en-US" dirty="0" err="1"/>
              <a:t>riguardavano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legate </a:t>
            </a:r>
            <a:r>
              <a:rPr lang="en-US" dirty="0" err="1"/>
              <a:t>all’estroversione</a:t>
            </a:r>
            <a:r>
              <a:rPr lang="en-US" dirty="0"/>
              <a:t>: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piace</a:t>
            </a:r>
            <a:r>
              <a:rPr lang="en-US" dirty="0"/>
              <a:t> </a:t>
            </a:r>
            <a:r>
              <a:rPr lang="en-US" dirty="0" err="1"/>
              <a:t>conversare</a:t>
            </a:r>
            <a:r>
              <a:rPr lang="en-US" dirty="0"/>
              <a:t> con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nuove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13 </a:t>
            </a:r>
            <a:r>
              <a:rPr lang="en-US" dirty="0" err="1"/>
              <a:t>riguardavano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legate </a:t>
            </a:r>
            <a:r>
              <a:rPr lang="en-US" dirty="0" err="1"/>
              <a:t>all’introversione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in </a:t>
            </a:r>
            <a:r>
              <a:rPr lang="en-US" dirty="0" err="1"/>
              <a:t>presenza</a:t>
            </a:r>
            <a:r>
              <a:rPr lang="en-US" dirty="0"/>
              <a:t> di </a:t>
            </a:r>
            <a:r>
              <a:rPr lang="en-US" dirty="0" err="1"/>
              <a:t>altri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senti</a:t>
            </a:r>
            <a:r>
              <a:rPr lang="en-US" dirty="0"/>
              <a:t> a </a:t>
            </a:r>
            <a:r>
              <a:rPr lang="en-US" dirty="0" err="1"/>
              <a:t>disagio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41195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Snyder &amp; Swann, 1978</a:t>
            </a:r>
          </a:p>
          <a:p>
            <a:endParaRPr lang="en-US" dirty="0"/>
          </a:p>
          <a:p>
            <a:pPr algn="ctr"/>
            <a:r>
              <a:rPr lang="en-US" dirty="0" err="1"/>
              <a:t>Lista</a:t>
            </a:r>
            <a:r>
              <a:rPr lang="en-US" dirty="0"/>
              <a:t> di 26 </a:t>
            </a:r>
            <a:r>
              <a:rPr lang="en-US" dirty="0" err="1"/>
              <a:t>domande</a:t>
            </a:r>
            <a:endParaRPr lang="en-US" dirty="0"/>
          </a:p>
          <a:p>
            <a:endParaRPr lang="en-US" dirty="0"/>
          </a:p>
          <a:p>
            <a:r>
              <a:rPr lang="en-US" dirty="0"/>
              <a:t>Le </a:t>
            </a:r>
            <a:r>
              <a:rPr lang="en-US" dirty="0" err="1"/>
              <a:t>domande</a:t>
            </a:r>
            <a:r>
              <a:rPr lang="en-US" dirty="0"/>
              <a:t> </a:t>
            </a:r>
            <a:r>
              <a:rPr lang="en-US" dirty="0" err="1"/>
              <a:t>veniva</a:t>
            </a:r>
            <a:r>
              <a:rPr lang="en-US" dirty="0"/>
              <a:t> </a:t>
            </a:r>
            <a:r>
              <a:rPr lang="en-US" dirty="0" err="1"/>
              <a:t>selezionate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coerente</a:t>
            </a:r>
            <a:r>
              <a:rPr lang="en-US" dirty="0"/>
              <a:t> con </a:t>
            </a:r>
            <a:r>
              <a:rPr lang="en-US" dirty="0" err="1"/>
              <a:t>l’ipotesi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21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Snyder &amp; Swann, 1978</a:t>
            </a:r>
          </a:p>
          <a:p>
            <a:endParaRPr lang="en-US" dirty="0">
              <a:solidFill>
                <a:srgbClr val="BFBFBF"/>
              </a:solidFill>
            </a:endParaRPr>
          </a:p>
          <a:p>
            <a:pPr algn="ctr"/>
            <a:r>
              <a:rPr lang="en-US" dirty="0" err="1">
                <a:solidFill>
                  <a:srgbClr val="BFBFBF"/>
                </a:solidFill>
              </a:rPr>
              <a:t>Lista</a:t>
            </a:r>
            <a:r>
              <a:rPr lang="en-US" dirty="0">
                <a:solidFill>
                  <a:srgbClr val="BFBFBF"/>
                </a:solidFill>
              </a:rPr>
              <a:t> di 26 </a:t>
            </a:r>
            <a:r>
              <a:rPr lang="en-US" dirty="0" err="1">
                <a:solidFill>
                  <a:srgbClr val="BFBFBF"/>
                </a:solidFill>
              </a:rPr>
              <a:t>domande</a:t>
            </a:r>
            <a:endParaRPr lang="en-US" dirty="0">
              <a:solidFill>
                <a:srgbClr val="BFBFBF"/>
              </a:solidFill>
            </a:endParaRPr>
          </a:p>
          <a:p>
            <a:endParaRPr lang="en-US" dirty="0">
              <a:solidFill>
                <a:srgbClr val="BFBFBF"/>
              </a:solidFill>
            </a:endParaRPr>
          </a:p>
          <a:p>
            <a:r>
              <a:rPr lang="en-US" dirty="0">
                <a:solidFill>
                  <a:srgbClr val="BFBFBF"/>
                </a:solidFill>
              </a:rPr>
              <a:t>Le </a:t>
            </a:r>
            <a:r>
              <a:rPr lang="en-US" dirty="0" err="1">
                <a:solidFill>
                  <a:srgbClr val="BFBFBF"/>
                </a:solidFill>
              </a:rPr>
              <a:t>domande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veniva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selezionate</a:t>
            </a:r>
            <a:r>
              <a:rPr lang="en-US" dirty="0">
                <a:solidFill>
                  <a:srgbClr val="BFBFBF"/>
                </a:solidFill>
              </a:rPr>
              <a:t> in </a:t>
            </a:r>
            <a:r>
              <a:rPr lang="en-US" dirty="0" err="1">
                <a:solidFill>
                  <a:srgbClr val="BFBFBF"/>
                </a:solidFill>
              </a:rPr>
              <a:t>maniera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coerente</a:t>
            </a:r>
            <a:r>
              <a:rPr lang="en-US" dirty="0">
                <a:solidFill>
                  <a:srgbClr val="BFBFBF"/>
                </a:solidFill>
              </a:rPr>
              <a:t> con </a:t>
            </a:r>
            <a:r>
              <a:rPr lang="en-US" dirty="0" err="1">
                <a:solidFill>
                  <a:srgbClr val="BFBFBF"/>
                </a:solidFill>
              </a:rPr>
              <a:t>l’ipotesi</a:t>
            </a:r>
            <a:endParaRPr lang="en-US" dirty="0">
              <a:solidFill>
                <a:srgbClr val="BFBFBF"/>
              </a:solidFill>
            </a:endParaRPr>
          </a:p>
          <a:p>
            <a:endParaRPr lang="en-US" dirty="0"/>
          </a:p>
          <a:p>
            <a:r>
              <a:rPr lang="en-US" dirty="0"/>
              <a:t>Se </a:t>
            </a:r>
            <a:r>
              <a:rPr lang="en-US" dirty="0" err="1"/>
              <a:t>voglio</a:t>
            </a:r>
            <a:r>
              <a:rPr lang="en-US" dirty="0"/>
              <a:t> </a:t>
            </a:r>
            <a:r>
              <a:rPr lang="en-US" dirty="0" err="1"/>
              <a:t>sapere</a:t>
            </a:r>
            <a:r>
              <a:rPr lang="en-US" dirty="0"/>
              <a:t> se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estroverso</a:t>
            </a:r>
            <a:r>
              <a:rPr lang="en-US" dirty="0"/>
              <a:t>, </a:t>
            </a:r>
            <a:r>
              <a:rPr lang="en-US" dirty="0" err="1"/>
              <a:t>faccio</a:t>
            </a:r>
            <a:r>
              <a:rPr lang="en-US" dirty="0"/>
              <a:t> </a:t>
            </a:r>
            <a:r>
              <a:rPr lang="en-US" dirty="0" err="1"/>
              <a:t>domande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confermano</a:t>
            </a:r>
            <a:r>
              <a:rPr lang="en-US" dirty="0"/>
              <a:t> </a:t>
            </a:r>
            <a:r>
              <a:rPr lang="en-US" dirty="0" err="1"/>
              <a:t>l’ipotesi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71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/>
              <a:t>Mentre</a:t>
            </a:r>
            <a:r>
              <a:rPr lang="en-US" dirty="0"/>
              <a:t> la </a:t>
            </a:r>
            <a:r>
              <a:rPr lang="en-US" dirty="0" err="1"/>
              <a:t>ricerca</a:t>
            </a:r>
            <a:r>
              <a:rPr lang="en-US" dirty="0"/>
              <a:t> </a:t>
            </a:r>
            <a:r>
              <a:rPr lang="en-US" dirty="0" err="1"/>
              <a:t>sceintifica</a:t>
            </a:r>
            <a:r>
              <a:rPr lang="en-US" dirty="0"/>
              <a:t> </a:t>
            </a:r>
            <a:r>
              <a:rPr lang="en-US" dirty="0" err="1"/>
              <a:t>procede</a:t>
            </a:r>
            <a:r>
              <a:rPr lang="en-US" dirty="0"/>
              <a:t> per </a:t>
            </a:r>
            <a:r>
              <a:rPr lang="en-US" dirty="0" err="1"/>
              <a:t>disconferma</a:t>
            </a:r>
            <a:r>
              <a:rPr lang="en-US" dirty="0"/>
              <a:t> di </a:t>
            </a:r>
            <a:r>
              <a:rPr lang="en-US" dirty="0" err="1"/>
              <a:t>ipotesi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L’essere</a:t>
            </a:r>
            <a:r>
              <a:rPr lang="en-US" dirty="0"/>
              <a:t> </a:t>
            </a:r>
            <a:r>
              <a:rPr lang="en-US" dirty="0" err="1"/>
              <a:t>umano</a:t>
            </a:r>
            <a:r>
              <a:rPr lang="en-US" dirty="0"/>
              <a:t> </a:t>
            </a:r>
            <a:r>
              <a:rPr lang="en-US" dirty="0" err="1"/>
              <a:t>procede</a:t>
            </a:r>
            <a:r>
              <a:rPr lang="en-US" dirty="0"/>
              <a:t> per </a:t>
            </a:r>
            <a:r>
              <a:rPr lang="en-US" dirty="0" err="1"/>
              <a:t>conferma</a:t>
            </a:r>
            <a:r>
              <a:rPr lang="en-US" dirty="0"/>
              <a:t> di </a:t>
            </a:r>
            <a:r>
              <a:rPr lang="en-US" dirty="0" err="1"/>
              <a:t>ipotesi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Raccoglie</a:t>
            </a:r>
            <a:r>
              <a:rPr lang="en-US" dirty="0"/>
              <a:t> </a:t>
            </a:r>
            <a:r>
              <a:rPr lang="en-US" dirty="0" err="1"/>
              <a:t>quindi</a:t>
            </a:r>
            <a:r>
              <a:rPr lang="en-US" dirty="0"/>
              <a:t> un </a:t>
            </a:r>
            <a:r>
              <a:rPr lang="en-US" dirty="0" err="1"/>
              <a:t>elevato</a:t>
            </a:r>
            <a:r>
              <a:rPr lang="en-US" dirty="0"/>
              <a:t> </a:t>
            </a:r>
            <a:r>
              <a:rPr lang="en-US" dirty="0" err="1"/>
              <a:t>numero</a:t>
            </a:r>
            <a:r>
              <a:rPr lang="en-US" dirty="0"/>
              <a:t> di </a:t>
            </a:r>
            <a:r>
              <a:rPr lang="en-US" dirty="0" err="1"/>
              <a:t>falsi</a:t>
            </a:r>
            <a:r>
              <a:rPr lang="en-US" dirty="0"/>
              <a:t> </a:t>
            </a:r>
            <a:r>
              <a:rPr lang="en-US" dirty="0" err="1"/>
              <a:t>positivi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19007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aspettative</a:t>
            </a:r>
            <a:r>
              <a:rPr lang="en-US" dirty="0"/>
              <a:t> </a:t>
            </a:r>
            <a:r>
              <a:rPr lang="en-US" dirty="0" err="1"/>
              <a:t>sugli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ci </a:t>
            </a:r>
            <a:r>
              <a:rPr lang="en-US" dirty="0" err="1"/>
              <a:t>spingono</a:t>
            </a:r>
            <a:r>
              <a:rPr lang="en-US" dirty="0"/>
              <a:t> </a:t>
            </a:r>
            <a:r>
              <a:rPr lang="en-US" dirty="0" err="1"/>
              <a:t>oltre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porre</a:t>
            </a:r>
            <a:r>
              <a:rPr lang="en-US" dirty="0"/>
              <a:t> le </a:t>
            </a:r>
            <a:r>
              <a:rPr lang="en-US" dirty="0" err="1"/>
              <a:t>domande</a:t>
            </a:r>
            <a:r>
              <a:rPr lang="en-US" dirty="0"/>
              <a:t> a </a:t>
            </a:r>
            <a:r>
              <a:rPr lang="en-US" dirty="0" err="1"/>
              <a:t>conferma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ipotesi</a:t>
            </a:r>
            <a:r>
              <a:rPr lang="en-US" dirty="0"/>
              <a:t>…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82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BFBFBF"/>
                </a:solidFill>
              </a:rPr>
              <a:t>Le </a:t>
            </a:r>
            <a:r>
              <a:rPr lang="en-US" dirty="0" err="1">
                <a:solidFill>
                  <a:srgbClr val="BFBFBF"/>
                </a:solidFill>
              </a:rPr>
              <a:t>nostre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aspettative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sugli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altri</a:t>
            </a:r>
            <a:r>
              <a:rPr lang="en-US" dirty="0">
                <a:solidFill>
                  <a:srgbClr val="BFBFBF"/>
                </a:solidFill>
              </a:rPr>
              <a:t> ci </a:t>
            </a:r>
            <a:r>
              <a:rPr lang="en-US" dirty="0" err="1">
                <a:solidFill>
                  <a:srgbClr val="BFBFBF"/>
                </a:solidFill>
              </a:rPr>
              <a:t>spingono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oltre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il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porre</a:t>
            </a:r>
            <a:r>
              <a:rPr lang="en-US" dirty="0">
                <a:solidFill>
                  <a:srgbClr val="BFBFBF"/>
                </a:solidFill>
              </a:rPr>
              <a:t> le </a:t>
            </a:r>
            <a:r>
              <a:rPr lang="en-US" dirty="0" err="1">
                <a:solidFill>
                  <a:srgbClr val="BFBFBF"/>
                </a:solidFill>
              </a:rPr>
              <a:t>domande</a:t>
            </a:r>
            <a:r>
              <a:rPr lang="en-US" dirty="0">
                <a:solidFill>
                  <a:srgbClr val="BFBFBF"/>
                </a:solidFill>
              </a:rPr>
              <a:t> a </a:t>
            </a:r>
            <a:r>
              <a:rPr lang="en-US" dirty="0" err="1">
                <a:solidFill>
                  <a:srgbClr val="BFBFBF"/>
                </a:solidFill>
              </a:rPr>
              <a:t>conferma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delle</a:t>
            </a:r>
            <a:r>
              <a:rPr lang="en-US" dirty="0">
                <a:solidFill>
                  <a:srgbClr val="BFBFBF"/>
                </a:solidFill>
              </a:rPr>
              <a:t> </a:t>
            </a:r>
            <a:r>
              <a:rPr lang="en-US" dirty="0" err="1">
                <a:solidFill>
                  <a:srgbClr val="BFBFBF"/>
                </a:solidFill>
              </a:rPr>
              <a:t>ipotesi</a:t>
            </a:r>
            <a:r>
              <a:rPr lang="en-US" dirty="0">
                <a:solidFill>
                  <a:srgbClr val="BFBFBF"/>
                </a:solidFill>
              </a:rPr>
              <a:t>…</a:t>
            </a:r>
          </a:p>
          <a:p>
            <a:endParaRPr lang="en-US" dirty="0"/>
          </a:p>
          <a:p>
            <a:r>
              <a:rPr lang="en-US" dirty="0" err="1"/>
              <a:t>Immaginate</a:t>
            </a:r>
            <a:r>
              <a:rPr lang="en-US" dirty="0"/>
              <a:t> di </a:t>
            </a:r>
            <a:r>
              <a:rPr lang="en-US" dirty="0" err="1"/>
              <a:t>incontrare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proveninete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del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conoscete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7388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aspettative</a:t>
            </a:r>
            <a:r>
              <a:rPr lang="en-US" dirty="0"/>
              <a:t> </a:t>
            </a:r>
            <a:r>
              <a:rPr lang="en-US" dirty="0" err="1"/>
              <a:t>sugli</a:t>
            </a:r>
            <a:r>
              <a:rPr lang="en-US" dirty="0"/>
              <a:t> </a:t>
            </a:r>
            <a:r>
              <a:rPr lang="en-US" dirty="0" err="1"/>
              <a:t>altri</a:t>
            </a:r>
            <a:r>
              <a:rPr lang="en-US" dirty="0"/>
              <a:t> ci </a:t>
            </a:r>
            <a:r>
              <a:rPr lang="en-US" dirty="0" err="1"/>
              <a:t>spingono</a:t>
            </a:r>
            <a:r>
              <a:rPr lang="en-US" dirty="0"/>
              <a:t> </a:t>
            </a:r>
            <a:r>
              <a:rPr lang="en-US" dirty="0" err="1"/>
              <a:t>oltre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porre</a:t>
            </a:r>
            <a:r>
              <a:rPr lang="en-US" dirty="0"/>
              <a:t> le </a:t>
            </a:r>
            <a:r>
              <a:rPr lang="en-US" dirty="0" err="1"/>
              <a:t>domande</a:t>
            </a:r>
            <a:r>
              <a:rPr lang="en-US" dirty="0"/>
              <a:t> a </a:t>
            </a:r>
            <a:r>
              <a:rPr lang="en-US" dirty="0" err="1"/>
              <a:t>conferma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ipotesi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 err="1"/>
              <a:t>Immaginate</a:t>
            </a:r>
            <a:r>
              <a:rPr lang="en-US" dirty="0"/>
              <a:t> di </a:t>
            </a:r>
            <a:r>
              <a:rPr lang="en-US" dirty="0" err="1"/>
              <a:t>incontrare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persona </a:t>
            </a:r>
            <a:r>
              <a:rPr lang="en-US" dirty="0" err="1"/>
              <a:t>proveninete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del </a:t>
            </a:r>
            <a:r>
              <a:rPr lang="en-US" dirty="0" err="1"/>
              <a:t>mondo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non </a:t>
            </a:r>
            <a:r>
              <a:rPr lang="en-US" dirty="0" err="1"/>
              <a:t>conoscete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Immginate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vi </a:t>
            </a:r>
            <a:r>
              <a:rPr lang="en-US" dirty="0" err="1"/>
              <a:t>dicono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le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venongo</a:t>
            </a:r>
            <a:r>
              <a:rPr lang="en-US" dirty="0"/>
              <a:t> da </a:t>
            </a:r>
            <a:r>
              <a:rPr lang="en-US" dirty="0" err="1"/>
              <a:t>quella</a:t>
            </a:r>
            <a:r>
              <a:rPr lang="en-US" dirty="0"/>
              <a:t> </a:t>
            </a:r>
            <a:r>
              <a:rPr lang="en-US" dirty="0" err="1"/>
              <a:t>zona</a:t>
            </a:r>
            <a:r>
              <a:rPr lang="en-US" dirty="0"/>
              <a:t> </a:t>
            </a:r>
            <a:r>
              <a:rPr lang="en-US" dirty="0" err="1"/>
              <a:t>hanno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culto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gentilezza</a:t>
            </a:r>
            <a:r>
              <a:rPr lang="en-US" dirty="0"/>
              <a:t> e </a:t>
            </a:r>
            <a:r>
              <a:rPr lang="en-US" dirty="0" err="1"/>
              <a:t>dell’ospitalità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17388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maniera</a:t>
            </a:r>
            <a:r>
              <a:rPr lang="en-US" dirty="0"/>
              <a:t> di </a:t>
            </a:r>
            <a:r>
              <a:rPr lang="en-US" dirty="0" err="1"/>
              <a:t>relazionarci</a:t>
            </a:r>
            <a:r>
              <a:rPr lang="en-US" dirty="0"/>
              <a:t> con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guidata</a:t>
            </a:r>
            <a:r>
              <a:rPr lang="en-US" dirty="0"/>
              <a:t> </a:t>
            </a:r>
            <a:r>
              <a:rPr lang="en-US" dirty="0" err="1"/>
              <a:t>dall’ipotesi</a:t>
            </a:r>
            <a:r>
              <a:rPr lang="en-US" dirty="0"/>
              <a:t> ‘</a:t>
            </a:r>
            <a:r>
              <a:rPr lang="en-US" dirty="0" err="1"/>
              <a:t>gentili</a:t>
            </a:r>
            <a:r>
              <a:rPr lang="en-US" dirty="0"/>
              <a:t>’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13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Pensando all’idea che ti sei fatto di Linda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3284414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maniera</a:t>
            </a:r>
            <a:r>
              <a:rPr lang="en-US" dirty="0"/>
              <a:t> di </a:t>
            </a:r>
            <a:r>
              <a:rPr lang="en-US" dirty="0" err="1"/>
              <a:t>relazionarci</a:t>
            </a:r>
            <a:r>
              <a:rPr lang="en-US" dirty="0"/>
              <a:t> con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guidata</a:t>
            </a:r>
            <a:r>
              <a:rPr lang="en-US" dirty="0"/>
              <a:t> </a:t>
            </a:r>
            <a:r>
              <a:rPr lang="en-US" dirty="0" err="1"/>
              <a:t>dall’ipotesi</a:t>
            </a:r>
            <a:r>
              <a:rPr lang="en-US" dirty="0"/>
              <a:t> ‘</a:t>
            </a:r>
            <a:r>
              <a:rPr lang="en-US" b="1" dirty="0" err="1"/>
              <a:t>gentili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 err="1"/>
              <a:t>Ci</a:t>
            </a:r>
            <a:r>
              <a:rPr lang="en-US" dirty="0"/>
              <a:t> </a:t>
            </a:r>
            <a:r>
              <a:rPr lang="en-US" dirty="0" err="1"/>
              <a:t>comporteremo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b="1" dirty="0" err="1"/>
              <a:t>genitle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891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 </a:t>
            </a:r>
            <a:r>
              <a:rPr lang="en-US" dirty="0" err="1"/>
              <a:t>maniera</a:t>
            </a:r>
            <a:r>
              <a:rPr lang="en-US" dirty="0"/>
              <a:t> di </a:t>
            </a:r>
            <a:r>
              <a:rPr lang="en-US" dirty="0" err="1"/>
              <a:t>relazionarci</a:t>
            </a:r>
            <a:r>
              <a:rPr lang="en-US" dirty="0"/>
              <a:t> con </a:t>
            </a:r>
            <a:r>
              <a:rPr lang="en-US" dirty="0" err="1"/>
              <a:t>queste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sarà</a:t>
            </a:r>
            <a:r>
              <a:rPr lang="en-US" dirty="0"/>
              <a:t> </a:t>
            </a:r>
            <a:r>
              <a:rPr lang="en-US" dirty="0" err="1"/>
              <a:t>guidata</a:t>
            </a:r>
            <a:r>
              <a:rPr lang="en-US" dirty="0"/>
              <a:t> </a:t>
            </a:r>
            <a:r>
              <a:rPr lang="en-US" dirty="0" err="1"/>
              <a:t>dall’ipotesi</a:t>
            </a:r>
            <a:r>
              <a:rPr lang="en-US" dirty="0"/>
              <a:t> ‘</a:t>
            </a:r>
            <a:r>
              <a:rPr lang="en-US" b="1" dirty="0" err="1"/>
              <a:t>gentili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Ci </a:t>
            </a:r>
            <a:r>
              <a:rPr lang="en-US" dirty="0" err="1"/>
              <a:t>comporteremo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b="1" dirty="0"/>
              <a:t>gentile</a:t>
            </a:r>
          </a:p>
          <a:p>
            <a:endParaRPr lang="en-US" dirty="0"/>
          </a:p>
          <a:p>
            <a:r>
              <a:rPr lang="en-US" dirty="0"/>
              <a:t>E </a:t>
            </a:r>
            <a:r>
              <a:rPr lang="en-US" dirty="0" err="1"/>
              <a:t>solleciteremo</a:t>
            </a:r>
            <a:r>
              <a:rPr lang="en-US" dirty="0"/>
              <a:t> in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risposte</a:t>
            </a:r>
            <a:r>
              <a:rPr lang="en-US" dirty="0"/>
              <a:t> </a:t>
            </a:r>
            <a:r>
              <a:rPr lang="en-US" b="1" dirty="0" err="1"/>
              <a:t>gentili</a:t>
            </a:r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9891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solo le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ipotesi</a:t>
            </a:r>
            <a:r>
              <a:rPr lang="en-US" dirty="0"/>
              <a:t> ci </a:t>
            </a:r>
            <a:r>
              <a:rPr lang="en-US" dirty="0" err="1"/>
              <a:t>faranno</a:t>
            </a:r>
            <a:r>
              <a:rPr lang="en-US" dirty="0"/>
              <a:t> </a:t>
            </a:r>
            <a:r>
              <a:rPr lang="en-US" dirty="0" err="1"/>
              <a:t>comportare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coerente</a:t>
            </a:r>
            <a:r>
              <a:rPr lang="en-US" dirty="0"/>
              <a:t> con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aspettiamo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altri</a:t>
            </a:r>
            <a:endParaRPr lang="en-US" dirty="0"/>
          </a:p>
          <a:p>
            <a:endParaRPr lang="en-US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054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Cerchiamo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inidizi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solo le </a:t>
            </a:r>
            <a:r>
              <a:rPr lang="en-US" dirty="0" err="1"/>
              <a:t>nostre</a:t>
            </a:r>
            <a:r>
              <a:rPr lang="en-US" dirty="0"/>
              <a:t> </a:t>
            </a:r>
            <a:r>
              <a:rPr lang="en-US" dirty="0" err="1"/>
              <a:t>ipotesi</a:t>
            </a:r>
            <a:r>
              <a:rPr lang="en-US" dirty="0"/>
              <a:t> ci </a:t>
            </a:r>
            <a:r>
              <a:rPr lang="en-US" dirty="0" err="1"/>
              <a:t>faranno</a:t>
            </a:r>
            <a:r>
              <a:rPr lang="en-US" dirty="0"/>
              <a:t> </a:t>
            </a:r>
            <a:r>
              <a:rPr lang="en-US" dirty="0" err="1"/>
              <a:t>comportare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coerente</a:t>
            </a:r>
            <a:r>
              <a:rPr lang="en-US" dirty="0"/>
              <a:t> con </a:t>
            </a:r>
            <a:r>
              <a:rPr lang="en-US" dirty="0" err="1"/>
              <a:t>quello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ci </a:t>
            </a:r>
            <a:r>
              <a:rPr lang="en-US" dirty="0" err="1"/>
              <a:t>aspettiamo</a:t>
            </a:r>
            <a:r>
              <a:rPr lang="en-US" dirty="0"/>
              <a:t> </a:t>
            </a:r>
            <a:r>
              <a:rPr lang="en-US" dirty="0" err="1"/>
              <a:t>dagli</a:t>
            </a:r>
            <a:r>
              <a:rPr lang="en-US" dirty="0"/>
              <a:t> </a:t>
            </a:r>
            <a:r>
              <a:rPr lang="en-US" dirty="0" err="1"/>
              <a:t>altri</a:t>
            </a:r>
            <a:endParaRPr lang="en-US" dirty="0"/>
          </a:p>
          <a:p>
            <a:endParaRPr lang="en-US" dirty="0"/>
          </a:p>
          <a:p>
            <a:r>
              <a:rPr lang="it-IT" dirty="0"/>
              <a:t>Ma addirittura creano quello che ci aspettiamo….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Profezie che si </a:t>
            </a:r>
            <a:r>
              <a:rPr lang="it-IT" dirty="0" err="1"/>
              <a:t>autoavverano</a:t>
            </a:r>
            <a:endParaRPr lang="it-IT" dirty="0"/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33563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Rosenthal &amp; Jacobson (1978)</a:t>
            </a:r>
          </a:p>
          <a:p>
            <a:endParaRPr lang="en-US" dirty="0"/>
          </a:p>
          <a:p>
            <a:r>
              <a:rPr lang="en-US" dirty="0" err="1"/>
              <a:t>Scuola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Distribuzione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test di </a:t>
            </a:r>
            <a:r>
              <a:rPr lang="en-US" dirty="0" err="1"/>
              <a:t>intelligenza</a:t>
            </a:r>
            <a:r>
              <a:rPr lang="en-US" dirty="0"/>
              <a:t>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alunni</a:t>
            </a:r>
            <a:endParaRPr lang="en-US" dirty="0"/>
          </a:p>
          <a:p>
            <a:endParaRPr lang="en-US" dirty="0"/>
          </a:p>
          <a:p>
            <a:r>
              <a:rPr lang="en-US" dirty="0"/>
              <a:t>Scoring: </a:t>
            </a:r>
            <a:r>
              <a:rPr lang="en-US" dirty="0" err="1"/>
              <a:t>estremamente</a:t>
            </a:r>
            <a:r>
              <a:rPr lang="en-US" dirty="0"/>
              <a:t> </a:t>
            </a:r>
            <a:r>
              <a:rPr lang="en-US" dirty="0" err="1"/>
              <a:t>intelligente</a:t>
            </a:r>
            <a:r>
              <a:rPr lang="en-US" dirty="0"/>
              <a:t> – </a:t>
            </a:r>
            <a:r>
              <a:rPr lang="en-US" dirty="0" err="1"/>
              <a:t>scarsamente</a:t>
            </a:r>
            <a:r>
              <a:rPr lang="en-US" dirty="0"/>
              <a:t> </a:t>
            </a:r>
            <a:r>
              <a:rPr lang="en-US" dirty="0" err="1"/>
              <a:t>intelligente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Comunicazione</a:t>
            </a:r>
            <a:r>
              <a:rPr lang="en-US" dirty="0"/>
              <a:t>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insegnanti</a:t>
            </a:r>
            <a:r>
              <a:rPr lang="en-US" dirty="0"/>
              <a:t> </a:t>
            </a:r>
            <a:r>
              <a:rPr lang="en-US" dirty="0" err="1"/>
              <a:t>dello</a:t>
            </a:r>
            <a:r>
              <a:rPr lang="en-US" dirty="0"/>
              <a:t> score</a:t>
            </a:r>
          </a:p>
        </p:txBody>
      </p:sp>
    </p:spTree>
    <p:extLst>
      <p:ext uri="{BB962C8B-B14F-4D97-AF65-F5344CB8AC3E}">
        <p14:creationId xmlns:p14="http://schemas.microsoft.com/office/powerpoint/2010/main" val="36212308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Rosenthal &amp; Jacobson (1978)</a:t>
            </a:r>
          </a:p>
          <a:p>
            <a:endParaRPr lang="en-US" dirty="0"/>
          </a:p>
          <a:p>
            <a:r>
              <a:rPr lang="en-US" dirty="0"/>
              <a:t>Lo scoring in </a:t>
            </a:r>
            <a:r>
              <a:rPr lang="en-US" dirty="0" err="1"/>
              <a:t>realtà</a:t>
            </a:r>
            <a:r>
              <a:rPr lang="en-US" dirty="0"/>
              <a:t> non era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r>
              <a:rPr lang="en-US" dirty="0" err="1"/>
              <a:t>eseguito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sperimentatori</a:t>
            </a:r>
            <a:r>
              <a:rPr lang="en-US" dirty="0"/>
              <a:t> </a:t>
            </a:r>
            <a:r>
              <a:rPr lang="en-US" dirty="0" err="1"/>
              <a:t>avevano</a:t>
            </a:r>
            <a:r>
              <a:rPr lang="en-US" dirty="0"/>
              <a:t> </a:t>
            </a:r>
            <a:r>
              <a:rPr lang="en-US" dirty="0" err="1"/>
              <a:t>attribuito</a:t>
            </a:r>
            <a:r>
              <a:rPr lang="en-US" dirty="0"/>
              <a:t> a </a:t>
            </a:r>
            <a:r>
              <a:rPr lang="en-US" dirty="0" err="1"/>
              <a:t>caso</a:t>
            </a:r>
            <a:r>
              <a:rPr lang="en-US" dirty="0"/>
              <a:t> I </a:t>
            </a:r>
            <a:r>
              <a:rPr lang="en-US" dirty="0" err="1"/>
              <a:t>punteggi</a:t>
            </a:r>
            <a:r>
              <a:rPr lang="en-US" dirty="0"/>
              <a:t> di </a:t>
            </a:r>
            <a:r>
              <a:rPr lang="en-US" dirty="0" err="1"/>
              <a:t>intelligenza</a:t>
            </a:r>
            <a:r>
              <a:rPr lang="en-US" dirty="0"/>
              <a:t> </a:t>
            </a:r>
            <a:r>
              <a:rPr lang="en-US" dirty="0" err="1"/>
              <a:t>agli</a:t>
            </a:r>
            <a:r>
              <a:rPr lang="en-US" dirty="0"/>
              <a:t> </a:t>
            </a:r>
            <a:r>
              <a:rPr lang="en-US" dirty="0" err="1"/>
              <a:t>alunni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2587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Rosenthal &amp; Jacobson (1978)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Alla</a:t>
            </a:r>
            <a:r>
              <a:rPr lang="en-US" dirty="0"/>
              <a:t> fine </a:t>
            </a:r>
            <a:r>
              <a:rPr lang="en-US" dirty="0" err="1"/>
              <a:t>dell’anno</a:t>
            </a:r>
            <a:r>
              <a:rPr lang="en-US" dirty="0"/>
              <a:t>,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studenti</a:t>
            </a:r>
            <a:r>
              <a:rPr lang="en-US" dirty="0"/>
              <a:t> </a:t>
            </a:r>
            <a:r>
              <a:rPr lang="en-US" dirty="0" err="1"/>
              <a:t>definiti</a:t>
            </a:r>
            <a:r>
              <a:rPr lang="en-US" dirty="0"/>
              <a:t> (a </a:t>
            </a:r>
            <a:r>
              <a:rPr lang="en-US" dirty="0" err="1"/>
              <a:t>caso</a:t>
            </a:r>
            <a:r>
              <a:rPr lang="en-US" dirty="0"/>
              <a:t>) ‘</a:t>
            </a:r>
            <a:r>
              <a:rPr lang="en-US" dirty="0" err="1"/>
              <a:t>intelligenti</a:t>
            </a:r>
            <a:r>
              <a:rPr lang="en-US" dirty="0"/>
              <a:t>’ </a:t>
            </a:r>
            <a:r>
              <a:rPr lang="en-US" dirty="0" err="1"/>
              <a:t>avevano</a:t>
            </a:r>
            <a:r>
              <a:rPr lang="en-US" dirty="0"/>
              <a:t> </a:t>
            </a:r>
            <a:r>
              <a:rPr lang="en-US" dirty="0" err="1"/>
              <a:t>ricevuto</a:t>
            </a:r>
            <a:r>
              <a:rPr lang="en-US" dirty="0"/>
              <a:t> </a:t>
            </a:r>
            <a:r>
              <a:rPr lang="en-US" dirty="0" err="1"/>
              <a:t>voti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alti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75385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Rosenthal &amp; Jacobson (1978)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Monitorano</a:t>
            </a:r>
            <a:r>
              <a:rPr lang="en-US" dirty="0"/>
              <a:t> e </a:t>
            </a:r>
            <a:r>
              <a:rPr lang="en-US" dirty="0" err="1"/>
              <a:t>filmano</a:t>
            </a:r>
            <a:r>
              <a:rPr lang="en-US" dirty="0"/>
              <a:t> le </a:t>
            </a:r>
            <a:r>
              <a:rPr lang="en-US" dirty="0" err="1"/>
              <a:t>interazioni</a:t>
            </a:r>
            <a:r>
              <a:rPr lang="en-US" dirty="0"/>
              <a:t> </a:t>
            </a:r>
            <a:r>
              <a:rPr lang="en-US" dirty="0" err="1"/>
              <a:t>insegnanti-alunni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Maggiore </a:t>
            </a:r>
            <a:r>
              <a:rPr lang="en-US" dirty="0" err="1"/>
              <a:t>attenzione</a:t>
            </a:r>
            <a:endParaRPr lang="en-US" dirty="0"/>
          </a:p>
          <a:p>
            <a:pPr lvl="1"/>
            <a:r>
              <a:rPr lang="en-US" dirty="0" err="1"/>
              <a:t>Incoraggiano</a:t>
            </a:r>
            <a:r>
              <a:rPr lang="en-US" dirty="0"/>
              <a:t> </a:t>
            </a:r>
            <a:r>
              <a:rPr lang="en-US" dirty="0" err="1"/>
              <a:t>creando</a:t>
            </a:r>
            <a:r>
              <a:rPr lang="en-US" dirty="0"/>
              <a:t> </a:t>
            </a:r>
            <a:r>
              <a:rPr lang="en-US" dirty="0" err="1"/>
              <a:t>contesti</a:t>
            </a:r>
            <a:r>
              <a:rPr lang="en-US" dirty="0"/>
              <a:t> a </a:t>
            </a:r>
            <a:r>
              <a:rPr lang="en-US" dirty="0" err="1"/>
              <a:t>loro</a:t>
            </a:r>
            <a:r>
              <a:rPr lang="en-US" dirty="0"/>
              <a:t> </a:t>
            </a:r>
            <a:r>
              <a:rPr lang="en-US" dirty="0" err="1"/>
              <a:t>favorevoli</a:t>
            </a:r>
            <a:endParaRPr lang="en-US" dirty="0"/>
          </a:p>
          <a:p>
            <a:pPr lvl="1"/>
            <a:r>
              <a:rPr lang="en-US" dirty="0" err="1"/>
              <a:t>Assegnano</a:t>
            </a:r>
            <a:r>
              <a:rPr lang="en-US" dirty="0"/>
              <a:t> </a:t>
            </a:r>
            <a:r>
              <a:rPr lang="en-US" dirty="0" err="1"/>
              <a:t>ruoli</a:t>
            </a:r>
            <a:r>
              <a:rPr lang="en-US" dirty="0"/>
              <a:t> 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stimolanti</a:t>
            </a:r>
            <a:r>
              <a:rPr lang="en-US" dirty="0"/>
              <a:t> e </a:t>
            </a:r>
            <a:r>
              <a:rPr lang="en-US" dirty="0" err="1"/>
              <a:t>forniscono</a:t>
            </a:r>
            <a:r>
              <a:rPr lang="en-US" dirty="0"/>
              <a:t> feedback </a:t>
            </a:r>
            <a:r>
              <a:rPr lang="en-US" dirty="0" err="1"/>
              <a:t>positivi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0393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Profezie che si auto-avverano</a:t>
            </a:r>
          </a:p>
          <a:p>
            <a:endParaRPr lang="it-IT" dirty="0"/>
          </a:p>
          <a:p>
            <a:r>
              <a:rPr lang="it-IT" dirty="0"/>
              <a:t>Il processo mediante cui le aspettative che una persona nutre nei confronti di un’altra diventano realtà in quanto sollecitano comportamenti in grado di confermarle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90743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Creiamo</a:t>
            </a:r>
            <a:r>
              <a:rPr lang="en-US" dirty="0"/>
              <a:t> </a:t>
            </a:r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indizi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Profezie che si auto-avverano</a:t>
            </a:r>
          </a:p>
          <a:p>
            <a:endParaRPr lang="it-IT" dirty="0"/>
          </a:p>
          <a:p>
            <a:r>
              <a:rPr lang="it-IT" dirty="0"/>
              <a:t>Si riduce la possibilità che le profezie si auto-avverino se…</a:t>
            </a:r>
          </a:p>
          <a:p>
            <a:endParaRPr lang="it-IT" dirty="0"/>
          </a:p>
          <a:p>
            <a:r>
              <a:rPr lang="it-IT" dirty="0"/>
              <a:t>Siamo consapevoli del processo. Se sappiamo che l’altro ha delle aspettative inadeguate, è possibile disattenderle</a:t>
            </a:r>
          </a:p>
          <a:p>
            <a:r>
              <a:rPr lang="it-IT" dirty="0"/>
              <a:t>Se vogliamo trasmettere delle impressioni accurate</a:t>
            </a:r>
          </a:p>
          <a:p>
            <a:endParaRPr lang="it-IT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584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Pensando all’idea che ti sei fatto di Linda</a:t>
            </a:r>
          </a:p>
          <a:p>
            <a:endParaRPr lang="it-IT" dirty="0"/>
          </a:p>
          <a:p>
            <a:r>
              <a:rPr lang="it-IT" dirty="0"/>
              <a:t>È più probabile che</a:t>
            </a:r>
            <a:r>
              <a:rPr lang="mr-IN" dirty="0"/>
              <a:t>…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3941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Non solo ci </a:t>
            </a:r>
            <a:r>
              <a:rPr lang="en-US" dirty="0" err="1"/>
              <a:t>formiamo</a:t>
            </a:r>
            <a:r>
              <a:rPr lang="en-US" dirty="0"/>
              <a:t> </a:t>
            </a:r>
            <a:r>
              <a:rPr lang="en-US" dirty="0" err="1"/>
              <a:t>un’idea</a:t>
            </a:r>
            <a:r>
              <a:rPr lang="en-US" dirty="0"/>
              <a:t> </a:t>
            </a:r>
            <a:r>
              <a:rPr lang="en-US" dirty="0" err="1"/>
              <a:t>sulle</a:t>
            </a:r>
            <a:r>
              <a:rPr lang="en-US" dirty="0"/>
              <a:t> </a:t>
            </a:r>
            <a:r>
              <a:rPr lang="en-US" dirty="0" err="1"/>
              <a:t>persone</a:t>
            </a:r>
            <a:endParaRPr lang="en-US" dirty="0"/>
          </a:p>
          <a:p>
            <a:endParaRPr lang="en-US" dirty="0"/>
          </a:p>
          <a:p>
            <a:r>
              <a:rPr lang="en-US" dirty="0"/>
              <a:t>Ma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gruppi</a:t>
            </a:r>
            <a:r>
              <a:rPr lang="en-US" dirty="0"/>
              <a:t> di </a:t>
            </a:r>
            <a:r>
              <a:rPr lang="en-US" dirty="0" err="1"/>
              <a:t>persone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85948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Non </a:t>
            </a:r>
            <a:r>
              <a:rPr lang="en-US" dirty="0" err="1"/>
              <a:t>sempre</a:t>
            </a:r>
            <a:r>
              <a:rPr lang="en-US" dirty="0"/>
              <a:t> I </a:t>
            </a:r>
            <a:r>
              <a:rPr lang="en-US" dirty="0" err="1"/>
              <a:t>processi</a:t>
            </a:r>
            <a:r>
              <a:rPr lang="en-US" dirty="0"/>
              <a:t> di </a:t>
            </a:r>
            <a:r>
              <a:rPr lang="en-US" dirty="0" err="1"/>
              <a:t>elaborazione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/>
              <a:t>informazioni</a:t>
            </a:r>
            <a:r>
              <a:rPr lang="en-US" dirty="0"/>
              <a:t> legate </a:t>
            </a:r>
            <a:r>
              <a:rPr lang="en-US" dirty="0" err="1"/>
              <a:t>alle</a:t>
            </a:r>
            <a:r>
              <a:rPr lang="en-US" dirty="0"/>
              <a:t> </a:t>
            </a:r>
            <a:r>
              <a:rPr lang="en-US" dirty="0" err="1"/>
              <a:t>persone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I </a:t>
            </a:r>
            <a:r>
              <a:rPr lang="en-US" dirty="0" err="1"/>
              <a:t>medesimi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impieghiamo</a:t>
            </a:r>
            <a:r>
              <a:rPr lang="en-US" dirty="0"/>
              <a:t> </a:t>
            </a:r>
            <a:r>
              <a:rPr lang="en-US" dirty="0" err="1"/>
              <a:t>quando</a:t>
            </a:r>
            <a:r>
              <a:rPr lang="en-US" dirty="0"/>
              <a:t> </a:t>
            </a:r>
            <a:r>
              <a:rPr lang="en-US" dirty="0" err="1"/>
              <a:t>dobbiamo</a:t>
            </a:r>
            <a:r>
              <a:rPr lang="en-US" dirty="0"/>
              <a:t> </a:t>
            </a:r>
            <a:r>
              <a:rPr lang="en-US" dirty="0" err="1"/>
              <a:t>formarci</a:t>
            </a:r>
            <a:r>
              <a:rPr lang="en-US" dirty="0"/>
              <a:t> </a:t>
            </a:r>
            <a:r>
              <a:rPr lang="en-US" dirty="0" err="1"/>
              <a:t>un’idea</a:t>
            </a:r>
            <a:r>
              <a:rPr lang="en-US" dirty="0"/>
              <a:t> </a:t>
            </a:r>
            <a:r>
              <a:rPr lang="en-US" dirty="0" err="1"/>
              <a:t>rispetto</a:t>
            </a:r>
            <a:r>
              <a:rPr lang="en-US" dirty="0"/>
              <a:t> ad un </a:t>
            </a:r>
            <a:r>
              <a:rPr lang="en-US" dirty="0" err="1"/>
              <a:t>gruppo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(person positivity bias)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781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Hamilton &amp; Gifford 1976,</a:t>
            </a:r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partecipanti</a:t>
            </a:r>
            <a:r>
              <a:rPr lang="en-US" dirty="0"/>
              <a:t> </a:t>
            </a:r>
            <a:r>
              <a:rPr lang="en-US" dirty="0" err="1"/>
              <a:t>legono</a:t>
            </a:r>
            <a:r>
              <a:rPr lang="en-US" dirty="0"/>
              <a:t> 39 </a:t>
            </a:r>
            <a:r>
              <a:rPr lang="en-US" dirty="0" err="1"/>
              <a:t>frasi</a:t>
            </a:r>
            <a:endParaRPr lang="en-US" dirty="0"/>
          </a:p>
          <a:p>
            <a:endParaRPr lang="en-US" dirty="0"/>
          </a:p>
          <a:p>
            <a:r>
              <a:rPr lang="en-US" dirty="0"/>
              <a:t>Le </a:t>
            </a:r>
            <a:r>
              <a:rPr lang="en-US" dirty="0" err="1"/>
              <a:t>frasi</a:t>
            </a:r>
            <a:r>
              <a:rPr lang="en-US" dirty="0"/>
              <a:t> </a:t>
            </a:r>
            <a:r>
              <a:rPr lang="en-US" dirty="0" err="1"/>
              <a:t>descrivono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messi</a:t>
            </a:r>
            <a:r>
              <a:rPr lang="en-US" dirty="0"/>
              <a:t> in </a:t>
            </a:r>
            <a:r>
              <a:rPr lang="en-US" dirty="0" err="1"/>
              <a:t>atto</a:t>
            </a:r>
            <a:r>
              <a:rPr lang="en-US" dirty="0"/>
              <a:t> da </a:t>
            </a:r>
            <a:r>
              <a:rPr lang="en-US" dirty="0" err="1"/>
              <a:t>una</a:t>
            </a:r>
            <a:r>
              <a:rPr lang="en-US" dirty="0"/>
              <a:t> persona</a:t>
            </a:r>
          </a:p>
          <a:p>
            <a:endParaRPr lang="en-US" dirty="0"/>
          </a:p>
          <a:p>
            <a:r>
              <a:rPr lang="en-US" dirty="0" err="1"/>
              <a:t>Ciascuna</a:t>
            </a:r>
            <a:r>
              <a:rPr lang="en-US" dirty="0"/>
              <a:t> persona </a:t>
            </a:r>
            <a:r>
              <a:rPr lang="en-US" dirty="0" err="1"/>
              <a:t>può</a:t>
            </a:r>
            <a:r>
              <a:rPr lang="en-US" dirty="0"/>
              <a:t> </a:t>
            </a:r>
            <a:r>
              <a:rPr lang="en-US" dirty="0" err="1"/>
              <a:t>appartenere</a:t>
            </a:r>
            <a:r>
              <a:rPr lang="en-US" dirty="0"/>
              <a:t> o al </a:t>
            </a:r>
            <a:r>
              <a:rPr lang="en-US" dirty="0" err="1"/>
              <a:t>gruppo</a:t>
            </a:r>
            <a:r>
              <a:rPr lang="en-US" dirty="0"/>
              <a:t> A o al </a:t>
            </a:r>
            <a:r>
              <a:rPr lang="en-US" dirty="0" err="1"/>
              <a:t>gruppo</a:t>
            </a:r>
            <a:r>
              <a:rPr lang="en-US" dirty="0"/>
              <a:t>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0363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Hamilton &amp; Gifford 1976,</a:t>
            </a:r>
          </a:p>
          <a:p>
            <a:r>
              <a:rPr lang="en-US" dirty="0" err="1"/>
              <a:t>Gruppo</a:t>
            </a:r>
            <a:r>
              <a:rPr lang="en-US" dirty="0"/>
              <a:t> A 27 </a:t>
            </a:r>
          </a:p>
          <a:p>
            <a:r>
              <a:rPr lang="en-US" dirty="0" err="1"/>
              <a:t>Gruppo</a:t>
            </a:r>
            <a:r>
              <a:rPr lang="en-US" dirty="0"/>
              <a:t> B 12</a:t>
            </a:r>
          </a:p>
          <a:p>
            <a:r>
              <a:rPr lang="en-US" dirty="0" err="1"/>
              <a:t>Positivi</a:t>
            </a:r>
            <a:r>
              <a:rPr lang="en-US" dirty="0"/>
              <a:t> 26</a:t>
            </a:r>
          </a:p>
          <a:p>
            <a:r>
              <a:rPr lang="en-US" dirty="0" err="1"/>
              <a:t>Negativi</a:t>
            </a:r>
            <a:r>
              <a:rPr lang="en-US" dirty="0"/>
              <a:t> 13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2024951"/>
              </p:ext>
            </p:extLst>
          </p:nvPr>
        </p:nvGraphicFramePr>
        <p:xfrm>
          <a:off x="1524000" y="4236516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Gruppo</a:t>
                      </a:r>
                      <a:r>
                        <a:rPr lang="en-US" dirty="0"/>
                        <a:t> 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Gruppo</a:t>
                      </a:r>
                      <a:r>
                        <a:rPr lang="en-US" dirty="0"/>
                        <a:t> 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positivi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negativi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4777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Hamilton &amp; Gifford 1976,</a:t>
            </a:r>
          </a:p>
          <a:p>
            <a:endParaRPr lang="en-US" dirty="0"/>
          </a:p>
          <a:p>
            <a:r>
              <a:rPr lang="en-US" dirty="0" err="1"/>
              <a:t>Leggevano</a:t>
            </a:r>
            <a:r>
              <a:rPr lang="en-US" dirty="0"/>
              <a:t> I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messi</a:t>
            </a:r>
            <a:r>
              <a:rPr lang="en-US" dirty="0"/>
              <a:t> in </a:t>
            </a:r>
            <a:r>
              <a:rPr lang="en-US" dirty="0" err="1"/>
              <a:t>atto</a:t>
            </a:r>
            <a:r>
              <a:rPr lang="en-US" dirty="0"/>
              <a:t> da </a:t>
            </a:r>
            <a:r>
              <a:rPr lang="en-US" dirty="0" err="1"/>
              <a:t>ciascun</a:t>
            </a:r>
            <a:r>
              <a:rPr lang="en-US" dirty="0"/>
              <a:t> </a:t>
            </a:r>
            <a:r>
              <a:rPr lang="en-US" dirty="0" err="1"/>
              <a:t>membro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6119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Hamilton &amp; Gifford 1976,</a:t>
            </a:r>
          </a:p>
          <a:p>
            <a:endParaRPr lang="en-US" dirty="0"/>
          </a:p>
          <a:p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Leggevano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I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comportamenti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messi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in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atto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da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ciascun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membro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endParaRPr lang="en-US" dirty="0"/>
          </a:p>
          <a:p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averli</a:t>
            </a:r>
            <a:r>
              <a:rPr lang="en-US" dirty="0"/>
              <a:t> </a:t>
            </a:r>
            <a:r>
              <a:rPr lang="en-US" dirty="0" err="1"/>
              <a:t>letti</a:t>
            </a:r>
            <a:r>
              <a:rPr lang="en-US" dirty="0"/>
              <a:t>, </a:t>
            </a:r>
            <a:r>
              <a:rPr lang="en-US" dirty="0" err="1"/>
              <a:t>dovevano</a:t>
            </a:r>
            <a:r>
              <a:rPr lang="en-US" dirty="0"/>
              <a:t> </a:t>
            </a:r>
            <a:r>
              <a:rPr lang="en-US" dirty="0" err="1"/>
              <a:t>valutare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gruppo</a:t>
            </a:r>
            <a:r>
              <a:rPr lang="en-US" dirty="0"/>
              <a:t> A e B </a:t>
            </a:r>
            <a:r>
              <a:rPr lang="en-US" dirty="0" err="1"/>
              <a:t>rispetto</a:t>
            </a:r>
            <a:r>
              <a:rPr lang="en-US" dirty="0"/>
              <a:t> a due item (</a:t>
            </a:r>
            <a:r>
              <a:rPr lang="en-US" dirty="0" err="1"/>
              <a:t>positivo</a:t>
            </a:r>
            <a:r>
              <a:rPr lang="en-US" dirty="0"/>
              <a:t> 1-7; </a:t>
            </a:r>
            <a:r>
              <a:rPr lang="en-US" dirty="0" err="1"/>
              <a:t>negativo</a:t>
            </a:r>
            <a:r>
              <a:rPr lang="en-US" dirty="0"/>
              <a:t> 1-7)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095550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Hamilton &amp; Gifford 1976,</a:t>
            </a:r>
          </a:p>
          <a:p>
            <a:endParaRPr lang="en-US" dirty="0"/>
          </a:p>
          <a:p>
            <a:r>
              <a:rPr lang="en-US" dirty="0" err="1"/>
              <a:t>Leggevano</a:t>
            </a:r>
            <a:r>
              <a:rPr lang="en-US" dirty="0"/>
              <a:t> I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messi</a:t>
            </a:r>
            <a:r>
              <a:rPr lang="en-US" dirty="0"/>
              <a:t> in </a:t>
            </a:r>
            <a:r>
              <a:rPr lang="en-US" dirty="0" err="1"/>
              <a:t>atto</a:t>
            </a:r>
            <a:r>
              <a:rPr lang="en-US" dirty="0"/>
              <a:t> da </a:t>
            </a:r>
            <a:r>
              <a:rPr lang="en-US" dirty="0" err="1">
                <a:solidFill>
                  <a:srgbClr val="A6A6A6"/>
                </a:solidFill>
              </a:rPr>
              <a:t>ciascun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membro</a:t>
            </a:r>
            <a:endParaRPr lang="en-US" dirty="0">
              <a:solidFill>
                <a:srgbClr val="A6A6A6"/>
              </a:solidFill>
            </a:endParaRPr>
          </a:p>
          <a:p>
            <a:endParaRPr lang="en-US" dirty="0">
              <a:solidFill>
                <a:srgbClr val="A6A6A6"/>
              </a:solidFill>
            </a:endParaRPr>
          </a:p>
          <a:p>
            <a:r>
              <a:rPr lang="en-US" dirty="0" err="1">
                <a:solidFill>
                  <a:srgbClr val="A6A6A6"/>
                </a:solidFill>
              </a:rPr>
              <a:t>Dopo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averli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letti</a:t>
            </a:r>
            <a:r>
              <a:rPr lang="en-US" dirty="0">
                <a:solidFill>
                  <a:srgbClr val="A6A6A6"/>
                </a:solidFill>
              </a:rPr>
              <a:t>, </a:t>
            </a:r>
            <a:r>
              <a:rPr lang="en-US" dirty="0" err="1">
                <a:solidFill>
                  <a:srgbClr val="A6A6A6"/>
                </a:solidFill>
              </a:rPr>
              <a:t>dovevano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valutare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il</a:t>
            </a:r>
            <a:r>
              <a:rPr lang="en-US" dirty="0">
                <a:solidFill>
                  <a:srgbClr val="A6A6A6"/>
                </a:solidFill>
              </a:rPr>
              <a:t> </a:t>
            </a:r>
            <a:r>
              <a:rPr lang="en-US" dirty="0" err="1">
                <a:solidFill>
                  <a:srgbClr val="A6A6A6"/>
                </a:solidFill>
              </a:rPr>
              <a:t>gruppo</a:t>
            </a:r>
            <a:r>
              <a:rPr lang="en-US" dirty="0">
                <a:solidFill>
                  <a:srgbClr val="A6A6A6"/>
                </a:solidFill>
              </a:rPr>
              <a:t> A e B </a:t>
            </a:r>
            <a:r>
              <a:rPr lang="en-US" dirty="0" err="1">
                <a:solidFill>
                  <a:srgbClr val="A6A6A6"/>
                </a:solidFill>
              </a:rPr>
              <a:t>rispetto</a:t>
            </a:r>
            <a:r>
              <a:rPr lang="en-US" dirty="0">
                <a:solidFill>
                  <a:srgbClr val="A6A6A6"/>
                </a:solidFill>
              </a:rPr>
              <a:t> a due item (</a:t>
            </a:r>
            <a:r>
              <a:rPr lang="en-US" dirty="0" err="1">
                <a:solidFill>
                  <a:srgbClr val="A6A6A6"/>
                </a:solidFill>
              </a:rPr>
              <a:t>positivo</a:t>
            </a:r>
            <a:r>
              <a:rPr lang="en-US" dirty="0">
                <a:solidFill>
                  <a:srgbClr val="A6A6A6"/>
                </a:solidFill>
              </a:rPr>
              <a:t> 1-7; </a:t>
            </a:r>
            <a:r>
              <a:rPr lang="en-US" dirty="0" err="1">
                <a:solidFill>
                  <a:srgbClr val="A6A6A6"/>
                </a:solidFill>
              </a:rPr>
              <a:t>negativo</a:t>
            </a:r>
            <a:r>
              <a:rPr lang="en-US" dirty="0">
                <a:solidFill>
                  <a:srgbClr val="A6A6A6"/>
                </a:solidFill>
              </a:rPr>
              <a:t> 1-7)</a:t>
            </a:r>
          </a:p>
          <a:p>
            <a:endParaRPr lang="en-US" dirty="0">
              <a:solidFill>
                <a:srgbClr val="A6A6A6"/>
              </a:solidFill>
            </a:endParaRPr>
          </a:p>
          <a:p>
            <a:r>
              <a:rPr lang="en-US" dirty="0" err="1"/>
              <a:t>Dopo</a:t>
            </a:r>
            <a:r>
              <a:rPr lang="en-US" dirty="0"/>
              <a:t> </a:t>
            </a:r>
            <a:r>
              <a:rPr lang="en-US" dirty="0" err="1"/>
              <a:t>averli</a:t>
            </a:r>
            <a:r>
              <a:rPr lang="en-US" dirty="0"/>
              <a:t> </a:t>
            </a:r>
            <a:r>
              <a:rPr lang="en-US" dirty="0" err="1"/>
              <a:t>valutati</a:t>
            </a:r>
            <a:r>
              <a:rPr lang="en-US" dirty="0"/>
              <a:t>, </a:t>
            </a:r>
            <a:r>
              <a:rPr lang="en-US" dirty="0" err="1"/>
              <a:t>dovevano</a:t>
            </a:r>
            <a:r>
              <a:rPr lang="en-US" dirty="0"/>
              <a:t> </a:t>
            </a:r>
            <a:r>
              <a:rPr lang="en-US" dirty="0" err="1"/>
              <a:t>stimare</a:t>
            </a:r>
            <a:r>
              <a:rPr lang="en-US" dirty="0"/>
              <a:t> </a:t>
            </a:r>
            <a:r>
              <a:rPr lang="en-US" dirty="0" err="1"/>
              <a:t>quanti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postivi</a:t>
            </a:r>
            <a:r>
              <a:rPr lang="en-US" dirty="0"/>
              <a:t> e </a:t>
            </a:r>
            <a:r>
              <a:rPr lang="en-US" dirty="0" err="1"/>
              <a:t>quanti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 </a:t>
            </a:r>
            <a:r>
              <a:rPr lang="en-US" dirty="0" err="1"/>
              <a:t>erano</a:t>
            </a:r>
            <a:r>
              <a:rPr lang="en-US" dirty="0"/>
              <a:t> </a:t>
            </a:r>
            <a:r>
              <a:rPr lang="en-US" dirty="0" err="1"/>
              <a:t>stati</a:t>
            </a:r>
            <a:r>
              <a:rPr lang="en-US" dirty="0"/>
              <a:t> </a:t>
            </a:r>
            <a:r>
              <a:rPr lang="en-US" dirty="0" err="1"/>
              <a:t>messi</a:t>
            </a:r>
            <a:r>
              <a:rPr lang="en-US" dirty="0"/>
              <a:t> in </a:t>
            </a:r>
            <a:r>
              <a:rPr lang="en-US" dirty="0" err="1"/>
              <a:t>atto</a:t>
            </a:r>
            <a:r>
              <a:rPr lang="en-US" dirty="0"/>
              <a:t> </a:t>
            </a:r>
            <a:r>
              <a:rPr lang="en-US" dirty="0" err="1"/>
              <a:t>dai</a:t>
            </a:r>
            <a:r>
              <a:rPr lang="en-US" dirty="0"/>
              <a:t> </a:t>
            </a:r>
            <a:r>
              <a:rPr lang="en-US" dirty="0" err="1"/>
              <a:t>membri</a:t>
            </a:r>
            <a:r>
              <a:rPr lang="en-US" dirty="0"/>
              <a:t> del </a:t>
            </a:r>
            <a:r>
              <a:rPr lang="en-US" dirty="0" err="1"/>
              <a:t>gruppo</a:t>
            </a:r>
            <a:r>
              <a:rPr lang="en-US" dirty="0"/>
              <a:t> A e del </a:t>
            </a:r>
            <a:r>
              <a:rPr lang="en-US" dirty="0" err="1"/>
              <a:t>gruppo</a:t>
            </a:r>
            <a:r>
              <a:rPr lang="en-US" dirty="0"/>
              <a:t> B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98628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Hamilton &amp; Gifford 1976,</a:t>
            </a:r>
          </a:p>
          <a:p>
            <a:endParaRPr lang="en-US" dirty="0"/>
          </a:p>
          <a:p>
            <a:r>
              <a:rPr lang="en-US" dirty="0"/>
              <a:t>A </a:t>
            </a:r>
            <a:r>
              <a:rPr lang="en-US" dirty="0" err="1"/>
              <a:t>veniva</a:t>
            </a:r>
            <a:r>
              <a:rPr lang="en-US" dirty="0"/>
              <a:t> </a:t>
            </a:r>
            <a:r>
              <a:rPr lang="en-US" dirty="0" err="1"/>
              <a:t>valutato</a:t>
            </a:r>
            <a:r>
              <a:rPr lang="en-US" dirty="0"/>
              <a:t> ‘</a:t>
            </a:r>
            <a:r>
              <a:rPr lang="en-US" dirty="0" err="1"/>
              <a:t>più</a:t>
            </a:r>
            <a:r>
              <a:rPr lang="en-US" dirty="0"/>
              <a:t> </a:t>
            </a:r>
            <a:r>
              <a:rPr lang="en-US" dirty="0" err="1"/>
              <a:t>positivamente</a:t>
            </a:r>
            <a:r>
              <a:rPr lang="en-US" dirty="0"/>
              <a:t>’ di B</a:t>
            </a:r>
          </a:p>
          <a:p>
            <a:endParaRPr lang="en-US" dirty="0"/>
          </a:p>
          <a:p>
            <a:r>
              <a:rPr lang="en-US" dirty="0" err="1"/>
              <a:t>Sovrastima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 di 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3293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Correlazione</a:t>
            </a:r>
            <a:r>
              <a:rPr lang="en-US" dirty="0"/>
              <a:t> </a:t>
            </a:r>
            <a:r>
              <a:rPr lang="en-US" dirty="0" err="1"/>
              <a:t>illusoria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Sovrastima</a:t>
            </a:r>
            <a:r>
              <a:rPr lang="en-US" dirty="0"/>
              <a:t> </a:t>
            </a:r>
            <a:r>
              <a:rPr lang="en-US" dirty="0" err="1"/>
              <a:t>dell’associazione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due </a:t>
            </a:r>
            <a:r>
              <a:rPr lang="en-US" dirty="0" err="1"/>
              <a:t>variabile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in </a:t>
            </a:r>
            <a:r>
              <a:rPr lang="en-US" dirty="0" err="1"/>
              <a:t>realtà</a:t>
            </a:r>
            <a:r>
              <a:rPr lang="en-US" dirty="0"/>
              <a:t> non </a:t>
            </a:r>
            <a:r>
              <a:rPr lang="en-US" dirty="0" err="1"/>
              <a:t>sono</a:t>
            </a:r>
            <a:r>
              <a:rPr lang="en-US" dirty="0"/>
              <a:t> correlate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05195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Correlazione</a:t>
            </a:r>
            <a:r>
              <a:rPr lang="en-US" dirty="0"/>
              <a:t> </a:t>
            </a:r>
            <a:r>
              <a:rPr lang="en-US" dirty="0" err="1"/>
              <a:t>illusoria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/>
              <a:t>Quando</a:t>
            </a:r>
            <a:r>
              <a:rPr lang="en-US" dirty="0"/>
              <a:t> due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entrambi</a:t>
            </a:r>
            <a:r>
              <a:rPr lang="en-US" dirty="0"/>
              <a:t> </a:t>
            </a:r>
            <a:r>
              <a:rPr lang="en-US" i="1" dirty="0" err="1"/>
              <a:t>infrequenti</a:t>
            </a:r>
            <a:r>
              <a:rPr lang="en-US" dirty="0"/>
              <a:t>, la co-</a:t>
            </a:r>
            <a:r>
              <a:rPr lang="en-US" dirty="0" err="1"/>
              <a:t>occorenza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due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saliente</a:t>
            </a:r>
            <a:r>
              <a:rPr lang="en-US" dirty="0"/>
              <a:t> e </a:t>
            </a:r>
            <a:r>
              <a:rPr lang="en-US" dirty="0" err="1"/>
              <a:t>perceptia</a:t>
            </a:r>
            <a:r>
              <a:rPr lang="en-US" dirty="0"/>
              <a:t> come </a:t>
            </a:r>
            <a:r>
              <a:rPr lang="en-US" dirty="0" err="1"/>
              <a:t>un’unità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052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BFBFBF"/>
                </a:solidFill>
              </a:rPr>
              <a:t>Pensando all’idea che ti sei fatto di Linda</a:t>
            </a:r>
          </a:p>
          <a:p>
            <a:endParaRPr lang="it-IT" dirty="0">
              <a:solidFill>
                <a:srgbClr val="BFBFBF"/>
              </a:solidFill>
            </a:endParaRPr>
          </a:p>
          <a:p>
            <a:r>
              <a:rPr lang="it-IT" dirty="0">
                <a:solidFill>
                  <a:srgbClr val="BFBFBF"/>
                </a:solidFill>
              </a:rPr>
              <a:t>È più probabile che</a:t>
            </a:r>
            <a:r>
              <a:rPr lang="mr-IN" dirty="0">
                <a:solidFill>
                  <a:srgbClr val="BFBFBF"/>
                </a:solidFill>
              </a:rPr>
              <a:t>…</a:t>
            </a:r>
            <a:endParaRPr lang="it-IT" dirty="0">
              <a:solidFill>
                <a:srgbClr val="BFBFBF"/>
              </a:solidFill>
            </a:endParaRPr>
          </a:p>
          <a:p>
            <a:endParaRPr lang="it-IT" dirty="0"/>
          </a:p>
          <a:p>
            <a:r>
              <a:rPr lang="it-IT" dirty="0"/>
              <a:t>A) Linda lavori in banca</a:t>
            </a:r>
          </a:p>
          <a:p>
            <a:endParaRPr lang="it-IT" dirty="0"/>
          </a:p>
          <a:p>
            <a:r>
              <a:rPr lang="it-IT" dirty="0"/>
              <a:t>B) Linda lavori in banca e sia attiva nel movimento dei diritti civili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53941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Correlazione</a:t>
            </a:r>
            <a:r>
              <a:rPr lang="en-US" dirty="0"/>
              <a:t> </a:t>
            </a:r>
            <a:r>
              <a:rPr lang="en-US" dirty="0" err="1"/>
              <a:t>illusoria</a:t>
            </a:r>
            <a:r>
              <a:rPr lang="en-US" dirty="0"/>
              <a:t>: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Frequenza</a:t>
            </a:r>
            <a:r>
              <a:rPr lang="en-US" dirty="0"/>
              <a:t>: </a:t>
            </a:r>
            <a:r>
              <a:rPr lang="en-US" dirty="0" err="1"/>
              <a:t>grandezza</a:t>
            </a:r>
            <a:r>
              <a:rPr lang="en-US" dirty="0"/>
              <a:t> </a:t>
            </a:r>
            <a:r>
              <a:rPr lang="en-US" i="1" dirty="0" err="1"/>
              <a:t>numerica</a:t>
            </a:r>
            <a:r>
              <a:rPr lang="en-US" dirty="0"/>
              <a:t> (</a:t>
            </a:r>
            <a:r>
              <a:rPr lang="en-US" dirty="0" err="1"/>
              <a:t>gruppi</a:t>
            </a:r>
            <a:r>
              <a:rPr lang="en-US" dirty="0"/>
              <a:t> </a:t>
            </a:r>
            <a:r>
              <a:rPr lang="en-US" dirty="0" err="1"/>
              <a:t>piccoli</a:t>
            </a:r>
            <a:r>
              <a:rPr lang="en-US" dirty="0"/>
              <a:t>)</a:t>
            </a:r>
          </a:p>
          <a:p>
            <a:r>
              <a:rPr lang="en-US" dirty="0" err="1"/>
              <a:t>Frequenza</a:t>
            </a:r>
            <a:r>
              <a:rPr lang="en-US" dirty="0"/>
              <a:t>: </a:t>
            </a:r>
            <a:r>
              <a:rPr lang="en-US" i="1" dirty="0" err="1"/>
              <a:t>tipologia</a:t>
            </a:r>
            <a:r>
              <a:rPr lang="en-US" dirty="0"/>
              <a:t> di </a:t>
            </a:r>
            <a:r>
              <a:rPr lang="en-US" dirty="0" err="1"/>
              <a:t>comportamenti</a:t>
            </a:r>
            <a:r>
              <a:rPr lang="en-US" dirty="0"/>
              <a:t> (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902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Pensate</a:t>
            </a:r>
            <a:r>
              <a:rPr lang="en-US" dirty="0"/>
              <a:t> a </a:t>
            </a:r>
            <a:r>
              <a:rPr lang="en-US" dirty="0" err="1"/>
              <a:t>gruppi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numericamente</a:t>
            </a:r>
            <a:r>
              <a:rPr lang="en-US" dirty="0"/>
              <a:t> </a:t>
            </a:r>
            <a:r>
              <a:rPr lang="en-US" dirty="0" err="1"/>
              <a:t>piccoli</a:t>
            </a:r>
            <a:r>
              <a:rPr lang="en-US" dirty="0"/>
              <a:t>…</a:t>
            </a:r>
          </a:p>
          <a:p>
            <a:endParaRPr lang="en-US" dirty="0"/>
          </a:p>
          <a:p>
            <a:r>
              <a:rPr lang="en-US" dirty="0" err="1"/>
              <a:t>Pensate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I </a:t>
            </a:r>
            <a:r>
              <a:rPr lang="en-US" dirty="0" err="1"/>
              <a:t>comportamenti</a:t>
            </a:r>
            <a:r>
              <a:rPr lang="en-US" dirty="0"/>
              <a:t> </a:t>
            </a:r>
            <a:r>
              <a:rPr lang="en-US" dirty="0" err="1"/>
              <a:t>negativi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spesso</a:t>
            </a:r>
            <a:r>
              <a:rPr lang="en-US" dirty="0"/>
              <a:t> </a:t>
            </a:r>
            <a:r>
              <a:rPr lang="en-US" dirty="0" err="1"/>
              <a:t>ugualmente</a:t>
            </a:r>
            <a:r>
              <a:rPr lang="en-US" dirty="0"/>
              <a:t> </a:t>
            </a:r>
            <a:r>
              <a:rPr lang="en-US" dirty="0" err="1"/>
              <a:t>distribuiti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gruppi</a:t>
            </a:r>
            <a:r>
              <a:rPr lang="en-US" dirty="0"/>
              <a:t> </a:t>
            </a:r>
            <a:r>
              <a:rPr lang="en-US" dirty="0" err="1"/>
              <a:t>maggioritari</a:t>
            </a:r>
            <a:r>
              <a:rPr lang="en-US" dirty="0"/>
              <a:t> e </a:t>
            </a:r>
            <a:r>
              <a:rPr lang="en-US" dirty="0" err="1"/>
              <a:t>minoritari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245091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Non solo I </a:t>
            </a:r>
            <a:r>
              <a:rPr lang="en-US" dirty="0" err="1"/>
              <a:t>fattori</a:t>
            </a:r>
            <a:r>
              <a:rPr lang="en-US" dirty="0"/>
              <a:t> </a:t>
            </a:r>
            <a:r>
              <a:rPr lang="en-US" dirty="0" err="1"/>
              <a:t>cognitivi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responsabili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correlazione</a:t>
            </a:r>
            <a:r>
              <a:rPr lang="en-US" dirty="0"/>
              <a:t> </a:t>
            </a:r>
            <a:r>
              <a:rPr lang="en-US" dirty="0" err="1"/>
              <a:t>illusoria</a:t>
            </a:r>
            <a:endParaRPr lang="en-US" dirty="0"/>
          </a:p>
          <a:p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fattori</a:t>
            </a:r>
            <a:r>
              <a:rPr lang="en-US" dirty="0"/>
              <a:t> </a:t>
            </a:r>
            <a:r>
              <a:rPr lang="en-US" dirty="0" err="1"/>
              <a:t>motivazioniali</a:t>
            </a:r>
            <a:r>
              <a:rPr lang="en-US" dirty="0"/>
              <a:t>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modulare</a:t>
            </a:r>
            <a:r>
              <a:rPr lang="en-US" dirty="0"/>
              <a:t> </a:t>
            </a:r>
            <a:r>
              <a:rPr lang="en-US" dirty="0" err="1"/>
              <a:t>l’entità</a:t>
            </a:r>
            <a:r>
              <a:rPr lang="en-US" dirty="0"/>
              <a:t> del bias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653534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Situazioni</a:t>
            </a:r>
            <a:r>
              <a:rPr lang="en-US" dirty="0"/>
              <a:t> di </a:t>
            </a:r>
            <a:r>
              <a:rPr lang="en-US" dirty="0" err="1"/>
              <a:t>incertezza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Gli</a:t>
            </a:r>
            <a:r>
              <a:rPr lang="en-US" dirty="0"/>
              <a:t> </a:t>
            </a:r>
            <a:r>
              <a:rPr lang="en-US" dirty="0" err="1"/>
              <a:t>esseri</a:t>
            </a:r>
            <a:r>
              <a:rPr lang="en-US" dirty="0"/>
              <a:t> </a:t>
            </a:r>
            <a:r>
              <a:rPr lang="en-US" dirty="0" err="1"/>
              <a:t>umani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motivati</a:t>
            </a:r>
            <a:r>
              <a:rPr lang="en-US" dirty="0"/>
              <a:t> a </a:t>
            </a:r>
            <a:r>
              <a:rPr lang="en-US" dirty="0" err="1"/>
              <a:t>mantere</a:t>
            </a:r>
            <a:r>
              <a:rPr lang="en-US" dirty="0"/>
              <a:t> </a:t>
            </a:r>
            <a:r>
              <a:rPr lang="en-US" dirty="0" err="1"/>
              <a:t>controllabile</a:t>
            </a:r>
            <a:r>
              <a:rPr lang="en-US" dirty="0"/>
              <a:t> </a:t>
            </a:r>
            <a:r>
              <a:rPr lang="en-US" dirty="0" err="1"/>
              <a:t>l’ambiente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Il </a:t>
            </a:r>
            <a:r>
              <a:rPr lang="en-US" dirty="0" err="1"/>
              <a:t>controllo</a:t>
            </a:r>
            <a:r>
              <a:rPr lang="en-US" dirty="0"/>
              <a:t>, </a:t>
            </a:r>
            <a:r>
              <a:rPr lang="en-US" dirty="0" err="1"/>
              <a:t>effettivo</a:t>
            </a:r>
            <a:r>
              <a:rPr lang="en-US" dirty="0"/>
              <a:t> o </a:t>
            </a:r>
            <a:r>
              <a:rPr lang="en-US" dirty="0" err="1"/>
              <a:t>percepito</a:t>
            </a:r>
            <a:r>
              <a:rPr lang="en-US" dirty="0"/>
              <a:t>, </a:t>
            </a:r>
            <a:r>
              <a:rPr lang="en-US" dirty="0" err="1"/>
              <a:t>permette</a:t>
            </a:r>
            <a:r>
              <a:rPr lang="en-US" dirty="0"/>
              <a:t> di </a:t>
            </a:r>
            <a:r>
              <a:rPr lang="en-US" dirty="0" err="1"/>
              <a:t>soddisfare</a:t>
            </a:r>
            <a:r>
              <a:rPr lang="en-US" dirty="0"/>
              <a:t> un </a:t>
            </a:r>
            <a:r>
              <a:rPr lang="en-US" dirty="0" err="1"/>
              <a:t>bisogno</a:t>
            </a:r>
            <a:r>
              <a:rPr lang="en-US" dirty="0"/>
              <a:t> </a:t>
            </a:r>
            <a:r>
              <a:rPr lang="en-US" dirty="0" err="1"/>
              <a:t>importante</a:t>
            </a:r>
            <a:r>
              <a:rPr lang="en-US" dirty="0"/>
              <a:t>: </a:t>
            </a:r>
            <a:r>
              <a:rPr lang="en-US" dirty="0" err="1"/>
              <a:t>rendere</a:t>
            </a:r>
            <a:r>
              <a:rPr lang="en-US" dirty="0"/>
              <a:t> </a:t>
            </a:r>
            <a:r>
              <a:rPr lang="en-US" dirty="0" err="1"/>
              <a:t>prevedibile</a:t>
            </a:r>
            <a:r>
              <a:rPr lang="en-US" dirty="0"/>
              <a:t> </a:t>
            </a:r>
            <a:r>
              <a:rPr lang="en-US" dirty="0" err="1"/>
              <a:t>l’ambiente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508883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Impressioni</a:t>
            </a:r>
            <a:r>
              <a:rPr lang="en-US" dirty="0"/>
              <a:t> sui </a:t>
            </a:r>
            <a:r>
              <a:rPr lang="en-US" dirty="0" err="1"/>
              <a:t>gruppi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Se I </a:t>
            </a:r>
            <a:r>
              <a:rPr lang="en-US" dirty="0" err="1"/>
              <a:t>pp</a:t>
            </a:r>
            <a:r>
              <a:rPr lang="en-US" dirty="0"/>
              <a:t> non </a:t>
            </a:r>
            <a:r>
              <a:rPr lang="en-US" dirty="0" err="1"/>
              <a:t>possono</a:t>
            </a:r>
            <a:r>
              <a:rPr lang="en-US" dirty="0"/>
              <a:t> </a:t>
            </a:r>
            <a:r>
              <a:rPr lang="en-US" dirty="0" err="1"/>
              <a:t>controllare</a:t>
            </a:r>
            <a:r>
              <a:rPr lang="en-US" dirty="0"/>
              <a:t> </a:t>
            </a:r>
            <a:r>
              <a:rPr lang="en-US" dirty="0" err="1"/>
              <a:t>l’ambiente</a:t>
            </a:r>
            <a:r>
              <a:rPr lang="en-US" dirty="0"/>
              <a:t>, </a:t>
            </a:r>
            <a:r>
              <a:rPr lang="en-US" dirty="0" err="1"/>
              <a:t>usano</a:t>
            </a:r>
            <a:r>
              <a:rPr lang="en-US" dirty="0"/>
              <a:t> di </a:t>
            </a:r>
            <a:r>
              <a:rPr lang="en-US" dirty="0" err="1"/>
              <a:t>più</a:t>
            </a:r>
            <a:r>
              <a:rPr lang="en-US" dirty="0"/>
              <a:t> le </a:t>
            </a:r>
            <a:r>
              <a:rPr lang="en-US" dirty="0" err="1"/>
              <a:t>euristiche</a:t>
            </a:r>
            <a:r>
              <a:rPr lang="en-US" dirty="0"/>
              <a:t> </a:t>
            </a:r>
            <a:r>
              <a:rPr lang="en-US" dirty="0" err="1"/>
              <a:t>così</a:t>
            </a:r>
            <a:r>
              <a:rPr lang="en-US" dirty="0"/>
              <a:t> da </a:t>
            </a:r>
            <a:r>
              <a:rPr lang="en-US" dirty="0" err="1"/>
              <a:t>avere</a:t>
            </a:r>
            <a:r>
              <a:rPr lang="en-US" dirty="0"/>
              <a:t> la </a:t>
            </a:r>
            <a:r>
              <a:rPr lang="en-US" dirty="0" err="1"/>
              <a:t>percezione</a:t>
            </a:r>
            <a:r>
              <a:rPr lang="en-US" dirty="0"/>
              <a:t> di </a:t>
            </a:r>
            <a:r>
              <a:rPr lang="en-US" dirty="0" err="1"/>
              <a:t>saper</a:t>
            </a:r>
            <a:r>
              <a:rPr lang="en-US" dirty="0"/>
              <a:t> </a:t>
            </a:r>
            <a:r>
              <a:rPr lang="en-US" dirty="0" err="1"/>
              <a:t>prevedere</a:t>
            </a:r>
            <a:r>
              <a:rPr lang="en-US" dirty="0"/>
              <a:t> </a:t>
            </a:r>
            <a:r>
              <a:rPr lang="en-US" dirty="0" err="1"/>
              <a:t>l’ambiente</a:t>
            </a:r>
            <a:r>
              <a:rPr lang="en-US" dirty="0"/>
              <a:t> in </a:t>
            </a:r>
            <a:r>
              <a:rPr lang="en-US" dirty="0" err="1"/>
              <a:t>maniera</a:t>
            </a:r>
            <a:r>
              <a:rPr lang="en-US" dirty="0"/>
              <a:t> </a:t>
            </a:r>
            <a:r>
              <a:rPr lang="en-US" dirty="0" err="1"/>
              <a:t>puntuale</a:t>
            </a:r>
            <a:r>
              <a:rPr lang="en-US" dirty="0"/>
              <a:t> (</a:t>
            </a:r>
            <a:r>
              <a:rPr lang="en-US" dirty="0" err="1"/>
              <a:t>anche</a:t>
            </a:r>
            <a:r>
              <a:rPr lang="en-US" dirty="0"/>
              <a:t> se non </a:t>
            </a:r>
            <a:r>
              <a:rPr lang="en-US" dirty="0" err="1"/>
              <a:t>accurata</a:t>
            </a:r>
            <a:r>
              <a:rPr lang="en-US" dirty="0"/>
              <a:t>)?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42553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Conjunction</a:t>
            </a:r>
            <a:r>
              <a:rPr lang="it-IT" dirty="0"/>
              <a:t> </a:t>
            </a:r>
            <a:r>
              <a:rPr lang="it-IT" dirty="0" err="1"/>
              <a:t>fallacy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/>
              <a:t>Tversky</a:t>
            </a:r>
            <a:r>
              <a:rPr lang="it-IT" b="1" dirty="0"/>
              <a:t> &amp; </a:t>
            </a:r>
            <a:r>
              <a:rPr lang="it-IT" b="1" dirty="0" err="1"/>
              <a:t>Kanheman</a:t>
            </a:r>
            <a:r>
              <a:rPr lang="it-IT" b="1" dirty="0"/>
              <a:t> (1982)</a:t>
            </a:r>
          </a:p>
          <a:p>
            <a:endParaRPr lang="it-IT" dirty="0"/>
          </a:p>
          <a:p>
            <a:r>
              <a:rPr lang="it-IT" b="1" dirty="0"/>
              <a:t>10% dei </a:t>
            </a:r>
            <a:r>
              <a:rPr lang="it-IT" b="1" dirty="0" err="1"/>
              <a:t>pp</a:t>
            </a:r>
            <a:r>
              <a:rPr lang="it-IT" b="1" dirty="0"/>
              <a:t> indica A</a:t>
            </a:r>
            <a:r>
              <a:rPr lang="it-IT" dirty="0"/>
              <a:t>) Linda lavora in banca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/>
              <a:t>90% dei </a:t>
            </a:r>
            <a:r>
              <a:rPr lang="it-IT" b="1" dirty="0" err="1"/>
              <a:t>pp</a:t>
            </a:r>
            <a:r>
              <a:rPr lang="it-IT" b="1" dirty="0"/>
              <a:t> indica B</a:t>
            </a:r>
            <a:r>
              <a:rPr lang="it-IT" dirty="0"/>
              <a:t>) Linda lavora in banca ed è attiva nel movimento dei diritti civili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76936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Conjunction</a:t>
            </a:r>
            <a:r>
              <a:rPr lang="it-IT" dirty="0"/>
              <a:t> </a:t>
            </a:r>
            <a:r>
              <a:rPr lang="it-IT" dirty="0" err="1"/>
              <a:t>fallacy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err="1"/>
              <a:t>Tversky</a:t>
            </a:r>
            <a:r>
              <a:rPr lang="it-IT" b="1" dirty="0"/>
              <a:t> &amp; </a:t>
            </a:r>
            <a:r>
              <a:rPr lang="it-IT" b="1" dirty="0" err="1"/>
              <a:t>Kanheman</a:t>
            </a:r>
            <a:r>
              <a:rPr lang="it-IT" b="1" dirty="0"/>
              <a:t> (1982)</a:t>
            </a:r>
          </a:p>
          <a:p>
            <a:endParaRPr lang="it-IT" dirty="0"/>
          </a:p>
          <a:p>
            <a:r>
              <a:rPr lang="it-IT" dirty="0"/>
              <a:t>Violazione del calcolo probabilistico: </a:t>
            </a:r>
          </a:p>
          <a:p>
            <a:endParaRPr lang="it-IT" dirty="0"/>
          </a:p>
          <a:p>
            <a:r>
              <a:rPr lang="it-IT" dirty="0"/>
              <a:t>La congiunzione o co-occorrenza di due eventi non può  essere più probabile di ciascuno dei due eventi presi singolarmente</a:t>
            </a:r>
          </a:p>
          <a:p>
            <a:endParaRPr lang="it-IT" dirty="0"/>
          </a:p>
          <a:p>
            <a:r>
              <a:rPr lang="it-IT" dirty="0"/>
              <a:t>(A+B) &lt; A v B</a:t>
            </a:r>
          </a:p>
        </p:txBody>
      </p:sp>
    </p:spTree>
    <p:extLst>
      <p:ext uri="{BB962C8B-B14F-4D97-AF65-F5344CB8AC3E}">
        <p14:creationId xmlns:p14="http://schemas.microsoft.com/office/powerpoint/2010/main" val="3694039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Euristica della rappresentatività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In situazioni di poche informazioni o di incertezza basiamo le nostre impressioni sulla somiglianza con il caso ‘tipico’</a:t>
            </a:r>
          </a:p>
          <a:p>
            <a:endParaRPr lang="it-IT" dirty="0"/>
          </a:p>
          <a:p>
            <a:r>
              <a:rPr lang="it-IT" dirty="0"/>
              <a:t>E non teniamo in considerazione le probabilità di base/non le correggiamo per le probabilità di base.</a:t>
            </a:r>
          </a:p>
        </p:txBody>
      </p:sp>
    </p:spTree>
    <p:extLst>
      <p:ext uri="{BB962C8B-B14F-4D97-AF65-F5344CB8AC3E}">
        <p14:creationId xmlns:p14="http://schemas.microsoft.com/office/powerpoint/2010/main" val="4067182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8758</TotalTime>
  <Words>1798</Words>
  <Application>Microsoft Macintosh PowerPoint</Application>
  <PresentationFormat>Presentazione su schermo (4:3)</PresentationFormat>
  <Paragraphs>382</Paragraphs>
  <Slides>64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64</vt:i4>
      </vt:variant>
    </vt:vector>
  </HeadingPairs>
  <TitlesOfParts>
    <vt:vector size="69" baseType="lpstr">
      <vt:lpstr>Arial</vt:lpstr>
      <vt:lpstr>Century Gothic</vt:lpstr>
      <vt:lpstr>Courier New</vt:lpstr>
      <vt:lpstr>Palatino Linotype</vt:lpstr>
      <vt:lpstr>Executive</vt:lpstr>
      <vt:lpstr>Pochi indizi</vt:lpstr>
      <vt:lpstr>Pochi indizi</vt:lpstr>
      <vt:lpstr>esempio</vt:lpstr>
      <vt:lpstr>Presentazione standard di PowerPoint</vt:lpstr>
      <vt:lpstr>Presentazione standard di PowerPoint</vt:lpstr>
      <vt:lpstr>Presentazione standard di PowerPoint</vt:lpstr>
      <vt:lpstr>Conjunction fallacy</vt:lpstr>
      <vt:lpstr>Conjunction fallacy</vt:lpstr>
      <vt:lpstr>Euristica della rappresentatività</vt:lpstr>
      <vt:lpstr>Euristica dell’ancoraggio e dell’aggiustamento</vt:lpstr>
      <vt:lpstr>Euristica dell’ancoraggio e dell’aggiustamento</vt:lpstr>
      <vt:lpstr>Euristica dell’ancoraggio e dell’aggiustamento</vt:lpstr>
      <vt:lpstr>Euristica dell’ancoraggio e dell’aggiustamento</vt:lpstr>
      <vt:lpstr>Euristica dell’ancoraggio e dell’aggiustamento</vt:lpstr>
      <vt:lpstr>Euristica dell’ancoraggio e dell’aggiustamento</vt:lpstr>
      <vt:lpstr>Euristica dell’ancoraggio e dell’aggiustamento</vt:lpstr>
      <vt:lpstr>Falso consenso</vt:lpstr>
      <vt:lpstr>Falso consenso</vt:lpstr>
      <vt:lpstr>Falso consenso</vt:lpstr>
      <vt:lpstr>Falso consenso</vt:lpstr>
      <vt:lpstr>Falso consenso</vt:lpstr>
      <vt:lpstr>Falso consenso</vt:lpstr>
      <vt:lpstr>Falso consenso</vt:lpstr>
      <vt:lpstr>Falso consenso</vt:lpstr>
      <vt:lpstr>Presentazione standard di PowerPoint</vt:lpstr>
      <vt:lpstr>Presentazione standard di PowerPoint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indizi</vt:lpstr>
      <vt:lpstr>Cerchiamo gli inidizi</vt:lpstr>
      <vt:lpstr>Cerchiamo gli inidizi</vt:lpstr>
      <vt:lpstr>Cerchiamo gli inidizi</vt:lpstr>
      <vt:lpstr>Cerchiamo gli inidizi</vt:lpstr>
      <vt:lpstr>Cerchiamo gli inidizi</vt:lpstr>
      <vt:lpstr>Cerchiamo gli inidizi</vt:lpstr>
      <vt:lpstr>Cerchiamo gli inidizi</vt:lpstr>
      <vt:lpstr>Cerchiamo gli inidizi</vt:lpstr>
      <vt:lpstr>Creiamo gli indizi</vt:lpstr>
      <vt:lpstr>Creiamo gli indizi</vt:lpstr>
      <vt:lpstr>Creiamo gli indizi</vt:lpstr>
      <vt:lpstr>Creiamo gli indizi</vt:lpstr>
      <vt:lpstr>Creiamo gli indizi</vt:lpstr>
      <vt:lpstr>Creiamo gli indizi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  <vt:lpstr>Impressioni sui gruppi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Impressioni </dc:title>
  <dc:creator>Andrea Carnaghi</dc:creator>
  <cp:lastModifiedBy>COLADONATO ROSANDRA [PHD0700043]</cp:lastModifiedBy>
  <cp:revision>104</cp:revision>
  <dcterms:created xsi:type="dcterms:W3CDTF">2013-10-28T21:38:49Z</dcterms:created>
  <dcterms:modified xsi:type="dcterms:W3CDTF">2020-11-09T10:50:35Z</dcterms:modified>
</cp:coreProperties>
</file>