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CCCC"/>
    <a:srgbClr val="99FF99"/>
    <a:srgbClr val="CCCCFF"/>
    <a:srgbClr val="6699FF"/>
    <a:srgbClr val="FFCCFF"/>
    <a:srgbClr val="FF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11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57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7247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142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804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069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286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670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28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32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25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118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13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8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04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978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11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AB8FA7C-2CCF-4F37-ACD0-F58C4EBF17B5}" type="datetimeFigureOut">
              <a:rPr lang="it-IT" smtClean="0"/>
              <a:t>22/08/2020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11FF3B5-9AE2-41A8-944F-C30DA67F7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38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687929-1583-44F5-AB1A-215C8AF22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diseguaglianza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755F43-0D14-43B1-8AA9-A78034455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862" y="2423605"/>
            <a:ext cx="11603115" cy="4101482"/>
          </a:xfrm>
          <a:solidFill>
            <a:srgbClr val="CCECFF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disuguaglianza sociale </a:t>
            </a:r>
            <a:r>
              <a:rPr lang="it-IT" sz="2000" dirty="0">
                <a:solidFill>
                  <a:schemeClr val="tx1"/>
                </a:solidFill>
              </a:rPr>
              <a:t>esiste quando alcuni individui hanno una porzione di potere, di ricchezza e di prestigio più grande degli altri.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Vi è disuguaglianza sociale qualora l’accesso alle ricompense sociali (denaro, potere, prestigio) risulta determinato dalle caratteristiche di un individuo o di un gruppo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it-IT" sz="2000" b="1" dirty="0">
                <a:solidFill>
                  <a:srgbClr val="FF0000"/>
                </a:solidFill>
              </a:rPr>
              <a:t>LA STRATIFICAZIONE SOCIALE</a:t>
            </a:r>
          </a:p>
          <a:p>
            <a:pPr marL="0" indent="0" algn="just">
              <a:buNone/>
            </a:pPr>
            <a:endParaRPr lang="it-IT" sz="20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stratificazione sociale </a:t>
            </a:r>
            <a:r>
              <a:rPr lang="it-IT" sz="2000" dirty="0">
                <a:solidFill>
                  <a:schemeClr val="tx1"/>
                </a:solidFill>
              </a:rPr>
              <a:t>è la distribuzione della popolazione in «</a:t>
            </a:r>
            <a:r>
              <a:rPr lang="it-IT" sz="2000" b="1" dirty="0">
                <a:solidFill>
                  <a:srgbClr val="FF0000"/>
                </a:solidFill>
              </a:rPr>
              <a:t>strati</a:t>
            </a:r>
            <a:r>
              <a:rPr lang="it-IT" sz="2000" dirty="0">
                <a:solidFill>
                  <a:schemeClr val="tx1"/>
                </a:solidFill>
              </a:rPr>
              <a:t>» disuguali.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stratificazione sociale </a:t>
            </a:r>
            <a:r>
              <a:rPr lang="it-IT" sz="2000" dirty="0">
                <a:solidFill>
                  <a:schemeClr val="tx1"/>
                </a:solidFill>
              </a:rPr>
              <a:t>è la disuguaglianza strutturata di intere categorie di individui che hanno un accesso differenziato alle ricompense sociali in conseguenza del loro status nella gerarchia sociale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195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E3A4B-16EE-4C20-8BB1-3091B273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classi sociali in Italia		</a:t>
            </a:r>
            <a:r>
              <a:rPr lang="it-IT" dirty="0">
                <a:solidFill>
                  <a:schemeClr val="tx1"/>
                </a:solidFill>
              </a:rPr>
              <a:t>	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C01A1-B7C6-4873-9AA6-53088F4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388093"/>
            <a:ext cx="11079332" cy="42257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rgbClr val="FFFF00"/>
                </a:solidFill>
              </a:rPr>
              <a:t>Paolo Sylos Labini </a:t>
            </a:r>
            <a:r>
              <a:rPr lang="it-IT" sz="2400" dirty="0">
                <a:solidFill>
                  <a:schemeClr val="tx1"/>
                </a:solidFill>
              </a:rPr>
              <a:t>distingue tre grandi classi sociali sulla base della distribuzione del reddito:</a:t>
            </a:r>
          </a:p>
          <a:p>
            <a:pPr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I proprietari fondiari</a:t>
            </a:r>
          </a:p>
          <a:p>
            <a:pPr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I capitalisti agrari, industriali e commerciali</a:t>
            </a:r>
          </a:p>
          <a:p>
            <a:pPr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I lavoratori dipendenti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Vi è un’ulteriore categoria di redditi «misti» (capitale e lavoro)			coltivatori diretti, piccoli commercianti e artigiani			piccola borghesia relativamente autonoma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E4BC0ED3-D594-40C1-885D-29291C41A068}"/>
              </a:ext>
            </a:extLst>
          </p:cNvPr>
          <p:cNvSpPr/>
          <p:nvPr/>
        </p:nvSpPr>
        <p:spPr>
          <a:xfrm>
            <a:off x="7352146" y="4110182"/>
            <a:ext cx="905164" cy="1939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B2A364FE-ACC2-469C-B48D-2091F0EEBBDB}"/>
              </a:ext>
            </a:extLst>
          </p:cNvPr>
          <p:cNvSpPr/>
          <p:nvPr/>
        </p:nvSpPr>
        <p:spPr>
          <a:xfrm>
            <a:off x="3315855" y="4387272"/>
            <a:ext cx="822036" cy="1939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22225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925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E3A4B-16EE-4C20-8BB1-3091B273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classi sociali in Italia	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C01A1-B7C6-4873-9AA6-53088F4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388093"/>
            <a:ext cx="11079332" cy="4225771"/>
          </a:xfrm>
          <a:solidFill>
            <a:srgbClr val="FFCCCC"/>
          </a:solidFill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Egli suddivide ulteriormente le classi sociali in sei tipi: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Borghesia</a:t>
            </a:r>
            <a:r>
              <a:rPr lang="it-IT" dirty="0">
                <a:solidFill>
                  <a:schemeClr val="tx1"/>
                </a:solidFill>
              </a:rPr>
              <a:t> 	1) La borghesia 			grandi proprietari di fondi rustici e urbani, imprenditori e altri 			    dirigenti, professionisti autonomi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			2) piccola borghesia impiegatizia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Classe media</a:t>
            </a:r>
            <a:r>
              <a:rPr lang="it-IT" dirty="0">
                <a:solidFill>
                  <a:schemeClr val="tx1"/>
                </a:solidFill>
              </a:rPr>
              <a:t>	3) piccola borghesia relativamente autonoma		coltivatori diretti, artigiani e 																	commercianti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			4) piccola borghesia (categorie particolari) 			militari, religiosi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			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				5) classe operaia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Classe operaia</a:t>
            </a:r>
            <a:r>
              <a:rPr lang="it-IT" dirty="0">
                <a:solidFill>
                  <a:schemeClr val="tx1"/>
                </a:solidFill>
              </a:rPr>
              <a:t>		6) sottoproletariato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FEC70BD6-7E55-4942-AABE-80A862E3F400}"/>
              </a:ext>
            </a:extLst>
          </p:cNvPr>
          <p:cNvSpPr/>
          <p:nvPr/>
        </p:nvSpPr>
        <p:spPr>
          <a:xfrm>
            <a:off x="3685309" y="2844800"/>
            <a:ext cx="895927" cy="2309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C549F3C-9C12-44AA-BC46-CE7B84F3D801}"/>
              </a:ext>
            </a:extLst>
          </p:cNvPr>
          <p:cNvCxnSpPr/>
          <p:nvPr/>
        </p:nvCxnSpPr>
        <p:spPr>
          <a:xfrm>
            <a:off x="1810328" y="2927927"/>
            <a:ext cx="0" cy="3879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462D13B6-87E5-499E-9A20-6518BB71DE16}"/>
              </a:ext>
            </a:extLst>
          </p:cNvPr>
          <p:cNvSpPr/>
          <p:nvPr/>
        </p:nvSpPr>
        <p:spPr>
          <a:xfrm>
            <a:off x="7656945" y="3980874"/>
            <a:ext cx="508000" cy="1662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C2EFDED9-1A49-4C35-9BF5-9FCCBEB8ED1F}"/>
              </a:ext>
            </a:extLst>
          </p:cNvPr>
          <p:cNvSpPr/>
          <p:nvPr/>
        </p:nvSpPr>
        <p:spPr>
          <a:xfrm>
            <a:off x="7250545" y="4688336"/>
            <a:ext cx="914400" cy="166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37B097F-08BB-4161-9ECE-425CCE551971}"/>
              </a:ext>
            </a:extLst>
          </p:cNvPr>
          <p:cNvCxnSpPr/>
          <p:nvPr/>
        </p:nvCxnSpPr>
        <p:spPr>
          <a:xfrm>
            <a:off x="2189018" y="3546764"/>
            <a:ext cx="0" cy="13078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E6567EC7-F23B-477D-9409-B4EBBDFF9DF7}"/>
              </a:ext>
            </a:extLst>
          </p:cNvPr>
          <p:cNvCxnSpPr/>
          <p:nvPr/>
        </p:nvCxnSpPr>
        <p:spPr>
          <a:xfrm>
            <a:off x="2595418" y="5440218"/>
            <a:ext cx="0" cy="7573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57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E3A4B-16EE-4C20-8BB1-3091B273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povertà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C01A1-B7C6-4873-9AA6-53088F4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388093"/>
            <a:ext cx="11079332" cy="4225771"/>
          </a:xfrm>
          <a:solidFill>
            <a:srgbClr val="99FFCC"/>
          </a:solidFill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Può essere definita in </a:t>
            </a:r>
            <a:r>
              <a:rPr lang="it-IT" b="1" dirty="0">
                <a:solidFill>
                  <a:srgbClr val="FF0000"/>
                </a:solidFill>
              </a:rPr>
              <a:t>due modi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Come </a:t>
            </a:r>
            <a:r>
              <a:rPr lang="it-IT" b="1" dirty="0">
                <a:solidFill>
                  <a:srgbClr val="FF0000"/>
                </a:solidFill>
              </a:rPr>
              <a:t>privazione assoluta</a:t>
            </a:r>
            <a:r>
              <a:rPr lang="it-IT" dirty="0">
                <a:solidFill>
                  <a:schemeClr val="tx1"/>
                </a:solidFill>
              </a:rPr>
              <a:t>, cioè come mancanza dei mezzi di sostentamento fondamentali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In termini di </a:t>
            </a:r>
            <a:r>
              <a:rPr lang="it-IT" b="1" dirty="0">
                <a:solidFill>
                  <a:srgbClr val="FF0000"/>
                </a:solidFill>
              </a:rPr>
              <a:t>privazione relativa</a:t>
            </a:r>
            <a:r>
              <a:rPr lang="it-IT" dirty="0">
                <a:solidFill>
                  <a:schemeClr val="tx1"/>
                </a:solidFill>
              </a:rPr>
              <a:t>, come incapacità di mantenere il tenore di vita al livello comune della società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TEORIA MULTIDIMENSIONALE DELLA POVERTA’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Accanto alla dimensione economica vengono prese in considerazione variabili quali le condizioni di salute, di istruzione, di lavoro, le relazioni familiari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TEORIA DELLA POVERTA’ COME MARGINALITA’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 gruppi più deboli sviluppano una «cultura della povertà» come forma di autodifesa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1A0022E5-8900-4EC4-B2F7-E5DC92EB6152}"/>
              </a:ext>
            </a:extLst>
          </p:cNvPr>
          <p:cNvSpPr/>
          <p:nvPr/>
        </p:nvSpPr>
        <p:spPr>
          <a:xfrm>
            <a:off x="5782426" y="4239491"/>
            <a:ext cx="387465" cy="4525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42B39220-8D39-438E-99FA-1A736BD75B6F}"/>
              </a:ext>
            </a:extLst>
          </p:cNvPr>
          <p:cNvSpPr/>
          <p:nvPr/>
        </p:nvSpPr>
        <p:spPr>
          <a:xfrm flipH="1">
            <a:off x="5828147" y="5708073"/>
            <a:ext cx="341744" cy="4525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25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E8774C-10B7-4DF6-B5EC-992FD3F11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sistemi di stratificazione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C6FD62-90A7-4304-8592-168E30047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1" y="2414727"/>
            <a:ext cx="11123721" cy="4163626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pPr>
              <a:buAutoNum type="alphaLcParenR"/>
            </a:pPr>
            <a:r>
              <a:rPr lang="it-IT" sz="2400" b="1" dirty="0">
                <a:solidFill>
                  <a:srgbClr val="FF0000"/>
                </a:solidFill>
              </a:rPr>
              <a:t>Le caste e le classi</a:t>
            </a:r>
          </a:p>
          <a:p>
            <a:pPr marL="0" indent="0">
              <a:buNone/>
            </a:pPr>
            <a:r>
              <a:rPr lang="it-IT" dirty="0"/>
              <a:t>Un sistema di stratificazione può essere </a:t>
            </a:r>
            <a:r>
              <a:rPr lang="it-IT" b="1" dirty="0">
                <a:solidFill>
                  <a:srgbClr val="FF0000"/>
                </a:solidFill>
              </a:rPr>
              <a:t>chiuso</a:t>
            </a:r>
            <a:r>
              <a:rPr lang="it-IT" dirty="0"/>
              <a:t> o </a:t>
            </a:r>
            <a:r>
              <a:rPr lang="it-IT" b="1" dirty="0">
                <a:solidFill>
                  <a:srgbClr val="FF0000"/>
                </a:solidFill>
              </a:rPr>
              <a:t>aperto</a:t>
            </a:r>
          </a:p>
          <a:p>
            <a:pPr marL="0" indent="0">
              <a:buNone/>
            </a:pPr>
            <a:r>
              <a:rPr lang="it-IT" dirty="0"/>
              <a:t>In un </a:t>
            </a:r>
            <a:r>
              <a:rPr lang="it-IT" b="1" dirty="0">
                <a:solidFill>
                  <a:srgbClr val="FF0000"/>
                </a:solidFill>
              </a:rPr>
              <a:t>sistema chiuso </a:t>
            </a:r>
            <a:r>
              <a:rPr lang="it-IT" dirty="0"/>
              <a:t>i confini tra uno strato e l’altro sono chiari e definiti. Non è possibile cambiare il proprio status</a:t>
            </a:r>
          </a:p>
          <a:p>
            <a:pPr marL="0" indent="0">
              <a:buNone/>
            </a:pPr>
            <a:r>
              <a:rPr lang="it-IT" dirty="0"/>
              <a:t>Un </a:t>
            </a:r>
            <a:r>
              <a:rPr lang="it-IT" b="1" dirty="0">
                <a:solidFill>
                  <a:srgbClr val="FF0000"/>
                </a:solidFill>
              </a:rPr>
              <a:t>sistema aperto </a:t>
            </a:r>
            <a:r>
              <a:rPr lang="it-IT" dirty="0"/>
              <a:t>presenta confini flessibili tra gli strati. Gli individui possono cambiare il proprio status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IL SISTEMA DI CASTA</a:t>
            </a:r>
            <a:r>
              <a:rPr lang="it-IT" dirty="0"/>
              <a:t>: il sistema di tipo </a:t>
            </a:r>
            <a:r>
              <a:rPr lang="it-IT" b="1" dirty="0">
                <a:solidFill>
                  <a:srgbClr val="FF0000"/>
                </a:solidFill>
              </a:rPr>
              <a:t>chiuso</a:t>
            </a:r>
            <a:r>
              <a:rPr lang="it-IT" dirty="0"/>
              <a:t> è detto sistema di casta.</a:t>
            </a:r>
          </a:p>
          <a:p>
            <a:pPr marL="0" indent="0">
              <a:buNone/>
            </a:pPr>
            <a:r>
              <a:rPr lang="it-IT" dirty="0"/>
              <a:t>Una sua caratteristica è l’endogamia, cioè gli individui si un gruppo possono sposarsi solo con individui dello stesso gruppo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IL SISTEMA DI CLASSE</a:t>
            </a:r>
            <a:r>
              <a:rPr lang="it-IT" dirty="0"/>
              <a:t>: il sistema di tipo </a:t>
            </a:r>
            <a:r>
              <a:rPr lang="it-IT" b="1" dirty="0">
                <a:solidFill>
                  <a:srgbClr val="FF0000"/>
                </a:solidFill>
              </a:rPr>
              <a:t>aperto</a:t>
            </a:r>
            <a:r>
              <a:rPr lang="it-IT" dirty="0"/>
              <a:t> è detto sistema di classe.</a:t>
            </a:r>
          </a:p>
          <a:p>
            <a:pPr marL="0" indent="0">
              <a:buNone/>
            </a:pPr>
            <a:r>
              <a:rPr lang="it-IT" dirty="0"/>
              <a:t>Lo status è, almeno in parte, acquisito</a:t>
            </a:r>
          </a:p>
          <a:p>
            <a:pPr marL="0" indent="0">
              <a:buNone/>
            </a:pPr>
            <a:r>
              <a:rPr lang="it-IT" dirty="0"/>
              <a:t>Praticamente in tutte le società moderne la stratificazione è di tipo sostanzialmente aperto. </a:t>
            </a:r>
          </a:p>
        </p:txBody>
      </p:sp>
    </p:spTree>
    <p:extLst>
      <p:ext uri="{BB962C8B-B14F-4D97-AF65-F5344CB8AC3E}">
        <p14:creationId xmlns:p14="http://schemas.microsoft.com/office/powerpoint/2010/main" val="78003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E3A4B-16EE-4C20-8BB1-3091B273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sistemi di stratificazione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C01A1-B7C6-4873-9AA6-53088F4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388093"/>
            <a:ext cx="11079332" cy="4225771"/>
          </a:xfrm>
          <a:solidFill>
            <a:srgbClr val="99FFCC"/>
          </a:solidFill>
        </p:spPr>
        <p:txBody>
          <a:bodyPr/>
          <a:lstStyle/>
          <a:p>
            <a:pPr mar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b) La mobilità sociale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Si chiama </a:t>
            </a:r>
            <a:r>
              <a:rPr lang="it-IT" b="1" dirty="0">
                <a:solidFill>
                  <a:srgbClr val="FF0000"/>
                </a:solidFill>
              </a:rPr>
              <a:t>mobilità sociale </a:t>
            </a:r>
            <a:r>
              <a:rPr lang="it-IT" dirty="0">
                <a:solidFill>
                  <a:schemeClr val="tx1"/>
                </a:solidFill>
              </a:rPr>
              <a:t>il passaggio da uno status a un altro.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Più alto è il grado di mobilità, tanto più è aperto il sistema di stratificazione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TIPI DI MOBILITA’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Mobilità  orizzontale</a:t>
            </a:r>
            <a:r>
              <a:rPr lang="it-IT" dirty="0">
                <a:solidFill>
                  <a:schemeClr val="tx1"/>
                </a:solidFill>
              </a:rPr>
              <a:t>: passaggio da uno status a un altro più o meno equivalente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Mobilità verticale</a:t>
            </a:r>
            <a:r>
              <a:rPr lang="it-IT" dirty="0">
                <a:solidFill>
                  <a:schemeClr val="tx1"/>
                </a:solidFill>
              </a:rPr>
              <a:t>: passaggio da uno status a un altro più alto o più basso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Mobilità intragenerazionale</a:t>
            </a:r>
            <a:r>
              <a:rPr lang="it-IT" dirty="0">
                <a:solidFill>
                  <a:schemeClr val="tx1"/>
                </a:solidFill>
              </a:rPr>
              <a:t>: il cambiamento di status si realizza nell’ambito della carriera di un individuo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Mobilità intergenerazionale</a:t>
            </a:r>
            <a:r>
              <a:rPr lang="it-IT" dirty="0">
                <a:solidFill>
                  <a:schemeClr val="tx1"/>
                </a:solidFill>
              </a:rPr>
              <a:t>: il cambiamento di status riguarda le persone di generazioni successive di una famiglia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164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E3A4B-16EE-4C20-8BB1-3091B273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determinanti della mobilità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C01A1-B7C6-4873-9AA6-53088F4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388093"/>
            <a:ext cx="11079332" cy="4225771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Il </a:t>
            </a:r>
            <a:r>
              <a:rPr lang="it-IT" sz="2800" b="1" dirty="0">
                <a:solidFill>
                  <a:srgbClr val="FF0000"/>
                </a:solidFill>
              </a:rPr>
              <a:t>grado di mobilità </a:t>
            </a:r>
            <a:r>
              <a:rPr lang="it-IT" sz="2800" dirty="0">
                <a:solidFill>
                  <a:schemeClr val="tx1"/>
                </a:solidFill>
              </a:rPr>
              <a:t>è determinato da due fattori</a:t>
            </a:r>
          </a:p>
          <a:p>
            <a:pPr>
              <a:buAutoNum type="arabicParenR"/>
            </a:pPr>
            <a:r>
              <a:rPr lang="it-IT" sz="2800" b="1" dirty="0">
                <a:solidFill>
                  <a:srgbClr val="FF0000"/>
                </a:solidFill>
              </a:rPr>
              <a:t>Numero degli status disponibili</a:t>
            </a:r>
          </a:p>
          <a:p>
            <a:pPr>
              <a:buAutoNum type="arabicParenR"/>
            </a:pPr>
            <a:r>
              <a:rPr lang="it-IT" sz="2800" b="1" dirty="0">
                <a:solidFill>
                  <a:srgbClr val="FF0000"/>
                </a:solidFill>
              </a:rPr>
              <a:t>Facilità con cui gli individui possono passare da uno status a un altro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1) Quanto più è elevato il numero degli status, tanto maggiori sono le possibilità degli individui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/>
                </a:solidFill>
              </a:rPr>
              <a:t>2) Quanto più gli status sono ascritti, tanto minore è la possibilità che vi sia mobilità</a:t>
            </a:r>
          </a:p>
        </p:txBody>
      </p:sp>
    </p:spTree>
    <p:extLst>
      <p:ext uri="{BB962C8B-B14F-4D97-AF65-F5344CB8AC3E}">
        <p14:creationId xmlns:p14="http://schemas.microsoft.com/office/powerpoint/2010/main" val="272092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E3A4B-16EE-4C20-8BB1-3091B273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 sistemi di stratificazione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C01A1-B7C6-4873-9AA6-53088F4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388093"/>
            <a:ext cx="11079332" cy="4225771"/>
          </a:xfrm>
          <a:solidFill>
            <a:srgbClr val="FFCCFF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600" b="1" dirty="0">
                <a:solidFill>
                  <a:srgbClr val="FF0000"/>
                </a:solidFill>
              </a:rPr>
              <a:t>c) I criteri dell’appartenenza di classe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Nel sistema di classe i confini sono incerti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IL CONTRIBUTO DI MARX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Definì la classe come l’insieme di tutti gli individui che hanno gli stessi rapporti nei confronti dei mezzi di produzione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Rapporti tra le classi 				    disuguaglianze e sfruttamento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IL CONTRIBUTO DI WEBER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Introduce nel concetto di classe tre criteri distinti e collegati tra loro:</a:t>
            </a:r>
          </a:p>
          <a:p>
            <a:pPr algn="ctr">
              <a:buFont typeface="+mj-lt"/>
              <a:buAutoNum type="arabicPeriod"/>
            </a:pPr>
            <a:r>
              <a:rPr lang="it-IT" b="1" dirty="0">
                <a:solidFill>
                  <a:srgbClr val="FF0000"/>
                </a:solidFill>
              </a:rPr>
              <a:t>Status politico o potere</a:t>
            </a:r>
          </a:p>
          <a:p>
            <a:pPr algn="ctr">
              <a:buFont typeface="+mj-lt"/>
              <a:buAutoNum type="arabicPeriod"/>
            </a:pPr>
            <a:r>
              <a:rPr lang="it-IT" b="1" dirty="0">
                <a:solidFill>
                  <a:srgbClr val="FF0000"/>
                </a:solidFill>
              </a:rPr>
              <a:t>Status economico o ricchezza</a:t>
            </a:r>
          </a:p>
          <a:p>
            <a:pPr algn="ctr">
              <a:buFont typeface="+mj-lt"/>
              <a:buAutoNum type="arabicPeriod"/>
            </a:pPr>
            <a:r>
              <a:rPr lang="it-IT" b="1" dirty="0">
                <a:solidFill>
                  <a:srgbClr val="FF0000"/>
                </a:solidFill>
              </a:rPr>
              <a:t>Status sociale o prestigio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posizione sociale degli individui viene valutata attraverso lo </a:t>
            </a:r>
            <a:r>
              <a:rPr lang="it-IT" b="1" dirty="0">
                <a:solidFill>
                  <a:srgbClr val="FF0000"/>
                </a:solidFill>
              </a:rPr>
              <a:t>status socioeconomico </a:t>
            </a:r>
            <a:r>
              <a:rPr lang="it-IT" dirty="0">
                <a:solidFill>
                  <a:schemeClr val="tx1"/>
                </a:solidFill>
              </a:rPr>
              <a:t>(livello d’istruzione, di reddito, il tipo di professione)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EC1E86AD-8927-4691-A31B-80DF95E078E9}"/>
              </a:ext>
            </a:extLst>
          </p:cNvPr>
          <p:cNvSpPr/>
          <p:nvPr/>
        </p:nvSpPr>
        <p:spPr>
          <a:xfrm flipV="1">
            <a:off x="2814222" y="3968318"/>
            <a:ext cx="1296140" cy="2219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175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E3A4B-16EE-4C20-8BB1-3091B273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teorie della stratificazione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C01A1-B7C6-4873-9AA6-53088F4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388093"/>
            <a:ext cx="11079332" cy="4225771"/>
          </a:xfrm>
          <a:solidFill>
            <a:srgbClr val="6699FF"/>
          </a:solidFill>
        </p:spPr>
        <p:txBody>
          <a:bodyPr/>
          <a:lstStyle/>
          <a:p>
            <a:pPr marL="0" indent="0">
              <a:buNone/>
            </a:pPr>
            <a:r>
              <a:rPr lang="it-IT" sz="2400" b="1" dirty="0">
                <a:solidFill>
                  <a:srgbClr val="C00000"/>
                </a:solidFill>
              </a:rPr>
              <a:t>Perché le società sono stratificate?</a:t>
            </a:r>
          </a:p>
          <a:p>
            <a:pPr>
              <a:buAutoNum type="alphaLcParenR"/>
            </a:pPr>
            <a:r>
              <a:rPr lang="it-IT" sz="2400" b="1" dirty="0">
                <a:solidFill>
                  <a:srgbClr val="FFFF00"/>
                </a:solidFill>
              </a:rPr>
              <a:t>L’approccio funzionalista (si rifà a </a:t>
            </a:r>
            <a:r>
              <a:rPr lang="it-IT" sz="2400" b="1" dirty="0" err="1">
                <a:solidFill>
                  <a:srgbClr val="FFFF00"/>
                </a:solidFill>
              </a:rPr>
              <a:t>Talcott</a:t>
            </a:r>
            <a:r>
              <a:rPr lang="it-IT" sz="2400" b="1" dirty="0">
                <a:solidFill>
                  <a:srgbClr val="FFFF00"/>
                </a:solidFill>
              </a:rPr>
              <a:t> PARSONS)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Considerano la stratificazione come una </a:t>
            </a:r>
            <a:r>
              <a:rPr lang="it-IT" b="1" dirty="0">
                <a:solidFill>
                  <a:srgbClr val="FFFF00"/>
                </a:solidFill>
              </a:rPr>
              <a:t>caratteristica inevitabile o addirittura necessaria della società.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Svolge una </a:t>
            </a:r>
            <a:r>
              <a:rPr lang="it-IT" b="1" dirty="0">
                <a:solidFill>
                  <a:srgbClr val="FFFF00"/>
                </a:solidFill>
              </a:rPr>
              <a:t>funzione coesiva </a:t>
            </a:r>
            <a:r>
              <a:rPr lang="it-IT" dirty="0">
                <a:solidFill>
                  <a:schemeClr val="tx1"/>
                </a:solidFill>
              </a:rPr>
              <a:t>della società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C00000"/>
                </a:solidFill>
              </a:rPr>
              <a:t>K. DAVIS  e W. Moore </a:t>
            </a:r>
            <a:r>
              <a:rPr lang="it-IT" dirty="0">
                <a:solidFill>
                  <a:schemeClr val="tx1"/>
                </a:solidFill>
              </a:rPr>
              <a:t>(1945): alcuni ruoli sociali richiedono sia una particolare predisposizione, sia un prolungato addestramento.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 ruoli che richiedono maggiori capacità vengono svolti dagli individui più abili.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474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E3A4B-16EE-4C20-8BB1-3091B273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teorie della stratificazione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C01A1-B7C6-4873-9AA6-53088F4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388093"/>
            <a:ext cx="11079332" cy="4225771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rgbClr val="FFFF00"/>
                </a:solidFill>
              </a:rPr>
              <a:t>b) l’approccio del conflitto ( si rifà a MARX)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La stratificazione è lo strumento creato e mantenuto in vita dalla classe dominante per proteggere e promuovere i propri interessi economici.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Chi possiede potere e ricchezza è deciso a mantenere i suoi privilegi.</a:t>
            </a:r>
          </a:p>
          <a:p>
            <a:pPr marL="0" indent="0">
              <a:buNone/>
            </a:pPr>
            <a:r>
              <a:rPr lang="it-IT" sz="2400" b="1" dirty="0">
                <a:solidFill>
                  <a:srgbClr val="FFFF00"/>
                </a:solidFill>
              </a:rPr>
              <a:t>c) l’approccio evolutivo (Gerhard LENSKI)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Egli mette in evidenza l’importanza degli elementi funzionalistici e di quelli conflittuali nell’evoluzione dei sistemi di stratificazione.</a:t>
            </a:r>
          </a:p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Distribuzione disequilibrata tra domanda e offerta delle cose che la gente desidera.</a:t>
            </a:r>
          </a:p>
          <a:p>
            <a:pPr marL="0" indent="0">
              <a:buNone/>
            </a:pPr>
            <a:endParaRPr lang="it-I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79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E3A4B-16EE-4C20-8BB1-3091B273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Le teorie della stratificazione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C01A1-B7C6-4873-9AA6-53088F4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388093"/>
            <a:ext cx="11079332" cy="4225771"/>
          </a:xfrm>
          <a:solidFill>
            <a:srgbClr val="00B0F0"/>
          </a:solidFill>
        </p:spPr>
        <p:txBody>
          <a:bodyPr/>
          <a:lstStyle/>
          <a:p>
            <a:pPr marL="0" indent="0">
              <a:buNone/>
            </a:pPr>
            <a:r>
              <a:rPr lang="it-IT" sz="1800" b="1" dirty="0">
                <a:solidFill>
                  <a:srgbClr val="FFFF00"/>
                </a:solidFill>
              </a:rPr>
              <a:t>c) l’approccio evolutivo (Gerhard LENSKI) (continuazione)</a:t>
            </a:r>
          </a:p>
          <a:p>
            <a:pPr marL="0" indent="0">
              <a:buNone/>
            </a:pPr>
            <a:r>
              <a:rPr lang="it-IT" sz="2200" b="1" dirty="0">
                <a:solidFill>
                  <a:schemeClr val="tx1"/>
                </a:solidFill>
              </a:rPr>
              <a:t>Le disuguaglianza sociali conseguono dal fatto che gli individui entrano in competizione per la distribuzione delle ricompense forniti di strumenti ineguali.</a:t>
            </a:r>
          </a:p>
          <a:p>
            <a:pPr marL="0" indent="0">
              <a:buNone/>
            </a:pPr>
            <a:r>
              <a:rPr lang="it-IT" sz="2200" b="1" dirty="0">
                <a:solidFill>
                  <a:schemeClr val="tx1"/>
                </a:solidFill>
              </a:rPr>
              <a:t>Le diverse forme che la stratificazione assume dipendono dai mezzi di produzione economica della società considerata.</a:t>
            </a:r>
          </a:p>
          <a:p>
            <a:pPr marL="0" indent="0">
              <a:buNone/>
            </a:pPr>
            <a:r>
              <a:rPr lang="it-IT" sz="2200" b="1" dirty="0">
                <a:solidFill>
                  <a:schemeClr val="tx1"/>
                </a:solidFill>
              </a:rPr>
              <a:t>Per l’autore la tendenza in atto e di lungo periodo in tutte le società industriali porta a una diminuzione delle disuguaglianze sociali.</a:t>
            </a:r>
          </a:p>
          <a:p>
            <a:pPr marL="0" indent="0">
              <a:buNone/>
            </a:pPr>
            <a:r>
              <a:rPr lang="it-IT" sz="2200" b="1" dirty="0">
                <a:solidFill>
                  <a:schemeClr val="tx1"/>
                </a:solidFill>
              </a:rPr>
              <a:t>Viene riconosciuta l’importanza del conflitto nei sistemi di stratificazione, ma viene anche riconosciuto che certe disuguaglianza sono inevitabili e persino utili.</a:t>
            </a:r>
          </a:p>
        </p:txBody>
      </p:sp>
    </p:spTree>
    <p:extLst>
      <p:ext uri="{BB962C8B-B14F-4D97-AF65-F5344CB8AC3E}">
        <p14:creationId xmlns:p14="http://schemas.microsoft.com/office/powerpoint/2010/main" val="3897506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E3A4B-16EE-4C20-8BB1-3091B273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Classi sociali e disuguaglianza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AC01A1-B7C6-4873-9AA6-53088F43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2388093"/>
            <a:ext cx="11079332" cy="4225771"/>
          </a:xfrm>
          <a:solidFill>
            <a:srgbClr val="99FF99"/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disuguaglianza assume carattere strutturale quando dalle differenze tra gli individui dovute ad attributi e a caratteristiche particolari si passa alla disuguaglianza nelle loro condizioni di vita, all’accesso ineguale alle ricompense da parte di fasce intere di popolazione, alla trasmissione delle disuguaglianze da una generazione a un’altra.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Analisi della struttura di classe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Metodi usati: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metodo reputazionale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metodo soggettivo</a:t>
            </a:r>
          </a:p>
          <a:p>
            <a:pPr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Il metodo aggettivo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610F75ED-FC2A-42A5-B321-F26E0F3D50AE}"/>
              </a:ext>
            </a:extLst>
          </p:cNvPr>
          <p:cNvSpPr/>
          <p:nvPr/>
        </p:nvSpPr>
        <p:spPr>
          <a:xfrm>
            <a:off x="3057236" y="5726545"/>
            <a:ext cx="1071419" cy="1577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891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83</TotalTime>
  <Words>1123</Words>
  <Application>Microsoft Office PowerPoint</Application>
  <PresentationFormat>Widescreen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Riunioni ione</vt:lpstr>
      <vt:lpstr>La diseguaglianza sociale</vt:lpstr>
      <vt:lpstr>I sistemi di stratificazione</vt:lpstr>
      <vt:lpstr>I sistemi di stratificazione</vt:lpstr>
      <vt:lpstr>Le determinanti della mobilità</vt:lpstr>
      <vt:lpstr>I sistemi di stratificazione</vt:lpstr>
      <vt:lpstr>Le teorie della stratificazione</vt:lpstr>
      <vt:lpstr>Le teorie della stratificazione</vt:lpstr>
      <vt:lpstr>Le teorie della stratificazione</vt:lpstr>
      <vt:lpstr>Classi sociali e disuguaglianza</vt:lpstr>
      <vt:lpstr>Le classi sociali in Italia   </vt:lpstr>
      <vt:lpstr>Le classi sociali in Italia </vt:lpstr>
      <vt:lpstr>La povertà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diseguaglianza sociale</dc:title>
  <dc:creator>SERRA ROSEMARY</dc:creator>
  <cp:lastModifiedBy>SERRA ROSEMARY</cp:lastModifiedBy>
  <cp:revision>8</cp:revision>
  <dcterms:created xsi:type="dcterms:W3CDTF">2020-08-20T11:53:26Z</dcterms:created>
  <dcterms:modified xsi:type="dcterms:W3CDTF">2020-08-22T12:23:39Z</dcterms:modified>
</cp:coreProperties>
</file>