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8" r:id="rId12"/>
    <p:sldId id="266" r:id="rId13"/>
    <p:sldId id="270" r:id="rId14"/>
    <p:sldId id="269" r:id="rId15"/>
    <p:sldId id="267"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FF"/>
    <a:srgbClr val="66FFCC"/>
    <a:srgbClr val="FF99FF"/>
    <a:srgbClr val="CC66FF"/>
    <a:srgbClr val="FFFF99"/>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3" d="100"/>
          <a:sy n="73" d="100"/>
        </p:scale>
        <p:origin x="-384"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6064BAA6-C8BC-4791-86FD-E35459D4856A}" type="datetimeFigureOut">
              <a:rPr lang="it-IT" smtClean="0"/>
              <a:t>08/11/2020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3F9FDFA-9D29-429D-8C97-9AA0CF268A65}" type="slidenum">
              <a:rPr lang="it-IT" smtClean="0"/>
              <a:t>‹N›</a:t>
            </a:fld>
            <a:endParaRPr lang="it-IT"/>
          </a:p>
        </p:txBody>
      </p:sp>
    </p:spTree>
    <p:extLst>
      <p:ext uri="{BB962C8B-B14F-4D97-AF65-F5344CB8AC3E}">
        <p14:creationId xmlns:p14="http://schemas.microsoft.com/office/powerpoint/2010/main" val="1307754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6064BAA6-C8BC-4791-86FD-E35459D4856A}" type="datetimeFigureOut">
              <a:rPr lang="it-IT" smtClean="0"/>
              <a:t>08/11/2020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3F9FDFA-9D29-429D-8C97-9AA0CF268A65}" type="slidenum">
              <a:rPr lang="it-IT" smtClean="0"/>
              <a:t>‹N›</a:t>
            </a:fld>
            <a:endParaRPr lang="it-IT"/>
          </a:p>
        </p:txBody>
      </p:sp>
    </p:spTree>
    <p:extLst>
      <p:ext uri="{BB962C8B-B14F-4D97-AF65-F5344CB8AC3E}">
        <p14:creationId xmlns:p14="http://schemas.microsoft.com/office/powerpoint/2010/main" val="3471763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6064BAA6-C8BC-4791-86FD-E35459D4856A}" type="datetimeFigureOut">
              <a:rPr lang="it-IT" smtClean="0"/>
              <a:t>08/11/2020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3F9FDFA-9D29-429D-8C97-9AA0CF268A65}" type="slidenum">
              <a:rPr lang="it-IT" smtClean="0"/>
              <a:t>‹N›</a:t>
            </a:fld>
            <a:endParaRPr lang="it-IT"/>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812602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6064BAA6-C8BC-4791-86FD-E35459D4856A}" type="datetimeFigureOut">
              <a:rPr lang="it-IT" smtClean="0"/>
              <a:t>08/11/2020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3F9FDFA-9D29-429D-8C97-9AA0CF268A65}" type="slidenum">
              <a:rPr lang="it-IT" smtClean="0"/>
              <a:t>‹N›</a:t>
            </a:fld>
            <a:endParaRPr lang="it-IT"/>
          </a:p>
        </p:txBody>
      </p:sp>
    </p:spTree>
    <p:extLst>
      <p:ext uri="{BB962C8B-B14F-4D97-AF65-F5344CB8AC3E}">
        <p14:creationId xmlns:p14="http://schemas.microsoft.com/office/powerpoint/2010/main" val="956420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6064BAA6-C8BC-4791-86FD-E35459D4856A}" type="datetimeFigureOut">
              <a:rPr lang="it-IT" smtClean="0"/>
              <a:t>08/11/2020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3F9FDFA-9D29-429D-8C97-9AA0CF268A65}" type="slidenum">
              <a:rPr lang="it-IT" smtClean="0"/>
              <a:t>‹N›</a:t>
            </a:fld>
            <a:endParaRPr lang="it-I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031403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6064BAA6-C8BC-4791-86FD-E35459D4856A}" type="datetimeFigureOut">
              <a:rPr lang="it-IT" smtClean="0"/>
              <a:t>08/11/2020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3F9FDFA-9D29-429D-8C97-9AA0CF268A65}" type="slidenum">
              <a:rPr lang="it-IT" smtClean="0"/>
              <a:t>‹N›</a:t>
            </a:fld>
            <a:endParaRPr lang="it-IT"/>
          </a:p>
        </p:txBody>
      </p:sp>
    </p:spTree>
    <p:extLst>
      <p:ext uri="{BB962C8B-B14F-4D97-AF65-F5344CB8AC3E}">
        <p14:creationId xmlns:p14="http://schemas.microsoft.com/office/powerpoint/2010/main" val="22734983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064BAA6-C8BC-4791-86FD-E35459D4856A}" type="datetimeFigureOut">
              <a:rPr lang="it-IT" smtClean="0"/>
              <a:t>08/11/2020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3F9FDFA-9D29-429D-8C97-9AA0CF268A65}" type="slidenum">
              <a:rPr lang="it-IT" smtClean="0"/>
              <a:t>‹N›</a:t>
            </a:fld>
            <a:endParaRPr lang="it-IT"/>
          </a:p>
        </p:txBody>
      </p:sp>
    </p:spTree>
    <p:extLst>
      <p:ext uri="{BB962C8B-B14F-4D97-AF65-F5344CB8AC3E}">
        <p14:creationId xmlns:p14="http://schemas.microsoft.com/office/powerpoint/2010/main" val="19361836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064BAA6-C8BC-4791-86FD-E35459D4856A}" type="datetimeFigureOut">
              <a:rPr lang="it-IT" smtClean="0"/>
              <a:t>08/11/2020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3F9FDFA-9D29-429D-8C97-9AA0CF268A65}" type="slidenum">
              <a:rPr lang="it-IT" smtClean="0"/>
              <a:t>‹N›</a:t>
            </a:fld>
            <a:endParaRPr lang="it-IT"/>
          </a:p>
        </p:txBody>
      </p:sp>
    </p:spTree>
    <p:extLst>
      <p:ext uri="{BB962C8B-B14F-4D97-AF65-F5344CB8AC3E}">
        <p14:creationId xmlns:p14="http://schemas.microsoft.com/office/powerpoint/2010/main" val="3068042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064BAA6-C8BC-4791-86FD-E35459D4856A}" type="datetimeFigureOut">
              <a:rPr lang="it-IT" smtClean="0"/>
              <a:t>08/11/2020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3F9FDFA-9D29-429D-8C97-9AA0CF268A65}" type="slidenum">
              <a:rPr lang="it-IT" smtClean="0"/>
              <a:t>‹N›</a:t>
            </a:fld>
            <a:endParaRPr lang="it-IT"/>
          </a:p>
        </p:txBody>
      </p:sp>
    </p:spTree>
    <p:extLst>
      <p:ext uri="{BB962C8B-B14F-4D97-AF65-F5344CB8AC3E}">
        <p14:creationId xmlns:p14="http://schemas.microsoft.com/office/powerpoint/2010/main" val="821543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6064BAA6-C8BC-4791-86FD-E35459D4856A}" type="datetimeFigureOut">
              <a:rPr lang="it-IT" smtClean="0"/>
              <a:t>08/11/2020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3F9FDFA-9D29-429D-8C97-9AA0CF268A65}" type="slidenum">
              <a:rPr lang="it-IT" smtClean="0"/>
              <a:t>‹N›</a:t>
            </a:fld>
            <a:endParaRPr lang="it-IT"/>
          </a:p>
        </p:txBody>
      </p:sp>
    </p:spTree>
    <p:extLst>
      <p:ext uri="{BB962C8B-B14F-4D97-AF65-F5344CB8AC3E}">
        <p14:creationId xmlns:p14="http://schemas.microsoft.com/office/powerpoint/2010/main" val="2514029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6064BAA6-C8BC-4791-86FD-E35459D4856A}" type="datetimeFigureOut">
              <a:rPr lang="it-IT" smtClean="0"/>
              <a:t>08/11/2020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A3F9FDFA-9D29-429D-8C97-9AA0CF268A65}" type="slidenum">
              <a:rPr lang="it-IT" smtClean="0"/>
              <a:t>‹N›</a:t>
            </a:fld>
            <a:endParaRPr lang="it-IT"/>
          </a:p>
        </p:txBody>
      </p:sp>
    </p:spTree>
    <p:extLst>
      <p:ext uri="{BB962C8B-B14F-4D97-AF65-F5344CB8AC3E}">
        <p14:creationId xmlns:p14="http://schemas.microsoft.com/office/powerpoint/2010/main" val="2659014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6064BAA6-C8BC-4791-86FD-E35459D4856A}" type="datetimeFigureOut">
              <a:rPr lang="it-IT" smtClean="0"/>
              <a:t>08/11/2020</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A3F9FDFA-9D29-429D-8C97-9AA0CF268A65}" type="slidenum">
              <a:rPr lang="it-IT" smtClean="0"/>
              <a:t>‹N›</a:t>
            </a:fld>
            <a:endParaRPr lang="it-IT"/>
          </a:p>
        </p:txBody>
      </p:sp>
    </p:spTree>
    <p:extLst>
      <p:ext uri="{BB962C8B-B14F-4D97-AF65-F5344CB8AC3E}">
        <p14:creationId xmlns:p14="http://schemas.microsoft.com/office/powerpoint/2010/main" val="458637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6064BAA6-C8BC-4791-86FD-E35459D4856A}" type="datetimeFigureOut">
              <a:rPr lang="it-IT" smtClean="0"/>
              <a:t>08/11/2020</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A3F9FDFA-9D29-429D-8C97-9AA0CF268A65}" type="slidenum">
              <a:rPr lang="it-IT" smtClean="0"/>
              <a:t>‹N›</a:t>
            </a:fld>
            <a:endParaRPr lang="it-IT"/>
          </a:p>
        </p:txBody>
      </p:sp>
    </p:spTree>
    <p:extLst>
      <p:ext uri="{BB962C8B-B14F-4D97-AF65-F5344CB8AC3E}">
        <p14:creationId xmlns:p14="http://schemas.microsoft.com/office/powerpoint/2010/main" val="1441869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64BAA6-C8BC-4791-86FD-E35459D4856A}" type="datetimeFigureOut">
              <a:rPr lang="it-IT" smtClean="0"/>
              <a:t>08/11/2020</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A3F9FDFA-9D29-429D-8C97-9AA0CF268A65}" type="slidenum">
              <a:rPr lang="it-IT" smtClean="0"/>
              <a:t>‹N›</a:t>
            </a:fld>
            <a:endParaRPr lang="it-IT"/>
          </a:p>
        </p:txBody>
      </p:sp>
    </p:spTree>
    <p:extLst>
      <p:ext uri="{BB962C8B-B14F-4D97-AF65-F5344CB8AC3E}">
        <p14:creationId xmlns:p14="http://schemas.microsoft.com/office/powerpoint/2010/main" val="1720714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6064BAA6-C8BC-4791-86FD-E35459D4856A}" type="datetimeFigureOut">
              <a:rPr lang="it-IT" smtClean="0"/>
              <a:t>08/11/2020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A3F9FDFA-9D29-429D-8C97-9AA0CF268A65}" type="slidenum">
              <a:rPr lang="it-IT" smtClean="0"/>
              <a:t>‹N›</a:t>
            </a:fld>
            <a:endParaRPr lang="it-IT"/>
          </a:p>
        </p:txBody>
      </p:sp>
    </p:spTree>
    <p:extLst>
      <p:ext uri="{BB962C8B-B14F-4D97-AF65-F5344CB8AC3E}">
        <p14:creationId xmlns:p14="http://schemas.microsoft.com/office/powerpoint/2010/main" val="3075924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6064BAA6-C8BC-4791-86FD-E35459D4856A}" type="datetimeFigureOut">
              <a:rPr lang="it-IT" smtClean="0"/>
              <a:t>08/11/2020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A3F9FDFA-9D29-429D-8C97-9AA0CF268A65}" type="slidenum">
              <a:rPr lang="it-IT" smtClean="0"/>
              <a:t>‹N›</a:t>
            </a:fld>
            <a:endParaRPr lang="it-IT"/>
          </a:p>
        </p:txBody>
      </p:sp>
    </p:spTree>
    <p:extLst>
      <p:ext uri="{BB962C8B-B14F-4D97-AF65-F5344CB8AC3E}">
        <p14:creationId xmlns:p14="http://schemas.microsoft.com/office/powerpoint/2010/main" val="2876883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064BAA6-C8BC-4791-86FD-E35459D4856A}" type="datetimeFigureOut">
              <a:rPr lang="it-IT" smtClean="0"/>
              <a:t>08/11/2020</a:t>
            </a:fld>
            <a:endParaRPr lang="it-IT"/>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3F9FDFA-9D29-429D-8C97-9AA0CF268A65}" type="slidenum">
              <a:rPr lang="it-IT" smtClean="0"/>
              <a:t>‹N›</a:t>
            </a:fld>
            <a:endParaRPr lang="it-IT"/>
          </a:p>
        </p:txBody>
      </p:sp>
    </p:spTree>
    <p:extLst>
      <p:ext uri="{BB962C8B-B14F-4D97-AF65-F5344CB8AC3E}">
        <p14:creationId xmlns:p14="http://schemas.microsoft.com/office/powerpoint/2010/main" val="36288591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33C2C57F-295E-410B-B3DE-104E6C1B25BA}"/>
              </a:ext>
            </a:extLst>
          </p:cNvPr>
          <p:cNvSpPr>
            <a:spLocks noGrp="1"/>
          </p:cNvSpPr>
          <p:nvPr>
            <p:ph type="ctrTitle"/>
          </p:nvPr>
        </p:nvSpPr>
        <p:spPr/>
        <p:txBody>
          <a:bodyPr/>
          <a:lstStyle/>
          <a:p>
            <a:r>
              <a:rPr lang="it-IT" sz="6000" dirty="0">
                <a:solidFill>
                  <a:srgbClr val="FF0000"/>
                </a:solidFill>
              </a:rPr>
              <a:t>Età e diseguaglianze</a:t>
            </a:r>
          </a:p>
        </p:txBody>
      </p:sp>
    </p:spTree>
    <p:extLst>
      <p:ext uri="{BB962C8B-B14F-4D97-AF65-F5344CB8AC3E}">
        <p14:creationId xmlns:p14="http://schemas.microsoft.com/office/powerpoint/2010/main" val="29201004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72E4D4AC-9A23-4588-B21D-D272087EFFFF}"/>
              </a:ext>
            </a:extLst>
          </p:cNvPr>
          <p:cNvSpPr>
            <a:spLocks noGrp="1"/>
          </p:cNvSpPr>
          <p:nvPr>
            <p:ph type="title"/>
          </p:nvPr>
        </p:nvSpPr>
        <p:spPr>
          <a:xfrm>
            <a:off x="685799" y="452761"/>
            <a:ext cx="10473432" cy="6063449"/>
          </a:xfrm>
          <a:solidFill>
            <a:srgbClr val="FF99FF"/>
          </a:solidFill>
        </p:spPr>
        <p:txBody>
          <a:bodyPr>
            <a:noAutofit/>
          </a:bodyPr>
          <a:lstStyle/>
          <a:p>
            <a:r>
              <a:rPr lang="it-IT" sz="2000" dirty="0">
                <a:solidFill>
                  <a:schemeClr val="tx1"/>
                </a:solidFill>
                <a:latin typeface="Times New Roman" panose="02020603050405020304" pitchFamily="18" charset="0"/>
                <a:cs typeface="Times New Roman" panose="02020603050405020304" pitchFamily="18" charset="0"/>
              </a:rPr>
              <a:t>L’anziano finisce per accettare il «</a:t>
            </a:r>
            <a:r>
              <a:rPr lang="it-IT" sz="2000" b="1" dirty="0">
                <a:solidFill>
                  <a:srgbClr val="FF0000"/>
                </a:solidFill>
                <a:latin typeface="Times New Roman" panose="02020603050405020304" pitchFamily="18" charset="0"/>
                <a:cs typeface="Times New Roman" panose="02020603050405020304" pitchFamily="18" charset="0"/>
              </a:rPr>
              <a:t>ruolo di assenza di ruolo</a:t>
            </a:r>
            <a:r>
              <a:rPr lang="it-IT" sz="2000" dirty="0">
                <a:solidFill>
                  <a:schemeClr val="tx1"/>
                </a:solidFill>
                <a:latin typeface="Times New Roman" panose="02020603050405020304" pitchFamily="18" charset="0"/>
                <a:cs typeface="Times New Roman" panose="02020603050405020304" pitchFamily="18" charset="0"/>
              </a:rPr>
              <a:t>» e si rassegna.</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Gli stereotipi che riguardano gli anziani vengono accettati dagli stessi anziani (</a:t>
            </a:r>
            <a:r>
              <a:rPr lang="it-IT" sz="2000" b="1" dirty="0">
                <a:solidFill>
                  <a:srgbClr val="FF0000"/>
                </a:solidFill>
                <a:latin typeface="Times New Roman" panose="02020603050405020304" pitchFamily="18" charset="0"/>
                <a:cs typeface="Times New Roman" panose="02020603050405020304" pitchFamily="18" charset="0"/>
              </a:rPr>
              <a:t>profezia che si </a:t>
            </a:r>
            <a:r>
              <a:rPr lang="it-IT" sz="2000" b="1" dirty="0" err="1">
                <a:solidFill>
                  <a:srgbClr val="FF0000"/>
                </a:solidFill>
                <a:latin typeface="Times New Roman" panose="02020603050405020304" pitchFamily="18" charset="0"/>
                <a:cs typeface="Times New Roman" panose="02020603050405020304" pitchFamily="18" charset="0"/>
              </a:rPr>
              <a:t>autoavvera</a:t>
            </a:r>
            <a:r>
              <a:rPr lang="it-IT" sz="2000" dirty="0">
                <a:solidFill>
                  <a:schemeClr val="tx1"/>
                </a:solidFill>
                <a:latin typeface="Times New Roman" panose="02020603050405020304" pitchFamily="18" charset="0"/>
                <a:cs typeface="Times New Roman" panose="02020603050405020304" pitchFamily="18" charset="0"/>
              </a:rPr>
              <a:t>).</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I principali </a:t>
            </a:r>
            <a:r>
              <a:rPr lang="it-IT" sz="2000" b="1" dirty="0">
                <a:solidFill>
                  <a:srgbClr val="FF0000"/>
                </a:solidFill>
                <a:latin typeface="Times New Roman" panose="02020603050405020304" pitchFamily="18" charset="0"/>
                <a:cs typeface="Times New Roman" panose="02020603050405020304" pitchFamily="18" charset="0"/>
              </a:rPr>
              <a:t>stereotipi </a:t>
            </a:r>
            <a:r>
              <a:rPr lang="it-IT" sz="2000" dirty="0">
                <a:solidFill>
                  <a:schemeClr val="tx1"/>
                </a:solidFill>
                <a:latin typeface="Times New Roman" panose="02020603050405020304" pitchFamily="18" charset="0"/>
                <a:cs typeface="Times New Roman" panose="02020603050405020304" pitchFamily="18" charset="0"/>
              </a:rPr>
              <a:t>che operano nella cultura occidentale sono:</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 comportamento passivo</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 dipendenza da altri per aiuti e assistenza</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 protezione </a:t>
            </a:r>
            <a:r>
              <a:rPr lang="it-IT" sz="2000" dirty="0" err="1">
                <a:solidFill>
                  <a:schemeClr val="tx1"/>
                </a:solidFill>
                <a:latin typeface="Times New Roman" panose="02020603050405020304" pitchFamily="18" charset="0"/>
                <a:cs typeface="Times New Roman" panose="02020603050405020304" pitchFamily="18" charset="0"/>
              </a:rPr>
              <a:t>custodialistica</a:t>
            </a:r>
            <a:r>
              <a:rPr lang="it-IT" sz="2000" dirty="0">
                <a:solidFill>
                  <a:schemeClr val="tx1"/>
                </a:solidFill>
                <a:latin typeface="Times New Roman" panose="02020603050405020304" pitchFamily="18" charset="0"/>
                <a:cs typeface="Times New Roman" panose="02020603050405020304" pitchFamily="18" charset="0"/>
              </a:rPr>
              <a:t> negli istituti (malattia cronica, invalidità, disturbi mentali)</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 ritiro dalla partecipazione sociale</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 non preparazione al pensionamento</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
            </a:r>
            <a:br>
              <a:rPr lang="it-IT" sz="2000" dirty="0">
                <a:solidFill>
                  <a:schemeClr val="tx1"/>
                </a:solidFill>
                <a:latin typeface="Times New Roman" panose="02020603050405020304" pitchFamily="18" charset="0"/>
                <a:cs typeface="Times New Roman" panose="02020603050405020304" pitchFamily="18" charset="0"/>
              </a:rPr>
            </a:br>
            <a:r>
              <a:rPr lang="it-IT" sz="2000" b="1" dirty="0">
                <a:solidFill>
                  <a:srgbClr val="FF0000"/>
                </a:solidFill>
                <a:latin typeface="Times New Roman" panose="02020603050405020304" pitchFamily="18" charset="0"/>
                <a:cs typeface="Times New Roman" panose="02020603050405020304" pitchFamily="18" charset="0"/>
              </a:rPr>
              <a:t>ALTRI STEREOTIPI</a:t>
            </a:r>
            <a:r>
              <a:rPr lang="it-IT" sz="2000" dirty="0">
                <a:solidFill>
                  <a:schemeClr val="tx1"/>
                </a:solidFill>
                <a:latin typeface="Times New Roman" panose="02020603050405020304" pitchFamily="18" charset="0"/>
                <a:cs typeface="Times New Roman" panose="02020603050405020304" pitchFamily="18" charset="0"/>
              </a:rPr>
              <a:t>:</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 Gli anziani non sono abili ad apprendere nuove capacità</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 Hanno più incidenti</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 Fanno più assenze</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 Sono meno produttivi dei lavoratori più giovani</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Nel passaggio dall’età adulta al pensionamento si ha una socializzazione negativa alla perdita di ruolo.</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
            </a:r>
            <a:br>
              <a:rPr lang="it-IT" sz="2000" dirty="0">
                <a:solidFill>
                  <a:schemeClr val="tx1"/>
                </a:solidFill>
                <a:latin typeface="Times New Roman" panose="02020603050405020304" pitchFamily="18" charset="0"/>
                <a:cs typeface="Times New Roman" panose="02020603050405020304" pitchFamily="18" charset="0"/>
              </a:rPr>
            </a:br>
            <a:endParaRPr lang="it-IT"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0107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72E4D4AC-9A23-4588-B21D-D272087EFFFF}"/>
              </a:ext>
            </a:extLst>
          </p:cNvPr>
          <p:cNvSpPr>
            <a:spLocks noGrp="1"/>
          </p:cNvSpPr>
          <p:nvPr>
            <p:ph type="title"/>
          </p:nvPr>
        </p:nvSpPr>
        <p:spPr>
          <a:xfrm>
            <a:off x="685799" y="452761"/>
            <a:ext cx="10473432" cy="6063449"/>
          </a:xfrm>
          <a:solidFill>
            <a:schemeClr val="accent3">
              <a:lumMod val="75000"/>
            </a:schemeClr>
          </a:solidFill>
        </p:spPr>
        <p:txBody>
          <a:bodyPr>
            <a:noAutofit/>
          </a:bodyPr>
          <a:lstStyle/>
          <a:p>
            <a:r>
              <a:rPr lang="it-IT" sz="2400" b="1" dirty="0" smtClean="0">
                <a:solidFill>
                  <a:srgbClr val="FF0000"/>
                </a:solidFill>
                <a:latin typeface="Times New Roman" panose="02020603050405020304" pitchFamily="18" charset="0"/>
                <a:cs typeface="Times New Roman" panose="02020603050405020304" pitchFamily="18" charset="0"/>
              </a:rPr>
              <a:t>					</a:t>
            </a:r>
            <a:r>
              <a:rPr lang="it-IT" sz="2400" b="1" dirty="0" smtClean="0">
                <a:solidFill>
                  <a:srgbClr val="FFFF00"/>
                </a:solidFill>
                <a:latin typeface="Times New Roman" panose="02020603050405020304" pitchFamily="18" charset="0"/>
                <a:cs typeface="Times New Roman" panose="02020603050405020304" pitchFamily="18" charset="0"/>
              </a:rPr>
              <a:t>Teoria della trasformazione della famiglia</a:t>
            </a:r>
            <a:r>
              <a:rPr lang="it-IT" sz="2400" b="1" dirty="0" smtClean="0">
                <a:solidFill>
                  <a:srgbClr val="FF0000"/>
                </a:solidFill>
                <a:latin typeface="Times New Roman" panose="02020603050405020304" pitchFamily="18" charset="0"/>
                <a:cs typeface="Times New Roman" panose="02020603050405020304" pitchFamily="18" charset="0"/>
              </a:rPr>
              <a:t/>
            </a:r>
            <a:br>
              <a:rPr lang="it-IT" sz="2400" b="1" dirty="0" smtClean="0">
                <a:solidFill>
                  <a:srgbClr val="FF0000"/>
                </a:solidFill>
                <a:latin typeface="Times New Roman" panose="02020603050405020304" pitchFamily="18" charset="0"/>
                <a:cs typeface="Times New Roman" panose="02020603050405020304" pitchFamily="18" charset="0"/>
              </a:rPr>
            </a:br>
            <a:r>
              <a:rPr lang="it-IT" sz="2400" b="1" dirty="0">
                <a:solidFill>
                  <a:srgbClr val="FF0000"/>
                </a:solidFill>
                <a:latin typeface="Times New Roman" panose="02020603050405020304" pitchFamily="18" charset="0"/>
                <a:cs typeface="Times New Roman" panose="02020603050405020304" pitchFamily="18" charset="0"/>
              </a:rPr>
              <a:t/>
            </a:r>
            <a:br>
              <a:rPr lang="it-IT" sz="2400" b="1" dirty="0">
                <a:solidFill>
                  <a:srgbClr val="FF0000"/>
                </a:solidFill>
                <a:latin typeface="Times New Roman" panose="02020603050405020304" pitchFamily="18" charset="0"/>
                <a:cs typeface="Times New Roman" panose="02020603050405020304" pitchFamily="18" charset="0"/>
              </a:rPr>
            </a:br>
            <a:r>
              <a:rPr lang="it-IT" sz="2400" dirty="0" smtClean="0">
                <a:solidFill>
                  <a:schemeClr val="tx1"/>
                </a:solidFill>
                <a:latin typeface="Times New Roman" panose="02020603050405020304" pitchFamily="18" charset="0"/>
                <a:cs typeface="Times New Roman" panose="02020603050405020304" pitchFamily="18" charset="0"/>
              </a:rPr>
              <a:t>La famiglia patriarcale era caratterizzata dalla compresenza delle generazioni.</a:t>
            </a:r>
            <a:br>
              <a:rPr lang="it-IT" sz="2400" dirty="0" smtClean="0">
                <a:solidFill>
                  <a:schemeClr val="tx1"/>
                </a:solidFill>
                <a:latin typeface="Times New Roman" panose="02020603050405020304" pitchFamily="18" charset="0"/>
                <a:cs typeface="Times New Roman" panose="02020603050405020304" pitchFamily="18" charset="0"/>
              </a:rPr>
            </a:br>
            <a:r>
              <a:rPr lang="it-IT" sz="2400" dirty="0" smtClean="0">
                <a:solidFill>
                  <a:schemeClr val="tx1"/>
                </a:solidFill>
                <a:latin typeface="Times New Roman" panose="02020603050405020304" pitchFamily="18" charset="0"/>
                <a:cs typeface="Times New Roman" panose="02020603050405020304" pitchFamily="18" charset="0"/>
              </a:rPr>
              <a:t>L’anziano era detentore della conoscenza  e dell’esperienza. A lui spettava un ruolo di dominio.</a:t>
            </a:r>
            <a:br>
              <a:rPr lang="it-IT" sz="2400" dirty="0" smtClean="0">
                <a:solidFill>
                  <a:schemeClr val="tx1"/>
                </a:solidFill>
                <a:latin typeface="Times New Roman" panose="02020603050405020304" pitchFamily="18" charset="0"/>
                <a:cs typeface="Times New Roman" panose="02020603050405020304" pitchFamily="18" charset="0"/>
              </a:rPr>
            </a:br>
            <a:r>
              <a:rPr lang="it-IT" sz="2400" dirty="0" smtClean="0">
                <a:solidFill>
                  <a:schemeClr val="tx1"/>
                </a:solidFill>
                <a:latin typeface="Times New Roman" panose="02020603050405020304" pitchFamily="18" charset="0"/>
                <a:cs typeface="Times New Roman" panose="02020603050405020304" pitchFamily="18" charset="0"/>
              </a:rPr>
              <a:t>Tale ruolo va esaurendosi con il passaggio alla società industriale. Con essa la famiglia diviene nucleare.</a:t>
            </a:r>
            <a:br>
              <a:rPr lang="it-IT" sz="2400" dirty="0" smtClean="0">
                <a:solidFill>
                  <a:schemeClr val="tx1"/>
                </a:solidFill>
                <a:latin typeface="Times New Roman" panose="02020603050405020304" pitchFamily="18" charset="0"/>
                <a:cs typeface="Times New Roman" panose="02020603050405020304" pitchFamily="18" charset="0"/>
              </a:rPr>
            </a:br>
            <a:r>
              <a:rPr lang="it-IT" sz="2400" dirty="0" smtClean="0">
                <a:solidFill>
                  <a:schemeClr val="tx1"/>
                </a:solidFill>
                <a:latin typeface="Times New Roman" panose="02020603050405020304" pitchFamily="18" charset="0"/>
                <a:cs typeface="Times New Roman" panose="02020603050405020304" pitchFamily="18" charset="0"/>
              </a:rPr>
              <a:t>L’anziano assume una posizione marginale nella famiglia.</a:t>
            </a:r>
            <a:br>
              <a:rPr lang="it-IT" sz="2400" dirty="0" smtClean="0">
                <a:solidFill>
                  <a:schemeClr val="tx1"/>
                </a:solidFill>
                <a:latin typeface="Times New Roman" panose="02020603050405020304" pitchFamily="18" charset="0"/>
                <a:cs typeface="Times New Roman" panose="02020603050405020304" pitchFamily="18" charset="0"/>
              </a:rPr>
            </a:br>
            <a:r>
              <a:rPr lang="it-IT" sz="2400" dirty="0" smtClean="0">
                <a:solidFill>
                  <a:schemeClr val="tx1"/>
                </a:solidFill>
                <a:latin typeface="Times New Roman" panose="02020603050405020304" pitchFamily="18" charset="0"/>
                <a:cs typeface="Times New Roman" panose="02020603050405020304" pitchFamily="18" charset="0"/>
              </a:rPr>
              <a:t>Secondo questa interpretazione le cause dell’isolamento sociale dell’anziano sono da individuarsi nelle trasformazioni della società a seguito dell’industrializzazione che ha implicato:</a:t>
            </a:r>
            <a:br>
              <a:rPr lang="it-IT" sz="2400" dirty="0" smtClean="0">
                <a:solidFill>
                  <a:schemeClr val="tx1"/>
                </a:solidFill>
                <a:latin typeface="Times New Roman" panose="02020603050405020304" pitchFamily="18" charset="0"/>
                <a:cs typeface="Times New Roman" panose="02020603050405020304" pitchFamily="18" charset="0"/>
              </a:rPr>
            </a:br>
            <a:r>
              <a:rPr lang="it-IT" sz="2400" dirty="0" smtClean="0">
                <a:solidFill>
                  <a:schemeClr val="tx1"/>
                </a:solidFill>
                <a:latin typeface="Times New Roman" panose="02020603050405020304" pitchFamily="18" charset="0"/>
                <a:cs typeface="Times New Roman" panose="02020603050405020304" pitchFamily="18" charset="0"/>
              </a:rPr>
              <a:t>1) il passaggio dalla famiglia allargata a quella nucleare;</a:t>
            </a:r>
            <a:br>
              <a:rPr lang="it-IT" sz="2400" dirty="0" smtClean="0">
                <a:solidFill>
                  <a:schemeClr val="tx1"/>
                </a:solidFill>
                <a:latin typeface="Times New Roman" panose="02020603050405020304" pitchFamily="18" charset="0"/>
                <a:cs typeface="Times New Roman" panose="02020603050405020304" pitchFamily="18" charset="0"/>
              </a:rPr>
            </a:br>
            <a:r>
              <a:rPr lang="it-IT" sz="2400" dirty="0" smtClean="0">
                <a:solidFill>
                  <a:schemeClr val="tx1"/>
                </a:solidFill>
                <a:latin typeface="Times New Roman" panose="02020603050405020304" pitchFamily="18" charset="0"/>
                <a:cs typeface="Times New Roman" panose="02020603050405020304" pitchFamily="18" charset="0"/>
              </a:rPr>
              <a:t>2) Il progressivo allontanamento del controllo della proprietà e delle forme di lavoro dalla famiglia</a:t>
            </a:r>
            <a:br>
              <a:rPr lang="it-IT" sz="2400" dirty="0" smtClean="0">
                <a:solidFill>
                  <a:schemeClr val="tx1"/>
                </a:solidFill>
                <a:latin typeface="Times New Roman" panose="02020603050405020304" pitchFamily="18" charset="0"/>
                <a:cs typeface="Times New Roman" panose="02020603050405020304" pitchFamily="18" charset="0"/>
              </a:rPr>
            </a:br>
            <a:r>
              <a:rPr lang="it-IT" sz="2400" dirty="0" smtClean="0">
                <a:solidFill>
                  <a:schemeClr val="tx1"/>
                </a:solidFill>
                <a:latin typeface="Times New Roman" panose="02020603050405020304" pitchFamily="18" charset="0"/>
                <a:cs typeface="Times New Roman" panose="02020603050405020304" pitchFamily="18" charset="0"/>
              </a:rPr>
              <a:t>3) l’aumentata mobilità geografica e sociale tende a separare gli anziani dai figli</a:t>
            </a:r>
            <a:br>
              <a:rPr lang="it-IT" sz="2400" dirty="0" smtClean="0">
                <a:solidFill>
                  <a:schemeClr val="tx1"/>
                </a:solidFill>
                <a:latin typeface="Times New Roman" panose="02020603050405020304" pitchFamily="18" charset="0"/>
                <a:cs typeface="Times New Roman" panose="02020603050405020304" pitchFamily="18" charset="0"/>
              </a:rPr>
            </a:br>
            <a:endParaRPr lang="it-IT"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92690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72E4D4AC-9A23-4588-B21D-D272087EFFFF}"/>
              </a:ext>
            </a:extLst>
          </p:cNvPr>
          <p:cNvSpPr>
            <a:spLocks noGrp="1"/>
          </p:cNvSpPr>
          <p:nvPr>
            <p:ph type="title"/>
          </p:nvPr>
        </p:nvSpPr>
        <p:spPr>
          <a:xfrm>
            <a:off x="685798" y="609600"/>
            <a:ext cx="10402411" cy="5906610"/>
          </a:xfrm>
          <a:solidFill>
            <a:srgbClr val="FFFF00"/>
          </a:solidFill>
        </p:spPr>
        <p:txBody>
          <a:bodyPr>
            <a:normAutofit/>
          </a:bodyPr>
          <a:lstStyle/>
          <a:p>
            <a:r>
              <a:rPr lang="it-IT" sz="2000" dirty="0" smtClean="0">
                <a:solidFill>
                  <a:schemeClr val="tx1"/>
                </a:solidFill>
                <a:latin typeface="Times New Roman" panose="02020603050405020304" pitchFamily="18" charset="0"/>
                <a:cs typeface="Times New Roman" panose="02020603050405020304" pitchFamily="18" charset="0"/>
              </a:rPr>
              <a:t/>
            </a:r>
            <a:br>
              <a:rPr lang="it-IT" sz="2000" dirty="0" smtClean="0">
                <a:solidFill>
                  <a:schemeClr val="tx1"/>
                </a:solidFill>
                <a:latin typeface="Times New Roman" panose="02020603050405020304" pitchFamily="18" charset="0"/>
                <a:cs typeface="Times New Roman" panose="02020603050405020304" pitchFamily="18" charset="0"/>
              </a:rPr>
            </a:br>
            <a:r>
              <a:rPr lang="it-IT" sz="2000" dirty="0" smtClean="0">
                <a:solidFill>
                  <a:schemeClr val="tx1"/>
                </a:solidFill>
                <a:latin typeface="Times New Roman" panose="02020603050405020304" pitchFamily="18" charset="0"/>
                <a:cs typeface="Times New Roman" panose="02020603050405020304" pitchFamily="18" charset="0"/>
              </a:rPr>
              <a:t>					</a:t>
            </a:r>
            <a:r>
              <a:rPr lang="it-IT" sz="2400" b="1" dirty="0">
                <a:solidFill>
                  <a:srgbClr val="FF0000"/>
                </a:solidFill>
                <a:latin typeface="Times New Roman" panose="02020603050405020304" pitchFamily="18" charset="0"/>
                <a:cs typeface="Times New Roman" panose="02020603050405020304" pitchFamily="18" charset="0"/>
              </a:rPr>
              <a:t>LE TEORIE DELL’ANOMIA</a:t>
            </a:r>
            <a:br>
              <a:rPr lang="it-IT" sz="2400" b="1" dirty="0">
                <a:solidFill>
                  <a:srgbClr val="FF0000"/>
                </a:solidFill>
                <a:latin typeface="Times New Roman" panose="02020603050405020304" pitchFamily="18" charset="0"/>
                <a:cs typeface="Times New Roman" panose="02020603050405020304" pitchFamily="18" charset="0"/>
              </a:rPr>
            </a:br>
            <a:r>
              <a:rPr lang="it-IT" sz="2400" dirty="0" smtClean="0">
                <a:solidFill>
                  <a:schemeClr val="tx1"/>
                </a:solidFill>
                <a:latin typeface="Times New Roman" panose="02020603050405020304" pitchFamily="18" charset="0"/>
                <a:cs typeface="Times New Roman" panose="02020603050405020304" pitchFamily="18" charset="0"/>
              </a:rPr>
              <a:t/>
            </a:r>
            <a:br>
              <a:rPr lang="it-IT" sz="2400" dirty="0" smtClean="0">
                <a:solidFill>
                  <a:schemeClr val="tx1"/>
                </a:solidFill>
                <a:latin typeface="Times New Roman" panose="02020603050405020304" pitchFamily="18" charset="0"/>
                <a:cs typeface="Times New Roman" panose="02020603050405020304" pitchFamily="18" charset="0"/>
              </a:rPr>
            </a:br>
            <a:r>
              <a:rPr lang="it-IT" sz="2400" b="1" dirty="0" smtClean="0">
                <a:solidFill>
                  <a:srgbClr val="FF0000"/>
                </a:solidFill>
                <a:latin typeface="Times New Roman" panose="02020603050405020304" pitchFamily="18" charset="0"/>
                <a:cs typeface="Times New Roman" panose="02020603050405020304" pitchFamily="18" charset="0"/>
              </a:rPr>
              <a:t>Teoria dell’anomia</a:t>
            </a:r>
            <a:r>
              <a:rPr lang="it-IT" sz="2400" dirty="0" smtClean="0">
                <a:solidFill>
                  <a:schemeClr val="tx1"/>
                </a:solidFill>
                <a:latin typeface="Times New Roman" panose="02020603050405020304" pitchFamily="18" charset="0"/>
                <a:cs typeface="Times New Roman" panose="02020603050405020304" pitchFamily="18" charset="0"/>
              </a:rPr>
              <a:t/>
            </a:r>
            <a:br>
              <a:rPr lang="it-IT" sz="2400" dirty="0" smtClean="0">
                <a:solidFill>
                  <a:schemeClr val="tx1"/>
                </a:solidFill>
                <a:latin typeface="Times New Roman" panose="02020603050405020304" pitchFamily="18" charset="0"/>
                <a:cs typeface="Times New Roman" panose="02020603050405020304" pitchFamily="18" charset="0"/>
              </a:rPr>
            </a:br>
            <a:r>
              <a:rPr lang="it-IT" sz="2400" dirty="0" smtClean="0">
                <a:solidFill>
                  <a:schemeClr val="tx1"/>
                </a:solidFill>
                <a:latin typeface="Times New Roman" panose="02020603050405020304" pitchFamily="18" charset="0"/>
                <a:cs typeface="Times New Roman" panose="02020603050405020304" pitchFamily="18" charset="0"/>
              </a:rPr>
              <a:t/>
            </a:r>
            <a:br>
              <a:rPr lang="it-IT" sz="2400" dirty="0" smtClean="0">
                <a:solidFill>
                  <a:schemeClr val="tx1"/>
                </a:solidFill>
                <a:latin typeface="Times New Roman" panose="02020603050405020304" pitchFamily="18" charset="0"/>
                <a:cs typeface="Times New Roman" panose="02020603050405020304" pitchFamily="18" charset="0"/>
              </a:rPr>
            </a:br>
            <a:r>
              <a:rPr lang="it-IT" sz="2400" dirty="0" smtClean="0">
                <a:solidFill>
                  <a:schemeClr val="tx1"/>
                </a:solidFill>
                <a:latin typeface="Times New Roman" panose="02020603050405020304" pitchFamily="18" charset="0"/>
                <a:cs typeface="Times New Roman" panose="02020603050405020304" pitchFamily="18" charset="0"/>
              </a:rPr>
              <a:t>Secondo </a:t>
            </a:r>
            <a:r>
              <a:rPr lang="it-IT" sz="2400" dirty="0" err="1" smtClean="0">
                <a:solidFill>
                  <a:schemeClr val="tx1"/>
                </a:solidFill>
                <a:latin typeface="Times New Roman" panose="02020603050405020304" pitchFamily="18" charset="0"/>
                <a:cs typeface="Times New Roman" panose="02020603050405020304" pitchFamily="18" charset="0"/>
              </a:rPr>
              <a:t>Durkheim</a:t>
            </a:r>
            <a:r>
              <a:rPr lang="it-IT" sz="2400" dirty="0" smtClean="0">
                <a:solidFill>
                  <a:schemeClr val="tx1"/>
                </a:solidFill>
                <a:latin typeface="Times New Roman" panose="02020603050405020304" pitchFamily="18" charset="0"/>
                <a:cs typeface="Times New Roman" panose="02020603050405020304" pitchFamily="18" charset="0"/>
              </a:rPr>
              <a:t> si ha una condizione anomica quando:</a:t>
            </a:r>
            <a:br>
              <a:rPr lang="it-IT" sz="2400" dirty="0" smtClean="0">
                <a:solidFill>
                  <a:schemeClr val="tx1"/>
                </a:solidFill>
                <a:latin typeface="Times New Roman" panose="02020603050405020304" pitchFamily="18" charset="0"/>
                <a:cs typeface="Times New Roman" panose="02020603050405020304" pitchFamily="18" charset="0"/>
              </a:rPr>
            </a:br>
            <a:r>
              <a:rPr lang="it-IT" sz="2400" dirty="0" smtClean="0">
                <a:solidFill>
                  <a:schemeClr val="tx1"/>
                </a:solidFill>
                <a:latin typeface="Times New Roman" panose="02020603050405020304" pitchFamily="18" charset="0"/>
                <a:cs typeface="Times New Roman" panose="02020603050405020304" pitchFamily="18" charset="0"/>
              </a:rPr>
              <a:t>1) la divisione del lavoro sociale fallisce nel suo compito di produrre solidarietà</a:t>
            </a:r>
            <a:br>
              <a:rPr lang="it-IT" sz="2400" dirty="0" smtClean="0">
                <a:solidFill>
                  <a:schemeClr val="tx1"/>
                </a:solidFill>
                <a:latin typeface="Times New Roman" panose="02020603050405020304" pitchFamily="18" charset="0"/>
                <a:cs typeface="Times New Roman" panose="02020603050405020304" pitchFamily="18" charset="0"/>
              </a:rPr>
            </a:br>
            <a:r>
              <a:rPr lang="it-IT" sz="2400" dirty="0" smtClean="0">
                <a:solidFill>
                  <a:schemeClr val="tx1"/>
                </a:solidFill>
                <a:latin typeface="Times New Roman" panose="02020603050405020304" pitchFamily="18" charset="0"/>
                <a:cs typeface="Times New Roman" panose="02020603050405020304" pitchFamily="18" charset="0"/>
              </a:rPr>
              <a:t>2) la società non è in grado di contrastare con norme socialmente accettate la grande quantità di desideri che stimolano l’individuo.</a:t>
            </a:r>
            <a:br>
              <a:rPr lang="it-IT" sz="2400" dirty="0" smtClean="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
            </a:r>
            <a:br>
              <a:rPr lang="it-IT" sz="2400" dirty="0">
                <a:solidFill>
                  <a:schemeClr val="tx1"/>
                </a:solidFill>
                <a:latin typeface="Times New Roman" panose="02020603050405020304" pitchFamily="18" charset="0"/>
                <a:cs typeface="Times New Roman" panose="02020603050405020304" pitchFamily="18" charset="0"/>
              </a:rPr>
            </a:br>
            <a:r>
              <a:rPr lang="it-IT" sz="2400" dirty="0" smtClean="0">
                <a:solidFill>
                  <a:schemeClr val="tx1"/>
                </a:solidFill>
                <a:latin typeface="Times New Roman" panose="02020603050405020304" pitchFamily="18" charset="0"/>
                <a:cs typeface="Times New Roman" panose="02020603050405020304" pitchFamily="18" charset="0"/>
              </a:rPr>
              <a:t>L’anziano si trova in uno stato anomico in quanto individuo frustrato dal non-ruolo produttivo e in quanto portatore di tendenze illimitate per le quali la società non è capace di controllo.</a:t>
            </a:r>
            <a:br>
              <a:rPr lang="it-IT" sz="2400" dirty="0" smtClean="0">
                <a:solidFill>
                  <a:schemeClr val="tx1"/>
                </a:solidFill>
                <a:latin typeface="Times New Roman" panose="02020603050405020304" pitchFamily="18" charset="0"/>
                <a:cs typeface="Times New Roman" panose="02020603050405020304" pitchFamily="18" charset="0"/>
              </a:rPr>
            </a:br>
            <a:r>
              <a:rPr lang="it-IT" sz="2400" dirty="0" smtClean="0">
                <a:solidFill>
                  <a:schemeClr val="tx1"/>
                </a:solidFill>
                <a:latin typeface="Times New Roman" panose="02020603050405020304" pitchFamily="18" charset="0"/>
                <a:cs typeface="Times New Roman" panose="02020603050405020304" pitchFamily="18" charset="0"/>
              </a:rPr>
              <a:t>La vecchiaia è, prima che un processo biologico, una «</a:t>
            </a:r>
            <a:r>
              <a:rPr lang="it-IT" sz="2400" b="1" dirty="0">
                <a:solidFill>
                  <a:srgbClr val="FF0000"/>
                </a:solidFill>
                <a:latin typeface="Times New Roman" panose="02020603050405020304" pitchFamily="18" charset="0"/>
                <a:cs typeface="Times New Roman" panose="02020603050405020304" pitchFamily="18" charset="0"/>
              </a:rPr>
              <a:t>rappresentazione sociale</a:t>
            </a:r>
            <a:r>
              <a:rPr lang="it-IT" sz="2400" dirty="0" smtClean="0">
                <a:solidFill>
                  <a:schemeClr val="tx1"/>
                </a:solidFill>
                <a:latin typeface="Times New Roman" panose="02020603050405020304" pitchFamily="18" charset="0"/>
                <a:cs typeface="Times New Roman" panose="02020603050405020304" pitchFamily="18" charset="0"/>
              </a:rPr>
              <a:t>».</a:t>
            </a:r>
            <a:br>
              <a:rPr lang="it-IT" sz="2400" dirty="0" smtClean="0">
                <a:solidFill>
                  <a:schemeClr val="tx1"/>
                </a:solidFill>
                <a:latin typeface="Times New Roman" panose="02020603050405020304" pitchFamily="18" charset="0"/>
                <a:cs typeface="Times New Roman" panose="02020603050405020304" pitchFamily="18" charset="0"/>
              </a:rPr>
            </a:br>
            <a:r>
              <a:rPr lang="it-IT" sz="2400" dirty="0" smtClean="0">
                <a:solidFill>
                  <a:schemeClr val="tx1"/>
                </a:solidFill>
                <a:latin typeface="Times New Roman" panose="02020603050405020304" pitchFamily="18" charset="0"/>
                <a:cs typeface="Times New Roman" panose="02020603050405020304" pitchFamily="18" charset="0"/>
              </a:rPr>
              <a:t>L’anziano si adatta al sistema con la </a:t>
            </a:r>
            <a:r>
              <a:rPr lang="it-IT" sz="2400" b="1" dirty="0">
                <a:solidFill>
                  <a:srgbClr val="FF0000"/>
                </a:solidFill>
                <a:latin typeface="Times New Roman" panose="02020603050405020304" pitchFamily="18" charset="0"/>
                <a:cs typeface="Times New Roman" panose="02020603050405020304" pitchFamily="18" charset="0"/>
              </a:rPr>
              <a:t>rinuncia</a:t>
            </a:r>
            <a:r>
              <a:rPr lang="it-IT" sz="2400" dirty="0" smtClean="0">
                <a:solidFill>
                  <a:schemeClr val="tx1"/>
                </a:solidFill>
                <a:latin typeface="Times New Roman" panose="02020603050405020304" pitchFamily="18" charset="0"/>
                <a:cs typeface="Times New Roman" panose="02020603050405020304" pitchFamily="18" charset="0"/>
              </a:rPr>
              <a:t>, si adegua a un comportamento passivo che esprime la rinuncia alla partecipazione sociale.</a:t>
            </a:r>
            <a:endParaRPr lang="it-IT"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05778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72E4D4AC-9A23-4588-B21D-D272087EFFFF}"/>
              </a:ext>
            </a:extLst>
          </p:cNvPr>
          <p:cNvSpPr>
            <a:spLocks noGrp="1"/>
          </p:cNvSpPr>
          <p:nvPr>
            <p:ph type="title"/>
          </p:nvPr>
        </p:nvSpPr>
        <p:spPr>
          <a:xfrm>
            <a:off x="685798" y="609600"/>
            <a:ext cx="10402411" cy="5906610"/>
          </a:xfrm>
          <a:solidFill>
            <a:schemeClr val="accent2"/>
          </a:solidFill>
        </p:spPr>
        <p:txBody>
          <a:bodyPr>
            <a:normAutofit/>
          </a:bodyPr>
          <a:lstStyle/>
          <a:p>
            <a:r>
              <a:rPr lang="it-IT" sz="2000" dirty="0" smtClean="0">
                <a:solidFill>
                  <a:schemeClr val="tx1"/>
                </a:solidFill>
                <a:latin typeface="Times New Roman" panose="02020603050405020304" pitchFamily="18" charset="0"/>
                <a:cs typeface="Times New Roman" panose="02020603050405020304" pitchFamily="18" charset="0"/>
              </a:rPr>
              <a:t>								</a:t>
            </a:r>
            <a:r>
              <a:rPr lang="it-IT" sz="2400" b="1" dirty="0" smtClean="0">
                <a:solidFill>
                  <a:srgbClr val="FFFF00"/>
                </a:solidFill>
                <a:latin typeface="Times New Roman" panose="02020603050405020304" pitchFamily="18" charset="0"/>
                <a:cs typeface="Times New Roman" panose="02020603050405020304" pitchFamily="18" charset="0"/>
              </a:rPr>
              <a:t>Teoria dell’alienazione</a:t>
            </a:r>
            <a:br>
              <a:rPr lang="it-IT" sz="2400" b="1" dirty="0" smtClean="0">
                <a:solidFill>
                  <a:srgbClr val="FFFF00"/>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
            </a:r>
            <a:br>
              <a:rPr lang="it-IT" sz="2400" dirty="0">
                <a:solidFill>
                  <a:schemeClr val="tx1"/>
                </a:solidFill>
                <a:latin typeface="Times New Roman" panose="02020603050405020304" pitchFamily="18" charset="0"/>
                <a:cs typeface="Times New Roman" panose="02020603050405020304" pitchFamily="18" charset="0"/>
              </a:rPr>
            </a:br>
            <a:r>
              <a:rPr lang="it-IT" sz="2400" dirty="0" smtClean="0">
                <a:solidFill>
                  <a:schemeClr val="tx1"/>
                </a:solidFill>
                <a:latin typeface="Times New Roman" panose="02020603050405020304" pitchFamily="18" charset="0"/>
                <a:cs typeface="Times New Roman" panose="02020603050405020304" pitchFamily="18" charset="0"/>
              </a:rPr>
              <a:t>Questa teoria spiega l’alienazione dell’anziano facendo ricorso alla </a:t>
            </a:r>
            <a:r>
              <a:rPr lang="it-IT" sz="2400" b="1" dirty="0">
                <a:solidFill>
                  <a:srgbClr val="FFFF00"/>
                </a:solidFill>
                <a:latin typeface="Times New Roman" panose="02020603050405020304" pitchFamily="18" charset="0"/>
                <a:cs typeface="Times New Roman" panose="02020603050405020304" pitchFamily="18" charset="0"/>
              </a:rPr>
              <a:t>teoria marxiana dell’alienazione.</a:t>
            </a:r>
            <a:r>
              <a:rPr lang="it-IT" sz="2400" dirty="0" smtClean="0">
                <a:solidFill>
                  <a:schemeClr val="tx1"/>
                </a:solidFill>
                <a:latin typeface="Times New Roman" panose="02020603050405020304" pitchFamily="18" charset="0"/>
                <a:cs typeface="Times New Roman" panose="02020603050405020304" pitchFamily="18" charset="0"/>
              </a:rPr>
              <a:t/>
            </a:r>
            <a:br>
              <a:rPr lang="it-IT" sz="2400" dirty="0" smtClean="0">
                <a:solidFill>
                  <a:schemeClr val="tx1"/>
                </a:solidFill>
                <a:latin typeface="Times New Roman" panose="02020603050405020304" pitchFamily="18" charset="0"/>
                <a:cs typeface="Times New Roman" panose="02020603050405020304" pitchFamily="18" charset="0"/>
              </a:rPr>
            </a:br>
            <a:r>
              <a:rPr lang="it-IT" sz="2400" dirty="0" smtClean="0">
                <a:solidFill>
                  <a:schemeClr val="tx1"/>
                </a:solidFill>
                <a:latin typeface="Times New Roman" panose="02020603050405020304" pitchFamily="18" charset="0"/>
                <a:cs typeface="Times New Roman" panose="02020603050405020304" pitchFamily="18" charset="0"/>
              </a:rPr>
              <a:t>Secondo l’analisi marxista la causa del declassamento dei ruoli e della persona dell’anziano è da attribuire </a:t>
            </a:r>
            <a:r>
              <a:rPr lang="it-IT" sz="2400" b="1" dirty="0">
                <a:solidFill>
                  <a:srgbClr val="FFFF00"/>
                </a:solidFill>
                <a:latin typeface="Times New Roman" panose="02020603050405020304" pitchFamily="18" charset="0"/>
                <a:cs typeface="Times New Roman" panose="02020603050405020304" pitchFamily="18" charset="0"/>
              </a:rPr>
              <a:t>all’irrazionale divisione del lavoro</a:t>
            </a:r>
            <a:r>
              <a:rPr lang="it-IT" sz="2400" dirty="0" smtClean="0">
                <a:solidFill>
                  <a:schemeClr val="tx1"/>
                </a:solidFill>
                <a:latin typeface="Times New Roman" panose="02020603050405020304" pitchFamily="18" charset="0"/>
                <a:cs typeface="Times New Roman" panose="02020603050405020304" pitchFamily="18" charset="0"/>
              </a:rPr>
              <a:t>, conseguenza dello sfruttamento capitalista.</a:t>
            </a:r>
            <a:br>
              <a:rPr lang="it-IT" sz="2400" dirty="0" smtClean="0">
                <a:solidFill>
                  <a:schemeClr val="tx1"/>
                </a:solidFill>
                <a:latin typeface="Times New Roman" panose="02020603050405020304" pitchFamily="18" charset="0"/>
                <a:cs typeface="Times New Roman" panose="02020603050405020304" pitchFamily="18" charset="0"/>
              </a:rPr>
            </a:br>
            <a:r>
              <a:rPr lang="it-IT" sz="2400" dirty="0" smtClean="0">
                <a:solidFill>
                  <a:schemeClr val="tx1"/>
                </a:solidFill>
                <a:latin typeface="Times New Roman" panose="02020603050405020304" pitchFamily="18" charset="0"/>
                <a:cs typeface="Times New Roman" panose="02020603050405020304" pitchFamily="18" charset="0"/>
              </a:rPr>
              <a:t>Il processo di sviluppo economico sperimentato nei paesi tardo-industriali obbedisce alla logica della massima discontinuità.</a:t>
            </a:r>
            <a:br>
              <a:rPr lang="it-IT" sz="2400" dirty="0" smtClean="0">
                <a:solidFill>
                  <a:schemeClr val="tx1"/>
                </a:solidFill>
                <a:latin typeface="Times New Roman" panose="02020603050405020304" pitchFamily="18" charset="0"/>
                <a:cs typeface="Times New Roman" panose="02020603050405020304" pitchFamily="18" charset="0"/>
              </a:rPr>
            </a:br>
            <a:r>
              <a:rPr lang="it-IT" sz="2400" dirty="0" smtClean="0">
                <a:solidFill>
                  <a:schemeClr val="tx1"/>
                </a:solidFill>
                <a:latin typeface="Times New Roman" panose="02020603050405020304" pitchFamily="18" charset="0"/>
                <a:cs typeface="Times New Roman" panose="02020603050405020304" pitchFamily="18" charset="0"/>
              </a:rPr>
              <a:t>Viene generato un uomo che non  consideriamo universale, che può apprendere solo da giovane e che si sclerotizza da adulto.</a:t>
            </a:r>
            <a:br>
              <a:rPr lang="it-IT" sz="2400" dirty="0" smtClean="0">
                <a:solidFill>
                  <a:schemeClr val="tx1"/>
                </a:solidFill>
                <a:latin typeface="Times New Roman" panose="02020603050405020304" pitchFamily="18" charset="0"/>
                <a:cs typeface="Times New Roman" panose="02020603050405020304" pitchFamily="18" charset="0"/>
              </a:rPr>
            </a:br>
            <a:r>
              <a:rPr lang="it-IT" sz="2400" dirty="0" smtClean="0">
                <a:solidFill>
                  <a:schemeClr val="tx1"/>
                </a:solidFill>
                <a:latin typeface="Times New Roman" panose="02020603050405020304" pitchFamily="18" charset="0"/>
                <a:cs typeface="Times New Roman" panose="02020603050405020304" pitchFamily="18" charset="0"/>
              </a:rPr>
              <a:t>La categoria marxiana dell’alienazione sintetizza così lo stato della condizione anziana, deprivato di ogni significato esistenziale e di ogni valenza positiva in ragione della sua esclusione dai processi di produzione.</a:t>
            </a:r>
            <a:endParaRPr lang="it-IT"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4229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72E4D4AC-9A23-4588-B21D-D272087EFFFF}"/>
              </a:ext>
            </a:extLst>
          </p:cNvPr>
          <p:cNvSpPr>
            <a:spLocks noGrp="1"/>
          </p:cNvSpPr>
          <p:nvPr>
            <p:ph type="title"/>
          </p:nvPr>
        </p:nvSpPr>
        <p:spPr>
          <a:xfrm>
            <a:off x="685798" y="609600"/>
            <a:ext cx="10402411" cy="5906610"/>
          </a:xfrm>
          <a:solidFill>
            <a:srgbClr val="66FFCC"/>
          </a:solidFill>
        </p:spPr>
        <p:txBody>
          <a:bodyPr>
            <a:normAutofit/>
          </a:bodyPr>
          <a:lstStyle/>
          <a:p>
            <a:r>
              <a:rPr lang="it-IT" sz="2000" dirty="0">
                <a:solidFill>
                  <a:schemeClr val="tx1"/>
                </a:solidFill>
                <a:latin typeface="Times New Roman" panose="02020603050405020304" pitchFamily="18" charset="0"/>
                <a:cs typeface="Times New Roman" panose="02020603050405020304" pitchFamily="18" charset="0"/>
              </a:rPr>
              <a:t>						</a:t>
            </a:r>
            <a:r>
              <a:rPr lang="it-IT" sz="2000" b="1" dirty="0">
                <a:solidFill>
                  <a:srgbClr val="FF0000"/>
                </a:solidFill>
                <a:latin typeface="Times New Roman" panose="02020603050405020304" pitchFamily="18" charset="0"/>
                <a:cs typeface="Times New Roman" panose="02020603050405020304" pitchFamily="18" charset="0"/>
              </a:rPr>
              <a:t>TEORIA DEL DISIMPEGNO</a:t>
            </a:r>
            <a:r>
              <a:rPr lang="it-IT" sz="2000" dirty="0">
                <a:solidFill>
                  <a:schemeClr val="tx1"/>
                </a:solidFill>
                <a:latin typeface="Times New Roman" panose="02020603050405020304" pitchFamily="18" charset="0"/>
                <a:cs typeface="Times New Roman" panose="02020603050405020304" pitchFamily="18" charset="0"/>
              </a:rPr>
              <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Diventare vecchi comporta un graduale e inevitabile mutuo ritiro o disimpegno.</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La società e l’individuo si preparano alla morte</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						- dell’individuo dalla società</a:t>
            </a:r>
            <a:br>
              <a:rPr lang="it-IT" sz="2000" dirty="0">
                <a:solidFill>
                  <a:schemeClr val="tx1"/>
                </a:solidFill>
                <a:latin typeface="Times New Roman" panose="02020603050405020304" pitchFamily="18" charset="0"/>
                <a:cs typeface="Times New Roman" panose="02020603050405020304" pitchFamily="18" charset="0"/>
              </a:rPr>
            </a:br>
            <a:r>
              <a:rPr lang="it-IT" sz="2000" b="1" dirty="0">
                <a:solidFill>
                  <a:srgbClr val="FF0000"/>
                </a:solidFill>
                <a:latin typeface="Times New Roman" panose="02020603050405020304" pitchFamily="18" charset="0"/>
                <a:cs typeface="Times New Roman" panose="02020603050405020304" pitchFamily="18" charset="0"/>
              </a:rPr>
              <a:t>DOPPIO RITIRO</a:t>
            </a:r>
            <a:r>
              <a:rPr lang="it-IT" sz="2000" dirty="0">
                <a:solidFill>
                  <a:schemeClr val="tx1"/>
                </a:solidFill>
                <a:latin typeface="Times New Roman" panose="02020603050405020304" pitchFamily="18" charset="0"/>
                <a:cs typeface="Times New Roman" panose="02020603050405020304" pitchFamily="18" charset="0"/>
              </a:rPr>
              <a:t>		- della società dall’individuo</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Individuo e società recidono i loro legami mediante un </a:t>
            </a:r>
            <a:r>
              <a:rPr lang="it-IT" sz="2000" b="1" dirty="0">
                <a:solidFill>
                  <a:srgbClr val="FF0000"/>
                </a:solidFill>
                <a:latin typeface="Times New Roman" panose="02020603050405020304" pitchFamily="18" charset="0"/>
                <a:cs typeface="Times New Roman" panose="02020603050405020304" pitchFamily="18" charset="0"/>
              </a:rPr>
              <a:t>processo di desocializzazione </a:t>
            </a:r>
            <a:r>
              <a:rPr lang="it-IT" sz="2000" dirty="0">
                <a:solidFill>
                  <a:schemeClr val="tx1"/>
                </a:solidFill>
                <a:latin typeface="Times New Roman" panose="02020603050405020304" pitchFamily="18" charset="0"/>
                <a:cs typeface="Times New Roman" panose="02020603050405020304" pitchFamily="18" charset="0"/>
              </a:rPr>
              <a:t>che conduce al </a:t>
            </a:r>
            <a:r>
              <a:rPr lang="it-IT" sz="2000" b="1" dirty="0">
                <a:solidFill>
                  <a:srgbClr val="FF0000"/>
                </a:solidFill>
                <a:latin typeface="Times New Roman" panose="02020603050405020304" pitchFamily="18" charset="0"/>
                <a:cs typeface="Times New Roman" panose="02020603050405020304" pitchFamily="18" charset="0"/>
              </a:rPr>
              <a:t>disimpegno totale </a:t>
            </a:r>
            <a:r>
              <a:rPr lang="it-IT" sz="2000" dirty="0">
                <a:solidFill>
                  <a:schemeClr val="tx1"/>
                </a:solidFill>
                <a:latin typeface="Times New Roman" panose="02020603050405020304" pitchFamily="18" charset="0"/>
                <a:cs typeface="Times New Roman" panose="02020603050405020304" pitchFamily="18" charset="0"/>
              </a:rPr>
              <a:t>prima della morte</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						</a:t>
            </a:r>
            <a:r>
              <a:rPr lang="it-IT" sz="2000" b="1" dirty="0">
                <a:solidFill>
                  <a:srgbClr val="FF0000"/>
                </a:solidFill>
                <a:latin typeface="Times New Roman" panose="02020603050405020304" pitchFamily="18" charset="0"/>
                <a:cs typeface="Times New Roman" panose="02020603050405020304" pitchFamily="18" charset="0"/>
              </a:rPr>
              <a:t>TEORIA DELL’ACTIVITY</a:t>
            </a:r>
            <a:r>
              <a:rPr lang="it-IT" sz="2000" dirty="0">
                <a:solidFill>
                  <a:schemeClr val="tx1"/>
                </a:solidFill>
                <a:latin typeface="Times New Roman" panose="02020603050405020304" pitchFamily="18" charset="0"/>
                <a:cs typeface="Times New Roman" panose="02020603050405020304" pitchFamily="18" charset="0"/>
              </a:rPr>
              <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L’anziano ha gli stessi bisogni sociali e psicologici delle persone adulte.</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L’esclusione dal mondo produttivo avviene per una scelta unilaterale della società</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L’anziano rimarrebbe impegnato fino al limite del possibile.</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Se l’anziano è attivo, impegnato in nuovi ruoli e attività sostitutive può essere soddisfatto nonostante la riduzione dei ruoli sociali.</a:t>
            </a:r>
            <a:br>
              <a:rPr lang="it-IT" sz="2000" dirty="0">
                <a:solidFill>
                  <a:schemeClr val="tx1"/>
                </a:solidFill>
                <a:latin typeface="Times New Roman" panose="02020603050405020304" pitchFamily="18" charset="0"/>
                <a:cs typeface="Times New Roman" panose="02020603050405020304" pitchFamily="18" charset="0"/>
              </a:rPr>
            </a:br>
            <a:endParaRPr lang="it-IT" sz="2000" dirty="0">
              <a:solidFill>
                <a:schemeClr val="tx1"/>
              </a:solidFill>
              <a:latin typeface="Times New Roman" panose="02020603050405020304" pitchFamily="18" charset="0"/>
              <a:cs typeface="Times New Roman" panose="02020603050405020304" pitchFamily="18" charset="0"/>
            </a:endParaRPr>
          </a:p>
        </p:txBody>
      </p:sp>
      <p:sp>
        <p:nvSpPr>
          <p:cNvPr id="3" name="Parentesi graffa aperta 2">
            <a:extLst>
              <a:ext uri="{FF2B5EF4-FFF2-40B4-BE49-F238E27FC236}">
                <a16:creationId xmlns="" xmlns:a16="http://schemas.microsoft.com/office/drawing/2014/main" id="{94EED47D-5905-46D1-8180-C6AA0EFCB029}"/>
              </a:ext>
            </a:extLst>
          </p:cNvPr>
          <p:cNvSpPr/>
          <p:nvPr/>
        </p:nvSpPr>
        <p:spPr>
          <a:xfrm>
            <a:off x="3426781" y="2219417"/>
            <a:ext cx="45719" cy="710214"/>
          </a:xfrm>
          <a:prstGeom prst="leftBrace">
            <a:avLst/>
          </a:prstGeom>
          <a:ln w="57150"/>
        </p:spPr>
        <p:style>
          <a:lnRef idx="1">
            <a:schemeClr val="accent2"/>
          </a:lnRef>
          <a:fillRef idx="0">
            <a:schemeClr val="accent2"/>
          </a:fillRef>
          <a:effectRef idx="0">
            <a:schemeClr val="accent2"/>
          </a:effectRef>
          <a:fontRef idx="minor">
            <a:schemeClr val="tx1"/>
          </a:fontRef>
        </p:style>
        <p:txBody>
          <a:bodyPr rtlCol="0" anchor="ctr"/>
          <a:lstStyle/>
          <a:p>
            <a:pPr algn="ctr"/>
            <a:endParaRPr lang="it-IT"/>
          </a:p>
        </p:txBody>
      </p:sp>
    </p:spTree>
    <p:extLst>
      <p:ext uri="{BB962C8B-B14F-4D97-AF65-F5344CB8AC3E}">
        <p14:creationId xmlns:p14="http://schemas.microsoft.com/office/powerpoint/2010/main" val="1824229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72E4D4AC-9A23-4588-B21D-D272087EFFFF}"/>
              </a:ext>
            </a:extLst>
          </p:cNvPr>
          <p:cNvSpPr>
            <a:spLocks noGrp="1"/>
          </p:cNvSpPr>
          <p:nvPr>
            <p:ph type="title"/>
          </p:nvPr>
        </p:nvSpPr>
        <p:spPr>
          <a:xfrm>
            <a:off x="685799" y="609600"/>
            <a:ext cx="10056182" cy="5906610"/>
          </a:xfrm>
          <a:solidFill>
            <a:srgbClr val="CC99FF"/>
          </a:solidFill>
        </p:spPr>
        <p:txBody>
          <a:bodyPr>
            <a:normAutofit/>
          </a:bodyPr>
          <a:lstStyle/>
          <a:p>
            <a:r>
              <a:rPr lang="it-IT" sz="2000" dirty="0">
                <a:solidFill>
                  <a:schemeClr val="tx1"/>
                </a:solidFill>
                <a:latin typeface="Times New Roman" panose="02020603050405020304" pitchFamily="18" charset="0"/>
                <a:cs typeface="Times New Roman" panose="02020603050405020304" pitchFamily="18" charset="0"/>
              </a:rPr>
              <a:t>L’attività in una larga varietà di ruoli è correlata alla felicità e a un buon adattamento sociale dell’anziano</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							</a:t>
            </a:r>
            <a:r>
              <a:rPr lang="it-IT" sz="2000" b="1" dirty="0">
                <a:solidFill>
                  <a:srgbClr val="FF0000"/>
                </a:solidFill>
                <a:latin typeface="Times New Roman" panose="02020603050405020304" pitchFamily="18" charset="0"/>
                <a:cs typeface="Times New Roman" panose="02020603050405020304" pitchFamily="18" charset="0"/>
              </a:rPr>
              <a:t>Sviluppo di nuovi ruoli</a:t>
            </a:r>
            <a:r>
              <a:rPr lang="it-IT" sz="2000" dirty="0">
                <a:solidFill>
                  <a:schemeClr val="tx1"/>
                </a:solidFill>
                <a:latin typeface="Times New Roman" panose="02020603050405020304" pitchFamily="18" charset="0"/>
                <a:cs typeface="Times New Roman" panose="02020603050405020304" pitchFamily="18" charset="0"/>
              </a:rPr>
              <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Sulla scelta dell’activity incidono la storia individuale, le esperienze accumulate, le risorse individuali disponibili: </a:t>
            </a:r>
            <a:r>
              <a:rPr lang="it-IT" sz="2000" b="1" dirty="0">
                <a:solidFill>
                  <a:srgbClr val="FF0000"/>
                </a:solidFill>
                <a:latin typeface="Times New Roman" panose="02020603050405020304" pitchFamily="18" charset="0"/>
                <a:cs typeface="Times New Roman" panose="02020603050405020304" pitchFamily="18" charset="0"/>
              </a:rPr>
              <a:t>dimensione individuale dell’activity</a:t>
            </a:r>
            <a:r>
              <a:rPr lang="it-IT" sz="2000" dirty="0">
                <a:solidFill>
                  <a:schemeClr val="tx1"/>
                </a:solidFill>
                <a:latin typeface="Times New Roman" panose="02020603050405020304" pitchFamily="18" charset="0"/>
                <a:cs typeface="Times New Roman" panose="02020603050405020304" pitchFamily="18" charset="0"/>
              </a:rPr>
              <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 Nuova intraprendenza o imprenditorialità degli anziani (</a:t>
            </a:r>
            <a:r>
              <a:rPr lang="it-IT" sz="2000" b="1" dirty="0">
                <a:solidFill>
                  <a:srgbClr val="FF0000"/>
                </a:solidFill>
                <a:latin typeface="Times New Roman" panose="02020603050405020304" pitchFamily="18" charset="0"/>
                <a:cs typeface="Times New Roman" panose="02020603050405020304" pitchFamily="18" charset="0"/>
              </a:rPr>
              <a:t>codici solidaristici</a:t>
            </a:r>
            <a:r>
              <a:rPr lang="it-IT" sz="2000" dirty="0">
                <a:solidFill>
                  <a:schemeClr val="tx1"/>
                </a:solidFill>
                <a:latin typeface="Times New Roman" panose="02020603050405020304" pitchFamily="18" charset="0"/>
                <a:cs typeface="Times New Roman" panose="02020603050405020304" pitchFamily="18" charset="0"/>
              </a:rPr>
              <a:t>)</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Nell’activity dell’anziano è rilevante la dimensione associativa</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							</a:t>
            </a:r>
            <a:r>
              <a:rPr lang="it-IT" sz="2000" b="1" dirty="0">
                <a:solidFill>
                  <a:srgbClr val="FF0000"/>
                </a:solidFill>
                <a:latin typeface="Times New Roman" panose="02020603050405020304" pitchFamily="18" charset="0"/>
                <a:cs typeface="Times New Roman" panose="02020603050405020304" pitchFamily="18" charset="0"/>
              </a:rPr>
              <a:t>TEORIA INTERMEDIA</a:t>
            </a:r>
            <a:br>
              <a:rPr lang="it-IT" sz="2000" b="1" dirty="0">
                <a:solidFill>
                  <a:srgbClr val="FF0000"/>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
            </a:r>
            <a:br>
              <a:rPr lang="it-IT" sz="2000" dirty="0">
                <a:solidFill>
                  <a:schemeClr val="tx1"/>
                </a:solidFill>
                <a:latin typeface="Times New Roman" panose="02020603050405020304" pitchFamily="18" charset="0"/>
                <a:cs typeface="Times New Roman" panose="02020603050405020304" pitchFamily="18" charset="0"/>
              </a:rPr>
            </a:br>
            <a:r>
              <a:rPr lang="it-IT" sz="2000" dirty="0">
                <a:solidFill>
                  <a:schemeClr val="tx1"/>
                </a:solidFill>
                <a:latin typeface="Times New Roman" panose="02020603050405020304" pitchFamily="18" charset="0"/>
                <a:cs typeface="Times New Roman" panose="02020603050405020304" pitchFamily="18" charset="0"/>
              </a:rPr>
              <a:t>Il disimpegno e l’activity sono due tendenze che coesistono nell’individuo che si adatta alla vecchiaia seguendo entrambe (a seconda della personalità e della situazione ambientale) </a:t>
            </a:r>
            <a:br>
              <a:rPr lang="it-IT" sz="2000" dirty="0">
                <a:solidFill>
                  <a:schemeClr val="tx1"/>
                </a:solidFill>
                <a:latin typeface="Times New Roman" panose="02020603050405020304" pitchFamily="18" charset="0"/>
                <a:cs typeface="Times New Roman" panose="02020603050405020304" pitchFamily="18" charset="0"/>
              </a:rPr>
            </a:br>
            <a:r>
              <a:rPr lang="it-IT" sz="2000" b="1" dirty="0">
                <a:solidFill>
                  <a:srgbClr val="FF0000"/>
                </a:solidFill>
                <a:latin typeface="Times New Roman" panose="02020603050405020304" pitchFamily="18" charset="0"/>
                <a:cs typeface="Times New Roman" panose="02020603050405020304" pitchFamily="18" charset="0"/>
              </a:rPr>
              <a:t>Entrambi i meccanismi interagiscono nella persona che invecchia</a:t>
            </a:r>
            <a:r>
              <a:rPr lang="it-IT" sz="2000" dirty="0">
                <a:solidFill>
                  <a:schemeClr val="tx1"/>
                </a:solidFill>
                <a:latin typeface="Times New Roman" panose="02020603050405020304" pitchFamily="18" charset="0"/>
                <a:cs typeface="Times New Roman" panose="02020603050405020304" pitchFamily="18" charset="0"/>
              </a:rPr>
              <a:t/>
            </a:r>
            <a:br>
              <a:rPr lang="it-IT" sz="2000" dirty="0">
                <a:solidFill>
                  <a:schemeClr val="tx1"/>
                </a:solidFill>
                <a:latin typeface="Times New Roman" panose="02020603050405020304" pitchFamily="18" charset="0"/>
                <a:cs typeface="Times New Roman" panose="02020603050405020304" pitchFamily="18" charset="0"/>
              </a:rPr>
            </a:br>
            <a:endParaRPr lang="it-IT" sz="2000" dirty="0">
              <a:solidFill>
                <a:schemeClr val="tx1"/>
              </a:solidFill>
              <a:latin typeface="Times New Roman" panose="02020603050405020304" pitchFamily="18" charset="0"/>
              <a:cs typeface="Times New Roman" panose="02020603050405020304" pitchFamily="18" charset="0"/>
            </a:endParaRPr>
          </a:p>
        </p:txBody>
      </p:sp>
      <p:sp>
        <p:nvSpPr>
          <p:cNvPr id="3" name="Freccia in giù 2">
            <a:extLst>
              <a:ext uri="{FF2B5EF4-FFF2-40B4-BE49-F238E27FC236}">
                <a16:creationId xmlns="" xmlns:a16="http://schemas.microsoft.com/office/drawing/2014/main" id="{668773E9-A312-435C-B528-BBD13CBA80DE}"/>
              </a:ext>
            </a:extLst>
          </p:cNvPr>
          <p:cNvSpPr/>
          <p:nvPr/>
        </p:nvSpPr>
        <p:spPr>
          <a:xfrm>
            <a:off x="4971494" y="1225118"/>
            <a:ext cx="568171" cy="559294"/>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4246069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72E4D4AC-9A23-4588-B21D-D272087EFFFF}"/>
              </a:ext>
            </a:extLst>
          </p:cNvPr>
          <p:cNvSpPr>
            <a:spLocks noGrp="1"/>
          </p:cNvSpPr>
          <p:nvPr>
            <p:ph type="title"/>
          </p:nvPr>
        </p:nvSpPr>
        <p:spPr>
          <a:xfrm>
            <a:off x="685799" y="609600"/>
            <a:ext cx="10056182" cy="5906610"/>
          </a:xfrm>
          <a:solidFill>
            <a:schemeClr val="accent5">
              <a:lumMod val="40000"/>
              <a:lumOff val="60000"/>
            </a:schemeClr>
          </a:solidFill>
        </p:spPr>
        <p:txBody>
          <a:bodyPr>
            <a:normAutofit/>
          </a:bodyPr>
          <a:lstStyle/>
          <a:p>
            <a:r>
              <a:rPr lang="it-IT" sz="2400" dirty="0">
                <a:solidFill>
                  <a:schemeClr val="tx1"/>
                </a:solidFill>
                <a:latin typeface="Times New Roman" panose="02020603050405020304" pitchFamily="18" charset="0"/>
                <a:cs typeface="Times New Roman" panose="02020603050405020304" pitchFamily="18" charset="0"/>
              </a:rPr>
              <a:t>Il ciclo di vita umana è un </a:t>
            </a:r>
            <a:r>
              <a:rPr lang="it-IT" sz="2400" b="1" dirty="0">
                <a:solidFill>
                  <a:srgbClr val="FF0000"/>
                </a:solidFill>
                <a:latin typeface="Times New Roman" panose="02020603050405020304" pitchFamily="18" charset="0"/>
                <a:cs typeface="Times New Roman" panose="02020603050405020304" pitchFamily="18" charset="0"/>
              </a:rPr>
              <a:t>processo sociale e biologico</a:t>
            </a:r>
            <a:r>
              <a:rPr lang="it-IT" sz="2400" dirty="0">
                <a:solidFill>
                  <a:schemeClr val="tx1"/>
                </a:solidFill>
                <a:latin typeface="Times New Roman" panose="02020603050405020304" pitchFamily="18" charset="0"/>
                <a:cs typeface="Times New Roman" panose="02020603050405020304" pitchFamily="18" charset="0"/>
              </a:rPr>
              <a:t>.</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Anche il contenuto del ciclo vitale è influenzato da fattori sociali ed è suddiviso in fasi sulla base delle quali si svolge il processo d’invecchiamento e precedentemente di crescita.</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L’appartenenza a un determinato gruppo d’età comporta diritti e obblighi ascritti.</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
            </a:r>
            <a:br>
              <a:rPr lang="it-IT" sz="2400" dirty="0">
                <a:solidFill>
                  <a:schemeClr val="tx1"/>
                </a:solidFill>
                <a:latin typeface="Times New Roman" panose="02020603050405020304" pitchFamily="18" charset="0"/>
                <a:cs typeface="Times New Roman" panose="02020603050405020304" pitchFamily="18" charset="0"/>
              </a:rPr>
            </a:br>
            <a:r>
              <a:rPr lang="it-IT" sz="2400" b="1" dirty="0">
                <a:solidFill>
                  <a:srgbClr val="FF0000"/>
                </a:solidFill>
                <a:latin typeface="Times New Roman" panose="02020603050405020304" pitchFamily="18" charset="0"/>
                <a:cs typeface="Times New Roman" panose="02020603050405020304" pitchFamily="18" charset="0"/>
              </a:rPr>
              <a:t>AGEISM:</a:t>
            </a:r>
            <a:r>
              <a:rPr lang="it-IT" sz="2400" dirty="0">
                <a:solidFill>
                  <a:schemeClr val="tx1"/>
                </a:solidFill>
                <a:latin typeface="Times New Roman" panose="02020603050405020304" pitchFamily="18" charset="0"/>
                <a:cs typeface="Times New Roman" panose="02020603050405020304" pitchFamily="18" charset="0"/>
              </a:rPr>
              <a:t> ideologia che caratterizza la disuguaglianza sociale dell’anziano</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E’ un insieme di credenze che viene impiegato per legittimare la sistematica discriminazione nei confronti dell’anziano</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1) Lo status subordinato dell’anziano poggia su caratteristiche biologiche.</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2) Tale ideologia si fonda su stereotipi negativi per rappresentare la minoranza considerata.</a:t>
            </a:r>
          </a:p>
        </p:txBody>
      </p:sp>
      <p:sp>
        <p:nvSpPr>
          <p:cNvPr id="5" name="Freccia in giù 4">
            <a:extLst>
              <a:ext uri="{FF2B5EF4-FFF2-40B4-BE49-F238E27FC236}">
                <a16:creationId xmlns="" xmlns:a16="http://schemas.microsoft.com/office/drawing/2014/main" id="{F092E597-C11B-436A-810B-48ACAECADD3A}"/>
              </a:ext>
            </a:extLst>
          </p:cNvPr>
          <p:cNvSpPr/>
          <p:nvPr/>
        </p:nvSpPr>
        <p:spPr>
          <a:xfrm>
            <a:off x="5362113" y="4394447"/>
            <a:ext cx="733887" cy="67470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929071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72E4D4AC-9A23-4588-B21D-D272087EFFFF}"/>
              </a:ext>
            </a:extLst>
          </p:cNvPr>
          <p:cNvSpPr>
            <a:spLocks noGrp="1"/>
          </p:cNvSpPr>
          <p:nvPr>
            <p:ph type="title"/>
          </p:nvPr>
        </p:nvSpPr>
        <p:spPr>
          <a:xfrm>
            <a:off x="685798" y="609600"/>
            <a:ext cx="10722007" cy="5906610"/>
          </a:xfrm>
          <a:solidFill>
            <a:schemeClr val="accent3">
              <a:lumMod val="60000"/>
              <a:lumOff val="40000"/>
            </a:schemeClr>
          </a:solidFill>
        </p:spPr>
        <p:txBody>
          <a:bodyPr>
            <a:noAutofit/>
          </a:bodyPr>
          <a:lstStyle/>
          <a:p>
            <a:r>
              <a:rPr lang="it-IT" sz="2400" b="1" dirty="0">
                <a:solidFill>
                  <a:srgbClr val="FF0000"/>
                </a:solidFill>
                <a:latin typeface="Times New Roman" panose="02020603050405020304" pitchFamily="18" charset="0"/>
                <a:cs typeface="Times New Roman" panose="02020603050405020304" pitchFamily="18" charset="0"/>
              </a:rPr>
              <a:t/>
            </a:r>
            <a:br>
              <a:rPr lang="it-IT" sz="2400" b="1" dirty="0">
                <a:solidFill>
                  <a:srgbClr val="FF0000"/>
                </a:solidFill>
                <a:latin typeface="Times New Roman" panose="02020603050405020304" pitchFamily="18" charset="0"/>
                <a:cs typeface="Times New Roman" panose="02020603050405020304" pitchFamily="18" charset="0"/>
              </a:rPr>
            </a:br>
            <a:r>
              <a:rPr lang="it-IT" sz="2400" b="1" dirty="0">
                <a:solidFill>
                  <a:srgbClr val="FF0000"/>
                </a:solidFill>
                <a:latin typeface="Times New Roman" panose="02020603050405020304" pitchFamily="18" charset="0"/>
                <a:cs typeface="Times New Roman" panose="02020603050405020304" pitchFamily="18" charset="0"/>
              </a:rPr>
              <a:t>							Le differenze di età</a:t>
            </a:r>
            <a:r>
              <a:rPr lang="it-IT" sz="2400" dirty="0">
                <a:solidFill>
                  <a:schemeClr val="tx1"/>
                </a:solidFill>
                <a:latin typeface="Times New Roman" panose="02020603050405020304" pitchFamily="18" charset="0"/>
                <a:cs typeface="Times New Roman" panose="02020603050405020304" pitchFamily="18" charset="0"/>
              </a:rPr>
              <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In tutte le società individui e ruoli sono stratificati per età.</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Dalla posizione che occupiamo nella struttura d’età della società dipendono le nostre capacità biologiche, le attività che svolgiamo, i rapporti che stabiliamo con gli altri. </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L’età è una caratteristica ascritta. In ogni società vi sono strati di età, cioè aggregati di individui di età simili. Tali strati differiscono anche per status e ruoli.</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Doveri, diritti e ricompense sono distribuiti in maniera diversa a seconda dell’età.</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In ogni società hanno luogo </a:t>
            </a:r>
            <a:r>
              <a:rPr lang="it-IT" sz="2400" b="1" dirty="0">
                <a:solidFill>
                  <a:srgbClr val="FF0000"/>
                </a:solidFill>
                <a:latin typeface="Times New Roman" panose="02020603050405020304" pitchFamily="18" charset="0"/>
                <a:cs typeface="Times New Roman" panose="02020603050405020304" pitchFamily="18" charset="0"/>
              </a:rPr>
              <a:t>due processi</a:t>
            </a:r>
            <a:r>
              <a:rPr lang="it-IT" sz="2400" dirty="0">
                <a:solidFill>
                  <a:schemeClr val="tx1"/>
                </a:solidFill>
                <a:latin typeface="Times New Roman" panose="02020603050405020304" pitchFamily="18" charset="0"/>
                <a:cs typeface="Times New Roman" panose="02020603050405020304" pitchFamily="18" charset="0"/>
              </a:rPr>
              <a:t>:</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1) </a:t>
            </a:r>
            <a:r>
              <a:rPr lang="it-IT" sz="2400" b="1" dirty="0">
                <a:solidFill>
                  <a:srgbClr val="FF0000"/>
                </a:solidFill>
                <a:latin typeface="Times New Roman" panose="02020603050405020304" pitchFamily="18" charset="0"/>
                <a:cs typeface="Times New Roman" panose="02020603050405020304" pitchFamily="18" charset="0"/>
              </a:rPr>
              <a:t>INVECCHIAMENTO</a:t>
            </a:r>
            <a:r>
              <a:rPr lang="it-IT" sz="2400" dirty="0">
                <a:solidFill>
                  <a:schemeClr val="tx1"/>
                </a:solidFill>
                <a:latin typeface="Times New Roman" panose="02020603050405020304" pitchFamily="18" charset="0"/>
                <a:cs typeface="Times New Roman" panose="02020603050405020304" pitchFamily="18" charset="0"/>
              </a:rPr>
              <a:t>: crescita in percentuale degli anziani sul totale della popolazione</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2)</a:t>
            </a:r>
            <a:r>
              <a:rPr lang="it-IT" sz="2400" b="1" dirty="0">
                <a:solidFill>
                  <a:srgbClr val="FF0000"/>
                </a:solidFill>
                <a:latin typeface="Times New Roman" panose="02020603050405020304" pitchFamily="18" charset="0"/>
                <a:cs typeface="Times New Roman" panose="02020603050405020304" pitchFamily="18" charset="0"/>
              </a:rPr>
              <a:t>MUTAMENTO DELLE STRUTTTURE E DEI RUOLI CONNESSI ALL’ETA’		</a:t>
            </a:r>
            <a:r>
              <a:rPr lang="it-IT" sz="2400" dirty="0">
                <a:solidFill>
                  <a:schemeClr val="tx1"/>
                </a:solidFill>
                <a:latin typeface="Times New Roman" panose="02020603050405020304" pitchFamily="18" charset="0"/>
                <a:cs typeface="Times New Roman" panose="02020603050405020304" pitchFamily="18" charset="0"/>
              </a:rPr>
              <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La società si trasforma e con essa cambiano le aspettative normative riferite all’età</a:t>
            </a:r>
            <a:br>
              <a:rPr lang="it-IT" sz="2400" dirty="0">
                <a:solidFill>
                  <a:schemeClr val="tx1"/>
                </a:solidFill>
                <a:latin typeface="Times New Roman" panose="02020603050405020304" pitchFamily="18" charset="0"/>
                <a:cs typeface="Times New Roman" panose="02020603050405020304" pitchFamily="18" charset="0"/>
              </a:rPr>
            </a:br>
            <a:endParaRPr lang="it-IT" sz="2400" dirty="0">
              <a:solidFill>
                <a:schemeClr val="tx1"/>
              </a:solidFill>
              <a:latin typeface="Times New Roman" panose="02020603050405020304" pitchFamily="18" charset="0"/>
              <a:cs typeface="Times New Roman" panose="02020603050405020304" pitchFamily="18" charset="0"/>
            </a:endParaRPr>
          </a:p>
        </p:txBody>
      </p:sp>
      <p:sp>
        <p:nvSpPr>
          <p:cNvPr id="3" name="Freccia in giù 2">
            <a:extLst>
              <a:ext uri="{FF2B5EF4-FFF2-40B4-BE49-F238E27FC236}">
                <a16:creationId xmlns="" xmlns:a16="http://schemas.microsoft.com/office/drawing/2014/main" id="{B8ABC3CF-BFBE-4CF0-8BBB-62D6C2ECDB44}"/>
              </a:ext>
            </a:extLst>
          </p:cNvPr>
          <p:cNvSpPr/>
          <p:nvPr/>
        </p:nvSpPr>
        <p:spPr>
          <a:xfrm>
            <a:off x="4580878" y="5433133"/>
            <a:ext cx="328475" cy="62143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002090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72E4D4AC-9A23-4588-B21D-D272087EFFFF}"/>
              </a:ext>
            </a:extLst>
          </p:cNvPr>
          <p:cNvSpPr>
            <a:spLocks noGrp="1"/>
          </p:cNvSpPr>
          <p:nvPr>
            <p:ph type="title"/>
          </p:nvPr>
        </p:nvSpPr>
        <p:spPr>
          <a:xfrm>
            <a:off x="685799" y="609600"/>
            <a:ext cx="11023848" cy="5906610"/>
          </a:xfrm>
          <a:solidFill>
            <a:schemeClr val="accent2">
              <a:lumMod val="60000"/>
              <a:lumOff val="40000"/>
            </a:schemeClr>
          </a:solidFill>
        </p:spPr>
        <p:txBody>
          <a:bodyPr>
            <a:noAutofit/>
          </a:bodyPr>
          <a:lstStyle/>
          <a:p>
            <a:r>
              <a:rPr lang="it-IT" sz="2400" b="1" dirty="0">
                <a:solidFill>
                  <a:srgbClr val="FF0000"/>
                </a:solidFill>
                <a:latin typeface="Times New Roman" panose="02020603050405020304" pitchFamily="18" charset="0"/>
                <a:cs typeface="Times New Roman" panose="02020603050405020304" pitchFamily="18" charset="0"/>
              </a:rPr>
              <a:t>Nelle società tradizionali</a:t>
            </a:r>
            <a:r>
              <a:rPr lang="it-IT" sz="2400" dirty="0">
                <a:solidFill>
                  <a:schemeClr val="tx1"/>
                </a:solidFill>
                <a:latin typeface="Times New Roman" panose="02020603050405020304" pitchFamily="18" charset="0"/>
                <a:cs typeface="Times New Roman" panose="02020603050405020304" pitchFamily="18" charset="0"/>
              </a:rPr>
              <a:t> veniva riservato all’anziano rispetto e deferenza.</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L’anziano era depositario di saggezza e di sapienza sulla base dell’esperienza di vita.</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Dispensava consigli e aveva funzione di guida.</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Tramandava la storia della comunità e informazioni di vita quotidiana.</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In queste società il potere spettava agli anziani («</a:t>
            </a:r>
            <a:r>
              <a:rPr lang="it-IT" sz="2400" b="1" dirty="0">
                <a:solidFill>
                  <a:srgbClr val="FF0000"/>
                </a:solidFill>
                <a:latin typeface="Times New Roman" panose="02020603050405020304" pitchFamily="18" charset="0"/>
                <a:cs typeface="Times New Roman" panose="02020603050405020304" pitchFamily="18" charset="0"/>
              </a:rPr>
              <a:t>Consiglio di anziani</a:t>
            </a:r>
            <a:r>
              <a:rPr lang="it-IT" sz="2400" dirty="0">
                <a:solidFill>
                  <a:schemeClr val="tx1"/>
                </a:solidFill>
                <a:latin typeface="Times New Roman" panose="02020603050405020304" pitchFamily="18" charset="0"/>
                <a:cs typeface="Times New Roman" panose="02020603050405020304" pitchFamily="18" charset="0"/>
              </a:rPr>
              <a:t>»)</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Il più anziano era il soggetto dominante nella famiglia.</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
            </a:r>
            <a:br>
              <a:rPr lang="it-IT" sz="2400" dirty="0">
                <a:solidFill>
                  <a:schemeClr val="tx1"/>
                </a:solidFill>
                <a:latin typeface="Times New Roman" panose="02020603050405020304" pitchFamily="18" charset="0"/>
                <a:cs typeface="Times New Roman" panose="02020603050405020304" pitchFamily="18" charset="0"/>
              </a:rPr>
            </a:br>
            <a:r>
              <a:rPr lang="it-IT" sz="2400" b="1" dirty="0">
                <a:solidFill>
                  <a:srgbClr val="FF0000"/>
                </a:solidFill>
                <a:latin typeface="Times New Roman" panose="02020603050405020304" pitchFamily="18" charset="0"/>
                <a:cs typeface="Times New Roman" panose="02020603050405020304" pitchFamily="18" charset="0"/>
              </a:rPr>
              <a:t>Nelle società industriali </a:t>
            </a:r>
            <a:r>
              <a:rPr lang="it-IT" sz="2400" dirty="0">
                <a:solidFill>
                  <a:schemeClr val="tx1"/>
                </a:solidFill>
                <a:latin typeface="Times New Roman" panose="02020603050405020304" pitchFamily="18" charset="0"/>
                <a:cs typeface="Times New Roman" panose="02020603050405020304" pitchFamily="18" charset="0"/>
              </a:rPr>
              <a:t>lo status di anziano muta.</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In queste società l’accesso alla conoscenza avviene attraverso l’istruzione formale.</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L’esperienza dell’anziano perde valore e la sua conoscenza viene considerata sorpassata.</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Sotto il profilo economico, gli anziani non svolgono ruoli di rilievo.</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Muta il suo ruolo nella famiglia: prima era il capo, oggi è una figura sempre più isolata.</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Molto spesso il processo di urbanizzazione si conclude con la </a:t>
            </a:r>
            <a:r>
              <a:rPr lang="it-IT" sz="2400" b="1" dirty="0">
                <a:solidFill>
                  <a:srgbClr val="FF0000"/>
                </a:solidFill>
                <a:latin typeface="Times New Roman" panose="02020603050405020304" pitchFamily="18" charset="0"/>
                <a:cs typeface="Times New Roman" panose="02020603050405020304" pitchFamily="18" charset="0"/>
              </a:rPr>
              <a:t>segregazione dell’anziano</a:t>
            </a:r>
            <a:r>
              <a:rPr lang="it-IT" sz="2400" dirty="0">
                <a:solidFill>
                  <a:schemeClr val="tx1"/>
                </a:solidFill>
                <a:latin typeface="Times New Roman" panose="02020603050405020304" pitchFamily="18" charset="0"/>
                <a:cs typeface="Times New Roman" panose="02020603050405020304" pitchFamily="18" charset="0"/>
              </a:rPr>
              <a:t>.</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
            </a:r>
            <a:br>
              <a:rPr lang="it-IT" sz="2400" dirty="0">
                <a:solidFill>
                  <a:schemeClr val="tx1"/>
                </a:solidFill>
                <a:latin typeface="Times New Roman" panose="02020603050405020304" pitchFamily="18" charset="0"/>
                <a:cs typeface="Times New Roman" panose="02020603050405020304" pitchFamily="18" charset="0"/>
              </a:rPr>
            </a:br>
            <a:endParaRPr lang="it-IT"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5681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72E4D4AC-9A23-4588-B21D-D272087EFFFF}"/>
              </a:ext>
            </a:extLst>
          </p:cNvPr>
          <p:cNvSpPr>
            <a:spLocks noGrp="1"/>
          </p:cNvSpPr>
          <p:nvPr>
            <p:ph type="title"/>
          </p:nvPr>
        </p:nvSpPr>
        <p:spPr>
          <a:xfrm>
            <a:off x="588144" y="568171"/>
            <a:ext cx="10668741" cy="5557421"/>
          </a:xfrm>
          <a:solidFill>
            <a:srgbClr val="66FFFF"/>
          </a:solidFill>
        </p:spPr>
        <p:txBody>
          <a:bodyPr>
            <a:noAutofit/>
          </a:bodyPr>
          <a:lstStyle/>
          <a:p>
            <a:r>
              <a:rPr lang="it-IT" sz="2400" b="1" dirty="0">
                <a:solidFill>
                  <a:srgbClr val="FF0000"/>
                </a:solidFill>
                <a:latin typeface="Times New Roman" panose="02020603050405020304" pitchFamily="18" charset="0"/>
                <a:cs typeface="Times New Roman" panose="02020603050405020304" pitchFamily="18" charset="0"/>
              </a:rPr>
              <a:t/>
            </a:r>
            <a:br>
              <a:rPr lang="it-IT" sz="2400" b="1" dirty="0">
                <a:solidFill>
                  <a:srgbClr val="FF0000"/>
                </a:solidFill>
                <a:latin typeface="Times New Roman" panose="02020603050405020304" pitchFamily="18" charset="0"/>
                <a:cs typeface="Times New Roman" panose="02020603050405020304" pitchFamily="18" charset="0"/>
              </a:rPr>
            </a:br>
            <a:r>
              <a:rPr lang="it-IT" sz="2400" b="1" dirty="0">
                <a:solidFill>
                  <a:srgbClr val="FF0000"/>
                </a:solidFill>
                <a:latin typeface="Times New Roman" panose="02020603050405020304" pitchFamily="18" charset="0"/>
                <a:cs typeface="Times New Roman" panose="02020603050405020304" pitchFamily="18" charset="0"/>
              </a:rPr>
              <a:t/>
            </a:r>
            <a:br>
              <a:rPr lang="it-IT" sz="2400" b="1" dirty="0">
                <a:solidFill>
                  <a:srgbClr val="FF0000"/>
                </a:solidFill>
                <a:latin typeface="Times New Roman" panose="02020603050405020304" pitchFamily="18" charset="0"/>
                <a:cs typeface="Times New Roman" panose="02020603050405020304" pitchFamily="18" charset="0"/>
              </a:rPr>
            </a:br>
            <a:r>
              <a:rPr lang="it-IT" sz="2400" b="1" dirty="0">
                <a:solidFill>
                  <a:srgbClr val="FF0000"/>
                </a:solidFill>
                <a:latin typeface="Times New Roman" panose="02020603050405020304" pitchFamily="18" charset="0"/>
                <a:cs typeface="Times New Roman" panose="02020603050405020304" pitchFamily="18" charset="0"/>
              </a:rPr>
              <a:t>						La popolazione anziana</a:t>
            </a:r>
            <a:r>
              <a:rPr lang="it-IT" sz="2400" dirty="0">
                <a:solidFill>
                  <a:schemeClr val="tx1"/>
                </a:solidFill>
                <a:latin typeface="Times New Roman" panose="02020603050405020304" pitchFamily="18" charset="0"/>
                <a:cs typeface="Times New Roman" panose="02020603050405020304" pitchFamily="18" charset="0"/>
              </a:rPr>
              <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Il concetto di anziano è un concetto esteso, difficile da circoscrivere.</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A livello individuale è possibile definire una persona anziana in termini </a:t>
            </a:r>
            <a:r>
              <a:rPr lang="it-IT" sz="2400" b="1" dirty="0">
                <a:solidFill>
                  <a:srgbClr val="FF0000"/>
                </a:solidFill>
                <a:latin typeface="Times New Roman" panose="02020603050405020304" pitchFamily="18" charset="0"/>
                <a:cs typeface="Times New Roman" panose="02020603050405020304" pitchFamily="18" charset="0"/>
              </a:rPr>
              <a:t>biologici, psicologici, anagrafici, sociali, previdenziali, legali</a:t>
            </a:r>
            <a:r>
              <a:rPr lang="it-IT" sz="2400" dirty="0">
                <a:solidFill>
                  <a:schemeClr val="tx1"/>
                </a:solidFill>
                <a:latin typeface="Times New Roman" panose="02020603050405020304" pitchFamily="18" charset="0"/>
                <a:cs typeface="Times New Roman" panose="02020603050405020304" pitchFamily="18" charset="0"/>
              </a:rPr>
              <a:t>.</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Più problematico è parlare di anziano a livello macro-sociale.</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
            </a:r>
            <a:br>
              <a:rPr lang="it-IT" sz="2400" dirty="0">
                <a:solidFill>
                  <a:schemeClr val="tx1"/>
                </a:solidFill>
                <a:latin typeface="Times New Roman" panose="02020603050405020304" pitchFamily="18" charset="0"/>
                <a:cs typeface="Times New Roman" panose="02020603050405020304" pitchFamily="18" charset="0"/>
              </a:rPr>
            </a:br>
            <a:r>
              <a:rPr lang="it-IT" sz="2800" b="1" dirty="0">
                <a:solidFill>
                  <a:srgbClr val="FF0000"/>
                </a:solidFill>
                <a:latin typeface="Times New Roman" panose="02020603050405020304" pitchFamily="18" charset="0"/>
                <a:cs typeface="Times New Roman" panose="02020603050405020304" pitchFamily="18" charset="0"/>
              </a:rPr>
              <a:t>Qual è l’indicatore che delimita l’ingresso nella vecchiaia per la maggior parte delle persone?</a:t>
            </a:r>
            <a:br>
              <a:rPr lang="it-IT" sz="2800" b="1" dirty="0">
                <a:solidFill>
                  <a:srgbClr val="FF0000"/>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
            </a:r>
            <a:br>
              <a:rPr lang="it-IT" sz="2400" dirty="0">
                <a:solidFill>
                  <a:schemeClr val="tx1"/>
                </a:solidFill>
                <a:latin typeface="Times New Roman" panose="02020603050405020304" pitchFamily="18" charset="0"/>
                <a:cs typeface="Times New Roman" panose="02020603050405020304" pitchFamily="18" charset="0"/>
              </a:rPr>
            </a:br>
            <a:r>
              <a:rPr lang="it-IT" sz="2400" b="1" dirty="0">
                <a:solidFill>
                  <a:srgbClr val="FF0000"/>
                </a:solidFill>
                <a:latin typeface="Times New Roman" panose="02020603050405020304" pitchFamily="18" charset="0"/>
                <a:cs typeface="Times New Roman" panose="02020603050405020304" pitchFamily="18" charset="0"/>
              </a:rPr>
              <a:t>L’approccio di tipo anagrafico </a:t>
            </a:r>
            <a:r>
              <a:rPr lang="it-IT" sz="2400" dirty="0">
                <a:solidFill>
                  <a:schemeClr val="tx1"/>
                </a:solidFill>
                <a:latin typeface="Times New Roman" panose="02020603050405020304" pitchFamily="18" charset="0"/>
                <a:cs typeface="Times New Roman" panose="02020603050405020304" pitchFamily="18" charset="0"/>
              </a:rPr>
              <a:t>ha considerato l’età di 60/65 anni il limite oltre il quale la maggior parte della popolazione attiva (produttiva) passa a una condizione di inattività (improduttiva) e diventa anziana.</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Questa è l’età considerata «normale» per il ritiro dal lavoro e il passaggio allo status di pensionato.</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
            </a:r>
            <a:br>
              <a:rPr lang="it-IT" sz="2400" dirty="0">
                <a:solidFill>
                  <a:schemeClr val="tx1"/>
                </a:solidFill>
                <a:latin typeface="Times New Roman" panose="02020603050405020304" pitchFamily="18" charset="0"/>
                <a:cs typeface="Times New Roman" panose="02020603050405020304" pitchFamily="18" charset="0"/>
              </a:rPr>
            </a:br>
            <a:endParaRPr lang="it-IT"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3596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72E4D4AC-9A23-4588-B21D-D272087EFFFF}"/>
              </a:ext>
            </a:extLst>
          </p:cNvPr>
          <p:cNvSpPr>
            <a:spLocks noGrp="1"/>
          </p:cNvSpPr>
          <p:nvPr>
            <p:ph type="title"/>
          </p:nvPr>
        </p:nvSpPr>
        <p:spPr>
          <a:xfrm>
            <a:off x="774575" y="618478"/>
            <a:ext cx="10056182" cy="5906610"/>
          </a:xfrm>
          <a:solidFill>
            <a:srgbClr val="FFFF99"/>
          </a:solidFill>
        </p:spPr>
        <p:txBody>
          <a:bodyPr>
            <a:normAutofit/>
          </a:bodyPr>
          <a:lstStyle/>
          <a:p>
            <a:r>
              <a:rPr lang="it-IT" sz="1400" dirty="0">
                <a:solidFill>
                  <a:schemeClr val="tx1"/>
                </a:solidFill>
                <a:latin typeface="Times New Roman" panose="02020603050405020304" pitchFamily="18" charset="0"/>
                <a:cs typeface="Times New Roman" panose="02020603050405020304" pitchFamily="18" charset="0"/>
              </a:rPr>
              <a:t>							</a:t>
            </a:r>
            <a:r>
              <a:rPr lang="it-IT" sz="2400" b="1" dirty="0">
                <a:solidFill>
                  <a:srgbClr val="FF0000"/>
                </a:solidFill>
                <a:latin typeface="Times New Roman" panose="02020603050405020304" pitchFamily="18" charset="0"/>
                <a:cs typeface="Times New Roman" panose="02020603050405020304" pitchFamily="18" charset="0"/>
              </a:rPr>
              <a:t>L’invecchiamento: definizioni</a:t>
            </a:r>
            <a:br>
              <a:rPr lang="it-IT" sz="2400" b="1" dirty="0">
                <a:solidFill>
                  <a:srgbClr val="FF0000"/>
                </a:solidFill>
                <a:latin typeface="Times New Roman" panose="02020603050405020304" pitchFamily="18" charset="0"/>
                <a:cs typeface="Times New Roman" panose="02020603050405020304" pitchFamily="18" charset="0"/>
              </a:rPr>
            </a:br>
            <a:r>
              <a:rPr lang="it-IT" sz="2400" b="1" dirty="0">
                <a:solidFill>
                  <a:srgbClr val="FF0000"/>
                </a:solidFill>
                <a:latin typeface="Times New Roman" panose="02020603050405020304" pitchFamily="18" charset="0"/>
                <a:cs typeface="Times New Roman" panose="02020603050405020304" pitchFamily="18" charset="0"/>
              </a:rPr>
              <a:t/>
            </a:r>
            <a:br>
              <a:rPr lang="it-IT" sz="2400" b="1" dirty="0">
                <a:solidFill>
                  <a:srgbClr val="FF0000"/>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Negli studi sociologici vengono utilizzati termini diversi per indicare l’ultima fase della vita umana</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				</a:t>
            </a:r>
            <a:r>
              <a:rPr lang="it-IT" sz="1800" b="1" dirty="0">
                <a:solidFill>
                  <a:srgbClr val="FF0000"/>
                </a:solidFill>
                <a:latin typeface="Times New Roman" panose="02020603050405020304" pitchFamily="18" charset="0"/>
                <a:cs typeface="Times New Roman" panose="02020603050405020304" pitchFamily="18" charset="0"/>
              </a:rPr>
              <a:t>VECCHIAIA – TERZA ETA’ – CONDIZIONE ANZIANA</a:t>
            </a:r>
            <a:r>
              <a:rPr lang="it-IT" sz="1800" dirty="0">
                <a:solidFill>
                  <a:schemeClr val="tx1"/>
                </a:solidFill>
                <a:latin typeface="Times New Roman" panose="02020603050405020304" pitchFamily="18" charset="0"/>
                <a:cs typeface="Times New Roman" panose="02020603050405020304" pitchFamily="18" charset="0"/>
              </a:rPr>
              <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1) </a:t>
            </a:r>
            <a:r>
              <a:rPr lang="it-IT" sz="1800" b="1" dirty="0">
                <a:solidFill>
                  <a:srgbClr val="FF0000"/>
                </a:solidFill>
                <a:latin typeface="Times New Roman" panose="02020603050405020304" pitchFamily="18" charset="0"/>
                <a:cs typeface="Times New Roman" panose="02020603050405020304" pitchFamily="18" charset="0"/>
              </a:rPr>
              <a:t>VECCHIAIA</a:t>
            </a:r>
            <a:r>
              <a:rPr lang="it-IT" sz="1800" dirty="0">
                <a:solidFill>
                  <a:schemeClr val="tx1"/>
                </a:solidFill>
                <a:latin typeface="Times New Roman" panose="02020603050405020304" pitchFamily="18" charset="0"/>
                <a:cs typeface="Times New Roman" panose="02020603050405020304" pitchFamily="18" charset="0"/>
              </a:rPr>
              <a:t>:  si pone l’attenzione sul lento e irreversibile deterioramento delle unzioni organiche e mentali, sul decadimento fisico e sulla malattia, con scarso interesse alla dimensione sociale dell’anziano</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2) </a:t>
            </a:r>
            <a:r>
              <a:rPr lang="it-IT" sz="1800" b="1" dirty="0">
                <a:solidFill>
                  <a:srgbClr val="FF0000"/>
                </a:solidFill>
                <a:latin typeface="Times New Roman" panose="02020603050405020304" pitchFamily="18" charset="0"/>
                <a:cs typeface="Times New Roman" panose="02020603050405020304" pitchFamily="18" charset="0"/>
              </a:rPr>
              <a:t>TERZA ETA’</a:t>
            </a:r>
            <a:r>
              <a:rPr lang="it-IT" sz="1800" dirty="0">
                <a:solidFill>
                  <a:schemeClr val="tx1"/>
                </a:solidFill>
                <a:latin typeface="Times New Roman" panose="02020603050405020304" pitchFamily="18" charset="0"/>
                <a:cs typeface="Times New Roman" panose="02020603050405020304" pitchFamily="18" charset="0"/>
              </a:rPr>
              <a:t>: indica tutti gli individui con più di 60 o 65 anni. Sottolinea la continuità con gli altri segmenti della vita umana.</a:t>
            </a:r>
            <a:br>
              <a:rPr lang="it-IT" sz="1800" dirty="0">
                <a:solidFill>
                  <a:schemeClr val="tx1"/>
                </a:solidFill>
                <a:latin typeface="Times New Roman" panose="02020603050405020304" pitchFamily="18" charset="0"/>
                <a:cs typeface="Times New Roman" panose="02020603050405020304" pitchFamily="18" charset="0"/>
              </a:rPr>
            </a:br>
            <a:r>
              <a:rPr lang="it-IT" sz="1800" b="1" dirty="0">
                <a:solidFill>
                  <a:srgbClr val="FF0000"/>
                </a:solidFill>
                <a:latin typeface="Times New Roman" panose="02020603050405020304" pitchFamily="18" charset="0"/>
                <a:cs typeface="Times New Roman" panose="02020603050405020304" pitchFamily="18" charset="0"/>
              </a:rPr>
              <a:t>QUARTA ETA’ </a:t>
            </a:r>
            <a:r>
              <a:rPr lang="it-IT" sz="1800" b="1" dirty="0">
                <a:solidFill>
                  <a:schemeClr val="tx1"/>
                </a:solidFill>
                <a:latin typeface="Times New Roman" panose="02020603050405020304" pitchFamily="18" charset="0"/>
                <a:cs typeface="Times New Roman" panose="02020603050405020304" pitchFamily="18" charset="0"/>
              </a:rPr>
              <a:t>:</a:t>
            </a:r>
            <a:r>
              <a:rPr lang="it-IT" sz="1800" b="1" dirty="0">
                <a:solidFill>
                  <a:srgbClr val="FF0000"/>
                </a:solidFill>
                <a:latin typeface="Times New Roman" panose="02020603050405020304" pitchFamily="18" charset="0"/>
                <a:cs typeface="Times New Roman" panose="02020603050405020304" pitchFamily="18" charset="0"/>
              </a:rPr>
              <a:t> </a:t>
            </a:r>
            <a:r>
              <a:rPr lang="it-IT" sz="1800" dirty="0">
                <a:solidFill>
                  <a:schemeClr val="tx1"/>
                </a:solidFill>
                <a:latin typeface="Times New Roman" panose="02020603050405020304" pitchFamily="18" charset="0"/>
                <a:cs typeface="Times New Roman" panose="02020603050405020304" pitchFamily="18" charset="0"/>
              </a:rPr>
              <a:t>(dai 75/80 in poi): dovrebbe essere l’età della non-autosufficienza, della malattia e della decadenza</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Va notato che l’et6à cronologica non sempre coincide con l’età biologica</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3) </a:t>
            </a:r>
            <a:r>
              <a:rPr lang="it-IT" sz="1800" b="1" dirty="0">
                <a:solidFill>
                  <a:srgbClr val="FF0000"/>
                </a:solidFill>
                <a:latin typeface="Times New Roman" panose="02020603050405020304" pitchFamily="18" charset="0"/>
                <a:cs typeface="Times New Roman" panose="02020603050405020304" pitchFamily="18" charset="0"/>
              </a:rPr>
              <a:t>CONDIZIONE ANZIANA</a:t>
            </a:r>
            <a:r>
              <a:rPr lang="it-IT" sz="1800" dirty="0">
                <a:solidFill>
                  <a:schemeClr val="tx1"/>
                </a:solidFill>
                <a:latin typeface="Times New Roman" panose="02020603050405020304" pitchFamily="18" charset="0"/>
                <a:cs typeface="Times New Roman" panose="02020603050405020304" pitchFamily="18" charset="0"/>
              </a:rPr>
              <a:t>: stadio con una serie di ruoli ( o meglio non ruoli) socialmente imposti.</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L’invecchiamento è un processo di natura biologica, a cui contribuiscono le interazioni personali, i ruoli ricoperti, i fattori ambientali, culturali, economici </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							</a:t>
            </a:r>
            <a:r>
              <a:rPr lang="it-IT" sz="2400" b="1" dirty="0">
                <a:solidFill>
                  <a:srgbClr val="FF0000"/>
                </a:solidFill>
                <a:latin typeface="Times New Roman" panose="02020603050405020304" pitchFamily="18" charset="0"/>
                <a:cs typeface="Times New Roman" panose="02020603050405020304" pitchFamily="18" charset="0"/>
              </a:rPr>
              <a:t>Studio multidimensionale</a:t>
            </a:r>
          </a:p>
        </p:txBody>
      </p:sp>
      <p:sp>
        <p:nvSpPr>
          <p:cNvPr id="3" name="Freccia in giù 2">
            <a:extLst>
              <a:ext uri="{FF2B5EF4-FFF2-40B4-BE49-F238E27FC236}">
                <a16:creationId xmlns="" xmlns:a16="http://schemas.microsoft.com/office/drawing/2014/main" id="{A5F4FCAA-3665-45A0-B8D0-8CE0BAE2821B}"/>
              </a:ext>
            </a:extLst>
          </p:cNvPr>
          <p:cNvSpPr/>
          <p:nvPr/>
        </p:nvSpPr>
        <p:spPr>
          <a:xfrm>
            <a:off x="6169981" y="5468645"/>
            <a:ext cx="399495" cy="54153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166410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72E4D4AC-9A23-4588-B21D-D272087EFFFF}"/>
              </a:ext>
            </a:extLst>
          </p:cNvPr>
          <p:cNvSpPr>
            <a:spLocks noGrp="1"/>
          </p:cNvSpPr>
          <p:nvPr>
            <p:ph type="title"/>
          </p:nvPr>
        </p:nvSpPr>
        <p:spPr>
          <a:xfrm>
            <a:off x="685799" y="195309"/>
            <a:ext cx="10056182" cy="6320901"/>
          </a:xfrm>
          <a:solidFill>
            <a:schemeClr val="accent6">
              <a:lumMod val="40000"/>
              <a:lumOff val="60000"/>
            </a:schemeClr>
          </a:solidFill>
        </p:spPr>
        <p:txBody>
          <a:bodyPr>
            <a:noAutofit/>
          </a:bodyPr>
          <a:lstStyle/>
          <a:p>
            <a:r>
              <a:rPr lang="it-IT" sz="1800" b="1" dirty="0">
                <a:solidFill>
                  <a:srgbClr val="FF0000"/>
                </a:solidFill>
                <a:latin typeface="Times New Roman" panose="02020603050405020304" pitchFamily="18" charset="0"/>
                <a:cs typeface="Times New Roman" panose="02020603050405020304" pitchFamily="18" charset="0"/>
              </a:rPr>
              <a:t>						</a:t>
            </a:r>
            <a:r>
              <a:rPr lang="it-IT" sz="2400" b="1" dirty="0">
                <a:solidFill>
                  <a:srgbClr val="FF0000"/>
                </a:solidFill>
                <a:latin typeface="Times New Roman" panose="02020603050405020304" pitchFamily="18" charset="0"/>
                <a:cs typeface="Times New Roman" panose="02020603050405020304" pitchFamily="18" charset="0"/>
              </a:rPr>
              <a:t>Le teorie sociologiche sugli anziani</a:t>
            </a:r>
            <a:r>
              <a:rPr lang="it-IT" sz="1800" b="1" dirty="0">
                <a:solidFill>
                  <a:srgbClr val="FF0000"/>
                </a:solidFill>
                <a:latin typeface="Times New Roman" panose="02020603050405020304" pitchFamily="18" charset="0"/>
                <a:cs typeface="Times New Roman" panose="02020603050405020304" pitchFamily="18" charset="0"/>
              </a:rPr>
              <a:t/>
            </a:r>
            <a:br>
              <a:rPr lang="it-IT" sz="1800" b="1" dirty="0">
                <a:solidFill>
                  <a:srgbClr val="FF0000"/>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					Concetto di emarginazione</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					Marginalità generalizzata</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					</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					Spiegare le cause</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
            </a:r>
            <a:br>
              <a:rPr lang="it-IT" sz="1800" dirty="0">
                <a:solidFill>
                  <a:schemeClr val="tx1"/>
                </a:solidFill>
                <a:latin typeface="Times New Roman" panose="02020603050405020304" pitchFamily="18" charset="0"/>
                <a:cs typeface="Times New Roman" panose="02020603050405020304" pitchFamily="18" charset="0"/>
              </a:rPr>
            </a:br>
            <a:r>
              <a:rPr lang="it-IT" sz="1800" b="1" dirty="0">
                <a:solidFill>
                  <a:srgbClr val="FF0000"/>
                </a:solidFill>
                <a:latin typeface="Times New Roman" panose="02020603050405020304" pitchFamily="18" charset="0"/>
                <a:cs typeface="Times New Roman" panose="02020603050405020304" pitchFamily="18" charset="0"/>
              </a:rPr>
              <a:t>Tre grandi gruppi di teorie</a:t>
            </a:r>
            <a:r>
              <a:rPr lang="it-IT" sz="1800" dirty="0">
                <a:solidFill>
                  <a:schemeClr val="tx1"/>
                </a:solidFill>
                <a:latin typeface="Times New Roman" panose="02020603050405020304" pitchFamily="18" charset="0"/>
                <a:cs typeface="Times New Roman" panose="02020603050405020304" pitchFamily="18" charset="0"/>
              </a:rPr>
              <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1) </a:t>
            </a:r>
            <a:r>
              <a:rPr lang="it-IT" sz="1800" b="1" dirty="0">
                <a:solidFill>
                  <a:srgbClr val="FF0000"/>
                </a:solidFill>
                <a:latin typeface="Times New Roman" panose="02020603050405020304" pitchFamily="18" charset="0"/>
                <a:cs typeface="Times New Roman" panose="02020603050405020304" pitchFamily="18" charset="0"/>
              </a:rPr>
              <a:t>TEORIA DEL MUTAMENTO SOCIALE</a:t>
            </a:r>
            <a:r>
              <a:rPr lang="it-IT" sz="1800" dirty="0">
                <a:solidFill>
                  <a:schemeClr val="tx1"/>
                </a:solidFill>
                <a:latin typeface="Times New Roman" panose="02020603050405020304" pitchFamily="18" charset="0"/>
                <a:cs typeface="Times New Roman" panose="02020603050405020304" pitchFamily="18" charset="0"/>
              </a:rPr>
              <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	Teoria del pensionamento</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	Teoria della trasformazione della famiglia</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2) </a:t>
            </a:r>
            <a:r>
              <a:rPr lang="it-IT" sz="1800" b="1" dirty="0">
                <a:solidFill>
                  <a:srgbClr val="FF0000"/>
                </a:solidFill>
                <a:latin typeface="Times New Roman" panose="02020603050405020304" pitchFamily="18" charset="0"/>
                <a:cs typeface="Times New Roman" panose="02020603050405020304" pitchFamily="18" charset="0"/>
              </a:rPr>
              <a:t>TEORIA DELLA DEVIANZA</a:t>
            </a:r>
            <a:r>
              <a:rPr lang="it-IT" sz="1800" dirty="0">
                <a:solidFill>
                  <a:schemeClr val="tx1"/>
                </a:solidFill>
                <a:latin typeface="Times New Roman" panose="02020603050405020304" pitchFamily="18" charset="0"/>
                <a:cs typeface="Times New Roman" panose="02020603050405020304" pitchFamily="18" charset="0"/>
              </a:rPr>
              <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	Teoria dell’anomia</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	Teoria dell’alienazione</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3) </a:t>
            </a:r>
            <a:r>
              <a:rPr lang="it-IT" sz="1800" b="1" dirty="0">
                <a:solidFill>
                  <a:srgbClr val="FF0000"/>
                </a:solidFill>
                <a:latin typeface="Times New Roman" panose="02020603050405020304" pitchFamily="18" charset="0"/>
                <a:cs typeface="Times New Roman" panose="02020603050405020304" pitchFamily="18" charset="0"/>
              </a:rPr>
              <a:t>TEORIE PSICOLOGICHE</a:t>
            </a:r>
            <a:r>
              <a:rPr lang="it-IT" sz="1800" dirty="0">
                <a:solidFill>
                  <a:schemeClr val="tx1"/>
                </a:solidFill>
                <a:latin typeface="Times New Roman" panose="02020603050405020304" pitchFamily="18" charset="0"/>
                <a:cs typeface="Times New Roman" panose="02020603050405020304" pitchFamily="18" charset="0"/>
              </a:rPr>
              <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	Teoria del </a:t>
            </a:r>
            <a:r>
              <a:rPr lang="it-IT" sz="1800" dirty="0" err="1">
                <a:solidFill>
                  <a:schemeClr val="tx1"/>
                </a:solidFill>
                <a:latin typeface="Times New Roman" panose="02020603050405020304" pitchFamily="18" charset="0"/>
                <a:cs typeface="Times New Roman" panose="02020603050405020304" pitchFamily="18" charset="0"/>
              </a:rPr>
              <a:t>disengagement</a:t>
            </a:r>
            <a:r>
              <a:rPr lang="it-IT" sz="1800" dirty="0">
                <a:solidFill>
                  <a:schemeClr val="tx1"/>
                </a:solidFill>
                <a:latin typeface="Times New Roman" panose="02020603050405020304" pitchFamily="18" charset="0"/>
                <a:cs typeface="Times New Roman" panose="02020603050405020304" pitchFamily="18" charset="0"/>
              </a:rPr>
              <a:t> o del disimpegno</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	Teoria dell’activity o del disimpegno attivo</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	Teoria intermedia</a:t>
            </a:r>
            <a:br>
              <a:rPr lang="it-IT" sz="1800" dirty="0">
                <a:solidFill>
                  <a:schemeClr val="tx1"/>
                </a:solidFill>
                <a:latin typeface="Times New Roman" panose="02020603050405020304" pitchFamily="18" charset="0"/>
                <a:cs typeface="Times New Roman" panose="02020603050405020304" pitchFamily="18" charset="0"/>
              </a:rPr>
            </a:br>
            <a:r>
              <a:rPr lang="it-IT" sz="1800" dirty="0">
                <a:solidFill>
                  <a:schemeClr val="tx1"/>
                </a:solidFill>
                <a:latin typeface="Times New Roman" panose="02020603050405020304" pitchFamily="18" charset="0"/>
                <a:cs typeface="Times New Roman" panose="02020603050405020304" pitchFamily="18" charset="0"/>
              </a:rPr>
              <a:t>	</a:t>
            </a:r>
          </a:p>
        </p:txBody>
      </p:sp>
      <p:sp>
        <p:nvSpPr>
          <p:cNvPr id="3" name="Freccia in giù 2">
            <a:extLst>
              <a:ext uri="{FF2B5EF4-FFF2-40B4-BE49-F238E27FC236}">
                <a16:creationId xmlns="" xmlns:a16="http://schemas.microsoft.com/office/drawing/2014/main" id="{39D9AB78-7084-4CBF-BF58-A7A9F4B57583}"/>
              </a:ext>
            </a:extLst>
          </p:cNvPr>
          <p:cNvSpPr/>
          <p:nvPr/>
        </p:nvSpPr>
        <p:spPr>
          <a:xfrm>
            <a:off x="4136994" y="1109709"/>
            <a:ext cx="248575" cy="2929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Freccia in giù 3">
            <a:extLst>
              <a:ext uri="{FF2B5EF4-FFF2-40B4-BE49-F238E27FC236}">
                <a16:creationId xmlns="" xmlns:a16="http://schemas.microsoft.com/office/drawing/2014/main" id="{28A184E6-E9D3-4ABB-A2C8-CD3438666F1F}"/>
              </a:ext>
            </a:extLst>
          </p:cNvPr>
          <p:cNvSpPr/>
          <p:nvPr/>
        </p:nvSpPr>
        <p:spPr>
          <a:xfrm>
            <a:off x="4136994" y="1624614"/>
            <a:ext cx="248575" cy="2929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438785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72E4D4AC-9A23-4588-B21D-D272087EFFFF}"/>
              </a:ext>
            </a:extLst>
          </p:cNvPr>
          <p:cNvSpPr>
            <a:spLocks noGrp="1"/>
          </p:cNvSpPr>
          <p:nvPr>
            <p:ph type="title"/>
          </p:nvPr>
        </p:nvSpPr>
        <p:spPr>
          <a:xfrm>
            <a:off x="685799" y="609600"/>
            <a:ext cx="10624352" cy="5906610"/>
          </a:xfrm>
          <a:solidFill>
            <a:schemeClr val="accent1">
              <a:lumMod val="60000"/>
              <a:lumOff val="40000"/>
            </a:schemeClr>
          </a:solidFill>
        </p:spPr>
        <p:txBody>
          <a:bodyPr>
            <a:normAutofit/>
          </a:bodyPr>
          <a:lstStyle/>
          <a:p>
            <a:r>
              <a:rPr lang="it-IT" sz="2400" b="1" dirty="0">
                <a:solidFill>
                  <a:srgbClr val="FF0000"/>
                </a:solidFill>
                <a:latin typeface="Times New Roman" panose="02020603050405020304" pitchFamily="18" charset="0"/>
                <a:cs typeface="Times New Roman" panose="02020603050405020304" pitchFamily="18" charset="0"/>
              </a:rPr>
              <a:t>					TEORIA DEL PENSIONAMENTO</a:t>
            </a:r>
            <a:r>
              <a:rPr lang="it-IT" sz="2400" dirty="0">
                <a:solidFill>
                  <a:schemeClr val="tx1"/>
                </a:solidFill>
                <a:latin typeface="Times New Roman" panose="02020603050405020304" pitchFamily="18" charset="0"/>
                <a:cs typeface="Times New Roman" panose="02020603050405020304" pitchFamily="18" charset="0"/>
              </a:rPr>
              <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
            </a:r>
            <a:br>
              <a:rPr lang="it-IT" sz="2400" dirty="0">
                <a:solidFill>
                  <a:schemeClr val="tx1"/>
                </a:solidFill>
                <a:latin typeface="Times New Roman" panose="02020603050405020304" pitchFamily="18" charset="0"/>
                <a:cs typeface="Times New Roman" panose="02020603050405020304" pitchFamily="18" charset="0"/>
              </a:rPr>
            </a:br>
            <a:r>
              <a:rPr lang="it-IT" sz="2400" b="1" dirty="0">
                <a:solidFill>
                  <a:srgbClr val="FF0000"/>
                </a:solidFill>
                <a:latin typeface="Times New Roman" panose="02020603050405020304" pitchFamily="18" charset="0"/>
                <a:cs typeface="Times New Roman" panose="02020603050405020304" pitchFamily="18" charset="0"/>
              </a:rPr>
              <a:t>PUNTO CENTRALE</a:t>
            </a:r>
            <a:r>
              <a:rPr lang="it-IT" sz="2400" dirty="0">
                <a:solidFill>
                  <a:schemeClr val="tx1"/>
                </a:solidFill>
                <a:latin typeface="Times New Roman" panose="02020603050405020304" pitchFamily="18" charset="0"/>
                <a:cs typeface="Times New Roman" panose="02020603050405020304" pitchFamily="18" charset="0"/>
              </a:rPr>
              <a:t>:  contrapposizione tra il periodo dell’attività lavorativa e quello del pensionamento </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Nelle società agricole, l’anziano svolgeva il suo lavoro nell’ambito della famiglia dove trovava attività adatte alle sue capacità.</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Restava così inserito nel contesto familiare, sociale, produttivo mantenendo un </a:t>
            </a:r>
            <a:r>
              <a:rPr lang="it-IT" sz="2400" b="1" dirty="0">
                <a:solidFill>
                  <a:srgbClr val="FF0000"/>
                </a:solidFill>
                <a:latin typeface="Times New Roman" panose="02020603050405020304" pitchFamily="18" charset="0"/>
                <a:cs typeface="Times New Roman" panose="02020603050405020304" pitchFamily="18" charset="0"/>
              </a:rPr>
              <a:t>ruolo attivo.</a:t>
            </a:r>
            <a:r>
              <a:rPr lang="it-IT" sz="2400" dirty="0">
                <a:solidFill>
                  <a:schemeClr val="tx1"/>
                </a:solidFill>
                <a:latin typeface="Times New Roman" panose="02020603050405020304" pitchFamily="18" charset="0"/>
                <a:cs typeface="Times New Roman" panose="02020603050405020304" pitchFamily="18" charset="0"/>
              </a:rPr>
              <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Con l’industrializzazione la situazione è cambiata.</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Il lavoro non è solo un mezzo di sostentamento ma è anche il più importante ruolo sociale (status e identità sociale, realizzazione personale).</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Il lavoro rappresenta anche un mezzo di socializzazione.</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Il lavoro è uno strumento di organizzazione della giornata.</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Il lavoro diventa un momento centrale dell’esistenza di ognuno.</a:t>
            </a:r>
          </a:p>
        </p:txBody>
      </p:sp>
    </p:spTree>
    <p:extLst>
      <p:ext uri="{BB962C8B-B14F-4D97-AF65-F5344CB8AC3E}">
        <p14:creationId xmlns:p14="http://schemas.microsoft.com/office/powerpoint/2010/main" val="3692432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72E4D4AC-9A23-4588-B21D-D272087EFFFF}"/>
              </a:ext>
            </a:extLst>
          </p:cNvPr>
          <p:cNvSpPr>
            <a:spLocks noGrp="1"/>
          </p:cNvSpPr>
          <p:nvPr>
            <p:ph type="title"/>
          </p:nvPr>
        </p:nvSpPr>
        <p:spPr>
          <a:xfrm>
            <a:off x="685799" y="341790"/>
            <a:ext cx="10056182" cy="6174420"/>
          </a:xfrm>
          <a:solidFill>
            <a:srgbClr val="FFC000"/>
          </a:solidFill>
        </p:spPr>
        <p:txBody>
          <a:bodyPr>
            <a:noAutofit/>
          </a:bodyPr>
          <a:lstStyle/>
          <a:p>
            <a:r>
              <a:rPr lang="it-IT" sz="2400" dirty="0">
                <a:solidFill>
                  <a:schemeClr val="tx1"/>
                </a:solidFill>
                <a:latin typeface="Times New Roman" panose="02020603050405020304" pitchFamily="18" charset="0"/>
                <a:cs typeface="Times New Roman" panose="02020603050405020304" pitchFamily="18" charset="0"/>
              </a:rPr>
              <a:t>Il pensionamento a un’età prestabilita rappresenta una interruzione brusca, coatta irreversibile.</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La situazione di inattività produce processi di marginalizzazione.</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Con la perdita del ruolo di produttore diminuiscono le </a:t>
            </a:r>
            <a:r>
              <a:rPr lang="it-IT" sz="2400" b="1" dirty="0">
                <a:solidFill>
                  <a:srgbClr val="FF0000"/>
                </a:solidFill>
                <a:latin typeface="Times New Roman" panose="02020603050405020304" pitchFamily="18" charset="0"/>
                <a:cs typeface="Times New Roman" panose="02020603050405020304" pitchFamily="18" charset="0"/>
              </a:rPr>
              <a:t>risorse economiche e le relazioni umane</a:t>
            </a:r>
            <a:r>
              <a:rPr lang="it-IT" sz="2400" dirty="0">
                <a:solidFill>
                  <a:schemeClr val="tx1"/>
                </a:solidFill>
                <a:latin typeface="Times New Roman" panose="02020603050405020304" pitchFamily="18" charset="0"/>
                <a:cs typeface="Times New Roman" panose="02020603050405020304" pitchFamily="18" charset="0"/>
              </a:rPr>
              <a:t>.</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					Senso di incertezza</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					Diminuzione dell’autostima</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					Senso di solitudine</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Alcuni autori considerano il pensionamento come </a:t>
            </a:r>
            <a:r>
              <a:rPr lang="it-IT" sz="2400" b="1" dirty="0">
                <a:solidFill>
                  <a:srgbClr val="FF0000"/>
                </a:solidFill>
                <a:latin typeface="Times New Roman" panose="02020603050405020304" pitchFamily="18" charset="0"/>
                <a:cs typeface="Times New Roman" panose="02020603050405020304" pitchFamily="18" charset="0"/>
              </a:rPr>
              <a:t>mancanza di ruoli sociali per gli anziani.</a:t>
            </a:r>
            <a:r>
              <a:rPr lang="it-IT" sz="2400" dirty="0">
                <a:solidFill>
                  <a:schemeClr val="tx1"/>
                </a:solidFill>
                <a:latin typeface="Times New Roman" panose="02020603050405020304" pitchFamily="18" charset="0"/>
                <a:cs typeface="Times New Roman" panose="02020603050405020304" pitchFamily="18" charset="0"/>
              </a:rPr>
              <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Quello di pensionato viene definito «</a:t>
            </a:r>
            <a:r>
              <a:rPr lang="it-IT" sz="2400" b="1" dirty="0">
                <a:solidFill>
                  <a:srgbClr val="FF0000"/>
                </a:solidFill>
                <a:latin typeface="Times New Roman" panose="02020603050405020304" pitchFamily="18" charset="0"/>
                <a:cs typeface="Times New Roman" panose="02020603050405020304" pitchFamily="18" charset="0"/>
              </a:rPr>
              <a:t>un ruolo di assenza di ruolo</a:t>
            </a:r>
            <a:r>
              <a:rPr lang="it-IT" sz="2400" dirty="0">
                <a:solidFill>
                  <a:schemeClr val="tx1"/>
                </a:solidFill>
                <a:latin typeface="Times New Roman" panose="02020603050405020304" pitchFamily="18" charset="0"/>
                <a:cs typeface="Times New Roman" panose="02020603050405020304" pitchFamily="18" charset="0"/>
              </a:rPr>
              <a:t>»</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					</a:t>
            </a:r>
            <a:br>
              <a:rPr lang="it-IT" sz="2400" dirty="0">
                <a:solidFill>
                  <a:schemeClr val="tx1"/>
                </a:solidFill>
                <a:latin typeface="Times New Roman" panose="02020603050405020304" pitchFamily="18" charset="0"/>
                <a:cs typeface="Times New Roman" panose="02020603050405020304" pitchFamily="18" charset="0"/>
              </a:rPr>
            </a:br>
            <a:r>
              <a:rPr lang="it-IT" sz="2400" dirty="0">
                <a:solidFill>
                  <a:schemeClr val="tx1"/>
                </a:solidFill>
                <a:latin typeface="Times New Roman" panose="02020603050405020304" pitchFamily="18" charset="0"/>
                <a:cs typeface="Times New Roman" panose="02020603050405020304" pitchFamily="18" charset="0"/>
              </a:rPr>
              <a:t>					</a:t>
            </a:r>
            <a:r>
              <a:rPr lang="it-IT" sz="2400" b="1" dirty="0">
                <a:solidFill>
                  <a:srgbClr val="FF0000"/>
                </a:solidFill>
                <a:latin typeface="Times New Roman" panose="02020603050405020304" pitchFamily="18" charset="0"/>
                <a:cs typeface="Times New Roman" panose="02020603050405020304" pitchFamily="18" charset="0"/>
              </a:rPr>
              <a:t>mancanza di funzioni per gli anziani</a:t>
            </a:r>
            <a:r>
              <a:rPr lang="it-IT" sz="2400" dirty="0">
                <a:solidFill>
                  <a:schemeClr val="tx1"/>
                </a:solidFill>
                <a:latin typeface="Times New Roman" panose="02020603050405020304" pitchFamily="18" charset="0"/>
                <a:cs typeface="Times New Roman" panose="02020603050405020304" pitchFamily="18" charset="0"/>
              </a:rPr>
              <a:t/>
            </a:r>
            <a:br>
              <a:rPr lang="it-IT" sz="2400" dirty="0">
                <a:solidFill>
                  <a:schemeClr val="tx1"/>
                </a:solidFill>
                <a:latin typeface="Times New Roman" panose="02020603050405020304" pitchFamily="18" charset="0"/>
                <a:cs typeface="Times New Roman" panose="02020603050405020304" pitchFamily="18" charset="0"/>
              </a:rPr>
            </a:br>
            <a:endParaRPr lang="it-IT" sz="2400" dirty="0">
              <a:solidFill>
                <a:schemeClr val="tx1"/>
              </a:solidFill>
              <a:latin typeface="Times New Roman" panose="02020603050405020304" pitchFamily="18" charset="0"/>
              <a:cs typeface="Times New Roman" panose="02020603050405020304" pitchFamily="18" charset="0"/>
            </a:endParaRPr>
          </a:p>
        </p:txBody>
      </p:sp>
      <p:sp>
        <p:nvSpPr>
          <p:cNvPr id="3" name="Freccia in giù 2">
            <a:extLst>
              <a:ext uri="{FF2B5EF4-FFF2-40B4-BE49-F238E27FC236}">
                <a16:creationId xmlns="" xmlns:a16="http://schemas.microsoft.com/office/drawing/2014/main" id="{D4996315-0904-405D-A03D-53142644FA1E}"/>
              </a:ext>
            </a:extLst>
          </p:cNvPr>
          <p:cNvSpPr/>
          <p:nvPr/>
        </p:nvSpPr>
        <p:spPr>
          <a:xfrm>
            <a:off x="4662996" y="1886505"/>
            <a:ext cx="665825" cy="648070"/>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Parentesi graffa aperta 3">
            <a:extLst>
              <a:ext uri="{FF2B5EF4-FFF2-40B4-BE49-F238E27FC236}">
                <a16:creationId xmlns="" xmlns:a16="http://schemas.microsoft.com/office/drawing/2014/main" id="{661B2841-6A9A-41A8-8278-C3A6423D1E8A}"/>
              </a:ext>
            </a:extLst>
          </p:cNvPr>
          <p:cNvSpPr/>
          <p:nvPr/>
        </p:nvSpPr>
        <p:spPr>
          <a:xfrm>
            <a:off x="2707689" y="2534575"/>
            <a:ext cx="186431" cy="1105270"/>
          </a:xfrm>
          <a:prstGeom prst="leftBrace">
            <a:avLst/>
          </a:prstGeom>
          <a:solidFill>
            <a:schemeClr val="accent2"/>
          </a:solidFill>
        </p:spPr>
        <p:style>
          <a:lnRef idx="1">
            <a:schemeClr val="accent2"/>
          </a:lnRef>
          <a:fillRef idx="0">
            <a:schemeClr val="accent2"/>
          </a:fillRef>
          <a:effectRef idx="0">
            <a:schemeClr val="accent2"/>
          </a:effectRef>
          <a:fontRef idx="minor">
            <a:schemeClr val="tx1"/>
          </a:fontRef>
        </p:style>
        <p:txBody>
          <a:bodyPr rtlCol="0" anchor="ctr"/>
          <a:lstStyle/>
          <a:p>
            <a:pPr algn="ctr"/>
            <a:endParaRPr lang="it-IT">
              <a:ln w="76200">
                <a:solidFill>
                  <a:schemeClr val="tx1"/>
                </a:solidFill>
              </a:ln>
            </a:endParaRPr>
          </a:p>
        </p:txBody>
      </p:sp>
      <p:sp>
        <p:nvSpPr>
          <p:cNvPr id="5" name="Freccia in giù 4">
            <a:extLst>
              <a:ext uri="{FF2B5EF4-FFF2-40B4-BE49-F238E27FC236}">
                <a16:creationId xmlns="" xmlns:a16="http://schemas.microsoft.com/office/drawing/2014/main" id="{6F55F5BE-56EC-4D8E-93C6-2D4CEB85292B}"/>
              </a:ext>
            </a:extLst>
          </p:cNvPr>
          <p:cNvSpPr/>
          <p:nvPr/>
        </p:nvSpPr>
        <p:spPr>
          <a:xfrm>
            <a:off x="5149049" y="5095783"/>
            <a:ext cx="497149" cy="710213"/>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526166403"/>
      </p:ext>
    </p:extLst>
  </p:cSld>
  <p:clrMapOvr>
    <a:masterClrMapping/>
  </p:clrMapOvr>
</p:sld>
</file>

<file path=ppt/theme/theme1.xml><?xml version="1.0" encoding="utf-8"?>
<a:theme xmlns:a="http://schemas.openxmlformats.org/drawingml/2006/main" name="Sfaccettatura">
  <a:themeElements>
    <a:clrScheme name="Sfaccettatur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
  <TotalTime>150</TotalTime>
  <Words>72</Words>
  <Application>Microsoft Office PowerPoint</Application>
  <PresentationFormat>Personalizzato</PresentationFormat>
  <Paragraphs>15</Paragraphs>
  <Slides>15</Slides>
  <Notes>0</Notes>
  <HiddenSlides>0</HiddenSlides>
  <MMClips>0</MMClips>
  <ScaleCrop>false</ScaleCrop>
  <HeadingPairs>
    <vt:vector size="4" baseType="variant">
      <vt:variant>
        <vt:lpstr>Tema</vt:lpstr>
      </vt:variant>
      <vt:variant>
        <vt:i4>1</vt:i4>
      </vt:variant>
      <vt:variant>
        <vt:lpstr>Titoli diapositive</vt:lpstr>
      </vt:variant>
      <vt:variant>
        <vt:i4>15</vt:i4>
      </vt:variant>
    </vt:vector>
  </HeadingPairs>
  <TitlesOfParts>
    <vt:vector size="16" baseType="lpstr">
      <vt:lpstr>Sfaccettatura</vt:lpstr>
      <vt:lpstr>Età e diseguaglianze</vt:lpstr>
      <vt:lpstr>Il ciclo di vita umana è un processo sociale e biologico. Anche il contenuto del ciclo vitale è influenzato da fattori sociali ed è suddiviso in fasi sulla base delle quali si svolge il processo d’invecchiamento e precedentemente di crescita. L’appartenenza a un determinato gruppo d’età comporta diritti e obblighi ascritti.  AGEISM: ideologia che caratterizza la disuguaglianza sociale dell’anziano E’ un insieme di credenze che viene impiegato per legittimare la sistematica discriminazione nei confronti dell’anziano   1) Lo status subordinato dell’anziano poggia su caratteristiche biologiche. 2) Tale ideologia si fonda su stereotipi negativi per rappresentare la minoranza considerata.</vt:lpstr>
      <vt:lpstr>        Le differenze di età  In tutte le società individui e ruoli sono stratificati per età. Dalla posizione che occupiamo nella struttura d’età della società dipendono le nostre capacità biologiche, le attività che svolgiamo, i rapporti che stabiliamo con gli altri.   L’età è una caratteristica ascritta. In ogni società vi sono strati di età, cioè aggregati di individui di età simili. Tali strati differiscono anche per status e ruoli. Doveri, diritti e ricompense sono distribuiti in maniera diversa a seconda dell’età. In ogni società hanno luogo due processi: 1) INVECCHIAMENTO: crescita in percentuale degli anziani sul totale della popolazione 2)MUTAMENTO DELLE STRUTTTURE E DEI RUOLI CONNESSI ALL’ETA’    La società si trasforma e con essa cambiano le aspettative normative riferite all’età </vt:lpstr>
      <vt:lpstr>Nelle società tradizionali veniva riservato all’anziano rispetto e deferenza. L’anziano era depositario di saggezza e di sapienza sulla base dell’esperienza di vita. Dispensava consigli e aveva funzione di guida. Tramandava la storia della comunità e informazioni di vita quotidiana. In queste società il potere spettava agli anziani («Consiglio di anziani») Il più anziano era il soggetto dominante nella famiglia.  Nelle società industriali lo status di anziano muta. In queste società l’accesso alla conoscenza avviene attraverso l’istruzione formale. L’esperienza dell’anziano perde valore e la sua conoscenza viene considerata sorpassata. Sotto il profilo economico, gli anziani non svolgono ruoli di rilievo. Muta il suo ruolo nella famiglia: prima era il capo, oggi è una figura sempre più isolata. Molto spesso il processo di urbanizzazione si conclude con la segregazione dell’anziano.  </vt:lpstr>
      <vt:lpstr>        La popolazione anziana  Il concetto di anziano è un concetto esteso, difficile da circoscrivere. A livello individuale è possibile definire una persona anziana in termini biologici, psicologici, anagrafici, sociali, previdenziali, legali. Più problematico è parlare di anziano a livello macro-sociale.  Qual è l’indicatore che delimita l’ingresso nella vecchiaia per la maggior parte delle persone?  L’approccio di tipo anagrafico ha considerato l’età di 60/65 anni il limite oltre il quale la maggior parte della popolazione attiva (produttiva) passa a una condizione di inattività (improduttiva) e diventa anziana. Questa è l’età considerata «normale» per il ritiro dal lavoro e il passaggio allo status di pensionato.  </vt:lpstr>
      <vt:lpstr>       L’invecchiamento: definizioni  Negli studi sociologici vengono utilizzati termini diversi per indicare l’ultima fase della vita umana     VECCHIAIA – TERZA ETA’ – CONDIZIONE ANZIANA  1) VECCHIAIA:  si pone l’attenzione sul lento e irreversibile deterioramento delle unzioni organiche e mentali, sul decadimento fisico e sulla malattia, con scarso interesse alla dimensione sociale dell’anziano  2) TERZA ETA’: indica tutti gli individui con più di 60 o 65 anni. Sottolinea la continuità con gli altri segmenti della vita umana. QUARTA ETA’ : (dai 75/80 in poi): dovrebbe essere l’età della non-autosufficienza, della malattia e della decadenza Va notato che l’et6à cronologica non sempre coincide con l’età biologica  3) CONDIZIONE ANZIANA: stadio con una serie di ruoli ( o meglio non ruoli) socialmente imposti. L’invecchiamento è un processo di natura biologica, a cui contribuiscono le interazioni personali, i ruoli ricoperti, i fattori ambientali, culturali, economici          Studio multidimensionale</vt:lpstr>
      <vt:lpstr>      Le teorie sociologiche sugli anziani       Concetto di emarginazione       Marginalità generalizzata            Spiegare le cause  Tre grandi gruppi di teorie  1) TEORIA DEL MUTAMENTO SOCIALE  Teoria del pensionamento  Teoria della trasformazione della famiglia  2) TEORIA DELLA DEVIANZA  Teoria dell’anomia  Teoria dell’alienazione  3) TEORIE PSICOLOGICHE  Teoria del disengagement o del disimpegno  Teoria dell’activity o del disimpegno attivo  Teoria intermedia  </vt:lpstr>
      <vt:lpstr>     TEORIA DEL PENSIONAMENTO  PUNTO CENTRALE:  contrapposizione tra il periodo dell’attività lavorativa e quello del pensionamento  Nelle società agricole, l’anziano svolgeva il suo lavoro nell’ambito della famiglia dove trovava attività adatte alle sue capacità. Restava così inserito nel contesto familiare, sociale, produttivo mantenendo un ruolo attivo. Con l’industrializzazione la situazione è cambiata.  Il lavoro non è solo un mezzo di sostentamento ma è anche il più importante ruolo sociale (status e identità sociale, realizzazione personale). Il lavoro rappresenta anche un mezzo di socializzazione. Il lavoro è uno strumento di organizzazione della giornata. Il lavoro diventa un momento centrale dell’esistenza di ognuno.</vt:lpstr>
      <vt:lpstr>Il pensionamento a un’età prestabilita rappresenta una interruzione brusca, coatta irreversibile. La situazione di inattività produce processi di marginalizzazione. Con la perdita del ruolo di produttore diminuiscono le risorse economiche e le relazioni umane.       Senso di incertezza      Diminuzione dell’autostima      Senso di solitudine  Alcuni autori considerano il pensionamento come mancanza di ruoli sociali per gli anziani. Quello di pensionato viene definito «un ruolo di assenza di ruolo»             mancanza di funzioni per gli anziani </vt:lpstr>
      <vt:lpstr>L’anziano finisce per accettare il «ruolo di assenza di ruolo» e si rassegna. Gli stereotipi che riguardano gli anziani vengono accettati dagli stessi anziani (profezia che si autoavvera). I principali stereotipi che operano nella cultura occidentale sono: - comportamento passivo - dipendenza da altri per aiuti e assistenza - protezione custodialistica negli istituti (malattia cronica, invalidità, disturbi mentali) - ritiro dalla partecipazione sociale - non preparazione al pensionamento  ALTRI STEREOTIPI: - Gli anziani non sono abili ad apprendere nuove capacità - Hanno più incidenti - Fanno più assenze - Sono meno produttivi dei lavoratori più giovani  Nel passaggio dall’età adulta al pensionamento si ha una socializzazione negativa alla perdita di ruolo.  </vt:lpstr>
      <vt:lpstr>     Teoria della trasformazione della famiglia  La famiglia patriarcale era caratterizzata dalla compresenza delle generazioni. L’anziano era detentore della conoscenza  e dell’esperienza. A lui spettava un ruolo di dominio. Tale ruolo va esaurendosi con il passaggio alla società industriale. Con essa la famiglia diviene nucleare. L’anziano assume una posizione marginale nella famiglia. Secondo questa interpretazione le cause dell’isolamento sociale dell’anziano sono da individuarsi nelle trasformazioni della società a seguito dell’industrializzazione che ha implicato: 1) il passaggio dalla famiglia allargata a quella nucleare; 2) Il progressivo allontanamento del controllo della proprietà e delle forme di lavoro dalla famiglia 3) l’aumentata mobilità geografica e sociale tende a separare gli anziani dai figli </vt:lpstr>
      <vt:lpstr>      LE TEORIE DELL’ANOMIA  Teoria dell’anomia  Secondo Durkheim si ha una condizione anomica quando: 1) la divisione del lavoro sociale fallisce nel suo compito di produrre solidarietà 2) la società non è in grado di contrastare con norme socialmente accettate la grande quantità di desideri che stimolano l’individuo.  L’anziano si trova in uno stato anomico in quanto individuo frustrato dal non-ruolo produttivo e in quanto portatore di tendenze illimitate per le quali la società non è capace di controllo. La vecchiaia è, prima che un processo biologico, una «rappresentazione sociale». L’anziano si adatta al sistema con la rinuncia, si adegua a un comportamento passivo che esprime la rinuncia alla partecipazione sociale.</vt:lpstr>
      <vt:lpstr>        Teoria dell’alienazione  Questa teoria spiega l’alienazione dell’anziano facendo ricorso alla teoria marxiana dell’alienazione. Secondo l’analisi marxista la causa del declassamento dei ruoli e della persona dell’anziano è da attribuire all’irrazionale divisione del lavoro, conseguenza dello sfruttamento capitalista. Il processo di sviluppo economico sperimentato nei paesi tardo-industriali obbedisce alla logica della massima discontinuità. Viene generato un uomo che non  consideriamo universale, che può apprendere solo da giovane e che si sclerotizza da adulto. La categoria marxiana dell’alienazione sintetizza così lo stato della condizione anziana, deprivato di ogni significato esistenziale e di ogni valenza positiva in ragione della sua esclusione dai processi di produzione.</vt:lpstr>
      <vt:lpstr>      TEORIA DEL DISIMPEGNO  Diventare vecchi comporta un graduale e inevitabile mutuo ritiro o disimpegno. La società e l’individuo si preparano alla morte        - dell’individuo dalla società DOPPIO RITIRO  - della società dall’individuo  Individuo e società recidono i loro legami mediante un processo di desocializzazione che conduce al disimpegno totale prima della morte        TEORIA DELL’ACTIVITY  L’anziano ha gli stessi bisogni sociali e psicologici delle persone adulte. L’esclusione dal mondo produttivo avviene per una scelta unilaterale della società L’anziano rimarrebbe impegnato fino al limite del possibile. Se l’anziano è attivo, impegnato in nuovi ruoli e attività sostitutive può essere soddisfatto nonostante la riduzione dei ruoli sociali. </vt:lpstr>
      <vt:lpstr>L’attività in una larga varietà di ruoli è correlata alla felicità e a un buon adattamento sociale dell’anziano         Sviluppo di nuovi ruoli  Sulla scelta dell’activity incidono la storia individuale, le esperienze accumulate, le risorse individuali disponibili: dimensione individuale dell’activity  - Nuova intraprendenza o imprenditorialità degli anziani (codici solidaristici)  Nell’activity dell’anziano è rilevante la dimensione associativa         TEORIA INTERMEDIA  Il disimpegno e l’activity sono due tendenze che coesistono nell’individuo che si adatta alla vecchiaia seguendo entrambe (a seconda della personalità e della situazione ambientale)  Entrambi i meccanismi interagiscono nella persona che invecchia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Età e diseguaglianze</dc:title>
  <dc:creator>SERRA ROSEMARY</dc:creator>
  <cp:lastModifiedBy>Rosemary</cp:lastModifiedBy>
  <cp:revision>17</cp:revision>
  <dcterms:created xsi:type="dcterms:W3CDTF">2020-11-02T10:11:46Z</dcterms:created>
  <dcterms:modified xsi:type="dcterms:W3CDTF">2020-11-09T11:43:59Z</dcterms:modified>
</cp:coreProperties>
</file>