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92" r:id="rId2"/>
    <p:sldId id="302" r:id="rId3"/>
    <p:sldId id="303" r:id="rId4"/>
    <p:sldId id="267" r:id="rId5"/>
    <p:sldId id="304" r:id="rId6"/>
    <p:sldId id="305" r:id="rId7"/>
    <p:sldId id="306" r:id="rId8"/>
  </p:sldIdLst>
  <p:sldSz cx="9144000" cy="6858000" type="screen4x3"/>
  <p:notesSz cx="6888163" cy="10018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" initials="G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D06E4-34CB-4567-9DDF-3B880DC1ADA3}" type="datetimeFigureOut">
              <a:rPr lang="it-IT" smtClean="0"/>
              <a:pPr/>
              <a:t>09/11/2020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180AD-8AB8-428A-A4C0-B6B30313FB8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F795E881-96AB-4CCB-A398-2B45D441C38F}" type="datetimeFigureOut">
              <a:rPr lang="it-IT" smtClean="0"/>
              <a:pPr/>
              <a:t>09/11/2020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FAAAD786-77F9-4F39-B760-390677928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AD786-77F9-4F39-B760-390677928F74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0A44BB-07F3-42D1-ABFF-E15209600B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2C1A5E5-C118-48E6-9490-51DBD6BAB8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57E409-5B86-4E71-8683-81BDDE34F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933C-8626-4ED5-9E1D-7ACBF14CF657}" type="datetime1">
              <a:rPr lang="it-IT" smtClean="0"/>
              <a:t>09/11/2020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DEFDD6-A6E6-4A59-B830-E5A9D455D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7052A18-8BD5-4E9F-B428-214B8B241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918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FE82AC7-7B02-4096-91FB-F764C33C9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FCE7454-6BD0-4623-8213-96BD181D0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F172F2-12A4-44F7-8951-03C81E51C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5016C-4089-4481-9E37-B28498DDDF72}" type="datetime1">
              <a:rPr lang="it-IT" smtClean="0"/>
              <a:t>09/11/2020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764908-A2EE-4B70-B0AC-1FC8B4CE7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F142E5-3241-4E32-97D7-12A473B15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993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6843B70-5B24-406A-BD78-000EC00D01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6C6F1D7-8F94-433D-81A9-4E6F3AA47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76B538-282C-4C93-BA73-886382820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8A85C-8AD5-4644-8B4E-034F422F815C}" type="datetime1">
              <a:rPr lang="it-IT" smtClean="0"/>
              <a:t>09/11/2020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D4FCC6-1635-4E53-A6C5-B2BCF7ED7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D231A8-3A89-4A39-B01E-E254E83CB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2783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72D967-B87C-4F17-A5E5-BC249AD26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87A889-39E9-45FA-81B0-7D0261FE6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BF88B5-BC22-4315-92FE-13DDAEDCF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62B78-B494-4FD8-8C20-B51230354716}" type="datetime1">
              <a:rPr lang="it-IT" smtClean="0"/>
              <a:t>09/11/2020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614B29A-0589-48F5-BAAA-FDA8608B9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ADB1DA-D2E5-4730-94F1-537D4E717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179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997E68-A82C-4D60-800A-7B843FBF1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9CE418-DCA3-4D4E-80A8-2D50DF6D1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D91777-C1BB-475A-A6D2-5FF27C5B3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D0CE5-3DED-4C5E-B78C-43E65A8E713F}" type="datetime1">
              <a:rPr lang="it-IT" smtClean="0"/>
              <a:t>09/11/2020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9D0512-8A7A-4147-9482-56008B688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8476B5B-EC91-4DD1-A6D4-043799587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867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EC069F-5FED-4EEE-9FEF-ACEF706B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708AB3-F7BB-463F-B6CA-147CC7F8D0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40DD173-14CF-46FC-94DF-5E21CB3C6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94B1E4-889F-4836-BDB3-09F95E58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546B5-E0BA-481E-9AC9-04523FB4FAA6}" type="datetime1">
              <a:rPr lang="it-IT" smtClean="0"/>
              <a:t>09/11/2020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53D02-330D-4D96-89D3-BA0BD112C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DF7D4F3-7484-4507-923D-3724F6646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3755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D4FD49-CCB8-47ED-B1BA-0BBCD7D93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3A97F4E-3952-45E0-99A1-43D7AC648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71B77EF-BA37-43BE-B282-326211ED1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0CF7067-92C3-4817-B09F-21E3C4114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CCD4780-8376-4826-9AEB-CBB7908066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4E72635-D34C-4EC2-B588-8AFF2D796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3D349-A0D0-479E-9C57-8D8F8578CE3A}" type="datetime1">
              <a:rPr lang="it-IT" smtClean="0"/>
              <a:t>09/11/2020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4278A1F-BE61-4044-91C6-BAC4D537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9633959-90BF-4874-9D59-41658BD2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073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74FE20-3130-4F27-9F96-AD8CC498A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C056786-CFD4-43E4-B7CE-1AE4CB281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FCEB3-CBBB-493D-ABAF-9CDF256A98EF}" type="datetime1">
              <a:rPr lang="it-IT" smtClean="0"/>
              <a:t>09/11/2020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B8BCBE3-13BC-4D1A-89BD-6EA4720BF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F78337-EF32-4CFD-8D6B-95BC0D82E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7292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FB9CEE5-3594-4383-B314-1EB26D1D4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DB91E-6CDB-443A-9458-5DC2C30B172D}" type="datetime1">
              <a:rPr lang="it-IT" smtClean="0"/>
              <a:t>09/11/2020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19EC9AA-B2CE-498C-AA9A-E2CCDC974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D92ECE4-97B0-4CB8-8889-EDA8F64E8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0963C2-55B4-40E8-8DEF-F2AB0F2D9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B3E84B-98EB-4633-92CF-058BDDFC9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21E7551-E9C2-426E-B1CA-C92414B8F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3CFA9C0-AA15-4331-BE22-8805B1E35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282E-E7C9-46E4-BD0F-3F60E709ED1D}" type="datetime1">
              <a:rPr lang="it-IT" smtClean="0"/>
              <a:t>09/11/2020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CC1E1CF-6478-4A33-9F65-0BFF62960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971CEC8-DA43-4B60-BB8E-EB9AC9443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0064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C0B65F-8791-4161-A2C6-38A183E17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802FF09-2A0E-4603-B8C2-73D937EAB5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88DEDE-D71D-445D-A94D-27B63BD00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8D53A8A-63B9-48D9-B115-6EE126072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59500-F800-4392-8924-61B2484EB2B9}" type="datetime1">
              <a:rPr lang="it-IT" smtClean="0"/>
              <a:t>09/11/2020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79DB5C8-10A6-45A0-BC1F-CC7BB8201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5733BA-0910-4696-83CF-C91905545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997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6FD26DC-9B88-4008-9C89-833A86785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9D4D6B1-58A6-4513-8EE0-AFA0A9490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4D71D6-1079-4482-9496-302A837255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FF4DD-5AF7-4882-936F-9D1049A51E8E}" type="datetime1">
              <a:rPr lang="it-IT" smtClean="0"/>
              <a:t>09/11/2020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39B5C7-B59C-4F64-874E-A1AC8EDA44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D2EEC0-84FD-4009-BE4A-CA4E20E930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04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3D344E2-66DA-4B2B-AE3C-9CB01A63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it-IT" sz="675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t>A.A. 2020/2021 – Italian and European Company Law –          dott. Giulia Gabassi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622DC4F-2F48-4E42-B956-FCC9A800D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857250"/>
            <a:ext cx="6858000" cy="5143500"/>
          </a:xfrm>
          <a:prstGeom prst="rect">
            <a:avLst/>
          </a:prstGeom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B0880D0-401E-4DC1-860D-7DCA7FE9F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589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ITALIAN AND EUROPEAN</a:t>
            </a:r>
            <a:br>
              <a:rPr lang="it-IT" dirty="0"/>
            </a:br>
            <a:r>
              <a:rPr lang="it-IT" dirty="0"/>
              <a:t>COMPANY LAW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AA 2020/2021</a:t>
            </a:r>
          </a:p>
        </p:txBody>
      </p:sp>
    </p:spTree>
    <p:extLst>
      <p:ext uri="{BB962C8B-B14F-4D97-AF65-F5344CB8AC3E}">
        <p14:creationId xmlns:p14="http://schemas.microsoft.com/office/powerpoint/2010/main" val="38172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>
          <a:xfrm>
            <a:off x="755576" y="1122363"/>
            <a:ext cx="7848872" cy="2387600"/>
          </a:xfrm>
        </p:spPr>
        <p:txBody>
          <a:bodyPr/>
          <a:lstStyle/>
          <a:p>
            <a:r>
              <a:rPr lang="it-IT" dirty="0"/>
              <a:t>D.LGS. 26 OTTOBRE 2020 N. 147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700" dirty="0"/>
              <a:t>G.U. n. 276 del 5.11.2020</a:t>
            </a:r>
          </a:p>
        </p:txBody>
      </p:sp>
    </p:spTree>
    <p:extLst>
      <p:ext uri="{BB962C8B-B14F-4D97-AF65-F5344CB8AC3E}">
        <p14:creationId xmlns:p14="http://schemas.microsoft.com/office/powerpoint/2010/main" val="61793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539552" y="620688"/>
            <a:ext cx="7975798" cy="5556275"/>
          </a:xfrm>
        </p:spPr>
        <p:txBody>
          <a:bodyPr>
            <a:normAutofit/>
          </a:bodyPr>
          <a:lstStyle/>
          <a:p>
            <a:r>
              <a:rPr lang="it-IT" sz="3600" dirty="0"/>
              <a:t>Art. 42 Entrata in vigore 1. Il presente decreto entra in vigore alla data di cui all'articolo 389, comma 1, del decreto legislativo 12 gennaio 2019, n. 14, </a:t>
            </a:r>
            <a:r>
              <a:rPr lang="it-IT" sz="3600" dirty="0">
                <a:solidFill>
                  <a:srgbClr val="FF0000"/>
                </a:solidFill>
              </a:rPr>
              <a:t>ad eccezione delle disposizioni di cui agli </a:t>
            </a:r>
            <a:r>
              <a:rPr lang="it-IT" sz="3600" dirty="0"/>
              <a:t>articoli 37, commi 1 e 2, e </a:t>
            </a:r>
            <a:r>
              <a:rPr lang="it-IT" sz="3600" dirty="0">
                <a:solidFill>
                  <a:srgbClr val="FF0000"/>
                </a:solidFill>
              </a:rPr>
              <a:t>40</a:t>
            </a:r>
            <a:r>
              <a:rPr lang="it-IT" sz="3600" dirty="0"/>
              <a:t>.  (omissis)</a:t>
            </a:r>
          </a:p>
          <a:p>
            <a:endParaRPr lang="it-IT" sz="3600" dirty="0"/>
          </a:p>
          <a:p>
            <a:r>
              <a:rPr lang="it-IT" sz="3600" dirty="0"/>
              <a:t>15 days after the </a:t>
            </a:r>
            <a:r>
              <a:rPr lang="it-IT" sz="3600" dirty="0" err="1"/>
              <a:t>publication</a:t>
            </a:r>
            <a:r>
              <a:rPr lang="it-IT" sz="3600" dirty="0"/>
              <a:t> in Gazzetta Ufficiale (20th November 2020)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4932000" cy="365760"/>
          </a:xfrm>
        </p:spPr>
        <p:txBody>
          <a:bodyPr/>
          <a:lstStyle/>
          <a:p>
            <a:r>
              <a:rPr lang="it-IT" dirty="0"/>
              <a:t>AA 2020/2021 –  </a:t>
            </a:r>
            <a:r>
              <a:rPr lang="it-IT" dirty="0" err="1"/>
              <a:t>Italian</a:t>
            </a:r>
            <a:r>
              <a:rPr lang="it-IT" dirty="0"/>
              <a:t> and </a:t>
            </a:r>
            <a:r>
              <a:rPr lang="it-IT" dirty="0" err="1"/>
              <a:t>European</a:t>
            </a:r>
            <a:r>
              <a:rPr lang="it-IT" dirty="0"/>
              <a:t> Company </a:t>
            </a:r>
            <a:r>
              <a:rPr lang="it-IT" dirty="0" err="1"/>
              <a:t>Law</a:t>
            </a:r>
            <a:r>
              <a:rPr lang="it-IT" dirty="0"/>
              <a:t> –            dott. Giulia </a:t>
            </a:r>
            <a:r>
              <a:rPr lang="it-IT" dirty="0" err="1"/>
              <a:t>Gabassi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DF3381-F08E-4DED-9500-364BC2654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40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0B4E3B-4F1C-4157-AC9A-1158E56DC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48715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b="1" dirty="0"/>
              <a:t>Modifiche alle norme del codice civile in materia di assetti organizzativi societari </a:t>
            </a:r>
          </a:p>
          <a:p>
            <a:pPr marL="0" indent="0" algn="just">
              <a:buNone/>
            </a:pPr>
            <a:r>
              <a:rPr lang="it-IT" dirty="0"/>
              <a:t>1. All'articolo </a:t>
            </a:r>
            <a:r>
              <a:rPr lang="it-IT" b="1" dirty="0">
                <a:solidFill>
                  <a:srgbClr val="FF0000"/>
                </a:solidFill>
              </a:rPr>
              <a:t>2257</a:t>
            </a:r>
            <a:r>
              <a:rPr lang="it-IT" dirty="0"/>
              <a:t> del codice civile, il primo comma </a:t>
            </a:r>
            <a:r>
              <a:rPr lang="it-IT" dirty="0" err="1"/>
              <a:t>e’</a:t>
            </a:r>
            <a:r>
              <a:rPr lang="it-IT" dirty="0"/>
              <a:t> sostituito dal seguente: «L'istituzione degli assetti di cui all'articolo 2086, secondo comma, spetta esclusivamente agli amministratori. Salvo diversa pattuizione, l'amministrazione della </a:t>
            </a:r>
            <a:r>
              <a:rPr lang="it-IT" dirty="0" err="1"/>
              <a:t>societa'</a:t>
            </a:r>
            <a:r>
              <a:rPr lang="it-IT" dirty="0"/>
              <a:t> spetta a ciascuno dei soci disgiuntamente dagli altri.».</a:t>
            </a:r>
          </a:p>
          <a:p>
            <a:pPr marL="0" indent="0" algn="just">
              <a:buNone/>
            </a:pPr>
            <a:r>
              <a:rPr lang="it-IT" dirty="0"/>
              <a:t>2. All'articolo </a:t>
            </a:r>
            <a:r>
              <a:rPr lang="it-IT" b="1" dirty="0">
                <a:solidFill>
                  <a:srgbClr val="FF0000"/>
                </a:solidFill>
              </a:rPr>
              <a:t>2380-bis, primo comma</a:t>
            </a:r>
            <a:r>
              <a:rPr lang="it-IT" dirty="0"/>
              <a:t>, del codice civile, </a:t>
            </a:r>
            <a:r>
              <a:rPr lang="it-IT" dirty="0" err="1"/>
              <a:t>e’</a:t>
            </a:r>
            <a:r>
              <a:rPr lang="it-IT" dirty="0"/>
              <a:t> aggiunto, in fine, il seguente periodo: «L'istituzione degli assetti di cui all'articolo 2086, secondo comma, spetta esclusivamente agli amministratori.».</a:t>
            </a:r>
          </a:p>
          <a:p>
            <a:pPr marL="0" indent="0" algn="just">
              <a:buNone/>
            </a:pPr>
            <a:r>
              <a:rPr lang="it-IT" dirty="0"/>
              <a:t>3. All'articolo </a:t>
            </a:r>
            <a:r>
              <a:rPr lang="it-IT" b="1" dirty="0">
                <a:solidFill>
                  <a:srgbClr val="FF0000"/>
                </a:solidFill>
              </a:rPr>
              <a:t>2409-novies, primo comma</a:t>
            </a:r>
            <a:r>
              <a:rPr lang="it-IT" dirty="0"/>
              <a:t>, del codice civile, dopo il secondo periodo </a:t>
            </a:r>
            <a:r>
              <a:rPr lang="it-IT" dirty="0" err="1"/>
              <a:t>e'</a:t>
            </a:r>
            <a:r>
              <a:rPr lang="it-IT" dirty="0"/>
              <a:t> aggiunto, in fine, il seguente: «L'istituzione degli assetti di cui all'articolo 2086, secondo comma, spetta esclusivamente al consiglio di gestione.».</a:t>
            </a:r>
          </a:p>
          <a:p>
            <a:pPr marL="0" indent="0" algn="just">
              <a:buNone/>
            </a:pPr>
            <a:r>
              <a:rPr lang="it-IT" dirty="0"/>
              <a:t>4. All'articolo </a:t>
            </a:r>
            <a:r>
              <a:rPr lang="it-IT" b="1" dirty="0">
                <a:solidFill>
                  <a:srgbClr val="FF0000"/>
                </a:solidFill>
              </a:rPr>
              <a:t>2475</a:t>
            </a:r>
            <a:r>
              <a:rPr lang="it-IT" dirty="0"/>
              <a:t> del codice civile, il primo comma </a:t>
            </a:r>
            <a:r>
              <a:rPr lang="it-IT" dirty="0" err="1"/>
              <a:t>e’</a:t>
            </a:r>
            <a:r>
              <a:rPr lang="it-IT" dirty="0"/>
              <a:t> sostituito dal seguente: «L'istituzione degli assetti di cui all'articolo 2086, secondo comma, spetta esclusivamente agli amministratori. Salvo diversa disposizione dell'atto costitutivo, l'amministrazione della </a:t>
            </a:r>
            <a:r>
              <a:rPr lang="it-IT" dirty="0" err="1"/>
              <a:t>societa'</a:t>
            </a:r>
            <a:r>
              <a:rPr lang="it-IT" dirty="0"/>
              <a:t> </a:t>
            </a:r>
            <a:r>
              <a:rPr lang="it-IT" dirty="0" err="1"/>
              <a:t>e'</a:t>
            </a:r>
            <a:r>
              <a:rPr lang="it-IT" dirty="0"/>
              <a:t> affidata a uno o </a:t>
            </a:r>
            <a:r>
              <a:rPr lang="it-IT" dirty="0" err="1"/>
              <a:t>piu'</a:t>
            </a:r>
            <a:r>
              <a:rPr lang="it-IT" dirty="0"/>
              <a:t> soci nominati con decisione dei soci presa ai sensi dell'articolo 2479.».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7EEC7A1-D01F-49AF-9C0B-CAD7EC849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</p:spTree>
    <p:extLst>
      <p:ext uri="{BB962C8B-B14F-4D97-AF65-F5344CB8AC3E}">
        <p14:creationId xmlns:p14="http://schemas.microsoft.com/office/powerpoint/2010/main" val="3651403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400D67B-4138-4F20-B628-08B2949930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836712"/>
            <a:ext cx="8047806" cy="5340251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specified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exclusive</a:t>
            </a:r>
            <a:r>
              <a:rPr lang="it-IT" dirty="0"/>
              <a:t> duty of the «management </a:t>
            </a:r>
            <a:r>
              <a:rPr lang="it-IT" dirty="0" err="1"/>
              <a:t>organ</a:t>
            </a:r>
            <a:r>
              <a:rPr lang="it-IT" dirty="0"/>
              <a:t>» to «</a:t>
            </a:r>
            <a:r>
              <a:rPr lang="it-IT" b="1" dirty="0"/>
              <a:t>istituire un assetto organizzativo, amministrativo e contabile adeguato alla natura e alle dimensioni dell’impresa, anche in funzione della rilevazione tempestiva della crisi dell’impresa e della perdita della continuità aziendale, nonché di attivarsi senza indugio per l’adozione e l’attuazione di uno degli strumenti previsti dall’ordinamento per il superamento della crisi e il recupero della continuità aziendale» </a:t>
            </a:r>
            <a:r>
              <a:rPr lang="it-IT" dirty="0"/>
              <a:t> (2086 c.c.)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err="1"/>
              <a:t>Establish</a:t>
            </a:r>
            <a:r>
              <a:rPr lang="it-IT" dirty="0"/>
              <a:t> a </a:t>
            </a:r>
            <a:r>
              <a:rPr lang="it-IT" dirty="0" err="1"/>
              <a:t>organisational</a:t>
            </a:r>
            <a:r>
              <a:rPr lang="it-IT" dirty="0"/>
              <a:t>, </a:t>
            </a:r>
            <a:r>
              <a:rPr lang="it-IT" dirty="0" err="1"/>
              <a:t>administrative</a:t>
            </a:r>
            <a:r>
              <a:rPr lang="it-IT" dirty="0"/>
              <a:t> and accounting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adequate</a:t>
            </a:r>
            <a:r>
              <a:rPr lang="it-IT" dirty="0"/>
              <a:t> to the nature and </a:t>
            </a:r>
            <a:r>
              <a:rPr lang="it-IT" dirty="0" err="1"/>
              <a:t>dimension</a:t>
            </a:r>
            <a:r>
              <a:rPr lang="it-IT" dirty="0"/>
              <a:t> of the </a:t>
            </a:r>
            <a:r>
              <a:rPr lang="it-IT" dirty="0" err="1"/>
              <a:t>enterprise</a:t>
            </a:r>
            <a:r>
              <a:rPr lang="it-IT" dirty="0"/>
              <a:t>, </a:t>
            </a:r>
            <a:r>
              <a:rPr lang="it-IT" dirty="0" err="1"/>
              <a:t>also</a:t>
            </a:r>
            <a:r>
              <a:rPr lang="it-IT" dirty="0"/>
              <a:t> in </a:t>
            </a:r>
            <a:r>
              <a:rPr lang="it-IT" dirty="0" err="1"/>
              <a:t>order</a:t>
            </a:r>
            <a:r>
              <a:rPr lang="it-IT" dirty="0"/>
              <a:t> to </a:t>
            </a:r>
            <a:r>
              <a:rPr lang="it-IT" dirty="0" err="1"/>
              <a:t>promptly</a:t>
            </a:r>
            <a:r>
              <a:rPr lang="it-IT" dirty="0"/>
              <a:t> </a:t>
            </a:r>
            <a:r>
              <a:rPr lang="it-IT" dirty="0" err="1"/>
              <a:t>detect</a:t>
            </a:r>
            <a:r>
              <a:rPr lang="it-IT" dirty="0"/>
              <a:t> the </a:t>
            </a:r>
            <a:r>
              <a:rPr lang="it-IT" dirty="0" err="1"/>
              <a:t>crisis</a:t>
            </a:r>
            <a:r>
              <a:rPr lang="it-IT" dirty="0"/>
              <a:t> and the </a:t>
            </a:r>
            <a:r>
              <a:rPr lang="it-IT" dirty="0" err="1"/>
              <a:t>loss</a:t>
            </a:r>
            <a:r>
              <a:rPr lang="it-IT" dirty="0"/>
              <a:t> of the </a:t>
            </a:r>
            <a:r>
              <a:rPr lang="it-IT" dirty="0" err="1"/>
              <a:t>going</a:t>
            </a:r>
            <a:r>
              <a:rPr lang="it-IT" dirty="0"/>
              <a:t> </a:t>
            </a:r>
            <a:r>
              <a:rPr lang="it-IT" dirty="0" err="1"/>
              <a:t>concern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BA5F81-B665-4402-955D-1AA81B6A3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</p:spTree>
    <p:extLst>
      <p:ext uri="{BB962C8B-B14F-4D97-AF65-F5344CB8AC3E}">
        <p14:creationId xmlns:p14="http://schemas.microsoft.com/office/powerpoint/2010/main" val="719100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104F96-6216-476F-A2C1-98C9DAD73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476672"/>
            <a:ext cx="8047806" cy="57002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/>
              <a:t>Art. 39</a:t>
            </a:r>
          </a:p>
          <a:p>
            <a:pPr marL="0" indent="0">
              <a:buNone/>
            </a:pPr>
            <a:r>
              <a:rPr lang="it-IT" dirty="0"/>
              <a:t>Modifiche alla Parte Seconda del decreto legislativo  12 gennaio 2019, n. 14</a:t>
            </a:r>
          </a:p>
          <a:p>
            <a:pPr marL="0" indent="0">
              <a:buNone/>
            </a:pPr>
            <a:r>
              <a:rPr lang="it-IT" dirty="0"/>
              <a:t>1. L'articolo 380 del decreto legislativo 12 gennaio 2019, n. 14, </a:t>
            </a:r>
            <a:r>
              <a:rPr lang="it-IT" dirty="0" err="1"/>
              <a:t>e'</a:t>
            </a:r>
            <a:r>
              <a:rPr lang="it-IT" dirty="0"/>
              <a:t> sostituito dal seguente:  «Art. 380. (Cause di scioglimento delle </a:t>
            </a:r>
            <a:r>
              <a:rPr lang="it-IT" dirty="0" err="1"/>
              <a:t>societa'</a:t>
            </a:r>
            <a:r>
              <a:rPr lang="it-IT" dirty="0"/>
              <a:t> di capitali). - 1. All'articolo </a:t>
            </a:r>
            <a:r>
              <a:rPr lang="it-IT" b="1" dirty="0"/>
              <a:t>2484, primo comma, del codice civile</a:t>
            </a:r>
            <a:r>
              <a:rPr lang="it-IT" dirty="0"/>
              <a:t> dopo il numero 7) </a:t>
            </a:r>
            <a:r>
              <a:rPr lang="it-IT" dirty="0" err="1"/>
              <a:t>e'</a:t>
            </a:r>
            <a:r>
              <a:rPr lang="it-IT" dirty="0"/>
              <a:t> aggiunto il seguente: "7-bis) per l'apertura della procedura di liquidazione giudiziale e della liquidazione controllata. Si applicano, in quanto compatibili, gli articoli 2487 e 2487-bis.". </a:t>
            </a:r>
          </a:p>
          <a:p>
            <a:pPr marL="0" indent="0">
              <a:buNone/>
            </a:pPr>
            <a:r>
              <a:rPr lang="it-IT" dirty="0"/>
              <a:t>2. All'articolo </a:t>
            </a:r>
            <a:r>
              <a:rPr lang="it-IT" b="1" dirty="0"/>
              <a:t>2487-bis, terzo comma, del codice civile</a:t>
            </a:r>
            <a:r>
              <a:rPr lang="it-IT" dirty="0"/>
              <a:t>, </a:t>
            </a:r>
            <a:r>
              <a:rPr lang="it-IT" dirty="0" err="1"/>
              <a:t>e’</a:t>
            </a:r>
            <a:r>
              <a:rPr lang="it-IT" dirty="0"/>
              <a:t> aggiunto, infine, il seguente periodo: "Quando nei confronti della </a:t>
            </a:r>
            <a:r>
              <a:rPr lang="it-IT" dirty="0" err="1"/>
              <a:t>societa'</a:t>
            </a:r>
            <a:r>
              <a:rPr lang="it-IT" dirty="0"/>
              <a:t> </a:t>
            </a:r>
            <a:r>
              <a:rPr lang="it-IT" dirty="0" err="1"/>
              <a:t>e'</a:t>
            </a:r>
            <a:r>
              <a:rPr lang="it-IT" dirty="0"/>
              <a:t> stata aperta la procedura di liquidazione giudiziale o di liquidazione controllata, il rendiconto sulla gestione </a:t>
            </a:r>
            <a:r>
              <a:rPr lang="it-IT" dirty="0" err="1"/>
              <a:t>e'</a:t>
            </a:r>
            <a:r>
              <a:rPr lang="it-IT" dirty="0"/>
              <a:t> consegnato anche, rispettivamente, al curatore o al liquidatore della liquidazione controllata."».</a:t>
            </a:r>
          </a:p>
          <a:p>
            <a:pPr marL="0" indent="0">
              <a:buNone/>
            </a:pPr>
            <a:r>
              <a:rPr lang="it-IT" dirty="0"/>
              <a:t>2. L'articolo 382 del decreto legislativo 12 gennaio 2019, n. 14, </a:t>
            </a:r>
            <a:r>
              <a:rPr lang="it-IT" dirty="0" err="1"/>
              <a:t>e'</a:t>
            </a:r>
            <a:r>
              <a:rPr lang="it-IT" dirty="0"/>
              <a:t> sostituito dal seguente:  «Art. 382. (Cause di scioglimento delle </a:t>
            </a:r>
            <a:r>
              <a:rPr lang="it-IT" dirty="0" err="1"/>
              <a:t>societa'</a:t>
            </a:r>
            <a:r>
              <a:rPr lang="it-IT" dirty="0"/>
              <a:t> di persone). - 1. All'articolo </a:t>
            </a:r>
            <a:r>
              <a:rPr lang="it-IT" b="1" dirty="0"/>
              <a:t>2272 del codice civile, al primo comma</a:t>
            </a:r>
            <a:r>
              <a:rPr lang="it-IT" dirty="0"/>
              <a:t>, dopo il numero 5) </a:t>
            </a:r>
            <a:r>
              <a:rPr lang="it-IT" dirty="0" err="1"/>
              <a:t>e'</a:t>
            </a:r>
            <a:r>
              <a:rPr lang="it-IT" dirty="0"/>
              <a:t> aggiunto il seguente: "5-bis) per l'apertura della procedura di liquidazione controllata.". </a:t>
            </a:r>
          </a:p>
          <a:p>
            <a:pPr marL="0" indent="0">
              <a:buNone/>
            </a:pPr>
            <a:r>
              <a:rPr lang="it-IT" dirty="0"/>
              <a:t> 2. All'articolo </a:t>
            </a:r>
            <a:r>
              <a:rPr lang="it-IT" b="1" dirty="0"/>
              <a:t>2288 del codice civile</a:t>
            </a:r>
            <a:r>
              <a:rPr lang="it-IT" dirty="0"/>
              <a:t>, il primo comma </a:t>
            </a:r>
            <a:r>
              <a:rPr lang="it-IT" dirty="0" err="1"/>
              <a:t>e’</a:t>
            </a:r>
            <a:r>
              <a:rPr lang="it-IT" dirty="0"/>
              <a:t> sostituito dal seguente: "E' escluso di diritto il socio nei confronti del quale </a:t>
            </a:r>
            <a:r>
              <a:rPr lang="it-IT" dirty="0" err="1"/>
              <a:t>e'</a:t>
            </a:r>
            <a:r>
              <a:rPr lang="it-IT" dirty="0"/>
              <a:t> stata aperta o al quale </a:t>
            </a:r>
            <a:r>
              <a:rPr lang="it-IT" dirty="0" err="1"/>
              <a:t>e'</a:t>
            </a:r>
            <a:r>
              <a:rPr lang="it-IT" dirty="0"/>
              <a:t> stata estesa la procedura di liquidazione giudiziale o di liquidazione controllata.".</a:t>
            </a:r>
          </a:p>
          <a:p>
            <a:pPr marL="0" indent="0">
              <a:buNone/>
            </a:pPr>
            <a:r>
              <a:rPr lang="it-IT" dirty="0"/>
              <a:t>3. All'articolo </a:t>
            </a:r>
            <a:r>
              <a:rPr lang="it-IT" b="1" dirty="0"/>
              <a:t>2308 del codice civile</a:t>
            </a:r>
            <a:r>
              <a:rPr lang="it-IT" dirty="0"/>
              <a:t>, il primo comma </a:t>
            </a:r>
            <a:r>
              <a:rPr lang="it-IT" dirty="0" err="1"/>
              <a:t>e’</a:t>
            </a:r>
            <a:r>
              <a:rPr lang="it-IT" dirty="0"/>
              <a:t> sostituito dal seguente: "La </a:t>
            </a:r>
            <a:r>
              <a:rPr lang="it-IT" dirty="0" err="1"/>
              <a:t>societa'</a:t>
            </a:r>
            <a:r>
              <a:rPr lang="it-IT" dirty="0"/>
              <a:t> si scioglie, oltre che per le cause indicate dall'articolo 2272, per provvedimento </a:t>
            </a:r>
            <a:r>
              <a:rPr lang="it-IT" dirty="0" err="1"/>
              <a:t>dell'autorita’</a:t>
            </a:r>
            <a:r>
              <a:rPr lang="it-IT" dirty="0"/>
              <a:t> governativa nei casi stabiliti dalla legge e per l'apertura della procedura di liquidazione giudiziale."». </a:t>
            </a:r>
          </a:p>
          <a:p>
            <a:endParaRPr lang="it-IT" dirty="0"/>
          </a:p>
          <a:p>
            <a:r>
              <a:rPr lang="it-IT" dirty="0"/>
              <a:t>INTO FORCE 1° SEPTEMBER 2021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2D8F035-B963-4A60-BAF8-BBC937A52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</p:spTree>
    <p:extLst>
      <p:ext uri="{BB962C8B-B14F-4D97-AF65-F5344CB8AC3E}">
        <p14:creationId xmlns:p14="http://schemas.microsoft.com/office/powerpoint/2010/main" val="2431163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7949</TotalTime>
  <Words>843</Words>
  <Application>Microsoft Office PowerPoint</Application>
  <PresentationFormat>Presentazione su schermo (4:3)</PresentationFormat>
  <Paragraphs>32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Presentazione standard di PowerPoint</vt:lpstr>
      <vt:lpstr>ITALIAN AND EUROPEAN COMPANY LAW</vt:lpstr>
      <vt:lpstr>D.LGS. 26 OTTOBRE 2020 N. 147</vt:lpstr>
      <vt:lpstr>Presentazione standard di PowerPoint</vt:lpstr>
      <vt:lpstr>Art. 40</vt:lpstr>
      <vt:lpstr>Presentazione standard di PowerPoint</vt:lpstr>
      <vt:lpstr>Presentazione standard di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Company’s bodies</dc:title>
  <dc:creator>a</dc:creator>
  <cp:lastModifiedBy>giulia@gabassi.it</cp:lastModifiedBy>
  <cp:revision>649</cp:revision>
  <dcterms:created xsi:type="dcterms:W3CDTF">2015-10-13T15:41:23Z</dcterms:created>
  <dcterms:modified xsi:type="dcterms:W3CDTF">2020-11-09T17:18:45Z</dcterms:modified>
</cp:coreProperties>
</file>