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7"/>
  </p:notesMasterIdLst>
  <p:handoutMasterIdLst>
    <p:handoutMasterId r:id="rId48"/>
  </p:handoutMasterIdLst>
  <p:sldIdLst>
    <p:sldId id="256" r:id="rId2"/>
    <p:sldId id="418" r:id="rId3"/>
    <p:sldId id="481" r:id="rId4"/>
    <p:sldId id="482" r:id="rId5"/>
    <p:sldId id="483" r:id="rId6"/>
    <p:sldId id="484" r:id="rId7"/>
    <p:sldId id="485" r:id="rId8"/>
    <p:sldId id="486" r:id="rId9"/>
    <p:sldId id="487" r:id="rId10"/>
    <p:sldId id="488" r:id="rId11"/>
    <p:sldId id="445" r:id="rId12"/>
    <p:sldId id="444" r:id="rId13"/>
    <p:sldId id="443" r:id="rId14"/>
    <p:sldId id="446" r:id="rId15"/>
    <p:sldId id="440" r:id="rId16"/>
    <p:sldId id="439"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71" r:id="rId38"/>
    <p:sldId id="472" r:id="rId39"/>
    <p:sldId id="473" r:id="rId40"/>
    <p:sldId id="489" r:id="rId41"/>
    <p:sldId id="490" r:id="rId42"/>
    <p:sldId id="475" r:id="rId43"/>
    <p:sldId id="474" r:id="rId44"/>
    <p:sldId id="417" r:id="rId45"/>
    <p:sldId id="399" r:id="rId46"/>
  </p:sldIdLst>
  <p:sldSz cx="12192000" cy="6858000"/>
  <p:notesSz cx="6797675" cy="9926638"/>
  <p:defaultTextStyle>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p:defaultTextStyle>
  <p:extLst>
    <p:ext uri="{521415D9-36F7-43E2-AB2F-B90AF26B5E84}">
      <p14:sectionLst xmlns:p14="http://schemas.microsoft.com/office/powerpoint/2010/main">
        <p14:section name="Default Section" id="{CC75379A-E8F9-49AD-B55F-30157CEA2659}">
          <p14:sldIdLst>
            <p14:sldId id="256"/>
            <p14:sldId id="418"/>
            <p14:sldId id="481"/>
            <p14:sldId id="482"/>
            <p14:sldId id="483"/>
            <p14:sldId id="484"/>
            <p14:sldId id="485"/>
            <p14:sldId id="486"/>
            <p14:sldId id="487"/>
            <p14:sldId id="488"/>
            <p14:sldId id="445"/>
            <p14:sldId id="444"/>
            <p14:sldId id="443"/>
            <p14:sldId id="446"/>
            <p14:sldId id="440"/>
            <p14:sldId id="439"/>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71"/>
            <p14:sldId id="472"/>
            <p14:sldId id="473"/>
            <p14:sldId id="489"/>
            <p14:sldId id="490"/>
            <p14:sldId id="475"/>
            <p14:sldId id="474"/>
            <p14:sldId id="417"/>
            <p14:sldId id="3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B3E57"/>
    <a:srgbClr val="00365C"/>
    <a:srgbClr val="3A3D55"/>
    <a:srgbClr val="00355C"/>
    <a:srgbClr val="00375C"/>
    <a:srgbClr val="01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27" autoAdjust="0"/>
  </p:normalViewPr>
  <p:slideViewPr>
    <p:cSldViewPr>
      <p:cViewPr varScale="1">
        <p:scale>
          <a:sx n="74" d="100"/>
          <a:sy n="74" d="100"/>
        </p:scale>
        <p:origin x="576" y="66"/>
      </p:cViewPr>
      <p:guideLst>
        <p:guide orient="horz" pos="2160"/>
        <p:guide pos="3840"/>
      </p:guideLst>
    </p:cSldViewPr>
  </p:slideViewPr>
  <p:outlineViewPr>
    <p:cViewPr>
      <p:scale>
        <a:sx n="33" d="100"/>
        <a:sy n="33" d="100"/>
      </p:scale>
      <p:origin x="0" y="4032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202" y="-9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r>
              <a:rPr lang="en-US"/>
              <a:t>Confidential</a:t>
            </a:r>
          </a:p>
        </p:txBody>
      </p:sp>
      <p:sp>
        <p:nvSpPr>
          <p:cNvPr id="68611" name="Rectangle 3"/>
          <p:cNvSpPr>
            <a:spLocks noGrp="1" noChangeArrowheads="1"/>
          </p:cNvSpPr>
          <p:nvPr>
            <p:ph type="dt" sz="quarter"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08B7EA78-3E67-4CBD-8AD6-E10BB18C2104}" type="datetime1">
              <a:rPr lang="en-US"/>
              <a:pPr>
                <a:defRPr/>
              </a:pPr>
              <a:t>11-Nov-20</a:t>
            </a:fld>
            <a:endParaRPr lang="en-US"/>
          </a:p>
        </p:txBody>
      </p:sp>
      <p:sp>
        <p:nvSpPr>
          <p:cNvPr id="68612" name="Rectangle 4"/>
          <p:cNvSpPr>
            <a:spLocks noGrp="1" noChangeArrowheads="1"/>
          </p:cNvSpPr>
          <p:nvPr>
            <p:ph type="ftr" sz="quarter" idx="2"/>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MOSE – University of Trieste</a:t>
            </a:r>
          </a:p>
        </p:txBody>
      </p:sp>
      <p:sp>
        <p:nvSpPr>
          <p:cNvPr id="68613" name="Rectangle 5"/>
          <p:cNvSpPr>
            <a:spLocks noGrp="1" noChangeArrowheads="1"/>
          </p:cNvSpPr>
          <p:nvPr>
            <p:ph type="sldNum" sz="quarter" idx="3"/>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74014A05-0957-471D-AF97-0A942659B22E}" type="slidenum">
              <a:rPr lang="en-US"/>
              <a:pPr>
                <a:defRPr/>
              </a:pPr>
              <a:t>‹#›</a:t>
            </a:fld>
            <a:endParaRPr lang="en-US"/>
          </a:p>
        </p:txBody>
      </p:sp>
      <p:pic>
        <p:nvPicPr>
          <p:cNvPr id="15366" name="Picture 6" descr="logo mose virtual dj"/>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1661418" cy="503492"/>
          </a:xfrm>
          <a:prstGeom prst="rect">
            <a:avLst/>
          </a:prstGeom>
          <a:noFill/>
          <a:ln w="9525">
            <a:noFill/>
            <a:miter lim="800000"/>
            <a:headEnd/>
            <a:tailEnd/>
          </a:ln>
        </p:spPr>
      </p:pic>
    </p:spTree>
    <p:extLst>
      <p:ext uri="{BB962C8B-B14F-4D97-AF65-F5344CB8AC3E}">
        <p14:creationId xmlns:p14="http://schemas.microsoft.com/office/powerpoint/2010/main" val="458242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endParaRPr lang="en-US"/>
          </a:p>
        </p:txBody>
      </p:sp>
      <p:sp>
        <p:nvSpPr>
          <p:cNvPr id="69635" name="Rectangle 3"/>
          <p:cNvSpPr>
            <a:spLocks noGrp="1" noChangeArrowheads="1"/>
          </p:cNvSpPr>
          <p:nvPr>
            <p:ph type="dt"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8755C9F3-FDBA-401D-98B5-A0109CCF4F3E}" type="datetime1">
              <a:rPr lang="en-US"/>
              <a:pPr>
                <a:defRPr/>
              </a:pPr>
              <a:t>11-Nov-20</a:t>
            </a:fld>
            <a:endParaRPr lang="en-US"/>
          </a:p>
        </p:txBody>
      </p:sp>
      <p:sp>
        <p:nvSpPr>
          <p:cNvPr id="14340"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65" y="4716193"/>
            <a:ext cx="5438748" cy="4465216"/>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Confidential</a:t>
            </a:r>
          </a:p>
        </p:txBody>
      </p:sp>
      <p:sp>
        <p:nvSpPr>
          <p:cNvPr id="69639" name="Rectangle 7"/>
          <p:cNvSpPr>
            <a:spLocks noGrp="1" noChangeArrowheads="1"/>
          </p:cNvSpPr>
          <p:nvPr>
            <p:ph type="sldNum" sz="quarter" idx="5"/>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F6FEE645-F367-4292-A8D2-85CF5B8A8B99}" type="slidenum">
              <a:rPr lang="en-US"/>
              <a:pPr>
                <a:defRPr/>
              </a:pPr>
              <a:t>‹#›</a:t>
            </a:fld>
            <a:endParaRPr lang="en-US"/>
          </a:p>
        </p:txBody>
      </p:sp>
    </p:spTree>
    <p:extLst>
      <p:ext uri="{BB962C8B-B14F-4D97-AF65-F5344CB8AC3E}">
        <p14:creationId xmlns:p14="http://schemas.microsoft.com/office/powerpoint/2010/main" val="3425703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units.it/"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Line 19"/>
          <p:cNvSpPr>
            <a:spLocks noChangeShapeType="1"/>
          </p:cNvSpPr>
          <p:nvPr/>
        </p:nvSpPr>
        <p:spPr bwMode="auto">
          <a:xfrm>
            <a:off x="404284" y="609600"/>
            <a:ext cx="729826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12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0416481" cy="5910291"/>
          </a:xfrm>
          <a:prstGeom prst="rect">
            <a:avLst/>
          </a:prstGeom>
          <a:solidFill>
            <a:srgbClr val="00365C"/>
          </a:solidFill>
        </p:spPr>
      </p:pic>
      <p:sp>
        <p:nvSpPr>
          <p:cNvPr id="8" name="Text Box 21"/>
          <p:cNvSpPr txBox="1">
            <a:spLocks noChangeArrowheads="1"/>
          </p:cNvSpPr>
          <p:nvPr/>
        </p:nvSpPr>
        <p:spPr bwMode="auto">
          <a:xfrm>
            <a:off x="321733" y="233364"/>
            <a:ext cx="42608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it-IT" sz="1400" b="1" dirty="0" err="1" smtClean="0">
                <a:solidFill>
                  <a:schemeClr val="bg1"/>
                </a:solidFill>
                <a:latin typeface="MetaPlusBold" charset="0"/>
              </a:rPr>
              <a:t>University</a:t>
            </a:r>
            <a:r>
              <a:rPr lang="it-IT" sz="1400" b="1" dirty="0" smtClean="0">
                <a:solidFill>
                  <a:schemeClr val="bg1"/>
                </a:solidFill>
                <a:latin typeface="MetaPlusBold" charset="0"/>
              </a:rPr>
              <a:t> of Trieste</a:t>
            </a:r>
          </a:p>
          <a:p>
            <a:pPr>
              <a:defRPr/>
            </a:pPr>
            <a:endParaRPr lang="it-IT" sz="1400" b="1" dirty="0" smtClean="0">
              <a:solidFill>
                <a:schemeClr val="bg1"/>
              </a:solidFill>
              <a:latin typeface="MetaPlusBold" charset="0"/>
            </a:endParaRPr>
          </a:p>
        </p:txBody>
      </p:sp>
      <p:sp>
        <p:nvSpPr>
          <p:cNvPr id="3" name="Sottotitolo 2"/>
          <p:cNvSpPr>
            <a:spLocks noGrp="1"/>
          </p:cNvSpPr>
          <p:nvPr>
            <p:ph type="subTitle" idx="1"/>
          </p:nvPr>
        </p:nvSpPr>
        <p:spPr>
          <a:xfrm>
            <a:off x="1031700" y="3895725"/>
            <a:ext cx="8686801" cy="1743075"/>
          </a:xfr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2400" b="1">
                <a:solidFill>
                  <a:schemeClr val="bg1"/>
                </a:solidFill>
                <a:latin typeface="MetaPlus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dirty="0"/>
          </a:p>
        </p:txBody>
      </p:sp>
      <p:sp>
        <p:nvSpPr>
          <p:cNvPr id="2" name="Titolo 1"/>
          <p:cNvSpPr>
            <a:spLocks noGrp="1"/>
          </p:cNvSpPr>
          <p:nvPr>
            <p:ph type="ctrTitle"/>
          </p:nvPr>
        </p:nvSpPr>
        <p:spPr>
          <a:xfrm>
            <a:off x="1828801" y="1466851"/>
            <a:ext cx="6632399" cy="2133600"/>
          </a:xfrm>
        </p:spPr>
        <p:txBody>
          <a:bodyPr/>
          <a:lstStyle>
            <a:lvl1pPr>
              <a:defRPr sz="5400" b="1">
                <a:solidFill>
                  <a:schemeClr val="bg1"/>
                </a:solidFill>
              </a:defRPr>
            </a:lvl1pPr>
          </a:lstStyle>
          <a:p>
            <a:r>
              <a:rPr kumimoji="0" lang="en-US" sz="2800" b="1" i="0" u="none" strike="noStrike" kern="0" cap="none" spc="0" normalizeH="0" baseline="0" noProof="0" smtClean="0">
                <a:ln>
                  <a:noFill/>
                </a:ln>
                <a:solidFill>
                  <a:srgbClr val="FFFFFF"/>
                </a:solidFill>
                <a:effectLst/>
                <a:uLnTx/>
                <a:uFillTx/>
                <a:latin typeface="MetaPlusBold"/>
                <a:ea typeface="+mj-ea"/>
                <a:cs typeface="+mj-cs"/>
              </a:rPr>
              <a:t>Click to edit Master title style</a:t>
            </a:r>
            <a:endParaRPr lang="it-IT" dirty="0"/>
          </a:p>
        </p:txBody>
      </p:sp>
      <p:sp>
        <p:nvSpPr>
          <p:cNvPr id="12" name="TextBox 11"/>
          <p:cNvSpPr txBox="1"/>
          <p:nvPr userDrawn="1"/>
        </p:nvSpPr>
        <p:spPr>
          <a:xfrm>
            <a:off x="1117600" y="1466852"/>
            <a:ext cx="711200" cy="1323439"/>
          </a:xfrm>
          <a:prstGeom prst="rect">
            <a:avLst/>
          </a:prstGeom>
          <a:noFill/>
        </p:spPr>
        <p:txBody>
          <a:bodyPr wrap="square" rtlCol="0">
            <a:spAutoFit/>
          </a:bodyPr>
          <a:lstStyle/>
          <a:p>
            <a:r>
              <a:rPr lang="it-IT" sz="8000" dirty="0" smtClean="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sp>
        <p:nvSpPr>
          <p:cNvPr id="16" name="TextBox 15"/>
          <p:cNvSpPr txBox="1"/>
          <p:nvPr userDrawn="1"/>
        </p:nvSpPr>
        <p:spPr>
          <a:xfrm>
            <a:off x="8552184" y="3086369"/>
            <a:ext cx="711200" cy="1323439"/>
          </a:xfrm>
          <a:prstGeom prst="rect">
            <a:avLst/>
          </a:prstGeom>
          <a:noFill/>
        </p:spPr>
        <p:txBody>
          <a:bodyPr wrap="square" rtlCol="0">
            <a:spAutoFit/>
          </a:bodyPr>
          <a:lstStyle/>
          <a:p>
            <a:r>
              <a:rPr lang="it-IT" sz="8000" dirty="0" smtClean="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pic>
        <p:nvPicPr>
          <p:cNvPr id="4" name="Immagine 3">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9230" y="5949280"/>
            <a:ext cx="4499654" cy="879302"/>
          </a:xfrm>
          <a:prstGeom prst="rect">
            <a:avLst/>
          </a:prstGeom>
        </p:spPr>
      </p:pic>
      <p:pic>
        <p:nvPicPr>
          <p:cNvPr id="6" name="Immagin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72464" y="-26054"/>
            <a:ext cx="1924018" cy="5908961"/>
          </a:xfrm>
          <a:prstGeom prst="rect">
            <a:avLst/>
          </a:prstGeom>
        </p:spPr>
      </p:pic>
    </p:spTree>
    <p:extLst>
      <p:ext uri="{BB962C8B-B14F-4D97-AF65-F5344CB8AC3E}">
        <p14:creationId xmlns:p14="http://schemas.microsoft.com/office/powerpoint/2010/main" val="270435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dirty="0"/>
          </a:p>
        </p:txBody>
      </p:sp>
      <p:sp>
        <p:nvSpPr>
          <p:cNvPr id="6" name="Segnaposto contenuto 2"/>
          <p:cNvSpPr>
            <a:spLocks noGrp="1"/>
          </p:cNvSpPr>
          <p:nvPr>
            <p:ph idx="1"/>
          </p:nvPr>
        </p:nvSpPr>
        <p:spPr>
          <a:xfrm>
            <a:off x="914400" y="1162051"/>
            <a:ext cx="10363200" cy="503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Tree>
    <p:extLst>
      <p:ext uri="{BB962C8B-B14F-4D97-AF65-F5344CB8AC3E}">
        <p14:creationId xmlns:p14="http://schemas.microsoft.com/office/powerpoint/2010/main" val="2557823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le 1"/>
          <p:cNvSpPr>
            <a:spLocks noGrp="1"/>
          </p:cNvSpPr>
          <p:nvPr>
            <p:ph type="title"/>
          </p:nvPr>
        </p:nvSpPr>
        <p:spPr>
          <a:xfrm>
            <a:off x="203201" y="32085"/>
            <a:ext cx="8331200" cy="1141413"/>
          </a:xfrm>
        </p:spPr>
        <p:txBody>
          <a:bodyPr/>
          <a:lstStyle/>
          <a:p>
            <a:r>
              <a:rPr lang="en-US" smtClean="0"/>
              <a:t>Click to edit Master title style</a:t>
            </a:r>
            <a:endParaRPr lang="it-IT"/>
          </a:p>
        </p:txBody>
      </p:sp>
      <p:sp>
        <p:nvSpPr>
          <p:cNvPr id="3" name="Text Placeholder 2"/>
          <p:cNvSpPr>
            <a:spLocks noGrp="1"/>
          </p:cNvSpPr>
          <p:nvPr>
            <p:ph type="body" sz="half" idx="1" hasCustomPrompt="1"/>
          </p:nvPr>
        </p:nvSpPr>
        <p:spPr>
          <a:xfrm>
            <a:off x="914401" y="1981201"/>
            <a:ext cx="5077884" cy="4113213"/>
          </a:xfrm>
        </p:spPr>
        <p:txBody>
          <a:bodyPr/>
          <a:lstStyle>
            <a:lvl1pPr>
              <a:defRPr/>
            </a:lvl1pPr>
          </a:lstStyle>
          <a:p>
            <a:pPr lvl="0"/>
            <a:r>
              <a:rPr lang="it-IT" dirty="0" err="1" smtClean="0"/>
              <a:t>aaaaaaaaaaaaaaaaaaaa</a:t>
            </a:r>
            <a:endParaRPr lang="it-IT" dirty="0" smtClean="0"/>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ClipArt Placeholder 3"/>
          <p:cNvSpPr>
            <a:spLocks noGrp="1"/>
          </p:cNvSpPr>
          <p:nvPr>
            <p:ph type="clipArt" sz="half" idx="2"/>
          </p:nvPr>
        </p:nvSpPr>
        <p:spPr>
          <a:xfrm>
            <a:off x="6195484" y="1981201"/>
            <a:ext cx="5080000" cy="4113213"/>
          </a:xfrm>
        </p:spPr>
        <p:txBody>
          <a:bodyPr/>
          <a:lstStyle/>
          <a:p>
            <a:r>
              <a:rPr lang="en-US" smtClean="0"/>
              <a:t>Click icon to add online image</a:t>
            </a:r>
            <a:endParaRPr lang="it-IT" dirty="0"/>
          </a:p>
        </p:txBody>
      </p:sp>
    </p:spTree>
    <p:extLst>
      <p:ext uri="{BB962C8B-B14F-4D97-AF65-F5344CB8AC3E}">
        <p14:creationId xmlns:p14="http://schemas.microsoft.com/office/powerpoint/2010/main" val="2015691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53D18FE-DC5C-4A8F-B134-7375D5D5C2D4}" type="datetimeFigureOut">
              <a:rPr lang="en-US" smtClean="0"/>
              <a:t>11-Nov-20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E94F1EB-03CE-4616-976D-E001C7132C29}" type="slidenum">
              <a:rPr lang="en-US" smtClean="0"/>
              <a:t>‹#›</a:t>
            </a:fld>
            <a:endParaRPr lang="en-US"/>
          </a:p>
        </p:txBody>
      </p:sp>
    </p:spTree>
    <p:extLst>
      <p:ext uri="{BB962C8B-B14F-4D97-AF65-F5344CB8AC3E}">
        <p14:creationId xmlns:p14="http://schemas.microsoft.com/office/powerpoint/2010/main" val="58768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684" y="254001"/>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914400" y="1162051"/>
            <a:ext cx="10363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2" name="Rectangle 1"/>
          <p:cNvSpPr/>
          <p:nvPr userDrawn="1"/>
        </p:nvSpPr>
        <p:spPr bwMode="auto">
          <a:xfrm>
            <a:off x="1" y="0"/>
            <a:ext cx="8532284" cy="1162050"/>
          </a:xfrm>
          <a:prstGeom prst="rect">
            <a:avLst/>
          </a:prstGeom>
          <a:solidFill>
            <a:srgbClr val="3B3E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 name="Immagin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15823" y="151643"/>
            <a:ext cx="3396353" cy="663700"/>
          </a:xfrm>
          <a:prstGeom prst="rect">
            <a:avLst/>
          </a:prstGeom>
        </p:spPr>
      </p:pic>
    </p:spTree>
    <p:extLst>
      <p:ext uri="{BB962C8B-B14F-4D97-AF65-F5344CB8AC3E}">
        <p14:creationId xmlns:p14="http://schemas.microsoft.com/office/powerpoint/2010/main" val="4131577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bg1"/>
          </a:solidFill>
          <a:latin typeface="MetaPlusBold"/>
          <a:ea typeface="+mj-ea"/>
          <a:cs typeface="+mj-cs"/>
        </a:defRPr>
      </a:lvl1pPr>
      <a:lvl2pPr algn="ctr" rtl="0" eaLnBrk="1" fontAlgn="base" hangingPunct="1">
        <a:spcBef>
          <a:spcPct val="0"/>
        </a:spcBef>
        <a:spcAft>
          <a:spcPct val="0"/>
        </a:spcAft>
        <a:defRPr sz="2800" b="1">
          <a:solidFill>
            <a:schemeClr val="bg1"/>
          </a:solidFill>
          <a:latin typeface="MetaPlusBold" charset="0"/>
        </a:defRPr>
      </a:lvl2pPr>
      <a:lvl3pPr algn="ctr" rtl="0" eaLnBrk="1" fontAlgn="base" hangingPunct="1">
        <a:spcBef>
          <a:spcPct val="0"/>
        </a:spcBef>
        <a:spcAft>
          <a:spcPct val="0"/>
        </a:spcAft>
        <a:defRPr sz="2800" b="1">
          <a:solidFill>
            <a:schemeClr val="bg1"/>
          </a:solidFill>
          <a:latin typeface="MetaPlusBold" charset="0"/>
        </a:defRPr>
      </a:lvl3pPr>
      <a:lvl4pPr algn="ctr" rtl="0" eaLnBrk="1" fontAlgn="base" hangingPunct="1">
        <a:spcBef>
          <a:spcPct val="0"/>
        </a:spcBef>
        <a:spcAft>
          <a:spcPct val="0"/>
        </a:spcAft>
        <a:defRPr sz="2800" b="1">
          <a:solidFill>
            <a:schemeClr val="bg1"/>
          </a:solidFill>
          <a:latin typeface="MetaPlusBold" charset="0"/>
        </a:defRPr>
      </a:lvl4pPr>
      <a:lvl5pPr algn="ctr" rtl="0" eaLnBrk="1" fontAlgn="base" hangingPunct="1">
        <a:spcBef>
          <a:spcPct val="0"/>
        </a:spcBef>
        <a:spcAft>
          <a:spcPct val="0"/>
        </a:spcAft>
        <a:defRPr sz="2800" b="1">
          <a:solidFill>
            <a:schemeClr val="bg1"/>
          </a:solidFill>
          <a:latin typeface="MetaPlusBold"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etaPlusBold"/>
          <a:ea typeface="+mn-ea"/>
          <a:cs typeface="+mn-cs"/>
        </a:defRPr>
      </a:lvl1pPr>
      <a:lvl2pPr marL="742950" indent="-285750" algn="l" rtl="0" eaLnBrk="1" fontAlgn="base" hangingPunct="1">
        <a:spcBef>
          <a:spcPct val="20000"/>
        </a:spcBef>
        <a:spcAft>
          <a:spcPct val="0"/>
        </a:spcAft>
        <a:buChar char="–"/>
        <a:defRPr sz="2000">
          <a:solidFill>
            <a:schemeClr val="tx1"/>
          </a:solidFill>
          <a:latin typeface="MetaPlusBold"/>
        </a:defRPr>
      </a:lvl2pPr>
      <a:lvl3pPr marL="1143000" indent="-228600" algn="l" rtl="0" eaLnBrk="1" fontAlgn="base" hangingPunct="1">
        <a:spcBef>
          <a:spcPct val="20000"/>
        </a:spcBef>
        <a:spcAft>
          <a:spcPct val="0"/>
        </a:spcAft>
        <a:buChar char="•"/>
        <a:defRPr>
          <a:solidFill>
            <a:schemeClr val="tx1"/>
          </a:solidFill>
          <a:latin typeface="MetaPlusBold"/>
        </a:defRPr>
      </a:lvl3pPr>
      <a:lvl4pPr marL="1600200" indent="-228600" algn="l" rtl="0" eaLnBrk="1" fontAlgn="base" hangingPunct="1">
        <a:spcBef>
          <a:spcPct val="20000"/>
        </a:spcBef>
        <a:spcAft>
          <a:spcPct val="0"/>
        </a:spcAft>
        <a:buChar char="–"/>
        <a:defRPr sz="1600">
          <a:solidFill>
            <a:schemeClr val="tx1"/>
          </a:solidFill>
          <a:latin typeface="MetaPlusBold"/>
        </a:defRPr>
      </a:lvl4pPr>
      <a:lvl5pPr marL="2057400" indent="-228600" algn="l" rtl="0" eaLnBrk="1" fontAlgn="base" hangingPunct="1">
        <a:spcBef>
          <a:spcPct val="20000"/>
        </a:spcBef>
        <a:spcAft>
          <a:spcPct val="0"/>
        </a:spcAft>
        <a:buChar char="»"/>
        <a:defRPr sz="1600">
          <a:solidFill>
            <a:schemeClr val="tx1"/>
          </a:solidFill>
          <a:latin typeface="MetaPlusBold"/>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75520" y="1412776"/>
            <a:ext cx="6632399" cy="2133600"/>
          </a:xfrm>
        </p:spPr>
        <p:txBody>
          <a:bodyPr>
            <a:normAutofit fontScale="90000"/>
          </a:bodyPr>
          <a:lstStyle/>
          <a:p>
            <a:r>
              <a:rPr lang="en-US" sz="2800" dirty="0"/>
              <a:t> </a:t>
            </a:r>
            <a:r>
              <a:rPr lang="en-US" sz="4800" b="0" dirty="0" smtClean="0">
                <a:latin typeface="Arial" panose="020B0604020202020204" pitchFamily="34" charset="0"/>
                <a:cs typeface="Arial" panose="020B0604020202020204" pitchFamily="34" charset="0"/>
              </a:rPr>
              <a:t>Techniques in Cellular and Molecular Neurobiology</a:t>
            </a:r>
            <a:endParaRPr lang="en-US" sz="4800" b="0" dirty="0">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1600200" y="4685575"/>
            <a:ext cx="8686801" cy="554360"/>
          </a:xfrm>
        </p:spPr>
        <p:txBody>
          <a:bodyPr/>
          <a:lstStyle/>
          <a:p>
            <a:r>
              <a:rPr lang="it-IT" dirty="0"/>
              <a:t>International Master’s Degree in Neuroscience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050250"/>
            <a:ext cx="2819400" cy="7374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9956"/>
            <a:ext cx="1031700" cy="878043"/>
          </a:xfrm>
          <a:prstGeom prst="rect">
            <a:avLst/>
          </a:prstGeom>
        </p:spPr>
      </p:pic>
      <p:sp>
        <p:nvSpPr>
          <p:cNvPr id="10" name="TextBox 9"/>
          <p:cNvSpPr txBox="1"/>
          <p:nvPr/>
        </p:nvSpPr>
        <p:spPr>
          <a:xfrm>
            <a:off x="4958394" y="5956707"/>
            <a:ext cx="1970411"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Gabriele </a:t>
            </a:r>
            <a:r>
              <a:rPr lang="en-US" sz="2400" dirty="0" err="1" smtClean="0">
                <a:latin typeface="Arial" panose="020B0604020202020204" pitchFamily="34" charset="0"/>
                <a:cs typeface="Arial" panose="020B0604020202020204" pitchFamily="34" charset="0"/>
              </a:rPr>
              <a:t>Baj</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gbaj@units.it</a:t>
            </a: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10515600" y="5239935"/>
            <a:ext cx="1435008" cy="461665"/>
          </a:xfrm>
          <a:prstGeom prst="rect">
            <a:avLst/>
          </a:prstGeom>
        </p:spPr>
        <p:txBody>
          <a:bodyPr wrap="none">
            <a:spAutoFit/>
          </a:bodyPr>
          <a:lstStyle/>
          <a:p>
            <a:r>
              <a:rPr lang="en-US" sz="2400" dirty="0" smtClean="0">
                <a:solidFill>
                  <a:schemeClr val="bg1"/>
                </a:solidFill>
                <a:latin typeface="Arial" panose="020B0604020202020204" pitchFamily="34" charset="0"/>
                <a:cs typeface="Arial" panose="020B0604020202020204" pitchFamily="34" charset="0"/>
              </a:rPr>
              <a:t>Lesson 6</a:t>
            </a:r>
            <a:endParaRPr lang="en-US" sz="2400" dirty="0">
              <a:solidFill>
                <a:schemeClr val="bg1"/>
              </a:solidFill>
            </a:endParaRPr>
          </a:p>
        </p:txBody>
      </p:sp>
    </p:spTree>
    <p:extLst>
      <p:ext uri="{BB962C8B-B14F-4D97-AF65-F5344CB8AC3E}">
        <p14:creationId xmlns:p14="http://schemas.microsoft.com/office/powerpoint/2010/main" val="3367160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8311" y="1963698"/>
            <a:ext cx="10954025" cy="4572000"/>
          </a:xfrm>
          <a:prstGeom prst="rect">
            <a:avLst/>
          </a:prstGeom>
        </p:spPr>
      </p:pic>
      <p:sp>
        <p:nvSpPr>
          <p:cNvPr id="3" name="Rectangle 2"/>
          <p:cNvSpPr/>
          <p:nvPr/>
        </p:nvSpPr>
        <p:spPr>
          <a:xfrm>
            <a:off x="457200" y="0"/>
            <a:ext cx="7391817" cy="1200329"/>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Four types of light microscopy used to analyze the same </a:t>
            </a:r>
            <a:r>
              <a:rPr lang="en-US" sz="3600" dirty="0" smtClean="0">
                <a:solidFill>
                  <a:schemeClr val="bg1"/>
                </a:solidFill>
                <a:latin typeface="Arial" panose="020B0604020202020204" pitchFamily="34" charset="0"/>
                <a:cs typeface="Arial" panose="020B0604020202020204" pitchFamily="34" charset="0"/>
              </a:rPr>
              <a:t>cell</a:t>
            </a:r>
            <a:endParaRPr lang="en-US" sz="36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990600" y="5950923"/>
            <a:ext cx="10914701" cy="584775"/>
          </a:xfrm>
          <a:prstGeom prst="rect">
            <a:avLst/>
          </a:prstGeom>
        </p:spPr>
        <p:txBody>
          <a:bodyPr wrap="square">
            <a:spAutoFit/>
          </a:bodyPr>
          <a:lstStyle/>
          <a:p>
            <a:r>
              <a:rPr lang="en-US" sz="1600" b="1" dirty="0" smtClean="0">
                <a:latin typeface="Times-Bold"/>
              </a:rPr>
              <a:t>(</a:t>
            </a:r>
            <a:r>
              <a:rPr lang="en-US" sz="1600" b="1" dirty="0">
                <a:latin typeface="Times-Bold"/>
              </a:rPr>
              <a:t>A) </a:t>
            </a:r>
            <a:r>
              <a:rPr lang="en-US" sz="1600" dirty="0" err="1">
                <a:latin typeface="Times-Roman"/>
              </a:rPr>
              <a:t>Brightfield</a:t>
            </a:r>
            <a:r>
              <a:rPr lang="en-US" sz="1600" dirty="0">
                <a:latin typeface="Times-Roman"/>
              </a:rPr>
              <a:t> microscopy, </a:t>
            </a:r>
            <a:r>
              <a:rPr lang="en-US" sz="1600" b="1" dirty="0">
                <a:latin typeface="Times-Bold"/>
              </a:rPr>
              <a:t>(B) </a:t>
            </a:r>
            <a:r>
              <a:rPr lang="en-US" sz="1600" dirty="0">
                <a:latin typeface="Times-Roman"/>
              </a:rPr>
              <a:t>phase-contrast microscopy, </a:t>
            </a:r>
            <a:r>
              <a:rPr lang="en-US" sz="1600" b="1" dirty="0">
                <a:latin typeface="Times-Bold"/>
              </a:rPr>
              <a:t>(C) </a:t>
            </a:r>
            <a:r>
              <a:rPr lang="en-US" sz="1600" dirty="0">
                <a:latin typeface="Times-Roman"/>
              </a:rPr>
              <a:t>differential interference</a:t>
            </a:r>
          </a:p>
          <a:p>
            <a:r>
              <a:rPr lang="en-US" sz="1600" dirty="0">
                <a:latin typeface="Times-Roman"/>
              </a:rPr>
              <a:t>contrast (DIC/</a:t>
            </a:r>
            <a:r>
              <a:rPr lang="en-US" sz="1600" dirty="0" err="1">
                <a:latin typeface="Times-Roman"/>
              </a:rPr>
              <a:t>Nomarski</a:t>
            </a:r>
            <a:r>
              <a:rPr lang="en-US" sz="1600" dirty="0">
                <a:latin typeface="Times-Roman"/>
              </a:rPr>
              <a:t>) microscopy, and </a:t>
            </a:r>
            <a:r>
              <a:rPr lang="en-US" sz="1600" b="1" dirty="0">
                <a:latin typeface="Times-Bold"/>
              </a:rPr>
              <a:t>(D) </a:t>
            </a:r>
            <a:r>
              <a:rPr lang="en-US" sz="1600" dirty="0" err="1">
                <a:latin typeface="Times-Roman"/>
              </a:rPr>
              <a:t>darkfield</a:t>
            </a:r>
            <a:r>
              <a:rPr lang="en-US" sz="1600" dirty="0">
                <a:latin typeface="Times-Roman"/>
              </a:rPr>
              <a:t> microscopy.</a:t>
            </a:r>
            <a:endParaRPr lang="en-US" sz="1600" dirty="0"/>
          </a:p>
        </p:txBody>
      </p:sp>
      <p:sp>
        <p:nvSpPr>
          <p:cNvPr id="5" name="Rectangle 4"/>
          <p:cNvSpPr/>
          <p:nvPr/>
        </p:nvSpPr>
        <p:spPr>
          <a:xfrm>
            <a:off x="697636" y="1419999"/>
            <a:ext cx="10875376"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Various </a:t>
            </a:r>
            <a:r>
              <a:rPr lang="en-US" sz="2400" dirty="0" smtClean="0">
                <a:latin typeface="Arial" panose="020B0604020202020204" pitchFamily="34" charset="0"/>
                <a:cs typeface="Arial" panose="020B0604020202020204" pitchFamily="34" charset="0"/>
              </a:rPr>
              <a:t>methods of </a:t>
            </a:r>
            <a:r>
              <a:rPr lang="en-US" sz="2400" dirty="0">
                <a:latin typeface="Arial" panose="020B0604020202020204" pitchFamily="34" charset="0"/>
                <a:cs typeface="Arial" panose="020B0604020202020204" pitchFamily="34" charset="0"/>
              </a:rPr>
              <a:t>light microscopy are used to enhance contrast and visualize details in unstained tissue preparations.</a:t>
            </a:r>
          </a:p>
        </p:txBody>
      </p:sp>
      <p:sp>
        <p:nvSpPr>
          <p:cNvPr id="6" name="Rectangle 5"/>
          <p:cNvSpPr/>
          <p:nvPr/>
        </p:nvSpPr>
        <p:spPr bwMode="auto">
          <a:xfrm>
            <a:off x="10237066" y="6157718"/>
            <a:ext cx="1209812" cy="2923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8899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92313" y="5373689"/>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Jablonski diagram illustrating the processes involved in creating an excited electronic singlet state by optical absorption and subsequent emission of fluorescence. ➀ Excitation; ➁ Vibrational relaxation; ➂ Emission.</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1773238"/>
            <a:ext cx="352901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2286000" y="228600"/>
            <a:ext cx="4467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b="1">
                <a:solidFill>
                  <a:schemeClr val="bg1"/>
                </a:solidFill>
              </a:rPr>
              <a:t>Fluorescence process</a:t>
            </a:r>
          </a:p>
        </p:txBody>
      </p:sp>
    </p:spTree>
    <p:extLst>
      <p:ext uri="{BB962C8B-B14F-4D97-AF65-F5344CB8AC3E}">
        <p14:creationId xmlns:p14="http://schemas.microsoft.com/office/powerpoint/2010/main" val="291415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1268414"/>
            <a:ext cx="3314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777409" y="274639"/>
            <a:ext cx="6742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b="1" dirty="0">
                <a:solidFill>
                  <a:schemeClr val="bg1"/>
                </a:solidFill>
              </a:rPr>
              <a:t>Filter-set and its choice, limitation</a:t>
            </a:r>
          </a:p>
          <a:p>
            <a:pPr>
              <a:spcBef>
                <a:spcPct val="0"/>
              </a:spcBef>
              <a:buFontTx/>
              <a:buNone/>
            </a:pPr>
            <a:endParaRPr lang="it-IT" altLang="en-US" dirty="0">
              <a:solidFill>
                <a:schemeClr val="bg1"/>
              </a:solidFill>
            </a:endParaRPr>
          </a:p>
        </p:txBody>
      </p:sp>
      <p:sp>
        <p:nvSpPr>
          <p:cNvPr id="28676" name="Rectangle 5"/>
          <p:cNvSpPr>
            <a:spLocks noChangeArrowheads="1"/>
          </p:cNvSpPr>
          <p:nvPr/>
        </p:nvSpPr>
        <p:spPr bwMode="auto">
          <a:xfrm>
            <a:off x="1847851" y="1341439"/>
            <a:ext cx="39608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b="1"/>
              <a:t>Arrow 1</a:t>
            </a:r>
            <a:r>
              <a:rPr lang="it-IT" altLang="en-US" sz="1800"/>
              <a:t> represents the excitation light source of mixed wavelength. </a:t>
            </a:r>
            <a:r>
              <a:rPr lang="it-IT" altLang="en-US" sz="1800" b="1"/>
              <a:t/>
            </a:r>
            <a:br>
              <a:rPr lang="it-IT" altLang="en-US" sz="1800" b="1"/>
            </a:br>
            <a:r>
              <a:rPr lang="it-IT" altLang="en-US" sz="1800" b="1"/>
              <a:t>Filter A</a:t>
            </a:r>
            <a:r>
              <a:rPr lang="it-IT" altLang="en-US" sz="1800"/>
              <a:t> is the excitation filter,  which is usually a band pass or long pass filter, allows light at certain wavelength range or wavelength longer than cut-off value to go through. </a:t>
            </a:r>
          </a:p>
        </p:txBody>
      </p:sp>
      <p:sp>
        <p:nvSpPr>
          <p:cNvPr id="28677" name="Rectangle 6"/>
          <p:cNvSpPr>
            <a:spLocks noChangeArrowheads="1"/>
          </p:cNvSpPr>
          <p:nvPr/>
        </p:nvSpPr>
        <p:spPr bwMode="auto">
          <a:xfrm>
            <a:off x="1847850" y="4076701"/>
            <a:ext cx="8280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b="1"/>
              <a:t>Arrow 2</a:t>
            </a:r>
            <a:r>
              <a:rPr lang="it-IT" altLang="en-US" sz="1800"/>
              <a:t> represents excitation light which passes through A and reaches the surface of  </a:t>
            </a:r>
            <a:r>
              <a:rPr lang="it-IT" altLang="en-US" sz="1800" b="1"/>
              <a:t>Beam Splitter B</a:t>
            </a:r>
            <a:r>
              <a:rPr lang="it-IT" altLang="en-US" sz="1800"/>
              <a:t>,  BSP is a special filter which reflects certain wavelength away but permit other wavelength to pass. A multiple-bands reflecting filter or neutral percentage splitter can be used for this role. Wavelength falling into the reflecting band or shorter than the cut-off value will be stopped and reflected to the specimen. The fluorescence light emitted from specimen is illustrated as </a:t>
            </a:r>
            <a:r>
              <a:rPr lang="it-IT" altLang="en-US" sz="1800" b="1"/>
              <a:t>Arrow 3</a:t>
            </a:r>
            <a:r>
              <a:rPr lang="it-IT" altLang="en-US" sz="1800"/>
              <a:t>. The emission is longer than excitation wavelength and cut-off value of the BSP, so the returned emission can go through the BSP towards </a:t>
            </a:r>
            <a:r>
              <a:rPr lang="it-IT" altLang="en-US" sz="1800" b="1"/>
              <a:t>emission filter C.</a:t>
            </a:r>
          </a:p>
        </p:txBody>
      </p:sp>
    </p:spTree>
    <p:extLst>
      <p:ext uri="{BB962C8B-B14F-4D97-AF65-F5344CB8AC3E}">
        <p14:creationId xmlns:p14="http://schemas.microsoft.com/office/powerpoint/2010/main" val="3184612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295400" y="228600"/>
            <a:ext cx="579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3600" b="1" dirty="0">
                <a:solidFill>
                  <a:schemeClr val="bg1"/>
                </a:solidFill>
              </a:rPr>
              <a:t>Fluorescence Microscopy</a:t>
            </a:r>
          </a:p>
        </p:txBody>
      </p:sp>
      <p:pic>
        <p:nvPicPr>
          <p:cNvPr id="27651" name="Picture 13"/>
          <p:cNvPicPr>
            <a:picLocks noChangeAspect="1" noChangeArrowheads="1"/>
          </p:cNvPicPr>
          <p:nvPr/>
        </p:nvPicPr>
        <p:blipFill>
          <a:blip r:embed="rId2">
            <a:extLst>
              <a:ext uri="{28A0092B-C50C-407E-A947-70E740481C1C}">
                <a14:useLocalDpi xmlns:a14="http://schemas.microsoft.com/office/drawing/2010/main" val="0"/>
              </a:ext>
            </a:extLst>
          </a:blip>
          <a:srcRect b="18028"/>
          <a:stretch>
            <a:fillRect/>
          </a:stretch>
        </p:blipFill>
        <p:spPr bwMode="auto">
          <a:xfrm>
            <a:off x="2782889" y="1052513"/>
            <a:ext cx="6245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4"/>
          <p:cNvSpPr>
            <a:spLocks noChangeArrowheads="1"/>
          </p:cNvSpPr>
          <p:nvPr/>
        </p:nvSpPr>
        <p:spPr bwMode="auto">
          <a:xfrm>
            <a:off x="1809750" y="4221164"/>
            <a:ext cx="885825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it-IT" altLang="en-US" sz="1800"/>
              <a:t>Schematic diagram of the configuration of reflected light fluorescence microscopy. Light emitted from a mercury burner is concentrated by the collector lens before passing through the aperture and field diaphragms. The exciter filter passes only the desired excitation wavelengths, which are reflected down through the objective to illuminate the specimen. Longer wavelength fluorescence emitted by the specimen passes back through the objective and dichroic mirror before finally being filtered by the emission filter.</a:t>
            </a:r>
          </a:p>
        </p:txBody>
      </p:sp>
    </p:spTree>
    <p:extLst>
      <p:ext uri="{BB962C8B-B14F-4D97-AF65-F5344CB8AC3E}">
        <p14:creationId xmlns:p14="http://schemas.microsoft.com/office/powerpoint/2010/main" val="1847714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916114"/>
            <a:ext cx="72009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657600" y="304800"/>
            <a:ext cx="2825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FILTER CUBE</a:t>
            </a:r>
          </a:p>
        </p:txBody>
      </p:sp>
    </p:spTree>
    <p:extLst>
      <p:ext uri="{BB962C8B-B14F-4D97-AF65-F5344CB8AC3E}">
        <p14:creationId xmlns:p14="http://schemas.microsoft.com/office/powerpoint/2010/main" val="137078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31850" y="304800"/>
            <a:ext cx="726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dirty="0">
                <a:solidFill>
                  <a:schemeClr val="bg1"/>
                </a:solidFill>
              </a:rPr>
              <a:t>Basics of conventional fluorescence microscope</a:t>
            </a:r>
            <a:endParaRPr lang="it-IT" altLang="en-US" sz="2400" dirty="0">
              <a:solidFill>
                <a:schemeClr val="bg1"/>
              </a:solidFill>
            </a:endParaRPr>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3" y="1125538"/>
            <a:ext cx="4572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1847850" y="1196975"/>
            <a:ext cx="38877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a:t>The light from source (1) pass through neutral density filter, aperture, field stop (2,3,4) for K</a:t>
            </a:r>
            <a:r>
              <a:rPr lang="fi-FI" altLang="en-US" sz="1800"/>
              <a:t>öhler </a:t>
            </a:r>
            <a:r>
              <a:rPr lang="it-IT" altLang="en-US" sz="1800"/>
              <a:t>illumination adjustment, reaches excitation filter(5). After filtering away unwanted wavelength,  excitation light goes further and reaches a special and important filter called beam splitter (6), BSP for short. The excitation light selected by BSP is reflected to the specimen via objective (7) and excites fluorophores within specimen (8). </a:t>
            </a:r>
          </a:p>
        </p:txBody>
      </p:sp>
      <p:sp>
        <p:nvSpPr>
          <p:cNvPr id="24581" name="Rectangle 6"/>
          <p:cNvSpPr>
            <a:spLocks noChangeArrowheads="1"/>
          </p:cNvSpPr>
          <p:nvPr/>
        </p:nvSpPr>
        <p:spPr bwMode="auto">
          <a:xfrm>
            <a:off x="1847850" y="5013325"/>
            <a:ext cx="8496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a:t>The fluorescence emission from the specimen comes back through the same path to BSP again. This time, the light should not be reflected away but passes through it and reaches emission filter(9). Being further filtered by emission filter, the emission light is either focused on the front focal plane of binocular or projected to infinite by tube lens in case of infinite corrected objectives(10). The final image is further magnified by binocular(11).</a:t>
            </a:r>
          </a:p>
        </p:txBody>
      </p:sp>
    </p:spTree>
    <p:extLst>
      <p:ext uri="{BB962C8B-B14F-4D97-AF65-F5344CB8AC3E}">
        <p14:creationId xmlns:p14="http://schemas.microsoft.com/office/powerpoint/2010/main" val="259531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54875"/>
          <a:stretch>
            <a:fillRect/>
          </a:stretch>
        </p:blipFill>
        <p:spPr bwMode="auto">
          <a:xfrm>
            <a:off x="2053384" y="1125539"/>
            <a:ext cx="189547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533400" y="114769"/>
            <a:ext cx="7775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dirty="0">
                <a:solidFill>
                  <a:schemeClr val="bg1"/>
                </a:solidFill>
              </a:rPr>
              <a:t>Illumination is a critical determinant of optical </a:t>
            </a:r>
          </a:p>
          <a:p>
            <a:pPr algn="ctr" eaLnBrk="1" hangingPunct="1">
              <a:spcBef>
                <a:spcPct val="0"/>
              </a:spcBef>
              <a:buFontTx/>
              <a:buNone/>
            </a:pPr>
            <a:r>
              <a:rPr lang="it-IT" altLang="en-US" sz="2800" dirty="0">
                <a:solidFill>
                  <a:schemeClr val="bg1"/>
                </a:solidFill>
              </a:rPr>
              <a:t>performance in light microscope</a:t>
            </a:r>
          </a:p>
        </p:txBody>
      </p:sp>
      <p:sp>
        <p:nvSpPr>
          <p:cNvPr id="23556" name="Text Box 4"/>
          <p:cNvSpPr txBox="1">
            <a:spLocks noChangeArrowheads="1"/>
          </p:cNvSpPr>
          <p:nvPr/>
        </p:nvSpPr>
        <p:spPr bwMode="auto">
          <a:xfrm>
            <a:off x="3882605" y="3492501"/>
            <a:ext cx="2640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dirty="0"/>
              <a:t>“different lights”</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r="48564"/>
          <a:stretch>
            <a:fillRect/>
          </a:stretch>
        </p:blipFill>
        <p:spPr bwMode="auto">
          <a:xfrm>
            <a:off x="7530680" y="1231901"/>
            <a:ext cx="2160587"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7535863" y="1268414"/>
            <a:ext cx="2089150" cy="2447925"/>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Text Box 7"/>
          <p:cNvSpPr txBox="1">
            <a:spLocks noChangeArrowheads="1"/>
          </p:cNvSpPr>
          <p:nvPr/>
        </p:nvSpPr>
        <p:spPr bwMode="auto">
          <a:xfrm>
            <a:off x="10086555" y="1851026"/>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dirty="0"/>
              <a:t>FLUO</a:t>
            </a:r>
          </a:p>
          <a:p>
            <a:pPr algn="ctr" eaLnBrk="1" hangingPunct="1">
              <a:spcBef>
                <a:spcPct val="0"/>
              </a:spcBef>
              <a:buFontTx/>
              <a:buNone/>
            </a:pPr>
            <a:r>
              <a:rPr lang="it-IT" altLang="en-US" sz="1800" dirty="0"/>
              <a:t>microscopy</a:t>
            </a:r>
          </a:p>
        </p:txBody>
      </p:sp>
      <p:sp>
        <p:nvSpPr>
          <p:cNvPr id="23560" name="Rectangle 8"/>
          <p:cNvSpPr>
            <a:spLocks noChangeArrowheads="1"/>
          </p:cNvSpPr>
          <p:nvPr/>
        </p:nvSpPr>
        <p:spPr bwMode="auto">
          <a:xfrm>
            <a:off x="6522617" y="1160464"/>
            <a:ext cx="3313113" cy="51117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Text Box 9"/>
          <p:cNvSpPr txBox="1">
            <a:spLocks noChangeArrowheads="1"/>
          </p:cNvSpPr>
          <p:nvPr/>
        </p:nvSpPr>
        <p:spPr bwMode="auto">
          <a:xfrm>
            <a:off x="9972255" y="4800600"/>
            <a:ext cx="145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dirty="0"/>
              <a:t>CONFOCAL</a:t>
            </a:r>
          </a:p>
          <a:p>
            <a:pPr algn="ctr" eaLnBrk="1" hangingPunct="1">
              <a:spcBef>
                <a:spcPct val="0"/>
              </a:spcBef>
              <a:buFontTx/>
              <a:buNone/>
            </a:pPr>
            <a:r>
              <a:rPr lang="it-IT" altLang="en-US" sz="1800" dirty="0"/>
              <a:t>microscopy</a:t>
            </a:r>
          </a:p>
        </p:txBody>
      </p:sp>
    </p:spTree>
    <p:extLst>
      <p:ext uri="{BB962C8B-B14F-4D97-AF65-F5344CB8AC3E}">
        <p14:creationId xmlns:p14="http://schemas.microsoft.com/office/powerpoint/2010/main" val="212355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389" y="1412876"/>
            <a:ext cx="39449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676400" y="152400"/>
            <a:ext cx="579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3600" b="1" dirty="0">
                <a:solidFill>
                  <a:schemeClr val="bg1"/>
                </a:solidFill>
              </a:rPr>
              <a:t>Fluorescence Microscopy</a:t>
            </a:r>
          </a:p>
        </p:txBody>
      </p:sp>
      <p:sp>
        <p:nvSpPr>
          <p:cNvPr id="32772" name="Rectangle 4"/>
          <p:cNvSpPr>
            <a:spLocks noChangeArrowheads="1"/>
          </p:cNvSpPr>
          <p:nvPr/>
        </p:nvSpPr>
        <p:spPr bwMode="auto">
          <a:xfrm>
            <a:off x="1847851" y="4797425"/>
            <a:ext cx="92170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it-IT" altLang="en-US" sz="1600"/>
              <a:t>Normalized absorption and fluorescence emission spectra of fluorescein-conjugated IgG.</a:t>
            </a:r>
          </a:p>
          <a:p>
            <a:pPr algn="just" eaLnBrk="1" hangingPunct="1">
              <a:lnSpc>
                <a:spcPct val="120000"/>
              </a:lnSpc>
              <a:spcBef>
                <a:spcPct val="0"/>
              </a:spcBef>
              <a:buFontTx/>
              <a:buNone/>
            </a:pPr>
            <a:r>
              <a:rPr lang="it-IT" altLang="en-US" sz="1600"/>
              <a:t>Both spectra span a wide range of wavelengths. Fluorescein has an absorption/excitation</a:t>
            </a:r>
          </a:p>
          <a:p>
            <a:pPr algn="just" eaLnBrk="1" hangingPunct="1">
              <a:lnSpc>
                <a:spcPct val="120000"/>
              </a:lnSpc>
              <a:spcBef>
                <a:spcPct val="0"/>
              </a:spcBef>
              <a:buFontTx/>
              <a:buNone/>
            </a:pPr>
            <a:r>
              <a:rPr lang="it-IT" altLang="en-US" sz="1600"/>
              <a:t>peak at 492 nm, but is also stimulated by ultraviolet wavelengths. Fluorescein emission has</a:t>
            </a:r>
          </a:p>
          <a:p>
            <a:pPr algn="just" eaLnBrk="1" hangingPunct="1">
              <a:lnSpc>
                <a:spcPct val="120000"/>
              </a:lnSpc>
              <a:spcBef>
                <a:spcPct val="0"/>
              </a:spcBef>
              <a:buFontTx/>
              <a:buNone/>
            </a:pPr>
            <a:r>
              <a:rPr lang="it-IT" altLang="en-US" sz="1600"/>
              <a:t>a peak at 520 nm and looks yellow-green to the eye, but actually fluoresces at wavelengths</a:t>
            </a:r>
          </a:p>
          <a:p>
            <a:pPr algn="just" eaLnBrk="1" hangingPunct="1">
              <a:lnSpc>
                <a:spcPct val="120000"/>
              </a:lnSpc>
              <a:spcBef>
                <a:spcPct val="0"/>
              </a:spcBef>
              <a:buFontTx/>
              <a:buNone/>
            </a:pPr>
            <a:r>
              <a:rPr lang="it-IT" altLang="en-US" sz="1600"/>
              <a:t>ranging from blue to red. The difference in nanometers between the excitation and emission</a:t>
            </a:r>
          </a:p>
          <a:p>
            <a:pPr algn="just" eaLnBrk="1" hangingPunct="1">
              <a:lnSpc>
                <a:spcPct val="120000"/>
              </a:lnSpc>
              <a:spcBef>
                <a:spcPct val="0"/>
              </a:spcBef>
              <a:buFontTx/>
              <a:buNone/>
            </a:pPr>
            <a:r>
              <a:rPr lang="it-IT" altLang="en-US" sz="1600"/>
              <a:t>maxima is called the Stokes shift.</a:t>
            </a:r>
          </a:p>
        </p:txBody>
      </p:sp>
    </p:spTree>
    <p:extLst>
      <p:ext uri="{BB962C8B-B14F-4D97-AF65-F5344CB8AC3E}">
        <p14:creationId xmlns:p14="http://schemas.microsoft.com/office/powerpoint/2010/main" val="2931006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125539"/>
            <a:ext cx="324008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3860801"/>
            <a:ext cx="30241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914400" y="206297"/>
            <a:ext cx="7173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dirty="0">
                <a:solidFill>
                  <a:schemeClr val="bg1"/>
                </a:solidFill>
              </a:rPr>
              <a:t>FLUORESCENT PROTEINS AND PROBES</a:t>
            </a:r>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r="55548" b="7292"/>
          <a:stretch>
            <a:fillRect/>
          </a:stretch>
        </p:blipFill>
        <p:spPr bwMode="auto">
          <a:xfrm>
            <a:off x="5232400" y="2205038"/>
            <a:ext cx="20716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5" y="1484313"/>
            <a:ext cx="28575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360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895600" y="351497"/>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1" dirty="0">
                <a:solidFill>
                  <a:schemeClr val="bg1"/>
                </a:solidFill>
              </a:rPr>
              <a:t>What is confocal?</a:t>
            </a:r>
            <a:endParaRPr lang="it-IT" altLang="en-US" dirty="0">
              <a:solidFill>
                <a:schemeClr val="bg1"/>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341438"/>
            <a:ext cx="3429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5303839" y="1563688"/>
            <a:ext cx="51133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i-FI" altLang="en-US" sz="1800"/>
              <a:t>In</a:t>
            </a:r>
            <a:r>
              <a:rPr lang="it-IT" altLang="en-US" sz="1800"/>
              <a:t> practical, a point-like light source is achieved by using a laser light passing through a illumination pinhole. </a:t>
            </a:r>
          </a:p>
          <a:p>
            <a:pPr algn="just" eaLnBrk="1" hangingPunct="1">
              <a:spcBef>
                <a:spcPct val="0"/>
              </a:spcBef>
              <a:buFontTx/>
              <a:buNone/>
            </a:pPr>
            <a:r>
              <a:rPr lang="it-IT" altLang="en-US" sz="1800"/>
              <a:t>This point-like light source is directed to the specimen by a beam splitter (or AOBS in Leica's BSP-free system) to form a point-like illumination in the specimen.</a:t>
            </a:r>
          </a:p>
          <a:p>
            <a:pPr algn="just" eaLnBrk="1" hangingPunct="1">
              <a:spcBef>
                <a:spcPct val="0"/>
              </a:spcBef>
              <a:buFontTx/>
              <a:buNone/>
            </a:pPr>
            <a:r>
              <a:rPr lang="it-IT" altLang="en-US" sz="1800"/>
              <a:t> The point-illumination move or scan on the specimen by the help of a scanner. The reflected emission light from specimen's focal plane passes through the detecting pinhole and form point-like image on detector PMT (photon multiply tube).</a:t>
            </a:r>
          </a:p>
          <a:p>
            <a:pPr algn="just" eaLnBrk="1" hangingPunct="1">
              <a:spcBef>
                <a:spcPct val="0"/>
              </a:spcBef>
              <a:buFontTx/>
              <a:buNone/>
            </a:pPr>
            <a:r>
              <a:rPr lang="it-IT" altLang="en-US" sz="1800"/>
              <a:t>PMT converts detected photon into electron. </a:t>
            </a:r>
            <a:br>
              <a:rPr lang="it-IT" altLang="en-US" sz="1800"/>
            </a:br>
            <a:r>
              <a:rPr lang="it-IT" altLang="en-US" sz="1800"/>
              <a:t>It is possible to amplify weak signal by manipulating the voltage (gain) on the tube. It is also possible to cut off background signal by set certain threshold (Offset) on the tube.</a:t>
            </a:r>
          </a:p>
        </p:txBody>
      </p:sp>
    </p:spTree>
    <p:extLst>
      <p:ext uri="{BB962C8B-B14F-4D97-AF65-F5344CB8AC3E}">
        <p14:creationId xmlns:p14="http://schemas.microsoft.com/office/powerpoint/2010/main" val="184057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j04108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113" y="1700213"/>
            <a:ext cx="27432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685800" y="280194"/>
            <a:ext cx="4413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4800" dirty="0">
                <a:solidFill>
                  <a:schemeClr val="bg1"/>
                </a:solidFill>
              </a:rPr>
              <a:t>MICROSCOPY</a:t>
            </a:r>
            <a:r>
              <a:rPr lang="it-IT" altLang="en-US" sz="1800" dirty="0">
                <a:solidFill>
                  <a:schemeClr val="bg1"/>
                </a:solidFill>
              </a:rPr>
              <a:t> </a:t>
            </a:r>
          </a:p>
        </p:txBody>
      </p:sp>
      <p:sp>
        <p:nvSpPr>
          <p:cNvPr id="2052" name="Text Box 6"/>
          <p:cNvSpPr txBox="1">
            <a:spLocks noChangeArrowheads="1"/>
          </p:cNvSpPr>
          <p:nvPr/>
        </p:nvSpPr>
        <p:spPr bwMode="auto">
          <a:xfrm>
            <a:off x="2351089" y="5589589"/>
            <a:ext cx="1970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a:t>Gabriele Baj </a:t>
            </a:r>
          </a:p>
          <a:p>
            <a:pPr eaLnBrk="1" hangingPunct="1">
              <a:spcBef>
                <a:spcPct val="0"/>
              </a:spcBef>
              <a:buFontTx/>
              <a:buNone/>
            </a:pPr>
            <a:r>
              <a:rPr lang="it-IT" altLang="en-US" sz="2400"/>
              <a:t>gbaj@units.it</a:t>
            </a:r>
          </a:p>
        </p:txBody>
      </p:sp>
      <p:sp>
        <p:nvSpPr>
          <p:cNvPr id="2053" name="Text Box 7"/>
          <p:cNvSpPr txBox="1">
            <a:spLocks noChangeArrowheads="1"/>
          </p:cNvSpPr>
          <p:nvPr/>
        </p:nvSpPr>
        <p:spPr bwMode="auto">
          <a:xfrm>
            <a:off x="5257800" y="432593"/>
            <a:ext cx="247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dirty="0">
                <a:solidFill>
                  <a:schemeClr val="bg1"/>
                </a:solidFill>
              </a:rPr>
              <a:t>and BIOLOGY</a:t>
            </a:r>
          </a:p>
        </p:txBody>
      </p:sp>
      <p:pic>
        <p:nvPicPr>
          <p:cNvPr id="20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989138"/>
            <a:ext cx="38893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3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2276475"/>
            <a:ext cx="71707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4224339" y="260350"/>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1" dirty="0">
                <a:solidFill>
                  <a:schemeClr val="bg1"/>
                </a:solidFill>
              </a:rPr>
              <a:t>What is confocal?</a:t>
            </a:r>
            <a:endParaRPr lang="it-IT" altLang="en-US" dirty="0">
              <a:solidFill>
                <a:schemeClr val="bg1"/>
              </a:solidFill>
            </a:endParaRPr>
          </a:p>
        </p:txBody>
      </p:sp>
    </p:spTree>
    <p:extLst>
      <p:ext uri="{BB962C8B-B14F-4D97-AF65-F5344CB8AC3E}">
        <p14:creationId xmlns:p14="http://schemas.microsoft.com/office/powerpoint/2010/main" val="1547426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14" y="1865314"/>
            <a:ext cx="363378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1919289" y="5157789"/>
            <a:ext cx="8243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Illustration of confocal optics. Fluorescence from the sample is collected by a  objective lens and directed toward a pinhole aperture. The pinhole allows the emitted light from a narrow focal plane (red solid lines) to pass to the detector, while blocking most of the out-of-focus light (black dashed lines).</a:t>
            </a:r>
          </a:p>
        </p:txBody>
      </p:sp>
      <p:sp>
        <p:nvSpPr>
          <p:cNvPr id="36868" name="Rectangle 4"/>
          <p:cNvSpPr>
            <a:spLocks noChangeArrowheads="1"/>
          </p:cNvSpPr>
          <p:nvPr/>
        </p:nvSpPr>
        <p:spPr bwMode="auto">
          <a:xfrm>
            <a:off x="1066800" y="381000"/>
            <a:ext cx="69580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500" b="1" dirty="0">
                <a:solidFill>
                  <a:schemeClr val="bg1"/>
                </a:solidFill>
              </a:rPr>
              <a:t>Laser scanning confocal Microscope (LSCM)</a:t>
            </a:r>
          </a:p>
        </p:txBody>
      </p:sp>
    </p:spTree>
    <p:extLst>
      <p:ext uri="{BB962C8B-B14F-4D97-AF65-F5344CB8AC3E}">
        <p14:creationId xmlns:p14="http://schemas.microsoft.com/office/powerpoint/2010/main" val="3319046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224339" y="260350"/>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1" dirty="0">
                <a:solidFill>
                  <a:schemeClr val="bg1"/>
                </a:solidFill>
              </a:rPr>
              <a:t>What is confocal?</a:t>
            </a:r>
            <a:endParaRPr lang="it-IT" altLang="en-US" dirty="0">
              <a:solidFill>
                <a:schemeClr val="bg1"/>
              </a:solidFill>
            </a:endParaRPr>
          </a:p>
        </p:txBody>
      </p:sp>
      <p:sp>
        <p:nvSpPr>
          <p:cNvPr id="37891" name="Rectangle 3"/>
          <p:cNvSpPr>
            <a:spLocks noChangeArrowheads="1"/>
          </p:cNvSpPr>
          <p:nvPr/>
        </p:nvSpPr>
        <p:spPr bwMode="auto">
          <a:xfrm>
            <a:off x="2063751" y="2133601"/>
            <a:ext cx="77755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1800"/>
              <a:t>These </a:t>
            </a:r>
            <a:r>
              <a:rPr lang="fi-FI" altLang="en-US" sz="1800" b="1"/>
              <a:t>three points </a:t>
            </a:r>
            <a:r>
              <a:rPr lang="it-IT" altLang="en-US" sz="1800"/>
              <a:t>are </a:t>
            </a:r>
            <a:r>
              <a:rPr lang="fi-FI" altLang="en-US" sz="1800" b="1"/>
              <a:t>optically conjugated together</a:t>
            </a:r>
            <a:r>
              <a:rPr lang="fi-FI" altLang="en-US" sz="1800"/>
              <a:t> and aligned accurately to each other in the </a:t>
            </a:r>
            <a:r>
              <a:rPr lang="it-IT" altLang="en-US" sz="1800"/>
              <a:t>light </a:t>
            </a:r>
            <a:r>
              <a:rPr lang="fi-FI" altLang="en-US" sz="1800"/>
              <a:t>path of image formation,  this is </a:t>
            </a:r>
            <a:r>
              <a:rPr lang="fi-FI" altLang="en-US" sz="1800" b="1"/>
              <a:t>confocal</a:t>
            </a:r>
            <a:r>
              <a:rPr lang="fi-FI" altLang="en-US" sz="1800"/>
              <a:t>.  </a:t>
            </a:r>
          </a:p>
          <a:p>
            <a:pPr eaLnBrk="1" hangingPunct="1">
              <a:spcBef>
                <a:spcPct val="0"/>
              </a:spcBef>
              <a:buFontTx/>
              <a:buAutoNum type="arabicPeriod"/>
            </a:pPr>
            <a:r>
              <a:rPr lang="fi-FI" altLang="en-US" sz="1800"/>
              <a:t>Confocal effects result in supression of out-of-focal-plane light, supression of stray light</a:t>
            </a:r>
            <a:r>
              <a:rPr lang="it-IT" altLang="en-US" sz="1800"/>
              <a:t> in the final </a:t>
            </a:r>
            <a:r>
              <a:rPr lang="fi-FI" altLang="en-US" sz="1800"/>
              <a:t>image</a:t>
            </a:r>
            <a:endParaRPr lang="it-IT" altLang="en-US" sz="1800"/>
          </a:p>
          <a:p>
            <a:pPr eaLnBrk="1" hangingPunct="1">
              <a:spcBef>
                <a:spcPct val="0"/>
              </a:spcBef>
              <a:buFontTx/>
              <a:buAutoNum type="arabicPeriod"/>
            </a:pPr>
            <a:r>
              <a:rPr lang="fi-FI" altLang="en-US" sz="1800"/>
              <a:t>Confocal images have following features: </a:t>
            </a:r>
            <a:endParaRPr lang="it-IT" altLang="en-US" sz="1800"/>
          </a:p>
          <a:p>
            <a:pPr eaLnBrk="1" hangingPunct="1">
              <a:spcBef>
                <a:spcPct val="0"/>
              </a:spcBef>
              <a:buFontTx/>
              <a:buAutoNum type="arabicPeriod"/>
            </a:pPr>
            <a:r>
              <a:rPr lang="fi-FI" altLang="en-US" sz="1800"/>
              <a:t>void of interference from lateral stray light: higher contrast.</a:t>
            </a:r>
            <a:r>
              <a:rPr lang="it-IT" altLang="en-US" sz="1800"/>
              <a:t> </a:t>
            </a:r>
          </a:p>
          <a:p>
            <a:pPr eaLnBrk="1" hangingPunct="1">
              <a:spcBef>
                <a:spcPct val="0"/>
              </a:spcBef>
              <a:buFontTx/>
              <a:buAutoNum type="arabicPeriod"/>
            </a:pPr>
            <a:r>
              <a:rPr lang="fi-FI" altLang="en-US" sz="1800"/>
              <a:t>void of supperimpose of out-of-focal-plane signal: less blur, sharper image.</a:t>
            </a:r>
            <a:r>
              <a:rPr lang="it-IT" altLang="en-US" sz="1800"/>
              <a:t> </a:t>
            </a:r>
          </a:p>
          <a:p>
            <a:pPr eaLnBrk="1" hangingPunct="1">
              <a:spcBef>
                <a:spcPct val="0"/>
              </a:spcBef>
              <a:buFontTx/>
              <a:buAutoNum type="arabicPeriod"/>
            </a:pPr>
            <a:r>
              <a:rPr lang="fi-FI" altLang="en-US" sz="1800"/>
              <a:t>images derived from optically sectioned slices (depth discrimination)</a:t>
            </a:r>
            <a:r>
              <a:rPr lang="it-IT" altLang="en-US" sz="1800"/>
              <a:t> </a:t>
            </a:r>
          </a:p>
          <a:p>
            <a:pPr eaLnBrk="1" hangingPunct="1">
              <a:spcBef>
                <a:spcPct val="0"/>
              </a:spcBef>
              <a:buFontTx/>
              <a:buAutoNum type="arabicPeriod"/>
            </a:pPr>
            <a:r>
              <a:rPr lang="fi-FI" altLang="en-US" sz="1800"/>
              <a:t>Improved resolution (theoretically) due to better wave-optical performance.</a:t>
            </a:r>
            <a:r>
              <a:rPr lang="it-IT" altLang="en-US" sz="1800"/>
              <a:t> </a:t>
            </a:r>
          </a:p>
        </p:txBody>
      </p:sp>
      <p:sp>
        <p:nvSpPr>
          <p:cNvPr id="37892" name="Rectangle 4"/>
          <p:cNvSpPr>
            <a:spLocks noChangeArrowheads="1"/>
          </p:cNvSpPr>
          <p:nvPr/>
        </p:nvSpPr>
        <p:spPr bwMode="auto">
          <a:xfrm>
            <a:off x="2279650" y="1125539"/>
            <a:ext cx="4572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fi-FI" altLang="en-US" sz="1800"/>
              <a:t>A point light source for illumination</a:t>
            </a:r>
            <a:endParaRPr lang="it-IT" altLang="en-US" sz="1800"/>
          </a:p>
          <a:p>
            <a:pPr eaLnBrk="1" hangingPunct="1">
              <a:spcBef>
                <a:spcPct val="0"/>
              </a:spcBef>
              <a:buFontTx/>
              <a:buAutoNum type="arabicPeriod"/>
            </a:pPr>
            <a:r>
              <a:rPr lang="fi-FI" altLang="en-US" sz="1800"/>
              <a:t>A point light focus within the specimen</a:t>
            </a:r>
            <a:endParaRPr lang="it-IT" altLang="en-US" sz="1800"/>
          </a:p>
          <a:p>
            <a:pPr eaLnBrk="1" hangingPunct="1">
              <a:spcBef>
                <a:spcPct val="0"/>
              </a:spcBef>
              <a:buFontTx/>
              <a:buAutoNum type="arabicPeriod"/>
            </a:pPr>
            <a:r>
              <a:rPr lang="fi-FI" altLang="en-US" sz="1800"/>
              <a:t>A pinhole at the image detecting plane</a:t>
            </a:r>
            <a:endParaRPr lang="it-IT" altLang="en-US" sz="1800"/>
          </a:p>
        </p:txBody>
      </p:sp>
      <p:sp>
        <p:nvSpPr>
          <p:cNvPr id="37893" name="Rectangle 5"/>
          <p:cNvSpPr>
            <a:spLocks noChangeArrowheads="1"/>
          </p:cNvSpPr>
          <p:nvPr/>
        </p:nvSpPr>
        <p:spPr bwMode="auto">
          <a:xfrm>
            <a:off x="2063751" y="5589589"/>
            <a:ext cx="7993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b="1"/>
              <a:t>PROBLEMS</a:t>
            </a:r>
          </a:p>
          <a:p>
            <a:pPr eaLnBrk="1" hangingPunct="1">
              <a:spcBef>
                <a:spcPct val="0"/>
              </a:spcBef>
              <a:buFontTx/>
              <a:buNone/>
            </a:pPr>
            <a:r>
              <a:rPr lang="it-IT" altLang="en-US" sz="1800"/>
              <a:t>confocal effect is obtained at a cost of  reduced detecting volume (total signal amount), increase vulnerability to noise, reduced dynamic range.</a:t>
            </a:r>
          </a:p>
        </p:txBody>
      </p:sp>
    </p:spTree>
    <p:extLst>
      <p:ext uri="{BB962C8B-B14F-4D97-AF65-F5344CB8AC3E}">
        <p14:creationId xmlns:p14="http://schemas.microsoft.com/office/powerpoint/2010/main" val="2293802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4132264"/>
            <a:ext cx="187801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2673350" y="1190626"/>
            <a:ext cx="234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Standard Microscope</a:t>
            </a:r>
          </a:p>
        </p:txBody>
      </p:sp>
      <p:sp>
        <p:nvSpPr>
          <p:cNvPr id="38916" name="Text Box 4"/>
          <p:cNvSpPr txBox="1">
            <a:spLocks noChangeArrowheads="1"/>
          </p:cNvSpPr>
          <p:nvPr/>
        </p:nvSpPr>
        <p:spPr bwMode="auto">
          <a:xfrm>
            <a:off x="1919288" y="48688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Axial</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4110039"/>
            <a:ext cx="20161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6299200" y="1190626"/>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Confocal Microscope</a:t>
            </a:r>
          </a:p>
        </p:txBody>
      </p:sp>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6"/>
            <a:ext cx="18732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1557339"/>
            <a:ext cx="1944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9"/>
          <p:cNvSpPr txBox="1">
            <a:spLocks noChangeArrowheads="1"/>
          </p:cNvSpPr>
          <p:nvPr/>
        </p:nvSpPr>
        <p:spPr bwMode="auto">
          <a:xfrm>
            <a:off x="5735638" y="48688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Axial</a:t>
            </a:r>
          </a:p>
        </p:txBody>
      </p:sp>
      <p:sp>
        <p:nvSpPr>
          <p:cNvPr id="38922" name="Rectangle 10"/>
          <p:cNvSpPr>
            <a:spLocks noChangeArrowheads="1"/>
          </p:cNvSpPr>
          <p:nvPr/>
        </p:nvSpPr>
        <p:spPr bwMode="auto">
          <a:xfrm>
            <a:off x="6600825" y="3357563"/>
            <a:ext cx="177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with pinhole      </a:t>
            </a:r>
          </a:p>
        </p:txBody>
      </p:sp>
      <p:sp>
        <p:nvSpPr>
          <p:cNvPr id="38923" name="Rectangle 11"/>
          <p:cNvSpPr>
            <a:spLocks noChangeArrowheads="1"/>
          </p:cNvSpPr>
          <p:nvPr/>
        </p:nvSpPr>
        <p:spPr bwMode="auto">
          <a:xfrm>
            <a:off x="1919288" y="2276476"/>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Lateral</a:t>
            </a:r>
          </a:p>
        </p:txBody>
      </p:sp>
      <p:sp>
        <p:nvSpPr>
          <p:cNvPr id="38924" name="Rectangle 12"/>
          <p:cNvSpPr>
            <a:spLocks noChangeArrowheads="1"/>
          </p:cNvSpPr>
          <p:nvPr/>
        </p:nvSpPr>
        <p:spPr bwMode="auto">
          <a:xfrm>
            <a:off x="5519738" y="2270126"/>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Lateral</a:t>
            </a:r>
          </a:p>
        </p:txBody>
      </p:sp>
      <p:sp>
        <p:nvSpPr>
          <p:cNvPr id="38925" name="Rectangle 13"/>
          <p:cNvSpPr>
            <a:spLocks noChangeArrowheads="1"/>
          </p:cNvSpPr>
          <p:nvPr/>
        </p:nvSpPr>
        <p:spPr bwMode="auto">
          <a:xfrm>
            <a:off x="6600825" y="5949951"/>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with pinhole      </a:t>
            </a:r>
          </a:p>
        </p:txBody>
      </p:sp>
      <p:sp>
        <p:nvSpPr>
          <p:cNvPr id="38926" name="Rectangle 14"/>
          <p:cNvSpPr>
            <a:spLocks noChangeArrowheads="1"/>
          </p:cNvSpPr>
          <p:nvPr/>
        </p:nvSpPr>
        <p:spPr bwMode="auto">
          <a:xfrm>
            <a:off x="4224339" y="260350"/>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1" dirty="0">
                <a:solidFill>
                  <a:schemeClr val="bg1"/>
                </a:solidFill>
              </a:rPr>
              <a:t>What is confocal?</a:t>
            </a:r>
            <a:endParaRPr lang="it-IT" altLang="en-US" dirty="0">
              <a:solidFill>
                <a:schemeClr val="bg1"/>
              </a:solidFill>
            </a:endParaRPr>
          </a:p>
        </p:txBody>
      </p:sp>
    </p:spTree>
    <p:extLst>
      <p:ext uri="{BB962C8B-B14F-4D97-AF65-F5344CB8AC3E}">
        <p14:creationId xmlns:p14="http://schemas.microsoft.com/office/powerpoint/2010/main" val="3225340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235200"/>
            <a:ext cx="36004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4313239"/>
            <a:ext cx="34861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ChangeArrowheads="1"/>
          </p:cNvSpPr>
          <p:nvPr/>
        </p:nvSpPr>
        <p:spPr bwMode="auto">
          <a:xfrm>
            <a:off x="1045203" y="404120"/>
            <a:ext cx="710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dirty="0">
                <a:solidFill>
                  <a:schemeClr val="bg1"/>
                </a:solidFill>
              </a:rPr>
              <a:t>Lateral and Axial Resolution in confocal system</a:t>
            </a:r>
            <a:endParaRPr lang="it-IT" altLang="en-US" sz="2400" dirty="0">
              <a:solidFill>
                <a:schemeClr val="bg1"/>
              </a:solidFill>
            </a:endParaRPr>
          </a:p>
        </p:txBody>
      </p:sp>
      <p:sp>
        <p:nvSpPr>
          <p:cNvPr id="39941" name="Text Box 5"/>
          <p:cNvSpPr txBox="1">
            <a:spLocks noChangeArrowheads="1"/>
          </p:cNvSpPr>
          <p:nvPr/>
        </p:nvSpPr>
        <p:spPr bwMode="auto">
          <a:xfrm>
            <a:off x="7104063" y="2708276"/>
            <a:ext cx="311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50 -100 nm with interpolation</a:t>
            </a:r>
          </a:p>
        </p:txBody>
      </p:sp>
      <p:sp>
        <p:nvSpPr>
          <p:cNvPr id="39942" name="Text Box 6"/>
          <p:cNvSpPr txBox="1">
            <a:spLocks noChangeArrowheads="1"/>
          </p:cNvSpPr>
          <p:nvPr/>
        </p:nvSpPr>
        <p:spPr bwMode="auto">
          <a:xfrm>
            <a:off x="7104063" y="4437063"/>
            <a:ext cx="324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100 -150 nm with interpolation</a:t>
            </a:r>
          </a:p>
        </p:txBody>
      </p:sp>
      <p:sp>
        <p:nvSpPr>
          <p:cNvPr id="39943" name="Text Box 7"/>
          <p:cNvSpPr txBox="1">
            <a:spLocks noChangeArrowheads="1"/>
          </p:cNvSpPr>
          <p:nvPr/>
        </p:nvSpPr>
        <p:spPr bwMode="auto">
          <a:xfrm>
            <a:off x="8183564" y="1936751"/>
            <a:ext cx="134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t>RESEL</a:t>
            </a:r>
          </a:p>
        </p:txBody>
      </p:sp>
    </p:spTree>
    <p:extLst>
      <p:ext uri="{BB962C8B-B14F-4D97-AF65-F5344CB8AC3E}">
        <p14:creationId xmlns:p14="http://schemas.microsoft.com/office/powerpoint/2010/main" val="32924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My Documents\My Pictures\fig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270000"/>
            <a:ext cx="73453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4"/>
          <p:cNvSpPr>
            <a:spLocks noChangeArrowheads="1"/>
          </p:cNvSpPr>
          <p:nvPr/>
        </p:nvSpPr>
        <p:spPr bwMode="auto">
          <a:xfrm>
            <a:off x="4224339" y="260350"/>
            <a:ext cx="365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1"/>
              <a:t>What is confocal?</a:t>
            </a:r>
            <a:endParaRPr lang="it-IT" altLang="en-US"/>
          </a:p>
        </p:txBody>
      </p:sp>
    </p:spTree>
    <p:extLst>
      <p:ext uri="{BB962C8B-B14F-4D97-AF65-F5344CB8AC3E}">
        <p14:creationId xmlns:p14="http://schemas.microsoft.com/office/powerpoint/2010/main" val="195991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95400" y="304800"/>
            <a:ext cx="69580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500" b="1" dirty="0">
                <a:solidFill>
                  <a:schemeClr val="bg1"/>
                </a:solidFill>
              </a:rPr>
              <a:t>Laser scanning confocal Microscope (LSCM)</a:t>
            </a:r>
          </a:p>
        </p:txBody>
      </p:sp>
      <p:sp>
        <p:nvSpPr>
          <p:cNvPr id="41987" name="Rectangle 4"/>
          <p:cNvSpPr>
            <a:spLocks noChangeArrowheads="1"/>
          </p:cNvSpPr>
          <p:nvPr/>
        </p:nvSpPr>
        <p:spPr bwMode="auto">
          <a:xfrm>
            <a:off x="7032626" y="2497139"/>
            <a:ext cx="30956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600"/>
              <a:t>It utilizes laser and illumination pinhole to get point-like light source illumination on the specimen. </a:t>
            </a:r>
          </a:p>
          <a:p>
            <a:pPr algn="just" eaLnBrk="1" hangingPunct="1">
              <a:spcBef>
                <a:spcPct val="0"/>
              </a:spcBef>
              <a:buFontTx/>
              <a:buNone/>
            </a:pPr>
            <a:endParaRPr lang="it-IT" altLang="en-US" sz="1600"/>
          </a:p>
          <a:p>
            <a:pPr algn="just" eaLnBrk="1" hangingPunct="1">
              <a:spcBef>
                <a:spcPct val="0"/>
              </a:spcBef>
              <a:buFontTx/>
              <a:buNone/>
            </a:pPr>
            <a:r>
              <a:rPr lang="it-IT" altLang="en-US" sz="1600"/>
              <a:t>Detecting pinhole is used to get rid of out-of-focus signal. PMTs are used as detecting device. </a:t>
            </a:r>
          </a:p>
          <a:p>
            <a:pPr algn="just" eaLnBrk="1" hangingPunct="1">
              <a:spcBef>
                <a:spcPct val="0"/>
              </a:spcBef>
              <a:buFontTx/>
              <a:buNone/>
            </a:pPr>
            <a:r>
              <a:rPr lang="it-IT" altLang="en-US" sz="1600"/>
              <a:t>The main advantage of this type is its combination of good image quality, versatile functionality and reliability.</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484314"/>
            <a:ext cx="4819650"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773239"/>
            <a:ext cx="44656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89" y="1773238"/>
            <a:ext cx="4103687"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1524000" y="228600"/>
            <a:ext cx="628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CONVENTIONAL vs CONFOCAL</a:t>
            </a:r>
          </a:p>
        </p:txBody>
      </p:sp>
      <p:sp>
        <p:nvSpPr>
          <p:cNvPr id="43013" name="Text Box 5"/>
          <p:cNvSpPr txBox="1">
            <a:spLocks noChangeArrowheads="1"/>
          </p:cNvSpPr>
          <p:nvPr/>
        </p:nvSpPr>
        <p:spPr bwMode="auto">
          <a:xfrm>
            <a:off x="5016501" y="1052514"/>
            <a:ext cx="187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a:t>DETAILS</a:t>
            </a:r>
          </a:p>
        </p:txBody>
      </p:sp>
    </p:spTree>
    <p:extLst>
      <p:ext uri="{BB962C8B-B14F-4D97-AF65-F5344CB8AC3E}">
        <p14:creationId xmlns:p14="http://schemas.microsoft.com/office/powerpoint/2010/main" val="8135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773239"/>
            <a:ext cx="398145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1773238"/>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1771852" y="254101"/>
            <a:ext cx="628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CONVENTIONAL vs CONFOCAL</a:t>
            </a:r>
          </a:p>
        </p:txBody>
      </p:sp>
      <p:sp>
        <p:nvSpPr>
          <p:cNvPr id="44037" name="Text Box 6"/>
          <p:cNvSpPr txBox="1">
            <a:spLocks noChangeArrowheads="1"/>
          </p:cNvSpPr>
          <p:nvPr/>
        </p:nvSpPr>
        <p:spPr bwMode="auto">
          <a:xfrm>
            <a:off x="3287714" y="1174751"/>
            <a:ext cx="504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t>MOLECULES LOCALIZATION</a:t>
            </a:r>
          </a:p>
        </p:txBody>
      </p:sp>
    </p:spTree>
    <p:extLst>
      <p:ext uri="{BB962C8B-B14F-4D97-AF65-F5344CB8AC3E}">
        <p14:creationId xmlns:p14="http://schemas.microsoft.com/office/powerpoint/2010/main" val="2498062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268413"/>
            <a:ext cx="54229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1919288" y="5661025"/>
            <a:ext cx="83169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In a conventional widefield optical epi-fluorescence microscope, secondary fluorescence emitted by the specimen often occurs through the excited volume and obscures resolution of features that lie in the objective focal plane. </a:t>
            </a:r>
          </a:p>
        </p:txBody>
      </p:sp>
      <p:sp>
        <p:nvSpPr>
          <p:cNvPr id="45060" name="Text Box 4"/>
          <p:cNvSpPr txBox="1">
            <a:spLocks noChangeArrowheads="1"/>
          </p:cNvSpPr>
          <p:nvPr/>
        </p:nvSpPr>
        <p:spPr bwMode="auto">
          <a:xfrm>
            <a:off x="1371600" y="298550"/>
            <a:ext cx="628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CONVENTIONAL vs CONFOCAL</a:t>
            </a:r>
          </a:p>
        </p:txBody>
      </p:sp>
    </p:spTree>
    <p:extLst>
      <p:ext uri="{BB962C8B-B14F-4D97-AF65-F5344CB8AC3E}">
        <p14:creationId xmlns:p14="http://schemas.microsoft.com/office/powerpoint/2010/main" val="497592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14600"/>
            <a:ext cx="11342384" cy="3886200"/>
          </a:xfrm>
          <a:prstGeom prst="rect">
            <a:avLst/>
          </a:prstGeom>
        </p:spPr>
      </p:pic>
      <p:pic>
        <p:nvPicPr>
          <p:cNvPr id="3" name="Picture 2"/>
          <p:cNvPicPr>
            <a:picLocks noChangeAspect="1"/>
          </p:cNvPicPr>
          <p:nvPr/>
        </p:nvPicPr>
        <p:blipFill>
          <a:blip r:embed="rId3"/>
          <a:stretch>
            <a:fillRect/>
          </a:stretch>
        </p:blipFill>
        <p:spPr>
          <a:xfrm>
            <a:off x="1828800" y="0"/>
            <a:ext cx="6324600" cy="2102153"/>
          </a:xfrm>
          <a:prstGeom prst="rect">
            <a:avLst/>
          </a:prstGeom>
        </p:spPr>
      </p:pic>
    </p:spTree>
    <p:extLst>
      <p:ext uri="{BB962C8B-B14F-4D97-AF65-F5344CB8AC3E}">
        <p14:creationId xmlns:p14="http://schemas.microsoft.com/office/powerpoint/2010/main" val="370880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125539"/>
            <a:ext cx="748823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676400" y="304800"/>
            <a:ext cx="628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CONVENTIONAL vs CONFOCAL</a:t>
            </a:r>
          </a:p>
        </p:txBody>
      </p:sp>
    </p:spTree>
    <p:extLst>
      <p:ext uri="{BB962C8B-B14F-4D97-AF65-F5344CB8AC3E}">
        <p14:creationId xmlns:p14="http://schemas.microsoft.com/office/powerpoint/2010/main" val="158494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557338"/>
            <a:ext cx="485775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p:nvSpPr>
        <p:spPr bwMode="auto">
          <a:xfrm>
            <a:off x="762000" y="2286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a:solidFill>
                  <a:schemeClr val="bg1"/>
                </a:solidFill>
              </a:rPr>
              <a:t>Confocal Microscopy is the only way to get a true Z-stack for 3-D reconstruction from light microscope. </a:t>
            </a:r>
          </a:p>
        </p:txBody>
      </p:sp>
    </p:spTree>
    <p:extLst>
      <p:ext uri="{BB962C8B-B14F-4D97-AF65-F5344CB8AC3E}">
        <p14:creationId xmlns:p14="http://schemas.microsoft.com/office/powerpoint/2010/main" val="1290628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47825"/>
            <a:ext cx="7620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685800" y="2286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a:solidFill>
                  <a:schemeClr val="bg1"/>
                </a:solidFill>
              </a:rPr>
              <a:t>Confocal Microscopy is the only way to get a true Z-stack for 3-D reconstruction from light microscope. </a:t>
            </a:r>
          </a:p>
        </p:txBody>
      </p:sp>
    </p:spTree>
    <p:extLst>
      <p:ext uri="{BB962C8B-B14F-4D97-AF65-F5344CB8AC3E}">
        <p14:creationId xmlns:p14="http://schemas.microsoft.com/office/powerpoint/2010/main" val="1260006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1268414"/>
            <a:ext cx="5357813"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ChangeArrowheads="1"/>
          </p:cNvSpPr>
          <p:nvPr/>
        </p:nvSpPr>
        <p:spPr bwMode="auto">
          <a:xfrm>
            <a:off x="725489" y="2286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dirty="0">
                <a:solidFill>
                  <a:schemeClr val="bg1"/>
                </a:solidFill>
              </a:rPr>
              <a:t>Confocal Microscopy is the only way to get a true Z-stack for 3-D reconstruction from light microscope. </a:t>
            </a:r>
          </a:p>
        </p:txBody>
      </p:sp>
    </p:spTree>
    <p:extLst>
      <p:ext uri="{BB962C8B-B14F-4D97-AF65-F5344CB8AC3E}">
        <p14:creationId xmlns:p14="http://schemas.microsoft.com/office/powerpoint/2010/main" val="3366065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858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93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276475"/>
            <a:ext cx="68770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1981200" y="228600"/>
            <a:ext cx="549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3600" dirty="0">
                <a:solidFill>
                  <a:schemeClr val="bg1"/>
                </a:solidFill>
              </a:rPr>
              <a:t>3D CONFOCAL rendering</a:t>
            </a:r>
          </a:p>
        </p:txBody>
      </p:sp>
    </p:spTree>
    <p:extLst>
      <p:ext uri="{BB962C8B-B14F-4D97-AF65-F5344CB8AC3E}">
        <p14:creationId xmlns:p14="http://schemas.microsoft.com/office/powerpoint/2010/main" val="2494425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260351"/>
            <a:ext cx="5976937"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763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484314"/>
            <a:ext cx="66675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ChangeArrowheads="1"/>
          </p:cNvSpPr>
          <p:nvPr/>
        </p:nvSpPr>
        <p:spPr bwMode="auto">
          <a:xfrm>
            <a:off x="4440238" y="404813"/>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dirty="0">
                <a:solidFill>
                  <a:schemeClr val="bg1"/>
                </a:solidFill>
              </a:rPr>
              <a:t>CONFOCAL and DNA</a:t>
            </a:r>
          </a:p>
        </p:txBody>
      </p:sp>
    </p:spTree>
    <p:extLst>
      <p:ext uri="{BB962C8B-B14F-4D97-AF65-F5344CB8AC3E}">
        <p14:creationId xmlns:p14="http://schemas.microsoft.com/office/powerpoint/2010/main" val="2201543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908050"/>
            <a:ext cx="547211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ChangeArrowheads="1"/>
          </p:cNvSpPr>
          <p:nvPr/>
        </p:nvSpPr>
        <p:spPr bwMode="auto">
          <a:xfrm>
            <a:off x="4440238" y="404813"/>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a:solidFill>
                  <a:schemeClr val="bg1"/>
                </a:solidFill>
              </a:rPr>
              <a:t>CONFOCAL and DNA</a:t>
            </a:r>
          </a:p>
        </p:txBody>
      </p:sp>
    </p:spTree>
    <p:extLst>
      <p:ext uri="{BB962C8B-B14F-4D97-AF65-F5344CB8AC3E}">
        <p14:creationId xmlns:p14="http://schemas.microsoft.com/office/powerpoint/2010/main" val="2325061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484314"/>
            <a:ext cx="69151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p:cNvSpPr>
            <a:spLocks noChangeArrowheads="1"/>
          </p:cNvSpPr>
          <p:nvPr/>
        </p:nvSpPr>
        <p:spPr bwMode="auto">
          <a:xfrm>
            <a:off x="4440238" y="404813"/>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b="1" dirty="0">
                <a:solidFill>
                  <a:schemeClr val="bg1"/>
                </a:solidFill>
              </a:rPr>
              <a:t>CONFOCAL and DNA</a:t>
            </a:r>
          </a:p>
        </p:txBody>
      </p:sp>
    </p:spTree>
    <p:extLst>
      <p:ext uri="{BB962C8B-B14F-4D97-AF65-F5344CB8AC3E}">
        <p14:creationId xmlns:p14="http://schemas.microsoft.com/office/powerpoint/2010/main" val="334269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10668000" cy="5129289"/>
          </a:xfrm>
          <a:prstGeom prst="rect">
            <a:avLst/>
          </a:prstGeom>
        </p:spPr>
        <p:txBody>
          <a:bodyPr wrap="square">
            <a:spAutoFit/>
          </a:bodyPr>
          <a:lstStyle/>
          <a:p>
            <a:pPr algn="just">
              <a:lnSpc>
                <a:spcPct val="200000"/>
              </a:lnSpc>
            </a:pPr>
            <a:r>
              <a:rPr lang="en-US" sz="2800" dirty="0">
                <a:latin typeface="Arial" panose="020B0604020202020204" pitchFamily="34" charset="0"/>
                <a:cs typeface="Arial" panose="020B0604020202020204" pitchFamily="34" charset="0"/>
              </a:rPr>
              <a:t>There are two important values to consider in microscopy</a:t>
            </a:r>
            <a:r>
              <a:rPr lang="en-US" sz="2800" dirty="0" smtClean="0">
                <a:latin typeface="Arial" panose="020B0604020202020204" pitchFamily="34" charset="0"/>
                <a:cs typeface="Arial" panose="020B0604020202020204" pitchFamily="34" charset="0"/>
              </a:rPr>
              <a:t>:</a:t>
            </a:r>
          </a:p>
          <a:p>
            <a:pPr algn="just">
              <a:lnSpc>
                <a:spcPct val="200000"/>
              </a:lnSpc>
            </a:pPr>
            <a:r>
              <a:rPr lang="en-US" sz="2800"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Magnification </a:t>
            </a:r>
            <a:r>
              <a:rPr lang="en-US" sz="2800" dirty="0">
                <a:latin typeface="Arial" panose="020B0604020202020204" pitchFamily="34" charset="0"/>
                <a:cs typeface="Arial" panose="020B0604020202020204" pitchFamily="34" charset="0"/>
              </a:rPr>
              <a:t>refers to how much larger the sample </a:t>
            </a:r>
            <a:r>
              <a:rPr lang="en-US" sz="2800" dirty="0" smtClean="0">
                <a:latin typeface="Arial" panose="020B0604020202020204" pitchFamily="34" charset="0"/>
                <a:cs typeface="Arial" panose="020B0604020202020204" pitchFamily="34" charset="0"/>
              </a:rPr>
              <a:t>appears compared </a:t>
            </a:r>
            <a:r>
              <a:rPr lang="en-US" sz="2800" dirty="0">
                <a:latin typeface="Arial" panose="020B0604020202020204" pitchFamily="34" charset="0"/>
                <a:cs typeface="Arial" panose="020B0604020202020204" pitchFamily="34" charset="0"/>
              </a:rPr>
              <a:t>to its actual size</a:t>
            </a:r>
            <a:r>
              <a:rPr lang="en-US" sz="2800" dirty="0" smtClean="0">
                <a:latin typeface="Arial" panose="020B0604020202020204" pitchFamily="34" charset="0"/>
                <a:cs typeface="Arial" panose="020B0604020202020204" pitchFamily="34" charset="0"/>
              </a:rPr>
              <a:t>.</a:t>
            </a:r>
          </a:p>
          <a:p>
            <a:pPr algn="just">
              <a:lnSpc>
                <a:spcPct val="200000"/>
              </a:lnSpc>
            </a:pPr>
            <a:r>
              <a:rPr lang="en-US" sz="2800" b="1" dirty="0">
                <a:latin typeface="Arial" panose="020B0604020202020204" pitchFamily="34" charset="0"/>
                <a:cs typeface="Arial" panose="020B0604020202020204" pitchFamily="34" charset="0"/>
              </a:rPr>
              <a:t>Resolution </a:t>
            </a:r>
            <a:r>
              <a:rPr lang="en-US" sz="2800" dirty="0">
                <a:latin typeface="Arial" panose="020B0604020202020204" pitchFamily="34" charset="0"/>
                <a:cs typeface="Arial" panose="020B0604020202020204" pitchFamily="34" charset="0"/>
              </a:rPr>
              <a:t>(or </a:t>
            </a:r>
            <a:r>
              <a:rPr lang="en-US" sz="2800" b="1" dirty="0">
                <a:latin typeface="Arial" panose="020B0604020202020204" pitchFamily="34" charset="0"/>
                <a:cs typeface="Arial" panose="020B0604020202020204" pitchFamily="34" charset="0"/>
              </a:rPr>
              <a:t>resolving power </a:t>
            </a:r>
            <a:r>
              <a:rPr lang="en-US" sz="2800" dirty="0">
                <a:latin typeface="Arial" panose="020B0604020202020204" pitchFamily="34" charset="0"/>
                <a:cs typeface="Arial" panose="020B0604020202020204" pitchFamily="34" charset="0"/>
              </a:rPr>
              <a:t>) refers to the minimum distance by </a:t>
            </a:r>
            <a:r>
              <a:rPr lang="en-US" sz="2800" dirty="0" smtClean="0">
                <a:latin typeface="Arial" panose="020B0604020202020204" pitchFamily="34" charset="0"/>
                <a:cs typeface="Arial" panose="020B0604020202020204" pitchFamily="34" charset="0"/>
              </a:rPr>
              <a:t>which two </a:t>
            </a:r>
            <a:r>
              <a:rPr lang="en-US" sz="2800" dirty="0">
                <a:latin typeface="Arial" panose="020B0604020202020204" pitchFamily="34" charset="0"/>
                <a:cs typeface="Arial" panose="020B0604020202020204" pitchFamily="34" charset="0"/>
              </a:rPr>
              <a:t>points can be separated yet still be distinguished as two separate </a:t>
            </a:r>
            <a:r>
              <a:rPr lang="en-US" sz="2800" dirty="0" smtClean="0">
                <a:latin typeface="Arial" panose="020B0604020202020204" pitchFamily="34" charset="0"/>
                <a:cs typeface="Arial" panose="020B0604020202020204" pitchFamily="34" charset="0"/>
              </a:rPr>
              <a:t>points.</a:t>
            </a:r>
            <a:endParaRPr lang="en-US" sz="2800" dirty="0">
              <a:latin typeface="Arial" panose="020B0604020202020204" pitchFamily="34" charset="0"/>
              <a:cs typeface="Arial" panose="020B0604020202020204" pitchFamily="34" charset="0"/>
            </a:endParaRPr>
          </a:p>
        </p:txBody>
      </p:sp>
      <p:sp>
        <p:nvSpPr>
          <p:cNvPr id="3" name="Text Box 5"/>
          <p:cNvSpPr txBox="1">
            <a:spLocks noChangeArrowheads="1"/>
          </p:cNvSpPr>
          <p:nvPr/>
        </p:nvSpPr>
        <p:spPr bwMode="auto">
          <a:xfrm>
            <a:off x="2819400" y="35798"/>
            <a:ext cx="4413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4800" dirty="0">
                <a:solidFill>
                  <a:schemeClr val="bg1"/>
                </a:solidFill>
              </a:rPr>
              <a:t>MICROSCOPY</a:t>
            </a:r>
            <a:r>
              <a:rPr lang="it-IT" altLang="en-US" sz="1800" dirty="0">
                <a:solidFill>
                  <a:schemeClr val="bg1"/>
                </a:solidFill>
              </a:rPr>
              <a:t> </a:t>
            </a:r>
          </a:p>
        </p:txBody>
      </p:sp>
    </p:spTree>
    <p:extLst>
      <p:ext uri="{BB962C8B-B14F-4D97-AF65-F5344CB8AC3E}">
        <p14:creationId xmlns:p14="http://schemas.microsoft.com/office/powerpoint/2010/main" val="1208267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861"/>
          <a:stretch/>
        </p:blipFill>
        <p:spPr>
          <a:xfrm>
            <a:off x="838200" y="1110259"/>
            <a:ext cx="10363200" cy="5718764"/>
          </a:xfrm>
          <a:prstGeom prst="rect">
            <a:avLst/>
          </a:prstGeom>
        </p:spPr>
      </p:pic>
      <p:sp>
        <p:nvSpPr>
          <p:cNvPr id="3" name="TextBox 2"/>
          <p:cNvSpPr txBox="1"/>
          <p:nvPr/>
        </p:nvSpPr>
        <p:spPr>
          <a:xfrm>
            <a:off x="838200" y="228600"/>
            <a:ext cx="6902852"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Comparison of Different Forms of Microscopy</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36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6902852"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Comparison of Different Forms of Microscopy</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b="26055"/>
          <a:stretch/>
        </p:blipFill>
        <p:spPr>
          <a:xfrm>
            <a:off x="685800" y="1371600"/>
            <a:ext cx="10439400" cy="5029200"/>
          </a:xfrm>
          <a:prstGeom prst="rect">
            <a:avLst/>
          </a:prstGeom>
        </p:spPr>
      </p:pic>
    </p:spTree>
    <p:extLst>
      <p:ext uri="{BB962C8B-B14F-4D97-AF65-F5344CB8AC3E}">
        <p14:creationId xmlns:p14="http://schemas.microsoft.com/office/powerpoint/2010/main" val="2296379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5065"/>
          <a:stretch/>
        </p:blipFill>
        <p:spPr>
          <a:xfrm>
            <a:off x="685800" y="1295400"/>
            <a:ext cx="10439400" cy="1695906"/>
          </a:xfrm>
          <a:prstGeom prst="rect">
            <a:avLst/>
          </a:prstGeom>
        </p:spPr>
      </p:pic>
      <p:sp>
        <p:nvSpPr>
          <p:cNvPr id="3" name="TextBox 2"/>
          <p:cNvSpPr txBox="1"/>
          <p:nvPr/>
        </p:nvSpPr>
        <p:spPr>
          <a:xfrm>
            <a:off x="838200" y="228600"/>
            <a:ext cx="6902852"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Comparison of Different Forms of Microscopy</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22101" y="3276600"/>
            <a:ext cx="10641061" cy="2971800"/>
          </a:xfrm>
          <a:prstGeom prst="rect">
            <a:avLst/>
          </a:prstGeom>
        </p:spPr>
      </p:pic>
    </p:spTree>
    <p:extLst>
      <p:ext uri="{BB962C8B-B14F-4D97-AF65-F5344CB8AC3E}">
        <p14:creationId xmlns:p14="http://schemas.microsoft.com/office/powerpoint/2010/main" val="2789508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276600" y="283448"/>
            <a:ext cx="454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a:solidFill>
                  <a:schemeClr val="bg1"/>
                </a:solidFill>
              </a:rPr>
              <a:t>LINKS and TUTORIALS</a:t>
            </a:r>
          </a:p>
        </p:txBody>
      </p:sp>
      <p:sp>
        <p:nvSpPr>
          <p:cNvPr id="59395" name="Rectangle 3"/>
          <p:cNvSpPr>
            <a:spLocks noChangeArrowheads="1"/>
          </p:cNvSpPr>
          <p:nvPr/>
        </p:nvSpPr>
        <p:spPr bwMode="auto">
          <a:xfrm>
            <a:off x="1992313" y="1557338"/>
            <a:ext cx="309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http://www.microscopyu.com</a:t>
            </a:r>
          </a:p>
        </p:txBody>
      </p:sp>
      <p:sp>
        <p:nvSpPr>
          <p:cNvPr id="59396" name="Text Box 4"/>
          <p:cNvSpPr txBox="1">
            <a:spLocks noChangeArrowheads="1"/>
          </p:cNvSpPr>
          <p:nvPr/>
        </p:nvSpPr>
        <p:spPr bwMode="auto">
          <a:xfrm>
            <a:off x="2495550" y="2060576"/>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tutorials</a:t>
            </a:r>
          </a:p>
        </p:txBody>
      </p:sp>
      <p:sp>
        <p:nvSpPr>
          <p:cNvPr id="59397" name="Rectangle 5"/>
          <p:cNvSpPr>
            <a:spLocks noChangeArrowheads="1"/>
          </p:cNvSpPr>
          <p:nvPr/>
        </p:nvSpPr>
        <p:spPr bwMode="auto">
          <a:xfrm>
            <a:off x="2495550" y="2636838"/>
            <a:ext cx="774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http://www.microscopyu.com/tutorials/java/objectives/immersion/index.html</a:t>
            </a:r>
          </a:p>
        </p:txBody>
      </p:sp>
      <p:sp>
        <p:nvSpPr>
          <p:cNvPr id="59398" name="Rectangle 6"/>
          <p:cNvSpPr>
            <a:spLocks noChangeArrowheads="1"/>
          </p:cNvSpPr>
          <p:nvPr/>
        </p:nvSpPr>
        <p:spPr bwMode="auto">
          <a:xfrm>
            <a:off x="2495550" y="3141663"/>
            <a:ext cx="713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http://www.microscopyu.com/tutorials/java/virtual/confocal/index.html</a:t>
            </a:r>
          </a:p>
        </p:txBody>
      </p:sp>
      <p:sp>
        <p:nvSpPr>
          <p:cNvPr id="59399" name="Rectangle 7"/>
          <p:cNvSpPr>
            <a:spLocks noChangeArrowheads="1"/>
          </p:cNvSpPr>
          <p:nvPr/>
        </p:nvSpPr>
        <p:spPr bwMode="auto">
          <a:xfrm>
            <a:off x="2063750" y="3860801"/>
            <a:ext cx="528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http://www.olympusfluoview.com/theory/index.html</a:t>
            </a:r>
          </a:p>
        </p:txBody>
      </p:sp>
      <p:sp>
        <p:nvSpPr>
          <p:cNvPr id="59400" name="Text Box 8"/>
          <p:cNvSpPr txBox="1">
            <a:spLocks noChangeArrowheads="1"/>
          </p:cNvSpPr>
          <p:nvPr/>
        </p:nvSpPr>
        <p:spPr bwMode="auto">
          <a:xfrm>
            <a:off x="2640013" y="42211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tutorials</a:t>
            </a:r>
          </a:p>
        </p:txBody>
      </p:sp>
      <p:sp>
        <p:nvSpPr>
          <p:cNvPr id="59401" name="Rectangle 9"/>
          <p:cNvSpPr>
            <a:spLocks noChangeArrowheads="1"/>
          </p:cNvSpPr>
          <p:nvPr/>
        </p:nvSpPr>
        <p:spPr bwMode="auto">
          <a:xfrm>
            <a:off x="2782888" y="4652963"/>
            <a:ext cx="691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http://www.olympusfluoview.com/java/confocalsimulator/index.html</a:t>
            </a:r>
          </a:p>
        </p:txBody>
      </p:sp>
      <p:sp>
        <p:nvSpPr>
          <p:cNvPr id="59402" name="Rectangle 11"/>
          <p:cNvSpPr>
            <a:spLocks noChangeArrowheads="1"/>
          </p:cNvSpPr>
          <p:nvPr/>
        </p:nvSpPr>
        <p:spPr bwMode="auto">
          <a:xfrm>
            <a:off x="1919289" y="1484314"/>
            <a:ext cx="8353425" cy="2232025"/>
          </a:xfrm>
          <a:prstGeom prst="rect">
            <a:avLst/>
          </a:prstGeom>
          <a:noFill/>
          <a:ln w="5715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03" name="Rectangle 12"/>
          <p:cNvSpPr>
            <a:spLocks noChangeArrowheads="1"/>
          </p:cNvSpPr>
          <p:nvPr/>
        </p:nvSpPr>
        <p:spPr bwMode="auto">
          <a:xfrm>
            <a:off x="1919289" y="3716339"/>
            <a:ext cx="8353425" cy="1512887"/>
          </a:xfrm>
          <a:prstGeom prst="rect">
            <a:avLst/>
          </a:prstGeom>
          <a:noFill/>
          <a:ln w="57150" cap="rnd">
            <a:solidFill>
              <a:srgbClr val="66FF33"/>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04" name="Rectangle 13"/>
          <p:cNvSpPr>
            <a:spLocks noChangeArrowheads="1"/>
          </p:cNvSpPr>
          <p:nvPr/>
        </p:nvSpPr>
        <p:spPr bwMode="auto">
          <a:xfrm>
            <a:off x="3143251" y="5589588"/>
            <a:ext cx="6164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t>http://unitsconfocal.googlepages.com/</a:t>
            </a:r>
          </a:p>
        </p:txBody>
      </p:sp>
    </p:spTree>
    <p:extLst>
      <p:ext uri="{BB962C8B-B14F-4D97-AF65-F5344CB8AC3E}">
        <p14:creationId xmlns:p14="http://schemas.microsoft.com/office/powerpoint/2010/main" val="1455804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14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64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4482"/>
            <a:ext cx="2949225" cy="6862482"/>
          </a:xfrm>
          <a:prstGeom prst="rect">
            <a:avLst/>
          </a:prstGeom>
        </p:spPr>
      </p:pic>
      <p:sp>
        <p:nvSpPr>
          <p:cNvPr id="3" name="TextBox 2"/>
          <p:cNvSpPr txBox="1"/>
          <p:nvPr/>
        </p:nvSpPr>
        <p:spPr>
          <a:xfrm>
            <a:off x="4495800" y="1676400"/>
            <a:ext cx="7152920" cy="4031873"/>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Microscopy is not simply see “bigger”!!</a:t>
            </a:r>
          </a:p>
          <a:p>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Location</a:t>
            </a:r>
          </a:p>
          <a:p>
            <a:pPr algn="ctr"/>
            <a:r>
              <a:rPr lang="en-US" sz="3200" dirty="0" smtClean="0">
                <a:latin typeface="Arial" panose="020B0604020202020204" pitchFamily="34" charset="0"/>
                <a:cs typeface="Arial" panose="020B0604020202020204" pitchFamily="34" charset="0"/>
              </a:rPr>
              <a:t>Morphology</a:t>
            </a:r>
          </a:p>
          <a:p>
            <a:pPr algn="ctr"/>
            <a:r>
              <a:rPr lang="en-US" sz="3200" dirty="0" smtClean="0">
                <a:latin typeface="Arial" panose="020B0604020202020204" pitchFamily="34" charset="0"/>
                <a:cs typeface="Arial" panose="020B0604020202020204" pitchFamily="34" charset="0"/>
              </a:rPr>
              <a:t>Intensity/Amount</a:t>
            </a:r>
          </a:p>
          <a:p>
            <a:pPr algn="ctr"/>
            <a:r>
              <a:rPr lang="en-US" sz="3200" dirty="0" smtClean="0">
                <a:latin typeface="Arial" panose="020B0604020202020204" pitchFamily="34" charset="0"/>
                <a:cs typeface="Arial" panose="020B0604020202020204" pitchFamily="34" charset="0"/>
              </a:rPr>
              <a:t>Movement</a:t>
            </a:r>
          </a:p>
          <a:p>
            <a:pPr algn="ctr"/>
            <a:r>
              <a:rPr lang="en-US" sz="3200" dirty="0" smtClean="0">
                <a:latin typeface="Arial" panose="020B0604020202020204" pitchFamily="34" charset="0"/>
                <a:cs typeface="Arial" panose="020B0604020202020204" pitchFamily="34" charset="0"/>
              </a:rPr>
              <a:t>Interactions</a:t>
            </a:r>
          </a:p>
          <a:p>
            <a:pPr algn="ctr"/>
            <a:r>
              <a:rPr lang="en-US" sz="3200" dirty="0" smtClean="0">
                <a:latin typeface="Arial" panose="020B0604020202020204" pitchFamily="34" charset="0"/>
                <a:cs typeface="Arial" panose="020B0604020202020204" pitchFamily="34" charset="0"/>
              </a:rPr>
              <a:t>Etc.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2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295400"/>
            <a:ext cx="7420604" cy="4114800"/>
          </a:xfrm>
          <a:prstGeom prst="rect">
            <a:avLst/>
          </a:prstGeom>
        </p:spPr>
      </p:pic>
      <p:sp>
        <p:nvSpPr>
          <p:cNvPr id="3" name="Rectangle 2"/>
          <p:cNvSpPr/>
          <p:nvPr/>
        </p:nvSpPr>
        <p:spPr>
          <a:xfrm>
            <a:off x="1043302" y="5638800"/>
            <a:ext cx="10462898" cy="646331"/>
          </a:xfrm>
          <a:prstGeom prst="rect">
            <a:avLst/>
          </a:prstGeom>
        </p:spPr>
        <p:txBody>
          <a:bodyPr wrap="square">
            <a:spAutoFit/>
          </a:bodyPr>
          <a:lstStyle/>
          <a:p>
            <a:r>
              <a:rPr lang="en-US" sz="1800" b="1" dirty="0">
                <a:latin typeface="Arial" panose="020B0604020202020204" pitchFamily="34" charset="0"/>
                <a:cs typeface="Arial" panose="020B0604020202020204" pitchFamily="34" charset="0"/>
              </a:rPr>
              <a:t>Numerical aperture and the angle of light entering the objective</a:t>
            </a:r>
            <a:r>
              <a:rPr lang="en-US" sz="1800" b="1" dirty="0" smtClean="0">
                <a:latin typeface="Arial" panose="020B0604020202020204" pitchFamily="34" charset="0"/>
                <a:cs typeface="Arial" panose="020B0604020202020204" pitchFamily="34" charset="0"/>
              </a:rPr>
              <a:t>.</a:t>
            </a:r>
          </a:p>
          <a:p>
            <a:r>
              <a:rPr lang="en-US" sz="1800" b="1"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 </a:t>
            </a:r>
            <a:r>
              <a:rPr lang="en-US" sz="1800" dirty="0" err="1" smtClean="0">
                <a:latin typeface="Arial" panose="020B0604020202020204" pitchFamily="34" charset="0"/>
                <a:cs typeface="Arial" panose="020B0604020202020204" pitchFamily="34" charset="0"/>
              </a:rPr>
              <a:t>objectivewith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 higher NA collects more light rays, leading to a higher resolving power</a:t>
            </a:r>
          </a:p>
        </p:txBody>
      </p:sp>
      <p:sp>
        <p:nvSpPr>
          <p:cNvPr id="4" name="TextBox 3"/>
          <p:cNvSpPr txBox="1"/>
          <p:nvPr/>
        </p:nvSpPr>
        <p:spPr>
          <a:xfrm>
            <a:off x="2057400" y="228600"/>
            <a:ext cx="4549643"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Numerical aperture</a:t>
            </a:r>
            <a:endParaRPr lang="en-US" sz="4000" dirty="0">
              <a:solidFill>
                <a:schemeClr val="bg1"/>
              </a:solidFill>
            </a:endParaRPr>
          </a:p>
        </p:txBody>
      </p:sp>
    </p:spTree>
    <p:extLst>
      <p:ext uri="{BB962C8B-B14F-4D97-AF65-F5344CB8AC3E}">
        <p14:creationId xmlns:p14="http://schemas.microsoft.com/office/powerpoint/2010/main" val="319455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219200"/>
            <a:ext cx="7391400" cy="3929103"/>
          </a:xfrm>
          <a:prstGeom prst="rect">
            <a:avLst/>
          </a:prstGeom>
        </p:spPr>
      </p:pic>
      <p:sp>
        <p:nvSpPr>
          <p:cNvPr id="3" name="TextBox 2"/>
          <p:cNvSpPr txBox="1"/>
          <p:nvPr/>
        </p:nvSpPr>
        <p:spPr>
          <a:xfrm>
            <a:off x="1371600" y="5257800"/>
            <a:ext cx="9139846" cy="1371600"/>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 The wavelength of light, λ , </a:t>
            </a:r>
            <a:r>
              <a:rPr lang="en-US" sz="1600" dirty="0" smtClean="0">
                <a:latin typeface="Arial" panose="020B0604020202020204" pitchFamily="34" charset="0"/>
                <a:cs typeface="Arial" panose="020B0604020202020204" pitchFamily="34" charset="0"/>
              </a:rPr>
              <a:t>is the </a:t>
            </a:r>
            <a:r>
              <a:rPr lang="en-US" sz="1600" dirty="0">
                <a:latin typeface="Arial" panose="020B0604020202020204" pitchFamily="34" charset="0"/>
                <a:cs typeface="Arial" panose="020B0604020202020204" pitchFamily="34" charset="0"/>
              </a:rPr>
              <a:t>distance between two repeating units of a propagating light wave. (B) Light rays of </a:t>
            </a:r>
            <a:r>
              <a:rPr lang="en-US" sz="1600" dirty="0" smtClean="0">
                <a:latin typeface="Arial" panose="020B0604020202020204" pitchFamily="34" charset="0"/>
                <a:cs typeface="Arial" panose="020B0604020202020204" pitchFamily="34" charset="0"/>
              </a:rPr>
              <a:t>different wavelengths </a:t>
            </a:r>
            <a:r>
              <a:rPr lang="en-US" sz="1600" dirty="0">
                <a:latin typeface="Arial" panose="020B0604020202020204" pitchFamily="34" charset="0"/>
                <a:cs typeface="Arial" panose="020B0604020202020204" pitchFamily="34" charset="0"/>
              </a:rPr>
              <a:t>appear as different colors to the human eye. Shorter wavelengths ( λ 1 ) appear </a:t>
            </a:r>
            <a:r>
              <a:rPr lang="en-US" sz="1600" dirty="0" smtClean="0">
                <a:latin typeface="Arial" panose="020B0604020202020204" pitchFamily="34" charset="0"/>
                <a:cs typeface="Arial" panose="020B0604020202020204" pitchFamily="34" charset="0"/>
              </a:rPr>
              <a:t>violet-blue, while </a:t>
            </a:r>
            <a:r>
              <a:rPr lang="en-US" sz="1600" dirty="0">
                <a:latin typeface="Arial" panose="020B0604020202020204" pitchFamily="34" charset="0"/>
                <a:cs typeface="Arial" panose="020B0604020202020204" pitchFamily="34" charset="0"/>
              </a:rPr>
              <a:t>longer wavelengths ( λ 2 ) appear more red. (C) Approximate peak excitation (</a:t>
            </a:r>
            <a:r>
              <a:rPr lang="en-US" sz="1600" dirty="0" smtClean="0">
                <a:latin typeface="Arial" panose="020B0604020202020204" pitchFamily="34" charset="0"/>
                <a:cs typeface="Arial" panose="020B0604020202020204" pitchFamily="34" charset="0"/>
              </a:rPr>
              <a:t>black) and </a:t>
            </a:r>
            <a:r>
              <a:rPr lang="en-US" sz="1600" dirty="0">
                <a:latin typeface="Arial" panose="020B0604020202020204" pitchFamily="34" charset="0"/>
                <a:cs typeface="Arial" panose="020B0604020202020204" pitchFamily="34" charset="0"/>
              </a:rPr>
              <a:t>emission (blue) wavelengths of commonly used fluorophores</a:t>
            </a:r>
          </a:p>
        </p:txBody>
      </p:sp>
      <p:sp>
        <p:nvSpPr>
          <p:cNvPr id="4" name="TextBox 3"/>
          <p:cNvSpPr txBox="1"/>
          <p:nvPr/>
        </p:nvSpPr>
        <p:spPr>
          <a:xfrm>
            <a:off x="-35859" y="230814"/>
            <a:ext cx="899160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Light wavelength and the visible spectrum.</a:t>
            </a:r>
            <a:endParaRPr lang="en-US" sz="3600" dirty="0">
              <a:solidFill>
                <a:schemeClr val="bg1"/>
              </a:solidFill>
            </a:endParaRPr>
          </a:p>
        </p:txBody>
      </p:sp>
    </p:spTree>
    <p:extLst>
      <p:ext uri="{BB962C8B-B14F-4D97-AF65-F5344CB8AC3E}">
        <p14:creationId xmlns:p14="http://schemas.microsoft.com/office/powerpoint/2010/main" val="96506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0"/>
            <a:ext cx="7740016" cy="6858000"/>
          </a:xfrm>
          <a:prstGeom prst="rect">
            <a:avLst/>
          </a:prstGeom>
        </p:spPr>
      </p:pic>
    </p:spTree>
    <p:extLst>
      <p:ext uri="{BB962C8B-B14F-4D97-AF65-F5344CB8AC3E}">
        <p14:creationId xmlns:p14="http://schemas.microsoft.com/office/powerpoint/2010/main" val="375336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1251158"/>
            <a:ext cx="8458200" cy="5575466"/>
          </a:xfrm>
          <a:prstGeom prst="rect">
            <a:avLst/>
          </a:prstGeom>
        </p:spPr>
      </p:pic>
    </p:spTree>
    <p:extLst>
      <p:ext uri="{BB962C8B-B14F-4D97-AF65-F5344CB8AC3E}">
        <p14:creationId xmlns:p14="http://schemas.microsoft.com/office/powerpoint/2010/main" val="373601456"/>
      </p:ext>
    </p:extLst>
  </p:cSld>
  <p:clrMapOvr>
    <a:masterClrMapping/>
  </p:clrMapOvr>
</p:sld>
</file>

<file path=ppt/theme/theme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zione standard1" id="{D462E0FA-AC2C-4746-A9A3-C66A6740FA1A}" vid="{6F2FB99D-027C-4B49-8FEF-1D70C258386B}"/>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5967</TotalTime>
  <Words>1120</Words>
  <Application>Microsoft Office PowerPoint</Application>
  <PresentationFormat>Widescreen</PresentationFormat>
  <Paragraphs>122</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 Antiqua</vt:lpstr>
      <vt:lpstr>MetaPlusBold</vt:lpstr>
      <vt:lpstr>Times</vt:lpstr>
      <vt:lpstr>Times New Roman</vt:lpstr>
      <vt:lpstr>Times-Bold</vt:lpstr>
      <vt:lpstr>Times-Roman</vt:lpstr>
      <vt:lpstr>2_Blank Presentation</vt:lpstr>
      <vt:lpstr> Techniques in Cellular and Molecular Neurobiology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clic per inserire il titolo</dc:title>
  <dc:creator>Gabriele Baj</dc:creator>
  <cp:lastModifiedBy>Gabriele Baj</cp:lastModifiedBy>
  <cp:revision>87</cp:revision>
  <cp:lastPrinted>2013-09-09T06:11:13Z</cp:lastPrinted>
  <dcterms:created xsi:type="dcterms:W3CDTF">2020-10-08T08:41:09Z</dcterms:created>
  <dcterms:modified xsi:type="dcterms:W3CDTF">2020-11-11T09:02:45Z</dcterms:modified>
</cp:coreProperties>
</file>