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</p:sldMasterIdLst>
  <p:notesMasterIdLst>
    <p:notesMasterId r:id="rId16"/>
  </p:notesMasterIdLst>
  <p:handoutMasterIdLst>
    <p:handoutMasterId r:id="rId17"/>
  </p:handoutMasterIdLst>
  <p:sldIdLst>
    <p:sldId id="296" r:id="rId2"/>
    <p:sldId id="297" r:id="rId3"/>
    <p:sldId id="298" r:id="rId4"/>
    <p:sldId id="281" r:id="rId5"/>
    <p:sldId id="291" r:id="rId6"/>
    <p:sldId id="282" r:id="rId7"/>
    <p:sldId id="289" r:id="rId8"/>
    <p:sldId id="290" r:id="rId9"/>
    <p:sldId id="283" r:id="rId10"/>
    <p:sldId id="284" r:id="rId11"/>
    <p:sldId id="292" r:id="rId12"/>
    <p:sldId id="293" r:id="rId13"/>
    <p:sldId id="294" r:id="rId14"/>
    <p:sldId id="295" r:id="rId15"/>
  </p:sldIdLst>
  <p:sldSz cx="9144000" cy="6858000" type="screen4x3"/>
  <p:notesSz cx="6888163" cy="100187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99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D06E4-34CB-4567-9DDF-3B880DC1ADA3}" type="datetimeFigureOut">
              <a:rPr lang="it-IT" smtClean="0"/>
              <a:pPr/>
              <a:t>10/11/2020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515475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902075" y="9515475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180AD-8AB8-428A-A4C0-B6B30313FB8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F795E881-96AB-4CCB-A398-2B45D441C38F}" type="datetimeFigureOut">
              <a:rPr lang="it-IT" smtClean="0"/>
              <a:pPr/>
              <a:t>10/11/2020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FAAAD786-77F9-4F39-B760-390677928F7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9BC239-B25D-48C7-8E2F-944BC93D3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5A045D5-EA9E-448F-ABB7-C8E8F83F0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7B7836-54AF-4A8F-9D73-6C8CBBDB3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E64AE-BD91-4EDE-933B-D1E086251A61}" type="datetime1">
              <a:rPr lang="it-IT" smtClean="0"/>
              <a:t>10/11/2020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923EBF5-80B4-4D2E-8953-E19E0D391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534C37-03F7-43C8-B109-8EAAB8F23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7069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D316AD-D35B-4809-BB84-F41794740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592E92F-EE91-44C3-8CD8-C1CBF3461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07C2EF-7D87-4C6E-9E23-085CE43CF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06CF-049C-4C04-962B-7C95A16FC340}" type="datetime1">
              <a:rPr lang="it-IT" smtClean="0"/>
              <a:t>10/11/2020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1A9102-58F8-4722-B38C-9AC73C4CE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BAF928-CD9A-4C15-A782-188C824DE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7831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CCD9249-399A-4086-8731-CD879A0730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ECFA846-8469-48C8-9586-90C0D3C88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0BBC4B-F941-432B-BDDA-3F29C33B5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82728-22BA-492E-81C2-885F863BEB24}" type="datetime1">
              <a:rPr lang="it-IT" smtClean="0"/>
              <a:t>10/11/2020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0034A5-CF6D-4B5E-8F67-142E3FDDE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3E9797-22E7-4CDB-A9FA-602232AAF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7909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715555-C636-4661-A0EC-98D8B8843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FDEE9D-C79D-4385-A563-269760A25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1C6923-6B6F-4185-B6E5-40B4B25DE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56E0-ECC6-4691-8FB7-BFA310F015BA}" type="datetime1">
              <a:rPr lang="it-IT" smtClean="0"/>
              <a:t>10/11/2020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260030-2531-4A8C-BE9B-A7AD00553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8EFBAF-1730-46F2-A2C4-66A66D88A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615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8515FE-D9CA-4F15-9332-5ACE9C251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4EE5ED-DEEE-4323-A25A-3F59D1D70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0105C8-B279-4EC5-841A-140E7F37C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0DC4-FC96-4534-800D-2B461A016664}" type="datetime1">
              <a:rPr lang="it-IT" smtClean="0"/>
              <a:t>10/11/2020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B1FFC7-13F0-419A-85BA-3652C89C8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C2701F-15E8-407F-A7E1-6F4CBD7B5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9562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F8AA41-7990-415F-9DDF-6243B659A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8BAA1F-3688-4AEA-B882-C5BE20B782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902BA4A-7123-4981-A968-CE2CFA301F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E821495-EF69-48CA-829A-837E986A7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550EC-9DA3-47A7-A0AE-1E153479CE7B}" type="datetime1">
              <a:rPr lang="it-IT" smtClean="0"/>
              <a:t>10/11/2020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680FB6F-C461-477C-AF28-F318BB5D5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dott. Giulia Gabassi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A501A99-3762-4FAC-9221-8FA265D07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2553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EFA4C7-B023-4D27-B4BC-BD462480E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767995-B4F1-4173-9832-331BC3475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68713F4-6B5E-4031-8A12-B09D0A1E7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45FC82B-DD7E-4BB8-8A01-2960BC39A4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37E7D84-20F7-4251-B394-12FE86712D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D402C2F-E6A8-4DD6-8A22-23CC7FE6C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2450-81CC-461D-ABA2-6B8B0A8D0AE0}" type="datetime1">
              <a:rPr lang="it-IT" smtClean="0"/>
              <a:t>10/11/2020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27FCD62-740D-4AE7-A61B-5BC26F303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dott. Giulia Gabassi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5F2868E-357D-47AC-9934-1E84FCBD1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138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96745A-2A21-450F-887E-AFE4D0F9C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0B0E5C4-A896-4FC0-A83D-5B505315B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9E0F-6F11-4961-8C4F-818FFEAB0A8F}" type="datetime1">
              <a:rPr lang="it-IT" smtClean="0"/>
              <a:t>10/11/2020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B4AB7F0-BDC3-4700-B758-3287D9C82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dott. Giulia Gabassi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AB6C79C-BAF9-42ED-B9D2-06FAE8800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2032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72DDF7D-6E35-4BCB-B8FF-76F8C5DD0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BF5AB-6667-4861-A990-2DC85346D781}" type="datetime1">
              <a:rPr lang="it-IT" smtClean="0"/>
              <a:t>10/11/2020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A39A655-793A-4C73-82CF-9E16A747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dott. Giulia Gabassi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CAD5C25-19F7-4EE2-A911-4A03BFD89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2949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F258F7-A0EB-4BDD-8676-162228F53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5857FE-C51F-47DE-BF49-7FD75AB8C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9A2867D-317B-4425-BED8-AD5979B72B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75766FE-8E18-407B-840C-EA0881E96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6AA3-94F4-429C-BF70-4937FDF6E468}" type="datetime1">
              <a:rPr lang="it-IT" smtClean="0"/>
              <a:t>10/11/2020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9D92DDE-4E4E-48D4-821F-C1D42141F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dott. Giulia Gabassi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29FCE67-DB9E-49E4-8DDD-36C7DAC82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7666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4ADEFB-FBEE-4D87-9682-74CD97F1A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8373B31-B072-445B-BDC6-191291251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2EC4CBD-3B6B-41FD-B214-C0CE66A263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FB41193-5EE1-4F9A-95CF-5C90AA8B8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57FF-805D-499F-B63C-A0F77509A609}" type="datetime1">
              <a:rPr lang="it-IT" smtClean="0"/>
              <a:t>10/11/2020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6BE9DE7-4761-4BE9-8B49-3772C5203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dott. Giulia Gabassi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2208105-01C3-4D1E-BB47-DB3A05DB7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5083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A986C7F-8D25-47D7-A0B4-D406A7BF3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7D445B5-CF52-4187-BF3B-6E0A90BAAB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CA81C2-3AC8-4063-9CF4-E522BE1B49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EE8AC-17F1-4FD2-A8D3-64C1100033CA}" type="datetime1">
              <a:rPr lang="it-IT" smtClean="0"/>
              <a:t>10/11/2020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7CD225-FB8C-4593-B984-8852B6979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AA 2020/2021 - Italian and European Company Law -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0B5205E-AC53-43BA-83BD-989453D2C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E7C81-AB1D-4EB1-9E52-B62CF7982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4449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6622DC4F-2F48-4E42-B956-FCC9A800D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857250"/>
            <a:ext cx="6858000" cy="5143500"/>
          </a:xfrm>
          <a:prstGeom prst="rect">
            <a:avLst/>
          </a:prstGeom>
        </p:spPr>
      </p:pic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EB0880D0-401E-4DC1-860D-7DCA7FE9F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61F9ECC-08E5-4D3D-B85F-E51ACF551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dott. Giulia Gabassi</a:t>
            </a:r>
          </a:p>
        </p:txBody>
      </p:sp>
    </p:spTree>
    <p:extLst>
      <p:ext uri="{BB962C8B-B14F-4D97-AF65-F5344CB8AC3E}">
        <p14:creationId xmlns:p14="http://schemas.microsoft.com/office/powerpoint/2010/main" val="2095893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WITHDRAWAL RIGHT 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Redemption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shares</a:t>
            </a:r>
            <a:r>
              <a:rPr lang="it-IT" dirty="0"/>
              <a:t> -  </a:t>
            </a:r>
            <a:r>
              <a:rPr lang="it-IT" dirty="0" err="1"/>
              <a:t>who</a:t>
            </a:r>
            <a:r>
              <a:rPr lang="it-IT" dirty="0"/>
              <a:t>?</a:t>
            </a:r>
          </a:p>
          <a:p>
            <a:endParaRPr lang="it-IT" dirty="0"/>
          </a:p>
          <a:p>
            <a:pPr lvl="1"/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shareholders</a:t>
            </a:r>
            <a:endParaRPr lang="it-IT" dirty="0"/>
          </a:p>
          <a:p>
            <a:pPr lvl="1"/>
            <a:r>
              <a:rPr lang="it-IT" dirty="0" err="1"/>
              <a:t>Third</a:t>
            </a:r>
            <a:r>
              <a:rPr lang="it-IT" dirty="0"/>
              <a:t> </a:t>
            </a:r>
            <a:r>
              <a:rPr lang="it-IT" dirty="0" err="1"/>
              <a:t>parties</a:t>
            </a:r>
            <a:endParaRPr lang="it-IT" dirty="0"/>
          </a:p>
          <a:p>
            <a:pPr lvl="1"/>
            <a:r>
              <a:rPr lang="it-IT" dirty="0"/>
              <a:t>Company </a:t>
            </a:r>
            <a:r>
              <a:rPr lang="it-IT" dirty="0" err="1"/>
              <a:t>itself</a:t>
            </a:r>
            <a:endParaRPr lang="it-IT" dirty="0"/>
          </a:p>
          <a:p>
            <a:pPr lvl="1"/>
            <a:endParaRPr lang="it-IT" dirty="0"/>
          </a:p>
          <a:p>
            <a:pPr lvl="1"/>
            <a:r>
              <a:rPr lang="it-IT" dirty="0" err="1"/>
              <a:t>Available</a:t>
            </a:r>
            <a:r>
              <a:rPr lang="it-IT" dirty="0"/>
              <a:t> </a:t>
            </a:r>
            <a:r>
              <a:rPr lang="it-IT" dirty="0" err="1"/>
              <a:t>reserves</a:t>
            </a:r>
            <a:endParaRPr lang="it-IT" dirty="0"/>
          </a:p>
          <a:p>
            <a:pPr lvl="1"/>
            <a:r>
              <a:rPr lang="it-IT" dirty="0"/>
              <a:t>Capital </a:t>
            </a:r>
            <a:r>
              <a:rPr lang="it-IT" dirty="0" err="1"/>
              <a:t>decrease</a:t>
            </a:r>
            <a:endParaRPr lang="it-IT" dirty="0"/>
          </a:p>
          <a:p>
            <a:pPr lvl="1"/>
            <a:endParaRPr lang="it-IT" dirty="0"/>
          </a:p>
          <a:p>
            <a:pPr lvl="2"/>
            <a:r>
              <a:rPr lang="it-IT" dirty="0" err="1"/>
              <a:t>Winding-up</a:t>
            </a:r>
            <a:endParaRPr 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74808D3-1F1F-4D09-A705-D497E13C5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dott. Giulia Gabassi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426348F-7FF2-4FDB-A098-CB665BE3A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62A556-3232-412E-AEAC-B3EF1823F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Increase</a:t>
            </a:r>
            <a:r>
              <a:rPr lang="it-IT" dirty="0"/>
              <a:t> of the corporate capital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A740CAA-4DCA-4476-B697-31F9200953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60032" y="1280795"/>
            <a:ext cx="4041648" cy="4937760"/>
          </a:xfrm>
        </p:spPr>
        <p:txBody>
          <a:bodyPr/>
          <a:lstStyle/>
          <a:p>
            <a:r>
              <a:rPr lang="it-IT" i="1" u="sng" dirty="0"/>
              <a:t>Real</a:t>
            </a:r>
          </a:p>
          <a:p>
            <a:endParaRPr lang="it-IT" i="1" u="sng" dirty="0"/>
          </a:p>
          <a:p>
            <a:pPr lvl="1"/>
            <a:r>
              <a:rPr lang="it-IT" i="1" u="sng" dirty="0"/>
              <a:t>New </a:t>
            </a:r>
            <a:r>
              <a:rPr lang="it-IT" i="1" u="sng" dirty="0" err="1"/>
              <a:t>contributions</a:t>
            </a:r>
            <a:endParaRPr lang="it-IT" i="1" u="sng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98F2459E-5027-4CDD-966D-DAFA99439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629" y="1349693"/>
            <a:ext cx="4041648" cy="4937760"/>
          </a:xfrm>
        </p:spPr>
        <p:txBody>
          <a:bodyPr/>
          <a:lstStyle/>
          <a:p>
            <a:r>
              <a:rPr lang="it-IT" i="1" u="sng" dirty="0" err="1"/>
              <a:t>Nominal</a:t>
            </a:r>
            <a:r>
              <a:rPr lang="it-IT" dirty="0"/>
              <a:t> </a:t>
            </a:r>
          </a:p>
          <a:p>
            <a:endParaRPr lang="it-IT" dirty="0"/>
          </a:p>
          <a:p>
            <a:pPr lvl="1"/>
            <a:r>
              <a:rPr lang="it-IT" dirty="0" err="1"/>
              <a:t>Reserves</a:t>
            </a:r>
            <a:r>
              <a:rPr lang="it-IT" dirty="0"/>
              <a:t> </a:t>
            </a:r>
            <a:r>
              <a:rPr lang="it-IT" dirty="0" err="1"/>
              <a:t>become</a:t>
            </a:r>
            <a:r>
              <a:rPr lang="it-IT" dirty="0"/>
              <a:t> capital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6E96E58-C12E-4870-8B6B-D9673F887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dott. Giulia Gabassi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192E83C-FFE5-4C11-99B6-335A7DFC2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7230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62A556-3232-412E-AEAC-B3EF1823F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REAL </a:t>
            </a:r>
            <a:r>
              <a:rPr lang="it-IT" dirty="0" err="1"/>
              <a:t>Increase</a:t>
            </a:r>
            <a:r>
              <a:rPr lang="it-IT" dirty="0"/>
              <a:t> of the corporate capital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A740CAA-4DCA-4476-B697-31F920095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u="sng" dirty="0"/>
              <a:t>New </a:t>
            </a:r>
            <a:r>
              <a:rPr lang="it-IT" i="1" u="sng" dirty="0" err="1"/>
              <a:t>contributions</a:t>
            </a:r>
            <a:endParaRPr lang="it-IT" i="1" u="sng" dirty="0"/>
          </a:p>
          <a:p>
            <a:endParaRPr lang="it-IT" i="1" u="sng" dirty="0"/>
          </a:p>
          <a:p>
            <a:r>
              <a:rPr lang="it-IT" dirty="0"/>
              <a:t>EXTRAORDINARY SHAREHOLDERS’ MEETING</a:t>
            </a:r>
          </a:p>
          <a:p>
            <a:r>
              <a:rPr lang="it-IT" dirty="0"/>
              <a:t>DIRECTORS (</a:t>
            </a:r>
            <a:r>
              <a:rPr lang="it-IT" dirty="0" err="1"/>
              <a:t>total</a:t>
            </a:r>
            <a:r>
              <a:rPr lang="it-IT" dirty="0"/>
              <a:t> </a:t>
            </a:r>
            <a:r>
              <a:rPr lang="it-IT" dirty="0" err="1"/>
              <a:t>amount</a:t>
            </a:r>
            <a:r>
              <a:rPr lang="it-IT" dirty="0"/>
              <a:t> – 5 </a:t>
            </a:r>
            <a:r>
              <a:rPr lang="it-IT" dirty="0" err="1"/>
              <a:t>years</a:t>
            </a:r>
            <a:r>
              <a:rPr lang="it-IT" dirty="0"/>
              <a:t>)</a:t>
            </a:r>
          </a:p>
          <a:p>
            <a:endParaRPr lang="it-IT" i="1" u="sng" dirty="0"/>
          </a:p>
          <a:p>
            <a:endParaRPr lang="it-IT" i="1" u="sng" dirty="0"/>
          </a:p>
          <a:p>
            <a:pPr lvl="1"/>
            <a:r>
              <a:rPr lang="it-IT" dirty="0" err="1"/>
              <a:t>Former</a:t>
            </a:r>
            <a:r>
              <a:rPr lang="it-IT" dirty="0"/>
              <a:t> shares </a:t>
            </a:r>
            <a:r>
              <a:rPr lang="it-IT" dirty="0" err="1"/>
              <a:t>should</a:t>
            </a:r>
            <a:r>
              <a:rPr lang="it-IT" dirty="0"/>
              <a:t> be </a:t>
            </a:r>
            <a:r>
              <a:rPr lang="it-IT" dirty="0" err="1"/>
              <a:t>fully</a:t>
            </a:r>
            <a:r>
              <a:rPr lang="it-IT" dirty="0"/>
              <a:t> </a:t>
            </a:r>
            <a:r>
              <a:rPr lang="it-IT" dirty="0" err="1"/>
              <a:t>paid</a:t>
            </a:r>
            <a:r>
              <a:rPr lang="it-IT" dirty="0"/>
              <a:t> up</a:t>
            </a:r>
          </a:p>
          <a:p>
            <a:pPr lvl="1"/>
            <a:r>
              <a:rPr lang="it-IT" dirty="0"/>
              <a:t>New shares</a:t>
            </a:r>
          </a:p>
          <a:p>
            <a:pPr lvl="2"/>
            <a:r>
              <a:rPr lang="it-IT" dirty="0"/>
              <a:t>Subscription</a:t>
            </a:r>
          </a:p>
          <a:p>
            <a:pPr lvl="2"/>
            <a:endParaRPr lang="it-IT" dirty="0"/>
          </a:p>
          <a:p>
            <a:pPr lvl="2"/>
            <a:endParaRPr 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F50AE43-C984-4E92-AB2D-FFDABFC26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dott. Giulia Gabassi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B6F661E-3D8B-4D46-9B74-80F8B1CC5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1643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62A556-3232-412E-AEAC-B3EF1823F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REAL </a:t>
            </a:r>
            <a:r>
              <a:rPr lang="it-IT" dirty="0" err="1"/>
              <a:t>Increase</a:t>
            </a:r>
            <a:r>
              <a:rPr lang="it-IT" dirty="0"/>
              <a:t> of the corporate capital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A740CAA-4DCA-4476-B697-31F920095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it-IT" dirty="0"/>
              <a:t>OPTION RIGHT</a:t>
            </a:r>
          </a:p>
          <a:p>
            <a:pPr lvl="1"/>
            <a:endParaRPr lang="it-IT" dirty="0"/>
          </a:p>
          <a:p>
            <a:pPr lvl="1"/>
            <a:r>
              <a:rPr lang="it-IT" dirty="0" err="1"/>
              <a:t>Exclusions</a:t>
            </a:r>
            <a:r>
              <a:rPr lang="it-IT" dirty="0"/>
              <a:t>:</a:t>
            </a:r>
          </a:p>
          <a:p>
            <a:pPr lvl="2"/>
            <a:r>
              <a:rPr lang="it-IT" dirty="0" err="1"/>
              <a:t>Contributions</a:t>
            </a:r>
            <a:r>
              <a:rPr lang="it-IT" dirty="0"/>
              <a:t> in </a:t>
            </a:r>
            <a:r>
              <a:rPr lang="it-IT" dirty="0" err="1"/>
              <a:t>kind</a:t>
            </a:r>
            <a:endParaRPr lang="it-IT" dirty="0"/>
          </a:p>
          <a:p>
            <a:pPr lvl="2"/>
            <a:r>
              <a:rPr lang="it-IT" dirty="0" err="1"/>
              <a:t>Interest</a:t>
            </a:r>
            <a:r>
              <a:rPr lang="it-IT" dirty="0"/>
              <a:t> of the company</a:t>
            </a:r>
          </a:p>
          <a:p>
            <a:pPr lvl="3"/>
            <a:r>
              <a:rPr lang="it-IT" dirty="0"/>
              <a:t>Share premium</a:t>
            </a:r>
          </a:p>
          <a:p>
            <a:pPr lvl="2"/>
            <a:r>
              <a:rPr lang="it-IT" dirty="0"/>
              <a:t>10% </a:t>
            </a:r>
            <a:r>
              <a:rPr lang="it-IT" dirty="0" err="1"/>
              <a:t>listed</a:t>
            </a:r>
            <a:r>
              <a:rPr lang="it-IT" dirty="0"/>
              <a:t> companies</a:t>
            </a:r>
          </a:p>
          <a:p>
            <a:pPr lvl="2"/>
            <a:r>
              <a:rPr lang="it-IT" dirty="0" err="1"/>
              <a:t>employees</a:t>
            </a:r>
            <a:endParaRPr lang="it-IT" dirty="0"/>
          </a:p>
          <a:p>
            <a:pPr lvl="2"/>
            <a:endParaRPr lang="it-IT" dirty="0"/>
          </a:p>
          <a:p>
            <a:pPr lvl="2"/>
            <a:endParaRPr 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FF30AFC-93DA-4B82-9911-58E65D443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dott. Giulia Gabassi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083AD64-7C4F-4CBF-AED2-313AD4520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8500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971BC6-071A-4910-97A5-48E9E05D0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REDUCTION of the corporate capital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8E3DC4D7-750D-4C97-BA2B-8B3949AD4B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REAL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8E896E0A-1751-47C3-8267-45184F82B74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err="1"/>
              <a:t>Releasing</a:t>
            </a:r>
            <a:r>
              <a:rPr lang="it-IT" dirty="0"/>
              <a:t> </a:t>
            </a:r>
            <a:r>
              <a:rPr lang="it-IT" dirty="0" err="1"/>
              <a:t>shareholders</a:t>
            </a:r>
            <a:r>
              <a:rPr lang="it-IT" dirty="0"/>
              <a:t> from the duty of </a:t>
            </a:r>
            <a:r>
              <a:rPr lang="it-IT" dirty="0" err="1"/>
              <a:t>making</a:t>
            </a:r>
            <a:r>
              <a:rPr lang="it-IT" dirty="0"/>
              <a:t> </a:t>
            </a:r>
            <a:r>
              <a:rPr lang="it-IT" dirty="0" err="1"/>
              <a:t>payments</a:t>
            </a:r>
            <a:r>
              <a:rPr lang="it-IT" dirty="0"/>
              <a:t> </a:t>
            </a:r>
            <a:r>
              <a:rPr lang="it-IT" dirty="0" err="1"/>
              <a:t>still</a:t>
            </a:r>
            <a:r>
              <a:rPr lang="it-IT" dirty="0"/>
              <a:t> due</a:t>
            </a:r>
          </a:p>
          <a:p>
            <a:endParaRPr lang="it-IT" dirty="0"/>
          </a:p>
          <a:p>
            <a:r>
              <a:rPr lang="it-IT" dirty="0" err="1"/>
              <a:t>reimbursement</a:t>
            </a:r>
            <a:endParaRPr lang="it-IT" dirty="0"/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67BBF73F-3A91-4E6D-AE7D-793AC8CE54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/>
              <a:t>CAUSED BY LOSSES</a:t>
            </a:r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BCE56C58-2589-449D-BC1B-85B9E369557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/>
              <a:t>&lt; 1/3</a:t>
            </a:r>
          </a:p>
          <a:p>
            <a:endParaRPr lang="it-IT" dirty="0"/>
          </a:p>
          <a:p>
            <a:r>
              <a:rPr lang="it-IT" dirty="0"/>
              <a:t>&gt;1/3</a:t>
            </a:r>
          </a:p>
          <a:p>
            <a:pPr lvl="1"/>
            <a:endParaRPr lang="it-IT" dirty="0"/>
          </a:p>
          <a:p>
            <a:r>
              <a:rPr lang="it-IT" dirty="0"/>
              <a:t>&gt;1/3 and under the minimum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6B1BA78-D17F-4276-B3D8-F7B1B0768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dott. Giulia Gabassi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254D87F-90EB-4967-A872-45F1FE93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8272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ITALIAN AND EUROPEAN</a:t>
            </a:r>
            <a:br>
              <a:rPr lang="it-IT" dirty="0"/>
            </a:br>
            <a:r>
              <a:rPr lang="it-IT" dirty="0"/>
              <a:t>COMPANY LAW</a:t>
            </a: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AA 2020/2021</a:t>
            </a:r>
          </a:p>
        </p:txBody>
      </p:sp>
    </p:spTree>
    <p:extLst>
      <p:ext uri="{BB962C8B-B14F-4D97-AF65-F5344CB8AC3E}">
        <p14:creationId xmlns:p14="http://schemas.microsoft.com/office/powerpoint/2010/main" val="381723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JOINT STOCK COMPANIES</a:t>
            </a: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700" dirty="0"/>
              <a:t>COMPANIES LIMITED BY SHARES</a:t>
            </a:r>
          </a:p>
        </p:txBody>
      </p:sp>
    </p:spTree>
    <p:extLst>
      <p:ext uri="{BB962C8B-B14F-4D97-AF65-F5344CB8AC3E}">
        <p14:creationId xmlns:p14="http://schemas.microsoft.com/office/powerpoint/2010/main" val="61793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AMENDMENTS</a:t>
            </a: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COMPANIES LIMITED BY SHARES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D495A8-D35C-41E4-95DE-A49DA8F19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Majority</a:t>
            </a:r>
            <a:r>
              <a:rPr lang="it-IT" dirty="0"/>
              <a:t> </a:t>
            </a:r>
            <a:r>
              <a:rPr lang="it-IT" dirty="0" err="1"/>
              <a:t>principle</a:t>
            </a: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C007EBC7-7AC3-46A1-A9AF-4F22C43F4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Extraordinary</a:t>
            </a:r>
            <a:r>
              <a:rPr lang="it-IT" dirty="0"/>
              <a:t> </a:t>
            </a:r>
            <a:r>
              <a:rPr lang="it-IT" dirty="0" err="1"/>
              <a:t>shareholders</a:t>
            </a:r>
            <a:r>
              <a:rPr lang="it-IT" dirty="0"/>
              <a:t>’ meeting</a:t>
            </a:r>
          </a:p>
          <a:p>
            <a:pPr lvl="1"/>
            <a:r>
              <a:rPr lang="it-IT" dirty="0"/>
              <a:t>Some special </a:t>
            </a:r>
            <a:r>
              <a:rPr lang="it-IT" dirty="0" err="1"/>
              <a:t>quorums</a:t>
            </a:r>
            <a:endParaRPr lang="it-IT" dirty="0"/>
          </a:p>
          <a:p>
            <a:pPr lvl="1"/>
            <a:endParaRPr lang="it-IT" dirty="0"/>
          </a:p>
          <a:p>
            <a:r>
              <a:rPr lang="it-IT" dirty="0" err="1"/>
              <a:t>Devolved</a:t>
            </a:r>
            <a:r>
              <a:rPr lang="it-IT" dirty="0"/>
              <a:t> to the </a:t>
            </a:r>
            <a:r>
              <a:rPr lang="it-IT" dirty="0" err="1"/>
              <a:t>managing</a:t>
            </a:r>
            <a:r>
              <a:rPr lang="it-IT" dirty="0"/>
              <a:t> body</a:t>
            </a:r>
          </a:p>
          <a:p>
            <a:endParaRPr lang="it-IT" dirty="0"/>
          </a:p>
          <a:p>
            <a:r>
              <a:rPr lang="it-IT" dirty="0" err="1"/>
              <a:t>Notary</a:t>
            </a:r>
            <a:r>
              <a:rPr lang="it-IT" dirty="0"/>
              <a:t> public</a:t>
            </a:r>
          </a:p>
          <a:p>
            <a:r>
              <a:rPr lang="it-IT" dirty="0" err="1"/>
              <a:t>Filed</a:t>
            </a:r>
            <a:r>
              <a:rPr lang="it-IT" dirty="0"/>
              <a:t> with the Business </a:t>
            </a:r>
            <a:r>
              <a:rPr lang="it-IT" dirty="0" err="1"/>
              <a:t>Register</a:t>
            </a:r>
            <a:r>
              <a:rPr lang="it-IT" dirty="0"/>
              <a:t> to be </a:t>
            </a:r>
            <a:r>
              <a:rPr lang="it-IT" dirty="0" err="1"/>
              <a:t>effective</a:t>
            </a:r>
            <a:endParaRPr lang="it-IT" dirty="0"/>
          </a:p>
          <a:p>
            <a:endParaRPr lang="it-IT" dirty="0"/>
          </a:p>
          <a:p>
            <a:r>
              <a:rPr lang="it-IT" dirty="0"/>
              <a:t>VOICE VS EXIT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ACFA1F3-58A1-4D91-95D2-F26964B98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dott. Giulia Gabassi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7BB5987-CEB0-48E3-9A11-0C1357AB0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32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WITHDRAWAL RIGHT 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2437 – </a:t>
            </a:r>
            <a:r>
              <a:rPr lang="it-IT" dirty="0" err="1"/>
              <a:t>causes</a:t>
            </a:r>
            <a:endParaRPr lang="it-IT" dirty="0"/>
          </a:p>
          <a:p>
            <a:endParaRPr lang="it-IT" dirty="0"/>
          </a:p>
          <a:p>
            <a:pPr lvl="2"/>
            <a:r>
              <a:rPr lang="it-IT" dirty="0" err="1"/>
              <a:t>Stated</a:t>
            </a:r>
            <a:r>
              <a:rPr lang="it-IT" dirty="0"/>
              <a:t> </a:t>
            </a:r>
            <a:r>
              <a:rPr lang="it-IT" dirty="0" err="1"/>
              <a:t>by</a:t>
            </a:r>
            <a:r>
              <a:rPr lang="it-IT" dirty="0"/>
              <a:t> the </a:t>
            </a:r>
            <a:r>
              <a:rPr lang="it-IT" dirty="0" err="1"/>
              <a:t>law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cannot</a:t>
            </a:r>
            <a:r>
              <a:rPr lang="it-IT" dirty="0"/>
              <a:t> </a:t>
            </a:r>
            <a:r>
              <a:rPr lang="it-IT" dirty="0" err="1"/>
              <a:t>be</a:t>
            </a:r>
            <a:r>
              <a:rPr lang="it-IT" dirty="0"/>
              <a:t> </a:t>
            </a:r>
            <a:r>
              <a:rPr lang="it-IT" dirty="0" err="1"/>
              <a:t>derogated</a:t>
            </a:r>
            <a:endParaRPr lang="it-IT" dirty="0"/>
          </a:p>
          <a:p>
            <a:pPr lvl="2"/>
            <a:r>
              <a:rPr lang="it-IT" dirty="0" err="1"/>
              <a:t>Stated</a:t>
            </a:r>
            <a:r>
              <a:rPr lang="it-IT" dirty="0"/>
              <a:t> </a:t>
            </a:r>
            <a:r>
              <a:rPr lang="it-IT" dirty="0" err="1"/>
              <a:t>by</a:t>
            </a:r>
            <a:r>
              <a:rPr lang="it-IT" dirty="0"/>
              <a:t> the </a:t>
            </a:r>
            <a:r>
              <a:rPr lang="it-IT" dirty="0" err="1"/>
              <a:t>law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can </a:t>
            </a:r>
            <a:r>
              <a:rPr lang="it-IT" dirty="0" err="1"/>
              <a:t>be</a:t>
            </a:r>
            <a:r>
              <a:rPr lang="it-IT" dirty="0"/>
              <a:t> </a:t>
            </a:r>
            <a:r>
              <a:rPr lang="it-IT" dirty="0" err="1"/>
              <a:t>derogated</a:t>
            </a:r>
            <a:endParaRPr lang="it-IT" dirty="0"/>
          </a:p>
          <a:p>
            <a:pPr lvl="2"/>
            <a:r>
              <a:rPr lang="it-IT" dirty="0" err="1"/>
              <a:t>Stated</a:t>
            </a:r>
            <a:r>
              <a:rPr lang="it-IT" dirty="0"/>
              <a:t> </a:t>
            </a:r>
            <a:r>
              <a:rPr lang="it-IT" dirty="0" err="1"/>
              <a:t>by</a:t>
            </a:r>
            <a:r>
              <a:rPr lang="it-IT" dirty="0"/>
              <a:t> the </a:t>
            </a:r>
            <a:r>
              <a:rPr lang="it-IT" dirty="0" err="1"/>
              <a:t>by-laws</a:t>
            </a:r>
            <a:r>
              <a:rPr lang="it-IT" dirty="0"/>
              <a:t> (no capital </a:t>
            </a:r>
            <a:r>
              <a:rPr lang="it-IT" dirty="0" err="1"/>
              <a:t>risk</a:t>
            </a:r>
            <a:r>
              <a:rPr lang="it-IT" dirty="0"/>
              <a:t> market)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F73118A-C761-4BEB-80D3-E4CD7B937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dott. Giulia Gabassi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76626B1-9293-4853-BC86-6D978F497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WITHDRAWAL RIGHT 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2" indent="-274320">
              <a:spcBef>
                <a:spcPts val="600"/>
              </a:spcBef>
              <a:buClr>
                <a:schemeClr val="accent1"/>
              </a:buClr>
            </a:pPr>
            <a:r>
              <a:rPr lang="it-IT" sz="2400" dirty="0" err="1"/>
              <a:t>Stated</a:t>
            </a:r>
            <a:r>
              <a:rPr lang="it-IT" sz="2400" dirty="0"/>
              <a:t> </a:t>
            </a:r>
            <a:r>
              <a:rPr lang="it-IT" sz="2400" dirty="0" err="1"/>
              <a:t>by</a:t>
            </a:r>
            <a:r>
              <a:rPr lang="it-IT" sz="2400" dirty="0"/>
              <a:t> the </a:t>
            </a:r>
            <a:r>
              <a:rPr lang="it-IT" sz="2400" dirty="0" err="1"/>
              <a:t>law</a:t>
            </a:r>
            <a:r>
              <a:rPr lang="it-IT" sz="2400" dirty="0"/>
              <a:t> </a:t>
            </a:r>
            <a:r>
              <a:rPr lang="it-IT" sz="2400" dirty="0" err="1"/>
              <a:t>that</a:t>
            </a:r>
            <a:r>
              <a:rPr lang="it-IT" sz="2400" dirty="0"/>
              <a:t> </a:t>
            </a:r>
            <a:r>
              <a:rPr lang="it-IT" sz="2400" dirty="0" err="1"/>
              <a:t>cannot</a:t>
            </a:r>
            <a:r>
              <a:rPr lang="it-IT" sz="2400" dirty="0"/>
              <a:t> </a:t>
            </a:r>
            <a:r>
              <a:rPr lang="it-IT" sz="2400" dirty="0" err="1"/>
              <a:t>be</a:t>
            </a:r>
            <a:r>
              <a:rPr lang="it-IT" sz="2400" dirty="0"/>
              <a:t> </a:t>
            </a:r>
            <a:r>
              <a:rPr lang="it-IT" sz="2400" dirty="0" err="1"/>
              <a:t>derogated</a:t>
            </a:r>
            <a:endParaRPr lang="it-IT" sz="2400" dirty="0"/>
          </a:p>
          <a:p>
            <a:pPr lvl="1"/>
            <a:r>
              <a:rPr lang="it-IT" dirty="0" err="1"/>
              <a:t>Change</a:t>
            </a:r>
            <a:r>
              <a:rPr lang="it-IT" dirty="0"/>
              <a:t> of company’s </a:t>
            </a:r>
            <a:r>
              <a:rPr lang="it-IT" dirty="0" err="1"/>
              <a:t>purpose</a:t>
            </a:r>
            <a:r>
              <a:rPr lang="it-IT" dirty="0"/>
              <a:t> and </a:t>
            </a:r>
            <a:r>
              <a:rPr lang="it-IT" dirty="0" err="1"/>
              <a:t>significant</a:t>
            </a:r>
            <a:r>
              <a:rPr lang="it-IT" dirty="0"/>
              <a:t> </a:t>
            </a:r>
            <a:r>
              <a:rPr lang="it-IT" dirty="0" err="1"/>
              <a:t>change</a:t>
            </a:r>
            <a:r>
              <a:rPr lang="it-IT" dirty="0"/>
              <a:t> of the company’s business </a:t>
            </a:r>
          </a:p>
          <a:p>
            <a:pPr lvl="1"/>
            <a:r>
              <a:rPr lang="it-IT" dirty="0" err="1"/>
              <a:t>Conversion</a:t>
            </a:r>
            <a:endParaRPr lang="it-IT" dirty="0"/>
          </a:p>
          <a:p>
            <a:pPr lvl="1"/>
            <a:r>
              <a:rPr lang="it-IT" dirty="0"/>
              <a:t>Transfer </a:t>
            </a:r>
            <a:r>
              <a:rPr lang="it-IT" dirty="0" err="1"/>
              <a:t>of</a:t>
            </a:r>
            <a:r>
              <a:rPr lang="it-IT" dirty="0"/>
              <a:t> the company’s </a:t>
            </a:r>
            <a:r>
              <a:rPr lang="it-IT" dirty="0" err="1"/>
              <a:t>registered</a:t>
            </a:r>
            <a:r>
              <a:rPr lang="it-IT" dirty="0"/>
              <a:t> office </a:t>
            </a:r>
            <a:r>
              <a:rPr lang="it-IT" dirty="0" err="1"/>
              <a:t>abroad</a:t>
            </a:r>
            <a:endParaRPr lang="it-IT" dirty="0"/>
          </a:p>
          <a:p>
            <a:pPr lvl="1"/>
            <a:r>
              <a:rPr lang="it-IT" dirty="0" err="1"/>
              <a:t>Revocation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</a:t>
            </a:r>
            <a:r>
              <a:rPr lang="it-IT" dirty="0" err="1"/>
              <a:t>liquidation</a:t>
            </a:r>
            <a:endParaRPr lang="it-IT" dirty="0"/>
          </a:p>
          <a:p>
            <a:pPr lvl="1"/>
            <a:r>
              <a:rPr lang="it-IT" dirty="0"/>
              <a:t>Elimination of </a:t>
            </a:r>
            <a:r>
              <a:rPr lang="it-IT" dirty="0" err="1"/>
              <a:t>causes</a:t>
            </a:r>
            <a:r>
              <a:rPr lang="it-IT" dirty="0"/>
              <a:t> of </a:t>
            </a:r>
            <a:r>
              <a:rPr lang="it-IT" dirty="0" err="1"/>
              <a:t>withdrawal</a:t>
            </a:r>
            <a:endParaRPr lang="it-IT" dirty="0"/>
          </a:p>
          <a:p>
            <a:pPr lvl="1"/>
            <a:r>
              <a:rPr lang="it-IT" dirty="0" err="1"/>
              <a:t>Change</a:t>
            </a:r>
            <a:r>
              <a:rPr lang="it-IT" dirty="0"/>
              <a:t> </a:t>
            </a:r>
            <a:r>
              <a:rPr lang="it-IT" dirty="0" err="1"/>
              <a:t>criteria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share </a:t>
            </a:r>
            <a:r>
              <a:rPr lang="it-IT" dirty="0" err="1"/>
              <a:t>value</a:t>
            </a:r>
            <a:r>
              <a:rPr lang="it-IT" dirty="0"/>
              <a:t> (</a:t>
            </a:r>
            <a:r>
              <a:rPr lang="it-IT" dirty="0" err="1"/>
              <a:t>withdrawal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Changes</a:t>
            </a:r>
            <a:r>
              <a:rPr lang="it-IT" dirty="0"/>
              <a:t> </a:t>
            </a:r>
            <a:r>
              <a:rPr lang="it-IT" dirty="0" err="1"/>
              <a:t>regarding</a:t>
            </a:r>
            <a:r>
              <a:rPr lang="it-IT" dirty="0"/>
              <a:t> </a:t>
            </a:r>
            <a:r>
              <a:rPr lang="it-IT" dirty="0" err="1"/>
              <a:t>voting</a:t>
            </a:r>
            <a:r>
              <a:rPr lang="it-IT" dirty="0"/>
              <a:t> or </a:t>
            </a:r>
            <a:r>
              <a:rPr lang="it-IT" dirty="0" err="1"/>
              <a:t>participation</a:t>
            </a:r>
            <a:r>
              <a:rPr lang="it-IT" dirty="0"/>
              <a:t> </a:t>
            </a:r>
            <a:r>
              <a:rPr lang="it-IT" dirty="0" err="1"/>
              <a:t>rights</a:t>
            </a:r>
            <a:endParaRPr lang="it-IT" dirty="0"/>
          </a:p>
          <a:p>
            <a:pPr lvl="1"/>
            <a:endParaRPr lang="it-IT" dirty="0"/>
          </a:p>
          <a:p>
            <a:pPr lvl="1"/>
            <a:r>
              <a:rPr lang="en-US" dirty="0"/>
              <a:t>Open-ended term (not listed)</a:t>
            </a:r>
          </a:p>
          <a:p>
            <a:pPr lvl="2"/>
            <a:r>
              <a:rPr lang="en-US" dirty="0"/>
              <a:t>180 days </a:t>
            </a:r>
            <a:r>
              <a:rPr lang="en-US" dirty="0" err="1"/>
              <a:t>notic</a:t>
            </a:r>
            <a:r>
              <a:rPr lang="it-IT" dirty="0"/>
              <a:t>e</a:t>
            </a:r>
          </a:p>
          <a:p>
            <a:pPr lvl="2"/>
            <a:endParaRPr lang="it-IT" dirty="0"/>
          </a:p>
          <a:p>
            <a:pPr lvl="1"/>
            <a:r>
              <a:rPr lang="it-IT" dirty="0"/>
              <a:t>GROUPS</a:t>
            </a:r>
          </a:p>
          <a:p>
            <a:pPr lvl="1"/>
            <a:endParaRPr 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2336468-A413-4E5D-BC17-07C933653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dott. Giulia Gabassi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E5C3F4E-B544-438B-AFC4-FB4BAC014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WITHDRAWAL RIGHT 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2" indent="-274320">
              <a:spcBef>
                <a:spcPts val="600"/>
              </a:spcBef>
              <a:buClr>
                <a:schemeClr val="accent1"/>
              </a:buClr>
            </a:pPr>
            <a:r>
              <a:rPr lang="it-IT" sz="2800" dirty="0" err="1"/>
              <a:t>Stated</a:t>
            </a:r>
            <a:r>
              <a:rPr lang="it-IT" sz="2800" dirty="0"/>
              <a:t> </a:t>
            </a:r>
            <a:r>
              <a:rPr lang="it-IT" sz="2800" dirty="0" err="1"/>
              <a:t>by</a:t>
            </a:r>
            <a:r>
              <a:rPr lang="it-IT" sz="2800" dirty="0"/>
              <a:t> the </a:t>
            </a:r>
            <a:r>
              <a:rPr lang="it-IT" sz="2800" dirty="0" err="1"/>
              <a:t>law</a:t>
            </a:r>
            <a:r>
              <a:rPr lang="it-IT" sz="2800" dirty="0"/>
              <a:t> </a:t>
            </a:r>
            <a:r>
              <a:rPr lang="it-IT" sz="2800" dirty="0" err="1"/>
              <a:t>that</a:t>
            </a:r>
            <a:r>
              <a:rPr lang="it-IT" sz="2800" dirty="0"/>
              <a:t> can </a:t>
            </a:r>
            <a:r>
              <a:rPr lang="it-IT" sz="2800" dirty="0" err="1"/>
              <a:t>be</a:t>
            </a:r>
            <a:r>
              <a:rPr lang="it-IT" sz="2800" dirty="0"/>
              <a:t> </a:t>
            </a:r>
            <a:r>
              <a:rPr lang="it-IT" sz="2800" dirty="0" err="1"/>
              <a:t>derogated</a:t>
            </a:r>
            <a:endParaRPr lang="it-IT" sz="2800" dirty="0"/>
          </a:p>
          <a:p>
            <a:pPr>
              <a:buNone/>
            </a:pPr>
            <a:r>
              <a:rPr lang="it-IT" dirty="0"/>
              <a:t> 	</a:t>
            </a:r>
          </a:p>
          <a:p>
            <a:pPr lvl="1"/>
            <a:r>
              <a:rPr lang="it-IT" dirty="0" err="1"/>
              <a:t>Extension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company’s </a:t>
            </a:r>
            <a:r>
              <a:rPr lang="it-IT" dirty="0" err="1"/>
              <a:t>expiry</a:t>
            </a:r>
            <a:r>
              <a:rPr lang="it-IT" dirty="0"/>
              <a:t> </a:t>
            </a:r>
            <a:r>
              <a:rPr lang="it-IT" dirty="0" err="1"/>
              <a:t>term</a:t>
            </a:r>
            <a:endParaRPr lang="it-IT" dirty="0"/>
          </a:p>
          <a:p>
            <a:pPr lvl="1"/>
            <a:r>
              <a:rPr lang="it-IT" dirty="0" err="1"/>
              <a:t>Elimination</a:t>
            </a:r>
            <a:r>
              <a:rPr lang="it-IT" dirty="0"/>
              <a:t>/</a:t>
            </a:r>
            <a:r>
              <a:rPr lang="it-IT" dirty="0" err="1"/>
              <a:t>creation</a:t>
            </a:r>
            <a:r>
              <a:rPr lang="it-IT" dirty="0"/>
              <a:t> of r</a:t>
            </a:r>
            <a:r>
              <a:rPr lang="en-US" dirty="0" err="1"/>
              <a:t>estrictions</a:t>
            </a:r>
            <a:r>
              <a:rPr lang="en-US" dirty="0"/>
              <a:t> to the circulation of shares</a:t>
            </a:r>
            <a:endParaRPr 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78A7E39-A68A-4B0D-846A-568754156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dott. Giulia Gabassi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5B725E1-BBE3-4A68-AA99-06844E222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WITHDRAWAL RIGHT 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Declaration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</a:t>
            </a:r>
            <a:r>
              <a:rPr lang="it-IT" dirty="0" err="1"/>
              <a:t>shareholder</a:t>
            </a:r>
            <a:endParaRPr lang="it-IT" dirty="0"/>
          </a:p>
          <a:p>
            <a:r>
              <a:rPr lang="it-IT" dirty="0"/>
              <a:t>Company</a:t>
            </a:r>
          </a:p>
          <a:p>
            <a:pPr lvl="2"/>
            <a:r>
              <a:rPr lang="it-IT" dirty="0" err="1"/>
              <a:t>Revoke</a:t>
            </a:r>
            <a:r>
              <a:rPr lang="it-IT" dirty="0"/>
              <a:t> of the </a:t>
            </a:r>
            <a:r>
              <a:rPr lang="it-IT" dirty="0" err="1"/>
              <a:t>resolution</a:t>
            </a:r>
            <a:r>
              <a:rPr lang="it-IT" dirty="0"/>
              <a:t> (ius </a:t>
            </a:r>
            <a:r>
              <a:rPr lang="it-IT" dirty="0" err="1"/>
              <a:t>poenitendi</a:t>
            </a:r>
            <a:r>
              <a:rPr lang="it-IT" dirty="0"/>
              <a:t>)</a:t>
            </a:r>
          </a:p>
          <a:p>
            <a:pPr lvl="2"/>
            <a:r>
              <a:rPr lang="it-IT" dirty="0" err="1"/>
              <a:t>Winding-up</a:t>
            </a:r>
            <a:r>
              <a:rPr lang="it-IT" dirty="0"/>
              <a:t> – 90 </a:t>
            </a:r>
            <a:r>
              <a:rPr lang="it-IT" dirty="0" err="1"/>
              <a:t>days</a:t>
            </a:r>
            <a:endParaRPr lang="it-IT" dirty="0"/>
          </a:p>
          <a:p>
            <a:pPr lvl="2"/>
            <a:r>
              <a:rPr lang="it-IT" dirty="0" err="1"/>
              <a:t>Redemption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shares</a:t>
            </a:r>
            <a:endParaRPr lang="it-IT" dirty="0"/>
          </a:p>
          <a:p>
            <a:pPr lvl="2"/>
            <a:endParaRPr lang="it-IT" dirty="0"/>
          </a:p>
          <a:p>
            <a:pPr lvl="2"/>
            <a:endParaRPr lang="it-IT" dirty="0"/>
          </a:p>
          <a:p>
            <a:r>
              <a:rPr lang="it-IT" dirty="0" err="1"/>
              <a:t>Redemption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shares</a:t>
            </a:r>
            <a:r>
              <a:rPr lang="it-IT" dirty="0"/>
              <a:t> - </a:t>
            </a:r>
            <a:r>
              <a:rPr lang="it-IT" dirty="0" err="1"/>
              <a:t>value</a:t>
            </a:r>
            <a:endParaRPr lang="it-IT" dirty="0"/>
          </a:p>
          <a:p>
            <a:pPr lvl="1"/>
            <a:r>
              <a:rPr lang="it-IT" dirty="0" err="1"/>
              <a:t>Listed</a:t>
            </a:r>
            <a:r>
              <a:rPr lang="it-IT" dirty="0"/>
              <a:t> </a:t>
            </a:r>
            <a:r>
              <a:rPr lang="it-IT" dirty="0" err="1"/>
              <a:t>companies</a:t>
            </a:r>
            <a:endParaRPr lang="it-IT" dirty="0"/>
          </a:p>
          <a:p>
            <a:pPr lvl="1"/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listed</a:t>
            </a:r>
            <a:r>
              <a:rPr lang="it-IT" dirty="0"/>
              <a:t> </a:t>
            </a:r>
            <a:r>
              <a:rPr lang="it-IT" dirty="0" err="1"/>
              <a:t>companies</a:t>
            </a:r>
            <a:endParaRPr lang="it-IT" dirty="0"/>
          </a:p>
          <a:p>
            <a:pPr lvl="1"/>
            <a:endParaRPr lang="it-IT" dirty="0"/>
          </a:p>
          <a:p>
            <a:pPr lvl="1"/>
            <a:r>
              <a:rPr lang="it-IT" dirty="0" err="1"/>
              <a:t>Average</a:t>
            </a:r>
            <a:r>
              <a:rPr lang="it-IT" dirty="0"/>
              <a:t> market price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F3FC92E-ED02-4AC3-8D6F-2EAA70C4F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dott. Giulia Gabassi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7D7D61D-AD69-4417-8012-C3A1D65EE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6340</TotalTime>
  <Words>474</Words>
  <Application>Microsoft Office PowerPoint</Application>
  <PresentationFormat>Presentazione su schermo (4:3)</PresentationFormat>
  <Paragraphs>125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di Office</vt:lpstr>
      <vt:lpstr>Presentazione standard di PowerPoint</vt:lpstr>
      <vt:lpstr>ITALIAN AND EUROPEAN COMPANY LAW</vt:lpstr>
      <vt:lpstr>JOINT STOCK COMPANIES</vt:lpstr>
      <vt:lpstr>AMENDMENTS</vt:lpstr>
      <vt:lpstr>Majority principle</vt:lpstr>
      <vt:lpstr>WITHDRAWAL RIGHT </vt:lpstr>
      <vt:lpstr>WITHDRAWAL RIGHT </vt:lpstr>
      <vt:lpstr>WITHDRAWAL RIGHT </vt:lpstr>
      <vt:lpstr>WITHDRAWAL RIGHT </vt:lpstr>
      <vt:lpstr>WITHDRAWAL RIGHT </vt:lpstr>
      <vt:lpstr>Increase of the corporate capital</vt:lpstr>
      <vt:lpstr>REAL Increase of the corporate capital</vt:lpstr>
      <vt:lpstr>REAL Increase of the corporate capital</vt:lpstr>
      <vt:lpstr>REDUCTION of the corporate capital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AMENDMENTS</dc:title>
  <dc:creator>a</dc:creator>
  <cp:lastModifiedBy>giulia@gabassi.it</cp:lastModifiedBy>
  <cp:revision>553</cp:revision>
  <dcterms:created xsi:type="dcterms:W3CDTF">2015-10-13T15:41:23Z</dcterms:created>
  <dcterms:modified xsi:type="dcterms:W3CDTF">2020-11-10T15:30:17Z</dcterms:modified>
</cp:coreProperties>
</file>