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93" r:id="rId2"/>
    <p:sldId id="294" r:id="rId3"/>
    <p:sldId id="295" r:id="rId4"/>
    <p:sldId id="264" r:id="rId5"/>
    <p:sldId id="265" r:id="rId6"/>
    <p:sldId id="273" r:id="rId7"/>
    <p:sldId id="266" r:id="rId8"/>
    <p:sldId id="267" r:id="rId9"/>
    <p:sldId id="268" r:id="rId10"/>
    <p:sldId id="270" r:id="rId11"/>
    <p:sldId id="269" r:id="rId12"/>
    <p:sldId id="292" r:id="rId13"/>
    <p:sldId id="271" r:id="rId14"/>
    <p:sldId id="277" r:id="rId15"/>
    <p:sldId id="272" r:id="rId16"/>
    <p:sldId id="274" r:id="rId17"/>
    <p:sldId id="276" r:id="rId18"/>
    <p:sldId id="291" r:id="rId19"/>
    <p:sldId id="275" r:id="rId20"/>
    <p:sldId id="278" r:id="rId21"/>
    <p:sldId id="279" r:id="rId22"/>
  </p:sldIdLst>
  <p:sldSz cx="9144000" cy="6858000" type="screen4x3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9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D06E4-34CB-4567-9DDF-3B880DC1ADA3}" type="datetimeFigureOut">
              <a:rPr lang="it-IT" smtClean="0"/>
              <a:pPr/>
              <a:t>12/11/2020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180AD-8AB8-428A-A4C0-B6B30313FB8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795E881-96AB-4CCB-A398-2B45D441C38F}" type="datetimeFigureOut">
              <a:rPr lang="it-IT" smtClean="0"/>
              <a:pPr/>
              <a:t>12/11/2020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AAAD786-77F9-4F39-B760-390677928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F1E98-B9DA-4398-A603-5ED9FB211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B86A81E-028B-4CB0-8A74-494EE30F2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841778-AAC1-4470-A91A-5315676D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F74EE-D3C7-4182-B2A7-1855A3DEB457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494166-21EE-44CF-8032-DFF4AEB4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445DEA-6E0C-4CBA-B5DF-5C8CCDFA9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90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8CBA63-1548-48CF-8B11-0D6696D4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C1FB94-3264-4916-8887-3287CF1DD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CB33E5-8E92-458D-9F2E-8C97A0A4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F361C-D499-4234-86C7-AA8B4D4BFAA4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D77A76-E3F4-412F-99C6-404BF8895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AB0527-C146-4BE2-AE8B-18571305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02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B46B49C-9F67-474F-B51E-BABD17024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928E57-A451-4A27-A88D-62CDA042E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DBAA4E-A678-4387-90AD-3048D9D5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B8EE3-C5BF-4D03-8C9D-523F88CB0BF4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B81F61-CA41-41AA-B7DF-0A87680F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53F833-43F3-4684-AB7D-E2FAC33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26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301F3-AA51-48C7-B96D-62F686E14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EA238-CD5E-4838-89B1-9E4D6BF97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B25033-D32A-483B-88CE-41D691D4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05C5-E510-4988-AF61-F9054DE69DCB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76BFB4-6387-48CA-93A5-8D745BF6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77A1C3-5B24-406A-BDAD-D3D03CB3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09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1CBA9D-D205-46A6-8121-3C1A5545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9E0548-1C92-4086-830B-DABE8EBF1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45350A-C74A-4075-8C44-C6836D477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78747-2E0B-4B86-8C2E-C83B50D40A20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C7C64-6DA1-43FA-8C6E-1EEF5E87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C0863C-7FA7-4660-9791-119D76C7D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74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B4E0B2-FA97-4EA7-A19E-298D320D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AFA702-59B6-4AEB-AF7E-750E416A2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391D5A-98F1-4989-A25E-62696B5AE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8E52A4-5B3D-498F-B8A2-E867DE41C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8FF3-ACCB-4545-9D37-1E59C2CB8F6A}" type="datetime1">
              <a:rPr lang="it-IT" smtClean="0"/>
              <a:t>12/11/2020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38B50D-AAE5-4019-AF46-07041FAE2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4D2422-235E-4473-A3D7-4A0AB4FD1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61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02137-F4FD-464C-AF52-0BBC8E451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EA5B95-2C85-41C5-9C46-742407F0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E23CFC-DC97-49C2-B804-649D07E6E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CB16A45-3C3E-4196-B8BD-2C0D2A425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27F3155-65DA-43A8-91FE-D9B959023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6DBA615-2C03-4348-B60F-7B8CB9C6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36CBB-0945-4899-96A1-9019DE416822}" type="datetime1">
              <a:rPr lang="it-IT" smtClean="0"/>
              <a:t>12/11/2020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E834920-264F-48EB-A3F2-F8704532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EC228F6-B32E-4C98-B1D7-DF56FDBB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09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A230CD-36C8-4CCD-9116-EA890F2C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D44666-9075-47C5-A81E-D1C7E9EF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5BAB-C8E1-4BAB-9FF3-B11CA87F8CE5}" type="datetime1">
              <a:rPr lang="it-IT" smtClean="0"/>
              <a:t>12/11/2020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5CC2EB-BBAD-4582-82FF-9B7D7F624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C16DBE-8AA2-45D4-9D9E-E39D8335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044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571768-7E89-4E1F-9D02-8C6CDEFF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7949-B0BE-4E61-A982-55D2D1017250}" type="datetime1">
              <a:rPr lang="it-IT" smtClean="0"/>
              <a:t>12/11/2020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9DE80E5-9904-47BA-A543-E03B2835E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B716F9-5A82-4E6C-9162-8091D57A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74B3A1-BBAD-49C4-95CC-33FA029B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ADCFAF-F93F-4145-9F11-75F20D4CE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BAED23-CEA9-4646-BC30-B27F46ABB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F36361-D98C-4612-B4DC-83556C2B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28142-7324-4ACE-88D6-16D974267ABE}" type="datetime1">
              <a:rPr lang="it-IT" smtClean="0"/>
              <a:t>12/11/2020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6FEB15-FD78-4F56-88CE-0A8AE2C0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2C4455-B7A2-493D-9BB1-800687DF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3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3DD1EA-BD83-4814-B4DC-018A0F4CC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1AD074-A8DB-4D12-BC03-DCD68A57A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4E786F-246C-417A-815C-64B43AF45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27E8AF-412E-4D3E-BB94-EEF8FFD9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192B0-2799-4EEE-9A1B-004DC3035C6B}" type="datetime1">
              <a:rPr lang="it-IT" smtClean="0"/>
              <a:t>12/11/2020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7ABF5D-571C-44CB-9411-C62439AE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7AADFB-0ABA-4774-A35B-7C0661AB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6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6AD694E-80AA-4FEE-BE69-5BE8D54A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9B375F-15D1-4CA2-9C9B-6539CAF45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C63AC5-E2BC-4ACA-952B-89FC4377C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B0D67-9E10-4E1E-8881-CA1793A7DED2}" type="datetime1">
              <a:rPr lang="it-IT" smtClean="0"/>
              <a:t>12/11/2020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8D86B1-3BE8-4DA4-8E3C-0BEF557F1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B5EA4F-5CFB-48E7-B444-C1832B928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44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857250"/>
            <a:ext cx="6858000" cy="5143500"/>
          </a:xfrm>
          <a:prstGeom prst="rect">
            <a:avLst/>
          </a:prstGeom>
        </p:spPr>
      </p:pic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EB0880D0-401E-4DC1-860D-7DCA7FE9F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5893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Duties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directors</a:t>
            </a:r>
            <a:r>
              <a:rPr lang="it-IT" dirty="0"/>
              <a:t> </a:t>
            </a:r>
            <a:r>
              <a:rPr lang="it-IT"/>
              <a:t>(2487)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Concurrently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the </a:t>
            </a:r>
            <a:r>
              <a:rPr lang="it-IT" dirty="0" err="1"/>
              <a:t>ascertainment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dissolution</a:t>
            </a:r>
            <a:r>
              <a:rPr lang="it-IT" dirty="0"/>
              <a:t> </a:t>
            </a:r>
            <a:r>
              <a:rPr lang="it-IT" dirty="0" err="1"/>
              <a:t>causes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b="1" dirty="0" err="1"/>
              <a:t>call</a:t>
            </a:r>
            <a:r>
              <a:rPr lang="it-IT" b="1" dirty="0"/>
              <a:t> the </a:t>
            </a:r>
            <a:r>
              <a:rPr lang="it-IT" b="1" dirty="0" err="1"/>
              <a:t>shareholders</a:t>
            </a:r>
            <a:r>
              <a:rPr lang="it-IT" b="1" dirty="0"/>
              <a:t>’ </a:t>
            </a:r>
            <a:r>
              <a:rPr lang="it-IT" dirty="0"/>
              <a:t>meeting in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meeting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resolve</a:t>
            </a:r>
            <a:r>
              <a:rPr lang="it-IT" dirty="0"/>
              <a:t> </a:t>
            </a:r>
            <a:r>
              <a:rPr lang="it-IT" dirty="0" err="1"/>
              <a:t>upon…</a:t>
            </a:r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, the Court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call</a:t>
            </a:r>
            <a:r>
              <a:rPr lang="it-IT" dirty="0"/>
              <a:t> the meeting </a:t>
            </a:r>
            <a:r>
              <a:rPr lang="it-IT" dirty="0" err="1"/>
              <a:t>based</a:t>
            </a:r>
            <a:r>
              <a:rPr lang="it-IT" dirty="0"/>
              <a:t> on a </a:t>
            </a:r>
            <a:r>
              <a:rPr lang="it-IT" dirty="0" err="1"/>
              <a:t>request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 dirty="0"/>
              <a:t> </a:t>
            </a:r>
            <a:r>
              <a:rPr lang="it-IT" dirty="0" err="1"/>
              <a:t>one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 or </a:t>
            </a:r>
            <a:r>
              <a:rPr lang="it-IT" dirty="0" err="1"/>
              <a:t>directors</a:t>
            </a:r>
            <a:r>
              <a:rPr lang="it-IT" dirty="0"/>
              <a:t> or </a:t>
            </a:r>
            <a:r>
              <a:rPr lang="it-IT" dirty="0" err="1"/>
              <a:t>statutory</a:t>
            </a:r>
            <a:r>
              <a:rPr lang="it-IT" dirty="0"/>
              <a:t> </a:t>
            </a:r>
            <a:r>
              <a:rPr lang="it-IT" dirty="0" err="1"/>
              <a:t>auditors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4427984" y="2636912"/>
            <a:ext cx="432048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Powers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directors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b="1" dirty="0" err="1"/>
              <a:t>Manage</a:t>
            </a:r>
            <a:r>
              <a:rPr lang="it-IT" sz="3200" dirty="0"/>
              <a:t> the company </a:t>
            </a:r>
            <a:r>
              <a:rPr lang="it-IT" sz="3200" dirty="0" err="1"/>
              <a:t>for</a:t>
            </a:r>
            <a:r>
              <a:rPr lang="it-IT" sz="3200" dirty="0"/>
              <a:t> the sole </a:t>
            </a:r>
            <a:r>
              <a:rPr lang="it-IT" sz="3200" dirty="0" err="1"/>
              <a:t>pourposes</a:t>
            </a:r>
            <a:r>
              <a:rPr lang="it-IT" sz="3200" dirty="0"/>
              <a:t> </a:t>
            </a:r>
            <a:r>
              <a:rPr lang="it-IT" sz="3200" dirty="0" err="1"/>
              <a:t>of</a:t>
            </a:r>
            <a:r>
              <a:rPr lang="it-IT" sz="3200" dirty="0"/>
              <a:t> the </a:t>
            </a:r>
            <a:r>
              <a:rPr lang="it-IT" sz="3200" b="1" dirty="0" err="1"/>
              <a:t>conservation</a:t>
            </a:r>
            <a:r>
              <a:rPr lang="it-IT" sz="3200" dirty="0"/>
              <a:t> </a:t>
            </a:r>
            <a:r>
              <a:rPr lang="it-IT" sz="3200" dirty="0" err="1"/>
              <a:t>of</a:t>
            </a:r>
            <a:r>
              <a:rPr lang="it-IT" sz="3200" dirty="0"/>
              <a:t> the corporate </a:t>
            </a:r>
            <a:r>
              <a:rPr lang="it-IT" sz="3200" dirty="0" err="1"/>
              <a:t>assets</a:t>
            </a:r>
            <a:r>
              <a:rPr lang="it-IT" sz="3200" dirty="0"/>
              <a:t>’ </a:t>
            </a:r>
            <a:r>
              <a:rPr lang="it-IT" sz="3200" b="1" dirty="0" err="1"/>
              <a:t>integrity</a:t>
            </a:r>
            <a:r>
              <a:rPr lang="it-IT" sz="3200" b="1" dirty="0"/>
              <a:t> and </a:t>
            </a:r>
            <a:r>
              <a:rPr lang="it-IT" sz="3200" b="1" dirty="0" err="1"/>
              <a:t>value</a:t>
            </a:r>
            <a:endParaRPr lang="it-IT" b="1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algn="just">
              <a:buNone/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personally</a:t>
            </a:r>
            <a:r>
              <a:rPr lang="it-IT" dirty="0"/>
              <a:t> and </a:t>
            </a:r>
            <a:r>
              <a:rPr lang="it-IT" dirty="0" err="1"/>
              <a:t>jointly</a:t>
            </a:r>
            <a:r>
              <a:rPr lang="it-IT" dirty="0"/>
              <a:t> and </a:t>
            </a:r>
            <a:r>
              <a:rPr lang="it-IT" dirty="0" err="1"/>
              <a:t>severally</a:t>
            </a:r>
            <a:r>
              <a:rPr lang="it-IT" dirty="0"/>
              <a:t> </a:t>
            </a:r>
            <a:r>
              <a:rPr lang="it-IT" dirty="0" err="1"/>
              <a:t>liable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damage</a:t>
            </a:r>
            <a:r>
              <a:rPr lang="it-IT" dirty="0"/>
              <a:t> </a:t>
            </a:r>
            <a:r>
              <a:rPr lang="it-IT" dirty="0" err="1"/>
              <a:t>caused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company,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, </a:t>
            </a:r>
            <a:r>
              <a:rPr lang="it-IT" dirty="0" err="1"/>
              <a:t>to</a:t>
            </a:r>
            <a:r>
              <a:rPr lang="it-IT" dirty="0"/>
              <a:t> the company’s </a:t>
            </a:r>
            <a:r>
              <a:rPr lang="it-IT" dirty="0" err="1"/>
              <a:t>creditors</a:t>
            </a:r>
            <a:r>
              <a:rPr lang="it-IT" dirty="0"/>
              <a:t> and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third</a:t>
            </a:r>
            <a:r>
              <a:rPr lang="it-IT" dirty="0"/>
              <a:t> </a:t>
            </a:r>
            <a:r>
              <a:rPr lang="it-IT" dirty="0" err="1"/>
              <a:t>parties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4283968" y="2924944"/>
            <a:ext cx="432048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EE54EE-4466-47B1-8444-FE3CBD966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Art. 2486 - Poteri degli amministratori (testo riformato dal D.LGS. N. 14 DEL 2019)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32C9E308-8995-4B16-B1BA-A271B63C9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3300" dirty="0"/>
              <a:t>[I]. Al verificarsi di una causa di scioglimento e fino al momento della consegna di cui all'articolo 2487-bis, gli amministratori conservano il potere di gestire la società, ai soli fini della conservazione dell'integrità e del valore del patrimonio sociale.</a:t>
            </a:r>
          </a:p>
          <a:p>
            <a:pPr marL="0" indent="0" algn="just">
              <a:buNone/>
            </a:pPr>
            <a:r>
              <a:rPr lang="it-IT" sz="3300" dirty="0"/>
              <a:t>[II]. Gli amministratori sono personalmente e solidalmente responsabili dei danni arrecati alla società, ai soci, ai creditori sociali ed ai terzi, per atti od omissioni compiuti in violazione del precedente comma.</a:t>
            </a:r>
          </a:p>
          <a:p>
            <a:pPr marL="0" indent="0" algn="just">
              <a:buNone/>
            </a:pPr>
            <a:r>
              <a:rPr lang="it-IT" sz="3300"/>
              <a:t>[</a:t>
            </a:r>
            <a:r>
              <a:rPr lang="it-IT" sz="3300" dirty="0"/>
              <a:t>III]. </a:t>
            </a:r>
            <a:r>
              <a:rPr lang="it-IT" sz="3300" b="1" dirty="0"/>
              <a:t>Quando </a:t>
            </a:r>
            <a:r>
              <a:rPr lang="it-IT" sz="3300" b="1" dirty="0" err="1"/>
              <a:t>e'</a:t>
            </a:r>
            <a:r>
              <a:rPr lang="it-IT" sz="3300" b="1" dirty="0"/>
              <a:t> accertata la responsabilità degli amministratori a norma del presente articolo, e salva la prova di un diverso ammontare, il danno risarcibile si presume pari alla differenza tra il patrimonio netto alla data in cui l'amministratore </a:t>
            </a:r>
            <a:r>
              <a:rPr lang="it-IT" sz="3300" b="1" dirty="0" err="1"/>
              <a:t>e'</a:t>
            </a:r>
            <a:r>
              <a:rPr lang="it-IT" sz="3300" b="1" dirty="0"/>
              <a:t> cessato dalla carica o, in caso di apertura di una procedura concorsuale, alla data di apertura di tale procedura e il patrimonio netto determinato alla data in cui si </a:t>
            </a:r>
            <a:r>
              <a:rPr lang="it-IT" sz="3300" b="1" dirty="0" err="1"/>
              <a:t>e'</a:t>
            </a:r>
            <a:r>
              <a:rPr lang="it-IT" sz="3300" b="1" dirty="0"/>
              <a:t> verificata una causa di scioglimento di cui all'articolo 2484, detratti i costi sostenuti e da sostenere, secondo un criterio di normalità, dopo il verificarsi della causa di scioglimento e fino al compimento della liquidazione. Se </a:t>
            </a:r>
            <a:r>
              <a:rPr lang="it-IT" sz="3300" b="1" dirty="0" err="1"/>
              <a:t>e'</a:t>
            </a:r>
            <a:r>
              <a:rPr lang="it-IT" sz="3300" b="1" dirty="0"/>
              <a:t> stata aperta una procedura concorsuale e mancano le scritture contabili o se a causa </a:t>
            </a:r>
            <a:r>
              <a:rPr lang="it-IT" sz="3300" b="1" dirty="0" err="1"/>
              <a:t>dell'irregolarita'</a:t>
            </a:r>
            <a:r>
              <a:rPr lang="it-IT" sz="3300" b="1" dirty="0"/>
              <a:t> delle stesse o per altre ragioni i netti patrimoniali non possono essere determinati, il danno </a:t>
            </a:r>
            <a:r>
              <a:rPr lang="it-IT" sz="3300" b="1" dirty="0" err="1"/>
              <a:t>e'</a:t>
            </a:r>
            <a:r>
              <a:rPr lang="it-IT" sz="3300" b="1" dirty="0"/>
              <a:t> liquidato in misura pari alla differenza tra attivo e passivo accertati nella procedura</a:t>
            </a:r>
          </a:p>
          <a:p>
            <a:endParaRPr lang="it-IT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BD290E0-F310-4D5C-A97A-30A0CEB9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5622CED-95F9-4C2D-8591-2E4734FE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456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Shareholders</a:t>
            </a:r>
            <a:r>
              <a:rPr lang="it-IT" dirty="0"/>
              <a:t>’/</a:t>
            </a:r>
            <a:r>
              <a:rPr lang="it-IT" dirty="0" err="1"/>
              <a:t>quotaholders</a:t>
            </a:r>
            <a:r>
              <a:rPr lang="it-IT" dirty="0"/>
              <a:t>’ meeting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3600" dirty="0" err="1"/>
              <a:t>Must</a:t>
            </a:r>
            <a:r>
              <a:rPr lang="it-IT" sz="3600" dirty="0"/>
              <a:t> </a:t>
            </a:r>
            <a:r>
              <a:rPr lang="it-IT" sz="3600" dirty="0" err="1"/>
              <a:t>resolve</a:t>
            </a:r>
            <a:r>
              <a:rPr lang="it-IT" sz="3600" dirty="0"/>
              <a:t> </a:t>
            </a:r>
            <a:r>
              <a:rPr lang="it-IT" sz="3600" dirty="0" err="1"/>
              <a:t>upon</a:t>
            </a:r>
            <a:r>
              <a:rPr lang="it-IT" sz="3600" dirty="0"/>
              <a:t>:</a:t>
            </a:r>
          </a:p>
          <a:p>
            <a:pPr lvl="1"/>
            <a:r>
              <a:rPr lang="it-IT" sz="3200" dirty="0" err="1"/>
              <a:t>Number</a:t>
            </a:r>
            <a:r>
              <a:rPr lang="it-IT" sz="3200" dirty="0"/>
              <a:t> </a:t>
            </a:r>
            <a:r>
              <a:rPr lang="it-IT" sz="3200" dirty="0" err="1"/>
              <a:t>of</a:t>
            </a:r>
            <a:r>
              <a:rPr lang="it-IT" sz="3200" dirty="0"/>
              <a:t> the </a:t>
            </a:r>
            <a:r>
              <a:rPr lang="it-IT" sz="3200" dirty="0" err="1"/>
              <a:t>liquidator</a:t>
            </a:r>
            <a:r>
              <a:rPr lang="it-IT" sz="3200" dirty="0"/>
              <a:t>(s)/</a:t>
            </a:r>
            <a:r>
              <a:rPr lang="it-IT" sz="3200" dirty="0" err="1"/>
              <a:t>functioning</a:t>
            </a:r>
            <a:r>
              <a:rPr lang="it-IT" sz="3200" dirty="0"/>
              <a:t> </a:t>
            </a:r>
            <a:r>
              <a:rPr lang="it-IT" sz="3200" dirty="0" err="1"/>
              <a:t>rules</a:t>
            </a:r>
            <a:endParaRPr lang="it-IT" sz="3200" dirty="0"/>
          </a:p>
          <a:p>
            <a:pPr lvl="1"/>
            <a:r>
              <a:rPr lang="it-IT" sz="3200" dirty="0" err="1"/>
              <a:t>Appointment</a:t>
            </a:r>
            <a:r>
              <a:rPr lang="it-IT" sz="3200" dirty="0"/>
              <a:t> </a:t>
            </a:r>
            <a:r>
              <a:rPr lang="it-IT" sz="3200" dirty="0" err="1"/>
              <a:t>of</a:t>
            </a:r>
            <a:r>
              <a:rPr lang="it-IT" sz="3200" dirty="0"/>
              <a:t> the </a:t>
            </a:r>
            <a:r>
              <a:rPr lang="it-IT" sz="3200" dirty="0" err="1"/>
              <a:t>liquidator</a:t>
            </a:r>
            <a:r>
              <a:rPr lang="it-IT" sz="3200" dirty="0"/>
              <a:t>(s)</a:t>
            </a:r>
          </a:p>
          <a:p>
            <a:pPr lvl="1"/>
            <a:r>
              <a:rPr lang="it-IT" sz="3200" dirty="0" err="1"/>
              <a:t>Rules</a:t>
            </a:r>
            <a:r>
              <a:rPr lang="it-IT" sz="3200" dirty="0"/>
              <a:t> </a:t>
            </a:r>
            <a:r>
              <a:rPr lang="it-IT" sz="3200" dirty="0" err="1"/>
              <a:t>for</a:t>
            </a:r>
            <a:r>
              <a:rPr lang="it-IT" sz="3200" dirty="0"/>
              <a:t> the </a:t>
            </a:r>
            <a:r>
              <a:rPr lang="it-IT" sz="3200" dirty="0" err="1"/>
              <a:t>functioning</a:t>
            </a:r>
            <a:r>
              <a:rPr lang="it-IT" sz="3200" dirty="0"/>
              <a:t> </a:t>
            </a:r>
            <a:r>
              <a:rPr lang="it-IT" sz="3200" dirty="0" err="1"/>
              <a:t>of</a:t>
            </a:r>
            <a:r>
              <a:rPr lang="it-IT" sz="3200" dirty="0"/>
              <a:t> the </a:t>
            </a:r>
            <a:r>
              <a:rPr lang="it-IT" sz="3200" dirty="0" err="1"/>
              <a:t>liquidators</a:t>
            </a:r>
            <a:r>
              <a:rPr lang="it-IT" sz="3200" dirty="0"/>
              <a:t>’ body</a:t>
            </a:r>
          </a:p>
          <a:p>
            <a:pPr lvl="1"/>
            <a:r>
              <a:rPr lang="it-IT" sz="3200" dirty="0" err="1"/>
              <a:t>Liquidator</a:t>
            </a:r>
            <a:r>
              <a:rPr lang="it-IT" sz="3200" dirty="0"/>
              <a:t>(s) </a:t>
            </a:r>
            <a:r>
              <a:rPr lang="it-IT" sz="3200" dirty="0" err="1"/>
              <a:t>who</a:t>
            </a:r>
            <a:r>
              <a:rPr lang="it-IT" sz="3200" dirty="0"/>
              <a:t> </a:t>
            </a:r>
            <a:r>
              <a:rPr lang="it-IT" sz="3200" dirty="0" err="1"/>
              <a:t>represent</a:t>
            </a:r>
            <a:r>
              <a:rPr lang="it-IT" sz="3200" dirty="0"/>
              <a:t> the company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13</a:t>
            </a:fld>
            <a:endParaRPr lang="it-IT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Shareholders</a:t>
            </a:r>
            <a:r>
              <a:rPr lang="it-IT" dirty="0"/>
              <a:t>’/</a:t>
            </a:r>
            <a:r>
              <a:rPr lang="it-IT" dirty="0" err="1"/>
              <a:t>quotaholders</a:t>
            </a:r>
            <a:r>
              <a:rPr lang="it-IT" dirty="0"/>
              <a:t>’ meeting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it-IT" sz="2800" dirty="0"/>
          </a:p>
          <a:p>
            <a:pPr lvl="1"/>
            <a:r>
              <a:rPr lang="it-IT" sz="2800" dirty="0" err="1"/>
              <a:t>Criteria</a:t>
            </a:r>
            <a:r>
              <a:rPr lang="it-IT" sz="2800" dirty="0"/>
              <a:t> </a:t>
            </a:r>
            <a:r>
              <a:rPr lang="it-IT" sz="2800" dirty="0" err="1"/>
              <a:t>for</a:t>
            </a:r>
            <a:r>
              <a:rPr lang="it-IT" sz="2800" dirty="0"/>
              <a:t> the </a:t>
            </a:r>
            <a:r>
              <a:rPr lang="it-IT" sz="2800" dirty="0" err="1"/>
              <a:t>liquidation</a:t>
            </a:r>
            <a:r>
              <a:rPr lang="it-IT" sz="2800" dirty="0"/>
              <a:t>, in </a:t>
            </a:r>
            <a:r>
              <a:rPr lang="it-IT" sz="2800" dirty="0" err="1"/>
              <a:t>particular</a:t>
            </a:r>
            <a:endParaRPr lang="it-IT" sz="2800" dirty="0"/>
          </a:p>
          <a:p>
            <a:pPr lvl="2"/>
            <a:r>
              <a:rPr lang="it-IT" sz="2800" dirty="0" err="1"/>
              <a:t>Powers</a:t>
            </a:r>
            <a:r>
              <a:rPr lang="it-IT" sz="2800" dirty="0"/>
              <a:t> </a:t>
            </a:r>
            <a:r>
              <a:rPr lang="it-IT" sz="2800" dirty="0" err="1"/>
              <a:t>of</a:t>
            </a:r>
            <a:r>
              <a:rPr lang="it-IT" sz="2800" dirty="0"/>
              <a:t> </a:t>
            </a:r>
            <a:r>
              <a:rPr lang="it-IT" sz="2800" dirty="0" err="1"/>
              <a:t>liquidator</a:t>
            </a:r>
            <a:r>
              <a:rPr lang="it-IT" sz="2800" dirty="0"/>
              <a:t>(s) </a:t>
            </a:r>
            <a:r>
              <a:rPr lang="it-IT" sz="2800" dirty="0" err="1"/>
              <a:t>regarding</a:t>
            </a:r>
            <a:endParaRPr lang="it-IT" sz="2800" dirty="0"/>
          </a:p>
          <a:p>
            <a:pPr lvl="3"/>
            <a:r>
              <a:rPr lang="it-IT" sz="2400" dirty="0"/>
              <a:t>Sale </a:t>
            </a:r>
            <a:r>
              <a:rPr lang="it-IT" sz="2400" dirty="0" err="1"/>
              <a:t>of</a:t>
            </a:r>
            <a:r>
              <a:rPr lang="it-IT" sz="2400" dirty="0"/>
              <a:t> company’s </a:t>
            </a:r>
            <a:r>
              <a:rPr lang="it-IT" sz="2400" dirty="0" err="1"/>
              <a:t>going</a:t>
            </a:r>
            <a:r>
              <a:rPr lang="it-IT" sz="2400" dirty="0"/>
              <a:t> </a:t>
            </a:r>
            <a:r>
              <a:rPr lang="it-IT" sz="2400" dirty="0" err="1"/>
              <a:t>concern</a:t>
            </a:r>
            <a:endParaRPr lang="it-IT" sz="2400" dirty="0"/>
          </a:p>
          <a:p>
            <a:pPr lvl="3"/>
            <a:r>
              <a:rPr lang="it-IT" sz="2400" dirty="0" err="1"/>
              <a:t>Relevant</a:t>
            </a:r>
            <a:r>
              <a:rPr lang="it-IT" sz="2400" dirty="0"/>
              <a:t> </a:t>
            </a:r>
            <a:r>
              <a:rPr lang="it-IT" sz="2400" dirty="0" err="1"/>
              <a:t>branches</a:t>
            </a:r>
            <a:endParaRPr lang="it-IT" sz="2400" dirty="0"/>
          </a:p>
          <a:p>
            <a:pPr lvl="3"/>
            <a:r>
              <a:rPr lang="it-IT" sz="2400" dirty="0"/>
              <a:t>Single </a:t>
            </a:r>
            <a:r>
              <a:rPr lang="it-IT" sz="2400" dirty="0" err="1"/>
              <a:t>assets</a:t>
            </a:r>
            <a:r>
              <a:rPr lang="it-IT" sz="2400" dirty="0"/>
              <a:t>/</a:t>
            </a:r>
            <a:r>
              <a:rPr lang="it-IT" sz="2400" dirty="0" err="1"/>
              <a:t>rights</a:t>
            </a:r>
            <a:r>
              <a:rPr lang="it-IT" sz="2400" dirty="0"/>
              <a:t>/</a:t>
            </a:r>
            <a:r>
              <a:rPr lang="it-IT" sz="2400" dirty="0" err="1"/>
              <a:t>blocks</a:t>
            </a:r>
            <a:endParaRPr lang="it-IT" sz="2400" dirty="0"/>
          </a:p>
          <a:p>
            <a:pPr lvl="3"/>
            <a:r>
              <a:rPr lang="it-IT" sz="2400" dirty="0" err="1"/>
              <a:t>Measures</a:t>
            </a:r>
            <a:r>
              <a:rPr lang="it-IT" sz="2400" dirty="0"/>
              <a:t> </a:t>
            </a:r>
            <a:r>
              <a:rPr lang="it-IT" sz="2400" dirty="0" err="1"/>
              <a:t>for</a:t>
            </a:r>
            <a:r>
              <a:rPr lang="it-IT" sz="2400" dirty="0"/>
              <a:t> </a:t>
            </a:r>
            <a:r>
              <a:rPr lang="it-IT" sz="2400" dirty="0" err="1"/>
              <a:t>conservation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the </a:t>
            </a:r>
            <a:r>
              <a:rPr lang="it-IT" sz="2400" dirty="0" err="1"/>
              <a:t>value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achieve</a:t>
            </a:r>
            <a:r>
              <a:rPr lang="it-IT" sz="2400" dirty="0"/>
              <a:t> </a:t>
            </a:r>
            <a:r>
              <a:rPr lang="it-IT" sz="2400" dirty="0" err="1"/>
              <a:t>its</a:t>
            </a:r>
            <a:r>
              <a:rPr lang="it-IT" sz="2400" dirty="0"/>
              <a:t> best </a:t>
            </a:r>
            <a:r>
              <a:rPr lang="it-IT" sz="2400" dirty="0" err="1"/>
              <a:t>liquidation</a:t>
            </a:r>
            <a:endParaRPr lang="it-IT" sz="2400" dirty="0"/>
          </a:p>
          <a:p>
            <a:endParaRPr lang="it-IT" dirty="0"/>
          </a:p>
          <a:p>
            <a:r>
              <a:rPr lang="it-IT" dirty="0" err="1"/>
              <a:t>temporary</a:t>
            </a:r>
            <a:r>
              <a:rPr lang="it-IT" dirty="0"/>
              <a:t> </a:t>
            </a:r>
            <a:r>
              <a:rPr lang="it-IT" dirty="0" err="1"/>
              <a:t>carrying-on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business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14</a:t>
            </a:fld>
            <a:endParaRPr lang="it-IT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After</a:t>
            </a:r>
            <a:r>
              <a:rPr lang="it-IT" dirty="0"/>
              <a:t> the </a:t>
            </a:r>
            <a:r>
              <a:rPr lang="it-IT" dirty="0" err="1"/>
              <a:t>appointment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liquidators</a:t>
            </a:r>
            <a:r>
              <a:rPr lang="it-IT" dirty="0"/>
              <a:t>..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Appointment</a:t>
            </a:r>
            <a:r>
              <a:rPr lang="it-IT" dirty="0"/>
              <a:t> and </a:t>
            </a:r>
            <a:r>
              <a:rPr lang="it-IT" dirty="0" err="1"/>
              <a:t>powers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entered</a:t>
            </a:r>
            <a:r>
              <a:rPr lang="it-IT" dirty="0"/>
              <a:t> in the Business </a:t>
            </a:r>
            <a:r>
              <a:rPr lang="it-IT" dirty="0" err="1"/>
              <a:t>Register</a:t>
            </a:r>
            <a:endParaRPr lang="it-IT" dirty="0"/>
          </a:p>
          <a:p>
            <a:r>
              <a:rPr lang="it-IT" dirty="0"/>
              <a:t>In the corporate </a:t>
            </a:r>
            <a:r>
              <a:rPr lang="it-IT" dirty="0" err="1"/>
              <a:t>name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added</a:t>
            </a:r>
            <a:r>
              <a:rPr lang="it-IT" dirty="0"/>
              <a:t> “in liquidazione”</a:t>
            </a:r>
          </a:p>
          <a:p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directors</a:t>
            </a:r>
            <a:r>
              <a:rPr lang="it-IT" dirty="0"/>
              <a:t> </a:t>
            </a:r>
            <a:r>
              <a:rPr lang="it-IT" dirty="0" err="1"/>
              <a:t>cease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office and</a:t>
            </a:r>
          </a:p>
          <a:p>
            <a:pPr lvl="1"/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deliver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liquidators</a:t>
            </a:r>
            <a:endParaRPr lang="it-IT" dirty="0"/>
          </a:p>
          <a:p>
            <a:pPr lvl="2"/>
            <a:r>
              <a:rPr lang="it-IT" dirty="0"/>
              <a:t>Corporate </a:t>
            </a:r>
            <a:r>
              <a:rPr lang="it-IT" dirty="0" err="1"/>
              <a:t>books</a:t>
            </a:r>
            <a:endParaRPr lang="it-IT" dirty="0"/>
          </a:p>
          <a:p>
            <a:pPr lvl="2"/>
            <a:r>
              <a:rPr lang="it-IT" dirty="0"/>
              <a:t>Report on the </a:t>
            </a:r>
            <a:r>
              <a:rPr lang="it-IT" dirty="0" err="1"/>
              <a:t>accounts</a:t>
            </a:r>
            <a:r>
              <a:rPr lang="it-IT" dirty="0"/>
              <a:t> </a:t>
            </a:r>
          </a:p>
          <a:p>
            <a:pPr lvl="2"/>
            <a:r>
              <a:rPr lang="it-IT" dirty="0"/>
              <a:t>Report on the management in the </a:t>
            </a:r>
            <a:r>
              <a:rPr lang="it-IT" dirty="0" err="1"/>
              <a:t>period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the last </a:t>
            </a:r>
            <a:r>
              <a:rPr lang="it-IT" dirty="0" err="1"/>
              <a:t>approval</a:t>
            </a:r>
            <a:r>
              <a:rPr lang="it-IT" dirty="0"/>
              <a:t> </a:t>
            </a:r>
            <a:r>
              <a:rPr lang="it-IT" dirty="0" err="1"/>
              <a:t>if</a:t>
            </a:r>
            <a:r>
              <a:rPr lang="it-IT" dirty="0"/>
              <a:t> the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statements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15</a:t>
            </a:fld>
            <a:endParaRPr 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Liquidators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POWERS AND DUTIES</a:t>
            </a:r>
          </a:p>
          <a:p>
            <a:r>
              <a:rPr lang="it-IT" dirty="0" err="1"/>
              <a:t>Carry</a:t>
            </a:r>
            <a:r>
              <a:rPr lang="it-IT" dirty="0"/>
              <a:t> out </a:t>
            </a:r>
            <a:r>
              <a:rPr lang="it-IT" dirty="0" err="1"/>
              <a:t>all</a:t>
            </a:r>
            <a:r>
              <a:rPr lang="it-IT" dirty="0"/>
              <a:t> the </a:t>
            </a:r>
            <a:r>
              <a:rPr lang="it-IT" dirty="0" err="1"/>
              <a:t>actions</a:t>
            </a:r>
            <a:r>
              <a:rPr lang="it-IT" dirty="0"/>
              <a:t> </a:t>
            </a:r>
            <a:r>
              <a:rPr lang="it-IT" dirty="0" err="1"/>
              <a:t>useful</a:t>
            </a:r>
            <a:r>
              <a:rPr lang="it-IT" dirty="0"/>
              <a:t>/appropriate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liquidation</a:t>
            </a:r>
            <a:endParaRPr lang="it-IT" dirty="0"/>
          </a:p>
          <a:p>
            <a:pPr lvl="1"/>
            <a:r>
              <a:rPr lang="it-IT" dirty="0" err="1"/>
              <a:t>Examples</a:t>
            </a:r>
            <a:br>
              <a:rPr lang="it-IT" dirty="0"/>
            </a:br>
            <a:endParaRPr lang="it-IT" dirty="0"/>
          </a:p>
          <a:p>
            <a:pPr lvl="2"/>
            <a:r>
              <a:rPr lang="it-IT" dirty="0"/>
              <a:t>Sell the </a:t>
            </a:r>
            <a:r>
              <a:rPr lang="it-IT" dirty="0" err="1"/>
              <a:t>premises</a:t>
            </a:r>
            <a:endParaRPr lang="it-IT" dirty="0"/>
          </a:p>
          <a:p>
            <a:pPr lvl="2"/>
            <a:r>
              <a:rPr lang="it-IT" dirty="0"/>
              <a:t>Sell </a:t>
            </a:r>
            <a:r>
              <a:rPr lang="it-IT" dirty="0" err="1"/>
              <a:t>intellectual</a:t>
            </a:r>
            <a:r>
              <a:rPr lang="it-IT" dirty="0"/>
              <a:t> </a:t>
            </a:r>
            <a:r>
              <a:rPr lang="it-IT" dirty="0" err="1"/>
              <a:t>property</a:t>
            </a:r>
            <a:r>
              <a:rPr lang="it-IT" dirty="0"/>
              <a:t> </a:t>
            </a:r>
            <a:r>
              <a:rPr lang="it-IT" dirty="0" err="1"/>
              <a:t>rights</a:t>
            </a:r>
            <a:endParaRPr lang="it-IT" dirty="0"/>
          </a:p>
          <a:p>
            <a:pPr lvl="2"/>
            <a:r>
              <a:rPr lang="it-IT" dirty="0"/>
              <a:t>Sell </a:t>
            </a:r>
            <a:r>
              <a:rPr lang="it-IT" dirty="0" err="1"/>
              <a:t>movable</a:t>
            </a:r>
            <a:r>
              <a:rPr lang="it-IT" dirty="0"/>
              <a:t> </a:t>
            </a:r>
            <a:r>
              <a:rPr lang="it-IT" dirty="0" err="1"/>
              <a:t>goods</a:t>
            </a:r>
            <a:endParaRPr lang="it-IT" dirty="0"/>
          </a:p>
          <a:p>
            <a:pPr lvl="2"/>
            <a:r>
              <a:rPr lang="it-IT" dirty="0"/>
              <a:t>…</a:t>
            </a:r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16</a:t>
            </a:fld>
            <a:endParaRPr 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Liquidators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Prepare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statements</a:t>
            </a:r>
            <a:r>
              <a:rPr lang="it-IT" dirty="0"/>
              <a:t> and </a:t>
            </a:r>
            <a:r>
              <a:rPr lang="it-IT" dirty="0" err="1"/>
              <a:t>submit</a:t>
            </a:r>
            <a:r>
              <a:rPr lang="it-IT" dirty="0"/>
              <a:t>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’ meeting</a:t>
            </a:r>
          </a:p>
          <a:p>
            <a:r>
              <a:rPr lang="it-IT" dirty="0" err="1"/>
              <a:t>If</a:t>
            </a:r>
            <a:r>
              <a:rPr lang="it-IT" dirty="0"/>
              <a:t> the </a:t>
            </a:r>
            <a:r>
              <a:rPr lang="it-IT" dirty="0" err="1"/>
              <a:t>available</a:t>
            </a:r>
            <a:r>
              <a:rPr lang="it-IT" dirty="0"/>
              <a:t> </a:t>
            </a:r>
            <a:r>
              <a:rPr lang="it-IT" dirty="0" err="1"/>
              <a:t>founds</a:t>
            </a:r>
            <a:r>
              <a:rPr lang="it-IT" dirty="0"/>
              <a:t> are </a:t>
            </a:r>
            <a:r>
              <a:rPr lang="it-IT" dirty="0" err="1"/>
              <a:t>insufficient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payment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corporate </a:t>
            </a:r>
            <a:r>
              <a:rPr lang="it-IT" dirty="0" err="1"/>
              <a:t>debts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can </a:t>
            </a:r>
            <a:r>
              <a:rPr lang="it-IT" dirty="0" err="1"/>
              <a:t>ask</a:t>
            </a:r>
            <a:r>
              <a:rPr lang="it-IT" dirty="0"/>
              <a:t> </a:t>
            </a:r>
            <a:r>
              <a:rPr lang="it-IT" dirty="0" err="1"/>
              <a:t>proportionally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 </a:t>
            </a:r>
            <a:r>
              <a:rPr lang="it-IT" dirty="0" err="1"/>
              <a:t>payments</a:t>
            </a:r>
            <a:r>
              <a:rPr lang="it-IT" dirty="0"/>
              <a:t> </a:t>
            </a:r>
            <a:r>
              <a:rPr lang="it-IT" dirty="0" err="1"/>
              <a:t>outstanding</a:t>
            </a:r>
            <a:endParaRPr lang="it-IT" dirty="0"/>
          </a:p>
          <a:p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statements</a:t>
            </a:r>
            <a:endParaRPr lang="it-IT" dirty="0"/>
          </a:p>
          <a:p>
            <a:r>
              <a:rPr lang="it-IT" dirty="0"/>
              <a:t>ASK THE CANCELLATION OF THE COMPANY FROM THE BUSINESS REGISTER</a:t>
            </a:r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17</a:t>
            </a:fld>
            <a:endParaRPr lang="it-IT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Liquidators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statements</a:t>
            </a:r>
            <a:endParaRPr lang="it-IT" dirty="0"/>
          </a:p>
          <a:p>
            <a:endParaRPr lang="it-IT" dirty="0"/>
          </a:p>
          <a:p>
            <a:pPr lvl="1"/>
            <a:r>
              <a:rPr lang="it-IT" dirty="0" err="1"/>
              <a:t>Approval</a:t>
            </a:r>
            <a:endParaRPr lang="it-IT" dirty="0"/>
          </a:p>
          <a:p>
            <a:pPr lvl="1"/>
            <a:endParaRPr lang="it-IT" dirty="0"/>
          </a:p>
          <a:p>
            <a:pPr lvl="2"/>
            <a:r>
              <a:rPr lang="it-IT" dirty="0" err="1"/>
              <a:t>Every</a:t>
            </a:r>
            <a:r>
              <a:rPr lang="it-IT" dirty="0"/>
              <a:t> </a:t>
            </a:r>
            <a:r>
              <a:rPr lang="it-IT" dirty="0" err="1"/>
              <a:t>shareholder</a:t>
            </a:r>
            <a:r>
              <a:rPr lang="it-IT" dirty="0"/>
              <a:t>/</a:t>
            </a:r>
            <a:r>
              <a:rPr lang="it-IT" dirty="0" err="1"/>
              <a:t>quotaholder</a:t>
            </a:r>
            <a:endParaRPr lang="it-IT" dirty="0"/>
          </a:p>
          <a:p>
            <a:pPr lvl="2"/>
            <a:endParaRPr lang="it-IT" dirty="0"/>
          </a:p>
          <a:p>
            <a:pPr lvl="2"/>
            <a:r>
              <a:rPr lang="it-IT" dirty="0" err="1"/>
              <a:t>Tacit</a:t>
            </a:r>
            <a:r>
              <a:rPr lang="it-IT" dirty="0"/>
              <a:t> </a:t>
            </a:r>
            <a:r>
              <a:rPr lang="it-IT" dirty="0" err="1"/>
              <a:t>approval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18</a:t>
            </a:fld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Liquidators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/>
              <a:t>LIABILITY</a:t>
            </a:r>
          </a:p>
          <a:p>
            <a:pPr>
              <a:buNone/>
            </a:pPr>
            <a:endParaRPr lang="it-IT" dirty="0"/>
          </a:p>
          <a:p>
            <a:r>
              <a:rPr lang="it-IT" dirty="0" err="1"/>
              <a:t>Professionalism</a:t>
            </a:r>
            <a:r>
              <a:rPr lang="it-IT" dirty="0"/>
              <a:t> and </a:t>
            </a:r>
            <a:r>
              <a:rPr lang="it-IT" dirty="0" err="1"/>
              <a:t>diligence</a:t>
            </a:r>
            <a:r>
              <a:rPr lang="it-IT" dirty="0"/>
              <a:t> </a:t>
            </a:r>
            <a:r>
              <a:rPr lang="it-IT" dirty="0" err="1"/>
              <a:t>required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the nature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office</a:t>
            </a:r>
          </a:p>
          <a:p>
            <a:endParaRPr lang="it-IT" dirty="0"/>
          </a:p>
          <a:p>
            <a:r>
              <a:rPr lang="it-IT" dirty="0" err="1"/>
              <a:t>Rules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directors</a:t>
            </a:r>
            <a:r>
              <a:rPr lang="it-IT" dirty="0"/>
              <a:t>’ </a:t>
            </a:r>
            <a:r>
              <a:rPr lang="it-IT" dirty="0" err="1"/>
              <a:t>liability</a:t>
            </a:r>
            <a:endParaRPr lang="it-IT" dirty="0"/>
          </a:p>
          <a:p>
            <a:pPr>
              <a:buNone/>
            </a:pP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19</a:t>
            </a:fld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</p:spTree>
    <p:extLst>
      <p:ext uri="{BB962C8B-B14F-4D97-AF65-F5344CB8AC3E}">
        <p14:creationId xmlns:p14="http://schemas.microsoft.com/office/powerpoint/2010/main" val="381723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CANCELLATION OF THE COMPANY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323528" y="1219200"/>
            <a:ext cx="8363272" cy="3217912"/>
          </a:xfrm>
        </p:spPr>
        <p:txBody>
          <a:bodyPr/>
          <a:lstStyle/>
          <a:p>
            <a:r>
              <a:rPr lang="it-IT" dirty="0"/>
              <a:t>2495 C.C. once the </a:t>
            </a:r>
            <a:r>
              <a:rPr lang="it-IT" dirty="0" err="1"/>
              <a:t>final</a:t>
            </a:r>
            <a:r>
              <a:rPr lang="it-IT" dirty="0"/>
              <a:t> </a:t>
            </a:r>
            <a:r>
              <a:rPr lang="it-IT" dirty="0" err="1"/>
              <a:t>liquidation</a:t>
            </a:r>
            <a:r>
              <a:rPr lang="it-IT" dirty="0"/>
              <a:t>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statements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approved</a:t>
            </a:r>
            <a:r>
              <a:rPr lang="it-IT" dirty="0"/>
              <a:t> (</a:t>
            </a:r>
            <a:r>
              <a:rPr lang="it-IT" dirty="0" err="1"/>
              <a:t>even</a:t>
            </a:r>
            <a:r>
              <a:rPr lang="it-IT" dirty="0"/>
              <a:t> </a:t>
            </a:r>
            <a:r>
              <a:rPr lang="it-IT" dirty="0" err="1"/>
              <a:t>tacit</a:t>
            </a:r>
            <a:r>
              <a:rPr lang="it-IT" dirty="0"/>
              <a:t>)</a:t>
            </a:r>
          </a:p>
          <a:p>
            <a:pPr algn="ctr">
              <a:buNone/>
            </a:pPr>
            <a:r>
              <a:rPr lang="it-IT" dirty="0"/>
              <a:t>After the </a:t>
            </a:r>
            <a:r>
              <a:rPr lang="it-IT" dirty="0" err="1"/>
              <a:t>cancellation</a:t>
            </a:r>
            <a:endParaRPr lang="it-IT" dirty="0"/>
          </a:p>
          <a:p>
            <a:endParaRPr lang="it-IT" dirty="0"/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/>
              <a:t>The </a:t>
            </a:r>
            <a:r>
              <a:rPr lang="it-IT" dirty="0" err="1"/>
              <a:t>creditors</a:t>
            </a:r>
            <a:r>
              <a:rPr lang="it-IT" dirty="0"/>
              <a:t> of the company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paid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ask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4211960" y="2420888"/>
            <a:ext cx="462880" cy="409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>
            <a:off x="2267744" y="3933056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/>
          <p:cNvSpPr/>
          <p:nvPr/>
        </p:nvSpPr>
        <p:spPr>
          <a:xfrm>
            <a:off x="7020272" y="3861048"/>
            <a:ext cx="288032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611560" y="4581128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/>
              <a:t>to</a:t>
            </a:r>
            <a:r>
              <a:rPr lang="it-IT" sz="2400" dirty="0"/>
              <a:t> the </a:t>
            </a:r>
            <a:r>
              <a:rPr lang="it-IT" sz="2400" u="sng" dirty="0" err="1"/>
              <a:t>shareholders</a:t>
            </a:r>
            <a:r>
              <a:rPr lang="it-IT" sz="2400" u="sng" dirty="0"/>
              <a:t> </a:t>
            </a:r>
            <a:r>
              <a:rPr lang="it-IT" sz="2400" dirty="0"/>
              <a:t>up </a:t>
            </a:r>
            <a:r>
              <a:rPr lang="it-IT" sz="2400" dirty="0" err="1"/>
              <a:t>to</a:t>
            </a:r>
            <a:r>
              <a:rPr lang="it-IT" sz="2400" dirty="0"/>
              <a:t> the sum </a:t>
            </a:r>
            <a:r>
              <a:rPr lang="it-IT" sz="2400" dirty="0" err="1"/>
              <a:t>received</a:t>
            </a:r>
            <a:r>
              <a:rPr lang="it-IT" sz="2400" dirty="0"/>
              <a:t> </a:t>
            </a:r>
            <a:r>
              <a:rPr lang="it-IT" sz="2400" dirty="0" err="1"/>
              <a:t>after</a:t>
            </a:r>
            <a:r>
              <a:rPr lang="it-IT" sz="2400" dirty="0"/>
              <a:t> the </a:t>
            </a:r>
            <a:r>
              <a:rPr lang="it-IT" sz="2400" dirty="0" err="1"/>
              <a:t>liquidation</a:t>
            </a:r>
            <a:endParaRPr lang="it-IT" sz="2400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148064" y="4581128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err="1"/>
              <a:t>to</a:t>
            </a:r>
            <a:r>
              <a:rPr lang="it-IT" sz="2400" dirty="0"/>
              <a:t> the </a:t>
            </a:r>
            <a:r>
              <a:rPr lang="it-IT" sz="2400" u="sng" dirty="0" err="1"/>
              <a:t>liquidators</a:t>
            </a:r>
            <a:r>
              <a:rPr lang="it-IT" sz="2400" dirty="0"/>
              <a:t> </a:t>
            </a:r>
            <a:r>
              <a:rPr lang="it-IT" sz="2400" dirty="0" err="1"/>
              <a:t>if</a:t>
            </a:r>
            <a:r>
              <a:rPr lang="it-IT" sz="2400" dirty="0"/>
              <a:t> the </a:t>
            </a:r>
            <a:r>
              <a:rPr lang="it-IT" sz="2400" dirty="0" err="1"/>
              <a:t>reason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payment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due </a:t>
            </a:r>
            <a:r>
              <a:rPr lang="it-IT" sz="2400" dirty="0" err="1"/>
              <a:t>to</a:t>
            </a:r>
            <a:r>
              <a:rPr lang="it-IT" sz="2400" dirty="0"/>
              <a:t> the </a:t>
            </a:r>
            <a:r>
              <a:rPr lang="it-IT" sz="2400" dirty="0" err="1"/>
              <a:t>liquidators</a:t>
            </a:r>
            <a:r>
              <a:rPr lang="it-IT" sz="2400" dirty="0"/>
              <a:t>’ fault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REVOCATION OF THE LIQUIDATION STATUS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600" dirty="0" err="1"/>
              <a:t>If</a:t>
            </a:r>
            <a:r>
              <a:rPr lang="it-IT" sz="3600" dirty="0"/>
              <a:t> the cause </a:t>
            </a:r>
            <a:r>
              <a:rPr lang="it-IT" sz="3600" dirty="0" err="1"/>
              <a:t>of</a:t>
            </a:r>
            <a:r>
              <a:rPr lang="it-IT" sz="3600" dirty="0"/>
              <a:t> </a:t>
            </a:r>
            <a:r>
              <a:rPr lang="it-IT" sz="3600" dirty="0" err="1"/>
              <a:t>dissolution</a:t>
            </a:r>
            <a:r>
              <a:rPr lang="it-IT" sz="3600" dirty="0"/>
              <a:t> </a:t>
            </a:r>
            <a:r>
              <a:rPr lang="it-IT" sz="3600" dirty="0" err="1"/>
              <a:t>has</a:t>
            </a:r>
            <a:r>
              <a:rPr lang="it-IT" sz="3600" dirty="0"/>
              <a:t> </a:t>
            </a:r>
            <a:r>
              <a:rPr lang="it-IT" sz="3600" dirty="0" err="1"/>
              <a:t>been</a:t>
            </a:r>
            <a:r>
              <a:rPr lang="it-IT" sz="3600" dirty="0"/>
              <a:t> </a:t>
            </a:r>
            <a:r>
              <a:rPr lang="it-IT" sz="3600" dirty="0" err="1"/>
              <a:t>eliminated</a:t>
            </a:r>
            <a:endParaRPr lang="it-IT" sz="3600" dirty="0"/>
          </a:p>
          <a:p>
            <a:r>
              <a:rPr lang="it-IT" sz="3600" dirty="0" err="1"/>
              <a:t>By</a:t>
            </a:r>
            <a:r>
              <a:rPr lang="it-IT" sz="3600" dirty="0"/>
              <a:t> a </a:t>
            </a:r>
            <a:r>
              <a:rPr lang="it-IT" sz="3600" dirty="0" err="1"/>
              <a:t>resolution</a:t>
            </a:r>
            <a:r>
              <a:rPr lang="it-IT" sz="3600" dirty="0"/>
              <a:t> </a:t>
            </a:r>
            <a:r>
              <a:rPr lang="it-IT" sz="3600" dirty="0" err="1"/>
              <a:t>of</a:t>
            </a:r>
            <a:r>
              <a:rPr lang="it-IT" sz="3600" dirty="0"/>
              <a:t> the </a:t>
            </a:r>
            <a:r>
              <a:rPr lang="it-IT" sz="3600" dirty="0" err="1"/>
              <a:t>shareholders</a:t>
            </a:r>
            <a:r>
              <a:rPr lang="it-IT" sz="3600" dirty="0"/>
              <a:t>’/</a:t>
            </a:r>
            <a:r>
              <a:rPr lang="it-IT" sz="3600" dirty="0" err="1"/>
              <a:t>quotaholders</a:t>
            </a:r>
            <a:r>
              <a:rPr lang="it-IT" sz="3600" dirty="0"/>
              <a:t>’ meeting</a:t>
            </a:r>
          </a:p>
          <a:p>
            <a:pPr lvl="1"/>
            <a:r>
              <a:rPr lang="it-IT" sz="3300" dirty="0" err="1"/>
              <a:t>Majority</a:t>
            </a:r>
            <a:r>
              <a:rPr lang="it-IT" sz="3300" dirty="0"/>
              <a:t> </a:t>
            </a:r>
            <a:r>
              <a:rPr lang="it-IT" sz="3300" dirty="0" err="1"/>
              <a:t>rule</a:t>
            </a:r>
            <a:endParaRPr lang="it-IT" sz="3300" dirty="0"/>
          </a:p>
          <a:p>
            <a:r>
              <a:rPr lang="it-IT" sz="3600" dirty="0" err="1"/>
              <a:t>Effective</a:t>
            </a:r>
            <a:r>
              <a:rPr lang="it-IT" sz="3600" dirty="0"/>
              <a:t> </a:t>
            </a:r>
            <a:r>
              <a:rPr lang="it-IT" sz="3600" dirty="0" err="1"/>
              <a:t>only</a:t>
            </a:r>
            <a:r>
              <a:rPr lang="it-IT" sz="3600" dirty="0"/>
              <a:t> 60 </a:t>
            </a:r>
            <a:r>
              <a:rPr lang="it-IT" sz="3600" dirty="0" err="1"/>
              <a:t>days</a:t>
            </a:r>
            <a:r>
              <a:rPr lang="it-IT" sz="3600" dirty="0"/>
              <a:t> </a:t>
            </a:r>
            <a:r>
              <a:rPr lang="it-IT" sz="3600" dirty="0" err="1"/>
              <a:t>after</a:t>
            </a:r>
            <a:r>
              <a:rPr lang="it-IT" sz="3600" dirty="0"/>
              <a:t> the entry </a:t>
            </a:r>
            <a:r>
              <a:rPr lang="it-IT" sz="3600" dirty="0" err="1"/>
              <a:t>of</a:t>
            </a:r>
            <a:r>
              <a:rPr lang="it-IT" sz="3600" dirty="0"/>
              <a:t> the </a:t>
            </a:r>
            <a:r>
              <a:rPr lang="it-IT" sz="3600" dirty="0" err="1"/>
              <a:t>resolution</a:t>
            </a:r>
            <a:r>
              <a:rPr lang="it-IT" sz="3600" dirty="0"/>
              <a:t> in the Business </a:t>
            </a:r>
            <a:r>
              <a:rPr lang="it-IT" sz="3600" dirty="0" err="1"/>
              <a:t>Register</a:t>
            </a:r>
            <a:endParaRPr lang="it-IT" sz="3600" dirty="0"/>
          </a:p>
          <a:p>
            <a:r>
              <a:rPr lang="it-IT" sz="3600" dirty="0" err="1"/>
              <a:t>Creditors</a:t>
            </a:r>
            <a:endParaRPr lang="it-IT" sz="3600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21</a:t>
            </a:fld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JOINT STOCK COMPANIES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700" dirty="0"/>
              <a:t>JOINT STOCK COMPANIES</a:t>
            </a:r>
          </a:p>
        </p:txBody>
      </p:sp>
    </p:spTree>
    <p:extLst>
      <p:ext uri="{BB962C8B-B14F-4D97-AF65-F5344CB8AC3E}">
        <p14:creationId xmlns:p14="http://schemas.microsoft.com/office/powerpoint/2010/main" val="6179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WINDING-UP / LIQUIDATION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Joint stock </a:t>
            </a:r>
            <a:r>
              <a:rPr lang="it-IT" dirty="0" err="1"/>
              <a:t>companies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OVERVIEW	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Why</a:t>
            </a:r>
            <a:r>
              <a:rPr lang="it-IT" dirty="0"/>
              <a:t>?</a:t>
            </a:r>
          </a:p>
          <a:p>
            <a:r>
              <a:rPr lang="it-IT" dirty="0" err="1"/>
              <a:t>Directors</a:t>
            </a:r>
            <a:r>
              <a:rPr lang="it-IT" dirty="0"/>
              <a:t>: </a:t>
            </a:r>
            <a:r>
              <a:rPr lang="it-IT" dirty="0" err="1"/>
              <a:t>powers</a:t>
            </a:r>
            <a:r>
              <a:rPr lang="it-IT" dirty="0"/>
              <a:t> and </a:t>
            </a:r>
            <a:r>
              <a:rPr lang="it-IT" dirty="0" err="1"/>
              <a:t>duties</a:t>
            </a:r>
            <a:endParaRPr lang="it-IT" dirty="0"/>
          </a:p>
          <a:p>
            <a:r>
              <a:rPr lang="it-IT" dirty="0" err="1"/>
              <a:t>Shareholders</a:t>
            </a:r>
            <a:r>
              <a:rPr lang="it-IT" dirty="0"/>
              <a:t>’/</a:t>
            </a:r>
            <a:r>
              <a:rPr lang="it-IT" dirty="0" err="1"/>
              <a:t>quotaholders</a:t>
            </a:r>
            <a:r>
              <a:rPr lang="it-IT" dirty="0"/>
              <a:t>’ meeting</a:t>
            </a:r>
          </a:p>
          <a:p>
            <a:r>
              <a:rPr lang="it-IT" dirty="0" err="1"/>
              <a:t>Liquidators</a:t>
            </a:r>
            <a:r>
              <a:rPr lang="it-IT" dirty="0"/>
              <a:t>: </a:t>
            </a:r>
            <a:r>
              <a:rPr lang="it-IT" dirty="0" err="1"/>
              <a:t>powers</a:t>
            </a:r>
            <a:r>
              <a:rPr lang="it-IT" dirty="0"/>
              <a:t> and </a:t>
            </a:r>
            <a:r>
              <a:rPr lang="it-IT" dirty="0" err="1"/>
              <a:t>duties</a:t>
            </a:r>
            <a:endParaRPr lang="it-IT" dirty="0"/>
          </a:p>
          <a:p>
            <a:r>
              <a:rPr lang="it-IT" dirty="0" err="1"/>
              <a:t>Cancellation</a:t>
            </a:r>
            <a:r>
              <a:rPr lang="it-IT" dirty="0"/>
              <a:t> 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STEPS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VERIFICATION OF A CAUSE OF TERMINATION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DECLARATION OF IT BY THE DIRECTORS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BUSINESS REGISTER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THE DIRECTORS CALL THE SHAREHOLDERS’ MEETING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THE SHAREHOLDERS’ MEEETING APPOINTS THE LIQUIDATOR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THE DIRECTORS “DELIVER” THE COMPANY TO THE LIQUIDATOR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THE LIQUIDATORS CARRY OUT ALL THE ACTIONS APPROPRIATE TO THE LIQUIDATION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CANCELLATION OF THE COMPANY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Why</a:t>
            </a:r>
            <a:r>
              <a:rPr lang="it-IT" dirty="0"/>
              <a:t>? 2484 c.c.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it-IT" dirty="0" err="1"/>
              <a:t>Duration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term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expired</a:t>
            </a:r>
            <a:endParaRPr lang="it-IT" dirty="0"/>
          </a:p>
          <a:p>
            <a:pPr marL="514350" indent="-514350"/>
            <a:r>
              <a:rPr lang="it-IT" dirty="0"/>
              <a:t>The </a:t>
            </a:r>
            <a:r>
              <a:rPr lang="it-IT" dirty="0" err="1"/>
              <a:t>purpose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company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realised</a:t>
            </a:r>
            <a:r>
              <a:rPr lang="it-IT" dirty="0"/>
              <a:t> or </a:t>
            </a:r>
            <a:r>
              <a:rPr lang="it-IT" dirty="0" err="1"/>
              <a:t>there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ascertained</a:t>
            </a:r>
            <a:r>
              <a:rPr lang="it-IT" dirty="0"/>
              <a:t> </a:t>
            </a:r>
            <a:r>
              <a:rPr lang="it-IT" dirty="0" err="1"/>
              <a:t>impossibility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realisation</a:t>
            </a:r>
            <a:r>
              <a:rPr lang="it-IT" dirty="0"/>
              <a:t> (</a:t>
            </a:r>
            <a:r>
              <a:rPr lang="it-IT" dirty="0" err="1"/>
              <a:t>but</a:t>
            </a:r>
            <a:r>
              <a:rPr lang="it-IT" dirty="0"/>
              <a:t> the </a:t>
            </a:r>
            <a:r>
              <a:rPr lang="it-IT" dirty="0" err="1"/>
              <a:t>meeting…</a:t>
            </a:r>
            <a:r>
              <a:rPr lang="it-IT" dirty="0"/>
              <a:t>)</a:t>
            </a:r>
          </a:p>
          <a:p>
            <a:pPr marL="514350" indent="-514350"/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impossible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’ meeting </a:t>
            </a:r>
            <a:r>
              <a:rPr lang="it-IT" dirty="0" err="1"/>
              <a:t>to</a:t>
            </a:r>
            <a:r>
              <a:rPr lang="it-IT" dirty="0"/>
              <a:t> operate</a:t>
            </a:r>
          </a:p>
          <a:p>
            <a:pPr marL="514350" indent="-514350"/>
            <a:r>
              <a:rPr lang="it-IT" dirty="0"/>
              <a:t>The </a:t>
            </a:r>
            <a:r>
              <a:rPr lang="it-IT" dirty="0" err="1"/>
              <a:t>shareholders</a:t>
            </a:r>
            <a:r>
              <a:rPr lang="it-IT" dirty="0"/>
              <a:t>’ meeting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inactive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a </a:t>
            </a:r>
            <a:r>
              <a:rPr lang="it-IT" dirty="0" err="1"/>
              <a:t>prolonged</a:t>
            </a:r>
            <a:r>
              <a:rPr lang="it-IT" dirty="0"/>
              <a:t> </a:t>
            </a:r>
            <a:r>
              <a:rPr lang="it-IT" dirty="0" err="1"/>
              <a:t>period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time</a:t>
            </a:r>
            <a:endParaRPr lang="it-IT" dirty="0"/>
          </a:p>
          <a:p>
            <a:pPr marL="514350" indent="-514350"/>
            <a:r>
              <a:rPr lang="it-IT" dirty="0"/>
              <a:t>The corporate capital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reduced</a:t>
            </a:r>
            <a:r>
              <a:rPr lang="it-IT" dirty="0"/>
              <a:t> </a:t>
            </a:r>
            <a:r>
              <a:rPr lang="it-IT" dirty="0" err="1"/>
              <a:t>below</a:t>
            </a:r>
            <a:r>
              <a:rPr lang="it-IT" dirty="0"/>
              <a:t> the minimum</a:t>
            </a:r>
          </a:p>
          <a:p>
            <a:pPr marL="788670" lvl="1" indent="-514350"/>
            <a:r>
              <a:rPr lang="it-IT" dirty="0"/>
              <a:t>2447</a:t>
            </a:r>
          </a:p>
          <a:p>
            <a:pPr marL="788670" lvl="1" indent="-514350"/>
            <a:r>
              <a:rPr lang="it-IT" dirty="0"/>
              <a:t>2482ter</a:t>
            </a:r>
          </a:p>
          <a:p>
            <a:pPr marL="1474470" lvl="3" indent="-514350"/>
            <a:r>
              <a:rPr lang="it-IT" dirty="0"/>
              <a:t>[d.lgs. </a:t>
            </a:r>
            <a:r>
              <a:rPr lang="it-IT"/>
              <a:t>n. </a:t>
            </a:r>
            <a:r>
              <a:rPr lang="it-IT" dirty="0"/>
              <a:t>14 del 2019]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Why</a:t>
            </a:r>
            <a:r>
              <a:rPr lang="it-IT" dirty="0"/>
              <a:t>? 2484 c.c.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2437quater and 2473: </a:t>
            </a:r>
            <a:r>
              <a:rPr lang="it-IT" dirty="0" err="1"/>
              <a:t>procedures</a:t>
            </a:r>
            <a:r>
              <a:rPr lang="it-IT" dirty="0"/>
              <a:t> </a:t>
            </a:r>
            <a:r>
              <a:rPr lang="it-IT" dirty="0" err="1"/>
              <a:t>after</a:t>
            </a:r>
            <a:r>
              <a:rPr lang="it-IT" dirty="0"/>
              <a:t> </a:t>
            </a:r>
            <a:r>
              <a:rPr lang="it-IT" dirty="0" err="1"/>
              <a:t>withdrawal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quotaholder</a:t>
            </a:r>
            <a:endParaRPr lang="it-IT" dirty="0"/>
          </a:p>
          <a:p>
            <a:r>
              <a:rPr lang="it-IT" dirty="0"/>
              <a:t>The </a:t>
            </a:r>
            <a:r>
              <a:rPr lang="it-IT" dirty="0" err="1"/>
              <a:t>shareholders</a:t>
            </a:r>
            <a:r>
              <a:rPr lang="it-IT" dirty="0"/>
              <a:t>’ meeting </a:t>
            </a:r>
            <a:r>
              <a:rPr lang="it-IT" dirty="0" err="1"/>
              <a:t>resolves</a:t>
            </a:r>
            <a:r>
              <a:rPr lang="it-IT" dirty="0"/>
              <a:t> </a:t>
            </a:r>
            <a:r>
              <a:rPr lang="it-IT" dirty="0" err="1"/>
              <a:t>upon</a:t>
            </a:r>
            <a:r>
              <a:rPr lang="it-IT" dirty="0"/>
              <a:t> the </a:t>
            </a:r>
            <a:r>
              <a:rPr lang="it-IT" dirty="0" err="1"/>
              <a:t>termination</a:t>
            </a:r>
            <a:endParaRPr lang="it-IT" dirty="0"/>
          </a:p>
          <a:p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causes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articles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association</a:t>
            </a:r>
            <a:r>
              <a:rPr lang="it-IT" dirty="0"/>
              <a:t> or </a:t>
            </a:r>
            <a:r>
              <a:rPr lang="it-IT" dirty="0" err="1"/>
              <a:t>bylaws</a:t>
            </a:r>
            <a:endParaRPr lang="it-IT" dirty="0"/>
          </a:p>
          <a:p>
            <a:r>
              <a:rPr lang="it-IT" dirty="0" err="1"/>
              <a:t>Causes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by the </a:t>
            </a:r>
            <a:r>
              <a:rPr lang="it-IT" dirty="0" err="1"/>
              <a:t>law</a:t>
            </a:r>
            <a:endParaRPr lang="it-IT" dirty="0"/>
          </a:p>
          <a:p>
            <a:endParaRPr lang="it-IT" dirty="0"/>
          </a:p>
          <a:p>
            <a:r>
              <a:rPr lang="it-IT" dirty="0" err="1"/>
              <a:t>Insolvency</a:t>
            </a:r>
            <a:r>
              <a:rPr lang="it-IT" dirty="0"/>
              <a:t> procedure (!)</a:t>
            </a:r>
          </a:p>
          <a:p>
            <a:endParaRPr lang="it-IT" dirty="0"/>
          </a:p>
          <a:p>
            <a:r>
              <a:rPr lang="it-IT" dirty="0"/>
              <a:t>WHAT HAPPENS?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Duties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directors</a:t>
            </a:r>
            <a:r>
              <a:rPr lang="it-IT" dirty="0"/>
              <a:t> (2485)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ascertain</a:t>
            </a:r>
            <a:r>
              <a:rPr lang="it-IT" dirty="0"/>
              <a:t> </a:t>
            </a:r>
            <a:r>
              <a:rPr lang="it-IT" dirty="0" err="1"/>
              <a:t>without</a:t>
            </a:r>
            <a:r>
              <a:rPr lang="it-IT" dirty="0"/>
              <a:t> </a:t>
            </a:r>
            <a:r>
              <a:rPr lang="it-IT" dirty="0" err="1"/>
              <a:t>delay</a:t>
            </a:r>
            <a:r>
              <a:rPr lang="it-IT" dirty="0"/>
              <a:t> the </a:t>
            </a:r>
            <a:r>
              <a:rPr lang="it-IT" dirty="0" err="1"/>
              <a:t>occurrence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a cause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dissolution</a:t>
            </a:r>
            <a:endParaRPr lang="it-IT" dirty="0"/>
          </a:p>
          <a:p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must</a:t>
            </a:r>
            <a:r>
              <a:rPr lang="it-IT" dirty="0"/>
              <a:t> </a:t>
            </a:r>
            <a:r>
              <a:rPr lang="it-IT" dirty="0" err="1"/>
              <a:t>register</a:t>
            </a:r>
            <a:r>
              <a:rPr lang="it-IT" dirty="0"/>
              <a:t> a </a:t>
            </a:r>
            <a:r>
              <a:rPr lang="it-IT" dirty="0" err="1"/>
              <a:t>declaration</a:t>
            </a:r>
            <a:r>
              <a:rPr lang="it-IT" dirty="0"/>
              <a:t> in the Business </a:t>
            </a:r>
            <a:r>
              <a:rPr lang="it-IT" dirty="0" err="1"/>
              <a:t>Register</a:t>
            </a:r>
            <a:endParaRPr lang="it-IT" dirty="0"/>
          </a:p>
          <a:p>
            <a:endParaRPr lang="it-IT" dirty="0"/>
          </a:p>
          <a:p>
            <a:pPr lvl="1"/>
            <a:r>
              <a:rPr lang="it-IT" b="1" dirty="0" err="1"/>
              <a:t>effect</a:t>
            </a:r>
            <a:endParaRPr lang="it-IT" b="1" dirty="0"/>
          </a:p>
          <a:p>
            <a:endParaRPr lang="it-IT" dirty="0"/>
          </a:p>
          <a:p>
            <a:endParaRPr lang="it-IT" dirty="0"/>
          </a:p>
          <a:p>
            <a:pPr>
              <a:buNone/>
            </a:pPr>
            <a:endParaRPr lang="it-IT" dirty="0"/>
          </a:p>
          <a:p>
            <a:pPr>
              <a:buNone/>
            </a:pPr>
            <a:r>
              <a:rPr lang="it-IT" dirty="0" err="1"/>
              <a:t>If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personally</a:t>
            </a:r>
            <a:r>
              <a:rPr lang="it-IT" dirty="0"/>
              <a:t> and </a:t>
            </a:r>
            <a:r>
              <a:rPr lang="it-IT" dirty="0" err="1"/>
              <a:t>jointly</a:t>
            </a:r>
            <a:r>
              <a:rPr lang="it-IT" dirty="0"/>
              <a:t> and </a:t>
            </a:r>
            <a:r>
              <a:rPr lang="it-IT" dirty="0" err="1"/>
              <a:t>severally</a:t>
            </a:r>
            <a:r>
              <a:rPr lang="it-IT" dirty="0"/>
              <a:t> </a:t>
            </a:r>
            <a:r>
              <a:rPr lang="it-IT" b="1" dirty="0" err="1"/>
              <a:t>liable</a:t>
            </a:r>
            <a:r>
              <a:rPr lang="it-IT" b="1" dirty="0"/>
              <a:t> </a:t>
            </a:r>
            <a:r>
              <a:rPr lang="it-IT" b="1" dirty="0" err="1"/>
              <a:t>for</a:t>
            </a:r>
            <a:r>
              <a:rPr lang="it-IT" b="1" dirty="0"/>
              <a:t> the </a:t>
            </a:r>
            <a:r>
              <a:rPr lang="it-IT" b="1" dirty="0" err="1"/>
              <a:t>damages</a:t>
            </a:r>
            <a:r>
              <a:rPr lang="it-IT" b="1" dirty="0"/>
              <a:t> </a:t>
            </a:r>
            <a:r>
              <a:rPr lang="it-IT" dirty="0" err="1"/>
              <a:t>to</a:t>
            </a:r>
            <a:r>
              <a:rPr lang="it-IT" dirty="0"/>
              <a:t> the company,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shareholders</a:t>
            </a:r>
            <a:r>
              <a:rPr lang="it-IT" dirty="0"/>
              <a:t>, </a:t>
            </a:r>
            <a:r>
              <a:rPr lang="it-IT" dirty="0" err="1"/>
              <a:t>to</a:t>
            </a:r>
            <a:r>
              <a:rPr lang="it-IT" dirty="0"/>
              <a:t> the company’s </a:t>
            </a:r>
            <a:r>
              <a:rPr lang="it-IT" dirty="0" err="1"/>
              <a:t>creditors</a:t>
            </a:r>
            <a:r>
              <a:rPr lang="it-IT" dirty="0"/>
              <a:t> and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third</a:t>
            </a:r>
            <a:r>
              <a:rPr lang="it-IT" dirty="0"/>
              <a:t> </a:t>
            </a:r>
            <a:r>
              <a:rPr lang="it-IT" dirty="0" err="1"/>
              <a:t>parties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2020-2021  –  Italian and European Company Law –  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6" name="Freccia in giù 5"/>
          <p:cNvSpPr/>
          <p:nvPr/>
        </p:nvSpPr>
        <p:spPr>
          <a:xfrm>
            <a:off x="4211960" y="3933056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6380</TotalTime>
  <Words>1245</Words>
  <Application>Microsoft Office PowerPoint</Application>
  <PresentationFormat>Presentazione su schermo (4:3)</PresentationFormat>
  <Paragraphs>166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Tema di Office</vt:lpstr>
      <vt:lpstr>Presentazione standard di PowerPoint</vt:lpstr>
      <vt:lpstr>ITALIAN AND EUROPEAN COMPANY LAW</vt:lpstr>
      <vt:lpstr>JOINT STOCK COMPANIES</vt:lpstr>
      <vt:lpstr>WINDING-UP / LIQUIDATION</vt:lpstr>
      <vt:lpstr>OVERVIEW </vt:lpstr>
      <vt:lpstr>STEPS</vt:lpstr>
      <vt:lpstr>Why? 2484 c.c.</vt:lpstr>
      <vt:lpstr>Why? 2484 c.c.</vt:lpstr>
      <vt:lpstr>Duties of the directors (2485)</vt:lpstr>
      <vt:lpstr>Duties of the directors (2487)</vt:lpstr>
      <vt:lpstr>Powers of the directors</vt:lpstr>
      <vt:lpstr>Art. 2486 - Poteri degli amministratori (testo riformato dal D.LGS. N. 14 DEL 2019)</vt:lpstr>
      <vt:lpstr>Shareholders’/quotaholders’ meeting</vt:lpstr>
      <vt:lpstr>Shareholders’/quotaholders’ meeting</vt:lpstr>
      <vt:lpstr>After the appointment of the liquidators..</vt:lpstr>
      <vt:lpstr>Liquidators</vt:lpstr>
      <vt:lpstr>Liquidators</vt:lpstr>
      <vt:lpstr>Liquidators</vt:lpstr>
      <vt:lpstr>Liquidators</vt:lpstr>
      <vt:lpstr>CANCELLATION OF THE COMPANY</vt:lpstr>
      <vt:lpstr>REVOCATION OF THE LIQUIDATION STATUS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WINDING-UP / LIQUIDATION</dc:title>
  <dc:creator>a</dc:creator>
  <cp:lastModifiedBy>giulia@gabassi.it</cp:lastModifiedBy>
  <cp:revision>549</cp:revision>
  <dcterms:created xsi:type="dcterms:W3CDTF">2015-10-13T15:41:23Z</dcterms:created>
  <dcterms:modified xsi:type="dcterms:W3CDTF">2020-11-12T10:33:26Z</dcterms:modified>
</cp:coreProperties>
</file>