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4" r:id="rId2"/>
    <p:sldId id="444" r:id="rId3"/>
    <p:sldId id="355" r:id="rId4"/>
    <p:sldId id="356" r:id="rId5"/>
    <p:sldId id="357" r:id="rId6"/>
    <p:sldId id="358" r:id="rId7"/>
    <p:sldId id="360" r:id="rId8"/>
    <p:sldId id="361" r:id="rId9"/>
    <p:sldId id="362" r:id="rId10"/>
    <p:sldId id="363" r:id="rId11"/>
    <p:sldId id="364" r:id="rId12"/>
    <p:sldId id="365" r:id="rId13"/>
    <p:sldId id="366" r:id="rId14"/>
    <p:sldId id="367" r:id="rId15"/>
    <p:sldId id="369" r:id="rId16"/>
    <p:sldId id="370" r:id="rId17"/>
    <p:sldId id="372" r:id="rId18"/>
    <p:sldId id="374" r:id="rId19"/>
    <p:sldId id="377" r:id="rId20"/>
    <p:sldId id="379" r:id="rId21"/>
    <p:sldId id="380" r:id="rId22"/>
    <p:sldId id="419" r:id="rId23"/>
    <p:sldId id="420" r:id="rId24"/>
    <p:sldId id="421" r:id="rId25"/>
    <p:sldId id="445" r:id="rId26"/>
    <p:sldId id="446" r:id="rId27"/>
    <p:sldId id="448" r:id="rId28"/>
    <p:sldId id="450" r:id="rId29"/>
    <p:sldId id="451" r:id="rId30"/>
    <p:sldId id="44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0969" autoAdjust="0"/>
  </p:normalViewPr>
  <p:slideViewPr>
    <p:cSldViewPr snapToGrid="0" snapToObjects="1">
      <p:cViewPr varScale="1">
        <p:scale>
          <a:sx n="99" d="100"/>
          <a:sy n="99" d="100"/>
        </p:scale>
        <p:origin x="20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it-IT"/>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11/11/20</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‹N›</a:t>
            </a:fld>
            <a:endParaRPr lang="en-US" dirty="0"/>
          </a:p>
        </p:txBody>
      </p:sp>
      <p:sp>
        <p:nvSpPr>
          <p:cNvPr id="9" name="Footer Placeholder 8"/>
          <p:cNvSpPr>
            <a:spLocks noGrp="1"/>
          </p:cNvSpPr>
          <p:nvPr>
            <p:ph type="ftr" sz="quarter" idx="12"/>
          </p:nvPr>
        </p:nvSpPr>
        <p:spPr/>
        <p:txBody>
          <a:bodyPr/>
          <a:lstStyle/>
          <a:p>
            <a:r>
              <a:rPr lang="en-US"/>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11/11/20</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11/11/20</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4" name="Date Placeholder 3"/>
          <p:cNvSpPr>
            <a:spLocks noGrp="1"/>
          </p:cNvSpPr>
          <p:nvPr>
            <p:ph type="dt" sz="half" idx="10"/>
          </p:nvPr>
        </p:nvSpPr>
        <p:spPr/>
        <p:txBody>
          <a:bodyPr/>
          <a:lstStyle/>
          <a:p>
            <a:fld id="{B11D738E-8962-435F-8C43-147B8DD7E819}" type="datetime1">
              <a:rPr lang="en-US" smtClean="0"/>
              <a:t>11/11/20</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11/11/20</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5" name="Date Placeholder 4"/>
          <p:cNvSpPr>
            <a:spLocks noGrp="1"/>
          </p:cNvSpPr>
          <p:nvPr>
            <p:ph type="dt" sz="half" idx="10"/>
          </p:nvPr>
        </p:nvSpPr>
        <p:spPr/>
        <p:txBody>
          <a:bodyPr/>
          <a:lstStyle/>
          <a:p>
            <a:fld id="{E34CF3C7-6809-4F39-BD67-A75817BDDE0A}" type="datetime1">
              <a:rPr lang="en-US" smtClean="0"/>
              <a:t>11/11/20</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11/11/20</a:t>
            </a:fld>
            <a:endParaRPr lang="en-US"/>
          </a:p>
        </p:txBody>
      </p:sp>
      <p:sp>
        <p:nvSpPr>
          <p:cNvPr id="8" name="Footer Placeholder 7"/>
          <p:cNvSpPr>
            <a:spLocks noGrp="1"/>
          </p:cNvSpPr>
          <p:nvPr>
            <p:ph type="ftr" sz="quarter" idx="11"/>
          </p:nvPr>
        </p:nvSpPr>
        <p:spPr/>
        <p:txBody>
          <a:bodyPr/>
          <a:lstStyle/>
          <a:p>
            <a:r>
              <a:rPr lang="en-US"/>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11/11/20</a:t>
            </a:fld>
            <a:endParaRPr lang="en-US"/>
          </a:p>
        </p:txBody>
      </p:sp>
      <p:sp>
        <p:nvSpPr>
          <p:cNvPr id="4" name="Footer Placeholder 3"/>
          <p:cNvSpPr>
            <a:spLocks noGrp="1"/>
          </p:cNvSpPr>
          <p:nvPr>
            <p:ph type="ftr" sz="quarter" idx="11"/>
          </p:nvPr>
        </p:nvSpPr>
        <p:spPr/>
        <p:txBody>
          <a:bodyPr/>
          <a:lstStyle/>
          <a:p>
            <a:r>
              <a:rPr lang="en-US"/>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11/11/20</a:t>
            </a:fld>
            <a:endParaRPr lang="en-US"/>
          </a:p>
        </p:txBody>
      </p:sp>
      <p:sp>
        <p:nvSpPr>
          <p:cNvPr id="3" name="Footer Placeholder 2"/>
          <p:cNvSpPr>
            <a:spLocks noGrp="1"/>
          </p:cNvSpPr>
          <p:nvPr>
            <p:ph type="ftr" sz="quarter" idx="11"/>
          </p:nvPr>
        </p:nvSpPr>
        <p:spPr/>
        <p:txBody>
          <a:bodyPr/>
          <a:lstStyle/>
          <a:p>
            <a:r>
              <a:rPr lang="en-US"/>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it-IT"/>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11/11/20</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it-IT"/>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11/11/20</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t-IT"/>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11/11/20</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‹N›</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Impressioni</a:t>
            </a:r>
            <a:r>
              <a:rPr lang="en-US" dirty="0"/>
              <a:t> sui </a:t>
            </a:r>
            <a:r>
              <a:rPr lang="en-US" dirty="0" err="1"/>
              <a:t>gruppi</a:t>
            </a:r>
            <a:endParaRPr lang="en-US" dirty="0"/>
          </a:p>
        </p:txBody>
      </p:sp>
      <p:sp>
        <p:nvSpPr>
          <p:cNvPr id="3" name="Content Placeholder 2"/>
          <p:cNvSpPr>
            <a:spLocks noGrp="1"/>
          </p:cNvSpPr>
          <p:nvPr>
            <p:ph idx="1"/>
          </p:nvPr>
        </p:nvSpPr>
        <p:spPr>
          <a:xfrm>
            <a:off x="0" y="1424370"/>
            <a:ext cx="9508730" cy="5645998"/>
          </a:xfrm>
        </p:spPr>
        <p:txBody>
          <a:bodyPr>
            <a:normAutofit/>
          </a:bodyPr>
          <a:lstStyle/>
          <a:p>
            <a:endParaRPr lang="en-US" dirty="0"/>
          </a:p>
          <a:p>
            <a:endParaRPr lang="en-US" dirty="0"/>
          </a:p>
          <a:p>
            <a:r>
              <a:rPr lang="en-US" dirty="0"/>
              <a:t>Whitson &amp; </a:t>
            </a:r>
            <a:r>
              <a:rPr lang="en-US" dirty="0" err="1"/>
              <a:t>Galinsky</a:t>
            </a:r>
            <a:r>
              <a:rPr lang="en-US" dirty="0"/>
              <a:t> (Science, 2008)</a:t>
            </a:r>
          </a:p>
          <a:p>
            <a:endParaRPr lang="en-US" dirty="0"/>
          </a:p>
          <a:p>
            <a:r>
              <a:rPr lang="en-US" dirty="0"/>
              <a:t>Ai </a:t>
            </a:r>
            <a:r>
              <a:rPr lang="en-US" dirty="0" err="1"/>
              <a:t>pp</a:t>
            </a:r>
            <a:r>
              <a:rPr lang="en-US" dirty="0"/>
              <a:t> </a:t>
            </a:r>
            <a:r>
              <a:rPr lang="en-US" dirty="0" err="1"/>
              <a:t>viene</a:t>
            </a:r>
            <a:r>
              <a:rPr lang="en-US" dirty="0"/>
              <a:t> </a:t>
            </a:r>
            <a:r>
              <a:rPr lang="en-US" dirty="0" err="1"/>
              <a:t>detto</a:t>
            </a:r>
            <a:r>
              <a:rPr lang="en-US" dirty="0"/>
              <a:t> di </a:t>
            </a:r>
            <a:r>
              <a:rPr lang="en-US" dirty="0" err="1"/>
              <a:t>partecipare</a:t>
            </a:r>
            <a:r>
              <a:rPr lang="en-US" dirty="0"/>
              <a:t> a </a:t>
            </a:r>
            <a:r>
              <a:rPr lang="en-US" dirty="0" err="1"/>
              <a:t>uno</a:t>
            </a:r>
            <a:r>
              <a:rPr lang="en-US" dirty="0"/>
              <a:t> studio </a:t>
            </a:r>
            <a:r>
              <a:rPr lang="en-US" dirty="0" err="1"/>
              <a:t>sulla</a:t>
            </a:r>
            <a:r>
              <a:rPr lang="en-US" dirty="0"/>
              <a:t> </a:t>
            </a:r>
            <a:r>
              <a:rPr lang="en-US" dirty="0" err="1"/>
              <a:t>borsa</a:t>
            </a:r>
            <a:r>
              <a:rPr lang="en-US" dirty="0"/>
              <a:t> </a:t>
            </a:r>
            <a:r>
              <a:rPr lang="en-US" dirty="0" err="1"/>
              <a:t>valori</a:t>
            </a:r>
            <a:endParaRPr lang="en-US" dirty="0"/>
          </a:p>
          <a:p>
            <a:endParaRPr lang="en-US" dirty="0"/>
          </a:p>
          <a:p>
            <a:endParaRPr lang="en-US" dirty="0"/>
          </a:p>
          <a:p>
            <a:endParaRPr lang="en-US" dirty="0"/>
          </a:p>
          <a:p>
            <a:endParaRPr lang="en-US" dirty="0"/>
          </a:p>
          <a:p>
            <a:pPr marL="0" indent="0">
              <a:buNone/>
            </a:pPr>
            <a:r>
              <a:rPr lang="en-US" dirty="0"/>
              <a:t>.</a:t>
            </a:r>
          </a:p>
        </p:txBody>
      </p:sp>
    </p:spTree>
    <p:extLst>
      <p:ext uri="{BB962C8B-B14F-4D97-AF65-F5344CB8AC3E}">
        <p14:creationId xmlns:p14="http://schemas.microsoft.com/office/powerpoint/2010/main" val="255502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endParaRPr lang="it-IT" dirty="0"/>
          </a:p>
          <a:p>
            <a:endParaRPr lang="it-IT" dirty="0"/>
          </a:p>
          <a:p>
            <a:r>
              <a:rPr lang="it-IT" dirty="0">
                <a:solidFill>
                  <a:schemeClr val="bg1">
                    <a:lumMod val="75000"/>
                  </a:schemeClr>
                </a:solidFill>
              </a:rPr>
              <a:t>Intendono stabilire la relazione tra rilevanza per il sé e la correlazione illusoria</a:t>
            </a:r>
          </a:p>
          <a:p>
            <a:endParaRPr lang="it-IT" dirty="0"/>
          </a:p>
          <a:p>
            <a:r>
              <a:rPr lang="it-IT" dirty="0"/>
              <a:t>Sia sul giudizio valutativo dei due gruppi</a:t>
            </a:r>
          </a:p>
          <a:p>
            <a:endParaRPr lang="it-IT" dirty="0"/>
          </a:p>
          <a:p>
            <a:r>
              <a:rPr lang="it-IT" dirty="0"/>
              <a:t>Sia sul comportamento effettivo del partecipante</a:t>
            </a:r>
          </a:p>
        </p:txBody>
      </p:sp>
    </p:spTree>
    <p:extLst>
      <p:ext uri="{BB962C8B-B14F-4D97-AF65-F5344CB8AC3E}">
        <p14:creationId xmlns:p14="http://schemas.microsoft.com/office/powerpoint/2010/main" val="1156013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endParaRPr lang="it-IT" dirty="0"/>
          </a:p>
          <a:p>
            <a:endParaRPr lang="it-IT" dirty="0"/>
          </a:p>
          <a:p>
            <a:r>
              <a:rPr lang="it-IT" dirty="0">
                <a:solidFill>
                  <a:srgbClr val="000000"/>
                </a:solidFill>
              </a:rPr>
              <a:t>Utilizzano il paradigma classico dell’illusione di correlazione</a:t>
            </a:r>
          </a:p>
          <a:p>
            <a:endParaRPr lang="it-IT" dirty="0">
              <a:solidFill>
                <a:srgbClr val="000000"/>
              </a:solidFill>
            </a:endParaRPr>
          </a:p>
          <a:p>
            <a:r>
              <a:rPr lang="it-IT" dirty="0">
                <a:solidFill>
                  <a:srgbClr val="000000"/>
                </a:solidFill>
              </a:rPr>
              <a:t>Gruppo HH 18 comportamenti</a:t>
            </a:r>
          </a:p>
          <a:p>
            <a:r>
              <a:rPr lang="it-IT" dirty="0">
                <a:solidFill>
                  <a:srgbClr val="000000"/>
                </a:solidFill>
              </a:rPr>
              <a:t>Gruppo JJ 9 comportamenti</a:t>
            </a:r>
          </a:p>
        </p:txBody>
      </p:sp>
    </p:spTree>
    <p:extLst>
      <p:ext uri="{BB962C8B-B14F-4D97-AF65-F5344CB8AC3E}">
        <p14:creationId xmlns:p14="http://schemas.microsoft.com/office/powerpoint/2010/main" val="3738196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pPr marL="0" indent="0">
              <a:buNone/>
            </a:pPr>
            <a:endParaRPr lang="it-IT" dirty="0">
              <a:solidFill>
                <a:srgbClr val="000000"/>
              </a:solidFill>
            </a:endParaRPr>
          </a:p>
          <a:p>
            <a:r>
              <a:rPr lang="it-IT" dirty="0">
                <a:solidFill>
                  <a:srgbClr val="000000"/>
                </a:solidFill>
              </a:rPr>
              <a:t>Gruppo HH 18 comportamenti:</a:t>
            </a:r>
          </a:p>
          <a:p>
            <a:pPr lvl="1"/>
            <a:r>
              <a:rPr lang="it-IT" sz="1800" dirty="0">
                <a:solidFill>
                  <a:srgbClr val="000000"/>
                </a:solidFill>
              </a:rPr>
              <a:t>12 positivi e 6 negativi</a:t>
            </a:r>
          </a:p>
          <a:p>
            <a:pPr lvl="1"/>
            <a:endParaRPr lang="it-IT" dirty="0">
              <a:solidFill>
                <a:srgbClr val="000000"/>
              </a:solidFill>
            </a:endParaRPr>
          </a:p>
          <a:p>
            <a:r>
              <a:rPr lang="it-IT" dirty="0">
                <a:solidFill>
                  <a:srgbClr val="000000"/>
                </a:solidFill>
              </a:rPr>
              <a:t>Gruppo JJ 9 comportamenti</a:t>
            </a:r>
          </a:p>
          <a:p>
            <a:pPr lvl="1"/>
            <a:r>
              <a:rPr lang="it-IT" dirty="0">
                <a:solidFill>
                  <a:srgbClr val="000000"/>
                </a:solidFill>
              </a:rPr>
              <a:t>6 positivi e 3 negativi</a:t>
            </a:r>
          </a:p>
        </p:txBody>
      </p:sp>
    </p:spTree>
    <p:extLst>
      <p:ext uri="{BB962C8B-B14F-4D97-AF65-F5344CB8AC3E}">
        <p14:creationId xmlns:p14="http://schemas.microsoft.com/office/powerpoint/2010/main" val="74735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pPr marL="0" indent="0">
              <a:buNone/>
            </a:pPr>
            <a:endParaRPr lang="it-IT" dirty="0">
              <a:solidFill>
                <a:srgbClr val="000000"/>
              </a:solidFill>
            </a:endParaRPr>
          </a:p>
          <a:p>
            <a:endParaRPr lang="it-IT" dirty="0">
              <a:solidFill>
                <a:srgbClr val="000000"/>
              </a:solidFill>
            </a:endParaRPr>
          </a:p>
          <a:p>
            <a:r>
              <a:rPr lang="it-IT" dirty="0">
                <a:solidFill>
                  <a:srgbClr val="000000"/>
                </a:solidFill>
              </a:rPr>
              <a:t>HH e JJ si riferivano a due </a:t>
            </a:r>
            <a:r>
              <a:rPr lang="it-IT" dirty="0" err="1">
                <a:solidFill>
                  <a:srgbClr val="000000"/>
                </a:solidFill>
              </a:rPr>
              <a:t>brands</a:t>
            </a:r>
            <a:r>
              <a:rPr lang="it-IT" dirty="0">
                <a:solidFill>
                  <a:srgbClr val="000000"/>
                </a:solidFill>
              </a:rPr>
              <a:t> di oggetti </a:t>
            </a:r>
          </a:p>
          <a:p>
            <a:r>
              <a:rPr lang="it-IT" dirty="0">
                <a:solidFill>
                  <a:srgbClr val="000000"/>
                </a:solidFill>
              </a:rPr>
              <a:t>(utili per gli studenti/partecipanti)</a:t>
            </a:r>
          </a:p>
          <a:p>
            <a:endParaRPr lang="it-IT" dirty="0">
              <a:solidFill>
                <a:srgbClr val="000000"/>
              </a:solidFill>
            </a:endParaRPr>
          </a:p>
          <a:p>
            <a:r>
              <a:rPr lang="it-IT" dirty="0">
                <a:solidFill>
                  <a:srgbClr val="000000"/>
                </a:solidFill>
              </a:rPr>
              <a:t>A tutti i partecipanti veniva detto che avrebbero ricevuto una ricompensa</a:t>
            </a:r>
          </a:p>
        </p:txBody>
      </p:sp>
    </p:spTree>
    <p:extLst>
      <p:ext uri="{BB962C8B-B14F-4D97-AF65-F5344CB8AC3E}">
        <p14:creationId xmlns:p14="http://schemas.microsoft.com/office/powerpoint/2010/main" val="1133148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pPr marL="0" indent="0">
              <a:buNone/>
            </a:pPr>
            <a:endParaRPr lang="it-IT" dirty="0">
              <a:solidFill>
                <a:srgbClr val="000000"/>
              </a:solidFill>
            </a:endParaRPr>
          </a:p>
          <a:p>
            <a:endParaRPr lang="it-IT" dirty="0">
              <a:solidFill>
                <a:srgbClr val="000000"/>
              </a:solidFill>
            </a:endParaRPr>
          </a:p>
          <a:p>
            <a:r>
              <a:rPr lang="it-IT" dirty="0">
                <a:solidFill>
                  <a:srgbClr val="000000"/>
                </a:solidFill>
              </a:rPr>
              <a:t>In un gruppo sperimentale i </a:t>
            </a:r>
            <a:r>
              <a:rPr lang="it-IT" dirty="0" err="1">
                <a:solidFill>
                  <a:srgbClr val="000000"/>
                </a:solidFill>
              </a:rPr>
              <a:t>pp</a:t>
            </a:r>
            <a:r>
              <a:rPr lang="it-IT" dirty="0">
                <a:solidFill>
                  <a:srgbClr val="000000"/>
                </a:solidFill>
              </a:rPr>
              <a:t> dovevano leggere i comportamenti che descrivevano HH e JJ</a:t>
            </a:r>
          </a:p>
          <a:p>
            <a:endParaRPr lang="it-IT" dirty="0">
              <a:solidFill>
                <a:srgbClr val="000000"/>
              </a:solidFill>
            </a:endParaRPr>
          </a:p>
          <a:p>
            <a:r>
              <a:rPr lang="it-IT" dirty="0">
                <a:solidFill>
                  <a:srgbClr val="000000"/>
                </a:solidFill>
              </a:rPr>
              <a:t>E, come ricompensa, avrebbero dovuto scegliere tra </a:t>
            </a:r>
            <a:r>
              <a:rPr lang="it-IT" dirty="0" err="1">
                <a:solidFill>
                  <a:srgbClr val="000000"/>
                </a:solidFill>
              </a:rPr>
              <a:t>items</a:t>
            </a:r>
            <a:r>
              <a:rPr lang="it-IT" dirty="0">
                <a:solidFill>
                  <a:srgbClr val="000000"/>
                </a:solidFill>
              </a:rPr>
              <a:t> </a:t>
            </a:r>
            <a:r>
              <a:rPr lang="it-IT" dirty="0" err="1">
                <a:solidFill>
                  <a:srgbClr val="000000"/>
                </a:solidFill>
              </a:rPr>
              <a:t>appartenti</a:t>
            </a:r>
            <a:r>
              <a:rPr lang="it-IT" dirty="0">
                <a:solidFill>
                  <a:srgbClr val="000000"/>
                </a:solidFill>
              </a:rPr>
              <a:t> ad altri brand (NON HH né JJ)</a:t>
            </a:r>
          </a:p>
        </p:txBody>
      </p:sp>
    </p:spTree>
    <p:extLst>
      <p:ext uri="{BB962C8B-B14F-4D97-AF65-F5344CB8AC3E}">
        <p14:creationId xmlns:p14="http://schemas.microsoft.com/office/powerpoint/2010/main" val="62946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pPr marL="0" indent="0">
              <a:buNone/>
            </a:pPr>
            <a:endParaRPr lang="it-IT" dirty="0">
              <a:solidFill>
                <a:srgbClr val="000000"/>
              </a:solidFill>
            </a:endParaRPr>
          </a:p>
          <a:p>
            <a:endParaRPr lang="it-IT" dirty="0">
              <a:solidFill>
                <a:srgbClr val="000000"/>
              </a:solidFill>
            </a:endParaRPr>
          </a:p>
          <a:p>
            <a:r>
              <a:rPr lang="it-IT" dirty="0">
                <a:solidFill>
                  <a:srgbClr val="000000"/>
                </a:solidFill>
              </a:rPr>
              <a:t>In un gruppo sperimentale i </a:t>
            </a:r>
            <a:r>
              <a:rPr lang="it-IT" dirty="0" err="1">
                <a:solidFill>
                  <a:srgbClr val="000000"/>
                </a:solidFill>
              </a:rPr>
              <a:t>pp</a:t>
            </a:r>
            <a:r>
              <a:rPr lang="it-IT" dirty="0">
                <a:solidFill>
                  <a:srgbClr val="000000"/>
                </a:solidFill>
              </a:rPr>
              <a:t> dovevano leggere i comportamenti che descrivevano HH e JJ</a:t>
            </a:r>
          </a:p>
          <a:p>
            <a:endParaRPr lang="it-IT" dirty="0">
              <a:solidFill>
                <a:srgbClr val="000000"/>
              </a:solidFill>
            </a:endParaRPr>
          </a:p>
          <a:p>
            <a:r>
              <a:rPr lang="it-IT" dirty="0">
                <a:solidFill>
                  <a:srgbClr val="000000"/>
                </a:solidFill>
              </a:rPr>
              <a:t>E, come ricompensa, avrebbero dovuto scegliere tra </a:t>
            </a:r>
            <a:r>
              <a:rPr lang="it-IT" dirty="0" err="1">
                <a:solidFill>
                  <a:srgbClr val="000000"/>
                </a:solidFill>
              </a:rPr>
              <a:t>items</a:t>
            </a:r>
            <a:r>
              <a:rPr lang="it-IT" dirty="0">
                <a:solidFill>
                  <a:srgbClr val="000000"/>
                </a:solidFill>
              </a:rPr>
              <a:t> </a:t>
            </a:r>
            <a:r>
              <a:rPr lang="it-IT" dirty="0" err="1">
                <a:solidFill>
                  <a:srgbClr val="000000"/>
                </a:solidFill>
              </a:rPr>
              <a:t>appartenti</a:t>
            </a:r>
            <a:r>
              <a:rPr lang="it-IT" dirty="0">
                <a:solidFill>
                  <a:srgbClr val="000000"/>
                </a:solidFill>
              </a:rPr>
              <a:t> a HH o JJ</a:t>
            </a:r>
          </a:p>
        </p:txBody>
      </p:sp>
    </p:spTree>
    <p:extLst>
      <p:ext uri="{BB962C8B-B14F-4D97-AF65-F5344CB8AC3E}">
        <p14:creationId xmlns:p14="http://schemas.microsoft.com/office/powerpoint/2010/main" val="2613312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pPr marL="0" indent="0">
              <a:buNone/>
            </a:pPr>
            <a:endParaRPr lang="it-IT" dirty="0">
              <a:solidFill>
                <a:srgbClr val="000000"/>
              </a:solidFill>
            </a:endParaRPr>
          </a:p>
          <a:p>
            <a:endParaRPr lang="it-IT" dirty="0">
              <a:solidFill>
                <a:srgbClr val="000000"/>
              </a:solidFill>
            </a:endParaRPr>
          </a:p>
          <a:p>
            <a:r>
              <a:rPr lang="it-IT" dirty="0">
                <a:solidFill>
                  <a:srgbClr val="000000"/>
                </a:solidFill>
              </a:rPr>
              <a:t>Dopo la presentazione dei comportamenti di HH  e JJ  i partecipanti dovevano stimare la frequenza di comportamenti negativi presenti in HH e in JJ</a:t>
            </a:r>
          </a:p>
        </p:txBody>
      </p:sp>
    </p:spTree>
    <p:extLst>
      <p:ext uri="{BB962C8B-B14F-4D97-AF65-F5344CB8AC3E}">
        <p14:creationId xmlns:p14="http://schemas.microsoft.com/office/powerpoint/2010/main" val="420147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pPr marL="0" indent="0">
              <a:buNone/>
            </a:pPr>
            <a:endParaRPr lang="it-IT" dirty="0">
              <a:solidFill>
                <a:srgbClr val="000000"/>
              </a:solidFill>
            </a:endParaRPr>
          </a:p>
          <a:p>
            <a:r>
              <a:rPr lang="it-IT" dirty="0">
                <a:solidFill>
                  <a:srgbClr val="000000"/>
                </a:solidFill>
              </a:rPr>
              <a:t>Frequenza % di comportamenti negativi stimati:</a:t>
            </a:r>
          </a:p>
          <a:p>
            <a:endParaRPr lang="it-IT" dirty="0">
              <a:solidFill>
                <a:srgbClr val="000000"/>
              </a:solidFill>
            </a:endParaRPr>
          </a:p>
          <a:p>
            <a:r>
              <a:rPr lang="it-IT" dirty="0" err="1">
                <a:solidFill>
                  <a:srgbClr val="000000"/>
                </a:solidFill>
              </a:rPr>
              <a:t>Low</a:t>
            </a:r>
            <a:r>
              <a:rPr lang="it-IT" dirty="0">
                <a:solidFill>
                  <a:srgbClr val="000000"/>
                </a:solidFill>
              </a:rPr>
              <a:t> self-</a:t>
            </a:r>
            <a:r>
              <a:rPr lang="it-IT" dirty="0" err="1">
                <a:solidFill>
                  <a:srgbClr val="000000"/>
                </a:solidFill>
              </a:rPr>
              <a:t>relevant</a:t>
            </a:r>
            <a:r>
              <a:rPr lang="it-IT" dirty="0">
                <a:solidFill>
                  <a:srgbClr val="000000"/>
                </a:solidFill>
              </a:rPr>
              <a:t>: HH 31% negativi JJ 42% negativi (Delta = -11)</a:t>
            </a:r>
          </a:p>
          <a:p>
            <a:endParaRPr lang="it-IT" dirty="0">
              <a:solidFill>
                <a:srgbClr val="000000"/>
              </a:solidFill>
            </a:endParaRPr>
          </a:p>
          <a:p>
            <a:r>
              <a:rPr lang="it-IT" dirty="0">
                <a:solidFill>
                  <a:srgbClr val="000000"/>
                </a:solidFill>
              </a:rPr>
              <a:t>High self-</a:t>
            </a:r>
            <a:r>
              <a:rPr lang="it-IT" dirty="0" err="1">
                <a:solidFill>
                  <a:srgbClr val="000000"/>
                </a:solidFill>
              </a:rPr>
              <a:t>relevant</a:t>
            </a:r>
            <a:r>
              <a:rPr lang="it-IT" dirty="0">
                <a:solidFill>
                  <a:srgbClr val="000000"/>
                </a:solidFill>
              </a:rPr>
              <a:t>: HH 37 % negativi JJ 38% negativi (Delta = -1)</a:t>
            </a:r>
          </a:p>
        </p:txBody>
      </p:sp>
    </p:spTree>
    <p:extLst>
      <p:ext uri="{BB962C8B-B14F-4D97-AF65-F5344CB8AC3E}">
        <p14:creationId xmlns:p14="http://schemas.microsoft.com/office/powerpoint/2010/main" val="1988191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pPr marL="0" indent="0">
              <a:buNone/>
            </a:pPr>
            <a:endParaRPr lang="it-IT" dirty="0">
              <a:solidFill>
                <a:srgbClr val="000000"/>
              </a:solidFill>
            </a:endParaRPr>
          </a:p>
          <a:p>
            <a:r>
              <a:rPr lang="it-IT" dirty="0">
                <a:solidFill>
                  <a:srgbClr val="000000"/>
                </a:solidFill>
              </a:rPr>
              <a:t>Quando un giudizio è rilevante per il sé, tendiamo a processare le informazioni in maniera più accurata</a:t>
            </a:r>
          </a:p>
          <a:p>
            <a:endParaRPr lang="it-IT" dirty="0">
              <a:solidFill>
                <a:srgbClr val="000000"/>
              </a:solidFill>
            </a:endParaRPr>
          </a:p>
          <a:p>
            <a:r>
              <a:rPr lang="it-IT" dirty="0">
                <a:solidFill>
                  <a:srgbClr val="000000"/>
                </a:solidFill>
              </a:rPr>
              <a:t>La correlazione illusoria si attenua</a:t>
            </a:r>
          </a:p>
        </p:txBody>
      </p:sp>
    </p:spTree>
    <p:extLst>
      <p:ext uri="{BB962C8B-B14F-4D97-AF65-F5344CB8AC3E}">
        <p14:creationId xmlns:p14="http://schemas.microsoft.com/office/powerpoint/2010/main" val="4043016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apprendimento</a:t>
            </a:r>
          </a:p>
        </p:txBody>
      </p:sp>
      <p:sp>
        <p:nvSpPr>
          <p:cNvPr id="3" name="Segnaposto contenuto 2"/>
          <p:cNvSpPr>
            <a:spLocks noGrp="1"/>
          </p:cNvSpPr>
          <p:nvPr>
            <p:ph idx="1"/>
          </p:nvPr>
        </p:nvSpPr>
        <p:spPr/>
        <p:txBody>
          <a:bodyPr/>
          <a:lstStyle/>
          <a:p>
            <a:r>
              <a:rPr lang="it-IT" dirty="0"/>
              <a:t>Finalità:</a:t>
            </a:r>
          </a:p>
          <a:p>
            <a:endParaRPr lang="it-IT" dirty="0"/>
          </a:p>
          <a:p>
            <a:r>
              <a:rPr lang="it-IT" dirty="0"/>
              <a:t>Verificare la comprensione dell’analisi di un disegno sperimentale</a:t>
            </a:r>
          </a:p>
          <a:p>
            <a:endParaRPr lang="it-IT" dirty="0"/>
          </a:p>
          <a:p>
            <a:endParaRPr lang="it-IT" dirty="0"/>
          </a:p>
        </p:txBody>
      </p:sp>
    </p:spTree>
    <p:extLst>
      <p:ext uri="{BB962C8B-B14F-4D97-AF65-F5344CB8AC3E}">
        <p14:creationId xmlns:p14="http://schemas.microsoft.com/office/powerpoint/2010/main" val="149147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Impressioni</a:t>
            </a:r>
            <a:r>
              <a:rPr lang="en-US" dirty="0"/>
              <a:t> sui </a:t>
            </a:r>
            <a:r>
              <a:rPr lang="en-US" dirty="0" err="1"/>
              <a:t>gruppi</a:t>
            </a:r>
            <a:endParaRPr lang="en-US" dirty="0"/>
          </a:p>
        </p:txBody>
      </p:sp>
      <p:sp>
        <p:nvSpPr>
          <p:cNvPr id="3" name="Content Placeholder 2"/>
          <p:cNvSpPr>
            <a:spLocks noGrp="1"/>
          </p:cNvSpPr>
          <p:nvPr>
            <p:ph idx="1"/>
          </p:nvPr>
        </p:nvSpPr>
        <p:spPr>
          <a:xfrm>
            <a:off x="0" y="1424370"/>
            <a:ext cx="9508730" cy="5645998"/>
          </a:xfrm>
        </p:spPr>
        <p:txBody>
          <a:bodyPr>
            <a:normAutofit fontScale="85000" lnSpcReduction="20000"/>
          </a:bodyPr>
          <a:lstStyle/>
          <a:p>
            <a:endParaRPr lang="en-US" dirty="0"/>
          </a:p>
          <a:p>
            <a:endParaRPr lang="en-US" dirty="0"/>
          </a:p>
          <a:p>
            <a:r>
              <a:rPr lang="en-US" dirty="0">
                <a:solidFill>
                  <a:srgbClr val="BFBFBF"/>
                </a:solidFill>
              </a:rPr>
              <a:t>Whitson &amp; </a:t>
            </a:r>
            <a:r>
              <a:rPr lang="en-US" dirty="0" err="1">
                <a:solidFill>
                  <a:srgbClr val="BFBFBF"/>
                </a:solidFill>
              </a:rPr>
              <a:t>Galinsky</a:t>
            </a:r>
            <a:r>
              <a:rPr lang="en-US" dirty="0">
                <a:solidFill>
                  <a:srgbClr val="BFBFBF"/>
                </a:solidFill>
              </a:rPr>
              <a:t> (Science, 2008)</a:t>
            </a:r>
          </a:p>
          <a:p>
            <a:endParaRPr lang="en-US" dirty="0">
              <a:solidFill>
                <a:srgbClr val="BFBFBF"/>
              </a:solidFill>
            </a:endParaRPr>
          </a:p>
          <a:p>
            <a:r>
              <a:rPr lang="en-US" dirty="0">
                <a:solidFill>
                  <a:srgbClr val="BFBFBF"/>
                </a:solidFill>
              </a:rPr>
              <a:t>Ai </a:t>
            </a:r>
            <a:r>
              <a:rPr lang="en-US" dirty="0" err="1">
                <a:solidFill>
                  <a:srgbClr val="BFBFBF"/>
                </a:solidFill>
              </a:rPr>
              <a:t>pp</a:t>
            </a:r>
            <a:r>
              <a:rPr lang="en-US" dirty="0">
                <a:solidFill>
                  <a:srgbClr val="BFBFBF"/>
                </a:solidFill>
              </a:rPr>
              <a:t> </a:t>
            </a:r>
            <a:r>
              <a:rPr lang="en-US" dirty="0" err="1">
                <a:solidFill>
                  <a:srgbClr val="BFBFBF"/>
                </a:solidFill>
              </a:rPr>
              <a:t>viene</a:t>
            </a:r>
            <a:r>
              <a:rPr lang="en-US" dirty="0">
                <a:solidFill>
                  <a:srgbClr val="BFBFBF"/>
                </a:solidFill>
              </a:rPr>
              <a:t> </a:t>
            </a:r>
            <a:r>
              <a:rPr lang="en-US" dirty="0" err="1">
                <a:solidFill>
                  <a:srgbClr val="BFBFBF"/>
                </a:solidFill>
              </a:rPr>
              <a:t>detto</a:t>
            </a:r>
            <a:r>
              <a:rPr lang="en-US" dirty="0">
                <a:solidFill>
                  <a:srgbClr val="BFBFBF"/>
                </a:solidFill>
              </a:rPr>
              <a:t> di </a:t>
            </a:r>
            <a:r>
              <a:rPr lang="en-US" dirty="0" err="1">
                <a:solidFill>
                  <a:srgbClr val="BFBFBF"/>
                </a:solidFill>
              </a:rPr>
              <a:t>partecipare</a:t>
            </a:r>
            <a:r>
              <a:rPr lang="en-US" dirty="0">
                <a:solidFill>
                  <a:srgbClr val="BFBFBF"/>
                </a:solidFill>
              </a:rPr>
              <a:t> a </a:t>
            </a:r>
            <a:r>
              <a:rPr lang="en-US" dirty="0" err="1">
                <a:solidFill>
                  <a:srgbClr val="BFBFBF"/>
                </a:solidFill>
              </a:rPr>
              <a:t>uno</a:t>
            </a:r>
            <a:r>
              <a:rPr lang="en-US" dirty="0">
                <a:solidFill>
                  <a:srgbClr val="BFBFBF"/>
                </a:solidFill>
              </a:rPr>
              <a:t> studio </a:t>
            </a:r>
            <a:r>
              <a:rPr lang="en-US" dirty="0" err="1">
                <a:solidFill>
                  <a:srgbClr val="BFBFBF"/>
                </a:solidFill>
              </a:rPr>
              <a:t>sulla</a:t>
            </a:r>
            <a:r>
              <a:rPr lang="en-US" dirty="0">
                <a:solidFill>
                  <a:srgbClr val="BFBFBF"/>
                </a:solidFill>
              </a:rPr>
              <a:t> </a:t>
            </a:r>
            <a:r>
              <a:rPr lang="en-US" dirty="0" err="1">
                <a:solidFill>
                  <a:srgbClr val="BFBFBF"/>
                </a:solidFill>
              </a:rPr>
              <a:t>borsa</a:t>
            </a:r>
            <a:r>
              <a:rPr lang="en-US" dirty="0">
                <a:solidFill>
                  <a:srgbClr val="BFBFBF"/>
                </a:solidFill>
              </a:rPr>
              <a:t> </a:t>
            </a:r>
            <a:r>
              <a:rPr lang="en-US" dirty="0" err="1">
                <a:solidFill>
                  <a:srgbClr val="BFBFBF"/>
                </a:solidFill>
              </a:rPr>
              <a:t>valori</a:t>
            </a:r>
            <a:endParaRPr lang="en-US" dirty="0">
              <a:solidFill>
                <a:srgbClr val="BFBFBF"/>
              </a:solidFill>
            </a:endParaRPr>
          </a:p>
          <a:p>
            <a:endParaRPr lang="en-US" dirty="0"/>
          </a:p>
          <a:p>
            <a:r>
              <a:rPr lang="en-US" dirty="0"/>
              <a:t>La </a:t>
            </a:r>
            <a:r>
              <a:rPr lang="en-US" dirty="0" err="1"/>
              <a:t>borsa</a:t>
            </a:r>
            <a:r>
              <a:rPr lang="en-US" dirty="0"/>
              <a:t> </a:t>
            </a:r>
            <a:r>
              <a:rPr lang="en-US" dirty="0" err="1"/>
              <a:t>valori</a:t>
            </a:r>
            <a:r>
              <a:rPr lang="en-US" dirty="0"/>
              <a:t> </a:t>
            </a:r>
            <a:r>
              <a:rPr lang="en-US" dirty="0" err="1"/>
              <a:t>viene</a:t>
            </a:r>
            <a:r>
              <a:rPr lang="en-US" dirty="0"/>
              <a:t> </a:t>
            </a:r>
            <a:r>
              <a:rPr lang="en-US" dirty="0" err="1"/>
              <a:t>descritta</a:t>
            </a:r>
            <a:r>
              <a:rPr lang="en-US" dirty="0"/>
              <a:t> come:</a:t>
            </a:r>
          </a:p>
          <a:p>
            <a:endParaRPr lang="en-US" dirty="0"/>
          </a:p>
          <a:p>
            <a:r>
              <a:rPr lang="en-US" dirty="0" err="1"/>
              <a:t>Completamente</a:t>
            </a:r>
            <a:r>
              <a:rPr lang="en-US" dirty="0"/>
              <a:t> </a:t>
            </a:r>
            <a:r>
              <a:rPr lang="en-US" dirty="0" err="1"/>
              <a:t>imprevedibile</a:t>
            </a:r>
            <a:r>
              <a:rPr lang="en-US" dirty="0"/>
              <a:t>, in cui </a:t>
            </a:r>
            <a:r>
              <a:rPr lang="en-US" dirty="0" err="1"/>
              <a:t>il</a:t>
            </a:r>
            <a:r>
              <a:rPr lang="en-US" dirty="0"/>
              <a:t> </a:t>
            </a:r>
            <a:r>
              <a:rPr lang="en-US" dirty="0" err="1"/>
              <a:t>rischio</a:t>
            </a:r>
            <a:r>
              <a:rPr lang="en-US" dirty="0"/>
              <a:t> di un </a:t>
            </a:r>
            <a:r>
              <a:rPr lang="en-US" dirty="0" err="1"/>
              <a:t>inviestimento</a:t>
            </a:r>
            <a:r>
              <a:rPr lang="en-US" dirty="0"/>
              <a:t> non </a:t>
            </a:r>
            <a:r>
              <a:rPr lang="en-US" dirty="0" err="1"/>
              <a:t>può</a:t>
            </a:r>
            <a:r>
              <a:rPr lang="en-US" dirty="0"/>
              <a:t> per </a:t>
            </a:r>
            <a:r>
              <a:rPr lang="en-US" dirty="0" err="1"/>
              <a:t>niente</a:t>
            </a:r>
            <a:r>
              <a:rPr lang="en-US" dirty="0"/>
              <a:t> </a:t>
            </a:r>
            <a:r>
              <a:rPr lang="en-US" dirty="0" err="1"/>
              <a:t>essere</a:t>
            </a:r>
            <a:r>
              <a:rPr lang="en-US" dirty="0"/>
              <a:t> </a:t>
            </a:r>
            <a:r>
              <a:rPr lang="en-US" dirty="0" err="1"/>
              <a:t>anticipato</a:t>
            </a:r>
            <a:r>
              <a:rPr lang="en-US" dirty="0"/>
              <a:t> (non </a:t>
            </a:r>
            <a:r>
              <a:rPr lang="en-US" dirty="0" err="1"/>
              <a:t>controllo</a:t>
            </a:r>
            <a:r>
              <a:rPr lang="en-US" dirty="0"/>
              <a:t>)</a:t>
            </a:r>
          </a:p>
          <a:p>
            <a:endParaRPr lang="en-US" dirty="0"/>
          </a:p>
          <a:p>
            <a:r>
              <a:rPr lang="en-US" dirty="0" err="1"/>
              <a:t>Relativamente</a:t>
            </a:r>
            <a:r>
              <a:rPr lang="en-US" dirty="0"/>
              <a:t> </a:t>
            </a:r>
            <a:r>
              <a:rPr lang="en-US" dirty="0" err="1"/>
              <a:t>prevedibile</a:t>
            </a:r>
            <a:r>
              <a:rPr lang="en-US" dirty="0"/>
              <a:t>, in cui </a:t>
            </a:r>
            <a:r>
              <a:rPr lang="en-US" dirty="0" err="1"/>
              <a:t>il</a:t>
            </a:r>
            <a:r>
              <a:rPr lang="en-US" dirty="0"/>
              <a:t> </a:t>
            </a:r>
            <a:r>
              <a:rPr lang="en-US" dirty="0" err="1"/>
              <a:t>rischio</a:t>
            </a:r>
            <a:r>
              <a:rPr lang="en-US" dirty="0"/>
              <a:t> di un </a:t>
            </a:r>
            <a:r>
              <a:rPr lang="en-US" dirty="0" err="1"/>
              <a:t>investimento</a:t>
            </a:r>
            <a:r>
              <a:rPr lang="en-US" dirty="0"/>
              <a:t> </a:t>
            </a:r>
            <a:r>
              <a:rPr lang="en-US" dirty="0" err="1"/>
              <a:t>può</a:t>
            </a:r>
            <a:r>
              <a:rPr lang="en-US" dirty="0"/>
              <a:t> </a:t>
            </a:r>
            <a:r>
              <a:rPr lang="en-US" dirty="0" err="1"/>
              <a:t>essere</a:t>
            </a:r>
            <a:r>
              <a:rPr lang="en-US" dirty="0"/>
              <a:t> in parte </a:t>
            </a:r>
            <a:r>
              <a:rPr lang="en-US" dirty="0" err="1"/>
              <a:t>anticipato</a:t>
            </a:r>
            <a:r>
              <a:rPr lang="en-US" dirty="0"/>
              <a:t> (</a:t>
            </a:r>
            <a:r>
              <a:rPr lang="en-US" dirty="0" err="1"/>
              <a:t>controllo</a:t>
            </a:r>
            <a:r>
              <a:rPr lang="en-US" dirty="0"/>
              <a:t> </a:t>
            </a:r>
            <a:r>
              <a:rPr lang="en-US" dirty="0" err="1"/>
              <a:t>relativo</a:t>
            </a:r>
            <a:r>
              <a:rPr lang="en-US" dirty="0"/>
              <a:t>)</a:t>
            </a:r>
          </a:p>
          <a:p>
            <a:endParaRPr lang="en-US" dirty="0"/>
          </a:p>
          <a:p>
            <a:endParaRPr lang="en-US" dirty="0"/>
          </a:p>
          <a:p>
            <a:endParaRPr lang="en-US" dirty="0"/>
          </a:p>
          <a:p>
            <a:endParaRPr lang="en-US" dirty="0"/>
          </a:p>
          <a:p>
            <a:pPr marL="0" indent="0">
              <a:buNone/>
            </a:pPr>
            <a:r>
              <a:rPr lang="en-US" dirty="0"/>
              <a:t>.</a:t>
            </a:r>
          </a:p>
        </p:txBody>
      </p:sp>
    </p:spTree>
    <p:extLst>
      <p:ext uri="{BB962C8B-B14F-4D97-AF65-F5344CB8AC3E}">
        <p14:creationId xmlns:p14="http://schemas.microsoft.com/office/powerpoint/2010/main" val="4101283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autovalutazione</a:t>
            </a:r>
          </a:p>
        </p:txBody>
      </p:sp>
      <p:sp>
        <p:nvSpPr>
          <p:cNvPr id="3" name="Segnaposto contenuto 2"/>
          <p:cNvSpPr>
            <a:spLocks noGrp="1"/>
          </p:cNvSpPr>
          <p:nvPr>
            <p:ph idx="1"/>
          </p:nvPr>
        </p:nvSpPr>
        <p:spPr/>
        <p:txBody>
          <a:bodyPr/>
          <a:lstStyle/>
          <a:p>
            <a:endParaRPr lang="it-IT" b="1" dirty="0"/>
          </a:p>
          <a:p>
            <a:r>
              <a:rPr lang="it-IT" b="1" dirty="0"/>
              <a:t>Identifica e classifica le variabili presenti nel seguente esperimento. Specifica se sono naturali, indipendenti e dipendenti; indica poi per ciascuna variabile indipendente il numero di livelli e la tipologia di manipolazione</a:t>
            </a:r>
            <a:r>
              <a:rPr lang="it-IT" dirty="0"/>
              <a:t> </a:t>
            </a:r>
          </a:p>
          <a:p>
            <a:endParaRPr lang="it-IT" dirty="0"/>
          </a:p>
        </p:txBody>
      </p:sp>
    </p:spTree>
    <p:extLst>
      <p:ext uri="{BB962C8B-B14F-4D97-AF65-F5344CB8AC3E}">
        <p14:creationId xmlns:p14="http://schemas.microsoft.com/office/powerpoint/2010/main" val="2483674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apprendimento</a:t>
            </a:r>
          </a:p>
        </p:txBody>
      </p:sp>
      <p:sp>
        <p:nvSpPr>
          <p:cNvPr id="3" name="Segnaposto contenuto 2"/>
          <p:cNvSpPr>
            <a:spLocks noGrp="1"/>
          </p:cNvSpPr>
          <p:nvPr>
            <p:ph idx="1"/>
          </p:nvPr>
        </p:nvSpPr>
        <p:spPr>
          <a:xfrm>
            <a:off x="0" y="1600200"/>
            <a:ext cx="8989366" cy="5257800"/>
          </a:xfrm>
        </p:spPr>
        <p:txBody>
          <a:bodyPr>
            <a:normAutofit fontScale="92500"/>
          </a:bodyPr>
          <a:lstStyle/>
          <a:p>
            <a:r>
              <a:rPr lang="it-IT" dirty="0"/>
              <a:t>I partecipanti, Italiani e Statunitensi di entrambi i sessi, partecipano a uno studio sulle emozioni legate all’11-settembre. I partecipanti devono indicare quanto esperito in reazione a tale evento drammatico su delle scale associate a sentimenti negativi e a sentimenti positivi. Prima di riportare la propria esperienza emotiva, a metà dei partecipanti viene chiesto di pensare alle differenze tra Italia e Stati Uniti, mentre all’altra metà viene chiesto di pensare alle somiglianze tra Italia e Stati Uniti. I risultati mostrano che tutti i partecipanti riportano più sentimenti negativi che positivi. Questo effetto è più forte per gli italiani, ma non per gli statunitensi, quando pensano alle somiglianze tra i due paesi. Il livello di depressione del partecipante, misurato 1 giorno prima dell’esperimento non modera questi risultati.</a:t>
            </a:r>
          </a:p>
          <a:p>
            <a:r>
              <a:rPr lang="it-IT" dirty="0"/>
              <a:t> </a:t>
            </a:r>
          </a:p>
          <a:p>
            <a:endParaRPr lang="it-IT" dirty="0"/>
          </a:p>
        </p:txBody>
      </p:sp>
    </p:spTree>
    <p:extLst>
      <p:ext uri="{BB962C8B-B14F-4D97-AF65-F5344CB8AC3E}">
        <p14:creationId xmlns:p14="http://schemas.microsoft.com/office/powerpoint/2010/main" val="2962437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Identifica la risposta corretta</a:t>
            </a:r>
          </a:p>
        </p:txBody>
      </p:sp>
      <p:sp>
        <p:nvSpPr>
          <p:cNvPr id="3" name="Segnaposto contenuto 2"/>
          <p:cNvSpPr>
            <a:spLocks noGrp="1"/>
          </p:cNvSpPr>
          <p:nvPr>
            <p:ph idx="1"/>
          </p:nvPr>
        </p:nvSpPr>
        <p:spPr/>
        <p:txBody>
          <a:bodyPr/>
          <a:lstStyle/>
          <a:p>
            <a:r>
              <a:rPr lang="it-IT" dirty="0"/>
              <a:t>1) il fenomeno della mera esposizione indica che:</a:t>
            </a:r>
          </a:p>
          <a:p>
            <a:endParaRPr lang="it-IT" dirty="0"/>
          </a:p>
          <a:p>
            <a:r>
              <a:rPr lang="it-IT" dirty="0"/>
              <a:t>A) all’aumentare della somiglianza con lo stimolo aumenta la familiarità con lo stimolo</a:t>
            </a:r>
          </a:p>
          <a:p>
            <a:r>
              <a:rPr lang="it-IT" dirty="0"/>
              <a:t>B) all’aumentare della familiarità dello stimolo aumenta la piacevolezza dello stimolo</a:t>
            </a:r>
          </a:p>
          <a:p>
            <a:r>
              <a:rPr lang="it-IT" dirty="0"/>
              <a:t>C) all’aumentare della piacevolezza dello stimolo aumenta la somiglianza con lo stimolo</a:t>
            </a:r>
          </a:p>
          <a:p>
            <a:endParaRPr lang="it-IT" dirty="0"/>
          </a:p>
        </p:txBody>
      </p:sp>
    </p:spTree>
    <p:extLst>
      <p:ext uri="{BB962C8B-B14F-4D97-AF65-F5344CB8AC3E}">
        <p14:creationId xmlns:p14="http://schemas.microsoft.com/office/powerpoint/2010/main" val="1641464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Identifica la risposta corretta</a:t>
            </a:r>
          </a:p>
        </p:txBody>
      </p:sp>
      <p:sp>
        <p:nvSpPr>
          <p:cNvPr id="3" name="Segnaposto contenuto 2"/>
          <p:cNvSpPr>
            <a:spLocks noGrp="1"/>
          </p:cNvSpPr>
          <p:nvPr>
            <p:ph idx="1"/>
          </p:nvPr>
        </p:nvSpPr>
        <p:spPr/>
        <p:txBody>
          <a:bodyPr/>
          <a:lstStyle/>
          <a:p>
            <a:r>
              <a:rPr lang="it-IT" dirty="0"/>
              <a:t>2)negli esperimenti, la correlazione illusoria si verificava quando</a:t>
            </a:r>
            <a:r>
              <a:rPr lang="mr-IN" dirty="0"/>
              <a:t>…</a:t>
            </a:r>
            <a:r>
              <a:rPr lang="it-IT" dirty="0"/>
              <a:t> </a:t>
            </a:r>
          </a:p>
          <a:p>
            <a:endParaRPr lang="it-IT" dirty="0"/>
          </a:p>
          <a:p>
            <a:r>
              <a:rPr lang="it-IT" dirty="0"/>
              <a:t>A)</a:t>
            </a:r>
            <a:r>
              <a:rPr lang="en-US" dirty="0"/>
              <a:t> due </a:t>
            </a:r>
            <a:r>
              <a:rPr lang="en-US" dirty="0" err="1"/>
              <a:t>elementi</a:t>
            </a:r>
            <a:r>
              <a:rPr lang="en-US" dirty="0"/>
              <a:t> </a:t>
            </a:r>
            <a:r>
              <a:rPr lang="en-US" dirty="0" err="1"/>
              <a:t>erano</a:t>
            </a:r>
            <a:r>
              <a:rPr lang="en-US" dirty="0"/>
              <a:t> </a:t>
            </a:r>
            <a:r>
              <a:rPr lang="en-US" dirty="0" err="1"/>
              <a:t>entrambi</a:t>
            </a:r>
            <a:r>
              <a:rPr lang="en-US" dirty="0"/>
              <a:t> </a:t>
            </a:r>
            <a:r>
              <a:rPr lang="en-US" dirty="0" err="1"/>
              <a:t>infrequenti</a:t>
            </a:r>
            <a:endParaRPr lang="en-US" dirty="0"/>
          </a:p>
          <a:p>
            <a:r>
              <a:rPr lang="en-US" dirty="0"/>
              <a:t>B) due </a:t>
            </a:r>
            <a:r>
              <a:rPr lang="en-US" dirty="0" err="1"/>
              <a:t>elementi</a:t>
            </a:r>
            <a:r>
              <a:rPr lang="en-US" dirty="0"/>
              <a:t> </a:t>
            </a:r>
            <a:r>
              <a:rPr lang="en-US" dirty="0" err="1"/>
              <a:t>erano</a:t>
            </a:r>
            <a:r>
              <a:rPr lang="en-US" dirty="0"/>
              <a:t> </a:t>
            </a:r>
            <a:r>
              <a:rPr lang="en-US" dirty="0" err="1"/>
              <a:t>entrambi</a:t>
            </a:r>
            <a:r>
              <a:rPr lang="en-US" dirty="0"/>
              <a:t> </a:t>
            </a:r>
            <a:r>
              <a:rPr lang="en-US" dirty="0" err="1"/>
              <a:t>negativi</a:t>
            </a:r>
            <a:endParaRPr lang="en-US" dirty="0"/>
          </a:p>
          <a:p>
            <a:r>
              <a:rPr lang="en-US" dirty="0"/>
              <a:t>C) due </a:t>
            </a:r>
            <a:r>
              <a:rPr lang="en-US" dirty="0" err="1"/>
              <a:t>elementi</a:t>
            </a:r>
            <a:r>
              <a:rPr lang="en-US" dirty="0"/>
              <a:t> </a:t>
            </a:r>
            <a:r>
              <a:rPr lang="en-US" dirty="0" err="1"/>
              <a:t>erano</a:t>
            </a:r>
            <a:r>
              <a:rPr lang="en-US" dirty="0"/>
              <a:t> </a:t>
            </a:r>
            <a:r>
              <a:rPr lang="en-US" dirty="0" err="1"/>
              <a:t>entrambi</a:t>
            </a:r>
            <a:r>
              <a:rPr lang="en-US" dirty="0"/>
              <a:t> </a:t>
            </a:r>
            <a:r>
              <a:rPr lang="en-US" dirty="0" err="1"/>
              <a:t>importanti</a:t>
            </a:r>
            <a:endParaRPr lang="it-IT" dirty="0"/>
          </a:p>
        </p:txBody>
      </p:sp>
    </p:spTree>
    <p:extLst>
      <p:ext uri="{BB962C8B-B14F-4D97-AF65-F5344CB8AC3E}">
        <p14:creationId xmlns:p14="http://schemas.microsoft.com/office/powerpoint/2010/main" val="225333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Identifica la risposta corretta</a:t>
            </a:r>
          </a:p>
        </p:txBody>
      </p:sp>
      <p:sp>
        <p:nvSpPr>
          <p:cNvPr id="3" name="Segnaposto contenuto 2"/>
          <p:cNvSpPr>
            <a:spLocks noGrp="1"/>
          </p:cNvSpPr>
          <p:nvPr>
            <p:ph idx="1"/>
          </p:nvPr>
        </p:nvSpPr>
        <p:spPr/>
        <p:txBody>
          <a:bodyPr/>
          <a:lstStyle/>
          <a:p>
            <a:r>
              <a:rPr lang="it-IT" dirty="0"/>
              <a:t>4)nello studio di </a:t>
            </a:r>
            <a:r>
              <a:rPr lang="en-US" dirty="0"/>
              <a:t>Snyder &amp; Swann, 1978, I </a:t>
            </a:r>
            <a:r>
              <a:rPr lang="en-US" dirty="0" err="1"/>
              <a:t>partecipanti</a:t>
            </a:r>
            <a:r>
              <a:rPr lang="en-US" dirty="0"/>
              <a:t> </a:t>
            </a:r>
            <a:r>
              <a:rPr lang="en-US" dirty="0" err="1"/>
              <a:t>mostravano</a:t>
            </a:r>
            <a:endParaRPr lang="en-US" dirty="0"/>
          </a:p>
          <a:p>
            <a:endParaRPr lang="en-US" dirty="0"/>
          </a:p>
          <a:p>
            <a:r>
              <a:rPr lang="en-US" dirty="0"/>
              <a:t>A) </a:t>
            </a:r>
            <a:r>
              <a:rPr lang="en-US" dirty="0" err="1"/>
              <a:t>una</a:t>
            </a:r>
            <a:r>
              <a:rPr lang="en-US" dirty="0"/>
              <a:t> </a:t>
            </a:r>
            <a:r>
              <a:rPr lang="en-US" dirty="0" err="1"/>
              <a:t>propensione</a:t>
            </a:r>
            <a:r>
              <a:rPr lang="en-US" dirty="0"/>
              <a:t> a </a:t>
            </a:r>
            <a:r>
              <a:rPr lang="en-US" dirty="0" err="1"/>
              <a:t>selezionare</a:t>
            </a:r>
            <a:r>
              <a:rPr lang="en-US" dirty="0"/>
              <a:t> </a:t>
            </a:r>
            <a:r>
              <a:rPr lang="en-US" dirty="0" err="1"/>
              <a:t>informazioni</a:t>
            </a:r>
            <a:r>
              <a:rPr lang="en-US" dirty="0"/>
              <a:t> </a:t>
            </a:r>
            <a:r>
              <a:rPr lang="en-US" dirty="0" err="1"/>
              <a:t>incongruenti</a:t>
            </a:r>
            <a:r>
              <a:rPr lang="en-US" dirty="0"/>
              <a:t> con le </a:t>
            </a:r>
            <a:r>
              <a:rPr lang="en-US" dirty="0" err="1"/>
              <a:t>ipotesi</a:t>
            </a:r>
            <a:r>
              <a:rPr lang="en-US" dirty="0"/>
              <a:t> </a:t>
            </a:r>
            <a:r>
              <a:rPr lang="en-US" dirty="0" err="1"/>
              <a:t>che</a:t>
            </a:r>
            <a:r>
              <a:rPr lang="en-US" dirty="0"/>
              <a:t> </a:t>
            </a:r>
            <a:r>
              <a:rPr lang="en-US" dirty="0" err="1"/>
              <a:t>dovevano</a:t>
            </a:r>
            <a:r>
              <a:rPr lang="en-US" dirty="0"/>
              <a:t> </a:t>
            </a:r>
            <a:r>
              <a:rPr lang="en-US" dirty="0" err="1"/>
              <a:t>verificare</a:t>
            </a:r>
            <a:endParaRPr lang="en-US" dirty="0"/>
          </a:p>
          <a:p>
            <a:r>
              <a:rPr lang="en-US" dirty="0"/>
              <a:t>B) </a:t>
            </a:r>
            <a:r>
              <a:rPr lang="en-US" dirty="0" err="1"/>
              <a:t>una</a:t>
            </a:r>
            <a:r>
              <a:rPr lang="en-US" dirty="0"/>
              <a:t> </a:t>
            </a:r>
            <a:r>
              <a:rPr lang="en-US" dirty="0" err="1"/>
              <a:t>propensione</a:t>
            </a:r>
            <a:r>
              <a:rPr lang="en-US" dirty="0"/>
              <a:t> a </a:t>
            </a:r>
            <a:r>
              <a:rPr lang="en-US" dirty="0" err="1"/>
              <a:t>selezionare</a:t>
            </a:r>
            <a:r>
              <a:rPr lang="en-US" dirty="0"/>
              <a:t> </a:t>
            </a:r>
            <a:r>
              <a:rPr lang="en-US" dirty="0" err="1"/>
              <a:t>informazioni</a:t>
            </a:r>
            <a:r>
              <a:rPr lang="en-US" dirty="0"/>
              <a:t> </a:t>
            </a:r>
            <a:r>
              <a:rPr lang="en-US" dirty="0" err="1"/>
              <a:t>congruenti</a:t>
            </a:r>
            <a:r>
              <a:rPr lang="en-US" dirty="0"/>
              <a:t> con le </a:t>
            </a:r>
            <a:r>
              <a:rPr lang="en-US" dirty="0" err="1"/>
              <a:t>ipotesi</a:t>
            </a:r>
            <a:r>
              <a:rPr lang="en-US" dirty="0"/>
              <a:t> </a:t>
            </a:r>
            <a:r>
              <a:rPr lang="en-US" dirty="0" err="1"/>
              <a:t>che</a:t>
            </a:r>
            <a:r>
              <a:rPr lang="en-US" dirty="0"/>
              <a:t> </a:t>
            </a:r>
            <a:r>
              <a:rPr lang="en-US" dirty="0" err="1"/>
              <a:t>dovevano</a:t>
            </a:r>
            <a:r>
              <a:rPr lang="en-US" dirty="0"/>
              <a:t> </a:t>
            </a:r>
            <a:r>
              <a:rPr lang="en-US" dirty="0" err="1"/>
              <a:t>verificare</a:t>
            </a:r>
            <a:endParaRPr lang="en-US" dirty="0"/>
          </a:p>
          <a:p>
            <a:r>
              <a:rPr lang="en-US" dirty="0"/>
              <a:t>C) </a:t>
            </a:r>
            <a:r>
              <a:rPr lang="en-US" dirty="0" err="1"/>
              <a:t>una</a:t>
            </a:r>
            <a:r>
              <a:rPr lang="en-US" dirty="0"/>
              <a:t> </a:t>
            </a:r>
            <a:r>
              <a:rPr lang="en-US" dirty="0" err="1"/>
              <a:t>propensione</a:t>
            </a:r>
            <a:r>
              <a:rPr lang="en-US" dirty="0"/>
              <a:t> a </a:t>
            </a:r>
            <a:r>
              <a:rPr lang="en-US" dirty="0" err="1"/>
              <a:t>evitare</a:t>
            </a:r>
            <a:r>
              <a:rPr lang="en-US" dirty="0"/>
              <a:t> </a:t>
            </a:r>
            <a:r>
              <a:rPr lang="en-US" dirty="0" err="1"/>
              <a:t>informazioni</a:t>
            </a:r>
            <a:r>
              <a:rPr lang="en-US" dirty="0"/>
              <a:t> </a:t>
            </a:r>
            <a:r>
              <a:rPr lang="en-US" dirty="0" err="1"/>
              <a:t>congruenti</a:t>
            </a:r>
            <a:r>
              <a:rPr lang="en-US" dirty="0"/>
              <a:t> con le </a:t>
            </a:r>
            <a:r>
              <a:rPr lang="en-US" dirty="0" err="1"/>
              <a:t>ipotesi</a:t>
            </a:r>
            <a:r>
              <a:rPr lang="en-US" dirty="0"/>
              <a:t> </a:t>
            </a:r>
            <a:r>
              <a:rPr lang="en-US" dirty="0" err="1"/>
              <a:t>che</a:t>
            </a:r>
            <a:r>
              <a:rPr lang="en-US" dirty="0"/>
              <a:t> </a:t>
            </a:r>
            <a:r>
              <a:rPr lang="en-US" dirty="0" err="1"/>
              <a:t>dovevano</a:t>
            </a:r>
            <a:r>
              <a:rPr lang="en-US" dirty="0"/>
              <a:t> </a:t>
            </a:r>
            <a:r>
              <a:rPr lang="en-US" dirty="0" err="1"/>
              <a:t>verificare</a:t>
            </a:r>
            <a:endParaRPr lang="en-US" dirty="0"/>
          </a:p>
          <a:p>
            <a:endParaRPr lang="en-US" dirty="0"/>
          </a:p>
          <a:p>
            <a:endParaRPr lang="it-IT" dirty="0"/>
          </a:p>
        </p:txBody>
      </p:sp>
    </p:spTree>
    <p:extLst>
      <p:ext uri="{BB962C8B-B14F-4D97-AF65-F5344CB8AC3E}">
        <p14:creationId xmlns:p14="http://schemas.microsoft.com/office/powerpoint/2010/main" val="246193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Identifica la risposta corretta</a:t>
            </a:r>
          </a:p>
        </p:txBody>
      </p:sp>
      <p:sp>
        <p:nvSpPr>
          <p:cNvPr id="3" name="Segnaposto contenuto 2"/>
          <p:cNvSpPr>
            <a:spLocks noGrp="1"/>
          </p:cNvSpPr>
          <p:nvPr>
            <p:ph idx="1"/>
          </p:nvPr>
        </p:nvSpPr>
        <p:spPr/>
        <p:txBody>
          <a:bodyPr/>
          <a:lstStyle/>
          <a:p>
            <a:r>
              <a:rPr lang="it-IT" dirty="0"/>
              <a:t>5)nell’effetto di mera esposizione la relazione tra familiarità e piacevolezza è </a:t>
            </a:r>
          </a:p>
          <a:p>
            <a:endParaRPr lang="it-IT" dirty="0"/>
          </a:p>
          <a:p>
            <a:r>
              <a:rPr lang="it-IT" dirty="0"/>
              <a:t>A) una funzione lineare</a:t>
            </a:r>
          </a:p>
          <a:p>
            <a:r>
              <a:rPr lang="it-IT" dirty="0"/>
              <a:t>B) è una funzione inversamente lineare</a:t>
            </a:r>
          </a:p>
          <a:p>
            <a:r>
              <a:rPr lang="it-IT" dirty="0"/>
              <a:t>C) è una funzione non lineare</a:t>
            </a:r>
          </a:p>
          <a:p>
            <a:endParaRPr lang="it-IT" dirty="0"/>
          </a:p>
          <a:p>
            <a:endParaRPr lang="it-IT" dirty="0"/>
          </a:p>
        </p:txBody>
      </p:sp>
    </p:spTree>
    <p:extLst>
      <p:ext uri="{BB962C8B-B14F-4D97-AF65-F5344CB8AC3E}">
        <p14:creationId xmlns:p14="http://schemas.microsoft.com/office/powerpoint/2010/main" val="3877506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Identifica la risposta corretta</a:t>
            </a:r>
          </a:p>
        </p:txBody>
      </p:sp>
      <p:sp>
        <p:nvSpPr>
          <p:cNvPr id="3" name="Segnaposto contenuto 2"/>
          <p:cNvSpPr>
            <a:spLocks noGrp="1"/>
          </p:cNvSpPr>
          <p:nvPr>
            <p:ph idx="1"/>
          </p:nvPr>
        </p:nvSpPr>
        <p:spPr/>
        <p:txBody>
          <a:bodyPr/>
          <a:lstStyle/>
          <a:p>
            <a:r>
              <a:rPr lang="it-IT" dirty="0"/>
              <a:t>6)negli studi sull’accessibilità contestuale è stato dimostrato che</a:t>
            </a:r>
          </a:p>
          <a:p>
            <a:endParaRPr lang="it-IT" dirty="0"/>
          </a:p>
          <a:p>
            <a:r>
              <a:rPr lang="it-IT" dirty="0"/>
              <a:t>A) concetti resi salienti influenzano le nostre impressioni in maniera generalizzata</a:t>
            </a:r>
          </a:p>
          <a:p>
            <a:r>
              <a:rPr lang="it-IT" dirty="0"/>
              <a:t>B)  concetti resi salienti influenzano le nostre impressioni in maniera congruente a tali concetti </a:t>
            </a:r>
          </a:p>
          <a:p>
            <a:r>
              <a:rPr lang="it-IT" dirty="0"/>
              <a:t>C) concetti resi salienti influenzano le nostre impressioni in maniera incongruente con tali concetti </a:t>
            </a:r>
          </a:p>
          <a:p>
            <a:endParaRPr lang="en-US" dirty="0"/>
          </a:p>
          <a:p>
            <a:endParaRPr lang="it-IT" dirty="0"/>
          </a:p>
        </p:txBody>
      </p:sp>
    </p:spTree>
    <p:extLst>
      <p:ext uri="{BB962C8B-B14F-4D97-AF65-F5344CB8AC3E}">
        <p14:creationId xmlns:p14="http://schemas.microsoft.com/office/powerpoint/2010/main" val="1255588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Identifica la risposta corretta</a:t>
            </a:r>
          </a:p>
        </p:txBody>
      </p:sp>
      <p:sp>
        <p:nvSpPr>
          <p:cNvPr id="3" name="Segnaposto contenuto 2"/>
          <p:cNvSpPr>
            <a:spLocks noGrp="1"/>
          </p:cNvSpPr>
          <p:nvPr>
            <p:ph idx="1"/>
          </p:nvPr>
        </p:nvSpPr>
        <p:spPr/>
        <p:txBody>
          <a:bodyPr/>
          <a:lstStyle/>
          <a:p>
            <a:r>
              <a:rPr lang="it-IT" dirty="0"/>
              <a:t>7) Il falso consenso si riferisce al fatto che</a:t>
            </a:r>
          </a:p>
          <a:p>
            <a:endParaRPr lang="it-IT" dirty="0"/>
          </a:p>
          <a:p>
            <a:r>
              <a:rPr lang="it-IT" dirty="0"/>
              <a:t>A) I partecipanti sovrastimano le persone che sono d’accordo con una determinata affermazione</a:t>
            </a:r>
          </a:p>
          <a:p>
            <a:r>
              <a:rPr lang="it-IT" dirty="0"/>
              <a:t>B) I partecipanti danno una risposta che è consensualmente falsa</a:t>
            </a:r>
          </a:p>
          <a:p>
            <a:r>
              <a:rPr lang="it-IT" dirty="0"/>
              <a:t>C) I partecipanti credono che la propria risposta sia quella che riscuote maggior consenso </a:t>
            </a:r>
          </a:p>
          <a:p>
            <a:endParaRPr lang="en-US" dirty="0"/>
          </a:p>
          <a:p>
            <a:endParaRPr lang="it-IT" dirty="0"/>
          </a:p>
        </p:txBody>
      </p:sp>
    </p:spTree>
    <p:extLst>
      <p:ext uri="{BB962C8B-B14F-4D97-AF65-F5344CB8AC3E}">
        <p14:creationId xmlns:p14="http://schemas.microsoft.com/office/powerpoint/2010/main" val="3453867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Identifica la risposta corretta</a:t>
            </a:r>
          </a:p>
        </p:txBody>
      </p:sp>
      <p:sp>
        <p:nvSpPr>
          <p:cNvPr id="3" name="Segnaposto contenuto 2"/>
          <p:cNvSpPr>
            <a:spLocks noGrp="1"/>
          </p:cNvSpPr>
          <p:nvPr>
            <p:ph idx="1"/>
          </p:nvPr>
        </p:nvSpPr>
        <p:spPr/>
        <p:txBody>
          <a:bodyPr>
            <a:normAutofit/>
          </a:bodyPr>
          <a:lstStyle/>
          <a:p>
            <a:r>
              <a:rPr lang="it-IT" dirty="0"/>
              <a:t>8) Gli studi sulla </a:t>
            </a:r>
            <a:r>
              <a:rPr lang="it-IT" dirty="0" err="1"/>
              <a:t>conjunction</a:t>
            </a:r>
            <a:r>
              <a:rPr lang="it-IT" dirty="0"/>
              <a:t> </a:t>
            </a:r>
            <a:r>
              <a:rPr lang="it-IT" dirty="0" err="1"/>
              <a:t>fallacy</a:t>
            </a:r>
            <a:r>
              <a:rPr lang="it-IT" dirty="0"/>
              <a:t> dimostrano che</a:t>
            </a:r>
            <a:endParaRPr lang="en-US" dirty="0"/>
          </a:p>
          <a:p>
            <a:endParaRPr lang="en-US" dirty="0"/>
          </a:p>
          <a:p>
            <a:r>
              <a:rPr lang="en-US" dirty="0"/>
              <a:t>A) </a:t>
            </a:r>
            <a:r>
              <a:rPr lang="it-IT" dirty="0"/>
              <a:t>teniamo in considerazione le probabilità di base di un evento quando formuliamo un giudizio che implica tale evento</a:t>
            </a:r>
            <a:endParaRPr lang="en-US" dirty="0"/>
          </a:p>
          <a:p>
            <a:r>
              <a:rPr lang="en-US" dirty="0"/>
              <a:t>B) </a:t>
            </a:r>
            <a:r>
              <a:rPr lang="it-IT" dirty="0"/>
              <a:t>teniamo scarsamente in considerazione le probabilità di base di un evento quando formuliamo un giudizio che implica tale evento</a:t>
            </a:r>
            <a:endParaRPr lang="en-US" dirty="0"/>
          </a:p>
          <a:p>
            <a:r>
              <a:rPr lang="en-US" dirty="0"/>
              <a:t>C) </a:t>
            </a:r>
            <a:r>
              <a:rPr lang="it-IT" dirty="0"/>
              <a:t>teniamo in considerazione le probabilità di base di un evento quando dobbiamo formarci un impressione  di qualcuno</a:t>
            </a:r>
          </a:p>
        </p:txBody>
      </p:sp>
    </p:spTree>
    <p:extLst>
      <p:ext uri="{BB962C8B-B14F-4D97-AF65-F5344CB8AC3E}">
        <p14:creationId xmlns:p14="http://schemas.microsoft.com/office/powerpoint/2010/main" val="3857451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Identifica la risposta corretta</a:t>
            </a:r>
          </a:p>
        </p:txBody>
      </p:sp>
      <p:sp>
        <p:nvSpPr>
          <p:cNvPr id="3" name="Segnaposto contenuto 2"/>
          <p:cNvSpPr>
            <a:spLocks noGrp="1"/>
          </p:cNvSpPr>
          <p:nvPr>
            <p:ph idx="1"/>
          </p:nvPr>
        </p:nvSpPr>
        <p:spPr/>
        <p:txBody>
          <a:bodyPr>
            <a:normAutofit fontScale="92500"/>
          </a:bodyPr>
          <a:lstStyle/>
          <a:p>
            <a:r>
              <a:rPr lang="it-IT" dirty="0"/>
              <a:t>9) Gli studi sull’euristica dell’ancoraggio e aggiustamento dimostrano che </a:t>
            </a:r>
            <a:endParaRPr lang="en-US" dirty="0"/>
          </a:p>
          <a:p>
            <a:endParaRPr lang="en-US" dirty="0"/>
          </a:p>
          <a:p>
            <a:r>
              <a:rPr lang="en-US" dirty="0"/>
              <a:t>A) </a:t>
            </a:r>
            <a:r>
              <a:rPr lang="it-IT" dirty="0"/>
              <a:t>i nostri giudizi sono fortemente influenzati da cosa pensano gli altri, che usiamo come ancora per i nostri giudizi</a:t>
            </a:r>
          </a:p>
          <a:p>
            <a:r>
              <a:rPr lang="it-IT" dirty="0"/>
              <a:t>B) i nostri giudizi sono fortemente influenzati dalle informazioni a conferma con i nostri pensieri , e usiamo queste informazioni come ancora per i nostri giudizi</a:t>
            </a:r>
          </a:p>
          <a:p>
            <a:r>
              <a:rPr lang="it-IT" dirty="0"/>
              <a:t>C) i nostri giudizi sono fortemente influenzati da informazioni, anche irrilevanti, che precedono la formulazione dei nostri giudizi</a:t>
            </a:r>
          </a:p>
          <a:p>
            <a:endParaRPr lang="it-IT" dirty="0"/>
          </a:p>
        </p:txBody>
      </p:sp>
    </p:spTree>
    <p:extLst>
      <p:ext uri="{BB962C8B-B14F-4D97-AF65-F5344CB8AC3E}">
        <p14:creationId xmlns:p14="http://schemas.microsoft.com/office/powerpoint/2010/main" val="114515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Impressioni</a:t>
            </a:r>
            <a:r>
              <a:rPr lang="en-US" dirty="0"/>
              <a:t> sui </a:t>
            </a:r>
            <a:r>
              <a:rPr lang="en-US" dirty="0" err="1"/>
              <a:t>gruppi</a:t>
            </a:r>
            <a:endParaRPr lang="en-US" dirty="0"/>
          </a:p>
        </p:txBody>
      </p:sp>
      <p:sp>
        <p:nvSpPr>
          <p:cNvPr id="3" name="Content Placeholder 2"/>
          <p:cNvSpPr>
            <a:spLocks noGrp="1"/>
          </p:cNvSpPr>
          <p:nvPr>
            <p:ph idx="1"/>
          </p:nvPr>
        </p:nvSpPr>
        <p:spPr>
          <a:xfrm>
            <a:off x="0" y="1424370"/>
            <a:ext cx="8976653" cy="5234132"/>
          </a:xfrm>
        </p:spPr>
        <p:txBody>
          <a:bodyPr>
            <a:normAutofit lnSpcReduction="10000"/>
          </a:bodyPr>
          <a:lstStyle/>
          <a:p>
            <a:endParaRPr lang="en-US" dirty="0"/>
          </a:p>
          <a:p>
            <a:endParaRPr lang="en-US" dirty="0"/>
          </a:p>
          <a:p>
            <a:r>
              <a:rPr lang="en-US" dirty="0"/>
              <a:t>Whitson &amp; </a:t>
            </a:r>
            <a:r>
              <a:rPr lang="en-US" dirty="0" err="1"/>
              <a:t>Galinsky</a:t>
            </a:r>
            <a:r>
              <a:rPr lang="en-US" dirty="0"/>
              <a:t> (Science, 2008)</a:t>
            </a:r>
          </a:p>
          <a:p>
            <a:endParaRPr lang="en-US" dirty="0"/>
          </a:p>
          <a:p>
            <a:r>
              <a:rPr lang="en-US" dirty="0"/>
              <a:t>I </a:t>
            </a:r>
            <a:r>
              <a:rPr lang="en-US" dirty="0" err="1"/>
              <a:t>pp</a:t>
            </a:r>
            <a:r>
              <a:rPr lang="en-US" dirty="0"/>
              <a:t> </a:t>
            </a:r>
            <a:r>
              <a:rPr lang="en-US" dirty="0" err="1"/>
              <a:t>leggono</a:t>
            </a:r>
            <a:r>
              <a:rPr lang="en-US" dirty="0"/>
              <a:t> 36 </a:t>
            </a:r>
            <a:r>
              <a:rPr lang="en-US" dirty="0" err="1"/>
              <a:t>affermazioni</a:t>
            </a:r>
            <a:r>
              <a:rPr lang="en-US" dirty="0"/>
              <a:t> circa la </a:t>
            </a:r>
            <a:r>
              <a:rPr lang="en-US" dirty="0" err="1"/>
              <a:t>perfomance</a:t>
            </a:r>
            <a:r>
              <a:rPr lang="en-US" dirty="0"/>
              <a:t> </a:t>
            </a:r>
            <a:r>
              <a:rPr lang="en-US" dirty="0" err="1"/>
              <a:t>finanziaria</a:t>
            </a:r>
            <a:r>
              <a:rPr lang="en-US" dirty="0"/>
              <a:t> di due </a:t>
            </a:r>
            <a:r>
              <a:rPr lang="en-US" dirty="0" err="1"/>
              <a:t>compagnie</a:t>
            </a:r>
            <a:r>
              <a:rPr lang="en-US" dirty="0"/>
              <a:t> (A vs. B)</a:t>
            </a:r>
          </a:p>
          <a:p>
            <a:endParaRPr lang="en-US" dirty="0"/>
          </a:p>
          <a:p>
            <a:r>
              <a:rPr lang="en-US" dirty="0"/>
              <a:t>A: 16 </a:t>
            </a:r>
            <a:r>
              <a:rPr lang="en-US" dirty="0" err="1"/>
              <a:t>affermazioni</a:t>
            </a:r>
            <a:r>
              <a:rPr lang="en-US" dirty="0"/>
              <a:t> positive e 8 negative</a:t>
            </a:r>
          </a:p>
          <a:p>
            <a:r>
              <a:rPr lang="en-US" dirty="0"/>
              <a:t>B: 8 </a:t>
            </a:r>
            <a:r>
              <a:rPr lang="en-US" dirty="0" err="1"/>
              <a:t>affermazioni</a:t>
            </a:r>
            <a:r>
              <a:rPr lang="en-US" dirty="0"/>
              <a:t> positive e 4 negative</a:t>
            </a:r>
          </a:p>
          <a:p>
            <a:endParaRPr lang="en-US" dirty="0"/>
          </a:p>
          <a:p>
            <a:endParaRPr lang="en-US" dirty="0"/>
          </a:p>
          <a:p>
            <a:endParaRPr lang="en-US" dirty="0"/>
          </a:p>
          <a:p>
            <a:pPr marL="0" indent="0">
              <a:buNone/>
            </a:pPr>
            <a:r>
              <a:rPr lang="en-US" dirty="0"/>
              <a:t>.</a:t>
            </a:r>
          </a:p>
        </p:txBody>
      </p:sp>
    </p:spTree>
    <p:extLst>
      <p:ext uri="{BB962C8B-B14F-4D97-AF65-F5344CB8AC3E}">
        <p14:creationId xmlns:p14="http://schemas.microsoft.com/office/powerpoint/2010/main" val="353530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err="1"/>
              <a:t>Analisi</a:t>
            </a:r>
            <a:r>
              <a:rPr lang="en-GB" dirty="0"/>
              <a:t> </a:t>
            </a:r>
            <a:r>
              <a:rPr lang="en-GB" dirty="0" err="1"/>
              <a:t>metodologica</a:t>
            </a:r>
            <a:endParaRPr lang="en-GB" dirty="0"/>
          </a:p>
        </p:txBody>
      </p:sp>
      <p:sp>
        <p:nvSpPr>
          <p:cNvPr id="3" name="Segnaposto contenuto 2"/>
          <p:cNvSpPr>
            <a:spLocks noGrp="1"/>
          </p:cNvSpPr>
          <p:nvPr>
            <p:ph idx="1"/>
          </p:nvPr>
        </p:nvSpPr>
        <p:spPr/>
        <p:txBody>
          <a:bodyPr>
            <a:normAutofit fontScale="77500" lnSpcReduction="20000"/>
          </a:bodyPr>
          <a:lstStyle/>
          <a:p>
            <a:r>
              <a:rPr lang="it-IT" dirty="0"/>
              <a:t>I partecipanti, giovani e anziani, prendono parte a un compito di categorizzazione. Sullo schermo di un computer venivano proiettate delle immagini di persone. Metà delle immagini raffiguravano volti anziani, mentre l’altra metà delle immagini raffiguravano volti di giovani. Inoltre, Metà delle immagini raffiguravano volti di donne, mentre l’altra metà delle immagini raffiguravano volti di uomini. I partecipanti, in un compito detto ‘età’, dovevano classificare i volti in funzione dell’età della persona ritratta nella foto. Nel compito detto ‘genere’, dovevano classificare i volti in funzione del genere della persona ritratta nella foto. L’ordine dei compiti, ossia del compito ‘età’ e ‘genere’, veniva definito casualmente per ogni partecipante. I risultati mostrarono che i volti di donne anziane erano classificati meno accuratamente, ossia facendo più errori, che i volti di donne giovani nel compito ‘genere’ ma non nel compito ‘età’; nessuna differenza in termini di numero di errori emergeva nel classificare uomini giovani e anziani, in entrambi i compiti. Questo effetto era indipendente dall’età dei partecipanti e dal </a:t>
            </a:r>
            <a:r>
              <a:rPr lang="it-IT"/>
              <a:t>loro genere.</a:t>
            </a:r>
            <a:endParaRPr lang="en-GB" dirty="0"/>
          </a:p>
        </p:txBody>
      </p:sp>
    </p:spTree>
    <p:extLst>
      <p:ext uri="{BB962C8B-B14F-4D97-AF65-F5344CB8AC3E}">
        <p14:creationId xmlns:p14="http://schemas.microsoft.com/office/powerpoint/2010/main" val="2159222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Impressioni</a:t>
            </a:r>
            <a:r>
              <a:rPr lang="en-US" dirty="0"/>
              <a:t> sui </a:t>
            </a:r>
            <a:r>
              <a:rPr lang="en-US" dirty="0" err="1"/>
              <a:t>gruppi</a:t>
            </a:r>
            <a:endParaRPr lang="en-US" dirty="0"/>
          </a:p>
        </p:txBody>
      </p:sp>
      <p:sp>
        <p:nvSpPr>
          <p:cNvPr id="3" name="Content Placeholder 2"/>
          <p:cNvSpPr>
            <a:spLocks noGrp="1"/>
          </p:cNvSpPr>
          <p:nvPr>
            <p:ph idx="1"/>
          </p:nvPr>
        </p:nvSpPr>
        <p:spPr>
          <a:xfrm>
            <a:off x="0" y="1424370"/>
            <a:ext cx="8976653" cy="5234132"/>
          </a:xfrm>
        </p:spPr>
        <p:txBody>
          <a:bodyPr>
            <a:normAutofit/>
          </a:bodyPr>
          <a:lstStyle/>
          <a:p>
            <a:endParaRPr lang="en-US" dirty="0"/>
          </a:p>
          <a:p>
            <a:endParaRPr lang="en-US" dirty="0"/>
          </a:p>
          <a:p>
            <a:r>
              <a:rPr lang="en-US" dirty="0"/>
              <a:t>Whitson &amp; </a:t>
            </a:r>
            <a:r>
              <a:rPr lang="en-US" dirty="0" err="1"/>
              <a:t>Galinsky</a:t>
            </a:r>
            <a:r>
              <a:rPr lang="en-US" dirty="0"/>
              <a:t> (Science, 2008)</a:t>
            </a:r>
          </a:p>
          <a:p>
            <a:endParaRPr lang="en-US" dirty="0"/>
          </a:p>
          <a:p>
            <a:r>
              <a:rPr lang="en-US" dirty="0"/>
              <a:t>I </a:t>
            </a:r>
            <a:r>
              <a:rPr lang="en-US" dirty="0" err="1"/>
              <a:t>pp</a:t>
            </a:r>
            <a:r>
              <a:rPr lang="en-US" dirty="0"/>
              <a:t> </a:t>
            </a:r>
            <a:r>
              <a:rPr lang="en-US" dirty="0" err="1"/>
              <a:t>devono</a:t>
            </a:r>
            <a:r>
              <a:rPr lang="en-US" dirty="0"/>
              <a:t> </a:t>
            </a:r>
            <a:r>
              <a:rPr lang="en-US" dirty="0" err="1"/>
              <a:t>decidere</a:t>
            </a:r>
            <a:r>
              <a:rPr lang="en-US" dirty="0"/>
              <a:t> se </a:t>
            </a:r>
            <a:r>
              <a:rPr lang="en-US" dirty="0" err="1"/>
              <a:t>investire</a:t>
            </a:r>
            <a:r>
              <a:rPr lang="en-US" dirty="0"/>
              <a:t> </a:t>
            </a:r>
            <a:r>
              <a:rPr lang="en-US" dirty="0" err="1"/>
              <a:t>su</a:t>
            </a:r>
            <a:r>
              <a:rPr lang="en-US" dirty="0"/>
              <a:t> A o </a:t>
            </a:r>
            <a:r>
              <a:rPr lang="en-US" dirty="0" err="1"/>
              <a:t>su</a:t>
            </a:r>
            <a:r>
              <a:rPr lang="en-US" dirty="0"/>
              <a:t> B</a:t>
            </a:r>
          </a:p>
          <a:p>
            <a:endParaRPr lang="en-US" dirty="0"/>
          </a:p>
          <a:p>
            <a:r>
              <a:rPr lang="en-US" dirty="0"/>
              <a:t>I </a:t>
            </a:r>
            <a:r>
              <a:rPr lang="en-US" dirty="0" err="1"/>
              <a:t>pp</a:t>
            </a:r>
            <a:r>
              <a:rPr lang="en-US" dirty="0"/>
              <a:t> </a:t>
            </a:r>
            <a:r>
              <a:rPr lang="en-US" dirty="0" err="1"/>
              <a:t>devono</a:t>
            </a:r>
            <a:r>
              <a:rPr lang="en-US" dirty="0"/>
              <a:t> </a:t>
            </a:r>
            <a:r>
              <a:rPr lang="en-US" dirty="0" err="1"/>
              <a:t>riportare</a:t>
            </a:r>
            <a:r>
              <a:rPr lang="en-US" dirty="0"/>
              <a:t> </a:t>
            </a:r>
            <a:r>
              <a:rPr lang="en-US" dirty="0" err="1"/>
              <a:t>il</a:t>
            </a:r>
            <a:r>
              <a:rPr lang="en-US" dirty="0"/>
              <a:t> </a:t>
            </a:r>
            <a:r>
              <a:rPr lang="en-US" dirty="0" err="1"/>
              <a:t>numero</a:t>
            </a:r>
            <a:r>
              <a:rPr lang="en-US" dirty="0"/>
              <a:t> di </a:t>
            </a:r>
            <a:r>
              <a:rPr lang="en-US" dirty="0" err="1"/>
              <a:t>affermazioni</a:t>
            </a:r>
            <a:r>
              <a:rPr lang="en-US" dirty="0"/>
              <a:t> negative </a:t>
            </a:r>
            <a:r>
              <a:rPr lang="en-US" dirty="0" err="1"/>
              <a:t>riferite</a:t>
            </a:r>
            <a:r>
              <a:rPr lang="en-US" dirty="0"/>
              <a:t> ad A e B</a:t>
            </a:r>
          </a:p>
          <a:p>
            <a:endParaRPr lang="en-US" dirty="0"/>
          </a:p>
          <a:p>
            <a:endParaRPr lang="en-US" dirty="0"/>
          </a:p>
          <a:p>
            <a:endParaRPr lang="en-US" dirty="0"/>
          </a:p>
          <a:p>
            <a:pPr marL="0" indent="0">
              <a:buNone/>
            </a:pPr>
            <a:r>
              <a:rPr lang="en-US" dirty="0"/>
              <a:t>.</a:t>
            </a:r>
          </a:p>
        </p:txBody>
      </p:sp>
    </p:spTree>
    <p:extLst>
      <p:ext uri="{BB962C8B-B14F-4D97-AF65-F5344CB8AC3E}">
        <p14:creationId xmlns:p14="http://schemas.microsoft.com/office/powerpoint/2010/main" val="240058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Impressioni</a:t>
            </a:r>
            <a:r>
              <a:rPr lang="en-US" dirty="0"/>
              <a:t> sui </a:t>
            </a:r>
            <a:r>
              <a:rPr lang="en-US" dirty="0" err="1"/>
              <a:t>gruppi</a:t>
            </a:r>
            <a:endParaRPr lang="en-US" dirty="0"/>
          </a:p>
        </p:txBody>
      </p:sp>
      <p:sp>
        <p:nvSpPr>
          <p:cNvPr id="3" name="Content Placeholder 2"/>
          <p:cNvSpPr>
            <a:spLocks noGrp="1"/>
          </p:cNvSpPr>
          <p:nvPr>
            <p:ph idx="1"/>
          </p:nvPr>
        </p:nvSpPr>
        <p:spPr>
          <a:xfrm>
            <a:off x="0" y="1424370"/>
            <a:ext cx="8976653" cy="5234132"/>
          </a:xfrm>
        </p:spPr>
        <p:txBody>
          <a:bodyPr>
            <a:normAutofit lnSpcReduction="10000"/>
          </a:bodyPr>
          <a:lstStyle/>
          <a:p>
            <a:endParaRPr lang="en-US" dirty="0"/>
          </a:p>
          <a:p>
            <a:endParaRPr lang="en-US" dirty="0"/>
          </a:p>
          <a:p>
            <a:r>
              <a:rPr lang="en-US" dirty="0"/>
              <a:t>Whitson &amp; </a:t>
            </a:r>
            <a:r>
              <a:rPr lang="en-US" dirty="0" err="1"/>
              <a:t>Galinsky</a:t>
            </a:r>
            <a:r>
              <a:rPr lang="en-US" dirty="0"/>
              <a:t> (Science, 2008)</a:t>
            </a:r>
          </a:p>
          <a:p>
            <a:endParaRPr lang="en-US" dirty="0"/>
          </a:p>
          <a:p>
            <a:r>
              <a:rPr lang="en-US" dirty="0">
                <a:solidFill>
                  <a:schemeClr val="bg1">
                    <a:lumMod val="65000"/>
                  </a:schemeClr>
                </a:solidFill>
              </a:rPr>
              <a:t>I </a:t>
            </a:r>
            <a:r>
              <a:rPr lang="en-US" dirty="0" err="1">
                <a:solidFill>
                  <a:schemeClr val="bg1">
                    <a:lumMod val="65000"/>
                  </a:schemeClr>
                </a:solidFill>
              </a:rPr>
              <a:t>pp</a:t>
            </a:r>
            <a:r>
              <a:rPr lang="en-US" dirty="0">
                <a:solidFill>
                  <a:schemeClr val="bg1">
                    <a:lumMod val="65000"/>
                  </a:schemeClr>
                </a:solidFill>
              </a:rPr>
              <a:t> </a:t>
            </a:r>
            <a:r>
              <a:rPr lang="en-US" dirty="0" err="1">
                <a:solidFill>
                  <a:schemeClr val="bg1">
                    <a:lumMod val="65000"/>
                  </a:schemeClr>
                </a:solidFill>
              </a:rPr>
              <a:t>devono</a:t>
            </a:r>
            <a:r>
              <a:rPr lang="en-US" dirty="0">
                <a:solidFill>
                  <a:schemeClr val="bg1">
                    <a:lumMod val="65000"/>
                  </a:schemeClr>
                </a:solidFill>
              </a:rPr>
              <a:t> </a:t>
            </a:r>
            <a:r>
              <a:rPr lang="en-US" dirty="0" err="1">
                <a:solidFill>
                  <a:schemeClr val="bg1">
                    <a:lumMod val="65000"/>
                  </a:schemeClr>
                </a:solidFill>
              </a:rPr>
              <a:t>decidere</a:t>
            </a:r>
            <a:r>
              <a:rPr lang="en-US" dirty="0">
                <a:solidFill>
                  <a:schemeClr val="bg1">
                    <a:lumMod val="65000"/>
                  </a:schemeClr>
                </a:solidFill>
              </a:rPr>
              <a:t> se </a:t>
            </a:r>
            <a:r>
              <a:rPr lang="en-US" dirty="0" err="1">
                <a:solidFill>
                  <a:schemeClr val="bg1">
                    <a:lumMod val="65000"/>
                  </a:schemeClr>
                </a:solidFill>
              </a:rPr>
              <a:t>investire</a:t>
            </a:r>
            <a:r>
              <a:rPr lang="en-US" dirty="0">
                <a:solidFill>
                  <a:schemeClr val="bg1">
                    <a:lumMod val="65000"/>
                  </a:schemeClr>
                </a:solidFill>
              </a:rPr>
              <a:t> </a:t>
            </a:r>
            <a:r>
              <a:rPr lang="en-US" dirty="0" err="1">
                <a:solidFill>
                  <a:schemeClr val="bg1">
                    <a:lumMod val="65000"/>
                  </a:schemeClr>
                </a:solidFill>
              </a:rPr>
              <a:t>su</a:t>
            </a:r>
            <a:r>
              <a:rPr lang="en-US" dirty="0">
                <a:solidFill>
                  <a:schemeClr val="bg1">
                    <a:lumMod val="65000"/>
                  </a:schemeClr>
                </a:solidFill>
              </a:rPr>
              <a:t> A o </a:t>
            </a:r>
            <a:r>
              <a:rPr lang="en-US" dirty="0" err="1">
                <a:solidFill>
                  <a:schemeClr val="bg1">
                    <a:lumMod val="65000"/>
                  </a:schemeClr>
                </a:solidFill>
              </a:rPr>
              <a:t>su</a:t>
            </a:r>
            <a:r>
              <a:rPr lang="en-US" dirty="0">
                <a:solidFill>
                  <a:schemeClr val="bg1">
                    <a:lumMod val="65000"/>
                  </a:schemeClr>
                </a:solidFill>
              </a:rPr>
              <a:t> B</a:t>
            </a:r>
          </a:p>
          <a:p>
            <a:endParaRPr lang="en-US" dirty="0"/>
          </a:p>
          <a:p>
            <a:r>
              <a:rPr lang="en-US" dirty="0"/>
              <a:t>I </a:t>
            </a:r>
            <a:r>
              <a:rPr lang="en-US" dirty="0" err="1"/>
              <a:t>pp</a:t>
            </a:r>
            <a:r>
              <a:rPr lang="en-US" dirty="0"/>
              <a:t> </a:t>
            </a:r>
            <a:r>
              <a:rPr lang="en-US" dirty="0" err="1"/>
              <a:t>decidono</a:t>
            </a:r>
            <a:r>
              <a:rPr lang="en-US" dirty="0"/>
              <a:t> di </a:t>
            </a:r>
            <a:r>
              <a:rPr lang="en-US" dirty="0" err="1"/>
              <a:t>investire</a:t>
            </a:r>
            <a:r>
              <a:rPr lang="en-US" dirty="0"/>
              <a:t> in B </a:t>
            </a:r>
            <a:r>
              <a:rPr lang="en-US" dirty="0" err="1"/>
              <a:t>meno</a:t>
            </a:r>
            <a:r>
              <a:rPr lang="en-US" dirty="0"/>
              <a:t> </a:t>
            </a:r>
            <a:r>
              <a:rPr lang="en-US" dirty="0" err="1"/>
              <a:t>nella</a:t>
            </a:r>
            <a:r>
              <a:rPr lang="en-US" dirty="0"/>
              <a:t> </a:t>
            </a:r>
            <a:r>
              <a:rPr lang="en-US" dirty="0" err="1"/>
              <a:t>condizione</a:t>
            </a:r>
            <a:r>
              <a:rPr lang="en-US" dirty="0"/>
              <a:t> di basso </a:t>
            </a:r>
            <a:r>
              <a:rPr lang="en-US" dirty="0" err="1"/>
              <a:t>controllo</a:t>
            </a:r>
            <a:r>
              <a:rPr lang="en-US" dirty="0"/>
              <a:t> </a:t>
            </a:r>
            <a:r>
              <a:rPr lang="en-US" dirty="0" err="1"/>
              <a:t>che</a:t>
            </a:r>
            <a:r>
              <a:rPr lang="en-US" dirty="0"/>
              <a:t> di </a:t>
            </a:r>
            <a:r>
              <a:rPr lang="en-US" dirty="0" err="1"/>
              <a:t>controllo</a:t>
            </a:r>
            <a:r>
              <a:rPr lang="en-US" dirty="0"/>
              <a:t> </a:t>
            </a:r>
            <a:r>
              <a:rPr lang="en-US" dirty="0" err="1"/>
              <a:t>relativo</a:t>
            </a:r>
            <a:endParaRPr lang="en-US" dirty="0"/>
          </a:p>
          <a:p>
            <a:endParaRPr lang="en-US" dirty="0"/>
          </a:p>
          <a:p>
            <a:endParaRPr lang="en-US" dirty="0"/>
          </a:p>
          <a:p>
            <a:endParaRPr lang="en-US" dirty="0"/>
          </a:p>
          <a:p>
            <a:endParaRPr lang="en-US" dirty="0"/>
          </a:p>
          <a:p>
            <a:pPr marL="0" indent="0">
              <a:buNone/>
            </a:pPr>
            <a:r>
              <a:rPr lang="en-US" dirty="0"/>
              <a:t>.</a:t>
            </a:r>
          </a:p>
        </p:txBody>
      </p:sp>
    </p:spTree>
    <p:extLst>
      <p:ext uri="{BB962C8B-B14F-4D97-AF65-F5344CB8AC3E}">
        <p14:creationId xmlns:p14="http://schemas.microsoft.com/office/powerpoint/2010/main" val="175284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Impressioni</a:t>
            </a:r>
            <a:r>
              <a:rPr lang="en-US" dirty="0"/>
              <a:t> sui </a:t>
            </a:r>
            <a:r>
              <a:rPr lang="en-US" dirty="0" err="1"/>
              <a:t>gruppi</a:t>
            </a:r>
            <a:endParaRPr lang="en-US" dirty="0"/>
          </a:p>
        </p:txBody>
      </p:sp>
      <p:sp>
        <p:nvSpPr>
          <p:cNvPr id="3" name="Content Placeholder 2"/>
          <p:cNvSpPr>
            <a:spLocks noGrp="1"/>
          </p:cNvSpPr>
          <p:nvPr>
            <p:ph idx="1"/>
          </p:nvPr>
        </p:nvSpPr>
        <p:spPr>
          <a:xfrm>
            <a:off x="0" y="1424370"/>
            <a:ext cx="8976653" cy="5234132"/>
          </a:xfrm>
        </p:spPr>
        <p:txBody>
          <a:bodyPr>
            <a:normAutofit fontScale="92500" lnSpcReduction="20000"/>
          </a:bodyPr>
          <a:lstStyle/>
          <a:p>
            <a:endParaRPr lang="en-US" dirty="0"/>
          </a:p>
          <a:p>
            <a:endParaRPr lang="en-US" dirty="0"/>
          </a:p>
          <a:p>
            <a:r>
              <a:rPr lang="en-US" dirty="0"/>
              <a:t>Whitson &amp; </a:t>
            </a:r>
            <a:r>
              <a:rPr lang="en-US" dirty="0" err="1"/>
              <a:t>Galinsky</a:t>
            </a:r>
            <a:r>
              <a:rPr lang="en-US" dirty="0"/>
              <a:t> (Science, 2008)</a:t>
            </a:r>
          </a:p>
          <a:p>
            <a:endParaRPr lang="en-US" dirty="0"/>
          </a:p>
          <a:p>
            <a:r>
              <a:rPr lang="en-US" dirty="0">
                <a:solidFill>
                  <a:srgbClr val="A6A6A6"/>
                </a:solidFill>
              </a:rPr>
              <a:t>I </a:t>
            </a:r>
            <a:r>
              <a:rPr lang="en-US" dirty="0" err="1">
                <a:solidFill>
                  <a:srgbClr val="A6A6A6"/>
                </a:solidFill>
              </a:rPr>
              <a:t>pp</a:t>
            </a:r>
            <a:r>
              <a:rPr lang="en-US" dirty="0">
                <a:solidFill>
                  <a:srgbClr val="A6A6A6"/>
                </a:solidFill>
              </a:rPr>
              <a:t> </a:t>
            </a:r>
            <a:r>
              <a:rPr lang="en-US" dirty="0" err="1">
                <a:solidFill>
                  <a:srgbClr val="A6A6A6"/>
                </a:solidFill>
              </a:rPr>
              <a:t>devono</a:t>
            </a:r>
            <a:r>
              <a:rPr lang="en-US" dirty="0">
                <a:solidFill>
                  <a:srgbClr val="A6A6A6"/>
                </a:solidFill>
              </a:rPr>
              <a:t> </a:t>
            </a:r>
            <a:r>
              <a:rPr lang="en-US" dirty="0" err="1">
                <a:solidFill>
                  <a:srgbClr val="A6A6A6"/>
                </a:solidFill>
              </a:rPr>
              <a:t>riportare</a:t>
            </a:r>
            <a:r>
              <a:rPr lang="en-US" dirty="0">
                <a:solidFill>
                  <a:srgbClr val="A6A6A6"/>
                </a:solidFill>
              </a:rPr>
              <a:t> </a:t>
            </a:r>
            <a:r>
              <a:rPr lang="en-US" dirty="0" err="1">
                <a:solidFill>
                  <a:srgbClr val="A6A6A6"/>
                </a:solidFill>
              </a:rPr>
              <a:t>il</a:t>
            </a:r>
            <a:r>
              <a:rPr lang="en-US" dirty="0">
                <a:solidFill>
                  <a:srgbClr val="A6A6A6"/>
                </a:solidFill>
              </a:rPr>
              <a:t> </a:t>
            </a:r>
            <a:r>
              <a:rPr lang="en-US" dirty="0" err="1">
                <a:solidFill>
                  <a:srgbClr val="A6A6A6"/>
                </a:solidFill>
              </a:rPr>
              <a:t>numero</a:t>
            </a:r>
            <a:r>
              <a:rPr lang="en-US" dirty="0">
                <a:solidFill>
                  <a:srgbClr val="A6A6A6"/>
                </a:solidFill>
              </a:rPr>
              <a:t> di </a:t>
            </a:r>
            <a:r>
              <a:rPr lang="en-US" dirty="0" err="1">
                <a:solidFill>
                  <a:srgbClr val="A6A6A6"/>
                </a:solidFill>
              </a:rPr>
              <a:t>affermazioni</a:t>
            </a:r>
            <a:r>
              <a:rPr lang="en-US" dirty="0">
                <a:solidFill>
                  <a:srgbClr val="A6A6A6"/>
                </a:solidFill>
              </a:rPr>
              <a:t> negative </a:t>
            </a:r>
            <a:r>
              <a:rPr lang="en-US" dirty="0" err="1">
                <a:solidFill>
                  <a:srgbClr val="A6A6A6"/>
                </a:solidFill>
              </a:rPr>
              <a:t>riferite</a:t>
            </a:r>
            <a:r>
              <a:rPr lang="en-US" dirty="0">
                <a:solidFill>
                  <a:srgbClr val="A6A6A6"/>
                </a:solidFill>
              </a:rPr>
              <a:t> ad A e B</a:t>
            </a:r>
          </a:p>
          <a:p>
            <a:endParaRPr lang="en-US" dirty="0"/>
          </a:p>
          <a:p>
            <a:r>
              <a:rPr lang="en-US" dirty="0"/>
              <a:t>I </a:t>
            </a:r>
            <a:r>
              <a:rPr lang="en-US" dirty="0" err="1"/>
              <a:t>pp</a:t>
            </a:r>
            <a:r>
              <a:rPr lang="en-US" dirty="0"/>
              <a:t> </a:t>
            </a:r>
            <a:r>
              <a:rPr lang="en-US" dirty="0" err="1"/>
              <a:t>sovrastimano</a:t>
            </a:r>
            <a:r>
              <a:rPr lang="en-US" dirty="0"/>
              <a:t> le </a:t>
            </a:r>
            <a:r>
              <a:rPr lang="en-US" dirty="0" err="1"/>
              <a:t>affermazioni</a:t>
            </a:r>
            <a:r>
              <a:rPr lang="en-US" dirty="0"/>
              <a:t> negative </a:t>
            </a:r>
            <a:r>
              <a:rPr lang="en-US" dirty="0" err="1"/>
              <a:t>sopratutto</a:t>
            </a:r>
            <a:r>
              <a:rPr lang="en-US" dirty="0"/>
              <a:t> </a:t>
            </a:r>
            <a:r>
              <a:rPr lang="en-US" dirty="0" err="1"/>
              <a:t>nella</a:t>
            </a:r>
            <a:r>
              <a:rPr lang="en-US" dirty="0"/>
              <a:t> </a:t>
            </a:r>
            <a:r>
              <a:rPr lang="en-US" dirty="0" err="1"/>
              <a:t>condizione</a:t>
            </a:r>
            <a:r>
              <a:rPr lang="en-US" dirty="0"/>
              <a:t> di </a:t>
            </a:r>
            <a:r>
              <a:rPr lang="en-US" dirty="0" err="1"/>
              <a:t>bassso</a:t>
            </a:r>
            <a:r>
              <a:rPr lang="en-US" dirty="0"/>
              <a:t> </a:t>
            </a:r>
            <a:r>
              <a:rPr lang="en-US" dirty="0" err="1"/>
              <a:t>controllo</a:t>
            </a:r>
            <a:r>
              <a:rPr lang="en-US" dirty="0"/>
              <a:t> </a:t>
            </a:r>
            <a:r>
              <a:rPr lang="en-US" dirty="0" err="1"/>
              <a:t>rispetto</a:t>
            </a:r>
            <a:r>
              <a:rPr lang="en-US" dirty="0"/>
              <a:t> </a:t>
            </a:r>
            <a:r>
              <a:rPr lang="en-US" dirty="0" err="1"/>
              <a:t>alla</a:t>
            </a:r>
            <a:r>
              <a:rPr lang="en-US" dirty="0"/>
              <a:t> </a:t>
            </a:r>
            <a:r>
              <a:rPr lang="en-US" dirty="0" err="1"/>
              <a:t>condizione</a:t>
            </a:r>
            <a:r>
              <a:rPr lang="en-US" dirty="0"/>
              <a:t> di </a:t>
            </a:r>
            <a:r>
              <a:rPr lang="en-US" dirty="0" err="1"/>
              <a:t>controllo</a:t>
            </a:r>
            <a:r>
              <a:rPr lang="en-US" dirty="0"/>
              <a:t> </a:t>
            </a:r>
            <a:r>
              <a:rPr lang="en-US" dirty="0" err="1"/>
              <a:t>realtivo</a:t>
            </a:r>
            <a:endParaRPr lang="en-US" dirty="0"/>
          </a:p>
          <a:p>
            <a:endParaRPr lang="en-US" dirty="0"/>
          </a:p>
          <a:p>
            <a:endParaRPr lang="en-US" dirty="0"/>
          </a:p>
          <a:p>
            <a:endParaRPr lang="en-US" dirty="0"/>
          </a:p>
          <a:p>
            <a:endParaRPr lang="en-US" dirty="0"/>
          </a:p>
          <a:p>
            <a:pPr marL="0" indent="0">
              <a:buNone/>
            </a:pPr>
            <a:r>
              <a:rPr lang="en-US" dirty="0"/>
              <a:t>.</a:t>
            </a:r>
          </a:p>
        </p:txBody>
      </p:sp>
    </p:spTree>
    <p:extLst>
      <p:ext uri="{BB962C8B-B14F-4D97-AF65-F5344CB8AC3E}">
        <p14:creationId xmlns:p14="http://schemas.microsoft.com/office/powerpoint/2010/main" val="219151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a:t>Fattore motivazionale: rilevanza per il sé</a:t>
            </a:r>
          </a:p>
          <a:p>
            <a:endParaRPr lang="it-IT" dirty="0"/>
          </a:p>
          <a:p>
            <a:r>
              <a:rPr lang="it-IT" dirty="0"/>
              <a:t>‘</a:t>
            </a:r>
            <a:r>
              <a:rPr lang="it-IT" dirty="0" err="1"/>
              <a:t>defined</a:t>
            </a:r>
            <a:r>
              <a:rPr lang="it-IT" dirty="0"/>
              <a:t> </a:t>
            </a:r>
            <a:r>
              <a:rPr lang="it-IT" dirty="0" err="1"/>
              <a:t>as</a:t>
            </a:r>
            <a:r>
              <a:rPr lang="it-IT" dirty="0"/>
              <a:t> the </a:t>
            </a:r>
            <a:r>
              <a:rPr lang="it-IT" dirty="0" err="1"/>
              <a:t>extent</a:t>
            </a:r>
            <a:r>
              <a:rPr lang="it-IT" dirty="0"/>
              <a:t> to </a:t>
            </a:r>
            <a:r>
              <a:rPr lang="it-IT" dirty="0" err="1"/>
              <a:t>which</a:t>
            </a:r>
            <a:r>
              <a:rPr lang="it-IT" dirty="0"/>
              <a:t> </a:t>
            </a:r>
            <a:r>
              <a:rPr lang="it-IT" dirty="0" err="1"/>
              <a:t>making</a:t>
            </a:r>
            <a:r>
              <a:rPr lang="it-IT" dirty="0"/>
              <a:t> a </a:t>
            </a:r>
            <a:r>
              <a:rPr lang="it-IT" dirty="0" err="1"/>
              <a:t>judgment</a:t>
            </a:r>
            <a:r>
              <a:rPr lang="it-IT" dirty="0"/>
              <a:t> </a:t>
            </a:r>
            <a:r>
              <a:rPr lang="it-IT" dirty="0" err="1"/>
              <a:t>has</a:t>
            </a:r>
            <a:r>
              <a:rPr lang="it-IT" dirty="0"/>
              <a:t> </a:t>
            </a:r>
            <a:r>
              <a:rPr lang="it-IT" dirty="0" err="1"/>
              <a:t>significant</a:t>
            </a:r>
            <a:r>
              <a:rPr lang="it-IT" dirty="0"/>
              <a:t> </a:t>
            </a:r>
            <a:r>
              <a:rPr lang="it-IT" dirty="0" err="1"/>
              <a:t>consequences</a:t>
            </a:r>
            <a:r>
              <a:rPr lang="it-IT" dirty="0"/>
              <a:t> for the self’</a:t>
            </a:r>
          </a:p>
          <a:p>
            <a:endParaRPr lang="it-IT" dirty="0"/>
          </a:p>
          <a:p>
            <a:r>
              <a:rPr lang="it-IT" dirty="0"/>
              <a:t>La preoccupazione relativa ad emettere un giudizio valido (perché implica il sé) </a:t>
            </a:r>
            <a:r>
              <a:rPr lang="mr-IN" dirty="0"/>
              <a:t>–</a:t>
            </a:r>
            <a:r>
              <a:rPr lang="it-IT" dirty="0" err="1"/>
              <a:t>Kruglanski</a:t>
            </a:r>
            <a:r>
              <a:rPr lang="it-IT" dirty="0"/>
              <a:t> (1989)</a:t>
            </a:r>
          </a:p>
        </p:txBody>
      </p:sp>
    </p:spTree>
    <p:extLst>
      <p:ext uri="{BB962C8B-B14F-4D97-AF65-F5344CB8AC3E}">
        <p14:creationId xmlns:p14="http://schemas.microsoft.com/office/powerpoint/2010/main" val="396820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endParaRPr lang="it-IT" dirty="0"/>
          </a:p>
          <a:p>
            <a:endParaRPr lang="it-IT" dirty="0"/>
          </a:p>
          <a:p>
            <a:r>
              <a:rPr lang="it-IT" dirty="0"/>
              <a:t>Sostengono che la maggior parte delle evidenze sull’illusione di correlazione provengono da studi in cui il giudizio emesso dai partecipanti non ha implicazioni per il sé</a:t>
            </a:r>
          </a:p>
        </p:txBody>
      </p:sp>
    </p:spTree>
    <p:extLst>
      <p:ext uri="{BB962C8B-B14F-4D97-AF65-F5344CB8AC3E}">
        <p14:creationId xmlns:p14="http://schemas.microsoft.com/office/powerpoint/2010/main" val="199455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a:t>Impressioni</a:t>
            </a:r>
            <a:r>
              <a:rPr lang="en-US" dirty="0"/>
              <a:t> sui </a:t>
            </a:r>
            <a:r>
              <a:rPr lang="en-US" dirty="0" err="1"/>
              <a:t>gruppi</a:t>
            </a:r>
            <a:endParaRPr lang="it-IT" dirty="0"/>
          </a:p>
        </p:txBody>
      </p:sp>
      <p:sp>
        <p:nvSpPr>
          <p:cNvPr id="3" name="Segnaposto contenuto 2"/>
          <p:cNvSpPr>
            <a:spLocks noGrp="1"/>
          </p:cNvSpPr>
          <p:nvPr>
            <p:ph idx="1"/>
          </p:nvPr>
        </p:nvSpPr>
        <p:spPr/>
        <p:txBody>
          <a:bodyPr/>
          <a:lstStyle/>
          <a:p>
            <a:r>
              <a:rPr lang="it-IT" dirty="0" err="1"/>
              <a:t>Sanbonmatsu</a:t>
            </a:r>
            <a:r>
              <a:rPr lang="it-IT" dirty="0"/>
              <a:t>, </a:t>
            </a:r>
            <a:r>
              <a:rPr lang="it-IT" dirty="0" err="1"/>
              <a:t>Shavitt</a:t>
            </a:r>
            <a:r>
              <a:rPr lang="it-IT" dirty="0"/>
              <a:t> &amp; </a:t>
            </a:r>
            <a:r>
              <a:rPr lang="it-IT" dirty="0" err="1"/>
              <a:t>Sherman</a:t>
            </a:r>
            <a:r>
              <a:rPr lang="it-IT" dirty="0"/>
              <a:t> (1991)</a:t>
            </a:r>
          </a:p>
          <a:p>
            <a:endParaRPr lang="it-IT" dirty="0"/>
          </a:p>
          <a:p>
            <a:endParaRPr lang="it-IT" dirty="0"/>
          </a:p>
          <a:p>
            <a:r>
              <a:rPr lang="it-IT" dirty="0"/>
              <a:t>Intendono stabilire la relazione tra rilevanza per il sé e la correlazione illusoria</a:t>
            </a:r>
          </a:p>
        </p:txBody>
      </p:sp>
    </p:spTree>
    <p:extLst>
      <p:ext uri="{BB962C8B-B14F-4D97-AF65-F5344CB8AC3E}">
        <p14:creationId xmlns:p14="http://schemas.microsoft.com/office/powerpoint/2010/main" val="3854482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8775</TotalTime>
  <Words>1554</Words>
  <Application>Microsoft Macintosh PowerPoint</Application>
  <PresentationFormat>Presentazione su schermo (4:3)</PresentationFormat>
  <Paragraphs>221</Paragraphs>
  <Slides>30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30</vt:i4>
      </vt:variant>
    </vt:vector>
  </HeadingPairs>
  <TitlesOfParts>
    <vt:vector size="35" baseType="lpstr">
      <vt:lpstr>Arial</vt:lpstr>
      <vt:lpstr>Century Gothic</vt:lpstr>
      <vt:lpstr>Courier New</vt:lpstr>
      <vt:lpstr>Palatino Linotype</vt:lpstr>
      <vt:lpstr>Executive</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Impressioni sui gruppi</vt:lpstr>
      <vt:lpstr>Prova di apprendimento</vt:lpstr>
      <vt:lpstr>Prova di autovalutazione</vt:lpstr>
      <vt:lpstr>Prova di apprendimento</vt:lpstr>
      <vt:lpstr>Identifica la risposta corretta</vt:lpstr>
      <vt:lpstr>Identifica la risposta corretta</vt:lpstr>
      <vt:lpstr>Identifica la risposta corretta</vt:lpstr>
      <vt:lpstr>Identifica la risposta corretta</vt:lpstr>
      <vt:lpstr>Identifica la risposta corretta</vt:lpstr>
      <vt:lpstr>Identifica la risposta corretta</vt:lpstr>
      <vt:lpstr>Identifica la risposta corretta</vt:lpstr>
      <vt:lpstr>Identifica la risposta corretta</vt:lpstr>
      <vt:lpstr>Analisi metodologica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Impressioni </dc:title>
  <dc:creator>Andrea Carnaghi</dc:creator>
  <cp:lastModifiedBy>COLADONATO ROSANDRA [PHD0700043]</cp:lastModifiedBy>
  <cp:revision>113</cp:revision>
  <dcterms:created xsi:type="dcterms:W3CDTF">2013-10-28T21:38:49Z</dcterms:created>
  <dcterms:modified xsi:type="dcterms:W3CDTF">2020-11-11T17:06:29Z</dcterms:modified>
</cp:coreProperties>
</file>